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0" r:id="rId3"/>
  </p:sldMasterIdLst>
  <p:sldIdLst>
    <p:sldId id="256" r:id="rId4"/>
    <p:sldId id="421" r:id="rId5"/>
    <p:sldId id="422" r:id="rId6"/>
    <p:sldId id="483" r:id="rId7"/>
    <p:sldId id="484" r:id="rId8"/>
    <p:sldId id="485" r:id="rId9"/>
    <p:sldId id="486" r:id="rId10"/>
    <p:sldId id="487" r:id="rId11"/>
    <p:sldId id="488" r:id="rId12"/>
    <p:sldId id="489" r:id="rId13"/>
    <p:sldId id="490" r:id="rId14"/>
    <p:sldId id="491" r:id="rId15"/>
    <p:sldId id="492" r:id="rId16"/>
    <p:sldId id="493" r:id="rId17"/>
    <p:sldId id="494" r:id="rId18"/>
    <p:sldId id="495" r:id="rId19"/>
    <p:sldId id="496" r:id="rId20"/>
    <p:sldId id="497" r:id="rId21"/>
    <p:sldId id="498" r:id="rId22"/>
    <p:sldId id="423" r:id="rId23"/>
    <p:sldId id="268" r:id="rId24"/>
    <p:sldId id="270" r:id="rId25"/>
    <p:sldId id="482" r:id="rId26"/>
    <p:sldId id="279" r:id="rId27"/>
    <p:sldId id="359" r:id="rId28"/>
    <p:sldId id="319" r:id="rId29"/>
    <p:sldId id="476" r:id="rId30"/>
    <p:sldId id="371" r:id="rId31"/>
    <p:sldId id="429" r:id="rId32"/>
    <p:sldId id="435" r:id="rId33"/>
    <p:sldId id="345" r:id="rId34"/>
    <p:sldId id="430" r:id="rId35"/>
    <p:sldId id="431" r:id="rId36"/>
    <p:sldId id="432" r:id="rId37"/>
    <p:sldId id="477" r:id="rId38"/>
    <p:sldId id="445" r:id="rId39"/>
    <p:sldId id="446" r:id="rId40"/>
    <p:sldId id="448" r:id="rId41"/>
    <p:sldId id="449" r:id="rId42"/>
    <p:sldId id="450" r:id="rId43"/>
    <p:sldId id="451" r:id="rId44"/>
    <p:sldId id="452" r:id="rId45"/>
    <p:sldId id="453" r:id="rId46"/>
    <p:sldId id="462" r:id="rId47"/>
    <p:sldId id="454" r:id="rId48"/>
    <p:sldId id="455" r:id="rId49"/>
    <p:sldId id="456" r:id="rId50"/>
    <p:sldId id="463" r:id="rId51"/>
    <p:sldId id="457" r:id="rId52"/>
    <p:sldId id="458" r:id="rId53"/>
    <p:sldId id="459" r:id="rId54"/>
    <p:sldId id="460" r:id="rId55"/>
    <p:sldId id="464" r:id="rId56"/>
    <p:sldId id="478" r:id="rId57"/>
    <p:sldId id="466" r:id="rId58"/>
    <p:sldId id="467" r:id="rId59"/>
    <p:sldId id="468" r:id="rId60"/>
    <p:sldId id="469" r:id="rId61"/>
    <p:sldId id="472" r:id="rId62"/>
    <p:sldId id="474" r:id="rId63"/>
    <p:sldId id="475" r:id="rId64"/>
    <p:sldId id="473" r:id="rId65"/>
    <p:sldId id="479" r:id="rId66"/>
    <p:sldId id="420" r:id="rId67"/>
    <p:sldId id="397" r:id="rId68"/>
    <p:sldId id="405" r:id="rId69"/>
    <p:sldId id="409" r:id="rId70"/>
    <p:sldId id="275" r:id="rId71"/>
    <p:sldId id="407" r:id="rId72"/>
    <p:sldId id="415" r:id="rId73"/>
    <p:sldId id="414" r:id="rId74"/>
    <p:sldId id="416" r:id="rId75"/>
    <p:sldId id="419" r:id="rId76"/>
    <p:sldId id="411" r:id="rId77"/>
    <p:sldId id="418" r:id="rId78"/>
    <p:sldId id="410" r:id="rId79"/>
    <p:sldId id="480" r:id="rId80"/>
    <p:sldId id="436" r:id="rId81"/>
    <p:sldId id="437" r:id="rId82"/>
    <p:sldId id="438" r:id="rId83"/>
    <p:sldId id="481" r:id="rId84"/>
    <p:sldId id="334" r:id="rId85"/>
    <p:sldId id="391" r:id="rId86"/>
    <p:sldId id="320" r:id="rId87"/>
    <p:sldId id="427" r:id="rId88"/>
    <p:sldId id="428" r:id="rId89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4963"/>
    <a:srgbClr val="11455D"/>
    <a:srgbClr val="FF5050"/>
    <a:srgbClr val="FF0000"/>
    <a:srgbClr val="FFCCFF"/>
    <a:srgbClr val="10445C"/>
    <a:srgbClr val="12465D"/>
    <a:srgbClr val="124760"/>
    <a:srgbClr val="2DC9D7"/>
    <a:srgbClr val="0F41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09" autoAdjust="0"/>
    <p:restoredTop sz="94660"/>
  </p:normalViewPr>
  <p:slideViewPr>
    <p:cSldViewPr snapToGrid="0">
      <p:cViewPr varScale="1">
        <p:scale>
          <a:sx n="88" d="100"/>
          <a:sy n="88" d="100"/>
        </p:scale>
        <p:origin x="124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5" Type="http://schemas.openxmlformats.org/officeDocument/2006/relationships/slide" Target="slides/slide2.xml"/><Relationship Id="rId90" Type="http://schemas.openxmlformats.org/officeDocument/2006/relationships/presProps" Target="presProps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3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7A82-2473-4ADD-9670-591F0AD38E6D}" type="datetimeFigureOut">
              <a:rPr kumimoji="1" lang="ja-JP" altLang="en-US" smtClean="0"/>
              <a:t>2019/9/25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2534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7A82-2473-4ADD-9670-591F0AD38E6D}" type="datetimeFigureOut">
              <a:rPr kumimoji="1" lang="ja-JP" altLang="en-US" smtClean="0"/>
              <a:t>2019/9/25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0793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7A82-2473-4ADD-9670-591F0AD38E6D}" type="datetimeFigureOut">
              <a:rPr kumimoji="1" lang="ja-JP" altLang="en-US" smtClean="0"/>
              <a:t>2019/9/25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5840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2019/9/25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3303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13265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2019/9/25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39346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2019/9/25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1427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2019/9/25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455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2019/9/25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47847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2019/9/25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09478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2019/9/25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63194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2019/9/25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4918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7A82-2473-4ADD-9670-591F0AD38E6D}" type="datetimeFigureOut">
              <a:rPr kumimoji="1" lang="ja-JP" altLang="en-US" smtClean="0"/>
              <a:t>2019/9/25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34765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2019/9/25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63815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2019/9/25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09722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2019/9/25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88492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2019/9/25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6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6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12340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2019/9/25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43137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2019/9/25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40369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2019/9/25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50672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2019/9/25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69891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2019/9/25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0761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7A82-2473-4ADD-9670-591F0AD38E6D}" type="datetimeFigureOut">
              <a:rPr kumimoji="1" lang="ja-JP" altLang="en-US" smtClean="0"/>
              <a:t>2019/9/25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7345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7A82-2473-4ADD-9670-591F0AD38E6D}" type="datetimeFigureOut">
              <a:rPr kumimoji="1" lang="ja-JP" altLang="en-US" smtClean="0"/>
              <a:t>2019/9/25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6450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7A82-2473-4ADD-9670-591F0AD38E6D}" type="datetimeFigureOut">
              <a:rPr kumimoji="1" lang="ja-JP" altLang="en-US" smtClean="0"/>
              <a:t>2019/9/25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5681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7A82-2473-4ADD-9670-591F0AD38E6D}" type="datetimeFigureOut">
              <a:rPr kumimoji="1" lang="ja-JP" altLang="en-US" smtClean="0"/>
              <a:t>2019/9/25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3766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7A82-2473-4ADD-9670-591F0AD38E6D}" type="datetimeFigureOut">
              <a:rPr kumimoji="1" lang="ja-JP" altLang="en-US" smtClean="0"/>
              <a:t>2019/9/25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4997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7A82-2473-4ADD-9670-591F0AD38E6D}" type="datetimeFigureOut">
              <a:rPr kumimoji="1" lang="ja-JP" altLang="en-US" smtClean="0"/>
              <a:t>2019/9/25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1617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7A82-2473-4ADD-9670-591F0AD38E6D}" type="datetimeFigureOut">
              <a:rPr kumimoji="1" lang="ja-JP" altLang="en-US" smtClean="0"/>
              <a:t>2019/9/25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3410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57A82-2473-4ADD-9670-591F0AD38E6D}" type="datetimeFigureOut">
              <a:rPr kumimoji="1" lang="ja-JP" altLang="en-US" smtClean="0"/>
              <a:t>2019/9/25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3418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7140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2019/9/25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80864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kumimoji="1"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7.png"/><Relationship Id="rId7" Type="http://schemas.openxmlformats.org/officeDocument/2006/relationships/image" Target="../media/image4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38.png"/><Relationship Id="rId9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7.png"/><Relationship Id="rId7" Type="http://schemas.openxmlformats.org/officeDocument/2006/relationships/image" Target="../media/image4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emf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emf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4.png"/><Relationship Id="rId4" Type="http://schemas.openxmlformats.org/officeDocument/2006/relationships/image" Target="../media/image93.e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96.emf"/><Relationship Id="rId7" Type="http://schemas.openxmlformats.org/officeDocument/2006/relationships/image" Target="../media/image100.png"/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10" Type="http://schemas.openxmlformats.org/officeDocument/2006/relationships/image" Target="../media/image38.png"/><Relationship Id="rId4" Type="http://schemas.openxmlformats.org/officeDocument/2006/relationships/image" Target="../media/image97.png"/><Relationship Id="rId9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emf"/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1.emf"/><Relationship Id="rId4" Type="http://schemas.openxmlformats.org/officeDocument/2006/relationships/image" Target="../media/image97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102.png"/><Relationship Id="rId7" Type="http://schemas.openxmlformats.org/officeDocument/2006/relationships/image" Target="../media/image98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0.png"/><Relationship Id="rId11" Type="http://schemas.openxmlformats.org/officeDocument/2006/relationships/image" Target="../media/image108.png"/><Relationship Id="rId5" Type="http://schemas.openxmlformats.org/officeDocument/2006/relationships/image" Target="../media/image104.png"/><Relationship Id="rId10" Type="http://schemas.openxmlformats.org/officeDocument/2006/relationships/image" Target="../media/image107.png"/><Relationship Id="rId4" Type="http://schemas.openxmlformats.org/officeDocument/2006/relationships/image" Target="../media/image103.png"/><Relationship Id="rId9" Type="http://schemas.openxmlformats.org/officeDocument/2006/relationships/image" Target="../media/image10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7" Type="http://schemas.openxmlformats.org/officeDocument/2006/relationships/image" Target="../media/image113.emf"/><Relationship Id="rId2" Type="http://schemas.openxmlformats.org/officeDocument/2006/relationships/image" Target="../media/image109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5.png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emf"/><Relationship Id="rId7" Type="http://schemas.openxmlformats.org/officeDocument/2006/relationships/image" Target="../media/image114.emf"/><Relationship Id="rId2" Type="http://schemas.openxmlformats.org/officeDocument/2006/relationships/image" Target="../media/image109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emf"/><Relationship Id="rId7" Type="http://schemas.openxmlformats.org/officeDocument/2006/relationships/image" Target="../media/image25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jpg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.emf"/><Relationship Id="rId7" Type="http://schemas.openxmlformats.org/officeDocument/2006/relationships/image" Target="../media/image21.jpg"/><Relationship Id="rId2" Type="http://schemas.openxmlformats.org/officeDocument/2006/relationships/image" Target="../media/image120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93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3" Type="http://schemas.openxmlformats.org/officeDocument/2006/relationships/image" Target="../media/image122.png"/><Relationship Id="rId7" Type="http://schemas.openxmlformats.org/officeDocument/2006/relationships/image" Target="../media/image126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5.png"/><Relationship Id="rId5" Type="http://schemas.openxmlformats.org/officeDocument/2006/relationships/image" Target="../media/image124.png"/><Relationship Id="rId4" Type="http://schemas.openxmlformats.org/officeDocument/2006/relationships/image" Target="../media/image1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8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9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3" Type="http://schemas.openxmlformats.org/officeDocument/2006/relationships/image" Target="../media/image131.emf"/><Relationship Id="rId7" Type="http://schemas.openxmlformats.org/officeDocument/2006/relationships/image" Target="../media/image135.png"/><Relationship Id="rId2" Type="http://schemas.openxmlformats.org/officeDocument/2006/relationships/image" Target="../media/image130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4.png"/><Relationship Id="rId5" Type="http://schemas.openxmlformats.org/officeDocument/2006/relationships/image" Target="../media/image133.png"/><Relationship Id="rId4" Type="http://schemas.openxmlformats.org/officeDocument/2006/relationships/image" Target="../media/image13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1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6.png"/><Relationship Id="rId5" Type="http://schemas.openxmlformats.org/officeDocument/2006/relationships/image" Target="../media/image114.emf"/><Relationship Id="rId4" Type="http://schemas.openxmlformats.org/officeDocument/2006/relationships/image" Target="../media/image134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3" Type="http://schemas.openxmlformats.org/officeDocument/2006/relationships/image" Target="../media/image138.emf"/><Relationship Id="rId7" Type="http://schemas.openxmlformats.org/officeDocument/2006/relationships/image" Target="../media/image142.png"/><Relationship Id="rId2" Type="http://schemas.openxmlformats.org/officeDocument/2006/relationships/image" Target="../media/image137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1.png"/><Relationship Id="rId5" Type="http://schemas.openxmlformats.org/officeDocument/2006/relationships/image" Target="../media/image140.png"/><Relationship Id="rId10" Type="http://schemas.openxmlformats.org/officeDocument/2006/relationships/image" Target="../media/image145.png"/><Relationship Id="rId4" Type="http://schemas.openxmlformats.org/officeDocument/2006/relationships/image" Target="../media/image139.png"/><Relationship Id="rId9" Type="http://schemas.openxmlformats.org/officeDocument/2006/relationships/image" Target="../media/image14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emf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emf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48.emf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emf"/><Relationship Id="rId2" Type="http://schemas.openxmlformats.org/officeDocument/2006/relationships/image" Target="../media/image149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3.em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gif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emf"/><Relationship Id="rId2" Type="http://schemas.openxmlformats.org/officeDocument/2006/relationships/image" Target="../media/image152.emf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image" Target="../media/image154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8.png"/><Relationship Id="rId5" Type="http://schemas.openxmlformats.org/officeDocument/2006/relationships/image" Target="../media/image157.png"/><Relationship Id="rId4" Type="http://schemas.openxmlformats.org/officeDocument/2006/relationships/image" Target="../media/image156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emf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7.png"/><Relationship Id="rId7" Type="http://schemas.openxmlformats.org/officeDocument/2006/relationships/image" Target="../media/image4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0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2.png"/><Relationship Id="rId4" Type="http://schemas.openxmlformats.org/officeDocument/2006/relationships/image" Target="../media/image161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emf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1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emf"/><Relationship Id="rId2" Type="http://schemas.openxmlformats.org/officeDocument/2006/relationships/image" Target="../media/image164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image" Target="../media/image164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5.e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emf"/><Relationship Id="rId2" Type="http://schemas.openxmlformats.org/officeDocument/2006/relationships/image" Target="../media/image168.emf"/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emf"/><Relationship Id="rId2" Type="http://schemas.openxmlformats.org/officeDocument/2006/relationships/image" Target="../media/image172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0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em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png"/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7.png"/><Relationship Id="rId4" Type="http://schemas.openxmlformats.org/officeDocument/2006/relationships/image" Target="../media/image176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81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0.emf"/><Relationship Id="rId5" Type="http://schemas.openxmlformats.org/officeDocument/2006/relationships/image" Target="../media/image179.emf"/><Relationship Id="rId10" Type="http://schemas.openxmlformats.org/officeDocument/2006/relationships/image" Target="../media/image184.emf"/><Relationship Id="rId4" Type="http://schemas.openxmlformats.org/officeDocument/2006/relationships/image" Target="../media/image178.emf"/><Relationship Id="rId9" Type="http://schemas.openxmlformats.org/officeDocument/2006/relationships/image" Target="../media/image18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1.emf"/><Relationship Id="rId3" Type="http://schemas.openxmlformats.org/officeDocument/2006/relationships/image" Target="../media/image186.png"/><Relationship Id="rId7" Type="http://schemas.openxmlformats.org/officeDocument/2006/relationships/image" Target="../media/image190.emf"/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9.emf"/><Relationship Id="rId5" Type="http://schemas.openxmlformats.org/officeDocument/2006/relationships/image" Target="../media/image188.emf"/><Relationship Id="rId4" Type="http://schemas.openxmlformats.org/officeDocument/2006/relationships/image" Target="../media/image187.png"/><Relationship Id="rId9" Type="http://schemas.openxmlformats.org/officeDocument/2006/relationships/image" Target="../media/image177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8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emf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7.png"/><Relationship Id="rId3" Type="http://schemas.openxmlformats.org/officeDocument/2006/relationships/image" Target="../media/image192.png"/><Relationship Id="rId7" Type="http://schemas.openxmlformats.org/officeDocument/2006/relationships/image" Target="../media/image19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5.png"/><Relationship Id="rId5" Type="http://schemas.openxmlformats.org/officeDocument/2006/relationships/image" Target="../media/image194.png"/><Relationship Id="rId10" Type="http://schemas.openxmlformats.org/officeDocument/2006/relationships/image" Target="../media/image199.png"/><Relationship Id="rId4" Type="http://schemas.openxmlformats.org/officeDocument/2006/relationships/image" Target="../media/image193.png"/><Relationship Id="rId9" Type="http://schemas.openxmlformats.org/officeDocument/2006/relationships/image" Target="../media/image198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3.png"/><Relationship Id="rId4" Type="http://schemas.openxmlformats.org/officeDocument/2006/relationships/image" Target="../media/image202.pn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9.png"/><Relationship Id="rId3" Type="http://schemas.openxmlformats.org/officeDocument/2006/relationships/image" Target="../media/image205.png"/><Relationship Id="rId7" Type="http://schemas.openxmlformats.org/officeDocument/2006/relationships/image" Target="../media/image208.png"/><Relationship Id="rId2" Type="http://schemas.openxmlformats.org/officeDocument/2006/relationships/image" Target="../media/image20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7.png"/><Relationship Id="rId11" Type="http://schemas.openxmlformats.org/officeDocument/2006/relationships/image" Target="../media/image212.png"/><Relationship Id="rId5" Type="http://schemas.openxmlformats.org/officeDocument/2006/relationships/image" Target="../media/image206.png"/><Relationship Id="rId10" Type="http://schemas.openxmlformats.org/officeDocument/2006/relationships/image" Target="../media/image211.png"/><Relationship Id="rId4" Type="http://schemas.openxmlformats.org/officeDocument/2006/relationships/image" Target="../media/image79.png"/><Relationship Id="rId9" Type="http://schemas.openxmlformats.org/officeDocument/2006/relationships/image" Target="../media/image210.png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3.e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グループ化 11"/>
          <p:cNvGrpSpPr>
            <a:grpSpLocks noChangeAspect="1"/>
          </p:cNvGrpSpPr>
          <p:nvPr/>
        </p:nvGrpSpPr>
        <p:grpSpPr>
          <a:xfrm>
            <a:off x="214008" y="-345342"/>
            <a:ext cx="3083669" cy="6784923"/>
            <a:chOff x="4766553" y="-16333"/>
            <a:chExt cx="3062870" cy="6739158"/>
          </a:xfrm>
          <a:scene3d>
            <a:camera prst="perspectiveHeroicExtremeRightFacing" fov="7200000">
              <a:rot lat="21180000" lon="19800000" rev="300000"/>
            </a:camera>
            <a:lightRig rig="chilly" dir="t"/>
          </a:scene3d>
        </p:grpSpPr>
        <p:pic>
          <p:nvPicPr>
            <p:cNvPr id="9" name="図 8"/>
            <p:cNvPicPr>
              <a:picLocks noChangeAspect="1"/>
            </p:cNvPicPr>
            <p:nvPr/>
          </p:nvPicPr>
          <p:blipFill rotWithShape="1">
            <a:blip r:embed="rId2"/>
            <a:srcRect b="50231"/>
            <a:stretch/>
          </p:blipFill>
          <p:spPr>
            <a:xfrm>
              <a:off x="4766553" y="2316812"/>
              <a:ext cx="3062870" cy="2075168"/>
            </a:xfrm>
            <a:prstGeom prst="rect">
              <a:avLst/>
            </a:prstGeom>
            <a:sp3d prstMaterial="translucentPowder"/>
          </p:spPr>
        </p:pic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6553" y="4459182"/>
              <a:ext cx="3062870" cy="2263643"/>
            </a:xfrm>
            <a:prstGeom prst="rect">
              <a:avLst/>
            </a:prstGeom>
            <a:sp3d prstMaterial="translucentPowder"/>
          </p:spPr>
        </p:pic>
        <p:pic>
          <p:nvPicPr>
            <p:cNvPr id="11" name="図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66553" y="-16333"/>
              <a:ext cx="3062870" cy="2295884"/>
            </a:xfrm>
            <a:prstGeom prst="rect">
              <a:avLst/>
            </a:prstGeom>
            <a:sp3d prstMaterial="translucentPowder"/>
          </p:spPr>
        </p:pic>
      </p:grp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657350" y="1624333"/>
            <a:ext cx="6858000" cy="1194650"/>
          </a:xfrm>
        </p:spPr>
        <p:txBody>
          <a:bodyPr>
            <a:noAutofit/>
          </a:bodyPr>
          <a:lstStyle/>
          <a:p>
            <a:r>
              <a:rPr lang="en-US" altLang="ja-JP" sz="5600" b="1" dirty="0" smtClean="0">
                <a:effectLst>
                  <a:glow rad="114300">
                    <a:srgbClr val="1A6382">
                      <a:alpha val="60000"/>
                    </a:srgbClr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Stress-Energy-Momentum</a:t>
            </a:r>
            <a:br>
              <a:rPr lang="en-US" altLang="ja-JP" sz="5600" b="1" dirty="0" smtClean="0">
                <a:effectLst>
                  <a:glow rad="114300">
                    <a:srgbClr val="1A6382">
                      <a:alpha val="60000"/>
                    </a:srgbClr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</a:br>
            <a:r>
              <a:rPr lang="en-US" altLang="ja-JP" sz="5600" b="1" dirty="0" smtClean="0">
                <a:effectLst>
                  <a:glow rad="114300">
                    <a:srgbClr val="1A6382">
                      <a:alpha val="60000"/>
                    </a:srgbClr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 </a:t>
            </a:r>
            <a:r>
              <a:rPr lang="en-US" altLang="ja-JP" sz="5600" b="1" dirty="0" smtClean="0">
                <a:effectLst>
                  <a:glow rad="114300">
                    <a:srgbClr val="1A6382">
                      <a:alpha val="60000"/>
                    </a:srgbClr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Tensor </a:t>
            </a:r>
            <a:r>
              <a:rPr lang="en-US" altLang="ja-JP" sz="4400" b="1" dirty="0" smtClean="0">
                <a:effectLst>
                  <a:glow rad="114300">
                    <a:srgbClr val="1A6382">
                      <a:alpha val="60000"/>
                    </a:srgbClr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on the </a:t>
            </a:r>
            <a:r>
              <a:rPr lang="en-US" altLang="ja-JP" sz="4400" b="1" dirty="0" smtClean="0">
                <a:effectLst>
                  <a:glow rad="114300">
                    <a:srgbClr val="1A6382">
                      <a:alpha val="60000"/>
                    </a:srgbClr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Lattice</a:t>
            </a:r>
            <a:endParaRPr kumimoji="1" lang="ja-JP" altLang="en-US" sz="1000" dirty="0">
              <a:effectLst>
                <a:glow rad="114300">
                  <a:srgbClr val="1A6382">
                    <a:alpha val="60000"/>
                  </a:srgbClr>
                </a:glow>
                <a:outerShdw blurRad="469900" dist="342900" dir="5400000" sy="-20000" rotWithShape="0">
                  <a:prstClr val="black">
                    <a:alpha val="66000"/>
                  </a:prstClr>
                </a:outerShdw>
              </a:effectLst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74767" y="4429241"/>
            <a:ext cx="6858000" cy="618523"/>
          </a:xfrm>
        </p:spPr>
        <p:txBody>
          <a:bodyPr>
            <a:noAutofit/>
          </a:bodyPr>
          <a:lstStyle/>
          <a:p>
            <a:r>
              <a:rPr lang="en-US" altLang="ja-JP" sz="3600" b="1" dirty="0" smtClean="0"/>
              <a:t>Masakiyo Kitazawa</a:t>
            </a:r>
            <a:endParaRPr kumimoji="1" lang="en-US" altLang="ja-JP" sz="3600" b="1" dirty="0" smtClean="0"/>
          </a:p>
          <a:p>
            <a:r>
              <a:rPr lang="en-US" altLang="ja-JP" sz="3200" dirty="0" smtClean="0"/>
              <a:t>(Osaka U.)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77883" y="168948"/>
            <a:ext cx="7207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en-US" altLang="ja-JP" dirty="0" smtClean="0">
                <a:solidFill>
                  <a:prstClr val="white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Seminar at SUBATECH, IMT </a:t>
            </a:r>
            <a:r>
              <a:rPr lang="en-US" altLang="ja-JP" dirty="0" err="1" smtClean="0">
                <a:solidFill>
                  <a:prstClr val="white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Atlantique</a:t>
            </a:r>
            <a:r>
              <a:rPr lang="en-US" altLang="ja-JP" dirty="0" smtClean="0">
                <a:solidFill>
                  <a:prstClr val="white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, Nantes, France, Sep./25/2019</a:t>
            </a:r>
            <a:endParaRPr kumimoji="1" lang="ja-JP" altLang="en-US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 Light" panose="020B0300000000000000" pitchFamily="50" charset="-128"/>
              <a:ea typeface="游ゴシック Light" panose="020B03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146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角丸四角形 20"/>
          <p:cNvSpPr/>
          <p:nvPr/>
        </p:nvSpPr>
        <p:spPr>
          <a:xfrm>
            <a:off x="525994" y="3700401"/>
            <a:ext cx="8092010" cy="2966272"/>
          </a:xfrm>
          <a:prstGeom prst="roundRect">
            <a:avLst>
              <a:gd name="adj" fmla="val 7243"/>
            </a:avLst>
          </a:prstGeom>
          <a:solidFill>
            <a:schemeClr val="accent1">
              <a:lumMod val="50000"/>
              <a:alpha val="7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Quark-Anti-quark system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351406" y="1417113"/>
            <a:ext cx="64411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Formation of the flux tube </a:t>
            </a:r>
            <a:r>
              <a:rPr kumimoji="1" lang="en-US" altLang="ja-JP" sz="2800" dirty="0" smtClean="0">
                <a:sym typeface="Wingdings" panose="05000000000000000000" pitchFamily="2" charset="2"/>
              </a:rPr>
              <a:t> confinement</a:t>
            </a:r>
            <a:endParaRPr kumimoji="1" lang="ja-JP" altLang="en-US" sz="28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86634" y="3780950"/>
            <a:ext cx="4770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/>
              <a:t>Previous </a:t>
            </a:r>
            <a:r>
              <a:rPr lang="en-US" altLang="ja-JP" sz="2800" b="1" dirty="0"/>
              <a:t>S</a:t>
            </a:r>
            <a:r>
              <a:rPr kumimoji="1" lang="en-US" altLang="ja-JP" sz="2800" b="1" dirty="0" smtClean="0"/>
              <a:t>tudies on Flux Tube</a:t>
            </a:r>
            <a:endParaRPr kumimoji="1" lang="ja-JP" altLang="en-US" sz="2800" b="1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28650" y="4513861"/>
            <a:ext cx="325121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Potential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Action density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Color-electric field</a:t>
            </a:r>
            <a:endParaRPr kumimoji="1" lang="ja-JP" altLang="en-US" sz="2800" dirty="0" smtClean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186" y="4513861"/>
            <a:ext cx="2602956" cy="1442322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1176117" y="5929223"/>
            <a:ext cx="2460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so many studies…</a:t>
            </a:r>
            <a:endParaRPr kumimoji="1" lang="ja-JP" altLang="en-US" sz="2400" dirty="0" smtClean="0"/>
          </a:p>
        </p:txBody>
      </p:sp>
      <p:cxnSp>
        <p:nvCxnSpPr>
          <p:cNvPr id="17" name="直線コネクタ 16"/>
          <p:cNvCxnSpPr/>
          <p:nvPr/>
        </p:nvCxnSpPr>
        <p:spPr>
          <a:xfrm>
            <a:off x="3221117" y="2754192"/>
            <a:ext cx="2902397" cy="0"/>
          </a:xfrm>
          <a:prstGeom prst="line">
            <a:avLst/>
          </a:prstGeom>
          <a:ln w="1905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円弧 2"/>
          <p:cNvSpPr/>
          <p:nvPr/>
        </p:nvSpPr>
        <p:spPr>
          <a:xfrm>
            <a:off x="2599675" y="2443104"/>
            <a:ext cx="4145280" cy="2292202"/>
          </a:xfrm>
          <a:prstGeom prst="arc">
            <a:avLst>
              <a:gd name="adj1" fmla="val 12695469"/>
              <a:gd name="adj2" fmla="val 19639880"/>
            </a:avLst>
          </a:prstGeom>
          <a:ln w="1905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弧 12"/>
          <p:cNvSpPr/>
          <p:nvPr/>
        </p:nvSpPr>
        <p:spPr>
          <a:xfrm flipV="1">
            <a:off x="2599675" y="776654"/>
            <a:ext cx="4145280" cy="2292202"/>
          </a:xfrm>
          <a:prstGeom prst="arc">
            <a:avLst>
              <a:gd name="adj1" fmla="val 12695469"/>
              <a:gd name="adj2" fmla="val 19639880"/>
            </a:avLst>
          </a:prstGeom>
          <a:ln w="1905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/>
          <p:cNvSpPr/>
          <p:nvPr/>
        </p:nvSpPr>
        <p:spPr>
          <a:xfrm>
            <a:off x="2891284" y="2291845"/>
            <a:ext cx="3538077" cy="460064"/>
          </a:xfrm>
          <a:custGeom>
            <a:avLst/>
            <a:gdLst>
              <a:gd name="connsiteX0" fmla="*/ 339596 w 3538077"/>
              <a:gd name="connsiteY0" fmla="*/ 460064 h 460064"/>
              <a:gd name="connsiteX1" fmla="*/ 174133 w 3538077"/>
              <a:gd name="connsiteY1" fmla="*/ 338144 h 460064"/>
              <a:gd name="connsiteX2" fmla="*/ 252510 w 3538077"/>
              <a:gd name="connsiteY2" fmla="*/ 42052 h 460064"/>
              <a:gd name="connsiteX3" fmla="*/ 3230842 w 3538077"/>
              <a:gd name="connsiteY3" fmla="*/ 42052 h 460064"/>
              <a:gd name="connsiteX4" fmla="*/ 3291802 w 3538077"/>
              <a:gd name="connsiteY4" fmla="*/ 416521 h 460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077" h="460064">
                <a:moveTo>
                  <a:pt x="339596" y="460064"/>
                </a:moveTo>
                <a:cubicBezTo>
                  <a:pt x="264121" y="433938"/>
                  <a:pt x="188647" y="407813"/>
                  <a:pt x="174133" y="338144"/>
                </a:cubicBezTo>
                <a:cubicBezTo>
                  <a:pt x="159619" y="268475"/>
                  <a:pt x="-256941" y="91401"/>
                  <a:pt x="252510" y="42052"/>
                </a:cubicBezTo>
                <a:cubicBezTo>
                  <a:pt x="761961" y="-7297"/>
                  <a:pt x="2724293" y="-20359"/>
                  <a:pt x="3230842" y="42052"/>
                </a:cubicBezTo>
                <a:cubicBezTo>
                  <a:pt x="3737391" y="104463"/>
                  <a:pt x="3514596" y="260492"/>
                  <a:pt x="3291802" y="416521"/>
                </a:cubicBezTo>
              </a:path>
            </a:pathLst>
          </a:custGeom>
          <a:noFill/>
          <a:ln w="1905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/>
          <p:cNvSpPr/>
          <p:nvPr/>
        </p:nvSpPr>
        <p:spPr>
          <a:xfrm flipV="1">
            <a:off x="2891284" y="2758995"/>
            <a:ext cx="3538077" cy="460064"/>
          </a:xfrm>
          <a:custGeom>
            <a:avLst/>
            <a:gdLst>
              <a:gd name="connsiteX0" fmla="*/ 339596 w 3538077"/>
              <a:gd name="connsiteY0" fmla="*/ 460064 h 460064"/>
              <a:gd name="connsiteX1" fmla="*/ 174133 w 3538077"/>
              <a:gd name="connsiteY1" fmla="*/ 338144 h 460064"/>
              <a:gd name="connsiteX2" fmla="*/ 252510 w 3538077"/>
              <a:gd name="connsiteY2" fmla="*/ 42052 h 460064"/>
              <a:gd name="connsiteX3" fmla="*/ 3230842 w 3538077"/>
              <a:gd name="connsiteY3" fmla="*/ 42052 h 460064"/>
              <a:gd name="connsiteX4" fmla="*/ 3291802 w 3538077"/>
              <a:gd name="connsiteY4" fmla="*/ 416521 h 460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077" h="460064">
                <a:moveTo>
                  <a:pt x="339596" y="460064"/>
                </a:moveTo>
                <a:cubicBezTo>
                  <a:pt x="264121" y="433938"/>
                  <a:pt x="188647" y="407813"/>
                  <a:pt x="174133" y="338144"/>
                </a:cubicBezTo>
                <a:cubicBezTo>
                  <a:pt x="159619" y="268475"/>
                  <a:pt x="-256941" y="91401"/>
                  <a:pt x="252510" y="42052"/>
                </a:cubicBezTo>
                <a:cubicBezTo>
                  <a:pt x="761961" y="-7297"/>
                  <a:pt x="2724293" y="-20359"/>
                  <a:pt x="3230842" y="42052"/>
                </a:cubicBezTo>
                <a:cubicBezTo>
                  <a:pt x="3737391" y="104463"/>
                  <a:pt x="3514596" y="260492"/>
                  <a:pt x="3291802" y="416521"/>
                </a:cubicBezTo>
              </a:path>
            </a:pathLst>
          </a:custGeom>
          <a:noFill/>
          <a:ln w="1905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/>
          <p:cNvSpPr/>
          <p:nvPr/>
        </p:nvSpPr>
        <p:spPr>
          <a:xfrm>
            <a:off x="5853514" y="2484192"/>
            <a:ext cx="540000" cy="540000"/>
          </a:xfrm>
          <a:prstGeom prst="ellipse">
            <a:avLst/>
          </a:prstGeom>
          <a:gradFill flip="none" rotWithShape="1">
            <a:gsLst>
              <a:gs pos="11000">
                <a:srgbClr val="FF0000"/>
              </a:gs>
              <a:gs pos="100000">
                <a:srgbClr val="FF7C8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楕円 13"/>
          <p:cNvSpPr/>
          <p:nvPr/>
        </p:nvSpPr>
        <p:spPr>
          <a:xfrm>
            <a:off x="2951117" y="2484192"/>
            <a:ext cx="540000" cy="540000"/>
          </a:xfrm>
          <a:prstGeom prst="ellipse">
            <a:avLst/>
          </a:prstGeom>
          <a:gradFill flip="none" rotWithShape="1">
            <a:gsLst>
              <a:gs pos="11000">
                <a:srgbClr val="0070C0"/>
              </a:gs>
              <a:gs pos="100000">
                <a:srgbClr val="00B0F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9479" y="4513861"/>
            <a:ext cx="1513867" cy="1442322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3979147" y="5929223"/>
            <a:ext cx="155452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200" dirty="0" err="1" smtClean="0"/>
              <a:t>Cea</a:t>
            </a:r>
            <a:r>
              <a:rPr kumimoji="1" lang="en-US" altLang="ja-JP" sz="2200" dirty="0" smtClean="0"/>
              <a:t>+ (2012)</a:t>
            </a:r>
            <a:endParaRPr kumimoji="1" lang="ja-JP" altLang="en-US" sz="2200" dirty="0" smtClean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960158" y="5933152"/>
            <a:ext cx="20510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200" dirty="0" smtClean="0"/>
              <a:t>Cardoso+ (2013)</a:t>
            </a:r>
            <a:endParaRPr kumimoji="1" lang="ja-JP" alt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267490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32656"/>
            <a:ext cx="9144000" cy="1325563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Stress Tensor </a:t>
            </a:r>
            <a:r>
              <a:rPr lang="en-US" altLang="ja-JP" dirty="0" smtClean="0"/>
              <a:t>in QQ System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/>
          <a:srcRect b="50231"/>
          <a:stretch/>
        </p:blipFill>
        <p:spPr>
          <a:xfrm>
            <a:off x="182733" y="1393812"/>
            <a:ext cx="5913120" cy="4006281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6235041" y="1815278"/>
            <a:ext cx="247054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FF00"/>
                </a:solidFill>
              </a:rPr>
              <a:t>Lattice simulation</a:t>
            </a:r>
          </a:p>
          <a:p>
            <a:r>
              <a:rPr kumimoji="1" lang="en-US" altLang="ja-JP" sz="2400" dirty="0" smtClean="0">
                <a:solidFill>
                  <a:srgbClr val="FFFF00"/>
                </a:solidFill>
              </a:rPr>
              <a:t>SU(3) Yang-Mills</a:t>
            </a:r>
            <a:endParaRPr lang="en-US" altLang="ja-JP" sz="2400" dirty="0" smtClean="0">
              <a:solidFill>
                <a:srgbClr val="FFFF00"/>
              </a:solidFill>
            </a:endParaRPr>
          </a:p>
          <a:p>
            <a:r>
              <a:rPr kumimoji="1" lang="en-US" altLang="ja-JP" sz="2400" dirty="0" smtClean="0"/>
              <a:t>a=0.029 </a:t>
            </a:r>
            <a:r>
              <a:rPr kumimoji="1" lang="en-US" altLang="ja-JP" sz="2400" dirty="0" err="1" smtClean="0"/>
              <a:t>fm</a:t>
            </a:r>
            <a:endParaRPr kumimoji="1" lang="en-US" altLang="ja-JP" sz="2400" dirty="0" smtClean="0"/>
          </a:p>
          <a:p>
            <a:r>
              <a:rPr lang="en-US" altLang="ja-JP" sz="2400" dirty="0" smtClean="0"/>
              <a:t>R=0.69 </a:t>
            </a:r>
            <a:r>
              <a:rPr lang="en-US" altLang="ja-JP" sz="2400" dirty="0" err="1" smtClean="0"/>
              <a:t>fm</a:t>
            </a:r>
            <a:endParaRPr kumimoji="1" lang="en-US" altLang="ja-JP" sz="2400" dirty="0" smtClean="0"/>
          </a:p>
          <a:p>
            <a:r>
              <a:rPr lang="en-US" altLang="ja-JP" sz="2400" dirty="0" smtClean="0"/>
              <a:t>t/a</a:t>
            </a:r>
            <a:r>
              <a:rPr lang="en-US" altLang="ja-JP" sz="2400" baseline="30000" dirty="0" smtClean="0"/>
              <a:t>2</a:t>
            </a:r>
            <a:r>
              <a:rPr lang="en-US" altLang="ja-JP" sz="2400" dirty="0" smtClean="0"/>
              <a:t>=2.0</a:t>
            </a:r>
            <a:endParaRPr kumimoji="1" lang="ja-JP" altLang="en-US" sz="2400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377162" y="1161108"/>
            <a:ext cx="26804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000" dirty="0" err="1" smtClean="0"/>
              <a:t>Yanagihara</a:t>
            </a:r>
            <a:r>
              <a:rPr kumimoji="1" lang="en-US" altLang="ja-JP" sz="2000" dirty="0" smtClean="0"/>
              <a:t>+, </a:t>
            </a:r>
            <a:r>
              <a:rPr lang="en-US" altLang="ja-JP" sz="2000" dirty="0" smtClean="0"/>
              <a:t>PLB</a:t>
            </a:r>
            <a:r>
              <a:rPr lang="en-US" altLang="ja-JP" sz="2000" dirty="0" smtClean="0"/>
              <a:t>, </a:t>
            </a:r>
            <a:r>
              <a:rPr lang="en-US" altLang="ja-JP" sz="2000" dirty="0" smtClean="0"/>
              <a:t>2019</a:t>
            </a:r>
            <a:endParaRPr kumimoji="1" lang="ja-JP" altLang="en-US" sz="2000" dirty="0" smtClean="0"/>
          </a:p>
        </p:txBody>
      </p:sp>
      <p:sp>
        <p:nvSpPr>
          <p:cNvPr id="16" name="右矢印 15"/>
          <p:cNvSpPr/>
          <p:nvPr/>
        </p:nvSpPr>
        <p:spPr>
          <a:xfrm rot="10800000" flipH="1">
            <a:off x="7621557" y="4125069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7" name="右矢印 16"/>
          <p:cNvSpPr/>
          <p:nvPr/>
        </p:nvSpPr>
        <p:spPr>
          <a:xfrm rot="16200000" flipH="1">
            <a:off x="6525279" y="4492754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8" name="平行四辺形 17"/>
          <p:cNvSpPr/>
          <p:nvPr/>
        </p:nvSpPr>
        <p:spPr>
          <a:xfrm>
            <a:off x="6274837" y="4231131"/>
            <a:ext cx="1107611" cy="298634"/>
          </a:xfrm>
          <a:prstGeom prst="parallelogram">
            <a:avLst>
              <a:gd name="adj" fmla="val 86913"/>
            </a:avLst>
          </a:prstGeom>
          <a:solidFill>
            <a:srgbClr val="FF7C80">
              <a:alpha val="50000"/>
            </a:srgbClr>
          </a:solid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" name="右矢印 18"/>
          <p:cNvSpPr/>
          <p:nvPr/>
        </p:nvSpPr>
        <p:spPr>
          <a:xfrm rot="5400000" flipH="1" flipV="1">
            <a:off x="6525279" y="3893662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0" name="平行四辺形 19"/>
          <p:cNvSpPr/>
          <p:nvPr/>
        </p:nvSpPr>
        <p:spPr>
          <a:xfrm rot="16200000" flipH="1">
            <a:off x="7673119" y="4173599"/>
            <a:ext cx="1077234" cy="255011"/>
          </a:xfrm>
          <a:prstGeom prst="parallelogram">
            <a:avLst>
              <a:gd name="adj" fmla="val 130042"/>
            </a:avLst>
          </a:prstGeom>
          <a:solidFill>
            <a:srgbClr val="00B0F0">
              <a:alpha val="20000"/>
            </a:srgbClr>
          </a:solidFill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" name="右矢印 20"/>
          <p:cNvSpPr/>
          <p:nvPr/>
        </p:nvSpPr>
        <p:spPr>
          <a:xfrm flipH="1">
            <a:off x="8220649" y="4121277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333763" y="4892018"/>
            <a:ext cx="1095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9999"/>
                </a:solidFill>
                <a:effectLst>
                  <a:glow rad="139700">
                    <a:schemeClr val="accent1">
                      <a:lumMod val="50000"/>
                      <a:alpha val="87000"/>
                    </a:schemeClr>
                  </a:glow>
                </a:effectLst>
              </a:rPr>
              <a:t>pulling</a:t>
            </a:r>
            <a:endParaRPr kumimoji="1" lang="ja-JP" altLang="en-US" sz="2400" b="1" dirty="0" smtClean="0">
              <a:solidFill>
                <a:srgbClr val="FF9999"/>
              </a:solidFill>
              <a:effectLst>
                <a:glow rad="139700">
                  <a:schemeClr val="accent1">
                    <a:lumMod val="50000"/>
                    <a:alpha val="87000"/>
                  </a:schemeClr>
                </a:glow>
              </a:effectLst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666861" y="4892018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139700">
                    <a:schemeClr val="accent1">
                      <a:lumMod val="50000"/>
                      <a:alpha val="87000"/>
                    </a:schemeClr>
                  </a:glow>
                </a:effectLst>
              </a:rPr>
              <a:t>pushing</a:t>
            </a:r>
            <a:endParaRPr kumimoji="1" lang="ja-JP" altLang="en-US" sz="2400" b="1" dirty="0" smtClean="0">
              <a:solidFill>
                <a:schemeClr val="tx2">
                  <a:lumMod val="40000"/>
                  <a:lumOff val="60000"/>
                </a:schemeClr>
              </a:solidFill>
              <a:effectLst>
                <a:glow rad="139700">
                  <a:schemeClr val="accent1">
                    <a:lumMod val="50000"/>
                    <a:alpha val="87000"/>
                  </a:schemeClr>
                </a:glow>
              </a:effectLst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425441" y="254368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err="1" smtClean="0"/>
              <a:t>ー</a:t>
            </a:r>
            <a:endParaRPr kumimoji="1" lang="ja-JP" altLang="en-US" sz="2800" dirty="0" smtClean="0"/>
          </a:p>
        </p:txBody>
      </p:sp>
      <p:sp>
        <p:nvSpPr>
          <p:cNvPr id="24" name="正方形/長方形 23"/>
          <p:cNvSpPr/>
          <p:nvPr/>
        </p:nvSpPr>
        <p:spPr>
          <a:xfrm>
            <a:off x="3535680" y="1388549"/>
            <a:ext cx="87090" cy="4015698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0"/>
          <p:cNvSpPr/>
          <p:nvPr/>
        </p:nvSpPr>
        <p:spPr>
          <a:xfrm>
            <a:off x="1394663" y="5302609"/>
            <a:ext cx="6444343" cy="1555391"/>
          </a:xfrm>
          <a:prstGeom prst="roundRect">
            <a:avLst>
              <a:gd name="adj" fmla="val 7243"/>
            </a:avLst>
          </a:prstGeom>
          <a:solidFill>
            <a:schemeClr val="accent1">
              <a:lumMod val="50000"/>
              <a:alpha val="7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550130" y="5686303"/>
            <a:ext cx="60676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Distortion of field, line of the field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Propagation of the force as local </a:t>
            </a:r>
            <a:r>
              <a:rPr lang="en-US" altLang="ja-JP" sz="2400" dirty="0" smtClean="0"/>
              <a:t>interaction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Manifestly </a:t>
            </a:r>
            <a:r>
              <a:rPr lang="en-US" altLang="ja-JP" sz="2400" dirty="0"/>
              <a:t>gauge </a:t>
            </a:r>
            <a:r>
              <a:rPr lang="en-US" altLang="ja-JP" sz="2400" dirty="0" smtClean="0"/>
              <a:t>invariant</a:t>
            </a:r>
            <a:endParaRPr lang="en-US" altLang="ja-JP" sz="2400" dirty="0"/>
          </a:p>
        </p:txBody>
      </p:sp>
      <p:sp>
        <p:nvSpPr>
          <p:cNvPr id="13" name="右矢印 12"/>
          <p:cNvSpPr/>
          <p:nvPr/>
        </p:nvSpPr>
        <p:spPr>
          <a:xfrm>
            <a:off x="785407" y="5492121"/>
            <a:ext cx="764723" cy="1200328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550130" y="5273977"/>
            <a:ext cx="41985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Definite physical meaning</a:t>
            </a:r>
            <a:endParaRPr kumimoji="1" lang="ja-JP" alt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52421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32656"/>
            <a:ext cx="9144000" cy="1325563"/>
          </a:xfrm>
        </p:spPr>
        <p:txBody>
          <a:bodyPr/>
          <a:lstStyle/>
          <a:p>
            <a:r>
              <a:rPr kumimoji="1" lang="en-US" altLang="ja-JP" dirty="0" smtClean="0"/>
              <a:t>SU(3) YM vs Maxwell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6158" b="50231"/>
          <a:stretch/>
        </p:blipFill>
        <p:spPr>
          <a:xfrm>
            <a:off x="131759" y="2377445"/>
            <a:ext cx="4379281" cy="316177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l="6191" t="49767" b="353"/>
          <a:stretch/>
        </p:blipFill>
        <p:spPr>
          <a:xfrm>
            <a:off x="4651508" y="2377445"/>
            <a:ext cx="4379281" cy="3169921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974652" y="1484893"/>
            <a:ext cx="269349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/>
              <a:t>SU(3) Yang-Mills</a:t>
            </a:r>
          </a:p>
          <a:p>
            <a:pPr algn="ctr"/>
            <a:r>
              <a:rPr lang="en-US" altLang="ja-JP" sz="2400" dirty="0" smtClean="0"/>
              <a:t>(quantum)</a:t>
            </a:r>
            <a:endParaRPr kumimoji="1" lang="ja-JP" altLang="en-US" sz="24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096393" y="1489323"/>
            <a:ext cx="148951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/>
              <a:t>Maxwell</a:t>
            </a:r>
          </a:p>
          <a:p>
            <a:pPr algn="ctr"/>
            <a:r>
              <a:rPr lang="en-US" altLang="ja-JP" sz="2400" dirty="0" smtClean="0"/>
              <a:t>(classical)</a:t>
            </a:r>
            <a:endParaRPr kumimoji="1" lang="ja-JP" altLang="en-US" sz="2400" dirty="0" smtClean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645482" y="5792357"/>
            <a:ext cx="58530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Propagation of the force is clearly different </a:t>
            </a:r>
          </a:p>
          <a:p>
            <a:pPr algn="ctr"/>
            <a:r>
              <a:rPr kumimoji="1" lang="en-US" altLang="ja-JP" sz="2400" dirty="0" smtClean="0"/>
              <a:t>in YM and Maxwell theories! </a:t>
            </a:r>
            <a:endParaRPr kumimoji="1" lang="ja-JP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80846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Casimir Effect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3234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Casimir Effect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357052" y="1328057"/>
            <a:ext cx="8429896" cy="3914503"/>
            <a:chOff x="357052" y="2434046"/>
            <a:chExt cx="8429896" cy="3069771"/>
          </a:xfrm>
          <a:scene3d>
            <a:camera prst="perspectiveContrastingRightFacing" fov="7200000">
              <a:rot lat="0" lon="0" rev="0"/>
            </a:camera>
            <a:lightRig rig="threePt" dir="t"/>
          </a:scene3d>
        </p:grpSpPr>
        <p:sp>
          <p:nvSpPr>
            <p:cNvPr id="4" name="正方形/長方形 3"/>
            <p:cNvSpPr/>
            <p:nvPr/>
          </p:nvSpPr>
          <p:spPr>
            <a:xfrm>
              <a:off x="357052" y="4650377"/>
              <a:ext cx="8429896" cy="853440"/>
            </a:xfrm>
            <a:prstGeom prst="rect">
              <a:avLst/>
            </a:prstGeom>
            <a:sp3d extrusionH="2540000" contourW="19050" prstMaterial="translucentPowder">
              <a:contourClr>
                <a:schemeClr val="accent5">
                  <a:lumMod val="20000"/>
                  <a:lumOff val="8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正方形/長方形 4"/>
            <p:cNvSpPr/>
            <p:nvPr/>
          </p:nvSpPr>
          <p:spPr>
            <a:xfrm>
              <a:off x="357052" y="2434046"/>
              <a:ext cx="8429896" cy="853440"/>
            </a:xfrm>
            <a:prstGeom prst="rect">
              <a:avLst/>
            </a:prstGeom>
            <a:sp3d extrusionH="2540000" contourW="19050" prstMaterial="translucentPowder">
              <a:contourClr>
                <a:schemeClr val="accent5">
                  <a:lumMod val="20000"/>
                  <a:lumOff val="8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" name="テキスト ボックス 6"/>
          <p:cNvSpPr txBox="1"/>
          <p:nvPr/>
        </p:nvSpPr>
        <p:spPr>
          <a:xfrm>
            <a:off x="1009165" y="5651863"/>
            <a:ext cx="7125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/>
              <a:t>a</a:t>
            </a:r>
            <a:r>
              <a:rPr kumimoji="1" lang="en-US" altLang="ja-JP" sz="2800" dirty="0" smtClean="0"/>
              <a:t>ttractive force between two conductive plates</a:t>
            </a:r>
            <a:endParaRPr kumimoji="1" lang="ja-JP" altLang="en-US" sz="2800" dirty="0" smtClean="0"/>
          </a:p>
        </p:txBody>
      </p:sp>
      <p:grpSp>
        <p:nvGrpSpPr>
          <p:cNvPr id="3" name="グループ化 2"/>
          <p:cNvGrpSpPr/>
          <p:nvPr/>
        </p:nvGrpSpPr>
        <p:grpSpPr>
          <a:xfrm>
            <a:off x="4589418" y="2166400"/>
            <a:ext cx="0" cy="2260430"/>
            <a:chOff x="4589418" y="2175109"/>
            <a:chExt cx="0" cy="2260430"/>
          </a:xfrm>
        </p:grpSpPr>
        <p:cxnSp>
          <p:nvCxnSpPr>
            <p:cNvPr id="9" name="直線矢印コネクタ 8"/>
            <p:cNvCxnSpPr/>
            <p:nvPr/>
          </p:nvCxnSpPr>
          <p:spPr>
            <a:xfrm flipV="1">
              <a:off x="4589418" y="3751633"/>
              <a:ext cx="0" cy="683906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oval" w="med" len="med"/>
              <a:tailEnd type="arrow" w="lg" len="lg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矢印コネクタ 10"/>
            <p:cNvCxnSpPr/>
            <p:nvPr/>
          </p:nvCxnSpPr>
          <p:spPr>
            <a:xfrm>
              <a:off x="4589418" y="2175109"/>
              <a:ext cx="0" cy="683906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oval" w="med" len="med"/>
              <a:tailEnd type="arrow" w="lg" len="lg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直線コネクタ 17"/>
          <p:cNvCxnSpPr/>
          <p:nvPr/>
        </p:nvCxnSpPr>
        <p:spPr>
          <a:xfrm>
            <a:off x="6130834" y="2629985"/>
            <a:ext cx="3423" cy="1341120"/>
          </a:xfrm>
          <a:prstGeom prst="line">
            <a:avLst/>
          </a:prstGeom>
          <a:ln w="19050">
            <a:solidFill>
              <a:schemeClr val="tx1"/>
            </a:solidFill>
            <a:prstDash val="sysDash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図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412582" y="2851496"/>
            <a:ext cx="1436501" cy="87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25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Casimir Effect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357052" y="1328057"/>
            <a:ext cx="8429896" cy="3914503"/>
            <a:chOff x="357052" y="2434046"/>
            <a:chExt cx="8429896" cy="3069771"/>
          </a:xfrm>
          <a:scene3d>
            <a:camera prst="perspectiveContrastingRightFacing" fov="7200000">
              <a:rot lat="0" lon="0" rev="0"/>
            </a:camera>
            <a:lightRig rig="threePt" dir="t"/>
          </a:scene3d>
        </p:grpSpPr>
        <p:sp>
          <p:nvSpPr>
            <p:cNvPr id="4" name="正方形/長方形 3"/>
            <p:cNvSpPr/>
            <p:nvPr/>
          </p:nvSpPr>
          <p:spPr>
            <a:xfrm>
              <a:off x="357052" y="4650377"/>
              <a:ext cx="8429896" cy="853440"/>
            </a:xfrm>
            <a:prstGeom prst="rect">
              <a:avLst/>
            </a:prstGeom>
            <a:sp3d extrusionH="2540000" contourW="19050" prstMaterial="translucentPowder">
              <a:contourClr>
                <a:schemeClr val="accent5">
                  <a:lumMod val="20000"/>
                  <a:lumOff val="8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正方形/長方形 4"/>
            <p:cNvSpPr/>
            <p:nvPr/>
          </p:nvSpPr>
          <p:spPr>
            <a:xfrm>
              <a:off x="357052" y="2434046"/>
              <a:ext cx="8429896" cy="853440"/>
            </a:xfrm>
            <a:prstGeom prst="rect">
              <a:avLst/>
            </a:prstGeom>
            <a:sp3d extrusionH="2540000" contourW="19050" prstMaterial="translucentPowder">
              <a:contourClr>
                <a:schemeClr val="accent5">
                  <a:lumMod val="20000"/>
                  <a:lumOff val="8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22" name="直線矢印コネクタ 21"/>
          <p:cNvCxnSpPr/>
          <p:nvPr/>
        </p:nvCxnSpPr>
        <p:spPr>
          <a:xfrm>
            <a:off x="417547" y="6313150"/>
            <a:ext cx="600891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 flipV="1">
            <a:off x="425282" y="6018630"/>
            <a:ext cx="406736" cy="293780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 flipH="1" flipV="1">
            <a:off x="417547" y="5726410"/>
            <a:ext cx="8708" cy="578607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TexTeXPicture" descr="&lt;?xml version=&quot;1.0&quot; encoding=&quot;utf-16&quot;?&gt;&#10;&lt;TeXTeX&gt;&#10;  &lt;preamble&gt;\documentclass{jarticle}&#10;\usepackage{amsmath}&#10;\pagestyle{empty}&lt;/preamble&gt;&#10;  &lt;body&gt;\begin{align*} &#10;x&#10;\end{align*}&lt;/body&gt;&#10;  &lt;fcolor&gt;FFFFFFFF&lt;/fcolor&gt;&#10;  &lt;bcolor&gt;FF000000&lt;/bcolor&gt;&#10;  &lt;transparent&gt;True&lt;/transparent&gt;&#10;  &lt;resolution&gt;1800&lt;/resolution&gt;&#10;  &lt;imageh&gt;111&lt;/imageh&gt;&#10;  &lt;imagew&gt;12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78" y="5527441"/>
            <a:ext cx="206614" cy="184953"/>
          </a:xfrm>
          <a:prstGeom prst="rect">
            <a:avLst/>
          </a:prstGeom>
        </p:spPr>
      </p:pic>
      <p:pic>
        <p:nvPicPr>
          <p:cNvPr id="26" name="TexTeXPicture" descr="&lt;?xml version=&quot;1.0&quot; encoding=&quot;utf-16&quot;?&gt;&#10;&lt;TeXTeX&gt;&#10;  &lt;preamble&gt;\documentclass{jarticle}&#10;\usepackage{amsmath}&#10;\pagestyle{empty}&lt;/preamble&gt;&#10;  &lt;body&gt;\begin{align*} &#10;y&#10;\end{align*}&lt;/body&gt;&#10;  &lt;fcolor&gt;FFFFFFFF&lt;/fcolor&gt;&#10;  &lt;bcolor&gt;FF000000&lt;/bcolor&gt;&#10;  &lt;transparent&gt;True&lt;/transparent&gt;&#10;  &lt;resolution&gt;1800&lt;/resolution&gt;&#10;  &lt;imageh&gt;159&lt;/imageh&gt;&#10;  &lt;imagew&gt;11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82" y="6040084"/>
            <a:ext cx="191618" cy="264933"/>
          </a:xfrm>
          <a:prstGeom prst="rect">
            <a:avLst/>
          </a:prstGeom>
        </p:spPr>
      </p:pic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z&#10;\end{align*}&lt;/body&gt;&#10;  &lt;fcolor&gt;FFFFFFFF&lt;/fcolor&gt;&#10;  &lt;bcolor&gt;FF000000&lt;/bcolor&gt;&#10;  &lt;transparent&gt;True&lt;/transparent&gt;&#10;  &lt;resolution&gt;1800&lt;/resolution&gt;&#10;  &lt;imageh&gt;111&lt;/imageh&gt;&#10;  &lt;imagew&gt;10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80" y="5752617"/>
            <a:ext cx="174956" cy="184953"/>
          </a:xfrm>
          <a:prstGeom prst="rect">
            <a:avLst/>
          </a:prstGeom>
        </p:spPr>
      </p:pic>
      <p:sp>
        <p:nvSpPr>
          <p:cNvPr id="28" name="右矢印 27"/>
          <p:cNvSpPr/>
          <p:nvPr/>
        </p:nvSpPr>
        <p:spPr>
          <a:xfrm rot="10800000" flipH="1">
            <a:off x="3008611" y="3114953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9" name="右矢印 28"/>
          <p:cNvSpPr/>
          <p:nvPr/>
        </p:nvSpPr>
        <p:spPr>
          <a:xfrm rot="16200000" flipH="1">
            <a:off x="2000264" y="3488722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0" name="平行四辺形 29"/>
          <p:cNvSpPr/>
          <p:nvPr/>
        </p:nvSpPr>
        <p:spPr>
          <a:xfrm>
            <a:off x="1749822" y="3353619"/>
            <a:ext cx="1107611" cy="50187"/>
          </a:xfrm>
          <a:prstGeom prst="parallelogram">
            <a:avLst>
              <a:gd name="adj" fmla="val 520370"/>
            </a:avLst>
          </a:prstGeom>
          <a:solidFill>
            <a:srgbClr val="FF7C80">
              <a:alpha val="50000"/>
            </a:srgbClr>
          </a:solid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1" name="右矢印 30"/>
          <p:cNvSpPr/>
          <p:nvPr/>
        </p:nvSpPr>
        <p:spPr>
          <a:xfrm rot="5400000" flipH="1" flipV="1">
            <a:off x="2000264" y="2889630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2" name="台形 31"/>
          <p:cNvSpPr/>
          <p:nvPr/>
        </p:nvSpPr>
        <p:spPr>
          <a:xfrm rot="5400000">
            <a:off x="3060174" y="3163484"/>
            <a:ext cx="1077234" cy="255011"/>
          </a:xfrm>
          <a:prstGeom prst="trapezoid">
            <a:avLst>
              <a:gd name="adj" fmla="val 59150"/>
            </a:avLst>
          </a:prstGeom>
          <a:solidFill>
            <a:srgbClr val="00B0F0">
              <a:alpha val="20000"/>
            </a:srgbClr>
          </a:solidFill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3" name="右矢印 32"/>
          <p:cNvSpPr/>
          <p:nvPr/>
        </p:nvSpPr>
        <p:spPr>
          <a:xfrm flipH="1">
            <a:off x="3607703" y="3111161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4" name="角丸四角形 33"/>
          <p:cNvSpPr/>
          <p:nvPr/>
        </p:nvSpPr>
        <p:spPr>
          <a:xfrm>
            <a:off x="4504036" y="1889760"/>
            <a:ext cx="3653468" cy="1843267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/>
        </p:nvSpPr>
        <p:spPr>
          <a:xfrm>
            <a:off x="6134274" y="2163863"/>
            <a:ext cx="403182" cy="351890"/>
          </a:xfrm>
          <a:prstGeom prst="rect">
            <a:avLst/>
          </a:prstGeom>
          <a:solidFill>
            <a:srgbClr val="FF00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/>
          <p:cNvSpPr/>
          <p:nvPr/>
        </p:nvSpPr>
        <p:spPr>
          <a:xfrm>
            <a:off x="7199000" y="3199160"/>
            <a:ext cx="403182" cy="344345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/>
          <p:cNvSpPr/>
          <p:nvPr/>
        </p:nvSpPr>
        <p:spPr>
          <a:xfrm>
            <a:off x="6668932" y="2679516"/>
            <a:ext cx="403182" cy="344345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" name="グループ化 7"/>
          <p:cNvGrpSpPr/>
          <p:nvPr/>
        </p:nvGrpSpPr>
        <p:grpSpPr>
          <a:xfrm>
            <a:off x="7141618" y="3884071"/>
            <a:ext cx="1513075" cy="1358489"/>
            <a:chOff x="7141618" y="3884071"/>
            <a:chExt cx="1513075" cy="1358489"/>
          </a:xfrm>
        </p:grpSpPr>
        <p:sp>
          <p:nvSpPr>
            <p:cNvPr id="35" name="角丸四角形 34"/>
            <p:cNvSpPr/>
            <p:nvPr/>
          </p:nvSpPr>
          <p:spPr>
            <a:xfrm>
              <a:off x="7141618" y="3884071"/>
              <a:ext cx="1513075" cy="1358489"/>
            </a:xfrm>
            <a:prstGeom prst="roundRect">
              <a:avLst/>
            </a:prstGeom>
            <a:solidFill>
              <a:schemeClr val="accent1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正方形/長方形 36"/>
            <p:cNvSpPr/>
            <p:nvPr/>
          </p:nvSpPr>
          <p:spPr>
            <a:xfrm>
              <a:off x="7329795" y="4634172"/>
              <a:ext cx="1159428" cy="418890"/>
            </a:xfrm>
            <a:prstGeom prst="rect">
              <a:avLst/>
            </a:prstGeom>
            <a:solidFill>
              <a:srgbClr val="0070C0">
                <a:alpha val="4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正方形/長方形 39"/>
            <p:cNvSpPr/>
            <p:nvPr/>
          </p:nvSpPr>
          <p:spPr>
            <a:xfrm>
              <a:off x="7329796" y="4003228"/>
              <a:ext cx="1169518" cy="418890"/>
            </a:xfrm>
            <a:prstGeom prst="rect">
              <a:avLst/>
            </a:prstGeom>
            <a:solidFill>
              <a:srgbClr val="FF0000">
                <a:alpha val="4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P_x &amp;lt; 0 &#10;\\&#10;P_z &amp;gt; 0&#10;\end{align*}&lt;/body&gt;&#10;  &lt;fcolor&gt;FFFFFFFF&lt;/fcolor&gt;&#10;  &lt;bcolor&gt;FF000000&lt;/bcolor&gt;&#10;  &lt;transparent&gt;True&lt;/transparent&gt;&#10;  &lt;resolution&gt;1800&lt;/resolution&gt;&#10;  &lt;imageh&gt;657&lt;/imageh&gt;&#10;  &lt;imagew&gt;722&lt;/imagew&gt;&#10;  &lt;scale&gt;50&lt;/scale&gt;&#10;  &lt;cursor&gt;35&lt;/cursor&gt;&#10;&lt;/TeXTeX&gt;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3387" y="4082438"/>
              <a:ext cx="1009539" cy="918652"/>
            </a:xfrm>
            <a:prstGeom prst="rect">
              <a:avLst/>
            </a:prstGeom>
          </p:spPr>
        </p:pic>
      </p:grpSp>
      <p:sp>
        <p:nvSpPr>
          <p:cNvPr id="3" name="テキスト ボックス 2"/>
          <p:cNvSpPr txBox="1"/>
          <p:nvPr/>
        </p:nvSpPr>
        <p:spPr>
          <a:xfrm>
            <a:off x="7391111" y="339733"/>
            <a:ext cx="17508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000" dirty="0" smtClean="0"/>
              <a:t>Brown, </a:t>
            </a:r>
            <a:r>
              <a:rPr kumimoji="1" lang="en-US" altLang="ja-JP" sz="2000" dirty="0" err="1" smtClean="0"/>
              <a:t>Maclay</a:t>
            </a:r>
            <a:endParaRPr kumimoji="1" lang="en-US" altLang="ja-JP" sz="2000" dirty="0" smtClean="0"/>
          </a:p>
          <a:p>
            <a:pPr algn="r"/>
            <a:r>
              <a:rPr kumimoji="1" lang="en-US" altLang="ja-JP" sz="2000" dirty="0" smtClean="0"/>
              <a:t>1969</a:t>
            </a:r>
            <a:endParaRPr kumimoji="1" lang="ja-JP" altLang="en-US" sz="2000" dirty="0" smtClean="0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T_{ij}=&#10;\left(&#10;\begin{array}{ccc}&#10;P_x\hspace{-2mm} &amp;amp; 0 &amp;amp; 0 \\&#10;0 &amp;amp; P_z\hspace{-2mm} &amp;amp; 0&#10;\\&#10;0 &amp;amp; 0 &amp;amp; P_z&#10;\end{array}&#10;\right)&#10;\end{align*}&lt;/body&gt;&#10;  &lt;fcolor&gt;FFFFFFFF&lt;/fcolor&gt;&#10;  &lt;bcolor&gt;FF000000&lt;/bcolor&gt;&#10;  &lt;transparent&gt;True&lt;/transparent&gt;&#10;  &lt;resolution&gt;1800&lt;/resolution&gt;&#10;  &lt;imageh&gt;1044&lt;/imageh&gt;&#10;  &lt;imagew&gt;2309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382" y="2123057"/>
            <a:ext cx="3197658" cy="144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70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Casimir Effect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357052" y="1328057"/>
            <a:ext cx="8429896" cy="3914503"/>
            <a:chOff x="357052" y="2434046"/>
            <a:chExt cx="8429896" cy="3069771"/>
          </a:xfrm>
          <a:scene3d>
            <a:camera prst="perspectiveContrastingRightFacing" fov="7200000">
              <a:rot lat="0" lon="0" rev="0"/>
            </a:camera>
            <a:lightRig rig="threePt" dir="t"/>
          </a:scene3d>
        </p:grpSpPr>
        <p:sp>
          <p:nvSpPr>
            <p:cNvPr id="4" name="正方形/長方形 3"/>
            <p:cNvSpPr/>
            <p:nvPr/>
          </p:nvSpPr>
          <p:spPr>
            <a:xfrm>
              <a:off x="357052" y="4650377"/>
              <a:ext cx="8429896" cy="853440"/>
            </a:xfrm>
            <a:prstGeom prst="rect">
              <a:avLst/>
            </a:prstGeom>
            <a:sp3d extrusionH="2540000" contourW="19050" prstMaterial="translucentPowder">
              <a:contourClr>
                <a:schemeClr val="accent5">
                  <a:lumMod val="20000"/>
                  <a:lumOff val="8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正方形/長方形 4"/>
            <p:cNvSpPr/>
            <p:nvPr/>
          </p:nvSpPr>
          <p:spPr>
            <a:xfrm>
              <a:off x="357052" y="2434046"/>
              <a:ext cx="8429896" cy="853440"/>
            </a:xfrm>
            <a:prstGeom prst="rect">
              <a:avLst/>
            </a:prstGeom>
            <a:sp3d extrusionH="2540000" contourW="19050" prstMaterial="translucentPowder">
              <a:contourClr>
                <a:schemeClr val="accent5">
                  <a:lumMod val="20000"/>
                  <a:lumOff val="8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22" name="直線矢印コネクタ 21"/>
          <p:cNvCxnSpPr/>
          <p:nvPr/>
        </p:nvCxnSpPr>
        <p:spPr>
          <a:xfrm>
            <a:off x="417547" y="6313150"/>
            <a:ext cx="600891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 flipV="1">
            <a:off x="425282" y="6018630"/>
            <a:ext cx="406736" cy="293780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 flipH="1" flipV="1">
            <a:off x="417547" y="5726410"/>
            <a:ext cx="8708" cy="578607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TexTeXPicture" descr="&lt;?xml version=&quot;1.0&quot; encoding=&quot;utf-16&quot;?&gt;&#10;&lt;TeXTeX&gt;&#10;  &lt;preamble&gt;\documentclass{jarticle}&#10;\usepackage{amsmath}&#10;\pagestyle{empty}&lt;/preamble&gt;&#10;  &lt;body&gt;\begin{align*} &#10;x&#10;\end{align*}&lt;/body&gt;&#10;  &lt;fcolor&gt;FFFFFFFF&lt;/fcolor&gt;&#10;  &lt;bcolor&gt;FF000000&lt;/bcolor&gt;&#10;  &lt;transparent&gt;True&lt;/transparent&gt;&#10;  &lt;resolution&gt;1800&lt;/resolution&gt;&#10;  &lt;imageh&gt;111&lt;/imageh&gt;&#10;  &lt;imagew&gt;12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78" y="5527441"/>
            <a:ext cx="206614" cy="184953"/>
          </a:xfrm>
          <a:prstGeom prst="rect">
            <a:avLst/>
          </a:prstGeom>
        </p:spPr>
      </p:pic>
      <p:pic>
        <p:nvPicPr>
          <p:cNvPr id="26" name="TexTeXPicture" descr="&lt;?xml version=&quot;1.0&quot; encoding=&quot;utf-16&quot;?&gt;&#10;&lt;TeXTeX&gt;&#10;  &lt;preamble&gt;\documentclass{jarticle}&#10;\usepackage{amsmath}&#10;\pagestyle{empty}&lt;/preamble&gt;&#10;  &lt;body&gt;\begin{align*} &#10;y&#10;\end{align*}&lt;/body&gt;&#10;  &lt;fcolor&gt;FFFFFFFF&lt;/fcolor&gt;&#10;  &lt;bcolor&gt;FF000000&lt;/bcolor&gt;&#10;  &lt;transparent&gt;True&lt;/transparent&gt;&#10;  &lt;resolution&gt;1800&lt;/resolution&gt;&#10;  &lt;imageh&gt;159&lt;/imageh&gt;&#10;  &lt;imagew&gt;11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82" y="6040084"/>
            <a:ext cx="191618" cy="264933"/>
          </a:xfrm>
          <a:prstGeom prst="rect">
            <a:avLst/>
          </a:prstGeom>
        </p:spPr>
      </p:pic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z&#10;\end{align*}&lt;/body&gt;&#10;  &lt;fcolor&gt;FFFFFFFF&lt;/fcolor&gt;&#10;  &lt;bcolor&gt;FF000000&lt;/bcolor&gt;&#10;  &lt;transparent&gt;True&lt;/transparent&gt;&#10;  &lt;resolution&gt;1800&lt;/resolution&gt;&#10;  &lt;imageh&gt;111&lt;/imageh&gt;&#10;  &lt;imagew&gt;10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80" y="5752617"/>
            <a:ext cx="174956" cy="184953"/>
          </a:xfrm>
          <a:prstGeom prst="rect">
            <a:avLst/>
          </a:prstGeom>
        </p:spPr>
      </p:pic>
      <p:pic>
        <p:nvPicPr>
          <p:cNvPr id="36" name="図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307" y="4931006"/>
            <a:ext cx="1569103" cy="1615439"/>
          </a:xfrm>
          <a:prstGeom prst="rect">
            <a:avLst/>
          </a:prstGeom>
        </p:spPr>
      </p:pic>
      <p:pic>
        <p:nvPicPr>
          <p:cNvPr id="39" name="図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334" y="4931005"/>
            <a:ext cx="1569103" cy="1615439"/>
          </a:xfrm>
          <a:prstGeom prst="rect">
            <a:avLst/>
          </a:prstGeom>
        </p:spPr>
      </p:pic>
      <p:sp>
        <p:nvSpPr>
          <p:cNvPr id="42" name="角丸四角形 41"/>
          <p:cNvSpPr/>
          <p:nvPr/>
        </p:nvSpPr>
        <p:spPr>
          <a:xfrm>
            <a:off x="3307787" y="4269023"/>
            <a:ext cx="2440170" cy="782990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P_x&#10;\end{align*}&lt;/body&gt;&#10;  &lt;fcolor&gt;FFFFFFFF&lt;/fcolor&gt;&#10;  &lt;bcolor&gt;FF000000&lt;/bcolor&gt;&#10;  &lt;transparent&gt;True&lt;/transparent&gt;&#10;  &lt;resolution&gt;1800&lt;/resolution&gt;&#10;  &lt;imageh&gt;209&lt;/imageh&gt;&#10;  &lt;imagew&gt;251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021" y="4498666"/>
            <a:ext cx="439814" cy="366219"/>
          </a:xfrm>
          <a:prstGeom prst="rect">
            <a:avLst/>
          </a:prstGeom>
        </p:spPr>
      </p:pic>
      <p:sp>
        <p:nvSpPr>
          <p:cNvPr id="7" name="曲折矢印 6"/>
          <p:cNvSpPr/>
          <p:nvPr/>
        </p:nvSpPr>
        <p:spPr>
          <a:xfrm rot="16200000" flipV="1">
            <a:off x="3961959" y="4420471"/>
            <a:ext cx="479061" cy="420142"/>
          </a:xfrm>
          <a:prstGeom prst="bentArrow">
            <a:avLst>
              <a:gd name="adj1" fmla="val 39509"/>
              <a:gd name="adj2" fmla="val 41582"/>
              <a:gd name="adj3" fmla="val 50000"/>
              <a:gd name="adj4" fmla="val 47895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1" name="曲折矢印 40"/>
          <p:cNvSpPr/>
          <p:nvPr/>
        </p:nvSpPr>
        <p:spPr>
          <a:xfrm rot="16200000" flipV="1">
            <a:off x="5050192" y="4424931"/>
            <a:ext cx="479061" cy="420142"/>
          </a:xfrm>
          <a:prstGeom prst="bentArrow">
            <a:avLst>
              <a:gd name="adj1" fmla="val 39509"/>
              <a:gd name="adj2" fmla="val 41582"/>
              <a:gd name="adj3" fmla="val 50000"/>
              <a:gd name="adj4" fmla="val 47895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P_z&#10;\end{align*}&lt;/body&gt;&#10;  &lt;fcolor&gt;FFFFFFFF&lt;/fcolor&gt;&#10;  &lt;bcolor&gt;FF000000&lt;/bcolor&gt;&#10;  &lt;transparent&gt;True&lt;/transparent&gt;&#10;  &lt;resolution&gt;1800&lt;/resolution&gt;&#10;  &lt;imageh&gt;209&lt;/imageh&gt;&#10;  &lt;imagew&gt;242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254" y="4503126"/>
            <a:ext cx="424044" cy="366219"/>
          </a:xfrm>
          <a:prstGeom prst="rect">
            <a:avLst/>
          </a:prstGeom>
        </p:spPr>
      </p:pic>
      <p:sp>
        <p:nvSpPr>
          <p:cNvPr id="40" name="角丸四角形 39"/>
          <p:cNvSpPr/>
          <p:nvPr/>
        </p:nvSpPr>
        <p:spPr>
          <a:xfrm>
            <a:off x="4504036" y="1889760"/>
            <a:ext cx="3653468" cy="1843267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角丸四角形 51"/>
          <p:cNvSpPr/>
          <p:nvPr/>
        </p:nvSpPr>
        <p:spPr>
          <a:xfrm>
            <a:off x="7141618" y="3884071"/>
            <a:ext cx="1513075" cy="1358489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正方形/長方形 52"/>
          <p:cNvSpPr/>
          <p:nvPr/>
        </p:nvSpPr>
        <p:spPr>
          <a:xfrm>
            <a:off x="6134274" y="2163863"/>
            <a:ext cx="403182" cy="351890"/>
          </a:xfrm>
          <a:prstGeom prst="rect">
            <a:avLst/>
          </a:prstGeom>
          <a:solidFill>
            <a:srgbClr val="FF00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正方形/長方形 53"/>
          <p:cNvSpPr/>
          <p:nvPr/>
        </p:nvSpPr>
        <p:spPr>
          <a:xfrm>
            <a:off x="7329795" y="4634172"/>
            <a:ext cx="1159428" cy="418890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正方形/長方形 54"/>
          <p:cNvSpPr/>
          <p:nvPr/>
        </p:nvSpPr>
        <p:spPr>
          <a:xfrm>
            <a:off x="7199000" y="3199160"/>
            <a:ext cx="403182" cy="344345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正方形/長方形 55"/>
          <p:cNvSpPr/>
          <p:nvPr/>
        </p:nvSpPr>
        <p:spPr>
          <a:xfrm>
            <a:off x="6668932" y="2679516"/>
            <a:ext cx="403182" cy="344345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正方形/長方形 57"/>
          <p:cNvSpPr/>
          <p:nvPr/>
        </p:nvSpPr>
        <p:spPr>
          <a:xfrm>
            <a:off x="7329796" y="4003228"/>
            <a:ext cx="1169518" cy="418890"/>
          </a:xfrm>
          <a:prstGeom prst="rect">
            <a:avLst/>
          </a:prstGeom>
          <a:solidFill>
            <a:srgbClr val="FF00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9" name="TexTeXPicture" descr="&lt;?xml version=&quot;1.0&quot; encoding=&quot;utf-16&quot;?&gt;&#10;&lt;TeXTeX&gt;&#10;  &lt;preamble&gt;\documentclass{jarticle}&#10;\usepackage{amsmath}&#10;\pagestyle{empty}&lt;/preamble&gt;&#10;  &lt;body&gt;\begin{align*} &#10;P_x &amp;lt; 0 &#10;\\&#10;P_z &amp;gt; 0&#10;\end{align*}&lt;/body&gt;&#10;  &lt;fcolor&gt;FFFFFFFF&lt;/fcolor&gt;&#10;  &lt;bcolor&gt;FF000000&lt;/bcolor&gt;&#10;  &lt;transparent&gt;True&lt;/transparent&gt;&#10;  &lt;resolution&gt;1800&lt;/resolution&gt;&#10;  &lt;imageh&gt;657&lt;/imageh&gt;&#10;  &lt;imagew&gt;722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387" y="4082438"/>
            <a:ext cx="1009539" cy="918652"/>
          </a:xfrm>
          <a:prstGeom prst="rect">
            <a:avLst/>
          </a:prstGeom>
        </p:spPr>
      </p:pic>
      <p:pic>
        <p:nvPicPr>
          <p:cNvPr id="38" name="図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25" y="4931005"/>
            <a:ext cx="1569103" cy="1615439"/>
          </a:xfrm>
          <a:prstGeom prst="rect">
            <a:avLst/>
          </a:prstGeom>
        </p:spPr>
      </p:pic>
      <p:pic>
        <p:nvPicPr>
          <p:cNvPr id="37" name="図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316" y="4931005"/>
            <a:ext cx="1569103" cy="1615439"/>
          </a:xfrm>
          <a:prstGeom prst="rect">
            <a:avLst/>
          </a:prstGeom>
        </p:spPr>
      </p:pic>
      <p:sp>
        <p:nvSpPr>
          <p:cNvPr id="60" name="テキスト ボックス 59"/>
          <p:cNvSpPr txBox="1"/>
          <p:nvPr/>
        </p:nvSpPr>
        <p:spPr>
          <a:xfrm>
            <a:off x="7391111" y="339733"/>
            <a:ext cx="17508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000" dirty="0" smtClean="0"/>
              <a:t>Brown, </a:t>
            </a:r>
            <a:r>
              <a:rPr kumimoji="1" lang="en-US" altLang="ja-JP" sz="2000" dirty="0" err="1" smtClean="0"/>
              <a:t>Maclay</a:t>
            </a:r>
            <a:endParaRPr kumimoji="1" lang="en-US" altLang="ja-JP" sz="2000" dirty="0" smtClean="0"/>
          </a:p>
          <a:p>
            <a:pPr algn="r"/>
            <a:r>
              <a:rPr kumimoji="1" lang="en-US" altLang="ja-JP" sz="2000" dirty="0" smtClean="0"/>
              <a:t>1969</a:t>
            </a:r>
            <a:endParaRPr kumimoji="1" lang="ja-JP" altLang="en-US" sz="2000" dirty="0" smtClean="0"/>
          </a:p>
        </p:txBody>
      </p:sp>
      <p:sp>
        <p:nvSpPr>
          <p:cNvPr id="61" name="右矢印 60"/>
          <p:cNvSpPr/>
          <p:nvPr/>
        </p:nvSpPr>
        <p:spPr>
          <a:xfrm rot="10800000" flipH="1">
            <a:off x="3008611" y="3114953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2" name="右矢印 61"/>
          <p:cNvSpPr/>
          <p:nvPr/>
        </p:nvSpPr>
        <p:spPr>
          <a:xfrm rot="16200000" flipH="1">
            <a:off x="2000264" y="3488722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3" name="平行四辺形 62"/>
          <p:cNvSpPr/>
          <p:nvPr/>
        </p:nvSpPr>
        <p:spPr>
          <a:xfrm>
            <a:off x="1749822" y="3353619"/>
            <a:ext cx="1107611" cy="50187"/>
          </a:xfrm>
          <a:prstGeom prst="parallelogram">
            <a:avLst>
              <a:gd name="adj" fmla="val 520370"/>
            </a:avLst>
          </a:prstGeom>
          <a:solidFill>
            <a:srgbClr val="FF7C80">
              <a:alpha val="50000"/>
            </a:srgbClr>
          </a:solid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4" name="右矢印 63"/>
          <p:cNvSpPr/>
          <p:nvPr/>
        </p:nvSpPr>
        <p:spPr>
          <a:xfrm rot="5400000" flipH="1" flipV="1">
            <a:off x="2000264" y="2889630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5" name="台形 64"/>
          <p:cNvSpPr/>
          <p:nvPr/>
        </p:nvSpPr>
        <p:spPr>
          <a:xfrm rot="5400000">
            <a:off x="3060174" y="3163484"/>
            <a:ext cx="1077234" cy="255011"/>
          </a:xfrm>
          <a:prstGeom prst="trapezoid">
            <a:avLst>
              <a:gd name="adj" fmla="val 59150"/>
            </a:avLst>
          </a:prstGeom>
          <a:solidFill>
            <a:srgbClr val="00B0F0">
              <a:alpha val="20000"/>
            </a:srgbClr>
          </a:solidFill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6" name="右矢印 65"/>
          <p:cNvSpPr/>
          <p:nvPr/>
        </p:nvSpPr>
        <p:spPr>
          <a:xfrm flipH="1">
            <a:off x="3607703" y="3111161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43" name="TexTeXPicture" descr="&lt;?xml version=&quot;1.0&quot; encoding=&quot;utf-16&quot;?&gt;&#10;&lt;TeXTeX&gt;&#10;  &lt;preamble&gt;\documentclass{jarticle}&#10;\usepackage{amsmath}&#10;\pagestyle{empty}&lt;/preamble&gt;&#10;  &lt;body&gt;\begin{align*} &#10;T_{ij}=&#10;\left(&#10;\begin{array}{ccc}&#10;P_x\hspace{-2mm} &amp;amp; 0 &amp;amp; 0 \\&#10;0 &amp;amp; P_z\hspace{-2mm} &amp;amp; 0&#10;\\&#10;0 &amp;amp; 0 &amp;amp; P_z&#10;\end{array}&#10;\right)&#10;\end{align*}&lt;/body&gt;&#10;  &lt;fcolor&gt;FFFFFFFF&lt;/fcolor&gt;&#10;  &lt;bcolor&gt;FF000000&lt;/bcolor&gt;&#10;  &lt;transparent&gt;True&lt;/transparent&gt;&#10;  &lt;resolution&gt;1800&lt;/resolution&gt;&#10;  &lt;imageh&gt;1044&lt;/imageh&gt;&#10;  &lt;imagew&gt;2309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382" y="2123057"/>
            <a:ext cx="3197658" cy="144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65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7" grpId="0" animBg="1"/>
      <p:bldP spid="4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Casimir Effect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357052" y="1328057"/>
            <a:ext cx="8429896" cy="3914503"/>
            <a:chOff x="357052" y="2434046"/>
            <a:chExt cx="8429896" cy="3069771"/>
          </a:xfrm>
          <a:scene3d>
            <a:camera prst="perspectiveContrastingRightFacing" fov="7200000">
              <a:rot lat="0" lon="0" rev="0"/>
            </a:camera>
            <a:lightRig rig="threePt" dir="t"/>
          </a:scene3d>
        </p:grpSpPr>
        <p:sp>
          <p:nvSpPr>
            <p:cNvPr id="4" name="正方形/長方形 3"/>
            <p:cNvSpPr/>
            <p:nvPr/>
          </p:nvSpPr>
          <p:spPr>
            <a:xfrm>
              <a:off x="357052" y="4650377"/>
              <a:ext cx="8429896" cy="853440"/>
            </a:xfrm>
            <a:prstGeom prst="rect">
              <a:avLst/>
            </a:prstGeom>
            <a:sp3d extrusionH="2540000" contourW="19050" prstMaterial="translucentPowder">
              <a:contourClr>
                <a:schemeClr val="accent5">
                  <a:lumMod val="20000"/>
                  <a:lumOff val="8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正方形/長方形 4"/>
            <p:cNvSpPr/>
            <p:nvPr/>
          </p:nvSpPr>
          <p:spPr>
            <a:xfrm>
              <a:off x="357052" y="2434046"/>
              <a:ext cx="8429896" cy="853440"/>
            </a:xfrm>
            <a:prstGeom prst="rect">
              <a:avLst/>
            </a:prstGeom>
            <a:sp3d extrusionH="2540000" contourW="19050" prstMaterial="translucentPowder">
              <a:contourClr>
                <a:schemeClr val="accent5">
                  <a:lumMod val="20000"/>
                  <a:lumOff val="8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22" name="直線矢印コネクタ 21"/>
          <p:cNvCxnSpPr/>
          <p:nvPr/>
        </p:nvCxnSpPr>
        <p:spPr>
          <a:xfrm>
            <a:off x="417547" y="6313150"/>
            <a:ext cx="600891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 flipV="1">
            <a:off x="425282" y="6018630"/>
            <a:ext cx="406736" cy="293780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 flipH="1" flipV="1">
            <a:off x="417547" y="5726410"/>
            <a:ext cx="8708" cy="578607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TexTeXPicture" descr="&lt;?xml version=&quot;1.0&quot; encoding=&quot;utf-16&quot;?&gt;&#10;&lt;TeXTeX&gt;&#10;  &lt;preamble&gt;\documentclass{jarticle}&#10;\usepackage{amsmath}&#10;\pagestyle{empty}&lt;/preamble&gt;&#10;  &lt;body&gt;\begin{align*} &#10;x&#10;\end{align*}&lt;/body&gt;&#10;  &lt;fcolor&gt;FFFFFFFF&lt;/fcolor&gt;&#10;  &lt;bcolor&gt;FF000000&lt;/bcolor&gt;&#10;  &lt;transparent&gt;True&lt;/transparent&gt;&#10;  &lt;resolution&gt;1800&lt;/resolution&gt;&#10;  &lt;imageh&gt;111&lt;/imageh&gt;&#10;  &lt;imagew&gt;12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78" y="5527441"/>
            <a:ext cx="206614" cy="184953"/>
          </a:xfrm>
          <a:prstGeom prst="rect">
            <a:avLst/>
          </a:prstGeom>
        </p:spPr>
      </p:pic>
      <p:pic>
        <p:nvPicPr>
          <p:cNvPr id="26" name="TexTeXPicture" descr="&lt;?xml version=&quot;1.0&quot; encoding=&quot;utf-16&quot;?&gt;&#10;&lt;TeXTeX&gt;&#10;  &lt;preamble&gt;\documentclass{jarticle}&#10;\usepackage{amsmath}&#10;\pagestyle{empty}&lt;/preamble&gt;&#10;  &lt;body&gt;\begin{align*} &#10;y&#10;\end{align*}&lt;/body&gt;&#10;  &lt;fcolor&gt;FFFFFFFF&lt;/fcolor&gt;&#10;  &lt;bcolor&gt;FF000000&lt;/bcolor&gt;&#10;  &lt;transparent&gt;True&lt;/transparent&gt;&#10;  &lt;resolution&gt;1800&lt;/resolution&gt;&#10;  &lt;imageh&gt;159&lt;/imageh&gt;&#10;  &lt;imagew&gt;11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82" y="6040084"/>
            <a:ext cx="191618" cy="264933"/>
          </a:xfrm>
          <a:prstGeom prst="rect">
            <a:avLst/>
          </a:prstGeom>
        </p:spPr>
      </p:pic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z&#10;\end{align*}&lt;/body&gt;&#10;  &lt;fcolor&gt;FFFFFFFF&lt;/fcolor&gt;&#10;  &lt;bcolor&gt;FF000000&lt;/bcolor&gt;&#10;  &lt;transparent&gt;True&lt;/transparent&gt;&#10;  &lt;resolution&gt;1800&lt;/resolution&gt;&#10;  &lt;imageh&gt;111&lt;/imageh&gt;&#10;  &lt;imagew&gt;10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80" y="5752617"/>
            <a:ext cx="174956" cy="184953"/>
          </a:xfrm>
          <a:prstGeom prst="rect">
            <a:avLst/>
          </a:prstGeom>
        </p:spPr>
      </p:pic>
      <p:pic>
        <p:nvPicPr>
          <p:cNvPr id="36" name="図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307" y="4931006"/>
            <a:ext cx="1569103" cy="1615439"/>
          </a:xfrm>
          <a:prstGeom prst="rect">
            <a:avLst/>
          </a:prstGeom>
        </p:spPr>
      </p:pic>
      <p:pic>
        <p:nvPicPr>
          <p:cNvPr id="39" name="図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334" y="4931005"/>
            <a:ext cx="1569103" cy="1615439"/>
          </a:xfrm>
          <a:prstGeom prst="rect">
            <a:avLst/>
          </a:prstGeom>
        </p:spPr>
      </p:pic>
      <p:grpSp>
        <p:nvGrpSpPr>
          <p:cNvPr id="9" name="グループ化 8"/>
          <p:cNvGrpSpPr/>
          <p:nvPr/>
        </p:nvGrpSpPr>
        <p:grpSpPr>
          <a:xfrm>
            <a:off x="3307787" y="4269023"/>
            <a:ext cx="2440170" cy="782990"/>
            <a:chOff x="3307787" y="4269023"/>
            <a:chExt cx="2440170" cy="782990"/>
          </a:xfrm>
        </p:grpSpPr>
        <p:sp>
          <p:nvSpPr>
            <p:cNvPr id="42" name="角丸四角形 41"/>
            <p:cNvSpPr/>
            <p:nvPr/>
          </p:nvSpPr>
          <p:spPr>
            <a:xfrm>
              <a:off x="3307787" y="4269023"/>
              <a:ext cx="2440170" cy="782990"/>
            </a:xfrm>
            <a:prstGeom prst="roundRect">
              <a:avLst/>
            </a:prstGeom>
            <a:solidFill>
              <a:schemeClr val="accent1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P_x&#10;\end{align*}&lt;/body&gt;&#10;  &lt;fcolor&gt;FFFFFFFF&lt;/fcolor&gt;&#10;  &lt;bcolor&gt;FF000000&lt;/bcolor&gt;&#10;  &lt;transparent&gt;True&lt;/transparent&gt;&#10;  &lt;resolution&gt;1800&lt;/resolution&gt;&#10;  &lt;imageh&gt;209&lt;/imageh&gt;&#10;  &lt;imagew&gt;251&lt;/imagew&gt;&#10;  &lt;scale&gt;50&lt;/scale&gt;&#10;  &lt;cursor&gt;19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5021" y="4498666"/>
              <a:ext cx="439814" cy="366219"/>
            </a:xfrm>
            <a:prstGeom prst="rect">
              <a:avLst/>
            </a:prstGeom>
          </p:spPr>
        </p:pic>
        <p:sp>
          <p:nvSpPr>
            <p:cNvPr id="7" name="曲折矢印 6"/>
            <p:cNvSpPr/>
            <p:nvPr/>
          </p:nvSpPr>
          <p:spPr>
            <a:xfrm rot="16200000" flipV="1">
              <a:off x="3961959" y="4420471"/>
              <a:ext cx="479061" cy="420142"/>
            </a:xfrm>
            <a:prstGeom prst="bentArrow">
              <a:avLst>
                <a:gd name="adj1" fmla="val 39509"/>
                <a:gd name="adj2" fmla="val 41582"/>
                <a:gd name="adj3" fmla="val 50000"/>
                <a:gd name="adj4" fmla="val 47895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曲折矢印 40"/>
            <p:cNvSpPr/>
            <p:nvPr/>
          </p:nvSpPr>
          <p:spPr>
            <a:xfrm rot="16200000" flipV="1">
              <a:off x="5050192" y="4424931"/>
              <a:ext cx="479061" cy="420142"/>
            </a:xfrm>
            <a:prstGeom prst="bentArrow">
              <a:avLst>
                <a:gd name="adj1" fmla="val 39509"/>
                <a:gd name="adj2" fmla="val 41582"/>
                <a:gd name="adj3" fmla="val 50000"/>
                <a:gd name="adj4" fmla="val 47895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pic>
          <p:nvPicPr>
  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P_z&#10;\end{align*}&lt;/body&gt;&#10;  &lt;fcolor&gt;FFFFFFFF&lt;/fcolor&gt;&#10;  &lt;bcolor&gt;FF000000&lt;/bcolor&gt;&#10;  &lt;transparent&gt;True&lt;/transparent&gt;&#10;  &lt;resolution&gt;1800&lt;/resolution&gt;&#10;  &lt;imageh&gt;209&lt;/imageh&gt;&#10;  &lt;imagew&gt;242&lt;/imagew&gt;&#10;  &lt;scale&gt;50&lt;/scale&gt;&#10;  &lt;cursor&gt;19&lt;/cursor&gt;&#10;&lt;/TeXTeX&gt;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3254" y="4503126"/>
              <a:ext cx="424044" cy="366219"/>
            </a:xfrm>
            <a:prstGeom prst="rect">
              <a:avLst/>
            </a:prstGeom>
          </p:spPr>
        </p:pic>
      </p:grpSp>
      <p:sp>
        <p:nvSpPr>
          <p:cNvPr id="40" name="角丸四角形 39"/>
          <p:cNvSpPr/>
          <p:nvPr/>
        </p:nvSpPr>
        <p:spPr>
          <a:xfrm>
            <a:off x="4504036" y="1889760"/>
            <a:ext cx="3653468" cy="1843267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角丸四角形 51"/>
          <p:cNvSpPr/>
          <p:nvPr/>
        </p:nvSpPr>
        <p:spPr>
          <a:xfrm>
            <a:off x="7141618" y="3884071"/>
            <a:ext cx="1513075" cy="1358489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正方形/長方形 52"/>
          <p:cNvSpPr/>
          <p:nvPr/>
        </p:nvSpPr>
        <p:spPr>
          <a:xfrm>
            <a:off x="6134274" y="2163863"/>
            <a:ext cx="403182" cy="351890"/>
          </a:xfrm>
          <a:prstGeom prst="rect">
            <a:avLst/>
          </a:prstGeom>
          <a:solidFill>
            <a:srgbClr val="FF00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正方形/長方形 53"/>
          <p:cNvSpPr/>
          <p:nvPr/>
        </p:nvSpPr>
        <p:spPr>
          <a:xfrm>
            <a:off x="7329795" y="4634172"/>
            <a:ext cx="1159428" cy="418890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正方形/長方形 54"/>
          <p:cNvSpPr/>
          <p:nvPr/>
        </p:nvSpPr>
        <p:spPr>
          <a:xfrm>
            <a:off x="7199000" y="3199160"/>
            <a:ext cx="403182" cy="344345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正方形/長方形 55"/>
          <p:cNvSpPr/>
          <p:nvPr/>
        </p:nvSpPr>
        <p:spPr>
          <a:xfrm>
            <a:off x="6668932" y="2679516"/>
            <a:ext cx="403182" cy="344345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正方形/長方形 57"/>
          <p:cNvSpPr/>
          <p:nvPr/>
        </p:nvSpPr>
        <p:spPr>
          <a:xfrm>
            <a:off x="7329796" y="4003228"/>
            <a:ext cx="1169518" cy="418890"/>
          </a:xfrm>
          <a:prstGeom prst="rect">
            <a:avLst/>
          </a:prstGeom>
          <a:solidFill>
            <a:srgbClr val="FF00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9" name="TexTeXPicture" descr="&lt;?xml version=&quot;1.0&quot; encoding=&quot;utf-16&quot;?&gt;&#10;&lt;TeXTeX&gt;&#10;  &lt;preamble&gt;\documentclass{jarticle}&#10;\usepackage{amsmath}&#10;\pagestyle{empty}&lt;/preamble&gt;&#10;  &lt;body&gt;\begin{align*} &#10;P_x &amp;lt; 0 &#10;\\&#10;P_z &amp;gt; 0&#10;\end{align*}&lt;/body&gt;&#10;  &lt;fcolor&gt;FFFFFFFF&lt;/fcolor&gt;&#10;  &lt;bcolor&gt;FF000000&lt;/bcolor&gt;&#10;  &lt;transparent&gt;True&lt;/transparent&gt;&#10;  &lt;resolution&gt;1800&lt;/resolution&gt;&#10;  &lt;imageh&gt;657&lt;/imageh&gt;&#10;  &lt;imagew&gt;722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387" y="4082438"/>
            <a:ext cx="1009539" cy="918652"/>
          </a:xfrm>
          <a:prstGeom prst="rect">
            <a:avLst/>
          </a:prstGeom>
        </p:spPr>
      </p:pic>
      <p:pic>
        <p:nvPicPr>
          <p:cNvPr id="38" name="図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25" y="4931005"/>
            <a:ext cx="1569103" cy="1615439"/>
          </a:xfrm>
          <a:prstGeom prst="rect">
            <a:avLst/>
          </a:prstGeom>
        </p:spPr>
      </p:pic>
      <p:pic>
        <p:nvPicPr>
          <p:cNvPr id="37" name="図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316" y="4931005"/>
            <a:ext cx="1569103" cy="1615439"/>
          </a:xfrm>
          <a:prstGeom prst="rect">
            <a:avLst/>
          </a:prstGeom>
        </p:spPr>
      </p:pic>
      <p:sp>
        <p:nvSpPr>
          <p:cNvPr id="60" name="テキスト ボックス 59"/>
          <p:cNvSpPr txBox="1"/>
          <p:nvPr/>
        </p:nvSpPr>
        <p:spPr>
          <a:xfrm>
            <a:off x="7391111" y="339733"/>
            <a:ext cx="17508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000" dirty="0" smtClean="0"/>
              <a:t>Brown, </a:t>
            </a:r>
            <a:r>
              <a:rPr kumimoji="1" lang="en-US" altLang="ja-JP" sz="2000" dirty="0" err="1" smtClean="0"/>
              <a:t>Maclay</a:t>
            </a:r>
            <a:endParaRPr kumimoji="1" lang="en-US" altLang="ja-JP" sz="2000" dirty="0" smtClean="0"/>
          </a:p>
          <a:p>
            <a:pPr algn="r"/>
            <a:r>
              <a:rPr kumimoji="1" lang="en-US" altLang="ja-JP" sz="2000" dirty="0" smtClean="0"/>
              <a:t>1969</a:t>
            </a:r>
            <a:endParaRPr kumimoji="1" lang="ja-JP" altLang="en-US" sz="2000" dirty="0" smtClean="0"/>
          </a:p>
        </p:txBody>
      </p:sp>
      <p:sp>
        <p:nvSpPr>
          <p:cNvPr id="61" name="右矢印 60"/>
          <p:cNvSpPr/>
          <p:nvPr/>
        </p:nvSpPr>
        <p:spPr>
          <a:xfrm rot="10800000" flipH="1">
            <a:off x="3008611" y="3114953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2" name="右矢印 61"/>
          <p:cNvSpPr/>
          <p:nvPr/>
        </p:nvSpPr>
        <p:spPr>
          <a:xfrm rot="16200000" flipH="1">
            <a:off x="2000264" y="3488722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3" name="平行四辺形 62"/>
          <p:cNvSpPr/>
          <p:nvPr/>
        </p:nvSpPr>
        <p:spPr>
          <a:xfrm>
            <a:off x="1749822" y="3353619"/>
            <a:ext cx="1107611" cy="50187"/>
          </a:xfrm>
          <a:prstGeom prst="parallelogram">
            <a:avLst>
              <a:gd name="adj" fmla="val 520370"/>
            </a:avLst>
          </a:prstGeom>
          <a:solidFill>
            <a:srgbClr val="FF7C80">
              <a:alpha val="50000"/>
            </a:srgbClr>
          </a:solid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4" name="右矢印 63"/>
          <p:cNvSpPr/>
          <p:nvPr/>
        </p:nvSpPr>
        <p:spPr>
          <a:xfrm rot="5400000" flipH="1" flipV="1">
            <a:off x="2000264" y="2889630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5" name="台形 64"/>
          <p:cNvSpPr/>
          <p:nvPr/>
        </p:nvSpPr>
        <p:spPr>
          <a:xfrm rot="5400000">
            <a:off x="3060174" y="3163484"/>
            <a:ext cx="1077234" cy="255011"/>
          </a:xfrm>
          <a:prstGeom prst="trapezoid">
            <a:avLst>
              <a:gd name="adj" fmla="val 59150"/>
            </a:avLst>
          </a:prstGeom>
          <a:solidFill>
            <a:srgbClr val="00B0F0">
              <a:alpha val="20000"/>
            </a:srgbClr>
          </a:solidFill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6" name="右矢印 65"/>
          <p:cNvSpPr/>
          <p:nvPr/>
        </p:nvSpPr>
        <p:spPr>
          <a:xfrm flipH="1">
            <a:off x="3607703" y="3111161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43" name="TexTeXPicture" descr="&lt;?xml version=&quot;1.0&quot; encoding=&quot;utf-16&quot;?&gt;&#10;&lt;TeXTeX&gt;&#10;  &lt;preamble&gt;\documentclass{jarticle}&#10;\usepackage{amsmath}&#10;\pagestyle{empty}&lt;/preamble&gt;&#10;  &lt;body&gt;\begin{align*} &#10;T_{ij}=&#10;\left(&#10;\begin{array}{ccc}&#10;P_x\hspace{-2mm} &amp;amp; 0 &amp;amp; 0 \\&#10;0 &amp;amp; P_z\hspace{-2mm} &amp;amp; 0&#10;\\&#10;0 &amp;amp; 0 &amp;amp; P_z&#10;\end{array}&#10;\right)&#10;\end{align*}&lt;/body&gt;&#10;  &lt;fcolor&gt;FFFFFFFF&lt;/fcolor&gt;&#10;  &lt;bcolor&gt;FF000000&lt;/bcolor&gt;&#10;  &lt;transparent&gt;True&lt;/transparent&gt;&#10;  &lt;resolution&gt;1800&lt;/resolution&gt;&#10;  &lt;imageh&gt;1044&lt;/imageh&gt;&#10;  &lt;imagew&gt;2309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382" y="2123057"/>
            <a:ext cx="3197658" cy="1445801"/>
          </a:xfrm>
          <a:prstGeom prst="rect">
            <a:avLst/>
          </a:prstGeom>
        </p:spPr>
      </p:pic>
      <p:pic>
        <p:nvPicPr>
          <p:cNvPr id="44" name="TexTeXPicture" descr="&lt;?xml version=&quot;1.0&quot; encoding=&quot;utf-16&quot;?&gt;&#10;&lt;TeXTeX&gt;&#10;  &lt;preamble&gt;\documentclass{jarticle}&#10;\usepackage{amsmath}&#10;\pagestyle{empty}&lt;/preamble&gt;&#10;  &lt;body&gt;\begin{align*} &#10;L_x&#10;\end{align*}&lt;/body&gt;&#10;  &lt;fcolor&gt;FFFFFFFF&lt;/fcolor&gt;&#10;  &lt;bcolor&gt;FF000000&lt;/bcolor&gt;&#10;  &lt;transparent&gt;True&lt;/transparent&gt;&#10;  &lt;resolution&gt;1800&lt;/resolution&gt;&#10;  &lt;imageh&gt;209&lt;/imageh&gt;&#10;  &lt;imagew&gt;261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11" y="2980825"/>
            <a:ext cx="582049" cy="466088"/>
          </a:xfrm>
          <a:prstGeom prst="rect">
            <a:avLst/>
          </a:prstGeom>
        </p:spPr>
      </p:pic>
      <p:cxnSp>
        <p:nvCxnSpPr>
          <p:cNvPr id="45" name="直線矢印コネクタ 44"/>
          <p:cNvCxnSpPr/>
          <p:nvPr/>
        </p:nvCxnSpPr>
        <p:spPr>
          <a:xfrm flipV="1">
            <a:off x="1367167" y="2541262"/>
            <a:ext cx="0" cy="1515049"/>
          </a:xfrm>
          <a:prstGeom prst="straightConnector1">
            <a:avLst/>
          </a:prstGeom>
          <a:ln w="1905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7738962" y="5582353"/>
            <a:ext cx="66396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600" b="1" i="1" dirty="0" smtClean="0">
                <a:solidFill>
                  <a:srgbClr val="FFC000"/>
                </a:solidFill>
                <a:effectLst>
                  <a:glow rad="190500">
                    <a:srgbClr val="FF0000">
                      <a:alpha val="71000"/>
                    </a:srgbClr>
                  </a:glow>
                </a:effectLst>
              </a:rPr>
              <a:t>T</a:t>
            </a:r>
            <a:endParaRPr kumimoji="1" lang="ja-JP" altLang="en-US" sz="6600" b="1" i="1" dirty="0" smtClean="0">
              <a:solidFill>
                <a:srgbClr val="FFC000"/>
              </a:solidFill>
              <a:effectLst>
                <a:glow rad="190500">
                  <a:srgbClr val="FF0000">
                    <a:alpha val="71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237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0" y="1283969"/>
            <a:ext cx="5887994" cy="435157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Pressure Anisotropy</a:t>
            </a:r>
            <a:r>
              <a:rPr lang="ja-JP" altLang="en-US" dirty="0"/>
              <a:t> </a:t>
            </a:r>
            <a:r>
              <a:rPr lang="en-US" altLang="ja-JP" dirty="0" smtClean="0"/>
              <a:t>@ T</a:t>
            </a:r>
            <a:r>
              <a:rPr lang="ja-JP" altLang="en-US" dirty="0" smtClean="0"/>
              <a:t>≠</a:t>
            </a:r>
            <a:r>
              <a:rPr lang="en-US" altLang="ja-JP" dirty="0" smtClean="0"/>
              <a:t>0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962753" y="1930309"/>
            <a:ext cx="29402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F</a:t>
            </a:r>
            <a:r>
              <a:rPr kumimoji="1" lang="en-US" altLang="ja-JP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ree scalar field</a:t>
            </a:r>
            <a:endParaRPr kumimoji="1" lang="ja-JP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962753" y="2475208"/>
            <a:ext cx="19825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L</a:t>
            </a:r>
            <a:r>
              <a:rPr kumimoji="1" lang="en-US" altLang="ja-JP" sz="2400" b="0" i="0" u="none" strike="noStrike" kern="1200" cap="none" spc="0" normalizeH="0" baseline="-25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=L</a:t>
            </a:r>
            <a:r>
              <a:rPr kumimoji="1" lang="en-US" altLang="ja-JP" sz="2400" b="0" i="0" u="none" strike="noStrike" kern="1200" cap="none" spc="0" normalizeH="0" baseline="-25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3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=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∞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lang="en-US" altLang="ja-JP" sz="2400" dirty="0" smtClean="0">
                <a:solidFill>
                  <a:prstClr val="white"/>
                </a:solidFill>
                <a:latin typeface="Corbel" panose="020B0503020204020204"/>
                <a:ea typeface="HGｺﾞｼｯｸM" panose="020B0609000000000000" pitchFamily="49" charset="-128"/>
              </a:rPr>
              <a:t>Periodic BC</a:t>
            </a:r>
            <a:endParaRPr kumimoji="1" lang="ja-JP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933922" y="1047963"/>
            <a:ext cx="2265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MK, </a:t>
            </a:r>
            <a:r>
              <a:rPr kumimoji="1" lang="en-US" altLang="ja-JP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Mogliacci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, Kolbe,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Horowitz, </a:t>
            </a:r>
            <a:r>
              <a:rPr lang="en-US" altLang="ja-JP" noProof="0" dirty="0" smtClean="0">
                <a:solidFill>
                  <a:prstClr val="white"/>
                </a:solidFill>
                <a:latin typeface="Corbel" panose="020B0503020204020204"/>
                <a:ea typeface="HGｺﾞｼｯｸM" panose="020B0609000000000000" pitchFamily="49" charset="-128"/>
              </a:rPr>
              <a:t>PRD, 2019</a:t>
            </a:r>
            <a:endParaRPr kumimoji="1" lang="ja-JP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 rot="5400000" flipH="1">
            <a:off x="6366638" y="4203763"/>
            <a:ext cx="1949576" cy="3026923"/>
            <a:chOff x="6735352" y="3591305"/>
            <a:chExt cx="1949576" cy="3026923"/>
          </a:xfrm>
        </p:grpSpPr>
        <p:sp>
          <p:nvSpPr>
            <p:cNvPr id="13" name="正方形/長方形 12"/>
            <p:cNvSpPr/>
            <p:nvPr/>
          </p:nvSpPr>
          <p:spPr>
            <a:xfrm>
              <a:off x="7531494" y="3591305"/>
              <a:ext cx="1149533" cy="2377440"/>
            </a:xfrm>
            <a:prstGeom prst="rect">
              <a:avLst/>
            </a:pr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14" name="平行四辺形 13"/>
            <p:cNvSpPr/>
            <p:nvPr/>
          </p:nvSpPr>
          <p:spPr>
            <a:xfrm rot="5400000" flipV="1">
              <a:off x="5628847" y="4711674"/>
              <a:ext cx="3013055" cy="800042"/>
            </a:xfrm>
            <a:prstGeom prst="parallelogram">
              <a:avLst>
                <a:gd name="adj" fmla="val 80224"/>
              </a:avLst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15" name="平行四辺形 14"/>
            <p:cNvSpPr/>
            <p:nvPr/>
          </p:nvSpPr>
          <p:spPr>
            <a:xfrm rot="5400000" flipV="1">
              <a:off x="6778379" y="4711673"/>
              <a:ext cx="3013055" cy="800042"/>
            </a:xfrm>
            <a:prstGeom prst="parallelogram">
              <a:avLst>
                <a:gd name="adj" fmla="val 80224"/>
              </a:avLst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23" name="平行四辺形 22"/>
            <p:cNvSpPr/>
            <p:nvPr/>
          </p:nvSpPr>
          <p:spPr>
            <a:xfrm>
              <a:off x="6735352" y="3605164"/>
              <a:ext cx="1946367" cy="635618"/>
            </a:xfrm>
            <a:prstGeom prst="parallelogram">
              <a:avLst>
                <a:gd name="adj" fmla="val 124411"/>
              </a:avLst>
            </a:pr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24" name="平行四辺形 23"/>
            <p:cNvSpPr/>
            <p:nvPr/>
          </p:nvSpPr>
          <p:spPr>
            <a:xfrm>
              <a:off x="6735353" y="5982610"/>
              <a:ext cx="1946367" cy="635618"/>
            </a:xfrm>
            <a:prstGeom prst="parallelogram">
              <a:avLst>
                <a:gd name="adj" fmla="val 125410"/>
              </a:avLst>
            </a:pr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28" name="正方形/長方形 27"/>
            <p:cNvSpPr/>
            <p:nvPr/>
          </p:nvSpPr>
          <p:spPr>
            <a:xfrm>
              <a:off x="6735352" y="4240782"/>
              <a:ext cx="1149533" cy="2377440"/>
            </a:xfrm>
            <a:prstGeom prst="rect">
              <a:avLst/>
            </a:pr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cxnSp>
          <p:nvCxnSpPr>
            <p:cNvPr id="29" name="直線矢印コネクタ 28"/>
            <p:cNvCxnSpPr/>
            <p:nvPr/>
          </p:nvCxnSpPr>
          <p:spPr>
            <a:xfrm rot="5400000">
              <a:off x="7308465" y="4844705"/>
              <a:ext cx="756694" cy="0"/>
            </a:xfrm>
            <a:prstGeom prst="straightConnector1">
              <a:avLst/>
            </a:prstGeom>
            <a:ln w="38100">
              <a:solidFill>
                <a:srgbClr val="66CCFF"/>
              </a:solidFill>
              <a:headEnd type="arrow"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矢印コネクタ 29"/>
            <p:cNvCxnSpPr/>
            <p:nvPr/>
          </p:nvCxnSpPr>
          <p:spPr>
            <a:xfrm>
              <a:off x="7226624" y="5414920"/>
              <a:ext cx="756694" cy="0"/>
            </a:xfrm>
            <a:prstGeom prst="straightConnector1">
              <a:avLst/>
            </a:prstGeom>
            <a:ln w="38100">
              <a:solidFill>
                <a:srgbClr val="FFCCFF"/>
              </a:solidFill>
              <a:headEnd type="arrow"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矢印コネクタ 31"/>
            <p:cNvCxnSpPr/>
            <p:nvPr/>
          </p:nvCxnSpPr>
          <p:spPr>
            <a:xfrm>
              <a:off x="6735352" y="6275635"/>
              <a:ext cx="1149533" cy="1003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5" name="TexTeXPicture" descr="&lt;?xml version=&quot;1.0&quot; encoding=&quot;utf-16&quot;?&gt;&#10;&lt;TeXTeX&gt;&#10;  &lt;preamble&gt;\documentclass{jarticle}&#10;\usepackage{amsmath}&#10;\pagestyle{empty}&lt;/preamble&gt;&#10;  &lt;body&gt;\begin{align*} &#10;L_x&#10;\end{align*}&lt;/body&gt;&#10;  &lt;fcolor&gt;FFFFFFFF&lt;/fcolor&gt;&#10;  &lt;bcolor&gt;FF000000&lt;/bcolor&gt;&#10;  &lt;transparent&gt;True&lt;/transparent&gt;&#10;  &lt;resolution&gt;1800&lt;/resolution&gt;&#10;  &lt;imageh&gt;209&lt;/imageh&gt;&#10;  &lt;imagew&gt;261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119" y="5927294"/>
            <a:ext cx="450420" cy="360683"/>
          </a:xfrm>
          <a:prstGeom prst="rect">
            <a:avLst/>
          </a:prstGeom>
        </p:spPr>
      </p:pic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P_z=T_{22}= T_{33}&#10;\end{align*}&lt;/body&gt;&#10;  &lt;fcolor&gt;FFFFFFFF&lt;/fcolor&gt;&#10;  &lt;bcolor&gt;FF000000&lt;/bcolor&gt;&#10;  &lt;transparent&gt;True&lt;/transparent&gt;&#10;  &lt;resolution&gt;1800&lt;/resolution&gt;&#10;  &lt;imageh&gt;210&lt;/imageh&gt;&#10;  &lt;imagew&gt;1619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571" y="5964173"/>
            <a:ext cx="1713442" cy="222250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P_x=T_{11}&#10;\end{align*}&lt;/body&gt;&#10;  &lt;fcolor&gt;FFFFFFFF&lt;/fcolor&gt;&#10;  &lt;bcolor&gt;FF000000&lt;/bcolor&gt;&#10;  &lt;transparent&gt;True&lt;/transparent&gt;&#10;  &lt;resolution&gt;1800&lt;/resolution&gt;&#10;  &lt;imageh&gt;209&lt;/imageh&gt;&#10;  &lt;imagew&gt;934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260" y="5107491"/>
            <a:ext cx="988484" cy="221192"/>
          </a:xfrm>
          <a:prstGeom prst="rect">
            <a:avLst/>
          </a:prstGeom>
        </p:spPr>
      </p:pic>
      <p:sp>
        <p:nvSpPr>
          <p:cNvPr id="33" name="テキスト ボックス 32"/>
          <p:cNvSpPr txBox="1"/>
          <p:nvPr/>
        </p:nvSpPr>
        <p:spPr>
          <a:xfrm>
            <a:off x="6767909" y="3212252"/>
            <a:ext cx="2354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Mogliacci</a:t>
            </a:r>
            <a:r>
              <a:rPr kumimoji="1" lang="en-US" altLang="ja-JP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+, 1807.07871</a:t>
            </a:r>
            <a:endParaRPr kumimoji="1" lang="ja-JP" altLang="en-US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L_xT&#10;\end{align*}&lt;/body&gt;&#10;  &lt;fcolor&gt;FF000000&lt;/fcolor&gt;&#10;  &lt;bcolor&gt;FFFFFFFF&lt;/bcolor&gt;&#10;  &lt;transparent&gt;False&lt;/transparent&gt;&#10;  &lt;resolution&gt;1800&lt;/resolution&gt;&#10;  &lt;imageh&gt;209&lt;/imageh&gt;&#10;  &lt;imagew&gt;461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089" y="5322291"/>
            <a:ext cx="612210" cy="27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80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0" y="1283970"/>
            <a:ext cx="5887994" cy="435157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Pressure Anisotropy @ T</a:t>
            </a:r>
            <a:r>
              <a:rPr kumimoji="1" lang="ja-JP" altLang="en-US" dirty="0" smtClean="0"/>
              <a:t>≠</a:t>
            </a:r>
            <a:r>
              <a:rPr kumimoji="1" lang="en-US" altLang="ja-JP" dirty="0" smtClean="0"/>
              <a:t>0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962753" y="1930309"/>
            <a:ext cx="29402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F</a:t>
            </a:r>
            <a:r>
              <a:rPr kumimoji="1" lang="en-US" altLang="ja-JP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ree scalar field</a:t>
            </a:r>
            <a:endParaRPr kumimoji="1" lang="ja-JP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962753" y="2475208"/>
            <a:ext cx="19825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L</a:t>
            </a:r>
            <a:r>
              <a:rPr kumimoji="1" lang="en-US" altLang="ja-JP" sz="2400" b="0" i="0" u="none" strike="noStrike" kern="1200" cap="none" spc="0" normalizeH="0" baseline="-25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=L</a:t>
            </a:r>
            <a:r>
              <a:rPr kumimoji="1" lang="en-US" altLang="ja-JP" sz="2400" b="0" i="0" u="none" strike="noStrike" kern="1200" cap="none" spc="0" normalizeH="0" baseline="-25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3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=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∞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lang="en-US" altLang="ja-JP" sz="2400" dirty="0" smtClean="0">
                <a:solidFill>
                  <a:prstClr val="white"/>
                </a:solidFill>
                <a:latin typeface="Corbel" panose="020B0503020204020204"/>
                <a:ea typeface="HGｺﾞｼｯｸM" panose="020B0609000000000000" pitchFamily="49" charset="-128"/>
              </a:rPr>
              <a:t>Periodic BC</a:t>
            </a:r>
            <a:endParaRPr kumimoji="1" lang="ja-JP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962753" y="3800175"/>
            <a:ext cx="25202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Lattice result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962753" y="4384950"/>
            <a:ext cx="25234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Periodic </a:t>
            </a:r>
            <a:r>
              <a:rPr lang="en-US" altLang="ja-JP" sz="2400" noProof="0" dirty="0" smtClean="0">
                <a:solidFill>
                  <a:prstClr val="white"/>
                </a:solidFill>
                <a:latin typeface="Corbel" panose="020B0503020204020204"/>
                <a:ea typeface="HGｺﾞｼｯｸM" panose="020B0609000000000000" pitchFamily="49" charset="-128"/>
              </a:rPr>
              <a:t>BC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  <a:p>
            <a:pPr marL="342900" lvl="0" indent="-342900">
              <a:buFont typeface="Wingdings" panose="05000000000000000000" pitchFamily="2" charset="2"/>
              <a:buChar char="p"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Only t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  <a:sym typeface="Wingdings" panose="05000000000000000000" pitchFamily="2" charset="2"/>
              </a:rPr>
              <a:t>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ｺﾞｼｯｸM" panose="020B0609000000000000" pitchFamily="49" charset="-128"/>
                <a:ea typeface="HGｺﾞｼｯｸM" panose="020B0609000000000000" pitchFamily="49" charset="-128"/>
                <a:cs typeface="+mn-cs"/>
                <a:sym typeface="Wingdings" panose="05000000000000000000" pitchFamily="2" charset="2"/>
              </a:rPr>
              <a:t>0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  <a:sym typeface="Wingdings" panose="05000000000000000000" pitchFamily="2" charset="2"/>
              </a:rPr>
              <a:t> </a:t>
            </a:r>
            <a:r>
              <a:rPr lang="en-US" altLang="ja-JP" sz="2400" dirty="0">
                <a:solidFill>
                  <a:prstClr val="white"/>
                </a:solidFill>
                <a:sym typeface="Wingdings" panose="05000000000000000000" pitchFamily="2" charset="2"/>
              </a:rPr>
              <a:t>limit</a:t>
            </a:r>
          </a:p>
          <a:p>
            <a:pPr marL="342900" lvl="0" indent="-342900">
              <a:buFont typeface="Wingdings" panose="05000000000000000000" pitchFamily="2" charset="2"/>
              <a:buChar char="p"/>
              <a:defRPr/>
            </a:pPr>
            <a:r>
              <a:rPr lang="en-US" altLang="ja-JP" sz="2400" dirty="0">
                <a:solidFill>
                  <a:prstClr val="white"/>
                </a:solidFill>
                <a:sym typeface="Wingdings" panose="05000000000000000000" pitchFamily="2" charset="2"/>
              </a:rPr>
              <a:t>Error: </a:t>
            </a:r>
            <a:r>
              <a:rPr lang="en-US" altLang="ja-JP" sz="2400" dirty="0" err="1">
                <a:solidFill>
                  <a:prstClr val="white"/>
                </a:solidFill>
                <a:sym typeface="Wingdings" panose="05000000000000000000" pitchFamily="2" charset="2"/>
              </a:rPr>
              <a:t>stat.+sys</a:t>
            </a:r>
            <a:r>
              <a:rPr lang="en-US" altLang="ja-JP" sz="2400" dirty="0" smtClean="0">
                <a:solidFill>
                  <a:prstClr val="white"/>
                </a:solidFill>
                <a:sym typeface="Wingdings" panose="05000000000000000000" pitchFamily="2" charset="2"/>
              </a:rPr>
              <a:t>.</a:t>
            </a:r>
            <a:endParaRPr lang="en-US" altLang="ja-JP" sz="2400" dirty="0">
              <a:solidFill>
                <a:prstClr val="white"/>
              </a:solidFill>
              <a:sym typeface="Wingdings" panose="05000000000000000000" pitchFamily="2" charset="2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10673" y="5910927"/>
            <a:ext cx="8522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Medium near T</a:t>
            </a:r>
            <a:r>
              <a:rPr kumimoji="1" lang="en-US" altLang="ja-JP" sz="28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c</a:t>
            </a:r>
            <a:r>
              <a:rPr kumimoji="1" lang="en-US" altLang="ja-JP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 is remarkably insensitive to finite size!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933922" y="1047963"/>
            <a:ext cx="2265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MK, </a:t>
            </a:r>
            <a:r>
              <a:rPr kumimoji="1" lang="en-US" altLang="ja-JP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Mogliacci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, Kolbe,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Horowitz, </a:t>
            </a:r>
            <a:r>
              <a:rPr lang="en-US" altLang="ja-JP" noProof="0" dirty="0" smtClean="0">
                <a:solidFill>
                  <a:prstClr val="white"/>
                </a:solidFill>
                <a:latin typeface="Corbel" panose="020B0503020204020204"/>
                <a:ea typeface="HGｺﾞｼｯｸM" panose="020B0609000000000000" pitchFamily="49" charset="-128"/>
              </a:rPr>
              <a:t>PRD, 2019</a:t>
            </a:r>
            <a:endParaRPr kumimoji="1" lang="ja-JP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767909" y="3212252"/>
            <a:ext cx="2354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Mogliacci</a:t>
            </a:r>
            <a:r>
              <a:rPr kumimoji="1" lang="en-US" altLang="ja-JP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+, 1807.07871</a:t>
            </a:r>
            <a:endParaRPr kumimoji="1" lang="ja-JP" altLang="en-US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L_xT&#10;\end{align*}&lt;/body&gt;&#10;  &lt;fcolor&gt;FF000000&lt;/fcolor&gt;&#10;  &lt;bcolor&gt;FFFFFFFF&lt;/bcolor&gt;&#10;  &lt;transparent&gt;False&lt;/transparent&gt;&#10;  &lt;resolution&gt;1800&lt;/resolution&gt;&#10;  &lt;imageh&gt;209&lt;/imageh&gt;&#10;  &lt;imagew&gt;461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089" y="5322291"/>
            <a:ext cx="612210" cy="27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49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グループ化 25"/>
          <p:cNvGrpSpPr/>
          <p:nvPr/>
        </p:nvGrpSpPr>
        <p:grpSpPr>
          <a:xfrm>
            <a:off x="5913071" y="2605874"/>
            <a:ext cx="2708421" cy="2101298"/>
            <a:chOff x="5913071" y="1926589"/>
            <a:chExt cx="2708421" cy="2101298"/>
          </a:xfrm>
        </p:grpSpPr>
        <p:sp>
          <p:nvSpPr>
            <p:cNvPr id="27" name="テキスト ボックス 26"/>
            <p:cNvSpPr txBox="1"/>
            <p:nvPr/>
          </p:nvSpPr>
          <p:spPr>
            <a:xfrm>
              <a:off x="6876705" y="3566222"/>
              <a:ext cx="9236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FFC000"/>
                  </a:solidFill>
                </a:rPr>
                <a:t>stress</a:t>
              </a:r>
              <a:endParaRPr kumimoji="1" lang="ja-JP" altLang="en-US" sz="2400" dirty="0">
                <a:solidFill>
                  <a:srgbClr val="FFC000"/>
                </a:solidFill>
              </a:endParaRPr>
            </a:p>
          </p:txBody>
        </p:sp>
        <p:sp>
          <p:nvSpPr>
            <p:cNvPr id="28" name="角丸四角形 27"/>
            <p:cNvSpPr/>
            <p:nvPr/>
          </p:nvSpPr>
          <p:spPr>
            <a:xfrm rot="16200000" flipV="1">
              <a:off x="6402209" y="1437451"/>
              <a:ext cx="1730146" cy="2708421"/>
            </a:xfrm>
            <a:prstGeom prst="roundRect">
              <a:avLst>
                <a:gd name="adj" fmla="val 8613"/>
              </a:avLst>
            </a:prstGeom>
            <a:solidFill>
              <a:srgbClr val="FF9900">
                <a:alpha val="9804"/>
              </a:srgbClr>
            </a:solidFill>
            <a:ln w="19050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mu\nu&#10;\end{align*}&lt;/body&gt;&#10;  &lt;fcolor&gt;FFFFFFFF&lt;/fcolor&gt;&#10;  &lt;bcolor&gt;FFFFFFFF&lt;/bcolor&gt;&#10;  &lt;transparent&gt;True&lt;/transparent&gt;&#10;  &lt;resolution&gt;1800&lt;/resolution&gt;&#10;  &lt;imageh&gt;164&lt;/imageh&gt;&#10;  &lt;imagew&gt;274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808" y="3596657"/>
            <a:ext cx="1495595" cy="895176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305" y="2052854"/>
            <a:ext cx="1988788" cy="1976147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begin{bmatrix}&#10;T_{00} &amp;amp; T_{01} &amp;amp; T_{02} &amp;amp; T_{03} \\&#10;T_{10} &amp;amp; T_{11} &amp;amp; T_{12} &amp;amp; T_{13} \\&#10;T_{20} &amp;amp; T_{21} &amp;amp; T_{22} &amp;amp; T_{23} \\&#10;T_{30} &amp;amp; T_{31} &amp;amp; T_{32} &amp;amp; T_{33} \\&#10;\end{bmatrix}&#10;\end{align*}&lt;/body&gt;&#10;  &lt;fcolor&gt;FFFFFFFF&lt;/fcolor&gt;&#10;  &lt;bcolor&gt;FFFFFFFF&lt;/bcolor&gt;&#10;  &lt;transparent&gt;True&lt;/transparent&gt;&#10;  &lt;resolution&gt;1800&lt;/resolution&gt;&#10;  &lt;imageh&gt;1495&lt;/imageh&gt;&#10;  &lt;imagew&gt;2344&lt;/imagew&gt;&#10;  &lt;scale&gt;50&lt;/scale&gt;&#10;  &lt;cursor&gt;17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097" y="1957500"/>
            <a:ext cx="3812059" cy="2431325"/>
          </a:xfrm>
          <a:prstGeom prst="rect">
            <a:avLst/>
          </a:prstGeom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</p:pic>
      <p:grpSp>
        <p:nvGrpSpPr>
          <p:cNvPr id="4" name="グループ化 3"/>
          <p:cNvGrpSpPr/>
          <p:nvPr/>
        </p:nvGrpSpPr>
        <p:grpSpPr>
          <a:xfrm>
            <a:off x="4985365" y="1566018"/>
            <a:ext cx="1078466" cy="960770"/>
            <a:chOff x="4985365" y="886733"/>
            <a:chExt cx="1078466" cy="960770"/>
          </a:xfrm>
        </p:grpSpPr>
        <p:sp>
          <p:nvSpPr>
            <p:cNvPr id="7" name="テキスト ボックス 6"/>
            <p:cNvSpPr txBox="1"/>
            <p:nvPr/>
          </p:nvSpPr>
          <p:spPr>
            <a:xfrm>
              <a:off x="5022584" y="886733"/>
              <a:ext cx="10412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FFFF00"/>
                  </a:solidFill>
                </a:rPr>
                <a:t>energy</a:t>
              </a:r>
              <a:endParaRPr kumimoji="1" lang="ja-JP" altLang="en-US" sz="2400" dirty="0">
                <a:solidFill>
                  <a:srgbClr val="FFFF00"/>
                </a:solidFill>
              </a:endParaRPr>
            </a:p>
          </p:txBody>
        </p:sp>
        <p:sp>
          <p:nvSpPr>
            <p:cNvPr id="11" name="角丸四角形 10"/>
            <p:cNvSpPr/>
            <p:nvPr/>
          </p:nvSpPr>
          <p:spPr>
            <a:xfrm rot="16200000" flipV="1">
              <a:off x="5076657" y="1272295"/>
              <a:ext cx="483916" cy="666499"/>
            </a:xfrm>
            <a:prstGeom prst="roundRect">
              <a:avLst/>
            </a:prstGeom>
            <a:solidFill>
              <a:srgbClr val="FFFF00">
                <a:alpha val="10196"/>
              </a:srgbClr>
            </a:solidFill>
            <a:ln w="19050">
              <a:solidFill>
                <a:srgbClr val="FFFF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6" name="グループ化 15"/>
          <p:cNvGrpSpPr/>
          <p:nvPr/>
        </p:nvGrpSpPr>
        <p:grpSpPr>
          <a:xfrm>
            <a:off x="5913071" y="1566018"/>
            <a:ext cx="2708420" cy="960768"/>
            <a:chOff x="5913071" y="886733"/>
            <a:chExt cx="2708420" cy="960768"/>
          </a:xfrm>
        </p:grpSpPr>
        <p:sp>
          <p:nvSpPr>
            <p:cNvPr id="8" name="テキスト ボックス 7"/>
            <p:cNvSpPr txBox="1"/>
            <p:nvPr/>
          </p:nvSpPr>
          <p:spPr>
            <a:xfrm>
              <a:off x="6815126" y="886733"/>
              <a:ext cx="16946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FF7C80"/>
                  </a:solidFill>
                </a:rPr>
                <a:t>momentum</a:t>
              </a:r>
              <a:endParaRPr kumimoji="1" lang="ja-JP" altLang="en-US" sz="2400" dirty="0">
                <a:solidFill>
                  <a:srgbClr val="FF7C80"/>
                </a:solidFill>
              </a:endParaRPr>
            </a:p>
          </p:txBody>
        </p:sp>
        <p:sp>
          <p:nvSpPr>
            <p:cNvPr id="12" name="角丸四角形 11"/>
            <p:cNvSpPr/>
            <p:nvPr/>
          </p:nvSpPr>
          <p:spPr>
            <a:xfrm rot="16200000" flipV="1">
              <a:off x="7022181" y="248192"/>
              <a:ext cx="490199" cy="2708420"/>
            </a:xfrm>
            <a:prstGeom prst="roundRect">
              <a:avLst/>
            </a:prstGeom>
            <a:solidFill>
              <a:srgbClr val="FF0000">
                <a:alpha val="9804"/>
              </a:srgbClr>
            </a:solidFill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7" name="グループ化 16"/>
          <p:cNvGrpSpPr/>
          <p:nvPr/>
        </p:nvGrpSpPr>
        <p:grpSpPr>
          <a:xfrm>
            <a:off x="5802350" y="2941393"/>
            <a:ext cx="2959734" cy="842856"/>
            <a:chOff x="5802350" y="2262108"/>
            <a:chExt cx="2959734" cy="842856"/>
          </a:xfrm>
        </p:grpSpPr>
        <p:sp>
          <p:nvSpPr>
            <p:cNvPr id="9" name="テキスト ボックス 8"/>
            <p:cNvSpPr txBox="1"/>
            <p:nvPr/>
          </p:nvSpPr>
          <p:spPr>
            <a:xfrm rot="1810013">
              <a:off x="7146716" y="2262108"/>
              <a:ext cx="12634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66CCFF"/>
                  </a:solidFill>
                  <a:effectLst>
                    <a:glow rad="101600">
                      <a:schemeClr val="bg1">
                        <a:alpha val="40000"/>
                      </a:schemeClr>
                    </a:glow>
                  </a:effectLst>
                </a:rPr>
                <a:t>pressure</a:t>
              </a:r>
              <a:endParaRPr kumimoji="1" lang="ja-JP" altLang="en-US" sz="2400" dirty="0">
                <a:solidFill>
                  <a:srgbClr val="66CCFF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4" name="角丸四角形 13"/>
            <p:cNvSpPr/>
            <p:nvPr/>
          </p:nvSpPr>
          <p:spPr>
            <a:xfrm rot="7265078">
              <a:off x="6996002" y="1338883"/>
              <a:ext cx="572429" cy="2959734"/>
            </a:xfrm>
            <a:prstGeom prst="roundRect">
              <a:avLst>
                <a:gd name="adj" fmla="val 27987"/>
              </a:avLst>
            </a:prstGeom>
            <a:solidFill>
              <a:srgbClr val="00B0F0">
                <a:alpha val="10000"/>
              </a:srgbClr>
            </a:solidFill>
            <a:ln w="19050">
              <a:solidFill>
                <a:schemeClr val="tx2">
                  <a:lumMod val="40000"/>
                  <a:lumOff val="6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テキスト ボックス 1"/>
          <p:cNvSpPr txBox="1"/>
          <p:nvPr/>
        </p:nvSpPr>
        <p:spPr>
          <a:xfrm>
            <a:off x="1153653" y="109961"/>
            <a:ext cx="68661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4800" dirty="0" smtClean="0"/>
              <a:t>Energy-Momentum Tensor</a:t>
            </a:r>
            <a:endParaRPr kumimoji="1" lang="ja-JP" altLang="en-US" sz="4800" dirty="0"/>
          </a:p>
        </p:txBody>
      </p:sp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=&#10;\end{align*}&lt;/body&gt;&#10;  &lt;fcolor&gt;FFFFFFFF&lt;/fcolor&gt;&#10;  &lt;bcolor&gt;FFFFFFFF&lt;/bcolor&gt;&#10;  &lt;transparent&gt;True&lt;/transparent&gt;&#10;  &lt;resolution&gt;1800&lt;/resolution&gt;&#10;  &lt;imageh&gt;60&lt;/imageh&gt;&#10;  &lt;imagew&gt;16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553" y="2991110"/>
            <a:ext cx="779154" cy="28333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3" name="テキスト ボックス 2"/>
          <p:cNvSpPr txBox="1"/>
          <p:nvPr/>
        </p:nvSpPr>
        <p:spPr>
          <a:xfrm>
            <a:off x="672013" y="5407025"/>
            <a:ext cx="78293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 smtClean="0"/>
              <a:t>All</a:t>
            </a:r>
            <a:r>
              <a:rPr kumimoji="1" lang="en-US" altLang="ja-JP" sz="2800" dirty="0" smtClean="0"/>
              <a:t> components are important physical observables!</a:t>
            </a:r>
            <a:endParaRPr kumimoji="1" lang="ja-JP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651941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/>
          <p:cNvGrpSpPr>
            <a:grpSpLocks noChangeAspect="1"/>
          </p:cNvGrpSpPr>
          <p:nvPr/>
        </p:nvGrpSpPr>
        <p:grpSpPr>
          <a:xfrm>
            <a:off x="5953327" y="-413862"/>
            <a:ext cx="3083669" cy="6784923"/>
            <a:chOff x="4766553" y="-16333"/>
            <a:chExt cx="3062870" cy="6739158"/>
          </a:xfrm>
          <a:scene3d>
            <a:camera prst="perspectiveHeroicExtremeRightFacing" fov="7200000">
              <a:rot lat="21179998" lon="600000" rev="21299999"/>
            </a:camera>
            <a:lightRig rig="chilly" dir="t"/>
          </a:scene3d>
        </p:grpSpPr>
        <p:pic>
          <p:nvPicPr>
            <p:cNvPr id="7" name="図 6"/>
            <p:cNvPicPr>
              <a:picLocks noChangeAspect="1"/>
            </p:cNvPicPr>
            <p:nvPr/>
          </p:nvPicPr>
          <p:blipFill rotWithShape="1">
            <a:blip r:embed="rId2"/>
            <a:srcRect b="50231"/>
            <a:stretch/>
          </p:blipFill>
          <p:spPr>
            <a:xfrm>
              <a:off x="4766553" y="2316812"/>
              <a:ext cx="3062870" cy="2075168"/>
            </a:xfrm>
            <a:prstGeom prst="rect">
              <a:avLst/>
            </a:prstGeom>
            <a:sp3d prstMaterial="translucentPowder"/>
          </p:spPr>
        </p:pic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6553" y="4459182"/>
              <a:ext cx="3062870" cy="2263643"/>
            </a:xfrm>
            <a:prstGeom prst="rect">
              <a:avLst/>
            </a:prstGeom>
            <a:sp3d prstMaterial="translucentPowder"/>
          </p:spPr>
        </p:pic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66553" y="-16333"/>
              <a:ext cx="3062870" cy="2295884"/>
            </a:xfrm>
            <a:prstGeom prst="rect">
              <a:avLst/>
            </a:prstGeom>
            <a:sp3d prstMaterial="translucentPowder"/>
          </p:spPr>
        </p:pic>
      </p:grpSp>
      <p:sp>
        <p:nvSpPr>
          <p:cNvPr id="3" name="角丸四角形 2"/>
          <p:cNvSpPr/>
          <p:nvPr/>
        </p:nvSpPr>
        <p:spPr>
          <a:xfrm>
            <a:off x="505097" y="1367245"/>
            <a:ext cx="8098972" cy="574766"/>
          </a:xfrm>
          <a:prstGeom prst="roundRect">
            <a:avLst/>
          </a:prstGeom>
          <a:solidFill>
            <a:schemeClr val="tx1">
              <a:alpha val="9000"/>
            </a:scheme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Contents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28650" y="1292748"/>
            <a:ext cx="7759336" cy="5078313"/>
          </a:xfrm>
          <a:prstGeom prst="rect">
            <a:avLst/>
          </a:prstGeom>
          <a:noFill/>
          <a:effectLst>
            <a:glow rad="101600">
              <a:srgbClr val="11455D"/>
            </a:glow>
          </a:effectLst>
        </p:spPr>
        <p:txBody>
          <a:bodyPr wrap="square" rtlCol="0">
            <a:spAutoFit/>
          </a:bodyPr>
          <a:lstStyle/>
          <a:p>
            <a:r>
              <a:rPr kumimoji="1" lang="en-US" altLang="ja-JP" sz="3600" dirty="0" smtClean="0">
                <a:effectLst>
                  <a:glow rad="101600">
                    <a:srgbClr val="124963"/>
                  </a:glow>
                </a:effectLst>
              </a:rPr>
              <a:t>1. </a:t>
            </a:r>
            <a:r>
              <a:rPr kumimoji="1" lang="en-US" altLang="ja-JP" sz="3200" dirty="0" smtClean="0">
                <a:effectLst>
                  <a:glow rad="101600">
                    <a:srgbClr val="124963"/>
                  </a:glow>
                </a:effectLst>
              </a:rPr>
              <a:t>Constructing EMT</a:t>
            </a:r>
          </a:p>
          <a:p>
            <a:r>
              <a:rPr kumimoji="1" lang="en-US" altLang="ja-JP" sz="3600" dirty="0" smtClean="0">
                <a:effectLst>
                  <a:glow rad="101600">
                    <a:srgbClr val="124963"/>
                  </a:glow>
                </a:effectLst>
              </a:rPr>
              <a:t>2. </a:t>
            </a:r>
            <a:r>
              <a:rPr kumimoji="1" lang="en-US" altLang="ja-JP" sz="3200" dirty="0" smtClean="0">
                <a:effectLst>
                  <a:glow rad="101600">
                    <a:srgbClr val="124963"/>
                  </a:glow>
                </a:effectLst>
              </a:rPr>
              <a:t>Thermodynamics</a:t>
            </a:r>
          </a:p>
          <a:p>
            <a:pPr algn="r"/>
            <a:r>
              <a:rPr lang="en-US" altLang="ja-JP" dirty="0" err="1" smtClean="0">
                <a:effectLst>
                  <a:glow rad="101600">
                    <a:srgbClr val="124963"/>
                  </a:glow>
                </a:effectLst>
              </a:rPr>
              <a:t>FlowQCD</a:t>
            </a:r>
            <a:r>
              <a:rPr lang="en-US" altLang="ja-JP" dirty="0">
                <a:effectLst>
                  <a:glow rad="101600">
                    <a:srgbClr val="124963"/>
                  </a:glow>
                </a:effectLst>
              </a:rPr>
              <a:t>, 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PR</a:t>
            </a:r>
            <a:r>
              <a:rPr lang="en-US" altLang="ja-JP" b="1" dirty="0" smtClean="0">
                <a:effectLst>
                  <a:glow rad="101600">
                    <a:srgbClr val="124963"/>
                  </a:glow>
                </a:effectLst>
              </a:rPr>
              <a:t>D90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,011501 </a:t>
            </a:r>
            <a:r>
              <a:rPr lang="en-US" altLang="ja-JP" dirty="0">
                <a:effectLst>
                  <a:glow rad="101600">
                    <a:srgbClr val="124963"/>
                  </a:glow>
                </a:effectLst>
              </a:rPr>
              <a:t>(2014); PR</a:t>
            </a:r>
            <a:r>
              <a:rPr lang="en-US" altLang="ja-JP" b="1" dirty="0">
                <a:effectLst>
                  <a:glow rad="101600">
                    <a:srgbClr val="124963"/>
                  </a:glow>
                </a:effectLst>
              </a:rPr>
              <a:t>D94</a:t>
            </a:r>
            <a:r>
              <a:rPr lang="en-US" altLang="ja-JP" dirty="0">
                <a:effectLst>
                  <a:glow rad="101600">
                    <a:srgbClr val="124963"/>
                  </a:glow>
                </a:effectLst>
              </a:rPr>
              <a:t>, 114512 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(2016);</a:t>
            </a:r>
          </a:p>
          <a:p>
            <a:pPr algn="r"/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WHOT-QCD</a:t>
            </a:r>
            <a:r>
              <a:rPr lang="en-US" altLang="ja-JP" dirty="0">
                <a:effectLst>
                  <a:glow rad="101600">
                    <a:srgbClr val="124963"/>
                  </a:glow>
                </a:effectLst>
              </a:rPr>
              <a:t>, 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PR</a:t>
            </a:r>
            <a:r>
              <a:rPr lang="en-US" altLang="ja-JP" b="1" dirty="0" smtClean="0">
                <a:effectLst>
                  <a:glow rad="101600">
                    <a:srgbClr val="124963"/>
                  </a:glow>
                </a:effectLst>
              </a:rPr>
              <a:t>D96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, </a:t>
            </a:r>
            <a:r>
              <a:rPr lang="en-US" altLang="ja-JP" dirty="0">
                <a:effectLst>
                  <a:glow rad="101600">
                    <a:srgbClr val="124963"/>
                  </a:glow>
                </a:effectLst>
              </a:rPr>
              <a:t>014509 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(2017); </a:t>
            </a:r>
            <a:r>
              <a:rPr lang="en-US" altLang="ja-JP" dirty="0" err="1" smtClean="0">
                <a:effectLst>
                  <a:glow rad="101600">
                    <a:srgbClr val="124963"/>
                  </a:glow>
                </a:effectLst>
              </a:rPr>
              <a:t>Iritani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+, PTEP </a:t>
            </a:r>
            <a:r>
              <a:rPr lang="en-US" altLang="ja-JP" b="1" dirty="0" smtClean="0">
                <a:effectLst>
                  <a:glow rad="101600">
                    <a:srgbClr val="124963"/>
                  </a:glow>
                </a:effectLst>
              </a:rPr>
              <a:t>2019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, 023B02 (2019)</a:t>
            </a:r>
            <a:endParaRPr kumimoji="1" lang="en-US" altLang="ja-JP" dirty="0" smtClean="0">
              <a:effectLst>
                <a:glow rad="101600">
                  <a:srgbClr val="124963"/>
                </a:glow>
              </a:effectLst>
            </a:endParaRPr>
          </a:p>
          <a:p>
            <a:r>
              <a:rPr lang="en-US" altLang="ja-JP" sz="3600" dirty="0" smtClean="0">
                <a:effectLst>
                  <a:glow rad="101600">
                    <a:srgbClr val="124963"/>
                  </a:glow>
                </a:effectLst>
              </a:rPr>
              <a:t>3. </a:t>
            </a:r>
            <a:r>
              <a:rPr lang="en-US" altLang="ja-JP" sz="3200" dirty="0" smtClean="0">
                <a:effectLst>
                  <a:glow rad="101600">
                    <a:srgbClr val="124963"/>
                  </a:glow>
                </a:effectLst>
              </a:rPr>
              <a:t>Flux Tube</a:t>
            </a:r>
          </a:p>
          <a:p>
            <a:pPr algn="r"/>
            <a:r>
              <a:rPr lang="en-US" altLang="ja-JP" dirty="0" err="1" smtClean="0">
                <a:effectLst>
                  <a:glow rad="101600">
                    <a:srgbClr val="124963"/>
                  </a:glow>
                </a:effectLst>
              </a:rPr>
              <a:t>FlowQCD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, PLB789, 210 </a:t>
            </a:r>
            <a:r>
              <a:rPr lang="en-US" altLang="ja-JP" dirty="0">
                <a:effectLst>
                  <a:glow rad="101600">
                    <a:srgbClr val="124963"/>
                  </a:glow>
                </a:effectLst>
              </a:rPr>
              <a:t>(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2019); </a:t>
            </a:r>
            <a:r>
              <a:rPr lang="en-US" altLang="ja-JP" dirty="0" err="1" smtClean="0">
                <a:effectLst>
                  <a:glow rad="101600">
                    <a:srgbClr val="124963"/>
                  </a:glow>
                </a:effectLst>
              </a:rPr>
              <a:t>Yanagihara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+, in prep.</a:t>
            </a:r>
          </a:p>
          <a:p>
            <a:r>
              <a:rPr kumimoji="1" lang="en-US" altLang="ja-JP" sz="3600" dirty="0" smtClean="0">
                <a:effectLst>
                  <a:glow rad="101600">
                    <a:srgbClr val="124963"/>
                  </a:glow>
                </a:effectLst>
              </a:rPr>
              <a:t>4. </a:t>
            </a:r>
            <a:r>
              <a:rPr kumimoji="1" lang="en-US" altLang="ja-JP" sz="3200" dirty="0" smtClean="0">
                <a:effectLst>
                  <a:glow rad="101600">
                    <a:srgbClr val="124963"/>
                  </a:glow>
                </a:effectLst>
              </a:rPr>
              <a:t>Static Quark Systems at Nonzero T</a:t>
            </a:r>
          </a:p>
          <a:p>
            <a:pPr algn="r"/>
            <a:r>
              <a:rPr lang="en-US" altLang="ja-JP" dirty="0" err="1" smtClean="0">
                <a:effectLst>
                  <a:glow rad="101600">
                    <a:srgbClr val="124963"/>
                  </a:glow>
                </a:effectLst>
              </a:rPr>
              <a:t>FlowQCD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, in prep.</a:t>
            </a:r>
            <a:endParaRPr kumimoji="1" lang="en-US" altLang="ja-JP" dirty="0" smtClean="0">
              <a:effectLst>
                <a:glow rad="101600">
                  <a:srgbClr val="124963"/>
                </a:glow>
              </a:effectLst>
            </a:endParaRPr>
          </a:p>
          <a:p>
            <a:r>
              <a:rPr lang="en-US" altLang="ja-JP" sz="3600" dirty="0">
                <a:effectLst>
                  <a:glow rad="101600">
                    <a:srgbClr val="124963"/>
                  </a:glow>
                </a:effectLst>
              </a:rPr>
              <a:t>5</a:t>
            </a:r>
            <a:r>
              <a:rPr kumimoji="1" lang="en-US" altLang="ja-JP" sz="3600" dirty="0" smtClean="0">
                <a:effectLst>
                  <a:glow rad="101600">
                    <a:srgbClr val="124963"/>
                  </a:glow>
                </a:effectLst>
              </a:rPr>
              <a:t>. </a:t>
            </a:r>
            <a:r>
              <a:rPr kumimoji="1" lang="en-US" altLang="ja-JP" sz="3200" dirty="0" smtClean="0">
                <a:effectLst>
                  <a:glow rad="101600">
                    <a:srgbClr val="124963"/>
                  </a:glow>
                </a:effectLst>
              </a:rPr>
              <a:t>Casimir Effect</a:t>
            </a:r>
          </a:p>
          <a:p>
            <a:pPr algn="r"/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MK, </a:t>
            </a:r>
            <a:r>
              <a:rPr lang="en-US" altLang="ja-JP" dirty="0" err="1" smtClean="0">
                <a:effectLst>
                  <a:glow rad="101600">
                    <a:srgbClr val="124963"/>
                  </a:glow>
                </a:effectLst>
              </a:rPr>
              <a:t>Mogliacci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, Horowitz, Kolbe, 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PRD, 2019</a:t>
            </a:r>
            <a:endParaRPr kumimoji="1" lang="en-US" altLang="ja-JP" dirty="0" smtClean="0">
              <a:effectLst>
                <a:glow rad="101600">
                  <a:srgbClr val="124963"/>
                </a:glow>
              </a:effectLst>
            </a:endParaRPr>
          </a:p>
          <a:p>
            <a:r>
              <a:rPr lang="en-US" altLang="ja-JP" sz="3600" dirty="0">
                <a:effectLst>
                  <a:glow rad="101600">
                    <a:srgbClr val="124963"/>
                  </a:glow>
                </a:effectLst>
              </a:rPr>
              <a:t>6</a:t>
            </a:r>
            <a:r>
              <a:rPr lang="en-US" altLang="ja-JP" sz="3600" dirty="0" smtClean="0">
                <a:effectLst>
                  <a:glow rad="101600">
                    <a:srgbClr val="124963"/>
                  </a:glow>
                </a:effectLst>
              </a:rPr>
              <a:t>. </a:t>
            </a:r>
            <a:r>
              <a:rPr lang="en-US" altLang="ja-JP" sz="3200" dirty="0" smtClean="0">
                <a:effectLst>
                  <a:glow rad="101600">
                    <a:srgbClr val="124963"/>
                  </a:glow>
                </a:effectLst>
              </a:rPr>
              <a:t>Correlation Function</a:t>
            </a:r>
          </a:p>
          <a:p>
            <a:pPr algn="r"/>
            <a:r>
              <a:rPr lang="en-US" altLang="ja-JP" dirty="0" err="1" smtClean="0">
                <a:effectLst>
                  <a:glow rad="101600">
                    <a:srgbClr val="124963"/>
                  </a:glow>
                </a:effectLst>
              </a:rPr>
              <a:t>FlowQCD</a:t>
            </a:r>
            <a:r>
              <a:rPr lang="en-US" altLang="ja-JP" dirty="0">
                <a:effectLst>
                  <a:glow rad="101600">
                    <a:srgbClr val="124963"/>
                  </a:glow>
                </a:effectLst>
              </a:rPr>
              <a:t>, 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PR</a:t>
            </a:r>
            <a:r>
              <a:rPr lang="en-US" altLang="ja-JP" b="1" dirty="0" smtClean="0">
                <a:effectLst>
                  <a:glow rad="101600">
                    <a:srgbClr val="124963"/>
                  </a:glow>
                </a:effectLst>
              </a:rPr>
              <a:t>D96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, 111502 (2017)</a:t>
            </a:r>
          </a:p>
        </p:txBody>
      </p:sp>
    </p:spTree>
    <p:extLst>
      <p:ext uri="{BB962C8B-B14F-4D97-AF65-F5344CB8AC3E}">
        <p14:creationId xmlns:p14="http://schemas.microsoft.com/office/powerpoint/2010/main" val="392387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Yang-Mills Gradient Flow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2322701" y="3940006"/>
            <a:ext cx="5466253" cy="765065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2510288" y="4090245"/>
            <a:ext cx="941294" cy="45198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d \sim \sqrt{8t}&#10;\end{align*}&lt;/body&gt;&#10;  &lt;fcolor&gt;FFFFFFFF&lt;/fcolor&gt;&#10;  &lt;bcolor&gt;FFFFFFFF&lt;/bcolor&gt;&#10;  &lt;transparent&gt;True&lt;/transparent&gt;&#10;  &lt;resolution&gt;1800&lt;/resolution&gt;&#10;  &lt;imageh&gt;249&lt;/imageh&gt;&#10;  &lt;imagew&gt;874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616" y="5559376"/>
            <a:ext cx="1095416" cy="312081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partial_t A_\mu&#10;= D_\nu G_{\mu\nu}&#10;= \partial_\nu \partial_\nu A_\mu + \cdots&#10;\end{align*}&lt;/body&gt;&#10;  &lt;fcolor&gt;FFFFFFFF&lt;/fcolor&gt;&#10;  &lt;bcolor&gt;FFFFFFFF&lt;/bcolor&gt;&#10;  &lt;transparent&gt;True&lt;/transparent&gt;&#10;  &lt;resolution&gt;1800&lt;/resolution&gt;&#10;  &lt;imageh&gt;253&lt;/imageh&gt;&#10;  &lt;imagew&gt;3373&lt;/imagew&gt;&#10;  &lt;scale&gt;50&lt;/scale&gt;&#10;  &lt;cursor&gt;8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841" y="4176144"/>
            <a:ext cx="4880681" cy="366086"/>
          </a:xfrm>
          <a:prstGeom prst="rect">
            <a:avLst/>
          </a:prstGeom>
        </p:spPr>
      </p:pic>
      <p:sp>
        <p:nvSpPr>
          <p:cNvPr id="8" name="角丸四角形 7"/>
          <p:cNvSpPr/>
          <p:nvPr/>
        </p:nvSpPr>
        <p:spPr>
          <a:xfrm>
            <a:off x="5432782" y="4090245"/>
            <a:ext cx="1282231" cy="45198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 8"/>
          <p:cNvSpPr/>
          <p:nvPr/>
        </p:nvSpPr>
        <p:spPr>
          <a:xfrm>
            <a:off x="568429" y="1504604"/>
            <a:ext cx="4617145" cy="1410650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46387" y="2857764"/>
            <a:ext cx="1925490" cy="919401"/>
          </a:xfrm>
          <a:prstGeom prst="wedgeRoundRectCallout">
            <a:avLst>
              <a:gd name="adj1" fmla="val 23376"/>
              <a:gd name="adj2" fmla="val -91050"/>
              <a:gd name="adj3" fmla="val 16667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t: “flow time”</a:t>
            </a:r>
          </a:p>
          <a:p>
            <a:r>
              <a:rPr lang="en-US" altLang="ja-JP" sz="2400" dirty="0" smtClean="0"/>
              <a:t>dim:[length</a:t>
            </a:r>
            <a:r>
              <a:rPr lang="en-US" altLang="ja-JP" sz="2400" baseline="30000" dirty="0" smtClean="0"/>
              <a:t>2</a:t>
            </a:r>
            <a:r>
              <a:rPr lang="en-US" altLang="ja-JP" sz="2400" dirty="0" smtClean="0"/>
              <a:t>]</a:t>
            </a:r>
            <a:endParaRPr kumimoji="1" lang="ja-JP" altLang="en-US" sz="2400" dirty="0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A_\mu(0,x)=A_\mu(x)&#10;\end{align*}&lt;/body&gt;&#10;  &lt;fcolor&gt;FFFFFFFF&lt;/fcolor&gt;&#10;  &lt;bcolor&gt;FFFFFFFF&lt;/bcolor&gt;&#10;  &lt;transparent&gt;True&lt;/transparent&gt;&#10;  &lt;resolution&gt;1800&lt;/resolution&gt;&#10;  &lt;imageh&gt;262&lt;/imageh&gt;&#10;  &lt;imagew&gt;184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444" y="2571181"/>
            <a:ext cx="2420510" cy="343540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4332953" y="3103313"/>
            <a:ext cx="1095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leading</a:t>
            </a:r>
            <a:endParaRPr kumimoji="1" lang="ja-JP" altLang="en-US" sz="2400" dirty="0"/>
          </a:p>
        </p:txBody>
      </p:sp>
      <p:sp>
        <p:nvSpPr>
          <p:cNvPr id="13" name="下矢印 12"/>
          <p:cNvSpPr/>
          <p:nvPr/>
        </p:nvSpPr>
        <p:spPr>
          <a:xfrm>
            <a:off x="2894659" y="3019664"/>
            <a:ext cx="1438294" cy="771540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57608" y="5132671"/>
            <a:ext cx="473398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diffusion equation in 4-dim space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diffusion distance</a:t>
            </a:r>
            <a:r>
              <a:rPr kumimoji="1" lang="ja-JP" altLang="en-US" sz="2400" dirty="0" smtClean="0"/>
              <a:t>　</a:t>
            </a:r>
            <a:endParaRPr kumimoji="1"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“continuous” cooling/smearing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No UV divergence at t&gt;</a:t>
            </a:r>
            <a:r>
              <a:rPr kumimoji="1"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kumimoji="1" lang="ja-JP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913669" y="1194593"/>
            <a:ext cx="32337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Luscher</a:t>
            </a:r>
            <a:r>
              <a:rPr kumimoji="1" lang="en-US" altLang="ja-JP" sz="2000" dirty="0" smtClean="0"/>
              <a:t> 2010</a:t>
            </a:r>
          </a:p>
          <a:p>
            <a:r>
              <a:rPr lang="de-DE" altLang="ja-JP" sz="2000" dirty="0"/>
              <a:t>Narayanan, Neuberger, 2006</a:t>
            </a:r>
          </a:p>
          <a:p>
            <a:r>
              <a:rPr lang="de-DE" altLang="ja-JP" sz="2000" dirty="0"/>
              <a:t>Luscher, Weiss, </a:t>
            </a:r>
            <a:r>
              <a:rPr lang="de-DE" altLang="ja-JP" sz="2000" dirty="0" smtClean="0"/>
              <a:t>2011</a:t>
            </a:r>
            <a:endParaRPr lang="de-DE" altLang="ja-JP" sz="2000" dirty="0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5806" y="4823788"/>
            <a:ext cx="3982578" cy="1850075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\frac \partial {\partial t} A_\mu (t,x)&#10;= - \frac{\partial S_{\rm YM} }{ \partial A_\mu }&#10;\end{align*}&lt;/body&gt;&#10;  &lt;fcolor&gt;FFFFFFFF&lt;/fcolor&gt;&#10;  &lt;bcolor&gt;FFFFFFFF&lt;/bcolor&gt;&#10;  &lt;transparent&gt;True&lt;/transparent&gt;&#10;  &lt;resolution&gt;1800&lt;/resolution&gt;&#10;  &lt;imageh&gt;588&lt;/imageh&gt;&#10;  &lt;imagew&gt;2317&lt;/imagew&gt;&#10;  &lt;scale&gt;50&lt;/scale&gt;&#10;  &lt;cursor&gt;43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20" y="1702425"/>
            <a:ext cx="4192775" cy="106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40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Small Flow-Time Expansion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789533" y="1095252"/>
            <a:ext cx="22382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dirty="0" err="1" smtClean="0"/>
              <a:t>Luescher</a:t>
            </a:r>
            <a:r>
              <a:rPr kumimoji="1" lang="en-US" altLang="ja-JP" dirty="0" smtClean="0"/>
              <a:t>, Weisz, 2011</a:t>
            </a:r>
          </a:p>
          <a:p>
            <a:pPr algn="r"/>
            <a:r>
              <a:rPr lang="en-US" altLang="ja-JP" dirty="0" smtClean="0"/>
              <a:t>Suzuki, 2013</a:t>
            </a:r>
            <a:endParaRPr kumimoji="1" lang="en-US" altLang="ja-JP" dirty="0" smtClean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r="8970" b="6605"/>
          <a:stretch/>
        </p:blipFill>
        <p:spPr>
          <a:xfrm>
            <a:off x="791316" y="3529104"/>
            <a:ext cx="1366124" cy="3328896"/>
          </a:xfrm>
          <a:prstGeom prst="rect">
            <a:avLst/>
          </a:prstGeom>
        </p:spPr>
      </p:pic>
      <p:cxnSp>
        <p:nvCxnSpPr>
          <p:cNvPr id="6" name="直線矢印コネクタ 5"/>
          <p:cNvCxnSpPr/>
          <p:nvPr/>
        </p:nvCxnSpPr>
        <p:spPr>
          <a:xfrm>
            <a:off x="1541691" y="5163184"/>
            <a:ext cx="2318344" cy="0"/>
          </a:xfrm>
          <a:prstGeom prst="straightConnector1">
            <a:avLst/>
          </a:prstGeom>
          <a:ln w="28575">
            <a:solidFill>
              <a:schemeClr val="accent6">
                <a:lumMod val="20000"/>
                <a:lumOff val="80000"/>
              </a:schemeClr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乗算記号 4"/>
          <p:cNvSpPr/>
          <p:nvPr/>
        </p:nvSpPr>
        <p:spPr>
          <a:xfrm>
            <a:off x="2552042" y="5039660"/>
            <a:ext cx="268941" cy="27161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8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127" y="5162966"/>
            <a:ext cx="139582" cy="290186"/>
          </a:xfrm>
          <a:prstGeom prst="rect">
            <a:avLst/>
          </a:prstGeom>
        </p:spPr>
      </p:pic>
      <p:sp>
        <p:nvSpPr>
          <p:cNvPr id="9" name="円/楕円 12"/>
          <p:cNvSpPr/>
          <p:nvPr/>
        </p:nvSpPr>
        <p:spPr>
          <a:xfrm>
            <a:off x="1381585" y="4627173"/>
            <a:ext cx="367553" cy="1103456"/>
          </a:xfrm>
          <a:prstGeom prst="ellipse">
            <a:avLst/>
          </a:prstGeom>
          <a:solidFill>
            <a:srgbClr val="0070C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tilde{\cal O}(t,x)&#10;\end{align*}&lt;/body&gt;&#10;  &lt;fcolor&gt;FFFFFFFF&lt;/fcolor&gt;&#10;  &lt;bcolor&gt;FFFFFFFF&lt;/bcolor&gt;&#10;  &lt;transparent&gt;True&lt;/transparent&gt;&#10;  &lt;resolution&gt;1800&lt;/resolution&gt;&#10;  &lt;imageh&gt;292&lt;/imageh&gt;&#10;  &lt;imagew&gt;703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204" y="4701361"/>
            <a:ext cx="789702" cy="328013"/>
          </a:xfrm>
          <a:prstGeom prst="rect">
            <a:avLst/>
          </a:prstGeom>
        </p:spPr>
      </p:pic>
      <p:sp>
        <p:nvSpPr>
          <p:cNvPr id="11" name="二等辺三角形 10"/>
          <p:cNvSpPr/>
          <p:nvPr/>
        </p:nvSpPr>
        <p:spPr>
          <a:xfrm rot="5400000">
            <a:off x="1577258" y="4616104"/>
            <a:ext cx="1076334" cy="1098477"/>
          </a:xfrm>
          <a:prstGeom prst="triangle">
            <a:avLst/>
          </a:prstGeom>
          <a:gradFill>
            <a:gsLst>
              <a:gs pos="0">
                <a:srgbClr val="0070C0">
                  <a:alpha val="70000"/>
                </a:srgbClr>
              </a:gs>
              <a:gs pos="100000">
                <a:srgbClr val="0070C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矢印コネクタ 11"/>
          <p:cNvCxnSpPr>
            <a:stCxn id="9" idx="1"/>
          </p:cNvCxnSpPr>
          <p:nvPr/>
        </p:nvCxnSpPr>
        <p:spPr>
          <a:xfrm>
            <a:off x="1435412" y="4788770"/>
            <a:ext cx="235023" cy="748391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角丸四角形 13"/>
          <p:cNvSpPr/>
          <p:nvPr/>
        </p:nvSpPr>
        <p:spPr>
          <a:xfrm>
            <a:off x="2268071" y="1725301"/>
            <a:ext cx="5235387" cy="1458834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tilde{\cal O}(t,x) \longrightarrow \sum_i c_i(t) {\cal O}_i^R(x)&#10;\end{align*}&lt;/body&gt;&#10;  &lt;fcolor&gt;FFFFFFFF&lt;/fcolor&gt;&#10;  &lt;bcolor&gt;FFFFFFFF&lt;/bcolor&gt;&#10;  &lt;transparent&gt;True&lt;/transparent&gt;&#10;  &lt;resolution&gt;1800&lt;/resolution&gt;&#10;  &lt;imageh&gt;531&lt;/imageh&gt;&#10;  &lt;imagew&gt;2823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269" y="2107896"/>
            <a:ext cx="4658143" cy="876187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t\to0&#10;\end{align*}&lt;/body&gt;&#10;  &lt;fcolor&gt;FFFFFFFF&lt;/fcolor&gt;&#10;  &lt;bcolor&gt;FFFFFFFF&lt;/bcolor&gt;&#10;  &lt;transparent&gt;True&lt;/transparent&gt;&#10;  &lt;resolution&gt;1800&lt;/resolution&gt;&#10;  &lt;imageh&gt;172&lt;/imageh&gt;&#10;  &lt;imagew&gt;586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781" y="2595866"/>
            <a:ext cx="571470" cy="167735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5430202" y="3416797"/>
            <a:ext cx="3218082" cy="919401"/>
          </a:xfrm>
          <a:prstGeom prst="wedgeRoundRectCallout">
            <a:avLst>
              <a:gd name="adj1" fmla="val -22181"/>
              <a:gd name="adj2" fmla="val -109359"/>
              <a:gd name="adj3" fmla="val 16667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err="1" smtClean="0"/>
              <a:t>remormalized</a:t>
            </a:r>
            <a:r>
              <a:rPr kumimoji="1" lang="en-US" altLang="ja-JP" sz="2400" dirty="0" smtClean="0"/>
              <a:t> operators</a:t>
            </a:r>
          </a:p>
          <a:p>
            <a:pPr algn="ctr"/>
            <a:r>
              <a:rPr lang="en-US" altLang="ja-JP" sz="2400" dirty="0" smtClean="0"/>
              <a:t>of original theory</a:t>
            </a:r>
            <a:endParaRPr kumimoji="1" lang="ja-JP" altLang="en-US" sz="24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306223" y="3444852"/>
            <a:ext cx="2529773" cy="510778"/>
          </a:xfrm>
          <a:prstGeom prst="wedgeRoundRectCallout">
            <a:avLst>
              <a:gd name="adj1" fmla="val -21542"/>
              <a:gd name="adj2" fmla="val -173292"/>
              <a:gd name="adj3" fmla="val 16667"/>
            </a:avLst>
          </a:prstGeom>
          <a:solidFill>
            <a:schemeClr val="tx2">
              <a:lumMod val="5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/>
              <a:t>an </a:t>
            </a:r>
            <a:r>
              <a:rPr kumimoji="1" lang="en-US" altLang="ja-JP" sz="2400" dirty="0" smtClean="0"/>
              <a:t>operator at t&gt;</a:t>
            </a:r>
            <a:r>
              <a:rPr kumimoji="1"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9" name="右矢印 18"/>
          <p:cNvSpPr/>
          <p:nvPr/>
        </p:nvSpPr>
        <p:spPr>
          <a:xfrm flipH="1">
            <a:off x="1855036" y="5398974"/>
            <a:ext cx="734690" cy="300220"/>
          </a:xfrm>
          <a:prstGeom prst="rightArrow">
            <a:avLst>
              <a:gd name="adj1" fmla="val 50000"/>
              <a:gd name="adj2" fmla="val 100763"/>
            </a:avLst>
          </a:prstGeom>
          <a:ln w="28575">
            <a:solidFill>
              <a:srgbClr val="FF0000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006269" y="5673203"/>
            <a:ext cx="1391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FF00"/>
                </a:solidFill>
              </a:rPr>
              <a:t>t</a:t>
            </a:r>
            <a:r>
              <a:rPr kumimoji="1" lang="en-US" altLang="ja-JP" sz="2400" dirty="0" smtClean="0">
                <a:solidFill>
                  <a:srgbClr val="FFFF00"/>
                </a:solidFill>
                <a:sym typeface="Wingdings" panose="05000000000000000000" pitchFamily="2" charset="2"/>
              </a:rPr>
              <a:t></a:t>
            </a:r>
            <a:r>
              <a:rPr kumimoji="1" lang="en-US" altLang="ja-JP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0</a:t>
            </a:r>
            <a:r>
              <a:rPr kumimoji="1" lang="en-US" altLang="ja-JP" sz="2400" dirty="0" smtClean="0">
                <a:solidFill>
                  <a:srgbClr val="FFFF00"/>
                </a:solidFill>
                <a:sym typeface="Wingdings" panose="05000000000000000000" pitchFamily="2" charset="2"/>
              </a:rPr>
              <a:t> limit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 rot="16200000">
            <a:off x="-807494" y="5069601"/>
            <a:ext cx="2778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original 4-dim theory</a:t>
            </a:r>
            <a:endParaRPr kumimoji="1" lang="ja-JP" altLang="en-US" sz="2400" dirty="0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2\sqrt{2t}&#10;\end{align*}&lt;/body&gt;&#10;  &lt;fcolor&gt;FF000000&lt;/fcolor&gt;&#10;  &lt;bcolor&gt;FFFFFFFF&lt;/bcolor&gt;&#10;  &lt;transparent&gt;True&lt;/transparent&gt;&#10;  &lt;resolution&gt;1800&lt;/resolution&gt;&#10;  &lt;imageh&gt;249&lt;/imageh&gt;&#10;  &lt;imagew&gt;535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676" y="5663874"/>
            <a:ext cx="566208" cy="26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36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Constructing EMT 1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304800" y="4016188"/>
            <a:ext cx="8624047" cy="2456330"/>
          </a:xfrm>
          <a:prstGeom prst="roundRect">
            <a:avLst>
              <a:gd name="adj" fmla="val 11323"/>
            </a:avLst>
          </a:prstGeom>
          <a:solidFill>
            <a:schemeClr val="accent1">
              <a:lumMod val="50000"/>
              <a:alpha val="7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492919" y="1673625"/>
            <a:ext cx="5184674" cy="1402084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tilde{\cal O}(t,x) \longrightarrow \sum_i c_i(t) {\cal O}_i^R(x)&#10;\end{align*}&lt;/body&gt;&#10;  &lt;fcolor&gt;FFFFFFFF&lt;/fcolor&gt;&#10;  &lt;bcolor&gt;FFFFFFFF&lt;/bcolor&gt;&#10;  &lt;transparent&gt;True&lt;/transparent&gt;&#10;  &lt;resolution&gt;1800&lt;/resolution&gt;&#10;  &lt;imageh&gt;531&lt;/imageh&gt;&#10;  &lt;imagew&gt;2823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71" y="2054352"/>
            <a:ext cx="4458998" cy="838728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t\to0&#10;\end{align*}&lt;/body&gt;&#10;  &lt;fcolor&gt;FFFFFFFF&lt;/fcolor&gt;&#10;  &lt;bcolor&gt;FFFFFFFF&lt;/bcolor&gt;&#10;  &lt;transparent&gt;True&lt;/transparent&gt;&#10;  &lt;resolution&gt;1800&lt;/resolution&gt;&#10;  &lt;imageh&gt;172&lt;/imageh&gt;&#10;  &lt;imagew&gt;586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144" y="2540225"/>
            <a:ext cx="571470" cy="167735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5153" y="1187716"/>
            <a:ext cx="2520182" cy="2571999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492009" y="4101035"/>
            <a:ext cx="6683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800" b="1" dirty="0">
                <a:latin typeface="+mj-lt"/>
              </a:rPr>
              <a:t>G</a:t>
            </a:r>
            <a:r>
              <a:rPr kumimoji="1" lang="en-US" altLang="ja-JP" sz="2800" b="1" dirty="0" smtClean="0">
                <a:latin typeface="+mj-lt"/>
              </a:rPr>
              <a:t>auge-invariant dimension 4 operators</a:t>
            </a:r>
            <a:endParaRPr kumimoji="1" lang="ja-JP" altLang="en-US" sz="2800" b="1" dirty="0">
              <a:latin typeface="+mj-lt"/>
            </a:endParaRPr>
          </a:p>
        </p:txBody>
      </p:sp>
      <p:sp>
        <p:nvSpPr>
          <p:cNvPr id="10" name="左中かっこ 9"/>
          <p:cNvSpPr/>
          <p:nvPr/>
        </p:nvSpPr>
        <p:spPr>
          <a:xfrm>
            <a:off x="728141" y="4771063"/>
            <a:ext cx="335885" cy="1380361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&amp;amp; U_{\mu\nu}(t,x) =&#10;G_{\mu\rho}(t,x)G_{\nu\rho}(t,x) - \frac14&#10;\delta_{\mu\nu} G_{\mu\nu}(t,x)G_{\mu\nu}(t,x) &#10;\\&#10;&amp;amp; E(t,x) = \frac14&#10;\delta_{\mu\nu} G_{\mu\nu}(t,x)G_{\mu\nu}(t,x) &#10;\end{align*}&lt;/body&gt;&#10;  &lt;fcolor&gt;FFFFFFFF&lt;/fcolor&gt;&#10;  &lt;bcolor&gt;FFFFFFFF&lt;/bcolor&gt;&#10;  &lt;transparent&gt;True&lt;/transparent&gt;&#10;  &lt;resolution&gt;1800&lt;/resolution&gt;&#10;  &lt;imageh&gt;1105&lt;/imageh&gt;&#10;  &lt;imagew&gt;5979&lt;/imagew&gt;&#10;  &lt;scale&gt;50&lt;/scale&gt;&#10;  &lt;cursor&gt;1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061" y="4771063"/>
            <a:ext cx="7468948" cy="1380361"/>
          </a:xfrm>
          <a:prstGeom prst="rect">
            <a:avLst/>
          </a:prstGeom>
        </p:spPr>
      </p:pic>
      <p:sp>
        <p:nvSpPr>
          <p:cNvPr id="12" name="上矢印 11"/>
          <p:cNvSpPr/>
          <p:nvPr/>
        </p:nvSpPr>
        <p:spPr>
          <a:xfrm>
            <a:off x="1064026" y="2893081"/>
            <a:ext cx="565269" cy="1123108"/>
          </a:xfrm>
          <a:prstGeom prst="upArrow">
            <a:avLst>
              <a:gd name="adj1" fmla="val 50000"/>
              <a:gd name="adj2" fmla="val 76961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622766" y="710150"/>
            <a:ext cx="14754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Suzuki</a:t>
            </a:r>
            <a:r>
              <a:rPr kumimoji="1" lang="en-US" altLang="ja-JP" sz="2000" dirty="0" smtClean="0"/>
              <a:t>, 2013</a:t>
            </a:r>
          </a:p>
        </p:txBody>
      </p:sp>
    </p:spTree>
    <p:extLst>
      <p:ext uri="{BB962C8B-B14F-4D97-AF65-F5344CB8AC3E}">
        <p14:creationId xmlns:p14="http://schemas.microsoft.com/office/powerpoint/2010/main" val="276037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Constructing EMT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207818" y="4142383"/>
            <a:ext cx="8444753" cy="1908802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207818" y="1479665"/>
            <a:ext cx="6551570" cy="1762299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9383" y="1169178"/>
            <a:ext cx="1982716" cy="2023482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2655122" y="4256423"/>
            <a:ext cx="36567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b="1" dirty="0" err="1" smtClean="0">
                <a:latin typeface="+mj-lt"/>
              </a:rPr>
              <a:t>Remormalized</a:t>
            </a:r>
            <a:r>
              <a:rPr kumimoji="1" lang="en-US" altLang="ja-JP" sz="3200" b="1" dirty="0" smtClean="0">
                <a:latin typeface="+mj-lt"/>
              </a:rPr>
              <a:t> EMT</a:t>
            </a:r>
            <a:endParaRPr kumimoji="1" lang="ja-JP" altLang="en-US" sz="3200" b="1" dirty="0">
              <a:latin typeface="+mj-lt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622766" y="710150"/>
            <a:ext cx="14754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Suzuki</a:t>
            </a:r>
            <a:r>
              <a:rPr kumimoji="1" lang="en-US" altLang="ja-JP" sz="2000" dirty="0" smtClean="0"/>
              <a:t>, 2013</a:t>
            </a:r>
          </a:p>
        </p:txBody>
      </p:sp>
      <p:sp>
        <p:nvSpPr>
          <p:cNvPr id="3" name="角丸四角形 2"/>
          <p:cNvSpPr/>
          <p:nvPr/>
        </p:nvSpPr>
        <p:spPr>
          <a:xfrm>
            <a:off x="2812868" y="1691555"/>
            <a:ext cx="2642410" cy="683514"/>
          </a:xfrm>
          <a:prstGeom prst="roundRect">
            <a:avLst/>
          </a:prstGeom>
          <a:solidFill>
            <a:srgbClr val="FFFF00">
              <a:alpha val="5098"/>
            </a:srgbClr>
          </a:solidFill>
          <a:ln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U_{\mu\nu}(t,x) = \alpha_U(t)&#10;\left[ T_{\mu\nu}^R(x) -\frac14 \delta_{\mu\nu} T_{\rho\rho}^R(x) \right] + {\cal O}(t)&#10;\end{align*}&lt;/body&gt;&#10;  &lt;fcolor&gt;FFFFFFFF&lt;/fcolor&gt;&#10;  &lt;bcolor&gt;FFFFFFFF&lt;/bcolor&gt;&#10;  &lt;transparent&gt;True&lt;/transparent&gt;&#10;  &lt;resolution&gt;1800&lt;/resolution&gt;&#10;  &lt;imageh&gt;598&lt;/imageh&gt;&#10;  &lt;imagew&gt;5222&lt;/imagew&gt;&#10;  &lt;scale&gt;50&lt;/scale&gt;&#10;  &lt;cursor&gt;12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8" y="1691555"/>
            <a:ext cx="5968746" cy="683514"/>
          </a:xfrm>
          <a:prstGeom prst="rect">
            <a:avLst/>
          </a:prstGeom>
        </p:spPr>
      </p:pic>
      <p:sp>
        <p:nvSpPr>
          <p:cNvPr id="16" name="角丸四角形 15"/>
          <p:cNvSpPr/>
          <p:nvPr/>
        </p:nvSpPr>
        <p:spPr>
          <a:xfrm>
            <a:off x="3793128" y="2519188"/>
            <a:ext cx="822416" cy="534703"/>
          </a:xfrm>
          <a:prstGeom prst="roundRect">
            <a:avLst/>
          </a:prstGeom>
          <a:solidFill>
            <a:srgbClr val="FFFF00">
              <a:alpha val="5098"/>
            </a:srgbClr>
          </a:solidFill>
          <a:ln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E(t,x) = \langle E(t,x) \rangle + \alpha_E(t)&#10;T_{\rho\rho}^R(x) + {\cal O}(t)&#10;\end{align*}&lt;/body&gt;&#10;  &lt;fcolor&gt;FFFFFFFF&lt;/fcolor&gt;&#10;  &lt;bcolor&gt;FFFFFFFF&lt;/bcolor&gt;&#10;  &lt;transparent&gt;True&lt;/transparent&gt;&#10;  &lt;resolution&gt;1800&lt;/resolution&gt;&#10;  &lt;imageh&gt;321&lt;/imageh&gt;&#10;  &lt;imagew&gt;4372&lt;/imagew&gt;&#10;  &lt;scale&gt;50&lt;/scale&gt;&#10;  &lt;cursor&gt;7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8" y="2615735"/>
            <a:ext cx="4997196" cy="366903"/>
          </a:xfrm>
          <a:prstGeom prst="rect">
            <a:avLst/>
          </a:prstGeom>
        </p:spPr>
      </p:pic>
      <p:sp>
        <p:nvSpPr>
          <p:cNvPr id="17" name="曲折矢印 16"/>
          <p:cNvSpPr/>
          <p:nvPr/>
        </p:nvSpPr>
        <p:spPr>
          <a:xfrm rot="16200000">
            <a:off x="2340926" y="3057569"/>
            <a:ext cx="493360" cy="497695"/>
          </a:xfrm>
          <a:prstGeom prst="ben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825472" y="3220084"/>
            <a:ext cx="1969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vacuum </a:t>
            </a:r>
            <a:r>
              <a:rPr kumimoji="1" lang="en-US" altLang="ja-JP" sz="2400" dirty="0" err="1" smtClean="0"/>
              <a:t>subtr</a:t>
            </a:r>
            <a:r>
              <a:rPr kumimoji="1" lang="en-US" altLang="ja-JP" sz="2400" dirty="0" smtClean="0"/>
              <a:t>.</a:t>
            </a:r>
            <a:endParaRPr kumimoji="1" lang="ja-JP" altLang="en-US" sz="2400" dirty="0" smtClean="0"/>
          </a:p>
        </p:txBody>
      </p:sp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T_{\mu\nu}^R (x)&#10;= \lim_{t\to0} \left[ c_1(t)&#10;U_{\mu\nu}(t,x) + \delta_{\mu\nu} c_2(t) E(t,x)_{\rm subt.} \right]&#10;\end{align*}&lt;/body&gt;&#10;  &lt;fcolor&gt;FFFFFFFF&lt;/fcolor&gt;&#10;  &lt;bcolor&gt;FFFFFFFF&lt;/bcolor&gt;&#10;  &lt;transparent&gt;True&lt;/transparent&gt;&#10;  &lt;resolution&gt;1800&lt;/resolution&gt;&#10;  &lt;imageh&gt;379&lt;/imageh&gt;&#10;  &lt;imagew&gt;5379&lt;/imagew&gt;&#10;  &lt;scale&gt;50&lt;/scale&gt;&#10;  &lt;cursor&gt;102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58" y="5076384"/>
            <a:ext cx="7172897" cy="505397"/>
          </a:xfrm>
          <a:prstGeom prst="rect">
            <a:avLst/>
          </a:prstGeom>
        </p:spPr>
      </p:pic>
      <p:sp>
        <p:nvSpPr>
          <p:cNvPr id="15" name="下矢印 14"/>
          <p:cNvSpPr/>
          <p:nvPr/>
        </p:nvSpPr>
        <p:spPr>
          <a:xfrm>
            <a:off x="304801" y="3333204"/>
            <a:ext cx="1994262" cy="803333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92047" y="6211669"/>
            <a:ext cx="8782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Perturbative coefficient: </a:t>
            </a:r>
          </a:p>
          <a:p>
            <a:r>
              <a:rPr kumimoji="1" lang="en-US" altLang="ja-JP" dirty="0" smtClean="0"/>
              <a:t>Suzuki (2013); Makino, Suzuki (2014); </a:t>
            </a:r>
            <a:r>
              <a:rPr kumimoji="1" lang="en-US" altLang="ja-JP" dirty="0" err="1" smtClean="0"/>
              <a:t>Harlander</a:t>
            </a:r>
            <a:r>
              <a:rPr kumimoji="1" lang="en-US" altLang="ja-JP" dirty="0" smtClean="0"/>
              <a:t>+ (2018); </a:t>
            </a:r>
            <a:r>
              <a:rPr lang="en-US" altLang="ja-JP" dirty="0" err="1" smtClean="0"/>
              <a:t>Iritani</a:t>
            </a:r>
            <a:r>
              <a:rPr lang="en-US" altLang="ja-JP" dirty="0" smtClean="0"/>
              <a:t>, MK, Suzuki, </a:t>
            </a:r>
            <a:r>
              <a:rPr lang="en-US" altLang="ja-JP" dirty="0" err="1" smtClean="0"/>
              <a:t>Takaura</a:t>
            </a:r>
            <a:r>
              <a:rPr lang="en-US" altLang="ja-JP" dirty="0" smtClean="0"/>
              <a:t> (2019)</a:t>
            </a:r>
            <a:r>
              <a:rPr kumimoji="1" lang="en-US" altLang="ja-JP" dirty="0" smtClean="0"/>
              <a:t> </a:t>
            </a:r>
            <a:endParaRPr kumimoji="1"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53722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角丸四角形 12"/>
          <p:cNvSpPr/>
          <p:nvPr/>
        </p:nvSpPr>
        <p:spPr>
          <a:xfrm>
            <a:off x="418011" y="1385554"/>
            <a:ext cx="5256994" cy="3325675"/>
          </a:xfrm>
          <a:prstGeom prst="roundRect">
            <a:avLst>
              <a:gd name="adj" fmla="val 14692"/>
            </a:avLst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" name="グループ化 3"/>
          <p:cNvGrpSpPr/>
          <p:nvPr/>
        </p:nvGrpSpPr>
        <p:grpSpPr>
          <a:xfrm>
            <a:off x="4432203" y="3484426"/>
            <a:ext cx="3008629" cy="748155"/>
            <a:chOff x="4432203" y="2805146"/>
            <a:chExt cx="3008629" cy="748155"/>
          </a:xfrm>
        </p:grpSpPr>
        <p:sp>
          <p:nvSpPr>
            <p:cNvPr id="43" name="正方形/長方形 42"/>
            <p:cNvSpPr/>
            <p:nvPr/>
          </p:nvSpPr>
          <p:spPr>
            <a:xfrm>
              <a:off x="4432203" y="2805146"/>
              <a:ext cx="826037" cy="703336"/>
            </a:xfrm>
            <a:prstGeom prst="rect">
              <a:avLst/>
            </a:prstGeom>
            <a:solidFill>
              <a:srgbClr val="FFFF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3" name="グループ化 2"/>
            <p:cNvGrpSpPr/>
            <p:nvPr/>
          </p:nvGrpSpPr>
          <p:grpSpPr>
            <a:xfrm>
              <a:off x="4649282" y="2845415"/>
              <a:ext cx="2791550" cy="707886"/>
              <a:chOff x="4649282" y="2845415"/>
              <a:chExt cx="2791550" cy="707886"/>
            </a:xfrm>
          </p:grpSpPr>
          <p:sp>
            <p:nvSpPr>
              <p:cNvPr id="44" name="楕円 43"/>
              <p:cNvSpPr/>
              <p:nvPr/>
            </p:nvSpPr>
            <p:spPr>
              <a:xfrm>
                <a:off x="4649282" y="2984484"/>
                <a:ext cx="360000" cy="3600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テキスト ボックス 46"/>
              <p:cNvSpPr txBox="1"/>
              <p:nvPr/>
            </p:nvSpPr>
            <p:spPr>
              <a:xfrm>
                <a:off x="5269917" y="2845415"/>
                <a:ext cx="217091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000" dirty="0" err="1">
                    <a:solidFill>
                      <a:srgbClr val="FFFF00"/>
                    </a:solidFill>
                  </a:rPr>
                  <a:t>Iritani</a:t>
                </a:r>
                <a:r>
                  <a:rPr lang="en-US" altLang="ja-JP" sz="2000" dirty="0">
                    <a:solidFill>
                      <a:srgbClr val="FFFF00"/>
                    </a:solidFill>
                  </a:rPr>
                  <a:t>, MK, Suzuki</a:t>
                </a:r>
                <a:r>
                  <a:rPr lang="en-US" altLang="ja-JP" sz="2000" dirty="0" smtClean="0">
                    <a:solidFill>
                      <a:srgbClr val="FFFF00"/>
                    </a:solidFill>
                  </a:rPr>
                  <a:t>,</a:t>
                </a:r>
              </a:p>
              <a:p>
                <a:r>
                  <a:rPr lang="en-US" altLang="ja-JP" sz="2000" dirty="0" err="1" smtClean="0">
                    <a:solidFill>
                      <a:srgbClr val="FFFF00"/>
                    </a:solidFill>
                  </a:rPr>
                  <a:t>Takaura</a:t>
                </a:r>
                <a:r>
                  <a:rPr kumimoji="1" lang="en-US" altLang="ja-JP" sz="2000" dirty="0" smtClean="0">
                    <a:solidFill>
                      <a:srgbClr val="FFFF00"/>
                    </a:solidFill>
                  </a:rPr>
                  <a:t>, </a:t>
                </a:r>
                <a:r>
                  <a:rPr lang="en-US" altLang="ja-JP" sz="2000" dirty="0" smtClean="0">
                    <a:solidFill>
                      <a:srgbClr val="FFFF00"/>
                    </a:solidFill>
                  </a:rPr>
                  <a:t>2019</a:t>
                </a:r>
                <a:endParaRPr kumimoji="1" lang="ja-JP" altLang="en-US" sz="2000" dirty="0" smtClean="0">
                  <a:solidFill>
                    <a:srgbClr val="FFFF00"/>
                  </a:solidFill>
                </a:endParaRPr>
              </a:p>
            </p:txBody>
          </p:sp>
        </p:grpSp>
      </p:grpSp>
      <p:sp>
        <p:nvSpPr>
          <p:cNvPr id="37" name="正方形/長方形 36"/>
          <p:cNvSpPr/>
          <p:nvPr/>
        </p:nvSpPr>
        <p:spPr>
          <a:xfrm>
            <a:off x="3540616" y="2367631"/>
            <a:ext cx="1037414" cy="1951252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/>
        </p:nvSpPr>
        <p:spPr>
          <a:xfrm>
            <a:off x="3620626" y="3496329"/>
            <a:ext cx="826037" cy="652259"/>
          </a:xfrm>
          <a:prstGeom prst="rect">
            <a:avLst/>
          </a:prstGeom>
          <a:solidFill>
            <a:srgbClr val="00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正方形/長方形 44"/>
          <p:cNvSpPr/>
          <p:nvPr/>
        </p:nvSpPr>
        <p:spPr>
          <a:xfrm>
            <a:off x="1980184" y="2796594"/>
            <a:ext cx="826037" cy="1370570"/>
          </a:xfrm>
          <a:prstGeom prst="rect">
            <a:avLst/>
          </a:prstGeom>
          <a:solidFill>
            <a:srgbClr val="00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103105" y="3461173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×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088105" y="3781717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zero</a:t>
            </a:r>
            <a:endParaRPr kumimoji="1" lang="ja-JP" altLang="en-US" dirty="0" smtClean="0"/>
          </a:p>
        </p:txBody>
      </p:sp>
      <p:sp>
        <p:nvSpPr>
          <p:cNvPr id="35" name="正方形/長方形 34"/>
          <p:cNvSpPr/>
          <p:nvPr/>
        </p:nvSpPr>
        <p:spPr>
          <a:xfrm>
            <a:off x="2811682" y="2812708"/>
            <a:ext cx="826037" cy="1370570"/>
          </a:xfrm>
          <a:prstGeom prst="rect">
            <a:avLst/>
          </a:prstGeom>
          <a:solidFill>
            <a:srgbClr val="00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楕円 37"/>
          <p:cNvSpPr/>
          <p:nvPr/>
        </p:nvSpPr>
        <p:spPr>
          <a:xfrm>
            <a:off x="2213895" y="2993530"/>
            <a:ext cx="360000" cy="360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楕円 38"/>
          <p:cNvSpPr/>
          <p:nvPr/>
        </p:nvSpPr>
        <p:spPr>
          <a:xfrm>
            <a:off x="3029885" y="2984484"/>
            <a:ext cx="360000" cy="360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楕円 39"/>
          <p:cNvSpPr/>
          <p:nvPr/>
        </p:nvSpPr>
        <p:spPr>
          <a:xfrm>
            <a:off x="3025297" y="3676057"/>
            <a:ext cx="360000" cy="360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楕円 40"/>
          <p:cNvSpPr/>
          <p:nvPr/>
        </p:nvSpPr>
        <p:spPr>
          <a:xfrm>
            <a:off x="3845175" y="3672193"/>
            <a:ext cx="360000" cy="360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Perturbative Coefficients</a:t>
            </a:r>
            <a:endParaRPr kumimoji="1" lang="ja-JP" altLang="en-US" dirty="0"/>
          </a:p>
        </p:txBody>
      </p:sp>
      <p:cxnSp>
        <p:nvCxnSpPr>
          <p:cNvPr id="5" name="直線コネクタ 4"/>
          <p:cNvCxnSpPr/>
          <p:nvPr/>
        </p:nvCxnSpPr>
        <p:spPr>
          <a:xfrm flipV="1">
            <a:off x="795648" y="2812708"/>
            <a:ext cx="4477051" cy="0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795648" y="3499656"/>
            <a:ext cx="4477051" cy="0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flipV="1">
            <a:off x="795648" y="4183278"/>
            <a:ext cx="4477051" cy="1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2156827" y="2412598"/>
            <a:ext cx="4952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LO</a:t>
            </a:r>
            <a:endParaRPr kumimoji="1" lang="ja-JP" altLang="en-US" sz="2000" dirty="0" smtClean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794768" y="2351044"/>
            <a:ext cx="821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1</a:t>
            </a:r>
            <a:r>
              <a:rPr kumimoji="1" lang="en-US" altLang="ja-JP" dirty="0" smtClean="0"/>
              <a:t>-loop</a:t>
            </a:r>
            <a:endParaRPr kumimoji="1" lang="ja-JP" altLang="en-US" dirty="0" smtClean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606368" y="2342101"/>
            <a:ext cx="840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2</a:t>
            </a:r>
            <a:r>
              <a:rPr kumimoji="1" lang="en-US" altLang="ja-JP" dirty="0" smtClean="0"/>
              <a:t>-loop</a:t>
            </a:r>
            <a:endParaRPr kumimoji="1" lang="ja-JP" altLang="en-US" dirty="0" smtClean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452821" y="2342100"/>
            <a:ext cx="822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3</a:t>
            </a:r>
            <a:r>
              <a:rPr kumimoji="1" lang="en-US" altLang="ja-JP" dirty="0" smtClean="0"/>
              <a:t>-loop</a:t>
            </a:r>
            <a:endParaRPr kumimoji="1" lang="ja-JP" altLang="en-US" dirty="0" smtClean="0"/>
          </a:p>
        </p:txBody>
      </p:sp>
      <p:cxnSp>
        <p:nvCxnSpPr>
          <p:cNvPr id="23" name="直線コネクタ 22"/>
          <p:cNvCxnSpPr/>
          <p:nvPr/>
        </p:nvCxnSpPr>
        <p:spPr>
          <a:xfrm flipH="1">
            <a:off x="1988722" y="2412598"/>
            <a:ext cx="702" cy="1770681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2811682" y="2412598"/>
            <a:ext cx="0" cy="1770681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3637719" y="2409819"/>
            <a:ext cx="0" cy="1773460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>
            <a:off x="4446663" y="2409819"/>
            <a:ext cx="5859" cy="1773459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>
            <a:off x="5272699" y="2409819"/>
            <a:ext cx="0" cy="1773459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テキスト ボックス 45"/>
          <p:cNvSpPr txBox="1"/>
          <p:nvPr/>
        </p:nvSpPr>
        <p:spPr>
          <a:xfrm>
            <a:off x="1959838" y="4151049"/>
            <a:ext cx="15792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66CCFF"/>
                </a:solidFill>
              </a:rPr>
              <a:t>Suzuki (2013)</a:t>
            </a:r>
            <a:endParaRPr kumimoji="1" lang="ja-JP" altLang="en-US" sz="2000" dirty="0" smtClean="0">
              <a:solidFill>
                <a:srgbClr val="66CCFF"/>
              </a:solidFill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6023088" y="1258459"/>
            <a:ext cx="32779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Suzuki, PTEP 2013, 083B03</a:t>
            </a:r>
          </a:p>
          <a:p>
            <a:r>
              <a:rPr kumimoji="1" lang="en-US" altLang="ja-JP" sz="2000" dirty="0" err="1" smtClean="0"/>
              <a:t>Harlander</a:t>
            </a:r>
            <a:r>
              <a:rPr kumimoji="1" lang="en-US" altLang="ja-JP" sz="2000" dirty="0" smtClean="0"/>
              <a:t>+, 1808.09837</a:t>
            </a:r>
          </a:p>
          <a:p>
            <a:r>
              <a:rPr lang="en-US" altLang="ja-JP" sz="2000" dirty="0" err="1" smtClean="0"/>
              <a:t>Iritani</a:t>
            </a:r>
            <a:r>
              <a:rPr lang="en-US" altLang="ja-JP" sz="2000" dirty="0" smtClean="0"/>
              <a:t>, MK, Suzuki, </a:t>
            </a:r>
            <a:r>
              <a:rPr lang="en-US" altLang="ja-JP" sz="2000" dirty="0" err="1" smtClean="0"/>
              <a:t>Takaura</a:t>
            </a:r>
            <a:r>
              <a:rPr lang="en-US" altLang="ja-JP" sz="2000" dirty="0" smtClean="0"/>
              <a:t>, PTEP 2019</a:t>
            </a:r>
            <a:endParaRPr kumimoji="1" lang="en-US" altLang="ja-JP" sz="2000" dirty="0" smtClean="0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c_2(t)&#10;\end{align*}&lt;/body&gt;&#10;  &lt;fcolor&gt;FFFFFFFF&lt;/fcolor&gt;&#10;  &lt;bcolor&gt;FF000000&lt;/bcolor&gt;&#10;  &lt;transparent&gt;True&lt;/transparent&gt;&#10;  &lt;resolution&gt;1800&lt;/resolution&gt;&#10;  &lt;imageh&gt;250&lt;/imageh&gt;&#10;  &lt;imagew&gt;468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394" y="3729285"/>
            <a:ext cx="495300" cy="264583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c_1(t)&#10;\end{align*}&lt;/body&gt;&#10;  &lt;fcolor&gt;FFFFFFFF&lt;/fcolor&gt;&#10;  &lt;bcolor&gt;FF000000&lt;/bcolor&gt;&#10;  &lt;transparent&gt;True&lt;/transparent&gt;&#10;  &lt;resolution&gt;1800&lt;/resolution&gt;&#10;  &lt;imageh&gt;250&lt;/imageh&gt;&#10;  &lt;imagew&gt;468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472" y="3046575"/>
            <a:ext cx="495300" cy="264584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T_{\mu\nu} (t)&#10;= c_1(t)&#10;U_{\mu\nu}(t) + \delta_{\mu\nu} c_2(t) E(t)&#10;\end{align*}&lt;/body&gt;&#10;  &lt;fcolor&gt;FFFFFFFF&lt;/fcolor&gt;&#10;  &lt;bcolor&gt;FFFFFFFF&lt;/bcolor&gt;&#10;  &lt;transparent&gt;True&lt;/transparent&gt;&#10;  &lt;resolution&gt;1800&lt;/resolution&gt;&#10;  &lt;imageh&gt;261&lt;/imageh&gt;&#10;  &lt;imagew&gt;3823&lt;/imagew&gt;&#10;  &lt;scale&gt;50&lt;/scale&gt;&#10;  &lt;cursor&gt;8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22" y="1814313"/>
            <a:ext cx="4698101" cy="320745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490331" y="5020411"/>
            <a:ext cx="43011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b="1" dirty="0" smtClean="0"/>
              <a:t>Choice of the scale of g</a:t>
            </a:r>
            <a:r>
              <a:rPr kumimoji="1" lang="en-US" altLang="ja-JP" sz="2800" b="1" baseline="30000" dirty="0" smtClean="0"/>
              <a:t>2</a:t>
            </a:r>
            <a:endParaRPr kumimoji="1" lang="ja-JP" altLang="en-US" sz="2800" b="1" baseline="30000" dirty="0" smtClean="0"/>
          </a:p>
        </p:txBody>
      </p:sp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c_1(t) = c_1\Big(g^2\big(\mu(t)\big)\Big)&#10;\end{align*}&lt;/body&gt;&#10;  &lt;fcolor&gt;FFFFFFFF&lt;/fcolor&gt;&#10;  &lt;bcolor&gt;FF000000&lt;/bcolor&gt;&#10;  &lt;transparent&gt;True&lt;/transparent&gt;&#10;  &lt;resolution&gt;1800&lt;/resolution&gt;&#10;  &lt;imageh&gt;447&lt;/imageh&gt;&#10;  &lt;imagew&gt;2197&lt;/imagew&gt;&#10;  &lt;scale&gt;50&lt;/scale&gt;&#10;  &lt;cursor&gt;51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151" y="5683861"/>
            <a:ext cx="2325159" cy="473074"/>
          </a:xfrm>
          <a:prstGeom prst="rect">
            <a:avLst/>
          </a:prstGeom>
        </p:spPr>
      </p:pic>
      <p:pic>
        <p:nvPicPr>
          <p:cNvPr id="25" name="TexTeXPicture" descr="&lt;?xml version=&quot;1.0&quot; encoding=&quot;utf-16&quot;?&gt;&#10;&lt;TeXTeX&gt;&#10;  &lt;preamble&gt;\documentclass{jarticle}&#10;\usepackage{amsmath}&#10;\pagestyle{empty}&lt;/preamble&gt;&#10;  &lt;body&gt;\begin{align*} &#10;\mu_d(t) = 1/\sqrt{8t}&#10;\end{align*}&lt;/body&gt;&#10;  &lt;fcolor&gt;FFFFFFFF&lt;/fcolor&gt;&#10;  &lt;bcolor&gt;FF000000&lt;/bcolor&gt;&#10;  &lt;transparent&gt;True&lt;/transparent&gt;&#10;  &lt;resolution&gt;1800&lt;/resolution&gt;&#10;  &lt;imageh&gt;291&lt;/imageh&gt;&#10;  &lt;imagew&gt;1546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215" y="5641949"/>
            <a:ext cx="1636184" cy="307975"/>
          </a:xfrm>
          <a:prstGeom prst="rect">
            <a:avLst/>
          </a:prstGeom>
        </p:spPr>
      </p:pic>
      <p:sp>
        <p:nvSpPr>
          <p:cNvPr id="29" name="テキスト ボックス 28"/>
          <p:cNvSpPr txBox="1"/>
          <p:nvPr/>
        </p:nvSpPr>
        <p:spPr>
          <a:xfrm>
            <a:off x="3894307" y="5581300"/>
            <a:ext cx="14879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Previous:</a:t>
            </a:r>
          </a:p>
          <a:p>
            <a:r>
              <a:rPr lang="en-US" altLang="ja-JP" sz="2400" dirty="0" smtClean="0"/>
              <a:t>Improved:</a:t>
            </a:r>
            <a:endParaRPr kumimoji="1" lang="ja-JP" altLang="en-US" sz="2400" dirty="0" smtClean="0"/>
          </a:p>
        </p:txBody>
      </p:sp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\mu_0(t) = 1/\sqrt{2e^{\gamma_E}t}&#10;\end{align*}&lt;/body&gt;&#10;  &lt;fcolor&gt;FFFFFFFF&lt;/fcolor&gt;&#10;  &lt;bcolor&gt;FF000000&lt;/bcolor&gt;&#10;  &lt;transparent&gt;True&lt;/transparent&gt;&#10;  &lt;resolution&gt;1800&lt;/resolution&gt;&#10;  &lt;imageh&gt;291&lt;/imageh&gt;&#10;  &lt;imagew&gt;1918&lt;/imagew&gt;&#10;  &lt;scale&gt;50&lt;/scale&gt;&#10;  &lt;cursor&gt;50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215" y="5996798"/>
            <a:ext cx="2029883" cy="307975"/>
          </a:xfrm>
          <a:prstGeom prst="rect">
            <a:avLst/>
          </a:prstGeom>
        </p:spPr>
      </p:pic>
      <p:sp>
        <p:nvSpPr>
          <p:cNvPr id="32" name="テキスト ボックス 31"/>
          <p:cNvSpPr txBox="1"/>
          <p:nvPr/>
        </p:nvSpPr>
        <p:spPr>
          <a:xfrm>
            <a:off x="5254215" y="6375042"/>
            <a:ext cx="1892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Harlander</a:t>
            </a:r>
            <a:r>
              <a:rPr kumimoji="1" lang="en-US" altLang="ja-JP" dirty="0" smtClean="0"/>
              <a:t>+ (2018)</a:t>
            </a:r>
            <a:endParaRPr kumimoji="1" lang="ja-JP" altLang="en-US" dirty="0" smtClean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3456783" y="4210715"/>
            <a:ext cx="20295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>
                <a:solidFill>
                  <a:srgbClr val="FFCCFF"/>
                </a:solidFill>
              </a:rPr>
              <a:t>Harlander</a:t>
            </a:r>
            <a:r>
              <a:rPr kumimoji="1" lang="en-US" altLang="ja-JP" sz="2000" dirty="0" smtClean="0">
                <a:solidFill>
                  <a:srgbClr val="FFCCFF"/>
                </a:solidFill>
              </a:rPr>
              <a:t>+(2018)</a:t>
            </a:r>
            <a:endParaRPr kumimoji="1" lang="ja-JP" altLang="en-US" sz="2000" dirty="0" smtClean="0">
              <a:solidFill>
                <a:srgbClr val="FFCCFF"/>
              </a:solidFill>
            </a:endParaRPr>
          </a:p>
        </p:txBody>
      </p:sp>
      <p:sp>
        <p:nvSpPr>
          <p:cNvPr id="48" name="楕円 47"/>
          <p:cNvSpPr/>
          <p:nvPr/>
        </p:nvSpPr>
        <p:spPr>
          <a:xfrm>
            <a:off x="3840339" y="2980644"/>
            <a:ext cx="360000" cy="360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013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角丸四角形 11"/>
          <p:cNvSpPr/>
          <p:nvPr/>
        </p:nvSpPr>
        <p:spPr>
          <a:xfrm>
            <a:off x="5228726" y="1323707"/>
            <a:ext cx="2897150" cy="3352797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2400" dirty="0" smtClean="0">
              <a:solidFill>
                <a:schemeClr val="tx1">
                  <a:lumMod val="65000"/>
                </a:schemeClr>
              </a:solidFill>
            </a:endParaRPr>
          </a:p>
          <a:p>
            <a:pPr algn="ctr"/>
            <a:r>
              <a:rPr lang="en-US" altLang="ja-JP" sz="32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Smeared world</a:t>
            </a:r>
          </a:p>
          <a:p>
            <a:pPr algn="ctr"/>
            <a:r>
              <a:rPr lang="en-US" altLang="ja-JP" sz="24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by gradient flow</a:t>
            </a:r>
          </a:p>
          <a:p>
            <a:pPr algn="ctr"/>
            <a:endParaRPr kumimoji="1" lang="en-US" altLang="ja-JP" sz="2400" b="1" dirty="0" smtClean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pPr algn="ctr"/>
            <a:endParaRPr lang="en-US" altLang="ja-JP" sz="2400" dirty="0">
              <a:solidFill>
                <a:schemeClr val="tx1">
                  <a:lumMod val="65000"/>
                </a:schemeClr>
              </a:solidFill>
            </a:endParaRPr>
          </a:p>
          <a:p>
            <a:pPr algn="ctr"/>
            <a:endParaRPr kumimoji="1" lang="en-US" altLang="ja-JP" sz="2400" dirty="0" smtClean="0">
              <a:solidFill>
                <a:schemeClr val="tx1">
                  <a:lumMod val="65000"/>
                </a:schemeClr>
              </a:solidFill>
            </a:endParaRPr>
          </a:p>
          <a:p>
            <a:pPr algn="ctr"/>
            <a:endParaRPr kumimoji="1" lang="en-US" altLang="ja-JP" sz="2400" dirty="0" smtClean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Gradient Flow Method</a:t>
            </a:r>
            <a:endParaRPr kumimoji="1" lang="ja-JP" altLang="en-US" dirty="0"/>
          </a:p>
        </p:txBody>
      </p:sp>
      <p:pic>
        <p:nvPicPr>
          <p:cNvPr id="5" name="Picture 76" descr="lattic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325" y="1128637"/>
            <a:ext cx="2103062" cy="20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943200" y="1456950"/>
            <a:ext cx="23805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 smtClean="0"/>
              <a:t>lattice regularized</a:t>
            </a:r>
          </a:p>
          <a:p>
            <a:pPr algn="ctr"/>
            <a:r>
              <a:rPr lang="en-US" altLang="ja-JP" sz="2400" b="1" dirty="0" smtClean="0"/>
              <a:t>gauge theory</a:t>
            </a:r>
            <a:endParaRPr kumimoji="1" lang="ja-JP" altLang="en-US" sz="2400" b="1" dirty="0"/>
          </a:p>
        </p:txBody>
      </p:sp>
      <p:sp>
        <p:nvSpPr>
          <p:cNvPr id="7" name="右矢印 6"/>
          <p:cNvSpPr/>
          <p:nvPr/>
        </p:nvSpPr>
        <p:spPr>
          <a:xfrm>
            <a:off x="3082834" y="1667766"/>
            <a:ext cx="2387359" cy="108255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 smtClean="0"/>
              <a:t>gradient  flow</a:t>
            </a:r>
            <a:endParaRPr kumimoji="1" lang="ja-JP" altLang="en-US" sz="2400" b="1" dirty="0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T_{\mu\nu}&#10;\end{align*}&lt;/body&gt;&#10;  &lt;fcolor&gt;FFFFFFFF&lt;/fcolor&gt;&#10;  &lt;bcolor&gt;FFFFFFFF&lt;/bcolor&gt;&#10;  &lt;transparent&gt;True&lt;/transparent&gt;&#10;  &lt;resolution&gt;1800&lt;/resolution&gt;&#10;  &lt;imageh&gt;244&lt;/imageh&gt;&#10;  &lt;imagew&gt;363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617" y="2408182"/>
            <a:ext cx="867690" cy="583240"/>
          </a:xfrm>
          <a:prstGeom prst="rect">
            <a:avLst/>
          </a:prstGeom>
          <a:effectLst>
            <a:glow rad="101600">
              <a:schemeClr val="tx2">
                <a:lumMod val="40000"/>
                <a:lumOff val="60000"/>
                <a:alpha val="40000"/>
              </a:schemeClr>
            </a:glow>
          </a:effectLst>
        </p:spPr>
      </p:pic>
      <p:sp>
        <p:nvSpPr>
          <p:cNvPr id="10" name="角丸四角形 9"/>
          <p:cNvSpPr/>
          <p:nvPr/>
        </p:nvSpPr>
        <p:spPr>
          <a:xfrm>
            <a:off x="1045425" y="3168207"/>
            <a:ext cx="2098363" cy="1551842"/>
          </a:xfrm>
          <a:prstGeom prst="round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kumimoji="1" lang="en-US" altLang="ja-JP" sz="2400" b="1" dirty="0" smtClean="0">
                <a:solidFill>
                  <a:schemeClr val="accent4">
                    <a:lumMod val="50000"/>
                  </a:schemeClr>
                </a:solidFill>
              </a:rPr>
              <a:t>continuum theory</a:t>
            </a:r>
          </a:p>
          <a:p>
            <a:pPr algn="ctr"/>
            <a:endParaRPr kumimoji="1" lang="en-US" altLang="ja-JP" sz="24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n-US" altLang="ja-JP" sz="2400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kumimoji="1" lang="en-US" altLang="ja-JP" sz="2400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T_{\mu\nu}^R&#10;\end{align*}&lt;/body&gt;&#10;  &lt;fcolor&gt;FF000000&lt;/fcolor&gt;&#10;  &lt;bcolor&gt;FFFFFFFF&lt;/bcolor&gt;&#10;  &lt;transparent&gt;True&lt;/transparent&gt;&#10;  &lt;resolution&gt;1800&lt;/resolution&gt;&#10;  &lt;imageh&gt;321&lt;/imageh&gt;&#10;  &lt;imagew&gt;363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607" y="4046475"/>
            <a:ext cx="683710" cy="604602"/>
          </a:xfrm>
          <a:prstGeom prst="rect">
            <a:avLst/>
          </a:prstGeom>
        </p:spPr>
      </p:pic>
      <p:sp>
        <p:nvSpPr>
          <p:cNvPr id="15" name="乗算記号 14"/>
          <p:cNvSpPr/>
          <p:nvPr/>
        </p:nvSpPr>
        <p:spPr>
          <a:xfrm>
            <a:off x="1465497" y="2117478"/>
            <a:ext cx="1149737" cy="1069033"/>
          </a:xfrm>
          <a:prstGeom prst="mathMultiply">
            <a:avLst>
              <a:gd name="adj1" fmla="val 17061"/>
            </a:avLst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U_{\mu\nu},  E&#10;\end{align*}&lt;/body&gt;&#10;  &lt;fcolor&gt;FF000000&lt;/fcolor&gt;&#10;  &lt;bcolor&gt;FFFFFFFF&lt;/bcolor&gt;&#10;  &lt;transparent&gt;True&lt;/transparent&gt;&#10;  &lt;resolution&gt;1800&lt;/resolution&gt;&#10;  &lt;imageh&gt;245&lt;/imageh&gt;&#10;  &lt;imagew&gt;699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743" y="3545498"/>
            <a:ext cx="1316566" cy="461456"/>
          </a:xfrm>
          <a:prstGeom prst="rect">
            <a:avLst/>
          </a:prstGeom>
        </p:spPr>
      </p:pic>
      <p:sp>
        <p:nvSpPr>
          <p:cNvPr id="23" name="右矢印 22"/>
          <p:cNvSpPr/>
          <p:nvPr/>
        </p:nvSpPr>
        <p:spPr>
          <a:xfrm>
            <a:off x="3082834" y="3220144"/>
            <a:ext cx="2387359" cy="108255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 smtClean="0"/>
              <a:t>gradient  flow</a:t>
            </a:r>
            <a:endParaRPr kumimoji="1" lang="ja-JP" altLang="en-US" sz="2400" b="1" dirty="0"/>
          </a:p>
        </p:txBody>
      </p:sp>
      <p:sp>
        <p:nvSpPr>
          <p:cNvPr id="3" name="角丸四角形 2"/>
          <p:cNvSpPr/>
          <p:nvPr/>
        </p:nvSpPr>
        <p:spPr>
          <a:xfrm>
            <a:off x="5632272" y="3266238"/>
            <a:ext cx="2090057" cy="1065926"/>
          </a:xfrm>
          <a:prstGeom prst="round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角丸四角形 24"/>
          <p:cNvSpPr/>
          <p:nvPr/>
        </p:nvSpPr>
        <p:spPr>
          <a:xfrm>
            <a:off x="6551202" y="4035453"/>
            <a:ext cx="2090056" cy="827163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b="1" dirty="0" smtClean="0"/>
              <a:t>Measure on </a:t>
            </a:r>
          </a:p>
          <a:p>
            <a:pPr algn="ctr"/>
            <a:r>
              <a:rPr lang="en-US" altLang="ja-JP" sz="2800" b="1" dirty="0" smtClean="0"/>
              <a:t>the lattice</a:t>
            </a:r>
            <a:endParaRPr kumimoji="1" lang="ja-JP" altLang="en-US" sz="2800" b="1" dirty="0"/>
          </a:p>
        </p:txBody>
      </p:sp>
      <p:sp>
        <p:nvSpPr>
          <p:cNvPr id="27" name="右矢印 26"/>
          <p:cNvSpPr/>
          <p:nvPr/>
        </p:nvSpPr>
        <p:spPr>
          <a:xfrm rot="21175600" flipH="1">
            <a:off x="2428162" y="3866131"/>
            <a:ext cx="3439736" cy="484632"/>
          </a:xfrm>
          <a:prstGeom prst="rightArrow">
            <a:avLst>
              <a:gd name="adj1" fmla="val 50000"/>
              <a:gd name="adj2" fmla="val 132659"/>
            </a:avLst>
          </a:prstGeom>
          <a:solidFill>
            <a:srgbClr val="FF000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角丸四角形 30"/>
          <p:cNvSpPr/>
          <p:nvPr/>
        </p:nvSpPr>
        <p:spPr>
          <a:xfrm>
            <a:off x="3370217" y="4191291"/>
            <a:ext cx="2403566" cy="432937"/>
          </a:xfrm>
          <a:prstGeom prst="roundRect">
            <a:avLst/>
          </a:prstGeom>
          <a:gradFill rotWithShape="1">
            <a:gsLst>
              <a:gs pos="0">
                <a:srgbClr val="C0504D">
                  <a:satMod val="103000"/>
                  <a:lumMod val="102000"/>
                  <a:tint val="94000"/>
                </a:srgbClr>
              </a:gs>
              <a:gs pos="50000">
                <a:srgbClr val="C0504D">
                  <a:satMod val="110000"/>
                  <a:lumMod val="100000"/>
                  <a:shade val="100000"/>
                </a:srgbClr>
              </a:gs>
              <a:gs pos="100000">
                <a:srgbClr val="C0504D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analytic relation</a:t>
            </a:r>
            <a:endParaRPr kumimoji="0" lang="ja-JP" altLang="en-US" sz="2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818990" y="4961343"/>
            <a:ext cx="8081573" cy="1797373"/>
            <a:chOff x="818990" y="4961343"/>
            <a:chExt cx="8081573" cy="1797373"/>
          </a:xfrm>
        </p:grpSpPr>
        <p:sp>
          <p:nvSpPr>
            <p:cNvPr id="34" name="角丸四角形 33"/>
            <p:cNvSpPr/>
            <p:nvPr/>
          </p:nvSpPr>
          <p:spPr>
            <a:xfrm>
              <a:off x="818990" y="4961343"/>
              <a:ext cx="7672252" cy="1797373"/>
            </a:xfrm>
            <a:prstGeom prst="roundRect">
              <a:avLst/>
            </a:prstGeom>
            <a:solidFill>
              <a:schemeClr val="accent1">
                <a:lumMod val="50000"/>
                <a:alpha val="7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2182932" y="4965963"/>
              <a:ext cx="49443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800" b="1" dirty="0" smtClean="0"/>
                <a:t>Take</a:t>
              </a:r>
              <a:r>
                <a:rPr kumimoji="1" lang="en-US" altLang="ja-JP" sz="2800" b="1" dirty="0" smtClean="0"/>
                <a:t> </a:t>
              </a:r>
              <a:r>
                <a:rPr lang="en-US" altLang="ja-JP" sz="2800" b="1" dirty="0"/>
                <a:t>E</a:t>
              </a:r>
              <a:r>
                <a:rPr kumimoji="1" lang="en-US" altLang="ja-JP" sz="2800" b="1" dirty="0" smtClean="0"/>
                <a:t>xtrapolation </a:t>
              </a:r>
              <a:r>
                <a:rPr kumimoji="1" lang="en-US" altLang="ja-JP" sz="2800" b="1" dirty="0" smtClean="0">
                  <a:latin typeface="Century" panose="02040604050505020304" pitchFamily="18" charset="0"/>
                </a:rPr>
                <a:t>(</a:t>
              </a:r>
              <a:r>
                <a:rPr kumimoji="1" lang="en-US" altLang="ja-JP" sz="2800" b="1" dirty="0" err="1" smtClean="0">
                  <a:latin typeface="Century" panose="02040604050505020304" pitchFamily="18" charset="0"/>
                </a:rPr>
                <a:t>t,a</a:t>
              </a:r>
              <a:r>
                <a:rPr kumimoji="1" lang="en-US" altLang="ja-JP" sz="2800" b="1" dirty="0" smtClean="0">
                  <a:latin typeface="Century" panose="02040604050505020304" pitchFamily="18" charset="0"/>
                </a:rPr>
                <a:t>)</a:t>
              </a:r>
              <a:r>
                <a:rPr kumimoji="1" lang="en-US" altLang="ja-JP" sz="2800" b="1" dirty="0" smtClean="0">
                  <a:latin typeface="Century" panose="02040604050505020304" pitchFamily="18" charset="0"/>
                  <a:sym typeface="Wingdings" panose="05000000000000000000" pitchFamily="2" charset="2"/>
                </a:rPr>
                <a:t>(0,0)</a:t>
              </a:r>
              <a:endParaRPr kumimoji="1" lang="ja-JP" altLang="en-US" sz="2800" b="1" dirty="0" smtClean="0">
                <a:latin typeface="Century" panose="02040604050505020304" pitchFamily="18" charset="0"/>
              </a:endParaRPr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3696583" y="6230001"/>
              <a:ext cx="25223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>
                  <a:solidFill>
                    <a:srgbClr val="FF9999"/>
                  </a:solidFill>
                </a:rPr>
                <a:t>O(t) terms in SFTE</a:t>
              </a:r>
              <a:endParaRPr kumimoji="1" lang="ja-JP" altLang="en-US" sz="2400" dirty="0" smtClean="0">
                <a:solidFill>
                  <a:srgbClr val="FF9999"/>
                </a:solidFill>
              </a:endParaRPr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6131856" y="6212752"/>
              <a:ext cx="27687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lattice discretization</a:t>
              </a:r>
              <a:endParaRPr kumimoji="1" lang="ja-JP" alt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8" name="角丸四角形 37"/>
            <p:cNvSpPr/>
            <p:nvPr/>
          </p:nvSpPr>
          <p:spPr>
            <a:xfrm rot="16200000" flipV="1">
              <a:off x="6466198" y="5378602"/>
              <a:ext cx="796789" cy="993433"/>
            </a:xfrm>
            <a:prstGeom prst="roundRect">
              <a:avLst/>
            </a:prstGeom>
            <a:solidFill>
              <a:schemeClr val="tx2">
                <a:alpha val="10196"/>
              </a:schemeClr>
            </a:solidFill>
            <a:ln w="19050">
              <a:solidFill>
                <a:schemeClr val="accent2">
                  <a:lumMod val="20000"/>
                  <a:lumOff val="8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角丸四角形 38"/>
            <p:cNvSpPr/>
            <p:nvPr/>
          </p:nvSpPr>
          <p:spPr>
            <a:xfrm rot="16200000" flipV="1">
              <a:off x="5320180" y="5499670"/>
              <a:ext cx="796789" cy="751295"/>
            </a:xfrm>
            <a:prstGeom prst="roundRect">
              <a:avLst/>
            </a:prstGeom>
            <a:solidFill>
              <a:srgbClr val="FF0000">
                <a:alpha val="9804"/>
              </a:srgbClr>
            </a:solidFill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langle T_{\mu\nu}(t) \rangle_{\rm latt} &#10;= \langle T_{\mu\nu}(t) \rangle_{\rm phys} + C_{\mu\nu} t + D_{\mu\nu}\frac{a^2}t + \cdots&#10;\end{align*}&lt;/body&gt;&#10;  &lt;fcolor&gt;FFFFFFFF&lt;/fcolor&gt;&#10;  &lt;bcolor&gt;FF000000&lt;/bcolor&gt;&#10;  &lt;transparent&gt;True&lt;/transparent&gt;&#10;  &lt;resolution&gt;1800&lt;/resolution&gt;&#10;  &lt;imageh&gt;546&lt;/imageh&gt;&#10;  &lt;imagew&gt;5226&lt;/imagew&gt;&#10;  &lt;scale&gt;50&lt;/scale&gt;&#10;  &lt;cursor&gt;148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2294" y="5520915"/>
              <a:ext cx="6268262" cy="6548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515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5" grpId="0" animBg="1"/>
      <p:bldP spid="27" grpId="0" animBg="1"/>
      <p:bldP spid="3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/>
          <p:cNvGrpSpPr>
            <a:grpSpLocks noChangeAspect="1"/>
          </p:cNvGrpSpPr>
          <p:nvPr/>
        </p:nvGrpSpPr>
        <p:grpSpPr>
          <a:xfrm>
            <a:off x="5953327" y="-413862"/>
            <a:ext cx="3083669" cy="6784923"/>
            <a:chOff x="4766553" y="-16333"/>
            <a:chExt cx="3062870" cy="6739158"/>
          </a:xfrm>
          <a:scene3d>
            <a:camera prst="perspectiveHeroicExtremeRightFacing" fov="7200000">
              <a:rot lat="21179998" lon="600000" rev="21299999"/>
            </a:camera>
            <a:lightRig rig="chilly" dir="t"/>
          </a:scene3d>
        </p:grpSpPr>
        <p:pic>
          <p:nvPicPr>
            <p:cNvPr id="7" name="図 6"/>
            <p:cNvPicPr>
              <a:picLocks noChangeAspect="1"/>
            </p:cNvPicPr>
            <p:nvPr/>
          </p:nvPicPr>
          <p:blipFill rotWithShape="1">
            <a:blip r:embed="rId2"/>
            <a:srcRect b="50231"/>
            <a:stretch/>
          </p:blipFill>
          <p:spPr>
            <a:xfrm>
              <a:off x="4766553" y="2316812"/>
              <a:ext cx="3062870" cy="2075168"/>
            </a:xfrm>
            <a:prstGeom prst="rect">
              <a:avLst/>
            </a:prstGeom>
            <a:sp3d prstMaterial="translucentPowder"/>
          </p:spPr>
        </p:pic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6553" y="4459182"/>
              <a:ext cx="3062870" cy="2263643"/>
            </a:xfrm>
            <a:prstGeom prst="rect">
              <a:avLst/>
            </a:prstGeom>
            <a:sp3d prstMaterial="translucentPowder"/>
          </p:spPr>
        </p:pic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66553" y="-16333"/>
              <a:ext cx="3062870" cy="2295884"/>
            </a:xfrm>
            <a:prstGeom prst="rect">
              <a:avLst/>
            </a:prstGeom>
            <a:sp3d prstMaterial="translucentPowder"/>
          </p:spPr>
        </p:pic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Contents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28650" y="1292748"/>
            <a:ext cx="7759336" cy="5078313"/>
          </a:xfrm>
          <a:prstGeom prst="rect">
            <a:avLst/>
          </a:prstGeom>
          <a:noFill/>
          <a:effectLst>
            <a:glow rad="101600">
              <a:srgbClr val="11455D"/>
            </a:glow>
          </a:effectLst>
        </p:spPr>
        <p:txBody>
          <a:bodyPr wrap="square" rtlCol="0">
            <a:spAutoFit/>
          </a:bodyPr>
          <a:lstStyle/>
          <a:p>
            <a:r>
              <a:rPr kumimoji="1" lang="en-US" altLang="ja-JP" sz="3600" dirty="0" smtClean="0">
                <a:effectLst>
                  <a:glow rad="101600">
                    <a:srgbClr val="124963"/>
                  </a:glow>
                </a:effectLst>
              </a:rPr>
              <a:t>1. </a:t>
            </a:r>
            <a:r>
              <a:rPr kumimoji="1" lang="en-US" altLang="ja-JP" sz="3200" dirty="0" smtClean="0">
                <a:effectLst>
                  <a:glow rad="101600">
                    <a:srgbClr val="124963"/>
                  </a:glow>
                </a:effectLst>
              </a:rPr>
              <a:t>Constructing EMT</a:t>
            </a:r>
          </a:p>
          <a:p>
            <a:r>
              <a:rPr kumimoji="1" lang="en-US" altLang="ja-JP" sz="3600" dirty="0" smtClean="0">
                <a:effectLst>
                  <a:glow rad="101600">
                    <a:srgbClr val="124963"/>
                  </a:glow>
                </a:effectLst>
              </a:rPr>
              <a:t>2. </a:t>
            </a:r>
            <a:r>
              <a:rPr kumimoji="1" lang="en-US" altLang="ja-JP" sz="3200" dirty="0" smtClean="0">
                <a:effectLst>
                  <a:glow rad="101600">
                    <a:srgbClr val="124963"/>
                  </a:glow>
                </a:effectLst>
              </a:rPr>
              <a:t>Thermodynamics</a:t>
            </a:r>
          </a:p>
          <a:p>
            <a:pPr algn="r"/>
            <a:r>
              <a:rPr lang="en-US" altLang="ja-JP" dirty="0" err="1" smtClean="0">
                <a:effectLst>
                  <a:glow rad="101600">
                    <a:srgbClr val="124963"/>
                  </a:glow>
                </a:effectLst>
              </a:rPr>
              <a:t>FlowQCD</a:t>
            </a:r>
            <a:r>
              <a:rPr lang="en-US" altLang="ja-JP" dirty="0">
                <a:effectLst>
                  <a:glow rad="101600">
                    <a:srgbClr val="124963"/>
                  </a:glow>
                </a:effectLst>
              </a:rPr>
              <a:t>, 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PR</a:t>
            </a:r>
            <a:r>
              <a:rPr lang="en-US" altLang="ja-JP" b="1" dirty="0" smtClean="0">
                <a:effectLst>
                  <a:glow rad="101600">
                    <a:srgbClr val="124963"/>
                  </a:glow>
                </a:effectLst>
              </a:rPr>
              <a:t>D90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,011501 </a:t>
            </a:r>
            <a:r>
              <a:rPr lang="en-US" altLang="ja-JP" dirty="0">
                <a:effectLst>
                  <a:glow rad="101600">
                    <a:srgbClr val="124963"/>
                  </a:glow>
                </a:effectLst>
              </a:rPr>
              <a:t>(2014); PR</a:t>
            </a:r>
            <a:r>
              <a:rPr lang="en-US" altLang="ja-JP" b="1" dirty="0">
                <a:effectLst>
                  <a:glow rad="101600">
                    <a:srgbClr val="124963"/>
                  </a:glow>
                </a:effectLst>
              </a:rPr>
              <a:t>D94</a:t>
            </a:r>
            <a:r>
              <a:rPr lang="en-US" altLang="ja-JP" dirty="0">
                <a:effectLst>
                  <a:glow rad="101600">
                    <a:srgbClr val="124963"/>
                  </a:glow>
                </a:effectLst>
              </a:rPr>
              <a:t>, 114512 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(2016);</a:t>
            </a:r>
          </a:p>
          <a:p>
            <a:pPr algn="r"/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WHOT-QCD</a:t>
            </a:r>
            <a:r>
              <a:rPr lang="en-US" altLang="ja-JP" dirty="0">
                <a:effectLst>
                  <a:glow rad="101600">
                    <a:srgbClr val="124963"/>
                  </a:glow>
                </a:effectLst>
              </a:rPr>
              <a:t>, 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PR</a:t>
            </a:r>
            <a:r>
              <a:rPr lang="en-US" altLang="ja-JP" b="1" dirty="0" smtClean="0">
                <a:effectLst>
                  <a:glow rad="101600">
                    <a:srgbClr val="124963"/>
                  </a:glow>
                </a:effectLst>
              </a:rPr>
              <a:t>D96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, </a:t>
            </a:r>
            <a:r>
              <a:rPr lang="en-US" altLang="ja-JP" dirty="0">
                <a:effectLst>
                  <a:glow rad="101600">
                    <a:srgbClr val="124963"/>
                  </a:glow>
                </a:effectLst>
              </a:rPr>
              <a:t>014509 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(2017); </a:t>
            </a:r>
            <a:r>
              <a:rPr lang="en-US" altLang="ja-JP" dirty="0" err="1" smtClean="0">
                <a:effectLst>
                  <a:glow rad="101600">
                    <a:srgbClr val="124963"/>
                  </a:glow>
                </a:effectLst>
              </a:rPr>
              <a:t>Iritani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+, PTEP </a:t>
            </a:r>
            <a:r>
              <a:rPr lang="en-US" altLang="ja-JP" b="1" dirty="0" smtClean="0">
                <a:effectLst>
                  <a:glow rad="101600">
                    <a:srgbClr val="124963"/>
                  </a:glow>
                </a:effectLst>
              </a:rPr>
              <a:t>2019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, 023B02 (2019)</a:t>
            </a:r>
            <a:endParaRPr kumimoji="1" lang="en-US" altLang="ja-JP" dirty="0" smtClean="0">
              <a:effectLst>
                <a:glow rad="101600">
                  <a:srgbClr val="124963"/>
                </a:glow>
              </a:effectLst>
            </a:endParaRPr>
          </a:p>
          <a:p>
            <a:r>
              <a:rPr lang="en-US" altLang="ja-JP" sz="3600" dirty="0" smtClean="0">
                <a:effectLst>
                  <a:glow rad="101600">
                    <a:srgbClr val="124963"/>
                  </a:glow>
                </a:effectLst>
              </a:rPr>
              <a:t>3. </a:t>
            </a:r>
            <a:r>
              <a:rPr lang="en-US" altLang="ja-JP" sz="3200" dirty="0" smtClean="0">
                <a:effectLst>
                  <a:glow rad="101600">
                    <a:srgbClr val="124963"/>
                  </a:glow>
                </a:effectLst>
              </a:rPr>
              <a:t>Flux Tube</a:t>
            </a:r>
          </a:p>
          <a:p>
            <a:pPr algn="r"/>
            <a:r>
              <a:rPr lang="en-US" altLang="ja-JP" dirty="0" err="1" smtClean="0">
                <a:effectLst>
                  <a:glow rad="101600">
                    <a:srgbClr val="124963"/>
                  </a:glow>
                </a:effectLst>
              </a:rPr>
              <a:t>FlowQCD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, PLB789, 210 </a:t>
            </a:r>
            <a:r>
              <a:rPr lang="en-US" altLang="ja-JP" dirty="0">
                <a:effectLst>
                  <a:glow rad="101600">
                    <a:srgbClr val="124963"/>
                  </a:glow>
                </a:effectLst>
              </a:rPr>
              <a:t>(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2019); </a:t>
            </a:r>
            <a:r>
              <a:rPr lang="en-US" altLang="ja-JP" dirty="0" err="1" smtClean="0">
                <a:effectLst>
                  <a:glow rad="101600">
                    <a:srgbClr val="124963"/>
                  </a:glow>
                </a:effectLst>
              </a:rPr>
              <a:t>Yanagihara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+, in prep.</a:t>
            </a:r>
          </a:p>
          <a:p>
            <a:r>
              <a:rPr kumimoji="1" lang="en-US" altLang="ja-JP" sz="3600" dirty="0" smtClean="0">
                <a:effectLst>
                  <a:glow rad="101600">
                    <a:srgbClr val="124963"/>
                  </a:glow>
                </a:effectLst>
              </a:rPr>
              <a:t>4. </a:t>
            </a:r>
            <a:r>
              <a:rPr kumimoji="1" lang="en-US" altLang="ja-JP" sz="3200" dirty="0" smtClean="0">
                <a:effectLst>
                  <a:glow rad="101600">
                    <a:srgbClr val="124963"/>
                  </a:glow>
                </a:effectLst>
              </a:rPr>
              <a:t>Static Quark Systems at Nonzero T</a:t>
            </a:r>
          </a:p>
          <a:p>
            <a:pPr algn="r"/>
            <a:r>
              <a:rPr lang="en-US" altLang="ja-JP" dirty="0" err="1" smtClean="0">
                <a:effectLst>
                  <a:glow rad="101600">
                    <a:srgbClr val="124963"/>
                  </a:glow>
                </a:effectLst>
              </a:rPr>
              <a:t>FlowQCD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, in prep.</a:t>
            </a:r>
            <a:endParaRPr kumimoji="1" lang="en-US" altLang="ja-JP" dirty="0" smtClean="0">
              <a:effectLst>
                <a:glow rad="101600">
                  <a:srgbClr val="124963"/>
                </a:glow>
              </a:effectLst>
            </a:endParaRPr>
          </a:p>
          <a:p>
            <a:r>
              <a:rPr lang="en-US" altLang="ja-JP" sz="3600" dirty="0">
                <a:effectLst>
                  <a:glow rad="101600">
                    <a:srgbClr val="124963"/>
                  </a:glow>
                </a:effectLst>
              </a:rPr>
              <a:t>5</a:t>
            </a:r>
            <a:r>
              <a:rPr kumimoji="1" lang="en-US" altLang="ja-JP" sz="3600" dirty="0" smtClean="0">
                <a:effectLst>
                  <a:glow rad="101600">
                    <a:srgbClr val="124963"/>
                  </a:glow>
                </a:effectLst>
              </a:rPr>
              <a:t>. </a:t>
            </a:r>
            <a:r>
              <a:rPr kumimoji="1" lang="en-US" altLang="ja-JP" sz="3200" dirty="0" smtClean="0">
                <a:effectLst>
                  <a:glow rad="101600">
                    <a:srgbClr val="124963"/>
                  </a:glow>
                </a:effectLst>
              </a:rPr>
              <a:t>Casimir Effect</a:t>
            </a:r>
          </a:p>
          <a:p>
            <a:pPr algn="r"/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MK, </a:t>
            </a:r>
            <a:r>
              <a:rPr lang="en-US" altLang="ja-JP" dirty="0" err="1" smtClean="0">
                <a:effectLst>
                  <a:glow rad="101600">
                    <a:srgbClr val="124963"/>
                  </a:glow>
                </a:effectLst>
              </a:rPr>
              <a:t>Mogliacci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, Horowitz, Kolbe, arXiv:1904.00241</a:t>
            </a:r>
            <a:endParaRPr kumimoji="1" lang="en-US" altLang="ja-JP" dirty="0" smtClean="0">
              <a:effectLst>
                <a:glow rad="101600">
                  <a:srgbClr val="124963"/>
                </a:glow>
              </a:effectLst>
            </a:endParaRPr>
          </a:p>
          <a:p>
            <a:r>
              <a:rPr lang="en-US" altLang="ja-JP" sz="3600" dirty="0">
                <a:effectLst>
                  <a:glow rad="101600">
                    <a:srgbClr val="124963"/>
                  </a:glow>
                </a:effectLst>
              </a:rPr>
              <a:t>6</a:t>
            </a:r>
            <a:r>
              <a:rPr lang="en-US" altLang="ja-JP" sz="3600" dirty="0" smtClean="0">
                <a:effectLst>
                  <a:glow rad="101600">
                    <a:srgbClr val="124963"/>
                  </a:glow>
                </a:effectLst>
              </a:rPr>
              <a:t>. </a:t>
            </a:r>
            <a:r>
              <a:rPr lang="en-US" altLang="ja-JP" sz="3200" dirty="0" smtClean="0">
                <a:effectLst>
                  <a:glow rad="101600">
                    <a:srgbClr val="124963"/>
                  </a:glow>
                </a:effectLst>
              </a:rPr>
              <a:t>Correlation Function</a:t>
            </a:r>
          </a:p>
          <a:p>
            <a:pPr algn="r"/>
            <a:r>
              <a:rPr lang="en-US" altLang="ja-JP" dirty="0" err="1" smtClean="0">
                <a:effectLst>
                  <a:glow rad="101600">
                    <a:srgbClr val="124963"/>
                  </a:glow>
                </a:effectLst>
              </a:rPr>
              <a:t>FlowQCD</a:t>
            </a:r>
            <a:r>
              <a:rPr lang="en-US" altLang="ja-JP" dirty="0">
                <a:effectLst>
                  <a:glow rad="101600">
                    <a:srgbClr val="124963"/>
                  </a:glow>
                </a:effectLst>
              </a:rPr>
              <a:t>, 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PR</a:t>
            </a:r>
            <a:r>
              <a:rPr lang="en-US" altLang="ja-JP" b="1" dirty="0" smtClean="0">
                <a:effectLst>
                  <a:glow rad="101600">
                    <a:srgbClr val="124963"/>
                  </a:glow>
                </a:effectLst>
              </a:rPr>
              <a:t>D96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, 111502 (2017)</a:t>
            </a:r>
          </a:p>
        </p:txBody>
      </p:sp>
      <p:sp>
        <p:nvSpPr>
          <p:cNvPr id="10" name="角丸四角形 9"/>
          <p:cNvSpPr/>
          <p:nvPr/>
        </p:nvSpPr>
        <p:spPr>
          <a:xfrm>
            <a:off x="505097" y="1968138"/>
            <a:ext cx="8098972" cy="1053735"/>
          </a:xfrm>
          <a:prstGeom prst="roundRect">
            <a:avLst/>
          </a:prstGeom>
          <a:solidFill>
            <a:schemeClr val="tx1">
              <a:alpha val="9000"/>
            </a:scheme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400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Higher Order Coefficient: </a:t>
            </a:r>
            <a:r>
              <a:rPr kumimoji="1" lang="en-US" altLang="ja-JP" dirty="0" err="1" smtClean="0">
                <a:latin typeface="Symbol" panose="05050102010706020507" pitchFamily="18" charset="2"/>
              </a:rPr>
              <a:t>e</a:t>
            </a:r>
            <a:r>
              <a:rPr kumimoji="1" lang="en-US" altLang="ja-JP" dirty="0" err="1" smtClean="0"/>
              <a:t>+p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098" y="1736893"/>
            <a:ext cx="3663404" cy="2974056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7781" y="1736893"/>
            <a:ext cx="3611988" cy="2974056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261750" y="1213673"/>
            <a:ext cx="21578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/>
              <a:t>NLO (1-loop)</a:t>
            </a:r>
            <a:endParaRPr kumimoji="1" lang="ja-JP" altLang="en-US" sz="2800" b="1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19852" y="1230885"/>
            <a:ext cx="22797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/>
              <a:t>N</a:t>
            </a:r>
            <a:r>
              <a:rPr kumimoji="1" lang="en-US" altLang="ja-JP" sz="2800" b="1" baseline="30000" dirty="0" smtClean="0"/>
              <a:t>2</a:t>
            </a:r>
            <a:r>
              <a:rPr kumimoji="1" lang="en-US" altLang="ja-JP" sz="2800" b="1" dirty="0" smtClean="0"/>
              <a:t>LO (2-loop)</a:t>
            </a:r>
            <a:endParaRPr kumimoji="1" lang="ja-JP" altLang="en-US" sz="2800" b="1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57686" y="5103674"/>
            <a:ext cx="8111516" cy="17312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t dependence becomes </a:t>
            </a:r>
            <a:r>
              <a:rPr lang="en-US" altLang="ja-JP" sz="2400" dirty="0" smtClean="0"/>
              <a:t>mild</a:t>
            </a:r>
            <a:r>
              <a:rPr kumimoji="1" lang="en-US" altLang="ja-JP" sz="2400" dirty="0" smtClean="0"/>
              <a:t>er with higher order </a:t>
            </a:r>
            <a:r>
              <a:rPr kumimoji="1" lang="en-US" altLang="ja-JP" sz="2400" dirty="0" err="1" smtClean="0"/>
              <a:t>coeff</a:t>
            </a:r>
            <a:r>
              <a:rPr kumimoji="1" lang="en-US" altLang="ja-JP" sz="24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Better t</a:t>
            </a:r>
            <a:r>
              <a:rPr kumimoji="1" lang="ja-JP" altLang="en-US" sz="2400" dirty="0" smtClean="0"/>
              <a:t>→</a:t>
            </a:r>
            <a:r>
              <a:rPr kumimoji="1" lang="en-US" altLang="ja-JP" sz="2400" dirty="0" smtClean="0"/>
              <a:t>0 extrapolation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kumimoji="1" lang="en-US" altLang="ja-JP" sz="105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Systematic error: </a:t>
            </a:r>
            <a:r>
              <a:rPr lang="en-US" altLang="ja-JP" sz="2400" dirty="0" smtClean="0">
                <a:latin typeface="Symbol" panose="05050102010706020507" pitchFamily="18" charset="2"/>
              </a:rPr>
              <a:t>m</a:t>
            </a:r>
            <a:r>
              <a:rPr lang="en-US" altLang="ja-JP" sz="2400" baseline="-25000" dirty="0" smtClean="0"/>
              <a:t>0</a:t>
            </a:r>
            <a:r>
              <a:rPr lang="en-US" altLang="ja-JP" sz="2400" dirty="0" smtClean="0"/>
              <a:t> or </a:t>
            </a:r>
            <a:r>
              <a:rPr lang="en-US" altLang="ja-JP" sz="2400" dirty="0" smtClean="0">
                <a:latin typeface="Symbol" panose="05050102010706020507" pitchFamily="18" charset="2"/>
              </a:rPr>
              <a:t>m</a:t>
            </a:r>
            <a:r>
              <a:rPr lang="en-US" altLang="ja-JP" sz="2400" baseline="-25000" dirty="0" smtClean="0"/>
              <a:t>d</a:t>
            </a:r>
            <a:r>
              <a:rPr lang="en-US" altLang="ja-JP" sz="2400" dirty="0" smtClean="0"/>
              <a:t>, </a:t>
            </a:r>
            <a:r>
              <a:rPr lang="en-US" altLang="ja-JP" sz="2400" dirty="0" err="1" smtClean="0"/>
              <a:t>uncertaintyof</a:t>
            </a:r>
            <a:r>
              <a:rPr lang="en-US" altLang="ja-JP" sz="2400" dirty="0" smtClean="0"/>
              <a:t> </a:t>
            </a:r>
            <a:r>
              <a:rPr lang="en-US" altLang="ja-JP" sz="2400" dirty="0" smtClean="0">
                <a:latin typeface="Symbol" panose="05050102010706020507" pitchFamily="18" charset="2"/>
              </a:rPr>
              <a:t>L </a:t>
            </a:r>
            <a:r>
              <a:rPr lang="en-US" altLang="ja-JP" sz="2400" dirty="0" smtClean="0"/>
              <a:t>(±</a:t>
            </a:r>
            <a:r>
              <a:rPr lang="en-US" altLang="ja-JP" sz="2400" dirty="0"/>
              <a:t>3</a:t>
            </a:r>
            <a:r>
              <a:rPr lang="en-US" altLang="ja-JP" sz="2400" dirty="0" smtClean="0"/>
              <a:t>%)</a:t>
            </a:r>
            <a:r>
              <a:rPr lang="en-US" altLang="ja-JP" sz="2400" dirty="0" smtClean="0">
                <a:sym typeface="Wingdings" panose="05000000000000000000" pitchFamily="2" charset="2"/>
              </a:rPr>
              <a:t>, </a:t>
            </a:r>
            <a:r>
              <a:rPr lang="en-US" altLang="ja-JP" sz="2400" dirty="0">
                <a:sym typeface="Wingdings" panose="05000000000000000000" pitchFamily="2" charset="2"/>
              </a:rPr>
              <a:t>fit </a:t>
            </a:r>
            <a:r>
              <a:rPr lang="en-US" altLang="ja-JP" sz="2400" dirty="0" smtClean="0">
                <a:sym typeface="Wingdings" panose="05000000000000000000" pitchFamily="2" charset="2"/>
              </a:rPr>
              <a:t>range</a:t>
            </a:r>
            <a:endParaRPr lang="en-US" altLang="ja-JP" sz="2400" dirty="0" smtClean="0">
              <a:latin typeface="Symbol" panose="05050102010706020507" pitchFamily="18" charset="2"/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Extrapolation </a:t>
            </a:r>
            <a:r>
              <a:rPr lang="en-US" altLang="ja-JP" sz="2400" dirty="0" err="1" smtClean="0"/>
              <a:t>func</a:t>
            </a:r>
            <a:r>
              <a:rPr lang="en-US" altLang="ja-JP" sz="2400" dirty="0" smtClean="0"/>
              <a:t>: linear, higher order term in c</a:t>
            </a:r>
            <a:r>
              <a:rPr lang="en-US" altLang="ja-JP" sz="2400" baseline="-25000" dirty="0" smtClean="0"/>
              <a:t>1</a:t>
            </a:r>
            <a:r>
              <a:rPr lang="en-US" altLang="ja-JP" sz="2400" dirty="0" smtClean="0"/>
              <a:t> (~g</a:t>
            </a:r>
            <a:r>
              <a:rPr lang="en-US" altLang="ja-JP" sz="2400" baseline="30000" dirty="0" smtClean="0"/>
              <a:t>6</a:t>
            </a:r>
            <a:r>
              <a:rPr lang="en-US" altLang="ja-JP" sz="2400" dirty="0" smtClean="0"/>
              <a:t>)</a:t>
            </a:r>
            <a:endParaRPr kumimoji="1" lang="ja-JP" altLang="en-US" sz="2400" dirty="0" smtClean="0"/>
          </a:p>
        </p:txBody>
      </p:sp>
      <p:sp>
        <p:nvSpPr>
          <p:cNvPr id="9" name="右矢印 8"/>
          <p:cNvSpPr/>
          <p:nvPr/>
        </p:nvSpPr>
        <p:spPr>
          <a:xfrm>
            <a:off x="4071387" y="2264228"/>
            <a:ext cx="831540" cy="1908927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152226" y="4710949"/>
            <a:ext cx="3896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/>
              <a:t>Iritani</a:t>
            </a:r>
            <a:r>
              <a:rPr lang="en-US" altLang="ja-JP" dirty="0"/>
              <a:t>, MK, Suzuki, </a:t>
            </a:r>
            <a:r>
              <a:rPr lang="en-US" altLang="ja-JP" dirty="0" err="1" smtClean="0"/>
              <a:t>Takaura</a:t>
            </a:r>
            <a:r>
              <a:rPr kumimoji="1" lang="en-US" altLang="ja-JP" dirty="0" smtClean="0"/>
              <a:t>, PTEP </a:t>
            </a:r>
            <a:r>
              <a:rPr lang="en-US" altLang="ja-JP" dirty="0" smtClean="0"/>
              <a:t>2019</a:t>
            </a:r>
            <a:endParaRPr kumimoji="1"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7443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角丸四角形 47"/>
          <p:cNvSpPr/>
          <p:nvPr/>
        </p:nvSpPr>
        <p:spPr>
          <a:xfrm>
            <a:off x="1104808" y="1399757"/>
            <a:ext cx="6738309" cy="952124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Double Extrapolation</a:t>
            </a:r>
            <a:br>
              <a:rPr lang="en-US" altLang="ja-JP" dirty="0" smtClean="0"/>
            </a:br>
            <a:r>
              <a:rPr lang="en-US" altLang="ja-JP" sz="2800" dirty="0" smtClean="0">
                <a:latin typeface="Century" panose="02040604050505020304" pitchFamily="18" charset="0"/>
              </a:rPr>
              <a:t>t</a:t>
            </a:r>
            <a:r>
              <a:rPr lang="en-US" altLang="ja-JP" sz="2800" dirty="0" smtClean="0">
                <a:latin typeface="Century" panose="02040604050505020304" pitchFamily="18" charset="0"/>
                <a:sym typeface="Wingdings" panose="05000000000000000000" pitchFamily="2" charset="2"/>
              </a:rPr>
              <a:t>0, a0</a:t>
            </a:r>
            <a:endParaRPr kumimoji="1" lang="ja-JP" altLang="en-US" sz="2800" dirty="0">
              <a:latin typeface="Century" panose="02040604050505020304" pitchFamily="18" charset="0"/>
            </a:endParaRPr>
          </a:p>
        </p:txBody>
      </p:sp>
      <p:sp>
        <p:nvSpPr>
          <p:cNvPr id="4" name="直角三角形 3"/>
          <p:cNvSpPr/>
          <p:nvPr/>
        </p:nvSpPr>
        <p:spPr>
          <a:xfrm flipH="1">
            <a:off x="843725" y="3717887"/>
            <a:ext cx="3034937" cy="2037135"/>
          </a:xfrm>
          <a:prstGeom prst="rtTriangle">
            <a:avLst/>
          </a:prstGeom>
          <a:gradFill flip="none" rotWithShape="1">
            <a:gsLst>
              <a:gs pos="0">
                <a:srgbClr val="FF0000">
                  <a:alpha val="0"/>
                </a:srgbClr>
              </a:gs>
              <a:gs pos="27000">
                <a:srgbClr val="FF0000">
                  <a:alpha val="0"/>
                </a:srgbClr>
              </a:gs>
              <a:gs pos="100000">
                <a:srgbClr val="FF0000">
                  <a:alpha val="68000"/>
                </a:srgb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矢印コネクタ 4"/>
          <p:cNvCxnSpPr/>
          <p:nvPr/>
        </p:nvCxnSpPr>
        <p:spPr>
          <a:xfrm>
            <a:off x="360401" y="5755022"/>
            <a:ext cx="351826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/>
          <p:cNvCxnSpPr/>
          <p:nvPr/>
        </p:nvCxnSpPr>
        <p:spPr>
          <a:xfrm rot="16200000">
            <a:off x="-915404" y="4496634"/>
            <a:ext cx="351826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>
            <a:off x="1386672" y="2983022"/>
            <a:ext cx="0" cy="2772000"/>
          </a:xfrm>
          <a:prstGeom prst="line">
            <a:avLst/>
          </a:prstGeom>
          <a:ln w="28575">
            <a:solidFill>
              <a:srgbClr val="B3D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1930957" y="2983022"/>
            <a:ext cx="0" cy="2772000"/>
          </a:xfrm>
          <a:prstGeom prst="line">
            <a:avLst/>
          </a:prstGeom>
          <a:ln w="28575">
            <a:solidFill>
              <a:srgbClr val="B3D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2625968" y="2983022"/>
            <a:ext cx="0" cy="2772000"/>
          </a:xfrm>
          <a:prstGeom prst="line">
            <a:avLst/>
          </a:prstGeom>
          <a:ln w="28575">
            <a:solidFill>
              <a:srgbClr val="B3D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4361988" y="3625704"/>
            <a:ext cx="3312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Continuum extrapolation</a:t>
            </a:r>
            <a:endParaRPr kumimoji="1" lang="ja-JP" altLang="en-US" sz="2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361988" y="5606045"/>
            <a:ext cx="2770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Small t extrapolation</a:t>
            </a:r>
            <a:endParaRPr kumimoji="1" lang="ja-JP" altLang="en-US" sz="24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305401" y="4766337"/>
            <a:ext cx="15807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strong </a:t>
            </a:r>
          </a:p>
          <a:p>
            <a:r>
              <a:rPr kumimoji="1" lang="en-US" altLang="ja-JP" sz="2000" dirty="0" smtClean="0"/>
              <a:t>discretization</a:t>
            </a:r>
            <a:endParaRPr lang="en-US" altLang="ja-JP" sz="2000" dirty="0" smtClean="0"/>
          </a:p>
          <a:p>
            <a:r>
              <a:rPr kumimoji="1" lang="en-US" altLang="ja-JP" sz="2000" dirty="0" smtClean="0"/>
              <a:t>effect</a:t>
            </a:r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langle T_{\mu\nu}(t) \rangle_{\rm cont} = \langle T_{\mu\nu}(t) \rangle_{\rm lat} + C(t) a^2&#10;\end{align*}&lt;/body&gt;&#10;  &lt;fcolor&gt;FFFFFFFF&lt;/fcolor&gt;&#10;  &lt;bcolor&gt;FFFFFFFF&lt;/bcolor&gt;&#10;  &lt;transparent&gt;True&lt;/transparent&gt;&#10;  &lt;resolution&gt;1800&lt;/resolution&gt;&#10;  &lt;imageh&gt;291&lt;/imageh&gt;&#10;  &lt;imagew&gt;3674&lt;/imagew&gt;&#10;  &lt;scale&gt;50&lt;/scale&gt;&#10;  &lt;cursor&gt;109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330" y="4206084"/>
            <a:ext cx="4237271" cy="335614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a^2&#10;\end{align*}&lt;/body&gt;&#10;  &lt;fcolor&gt;FFFFFFFF&lt;/fcolor&gt;&#10;  &lt;bcolor&gt;FFFFFFFF&lt;/bcolor&gt;&#10;  &lt;transparent&gt;True&lt;/transparent&gt;&#10;  &lt;resolution&gt;1800&lt;/resolution&gt;&#10;  &lt;imageh&gt;219&lt;/imageh&gt;&#10;  &lt;imagew&gt;209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173" y="5933882"/>
            <a:ext cx="441119" cy="462224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01" y="2652760"/>
            <a:ext cx="221064" cy="456673"/>
          </a:xfrm>
          <a:prstGeom prst="rect">
            <a:avLst/>
          </a:prstGeom>
        </p:spPr>
      </p:pic>
      <p:sp>
        <p:nvSpPr>
          <p:cNvPr id="18" name="右矢印 17"/>
          <p:cNvSpPr/>
          <p:nvPr/>
        </p:nvSpPr>
        <p:spPr>
          <a:xfrm flipH="1">
            <a:off x="843723" y="3219824"/>
            <a:ext cx="1782243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E3CC5A">
                  <a:shade val="85000"/>
                  <a:satMod val="130000"/>
                </a:srgbClr>
              </a:gs>
              <a:gs pos="34000">
                <a:srgbClr val="E3CC5A">
                  <a:shade val="87000"/>
                  <a:satMod val="125000"/>
                </a:srgbClr>
              </a:gs>
              <a:gs pos="70000">
                <a:srgbClr val="E3CC5A">
                  <a:tint val="100000"/>
                  <a:shade val="90000"/>
                  <a:satMod val="130000"/>
                </a:srgbClr>
              </a:gs>
              <a:gs pos="100000">
                <a:srgbClr val="E3CC5A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E3CC5A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" name="右矢印 18"/>
          <p:cNvSpPr/>
          <p:nvPr/>
        </p:nvSpPr>
        <p:spPr>
          <a:xfrm flipH="1">
            <a:off x="843723" y="3663961"/>
            <a:ext cx="1782243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E3CC5A">
                  <a:shade val="85000"/>
                  <a:satMod val="130000"/>
                </a:srgbClr>
              </a:gs>
              <a:gs pos="34000">
                <a:srgbClr val="E3CC5A">
                  <a:shade val="87000"/>
                  <a:satMod val="125000"/>
                </a:srgbClr>
              </a:gs>
              <a:gs pos="70000">
                <a:srgbClr val="E3CC5A">
                  <a:tint val="100000"/>
                  <a:shade val="90000"/>
                  <a:satMod val="130000"/>
                </a:srgbClr>
              </a:gs>
              <a:gs pos="100000">
                <a:srgbClr val="E3CC5A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E3CC5A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0" name="右矢印 19"/>
          <p:cNvSpPr/>
          <p:nvPr/>
        </p:nvSpPr>
        <p:spPr>
          <a:xfrm flipH="1">
            <a:off x="843723" y="4153958"/>
            <a:ext cx="1782243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E3CC5A">
                  <a:shade val="85000"/>
                  <a:satMod val="130000"/>
                </a:srgbClr>
              </a:gs>
              <a:gs pos="34000">
                <a:srgbClr val="E3CC5A">
                  <a:shade val="87000"/>
                  <a:satMod val="125000"/>
                </a:srgbClr>
              </a:gs>
              <a:gs pos="70000">
                <a:srgbClr val="E3CC5A">
                  <a:tint val="100000"/>
                  <a:shade val="90000"/>
                  <a:satMod val="130000"/>
                </a:srgbClr>
              </a:gs>
              <a:gs pos="100000">
                <a:srgbClr val="E3CC5A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E3CC5A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" name="右矢印 20"/>
          <p:cNvSpPr/>
          <p:nvPr/>
        </p:nvSpPr>
        <p:spPr>
          <a:xfrm rot="16200000" flipH="1">
            <a:off x="-422036" y="4351595"/>
            <a:ext cx="2479612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DB8631">
                  <a:shade val="85000"/>
                  <a:satMod val="130000"/>
                </a:srgbClr>
              </a:gs>
              <a:gs pos="34000">
                <a:srgbClr val="DB8631">
                  <a:shade val="87000"/>
                  <a:satMod val="125000"/>
                </a:srgbClr>
              </a:gs>
              <a:gs pos="70000">
                <a:srgbClr val="DB8631">
                  <a:tint val="100000"/>
                  <a:shade val="90000"/>
                  <a:satMod val="130000"/>
                </a:srgbClr>
              </a:gs>
              <a:gs pos="100000">
                <a:srgbClr val="DB8631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DB8631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2" name="右矢印 21"/>
          <p:cNvSpPr/>
          <p:nvPr/>
        </p:nvSpPr>
        <p:spPr>
          <a:xfrm flipH="1">
            <a:off x="4473965" y="3287312"/>
            <a:ext cx="1782243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E3CC5A">
                  <a:shade val="85000"/>
                  <a:satMod val="130000"/>
                </a:srgbClr>
              </a:gs>
              <a:gs pos="34000">
                <a:srgbClr val="E3CC5A">
                  <a:shade val="87000"/>
                  <a:satMod val="125000"/>
                </a:srgbClr>
              </a:gs>
              <a:gs pos="70000">
                <a:srgbClr val="E3CC5A">
                  <a:tint val="100000"/>
                  <a:shade val="90000"/>
                  <a:satMod val="130000"/>
                </a:srgbClr>
              </a:gs>
              <a:gs pos="100000">
                <a:srgbClr val="E3CC5A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E3CC5A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3" name="右矢印 22"/>
          <p:cNvSpPr/>
          <p:nvPr/>
        </p:nvSpPr>
        <p:spPr>
          <a:xfrm flipH="1">
            <a:off x="4473964" y="5166820"/>
            <a:ext cx="1782243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DB8631">
                  <a:shade val="85000"/>
                  <a:satMod val="130000"/>
                </a:srgbClr>
              </a:gs>
              <a:gs pos="34000">
                <a:srgbClr val="DB8631">
                  <a:shade val="87000"/>
                  <a:satMod val="125000"/>
                </a:srgbClr>
              </a:gs>
              <a:gs pos="70000">
                <a:srgbClr val="DB8631">
                  <a:tint val="100000"/>
                  <a:shade val="90000"/>
                  <a:satMod val="130000"/>
                </a:srgbClr>
              </a:gs>
              <a:gs pos="100000">
                <a:srgbClr val="DB8631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>
            <a:noFill/>
          </a:ln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\langle T_{\mu\nu} \rangle = \langle T_{\mu\nu}(t) \rangle + C' t&#10;\end{align*}&lt;/body&gt;&#10;  &lt;fcolor&gt;FFFFFFFF&lt;/fcolor&gt;&#10;  &lt;bcolor&gt;FFFFFFFF&lt;/bcolor&gt;&#10;  &lt;transparent&gt;True&lt;/transparent&gt;&#10;  &lt;resolution&gt;1800&lt;/resolution&gt;&#10;  &lt;imageh&gt;275&lt;/imageh&gt;&#10;  &lt;imagew&gt;2409&lt;/imagew&gt;&#10;  &lt;scale&gt;50&lt;/scale&gt;&#10;  &lt;cursor&gt;7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330" y="6179694"/>
            <a:ext cx="2778330" cy="317161"/>
          </a:xfrm>
          <a:prstGeom prst="rect">
            <a:avLst/>
          </a:prstGeom>
        </p:spPr>
      </p:pic>
      <p:sp>
        <p:nvSpPr>
          <p:cNvPr id="25" name="テキスト ボックス 24"/>
          <p:cNvSpPr txBox="1"/>
          <p:nvPr/>
        </p:nvSpPr>
        <p:spPr>
          <a:xfrm>
            <a:off x="3590088" y="2232207"/>
            <a:ext cx="2522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9999"/>
                </a:solidFill>
              </a:rPr>
              <a:t>O(t) terms in SFTE</a:t>
            </a:r>
            <a:endParaRPr kumimoji="1" lang="ja-JP" altLang="en-US" sz="2400" dirty="0" smtClean="0">
              <a:solidFill>
                <a:srgbClr val="FF9999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025361" y="2214958"/>
            <a:ext cx="2768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lattice discretization</a:t>
            </a:r>
            <a:endParaRPr kumimoji="1" lang="ja-JP" altLang="en-US" sz="2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" name="角丸四角形 27"/>
          <p:cNvSpPr/>
          <p:nvPr/>
        </p:nvSpPr>
        <p:spPr>
          <a:xfrm rot="16200000" flipV="1">
            <a:off x="6523178" y="1217333"/>
            <a:ext cx="796789" cy="1320384"/>
          </a:xfrm>
          <a:prstGeom prst="roundRect">
            <a:avLst/>
          </a:prstGeom>
          <a:solidFill>
            <a:schemeClr val="tx2">
              <a:alpha val="10196"/>
            </a:schemeClr>
          </a:solidFill>
          <a:ln w="19050">
            <a:solidFill>
              <a:schemeClr val="tx2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角丸四角形 28"/>
          <p:cNvSpPr/>
          <p:nvPr/>
        </p:nvSpPr>
        <p:spPr>
          <a:xfrm rot="16200000" flipV="1">
            <a:off x="5187558" y="1501876"/>
            <a:ext cx="796789" cy="751295"/>
          </a:xfrm>
          <a:prstGeom prst="roundRect">
            <a:avLst/>
          </a:prstGeom>
          <a:solidFill>
            <a:srgbClr val="FF0000">
              <a:alpha val="9804"/>
            </a:srgbClr>
          </a:solidFill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langle T_{\mu\nu}(t) \rangle_{\rm latt} &#10;= \langle T_{\mu\nu}(t) \rangle_{\rm phys} + C_{\mu\nu} t + D_{\mu\nu}(t)\frac{a^2}t&#10;\end{align*}&lt;/body&gt;&#10;  &lt;fcolor&gt;FFFFFFFF&lt;/fcolor&gt;&#10;  &lt;bcolor&gt;FF000000&lt;/bcolor&gt;&#10;  &lt;transparent&gt;True&lt;/transparent&gt;&#10;  &lt;resolution&gt;1800&lt;/resolution&gt;&#10;  &lt;imageh&gt;546&lt;/imageh&gt;&#10;  &lt;imagew&gt;4907&lt;/imagew&gt;&#10;  &lt;scale&gt;50&lt;/scale&gt;&#10;  &lt;cursor&gt;9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553" y="1526904"/>
            <a:ext cx="6067442" cy="67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0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76" descr="lattic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228" y="3029469"/>
            <a:ext cx="2150972" cy="2077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F_{\mu\nu}=&#10;\end{align*}&lt;/body&gt;&#10;  &lt;fcolor&gt;FFFFFFFF&lt;/fcolor&gt;&#10;  &lt;bcolor&gt;FFFFFFFF&lt;/bcolor&gt;&#10;  &lt;transparent&gt;True&lt;/transparent&gt;&#10;  &lt;resolution&gt;1800&lt;/resolution&gt;&#10;  &lt;imageh&gt;244&lt;/imageh&gt;&#10;  &lt;imagew&gt;645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246" y="4360673"/>
            <a:ext cx="846735" cy="320315"/>
          </a:xfrm>
          <a:prstGeom prst="rect">
            <a:avLst/>
          </a:prstGeom>
        </p:spPr>
      </p:pic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T_{\mu\nu} = F_{\mu\rho}F_{\nu\rho} - \frac14 \delta_{\mu\nu} FF&#10;\end{align*}&lt;/body&gt;&#10;  &lt;fcolor&gt;FFFFFFFF&lt;/fcolor&gt;&#10;  &lt;bcolor&gt;FFFFFFFF&lt;/bcolor&gt;&#10;  &lt;transparent&gt;True&lt;/transparent&gt;&#10;  &lt;resolution&gt;1800&lt;/resolution&gt;&#10;  &lt;imageh&gt;505&lt;/imageh&gt;&#10;  &lt;imagew&gt;2727&lt;/imagew&gt;&#10;  &lt;scale&gt;50&lt;/scale&gt;&#10;  &lt;cursor&gt;8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133" y="3166082"/>
            <a:ext cx="3368490" cy="623794"/>
          </a:xfrm>
          <a:prstGeom prst="rect">
            <a:avLst/>
          </a:prstGeom>
        </p:spPr>
      </p:pic>
      <p:sp>
        <p:nvSpPr>
          <p:cNvPr id="21" name="正方形/長方形 20"/>
          <p:cNvSpPr/>
          <p:nvPr/>
        </p:nvSpPr>
        <p:spPr>
          <a:xfrm>
            <a:off x="6967707" y="4141133"/>
            <a:ext cx="678730" cy="68815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" name="直線コネクタ 21"/>
          <p:cNvCxnSpPr/>
          <p:nvPr/>
        </p:nvCxnSpPr>
        <p:spPr>
          <a:xfrm flipH="1">
            <a:off x="7561596" y="4438077"/>
            <a:ext cx="84841" cy="1366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7646437" y="4438077"/>
            <a:ext cx="84841" cy="1366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 flipH="1">
            <a:off x="6972070" y="4438077"/>
            <a:ext cx="84841" cy="1366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6882866" y="4418178"/>
            <a:ext cx="84841" cy="1366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乗算記号 18"/>
          <p:cNvSpPr/>
          <p:nvPr/>
        </p:nvSpPr>
        <p:spPr>
          <a:xfrm>
            <a:off x="5024239" y="2378776"/>
            <a:ext cx="3374796" cy="3210759"/>
          </a:xfrm>
          <a:prstGeom prst="mathMultiply">
            <a:avLst>
              <a:gd name="adj1" fmla="val 17061"/>
            </a:avLst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198684" y="1889696"/>
            <a:ext cx="72878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/>
              <a:t>Definition of the operator is nontrivial </a:t>
            </a:r>
          </a:p>
          <a:p>
            <a:r>
              <a:rPr kumimoji="1" lang="en-US" altLang="ja-JP" sz="2400" dirty="0" smtClean="0"/>
              <a:t>because of the explicit breaking of Lorentz symmetry</a:t>
            </a:r>
            <a:endParaRPr kumimoji="1" lang="ja-JP" altLang="en-US" sz="24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41942" y="1937004"/>
            <a:ext cx="10342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ea"/>
              <a:buAutoNum type="circleNumDbPlain"/>
            </a:pPr>
            <a:r>
              <a:rPr kumimoji="1" lang="en-US" altLang="ja-JP" sz="5400" dirty="0" smtClean="0"/>
              <a:t> </a:t>
            </a:r>
            <a:endParaRPr kumimoji="1" lang="ja-JP" altLang="en-US" sz="54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341942" y="5280336"/>
            <a:ext cx="12650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14400" indent="-914400">
              <a:buFont typeface="+mj-ea"/>
              <a:buAutoNum type="circleNumDbPlain" startAt="2"/>
            </a:pPr>
            <a:r>
              <a:rPr kumimoji="1" lang="en-US" altLang="ja-JP" sz="5400" dirty="0" smtClean="0"/>
              <a:t> </a:t>
            </a:r>
            <a:endParaRPr kumimoji="1" lang="ja-JP" altLang="en-US" sz="5400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198684" y="5218927"/>
            <a:ext cx="67190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 smtClean="0"/>
              <a:t>Its measurement is extremely noisy</a:t>
            </a:r>
          </a:p>
          <a:p>
            <a:r>
              <a:rPr kumimoji="1" lang="en-US" altLang="ja-JP" sz="2400" dirty="0" smtClean="0"/>
              <a:t>due to high dimensionality and etc.</a:t>
            </a:r>
            <a:endParaRPr kumimoji="1" lang="ja-JP" altLang="en-US" sz="24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504435" y="3263153"/>
            <a:ext cx="540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ex:</a:t>
            </a:r>
            <a:endParaRPr kumimoji="1" lang="ja-JP" altLang="en-US" sz="2400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453141" y="170260"/>
            <a:ext cx="48730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 smtClean="0"/>
              <a:t>: nontrivial observable </a:t>
            </a:r>
          </a:p>
          <a:p>
            <a:r>
              <a:rPr lang="en-US" altLang="ja-JP" sz="4000" dirty="0" smtClean="0"/>
              <a:t>   on </a:t>
            </a:r>
            <a:r>
              <a:rPr lang="en-US" altLang="ja-JP" sz="4000" dirty="0"/>
              <a:t>the </a:t>
            </a:r>
            <a:r>
              <a:rPr lang="en-US" altLang="ja-JP" sz="4000" dirty="0" smtClean="0"/>
              <a:t>lattice</a:t>
            </a:r>
            <a:endParaRPr kumimoji="1" lang="ja-JP" altLang="en-US" sz="4000" dirty="0"/>
          </a:p>
        </p:txBody>
      </p:sp>
      <p:pic>
        <p:nvPicPr>
          <p:cNvPr id="33" name="TexTeXPicture" descr="&lt;?xml version=&quot;1.0&quot; encoding=&quot;utf-16&quot;?&gt;&#10;&lt;TeXTeX&gt;&#10;  &lt;preamble&gt;\documentclass{jarticle}&#10;\usepackage{amsmath}&#10;\pagestyle{empty}&lt;/preamble&gt;&#10;  &lt;body&gt;\begin{align*} &#10;T_{\mu\nu}&#10;\end{align*}&lt;/body&gt;&#10;  &lt;fcolor&gt;FFFFFFFF&lt;/fcolor&gt;&#10;  &lt;bcolor&gt;FFFFFFFF&lt;/bcolor&gt;&#10;  &lt;transparent&gt;True&lt;/transparent&gt;&#10;  &lt;resolution&gt;1800&lt;/resolution&gt;&#10;  &lt;imageh&gt;244&lt;/imageh&gt;&#10;  &lt;imagew&gt;363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91" y="374124"/>
            <a:ext cx="1849621" cy="1243270"/>
          </a:xfrm>
          <a:prstGeom prst="rect">
            <a:avLst/>
          </a:prstGeom>
          <a:effectLst>
            <a:glow rad="101600">
              <a:schemeClr val="accent2">
                <a:lumMod val="60000"/>
                <a:lumOff val="40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16393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Higher Order Coefficient: </a:t>
            </a:r>
            <a:r>
              <a:rPr kumimoji="1" lang="en-US" altLang="ja-JP" dirty="0" err="1" smtClean="0">
                <a:latin typeface="Symbol" panose="05050102010706020507" pitchFamily="18" charset="2"/>
              </a:rPr>
              <a:t>e</a:t>
            </a:r>
            <a:r>
              <a:rPr kumimoji="1" lang="en-US" altLang="ja-JP" dirty="0" err="1" smtClean="0"/>
              <a:t>+p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098" y="1736893"/>
            <a:ext cx="3663404" cy="2974056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7781" y="1736893"/>
            <a:ext cx="3611988" cy="2974056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261750" y="1213673"/>
            <a:ext cx="21578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/>
              <a:t>NLO (1-loop)</a:t>
            </a:r>
            <a:endParaRPr kumimoji="1" lang="ja-JP" altLang="en-US" sz="2800" b="1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19852" y="1230885"/>
            <a:ext cx="22797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/>
              <a:t>N</a:t>
            </a:r>
            <a:r>
              <a:rPr kumimoji="1" lang="en-US" altLang="ja-JP" sz="2800" b="1" baseline="30000" dirty="0" smtClean="0"/>
              <a:t>2</a:t>
            </a:r>
            <a:r>
              <a:rPr kumimoji="1" lang="en-US" altLang="ja-JP" sz="2800" b="1" dirty="0" smtClean="0"/>
              <a:t>LO (2-loop)</a:t>
            </a:r>
            <a:endParaRPr kumimoji="1" lang="ja-JP" altLang="en-US" sz="2800" b="1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57686" y="5103674"/>
            <a:ext cx="8111516" cy="17312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t dependence becomes </a:t>
            </a:r>
            <a:r>
              <a:rPr lang="en-US" altLang="ja-JP" sz="2400" dirty="0" smtClean="0"/>
              <a:t>mild</a:t>
            </a:r>
            <a:r>
              <a:rPr kumimoji="1" lang="en-US" altLang="ja-JP" sz="2400" dirty="0" smtClean="0"/>
              <a:t>er with higher order </a:t>
            </a:r>
            <a:r>
              <a:rPr kumimoji="1" lang="en-US" altLang="ja-JP" sz="2400" dirty="0" err="1" smtClean="0"/>
              <a:t>coeff</a:t>
            </a:r>
            <a:r>
              <a:rPr kumimoji="1" lang="en-US" altLang="ja-JP" sz="24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Better t</a:t>
            </a:r>
            <a:r>
              <a:rPr kumimoji="1" lang="ja-JP" altLang="en-US" sz="2400" dirty="0" smtClean="0"/>
              <a:t>→</a:t>
            </a:r>
            <a:r>
              <a:rPr kumimoji="1" lang="en-US" altLang="ja-JP" sz="2400" dirty="0" smtClean="0"/>
              <a:t>0 extrapolation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kumimoji="1" lang="en-US" altLang="ja-JP" sz="105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Systematic error: </a:t>
            </a:r>
            <a:r>
              <a:rPr lang="en-US" altLang="ja-JP" sz="2400" dirty="0" smtClean="0">
                <a:latin typeface="Symbol" panose="05050102010706020507" pitchFamily="18" charset="2"/>
              </a:rPr>
              <a:t>m</a:t>
            </a:r>
            <a:r>
              <a:rPr lang="en-US" altLang="ja-JP" sz="2400" baseline="-25000" dirty="0" smtClean="0"/>
              <a:t>0</a:t>
            </a:r>
            <a:r>
              <a:rPr lang="en-US" altLang="ja-JP" sz="2400" dirty="0" smtClean="0"/>
              <a:t> or </a:t>
            </a:r>
            <a:r>
              <a:rPr lang="en-US" altLang="ja-JP" sz="2400" dirty="0" smtClean="0">
                <a:latin typeface="Symbol" panose="05050102010706020507" pitchFamily="18" charset="2"/>
              </a:rPr>
              <a:t>m</a:t>
            </a:r>
            <a:r>
              <a:rPr lang="en-US" altLang="ja-JP" sz="2400" baseline="-25000" dirty="0" smtClean="0"/>
              <a:t>d</a:t>
            </a:r>
            <a:r>
              <a:rPr lang="en-US" altLang="ja-JP" sz="2400" dirty="0" smtClean="0"/>
              <a:t>, </a:t>
            </a:r>
            <a:r>
              <a:rPr lang="en-US" altLang="ja-JP" sz="2400" dirty="0" err="1" smtClean="0"/>
              <a:t>uncertaintyof</a:t>
            </a:r>
            <a:r>
              <a:rPr lang="en-US" altLang="ja-JP" sz="2400" dirty="0" smtClean="0"/>
              <a:t> </a:t>
            </a:r>
            <a:r>
              <a:rPr lang="en-US" altLang="ja-JP" sz="2400" dirty="0" smtClean="0">
                <a:latin typeface="Symbol" panose="05050102010706020507" pitchFamily="18" charset="2"/>
              </a:rPr>
              <a:t>L </a:t>
            </a:r>
            <a:r>
              <a:rPr lang="en-US" altLang="ja-JP" sz="2400" dirty="0" smtClean="0"/>
              <a:t>(±</a:t>
            </a:r>
            <a:r>
              <a:rPr lang="en-US" altLang="ja-JP" sz="2400" dirty="0"/>
              <a:t>3</a:t>
            </a:r>
            <a:r>
              <a:rPr lang="en-US" altLang="ja-JP" sz="2400" dirty="0" smtClean="0"/>
              <a:t>%)</a:t>
            </a:r>
            <a:r>
              <a:rPr lang="en-US" altLang="ja-JP" sz="2400" dirty="0" smtClean="0">
                <a:sym typeface="Wingdings" panose="05000000000000000000" pitchFamily="2" charset="2"/>
              </a:rPr>
              <a:t>, </a:t>
            </a:r>
            <a:r>
              <a:rPr lang="en-US" altLang="ja-JP" sz="2400" dirty="0">
                <a:sym typeface="Wingdings" panose="05000000000000000000" pitchFamily="2" charset="2"/>
              </a:rPr>
              <a:t>fit </a:t>
            </a:r>
            <a:r>
              <a:rPr lang="en-US" altLang="ja-JP" sz="2400" dirty="0" smtClean="0">
                <a:sym typeface="Wingdings" panose="05000000000000000000" pitchFamily="2" charset="2"/>
              </a:rPr>
              <a:t>range</a:t>
            </a:r>
            <a:endParaRPr lang="en-US" altLang="ja-JP" sz="2400" dirty="0" smtClean="0">
              <a:latin typeface="Symbol" panose="05050102010706020507" pitchFamily="18" charset="2"/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Extrapolation </a:t>
            </a:r>
            <a:r>
              <a:rPr lang="en-US" altLang="ja-JP" sz="2400" dirty="0" err="1" smtClean="0"/>
              <a:t>func</a:t>
            </a:r>
            <a:r>
              <a:rPr lang="en-US" altLang="ja-JP" sz="2400" dirty="0" smtClean="0"/>
              <a:t>: linear, higher order term in c</a:t>
            </a:r>
            <a:r>
              <a:rPr lang="en-US" altLang="ja-JP" sz="2400" baseline="-25000" dirty="0" smtClean="0"/>
              <a:t>1</a:t>
            </a:r>
            <a:r>
              <a:rPr lang="en-US" altLang="ja-JP" sz="2400" dirty="0" smtClean="0"/>
              <a:t> (~g</a:t>
            </a:r>
            <a:r>
              <a:rPr lang="en-US" altLang="ja-JP" sz="2400" baseline="30000" dirty="0" smtClean="0"/>
              <a:t>6</a:t>
            </a:r>
            <a:r>
              <a:rPr lang="en-US" altLang="ja-JP" sz="2400" dirty="0" smtClean="0"/>
              <a:t>)</a:t>
            </a:r>
            <a:endParaRPr kumimoji="1" lang="ja-JP" altLang="en-US" sz="2400" dirty="0" smtClean="0"/>
          </a:p>
        </p:txBody>
      </p:sp>
      <p:sp>
        <p:nvSpPr>
          <p:cNvPr id="9" name="右矢印 8"/>
          <p:cNvSpPr/>
          <p:nvPr/>
        </p:nvSpPr>
        <p:spPr>
          <a:xfrm>
            <a:off x="4071387" y="2264228"/>
            <a:ext cx="831540" cy="1908927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152226" y="4710949"/>
            <a:ext cx="3896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/>
              <a:t>Iritani</a:t>
            </a:r>
            <a:r>
              <a:rPr lang="en-US" altLang="ja-JP" dirty="0"/>
              <a:t>, MK, Suzuki, </a:t>
            </a:r>
            <a:r>
              <a:rPr lang="en-US" altLang="ja-JP" dirty="0" err="1" smtClean="0"/>
              <a:t>Takaura</a:t>
            </a:r>
            <a:r>
              <a:rPr kumimoji="1" lang="en-US" altLang="ja-JP" dirty="0" smtClean="0"/>
              <a:t>, PTEP </a:t>
            </a:r>
            <a:r>
              <a:rPr lang="en-US" altLang="ja-JP" dirty="0" smtClean="0"/>
              <a:t>2019</a:t>
            </a:r>
            <a:endParaRPr kumimoji="1" lang="ja-JP" altLang="en-US" dirty="0" smtClean="0"/>
          </a:p>
        </p:txBody>
      </p:sp>
      <p:grpSp>
        <p:nvGrpSpPr>
          <p:cNvPr id="10" name="グループ化 9"/>
          <p:cNvGrpSpPr/>
          <p:nvPr/>
        </p:nvGrpSpPr>
        <p:grpSpPr>
          <a:xfrm>
            <a:off x="1898468" y="3002648"/>
            <a:ext cx="835217" cy="689212"/>
            <a:chOff x="2172008" y="2875950"/>
            <a:chExt cx="881652" cy="689212"/>
          </a:xfrm>
        </p:grpSpPr>
        <p:sp>
          <p:nvSpPr>
            <p:cNvPr id="11" name="正方形/長方形 10"/>
            <p:cNvSpPr/>
            <p:nvPr/>
          </p:nvSpPr>
          <p:spPr>
            <a:xfrm>
              <a:off x="2351314" y="2875950"/>
              <a:ext cx="513806" cy="624896"/>
            </a:xfrm>
            <a:prstGeom prst="rect">
              <a:avLst/>
            </a:prstGeom>
            <a:solidFill>
              <a:srgbClr val="0000FF">
                <a:alpha val="4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2172008" y="3195830"/>
              <a:ext cx="88165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002060"/>
                  </a:solidFill>
                </a:rPr>
                <a:t>Range1</a:t>
              </a:r>
              <a:endParaRPr kumimoji="1" lang="ja-JP" altLang="en-US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1578270" y="2609923"/>
            <a:ext cx="966876" cy="834740"/>
            <a:chOff x="1871592" y="2357839"/>
            <a:chExt cx="993528" cy="960126"/>
          </a:xfrm>
        </p:grpSpPr>
        <p:sp>
          <p:nvSpPr>
            <p:cNvPr id="15" name="正方形/長方形 14"/>
            <p:cNvSpPr/>
            <p:nvPr/>
          </p:nvSpPr>
          <p:spPr>
            <a:xfrm>
              <a:off x="1871592" y="2414284"/>
              <a:ext cx="993528" cy="903681"/>
            </a:xfrm>
            <a:prstGeom prst="rect">
              <a:avLst/>
            </a:prstGeom>
            <a:solidFill>
              <a:srgbClr val="00B050">
                <a:alpha val="4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1927530" y="2357839"/>
              <a:ext cx="8816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006600"/>
                  </a:solidFill>
                </a:rPr>
                <a:t>Range2</a:t>
              </a:r>
              <a:endParaRPr kumimoji="1" lang="ja-JP" altLang="en-US" dirty="0">
                <a:solidFill>
                  <a:srgbClr val="006600"/>
                </a:solidFill>
              </a:endParaRPr>
            </a:p>
          </p:txBody>
        </p:sp>
      </p:grpSp>
      <p:grpSp>
        <p:nvGrpSpPr>
          <p:cNvPr id="17" name="グループ化 16"/>
          <p:cNvGrpSpPr/>
          <p:nvPr/>
        </p:nvGrpSpPr>
        <p:grpSpPr>
          <a:xfrm>
            <a:off x="2068330" y="3087612"/>
            <a:ext cx="939120" cy="872217"/>
            <a:chOff x="2351314" y="2960914"/>
            <a:chExt cx="993528" cy="872217"/>
          </a:xfrm>
        </p:grpSpPr>
        <p:sp>
          <p:nvSpPr>
            <p:cNvPr id="18" name="正方形/長方形 17"/>
            <p:cNvSpPr/>
            <p:nvPr/>
          </p:nvSpPr>
          <p:spPr>
            <a:xfrm>
              <a:off x="2351314" y="2960914"/>
              <a:ext cx="993528" cy="872217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2411869" y="3463799"/>
              <a:ext cx="8816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AD0101"/>
                  </a:solidFill>
                </a:rPr>
                <a:t>Range3</a:t>
              </a:r>
              <a:endParaRPr kumimoji="1" lang="ja-JP" altLang="en-US" dirty="0">
                <a:solidFill>
                  <a:srgbClr val="AD0101"/>
                </a:solidFill>
              </a:endParaRPr>
            </a:p>
          </p:txBody>
        </p:sp>
      </p:grpSp>
      <p:grpSp>
        <p:nvGrpSpPr>
          <p:cNvPr id="20" name="グループ化 19"/>
          <p:cNvGrpSpPr/>
          <p:nvPr/>
        </p:nvGrpSpPr>
        <p:grpSpPr>
          <a:xfrm>
            <a:off x="6225993" y="2802356"/>
            <a:ext cx="835217" cy="689212"/>
            <a:chOff x="2172008" y="2875950"/>
            <a:chExt cx="881652" cy="689212"/>
          </a:xfrm>
        </p:grpSpPr>
        <p:sp>
          <p:nvSpPr>
            <p:cNvPr id="21" name="正方形/長方形 20"/>
            <p:cNvSpPr/>
            <p:nvPr/>
          </p:nvSpPr>
          <p:spPr>
            <a:xfrm>
              <a:off x="2351314" y="2875950"/>
              <a:ext cx="513806" cy="624896"/>
            </a:xfrm>
            <a:prstGeom prst="rect">
              <a:avLst/>
            </a:prstGeom>
            <a:solidFill>
              <a:srgbClr val="0000FF">
                <a:alpha val="4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2172008" y="3195830"/>
              <a:ext cx="88165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002060"/>
                  </a:solidFill>
                </a:rPr>
                <a:t>Range1</a:t>
              </a:r>
              <a:endParaRPr kumimoji="1" lang="ja-JP" altLang="en-US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3" name="グループ化 22"/>
          <p:cNvGrpSpPr/>
          <p:nvPr/>
        </p:nvGrpSpPr>
        <p:grpSpPr>
          <a:xfrm>
            <a:off x="5905795" y="2409631"/>
            <a:ext cx="966876" cy="834740"/>
            <a:chOff x="1871592" y="2357839"/>
            <a:chExt cx="993528" cy="960126"/>
          </a:xfrm>
        </p:grpSpPr>
        <p:sp>
          <p:nvSpPr>
            <p:cNvPr id="24" name="正方形/長方形 23"/>
            <p:cNvSpPr/>
            <p:nvPr/>
          </p:nvSpPr>
          <p:spPr>
            <a:xfrm>
              <a:off x="1871592" y="2414284"/>
              <a:ext cx="993528" cy="903681"/>
            </a:xfrm>
            <a:prstGeom prst="rect">
              <a:avLst/>
            </a:prstGeom>
            <a:solidFill>
              <a:srgbClr val="00B050">
                <a:alpha val="4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1927530" y="2357839"/>
              <a:ext cx="8816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006600"/>
                  </a:solidFill>
                </a:rPr>
                <a:t>Range2</a:t>
              </a:r>
              <a:endParaRPr kumimoji="1" lang="ja-JP" altLang="en-US" dirty="0">
                <a:solidFill>
                  <a:srgbClr val="006600"/>
                </a:solidFill>
              </a:endParaRPr>
            </a:p>
          </p:txBody>
        </p:sp>
      </p:grpSp>
      <p:grpSp>
        <p:nvGrpSpPr>
          <p:cNvPr id="26" name="グループ化 25"/>
          <p:cNvGrpSpPr/>
          <p:nvPr/>
        </p:nvGrpSpPr>
        <p:grpSpPr>
          <a:xfrm>
            <a:off x="6395855" y="2826357"/>
            <a:ext cx="939120" cy="872217"/>
            <a:chOff x="2351314" y="2960914"/>
            <a:chExt cx="993528" cy="872217"/>
          </a:xfrm>
        </p:grpSpPr>
        <p:sp>
          <p:nvSpPr>
            <p:cNvPr id="27" name="正方形/長方形 26"/>
            <p:cNvSpPr/>
            <p:nvPr/>
          </p:nvSpPr>
          <p:spPr>
            <a:xfrm>
              <a:off x="2351314" y="2960914"/>
              <a:ext cx="993528" cy="872217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2411869" y="3463799"/>
              <a:ext cx="8816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AD0101"/>
                  </a:solidFill>
                </a:rPr>
                <a:t>Range3</a:t>
              </a:r>
              <a:endParaRPr kumimoji="1" lang="ja-JP" altLang="en-US" dirty="0">
                <a:solidFill>
                  <a:srgbClr val="AD010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848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角丸四角形 15"/>
          <p:cNvSpPr/>
          <p:nvPr/>
        </p:nvSpPr>
        <p:spPr>
          <a:xfrm>
            <a:off x="475432" y="5593499"/>
            <a:ext cx="8193134" cy="1127909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7488" y="1754560"/>
            <a:ext cx="4243543" cy="318090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533" y="1754560"/>
            <a:ext cx="4339675" cy="31809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Effect of Higher-Order </a:t>
            </a:r>
            <a:r>
              <a:rPr lang="en-US" altLang="ja-JP" dirty="0" err="1" smtClean="0"/>
              <a:t>Coeffs</a:t>
            </a:r>
            <a:r>
              <a:rPr lang="en-US" altLang="ja-JP" dirty="0" smtClean="0"/>
              <a:t>.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155344" y="1175583"/>
            <a:ext cx="36749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err="1"/>
              <a:t>Iritani</a:t>
            </a:r>
            <a:r>
              <a:rPr lang="en-US" altLang="ja-JP" sz="2000" dirty="0"/>
              <a:t>, MK, Suzuki, </a:t>
            </a:r>
            <a:r>
              <a:rPr lang="en-US" altLang="ja-JP" sz="2000" dirty="0" err="1" smtClean="0"/>
              <a:t>Takaura</a:t>
            </a:r>
            <a:r>
              <a:rPr kumimoji="1" lang="en-US" altLang="ja-JP" sz="2000" dirty="0" smtClean="0"/>
              <a:t>, </a:t>
            </a:r>
            <a:r>
              <a:rPr lang="en-US" altLang="ja-JP" sz="2000" dirty="0" smtClean="0"/>
              <a:t>2019</a:t>
            </a:r>
            <a:endParaRPr kumimoji="1" lang="ja-JP" altLang="en-US" sz="2000" dirty="0" smtClean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997471" y="3540508"/>
            <a:ext cx="19146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 smtClean="0">
                <a:solidFill>
                  <a:srgbClr val="0000FF"/>
                </a:solidFill>
              </a:rPr>
              <a:t>□</a:t>
            </a:r>
            <a:r>
              <a:rPr lang="en-US" altLang="ja-JP" sz="2400" b="1" dirty="0" smtClean="0">
                <a:solidFill>
                  <a:srgbClr val="0000FF"/>
                </a:solidFill>
              </a:rPr>
              <a:t>: 2-loop</a:t>
            </a:r>
            <a:endParaRPr kumimoji="1" lang="en-US" altLang="ja-JP" sz="2400" b="1" dirty="0" smtClean="0">
              <a:solidFill>
                <a:srgbClr val="FF0000"/>
              </a:solidFill>
            </a:endParaRPr>
          </a:p>
          <a:p>
            <a:r>
              <a:rPr lang="ja-JP" altLang="en-US" sz="2400" b="1" dirty="0" smtClean="0">
                <a:solidFill>
                  <a:schemeClr val="bg1"/>
                </a:solidFill>
              </a:rPr>
              <a:t>△</a:t>
            </a:r>
            <a:r>
              <a:rPr lang="en-US" altLang="ja-JP" sz="2400" b="1" dirty="0" smtClean="0">
                <a:solidFill>
                  <a:schemeClr val="bg1"/>
                </a:solidFill>
              </a:rPr>
              <a:t>: Flow2016</a:t>
            </a:r>
            <a:endParaRPr kumimoji="1" lang="ja-JP" altLang="en-US" sz="2400" b="1" dirty="0" smtClean="0">
              <a:solidFill>
                <a:schemeClr val="bg1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55890" y="5680398"/>
            <a:ext cx="76322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More stable extrapolation with higher order c</a:t>
            </a:r>
            <a:r>
              <a:rPr kumimoji="1" lang="en-US" altLang="ja-JP" sz="2800" baseline="-25000" dirty="0" smtClean="0"/>
              <a:t>1</a:t>
            </a:r>
            <a:r>
              <a:rPr kumimoji="1" lang="en-US" altLang="ja-JP" sz="2800" dirty="0" smtClean="0"/>
              <a:t> &amp; c</a:t>
            </a:r>
            <a:r>
              <a:rPr kumimoji="1" lang="en-US" altLang="ja-JP" sz="2800" baseline="-25000" dirty="0" smtClean="0"/>
              <a:t>2</a:t>
            </a:r>
          </a:p>
          <a:p>
            <a:pPr algn="ctr"/>
            <a:r>
              <a:rPr lang="en-US" altLang="ja-JP" sz="2800" dirty="0" smtClean="0"/>
              <a:t>(pure gauge)</a:t>
            </a:r>
            <a:endParaRPr kumimoji="1" lang="ja-JP" altLang="en-US" sz="2800" dirty="0" smtClean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141369" y="4934578"/>
            <a:ext cx="6785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Systematic error: 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m</a:t>
            </a:r>
            <a:r>
              <a:rPr kumimoji="1" lang="en-US" altLang="ja-JP" sz="2400" baseline="-25000" dirty="0" smtClean="0">
                <a:latin typeface="Symbol" panose="05050102010706020507" pitchFamily="18" charset="2"/>
              </a:rPr>
              <a:t>0</a:t>
            </a:r>
            <a:r>
              <a:rPr kumimoji="1" lang="en-US" altLang="ja-JP" sz="2400" dirty="0" smtClean="0"/>
              <a:t> or 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m</a:t>
            </a:r>
            <a:r>
              <a:rPr kumimoji="1" lang="en-US" altLang="ja-JP" sz="2400" baseline="-25000" dirty="0" smtClean="0"/>
              <a:t>d</a:t>
            </a:r>
            <a:r>
              <a:rPr kumimoji="1" lang="en-US" altLang="ja-JP" sz="2400" dirty="0" smtClean="0"/>
              <a:t>, 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L</a:t>
            </a:r>
            <a:r>
              <a:rPr kumimoji="1" lang="en-US" altLang="ja-JP" sz="2400" dirty="0" smtClean="0"/>
              <a:t>, t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</a:t>
            </a:r>
            <a:r>
              <a:rPr kumimoji="1" lang="en-US" altLang="ja-JP" sz="2400" dirty="0" smtClean="0">
                <a:latin typeface="Symbol" panose="05050102010706020507" pitchFamily="18" charset="2"/>
                <a:sym typeface="Wingdings" panose="05000000000000000000" pitchFamily="2" charset="2"/>
              </a:rPr>
              <a:t>0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 function, fit range</a:t>
            </a:r>
            <a:endParaRPr kumimoji="1" lang="ja-JP" altLang="en-US" sz="2400" dirty="0" smtClean="0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3"/>
          <a:srcRect l="62317" b="72342"/>
          <a:stretch/>
        </p:blipFill>
        <p:spPr>
          <a:xfrm>
            <a:off x="2204831" y="1378030"/>
            <a:ext cx="2317378" cy="124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27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角丸四角形 8"/>
          <p:cNvSpPr/>
          <p:nvPr/>
        </p:nvSpPr>
        <p:spPr>
          <a:xfrm>
            <a:off x="894289" y="1458219"/>
            <a:ext cx="4801126" cy="2404821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Gradient Flow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for Fermion</a:t>
            </a:r>
            <a:r>
              <a:rPr lang="en-US" altLang="ja-JP" dirty="0"/>
              <a:t>s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185798" y="1458219"/>
            <a:ext cx="24008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err="1" smtClean="0"/>
              <a:t>Luscher</a:t>
            </a:r>
            <a:r>
              <a:rPr kumimoji="1" lang="en-US" altLang="ja-JP" sz="2000" dirty="0" smtClean="0"/>
              <a:t>, 2013</a:t>
            </a:r>
          </a:p>
          <a:p>
            <a:r>
              <a:rPr lang="en-US" altLang="ja-JP" sz="2000" dirty="0" smtClean="0"/>
              <a:t>Makino, Suzuki, 2014</a:t>
            </a:r>
          </a:p>
          <a:p>
            <a:r>
              <a:rPr kumimoji="1" lang="en-US" altLang="ja-JP" sz="2000" dirty="0" smtClean="0"/>
              <a:t>Taniguchi+ (WHOT) </a:t>
            </a:r>
          </a:p>
          <a:p>
            <a:pPr algn="r"/>
            <a:r>
              <a:rPr kumimoji="1" lang="en-US" altLang="ja-JP" sz="2000" dirty="0" smtClean="0"/>
              <a:t>2016; 2017</a:t>
            </a:r>
            <a:endParaRPr kumimoji="1" lang="ja-JP" altLang="en-US" sz="20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20248" y="4301803"/>
            <a:ext cx="7391767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solidFill>
                  <a:srgbClr val="FFFF00"/>
                </a:solidFill>
              </a:rPr>
              <a:t>Not</a:t>
            </a:r>
            <a:r>
              <a:rPr lang="en-US" altLang="ja-JP" sz="2400" dirty="0" smtClean="0"/>
              <a:t> “gradient” flow </a:t>
            </a:r>
            <a:r>
              <a:rPr lang="en-US" altLang="ja-JP" sz="2400" dirty="0" smtClean="0">
                <a:solidFill>
                  <a:srgbClr val="FFFF00"/>
                </a:solidFill>
              </a:rPr>
              <a:t>but</a:t>
            </a:r>
            <a:r>
              <a:rPr lang="en-US" altLang="ja-JP" sz="2400" dirty="0" smtClean="0"/>
              <a:t> a “diffusion” equation.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16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Divergence in field renormalization of fermions.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All observables are finite at t&gt;</a:t>
            </a: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altLang="ja-JP" sz="2400" dirty="0" smtClean="0"/>
              <a:t> once Z(t)</a:t>
            </a:r>
            <a:r>
              <a:rPr lang="ja-JP" altLang="en-US" sz="2400" dirty="0"/>
              <a:t> </a:t>
            </a:r>
            <a:r>
              <a:rPr lang="en-US" altLang="ja-JP" sz="2400" dirty="0" smtClean="0"/>
              <a:t>is fixed.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2400" dirty="0"/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16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Energy-momentum tensor from SFTE </a:t>
            </a:r>
            <a:r>
              <a:rPr lang="en-US" altLang="ja-JP" dirty="0" smtClean="0"/>
              <a:t>Makino, Suzuki, 2014</a:t>
            </a:r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tilde\psi(t,x)=Z(t)\psi(t,x)&#10;\end{align*}&lt;/body&gt;&#10;  &lt;fcolor&gt;FFFFFFFF&lt;/fcolor&gt;&#10;  &lt;bcolor&gt;FFFFFFFF&lt;/bcolor&gt;&#10;  &lt;transparent&gt;True&lt;/transparent&gt;&#10;  &lt;resolution&gt;1800&lt;/resolution&gt;&#10;  &lt;imageh&gt;294&lt;/imageh&gt;&#10;  &lt;imagew&gt;2188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318" y="5745345"/>
            <a:ext cx="2972480" cy="399410"/>
          </a:xfrm>
          <a:prstGeom prst="rect">
            <a:avLst/>
          </a:prstGeom>
        </p:spPr>
      </p:pic>
      <p:pic>
        <p:nvPicPr>
          <p:cNvPr id="45" name="TexTeXPicture" descr="&lt;?xml version=&quot;1.0&quot; encoding=&quot;utf-16&quot;?&gt;&#10;&lt;TeXTeX&gt;&#10;  &lt;preamble&gt;\documentclass{jarticle}&#10;\usepackage{amsmath}&#10;\pagestyle{empty}&lt;/preamble&gt;&#10;  &lt;body&gt;\begin{align*} &#10;D_\mu = \partial_\mu + A_\mu(t,x)&#10;\end{align*}&lt;/body&gt;&#10;  &lt;fcolor&gt;FFFFFFFF&lt;/fcolor&gt;&#10;  &lt;bcolor&gt;FFFFFFFF&lt;/bcolor&gt;&#10;  &lt;transparent&gt;True&lt;/transparent&gt;&#10;  &lt;resolution&gt;1800&lt;/resolution&gt;&#10;  &lt;imageh&gt;261&lt;/imageh&gt;&#10;  &lt;imagew&gt;2065&lt;/imagew&gt;&#10;  &lt;scale&gt;50&lt;/scale&gt;&#10;  &lt;cursor&gt;4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788" y="3340524"/>
            <a:ext cx="2549349" cy="322218"/>
          </a:xfrm>
          <a:prstGeom prst="rect">
            <a:avLst/>
          </a:prstGeom>
        </p:spPr>
      </p:pic>
      <p:pic>
        <p:nvPicPr>
          <p:cNvPr id="46" name="TexTeXPicture" descr="&lt;?xml version=&quot;1.0&quot; encoding=&quot;utf-16&quot;?&gt;&#10;&lt;TeXTeX&gt;&#10;  &lt;preamble&gt;\documentclass{jarticle}&#10;\usepackage{amsmath}&#10;\pagestyle{empty}&lt;/preamble&gt;&#10;  &lt;body&gt;\begin{align*} &#10;\partial_t \psi (t,x)&#10;&amp;amp;= D_\mu D_\mu \psi(t,x)&#10;\\&#10;\partial_t \bar\psi(t,x)&#10;&amp;amp;= \psi(t,x)\overleftarrow D_\mu \overleftarrow D_\mu &#10;\end{align*}&lt;/body&gt;&#10;  &lt;fcolor&gt;FFFFFFFF&lt;/fcolor&gt;&#10;  &lt;bcolor&gt;FFFFFFFF&lt;/bcolor&gt;&#10;  &lt;transparent&gt;True&lt;/transparent&gt;&#10;  &lt;resolution&gt;1800&lt;/resolution&gt;&#10;  &lt;imageh&gt;734&lt;/imageh&gt;&#10;  &lt;imagew&gt;2701&lt;/imagew&gt;&#10;  &lt;scale&gt;50&lt;/scale&gt;&#10;  &lt;cursor&gt;14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443" y="1742402"/>
            <a:ext cx="4266254" cy="115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04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角丸四角形 9"/>
          <p:cNvSpPr/>
          <p:nvPr/>
        </p:nvSpPr>
        <p:spPr>
          <a:xfrm>
            <a:off x="367783" y="1493176"/>
            <a:ext cx="8462707" cy="2678222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EMT in QCD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t="35698" b="1"/>
          <a:stretch/>
        </p:blipFill>
        <p:spPr>
          <a:xfrm>
            <a:off x="367783" y="4713900"/>
            <a:ext cx="5615006" cy="1431807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6069" y="5619194"/>
            <a:ext cx="3246432" cy="6517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T_{\mu\nu}(t,x) =&amp;amp; c_1(t) U_{\mu\nu}(t,x) + c_2(t) \delta_{\mu\nu}\big( E(t,x) - \langle E \rangle_0 \big) &#10;\\&#10;&amp;amp;+ c_3(t) \big( O_{3\mu\nu}(t,x) - 2 O_{4\mu\nu}(t,x) - {\rm VEV} \big)&#10;\\&#10;&amp;amp;+c_4(t) \big( O_{4\mu\nu} (t,x)- {\rm VEV} \big)&#10;+ c_5(t) \big( O_{5\mu\nu} (t,x)- {\rm VEV} \big)&#10;\end{align*}&lt;/body&gt;&#10;  &lt;fcolor&gt;FFFFFFFF&lt;/fcolor&gt;&#10;  &lt;bcolor&gt;FFFFFFFF&lt;/bcolor&gt;&#10;  &lt;transparent&gt;True&lt;/transparent&gt;&#10;  &lt;resolution&gt;1800&lt;/resolution&gt;&#10;  &lt;imageh&gt;1195&lt;/imageh&gt;&#10;  &lt;imagew&gt;7061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77" y="1837546"/>
            <a:ext cx="8070721" cy="1365885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T_{\mu\nu}(x) = \lim_{t\to0} T_{\mu\mu}(t,x)&#10;\end{align*}&lt;/body&gt;&#10;  &lt;fcolor&gt;FFFFFFFF&lt;/fcolor&gt;&#10;  &lt;bcolor&gt;FFFFFFFF&lt;/bcolor&gt;&#10;  &lt;transparent&gt;True&lt;/transparent&gt;&#10;  &lt;resolution&gt;1800&lt;/resolution&gt;&#10;  &lt;imageh&gt;344&lt;/imageh&gt;&#10;  &lt;imagew&gt;2379&lt;/imagew&gt;&#10;  &lt;scale&gt;50&lt;/scale&gt;&#10;  &lt;cursor&gt;6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497" y="3582735"/>
            <a:ext cx="3453255" cy="49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18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2+1</a:t>
            </a:r>
            <a:r>
              <a:rPr kumimoji="1" lang="en-US" altLang="ja-JP" dirty="0" smtClean="0"/>
              <a:t> QCD </a:t>
            </a:r>
            <a:r>
              <a:rPr lang="en-US" altLang="ja-JP" dirty="0" err="1" smtClean="0"/>
              <a:t>EoS</a:t>
            </a:r>
            <a:r>
              <a:rPr lang="en-US" altLang="ja-JP" dirty="0" smtClean="0"/>
              <a:t> from Gradient Flow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008" y="1942424"/>
            <a:ext cx="7902046" cy="2960502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3700099" y="1082103"/>
            <a:ext cx="52898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Taniguchi+ (WHOT-QCD), PR</a:t>
            </a:r>
            <a:r>
              <a:rPr kumimoji="1" lang="en-US" altLang="ja-JP" sz="2000" b="1" dirty="0" smtClean="0"/>
              <a:t>D96</a:t>
            </a:r>
            <a:r>
              <a:rPr kumimoji="1" lang="en-US" altLang="ja-JP" sz="2000" dirty="0" smtClean="0"/>
              <a:t>, 014509 (2017)</a:t>
            </a:r>
            <a:endParaRPr kumimoji="1" lang="ja-JP" altLang="en-US" sz="2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37910" y="5084019"/>
            <a:ext cx="70214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Agreement with integral method except for </a:t>
            </a:r>
            <a:r>
              <a:rPr lang="en-US" altLang="ja-JP" sz="2400" dirty="0" err="1" smtClean="0"/>
              <a:t>N</a:t>
            </a:r>
            <a:r>
              <a:rPr lang="en-US" altLang="ja-JP" sz="2400" baseline="-25000" dirty="0" err="1" smtClean="0"/>
              <a:t>t</a:t>
            </a:r>
            <a:r>
              <a:rPr lang="en-US" altLang="ja-JP" sz="2400" dirty="0" smtClean="0"/>
              <a:t>=4, 6</a:t>
            </a:r>
            <a:endParaRPr kumimoji="1"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err="1"/>
              <a:t>N</a:t>
            </a:r>
            <a:r>
              <a:rPr lang="en-US" altLang="ja-JP" sz="2400" baseline="-25000" dirty="0" err="1"/>
              <a:t>t</a:t>
            </a:r>
            <a:r>
              <a:rPr lang="en-US" altLang="ja-JP" sz="2400" dirty="0"/>
              <a:t>=4,</a:t>
            </a:r>
            <a:r>
              <a:rPr lang="ja-JP" altLang="en-US" sz="2400" dirty="0"/>
              <a:t> </a:t>
            </a:r>
            <a:r>
              <a:rPr lang="en-US" altLang="ja-JP" sz="2400" dirty="0" smtClean="0"/>
              <a:t>6: No stable extrapolation is possible 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Statistical error is substantially suppressed!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605266" y="6332336"/>
            <a:ext cx="5384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Physical mass: </a:t>
            </a:r>
            <a:r>
              <a:rPr kumimoji="1" lang="en-US" altLang="ja-JP" sz="2000" dirty="0" err="1" smtClean="0"/>
              <a:t>Kanaya</a:t>
            </a:r>
            <a:r>
              <a:rPr kumimoji="1" lang="en-US" altLang="ja-JP" sz="2000" dirty="0" smtClean="0"/>
              <a:t>+ (WHOT-QCD), 1710.10015</a:t>
            </a:r>
            <a:endParaRPr kumimoji="1" lang="ja-JP" altLang="en-US" sz="2000" dirty="0"/>
          </a:p>
        </p:txBody>
      </p:sp>
      <p:sp>
        <p:nvSpPr>
          <p:cNvPr id="8" name="右矢印 7"/>
          <p:cNvSpPr/>
          <p:nvPr/>
        </p:nvSpPr>
        <p:spPr>
          <a:xfrm>
            <a:off x="6888397" y="2453445"/>
            <a:ext cx="975360" cy="374469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123749" y="3239183"/>
            <a:ext cx="11272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Not</a:t>
            </a:r>
          </a:p>
          <a:p>
            <a:r>
              <a:rPr lang="en-US" altLang="ja-JP" sz="2400" dirty="0" smtClean="0">
                <a:solidFill>
                  <a:srgbClr val="FF0000"/>
                </a:solidFill>
              </a:rPr>
              <a:t>reliable</a:t>
            </a:r>
            <a:endParaRPr lang="en-US" altLang="ja-JP" sz="2400" dirty="0" smtClean="0">
              <a:solidFill>
                <a:srgbClr val="FF0000"/>
              </a:solidFill>
            </a:endParaRPr>
          </a:p>
        </p:txBody>
      </p:sp>
      <p:sp>
        <p:nvSpPr>
          <p:cNvPr id="10" name="右矢印 9"/>
          <p:cNvSpPr/>
          <p:nvPr/>
        </p:nvSpPr>
        <p:spPr>
          <a:xfrm>
            <a:off x="3123749" y="2923458"/>
            <a:ext cx="975360" cy="374469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039578" y="2775508"/>
            <a:ext cx="11272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Not</a:t>
            </a:r>
          </a:p>
          <a:p>
            <a:r>
              <a:rPr lang="en-US" altLang="ja-JP" sz="2400" dirty="0" smtClean="0">
                <a:solidFill>
                  <a:srgbClr val="FF0000"/>
                </a:solidFill>
              </a:rPr>
              <a:t>reliable</a:t>
            </a:r>
            <a:endParaRPr lang="en-US" altLang="ja-JP" sz="2400" dirty="0" smtClean="0">
              <a:solidFill>
                <a:srgbClr val="FF0000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7033960" y="1408479"/>
            <a:ext cx="1955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err="1"/>
              <a:t>m</a:t>
            </a:r>
            <a:r>
              <a:rPr lang="en-US" altLang="ja-JP" sz="2400" baseline="-25000" dirty="0" err="1"/>
              <a:t>PS</a:t>
            </a:r>
            <a:r>
              <a:rPr lang="en-US" altLang="ja-JP" sz="2400" dirty="0"/>
              <a:t>/m</a:t>
            </a:r>
            <a:r>
              <a:rPr lang="en-US" altLang="ja-JP" sz="2400" baseline="-25000" dirty="0"/>
              <a:t>V</a:t>
            </a:r>
            <a:r>
              <a:rPr lang="en-US" altLang="ja-JP" sz="2400" dirty="0"/>
              <a:t> ≈0.63 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07576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/>
          <p:cNvGrpSpPr>
            <a:grpSpLocks noChangeAspect="1"/>
          </p:cNvGrpSpPr>
          <p:nvPr/>
        </p:nvGrpSpPr>
        <p:grpSpPr>
          <a:xfrm>
            <a:off x="5953327" y="-413862"/>
            <a:ext cx="3083669" cy="6784923"/>
            <a:chOff x="4766553" y="-16333"/>
            <a:chExt cx="3062870" cy="6739158"/>
          </a:xfrm>
          <a:scene3d>
            <a:camera prst="perspectiveHeroicExtremeRightFacing" fov="7200000">
              <a:rot lat="21179998" lon="600000" rev="21299999"/>
            </a:camera>
            <a:lightRig rig="chilly" dir="t"/>
          </a:scene3d>
        </p:grpSpPr>
        <p:pic>
          <p:nvPicPr>
            <p:cNvPr id="7" name="図 6"/>
            <p:cNvPicPr>
              <a:picLocks noChangeAspect="1"/>
            </p:cNvPicPr>
            <p:nvPr/>
          </p:nvPicPr>
          <p:blipFill rotWithShape="1">
            <a:blip r:embed="rId2"/>
            <a:srcRect b="50231"/>
            <a:stretch/>
          </p:blipFill>
          <p:spPr>
            <a:xfrm>
              <a:off x="4766553" y="2316812"/>
              <a:ext cx="3062870" cy="2075168"/>
            </a:xfrm>
            <a:prstGeom prst="rect">
              <a:avLst/>
            </a:prstGeom>
            <a:sp3d prstMaterial="translucentPowder"/>
          </p:spPr>
        </p:pic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6553" y="4459182"/>
              <a:ext cx="3062870" cy="2263643"/>
            </a:xfrm>
            <a:prstGeom prst="rect">
              <a:avLst/>
            </a:prstGeom>
            <a:sp3d prstMaterial="translucentPowder"/>
          </p:spPr>
        </p:pic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66553" y="-16333"/>
              <a:ext cx="3062870" cy="2295884"/>
            </a:xfrm>
            <a:prstGeom prst="rect">
              <a:avLst/>
            </a:prstGeom>
            <a:sp3d prstMaterial="translucentPowder"/>
          </p:spPr>
        </p:pic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Contents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28650" y="1292748"/>
            <a:ext cx="7759336" cy="5078313"/>
          </a:xfrm>
          <a:prstGeom prst="rect">
            <a:avLst/>
          </a:prstGeom>
          <a:noFill/>
          <a:effectLst>
            <a:glow rad="101600">
              <a:srgbClr val="11455D"/>
            </a:glow>
          </a:effectLst>
        </p:spPr>
        <p:txBody>
          <a:bodyPr wrap="square" rtlCol="0">
            <a:spAutoFit/>
          </a:bodyPr>
          <a:lstStyle/>
          <a:p>
            <a:r>
              <a:rPr kumimoji="1" lang="en-US" altLang="ja-JP" sz="3600" dirty="0" smtClean="0">
                <a:effectLst>
                  <a:glow rad="101600">
                    <a:srgbClr val="124963"/>
                  </a:glow>
                </a:effectLst>
              </a:rPr>
              <a:t>1. </a:t>
            </a:r>
            <a:r>
              <a:rPr kumimoji="1" lang="en-US" altLang="ja-JP" sz="3200" dirty="0" smtClean="0">
                <a:effectLst>
                  <a:glow rad="101600">
                    <a:srgbClr val="124963"/>
                  </a:glow>
                </a:effectLst>
              </a:rPr>
              <a:t>Constructing EMT</a:t>
            </a:r>
          </a:p>
          <a:p>
            <a:r>
              <a:rPr kumimoji="1" lang="en-US" altLang="ja-JP" sz="3600" dirty="0" smtClean="0">
                <a:effectLst>
                  <a:glow rad="101600">
                    <a:srgbClr val="124963"/>
                  </a:glow>
                </a:effectLst>
              </a:rPr>
              <a:t>2. </a:t>
            </a:r>
            <a:r>
              <a:rPr kumimoji="1" lang="en-US" altLang="ja-JP" sz="3200" dirty="0" smtClean="0">
                <a:effectLst>
                  <a:glow rad="101600">
                    <a:srgbClr val="124963"/>
                  </a:glow>
                </a:effectLst>
              </a:rPr>
              <a:t>Thermodynamics</a:t>
            </a:r>
          </a:p>
          <a:p>
            <a:pPr algn="r"/>
            <a:r>
              <a:rPr lang="en-US" altLang="ja-JP" dirty="0" err="1" smtClean="0">
                <a:effectLst>
                  <a:glow rad="101600">
                    <a:srgbClr val="124963"/>
                  </a:glow>
                </a:effectLst>
              </a:rPr>
              <a:t>FlowQCD</a:t>
            </a:r>
            <a:r>
              <a:rPr lang="en-US" altLang="ja-JP" dirty="0">
                <a:effectLst>
                  <a:glow rad="101600">
                    <a:srgbClr val="124963"/>
                  </a:glow>
                </a:effectLst>
              </a:rPr>
              <a:t>, 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PR</a:t>
            </a:r>
            <a:r>
              <a:rPr lang="en-US" altLang="ja-JP" b="1" dirty="0" smtClean="0">
                <a:effectLst>
                  <a:glow rad="101600">
                    <a:srgbClr val="124963"/>
                  </a:glow>
                </a:effectLst>
              </a:rPr>
              <a:t>D90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,011501 </a:t>
            </a:r>
            <a:r>
              <a:rPr lang="en-US" altLang="ja-JP" dirty="0">
                <a:effectLst>
                  <a:glow rad="101600">
                    <a:srgbClr val="124963"/>
                  </a:glow>
                </a:effectLst>
              </a:rPr>
              <a:t>(2014); PR</a:t>
            </a:r>
            <a:r>
              <a:rPr lang="en-US" altLang="ja-JP" b="1" dirty="0">
                <a:effectLst>
                  <a:glow rad="101600">
                    <a:srgbClr val="124963"/>
                  </a:glow>
                </a:effectLst>
              </a:rPr>
              <a:t>D94</a:t>
            </a:r>
            <a:r>
              <a:rPr lang="en-US" altLang="ja-JP" dirty="0">
                <a:effectLst>
                  <a:glow rad="101600">
                    <a:srgbClr val="124963"/>
                  </a:glow>
                </a:effectLst>
              </a:rPr>
              <a:t>, 114512 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(2016);</a:t>
            </a:r>
          </a:p>
          <a:p>
            <a:pPr algn="r"/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WHOT-QCD</a:t>
            </a:r>
            <a:r>
              <a:rPr lang="en-US" altLang="ja-JP" dirty="0">
                <a:effectLst>
                  <a:glow rad="101600">
                    <a:srgbClr val="124963"/>
                  </a:glow>
                </a:effectLst>
              </a:rPr>
              <a:t>, 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PR</a:t>
            </a:r>
            <a:r>
              <a:rPr lang="en-US" altLang="ja-JP" b="1" dirty="0" smtClean="0">
                <a:effectLst>
                  <a:glow rad="101600">
                    <a:srgbClr val="124963"/>
                  </a:glow>
                </a:effectLst>
              </a:rPr>
              <a:t>D96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, </a:t>
            </a:r>
            <a:r>
              <a:rPr lang="en-US" altLang="ja-JP" dirty="0">
                <a:effectLst>
                  <a:glow rad="101600">
                    <a:srgbClr val="124963"/>
                  </a:glow>
                </a:effectLst>
              </a:rPr>
              <a:t>014509 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(2017); </a:t>
            </a:r>
            <a:r>
              <a:rPr lang="en-US" altLang="ja-JP" dirty="0" err="1" smtClean="0">
                <a:effectLst>
                  <a:glow rad="101600">
                    <a:srgbClr val="124963"/>
                  </a:glow>
                </a:effectLst>
              </a:rPr>
              <a:t>Iritani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+, PTEP </a:t>
            </a:r>
            <a:r>
              <a:rPr lang="en-US" altLang="ja-JP" b="1" dirty="0" smtClean="0">
                <a:effectLst>
                  <a:glow rad="101600">
                    <a:srgbClr val="124963"/>
                  </a:glow>
                </a:effectLst>
              </a:rPr>
              <a:t>2019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, 023B02 (2019)</a:t>
            </a:r>
            <a:endParaRPr kumimoji="1" lang="en-US" altLang="ja-JP" dirty="0" smtClean="0">
              <a:effectLst>
                <a:glow rad="101600">
                  <a:srgbClr val="124963"/>
                </a:glow>
              </a:effectLst>
            </a:endParaRPr>
          </a:p>
          <a:p>
            <a:r>
              <a:rPr lang="en-US" altLang="ja-JP" sz="3600" dirty="0" smtClean="0">
                <a:effectLst>
                  <a:glow rad="101600">
                    <a:srgbClr val="124963"/>
                  </a:glow>
                </a:effectLst>
              </a:rPr>
              <a:t>3. </a:t>
            </a:r>
            <a:r>
              <a:rPr lang="en-US" altLang="ja-JP" sz="3200" dirty="0" smtClean="0">
                <a:effectLst>
                  <a:glow rad="101600">
                    <a:srgbClr val="124963"/>
                  </a:glow>
                </a:effectLst>
              </a:rPr>
              <a:t>Flux Tube</a:t>
            </a:r>
          </a:p>
          <a:p>
            <a:pPr algn="r"/>
            <a:r>
              <a:rPr lang="en-US" altLang="ja-JP" dirty="0" err="1" smtClean="0">
                <a:effectLst>
                  <a:glow rad="101600">
                    <a:srgbClr val="124963"/>
                  </a:glow>
                </a:effectLst>
              </a:rPr>
              <a:t>FlowQCD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, PLB789, 210 </a:t>
            </a:r>
            <a:r>
              <a:rPr lang="en-US" altLang="ja-JP" dirty="0">
                <a:effectLst>
                  <a:glow rad="101600">
                    <a:srgbClr val="124963"/>
                  </a:glow>
                </a:effectLst>
              </a:rPr>
              <a:t>(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2019); </a:t>
            </a:r>
            <a:r>
              <a:rPr lang="en-US" altLang="ja-JP" dirty="0" err="1" smtClean="0">
                <a:effectLst>
                  <a:glow rad="101600">
                    <a:srgbClr val="124963"/>
                  </a:glow>
                </a:effectLst>
              </a:rPr>
              <a:t>Yanagihara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+, in prep.</a:t>
            </a:r>
          </a:p>
          <a:p>
            <a:r>
              <a:rPr kumimoji="1" lang="en-US" altLang="ja-JP" sz="3600" dirty="0" smtClean="0">
                <a:effectLst>
                  <a:glow rad="101600">
                    <a:srgbClr val="124963"/>
                  </a:glow>
                </a:effectLst>
              </a:rPr>
              <a:t>4. </a:t>
            </a:r>
            <a:r>
              <a:rPr kumimoji="1" lang="en-US" altLang="ja-JP" sz="3200" dirty="0" smtClean="0">
                <a:effectLst>
                  <a:glow rad="101600">
                    <a:srgbClr val="124963"/>
                  </a:glow>
                </a:effectLst>
              </a:rPr>
              <a:t>Static Quark Systems at Nonzero T</a:t>
            </a:r>
          </a:p>
          <a:p>
            <a:pPr algn="r"/>
            <a:r>
              <a:rPr lang="en-US" altLang="ja-JP" dirty="0" err="1" smtClean="0">
                <a:effectLst>
                  <a:glow rad="101600">
                    <a:srgbClr val="124963"/>
                  </a:glow>
                </a:effectLst>
              </a:rPr>
              <a:t>FlowQCD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, in prep.</a:t>
            </a:r>
            <a:endParaRPr kumimoji="1" lang="en-US" altLang="ja-JP" dirty="0" smtClean="0">
              <a:effectLst>
                <a:glow rad="101600">
                  <a:srgbClr val="124963"/>
                </a:glow>
              </a:effectLst>
            </a:endParaRPr>
          </a:p>
          <a:p>
            <a:r>
              <a:rPr lang="en-US" altLang="ja-JP" sz="3600" dirty="0">
                <a:effectLst>
                  <a:glow rad="101600">
                    <a:srgbClr val="124963"/>
                  </a:glow>
                </a:effectLst>
              </a:rPr>
              <a:t>5</a:t>
            </a:r>
            <a:r>
              <a:rPr kumimoji="1" lang="en-US" altLang="ja-JP" sz="3600" dirty="0" smtClean="0">
                <a:effectLst>
                  <a:glow rad="101600">
                    <a:srgbClr val="124963"/>
                  </a:glow>
                </a:effectLst>
              </a:rPr>
              <a:t>. </a:t>
            </a:r>
            <a:r>
              <a:rPr kumimoji="1" lang="en-US" altLang="ja-JP" sz="3200" dirty="0" smtClean="0">
                <a:effectLst>
                  <a:glow rad="101600">
                    <a:srgbClr val="124963"/>
                  </a:glow>
                </a:effectLst>
              </a:rPr>
              <a:t>Casimir Effect</a:t>
            </a:r>
          </a:p>
          <a:p>
            <a:pPr algn="r"/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MK, </a:t>
            </a:r>
            <a:r>
              <a:rPr lang="en-US" altLang="ja-JP" dirty="0" err="1" smtClean="0">
                <a:effectLst>
                  <a:glow rad="101600">
                    <a:srgbClr val="124963"/>
                  </a:glow>
                </a:effectLst>
              </a:rPr>
              <a:t>Mogliacci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, Horowitz, Kolbe, arXiv:1904.00241</a:t>
            </a:r>
            <a:endParaRPr kumimoji="1" lang="en-US" altLang="ja-JP" dirty="0" smtClean="0">
              <a:effectLst>
                <a:glow rad="101600">
                  <a:srgbClr val="124963"/>
                </a:glow>
              </a:effectLst>
            </a:endParaRPr>
          </a:p>
          <a:p>
            <a:r>
              <a:rPr lang="en-US" altLang="ja-JP" sz="3600" dirty="0">
                <a:effectLst>
                  <a:glow rad="101600">
                    <a:srgbClr val="124963"/>
                  </a:glow>
                </a:effectLst>
              </a:rPr>
              <a:t>6</a:t>
            </a:r>
            <a:r>
              <a:rPr lang="en-US" altLang="ja-JP" sz="3600" dirty="0" smtClean="0">
                <a:effectLst>
                  <a:glow rad="101600">
                    <a:srgbClr val="124963"/>
                  </a:glow>
                </a:effectLst>
              </a:rPr>
              <a:t>. </a:t>
            </a:r>
            <a:r>
              <a:rPr lang="en-US" altLang="ja-JP" sz="3200" dirty="0" smtClean="0">
                <a:effectLst>
                  <a:glow rad="101600">
                    <a:srgbClr val="124963"/>
                  </a:glow>
                </a:effectLst>
              </a:rPr>
              <a:t>Correlation Function</a:t>
            </a:r>
          </a:p>
          <a:p>
            <a:pPr algn="r"/>
            <a:r>
              <a:rPr lang="en-US" altLang="ja-JP" dirty="0" err="1" smtClean="0">
                <a:effectLst>
                  <a:glow rad="101600">
                    <a:srgbClr val="124963"/>
                  </a:glow>
                </a:effectLst>
              </a:rPr>
              <a:t>FlowQCD</a:t>
            </a:r>
            <a:r>
              <a:rPr lang="en-US" altLang="ja-JP" dirty="0">
                <a:effectLst>
                  <a:glow rad="101600">
                    <a:srgbClr val="124963"/>
                  </a:glow>
                </a:effectLst>
              </a:rPr>
              <a:t>, 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PR</a:t>
            </a:r>
            <a:r>
              <a:rPr lang="en-US" altLang="ja-JP" b="1" dirty="0" smtClean="0">
                <a:effectLst>
                  <a:glow rad="101600">
                    <a:srgbClr val="124963"/>
                  </a:glow>
                </a:effectLst>
              </a:rPr>
              <a:t>D96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, 111502 (2017)</a:t>
            </a:r>
          </a:p>
        </p:txBody>
      </p:sp>
      <p:sp>
        <p:nvSpPr>
          <p:cNvPr id="11" name="角丸四角形 10"/>
          <p:cNvSpPr/>
          <p:nvPr/>
        </p:nvSpPr>
        <p:spPr>
          <a:xfrm>
            <a:off x="505097" y="3021872"/>
            <a:ext cx="8098972" cy="888261"/>
          </a:xfrm>
          <a:prstGeom prst="roundRect">
            <a:avLst/>
          </a:prstGeom>
          <a:solidFill>
            <a:schemeClr val="tx1">
              <a:alpha val="9000"/>
            </a:scheme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329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角丸四角形 20"/>
          <p:cNvSpPr/>
          <p:nvPr/>
        </p:nvSpPr>
        <p:spPr>
          <a:xfrm>
            <a:off x="525994" y="3700401"/>
            <a:ext cx="8092010" cy="2966272"/>
          </a:xfrm>
          <a:prstGeom prst="roundRect">
            <a:avLst>
              <a:gd name="adj" fmla="val 7243"/>
            </a:avLst>
          </a:prstGeom>
          <a:solidFill>
            <a:schemeClr val="accent1">
              <a:lumMod val="50000"/>
              <a:alpha val="7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Quark-Anti-quark system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351406" y="1417113"/>
            <a:ext cx="64411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Formation of the flux tube </a:t>
            </a:r>
            <a:r>
              <a:rPr kumimoji="1" lang="en-US" altLang="ja-JP" sz="2800" dirty="0" smtClean="0">
                <a:sym typeface="Wingdings" panose="05000000000000000000" pitchFamily="2" charset="2"/>
              </a:rPr>
              <a:t> confinement</a:t>
            </a:r>
            <a:endParaRPr kumimoji="1" lang="ja-JP" altLang="en-US" sz="28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86634" y="3780950"/>
            <a:ext cx="4770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/>
              <a:t>Previous </a:t>
            </a:r>
            <a:r>
              <a:rPr lang="en-US" altLang="ja-JP" sz="2800" b="1" dirty="0"/>
              <a:t>S</a:t>
            </a:r>
            <a:r>
              <a:rPr kumimoji="1" lang="en-US" altLang="ja-JP" sz="2800" b="1" dirty="0" smtClean="0"/>
              <a:t>tudies on Flux Tube</a:t>
            </a:r>
            <a:endParaRPr kumimoji="1" lang="ja-JP" altLang="en-US" sz="2800" b="1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28650" y="4513861"/>
            <a:ext cx="325121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Potential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Action density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Color-electric field</a:t>
            </a:r>
            <a:endParaRPr kumimoji="1" lang="ja-JP" altLang="en-US" sz="2800" dirty="0" smtClean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186" y="4513861"/>
            <a:ext cx="2602956" cy="1442322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1176117" y="5929223"/>
            <a:ext cx="2460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so many studies…</a:t>
            </a:r>
            <a:endParaRPr kumimoji="1" lang="ja-JP" altLang="en-US" sz="2400" dirty="0" smtClean="0"/>
          </a:p>
        </p:txBody>
      </p:sp>
      <p:cxnSp>
        <p:nvCxnSpPr>
          <p:cNvPr id="17" name="直線コネクタ 16"/>
          <p:cNvCxnSpPr/>
          <p:nvPr/>
        </p:nvCxnSpPr>
        <p:spPr>
          <a:xfrm>
            <a:off x="3221117" y="2754192"/>
            <a:ext cx="2902397" cy="0"/>
          </a:xfrm>
          <a:prstGeom prst="line">
            <a:avLst/>
          </a:prstGeom>
          <a:ln w="1905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円弧 2"/>
          <p:cNvSpPr/>
          <p:nvPr/>
        </p:nvSpPr>
        <p:spPr>
          <a:xfrm>
            <a:off x="2599675" y="2443104"/>
            <a:ext cx="4145280" cy="2292202"/>
          </a:xfrm>
          <a:prstGeom prst="arc">
            <a:avLst>
              <a:gd name="adj1" fmla="val 12695469"/>
              <a:gd name="adj2" fmla="val 19639880"/>
            </a:avLst>
          </a:prstGeom>
          <a:ln w="1905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弧 12"/>
          <p:cNvSpPr/>
          <p:nvPr/>
        </p:nvSpPr>
        <p:spPr>
          <a:xfrm flipV="1">
            <a:off x="2599675" y="776654"/>
            <a:ext cx="4145280" cy="2292202"/>
          </a:xfrm>
          <a:prstGeom prst="arc">
            <a:avLst>
              <a:gd name="adj1" fmla="val 12695469"/>
              <a:gd name="adj2" fmla="val 19639880"/>
            </a:avLst>
          </a:prstGeom>
          <a:ln w="1905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/>
          <p:cNvSpPr/>
          <p:nvPr/>
        </p:nvSpPr>
        <p:spPr>
          <a:xfrm>
            <a:off x="2891284" y="2291845"/>
            <a:ext cx="3538077" cy="460064"/>
          </a:xfrm>
          <a:custGeom>
            <a:avLst/>
            <a:gdLst>
              <a:gd name="connsiteX0" fmla="*/ 339596 w 3538077"/>
              <a:gd name="connsiteY0" fmla="*/ 460064 h 460064"/>
              <a:gd name="connsiteX1" fmla="*/ 174133 w 3538077"/>
              <a:gd name="connsiteY1" fmla="*/ 338144 h 460064"/>
              <a:gd name="connsiteX2" fmla="*/ 252510 w 3538077"/>
              <a:gd name="connsiteY2" fmla="*/ 42052 h 460064"/>
              <a:gd name="connsiteX3" fmla="*/ 3230842 w 3538077"/>
              <a:gd name="connsiteY3" fmla="*/ 42052 h 460064"/>
              <a:gd name="connsiteX4" fmla="*/ 3291802 w 3538077"/>
              <a:gd name="connsiteY4" fmla="*/ 416521 h 460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077" h="460064">
                <a:moveTo>
                  <a:pt x="339596" y="460064"/>
                </a:moveTo>
                <a:cubicBezTo>
                  <a:pt x="264121" y="433938"/>
                  <a:pt x="188647" y="407813"/>
                  <a:pt x="174133" y="338144"/>
                </a:cubicBezTo>
                <a:cubicBezTo>
                  <a:pt x="159619" y="268475"/>
                  <a:pt x="-256941" y="91401"/>
                  <a:pt x="252510" y="42052"/>
                </a:cubicBezTo>
                <a:cubicBezTo>
                  <a:pt x="761961" y="-7297"/>
                  <a:pt x="2724293" y="-20359"/>
                  <a:pt x="3230842" y="42052"/>
                </a:cubicBezTo>
                <a:cubicBezTo>
                  <a:pt x="3737391" y="104463"/>
                  <a:pt x="3514596" y="260492"/>
                  <a:pt x="3291802" y="416521"/>
                </a:cubicBezTo>
              </a:path>
            </a:pathLst>
          </a:custGeom>
          <a:noFill/>
          <a:ln w="1905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/>
          <p:cNvSpPr/>
          <p:nvPr/>
        </p:nvSpPr>
        <p:spPr>
          <a:xfrm flipV="1">
            <a:off x="2891284" y="2758995"/>
            <a:ext cx="3538077" cy="460064"/>
          </a:xfrm>
          <a:custGeom>
            <a:avLst/>
            <a:gdLst>
              <a:gd name="connsiteX0" fmla="*/ 339596 w 3538077"/>
              <a:gd name="connsiteY0" fmla="*/ 460064 h 460064"/>
              <a:gd name="connsiteX1" fmla="*/ 174133 w 3538077"/>
              <a:gd name="connsiteY1" fmla="*/ 338144 h 460064"/>
              <a:gd name="connsiteX2" fmla="*/ 252510 w 3538077"/>
              <a:gd name="connsiteY2" fmla="*/ 42052 h 460064"/>
              <a:gd name="connsiteX3" fmla="*/ 3230842 w 3538077"/>
              <a:gd name="connsiteY3" fmla="*/ 42052 h 460064"/>
              <a:gd name="connsiteX4" fmla="*/ 3291802 w 3538077"/>
              <a:gd name="connsiteY4" fmla="*/ 416521 h 460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077" h="460064">
                <a:moveTo>
                  <a:pt x="339596" y="460064"/>
                </a:moveTo>
                <a:cubicBezTo>
                  <a:pt x="264121" y="433938"/>
                  <a:pt x="188647" y="407813"/>
                  <a:pt x="174133" y="338144"/>
                </a:cubicBezTo>
                <a:cubicBezTo>
                  <a:pt x="159619" y="268475"/>
                  <a:pt x="-256941" y="91401"/>
                  <a:pt x="252510" y="42052"/>
                </a:cubicBezTo>
                <a:cubicBezTo>
                  <a:pt x="761961" y="-7297"/>
                  <a:pt x="2724293" y="-20359"/>
                  <a:pt x="3230842" y="42052"/>
                </a:cubicBezTo>
                <a:cubicBezTo>
                  <a:pt x="3737391" y="104463"/>
                  <a:pt x="3514596" y="260492"/>
                  <a:pt x="3291802" y="416521"/>
                </a:cubicBezTo>
              </a:path>
            </a:pathLst>
          </a:custGeom>
          <a:noFill/>
          <a:ln w="1905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/>
          <p:cNvSpPr/>
          <p:nvPr/>
        </p:nvSpPr>
        <p:spPr>
          <a:xfrm>
            <a:off x="5853514" y="2484192"/>
            <a:ext cx="540000" cy="540000"/>
          </a:xfrm>
          <a:prstGeom prst="ellipse">
            <a:avLst/>
          </a:prstGeom>
          <a:gradFill flip="none" rotWithShape="1">
            <a:gsLst>
              <a:gs pos="11000">
                <a:srgbClr val="FF0000"/>
              </a:gs>
              <a:gs pos="100000">
                <a:srgbClr val="FF7C8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楕円 13"/>
          <p:cNvSpPr/>
          <p:nvPr/>
        </p:nvSpPr>
        <p:spPr>
          <a:xfrm>
            <a:off x="2951117" y="2484192"/>
            <a:ext cx="540000" cy="540000"/>
          </a:xfrm>
          <a:prstGeom prst="ellipse">
            <a:avLst/>
          </a:prstGeom>
          <a:gradFill flip="none" rotWithShape="1">
            <a:gsLst>
              <a:gs pos="11000">
                <a:srgbClr val="0070C0"/>
              </a:gs>
              <a:gs pos="100000">
                <a:srgbClr val="00B0F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9479" y="4513861"/>
            <a:ext cx="1513867" cy="1442322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3979147" y="5929223"/>
            <a:ext cx="155452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200" dirty="0" err="1" smtClean="0"/>
              <a:t>Cea</a:t>
            </a:r>
            <a:r>
              <a:rPr kumimoji="1" lang="en-US" altLang="ja-JP" sz="2200" dirty="0" smtClean="0"/>
              <a:t>+ (2012)</a:t>
            </a:r>
            <a:endParaRPr kumimoji="1" lang="ja-JP" altLang="en-US" sz="2200" dirty="0" smtClean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960158" y="5933152"/>
            <a:ext cx="20510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200" dirty="0" smtClean="0"/>
              <a:t>Cardoso+ (2013)</a:t>
            </a:r>
            <a:endParaRPr kumimoji="1" lang="ja-JP" alt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120016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32656"/>
            <a:ext cx="9144000" cy="1325563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Stress Tensor </a:t>
            </a:r>
            <a:r>
              <a:rPr lang="en-US" altLang="ja-JP" dirty="0" smtClean="0"/>
              <a:t>in QQ System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/>
          <a:srcRect b="50231"/>
          <a:stretch/>
        </p:blipFill>
        <p:spPr>
          <a:xfrm>
            <a:off x="182733" y="1393812"/>
            <a:ext cx="5913120" cy="4006281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6235041" y="1815278"/>
            <a:ext cx="247054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FF00"/>
                </a:solidFill>
              </a:rPr>
              <a:t>Lattice simulation</a:t>
            </a:r>
          </a:p>
          <a:p>
            <a:r>
              <a:rPr kumimoji="1" lang="en-US" altLang="ja-JP" sz="2400" dirty="0" smtClean="0">
                <a:solidFill>
                  <a:srgbClr val="FFFF00"/>
                </a:solidFill>
              </a:rPr>
              <a:t>SU(3) Yang-Mills</a:t>
            </a:r>
            <a:endParaRPr lang="en-US" altLang="ja-JP" sz="2400" dirty="0" smtClean="0">
              <a:solidFill>
                <a:srgbClr val="FFFF00"/>
              </a:solidFill>
            </a:endParaRPr>
          </a:p>
          <a:p>
            <a:r>
              <a:rPr kumimoji="1" lang="en-US" altLang="ja-JP" sz="2400" dirty="0" smtClean="0"/>
              <a:t>a=0.029 </a:t>
            </a:r>
            <a:r>
              <a:rPr kumimoji="1" lang="en-US" altLang="ja-JP" sz="2400" dirty="0" err="1" smtClean="0"/>
              <a:t>fm</a:t>
            </a:r>
            <a:endParaRPr kumimoji="1" lang="en-US" altLang="ja-JP" sz="2400" dirty="0" smtClean="0"/>
          </a:p>
          <a:p>
            <a:r>
              <a:rPr lang="en-US" altLang="ja-JP" sz="2400" dirty="0" smtClean="0"/>
              <a:t>R=0.69 </a:t>
            </a:r>
            <a:r>
              <a:rPr lang="en-US" altLang="ja-JP" sz="2400" dirty="0" err="1" smtClean="0"/>
              <a:t>fm</a:t>
            </a:r>
            <a:endParaRPr kumimoji="1" lang="en-US" altLang="ja-JP" sz="2400" dirty="0" smtClean="0"/>
          </a:p>
          <a:p>
            <a:r>
              <a:rPr lang="en-US" altLang="ja-JP" sz="2400" dirty="0" smtClean="0"/>
              <a:t>t/a</a:t>
            </a:r>
            <a:r>
              <a:rPr lang="en-US" altLang="ja-JP" sz="2400" baseline="30000" dirty="0" smtClean="0"/>
              <a:t>2</a:t>
            </a:r>
            <a:r>
              <a:rPr lang="en-US" altLang="ja-JP" sz="2400" dirty="0" smtClean="0"/>
              <a:t>=2.0</a:t>
            </a:r>
            <a:endParaRPr kumimoji="1" lang="ja-JP" altLang="en-US" sz="2400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233468" y="1161108"/>
            <a:ext cx="28241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000" dirty="0" err="1" smtClean="0"/>
              <a:t>Yanagihara</a:t>
            </a:r>
            <a:r>
              <a:rPr kumimoji="1" lang="en-US" altLang="ja-JP" sz="2000" dirty="0" smtClean="0"/>
              <a:t>+, 1803.05656</a:t>
            </a:r>
          </a:p>
          <a:p>
            <a:pPr algn="r"/>
            <a:r>
              <a:rPr lang="en-US" altLang="ja-JP" sz="2000" dirty="0" smtClean="0"/>
              <a:t>PLB, in press</a:t>
            </a:r>
            <a:endParaRPr kumimoji="1" lang="ja-JP" altLang="en-US" sz="2000" dirty="0" smtClean="0"/>
          </a:p>
        </p:txBody>
      </p:sp>
      <p:sp>
        <p:nvSpPr>
          <p:cNvPr id="16" name="右矢印 15"/>
          <p:cNvSpPr/>
          <p:nvPr/>
        </p:nvSpPr>
        <p:spPr>
          <a:xfrm rot="10800000" flipH="1">
            <a:off x="7621557" y="4125069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7" name="右矢印 16"/>
          <p:cNvSpPr/>
          <p:nvPr/>
        </p:nvSpPr>
        <p:spPr>
          <a:xfrm rot="16200000" flipH="1">
            <a:off x="6525279" y="4492754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8" name="平行四辺形 17"/>
          <p:cNvSpPr/>
          <p:nvPr/>
        </p:nvSpPr>
        <p:spPr>
          <a:xfrm>
            <a:off x="6274837" y="4231131"/>
            <a:ext cx="1107611" cy="298634"/>
          </a:xfrm>
          <a:prstGeom prst="parallelogram">
            <a:avLst>
              <a:gd name="adj" fmla="val 86913"/>
            </a:avLst>
          </a:prstGeom>
          <a:solidFill>
            <a:srgbClr val="FF7C80">
              <a:alpha val="50000"/>
            </a:srgbClr>
          </a:solid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" name="右矢印 18"/>
          <p:cNvSpPr/>
          <p:nvPr/>
        </p:nvSpPr>
        <p:spPr>
          <a:xfrm rot="5400000" flipH="1" flipV="1">
            <a:off x="6525279" y="3893662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0" name="平行四辺形 19"/>
          <p:cNvSpPr/>
          <p:nvPr/>
        </p:nvSpPr>
        <p:spPr>
          <a:xfrm rot="16200000" flipH="1">
            <a:off x="7673119" y="4173599"/>
            <a:ext cx="1077234" cy="255011"/>
          </a:xfrm>
          <a:prstGeom prst="parallelogram">
            <a:avLst>
              <a:gd name="adj" fmla="val 130042"/>
            </a:avLst>
          </a:prstGeom>
          <a:solidFill>
            <a:srgbClr val="00B0F0">
              <a:alpha val="20000"/>
            </a:srgbClr>
          </a:solidFill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" name="右矢印 20"/>
          <p:cNvSpPr/>
          <p:nvPr/>
        </p:nvSpPr>
        <p:spPr>
          <a:xfrm flipH="1">
            <a:off x="8220649" y="4121277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333763" y="4892018"/>
            <a:ext cx="1095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9999"/>
                </a:solidFill>
                <a:effectLst>
                  <a:glow rad="139700">
                    <a:schemeClr val="accent1">
                      <a:lumMod val="50000"/>
                      <a:alpha val="87000"/>
                    </a:schemeClr>
                  </a:glow>
                </a:effectLst>
              </a:rPr>
              <a:t>pulling</a:t>
            </a:r>
            <a:endParaRPr kumimoji="1" lang="ja-JP" altLang="en-US" sz="2400" b="1" dirty="0" smtClean="0">
              <a:solidFill>
                <a:srgbClr val="FF9999"/>
              </a:solidFill>
              <a:effectLst>
                <a:glow rad="139700">
                  <a:schemeClr val="accent1">
                    <a:lumMod val="50000"/>
                    <a:alpha val="87000"/>
                  </a:schemeClr>
                </a:glow>
              </a:effectLst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666861" y="4892018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139700">
                    <a:schemeClr val="accent1">
                      <a:lumMod val="50000"/>
                      <a:alpha val="87000"/>
                    </a:schemeClr>
                  </a:glow>
                </a:effectLst>
              </a:rPr>
              <a:t>pushing</a:t>
            </a:r>
            <a:endParaRPr kumimoji="1" lang="ja-JP" altLang="en-US" sz="2400" b="1" dirty="0" smtClean="0">
              <a:solidFill>
                <a:schemeClr val="tx2">
                  <a:lumMod val="40000"/>
                  <a:lumOff val="60000"/>
                </a:schemeClr>
              </a:solidFill>
              <a:effectLst>
                <a:glow rad="139700">
                  <a:schemeClr val="accent1">
                    <a:lumMod val="50000"/>
                    <a:alpha val="87000"/>
                  </a:schemeClr>
                </a:glow>
              </a:effectLst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425441" y="254368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err="1" smtClean="0"/>
              <a:t>ー</a:t>
            </a:r>
            <a:endParaRPr kumimoji="1" lang="ja-JP" altLang="en-US" sz="2800" dirty="0" smtClean="0"/>
          </a:p>
        </p:txBody>
      </p:sp>
      <p:sp>
        <p:nvSpPr>
          <p:cNvPr id="24" name="正方形/長方形 23"/>
          <p:cNvSpPr/>
          <p:nvPr/>
        </p:nvSpPr>
        <p:spPr>
          <a:xfrm>
            <a:off x="3535680" y="1388549"/>
            <a:ext cx="87090" cy="4015698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0"/>
          <p:cNvSpPr/>
          <p:nvPr/>
        </p:nvSpPr>
        <p:spPr>
          <a:xfrm>
            <a:off x="1394663" y="5302609"/>
            <a:ext cx="6444343" cy="1555391"/>
          </a:xfrm>
          <a:prstGeom prst="roundRect">
            <a:avLst>
              <a:gd name="adj" fmla="val 7243"/>
            </a:avLst>
          </a:prstGeom>
          <a:solidFill>
            <a:schemeClr val="accent1">
              <a:lumMod val="50000"/>
              <a:alpha val="7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550130" y="5686303"/>
            <a:ext cx="60676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Distortion of field, line of the field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Propagation of the force as local </a:t>
            </a:r>
            <a:r>
              <a:rPr lang="en-US" altLang="ja-JP" sz="2400" dirty="0" smtClean="0"/>
              <a:t>interaction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Manifestly </a:t>
            </a:r>
            <a:r>
              <a:rPr lang="en-US" altLang="ja-JP" sz="2400" dirty="0"/>
              <a:t>gauge </a:t>
            </a:r>
            <a:r>
              <a:rPr lang="en-US" altLang="ja-JP" sz="2400" dirty="0" smtClean="0"/>
              <a:t>invariant</a:t>
            </a:r>
            <a:endParaRPr lang="en-US" altLang="ja-JP" sz="2400" dirty="0"/>
          </a:p>
        </p:txBody>
      </p:sp>
      <p:sp>
        <p:nvSpPr>
          <p:cNvPr id="13" name="右矢印 12"/>
          <p:cNvSpPr/>
          <p:nvPr/>
        </p:nvSpPr>
        <p:spPr>
          <a:xfrm>
            <a:off x="785407" y="5492121"/>
            <a:ext cx="764723" cy="1200328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550130" y="5273977"/>
            <a:ext cx="41985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Definite physical meaning</a:t>
            </a:r>
            <a:endParaRPr kumimoji="1" lang="ja-JP" alt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12377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6" descr="lattic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2657">
            <a:off x="2035936" y="4016728"/>
            <a:ext cx="2328304" cy="2248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正方形/長方形 6"/>
          <p:cNvSpPr/>
          <p:nvPr/>
        </p:nvSpPr>
        <p:spPr>
          <a:xfrm>
            <a:off x="8678081" y="1458219"/>
            <a:ext cx="168812" cy="20189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Lattice Setup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/>
          <a:srcRect r="14370"/>
          <a:stretch/>
        </p:blipFill>
        <p:spPr>
          <a:xfrm>
            <a:off x="5028318" y="1458218"/>
            <a:ext cx="3649764" cy="2022831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291402" y="1458219"/>
            <a:ext cx="4405373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SU(3) Yang-Mills (Quenched)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Wilson gauge action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Clover operator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24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APE smearing / multi-hit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24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>
                <a:solidFill>
                  <a:srgbClr val="FFFF00"/>
                </a:solidFill>
              </a:rPr>
              <a:t>fine lattices (a=0.029-0.06 </a:t>
            </a:r>
            <a:r>
              <a:rPr kumimoji="1" lang="en-US" altLang="ja-JP" sz="2400" dirty="0" err="1" smtClean="0">
                <a:solidFill>
                  <a:srgbClr val="FFFF00"/>
                </a:solidFill>
              </a:rPr>
              <a:t>fm</a:t>
            </a:r>
            <a:r>
              <a:rPr kumimoji="1" lang="en-US" altLang="ja-JP" sz="2400" dirty="0" smtClean="0">
                <a:solidFill>
                  <a:srgbClr val="FFFF00"/>
                </a:solidFill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solidFill>
                  <a:srgbClr val="FFFF00"/>
                </a:solidFill>
              </a:rPr>
              <a:t>continuum extrapolation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kumimoji="1"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Simulation: </a:t>
            </a:r>
            <a:r>
              <a:rPr lang="en-US" altLang="ja-JP" sz="2400" dirty="0" err="1" smtClean="0"/>
              <a:t>bluegene</a:t>
            </a:r>
            <a:r>
              <a:rPr lang="en-US" altLang="ja-JP" sz="2400" dirty="0" smtClean="0"/>
              <a:t>/Q@KEK</a:t>
            </a:r>
            <a:endParaRPr kumimoji="1" lang="ja-JP" altLang="en-US" sz="2400" dirty="0" smtClean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8318" y="3631104"/>
            <a:ext cx="3826260" cy="2945418"/>
          </a:xfrm>
          <a:prstGeom prst="rect">
            <a:avLst/>
          </a:prstGeom>
        </p:spPr>
      </p:pic>
      <p:sp>
        <p:nvSpPr>
          <p:cNvPr id="3" name="上矢印 2"/>
          <p:cNvSpPr/>
          <p:nvPr/>
        </p:nvSpPr>
        <p:spPr>
          <a:xfrm>
            <a:off x="6494952" y="4658535"/>
            <a:ext cx="373380" cy="703396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266772" y="5350321"/>
            <a:ext cx="13548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R=0.46 </a:t>
            </a:r>
            <a:r>
              <a:rPr kumimoji="1" lang="en-US" altLang="ja-JP" sz="22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fm</a:t>
            </a:r>
            <a:endParaRPr kumimoji="1" lang="ja-JP" altLang="en-US" sz="22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上矢印 8"/>
          <p:cNvSpPr/>
          <p:nvPr/>
        </p:nvSpPr>
        <p:spPr>
          <a:xfrm>
            <a:off x="7059758" y="4441365"/>
            <a:ext cx="373380" cy="586740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872868" y="5017856"/>
            <a:ext cx="13548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R=0.69 </a:t>
            </a:r>
            <a:r>
              <a:rPr kumimoji="1" lang="en-US" altLang="ja-JP" sz="22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fm</a:t>
            </a:r>
            <a:endParaRPr kumimoji="1" lang="ja-JP" altLang="en-US" sz="22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上矢印 10"/>
          <p:cNvSpPr/>
          <p:nvPr/>
        </p:nvSpPr>
        <p:spPr>
          <a:xfrm>
            <a:off x="7624564" y="4200012"/>
            <a:ext cx="373380" cy="458523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372939" y="4634889"/>
            <a:ext cx="13548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R=0.92 </a:t>
            </a:r>
            <a:r>
              <a:rPr kumimoji="1" lang="en-US" altLang="ja-JP" sz="22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fm</a:t>
            </a:r>
            <a:endParaRPr kumimoji="1" lang="ja-JP" altLang="en-US" sz="22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263835" y="1076945"/>
            <a:ext cx="26804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Yanagihara</a:t>
            </a:r>
            <a:r>
              <a:rPr kumimoji="1" lang="en-US" altLang="ja-JP" sz="2000" dirty="0" smtClean="0"/>
              <a:t>+, </a:t>
            </a:r>
            <a:r>
              <a:rPr lang="en-US" altLang="ja-JP" sz="2000" dirty="0" smtClean="0"/>
              <a:t>PLB, 2019</a:t>
            </a:r>
            <a:endParaRPr kumimoji="1" lang="ja-JP" altLang="en-US" sz="2000" dirty="0" smtClean="0"/>
          </a:p>
        </p:txBody>
      </p:sp>
      <p:sp>
        <p:nvSpPr>
          <p:cNvPr id="16" name="角丸四角形 15"/>
          <p:cNvSpPr/>
          <p:nvPr/>
        </p:nvSpPr>
        <p:spPr>
          <a:xfrm>
            <a:off x="264391" y="5582194"/>
            <a:ext cx="4509576" cy="994328"/>
          </a:xfrm>
          <a:prstGeom prst="roundRect">
            <a:avLst>
              <a:gd name="adj" fmla="val 7243"/>
            </a:avLst>
          </a:prstGeom>
          <a:solidFill>
            <a:schemeClr val="accent1">
              <a:lumMod val="50000"/>
              <a:alpha val="7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langle O(x) \rangle_{\rm Q\bar{Q}} = \lim_{T\to\infty} \frac{ \langle \delta O(x) \delta W(R,T)\rangle }{\langle W(R,T) \rangle}&#10;\end{align*}&lt;/body&gt;&#10;  &lt;fcolor&gt;FFFFFFFF&lt;/fcolor&gt;&#10;  &lt;bcolor&gt;FF000000&lt;/bcolor&gt;&#10;  &lt;transparent&gt;True&lt;/transparent&gt;&#10;  &lt;resolution&gt;1800&lt;/resolution&gt;&#10;  &lt;imageh&gt;589&lt;/imageh&gt;&#10;  &lt;imagew&gt;3877&lt;/imagew&gt;&#10;  &lt;scale&gt;50&lt;/scale&gt;&#10;  &lt;cursor&gt;14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09" y="5803476"/>
            <a:ext cx="4103157" cy="62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56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Continuum </a:t>
            </a:r>
            <a:r>
              <a:rPr kumimoji="1" lang="en-US" altLang="ja-JP" dirty="0" smtClean="0"/>
              <a:t>Extrapolation</a:t>
            </a:r>
            <a:br>
              <a:rPr kumimoji="1" lang="en-US" altLang="ja-JP" dirty="0" smtClean="0"/>
            </a:br>
            <a:r>
              <a:rPr lang="en-US" altLang="ja-JP" sz="3200" dirty="0" smtClean="0"/>
              <a:t>at mid-point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195" y="1513100"/>
            <a:ext cx="4483281" cy="368650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/>
          <a:srcRect r="89681"/>
          <a:stretch/>
        </p:blipFill>
        <p:spPr>
          <a:xfrm>
            <a:off x="284717" y="1513100"/>
            <a:ext cx="484397" cy="3686506"/>
          </a:xfrm>
          <a:prstGeom prst="rect">
            <a:avLst/>
          </a:prstGeom>
        </p:spPr>
      </p:pic>
      <p:sp>
        <p:nvSpPr>
          <p:cNvPr id="30" name="テキスト ボックス 29"/>
          <p:cNvSpPr txBox="1"/>
          <p:nvPr/>
        </p:nvSpPr>
        <p:spPr>
          <a:xfrm>
            <a:off x="394527" y="5500818"/>
            <a:ext cx="4389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>
                <a:latin typeface="Calibri" panose="020F0502020204030204" pitchFamily="34" charset="0"/>
              </a:rPr>
              <a:t>a</a:t>
            </a:r>
            <a:r>
              <a:rPr kumimoji="1" lang="en-US" altLang="ja-JP" sz="2400" dirty="0" smtClean="0">
                <a:latin typeface="Calibri" panose="020F0502020204030204" pitchFamily="34" charset="0"/>
                <a:sym typeface="Wingdings" panose="05000000000000000000" pitchFamily="2" charset="2"/>
              </a:rPr>
              <a:t>0 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extrapolation with fixed </a:t>
            </a:r>
            <a:r>
              <a:rPr kumimoji="1" lang="en-US" altLang="ja-JP" sz="2400" dirty="0" smtClean="0">
                <a:latin typeface="Calibri" panose="020F0502020204030204" pitchFamily="34" charset="0"/>
                <a:sym typeface="Wingdings" panose="05000000000000000000" pitchFamily="2" charset="2"/>
              </a:rPr>
              <a:t>t</a:t>
            </a:r>
          </a:p>
        </p:txBody>
      </p:sp>
      <p:pic>
        <p:nvPicPr>
          <p:cNvPr id="57" name="図 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692" y="4127864"/>
            <a:ext cx="2574246" cy="2667855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 rot="1605011">
            <a:off x="2593086" y="2820908"/>
            <a:ext cx="1382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/>
                </a:solidFill>
              </a:rPr>
              <a:t>continuum</a:t>
            </a:r>
            <a:endParaRPr kumimoji="1" lang="ja-JP" altLang="en-US" sz="2000" dirty="0" smtClean="0">
              <a:solidFill>
                <a:schemeClr val="bg1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 rot="2045238">
            <a:off x="3660521" y="3228433"/>
            <a:ext cx="6655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/>
                </a:solidFill>
              </a:rPr>
              <a:t>limit</a:t>
            </a:r>
            <a:endParaRPr kumimoji="1" lang="ja-JP" altLang="en-US" sz="2000" dirty="0" smtClean="0">
              <a:solidFill>
                <a:schemeClr val="bg1"/>
              </a:solidFill>
            </a:endParaRPr>
          </a:p>
        </p:txBody>
      </p:sp>
      <p:sp>
        <p:nvSpPr>
          <p:cNvPr id="13" name="平行四辺形 12"/>
          <p:cNvSpPr/>
          <p:nvPr/>
        </p:nvSpPr>
        <p:spPr>
          <a:xfrm rot="5400000" flipV="1">
            <a:off x="5934508" y="2373878"/>
            <a:ext cx="2682240" cy="785835"/>
          </a:xfrm>
          <a:prstGeom prst="parallelogram">
            <a:avLst>
              <a:gd name="adj" fmla="val 9667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平行四辺形 13"/>
          <p:cNvSpPr/>
          <p:nvPr/>
        </p:nvSpPr>
        <p:spPr>
          <a:xfrm>
            <a:off x="6884672" y="2388595"/>
            <a:ext cx="2129727" cy="761936"/>
          </a:xfrm>
          <a:prstGeom prst="parallelogram">
            <a:avLst>
              <a:gd name="adj" fmla="val 103173"/>
            </a:avLst>
          </a:prstGeom>
          <a:solidFill>
            <a:schemeClr val="accent2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平行四辺形 14"/>
          <p:cNvSpPr/>
          <p:nvPr/>
        </p:nvSpPr>
        <p:spPr>
          <a:xfrm>
            <a:off x="5543545" y="2385827"/>
            <a:ext cx="2125000" cy="761936"/>
          </a:xfrm>
          <a:prstGeom prst="parallelogram">
            <a:avLst>
              <a:gd name="adj" fmla="val 103173"/>
            </a:avLst>
          </a:prstGeom>
          <a:solidFill>
            <a:schemeClr val="accent2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平行四辺形 15"/>
          <p:cNvSpPr/>
          <p:nvPr/>
        </p:nvSpPr>
        <p:spPr>
          <a:xfrm rot="5400000" flipV="1">
            <a:off x="6415193" y="2847583"/>
            <a:ext cx="1720870" cy="785835"/>
          </a:xfrm>
          <a:prstGeom prst="parallelogram">
            <a:avLst>
              <a:gd name="adj" fmla="val 96670"/>
            </a:avLst>
          </a:prstGeom>
          <a:solidFill>
            <a:schemeClr val="accent2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平行四辺形 16"/>
          <p:cNvSpPr/>
          <p:nvPr/>
        </p:nvSpPr>
        <p:spPr>
          <a:xfrm>
            <a:off x="5536082" y="2385827"/>
            <a:ext cx="3474719" cy="761936"/>
          </a:xfrm>
          <a:prstGeom prst="parallelogram">
            <a:avLst>
              <a:gd name="adj" fmla="val 103173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楕円 18"/>
          <p:cNvSpPr>
            <a:spLocks noChangeAspect="1"/>
          </p:cNvSpPr>
          <p:nvPr/>
        </p:nvSpPr>
        <p:spPr>
          <a:xfrm>
            <a:off x="6303190" y="2661209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楕円 19"/>
          <p:cNvSpPr>
            <a:spLocks noChangeAspect="1"/>
          </p:cNvSpPr>
          <p:nvPr/>
        </p:nvSpPr>
        <p:spPr>
          <a:xfrm>
            <a:off x="8018320" y="2661209"/>
            <a:ext cx="180000" cy="180000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1" name="直線矢印コネクタ 20"/>
          <p:cNvCxnSpPr/>
          <p:nvPr/>
        </p:nvCxnSpPr>
        <p:spPr>
          <a:xfrm>
            <a:off x="6259493" y="2991410"/>
            <a:ext cx="1745618" cy="6151"/>
          </a:xfrm>
          <a:prstGeom prst="straightConnector1">
            <a:avLst/>
          </a:prstGeom>
          <a:ln w="1905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R&#10;\end{align*}&lt;/body&gt;&#10;  &lt;fcolor&gt;FFFFFFFF&lt;/fcolor&gt;&#10;  &lt;bcolor&gt;FF000000&lt;/bcolor&gt;&#10;  &lt;transparent&gt;True&lt;/transparent&gt;&#10;  &lt;resolution&gt;1800&lt;/resolution&gt;&#10;  &lt;imageh&gt;173&lt;/imageh&gt;&#10;  &lt;imagew&gt;178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042" y="3115620"/>
            <a:ext cx="188383" cy="183092"/>
          </a:xfrm>
          <a:prstGeom prst="rect">
            <a:avLst/>
          </a:prstGeom>
        </p:spPr>
      </p:pic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\rm Q&#10;\end{align*}&lt;/body&gt;&#10;  &lt;fcolor&gt;FFFFFFFF&lt;/fcolor&gt;&#10;  &lt;bcolor&gt;FF000000&lt;/bcolor&gt;&#10;  &lt;transparent&gt;True&lt;/transparent&gt;&#10;  &lt;resolution&gt;1800&lt;/resolution&gt;&#10;  &lt;imageh&gt;221&lt;/imageh&gt;&#10;  &lt;imagew&gt;166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88" y="2441239"/>
            <a:ext cx="175683" cy="233892"/>
          </a:xfrm>
          <a:prstGeom prst="rect">
            <a:avLst/>
          </a:prstGeom>
        </p:spPr>
      </p:pic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\rm \bar Q&#10;\end{align*}&lt;/body&gt;&#10;  &lt;fcolor&gt;FFFFFFFF&lt;/fcolor&gt;&#10;  &lt;bcolor&gt;FF000000&lt;/bcolor&gt;&#10;  &lt;transparent&gt;True&lt;/transparent&gt;&#10;  &lt;resolution&gt;1800&lt;/resolution&gt;&#10;  &lt;imageh&gt;255&lt;/imageh&gt;&#10;  &lt;imagew&gt;166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396" y="2441239"/>
            <a:ext cx="175683" cy="269875"/>
          </a:xfrm>
          <a:prstGeom prst="rect">
            <a:avLst/>
          </a:prstGeom>
        </p:spPr>
      </p:pic>
      <p:cxnSp>
        <p:nvCxnSpPr>
          <p:cNvPr id="25" name="直線コネクタ 24"/>
          <p:cNvCxnSpPr>
            <a:stCxn id="19" idx="6"/>
            <a:endCxn id="20" idx="2"/>
          </p:cNvCxnSpPr>
          <p:nvPr/>
        </p:nvCxnSpPr>
        <p:spPr>
          <a:xfrm>
            <a:off x="6483190" y="2751209"/>
            <a:ext cx="1535130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平行四辺形 25"/>
          <p:cNvSpPr/>
          <p:nvPr/>
        </p:nvSpPr>
        <p:spPr>
          <a:xfrm rot="5400000" flipV="1">
            <a:off x="6415194" y="1894412"/>
            <a:ext cx="1720870" cy="785835"/>
          </a:xfrm>
          <a:prstGeom prst="parallelogram">
            <a:avLst>
              <a:gd name="adj" fmla="val 96670"/>
            </a:avLst>
          </a:prstGeom>
          <a:solidFill>
            <a:schemeClr val="accent2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下矢印 26"/>
          <p:cNvSpPr/>
          <p:nvPr/>
        </p:nvSpPr>
        <p:spPr>
          <a:xfrm rot="1635065">
            <a:off x="7238048" y="2074930"/>
            <a:ext cx="484632" cy="595188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5"/>
              </a:solidFill>
            </a:endParaRPr>
          </a:p>
        </p:txBody>
      </p:sp>
      <p:sp>
        <p:nvSpPr>
          <p:cNvPr id="28" name="楕円 27"/>
          <p:cNvSpPr>
            <a:spLocks noChangeAspect="1"/>
          </p:cNvSpPr>
          <p:nvPr/>
        </p:nvSpPr>
        <p:spPr>
          <a:xfrm>
            <a:off x="7183441" y="2657253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7047221" y="1609830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FF00"/>
                </a:solidFill>
              </a:rPr>
              <a:t>mid point</a:t>
            </a:r>
            <a:endParaRPr kumimoji="1" lang="ja-JP" altLang="en-US" sz="2400" dirty="0" smtClean="0">
              <a:solidFill>
                <a:srgbClr val="FFFF00"/>
              </a:solidFill>
            </a:endParaRPr>
          </a:p>
        </p:txBody>
      </p:sp>
      <p:cxnSp>
        <p:nvCxnSpPr>
          <p:cNvPr id="31" name="直線矢印コネクタ 30"/>
          <p:cNvCxnSpPr/>
          <p:nvPr/>
        </p:nvCxnSpPr>
        <p:spPr>
          <a:xfrm>
            <a:off x="6009877" y="2115610"/>
            <a:ext cx="600891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 flipH="1">
            <a:off x="5721531" y="2115610"/>
            <a:ext cx="295748" cy="287956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/>
          <p:nvPr/>
        </p:nvCxnSpPr>
        <p:spPr>
          <a:xfrm flipH="1" flipV="1">
            <a:off x="6017279" y="1534779"/>
            <a:ext cx="8708" cy="578607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TexTeXPicture" descr="&lt;?xml version=&quot;1.0&quot; encoding=&quot;utf-16&quot;?&gt;&#10;&lt;TeXTeX&gt;&#10;  &lt;preamble&gt;\documentclass{jarticle}&#10;\usepackage{amsmath}&#10;\pagestyle{empty}&lt;/preamble&gt;&#10;  &lt;body&gt;\begin{align*} &#10;x&#10;\end{align*}&lt;/body&gt;&#10;  &lt;fcolor&gt;FFFFFFFF&lt;/fcolor&gt;&#10;  &lt;bcolor&gt;FF000000&lt;/bcolor&gt;&#10;  &lt;transparent&gt;True&lt;/transparent&gt;&#10;  &lt;resolution&gt;1800&lt;/resolution&gt;&#10;  &lt;imageh&gt;111&lt;/imageh&gt;&#10;  &lt;imagew&gt;12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418" y="1568620"/>
            <a:ext cx="206614" cy="184953"/>
          </a:xfrm>
          <a:prstGeom prst="rect">
            <a:avLst/>
          </a:prstGeom>
        </p:spPr>
      </p:pic>
      <p:pic>
        <p:nvPicPr>
          <p:cNvPr id="35" name="TexTeXPicture" descr="&lt;?xml version=&quot;1.0&quot; encoding=&quot;utf-16&quot;?&gt;&#10;&lt;TeXTeX&gt;&#10;  &lt;preamble&gt;\documentclass{jarticle}&#10;\usepackage{amsmath}&#10;\pagestyle{empty}&lt;/preamble&gt;&#10;  &lt;body&gt;\begin{align*} &#10;y&#10;\end{align*}&lt;/body&gt;&#10;  &lt;fcolor&gt;FFFFFFFF&lt;/fcolor&gt;&#10;  &lt;bcolor&gt;FF000000&lt;/bcolor&gt;&#10;  &lt;transparent&gt;True&lt;/transparent&gt;&#10;  &lt;resolution&gt;1800&lt;/resolution&gt;&#10;  &lt;imageh&gt;159&lt;/imageh&gt;&#10;  &lt;imagew&gt;11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276" y="1943396"/>
            <a:ext cx="191618" cy="264933"/>
          </a:xfrm>
          <a:prstGeom prst="rect">
            <a:avLst/>
          </a:prstGeom>
        </p:spPr>
      </p:pic>
      <p:pic>
        <p:nvPicPr>
          <p:cNvPr id="36" name="TexTeXPicture" descr="&lt;?xml version=&quot;1.0&quot; encoding=&quot;utf-16&quot;?&gt;&#10;&lt;TeXTeX&gt;&#10;  &lt;preamble&gt;\documentclass{jarticle}&#10;\usepackage{amsmath}&#10;\pagestyle{empty}&lt;/preamble&gt;&#10;  &lt;body&gt;\begin{align*} &#10;z&#10;\end{align*}&lt;/body&gt;&#10;  &lt;fcolor&gt;FFFFFFFF&lt;/fcolor&gt;&#10;  &lt;bcolor&gt;FF000000&lt;/bcolor&gt;&#10;  &lt;transparent&gt;True&lt;/transparent&gt;&#10;  &lt;resolution&gt;1800&lt;/resolution&gt;&#10;  &lt;imageh&gt;111&lt;/imageh&gt;&#10;  &lt;imagew&gt;10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811" y="1780741"/>
            <a:ext cx="174956" cy="18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6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Stress </a:t>
            </a:r>
            <a:r>
              <a:rPr kumimoji="1" lang="en-US" altLang="ja-JP" sz="3600" dirty="0" smtClean="0"/>
              <a:t>= Force per </a:t>
            </a:r>
            <a:r>
              <a:rPr lang="en-US" altLang="ja-JP" sz="3600" dirty="0"/>
              <a:t>U</a:t>
            </a:r>
            <a:r>
              <a:rPr kumimoji="1" lang="en-US" altLang="ja-JP" sz="3600" dirty="0" smtClean="0"/>
              <a:t>nit Area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3860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</a:t>
            </a:r>
            <a:r>
              <a:rPr lang="en-US" altLang="ja-JP" dirty="0" smtClean="0">
                <a:sym typeface="Wingdings" panose="05000000000000000000" pitchFamily="2" charset="2"/>
              </a:rPr>
              <a:t></a:t>
            </a:r>
            <a:r>
              <a:rPr lang="en-US" altLang="ja-JP" dirty="0" smtClean="0">
                <a:latin typeface="Calibri" panose="020F0502020204030204" pitchFamily="34" charset="0"/>
                <a:sym typeface="Wingdings" panose="05000000000000000000" pitchFamily="2" charset="2"/>
              </a:rPr>
              <a:t>0</a:t>
            </a:r>
            <a:r>
              <a:rPr lang="en-US" altLang="ja-JP" dirty="0" smtClean="0">
                <a:sym typeface="Wingdings" panose="05000000000000000000" pitchFamily="2" charset="2"/>
              </a:rPr>
              <a:t> </a:t>
            </a:r>
            <a:r>
              <a:rPr kumimoji="1" lang="en-US" altLang="ja-JP" dirty="0" smtClean="0"/>
              <a:t>Extrapolation</a:t>
            </a:r>
            <a:br>
              <a:rPr kumimoji="1" lang="en-US" altLang="ja-JP" dirty="0" smtClean="0"/>
            </a:br>
            <a:r>
              <a:rPr lang="en-US" altLang="ja-JP" sz="3200" dirty="0" smtClean="0"/>
              <a:t>at mid-point</a:t>
            </a:r>
            <a:endParaRPr kumimoji="1" lang="ja-JP" altLang="en-US" sz="32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195" y="1513100"/>
            <a:ext cx="4483281" cy="368650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/>
          <a:srcRect r="89681"/>
          <a:stretch/>
        </p:blipFill>
        <p:spPr>
          <a:xfrm>
            <a:off x="284717" y="1513100"/>
            <a:ext cx="484397" cy="3686506"/>
          </a:xfrm>
          <a:prstGeom prst="rect">
            <a:avLst/>
          </a:prstGeom>
        </p:spPr>
      </p:pic>
      <p:sp>
        <p:nvSpPr>
          <p:cNvPr id="30" name="テキスト ボックス 29"/>
          <p:cNvSpPr txBox="1"/>
          <p:nvPr/>
        </p:nvSpPr>
        <p:spPr>
          <a:xfrm>
            <a:off x="394527" y="5500818"/>
            <a:ext cx="43925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>
                <a:latin typeface="Calibri" panose="020F0502020204030204" pitchFamily="34" charset="0"/>
              </a:rPr>
              <a:t>a</a:t>
            </a:r>
            <a:r>
              <a:rPr kumimoji="1" lang="en-US" altLang="ja-JP" sz="2400" dirty="0" smtClean="0">
                <a:latin typeface="Calibri" panose="020F0502020204030204" pitchFamily="34" charset="0"/>
                <a:sym typeface="Wingdings" panose="05000000000000000000" pitchFamily="2" charset="2"/>
              </a:rPr>
              <a:t>0 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extrapolation with fixed </a:t>
            </a:r>
            <a:r>
              <a:rPr kumimoji="1" lang="en-US" altLang="ja-JP" sz="2400" dirty="0" smtClean="0">
                <a:latin typeface="Calibri" panose="020F0502020204030204" pitchFamily="34" charset="0"/>
                <a:sym typeface="Wingdings" panose="05000000000000000000" pitchFamily="2" charset="2"/>
              </a:rPr>
              <a:t>t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sym typeface="Wingdings" panose="05000000000000000000" pitchFamily="2" charset="2"/>
              </a:rPr>
              <a:t>Then, </a:t>
            </a:r>
            <a:r>
              <a:rPr lang="en-US" altLang="ja-JP" sz="2400" dirty="0" smtClean="0">
                <a:latin typeface="Calibri" panose="020F0502020204030204" pitchFamily="34" charset="0"/>
                <a:sym typeface="Wingdings" panose="05000000000000000000" pitchFamily="2" charset="2"/>
              </a:rPr>
              <a:t>t0 </a:t>
            </a:r>
            <a:r>
              <a:rPr lang="en-US" altLang="ja-JP" sz="2400" dirty="0" smtClean="0">
                <a:sym typeface="Wingdings" panose="05000000000000000000" pitchFamily="2" charset="2"/>
              </a:rPr>
              <a:t>with three ranges</a:t>
            </a:r>
            <a:endParaRPr kumimoji="1" lang="ja-JP" altLang="en-US" sz="2400" dirty="0" smtClean="0"/>
          </a:p>
        </p:txBody>
      </p:sp>
      <p:pic>
        <p:nvPicPr>
          <p:cNvPr id="57" name="図 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692" y="4093028"/>
            <a:ext cx="2574246" cy="2667855"/>
          </a:xfrm>
          <a:prstGeom prst="rect">
            <a:avLst/>
          </a:prstGeom>
        </p:spPr>
      </p:pic>
      <p:grpSp>
        <p:nvGrpSpPr>
          <p:cNvPr id="11" name="グループ化 10"/>
          <p:cNvGrpSpPr/>
          <p:nvPr/>
        </p:nvGrpSpPr>
        <p:grpSpPr>
          <a:xfrm>
            <a:off x="2455001" y="2466611"/>
            <a:ext cx="1160943" cy="960126"/>
            <a:chOff x="1871592" y="2357839"/>
            <a:chExt cx="993528" cy="960126"/>
          </a:xfrm>
        </p:grpSpPr>
        <p:sp>
          <p:nvSpPr>
            <p:cNvPr id="12" name="正方形/長方形 11"/>
            <p:cNvSpPr/>
            <p:nvPr/>
          </p:nvSpPr>
          <p:spPr>
            <a:xfrm>
              <a:off x="1871592" y="2414284"/>
              <a:ext cx="993528" cy="903681"/>
            </a:xfrm>
            <a:prstGeom prst="rect">
              <a:avLst/>
            </a:prstGeom>
            <a:solidFill>
              <a:srgbClr val="00B050">
                <a:alpha val="4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1927530" y="2357839"/>
              <a:ext cx="8816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006600"/>
                  </a:solidFill>
                </a:rPr>
                <a:t>Range2</a:t>
              </a:r>
              <a:endParaRPr kumimoji="1" lang="ja-JP" altLang="en-US" dirty="0">
                <a:solidFill>
                  <a:srgbClr val="006600"/>
                </a:solidFill>
              </a:endParaRPr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3000105" y="3189963"/>
            <a:ext cx="1195705" cy="1075972"/>
            <a:chOff x="2192962" y="2960914"/>
            <a:chExt cx="1151880" cy="872217"/>
          </a:xfrm>
        </p:grpSpPr>
        <p:sp>
          <p:nvSpPr>
            <p:cNvPr id="15" name="正方形/長方形 14"/>
            <p:cNvSpPr/>
            <p:nvPr/>
          </p:nvSpPr>
          <p:spPr>
            <a:xfrm>
              <a:off x="2192962" y="2960914"/>
              <a:ext cx="1151880" cy="872217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2411869" y="3463799"/>
              <a:ext cx="8816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AD0101"/>
                  </a:solidFill>
                </a:rPr>
                <a:t>Range3</a:t>
              </a:r>
              <a:endParaRPr kumimoji="1" lang="ja-JP" altLang="en-US" dirty="0">
                <a:solidFill>
                  <a:srgbClr val="AD0101"/>
                </a:solidFill>
              </a:endParaRPr>
            </a:p>
          </p:txBody>
        </p:sp>
      </p:grpSp>
      <p:pic>
        <p:nvPicPr>
          <p:cNvPr id="3" name="図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4080" y="1512780"/>
            <a:ext cx="2928748" cy="2416162"/>
          </a:xfrm>
          <a:prstGeom prst="rect">
            <a:avLst/>
          </a:prstGeom>
        </p:spPr>
      </p:pic>
      <p:grpSp>
        <p:nvGrpSpPr>
          <p:cNvPr id="8" name="グループ化 7"/>
          <p:cNvGrpSpPr/>
          <p:nvPr/>
        </p:nvGrpSpPr>
        <p:grpSpPr>
          <a:xfrm>
            <a:off x="2753796" y="3043673"/>
            <a:ext cx="881652" cy="825005"/>
            <a:chOff x="2012036" y="2439630"/>
            <a:chExt cx="881652" cy="676556"/>
          </a:xfrm>
        </p:grpSpPr>
        <p:sp>
          <p:nvSpPr>
            <p:cNvPr id="9" name="正方形/長方形 8"/>
            <p:cNvSpPr/>
            <p:nvPr/>
          </p:nvSpPr>
          <p:spPr>
            <a:xfrm>
              <a:off x="2258345" y="2439630"/>
              <a:ext cx="615839" cy="624896"/>
            </a:xfrm>
            <a:prstGeom prst="rect">
              <a:avLst/>
            </a:prstGeom>
            <a:solidFill>
              <a:srgbClr val="0000FF">
                <a:alpha val="4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2012036" y="2746854"/>
              <a:ext cx="88165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002060"/>
                  </a:solidFill>
                </a:rPr>
                <a:t>Range1</a:t>
              </a:r>
              <a:endParaRPr kumimoji="1" lang="ja-JP" altLang="en-US" dirty="0">
                <a:solidFill>
                  <a:srgbClr val="002060"/>
                </a:solidFill>
              </a:endParaRPr>
            </a:p>
          </p:txBody>
        </p:sp>
      </p:grpSp>
      <p:sp>
        <p:nvSpPr>
          <p:cNvPr id="18" name="テキスト ボックス 17"/>
          <p:cNvSpPr txBox="1"/>
          <p:nvPr/>
        </p:nvSpPr>
        <p:spPr>
          <a:xfrm rot="1605011">
            <a:off x="2593086" y="2820908"/>
            <a:ext cx="1382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/>
                </a:solidFill>
              </a:rPr>
              <a:t>continuum</a:t>
            </a:r>
            <a:endParaRPr kumimoji="1" lang="ja-JP" altLang="en-US" sz="2000" dirty="0" smtClean="0">
              <a:solidFill>
                <a:schemeClr val="bg1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 rot="2045238">
            <a:off x="3660521" y="3228433"/>
            <a:ext cx="6655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/>
                </a:solidFill>
              </a:rPr>
              <a:t>limit</a:t>
            </a:r>
            <a:endParaRPr kumimoji="1" lang="ja-JP" altLang="en-US" sz="2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33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Stress Distribution</a:t>
            </a:r>
            <a:r>
              <a:rPr kumimoji="1" lang="en-US" altLang="ja-JP" dirty="0" smtClean="0"/>
              <a:t> on Mid-Plane</a:t>
            </a:r>
            <a:endParaRPr kumimoji="1" lang="ja-JP" altLang="en-US" dirty="0"/>
          </a:p>
        </p:txBody>
      </p:sp>
      <p:sp>
        <p:nvSpPr>
          <p:cNvPr id="6" name="平行四辺形 5"/>
          <p:cNvSpPr/>
          <p:nvPr/>
        </p:nvSpPr>
        <p:spPr>
          <a:xfrm>
            <a:off x="4250673" y="2559832"/>
            <a:ext cx="3465091" cy="1242437"/>
          </a:xfrm>
          <a:prstGeom prst="parallelogram">
            <a:avLst>
              <a:gd name="adj" fmla="val 103173"/>
            </a:avLst>
          </a:prstGeom>
          <a:solidFill>
            <a:schemeClr val="accent2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平行四辺形 6"/>
          <p:cNvSpPr/>
          <p:nvPr/>
        </p:nvSpPr>
        <p:spPr>
          <a:xfrm rot="5400000" flipV="1">
            <a:off x="5672010" y="3312786"/>
            <a:ext cx="2806104" cy="1281407"/>
          </a:xfrm>
          <a:prstGeom prst="parallelogram">
            <a:avLst>
              <a:gd name="adj" fmla="val 96670"/>
            </a:avLst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平行四辺形 7"/>
          <p:cNvSpPr/>
          <p:nvPr/>
        </p:nvSpPr>
        <p:spPr>
          <a:xfrm>
            <a:off x="4238504" y="2559832"/>
            <a:ext cx="5665985" cy="1242437"/>
          </a:xfrm>
          <a:prstGeom prst="parallelogram">
            <a:avLst>
              <a:gd name="adj" fmla="val 103173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rm Q&#10;\end{align*}&lt;/body&gt;&#10;  &lt;fcolor&gt;FFFFFFFF&lt;/fcolor&gt;&#10;  &lt;bcolor&gt;FF000000&lt;/bcolor&gt;&#10;  &lt;transparent&gt;True&lt;/transparent&gt;&#10;  &lt;resolution&gt;1800&lt;/resolution&gt;&#10;  &lt;imageh&gt;221&lt;/imageh&gt;&#10;  &lt;imagew&gt;166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818" y="2650189"/>
            <a:ext cx="286474" cy="381392"/>
          </a:xfrm>
          <a:prstGeom prst="rect">
            <a:avLst/>
          </a:prstGeom>
        </p:spPr>
      </p:pic>
      <p:sp>
        <p:nvSpPr>
          <p:cNvPr id="16" name="平行四辺形 15"/>
          <p:cNvSpPr/>
          <p:nvPr/>
        </p:nvSpPr>
        <p:spPr>
          <a:xfrm rot="5400000" flipV="1">
            <a:off x="5672011" y="1758515"/>
            <a:ext cx="2806104" cy="1281407"/>
          </a:xfrm>
          <a:prstGeom prst="parallelogram">
            <a:avLst>
              <a:gd name="adj" fmla="val 96670"/>
            </a:avLst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平行四辺形 3"/>
          <p:cNvSpPr/>
          <p:nvPr/>
        </p:nvSpPr>
        <p:spPr>
          <a:xfrm rot="5400000" flipV="1">
            <a:off x="4888190" y="2540348"/>
            <a:ext cx="4373744" cy="1281407"/>
          </a:xfrm>
          <a:prstGeom prst="parallelogram">
            <a:avLst>
              <a:gd name="adj" fmla="val 9667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楕円 28"/>
          <p:cNvSpPr/>
          <p:nvPr/>
        </p:nvSpPr>
        <p:spPr>
          <a:xfrm>
            <a:off x="6641985" y="1958206"/>
            <a:ext cx="853440" cy="2394857"/>
          </a:xfrm>
          <a:prstGeom prst="ellipse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1" name="直線矢印コネクタ 30"/>
          <p:cNvCxnSpPr/>
          <p:nvPr/>
        </p:nvCxnSpPr>
        <p:spPr>
          <a:xfrm flipH="1" flipV="1">
            <a:off x="6704398" y="2632771"/>
            <a:ext cx="364309" cy="516415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/>
          <p:cNvSpPr txBox="1"/>
          <p:nvPr/>
        </p:nvSpPr>
        <p:spPr>
          <a:xfrm>
            <a:off x="302353" y="1562083"/>
            <a:ext cx="35108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From </a:t>
            </a:r>
            <a:r>
              <a:rPr lang="en-US" altLang="ja-JP" sz="2000" dirty="0" smtClean="0"/>
              <a:t>rotational </a:t>
            </a:r>
            <a:r>
              <a:rPr lang="en-US" altLang="ja-JP" sz="2000" dirty="0" err="1" smtClean="0"/>
              <a:t>symm</a:t>
            </a:r>
            <a:r>
              <a:rPr lang="en-US" altLang="ja-JP" sz="2000" dirty="0" smtClean="0"/>
              <a:t>. &amp; </a:t>
            </a:r>
            <a:r>
              <a:rPr kumimoji="1" lang="en-US" altLang="ja-JP" sz="2000" dirty="0" smtClean="0"/>
              <a:t>parity</a:t>
            </a:r>
            <a:endParaRPr kumimoji="1" lang="ja-JP" altLang="en-US" sz="2000" dirty="0" smtClean="0"/>
          </a:p>
        </p:txBody>
      </p:sp>
      <p:cxnSp>
        <p:nvCxnSpPr>
          <p:cNvPr id="35" name="直線矢印コネクタ 34"/>
          <p:cNvCxnSpPr/>
          <p:nvPr/>
        </p:nvCxnSpPr>
        <p:spPr>
          <a:xfrm>
            <a:off x="6681880" y="2622128"/>
            <a:ext cx="626090" cy="0"/>
          </a:xfrm>
          <a:prstGeom prst="straightConnector1">
            <a:avLst/>
          </a:prstGeom>
          <a:ln w="31750">
            <a:solidFill>
              <a:srgbClr val="FFFF00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/>
          <p:nvPr/>
        </p:nvCxnSpPr>
        <p:spPr>
          <a:xfrm flipH="1" flipV="1">
            <a:off x="6326828" y="2100392"/>
            <a:ext cx="364309" cy="516415"/>
          </a:xfrm>
          <a:prstGeom prst="straightConnector1">
            <a:avLst/>
          </a:prstGeom>
          <a:ln w="31750">
            <a:solidFill>
              <a:srgbClr val="FFFF00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/>
          <p:cNvCxnSpPr/>
          <p:nvPr/>
        </p:nvCxnSpPr>
        <p:spPr>
          <a:xfrm flipV="1">
            <a:off x="6691137" y="1962193"/>
            <a:ext cx="159470" cy="665257"/>
          </a:xfrm>
          <a:prstGeom prst="straightConnector1">
            <a:avLst/>
          </a:prstGeom>
          <a:ln w="31750">
            <a:solidFill>
              <a:srgbClr val="FFFF00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TexTeXPicture" descr="&lt;?xml version=&quot;1.0&quot; encoding=&quot;utf-16&quot;?&gt;&#10;&lt;TeXTeX&gt;&#10;  &lt;preamble&gt;\documentclass{jarticle}&#10;\usepackage{amsmath}&#10;\pagestyle{empty}&lt;/preamble&gt;&#10;  &lt;body&gt;\begin{align*} &#10;\vec{e}_z&#10;\end{align*}&lt;/body&gt;&#10;  &lt;fcolor&gt;FFFFFF00&lt;/fcolor&gt;&#10;  &lt;bcolor&gt;FF000000&lt;/bcolor&gt;&#10;  &lt;transparent&gt;True&lt;/transparent&gt;&#10;  &lt;resolution&gt;1800&lt;/resolution&gt;&#10;  &lt;imageh&gt;217&lt;/imageh&gt;&#10;  &lt;imagew&gt;195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362" y="2184047"/>
            <a:ext cx="297376" cy="330926"/>
          </a:xfrm>
          <a:prstGeom prst="rect">
            <a:avLst/>
          </a:prstGeom>
        </p:spPr>
      </p:pic>
      <p:pic>
        <p:nvPicPr>
          <p:cNvPr id="43" name="TexTeXPicture" descr="&lt;?xml version=&quot;1.0&quot; encoding=&quot;utf-16&quot;?&gt;&#10;&lt;TeXTeX&gt;&#10;  &lt;preamble&gt;\documentclass{jarticle}&#10;\usepackage{amsmath}&#10;\pagestyle{empty}&lt;/preamble&gt;&#10;  &lt;body&gt;\begin{align*} &#10;\vec{e}_\theta&#10;\end{align*}&lt;/body&gt;&#10;  &lt;fcolor&gt;FFFFFF00&lt;/fcolor&gt;&#10;  &lt;bcolor&gt;FF000000&lt;/bcolor&gt;&#10;  &lt;transparent&gt;True&lt;/transparent&gt;&#10;  &lt;resolution&gt;1800&lt;/resolution&gt;&#10;  &lt;imageh&gt;217&lt;/imageh&gt;&#10;  &lt;imagew&gt;192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949" y="1598682"/>
            <a:ext cx="292801" cy="330926"/>
          </a:xfrm>
          <a:prstGeom prst="rect">
            <a:avLst/>
          </a:prstGeom>
        </p:spPr>
      </p:pic>
      <p:pic>
        <p:nvPicPr>
          <p:cNvPr id="45" name="TexTeXPicture" descr="&lt;?xml version=&quot;1.0&quot; encoding=&quot;utf-16&quot;?&gt;&#10;&lt;TeXTeX&gt;&#10;  &lt;preamble&gt;\documentclass{jarticle}&#10;\usepackage{amsmath}&#10;\pagestyle{empty}&lt;/preamble&gt;&#10;  &lt;body&gt;\begin{align*} &#10;\vec{e}_r&#10;\end{align*}&lt;/body&gt;&#10;  &lt;fcolor&gt;FFFFFF00&lt;/fcolor&gt;&#10;  &lt;bcolor&gt;FF000000&lt;/bcolor&gt;&#10;  &lt;transparent&gt;True&lt;/transparent&gt;&#10;  &lt;resolution&gt;1800&lt;/resolution&gt;&#10;  &lt;imageh&gt;217&lt;/imageh&gt;&#10;  &lt;imagew&gt;193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964" y="1744153"/>
            <a:ext cx="294326" cy="330926"/>
          </a:xfrm>
          <a:prstGeom prst="rect">
            <a:avLst/>
          </a:prstGeom>
        </p:spPr>
      </p:pic>
      <p:sp>
        <p:nvSpPr>
          <p:cNvPr id="5" name="平行四辺形 4"/>
          <p:cNvSpPr/>
          <p:nvPr/>
        </p:nvSpPr>
        <p:spPr>
          <a:xfrm>
            <a:off x="6437557" y="2564346"/>
            <a:ext cx="3472799" cy="1242437"/>
          </a:xfrm>
          <a:prstGeom prst="parallelogram">
            <a:avLst>
              <a:gd name="adj" fmla="val 103173"/>
            </a:avLst>
          </a:prstGeom>
          <a:solidFill>
            <a:schemeClr val="accent2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rm \bar Q&#10;\end{align*}&lt;/body&gt;&#10;  &lt;fcolor&gt;FFFFFFFF&lt;/fcolor&gt;&#10;  &lt;bcolor&gt;FF000000&lt;/bcolor&gt;&#10;  &lt;transparent&gt;True&lt;/transparent&gt;&#10;  &lt;resolution&gt;1800&lt;/resolution&gt;&#10;  &lt;imageh&gt;255&lt;/imageh&gt;&#10;  &lt;imagew&gt;166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864" y="2650189"/>
            <a:ext cx="286474" cy="440067"/>
          </a:xfrm>
          <a:prstGeom prst="rect">
            <a:avLst/>
          </a:prstGeom>
        </p:spPr>
      </p:pic>
      <p:sp>
        <p:nvSpPr>
          <p:cNvPr id="9" name="楕円 8"/>
          <p:cNvSpPr>
            <a:spLocks noChangeAspect="1"/>
          </p:cNvSpPr>
          <p:nvPr/>
        </p:nvSpPr>
        <p:spPr>
          <a:xfrm>
            <a:off x="5489374" y="3008879"/>
            <a:ext cx="293514" cy="293514"/>
          </a:xfrm>
          <a:prstGeom prst="ellipse">
            <a:avLst/>
          </a:prstGeom>
          <a:solidFill>
            <a:srgbClr val="FF000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矢印コネクタ 10"/>
          <p:cNvCxnSpPr/>
          <p:nvPr/>
        </p:nvCxnSpPr>
        <p:spPr>
          <a:xfrm>
            <a:off x="5418121" y="3477643"/>
            <a:ext cx="2846459" cy="10030"/>
          </a:xfrm>
          <a:prstGeom prst="straightConnector1">
            <a:avLst/>
          </a:prstGeom>
          <a:ln w="1905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R&#10;\end{align*}&lt;/body&gt;&#10;  &lt;fcolor&gt;FFFFFFFF&lt;/fcolor&gt;&#10;  &lt;bcolor&gt;FF000000&lt;/bcolor&gt;&#10;  &lt;transparent&gt;True&lt;/transparent&gt;&#10;  &lt;resolution&gt;1800&lt;/resolution&gt;&#10;  &lt;imageh&gt;173&lt;/imageh&gt;&#10;  &lt;imagew&gt;178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899" y="3586228"/>
            <a:ext cx="307183" cy="298556"/>
          </a:xfrm>
          <a:prstGeom prst="rect">
            <a:avLst/>
          </a:prstGeom>
        </p:spPr>
      </p:pic>
      <p:cxnSp>
        <p:nvCxnSpPr>
          <p:cNvPr id="15" name="直線コネクタ 14"/>
          <p:cNvCxnSpPr>
            <a:stCxn id="9" idx="6"/>
            <a:endCxn id="10" idx="2"/>
          </p:cNvCxnSpPr>
          <p:nvPr/>
        </p:nvCxnSpPr>
        <p:spPr>
          <a:xfrm>
            <a:off x="5782888" y="3155635"/>
            <a:ext cx="2503231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楕円 9"/>
          <p:cNvSpPr>
            <a:spLocks noChangeAspect="1"/>
          </p:cNvSpPr>
          <p:nvPr/>
        </p:nvSpPr>
        <p:spPr>
          <a:xfrm>
            <a:off x="8286119" y="3008879"/>
            <a:ext cx="293514" cy="293514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319095" y="2144333"/>
            <a:ext cx="39153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EMT is </a:t>
            </a:r>
            <a:r>
              <a:rPr lang="en-US" altLang="ja-JP" sz="2800" dirty="0" err="1" smtClean="0"/>
              <a:t>diagonalized</a:t>
            </a:r>
            <a:r>
              <a:rPr lang="en-US" altLang="ja-JP" sz="2800" dirty="0" smtClean="0"/>
              <a:t> </a:t>
            </a:r>
          </a:p>
          <a:p>
            <a:r>
              <a:rPr lang="en-US" altLang="ja-JP" sz="2800" dirty="0" smtClean="0"/>
              <a:t>in</a:t>
            </a:r>
            <a:r>
              <a:rPr kumimoji="1" lang="en-US" altLang="ja-JP" sz="2800" dirty="0" smtClean="0"/>
              <a:t> Cylindrical Coordinates</a:t>
            </a:r>
            <a:endParaRPr kumimoji="1" lang="ja-JP" altLang="en-US" sz="2800" dirty="0" smtClean="0"/>
          </a:p>
        </p:txBody>
      </p:sp>
      <p:sp>
        <p:nvSpPr>
          <p:cNvPr id="32" name="角丸四角形 31"/>
          <p:cNvSpPr/>
          <p:nvPr/>
        </p:nvSpPr>
        <p:spPr>
          <a:xfrm>
            <a:off x="4763545" y="4944340"/>
            <a:ext cx="4014652" cy="1700302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550826" y="4975298"/>
            <a:ext cx="244009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dirty="0" smtClean="0"/>
              <a:t>Degeneracy </a:t>
            </a:r>
          </a:p>
          <a:p>
            <a:pPr algn="ctr"/>
            <a:r>
              <a:rPr kumimoji="1" lang="en-US" altLang="ja-JP" sz="2400" dirty="0" smtClean="0"/>
              <a:t>in Maxwell theory</a:t>
            </a:r>
          </a:p>
          <a:p>
            <a:pPr algn="ctr"/>
            <a:endParaRPr kumimoji="1" lang="ja-JP" altLang="en-US" sz="2400" dirty="0" smtClean="0"/>
          </a:p>
        </p:txBody>
      </p:sp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T_{rr} = T_{\theta\theta} = - T_{zz} = - T_{44}&#10;\end{align*}&lt;/body&gt;&#10;  &lt;fcolor&gt;FFFFFFFF&lt;/fcolor&gt;&#10;  &lt;bcolor&gt;FF000000&lt;/bcolor&gt;&#10;  &lt;transparent&gt;True&lt;/transparent&gt;&#10;  &lt;resolution&gt;1800&lt;/resolution&gt;&#10;  &lt;imageh&gt;208&lt;/imageh&gt;&#10;  &lt;imagew&gt;2789&lt;/imagew&gt;&#10;  &lt;scale&gt;50&lt;/scale&gt;&#10;  &lt;cursor&gt;63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278" y="6081427"/>
            <a:ext cx="3419185" cy="254998"/>
          </a:xfrm>
          <a:prstGeom prst="rect">
            <a:avLst/>
          </a:prstGeom>
        </p:spPr>
      </p:pic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T_{cc'}(r) = \left( \begin{array}{cccc}&#10;\hspace{-1mm}&#10;T_{rr} \hspace{-3mm}&amp;amp; &amp;amp; &amp;amp; \\&#10;&amp;amp; T_{\theta\theta} \hspace{-3mm}&amp;amp;&amp;amp; \\&#10;&amp;amp;&amp;amp; T_{zz} \hspace{-3mm}&amp;amp; \\&#10;&amp;amp;&amp;amp;&amp;amp; T_{44}&#10;\hspace{-1mm}&#10;\end{array} \right)&#10;\end{align*}&lt;/body&gt;&#10;  &lt;fcolor&gt;FFFFFFFF&lt;/fcolor&gt;&#10;  &lt;bcolor&gt;FF000000&lt;/bcolor&gt;&#10;  &lt;transparent&gt;True&lt;/transparent&gt;&#10;  &lt;resolution&gt;1800&lt;/resolution&gt;&#10;  &lt;imageh&gt;1493&lt;/imageh&gt;&#10;  &lt;imagew&gt;3053&lt;/imagew&gt;&#10;  &lt;scale&gt;50&lt;/scale&gt;&#10;  &lt;cursor&gt;189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49" y="3302392"/>
            <a:ext cx="3586184" cy="1753741"/>
          </a:xfrm>
          <a:prstGeom prst="rect">
            <a:avLst/>
          </a:prstGeom>
        </p:spPr>
      </p:pic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T_{rr} &#10;= \vec{e}_r^T&#10;T \vec{e}_r&#10;\\&#10;T_{\theta\theta} &#10;= \vec{e}_\theta^T&#10;T \vec{e}_\theta&#10;\end{align*}&lt;/body&gt;&#10;  &lt;fcolor&gt;FFFFFFFF&lt;/fcolor&gt;&#10;  &lt;bcolor&gt;FF000000&lt;/bcolor&gt;&#10;  &lt;transparent&gt;True&lt;/transparent&gt;&#10;  &lt;resolution&gt;1800&lt;/resolution&gt;&#10;  &lt;imageh&gt;732&lt;/imageh&gt;&#10;  &lt;imagew&gt;1345&lt;/imagew&gt;&#10;  &lt;scale&gt;50&lt;/scale&gt;&#10;  &lt;cursor&gt;49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5529942"/>
            <a:ext cx="1426573" cy="776394"/>
          </a:xfrm>
          <a:prstGeom prst="rect">
            <a:avLst/>
          </a:prstGeom>
        </p:spPr>
      </p:pic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r&#10;\end{align*}&lt;/body&gt;&#10;  &lt;fcolor&gt;FFFFFFFF&lt;/fcolor&gt;&#10;  &lt;bcolor&gt;FF000000&lt;/bcolor&gt;&#10;  &lt;transparent&gt;True&lt;/transparent&gt;&#10;  &lt;resolution&gt;1800&lt;/resolution&gt;&#10;  &lt;imageh&gt;111&lt;/imageh&gt;&#10;  &lt;imagew&gt;100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735" y="2676472"/>
            <a:ext cx="179560" cy="19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70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Mid-Plane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32" y="1139870"/>
            <a:ext cx="4952451" cy="4246207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566057" y="5582194"/>
            <a:ext cx="34996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Degeneracy: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Separation: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Nonzero trace anomaly</a:t>
            </a:r>
            <a:endParaRPr kumimoji="1" lang="ja-JP" altLang="en-US" sz="2400" dirty="0" smtClean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T_{44} \simeq T_{zz}, \quad&#10;T_{rr} \simeq T_{\theta\theta}&#10;\end{align*}&lt;/body&gt;&#10;  &lt;fcolor&gt;FFFFFFFF&lt;/fcolor&gt;&#10;  &lt;bcolor&gt;FF000000&lt;/bcolor&gt;&#10;  &lt;transparent&gt;True&lt;/transparent&gt;&#10;  &lt;resolution&gt;1800&lt;/resolution&gt;&#10;  &lt;imageh&gt;217&lt;/imageh&gt;&#10;  &lt;imagew&gt;2425&lt;/imagew&gt;&#10;  &lt;scale&gt;50&lt;/scale&gt;&#10;  &lt;cursor&gt;7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357" y="5733355"/>
            <a:ext cx="2972938" cy="266032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T_{zz} \ne T_{rr}&#10;\end{align*}&lt;/body&gt;&#10;  &lt;fcolor&gt;FFFFFFFF&lt;/fcolor&gt;&#10;  &lt;bcolor&gt;FF000000&lt;/bcolor&gt;&#10;  &lt;transparent&gt;True&lt;/transparent&gt;&#10;  &lt;resolution&gt;1800&lt;/resolution&gt;&#10;  &lt;imageh&gt;228&lt;/imageh&gt;&#10;  &lt;imagew&gt;1021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357" y="6087647"/>
            <a:ext cx="1251699" cy="279517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sum_{c} T_{cc} \ne 0&#10;\end{align*}&lt;/body&gt;&#10;  &lt;fcolor&gt;FFFFFFFF&lt;/fcolor&gt;&#10;  &lt;bcolor&gt;FF000000&lt;/bcolor&gt;&#10;  &lt;transparent&gt;True&lt;/transparent&gt;&#10;  &lt;resolution&gt;1800&lt;/resolution&gt;&#10;  &lt;imageh&gt;524&lt;/imageh&gt;&#10;  &lt;imagew&gt;1169&lt;/imagew&gt;&#10;  &lt;scale&gt;50&lt;/scale&gt;&#10;  &lt;cursor&gt;3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444" y="6362398"/>
            <a:ext cx="1433140" cy="642400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 rot="20994132">
            <a:off x="5250555" y="3034121"/>
            <a:ext cx="262764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FFFF00"/>
                </a:solidFill>
              </a:rPr>
              <a:t>Continuum </a:t>
            </a:r>
          </a:p>
          <a:p>
            <a:r>
              <a:rPr kumimoji="1" lang="en-US" altLang="ja-JP" sz="3200" b="1" dirty="0" smtClean="0">
                <a:solidFill>
                  <a:srgbClr val="FFFF00"/>
                </a:solidFill>
              </a:rPr>
              <a:t>Extrapolated!</a:t>
            </a:r>
            <a:endParaRPr kumimoji="1" lang="ja-JP" altLang="en-US" sz="3200" b="1" dirty="0" smtClean="0">
              <a:solidFill>
                <a:srgbClr val="FFFF00"/>
              </a:solidFill>
            </a:endParaRPr>
          </a:p>
        </p:txBody>
      </p:sp>
      <p:sp>
        <p:nvSpPr>
          <p:cNvPr id="14" name="上下矢印 13"/>
          <p:cNvSpPr/>
          <p:nvPr/>
        </p:nvSpPr>
        <p:spPr>
          <a:xfrm>
            <a:off x="767384" y="1858397"/>
            <a:ext cx="425017" cy="716621"/>
          </a:xfrm>
          <a:prstGeom prst="upDownArrow">
            <a:avLst/>
          </a:prstGeom>
          <a:solidFill>
            <a:srgbClr val="FF000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438368" y="1785786"/>
            <a:ext cx="15808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Separation</a:t>
            </a:r>
            <a:endParaRPr kumimoji="1" lang="ja-JP" alt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5324824" y="4333251"/>
            <a:ext cx="3640142" cy="1120579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924849" y="4403614"/>
            <a:ext cx="24400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/>
              <a:t>I</a:t>
            </a:r>
            <a:r>
              <a:rPr kumimoji="1" lang="en-US" altLang="ja-JP" sz="2400" dirty="0" smtClean="0"/>
              <a:t>n Maxwell theory</a:t>
            </a:r>
          </a:p>
          <a:p>
            <a:pPr algn="ctr"/>
            <a:endParaRPr kumimoji="1" lang="ja-JP" altLang="en-US" sz="2400" dirty="0" smtClean="0"/>
          </a:p>
        </p:txBody>
      </p:sp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T_{rr} = T_{\theta\theta} = - T_{zz} = - T_{44}&#10;\end{align*}&lt;/body&gt;&#10;  &lt;fcolor&gt;FFFFFFFF&lt;/fcolor&gt;&#10;  &lt;bcolor&gt;FF000000&lt;/bcolor&gt;&#10;  &lt;transparent&gt;True&lt;/transparent&gt;&#10;  &lt;resolution&gt;1800&lt;/resolution&gt;&#10;  &lt;imageh&gt;208&lt;/imageh&gt;&#10;  &lt;imagew&gt;2789&lt;/imagew&gt;&#10;  &lt;scale&gt;50&lt;/scale&gt;&#10;  &lt;cursor&gt;63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302" y="4969136"/>
            <a:ext cx="3419185" cy="254998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7"/>
          <a:srcRect l="1198" t="3511" r="2187" b="2659"/>
          <a:stretch/>
        </p:blipFill>
        <p:spPr>
          <a:xfrm>
            <a:off x="5324824" y="1139870"/>
            <a:ext cx="3584044" cy="189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3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Mid-Plane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32" y="1139870"/>
            <a:ext cx="4952451" cy="424620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/>
          <a:srcRect l="1198" t="3511" r="2187" b="2659"/>
          <a:stretch/>
        </p:blipFill>
        <p:spPr>
          <a:xfrm>
            <a:off x="5826935" y="1139870"/>
            <a:ext cx="2892308" cy="1528011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566057" y="5582194"/>
            <a:ext cx="34996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Degeneracy: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Separation: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Nonzero trace anomaly</a:t>
            </a:r>
            <a:endParaRPr kumimoji="1" lang="ja-JP" altLang="en-US" sz="2400" dirty="0" smtClean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T_{44} \simeq T_{zz}, \quad&#10;T_{rr} \simeq T_{\theta\theta}&#10;\end{align*}&lt;/body&gt;&#10;  &lt;fcolor&gt;FFFFFFFF&lt;/fcolor&gt;&#10;  &lt;bcolor&gt;FF000000&lt;/bcolor&gt;&#10;  &lt;transparent&gt;True&lt;/transparent&gt;&#10;  &lt;resolution&gt;1800&lt;/resolution&gt;&#10;  &lt;imageh&gt;217&lt;/imageh&gt;&#10;  &lt;imagew&gt;2425&lt;/imagew&gt;&#10;  &lt;scale&gt;50&lt;/scale&gt;&#10;  &lt;cursor&gt;7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357" y="5733355"/>
            <a:ext cx="2972938" cy="266032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T_{zz} \ne T_{rr}&#10;\end{align*}&lt;/body&gt;&#10;  &lt;fcolor&gt;FFFFFFFF&lt;/fcolor&gt;&#10;  &lt;bcolor&gt;FF000000&lt;/bcolor&gt;&#10;  &lt;transparent&gt;True&lt;/transparent&gt;&#10;  &lt;resolution&gt;1800&lt;/resolution&gt;&#10;  &lt;imageh&gt;228&lt;/imageh&gt;&#10;  &lt;imagew&gt;1021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357" y="6087647"/>
            <a:ext cx="1251699" cy="279517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sum_{c} T_{cc} \ne 0&#10;\end{align*}&lt;/body&gt;&#10;  &lt;fcolor&gt;FFFFFFFF&lt;/fcolor&gt;&#10;  &lt;bcolor&gt;FF000000&lt;/bcolor&gt;&#10;  &lt;transparent&gt;True&lt;/transparent&gt;&#10;  &lt;resolution&gt;1800&lt;/resolution&gt;&#10;  &lt;imageh&gt;524&lt;/imageh&gt;&#10;  &lt;imagew&gt;1169&lt;/imagew&gt;&#10;  &lt;scale&gt;50&lt;/scale&gt;&#10;  &lt;cursor&gt;3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444" y="6362398"/>
            <a:ext cx="1433140" cy="642400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 rot="20994132">
            <a:off x="5665667" y="3216571"/>
            <a:ext cx="262764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FFFF00"/>
                </a:solidFill>
              </a:rPr>
              <a:t>Continuum </a:t>
            </a:r>
          </a:p>
          <a:p>
            <a:r>
              <a:rPr kumimoji="1" lang="en-US" altLang="ja-JP" sz="3200" b="1" dirty="0" smtClean="0">
                <a:solidFill>
                  <a:srgbClr val="FFFF00"/>
                </a:solidFill>
              </a:rPr>
              <a:t>Extrapolated!</a:t>
            </a:r>
            <a:endParaRPr kumimoji="1" lang="ja-JP" altLang="en-US" sz="3200" b="1" dirty="0" smtClean="0">
              <a:solidFill>
                <a:srgbClr val="FFFF00"/>
              </a:solidFill>
            </a:endParaRPr>
          </a:p>
        </p:txBody>
      </p:sp>
      <p:sp>
        <p:nvSpPr>
          <p:cNvPr id="14" name="上下矢印 13"/>
          <p:cNvSpPr/>
          <p:nvPr/>
        </p:nvSpPr>
        <p:spPr>
          <a:xfrm>
            <a:off x="767384" y="1858397"/>
            <a:ext cx="425017" cy="716621"/>
          </a:xfrm>
          <a:prstGeom prst="upDownArrow">
            <a:avLst/>
          </a:prstGeom>
          <a:solidFill>
            <a:srgbClr val="FF000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438368" y="1785786"/>
            <a:ext cx="15808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Separation</a:t>
            </a:r>
            <a:endParaRPr kumimoji="1" lang="ja-JP" altLang="en-US" sz="2400" dirty="0" smtClean="0">
              <a:solidFill>
                <a:srgbClr val="FF0000"/>
              </a:solidFill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2723116"/>
            <a:ext cx="9144000" cy="280384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392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角丸四角形 37"/>
          <p:cNvSpPr/>
          <p:nvPr/>
        </p:nvSpPr>
        <p:spPr>
          <a:xfrm>
            <a:off x="176374" y="5427430"/>
            <a:ext cx="4707054" cy="1121415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6" name="角丸四角形 35"/>
          <p:cNvSpPr/>
          <p:nvPr/>
        </p:nvSpPr>
        <p:spPr>
          <a:xfrm>
            <a:off x="494958" y="3600797"/>
            <a:ext cx="2936220" cy="864928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5" name="角丸四角形 34"/>
          <p:cNvSpPr/>
          <p:nvPr/>
        </p:nvSpPr>
        <p:spPr>
          <a:xfrm>
            <a:off x="2815569" y="2007458"/>
            <a:ext cx="4337527" cy="864928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Momentum Conservation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66762"/>
          <a:stretch/>
        </p:blipFill>
        <p:spPr>
          <a:xfrm>
            <a:off x="5529942" y="3468560"/>
            <a:ext cx="3474719" cy="3205538"/>
          </a:xfrm>
          <a:prstGeom prst="rect">
            <a:avLst/>
          </a:prstGeom>
          <a:effectLst/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r="95486"/>
          <a:stretch/>
        </p:blipFill>
        <p:spPr>
          <a:xfrm>
            <a:off x="5056313" y="3468560"/>
            <a:ext cx="471871" cy="3205538"/>
          </a:xfrm>
          <a:prstGeom prst="rect">
            <a:avLst/>
          </a:prstGeom>
          <a:effectLst/>
        </p:spPr>
      </p:pic>
      <p:sp>
        <p:nvSpPr>
          <p:cNvPr id="6" name="テキスト ボックス 5"/>
          <p:cNvSpPr txBox="1"/>
          <p:nvPr/>
        </p:nvSpPr>
        <p:spPr>
          <a:xfrm>
            <a:off x="5617028" y="3552120"/>
            <a:ext cx="14221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chemeClr val="accent1">
                    <a:lumMod val="50000"/>
                  </a:schemeClr>
                </a:solidFill>
              </a:rPr>
              <a:t>Lattice</a:t>
            </a:r>
            <a:endParaRPr kumimoji="1" lang="ja-JP" altLang="en-US" sz="32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partial_r ( r T_{rr}) = T_{\theta\theta} - r \partial_z T_{rz}&#10;\end{align*}&lt;/body&gt;&#10;  &lt;fcolor&gt;FFFFFFFF&lt;/fcolor&gt;&#10;  &lt;bcolor&gt;FF000000&lt;/bcolor&gt;&#10;  &lt;transparent&gt;True&lt;/transparent&gt;&#10;  &lt;resolution&gt;1800&lt;/resolution&gt;&#10;  &lt;imageh&gt;250&lt;/imageh&gt;&#10;  &lt;imagew&gt;2595&lt;/imagew&gt;&#10;  &lt;scale&gt;50&lt;/scale&gt;&#10;  &lt;cursor&gt;6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356" y="2247268"/>
            <a:ext cx="3935954" cy="379186"/>
          </a:xfrm>
          <a:prstGeom prst="rect">
            <a:avLst/>
          </a:prstGeom>
        </p:spPr>
      </p:pic>
      <p:grpSp>
        <p:nvGrpSpPr>
          <p:cNvPr id="29" name="グループ化 28"/>
          <p:cNvGrpSpPr/>
          <p:nvPr/>
        </p:nvGrpSpPr>
        <p:grpSpPr>
          <a:xfrm>
            <a:off x="6328120" y="1697591"/>
            <a:ext cx="3600000" cy="3998421"/>
            <a:chOff x="6496595" y="1347844"/>
            <a:chExt cx="3600000" cy="3998421"/>
          </a:xfrm>
        </p:grpSpPr>
        <p:cxnSp>
          <p:nvCxnSpPr>
            <p:cNvPr id="20" name="直線矢印コネクタ 19"/>
            <p:cNvCxnSpPr/>
            <p:nvPr/>
          </p:nvCxnSpPr>
          <p:spPr>
            <a:xfrm flipH="1">
              <a:off x="7588159" y="1937696"/>
              <a:ext cx="375150" cy="71775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 w="med" len="med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矢印コネクタ 13"/>
            <p:cNvCxnSpPr/>
            <p:nvPr/>
          </p:nvCxnSpPr>
          <p:spPr>
            <a:xfrm>
              <a:off x="8296595" y="2145886"/>
              <a:ext cx="0" cy="344762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 w="med" len="med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アーチ 10"/>
            <p:cNvSpPr/>
            <p:nvPr/>
          </p:nvSpPr>
          <p:spPr>
            <a:xfrm>
              <a:off x="6496595" y="1746265"/>
              <a:ext cx="3600000" cy="3600000"/>
            </a:xfrm>
            <a:prstGeom prst="blockArc">
              <a:avLst>
                <a:gd name="adj1" fmla="val 15226072"/>
                <a:gd name="adj2" fmla="val 16791656"/>
                <a:gd name="adj3" fmla="val 11450"/>
              </a:avLst>
            </a:prstGeom>
            <a:solidFill>
              <a:schemeClr val="tx2">
                <a:lumMod val="20000"/>
                <a:lumOff val="80000"/>
              </a:schemeClr>
            </a:solidFill>
            <a:scene3d>
              <a:camera prst="isometricOffAxis2Left"/>
              <a:lightRig rig="threePt" dir="t"/>
            </a:scene3d>
            <a:sp3d extrusionH="381000" contourW="12700" prstMaterial="clear">
              <a:extrusionClr>
                <a:schemeClr val="tx2">
                  <a:lumMod val="20000"/>
                  <a:lumOff val="80000"/>
                </a:schemeClr>
              </a:extrusionClr>
              <a:contourClr>
                <a:srgbClr val="FFFF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  <p:cxnSp>
          <p:nvCxnSpPr>
            <p:cNvPr id="16" name="直線矢印コネクタ 15"/>
            <p:cNvCxnSpPr/>
            <p:nvPr/>
          </p:nvCxnSpPr>
          <p:spPr>
            <a:xfrm flipH="1" flipV="1">
              <a:off x="8296595" y="1347844"/>
              <a:ext cx="10388" cy="341993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 w="med" len="med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矢印コネクタ 17"/>
            <p:cNvCxnSpPr/>
            <p:nvPr/>
          </p:nvCxnSpPr>
          <p:spPr>
            <a:xfrm>
              <a:off x="8640583" y="1956293"/>
              <a:ext cx="375150" cy="116344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 w="med" len="med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テキスト ボックス 24"/>
          <p:cNvSpPr txBox="1"/>
          <p:nvPr/>
        </p:nvSpPr>
        <p:spPr>
          <a:xfrm>
            <a:off x="384810" y="1435981"/>
            <a:ext cx="43027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 In cylindrical</a:t>
            </a:r>
            <a:r>
              <a:rPr lang="ja-JP" altLang="en-US" sz="2800" dirty="0"/>
              <a:t> </a:t>
            </a:r>
            <a:r>
              <a:rPr lang="en-US" altLang="ja-JP" sz="2800" dirty="0" err="1" smtClean="0"/>
              <a:t>coordinats</a:t>
            </a:r>
            <a:r>
              <a:rPr lang="en-US" altLang="ja-JP" sz="2800" dirty="0" smtClean="0"/>
              <a:t>,</a:t>
            </a:r>
            <a:endParaRPr kumimoji="1" lang="ja-JP" altLang="en-US" sz="2800" dirty="0" smtClean="0"/>
          </a:p>
        </p:txBody>
      </p:sp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\partial_i T_{ij}=0&#10;\end{align*}&lt;/body&gt;&#10;  &lt;fcolor&gt;FFFFFFFF&lt;/fcolor&gt;&#10;  &lt;bcolor&gt;FF000000&lt;/bcolor&gt;&#10;  &lt;transparent&gt;True&lt;/transparent&gt;&#10;  &lt;resolution&gt;1800&lt;/resolution&gt;&#10;  &lt;imageh&gt;249&lt;/imageh&gt;&#10;  &lt;imagew&gt;972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1" y="2253573"/>
            <a:ext cx="1474276" cy="377669"/>
          </a:xfrm>
          <a:prstGeom prst="rect">
            <a:avLst/>
          </a:prstGeom>
        </p:spPr>
      </p:pic>
      <p:sp>
        <p:nvSpPr>
          <p:cNvPr id="28" name="右矢印 27"/>
          <p:cNvSpPr/>
          <p:nvPr/>
        </p:nvSpPr>
        <p:spPr>
          <a:xfrm>
            <a:off x="2380506" y="2158749"/>
            <a:ext cx="424499" cy="566057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84810" y="2964199"/>
            <a:ext cx="47275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 For infinitely-long flux tube</a:t>
            </a:r>
            <a:endParaRPr kumimoji="1" lang="ja-JP" altLang="en-US" sz="2800" dirty="0" smtClean="0"/>
          </a:p>
        </p:txBody>
      </p:sp>
      <p:pic>
        <p:nvPicPr>
          <p:cNvPr id="32" name="TexTeXPicture" descr="&lt;?xml version=&quot;1.0&quot; encoding=&quot;utf-16&quot;?&gt;&#10;&lt;TeXTeX&gt;&#10;  &lt;preamble&gt;\documentclass{jarticle}&#10;\usepackage{amsmath}&#10;\pagestyle{empty}&lt;/preamble&gt;&#10;  &lt;body&gt;\begin{align*} &#10;\partial_r ( r T_{rr}) = T_{\theta\theta}&#10;\end{align*}&lt;/body&gt;&#10;  &lt;fcolor&gt;FFFFFFFF&lt;/fcolor&gt;&#10;  &lt;bcolor&gt;FF000000&lt;/bcolor&gt;&#10;  &lt;transparent&gt;True&lt;/transparent&gt;&#10;  &lt;resolution&gt;1800&lt;/resolution&gt;&#10;  &lt;imageh&gt;250&lt;/imageh&gt;&#10;  &lt;imagew&gt;1565&lt;/imagew&gt;&#10;  &lt;scale&gt;50&lt;/scale&gt;&#10;  &lt;cursor&gt;5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1" y="3844507"/>
            <a:ext cx="2373706" cy="379186"/>
          </a:xfrm>
          <a:prstGeom prst="rect">
            <a:avLst/>
          </a:prstGeom>
        </p:spPr>
      </p:pic>
      <p:sp>
        <p:nvSpPr>
          <p:cNvPr id="33" name="右矢印 32"/>
          <p:cNvSpPr/>
          <p:nvPr/>
        </p:nvSpPr>
        <p:spPr>
          <a:xfrm>
            <a:off x="854500" y="4514270"/>
            <a:ext cx="453212" cy="566057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309470" y="4566465"/>
            <a:ext cx="3508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err="1" smtClean="0"/>
              <a:t>T</a:t>
            </a:r>
            <a:r>
              <a:rPr kumimoji="1" lang="en-US" altLang="ja-JP" sz="2400" b="1" baseline="-25000" dirty="0" err="1" smtClean="0"/>
              <a:t>rr</a:t>
            </a:r>
            <a:r>
              <a:rPr kumimoji="1" lang="en-US" altLang="ja-JP" sz="2400" b="1" dirty="0" smtClean="0"/>
              <a:t> and </a:t>
            </a:r>
            <a:r>
              <a:rPr kumimoji="1" lang="en-US" altLang="ja-JP" sz="2400" b="1" dirty="0" err="1" smtClean="0"/>
              <a:t>T</a:t>
            </a:r>
            <a:r>
              <a:rPr kumimoji="1" lang="en-US" altLang="ja-JP" sz="2400" b="1" baseline="-25000" dirty="0" err="1" smtClean="0">
                <a:latin typeface="Symbol" panose="05050102010706020507" pitchFamily="18" charset="2"/>
              </a:rPr>
              <a:t>qq</a:t>
            </a:r>
            <a:r>
              <a:rPr kumimoji="1" lang="en-US" altLang="ja-JP" sz="2400" b="1" dirty="0" smtClean="0"/>
              <a:t> must separate!</a:t>
            </a:r>
            <a:endParaRPr kumimoji="1" lang="ja-JP" altLang="en-US" sz="2400" b="1" dirty="0" smtClean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43403" y="5611264"/>
            <a:ext cx="45400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/>
              <a:t>E</a:t>
            </a:r>
            <a:r>
              <a:rPr kumimoji="1" lang="en-US" altLang="ja-JP" sz="2400" b="1" dirty="0" smtClean="0"/>
              <a:t>ffect of boundaries is important</a:t>
            </a:r>
          </a:p>
          <a:p>
            <a:r>
              <a:rPr lang="en-US" altLang="ja-JP" sz="2400" b="1" dirty="0" smtClean="0"/>
              <a:t>for the flux tube at R=0.92fm</a:t>
            </a:r>
            <a:endParaRPr kumimoji="1" lang="ja-JP" altLang="en-US" sz="2400" b="1" dirty="0" smtClean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6540139" y="1063470"/>
            <a:ext cx="24225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Yanagihara</a:t>
            </a:r>
            <a:r>
              <a:rPr kumimoji="1" lang="en-US" altLang="ja-JP" sz="2000" dirty="0" smtClean="0"/>
              <a:t>+, in prep.</a:t>
            </a:r>
            <a:endParaRPr kumimoji="1" lang="ja-JP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64441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2"/>
          <a:srcRect l="6158" b="50231"/>
          <a:stretch/>
        </p:blipFill>
        <p:spPr>
          <a:xfrm>
            <a:off x="6176273" y="546305"/>
            <a:ext cx="2780530" cy="200750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Force</a:t>
            </a:r>
            <a:endParaRPr kumimoji="1" lang="ja-JP" altLang="en-US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98" y="546305"/>
            <a:ext cx="2607856" cy="2007502"/>
          </a:xfrm>
          <a:prstGeom prst="rect">
            <a:avLst/>
          </a:prstGeom>
        </p:spPr>
      </p:pic>
      <p:sp>
        <p:nvSpPr>
          <p:cNvPr id="15" name="角丸四角形 14"/>
          <p:cNvSpPr/>
          <p:nvPr/>
        </p:nvSpPr>
        <p:spPr>
          <a:xfrm>
            <a:off x="4804852" y="1976846"/>
            <a:ext cx="3200833" cy="1544240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1214444" y="1976846"/>
            <a:ext cx="3200833" cy="1521126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F_{\rm stress} = \int_{\rm mid.} d^2x T_{zz} (x)&#10;\end{align*}&lt;/body&gt;&#10;  &lt;fcolor&gt;FFFFFFFF&lt;/fcolor&gt;&#10;  &lt;bcolor&gt;FF000000&lt;/bcolor&gt;&#10;  &lt;transparent&gt;True&lt;/transparent&gt;&#10;  &lt;resolution&gt;1800&lt;/resolution&gt;&#10;  &lt;imageh&gt;567&lt;/imageh&gt;&#10;  &lt;imagew&gt;2616&lt;/imagew&gt;&#10;  &lt;scale&gt;50&lt;/scale&gt;&#10;  &lt;cursor&gt;6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968" y="2737409"/>
            <a:ext cx="2768600" cy="600075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F_{\rm pot} = - \frac{dV}{dR}&#10;\end{align*}&lt;/body&gt;&#10;  &lt;fcolor&gt;FFFFFFFF&lt;/fcolor&gt;&#10;  &lt;bcolor&gt;FF000000&lt;/bcolor&gt;&#10;  &lt;transparent&gt;True&lt;/transparent&gt;&#10;  &lt;resolution&gt;1800&lt;/resolution&gt;&#10;  &lt;imageh&gt;515&lt;/imageh&gt;&#10;  &lt;imagew&gt;1343&lt;/imagew&gt;&#10;  &lt;scale&gt;50&lt;/scale&gt;&#10;  &lt;cursor&gt;45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304" y="2686741"/>
            <a:ext cx="1683112" cy="645423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1498476" y="2146171"/>
            <a:ext cx="2787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Force from Potential</a:t>
            </a:r>
            <a:endParaRPr kumimoji="1" lang="ja-JP" altLang="en-US" sz="2400" dirty="0" smtClean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199393" y="2143422"/>
            <a:ext cx="2411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Force from Stress</a:t>
            </a:r>
            <a:endParaRPr kumimoji="1" lang="ja-JP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05209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2"/>
          <a:srcRect l="6158" b="50231"/>
          <a:stretch/>
        </p:blipFill>
        <p:spPr>
          <a:xfrm>
            <a:off x="6176273" y="546305"/>
            <a:ext cx="2780530" cy="200750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Force</a:t>
            </a:r>
            <a:endParaRPr kumimoji="1" lang="ja-JP" altLang="en-US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98" y="546305"/>
            <a:ext cx="2607856" cy="2007502"/>
          </a:xfrm>
          <a:prstGeom prst="rect">
            <a:avLst/>
          </a:prstGeom>
        </p:spPr>
      </p:pic>
      <p:sp>
        <p:nvSpPr>
          <p:cNvPr id="15" name="角丸四角形 14"/>
          <p:cNvSpPr/>
          <p:nvPr/>
        </p:nvSpPr>
        <p:spPr>
          <a:xfrm>
            <a:off x="4804852" y="1976846"/>
            <a:ext cx="3200833" cy="1544240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1214444" y="1976846"/>
            <a:ext cx="3200833" cy="1521126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F_{\rm stress} = \int_{\rm mid.} d^2x T_{zz} (x)&#10;\end{align*}&lt;/body&gt;&#10;  &lt;fcolor&gt;FFFFFFFF&lt;/fcolor&gt;&#10;  &lt;bcolor&gt;FF000000&lt;/bcolor&gt;&#10;  &lt;transparent&gt;True&lt;/transparent&gt;&#10;  &lt;resolution&gt;1800&lt;/resolution&gt;&#10;  &lt;imageh&gt;567&lt;/imageh&gt;&#10;  &lt;imagew&gt;2616&lt;/imagew&gt;&#10;  &lt;scale&gt;50&lt;/scale&gt;&#10;  &lt;cursor&gt;6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968" y="2737409"/>
            <a:ext cx="2768600" cy="600075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F_{\rm pot} = - \frac{dV}{dR}&#10;\end{align*}&lt;/body&gt;&#10;  &lt;fcolor&gt;FFFFFFFF&lt;/fcolor&gt;&#10;  &lt;bcolor&gt;FF000000&lt;/bcolor&gt;&#10;  &lt;transparent&gt;True&lt;/transparent&gt;&#10;  &lt;resolution&gt;1800&lt;/resolution&gt;&#10;  &lt;imageh&gt;515&lt;/imageh&gt;&#10;  &lt;imagew&gt;1343&lt;/imagew&gt;&#10;  &lt;scale&gt;50&lt;/scale&gt;&#10;  &lt;cursor&gt;45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304" y="2686741"/>
            <a:ext cx="1683112" cy="645423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1498476" y="2146171"/>
            <a:ext cx="2787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Force from Potential</a:t>
            </a:r>
            <a:endParaRPr kumimoji="1" lang="ja-JP" altLang="en-US" sz="2400" dirty="0" smtClean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199393" y="2143422"/>
            <a:ext cx="2411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Force from Stress</a:t>
            </a:r>
            <a:endParaRPr kumimoji="1" lang="ja-JP" altLang="en-US" sz="2400" dirty="0" smtClean="0"/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24"/>
          <a:stretch/>
        </p:blipFill>
        <p:spPr>
          <a:xfrm>
            <a:off x="187198" y="3557056"/>
            <a:ext cx="1454905" cy="1850967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241872" y="5404687"/>
            <a:ext cx="133402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Newton</a:t>
            </a:r>
            <a:endParaRPr lang="en-US" altLang="ja-JP" sz="28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/>
            <a:r>
              <a:rPr kumimoji="1" lang="en-US" altLang="ja-JP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1687</a:t>
            </a:r>
          </a:p>
        </p:txBody>
      </p:sp>
      <p:sp>
        <p:nvSpPr>
          <p:cNvPr id="25" name="正方形/長方形 24"/>
          <p:cNvSpPr/>
          <p:nvPr/>
        </p:nvSpPr>
        <p:spPr>
          <a:xfrm>
            <a:off x="7566538" y="5404316"/>
            <a:ext cx="1342034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Faraday</a:t>
            </a:r>
          </a:p>
          <a:p>
            <a:pPr algn="ctr"/>
            <a:r>
              <a:rPr lang="en-US" altLang="ja-JP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1839</a:t>
            </a:r>
          </a:p>
        </p:txBody>
      </p:sp>
      <p:pic>
        <p:nvPicPr>
          <p:cNvPr id="26" name="図 25"/>
          <p:cNvPicPr>
            <a:picLocks noChangeAspect="1"/>
          </p:cNvPicPr>
          <p:nvPr/>
        </p:nvPicPr>
        <p:blipFill rotWithShape="1">
          <a:blip r:embed="rId7"/>
          <a:srcRect l="10605" t="5461" r="29754" b="35380"/>
          <a:stretch/>
        </p:blipFill>
        <p:spPr>
          <a:xfrm>
            <a:off x="7508720" y="3557056"/>
            <a:ext cx="1448083" cy="185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0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2"/>
          <a:srcRect b="26107"/>
          <a:stretch/>
        </p:blipFill>
        <p:spPr>
          <a:xfrm>
            <a:off x="1937339" y="3407938"/>
            <a:ext cx="5194981" cy="2950856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3"/>
          <a:srcRect l="6158" b="50231"/>
          <a:stretch/>
        </p:blipFill>
        <p:spPr>
          <a:xfrm>
            <a:off x="6176273" y="546305"/>
            <a:ext cx="2780530" cy="200750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Force</a:t>
            </a:r>
            <a:endParaRPr kumimoji="1" lang="ja-JP" altLang="en-US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198" y="546305"/>
            <a:ext cx="2607856" cy="2007502"/>
          </a:xfrm>
          <a:prstGeom prst="rect">
            <a:avLst/>
          </a:prstGeom>
        </p:spPr>
      </p:pic>
      <p:sp>
        <p:nvSpPr>
          <p:cNvPr id="15" name="角丸四角形 14"/>
          <p:cNvSpPr/>
          <p:nvPr/>
        </p:nvSpPr>
        <p:spPr>
          <a:xfrm>
            <a:off x="4804852" y="1976846"/>
            <a:ext cx="3200833" cy="1544240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1214444" y="1976846"/>
            <a:ext cx="3200833" cy="1521126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F_{\rm stress} = \int_{\rm mid.} d^2x T_{zz} (x)&#10;\end{align*}&lt;/body&gt;&#10;  &lt;fcolor&gt;FFFFFFFF&lt;/fcolor&gt;&#10;  &lt;bcolor&gt;FF000000&lt;/bcolor&gt;&#10;  &lt;transparent&gt;True&lt;/transparent&gt;&#10;  &lt;resolution&gt;1800&lt;/resolution&gt;&#10;  &lt;imageh&gt;567&lt;/imageh&gt;&#10;  &lt;imagew&gt;2616&lt;/imagew&gt;&#10;  &lt;scale&gt;50&lt;/scale&gt;&#10;  &lt;cursor&gt;6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968" y="2737409"/>
            <a:ext cx="2768600" cy="600075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F_{\rm pot} = - \frac{dV}{dR}&#10;\end{align*}&lt;/body&gt;&#10;  &lt;fcolor&gt;FFFFFFFF&lt;/fcolor&gt;&#10;  &lt;bcolor&gt;FF000000&lt;/bcolor&gt;&#10;  &lt;transparent&gt;True&lt;/transparent&gt;&#10;  &lt;resolution&gt;1800&lt;/resolution&gt;&#10;  &lt;imageh&gt;515&lt;/imageh&gt;&#10;  &lt;imagew&gt;1343&lt;/imagew&gt;&#10;  &lt;scale&gt;50&lt;/scale&gt;&#10;  &lt;cursor&gt;45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304" y="2686741"/>
            <a:ext cx="1683112" cy="645423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1498476" y="2146171"/>
            <a:ext cx="2787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Force from Potential</a:t>
            </a:r>
            <a:endParaRPr kumimoji="1" lang="ja-JP" altLang="en-US" sz="2400" dirty="0" smtClean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199393" y="2143422"/>
            <a:ext cx="2411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Force from Stress</a:t>
            </a:r>
            <a:endParaRPr kumimoji="1" lang="ja-JP" altLang="en-US" sz="2400" dirty="0" smtClean="0"/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 rotWithShape="1">
          <a:blip r:embed="rId2"/>
          <a:srcRect t="77066"/>
          <a:stretch/>
        </p:blipFill>
        <p:spPr>
          <a:xfrm>
            <a:off x="1937339" y="5846842"/>
            <a:ext cx="5194981" cy="915854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 rot="21217955">
            <a:off x="3336255" y="3935369"/>
            <a:ext cx="37262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Agreement!</a:t>
            </a:r>
            <a:endParaRPr kumimoji="1" lang="ja-JP" alt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24"/>
          <a:stretch/>
        </p:blipFill>
        <p:spPr>
          <a:xfrm>
            <a:off x="187198" y="3557056"/>
            <a:ext cx="1454905" cy="1850967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241872" y="5404687"/>
            <a:ext cx="133402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Newton</a:t>
            </a:r>
            <a:endParaRPr lang="en-US" altLang="ja-JP" sz="28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/>
            <a:r>
              <a:rPr kumimoji="1" lang="en-US" altLang="ja-JP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1687</a:t>
            </a:r>
          </a:p>
        </p:txBody>
      </p:sp>
      <p:sp>
        <p:nvSpPr>
          <p:cNvPr id="25" name="正方形/長方形 24"/>
          <p:cNvSpPr/>
          <p:nvPr/>
        </p:nvSpPr>
        <p:spPr>
          <a:xfrm>
            <a:off x="7566538" y="5404316"/>
            <a:ext cx="1342034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Faraday</a:t>
            </a:r>
          </a:p>
          <a:p>
            <a:pPr algn="ctr"/>
            <a:r>
              <a:rPr lang="en-US" altLang="ja-JP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1839</a:t>
            </a:r>
          </a:p>
        </p:txBody>
      </p:sp>
      <p:pic>
        <p:nvPicPr>
          <p:cNvPr id="26" name="図 25"/>
          <p:cNvPicPr>
            <a:picLocks noChangeAspect="1"/>
          </p:cNvPicPr>
          <p:nvPr/>
        </p:nvPicPr>
        <p:blipFill rotWithShape="1">
          <a:blip r:embed="rId8"/>
          <a:srcRect l="10605" t="5461" r="29754" b="35380"/>
          <a:stretch/>
        </p:blipFill>
        <p:spPr>
          <a:xfrm>
            <a:off x="7508720" y="3557056"/>
            <a:ext cx="1448083" cy="185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4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角丸四角形 32"/>
          <p:cNvSpPr/>
          <p:nvPr/>
        </p:nvSpPr>
        <p:spPr>
          <a:xfrm>
            <a:off x="4776913" y="2555829"/>
            <a:ext cx="4014683" cy="3104742"/>
          </a:xfrm>
          <a:prstGeom prst="roundRect">
            <a:avLst>
              <a:gd name="adj" fmla="val 11380"/>
            </a:avLst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" name="角丸四角形 29"/>
          <p:cNvSpPr/>
          <p:nvPr/>
        </p:nvSpPr>
        <p:spPr>
          <a:xfrm>
            <a:off x="403066" y="2555829"/>
            <a:ext cx="4014683" cy="3104742"/>
          </a:xfrm>
          <a:prstGeom prst="roundRect">
            <a:avLst>
              <a:gd name="adj" fmla="val 11380"/>
            </a:avLst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Dual Superconductor Picture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119043" y="2555829"/>
            <a:ext cx="26316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600" b="1" dirty="0" smtClean="0"/>
              <a:t>QCD</a:t>
            </a:r>
            <a:r>
              <a:rPr kumimoji="1" lang="en-US" altLang="ja-JP" sz="3200" b="1" dirty="0" smtClean="0"/>
              <a:t> Vacuum</a:t>
            </a:r>
            <a:endParaRPr kumimoji="1" lang="ja-JP" altLang="en-US" sz="3200" b="1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887965" y="2555829"/>
            <a:ext cx="33746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600" b="1" dirty="0" smtClean="0"/>
              <a:t>Superconductor</a:t>
            </a:r>
            <a:endParaRPr kumimoji="1" lang="ja-JP" altLang="en-US" sz="3600" b="1" dirty="0" smtClean="0"/>
          </a:p>
        </p:txBody>
      </p:sp>
      <p:cxnSp>
        <p:nvCxnSpPr>
          <p:cNvPr id="6" name="直線コネクタ 5"/>
          <p:cNvCxnSpPr>
            <a:stCxn id="8" idx="0"/>
          </p:cNvCxnSpPr>
          <p:nvPr/>
        </p:nvCxnSpPr>
        <p:spPr>
          <a:xfrm>
            <a:off x="1129607" y="4326525"/>
            <a:ext cx="2610489" cy="0"/>
          </a:xfrm>
          <a:prstGeom prst="line">
            <a:avLst/>
          </a:prstGeom>
          <a:ln w="1905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フリーフォーム 6"/>
          <p:cNvSpPr/>
          <p:nvPr/>
        </p:nvSpPr>
        <p:spPr>
          <a:xfrm>
            <a:off x="821669" y="3859375"/>
            <a:ext cx="3208244" cy="460064"/>
          </a:xfrm>
          <a:custGeom>
            <a:avLst/>
            <a:gdLst>
              <a:gd name="connsiteX0" fmla="*/ 339596 w 3538077"/>
              <a:gd name="connsiteY0" fmla="*/ 460064 h 460064"/>
              <a:gd name="connsiteX1" fmla="*/ 174133 w 3538077"/>
              <a:gd name="connsiteY1" fmla="*/ 338144 h 460064"/>
              <a:gd name="connsiteX2" fmla="*/ 252510 w 3538077"/>
              <a:gd name="connsiteY2" fmla="*/ 42052 h 460064"/>
              <a:gd name="connsiteX3" fmla="*/ 3230842 w 3538077"/>
              <a:gd name="connsiteY3" fmla="*/ 42052 h 460064"/>
              <a:gd name="connsiteX4" fmla="*/ 3291802 w 3538077"/>
              <a:gd name="connsiteY4" fmla="*/ 416521 h 460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077" h="460064">
                <a:moveTo>
                  <a:pt x="339596" y="460064"/>
                </a:moveTo>
                <a:cubicBezTo>
                  <a:pt x="264121" y="433938"/>
                  <a:pt x="188647" y="407813"/>
                  <a:pt x="174133" y="338144"/>
                </a:cubicBezTo>
                <a:cubicBezTo>
                  <a:pt x="159619" y="268475"/>
                  <a:pt x="-256941" y="91401"/>
                  <a:pt x="252510" y="42052"/>
                </a:cubicBezTo>
                <a:cubicBezTo>
                  <a:pt x="761961" y="-7297"/>
                  <a:pt x="2724293" y="-20359"/>
                  <a:pt x="3230842" y="42052"/>
                </a:cubicBezTo>
                <a:cubicBezTo>
                  <a:pt x="3737391" y="104463"/>
                  <a:pt x="3514596" y="260492"/>
                  <a:pt x="3291802" y="416521"/>
                </a:cubicBezTo>
              </a:path>
            </a:pathLst>
          </a:custGeom>
          <a:noFill/>
          <a:ln w="1905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/>
          <p:cNvSpPr/>
          <p:nvPr/>
        </p:nvSpPr>
        <p:spPr>
          <a:xfrm flipV="1">
            <a:off x="821669" y="4326525"/>
            <a:ext cx="3208244" cy="460064"/>
          </a:xfrm>
          <a:custGeom>
            <a:avLst/>
            <a:gdLst>
              <a:gd name="connsiteX0" fmla="*/ 339596 w 3538077"/>
              <a:gd name="connsiteY0" fmla="*/ 460064 h 460064"/>
              <a:gd name="connsiteX1" fmla="*/ 174133 w 3538077"/>
              <a:gd name="connsiteY1" fmla="*/ 338144 h 460064"/>
              <a:gd name="connsiteX2" fmla="*/ 252510 w 3538077"/>
              <a:gd name="connsiteY2" fmla="*/ 42052 h 460064"/>
              <a:gd name="connsiteX3" fmla="*/ 3230842 w 3538077"/>
              <a:gd name="connsiteY3" fmla="*/ 42052 h 460064"/>
              <a:gd name="connsiteX4" fmla="*/ 3291802 w 3538077"/>
              <a:gd name="connsiteY4" fmla="*/ 416521 h 460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077" h="460064">
                <a:moveTo>
                  <a:pt x="339596" y="460064"/>
                </a:moveTo>
                <a:cubicBezTo>
                  <a:pt x="264121" y="433938"/>
                  <a:pt x="188647" y="407813"/>
                  <a:pt x="174133" y="338144"/>
                </a:cubicBezTo>
                <a:cubicBezTo>
                  <a:pt x="159619" y="268475"/>
                  <a:pt x="-256941" y="91401"/>
                  <a:pt x="252510" y="42052"/>
                </a:cubicBezTo>
                <a:cubicBezTo>
                  <a:pt x="761961" y="-7297"/>
                  <a:pt x="2724293" y="-20359"/>
                  <a:pt x="3230842" y="42052"/>
                </a:cubicBezTo>
                <a:cubicBezTo>
                  <a:pt x="3737391" y="104463"/>
                  <a:pt x="3514596" y="260492"/>
                  <a:pt x="3291802" y="416521"/>
                </a:cubicBezTo>
              </a:path>
            </a:pathLst>
          </a:custGeom>
          <a:noFill/>
          <a:ln w="1905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楕円 8"/>
          <p:cNvSpPr>
            <a:spLocks noChangeAspect="1"/>
          </p:cNvSpPr>
          <p:nvPr/>
        </p:nvSpPr>
        <p:spPr>
          <a:xfrm>
            <a:off x="3601280" y="4146525"/>
            <a:ext cx="360000" cy="360000"/>
          </a:xfrm>
          <a:prstGeom prst="ellipse">
            <a:avLst/>
          </a:prstGeom>
          <a:gradFill flip="none" rotWithShape="1">
            <a:gsLst>
              <a:gs pos="11000">
                <a:srgbClr val="FF0000"/>
              </a:gs>
              <a:gs pos="100000">
                <a:srgbClr val="FF7C8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/>
          <p:cNvSpPr>
            <a:spLocks noChangeAspect="1"/>
          </p:cNvSpPr>
          <p:nvPr/>
        </p:nvSpPr>
        <p:spPr>
          <a:xfrm>
            <a:off x="892393" y="4146525"/>
            <a:ext cx="360000" cy="360000"/>
          </a:xfrm>
          <a:prstGeom prst="ellipse">
            <a:avLst/>
          </a:prstGeom>
          <a:gradFill flip="none" rotWithShape="1">
            <a:gsLst>
              <a:gs pos="11000">
                <a:srgbClr val="0070C0"/>
              </a:gs>
              <a:gs pos="100000">
                <a:srgbClr val="00B0F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644640" y="1130712"/>
            <a:ext cx="242207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Nambu</a:t>
            </a:r>
            <a:r>
              <a:rPr kumimoji="1" lang="en-US" altLang="ja-JP" sz="2000" dirty="0" smtClean="0"/>
              <a:t>, 1970</a:t>
            </a:r>
          </a:p>
          <a:p>
            <a:r>
              <a:rPr lang="en-US" altLang="ja-JP" sz="2000" dirty="0" smtClean="0"/>
              <a:t>Nielsen, </a:t>
            </a:r>
            <a:r>
              <a:rPr lang="en-US" altLang="ja-JP" sz="2000" dirty="0" err="1" smtClean="0"/>
              <a:t>Olesen</a:t>
            </a:r>
            <a:r>
              <a:rPr lang="en-US" altLang="ja-JP" sz="2000" dirty="0" smtClean="0"/>
              <a:t>, 1973</a:t>
            </a:r>
          </a:p>
          <a:p>
            <a:r>
              <a:rPr kumimoji="1" lang="en-US" altLang="ja-JP" sz="2000" dirty="0" smtClean="0"/>
              <a:t>t ‘</a:t>
            </a:r>
            <a:r>
              <a:rPr kumimoji="1" lang="en-US" altLang="ja-JP" sz="2000" dirty="0" err="1" smtClean="0"/>
              <a:t>Hooft</a:t>
            </a:r>
            <a:r>
              <a:rPr kumimoji="1" lang="en-US" altLang="ja-JP" sz="2000" dirty="0" smtClean="0"/>
              <a:t>, 1981</a:t>
            </a:r>
          </a:p>
          <a:p>
            <a:r>
              <a:rPr lang="en-US" altLang="ja-JP" sz="2000" dirty="0" smtClean="0"/>
              <a:t>…</a:t>
            </a:r>
            <a:endParaRPr kumimoji="1" lang="ja-JP" altLang="en-US" sz="2000" dirty="0" smtClean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85721" y="3457279"/>
            <a:ext cx="973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Quark</a:t>
            </a:r>
            <a:endParaRPr kumimoji="1" lang="ja-JP" altLang="en-US" sz="2400" dirty="0" smtClean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729902" y="3457278"/>
            <a:ext cx="1547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Anti-quark</a:t>
            </a:r>
            <a:endParaRPr kumimoji="1" lang="ja-JP" altLang="en-US" sz="2400" dirty="0" smtClean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649687" y="4826940"/>
            <a:ext cx="1578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Flux Tube</a:t>
            </a:r>
            <a:endParaRPr kumimoji="1" lang="ja-JP" altLang="en-US" sz="2800" dirty="0" smtClean="0"/>
          </a:p>
        </p:txBody>
      </p:sp>
      <p:cxnSp>
        <p:nvCxnSpPr>
          <p:cNvPr id="22" name="直線コネクタ 21"/>
          <p:cNvCxnSpPr>
            <a:stCxn id="24" idx="0"/>
          </p:cNvCxnSpPr>
          <p:nvPr/>
        </p:nvCxnSpPr>
        <p:spPr>
          <a:xfrm>
            <a:off x="5348456" y="4326525"/>
            <a:ext cx="2610489" cy="0"/>
          </a:xfrm>
          <a:prstGeom prst="line">
            <a:avLst/>
          </a:prstGeom>
          <a:ln w="1905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フリーフォーム 22"/>
          <p:cNvSpPr/>
          <p:nvPr/>
        </p:nvSpPr>
        <p:spPr>
          <a:xfrm>
            <a:off x="5040518" y="3859375"/>
            <a:ext cx="3208244" cy="460064"/>
          </a:xfrm>
          <a:custGeom>
            <a:avLst/>
            <a:gdLst>
              <a:gd name="connsiteX0" fmla="*/ 339596 w 3538077"/>
              <a:gd name="connsiteY0" fmla="*/ 460064 h 460064"/>
              <a:gd name="connsiteX1" fmla="*/ 174133 w 3538077"/>
              <a:gd name="connsiteY1" fmla="*/ 338144 h 460064"/>
              <a:gd name="connsiteX2" fmla="*/ 252510 w 3538077"/>
              <a:gd name="connsiteY2" fmla="*/ 42052 h 460064"/>
              <a:gd name="connsiteX3" fmla="*/ 3230842 w 3538077"/>
              <a:gd name="connsiteY3" fmla="*/ 42052 h 460064"/>
              <a:gd name="connsiteX4" fmla="*/ 3291802 w 3538077"/>
              <a:gd name="connsiteY4" fmla="*/ 416521 h 460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077" h="460064">
                <a:moveTo>
                  <a:pt x="339596" y="460064"/>
                </a:moveTo>
                <a:cubicBezTo>
                  <a:pt x="264121" y="433938"/>
                  <a:pt x="188647" y="407813"/>
                  <a:pt x="174133" y="338144"/>
                </a:cubicBezTo>
                <a:cubicBezTo>
                  <a:pt x="159619" y="268475"/>
                  <a:pt x="-256941" y="91401"/>
                  <a:pt x="252510" y="42052"/>
                </a:cubicBezTo>
                <a:cubicBezTo>
                  <a:pt x="761961" y="-7297"/>
                  <a:pt x="2724293" y="-20359"/>
                  <a:pt x="3230842" y="42052"/>
                </a:cubicBezTo>
                <a:cubicBezTo>
                  <a:pt x="3737391" y="104463"/>
                  <a:pt x="3514596" y="260492"/>
                  <a:pt x="3291802" y="416521"/>
                </a:cubicBezTo>
              </a:path>
            </a:pathLst>
          </a:custGeom>
          <a:noFill/>
          <a:ln w="1905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/>
          <p:cNvSpPr/>
          <p:nvPr/>
        </p:nvSpPr>
        <p:spPr>
          <a:xfrm flipV="1">
            <a:off x="5040518" y="4326525"/>
            <a:ext cx="3208244" cy="460064"/>
          </a:xfrm>
          <a:custGeom>
            <a:avLst/>
            <a:gdLst>
              <a:gd name="connsiteX0" fmla="*/ 339596 w 3538077"/>
              <a:gd name="connsiteY0" fmla="*/ 460064 h 460064"/>
              <a:gd name="connsiteX1" fmla="*/ 174133 w 3538077"/>
              <a:gd name="connsiteY1" fmla="*/ 338144 h 460064"/>
              <a:gd name="connsiteX2" fmla="*/ 252510 w 3538077"/>
              <a:gd name="connsiteY2" fmla="*/ 42052 h 460064"/>
              <a:gd name="connsiteX3" fmla="*/ 3230842 w 3538077"/>
              <a:gd name="connsiteY3" fmla="*/ 42052 h 460064"/>
              <a:gd name="connsiteX4" fmla="*/ 3291802 w 3538077"/>
              <a:gd name="connsiteY4" fmla="*/ 416521 h 460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077" h="460064">
                <a:moveTo>
                  <a:pt x="339596" y="460064"/>
                </a:moveTo>
                <a:cubicBezTo>
                  <a:pt x="264121" y="433938"/>
                  <a:pt x="188647" y="407813"/>
                  <a:pt x="174133" y="338144"/>
                </a:cubicBezTo>
                <a:cubicBezTo>
                  <a:pt x="159619" y="268475"/>
                  <a:pt x="-256941" y="91401"/>
                  <a:pt x="252510" y="42052"/>
                </a:cubicBezTo>
                <a:cubicBezTo>
                  <a:pt x="761961" y="-7297"/>
                  <a:pt x="2724293" y="-20359"/>
                  <a:pt x="3230842" y="42052"/>
                </a:cubicBezTo>
                <a:cubicBezTo>
                  <a:pt x="3737391" y="104463"/>
                  <a:pt x="3514596" y="260492"/>
                  <a:pt x="3291802" y="416521"/>
                </a:cubicBezTo>
              </a:path>
            </a:pathLst>
          </a:custGeom>
          <a:noFill/>
          <a:ln w="1905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楕円 24"/>
          <p:cNvSpPr>
            <a:spLocks noChangeAspect="1"/>
          </p:cNvSpPr>
          <p:nvPr/>
        </p:nvSpPr>
        <p:spPr>
          <a:xfrm>
            <a:off x="7820129" y="4146525"/>
            <a:ext cx="360000" cy="360000"/>
          </a:xfrm>
          <a:prstGeom prst="ellipse">
            <a:avLst/>
          </a:prstGeom>
          <a:gradFill flip="none" rotWithShape="1">
            <a:gsLst>
              <a:gs pos="11000">
                <a:srgbClr val="FF0000"/>
              </a:gs>
              <a:gs pos="100000">
                <a:srgbClr val="FF7C8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楕円 25"/>
          <p:cNvSpPr>
            <a:spLocks noChangeAspect="1"/>
          </p:cNvSpPr>
          <p:nvPr/>
        </p:nvSpPr>
        <p:spPr>
          <a:xfrm>
            <a:off x="5111242" y="4146525"/>
            <a:ext cx="360000" cy="360000"/>
          </a:xfrm>
          <a:prstGeom prst="ellipse">
            <a:avLst/>
          </a:prstGeom>
          <a:gradFill flip="none" rotWithShape="1">
            <a:gsLst>
              <a:gs pos="11000">
                <a:srgbClr val="0070C0"/>
              </a:gs>
              <a:gs pos="100000">
                <a:srgbClr val="00B0F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785937" y="3474697"/>
            <a:ext cx="1479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Monopole</a:t>
            </a:r>
            <a:endParaRPr kumimoji="1" lang="ja-JP" altLang="en-US" sz="2400" dirty="0" smtClean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7276434" y="3295129"/>
            <a:ext cx="14798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effectLst>
                  <a:glow rad="101600">
                    <a:srgbClr val="0F4157"/>
                  </a:glow>
                </a:effectLst>
              </a:rPr>
              <a:t>Anti-</a:t>
            </a:r>
          </a:p>
          <a:p>
            <a:r>
              <a:rPr lang="en-US" altLang="ja-JP" sz="2400" dirty="0" smtClean="0">
                <a:effectLst>
                  <a:glow rad="101600">
                    <a:srgbClr val="0F4157"/>
                  </a:glow>
                </a:effectLst>
              </a:rPr>
              <a:t>Monopole</a:t>
            </a:r>
            <a:endParaRPr kumimoji="1" lang="ja-JP" altLang="en-US" sz="2400" dirty="0" smtClean="0">
              <a:effectLst>
                <a:glow rad="101600">
                  <a:srgbClr val="0F4157"/>
                </a:glow>
              </a:effectLst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421735" y="4793675"/>
            <a:ext cx="2608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Magnetic Vortex</a:t>
            </a:r>
            <a:endParaRPr kumimoji="1" lang="ja-JP" altLang="en-US" sz="2800" dirty="0" smtClean="0"/>
          </a:p>
        </p:txBody>
      </p:sp>
      <p:sp>
        <p:nvSpPr>
          <p:cNvPr id="31" name="左右矢印 30"/>
          <p:cNvSpPr/>
          <p:nvPr/>
        </p:nvSpPr>
        <p:spPr>
          <a:xfrm>
            <a:off x="3727925" y="5422106"/>
            <a:ext cx="1688150" cy="744429"/>
          </a:xfrm>
          <a:prstGeom prst="left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608434" y="6137901"/>
            <a:ext cx="1927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>
                <a:solidFill>
                  <a:srgbClr val="FFFF00"/>
                </a:solidFill>
              </a:rPr>
              <a:t>Dual (E</a:t>
            </a:r>
            <a:r>
              <a:rPr kumimoji="1" lang="ja-JP" altLang="en-US" sz="2800" dirty="0" smtClean="0">
                <a:solidFill>
                  <a:srgbClr val="FFFF00"/>
                </a:solidFill>
              </a:rPr>
              <a:t>⇔</a:t>
            </a:r>
            <a:r>
              <a:rPr kumimoji="1" lang="en-US" altLang="ja-JP" sz="2800" dirty="0" smtClean="0">
                <a:solidFill>
                  <a:srgbClr val="FFFF00"/>
                </a:solidFill>
              </a:rPr>
              <a:t>B)</a:t>
            </a:r>
            <a:endParaRPr kumimoji="1" lang="ja-JP" altLang="en-US" sz="28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6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/>
        </p:nvSpPr>
        <p:spPr>
          <a:xfrm>
            <a:off x="548639" y="1786564"/>
            <a:ext cx="8046719" cy="1961994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32656"/>
            <a:ext cx="9144000" cy="1325563"/>
          </a:xfrm>
        </p:spPr>
        <p:txBody>
          <a:bodyPr/>
          <a:lstStyle/>
          <a:p>
            <a:r>
              <a:rPr kumimoji="1" lang="en-US" altLang="ja-JP" dirty="0" smtClean="0"/>
              <a:t>Abelian-Higgs Model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854584" y="1976846"/>
            <a:ext cx="32960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Abelian-Higgs Model</a:t>
            </a:r>
            <a:endParaRPr kumimoji="1" lang="ja-JP" altLang="en-US" sz="2800" dirty="0" smtClean="0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{\cal L}_{\rm AH} = -\frac14 F_{\mu\nu}^2 + |(\partial_\mu+igA_\mu) \phi |^2 - \lambda(\phi^2-v^2)^2&#10;\end{align*}&lt;/body&gt;&#10;  &lt;fcolor&gt;FFFFFFFF&lt;/fcolor&gt;&#10;  &lt;bcolor&gt;FF000000&lt;/bcolor&gt;&#10;  &lt;transparent&gt;True&lt;/transparent&gt;&#10;  &lt;resolution&gt;1800&lt;/resolution&gt;&#10;  &lt;imageh&gt;503&lt;/imageh&gt;&#10;  &lt;imagew&gt;5123&lt;/imagew&gt;&#10;  &lt;scale&gt;50&lt;/scale&gt;&#10;  &lt;cursor&gt;8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57" y="2767561"/>
            <a:ext cx="7404884" cy="727047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kappa = \sqrt{\lambda}/g&#10;\end{align*}&lt;/body&gt;&#10;  &lt;fcolor&gt;FFFFFFFF&lt;/fcolor&gt;&#10;  &lt;bcolor&gt;FF000000&lt;/bcolor&gt;&#10;  &lt;transparent&gt;True&lt;/transparent&gt;&#10;  &lt;resolution&gt;1800&lt;/resolution&gt;&#10;  &lt;imageh&gt;296&lt;/imageh&gt;&#10;  &lt;imagew&gt;1058&lt;/imagew&gt;&#10;  &lt;scale&gt;50&lt;/scale&gt;&#10;  &lt;cursor&gt;4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131" y="4140293"/>
            <a:ext cx="1360067" cy="380511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292391" y="4059140"/>
            <a:ext cx="2425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GL parameter:</a:t>
            </a:r>
            <a:endParaRPr kumimoji="1" lang="ja-JP" altLang="en-US" sz="2800" b="1" dirty="0" smtClean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00345" y="4747780"/>
            <a:ext cx="316144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type-I :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type-II :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kumimoji="1" lang="en-US" altLang="ja-JP" sz="8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err="1" smtClean="0"/>
              <a:t>Bogomol’nyi</a:t>
            </a:r>
            <a:r>
              <a:rPr lang="en-US" altLang="ja-JP" sz="2400" dirty="0" smtClean="0"/>
              <a:t> bound :</a:t>
            </a:r>
            <a:endParaRPr kumimoji="1" lang="ja-JP" altLang="en-US" sz="2400" dirty="0" smtClean="0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kappa &amp;gt; 1/\sqrt{2}&#10;\end{align*}&lt;/body&gt;&#10;  &lt;fcolor&gt;FFFFFFFF&lt;/fcolor&gt;&#10;  &lt;bcolor&gt;FF000000&lt;/bcolor&gt;&#10;  &lt;transparent&gt;True&lt;/transparent&gt;&#10;  &lt;resolution&gt;1800&lt;/resolution&gt;&#10;  &lt;imageh&gt;290&lt;/imageh&gt;&#10;  &lt;imagew&gt;1044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066" y="5174499"/>
            <a:ext cx="1104900" cy="306917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kappa &amp;lt; 1/\sqrt{2}&#10;\end{align*}&lt;/body&gt;&#10;  &lt;fcolor&gt;FFFFFFFF&lt;/fcolor&gt;&#10;  &lt;bcolor&gt;FF000000&lt;/bcolor&gt;&#10;  &lt;transparent&gt;True&lt;/transparent&gt;&#10;  &lt;resolution&gt;1800&lt;/resolution&gt;&#10;  &lt;imageh&gt;290&lt;/imageh&gt;&#10;  &lt;imagew&gt;1044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066" y="4828645"/>
            <a:ext cx="1104900" cy="306917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\kappa = 1/\sqrt{2}&#10;\end{align*}&lt;/body&gt;&#10;  &lt;fcolor&gt;FFFFFFFF&lt;/fcolor&gt;&#10;  &lt;bcolor&gt;FF000000&lt;/bcolor&gt;&#10;  &lt;transparent&gt;True&lt;/transparent&gt;&#10;  &lt;resolution&gt;1800&lt;/resolution&gt;&#10;  &lt;imageh&gt;290&lt;/imageh&gt;&#10;  &lt;imagew&gt;1044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066" y="6059203"/>
            <a:ext cx="1104900" cy="306917"/>
          </a:xfrm>
          <a:prstGeom prst="rect">
            <a:avLst/>
          </a:prstGeom>
        </p:spPr>
      </p:pic>
      <p:sp>
        <p:nvSpPr>
          <p:cNvPr id="18" name="左中かっこ 17"/>
          <p:cNvSpPr/>
          <p:nvPr/>
        </p:nvSpPr>
        <p:spPr>
          <a:xfrm>
            <a:off x="494523" y="4773907"/>
            <a:ext cx="235132" cy="1208253"/>
          </a:xfrm>
          <a:prstGeom prst="leftBrace">
            <a:avLst>
              <a:gd name="adj1" fmla="val 23148"/>
              <a:gd name="adj2" fmla="val 50000"/>
            </a:avLst>
          </a:prstGeom>
          <a:ln w="28575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946593" y="4076903"/>
            <a:ext cx="31261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Infinitely long tube</a:t>
            </a:r>
            <a:endParaRPr kumimoji="1" lang="ja-JP" altLang="en-US" sz="2800" b="1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946593" y="4646095"/>
            <a:ext cx="40254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degeneracy</a:t>
            </a:r>
          </a:p>
          <a:p>
            <a:r>
              <a:rPr lang="en-US" altLang="ja-JP" sz="2400" dirty="0" smtClean="0"/>
              <a:t>                                        </a:t>
            </a:r>
            <a:r>
              <a:rPr lang="en-US" altLang="ja-JP" dirty="0" err="1" smtClean="0"/>
              <a:t>Luscher</a:t>
            </a:r>
            <a:r>
              <a:rPr lang="en-US" altLang="ja-JP" dirty="0" smtClean="0"/>
              <a:t>, 1981</a:t>
            </a:r>
            <a:endParaRPr kumimoji="1" lang="en-US" altLang="ja-JP" sz="20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momentum conservation</a:t>
            </a:r>
            <a:endParaRPr kumimoji="1" lang="ja-JP" altLang="en-US" sz="2400" dirty="0" smtClean="0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T_{zz}(r)=T_{44}(r)&#10;\end{align*}&lt;/body&gt;&#10;  &lt;fcolor&gt;FFFFFFFF&lt;/fcolor&gt;&#10;  &lt;bcolor&gt;FF000000&lt;/bcolor&gt;&#10;  &lt;transparent&gt;True&lt;/transparent&gt;&#10;  &lt;resolution&gt;1800&lt;/resolution&gt;&#10;  &lt;imageh&gt;250&lt;/imageh&gt;&#10;  &lt;imagew&gt;1647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923" y="5140465"/>
            <a:ext cx="1743075" cy="264583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\frac{d}{dr} \left( rT_{rr} \right)= T_{\theta\theta}&#10;\end{align*}&lt;/body&gt;&#10;  &lt;fcolor&gt;FFFFFFFF&lt;/fcolor&gt;&#10;  &lt;bcolor&gt;FF000000&lt;/bcolor&gt;&#10;  &lt;transparent&gt;True&lt;/transparent&gt;&#10;  &lt;resolution&gt;1800&lt;/resolution&gt;&#10;  &lt;imageh&gt;514&lt;/imageh&gt;&#10;  &lt;imagew&gt;1653&lt;/imagew&gt;&#10;  &lt;scale&gt;50&lt;/scale&gt;&#10;  &lt;cursor&gt;51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923" y="5782850"/>
            <a:ext cx="1749425" cy="543983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5273525" y="1190904"/>
            <a:ext cx="3110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Yanagihara</a:t>
            </a:r>
            <a:r>
              <a:rPr kumimoji="1" lang="en-US" altLang="ja-JP" sz="2000" dirty="0" smtClean="0"/>
              <a:t>, </a:t>
            </a:r>
            <a:r>
              <a:rPr kumimoji="1" lang="en-US" altLang="ja-JP" sz="2000" dirty="0" smtClean="0"/>
              <a:t>MK</a:t>
            </a:r>
            <a:r>
              <a:rPr kumimoji="1" lang="en-US" altLang="ja-JP" sz="2000" dirty="0" smtClean="0"/>
              <a:t>, </a:t>
            </a:r>
            <a:r>
              <a:rPr lang="en-US" altLang="ja-JP" sz="2000" dirty="0" smtClean="0"/>
              <a:t>PTEP 2019</a:t>
            </a:r>
            <a:endParaRPr kumimoji="1" lang="ja-JP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82306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Stress </a:t>
            </a:r>
            <a:r>
              <a:rPr kumimoji="1" lang="en-US" altLang="ja-JP" sz="3600" dirty="0" smtClean="0"/>
              <a:t>= Force per </a:t>
            </a:r>
            <a:r>
              <a:rPr lang="en-US" altLang="ja-JP" sz="3600" dirty="0"/>
              <a:t>U</a:t>
            </a:r>
            <a:r>
              <a:rPr kumimoji="1" lang="en-US" altLang="ja-JP" sz="3600" dirty="0" smtClean="0"/>
              <a:t>nit Area</a:t>
            </a:r>
            <a:endParaRPr kumimoji="1" lang="ja-JP" altLang="en-US" sz="3600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260788" y="1447714"/>
            <a:ext cx="16149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3200" dirty="0" smtClean="0">
                <a:solidFill>
                  <a:prstClr val="white"/>
                </a:solidFill>
                <a:latin typeface="Calibri" panose="020F0502020204030204"/>
                <a:ea typeface="メイリオ" panose="020B0604030504040204" pitchFamily="50" charset="-128"/>
              </a:rPr>
              <a:t>Pressure</a:t>
            </a:r>
            <a:endParaRPr lang="ja-JP" altLang="en-US" sz="3200" dirty="0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36" name="角丸四角形 35"/>
          <p:cNvSpPr/>
          <p:nvPr/>
        </p:nvSpPr>
        <p:spPr>
          <a:xfrm>
            <a:off x="609599" y="1935236"/>
            <a:ext cx="2917372" cy="2358090"/>
          </a:xfrm>
          <a:prstGeom prst="roundRect">
            <a:avLst/>
          </a:prstGeom>
          <a:solidFill>
            <a:srgbClr val="B3D9FF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>
            <a:softEdge rad="1270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B3D9FF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40" name="TexTeXPicture" descr="&lt;?xml version=&quot;1.0&quot; encoding=&quot;utf-16&quot;?&gt;&#10;&lt;TeXTeX&gt;&#10;  &lt;preamble&gt;\documentclass{jarticle}&#10;\usepackage{amsmath}&#10;\pagestyle{empty}&lt;/preamble&gt;&#10;  &lt;body&gt;\begin{align*} &#10;\vec{P} = P \vec{n}&#10;\end{align*}&lt;/body&gt;&#10;  &lt;fcolor&gt;FFFFFFFF&lt;/fcolor&gt;&#10;  &lt;bcolor&gt;FFFFFFFF&lt;/bcolor&gt;&#10;  &lt;transparent&gt;True&lt;/transparent&gt;&#10;  &lt;resolution&gt;1800&lt;/resolution&gt;&#10;  &lt;imageh&gt;243&lt;/imageh&gt;&#10;  &lt;imagew&gt;860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549" y="4356163"/>
            <a:ext cx="1513355" cy="427611"/>
          </a:xfrm>
          <a:prstGeom prst="rect">
            <a:avLst/>
          </a:prstGeom>
        </p:spPr>
      </p:pic>
      <p:grpSp>
        <p:nvGrpSpPr>
          <p:cNvPr id="43" name="グループ化 42"/>
          <p:cNvGrpSpPr/>
          <p:nvPr/>
        </p:nvGrpSpPr>
        <p:grpSpPr>
          <a:xfrm rot="21073470">
            <a:off x="1624976" y="2630642"/>
            <a:ext cx="566184" cy="1115577"/>
            <a:chOff x="1968136" y="2891246"/>
            <a:chExt cx="566184" cy="1115577"/>
          </a:xfrm>
        </p:grpSpPr>
        <p:sp>
          <p:nvSpPr>
            <p:cNvPr id="44" name="平行四辺形 43"/>
            <p:cNvSpPr/>
            <p:nvPr/>
          </p:nvSpPr>
          <p:spPr>
            <a:xfrm rot="16200000" flipH="1">
              <a:off x="1521888" y="3337494"/>
              <a:ext cx="1115577" cy="223081"/>
            </a:xfrm>
            <a:prstGeom prst="parallelogram">
              <a:avLst>
                <a:gd name="adj" fmla="val 36299"/>
              </a:avLst>
            </a:prstGeom>
            <a:solidFill>
              <a:srgbClr val="FF0000">
                <a:alpha val="20000"/>
              </a:srgbClr>
            </a:solidFill>
            <a:ln w="285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45" name="右矢印 44"/>
            <p:cNvSpPr/>
            <p:nvPr/>
          </p:nvSpPr>
          <p:spPr>
            <a:xfrm>
              <a:off x="2081474" y="3317718"/>
              <a:ext cx="452846" cy="264645"/>
            </a:xfrm>
            <a:prstGeom prst="rightArrow">
              <a:avLst/>
            </a:prstGeom>
            <a:solidFill>
              <a:srgbClr val="AD0101"/>
            </a:solidFill>
            <a:ln w="12700" cap="flat" cmpd="sng" algn="ctr">
              <a:solidFill>
                <a:srgbClr val="AD0101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endParaRPr>
            </a:p>
          </p:txBody>
        </p:sp>
      </p:grpSp>
      <p:pic>
        <p:nvPicPr>
          <p:cNvPr id="62" name="TexTeXPicture" descr="&lt;?xml version=&quot;1.0&quot; encoding=&quot;utf-16&quot;?&gt;&#10;&lt;TeXTeX&gt;&#10;  &lt;preamble&gt;\documentclass{jarticle}&#10;\usepackage{amsmath}&#10;\pagestyle{empty}&lt;/preamble&gt;&#10;  &lt;body&gt;\begin{align*} &#10;\vec{P}=\frac{\vec{F}}S&#10;\end{align*}&lt;/body&gt;&#10;  &lt;fcolor&gt;FFFF0000&lt;/fcolor&gt;&#10;  &lt;bcolor&gt;FFFFFFFF&lt;/bcolor&gt;&#10;  &lt;transparent&gt;True&lt;/transparent&gt;&#10;  &lt;resolution&gt;1800&lt;/resolution&gt;&#10;  &lt;imageh&gt;584&lt;/imageh&gt;&#10;  &lt;imagew&gt;743&lt;/imagew&gt;&#10;  &lt;scale&gt;50&lt;/scale&gt;&#10;  &lt;cursor&gt;38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844" y="2257589"/>
            <a:ext cx="1038765" cy="816473"/>
          </a:xfrm>
          <a:prstGeom prst="rect">
            <a:avLst/>
          </a:prstGeom>
        </p:spPr>
      </p:pic>
      <p:sp>
        <p:nvSpPr>
          <p:cNvPr id="63" name="テキスト ボックス 62"/>
          <p:cNvSpPr txBox="1"/>
          <p:nvPr/>
        </p:nvSpPr>
        <p:spPr>
          <a:xfrm>
            <a:off x="1324304" y="316437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S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10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Stress Tensor in AH Model</a:t>
            </a:r>
            <a:br>
              <a:rPr kumimoji="1" lang="en-US" altLang="ja-JP" dirty="0" smtClean="0"/>
            </a:br>
            <a:r>
              <a:rPr lang="en-US" altLang="ja-JP" sz="3200" dirty="0" smtClean="0"/>
              <a:t>infinitely-long flux tube</a:t>
            </a:r>
            <a:endParaRPr kumimoji="1" lang="ja-JP" altLang="en-US" sz="32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7697" y="2096018"/>
            <a:ext cx="4277904" cy="3130517"/>
          </a:xfrm>
          <a:prstGeom prst="rect">
            <a:avLst/>
          </a:prstGeom>
        </p:spPr>
      </p:pic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kappa = 1/\sqrt{2}&#10;\end{align*}&lt;/body&gt;&#10;  &lt;fcolor&gt;FFFFFFFF&lt;/fcolor&gt;&#10;  &lt;bcolor&gt;FF000000&lt;/bcolor&gt;&#10;  &lt;transparent&gt;True&lt;/transparent&gt;&#10;  &lt;resolution&gt;1800&lt;/resolution&gt;&#10;  &lt;imageh&gt;290&lt;/imageh&gt;&#10;  &lt;imagew&gt;1044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851" y="1704152"/>
            <a:ext cx="1104900" cy="306917"/>
          </a:xfrm>
          <a:prstGeom prst="rect">
            <a:avLst/>
          </a:prstGeom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T_{rr} = T_{\theta\theta}=0&#10;\end{align*}&lt;/body&gt;&#10;  &lt;fcolor&gt;FFFFFFFF&lt;/fcolor&gt;&#10;  &lt;bcolor&gt;FF000000&lt;/bcolor&gt;&#10;  &lt;transparent&gt;True&lt;/transparent&gt;&#10;  &lt;resolution&gt;1800&lt;/resolution&gt;&#10;  &lt;imageh&gt;208&lt;/imageh&gt;&#10;  &lt;imagew&gt;1484&lt;/imagew&gt;&#10;  &lt;scale&gt;50&lt;/scale&gt;&#10;  &lt;cursor&gt;4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913" y="5524693"/>
            <a:ext cx="2833460" cy="397142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2279067" y="6257506"/>
            <a:ext cx="45751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000" dirty="0"/>
              <a:t>de </a:t>
            </a:r>
            <a:r>
              <a:rPr lang="en-US" altLang="ja-JP" sz="2000" dirty="0" smtClean="0"/>
              <a:t>Vega, </a:t>
            </a:r>
            <a:r>
              <a:rPr lang="en-US" altLang="ja-JP" sz="2000" dirty="0" err="1" smtClean="0"/>
              <a:t>Schaposnik</a:t>
            </a:r>
            <a:r>
              <a:rPr lang="en-US" altLang="ja-JP" sz="2000" dirty="0" smtClean="0"/>
              <a:t>, </a:t>
            </a:r>
            <a:r>
              <a:rPr lang="en-US" altLang="ja-JP" sz="2000" dirty="0"/>
              <a:t>PR</a:t>
            </a:r>
            <a:r>
              <a:rPr lang="en-US" altLang="ja-JP" sz="2000" b="1" dirty="0"/>
              <a:t>D14</a:t>
            </a:r>
            <a:r>
              <a:rPr lang="en-US" altLang="ja-JP" sz="2000" dirty="0"/>
              <a:t>, 1100 (1976).</a:t>
            </a:r>
            <a:endParaRPr lang="ja-JP" altLang="en-US" sz="2000" dirty="0"/>
          </a:p>
        </p:txBody>
      </p:sp>
      <p:sp>
        <p:nvSpPr>
          <p:cNvPr id="3" name="正方形/長方形 2"/>
          <p:cNvSpPr/>
          <p:nvPr/>
        </p:nvSpPr>
        <p:spPr>
          <a:xfrm>
            <a:off x="2506514" y="1620848"/>
            <a:ext cx="2815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err="1"/>
              <a:t>Bogomol’nyi</a:t>
            </a:r>
            <a:r>
              <a:rPr lang="en-US" altLang="ja-JP" sz="2400" dirty="0"/>
              <a:t> bound :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255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角丸四角形 20"/>
          <p:cNvSpPr/>
          <p:nvPr/>
        </p:nvSpPr>
        <p:spPr>
          <a:xfrm>
            <a:off x="5303532" y="5394070"/>
            <a:ext cx="2455240" cy="1085918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Stress Tensor in AH Model</a:t>
            </a:r>
            <a:br>
              <a:rPr kumimoji="1" lang="en-US" altLang="ja-JP" dirty="0" smtClean="0"/>
            </a:br>
            <a:r>
              <a:rPr lang="en-US" altLang="ja-JP" sz="3200" dirty="0" smtClean="0"/>
              <a:t>infinitely-long flux tube</a:t>
            </a:r>
            <a:endParaRPr kumimoji="1" lang="ja-JP" altLang="en-US" sz="32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58293" y="1369902"/>
            <a:ext cx="1150956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ja-JP" sz="2800" b="1" dirty="0"/>
              <a:t>T</a:t>
            </a:r>
            <a:r>
              <a:rPr kumimoji="1" lang="en-US" altLang="ja-JP" sz="2800" b="1" dirty="0" smtClean="0"/>
              <a:t>ype-I</a:t>
            </a:r>
            <a:endParaRPr kumimoji="1" lang="ja-JP" altLang="en-US" sz="2800" b="1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614671" y="1369902"/>
            <a:ext cx="1250342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ja-JP" sz="2800" b="1" dirty="0"/>
              <a:t>T</a:t>
            </a:r>
            <a:r>
              <a:rPr kumimoji="1" lang="en-US" altLang="ja-JP" sz="2800" b="1" dirty="0" smtClean="0"/>
              <a:t>ype-II</a:t>
            </a:r>
            <a:endParaRPr kumimoji="1" lang="ja-JP" altLang="en-US" sz="2800" b="1" dirty="0" smtClean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6519" y="1994180"/>
            <a:ext cx="3900537" cy="296930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779" y="1994181"/>
            <a:ext cx="4031427" cy="2969305"/>
          </a:xfrm>
          <a:prstGeom prst="rect">
            <a:avLst/>
          </a:prstGeom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kappa =0.1&#10;\end{align*}&lt;/body&gt;&#10;  &lt;fcolor&gt;FFFFFFFF&lt;/fcolor&gt;&#10;  &lt;bcolor&gt;FF000000&lt;/bcolor&gt;&#10;  &lt;transparent&gt;True&lt;/transparent&gt;&#10;  &lt;resolution&gt;1800&lt;/resolution&gt;&#10;  &lt;imageh&gt;167&lt;/imageh&gt;&#10;  &lt;imagew&gt;761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109" y="1680795"/>
            <a:ext cx="805392" cy="176742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kappa =3.0&#10;\end{align*}&lt;/body&gt;&#10;  &lt;fcolor&gt;FFFFFFFF&lt;/fcolor&gt;&#10;  &lt;bcolor&gt;FF000000&lt;/bcolor&gt;&#10;  &lt;transparent&gt;True&lt;/transparent&gt;&#10;  &lt;resolution&gt;1800&lt;/resolution&gt;&#10;  &lt;imageh&gt;167&lt;/imageh&gt;&#10;  &lt;imagew&gt;771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931" y="1677781"/>
            <a:ext cx="815975" cy="176742"/>
          </a:xfrm>
          <a:prstGeom prst="rect">
            <a:avLst/>
          </a:prstGeom>
        </p:spPr>
      </p:pic>
      <p:sp>
        <p:nvSpPr>
          <p:cNvPr id="15" name="角丸四角形 14"/>
          <p:cNvSpPr/>
          <p:nvPr/>
        </p:nvSpPr>
        <p:spPr>
          <a:xfrm>
            <a:off x="2486090" y="3831770"/>
            <a:ext cx="1654629" cy="606291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T_{rr} &amp;gt; 0&#10;\end{align*}&lt;/body&gt;&#10;  &lt;fcolor&gt;FFFFFFFF&lt;/fcolor&gt;&#10;  &lt;bcolor&gt;FF000000&lt;/bcolor&gt;&#10;  &lt;transparent&gt;True&lt;/transparent&gt;&#10;  &lt;resolution&gt;1800&lt;/resolution&gt;&#10;  &lt;imageh&gt;208&lt;/imageh&gt;&#10;  &lt;imagew&gt;794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931" y="3975255"/>
            <a:ext cx="1218945" cy="319320"/>
          </a:xfrm>
          <a:prstGeom prst="rect">
            <a:avLst/>
          </a:prstGeom>
        </p:spPr>
      </p:pic>
      <p:sp>
        <p:nvSpPr>
          <p:cNvPr id="16" name="角丸四角形 15"/>
          <p:cNvSpPr/>
          <p:nvPr/>
        </p:nvSpPr>
        <p:spPr>
          <a:xfrm>
            <a:off x="6787357" y="3932131"/>
            <a:ext cx="1654629" cy="606291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T_{rr} &amp;lt; 0&#10;\end{align*}&lt;/body&gt;&#10;  &lt;fcolor&gt;FFFFFFFF&lt;/fcolor&gt;&#10;  &lt;bcolor&gt;FF000000&lt;/bcolor&gt;&#10;  &lt;transparent&gt;True&lt;/transparent&gt;&#10;  &lt;resolution&gt;1800&lt;/resolution&gt;&#10;  &lt;imageh&gt;208&lt;/imageh&gt;&#10;  &lt;imagew&gt;794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198" y="4075616"/>
            <a:ext cx="1218945" cy="319320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709987" y="5465742"/>
            <a:ext cx="39878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No degeneracy </a:t>
            </a:r>
            <a:r>
              <a:rPr kumimoji="1" lang="en-US" altLang="ja-JP" sz="2400" dirty="0" err="1" smtClean="0"/>
              <a:t>bw</a:t>
            </a:r>
            <a:r>
              <a:rPr kumimoji="1" lang="en-US" altLang="ja-JP" sz="2400" dirty="0" smtClean="0"/>
              <a:t> </a:t>
            </a:r>
            <a:r>
              <a:rPr kumimoji="1" lang="en-US" altLang="ja-JP" sz="2400" dirty="0" err="1" smtClean="0"/>
              <a:t>T</a:t>
            </a:r>
            <a:r>
              <a:rPr kumimoji="1" lang="en-US" altLang="ja-JP" sz="2400" baseline="-25000" dirty="0" err="1" smtClean="0"/>
              <a:t>rr</a:t>
            </a:r>
            <a:r>
              <a:rPr kumimoji="1" lang="en-US" altLang="ja-JP" sz="2400" dirty="0" smtClean="0"/>
              <a:t> &amp; </a:t>
            </a:r>
            <a:r>
              <a:rPr kumimoji="1" lang="en-US" altLang="ja-JP" sz="2400" dirty="0" err="1" smtClean="0"/>
              <a:t>T</a:t>
            </a:r>
            <a:r>
              <a:rPr kumimoji="1" lang="en-US" altLang="ja-JP" sz="2400" baseline="-25000" dirty="0" err="1" smtClean="0">
                <a:latin typeface="Symbol" panose="05050102010706020507" pitchFamily="18" charset="2"/>
              </a:rPr>
              <a:t>qq</a:t>
            </a:r>
            <a:r>
              <a:rPr kumimoji="1" lang="en-US" altLang="ja-JP" sz="2400" dirty="0" smtClean="0"/>
              <a:t> 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err="1" smtClean="0"/>
              <a:t>T</a:t>
            </a:r>
            <a:r>
              <a:rPr lang="en-US" altLang="ja-JP" sz="2400" baseline="-25000" dirty="0" err="1" smtClean="0">
                <a:latin typeface="Symbol" panose="05050102010706020507" pitchFamily="18" charset="2"/>
              </a:rPr>
              <a:t>qq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changes sign </a:t>
            </a:r>
            <a:endParaRPr kumimoji="1" lang="ja-JP" altLang="en-US" sz="2400" dirty="0" smtClean="0"/>
          </a:p>
        </p:txBody>
      </p:sp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\frac{d}{dr} \left( rT_{rr} \right)= T_{\theta\theta}&#10;\end{align*}&lt;/body&gt;&#10;  &lt;fcolor&gt;FFFFFFFF&lt;/fcolor&gt;&#10;  &lt;bcolor&gt;FF000000&lt;/bcolor&gt;&#10;  &lt;transparent&gt;True&lt;/transparent&gt;&#10;  &lt;resolution&gt;1800&lt;/resolution&gt;&#10;  &lt;imageh&gt;514&lt;/imageh&gt;&#10;  &lt;imagew&gt;1653&lt;/imagew&gt;&#10;  &lt;scale&gt;50&lt;/scale&gt;&#10;  &lt;cursor&gt;51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438" y="5818913"/>
            <a:ext cx="1749425" cy="543983"/>
          </a:xfrm>
          <a:prstGeom prst="rect">
            <a:avLst/>
          </a:prstGeom>
        </p:spPr>
      </p:pic>
      <p:sp>
        <p:nvSpPr>
          <p:cNvPr id="23" name="テキスト ボックス 22"/>
          <p:cNvSpPr txBox="1"/>
          <p:nvPr/>
        </p:nvSpPr>
        <p:spPr>
          <a:xfrm>
            <a:off x="5367211" y="5376443"/>
            <a:ext cx="2327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conservation law</a:t>
            </a:r>
            <a:endParaRPr kumimoji="1" lang="ja-JP" altLang="en-US" sz="2400" dirty="0" smtClean="0"/>
          </a:p>
        </p:txBody>
      </p:sp>
      <p:sp>
        <p:nvSpPr>
          <p:cNvPr id="24" name="右矢印 23"/>
          <p:cNvSpPr/>
          <p:nvPr/>
        </p:nvSpPr>
        <p:spPr>
          <a:xfrm flipH="1">
            <a:off x="4572000" y="5599871"/>
            <a:ext cx="731532" cy="659060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08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角丸四角形 29"/>
          <p:cNvSpPr/>
          <p:nvPr/>
        </p:nvSpPr>
        <p:spPr>
          <a:xfrm>
            <a:off x="5303532" y="5228608"/>
            <a:ext cx="2455240" cy="1442157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Stress Tensor in AH Model</a:t>
            </a:r>
            <a:br>
              <a:rPr kumimoji="1" lang="en-US" altLang="ja-JP" dirty="0" smtClean="0"/>
            </a:br>
            <a:r>
              <a:rPr lang="en-US" altLang="ja-JP" sz="3200" dirty="0" smtClean="0"/>
              <a:t>infinitely-long flux tube</a:t>
            </a:r>
            <a:endParaRPr kumimoji="1" lang="ja-JP" altLang="en-US" sz="32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58293" y="1369902"/>
            <a:ext cx="1150956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ja-JP" sz="2800" b="1" dirty="0"/>
              <a:t>T</a:t>
            </a:r>
            <a:r>
              <a:rPr kumimoji="1" lang="en-US" altLang="ja-JP" sz="2800" b="1" dirty="0" smtClean="0"/>
              <a:t>ype-I</a:t>
            </a:r>
            <a:endParaRPr kumimoji="1" lang="ja-JP" altLang="en-US" sz="2800" b="1" dirty="0" smtClean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779" y="1994181"/>
            <a:ext cx="4031427" cy="2969305"/>
          </a:xfrm>
          <a:prstGeom prst="rect">
            <a:avLst/>
          </a:prstGeom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kappa =0.1&#10;\end{align*}&lt;/body&gt;&#10;  &lt;fcolor&gt;FFFFFFFF&lt;/fcolor&gt;&#10;  &lt;bcolor&gt;FF000000&lt;/bcolor&gt;&#10;  &lt;transparent&gt;True&lt;/transparent&gt;&#10;  &lt;resolution&gt;1800&lt;/resolution&gt;&#10;  &lt;imageh&gt;167&lt;/imageh&gt;&#10;  &lt;imagew&gt;761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109" y="1680795"/>
            <a:ext cx="805392" cy="176742"/>
          </a:xfrm>
          <a:prstGeom prst="rect">
            <a:avLst/>
          </a:prstGeom>
        </p:spPr>
      </p:pic>
      <p:sp>
        <p:nvSpPr>
          <p:cNvPr id="15" name="角丸四角形 14"/>
          <p:cNvSpPr/>
          <p:nvPr/>
        </p:nvSpPr>
        <p:spPr>
          <a:xfrm>
            <a:off x="2486090" y="3831770"/>
            <a:ext cx="1654629" cy="606291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T_{rr} &amp;gt; 0&#10;\end{align*}&lt;/body&gt;&#10;  &lt;fcolor&gt;FFFFFFFF&lt;/fcolor&gt;&#10;  &lt;bcolor&gt;FF000000&lt;/bcolor&gt;&#10;  &lt;transparent&gt;True&lt;/transparent&gt;&#10;  &lt;resolution&gt;1800&lt;/resolution&gt;&#10;  &lt;imageh&gt;208&lt;/imageh&gt;&#10;  &lt;imagew&gt;794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931" y="3975255"/>
            <a:ext cx="1218945" cy="319320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 rotWithShape="1">
          <a:blip r:embed="rId5"/>
          <a:srcRect l="66762"/>
          <a:stretch/>
        </p:blipFill>
        <p:spPr>
          <a:xfrm>
            <a:off x="5355771" y="1893122"/>
            <a:ext cx="3474719" cy="3205538"/>
          </a:xfrm>
          <a:prstGeom prst="rect">
            <a:avLst/>
          </a:prstGeom>
          <a:effectLst/>
        </p:spPr>
      </p:pic>
      <p:pic>
        <p:nvPicPr>
          <p:cNvPr id="25" name="図 24"/>
          <p:cNvPicPr>
            <a:picLocks noChangeAspect="1"/>
          </p:cNvPicPr>
          <p:nvPr/>
        </p:nvPicPr>
        <p:blipFill rotWithShape="1">
          <a:blip r:embed="rId5"/>
          <a:srcRect r="95486"/>
          <a:stretch/>
        </p:blipFill>
        <p:spPr>
          <a:xfrm>
            <a:off x="4882142" y="1893122"/>
            <a:ext cx="471871" cy="3205538"/>
          </a:xfrm>
          <a:prstGeom prst="rect">
            <a:avLst/>
          </a:prstGeom>
          <a:effectLst/>
        </p:spPr>
      </p:pic>
      <p:sp>
        <p:nvSpPr>
          <p:cNvPr id="26" name="テキスト ボックス 25"/>
          <p:cNvSpPr txBox="1"/>
          <p:nvPr/>
        </p:nvSpPr>
        <p:spPr>
          <a:xfrm>
            <a:off x="5442857" y="1976682"/>
            <a:ext cx="14221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chemeClr val="accent1">
                    <a:lumMod val="50000"/>
                  </a:schemeClr>
                </a:solidFill>
              </a:rPr>
              <a:t>Lattice</a:t>
            </a:r>
            <a:endParaRPr kumimoji="1" lang="ja-JP" altLang="en-US" sz="32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09987" y="5465749"/>
            <a:ext cx="39878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No degeneracy </a:t>
            </a:r>
            <a:r>
              <a:rPr kumimoji="1" lang="en-US" altLang="ja-JP" sz="2400" dirty="0" err="1" smtClean="0"/>
              <a:t>bw</a:t>
            </a:r>
            <a:r>
              <a:rPr kumimoji="1" lang="en-US" altLang="ja-JP" sz="2400" dirty="0" smtClean="0"/>
              <a:t> </a:t>
            </a:r>
            <a:r>
              <a:rPr kumimoji="1" lang="en-US" altLang="ja-JP" sz="2400" dirty="0" err="1" smtClean="0"/>
              <a:t>T</a:t>
            </a:r>
            <a:r>
              <a:rPr kumimoji="1" lang="en-US" altLang="ja-JP" sz="2400" baseline="-25000" dirty="0" err="1" smtClean="0"/>
              <a:t>rr</a:t>
            </a:r>
            <a:r>
              <a:rPr kumimoji="1" lang="en-US" altLang="ja-JP" sz="2400" dirty="0" smtClean="0"/>
              <a:t> &amp; </a:t>
            </a:r>
            <a:r>
              <a:rPr kumimoji="1" lang="en-US" altLang="ja-JP" sz="2400" dirty="0" err="1" smtClean="0"/>
              <a:t>T</a:t>
            </a:r>
            <a:r>
              <a:rPr kumimoji="1" lang="en-US" altLang="ja-JP" sz="2400" baseline="-25000" dirty="0" err="1" smtClean="0">
                <a:latin typeface="Symbol" panose="05050102010706020507" pitchFamily="18" charset="2"/>
              </a:rPr>
              <a:t>qq</a:t>
            </a:r>
            <a:r>
              <a:rPr kumimoji="1" lang="en-US" altLang="ja-JP" sz="2400" dirty="0" smtClean="0"/>
              <a:t> 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err="1" smtClean="0"/>
              <a:t>T</a:t>
            </a:r>
            <a:r>
              <a:rPr lang="en-US" altLang="ja-JP" sz="2400" baseline="-25000" dirty="0" err="1" smtClean="0">
                <a:latin typeface="Symbol" panose="05050102010706020507" pitchFamily="18" charset="2"/>
              </a:rPr>
              <a:t>qq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changes sign </a:t>
            </a:r>
            <a:endParaRPr kumimoji="1" lang="ja-JP" altLang="en-US" sz="2400" dirty="0" smtClean="0"/>
          </a:p>
        </p:txBody>
      </p:sp>
      <p:sp>
        <p:nvSpPr>
          <p:cNvPr id="28" name="右矢印 27"/>
          <p:cNvSpPr/>
          <p:nvPr/>
        </p:nvSpPr>
        <p:spPr>
          <a:xfrm rot="10800000" flipH="1">
            <a:off x="4572000" y="5599878"/>
            <a:ext cx="731532" cy="659060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54013" y="5300281"/>
            <a:ext cx="23583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/>
              <a:t>Inconsistent with</a:t>
            </a:r>
            <a:endParaRPr kumimoji="1" lang="en-US" altLang="ja-JP" sz="2400" dirty="0" smtClean="0"/>
          </a:p>
          <a:p>
            <a:pPr algn="ctr"/>
            <a:r>
              <a:rPr lang="en-US" altLang="ja-JP" sz="2400" dirty="0" smtClean="0"/>
              <a:t>lattice result</a:t>
            </a:r>
            <a:endParaRPr kumimoji="1" lang="ja-JP" altLang="en-US" sz="2400" dirty="0" smtClean="0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T_{rr} \simeq T_{\theta\theta}&#10;\end{align*}&lt;/body&gt;&#10;  &lt;fcolor&gt;FFFFFFFF&lt;/fcolor&gt;&#10;  &lt;bcolor&gt;FF000000&lt;/bcolor&gt;&#10;  &lt;transparent&gt;True&lt;/transparent&gt;&#10;  &lt;resolution&gt;1800&lt;/resolution&gt;&#10;  &lt;imageh&gt;208&lt;/imageh&gt;&#10;  &lt;imagew&gt;1013&lt;/imagew&gt;&#10;  &lt;scale&gt;50&lt;/scale&gt;&#10;  &lt;cursor&gt;15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05" y="6201133"/>
            <a:ext cx="1618153" cy="33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87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角丸四角形 38"/>
          <p:cNvSpPr/>
          <p:nvPr/>
        </p:nvSpPr>
        <p:spPr>
          <a:xfrm>
            <a:off x="410936" y="4678955"/>
            <a:ext cx="5650229" cy="1149253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936" y="1684649"/>
            <a:ext cx="3638250" cy="2822000"/>
          </a:xfrm>
          <a:prstGeom prst="rect">
            <a:avLst/>
          </a:prstGeom>
        </p:spPr>
      </p:pic>
      <p:sp>
        <p:nvSpPr>
          <p:cNvPr id="36" name="角丸四角形 35"/>
          <p:cNvSpPr/>
          <p:nvPr/>
        </p:nvSpPr>
        <p:spPr>
          <a:xfrm>
            <a:off x="1481102" y="1882705"/>
            <a:ext cx="1924594" cy="1104137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Flux Tube with Finite Length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3027" y="1684649"/>
            <a:ext cx="3586777" cy="2822000"/>
          </a:xfrm>
          <a:prstGeom prst="rect">
            <a:avLst/>
          </a:prstGeom>
        </p:spPr>
      </p:pic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\kappa =0.2&#10;\end{align*}&lt;/body&gt;&#10;  &lt;fcolor&gt;FF000000&lt;/fcolor&gt;&#10;  &lt;bcolor&gt;FF000000&lt;/bcolor&gt;&#10;  &lt;transparent&gt;True&lt;/transparent&gt;&#10;  &lt;resolution&gt;1800&lt;/resolution&gt;&#10;  &lt;imageh&gt;167&lt;/imageh&gt;&#10;  &lt;imagew&gt;769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582" y="1946817"/>
            <a:ext cx="899397" cy="195318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22" name="図 21"/>
          <p:cNvPicPr>
            <a:picLocks noChangeAspect="1"/>
          </p:cNvPicPr>
          <p:nvPr/>
        </p:nvPicPr>
        <p:blipFill rotWithShape="1">
          <a:blip r:embed="rId3"/>
          <a:srcRect l="55083" t="7629" r="7527" b="48242"/>
          <a:stretch/>
        </p:blipFill>
        <p:spPr>
          <a:xfrm>
            <a:off x="7202104" y="1217448"/>
            <a:ext cx="1941895" cy="180318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5" name="TexTeXPicture" descr="&lt;?xml version=&quot;1.0&quot; encoding=&quot;utf-16&quot;?&gt;&#10;&lt;TeXTeX&gt;&#10;  &lt;preamble&gt;\documentclass{jarticle}&#10;\usepackage{amsmath}&#10;\pagestyle{empty}&lt;/preamble&gt;&#10;  &lt;body&gt;\begin{align*} &#10;\xi_B=0.17 ~{\rm fm}&#10;\end{align*}&lt;/body&gt;&#10;  &lt;fcolor&gt;FF000000&lt;/fcolor&gt;&#10;  &lt;bcolor&gt;FF000000&lt;/bcolor&gt;&#10;  &lt;transparent&gt;True&lt;/transparent&gt;&#10;  &lt;resolution&gt;1800&lt;/resolution&gt;&#10;  &lt;imageh&gt;225&lt;/imageh&gt;&#10;  &lt;imagew&gt;1410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582" y="2270898"/>
            <a:ext cx="1649090" cy="263153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26" name="TexTeXPicture" descr="&lt;?xml version=&quot;1.0&quot; encoding=&quot;utf-16&quot;?&gt;&#10;&lt;TeXTeX&gt;&#10;  &lt;preamble&gt;\documentclass{jarticle}&#10;\usepackage{amsmath}&#10;\pagestyle{empty}&lt;/preamble&gt;&#10;  &lt;body&gt;\begin{align*} &#10;\xi_\phi=0.59~{\rm fm}&#10;\end{align*}&lt;/body&gt;&#10;  &lt;fcolor&gt;FF000000&lt;/fcolor&gt;&#10;  &lt;bcolor&gt;FF000000&lt;/bcolor&gt;&#10;  &lt;transparent&gt;True&lt;/transparent&gt;&#10;  &lt;resolution&gt;1800&lt;/resolution&gt;&#10;  &lt;imageh&gt;248&lt;/imageh&gt;&#10;  &lt;imagew&gt;1371&lt;/imagew&gt;&#10;  &lt;scale&gt;50&lt;/scale&gt;&#10;  &lt;cursor&gt;38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582" y="2608221"/>
            <a:ext cx="1603477" cy="290053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9" name="テキスト ボックス 28"/>
          <p:cNvSpPr txBox="1"/>
          <p:nvPr/>
        </p:nvSpPr>
        <p:spPr>
          <a:xfrm>
            <a:off x="3221348" y="1098122"/>
            <a:ext cx="19351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R=0.92 </a:t>
            </a:r>
            <a:r>
              <a:rPr kumimoji="1" lang="en-US" altLang="ja-JP" sz="3200" dirty="0" err="1" smtClean="0"/>
              <a:t>fm</a:t>
            </a:r>
            <a:endParaRPr kumimoji="1" lang="ja-JP" altLang="en-US" sz="3200" dirty="0" smtClean="0"/>
          </a:p>
        </p:txBody>
      </p:sp>
      <p:pic>
        <p:nvPicPr>
          <p:cNvPr id="33" name="図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3383" y="4590161"/>
            <a:ext cx="2686330" cy="2183940"/>
          </a:xfrm>
          <a:prstGeom prst="rect">
            <a:avLst/>
          </a:prstGeom>
        </p:spPr>
      </p:pic>
      <p:sp>
        <p:nvSpPr>
          <p:cNvPr id="34" name="テキスト ボックス 33"/>
          <p:cNvSpPr txBox="1"/>
          <p:nvPr/>
        </p:nvSpPr>
        <p:spPr>
          <a:xfrm>
            <a:off x="574441" y="4765631"/>
            <a:ext cx="543046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Left:</a:t>
            </a:r>
            <a:r>
              <a:rPr lang="ja-JP" altLang="en-US" sz="2800" b="1" dirty="0"/>
              <a:t> </a:t>
            </a:r>
            <a:r>
              <a:rPr lang="en-US" altLang="ja-JP" sz="2400" dirty="0" err="1" smtClean="0"/>
              <a:t>T</a:t>
            </a:r>
            <a:r>
              <a:rPr lang="en-US" altLang="ja-JP" sz="2400" baseline="-25000" dirty="0" err="1" smtClean="0"/>
              <a:t>zz</a:t>
            </a:r>
            <a:r>
              <a:rPr lang="en-US" altLang="ja-JP" sz="2400" dirty="0" smtClean="0"/>
              <a:t>(0), </a:t>
            </a:r>
            <a:r>
              <a:rPr lang="en-US" altLang="ja-JP" sz="2400" dirty="0" err="1" smtClean="0"/>
              <a:t>T</a:t>
            </a:r>
            <a:r>
              <a:rPr lang="en-US" altLang="ja-JP" sz="2400" baseline="-25000" dirty="0" err="1" smtClean="0"/>
              <a:t>rr</a:t>
            </a:r>
            <a:r>
              <a:rPr lang="en-US" altLang="ja-JP" sz="2400" dirty="0" smtClean="0"/>
              <a:t>(0) reproduce lattice result</a:t>
            </a:r>
          </a:p>
          <a:p>
            <a:r>
              <a:rPr kumimoji="1" lang="en-US" altLang="ja-JP" sz="2800" b="1" dirty="0" smtClean="0"/>
              <a:t>Right: </a:t>
            </a:r>
            <a:r>
              <a:rPr lang="en-US" altLang="ja-JP" sz="2400" dirty="0" smtClean="0"/>
              <a:t>A parameter satisfying </a:t>
            </a:r>
            <a:r>
              <a:rPr lang="en-US" altLang="ja-JP" sz="2400" dirty="0" err="1" smtClean="0"/>
              <a:t>T</a:t>
            </a:r>
            <a:r>
              <a:rPr lang="en-US" altLang="ja-JP" sz="2400" baseline="-25000" dirty="0" err="1" smtClean="0"/>
              <a:t>rr</a:t>
            </a:r>
            <a:r>
              <a:rPr lang="ja-JP" altLang="en-US" sz="2400" dirty="0" smtClean="0"/>
              <a:t>≈</a:t>
            </a:r>
            <a:r>
              <a:rPr lang="en-US" altLang="ja-JP" sz="2400" dirty="0" err="1" smtClean="0"/>
              <a:t>T</a:t>
            </a:r>
            <a:r>
              <a:rPr lang="en-US" altLang="ja-JP" sz="2400" baseline="-25000" dirty="0" err="1" smtClean="0"/>
              <a:t>θθ</a:t>
            </a:r>
            <a:endParaRPr kumimoji="1" lang="ja-JP" altLang="en-US" sz="2400" baseline="-25000" dirty="0" smtClean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613989" y="5837412"/>
            <a:ext cx="445186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No parameters </a:t>
            </a:r>
            <a:r>
              <a:rPr lang="en-US" altLang="ja-JP" sz="2800" dirty="0" smtClean="0"/>
              <a:t>to</a:t>
            </a:r>
            <a:r>
              <a:rPr kumimoji="1" lang="en-US" altLang="ja-JP" sz="2800" dirty="0" smtClean="0"/>
              <a:t> reproduce </a:t>
            </a:r>
          </a:p>
          <a:p>
            <a:r>
              <a:rPr kumimoji="1" lang="en-US" altLang="ja-JP" sz="2800" dirty="0" smtClean="0"/>
              <a:t>lattice data </a:t>
            </a:r>
            <a:r>
              <a:rPr lang="en-US" altLang="ja-JP" sz="2800" dirty="0" smtClean="0"/>
              <a:t>at R=0.92fm.</a:t>
            </a:r>
            <a:endParaRPr kumimoji="1" lang="ja-JP" altLang="en-US" sz="2800" dirty="0" smtClean="0"/>
          </a:p>
        </p:txBody>
      </p:sp>
      <p:sp>
        <p:nvSpPr>
          <p:cNvPr id="37" name="角丸四角形 36"/>
          <p:cNvSpPr/>
          <p:nvPr/>
        </p:nvSpPr>
        <p:spPr>
          <a:xfrm>
            <a:off x="5240562" y="1886514"/>
            <a:ext cx="1924594" cy="1104137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kappa =0.6&#10;\end{align*}&lt;/body&gt;&#10;  &lt;fcolor&gt;FF000000&lt;/fcolor&gt;&#10;  &lt;bcolor&gt;FF000000&lt;/bcolor&gt;&#10;  &lt;transparent&gt;True&lt;/transparent&gt;&#10;  &lt;resolution&gt;1800&lt;/resolution&gt;&#10;  &lt;imageh&gt;167&lt;/imageh&gt;&#10;  &lt;imagew&gt;771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852" y="1946817"/>
            <a:ext cx="901736" cy="195318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\xi_B=0.71~{\rm fm}&#10;\end{align*}&lt;/body&gt;&#10;  &lt;fcolor&gt;FF000000&lt;/fcolor&gt;&#10;  &lt;bcolor&gt;FF000000&lt;/bcolor&gt;&#10;  &lt;transparent&gt;True&lt;/transparent&gt;&#10;  &lt;resolution&gt;1800&lt;/resolution&gt;&#10;  &lt;imageh&gt;225&lt;/imageh&gt;&#10;  &lt;imagew&gt;1410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852" y="2270898"/>
            <a:ext cx="1649090" cy="263153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28" name="TexTeXPicture" descr="&lt;?xml version=&quot;1.0&quot; encoding=&quot;utf-16&quot;?&gt;&#10;&lt;TeXTeX&gt;&#10;  &lt;preamble&gt;\documentclass{jarticle}&#10;\usepackage{amsmath}&#10;\pagestyle{empty}&lt;/preamble&gt;&#10;  &lt;body&gt;\begin{align*} &#10;\xi_\phi=0.84~{\rm fm}&#10;\end{align*}&lt;/body&gt;&#10;  &lt;fcolor&gt;FF000000&lt;/fcolor&gt;&#10;  &lt;bcolor&gt;FF000000&lt;/bcolor&gt;&#10;  &lt;transparent&gt;True&lt;/transparent&gt;&#10;  &lt;resolution&gt;1800&lt;/resolution&gt;&#10;  &lt;imageh&gt;248&lt;/imageh&gt;&#10;  &lt;imagew&gt;1371&lt;/imagew&gt;&#10;  &lt;scale&gt;50&lt;/scale&gt;&#10;  &lt;cursor&gt;38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852" y="2608221"/>
            <a:ext cx="1603477" cy="290053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38" name="右矢印 37"/>
          <p:cNvSpPr/>
          <p:nvPr/>
        </p:nvSpPr>
        <p:spPr>
          <a:xfrm>
            <a:off x="1049565" y="5870911"/>
            <a:ext cx="564424" cy="887107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808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/>
          <p:cNvGrpSpPr>
            <a:grpSpLocks noChangeAspect="1"/>
          </p:cNvGrpSpPr>
          <p:nvPr/>
        </p:nvGrpSpPr>
        <p:grpSpPr>
          <a:xfrm>
            <a:off x="5953327" y="-413862"/>
            <a:ext cx="3083669" cy="6784923"/>
            <a:chOff x="4766553" y="-16333"/>
            <a:chExt cx="3062870" cy="6739158"/>
          </a:xfrm>
          <a:scene3d>
            <a:camera prst="perspectiveHeroicExtremeRightFacing" fov="7200000">
              <a:rot lat="21179998" lon="600000" rev="21299999"/>
            </a:camera>
            <a:lightRig rig="chilly" dir="t"/>
          </a:scene3d>
        </p:grpSpPr>
        <p:pic>
          <p:nvPicPr>
            <p:cNvPr id="7" name="図 6"/>
            <p:cNvPicPr>
              <a:picLocks noChangeAspect="1"/>
            </p:cNvPicPr>
            <p:nvPr/>
          </p:nvPicPr>
          <p:blipFill rotWithShape="1">
            <a:blip r:embed="rId2"/>
            <a:srcRect b="50231"/>
            <a:stretch/>
          </p:blipFill>
          <p:spPr>
            <a:xfrm>
              <a:off x="4766553" y="2316812"/>
              <a:ext cx="3062870" cy="2075168"/>
            </a:xfrm>
            <a:prstGeom prst="rect">
              <a:avLst/>
            </a:prstGeom>
            <a:sp3d prstMaterial="translucentPowder"/>
          </p:spPr>
        </p:pic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6553" y="4459182"/>
              <a:ext cx="3062870" cy="2263643"/>
            </a:xfrm>
            <a:prstGeom prst="rect">
              <a:avLst/>
            </a:prstGeom>
            <a:sp3d prstMaterial="translucentPowder"/>
          </p:spPr>
        </p:pic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66553" y="-16333"/>
              <a:ext cx="3062870" cy="2295884"/>
            </a:xfrm>
            <a:prstGeom prst="rect">
              <a:avLst/>
            </a:prstGeom>
            <a:sp3d prstMaterial="translucentPowder"/>
          </p:spPr>
        </p:pic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Contents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28650" y="1292748"/>
            <a:ext cx="7759336" cy="5078313"/>
          </a:xfrm>
          <a:prstGeom prst="rect">
            <a:avLst/>
          </a:prstGeom>
          <a:noFill/>
          <a:effectLst>
            <a:glow rad="101600">
              <a:srgbClr val="11455D"/>
            </a:glow>
          </a:effectLst>
        </p:spPr>
        <p:txBody>
          <a:bodyPr wrap="square" rtlCol="0">
            <a:spAutoFit/>
          </a:bodyPr>
          <a:lstStyle/>
          <a:p>
            <a:r>
              <a:rPr kumimoji="1" lang="en-US" altLang="ja-JP" sz="3600" dirty="0" smtClean="0">
                <a:effectLst>
                  <a:glow rad="101600">
                    <a:srgbClr val="124963"/>
                  </a:glow>
                </a:effectLst>
              </a:rPr>
              <a:t>1. </a:t>
            </a:r>
            <a:r>
              <a:rPr kumimoji="1" lang="en-US" altLang="ja-JP" sz="3200" dirty="0" smtClean="0">
                <a:effectLst>
                  <a:glow rad="101600">
                    <a:srgbClr val="124963"/>
                  </a:glow>
                </a:effectLst>
              </a:rPr>
              <a:t>Constructing EMT</a:t>
            </a:r>
          </a:p>
          <a:p>
            <a:r>
              <a:rPr kumimoji="1" lang="en-US" altLang="ja-JP" sz="3600" dirty="0" smtClean="0">
                <a:effectLst>
                  <a:glow rad="101600">
                    <a:srgbClr val="124963"/>
                  </a:glow>
                </a:effectLst>
              </a:rPr>
              <a:t>2. </a:t>
            </a:r>
            <a:r>
              <a:rPr kumimoji="1" lang="en-US" altLang="ja-JP" sz="3200" dirty="0" smtClean="0">
                <a:effectLst>
                  <a:glow rad="101600">
                    <a:srgbClr val="124963"/>
                  </a:glow>
                </a:effectLst>
              </a:rPr>
              <a:t>Thermodynamics</a:t>
            </a:r>
          </a:p>
          <a:p>
            <a:pPr algn="r"/>
            <a:r>
              <a:rPr lang="en-US" altLang="ja-JP" dirty="0" err="1" smtClean="0">
                <a:effectLst>
                  <a:glow rad="101600">
                    <a:srgbClr val="124963"/>
                  </a:glow>
                </a:effectLst>
              </a:rPr>
              <a:t>FlowQCD</a:t>
            </a:r>
            <a:r>
              <a:rPr lang="en-US" altLang="ja-JP" dirty="0">
                <a:effectLst>
                  <a:glow rad="101600">
                    <a:srgbClr val="124963"/>
                  </a:glow>
                </a:effectLst>
              </a:rPr>
              <a:t>, 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PR</a:t>
            </a:r>
            <a:r>
              <a:rPr lang="en-US" altLang="ja-JP" b="1" dirty="0" smtClean="0">
                <a:effectLst>
                  <a:glow rad="101600">
                    <a:srgbClr val="124963"/>
                  </a:glow>
                </a:effectLst>
              </a:rPr>
              <a:t>D90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,011501 </a:t>
            </a:r>
            <a:r>
              <a:rPr lang="en-US" altLang="ja-JP" dirty="0">
                <a:effectLst>
                  <a:glow rad="101600">
                    <a:srgbClr val="124963"/>
                  </a:glow>
                </a:effectLst>
              </a:rPr>
              <a:t>(2014); PR</a:t>
            </a:r>
            <a:r>
              <a:rPr lang="en-US" altLang="ja-JP" b="1" dirty="0">
                <a:effectLst>
                  <a:glow rad="101600">
                    <a:srgbClr val="124963"/>
                  </a:glow>
                </a:effectLst>
              </a:rPr>
              <a:t>D94</a:t>
            </a:r>
            <a:r>
              <a:rPr lang="en-US" altLang="ja-JP" dirty="0">
                <a:effectLst>
                  <a:glow rad="101600">
                    <a:srgbClr val="124963"/>
                  </a:glow>
                </a:effectLst>
              </a:rPr>
              <a:t>, 114512 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(2016);</a:t>
            </a:r>
          </a:p>
          <a:p>
            <a:pPr algn="r"/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WHOT-QCD</a:t>
            </a:r>
            <a:r>
              <a:rPr lang="en-US" altLang="ja-JP" dirty="0">
                <a:effectLst>
                  <a:glow rad="101600">
                    <a:srgbClr val="124963"/>
                  </a:glow>
                </a:effectLst>
              </a:rPr>
              <a:t>, 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PR</a:t>
            </a:r>
            <a:r>
              <a:rPr lang="en-US" altLang="ja-JP" b="1" dirty="0" smtClean="0">
                <a:effectLst>
                  <a:glow rad="101600">
                    <a:srgbClr val="124963"/>
                  </a:glow>
                </a:effectLst>
              </a:rPr>
              <a:t>D96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, </a:t>
            </a:r>
            <a:r>
              <a:rPr lang="en-US" altLang="ja-JP" dirty="0">
                <a:effectLst>
                  <a:glow rad="101600">
                    <a:srgbClr val="124963"/>
                  </a:glow>
                </a:effectLst>
              </a:rPr>
              <a:t>014509 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(2017); </a:t>
            </a:r>
            <a:r>
              <a:rPr lang="en-US" altLang="ja-JP" dirty="0" err="1" smtClean="0">
                <a:effectLst>
                  <a:glow rad="101600">
                    <a:srgbClr val="124963"/>
                  </a:glow>
                </a:effectLst>
              </a:rPr>
              <a:t>Iritani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+, PTEP </a:t>
            </a:r>
            <a:r>
              <a:rPr lang="en-US" altLang="ja-JP" b="1" dirty="0" smtClean="0">
                <a:effectLst>
                  <a:glow rad="101600">
                    <a:srgbClr val="124963"/>
                  </a:glow>
                </a:effectLst>
              </a:rPr>
              <a:t>2019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, 023B02 (2019)</a:t>
            </a:r>
            <a:endParaRPr kumimoji="1" lang="en-US" altLang="ja-JP" dirty="0" smtClean="0">
              <a:effectLst>
                <a:glow rad="101600">
                  <a:srgbClr val="124963"/>
                </a:glow>
              </a:effectLst>
            </a:endParaRPr>
          </a:p>
          <a:p>
            <a:r>
              <a:rPr lang="en-US" altLang="ja-JP" sz="3600" dirty="0" smtClean="0">
                <a:effectLst>
                  <a:glow rad="101600">
                    <a:srgbClr val="124963"/>
                  </a:glow>
                </a:effectLst>
              </a:rPr>
              <a:t>3. </a:t>
            </a:r>
            <a:r>
              <a:rPr lang="en-US" altLang="ja-JP" sz="3200" dirty="0" smtClean="0">
                <a:effectLst>
                  <a:glow rad="101600">
                    <a:srgbClr val="124963"/>
                  </a:glow>
                </a:effectLst>
              </a:rPr>
              <a:t>Flux Tube</a:t>
            </a:r>
          </a:p>
          <a:p>
            <a:pPr algn="r"/>
            <a:r>
              <a:rPr lang="en-US" altLang="ja-JP" dirty="0" err="1" smtClean="0">
                <a:effectLst>
                  <a:glow rad="101600">
                    <a:srgbClr val="124963"/>
                  </a:glow>
                </a:effectLst>
              </a:rPr>
              <a:t>FlowQCD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, PLB789, 210 </a:t>
            </a:r>
            <a:r>
              <a:rPr lang="en-US" altLang="ja-JP" dirty="0">
                <a:effectLst>
                  <a:glow rad="101600">
                    <a:srgbClr val="124963"/>
                  </a:glow>
                </a:effectLst>
              </a:rPr>
              <a:t>(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2019); </a:t>
            </a:r>
            <a:r>
              <a:rPr lang="en-US" altLang="ja-JP" dirty="0" err="1" smtClean="0">
                <a:effectLst>
                  <a:glow rad="101600">
                    <a:srgbClr val="124963"/>
                  </a:glow>
                </a:effectLst>
              </a:rPr>
              <a:t>Yanagihara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+, in prep.</a:t>
            </a:r>
          </a:p>
          <a:p>
            <a:r>
              <a:rPr kumimoji="1" lang="en-US" altLang="ja-JP" sz="3600" dirty="0" smtClean="0">
                <a:effectLst>
                  <a:glow rad="101600">
                    <a:srgbClr val="124963"/>
                  </a:glow>
                </a:effectLst>
              </a:rPr>
              <a:t>4. </a:t>
            </a:r>
            <a:r>
              <a:rPr kumimoji="1" lang="en-US" altLang="ja-JP" sz="3200" dirty="0" smtClean="0">
                <a:effectLst>
                  <a:glow rad="101600">
                    <a:srgbClr val="124963"/>
                  </a:glow>
                </a:effectLst>
              </a:rPr>
              <a:t>Static Quark Systems at Nonzero T</a:t>
            </a:r>
          </a:p>
          <a:p>
            <a:pPr algn="r"/>
            <a:r>
              <a:rPr lang="en-US" altLang="ja-JP" dirty="0" err="1" smtClean="0">
                <a:effectLst>
                  <a:glow rad="101600">
                    <a:srgbClr val="124963"/>
                  </a:glow>
                </a:effectLst>
              </a:rPr>
              <a:t>FlowQCD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, in prep.</a:t>
            </a:r>
            <a:endParaRPr kumimoji="1" lang="en-US" altLang="ja-JP" dirty="0" smtClean="0">
              <a:effectLst>
                <a:glow rad="101600">
                  <a:srgbClr val="124963"/>
                </a:glow>
              </a:effectLst>
            </a:endParaRPr>
          </a:p>
          <a:p>
            <a:r>
              <a:rPr lang="en-US" altLang="ja-JP" sz="3600" dirty="0">
                <a:effectLst>
                  <a:glow rad="101600">
                    <a:srgbClr val="124963"/>
                  </a:glow>
                </a:effectLst>
              </a:rPr>
              <a:t>5</a:t>
            </a:r>
            <a:r>
              <a:rPr kumimoji="1" lang="en-US" altLang="ja-JP" sz="3600" dirty="0" smtClean="0">
                <a:effectLst>
                  <a:glow rad="101600">
                    <a:srgbClr val="124963"/>
                  </a:glow>
                </a:effectLst>
              </a:rPr>
              <a:t>. </a:t>
            </a:r>
            <a:r>
              <a:rPr kumimoji="1" lang="en-US" altLang="ja-JP" sz="3200" dirty="0" smtClean="0">
                <a:effectLst>
                  <a:glow rad="101600">
                    <a:srgbClr val="124963"/>
                  </a:glow>
                </a:effectLst>
              </a:rPr>
              <a:t>Casimir Effect</a:t>
            </a:r>
          </a:p>
          <a:p>
            <a:pPr algn="r"/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MK, </a:t>
            </a:r>
            <a:r>
              <a:rPr lang="en-US" altLang="ja-JP" dirty="0" err="1" smtClean="0">
                <a:effectLst>
                  <a:glow rad="101600">
                    <a:srgbClr val="124963"/>
                  </a:glow>
                </a:effectLst>
              </a:rPr>
              <a:t>Mogliacci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, Horowitz, Kolbe, arXiv:1904.00241</a:t>
            </a:r>
            <a:endParaRPr kumimoji="1" lang="en-US" altLang="ja-JP" dirty="0" smtClean="0">
              <a:effectLst>
                <a:glow rad="101600">
                  <a:srgbClr val="124963"/>
                </a:glow>
              </a:effectLst>
            </a:endParaRPr>
          </a:p>
          <a:p>
            <a:r>
              <a:rPr lang="en-US" altLang="ja-JP" sz="3600" dirty="0">
                <a:effectLst>
                  <a:glow rad="101600">
                    <a:srgbClr val="124963"/>
                  </a:glow>
                </a:effectLst>
              </a:rPr>
              <a:t>6</a:t>
            </a:r>
            <a:r>
              <a:rPr lang="en-US" altLang="ja-JP" sz="3600" dirty="0" smtClean="0">
                <a:effectLst>
                  <a:glow rad="101600">
                    <a:srgbClr val="124963"/>
                  </a:glow>
                </a:effectLst>
              </a:rPr>
              <a:t>. </a:t>
            </a:r>
            <a:r>
              <a:rPr lang="en-US" altLang="ja-JP" sz="3200" dirty="0" smtClean="0">
                <a:effectLst>
                  <a:glow rad="101600">
                    <a:srgbClr val="124963"/>
                  </a:glow>
                </a:effectLst>
              </a:rPr>
              <a:t>Correlation Function</a:t>
            </a:r>
          </a:p>
          <a:p>
            <a:pPr algn="r"/>
            <a:r>
              <a:rPr lang="en-US" altLang="ja-JP" dirty="0" err="1" smtClean="0">
                <a:effectLst>
                  <a:glow rad="101600">
                    <a:srgbClr val="124963"/>
                  </a:glow>
                </a:effectLst>
              </a:rPr>
              <a:t>FlowQCD</a:t>
            </a:r>
            <a:r>
              <a:rPr lang="en-US" altLang="ja-JP" dirty="0">
                <a:effectLst>
                  <a:glow rad="101600">
                    <a:srgbClr val="124963"/>
                  </a:glow>
                </a:effectLst>
              </a:rPr>
              <a:t>, 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PR</a:t>
            </a:r>
            <a:r>
              <a:rPr lang="en-US" altLang="ja-JP" b="1" dirty="0" smtClean="0">
                <a:effectLst>
                  <a:glow rad="101600">
                    <a:srgbClr val="124963"/>
                  </a:glow>
                </a:effectLst>
              </a:rPr>
              <a:t>D96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, 111502 (2017)</a:t>
            </a:r>
          </a:p>
        </p:txBody>
      </p:sp>
      <p:sp>
        <p:nvSpPr>
          <p:cNvPr id="11" name="角丸四角形 10"/>
          <p:cNvSpPr/>
          <p:nvPr/>
        </p:nvSpPr>
        <p:spPr>
          <a:xfrm>
            <a:off x="505097" y="3848728"/>
            <a:ext cx="8098972" cy="888261"/>
          </a:xfrm>
          <a:prstGeom prst="roundRect">
            <a:avLst/>
          </a:prstGeom>
          <a:solidFill>
            <a:schemeClr val="tx1">
              <a:alpha val="9000"/>
            </a:scheme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60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Screening of QQ Force above T</a:t>
            </a:r>
            <a:r>
              <a:rPr lang="en-US" altLang="ja-JP" baseline="-25000" dirty="0" smtClean="0"/>
              <a:t>c</a:t>
            </a:r>
            <a:endParaRPr kumimoji="1" lang="ja-JP" altLang="en-US" baseline="-250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285" y="1301464"/>
            <a:ext cx="5973430" cy="4429741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1272859" y="6043749"/>
            <a:ext cx="6598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Q-</a:t>
            </a:r>
            <a:r>
              <a:rPr kumimoji="1" lang="en-US" altLang="ja-JP" sz="2400" dirty="0" err="1" smtClean="0"/>
              <a:t>Qbar</a:t>
            </a:r>
            <a:r>
              <a:rPr kumimoji="1" lang="en-US" altLang="ja-JP" sz="2400" dirty="0" smtClean="0"/>
              <a:t> force is screened in the </a:t>
            </a:r>
            <a:r>
              <a:rPr kumimoji="1" lang="en-US" altLang="ja-JP" sz="2400" dirty="0" err="1" smtClean="0"/>
              <a:t>deconfined</a:t>
            </a:r>
            <a:r>
              <a:rPr kumimoji="1" lang="en-US" altLang="ja-JP" sz="2400" dirty="0" smtClean="0"/>
              <a:t> phase.</a:t>
            </a:r>
            <a:endParaRPr kumimoji="1" lang="ja-JP" altLang="en-US" sz="24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558715" y="1837509"/>
            <a:ext cx="1184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vacuum</a:t>
            </a:r>
            <a:endParaRPr kumimoji="1" lang="ja-JP" altLang="en-US" sz="24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下矢印 5"/>
          <p:cNvSpPr/>
          <p:nvPr/>
        </p:nvSpPr>
        <p:spPr>
          <a:xfrm>
            <a:off x="7636027" y="2678464"/>
            <a:ext cx="515158" cy="1945787"/>
          </a:xfrm>
          <a:prstGeom prst="downArrow">
            <a:avLst>
              <a:gd name="adj1" fmla="val 50000"/>
              <a:gd name="adj2" fmla="val 7704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 rot="16200000">
            <a:off x="7173193" y="3520151"/>
            <a:ext cx="2417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CCFF"/>
                </a:solidFill>
              </a:rPr>
              <a:t>high temperature</a:t>
            </a:r>
            <a:endParaRPr kumimoji="1" lang="ja-JP" altLang="en-US" sz="2400" dirty="0" smtClean="0">
              <a:solidFill>
                <a:srgbClr val="FFCCFF"/>
              </a:solidFill>
            </a:endParaRPr>
          </a:p>
        </p:txBody>
      </p:sp>
      <p:cxnSp>
        <p:nvCxnSpPr>
          <p:cNvPr id="9" name="直線コネクタ 8"/>
          <p:cNvCxnSpPr/>
          <p:nvPr/>
        </p:nvCxnSpPr>
        <p:spPr>
          <a:xfrm>
            <a:off x="4423953" y="513807"/>
            <a:ext cx="261258" cy="0"/>
          </a:xfrm>
          <a:prstGeom prst="line">
            <a:avLst/>
          </a:prstGeom>
          <a:ln w="3810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277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32656"/>
            <a:ext cx="9144000" cy="1325563"/>
          </a:xfrm>
        </p:spPr>
        <p:txBody>
          <a:bodyPr/>
          <a:lstStyle/>
          <a:p>
            <a:r>
              <a:rPr lang="en-US" altLang="ja-JP" dirty="0" smtClean="0"/>
              <a:t>Temperature Dependence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6158" b="50231"/>
          <a:stretch/>
        </p:blipFill>
        <p:spPr>
          <a:xfrm>
            <a:off x="131759" y="2377445"/>
            <a:ext cx="4379281" cy="3161777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075642" y="1484893"/>
            <a:ext cx="249151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/>
              <a:t>Vacuum</a:t>
            </a:r>
          </a:p>
          <a:p>
            <a:pPr algn="ctr"/>
            <a:r>
              <a:rPr lang="en-US" altLang="ja-JP" sz="2400" dirty="0" smtClean="0"/>
              <a:t>(Current Universe)</a:t>
            </a:r>
            <a:endParaRPr kumimoji="1" lang="ja-JP" altLang="en-US" sz="24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353018" y="1489323"/>
            <a:ext cx="297626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b="1" dirty="0" smtClean="0"/>
              <a:t>High Temperature</a:t>
            </a:r>
            <a:endParaRPr kumimoji="1" lang="en-US" altLang="ja-JP" sz="2800" b="1" dirty="0" smtClean="0"/>
          </a:p>
          <a:p>
            <a:pPr algn="ctr"/>
            <a:r>
              <a:rPr lang="en-US" altLang="ja-JP" sz="2400" dirty="0" smtClean="0"/>
              <a:t>(Early Universe)</a:t>
            </a:r>
            <a:endParaRPr kumimoji="1" lang="ja-JP" altLang="en-US" sz="2400" dirty="0" smtClean="0"/>
          </a:p>
        </p:txBody>
      </p:sp>
      <p:sp>
        <p:nvSpPr>
          <p:cNvPr id="3" name="正方形/長方形 2"/>
          <p:cNvSpPr/>
          <p:nvPr/>
        </p:nvSpPr>
        <p:spPr>
          <a:xfrm>
            <a:off x="4651509" y="2377444"/>
            <a:ext cx="4379281" cy="3161777"/>
          </a:xfrm>
          <a:prstGeom prst="rect">
            <a:avLst/>
          </a:prstGeom>
          <a:solidFill>
            <a:schemeClr val="tx1">
              <a:alpha val="14000"/>
            </a:schemeClr>
          </a:solidFill>
          <a:ln w="3492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b="1" dirty="0" smtClean="0"/>
              <a:t>?</a:t>
            </a:r>
            <a:endParaRPr kumimoji="1" lang="ja-JP" altLang="en-US" sz="13800" b="1" dirty="0"/>
          </a:p>
        </p:txBody>
      </p:sp>
      <p:sp>
        <p:nvSpPr>
          <p:cNvPr id="9" name="角丸四角形 8"/>
          <p:cNvSpPr/>
          <p:nvPr/>
        </p:nvSpPr>
        <p:spPr>
          <a:xfrm>
            <a:off x="504628" y="5726391"/>
            <a:ext cx="4502801" cy="809649"/>
          </a:xfrm>
          <a:prstGeom prst="roundRect">
            <a:avLst>
              <a:gd name="adj" fmla="val 7243"/>
            </a:avLst>
          </a:prstGeom>
          <a:solidFill>
            <a:schemeClr val="accent1">
              <a:lumMod val="50000"/>
              <a:alpha val="7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langle T_{\mu\nu} (x)\rangle_{\rm Q\bar{Q}} = \frac{ \langle \delta T_{\mu\nu} (x) \delta \Omega (y) \Omega^\dagger (z)\rangle }{\langle \Omega (y)\Omega^\dagger (z) \rangle}&#10;\end{align*}&lt;/body&gt;&#10;  &lt;fcolor&gt;FFFFFFFF&lt;/fcolor&gt;&#10;  &lt;bcolor&gt;FF000000&lt;/bcolor&gt;&#10;  &lt;transparent&gt;True&lt;/transparent&gt;&#10;  &lt;resolution&gt;1800&lt;/resolution&gt;&#10;  &lt;imageh&gt;614&lt;/imageh&gt;&#10;  &lt;imagew&gt;3845&lt;/imagew&gt;&#10;  &lt;scale&gt;50&lt;/scale&gt;&#10;  &lt;cursor&gt;18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14" y="5835090"/>
            <a:ext cx="4069290" cy="64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86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1747" y="2378003"/>
            <a:ext cx="4093550" cy="315466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32656"/>
            <a:ext cx="9144000" cy="1325563"/>
          </a:xfrm>
        </p:spPr>
        <p:txBody>
          <a:bodyPr/>
          <a:lstStyle/>
          <a:p>
            <a:r>
              <a:rPr lang="en-US" altLang="ja-JP" dirty="0" smtClean="0"/>
              <a:t>Temperature Dependence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/>
          <a:srcRect l="6158" b="50231"/>
          <a:stretch/>
        </p:blipFill>
        <p:spPr>
          <a:xfrm>
            <a:off x="131759" y="2377445"/>
            <a:ext cx="4379281" cy="3161777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075642" y="1484893"/>
            <a:ext cx="249151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/>
              <a:t>Vacuum</a:t>
            </a:r>
          </a:p>
          <a:p>
            <a:pPr algn="ctr"/>
            <a:r>
              <a:rPr lang="en-US" altLang="ja-JP" sz="2400" dirty="0" smtClean="0"/>
              <a:t>(Current Universe)</a:t>
            </a:r>
            <a:endParaRPr kumimoji="1" lang="ja-JP" altLang="en-US" sz="24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353018" y="1489323"/>
            <a:ext cx="297626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b="1" dirty="0" smtClean="0"/>
              <a:t>High Temperature</a:t>
            </a:r>
            <a:endParaRPr kumimoji="1" lang="en-US" altLang="ja-JP" sz="2800" b="1" dirty="0" smtClean="0"/>
          </a:p>
          <a:p>
            <a:pPr algn="ctr"/>
            <a:r>
              <a:rPr lang="en-US" altLang="ja-JP" sz="2400" dirty="0" smtClean="0"/>
              <a:t>(Early Universe)</a:t>
            </a:r>
            <a:endParaRPr kumimoji="1" lang="ja-JP" altLang="en-US" sz="24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073674" y="5545734"/>
            <a:ext cx="15276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T=1.44T</a:t>
            </a:r>
            <a:r>
              <a:rPr kumimoji="1" lang="en-US" altLang="ja-JP" sz="2800" baseline="-25000" dirty="0" smtClean="0"/>
              <a:t>c</a:t>
            </a:r>
            <a:endParaRPr kumimoji="1" lang="ja-JP" altLang="en-US" sz="2800" baseline="-25000" dirty="0" smtClean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075642" y="5977070"/>
            <a:ext cx="56712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Singlet projection for T=1.44T</a:t>
            </a:r>
            <a:r>
              <a:rPr kumimoji="1" lang="en-US" altLang="ja-JP" sz="2400" baseline="-25000" dirty="0" smtClean="0"/>
              <a:t>c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Flux-tube structure is screened</a:t>
            </a:r>
            <a:r>
              <a:rPr lang="en-US" altLang="ja-JP" sz="2400" dirty="0" smtClean="0"/>
              <a:t> above T</a:t>
            </a:r>
            <a:r>
              <a:rPr lang="en-US" altLang="ja-JP" sz="2400" baseline="-25000" dirty="0" smtClean="0"/>
              <a:t>c</a:t>
            </a:r>
            <a:r>
              <a:rPr lang="en-US" altLang="ja-JP" sz="2400" dirty="0" smtClean="0"/>
              <a:t>.</a:t>
            </a:r>
            <a:endParaRPr kumimoji="1" lang="ja-JP" altLang="en-US" sz="2400" dirty="0" smtClean="0"/>
          </a:p>
        </p:txBody>
      </p:sp>
      <p:sp>
        <p:nvSpPr>
          <p:cNvPr id="10" name="テキスト ボックス 9"/>
          <p:cNvSpPr txBox="1"/>
          <p:nvPr/>
        </p:nvSpPr>
        <p:spPr>
          <a:xfrm rot="21227567">
            <a:off x="5500537" y="4228128"/>
            <a:ext cx="22703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Preliminary</a:t>
            </a:r>
          </a:p>
          <a:p>
            <a:r>
              <a:rPr lang="en-US" altLang="ja-JP" sz="2000" dirty="0" smtClean="0">
                <a:solidFill>
                  <a:srgbClr val="FF0000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(</a:t>
            </a:r>
            <a:r>
              <a:rPr lang="en-US" altLang="ja-JP" sz="2000" dirty="0" err="1" smtClean="0">
                <a:solidFill>
                  <a:srgbClr val="FF0000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FlowQCD</a:t>
            </a:r>
            <a:r>
              <a:rPr lang="en-US" altLang="ja-JP" sz="2000" dirty="0" smtClean="0">
                <a:solidFill>
                  <a:srgbClr val="FF0000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, in prep.)</a:t>
            </a:r>
            <a:endParaRPr kumimoji="1" lang="ja-JP" altLang="en-US" sz="2000" dirty="0" smtClean="0">
              <a:solidFill>
                <a:srgbClr val="FF0000"/>
              </a:solidFill>
              <a:effectLst>
                <a:glow rad="101600">
                  <a:schemeClr val="tx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571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Mid Plane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625" y="1872343"/>
            <a:ext cx="4759537" cy="3707775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454479" y="5763409"/>
            <a:ext cx="4166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Separation b/w T</a:t>
            </a:r>
            <a:r>
              <a:rPr kumimoji="1" lang="en-US" altLang="ja-JP" sz="2800" baseline="-25000" dirty="0" smtClean="0"/>
              <a:t>44</a:t>
            </a:r>
            <a:r>
              <a:rPr kumimoji="1" lang="en-US" altLang="ja-JP" sz="2800" dirty="0" smtClean="0"/>
              <a:t> &amp; </a:t>
            </a:r>
            <a:r>
              <a:rPr kumimoji="1" lang="en-US" altLang="ja-JP" sz="2800" dirty="0" err="1" smtClean="0"/>
              <a:t>T</a:t>
            </a:r>
            <a:r>
              <a:rPr kumimoji="1" lang="en-US" altLang="ja-JP" sz="2800" baseline="-25000" dirty="0" err="1" smtClean="0"/>
              <a:t>zz</a:t>
            </a:r>
            <a:r>
              <a:rPr kumimoji="1" lang="en-US" altLang="ja-JP" sz="2800" dirty="0" smtClean="0"/>
              <a:t>?</a:t>
            </a:r>
            <a:endParaRPr kumimoji="1" lang="ja-JP" altLang="en-US" sz="2800" dirty="0" smtClean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227909" y="1288255"/>
            <a:ext cx="3228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T=1.44Tc, R=0.46 </a:t>
            </a:r>
            <a:r>
              <a:rPr kumimoji="1" lang="en-US" altLang="ja-JP" sz="2800" dirty="0" err="1" smtClean="0"/>
              <a:t>fm</a:t>
            </a:r>
            <a:endParaRPr kumimoji="1" lang="ja-JP" altLang="en-US" sz="2800" dirty="0" smtClean="0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2024" y="1872343"/>
            <a:ext cx="3554954" cy="3048000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4"/>
          <a:srcRect l="1198" t="3511" r="2187" b="2659"/>
          <a:stretch/>
        </p:blipFill>
        <p:spPr>
          <a:xfrm>
            <a:off x="6737584" y="1964668"/>
            <a:ext cx="2229394" cy="1177792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5749448" y="1288255"/>
            <a:ext cx="31069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V</a:t>
            </a:r>
            <a:r>
              <a:rPr lang="en-US" altLang="ja-JP" sz="2800" dirty="0" smtClean="0"/>
              <a:t>acuum</a:t>
            </a:r>
            <a:r>
              <a:rPr kumimoji="1" lang="en-US" altLang="ja-JP" sz="2800" dirty="0" smtClean="0"/>
              <a:t>, R=0.46 </a:t>
            </a:r>
            <a:r>
              <a:rPr kumimoji="1" lang="en-US" altLang="ja-JP" sz="2800" dirty="0" err="1" smtClean="0"/>
              <a:t>fm</a:t>
            </a:r>
            <a:endParaRPr kumimoji="1" lang="ja-JP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51026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Stress Tensor</a:t>
            </a:r>
            <a:r>
              <a:rPr kumimoji="1" lang="en-US" altLang="ja-JP" dirty="0" smtClean="0"/>
              <a:t> around A Quark</a:t>
            </a:r>
            <a:br>
              <a:rPr kumimoji="1" lang="en-US" altLang="ja-JP" dirty="0" smtClean="0"/>
            </a:br>
            <a:r>
              <a:rPr lang="en-US" altLang="ja-JP" sz="2800" dirty="0" smtClean="0"/>
              <a:t>in a </a:t>
            </a:r>
            <a:r>
              <a:rPr lang="en-US" altLang="ja-JP" sz="2800" dirty="0" err="1" smtClean="0"/>
              <a:t>deconfined</a:t>
            </a:r>
            <a:r>
              <a:rPr lang="en-US" altLang="ja-JP" sz="2800" dirty="0" smtClean="0"/>
              <a:t> phase</a:t>
            </a:r>
            <a:endParaRPr kumimoji="1" lang="ja-JP" altLang="en-US" dirty="0"/>
          </a:p>
        </p:txBody>
      </p:sp>
      <p:sp>
        <p:nvSpPr>
          <p:cNvPr id="4" name="楕円 3"/>
          <p:cNvSpPr>
            <a:spLocks noChangeAspect="1"/>
          </p:cNvSpPr>
          <p:nvPr/>
        </p:nvSpPr>
        <p:spPr>
          <a:xfrm>
            <a:off x="4123749" y="3257005"/>
            <a:ext cx="396000" cy="3960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096367" y="3814354"/>
            <a:ext cx="4507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Q</a:t>
            </a:r>
            <a:endParaRPr kumimoji="1" lang="ja-JP" altLang="en-US" sz="2800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83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角丸四角形 5"/>
          <p:cNvSpPr/>
          <p:nvPr/>
        </p:nvSpPr>
        <p:spPr>
          <a:xfrm>
            <a:off x="782291" y="5157186"/>
            <a:ext cx="3136565" cy="1489166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6563921" y="4422406"/>
            <a:ext cx="487680" cy="434949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Stress </a:t>
            </a:r>
            <a:r>
              <a:rPr kumimoji="1" lang="en-US" altLang="ja-JP" sz="3600" dirty="0" smtClean="0"/>
              <a:t>= Force per </a:t>
            </a:r>
            <a:r>
              <a:rPr lang="en-US" altLang="ja-JP" sz="3600" dirty="0"/>
              <a:t>U</a:t>
            </a:r>
            <a:r>
              <a:rPr kumimoji="1" lang="en-US" altLang="ja-JP" sz="3600" dirty="0" smtClean="0"/>
              <a:t>nit Area</a:t>
            </a:r>
            <a:endParaRPr kumimoji="1" lang="ja-JP" altLang="en-US" sz="3600" dirty="0"/>
          </a:p>
        </p:txBody>
      </p:sp>
      <p:sp>
        <p:nvSpPr>
          <p:cNvPr id="34" name="角丸四角形吹き出し 33"/>
          <p:cNvSpPr/>
          <p:nvPr/>
        </p:nvSpPr>
        <p:spPr>
          <a:xfrm>
            <a:off x="4671811" y="5157186"/>
            <a:ext cx="2952206" cy="1489166"/>
          </a:xfrm>
          <a:prstGeom prst="wedgeRoundRectCallout">
            <a:avLst>
              <a:gd name="adj1" fmla="val 22393"/>
              <a:gd name="adj2" fmla="val -73127"/>
              <a:gd name="adj3" fmla="val 16667"/>
            </a:avLst>
          </a:prstGeom>
          <a:solidFill>
            <a:schemeClr val="accent1">
              <a:lumMod val="50000"/>
              <a:alpha val="70000"/>
            </a:schemeClr>
          </a:solidFill>
          <a:ln w="28575" cap="flat" cmpd="sng" algn="ctr">
            <a:solidFill>
              <a:srgbClr val="FFFF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260788" y="1447714"/>
            <a:ext cx="16149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3200" dirty="0" smtClean="0">
                <a:solidFill>
                  <a:prstClr val="white"/>
                </a:solidFill>
                <a:latin typeface="Calibri" panose="020F0502020204030204"/>
                <a:ea typeface="メイリオ" panose="020B0604030504040204" pitchFamily="50" charset="-128"/>
              </a:rPr>
              <a:t>Pressure</a:t>
            </a:r>
            <a:endParaRPr lang="ja-JP" altLang="en-US" sz="3200" dirty="0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36" name="角丸四角形 35"/>
          <p:cNvSpPr/>
          <p:nvPr/>
        </p:nvSpPr>
        <p:spPr>
          <a:xfrm>
            <a:off x="609599" y="1935236"/>
            <a:ext cx="2917372" cy="2358090"/>
          </a:xfrm>
          <a:prstGeom prst="roundRect">
            <a:avLst/>
          </a:prstGeom>
          <a:solidFill>
            <a:srgbClr val="B3D9FF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>
            <a:softEdge rad="1270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B3D9FF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4105862" y="1526611"/>
            <a:ext cx="4374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white"/>
                </a:solidFill>
                <a:latin typeface="Calibri" panose="020F0502020204030204"/>
                <a:ea typeface="メイリオ" panose="020B0604030504040204" pitchFamily="50" charset="-128"/>
              </a:rPr>
              <a:t>Generally, F and n are not parallel</a:t>
            </a:r>
            <a:endParaRPr lang="ja-JP" altLang="en-US" sz="2400" dirty="0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pic>
        <p:nvPicPr>
          <p:cNvPr id="40" name="TexTeXPicture" descr="&lt;?xml version=&quot;1.0&quot; encoding=&quot;utf-16&quot;?&gt;&#10;&lt;TeXTeX&gt;&#10;  &lt;preamble&gt;\documentclass{jarticle}&#10;\usepackage{amsmath}&#10;\pagestyle{empty}&lt;/preamble&gt;&#10;  &lt;body&gt;\begin{align*} &#10;\vec{P} = P \vec{n}&#10;\end{align*}&lt;/body&gt;&#10;  &lt;fcolor&gt;FFFFFFFF&lt;/fcolor&gt;&#10;  &lt;bcolor&gt;FFFFFFFF&lt;/bcolor&gt;&#10;  &lt;transparent&gt;True&lt;/transparent&gt;&#10;  &lt;resolution&gt;1800&lt;/resolution&gt;&#10;  &lt;imageh&gt;243&lt;/imageh&gt;&#10;  &lt;imagew&gt;860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549" y="4356163"/>
            <a:ext cx="1513355" cy="427611"/>
          </a:xfrm>
          <a:prstGeom prst="rect">
            <a:avLst/>
          </a:prstGeom>
        </p:spPr>
      </p:pic>
      <p:sp>
        <p:nvSpPr>
          <p:cNvPr id="42" name="テキスト ボックス 41"/>
          <p:cNvSpPr txBox="1"/>
          <p:nvPr/>
        </p:nvSpPr>
        <p:spPr>
          <a:xfrm>
            <a:off x="5046841" y="5208717"/>
            <a:ext cx="20972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 smtClean="0">
                <a:solidFill>
                  <a:prstClr val="white"/>
                </a:solidFill>
                <a:latin typeface="Calibri" panose="020F0502020204030204"/>
                <a:ea typeface="メイリオ" panose="020B0604030504040204" pitchFamily="50" charset="-128"/>
              </a:rPr>
              <a:t>Stress Tensor</a:t>
            </a:r>
            <a:endParaRPr lang="ja-JP" altLang="en-US" sz="2800" dirty="0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grpSp>
        <p:nvGrpSpPr>
          <p:cNvPr id="43" name="グループ化 42"/>
          <p:cNvGrpSpPr/>
          <p:nvPr/>
        </p:nvGrpSpPr>
        <p:grpSpPr>
          <a:xfrm rot="21073470">
            <a:off x="1624976" y="2630642"/>
            <a:ext cx="566184" cy="1115577"/>
            <a:chOff x="1968136" y="2891246"/>
            <a:chExt cx="566184" cy="1115577"/>
          </a:xfrm>
        </p:grpSpPr>
        <p:sp>
          <p:nvSpPr>
            <p:cNvPr id="44" name="平行四辺形 43"/>
            <p:cNvSpPr/>
            <p:nvPr/>
          </p:nvSpPr>
          <p:spPr>
            <a:xfrm rot="16200000" flipH="1">
              <a:off x="1521888" y="3337494"/>
              <a:ext cx="1115577" cy="223081"/>
            </a:xfrm>
            <a:prstGeom prst="parallelogram">
              <a:avLst>
                <a:gd name="adj" fmla="val 36299"/>
              </a:avLst>
            </a:prstGeom>
            <a:solidFill>
              <a:srgbClr val="FF0000">
                <a:alpha val="20000"/>
              </a:srgbClr>
            </a:solidFill>
            <a:ln w="285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45" name="右矢印 44"/>
            <p:cNvSpPr/>
            <p:nvPr/>
          </p:nvSpPr>
          <p:spPr>
            <a:xfrm>
              <a:off x="2081474" y="3317718"/>
              <a:ext cx="452846" cy="264645"/>
            </a:xfrm>
            <a:prstGeom prst="rightArrow">
              <a:avLst/>
            </a:prstGeom>
            <a:solidFill>
              <a:srgbClr val="AD0101"/>
            </a:solidFill>
            <a:ln w="12700" cap="flat" cmpd="sng" algn="ctr">
              <a:solidFill>
                <a:srgbClr val="AD0101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endParaRPr>
            </a:p>
          </p:txBody>
        </p:sp>
      </p:grpSp>
      <p:pic>
        <p:nvPicPr>
          <p:cNvPr id="46" name="図 4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79" t="27094" r="35633" b="29743"/>
          <a:stretch/>
        </p:blipFill>
        <p:spPr>
          <a:xfrm>
            <a:off x="4178160" y="2117260"/>
            <a:ext cx="1959429" cy="1915887"/>
          </a:xfrm>
          <a:prstGeom prst="rect">
            <a:avLst/>
          </a:prstGeom>
        </p:spPr>
      </p:pic>
      <p:sp>
        <p:nvSpPr>
          <p:cNvPr id="47" name="平行四辺形 46"/>
          <p:cNvSpPr/>
          <p:nvPr/>
        </p:nvSpPr>
        <p:spPr>
          <a:xfrm rot="16200000" flipH="1" flipV="1">
            <a:off x="5052107" y="3221368"/>
            <a:ext cx="654735" cy="277082"/>
          </a:xfrm>
          <a:prstGeom prst="parallelogram">
            <a:avLst>
              <a:gd name="adj" fmla="val 36299"/>
            </a:avLst>
          </a:prstGeom>
          <a:solidFill>
            <a:srgbClr val="FF0000">
              <a:alpha val="20000"/>
            </a:srgbClr>
          </a:solid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8" name="Rectangle 2"/>
          <p:cNvSpPr>
            <a:spLocks noChangeArrowheads="1"/>
          </p:cNvSpPr>
          <p:nvPr/>
        </p:nvSpPr>
        <p:spPr bwMode="auto">
          <a:xfrm>
            <a:off x="6913481" y="2113527"/>
            <a:ext cx="1534839" cy="1885332"/>
          </a:xfrm>
          <a:prstGeom prst="rect">
            <a:avLst/>
          </a:prstGeom>
          <a:gradFill rotWithShape="1">
            <a:gsLst>
              <a:gs pos="0">
                <a:srgbClr val="33CCCC"/>
              </a:gs>
              <a:gs pos="100000">
                <a:srgbClr val="33CCCC">
                  <a:gamma/>
                  <a:tint val="93725"/>
                  <a:invGamma/>
                  <a:alpha val="72000"/>
                </a:srgbClr>
              </a:gs>
            </a:gsLst>
            <a:lin ang="270000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ja-JP" altLang="en-US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49" name="Rectangle 4"/>
          <p:cNvSpPr>
            <a:spLocks noChangeArrowheads="1"/>
          </p:cNvSpPr>
          <p:nvPr/>
        </p:nvSpPr>
        <p:spPr bwMode="auto">
          <a:xfrm>
            <a:off x="6840456" y="2113527"/>
            <a:ext cx="73025" cy="1885332"/>
          </a:xfrm>
          <a:prstGeom prst="rect">
            <a:avLst/>
          </a:prstGeom>
          <a:solidFill>
            <a:srgbClr val="993300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50" name="Rectangle 5"/>
          <p:cNvSpPr>
            <a:spLocks noChangeArrowheads="1"/>
          </p:cNvSpPr>
          <p:nvPr/>
        </p:nvSpPr>
        <p:spPr bwMode="auto">
          <a:xfrm>
            <a:off x="8448320" y="2113527"/>
            <a:ext cx="71438" cy="1885332"/>
          </a:xfrm>
          <a:prstGeom prst="rect">
            <a:avLst/>
          </a:prstGeom>
          <a:solidFill>
            <a:srgbClr val="993300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51" name="Text Box 7"/>
          <p:cNvSpPr txBox="1">
            <a:spLocks noChangeArrowheads="1"/>
          </p:cNvSpPr>
          <p:nvPr/>
        </p:nvSpPr>
        <p:spPr bwMode="auto">
          <a:xfrm>
            <a:off x="6518036" y="2116294"/>
            <a:ext cx="319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i="1" dirty="0">
                <a:solidFill>
                  <a:prstClr val="white"/>
                </a:solidFill>
                <a:latin typeface="Calibri" panose="020F0502020204030204"/>
                <a:ea typeface="メイリオ" panose="020B0604030504040204" pitchFamily="50" charset="-128"/>
              </a:rPr>
              <a:t>v</a:t>
            </a:r>
          </a:p>
        </p:txBody>
      </p:sp>
      <p:sp>
        <p:nvSpPr>
          <p:cNvPr id="52" name="Line 8"/>
          <p:cNvSpPr>
            <a:spLocks noChangeShapeType="1"/>
          </p:cNvSpPr>
          <p:nvPr/>
        </p:nvSpPr>
        <p:spPr bwMode="auto">
          <a:xfrm flipV="1">
            <a:off x="8496738" y="2354828"/>
            <a:ext cx="15875" cy="766762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 type="oval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53" name="Text Box 9"/>
          <p:cNvSpPr txBox="1">
            <a:spLocks noChangeArrowheads="1"/>
          </p:cNvSpPr>
          <p:nvPr/>
        </p:nvSpPr>
        <p:spPr bwMode="auto">
          <a:xfrm>
            <a:off x="8527638" y="2656551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i="1" dirty="0">
                <a:solidFill>
                  <a:srgbClr val="FF0000"/>
                </a:solidFill>
                <a:latin typeface="Calibri" panose="020F0502020204030204"/>
                <a:ea typeface="メイリオ" panose="020B0604030504040204" pitchFamily="50" charset="-128"/>
              </a:rPr>
              <a:t>F</a:t>
            </a:r>
          </a:p>
        </p:txBody>
      </p:sp>
      <p:sp>
        <p:nvSpPr>
          <p:cNvPr id="54" name="Line 25"/>
          <p:cNvSpPr>
            <a:spLocks noChangeShapeType="1"/>
          </p:cNvSpPr>
          <p:nvPr/>
        </p:nvSpPr>
        <p:spPr bwMode="auto">
          <a:xfrm flipV="1">
            <a:off x="7193719" y="2499290"/>
            <a:ext cx="0" cy="1296988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55" name="Line 26"/>
          <p:cNvSpPr>
            <a:spLocks noChangeShapeType="1"/>
          </p:cNvSpPr>
          <p:nvPr/>
        </p:nvSpPr>
        <p:spPr bwMode="auto">
          <a:xfrm flipV="1">
            <a:off x="7409619" y="2715190"/>
            <a:ext cx="0" cy="1081088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56" name="Line 27"/>
          <p:cNvSpPr>
            <a:spLocks noChangeShapeType="1"/>
          </p:cNvSpPr>
          <p:nvPr/>
        </p:nvSpPr>
        <p:spPr bwMode="auto">
          <a:xfrm flipV="1">
            <a:off x="7625519" y="2931090"/>
            <a:ext cx="0" cy="865188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57" name="Line 28"/>
          <p:cNvSpPr>
            <a:spLocks noChangeShapeType="1"/>
          </p:cNvSpPr>
          <p:nvPr/>
        </p:nvSpPr>
        <p:spPr bwMode="auto">
          <a:xfrm flipV="1">
            <a:off x="7841419" y="3121590"/>
            <a:ext cx="0" cy="674688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58" name="Line 29"/>
          <p:cNvSpPr>
            <a:spLocks noChangeShapeType="1"/>
          </p:cNvSpPr>
          <p:nvPr/>
        </p:nvSpPr>
        <p:spPr bwMode="auto">
          <a:xfrm flipH="1" flipV="1">
            <a:off x="8057319" y="3337490"/>
            <a:ext cx="1588" cy="458788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59" name="Line 30"/>
          <p:cNvSpPr>
            <a:spLocks noChangeShapeType="1"/>
          </p:cNvSpPr>
          <p:nvPr/>
        </p:nvSpPr>
        <p:spPr bwMode="auto">
          <a:xfrm flipV="1">
            <a:off x="8274806" y="3580377"/>
            <a:ext cx="0" cy="2159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60" name="AutoShape 67"/>
          <p:cNvSpPr>
            <a:spLocks noChangeArrowheads="1"/>
          </p:cNvSpPr>
          <p:nvPr/>
        </p:nvSpPr>
        <p:spPr bwMode="auto">
          <a:xfrm rot="16200000">
            <a:off x="6275285" y="2810418"/>
            <a:ext cx="865188" cy="288925"/>
          </a:xfrm>
          <a:prstGeom prst="rightArrow">
            <a:avLst>
              <a:gd name="adj1" fmla="val 50000"/>
              <a:gd name="adj2" fmla="val 74863"/>
            </a:avLst>
          </a:prstGeom>
          <a:solidFill>
            <a:srgbClr val="666699"/>
          </a:solidFill>
          <a:ln w="254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61" name="平行四辺形 60"/>
          <p:cNvSpPr/>
          <p:nvPr/>
        </p:nvSpPr>
        <p:spPr>
          <a:xfrm rot="16200000" flipH="1">
            <a:off x="7262271" y="3154387"/>
            <a:ext cx="843336" cy="191293"/>
          </a:xfrm>
          <a:prstGeom prst="parallelogram">
            <a:avLst>
              <a:gd name="adj" fmla="val 36299"/>
            </a:avLst>
          </a:prstGeom>
          <a:solidFill>
            <a:srgbClr val="FF0000">
              <a:alpha val="20000"/>
            </a:srgbClr>
          </a:solid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2" name="TexTeXPicture" descr="&lt;?xml version=&quot;1.0&quot; encoding=&quot;utf-16&quot;?&gt;&#10;&lt;TeXTeX&gt;&#10;  &lt;preamble&gt;\documentclass{jarticle}&#10;\usepackage{amsmath}&#10;\pagestyle{empty}&lt;/preamble&gt;&#10;  &lt;body&gt;\begin{align*} &#10;\vec{P}=\frac{\vec{F}}S&#10;\end{align*}&lt;/body&gt;&#10;  &lt;fcolor&gt;FFFF0000&lt;/fcolor&gt;&#10;  &lt;bcolor&gt;FFFFFFFF&lt;/bcolor&gt;&#10;  &lt;transparent&gt;True&lt;/transparent&gt;&#10;  &lt;resolution&gt;1800&lt;/resolution&gt;&#10;  &lt;imageh&gt;584&lt;/imageh&gt;&#10;  &lt;imagew&gt;743&lt;/imagew&gt;&#10;  &lt;scale&gt;50&lt;/scale&gt;&#10;  &lt;cursor&gt;38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844" y="2257589"/>
            <a:ext cx="1038765" cy="816473"/>
          </a:xfrm>
          <a:prstGeom prst="rect">
            <a:avLst/>
          </a:prstGeom>
        </p:spPr>
      </p:pic>
      <p:sp>
        <p:nvSpPr>
          <p:cNvPr id="63" name="テキスト ボックス 62"/>
          <p:cNvSpPr txBox="1"/>
          <p:nvPr/>
        </p:nvSpPr>
        <p:spPr>
          <a:xfrm>
            <a:off x="1324304" y="316437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S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pic>
        <p:nvPicPr>
          <p:cNvPr id="65" name="TexTeXPicture" descr="&lt;?xml version=&quot;1.0&quot; encoding=&quot;utf-16&quot;?&gt;&#10;&lt;TeXTeX&gt;&#10;  &lt;preamble&gt;\documentclass{jarticle}&#10;\usepackage{amsmath}&#10;\pagestyle{empty}&lt;/preamble&gt;&#10;  &lt;body&gt;\begin{align*} &#10;\frac{F_i}S &#10;= \sigma_{ij} n_j&#10;\end{align*}&lt;/body&gt;&#10;  &lt;fcolor&gt;FFFFFFFF&lt;/fcolor&gt;&#10;  &lt;bcolor&gt;FF000000&lt;/bcolor&gt;&#10;  &lt;transparent&gt;True&lt;/transparent&gt;&#10;  &lt;resolution&gt;1800&lt;/resolution&gt;&#10;  &lt;imageh&gt;511&lt;/imageh&gt;&#10;  &lt;imagew&gt;1148&lt;/imagew&gt;&#10;  &lt;scale&gt;50&lt;/scale&gt;&#10;  &lt;cursor&gt;4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732" y="4162131"/>
            <a:ext cx="1832479" cy="815676"/>
          </a:xfrm>
          <a:prstGeom prst="rect">
            <a:avLst/>
          </a:prstGeom>
        </p:spPr>
      </p:pic>
      <p:sp>
        <p:nvSpPr>
          <p:cNvPr id="66" name="テキスト ボックス 65"/>
          <p:cNvSpPr txBox="1"/>
          <p:nvPr/>
        </p:nvSpPr>
        <p:spPr>
          <a:xfrm>
            <a:off x="5530262" y="316437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S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7736281" y="277157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S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sigma_{ij} = - T_{ij}&#10;\end{align*}&lt;/body&gt;&#10;  &lt;fcolor&gt;FFFFFFFF&lt;/fcolor&gt;&#10;  &lt;bcolor&gt;FF000000&lt;/bcolor&gt;&#10;  &lt;transparent&gt;True&lt;/transparent&gt;&#10;  &lt;resolution&gt;1800&lt;/resolution&gt;&#10;  &lt;imageh&gt;242&lt;/imageh&gt;&#10;  &lt;imagew&gt;1125&lt;/imagew&gt;&#10;  &lt;scale&gt;50&lt;/scale&gt;&#10;  &lt;cursor&gt;38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260" y="5908701"/>
            <a:ext cx="1795766" cy="38628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000615" y="5248550"/>
            <a:ext cx="2608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In thermal medium</a:t>
            </a:r>
            <a:endParaRPr kumimoji="1" lang="ja-JP" altLang="en-US" sz="2400" dirty="0" smtClean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T_{ij} = P \delta_{ij}&#10;\end{align*}&lt;/body&gt;&#10;  &lt;fcolor&gt;FFFFFFFF&lt;/fcolor&gt;&#10;  &lt;bcolor&gt;FFFFFFFF&lt;/bcolor&gt;&#10;  &lt;transparent&gt;True&lt;/transparent&gt;&#10;  &lt;resolution&gt;1800&lt;/resolution&gt;&#10;  &lt;imageh&gt;251&lt;/imageh&gt;&#10;  &lt;imagew&gt;1098&lt;/imagew&gt;&#10;  &lt;scale&gt;50&lt;/scale&gt;&#10;  &lt;cursor&gt;38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363" y="5864524"/>
            <a:ext cx="2166910" cy="49535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7788134" y="6005931"/>
            <a:ext cx="9733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Landau</a:t>
            </a:r>
          </a:p>
          <a:p>
            <a:r>
              <a:rPr lang="en-US" altLang="ja-JP" sz="2000" dirty="0" err="1" smtClean="0"/>
              <a:t>Lifshitz</a:t>
            </a:r>
            <a:endParaRPr kumimoji="1" lang="ja-JP" altLang="en-US" sz="2000" dirty="0" smtClean="0"/>
          </a:p>
        </p:txBody>
      </p:sp>
      <p:sp>
        <p:nvSpPr>
          <p:cNvPr id="9" name="テキスト ボックス 8"/>
          <p:cNvSpPr txBox="1"/>
          <p:nvPr/>
        </p:nvSpPr>
        <p:spPr>
          <a:xfrm rot="16200000">
            <a:off x="3666583" y="3226248"/>
            <a:ext cx="132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2060"/>
                </a:solidFill>
              </a:rPr>
              <a:t>elastic body</a:t>
            </a:r>
            <a:endParaRPr kumimoji="1" lang="ja-JP" altLang="en-US" dirty="0" smtClean="0">
              <a:solidFill>
                <a:srgbClr val="00206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829596" y="2113527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fluid</a:t>
            </a:r>
            <a:endParaRPr kumimoji="1"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3833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Pressure </a:t>
            </a:r>
            <a:r>
              <a:rPr lang="en-US" altLang="ja-JP" dirty="0" smtClean="0"/>
              <a:t>inside the Earth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550" y="1458219"/>
            <a:ext cx="4937798" cy="3882131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213" y="2908661"/>
            <a:ext cx="3931166" cy="357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35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Pressure inside Hadrons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b="2547"/>
          <a:stretch/>
        </p:blipFill>
        <p:spPr>
          <a:xfrm>
            <a:off x="855526" y="2519119"/>
            <a:ext cx="3053212" cy="3332171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205447" y="5967803"/>
            <a:ext cx="2614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arXiv:1810.07589</a:t>
            </a:r>
          </a:p>
          <a:p>
            <a:r>
              <a:rPr kumimoji="1" lang="en-US" altLang="ja-JP" sz="2000" dirty="0" smtClean="0"/>
              <a:t>Nature, 557, 396 (2018)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77142" y="1230415"/>
            <a:ext cx="73897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EMT distribution inside hadrons</a:t>
            </a:r>
            <a:r>
              <a:rPr lang="en-US" altLang="ja-JP" sz="2800" dirty="0"/>
              <a:t> </a:t>
            </a:r>
            <a:r>
              <a:rPr lang="en-US" altLang="ja-JP" sz="2800" dirty="0" smtClean="0"/>
              <a:t>now accessible??</a:t>
            </a:r>
            <a:endParaRPr kumimoji="1" lang="ja-JP" altLang="en-US" sz="2800" dirty="0" smtClean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37477" y="1995899"/>
            <a:ext cx="3089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/>
              <a:t>Pressure </a:t>
            </a:r>
            <a:r>
              <a:rPr lang="en-US" altLang="ja-JP" sz="2800" b="1" dirty="0"/>
              <a:t>@</a:t>
            </a:r>
            <a:r>
              <a:rPr kumimoji="1" lang="en-US" altLang="ja-JP" sz="2800" b="1" dirty="0" smtClean="0"/>
              <a:t> proton</a:t>
            </a:r>
            <a:endParaRPr kumimoji="1" lang="ja-JP" altLang="en-US" sz="2800" b="1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706651" y="1995899"/>
            <a:ext cx="39757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/>
              <a:t>EMT distribution @ pion</a:t>
            </a:r>
            <a:endParaRPr kumimoji="1" lang="ja-JP" altLang="en-US" sz="2800" b="1" dirty="0" smtClean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1128" y="2789135"/>
            <a:ext cx="3546813" cy="2629084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4921128" y="5967803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sz="2000" dirty="0" smtClean="0"/>
              <a:t>Kumano</a:t>
            </a:r>
            <a:r>
              <a:rPr lang="en-US" altLang="ja-JP" sz="2000" dirty="0"/>
              <a:t>, </a:t>
            </a:r>
            <a:r>
              <a:rPr lang="en-US" altLang="ja-JP" sz="2000" dirty="0" smtClean="0"/>
              <a:t>Song</a:t>
            </a:r>
            <a:r>
              <a:rPr lang="en-US" altLang="ja-JP" sz="2000" dirty="0"/>
              <a:t>, </a:t>
            </a:r>
            <a:r>
              <a:rPr lang="en-US" altLang="ja-JP" sz="2000" dirty="0" err="1" smtClean="0"/>
              <a:t>Teryaev</a:t>
            </a:r>
            <a:endParaRPr lang="en-US" altLang="ja-JP" sz="2000" dirty="0"/>
          </a:p>
          <a:p>
            <a:r>
              <a:rPr lang="en-US" altLang="ja-JP" sz="2000" dirty="0"/>
              <a:t>Phys. Rev. D 97, </a:t>
            </a:r>
            <a:r>
              <a:rPr lang="en-US" altLang="ja-JP" sz="2000" dirty="0" smtClean="0"/>
              <a:t>014020 (2018)</a:t>
            </a:r>
            <a:endParaRPr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30306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789" y="2267868"/>
            <a:ext cx="5349472" cy="4050750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5730240" y="3263076"/>
            <a:ext cx="328647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Spherical Coordinates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Energy density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Longitudinal pressure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Transverse pressure</a:t>
            </a:r>
            <a:endParaRPr kumimoji="1" lang="ja-JP" altLang="en-US" sz="2400" dirty="0" smtClean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Stress Tensor</a:t>
            </a:r>
            <a:r>
              <a:rPr kumimoji="1" lang="en-US" altLang="ja-JP" dirty="0" smtClean="0"/>
              <a:t> around A Quark</a:t>
            </a:r>
            <a:br>
              <a:rPr kumimoji="1" lang="en-US" altLang="ja-JP" dirty="0" smtClean="0"/>
            </a:br>
            <a:r>
              <a:rPr lang="en-US" altLang="ja-JP" sz="2800" dirty="0" smtClean="0"/>
              <a:t>in a </a:t>
            </a:r>
            <a:r>
              <a:rPr lang="en-US" altLang="ja-JP" sz="2800" dirty="0" err="1" smtClean="0"/>
              <a:t>deconfined</a:t>
            </a:r>
            <a:r>
              <a:rPr lang="en-US" altLang="ja-JP" sz="2800" dirty="0" smtClean="0"/>
              <a:t> phase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 rot="1020819">
            <a:off x="1264336" y="2437093"/>
            <a:ext cx="22397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FF0000"/>
                </a:solidFill>
                <a:effectLst>
                  <a:glow rad="63500">
                    <a:schemeClr val="tx1">
                      <a:alpha val="70000"/>
                    </a:schemeClr>
                  </a:glow>
                </a:effectLst>
              </a:rPr>
              <a:t>Preliminary</a:t>
            </a:r>
            <a:endParaRPr kumimoji="1" lang="ja-JP" altLang="en-US" sz="3200" b="1" dirty="0" smtClean="0">
              <a:solidFill>
                <a:srgbClr val="FF0000"/>
              </a:solidFill>
              <a:effectLst>
                <a:glow rad="63500">
                  <a:schemeClr val="tx1">
                    <a:alpha val="70000"/>
                  </a:schemeClr>
                </a:glow>
              </a:effectLst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730240" y="1434238"/>
            <a:ext cx="287270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Yanagihara</a:t>
            </a:r>
            <a:r>
              <a:rPr kumimoji="1" lang="en-US" altLang="ja-JP" sz="2400" dirty="0" smtClean="0"/>
              <a:t>+, in prep.</a:t>
            </a:r>
            <a:endParaRPr lang="en-US" altLang="ja-JP" sz="2400" dirty="0"/>
          </a:p>
          <a:p>
            <a:r>
              <a:rPr kumimoji="1" lang="en-US" altLang="ja-JP" sz="2400" dirty="0" smtClean="0"/>
              <a:t>Quenched QCD</a:t>
            </a:r>
          </a:p>
          <a:p>
            <a:r>
              <a:rPr lang="en-US" altLang="ja-JP" sz="2400" dirty="0" smtClean="0"/>
              <a:t>48</a:t>
            </a:r>
            <a:r>
              <a:rPr lang="en-US" altLang="ja-JP" sz="2400" baseline="30000" dirty="0" smtClean="0"/>
              <a:t>3</a:t>
            </a:r>
            <a:r>
              <a:rPr lang="en-US" altLang="ja-JP" sz="2400" dirty="0" smtClean="0"/>
              <a:t>x12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(T</a:t>
            </a:r>
            <a:r>
              <a:rPr lang="ja-JP" altLang="en-US" sz="2400" dirty="0" smtClean="0"/>
              <a:t>≈</a:t>
            </a:r>
            <a:r>
              <a:rPr lang="en-US" altLang="ja-JP" sz="2400" dirty="0" smtClean="0"/>
              <a:t>1.4T</a:t>
            </a:r>
            <a:r>
              <a:rPr lang="en-US" altLang="ja-JP" sz="2400" baseline="-25000" dirty="0" smtClean="0"/>
              <a:t>c</a:t>
            </a:r>
            <a:r>
              <a:rPr lang="en-US" altLang="ja-JP" sz="2400" dirty="0" smtClean="0"/>
              <a:t>)</a:t>
            </a:r>
          </a:p>
          <a:p>
            <a:r>
              <a:rPr kumimoji="1" lang="en-US" altLang="ja-JP" sz="2400" dirty="0" smtClean="0"/>
              <a:t>fixed t , a</a:t>
            </a:r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&amp;amp;-\langle T_{44} \rangle = \varepsilon&#10;\end{align*}&lt;/body&gt;&#10;  &lt;fcolor&gt;FFFFFFFF&lt;/fcolor&gt;&#10;  &lt;bcolor&gt;FF000000&lt;/bcolor&gt;&#10;  &lt;transparent&gt;True&lt;/transparent&gt;&#10;  &lt;resolution&gt;1800&lt;/resolution&gt;&#10;  &lt;imageh&gt;250&lt;/imageh&gt;&#10;  &lt;imagew&gt;1216&lt;/imagew&gt;&#10;  &lt;scale&gt;50&lt;/scale&gt;&#10;  &lt;cursor&gt;5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127" y="4152655"/>
            <a:ext cx="1286933" cy="264583"/>
          </a:xfrm>
          <a:prstGeom prst="rect">
            <a:avLst/>
          </a:prstGeom>
        </p:spPr>
      </p:pic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&amp;amp;-\langle T_{rr} \rangle = -p(r)&#10;\end{align*}&lt;/body&gt;&#10;  &lt;fcolor&gt;FFFFFFFF&lt;/fcolor&gt;&#10;  &lt;bcolor&gt;FF000000&lt;/bcolor&gt;&#10;  &lt;transparent&gt;True&lt;/transparent&gt;&#10;  &lt;resolution&gt;1800&lt;/resolution&gt;&#10;  &lt;imageh&gt;250&lt;/imageh&gt;&#10;  &lt;imagew&gt;1715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127" y="4862166"/>
            <a:ext cx="1815042" cy="264583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&amp;amp;-\langle T_{tt} \rangle&#10;\end{align*}&lt;/body&gt;&#10;  &lt;fcolor&gt;FFFFFFFF&lt;/fcolor&gt;&#10;  &lt;bcolor&gt;FF000000&lt;/bcolor&gt;&#10;  &lt;transparent&gt;True&lt;/transparent&gt;&#10;  &lt;resolution&gt;1800&lt;/resolution&gt;&#10;  &lt;imageh&gt;250&lt;/imageh&gt;&#10;  &lt;imagew&gt;703&lt;/imagew&gt;&#10;  &lt;scale&gt;50&lt;/scale&gt;&#10;  &lt;cursor&gt;4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127" y="5615714"/>
            <a:ext cx="744008" cy="264583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467164" y="6299894"/>
            <a:ext cx="1673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Not </a:t>
            </a:r>
            <a:r>
              <a:rPr lang="en-US" altLang="ja-JP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reliable</a:t>
            </a:r>
            <a:endParaRPr kumimoji="1" lang="ja-JP" altLang="en-US" sz="24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下矢印 7"/>
          <p:cNvSpPr/>
          <p:nvPr/>
        </p:nvSpPr>
        <p:spPr>
          <a:xfrm flipV="1">
            <a:off x="1317056" y="5577792"/>
            <a:ext cx="278675" cy="1086284"/>
          </a:xfrm>
          <a:prstGeom prst="downArrow">
            <a:avLst>
              <a:gd name="adj1" fmla="val 50000"/>
              <a:gd name="adj2" fmla="val 96874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角丸四角形 15"/>
          <p:cNvSpPr/>
          <p:nvPr/>
        </p:nvSpPr>
        <p:spPr>
          <a:xfrm>
            <a:off x="260789" y="1369841"/>
            <a:ext cx="3648892" cy="809649"/>
          </a:xfrm>
          <a:prstGeom prst="roundRect">
            <a:avLst>
              <a:gd name="adj" fmla="val 7243"/>
            </a:avLst>
          </a:prstGeom>
          <a:solidFill>
            <a:schemeClr val="accent1">
              <a:lumMod val="50000"/>
              <a:alpha val="7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langle T_{\mu\nu} (x)\rangle_{\rm Q} = \frac{ \langle \delta T_{\mu\nu} (x) \delta \Omega (0)\rangle }{\langle \Omega \rangle}&#10;\end{align*}&lt;/body&gt;&#10;  &lt;fcolor&gt;FFFFFFFF&lt;/fcolor&gt;&#10;  &lt;bcolor&gt;FF000000&lt;/bcolor&gt;&#10;  &lt;transparent&gt;True&lt;/transparent&gt;&#10;  &lt;resolution&gt;1800&lt;/resolution&gt;&#10;  &lt;imageh&gt;589&lt;/imageh&gt;&#10;  &lt;imagew&gt;3081&lt;/imagew&gt;&#10;  &lt;scale&gt;50&lt;/scale&gt;&#10;  &lt;cursor&gt;11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74" y="1478540"/>
            <a:ext cx="3260723" cy="623358"/>
          </a:xfrm>
          <a:prstGeom prst="rect">
            <a:avLst/>
          </a:prstGeom>
        </p:spPr>
      </p:pic>
      <p:sp>
        <p:nvSpPr>
          <p:cNvPr id="18" name="角丸四角形 17"/>
          <p:cNvSpPr/>
          <p:nvPr/>
        </p:nvSpPr>
        <p:spPr>
          <a:xfrm>
            <a:off x="5394401" y="5972154"/>
            <a:ext cx="3648892" cy="841659"/>
          </a:xfrm>
          <a:prstGeom prst="roundRect">
            <a:avLst>
              <a:gd name="adj" fmla="val 7243"/>
            </a:avLst>
          </a:prstGeom>
          <a:solidFill>
            <a:schemeClr val="accent1">
              <a:lumMod val="50000"/>
              <a:alpha val="7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616912" y="5974107"/>
            <a:ext cx="33858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Screening mass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Strong coupling const.</a:t>
            </a:r>
            <a:endParaRPr kumimoji="1" lang="ja-JP" altLang="en-US" sz="2400" dirty="0" smtClean="0"/>
          </a:p>
        </p:txBody>
      </p:sp>
      <p:sp>
        <p:nvSpPr>
          <p:cNvPr id="19" name="右矢印 18"/>
          <p:cNvSpPr/>
          <p:nvPr/>
        </p:nvSpPr>
        <p:spPr>
          <a:xfrm>
            <a:off x="4993036" y="6004571"/>
            <a:ext cx="583358" cy="800533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569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/>
          <p:cNvGrpSpPr>
            <a:grpSpLocks noChangeAspect="1"/>
          </p:cNvGrpSpPr>
          <p:nvPr/>
        </p:nvGrpSpPr>
        <p:grpSpPr>
          <a:xfrm>
            <a:off x="5953327" y="-413862"/>
            <a:ext cx="3083669" cy="6784923"/>
            <a:chOff x="4766553" y="-16333"/>
            <a:chExt cx="3062870" cy="6739158"/>
          </a:xfrm>
          <a:scene3d>
            <a:camera prst="perspectiveHeroicExtremeRightFacing" fov="7200000">
              <a:rot lat="21179998" lon="600000" rev="21299999"/>
            </a:camera>
            <a:lightRig rig="chilly" dir="t"/>
          </a:scene3d>
        </p:grpSpPr>
        <p:pic>
          <p:nvPicPr>
            <p:cNvPr id="7" name="図 6"/>
            <p:cNvPicPr>
              <a:picLocks noChangeAspect="1"/>
            </p:cNvPicPr>
            <p:nvPr/>
          </p:nvPicPr>
          <p:blipFill rotWithShape="1">
            <a:blip r:embed="rId2"/>
            <a:srcRect b="50231"/>
            <a:stretch/>
          </p:blipFill>
          <p:spPr>
            <a:xfrm>
              <a:off x="4766553" y="2316812"/>
              <a:ext cx="3062870" cy="2075168"/>
            </a:xfrm>
            <a:prstGeom prst="rect">
              <a:avLst/>
            </a:prstGeom>
            <a:sp3d prstMaterial="translucentPowder"/>
          </p:spPr>
        </p:pic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6553" y="4459182"/>
              <a:ext cx="3062870" cy="2263643"/>
            </a:xfrm>
            <a:prstGeom prst="rect">
              <a:avLst/>
            </a:prstGeom>
            <a:sp3d prstMaterial="translucentPowder"/>
          </p:spPr>
        </p:pic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66553" y="-16333"/>
              <a:ext cx="3062870" cy="2295884"/>
            </a:xfrm>
            <a:prstGeom prst="rect">
              <a:avLst/>
            </a:prstGeom>
            <a:sp3d prstMaterial="translucentPowder"/>
          </p:spPr>
        </p:pic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Contents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28650" y="1292748"/>
            <a:ext cx="7759336" cy="5078313"/>
          </a:xfrm>
          <a:prstGeom prst="rect">
            <a:avLst/>
          </a:prstGeom>
          <a:noFill/>
          <a:effectLst>
            <a:glow rad="101600">
              <a:srgbClr val="11455D"/>
            </a:glow>
          </a:effectLst>
        </p:spPr>
        <p:txBody>
          <a:bodyPr wrap="square" rtlCol="0">
            <a:spAutoFit/>
          </a:bodyPr>
          <a:lstStyle/>
          <a:p>
            <a:r>
              <a:rPr kumimoji="1" lang="en-US" altLang="ja-JP" sz="3600" dirty="0" smtClean="0">
                <a:effectLst>
                  <a:glow rad="101600">
                    <a:srgbClr val="124963"/>
                  </a:glow>
                </a:effectLst>
              </a:rPr>
              <a:t>1. </a:t>
            </a:r>
            <a:r>
              <a:rPr kumimoji="1" lang="en-US" altLang="ja-JP" sz="3200" dirty="0" smtClean="0">
                <a:effectLst>
                  <a:glow rad="101600">
                    <a:srgbClr val="124963"/>
                  </a:glow>
                </a:effectLst>
              </a:rPr>
              <a:t>Constructing EMT</a:t>
            </a:r>
          </a:p>
          <a:p>
            <a:r>
              <a:rPr kumimoji="1" lang="en-US" altLang="ja-JP" sz="3600" dirty="0" smtClean="0">
                <a:effectLst>
                  <a:glow rad="101600">
                    <a:srgbClr val="124963"/>
                  </a:glow>
                </a:effectLst>
              </a:rPr>
              <a:t>2. </a:t>
            </a:r>
            <a:r>
              <a:rPr kumimoji="1" lang="en-US" altLang="ja-JP" sz="3200" dirty="0" smtClean="0">
                <a:effectLst>
                  <a:glow rad="101600">
                    <a:srgbClr val="124963"/>
                  </a:glow>
                </a:effectLst>
              </a:rPr>
              <a:t>Thermodynamics</a:t>
            </a:r>
          </a:p>
          <a:p>
            <a:pPr algn="r"/>
            <a:r>
              <a:rPr lang="en-US" altLang="ja-JP" dirty="0" err="1" smtClean="0">
                <a:effectLst>
                  <a:glow rad="101600">
                    <a:srgbClr val="124963"/>
                  </a:glow>
                </a:effectLst>
              </a:rPr>
              <a:t>FlowQCD</a:t>
            </a:r>
            <a:r>
              <a:rPr lang="en-US" altLang="ja-JP" dirty="0">
                <a:effectLst>
                  <a:glow rad="101600">
                    <a:srgbClr val="124963"/>
                  </a:glow>
                </a:effectLst>
              </a:rPr>
              <a:t>, 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PR</a:t>
            </a:r>
            <a:r>
              <a:rPr lang="en-US" altLang="ja-JP" b="1" dirty="0" smtClean="0">
                <a:effectLst>
                  <a:glow rad="101600">
                    <a:srgbClr val="124963"/>
                  </a:glow>
                </a:effectLst>
              </a:rPr>
              <a:t>D90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,011501 </a:t>
            </a:r>
            <a:r>
              <a:rPr lang="en-US" altLang="ja-JP" dirty="0">
                <a:effectLst>
                  <a:glow rad="101600">
                    <a:srgbClr val="124963"/>
                  </a:glow>
                </a:effectLst>
              </a:rPr>
              <a:t>(2014); PR</a:t>
            </a:r>
            <a:r>
              <a:rPr lang="en-US" altLang="ja-JP" b="1" dirty="0">
                <a:effectLst>
                  <a:glow rad="101600">
                    <a:srgbClr val="124963"/>
                  </a:glow>
                </a:effectLst>
              </a:rPr>
              <a:t>D94</a:t>
            </a:r>
            <a:r>
              <a:rPr lang="en-US" altLang="ja-JP" dirty="0">
                <a:effectLst>
                  <a:glow rad="101600">
                    <a:srgbClr val="124963"/>
                  </a:glow>
                </a:effectLst>
              </a:rPr>
              <a:t>, 114512 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(2016);</a:t>
            </a:r>
          </a:p>
          <a:p>
            <a:pPr algn="r"/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WHOT-QCD</a:t>
            </a:r>
            <a:r>
              <a:rPr lang="en-US" altLang="ja-JP" dirty="0">
                <a:effectLst>
                  <a:glow rad="101600">
                    <a:srgbClr val="124963"/>
                  </a:glow>
                </a:effectLst>
              </a:rPr>
              <a:t>, 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PR</a:t>
            </a:r>
            <a:r>
              <a:rPr lang="en-US" altLang="ja-JP" b="1" dirty="0" smtClean="0">
                <a:effectLst>
                  <a:glow rad="101600">
                    <a:srgbClr val="124963"/>
                  </a:glow>
                </a:effectLst>
              </a:rPr>
              <a:t>D96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, </a:t>
            </a:r>
            <a:r>
              <a:rPr lang="en-US" altLang="ja-JP" dirty="0">
                <a:effectLst>
                  <a:glow rad="101600">
                    <a:srgbClr val="124963"/>
                  </a:glow>
                </a:effectLst>
              </a:rPr>
              <a:t>014509 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(2017); </a:t>
            </a:r>
            <a:r>
              <a:rPr lang="en-US" altLang="ja-JP" dirty="0" err="1" smtClean="0">
                <a:effectLst>
                  <a:glow rad="101600">
                    <a:srgbClr val="124963"/>
                  </a:glow>
                </a:effectLst>
              </a:rPr>
              <a:t>Iritani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+, PTEP </a:t>
            </a:r>
            <a:r>
              <a:rPr lang="en-US" altLang="ja-JP" b="1" dirty="0" smtClean="0">
                <a:effectLst>
                  <a:glow rad="101600">
                    <a:srgbClr val="124963"/>
                  </a:glow>
                </a:effectLst>
              </a:rPr>
              <a:t>2019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, 023B02 (2019)</a:t>
            </a:r>
            <a:endParaRPr kumimoji="1" lang="en-US" altLang="ja-JP" dirty="0" smtClean="0">
              <a:effectLst>
                <a:glow rad="101600">
                  <a:srgbClr val="124963"/>
                </a:glow>
              </a:effectLst>
            </a:endParaRPr>
          </a:p>
          <a:p>
            <a:r>
              <a:rPr lang="en-US" altLang="ja-JP" sz="3600" dirty="0" smtClean="0">
                <a:effectLst>
                  <a:glow rad="101600">
                    <a:srgbClr val="124963"/>
                  </a:glow>
                </a:effectLst>
              </a:rPr>
              <a:t>3. </a:t>
            </a:r>
            <a:r>
              <a:rPr lang="en-US" altLang="ja-JP" sz="3200" dirty="0" smtClean="0">
                <a:effectLst>
                  <a:glow rad="101600">
                    <a:srgbClr val="124963"/>
                  </a:glow>
                </a:effectLst>
              </a:rPr>
              <a:t>Flux Tube</a:t>
            </a:r>
          </a:p>
          <a:p>
            <a:pPr algn="r"/>
            <a:r>
              <a:rPr lang="en-US" altLang="ja-JP" dirty="0" err="1" smtClean="0">
                <a:effectLst>
                  <a:glow rad="101600">
                    <a:srgbClr val="124963"/>
                  </a:glow>
                </a:effectLst>
              </a:rPr>
              <a:t>FlowQCD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, PLB789, 210 </a:t>
            </a:r>
            <a:r>
              <a:rPr lang="en-US" altLang="ja-JP" dirty="0">
                <a:effectLst>
                  <a:glow rad="101600">
                    <a:srgbClr val="124963"/>
                  </a:glow>
                </a:effectLst>
              </a:rPr>
              <a:t>(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2019); </a:t>
            </a:r>
            <a:r>
              <a:rPr lang="en-US" altLang="ja-JP" dirty="0" err="1" smtClean="0">
                <a:effectLst>
                  <a:glow rad="101600">
                    <a:srgbClr val="124963"/>
                  </a:glow>
                </a:effectLst>
              </a:rPr>
              <a:t>Yanagihara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+, in prep.</a:t>
            </a:r>
          </a:p>
          <a:p>
            <a:r>
              <a:rPr kumimoji="1" lang="en-US" altLang="ja-JP" sz="3600" dirty="0" smtClean="0">
                <a:effectLst>
                  <a:glow rad="101600">
                    <a:srgbClr val="124963"/>
                  </a:glow>
                </a:effectLst>
              </a:rPr>
              <a:t>4. </a:t>
            </a:r>
            <a:r>
              <a:rPr kumimoji="1" lang="en-US" altLang="ja-JP" sz="3200" dirty="0" smtClean="0">
                <a:effectLst>
                  <a:glow rad="101600">
                    <a:srgbClr val="124963"/>
                  </a:glow>
                </a:effectLst>
              </a:rPr>
              <a:t>Static Quark Systems at Nonzero T</a:t>
            </a:r>
          </a:p>
          <a:p>
            <a:pPr algn="r"/>
            <a:r>
              <a:rPr lang="en-US" altLang="ja-JP" dirty="0" err="1" smtClean="0">
                <a:effectLst>
                  <a:glow rad="101600">
                    <a:srgbClr val="124963"/>
                  </a:glow>
                </a:effectLst>
              </a:rPr>
              <a:t>FlowQCD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, in prep.</a:t>
            </a:r>
            <a:endParaRPr kumimoji="1" lang="en-US" altLang="ja-JP" dirty="0" smtClean="0">
              <a:effectLst>
                <a:glow rad="101600">
                  <a:srgbClr val="124963"/>
                </a:glow>
              </a:effectLst>
            </a:endParaRPr>
          </a:p>
          <a:p>
            <a:r>
              <a:rPr lang="en-US" altLang="ja-JP" sz="3600" dirty="0">
                <a:effectLst>
                  <a:glow rad="101600">
                    <a:srgbClr val="124963"/>
                  </a:glow>
                </a:effectLst>
              </a:rPr>
              <a:t>5</a:t>
            </a:r>
            <a:r>
              <a:rPr kumimoji="1" lang="en-US" altLang="ja-JP" sz="3600" dirty="0" smtClean="0">
                <a:effectLst>
                  <a:glow rad="101600">
                    <a:srgbClr val="124963"/>
                  </a:glow>
                </a:effectLst>
              </a:rPr>
              <a:t>. </a:t>
            </a:r>
            <a:r>
              <a:rPr kumimoji="1" lang="en-US" altLang="ja-JP" sz="3200" dirty="0" smtClean="0">
                <a:effectLst>
                  <a:glow rad="101600">
                    <a:srgbClr val="124963"/>
                  </a:glow>
                </a:effectLst>
              </a:rPr>
              <a:t>Casimir Effect</a:t>
            </a:r>
          </a:p>
          <a:p>
            <a:pPr algn="r"/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MK, </a:t>
            </a:r>
            <a:r>
              <a:rPr lang="en-US" altLang="ja-JP" dirty="0" err="1" smtClean="0">
                <a:effectLst>
                  <a:glow rad="101600">
                    <a:srgbClr val="124963"/>
                  </a:glow>
                </a:effectLst>
              </a:rPr>
              <a:t>Mogliacci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, Horowitz, Kolbe, arXiv:1904.00241</a:t>
            </a:r>
            <a:endParaRPr kumimoji="1" lang="en-US" altLang="ja-JP" dirty="0" smtClean="0">
              <a:effectLst>
                <a:glow rad="101600">
                  <a:srgbClr val="124963"/>
                </a:glow>
              </a:effectLst>
            </a:endParaRPr>
          </a:p>
          <a:p>
            <a:r>
              <a:rPr lang="en-US" altLang="ja-JP" sz="3600" dirty="0">
                <a:effectLst>
                  <a:glow rad="101600">
                    <a:srgbClr val="124963"/>
                  </a:glow>
                </a:effectLst>
              </a:rPr>
              <a:t>6</a:t>
            </a:r>
            <a:r>
              <a:rPr lang="en-US" altLang="ja-JP" sz="3600" dirty="0" smtClean="0">
                <a:effectLst>
                  <a:glow rad="101600">
                    <a:srgbClr val="124963"/>
                  </a:glow>
                </a:effectLst>
              </a:rPr>
              <a:t>. </a:t>
            </a:r>
            <a:r>
              <a:rPr lang="en-US" altLang="ja-JP" sz="3200" dirty="0" smtClean="0">
                <a:effectLst>
                  <a:glow rad="101600">
                    <a:srgbClr val="124963"/>
                  </a:glow>
                </a:effectLst>
              </a:rPr>
              <a:t>Correlation Function</a:t>
            </a:r>
          </a:p>
          <a:p>
            <a:pPr algn="r"/>
            <a:r>
              <a:rPr lang="en-US" altLang="ja-JP" dirty="0" err="1" smtClean="0">
                <a:effectLst>
                  <a:glow rad="101600">
                    <a:srgbClr val="124963"/>
                  </a:glow>
                </a:effectLst>
              </a:rPr>
              <a:t>FlowQCD</a:t>
            </a:r>
            <a:r>
              <a:rPr lang="en-US" altLang="ja-JP" dirty="0">
                <a:effectLst>
                  <a:glow rad="101600">
                    <a:srgbClr val="124963"/>
                  </a:glow>
                </a:effectLst>
              </a:rPr>
              <a:t>, 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PR</a:t>
            </a:r>
            <a:r>
              <a:rPr lang="en-US" altLang="ja-JP" b="1" dirty="0" smtClean="0">
                <a:effectLst>
                  <a:glow rad="101600">
                    <a:srgbClr val="124963"/>
                  </a:glow>
                </a:effectLst>
              </a:rPr>
              <a:t>D96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, 111502 (2017)</a:t>
            </a:r>
          </a:p>
        </p:txBody>
      </p:sp>
      <p:sp>
        <p:nvSpPr>
          <p:cNvPr id="11" name="角丸四角形 10"/>
          <p:cNvSpPr/>
          <p:nvPr/>
        </p:nvSpPr>
        <p:spPr>
          <a:xfrm>
            <a:off x="505097" y="4646394"/>
            <a:ext cx="8098972" cy="888261"/>
          </a:xfrm>
          <a:prstGeom prst="roundRect">
            <a:avLst/>
          </a:prstGeom>
          <a:solidFill>
            <a:schemeClr val="tx1">
              <a:alpha val="9000"/>
            </a:scheme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380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Casimir Effect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357052" y="1328057"/>
            <a:ext cx="8429896" cy="3914503"/>
            <a:chOff x="357052" y="2434046"/>
            <a:chExt cx="8429896" cy="3069771"/>
          </a:xfrm>
          <a:scene3d>
            <a:camera prst="perspectiveContrastingRightFacing" fov="7200000">
              <a:rot lat="0" lon="0" rev="0"/>
            </a:camera>
            <a:lightRig rig="threePt" dir="t"/>
          </a:scene3d>
        </p:grpSpPr>
        <p:sp>
          <p:nvSpPr>
            <p:cNvPr id="4" name="正方形/長方形 3"/>
            <p:cNvSpPr/>
            <p:nvPr/>
          </p:nvSpPr>
          <p:spPr>
            <a:xfrm>
              <a:off x="357052" y="4650377"/>
              <a:ext cx="8429896" cy="853440"/>
            </a:xfrm>
            <a:prstGeom prst="rect">
              <a:avLst/>
            </a:prstGeom>
            <a:sp3d extrusionH="2540000" contourW="19050" prstMaterial="translucentPowder">
              <a:contourClr>
                <a:schemeClr val="accent5">
                  <a:lumMod val="20000"/>
                  <a:lumOff val="8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正方形/長方形 4"/>
            <p:cNvSpPr/>
            <p:nvPr/>
          </p:nvSpPr>
          <p:spPr>
            <a:xfrm>
              <a:off x="357052" y="2434046"/>
              <a:ext cx="8429896" cy="853440"/>
            </a:xfrm>
            <a:prstGeom prst="rect">
              <a:avLst/>
            </a:prstGeom>
            <a:sp3d extrusionH="2540000" contourW="19050" prstMaterial="translucentPowder">
              <a:contourClr>
                <a:schemeClr val="accent5">
                  <a:lumMod val="20000"/>
                  <a:lumOff val="8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22" name="直線矢印コネクタ 21"/>
          <p:cNvCxnSpPr/>
          <p:nvPr/>
        </p:nvCxnSpPr>
        <p:spPr>
          <a:xfrm>
            <a:off x="417547" y="6313150"/>
            <a:ext cx="600891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 flipV="1">
            <a:off x="425282" y="6018630"/>
            <a:ext cx="406736" cy="293780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 flipH="1" flipV="1">
            <a:off x="417547" y="5726410"/>
            <a:ext cx="8708" cy="578607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TexTeXPicture" descr="&lt;?xml version=&quot;1.0&quot; encoding=&quot;utf-16&quot;?&gt;&#10;&lt;TeXTeX&gt;&#10;  &lt;preamble&gt;\documentclass{jarticle}&#10;\usepackage{amsmath}&#10;\pagestyle{empty}&lt;/preamble&gt;&#10;  &lt;body&gt;\begin{align*} &#10;x&#10;\end{align*}&lt;/body&gt;&#10;  &lt;fcolor&gt;FFFFFFFF&lt;/fcolor&gt;&#10;  &lt;bcolor&gt;FF000000&lt;/bcolor&gt;&#10;  &lt;transparent&gt;True&lt;/transparent&gt;&#10;  &lt;resolution&gt;1800&lt;/resolution&gt;&#10;  &lt;imageh&gt;111&lt;/imageh&gt;&#10;  &lt;imagew&gt;12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78" y="5527441"/>
            <a:ext cx="206614" cy="184953"/>
          </a:xfrm>
          <a:prstGeom prst="rect">
            <a:avLst/>
          </a:prstGeom>
        </p:spPr>
      </p:pic>
      <p:pic>
        <p:nvPicPr>
          <p:cNvPr id="26" name="TexTeXPicture" descr="&lt;?xml version=&quot;1.0&quot; encoding=&quot;utf-16&quot;?&gt;&#10;&lt;TeXTeX&gt;&#10;  &lt;preamble&gt;\documentclass{jarticle}&#10;\usepackage{amsmath}&#10;\pagestyle{empty}&lt;/preamble&gt;&#10;  &lt;body&gt;\begin{align*} &#10;y&#10;\end{align*}&lt;/body&gt;&#10;  &lt;fcolor&gt;FFFFFFFF&lt;/fcolor&gt;&#10;  &lt;bcolor&gt;FF000000&lt;/bcolor&gt;&#10;  &lt;transparent&gt;True&lt;/transparent&gt;&#10;  &lt;resolution&gt;1800&lt;/resolution&gt;&#10;  &lt;imageh&gt;159&lt;/imageh&gt;&#10;  &lt;imagew&gt;11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82" y="6040084"/>
            <a:ext cx="191618" cy="264933"/>
          </a:xfrm>
          <a:prstGeom prst="rect">
            <a:avLst/>
          </a:prstGeom>
        </p:spPr>
      </p:pic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z&#10;\end{align*}&lt;/body&gt;&#10;  &lt;fcolor&gt;FFFFFFFF&lt;/fcolor&gt;&#10;  &lt;bcolor&gt;FF000000&lt;/bcolor&gt;&#10;  &lt;transparent&gt;True&lt;/transparent&gt;&#10;  &lt;resolution&gt;1800&lt;/resolution&gt;&#10;  &lt;imageh&gt;111&lt;/imageh&gt;&#10;  &lt;imagew&gt;10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80" y="5752617"/>
            <a:ext cx="174956" cy="184953"/>
          </a:xfrm>
          <a:prstGeom prst="rect">
            <a:avLst/>
          </a:prstGeom>
        </p:spPr>
      </p:pic>
      <p:pic>
        <p:nvPicPr>
          <p:cNvPr id="36" name="図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307" y="4931006"/>
            <a:ext cx="1569103" cy="1615439"/>
          </a:xfrm>
          <a:prstGeom prst="rect">
            <a:avLst/>
          </a:prstGeom>
        </p:spPr>
      </p:pic>
      <p:pic>
        <p:nvPicPr>
          <p:cNvPr id="39" name="図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334" y="4931005"/>
            <a:ext cx="1569103" cy="1615439"/>
          </a:xfrm>
          <a:prstGeom prst="rect">
            <a:avLst/>
          </a:prstGeom>
        </p:spPr>
      </p:pic>
      <p:grpSp>
        <p:nvGrpSpPr>
          <p:cNvPr id="9" name="グループ化 8"/>
          <p:cNvGrpSpPr/>
          <p:nvPr/>
        </p:nvGrpSpPr>
        <p:grpSpPr>
          <a:xfrm>
            <a:off x="3307787" y="4269023"/>
            <a:ext cx="2440170" cy="782990"/>
            <a:chOff x="3307787" y="4269023"/>
            <a:chExt cx="2440170" cy="782990"/>
          </a:xfrm>
        </p:grpSpPr>
        <p:sp>
          <p:nvSpPr>
            <p:cNvPr id="42" name="角丸四角形 41"/>
            <p:cNvSpPr/>
            <p:nvPr/>
          </p:nvSpPr>
          <p:spPr>
            <a:xfrm>
              <a:off x="3307787" y="4269023"/>
              <a:ext cx="2440170" cy="782990"/>
            </a:xfrm>
            <a:prstGeom prst="roundRect">
              <a:avLst/>
            </a:prstGeom>
            <a:solidFill>
              <a:schemeClr val="accent1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P_x&#10;\end{align*}&lt;/body&gt;&#10;  &lt;fcolor&gt;FFFFFFFF&lt;/fcolor&gt;&#10;  &lt;bcolor&gt;FF000000&lt;/bcolor&gt;&#10;  &lt;transparent&gt;True&lt;/transparent&gt;&#10;  &lt;resolution&gt;1800&lt;/resolution&gt;&#10;  &lt;imageh&gt;209&lt;/imageh&gt;&#10;  &lt;imagew&gt;251&lt;/imagew&gt;&#10;  &lt;scale&gt;50&lt;/scale&gt;&#10;  &lt;cursor&gt;19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5021" y="4498666"/>
              <a:ext cx="439814" cy="366219"/>
            </a:xfrm>
            <a:prstGeom prst="rect">
              <a:avLst/>
            </a:prstGeom>
          </p:spPr>
        </p:pic>
        <p:sp>
          <p:nvSpPr>
            <p:cNvPr id="7" name="曲折矢印 6"/>
            <p:cNvSpPr/>
            <p:nvPr/>
          </p:nvSpPr>
          <p:spPr>
            <a:xfrm rot="16200000" flipV="1">
              <a:off x="3961959" y="4420471"/>
              <a:ext cx="479061" cy="420142"/>
            </a:xfrm>
            <a:prstGeom prst="bentArrow">
              <a:avLst>
                <a:gd name="adj1" fmla="val 39509"/>
                <a:gd name="adj2" fmla="val 41582"/>
                <a:gd name="adj3" fmla="val 50000"/>
                <a:gd name="adj4" fmla="val 47895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曲折矢印 40"/>
            <p:cNvSpPr/>
            <p:nvPr/>
          </p:nvSpPr>
          <p:spPr>
            <a:xfrm rot="16200000" flipV="1">
              <a:off x="5050192" y="4424931"/>
              <a:ext cx="479061" cy="420142"/>
            </a:xfrm>
            <a:prstGeom prst="bentArrow">
              <a:avLst>
                <a:gd name="adj1" fmla="val 39509"/>
                <a:gd name="adj2" fmla="val 41582"/>
                <a:gd name="adj3" fmla="val 50000"/>
                <a:gd name="adj4" fmla="val 47895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pic>
          <p:nvPicPr>
  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P_z&#10;\end{align*}&lt;/body&gt;&#10;  &lt;fcolor&gt;FFFFFFFF&lt;/fcolor&gt;&#10;  &lt;bcolor&gt;FF000000&lt;/bcolor&gt;&#10;  &lt;transparent&gt;True&lt;/transparent&gt;&#10;  &lt;resolution&gt;1800&lt;/resolution&gt;&#10;  &lt;imageh&gt;209&lt;/imageh&gt;&#10;  &lt;imagew&gt;242&lt;/imagew&gt;&#10;  &lt;scale&gt;50&lt;/scale&gt;&#10;  &lt;cursor&gt;19&lt;/cursor&gt;&#10;&lt;/TeXTeX&gt;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3254" y="4503126"/>
              <a:ext cx="424044" cy="366219"/>
            </a:xfrm>
            <a:prstGeom prst="rect">
              <a:avLst/>
            </a:prstGeom>
          </p:spPr>
        </p:pic>
      </p:grpSp>
      <p:sp>
        <p:nvSpPr>
          <p:cNvPr id="40" name="角丸四角形 39"/>
          <p:cNvSpPr/>
          <p:nvPr/>
        </p:nvSpPr>
        <p:spPr>
          <a:xfrm>
            <a:off x="4504036" y="1889760"/>
            <a:ext cx="3653468" cy="1843267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角丸四角形 51"/>
          <p:cNvSpPr/>
          <p:nvPr/>
        </p:nvSpPr>
        <p:spPr>
          <a:xfrm>
            <a:off x="7141618" y="3884071"/>
            <a:ext cx="1513075" cy="1358489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正方形/長方形 52"/>
          <p:cNvSpPr/>
          <p:nvPr/>
        </p:nvSpPr>
        <p:spPr>
          <a:xfrm>
            <a:off x="6134274" y="2163863"/>
            <a:ext cx="403182" cy="351890"/>
          </a:xfrm>
          <a:prstGeom prst="rect">
            <a:avLst/>
          </a:prstGeom>
          <a:solidFill>
            <a:srgbClr val="FF00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正方形/長方形 53"/>
          <p:cNvSpPr/>
          <p:nvPr/>
        </p:nvSpPr>
        <p:spPr>
          <a:xfrm>
            <a:off x="7329795" y="4634172"/>
            <a:ext cx="1159428" cy="418890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正方形/長方形 54"/>
          <p:cNvSpPr/>
          <p:nvPr/>
        </p:nvSpPr>
        <p:spPr>
          <a:xfrm>
            <a:off x="7199000" y="3199160"/>
            <a:ext cx="403182" cy="344345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正方形/長方形 55"/>
          <p:cNvSpPr/>
          <p:nvPr/>
        </p:nvSpPr>
        <p:spPr>
          <a:xfrm>
            <a:off x="6668932" y="2679516"/>
            <a:ext cx="403182" cy="344345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正方形/長方形 57"/>
          <p:cNvSpPr/>
          <p:nvPr/>
        </p:nvSpPr>
        <p:spPr>
          <a:xfrm>
            <a:off x="7329796" y="4003228"/>
            <a:ext cx="1169518" cy="418890"/>
          </a:xfrm>
          <a:prstGeom prst="rect">
            <a:avLst/>
          </a:prstGeom>
          <a:solidFill>
            <a:srgbClr val="FF00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9" name="TexTeXPicture" descr="&lt;?xml version=&quot;1.0&quot; encoding=&quot;utf-16&quot;?&gt;&#10;&lt;TeXTeX&gt;&#10;  &lt;preamble&gt;\documentclass{jarticle}&#10;\usepackage{amsmath}&#10;\pagestyle{empty}&lt;/preamble&gt;&#10;  &lt;body&gt;\begin{align*} &#10;P_x &amp;lt; 0 &#10;\\&#10;P_z &amp;gt; 0&#10;\end{align*}&lt;/body&gt;&#10;  &lt;fcolor&gt;FFFFFFFF&lt;/fcolor&gt;&#10;  &lt;bcolor&gt;FF000000&lt;/bcolor&gt;&#10;  &lt;transparent&gt;True&lt;/transparent&gt;&#10;  &lt;resolution&gt;1800&lt;/resolution&gt;&#10;  &lt;imageh&gt;657&lt;/imageh&gt;&#10;  &lt;imagew&gt;722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387" y="4082438"/>
            <a:ext cx="1009539" cy="918652"/>
          </a:xfrm>
          <a:prstGeom prst="rect">
            <a:avLst/>
          </a:prstGeom>
        </p:spPr>
      </p:pic>
      <p:pic>
        <p:nvPicPr>
          <p:cNvPr id="38" name="図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25" y="4931005"/>
            <a:ext cx="1569103" cy="1615439"/>
          </a:xfrm>
          <a:prstGeom prst="rect">
            <a:avLst/>
          </a:prstGeom>
        </p:spPr>
      </p:pic>
      <p:pic>
        <p:nvPicPr>
          <p:cNvPr id="37" name="図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316" y="4931005"/>
            <a:ext cx="1569103" cy="1615439"/>
          </a:xfrm>
          <a:prstGeom prst="rect">
            <a:avLst/>
          </a:prstGeom>
        </p:spPr>
      </p:pic>
      <p:sp>
        <p:nvSpPr>
          <p:cNvPr id="60" name="テキスト ボックス 59"/>
          <p:cNvSpPr txBox="1"/>
          <p:nvPr/>
        </p:nvSpPr>
        <p:spPr>
          <a:xfrm>
            <a:off x="7391111" y="339733"/>
            <a:ext cx="17508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000" dirty="0" smtClean="0"/>
              <a:t>Brown, </a:t>
            </a:r>
            <a:r>
              <a:rPr kumimoji="1" lang="en-US" altLang="ja-JP" sz="2000" dirty="0" err="1" smtClean="0"/>
              <a:t>Maclay</a:t>
            </a:r>
            <a:endParaRPr kumimoji="1" lang="en-US" altLang="ja-JP" sz="2000" dirty="0" smtClean="0"/>
          </a:p>
          <a:p>
            <a:pPr algn="r"/>
            <a:r>
              <a:rPr kumimoji="1" lang="en-US" altLang="ja-JP" sz="2000" dirty="0" smtClean="0"/>
              <a:t>1969</a:t>
            </a:r>
            <a:endParaRPr kumimoji="1" lang="ja-JP" altLang="en-US" sz="2000" dirty="0" smtClean="0"/>
          </a:p>
        </p:txBody>
      </p:sp>
      <p:sp>
        <p:nvSpPr>
          <p:cNvPr id="61" name="右矢印 60"/>
          <p:cNvSpPr/>
          <p:nvPr/>
        </p:nvSpPr>
        <p:spPr>
          <a:xfrm rot="10800000" flipH="1">
            <a:off x="3008611" y="3114953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2" name="右矢印 61"/>
          <p:cNvSpPr/>
          <p:nvPr/>
        </p:nvSpPr>
        <p:spPr>
          <a:xfrm rot="16200000" flipH="1">
            <a:off x="2000264" y="3488722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3" name="平行四辺形 62"/>
          <p:cNvSpPr/>
          <p:nvPr/>
        </p:nvSpPr>
        <p:spPr>
          <a:xfrm>
            <a:off x="1749822" y="3353619"/>
            <a:ext cx="1107611" cy="50187"/>
          </a:xfrm>
          <a:prstGeom prst="parallelogram">
            <a:avLst>
              <a:gd name="adj" fmla="val 520370"/>
            </a:avLst>
          </a:prstGeom>
          <a:solidFill>
            <a:srgbClr val="FF7C80">
              <a:alpha val="50000"/>
            </a:srgbClr>
          </a:solid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4" name="右矢印 63"/>
          <p:cNvSpPr/>
          <p:nvPr/>
        </p:nvSpPr>
        <p:spPr>
          <a:xfrm rot="5400000" flipH="1" flipV="1">
            <a:off x="2000264" y="2889630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5" name="台形 64"/>
          <p:cNvSpPr/>
          <p:nvPr/>
        </p:nvSpPr>
        <p:spPr>
          <a:xfrm rot="5400000">
            <a:off x="3060174" y="3163484"/>
            <a:ext cx="1077234" cy="255011"/>
          </a:xfrm>
          <a:prstGeom prst="trapezoid">
            <a:avLst>
              <a:gd name="adj" fmla="val 59150"/>
            </a:avLst>
          </a:prstGeom>
          <a:solidFill>
            <a:srgbClr val="00B0F0">
              <a:alpha val="20000"/>
            </a:srgbClr>
          </a:solidFill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6" name="右矢印 65"/>
          <p:cNvSpPr/>
          <p:nvPr/>
        </p:nvSpPr>
        <p:spPr>
          <a:xfrm flipH="1">
            <a:off x="3607703" y="3111161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43" name="TexTeXPicture" descr="&lt;?xml version=&quot;1.0&quot; encoding=&quot;utf-16&quot;?&gt;&#10;&lt;TeXTeX&gt;&#10;  &lt;preamble&gt;\documentclass{jarticle}&#10;\usepackage{amsmath}&#10;\pagestyle{empty}&lt;/preamble&gt;&#10;  &lt;body&gt;\begin{align*} &#10;T_{ij}=&#10;\left(&#10;\begin{array}{ccc}&#10;P_x\hspace{-2mm} &amp;amp; 0 &amp;amp; 0 \\&#10;0 &amp;amp; P_z\hspace{-2mm} &amp;amp; 0&#10;\\&#10;0 &amp;amp; 0 &amp;amp; P_z&#10;\end{array}&#10;\right)&#10;\end{align*}&lt;/body&gt;&#10;  &lt;fcolor&gt;FFFFFFFF&lt;/fcolor&gt;&#10;  &lt;bcolor&gt;FF000000&lt;/bcolor&gt;&#10;  &lt;transparent&gt;True&lt;/transparent&gt;&#10;  &lt;resolution&gt;1800&lt;/resolution&gt;&#10;  &lt;imageh&gt;1044&lt;/imageh&gt;&#10;  &lt;imagew&gt;2309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382" y="2123057"/>
            <a:ext cx="3197658" cy="1445801"/>
          </a:xfrm>
          <a:prstGeom prst="rect">
            <a:avLst/>
          </a:prstGeom>
        </p:spPr>
      </p:pic>
      <p:pic>
        <p:nvPicPr>
          <p:cNvPr id="44" name="TexTeXPicture" descr="&lt;?xml version=&quot;1.0&quot; encoding=&quot;utf-16&quot;?&gt;&#10;&lt;TeXTeX&gt;&#10;  &lt;preamble&gt;\documentclass{jarticle}&#10;\usepackage{amsmath}&#10;\pagestyle{empty}&lt;/preamble&gt;&#10;  &lt;body&gt;\begin{align*} &#10;L_x&#10;\end{align*}&lt;/body&gt;&#10;  &lt;fcolor&gt;FFFFFFFF&lt;/fcolor&gt;&#10;  &lt;bcolor&gt;FF000000&lt;/bcolor&gt;&#10;  &lt;transparent&gt;True&lt;/transparent&gt;&#10;  &lt;resolution&gt;1800&lt;/resolution&gt;&#10;  &lt;imageh&gt;209&lt;/imageh&gt;&#10;  &lt;imagew&gt;261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11" y="2980825"/>
            <a:ext cx="582049" cy="466088"/>
          </a:xfrm>
          <a:prstGeom prst="rect">
            <a:avLst/>
          </a:prstGeom>
        </p:spPr>
      </p:pic>
      <p:cxnSp>
        <p:nvCxnSpPr>
          <p:cNvPr id="45" name="直線矢印コネクタ 44"/>
          <p:cNvCxnSpPr/>
          <p:nvPr/>
        </p:nvCxnSpPr>
        <p:spPr>
          <a:xfrm flipV="1">
            <a:off x="1367167" y="2541262"/>
            <a:ext cx="0" cy="1515049"/>
          </a:xfrm>
          <a:prstGeom prst="straightConnector1">
            <a:avLst/>
          </a:prstGeom>
          <a:ln w="1905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7738962" y="5582353"/>
            <a:ext cx="66396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600" b="1" i="1" dirty="0" smtClean="0">
                <a:solidFill>
                  <a:srgbClr val="FFC000"/>
                </a:solidFill>
                <a:effectLst>
                  <a:glow rad="190500">
                    <a:srgbClr val="FF0000">
                      <a:alpha val="71000"/>
                    </a:srgbClr>
                  </a:glow>
                </a:effectLst>
              </a:rPr>
              <a:t>T</a:t>
            </a:r>
            <a:endParaRPr kumimoji="1" lang="ja-JP" altLang="en-US" sz="6600" b="1" i="1" dirty="0" smtClean="0">
              <a:solidFill>
                <a:srgbClr val="FFC000"/>
              </a:solidFill>
              <a:effectLst>
                <a:glow rad="190500">
                  <a:srgbClr val="FF0000">
                    <a:alpha val="71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609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0" y="1283970"/>
            <a:ext cx="5887994" cy="435157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Pressure Anisotropy @ T</a:t>
            </a:r>
            <a:r>
              <a:rPr kumimoji="1" lang="ja-JP" altLang="en-US" dirty="0" smtClean="0"/>
              <a:t>≠</a:t>
            </a:r>
            <a:r>
              <a:rPr kumimoji="1" lang="en-US" altLang="ja-JP" dirty="0" smtClean="0"/>
              <a:t>0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962753" y="1930309"/>
            <a:ext cx="29402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F</a:t>
            </a:r>
            <a:r>
              <a:rPr kumimoji="1" lang="en-US" altLang="ja-JP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ree scalar field</a:t>
            </a:r>
            <a:endParaRPr kumimoji="1" lang="ja-JP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962753" y="2475208"/>
            <a:ext cx="19825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L</a:t>
            </a:r>
            <a:r>
              <a:rPr kumimoji="1" lang="en-US" altLang="ja-JP" sz="2400" b="0" i="0" u="none" strike="noStrike" kern="1200" cap="none" spc="0" normalizeH="0" baseline="-25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=L</a:t>
            </a:r>
            <a:r>
              <a:rPr kumimoji="1" lang="en-US" altLang="ja-JP" sz="2400" b="0" i="0" u="none" strike="noStrike" kern="1200" cap="none" spc="0" normalizeH="0" baseline="-25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3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=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∞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lang="en-US" altLang="ja-JP" sz="2400" dirty="0" smtClean="0">
                <a:solidFill>
                  <a:prstClr val="white"/>
                </a:solidFill>
                <a:latin typeface="Corbel" panose="020B0503020204020204"/>
                <a:ea typeface="HGｺﾞｼｯｸM" panose="020B0609000000000000" pitchFamily="49" charset="-128"/>
              </a:rPr>
              <a:t>Periodic BC</a:t>
            </a:r>
            <a:endParaRPr kumimoji="1" lang="ja-JP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962753" y="3800175"/>
            <a:ext cx="25202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Lattice result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962753" y="4384950"/>
            <a:ext cx="25234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Periodic </a:t>
            </a:r>
            <a:r>
              <a:rPr lang="en-US" altLang="ja-JP" sz="2400" noProof="0" dirty="0" smtClean="0">
                <a:solidFill>
                  <a:prstClr val="white"/>
                </a:solidFill>
                <a:latin typeface="Corbel" panose="020B0503020204020204"/>
                <a:ea typeface="HGｺﾞｼｯｸM" panose="020B0609000000000000" pitchFamily="49" charset="-128"/>
              </a:rPr>
              <a:t>BC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  <a:p>
            <a:pPr marL="342900" lvl="0" indent="-342900">
              <a:buFont typeface="Wingdings" panose="05000000000000000000" pitchFamily="2" charset="2"/>
              <a:buChar char="p"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Only t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  <a:sym typeface="Wingdings" panose="05000000000000000000" pitchFamily="2" charset="2"/>
              </a:rPr>
              <a:t>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ｺﾞｼｯｸM" panose="020B0609000000000000" pitchFamily="49" charset="-128"/>
                <a:ea typeface="HGｺﾞｼｯｸM" panose="020B0609000000000000" pitchFamily="49" charset="-128"/>
                <a:cs typeface="+mn-cs"/>
                <a:sym typeface="Wingdings" panose="05000000000000000000" pitchFamily="2" charset="2"/>
              </a:rPr>
              <a:t>0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  <a:sym typeface="Wingdings" panose="05000000000000000000" pitchFamily="2" charset="2"/>
              </a:rPr>
              <a:t> </a:t>
            </a:r>
            <a:r>
              <a:rPr lang="en-US" altLang="ja-JP" sz="2400" dirty="0">
                <a:solidFill>
                  <a:prstClr val="white"/>
                </a:solidFill>
                <a:sym typeface="Wingdings" panose="05000000000000000000" pitchFamily="2" charset="2"/>
              </a:rPr>
              <a:t>limit</a:t>
            </a:r>
          </a:p>
          <a:p>
            <a:pPr marL="342900" lvl="0" indent="-342900">
              <a:buFont typeface="Wingdings" panose="05000000000000000000" pitchFamily="2" charset="2"/>
              <a:buChar char="p"/>
              <a:defRPr/>
            </a:pPr>
            <a:r>
              <a:rPr lang="en-US" altLang="ja-JP" sz="2400" dirty="0">
                <a:solidFill>
                  <a:prstClr val="white"/>
                </a:solidFill>
                <a:sym typeface="Wingdings" panose="05000000000000000000" pitchFamily="2" charset="2"/>
              </a:rPr>
              <a:t>Error: </a:t>
            </a:r>
            <a:r>
              <a:rPr lang="en-US" altLang="ja-JP" sz="2400" dirty="0" err="1">
                <a:solidFill>
                  <a:prstClr val="white"/>
                </a:solidFill>
                <a:sym typeface="Wingdings" panose="05000000000000000000" pitchFamily="2" charset="2"/>
              </a:rPr>
              <a:t>stat.+sys</a:t>
            </a:r>
            <a:r>
              <a:rPr lang="en-US" altLang="ja-JP" sz="2400" dirty="0" smtClean="0">
                <a:solidFill>
                  <a:prstClr val="white"/>
                </a:solidFill>
                <a:sym typeface="Wingdings" panose="05000000000000000000" pitchFamily="2" charset="2"/>
              </a:rPr>
              <a:t>.</a:t>
            </a:r>
            <a:endParaRPr lang="en-US" altLang="ja-JP" sz="2400" dirty="0">
              <a:solidFill>
                <a:prstClr val="white"/>
              </a:solidFill>
              <a:sym typeface="Wingdings" panose="05000000000000000000" pitchFamily="2" charset="2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10673" y="5910927"/>
            <a:ext cx="8522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Medium near T</a:t>
            </a:r>
            <a:r>
              <a:rPr kumimoji="1" lang="en-US" altLang="ja-JP" sz="28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c</a:t>
            </a:r>
            <a:r>
              <a:rPr kumimoji="1" lang="en-US" altLang="ja-JP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 is remarkably insensitive to finite size!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933922" y="1047963"/>
            <a:ext cx="2265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MK, </a:t>
            </a:r>
            <a:r>
              <a:rPr kumimoji="1" lang="en-US" altLang="ja-JP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Mogliacci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, Kolbe,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Horowitz, </a:t>
            </a:r>
            <a:r>
              <a:rPr lang="en-US" altLang="ja-JP" dirty="0" smtClean="0">
                <a:solidFill>
                  <a:prstClr val="white"/>
                </a:solidFill>
                <a:latin typeface="Corbel" panose="020B0503020204020204"/>
                <a:ea typeface="HGｺﾞｼｯｸM" panose="020B0609000000000000" pitchFamily="49" charset="-128"/>
              </a:rPr>
              <a:t>1904.00241</a:t>
            </a:r>
            <a:endParaRPr kumimoji="1" lang="ja-JP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767909" y="3212252"/>
            <a:ext cx="2354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Mogliacci</a:t>
            </a:r>
            <a:r>
              <a:rPr kumimoji="1" lang="en-US" altLang="ja-JP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+, 1807.07871</a:t>
            </a:r>
            <a:endParaRPr kumimoji="1" lang="ja-JP" altLang="en-US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L_xT&#10;\end{align*}&lt;/body&gt;&#10;  &lt;fcolor&gt;FF000000&lt;/fcolor&gt;&#10;  &lt;bcolor&gt;FFFFFFFF&lt;/bcolor&gt;&#10;  &lt;transparent&gt;False&lt;/transparent&gt;&#10;  &lt;resolution&gt;1800&lt;/resolution&gt;&#10;  &lt;imageh&gt;209&lt;/imageh&gt;&#10;  &lt;imagew&gt;461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089" y="5322291"/>
            <a:ext cx="612210" cy="27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sT = \varepsilon+P&#10;\end{align*}&lt;/body&gt;&#10;  &lt;fcolor&gt;FFFFFFFF&lt;/fcolor&gt;&#10;  &lt;bcolor&gt;FF000000&lt;/bcolor&gt;&#10;  &lt;transparent&gt;True&lt;/transparent&gt;&#10;  &lt;resolution&gt;1800&lt;/resolution&gt;&#10;  &lt;imageh&gt;191&lt;/imageh&gt;&#10;  &lt;imagew&gt;1224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035" y="3411902"/>
            <a:ext cx="2355876" cy="367625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Thermodynamics on the Lattice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05097" y="1323703"/>
            <a:ext cx="31822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/>
              <a:t>Various Methods</a:t>
            </a:r>
            <a:endParaRPr kumimoji="1" lang="ja-JP" altLang="en-US" sz="3200" b="1" dirty="0" smtClean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95164" y="1908478"/>
            <a:ext cx="77073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b="1" dirty="0" smtClean="0">
                <a:effectLst>
                  <a:glow rad="127000">
                    <a:srgbClr val="124760">
                      <a:alpha val="83000"/>
                    </a:srgbClr>
                  </a:glow>
                </a:effectLst>
              </a:rPr>
              <a:t>Integral</a:t>
            </a:r>
            <a:r>
              <a:rPr kumimoji="1" lang="en-US" altLang="ja-JP" sz="2400" dirty="0" smtClean="0">
                <a:effectLst>
                  <a:glow rad="127000">
                    <a:srgbClr val="124760">
                      <a:alpha val="83000"/>
                    </a:srgbClr>
                  </a:glow>
                </a:effectLst>
              </a:rPr>
              <a:t>, differential, moving frame, non-equilibrium, …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>
                <a:effectLst>
                  <a:glow rad="127000">
                    <a:srgbClr val="124760">
                      <a:alpha val="83000"/>
                    </a:srgbClr>
                  </a:glow>
                </a:effectLst>
              </a:rPr>
              <a:t>r</a:t>
            </a:r>
            <a:r>
              <a:rPr lang="en-US" altLang="ja-JP" sz="2400" dirty="0" smtClean="0">
                <a:effectLst>
                  <a:glow rad="127000">
                    <a:srgbClr val="124760">
                      <a:alpha val="83000"/>
                    </a:srgbClr>
                  </a:glow>
                </a:effectLst>
              </a:rPr>
              <a:t>ely on thermodynamic relations valid in V</a:t>
            </a:r>
            <a:r>
              <a:rPr lang="en-US" altLang="ja-JP" sz="2400" dirty="0" smtClean="0">
                <a:effectLst>
                  <a:glow rad="127000">
                    <a:srgbClr val="124760">
                      <a:alpha val="83000"/>
                    </a:srgbClr>
                  </a:glow>
                </a:effectLst>
                <a:sym typeface="Wingdings" panose="05000000000000000000" pitchFamily="2" charset="2"/>
              </a:rPr>
              <a:t></a:t>
            </a:r>
            <a:r>
              <a:rPr lang="ja-JP" altLang="en-US" sz="2400" dirty="0" smtClean="0">
                <a:effectLst>
                  <a:glow rad="127000">
                    <a:srgbClr val="124760">
                      <a:alpha val="83000"/>
                    </a:srgbClr>
                  </a:glow>
                </a:effectLst>
                <a:sym typeface="Wingdings" panose="05000000000000000000" pitchFamily="2" charset="2"/>
              </a:rPr>
              <a:t>∞</a:t>
            </a:r>
            <a:endParaRPr kumimoji="1" lang="ja-JP" altLang="en-US" sz="2400" dirty="0" smtClean="0">
              <a:effectLst>
                <a:glow rad="127000">
                  <a:srgbClr val="124760">
                    <a:alpha val="83000"/>
                  </a:srgbClr>
                </a:glow>
              </a:effectLst>
            </a:endParaRPr>
          </a:p>
        </p:txBody>
      </p:sp>
      <p:sp>
        <p:nvSpPr>
          <p:cNvPr id="12" name="右矢印 11"/>
          <p:cNvSpPr/>
          <p:nvPr/>
        </p:nvSpPr>
        <p:spPr>
          <a:xfrm>
            <a:off x="4952082" y="2868036"/>
            <a:ext cx="722811" cy="539932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674893" y="2850265"/>
            <a:ext cx="32560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FFFF00"/>
                </a:solidFill>
              </a:rPr>
              <a:t>Not applicable to </a:t>
            </a:r>
          </a:p>
          <a:p>
            <a:r>
              <a:rPr kumimoji="1" lang="en-US" altLang="ja-JP" sz="2800" b="1" dirty="0" smtClean="0">
                <a:solidFill>
                  <a:srgbClr val="FFFF00"/>
                </a:solidFill>
              </a:rPr>
              <a:t>anisotropic systems</a:t>
            </a:r>
            <a:endParaRPr kumimoji="1" lang="ja-JP" altLang="en-US" sz="2800" b="1" dirty="0" smtClean="0">
              <a:solidFill>
                <a:srgbClr val="FFFF00"/>
              </a:solidFill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328472" y="4232432"/>
            <a:ext cx="8345265" cy="2290281"/>
            <a:chOff x="328472" y="4232432"/>
            <a:chExt cx="8345265" cy="2290281"/>
          </a:xfrm>
        </p:grpSpPr>
        <p:sp>
          <p:nvSpPr>
            <p:cNvPr id="16" name="角丸四角形 15"/>
            <p:cNvSpPr/>
            <p:nvPr/>
          </p:nvSpPr>
          <p:spPr>
            <a:xfrm>
              <a:off x="328472" y="4232432"/>
              <a:ext cx="8345265" cy="2290281"/>
            </a:xfrm>
            <a:prstGeom prst="roundRect">
              <a:avLst/>
            </a:prstGeom>
            <a:solidFill>
              <a:schemeClr val="accent1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505097" y="4411330"/>
              <a:ext cx="65079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p"/>
              </a:pPr>
              <a:r>
                <a:rPr lang="en-US" altLang="ja-JP" sz="3200" dirty="0" smtClean="0"/>
                <a:t>We employ </a:t>
              </a:r>
              <a:r>
                <a:rPr lang="en-US" altLang="ja-JP" sz="3200" b="1" dirty="0" smtClean="0"/>
                <a:t>Gradient Flow Method</a:t>
              </a:r>
              <a:endParaRPr kumimoji="1" lang="ja-JP" altLang="en-US" sz="3200" b="1" dirty="0" smtClean="0"/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1132821" y="5776180"/>
              <a:ext cx="68783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b="1" dirty="0" smtClean="0">
                  <a:solidFill>
                    <a:srgbClr val="FFFF00"/>
                  </a:solidFill>
                </a:rPr>
                <a:t>Components of EMT are directly accessible!</a:t>
              </a:r>
              <a:endParaRPr kumimoji="1" lang="ja-JP" altLang="en-US" sz="2800" b="1" dirty="0" smtClean="0">
                <a:solidFill>
                  <a:srgbClr val="FFFF00"/>
                </a:solidFill>
              </a:endParaRPr>
            </a:p>
          </p:txBody>
        </p:sp>
        <p:pic>
          <p:nvPicPr>
  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varepsilon = \langle T_{00} \rangle&#10;\end{align*}&lt;/body&gt;&#10;  &lt;fcolor&gt;FFFFFFFF&lt;/fcolor&gt;&#10;  &lt;bcolor&gt;FF000000&lt;/bcolor&gt;&#10;  &lt;transparent&gt;True&lt;/transparent&gt;&#10;  &lt;resolution&gt;1800&lt;/resolution&gt;&#10;  &lt;imageh&gt;250&lt;/imageh&gt;&#10;  &lt;imagew&gt;963&lt;/imagew&gt;&#10;  &lt;scale&gt;50&lt;/scale&gt;&#10;  &lt;cursor&gt;52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5350" y="5188416"/>
              <a:ext cx="1403875" cy="364453"/>
            </a:xfrm>
            <a:prstGeom prst="rect">
              <a:avLst/>
            </a:prstGeom>
          </p:spPr>
        </p:pic>
        <p:pic>
          <p:nvPicPr>
  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P = \langle T_{11} \rangle&#10;\end{align*}&lt;/body&gt;&#10;  &lt;fcolor&gt;FFFFFFFF&lt;/fcolor&gt;&#10;  &lt;bcolor&gt;FF000000&lt;/bcolor&gt;&#10;  &lt;transparent&gt;True&lt;/transparent&gt;&#10;  &lt;resolution&gt;1800&lt;/resolution&gt;&#10;  &lt;imageh&gt;250&lt;/imageh&gt;&#10;  &lt;imagew&gt;1041&lt;/imagew&gt;&#10;  &lt;scale&gt;50&lt;/scale&gt;&#10;  &lt;cursor&gt;33&lt;/cursor&gt;&#10;&lt;/TeXTeX&gt;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2685" y="5188415"/>
              <a:ext cx="1517585" cy="364453"/>
            </a:xfrm>
            <a:prstGeom prst="rect">
              <a:avLst/>
            </a:prstGeom>
          </p:spPr>
        </p:pic>
      </p:grp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P=\frac TV \ln Z&#10;\end{align*}&lt;/body&gt;&#10;  &lt;fcolor&gt;FFFFFFFF&lt;/fcolor&gt;&#10;  &lt;bcolor&gt;FF000000&lt;/bcolor&gt;&#10;  &lt;transparent&gt;True&lt;/transparent&gt;&#10;  &lt;resolution&gt;1800&lt;/resolution&gt;&#10;  &lt;imageh&gt;511&lt;/imageh&gt;&#10;  &lt;imagew&gt;1248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993" y="2698581"/>
            <a:ext cx="2170287" cy="888636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65314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6" descr="lattic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2657">
            <a:off x="2681907" y="1832486"/>
            <a:ext cx="2328304" cy="2248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Numerical Setup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4466" y="1441947"/>
            <a:ext cx="4588683" cy="375180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91563" y="1286721"/>
            <a:ext cx="3924857" cy="37240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SU(3) YM theory</a:t>
            </a:r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Wilson gauge action</a:t>
            </a:r>
          </a:p>
          <a:p>
            <a:pPr marL="457200" indent="-457200">
              <a:buFont typeface="Wingdings" panose="05000000000000000000" pitchFamily="2" charset="2"/>
              <a:buChar char="p"/>
            </a:pPr>
            <a:endParaRPr kumimoji="1" lang="en-US" altLang="ja-JP" sz="2000" dirty="0" smtClean="0"/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800" dirty="0" err="1" smtClean="0"/>
              <a:t>N</a:t>
            </a:r>
            <a:r>
              <a:rPr lang="en-US" altLang="ja-JP" sz="2800" baseline="-25000" dirty="0" err="1" smtClean="0"/>
              <a:t>t</a:t>
            </a:r>
            <a:r>
              <a:rPr lang="en-US" altLang="ja-JP" sz="2800" dirty="0" smtClean="0"/>
              <a:t> = 16, 12</a:t>
            </a:r>
            <a:endParaRPr lang="en-US" altLang="ja-JP" sz="2800" dirty="0"/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800" dirty="0" err="1" smtClean="0"/>
              <a:t>N</a:t>
            </a:r>
            <a:r>
              <a:rPr lang="en-US" altLang="ja-JP" sz="2800" baseline="-25000" dirty="0" err="1" smtClean="0"/>
              <a:t>z</a:t>
            </a:r>
            <a:r>
              <a:rPr lang="en-US" altLang="ja-JP" sz="2800" dirty="0" smtClean="0"/>
              <a:t>/</a:t>
            </a:r>
            <a:r>
              <a:rPr lang="en-US" altLang="ja-JP" sz="2800" dirty="0" err="1" smtClean="0"/>
              <a:t>N</a:t>
            </a:r>
            <a:r>
              <a:rPr lang="en-US" altLang="ja-JP" sz="2800" baseline="-25000" dirty="0" err="1" smtClean="0"/>
              <a:t>t</a:t>
            </a:r>
            <a:r>
              <a:rPr lang="en-US" altLang="ja-JP" sz="2800" dirty="0" smtClean="0"/>
              <a:t>=6</a:t>
            </a:r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2000~4000 </a:t>
            </a:r>
            <a:r>
              <a:rPr lang="en-US" altLang="ja-JP" sz="2800" dirty="0" err="1" smtClean="0"/>
              <a:t>confs</a:t>
            </a:r>
            <a:r>
              <a:rPr lang="en-US" altLang="ja-JP" sz="2800" dirty="0" smtClean="0"/>
              <a:t>.</a:t>
            </a:r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Even </a:t>
            </a:r>
            <a:r>
              <a:rPr lang="en-US" altLang="ja-JP" sz="2800" dirty="0" err="1" smtClean="0"/>
              <a:t>N</a:t>
            </a:r>
            <a:r>
              <a:rPr lang="en-US" altLang="ja-JP" sz="2800" baseline="-25000" dirty="0" err="1" smtClean="0"/>
              <a:t>x</a:t>
            </a:r>
            <a:endParaRPr lang="en-US" altLang="ja-JP" sz="2800" baseline="-25000" dirty="0" smtClean="0"/>
          </a:p>
          <a:p>
            <a:pPr marL="457200" indent="-457200">
              <a:buFont typeface="Wingdings" panose="05000000000000000000" pitchFamily="2" charset="2"/>
              <a:buChar char="p"/>
            </a:pPr>
            <a:endParaRPr lang="en-US" altLang="ja-JP" sz="2000" dirty="0" smtClean="0"/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No Continuum </a:t>
            </a:r>
            <a:r>
              <a:rPr lang="en-US" altLang="ja-JP" sz="2800" dirty="0" err="1" smtClean="0"/>
              <a:t>extrap</a:t>
            </a:r>
            <a:r>
              <a:rPr lang="en-US" altLang="ja-JP" sz="2800" dirty="0" smtClean="0"/>
              <a:t>.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818794" y="5793911"/>
            <a:ext cx="332520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400" dirty="0" smtClean="0"/>
              <a:t>Simulations on</a:t>
            </a:r>
          </a:p>
          <a:p>
            <a:pPr algn="r"/>
            <a:r>
              <a:rPr kumimoji="1" lang="en-US" altLang="ja-JP" sz="2800" dirty="0" smtClean="0"/>
              <a:t>OCTOPUS/</a:t>
            </a:r>
            <a:r>
              <a:rPr kumimoji="1" lang="en-US" altLang="ja-JP" sz="2800" dirty="0" err="1" smtClean="0"/>
              <a:t>Reedbush</a:t>
            </a:r>
            <a:endParaRPr kumimoji="1" lang="ja-JP" altLang="en-US" sz="28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91563" y="5193747"/>
            <a:ext cx="33698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Same Spatial volume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12x72</a:t>
            </a:r>
            <a:r>
              <a:rPr kumimoji="1" lang="en-US" altLang="ja-JP" sz="2400" baseline="30000" dirty="0" smtClean="0"/>
              <a:t>2</a:t>
            </a:r>
            <a:r>
              <a:rPr kumimoji="1" lang="en-US" altLang="ja-JP" sz="2400" dirty="0" smtClean="0"/>
              <a:t>x12 ~ 16x96</a:t>
            </a:r>
            <a:r>
              <a:rPr kumimoji="1" lang="en-US" altLang="ja-JP" sz="2400" baseline="30000" dirty="0" smtClean="0"/>
              <a:t>2</a:t>
            </a:r>
            <a:r>
              <a:rPr kumimoji="1" lang="en-US" altLang="ja-JP" sz="2400" dirty="0" smtClean="0"/>
              <a:t>x16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18x72</a:t>
            </a:r>
            <a:r>
              <a:rPr lang="en-US" altLang="ja-JP" sz="2400" baseline="30000" dirty="0" smtClean="0"/>
              <a:t>2</a:t>
            </a:r>
            <a:r>
              <a:rPr lang="en-US" altLang="ja-JP" sz="2400" dirty="0" smtClean="0"/>
              <a:t>x12 ~ 24x96</a:t>
            </a:r>
            <a:r>
              <a:rPr lang="en-US" altLang="ja-JP" sz="2400" baseline="30000" dirty="0" smtClean="0"/>
              <a:t>2</a:t>
            </a:r>
            <a:r>
              <a:rPr lang="en-US" altLang="ja-JP" sz="2400" dirty="0" smtClean="0"/>
              <a:t>x16</a:t>
            </a:r>
            <a:endParaRPr kumimoji="1" lang="ja-JP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00712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角丸四角形 47"/>
          <p:cNvSpPr/>
          <p:nvPr/>
        </p:nvSpPr>
        <p:spPr>
          <a:xfrm>
            <a:off x="1104808" y="1173337"/>
            <a:ext cx="6738309" cy="952124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Extrapolations </a:t>
            </a:r>
            <a:r>
              <a:rPr lang="en-US" altLang="ja-JP" sz="2800" dirty="0" smtClean="0">
                <a:latin typeface="Century" panose="02040604050505020304" pitchFamily="18" charset="0"/>
              </a:rPr>
              <a:t>t</a:t>
            </a:r>
            <a:r>
              <a:rPr lang="en-US" altLang="ja-JP" sz="2800" dirty="0" smtClean="0">
                <a:latin typeface="Century" panose="02040604050505020304" pitchFamily="18" charset="0"/>
                <a:sym typeface="Wingdings" panose="05000000000000000000" pitchFamily="2" charset="2"/>
              </a:rPr>
              <a:t>0, a0</a:t>
            </a:r>
            <a:endParaRPr kumimoji="1" lang="ja-JP" altLang="en-US" sz="2800" dirty="0">
              <a:latin typeface="Century" panose="02040604050505020304" pitchFamily="18" charset="0"/>
            </a:endParaRPr>
          </a:p>
        </p:txBody>
      </p:sp>
      <p:sp>
        <p:nvSpPr>
          <p:cNvPr id="4" name="直角三角形 3"/>
          <p:cNvSpPr/>
          <p:nvPr/>
        </p:nvSpPr>
        <p:spPr>
          <a:xfrm flipH="1">
            <a:off x="875242" y="4177203"/>
            <a:ext cx="3034937" cy="2037135"/>
          </a:xfrm>
          <a:prstGeom prst="rtTriangle">
            <a:avLst/>
          </a:prstGeom>
          <a:gradFill flip="none" rotWithShape="1">
            <a:gsLst>
              <a:gs pos="0">
                <a:srgbClr val="FF0000">
                  <a:alpha val="0"/>
                </a:srgbClr>
              </a:gs>
              <a:gs pos="27000">
                <a:srgbClr val="FF0000">
                  <a:alpha val="0"/>
                </a:srgbClr>
              </a:gs>
              <a:gs pos="100000">
                <a:srgbClr val="FF0000">
                  <a:alpha val="68000"/>
                </a:srgb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矢印コネクタ 4"/>
          <p:cNvCxnSpPr/>
          <p:nvPr/>
        </p:nvCxnSpPr>
        <p:spPr>
          <a:xfrm>
            <a:off x="391918" y="6214338"/>
            <a:ext cx="351826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/>
          <p:cNvCxnSpPr/>
          <p:nvPr/>
        </p:nvCxnSpPr>
        <p:spPr>
          <a:xfrm rot="16200000">
            <a:off x="-883887" y="4955950"/>
            <a:ext cx="351826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>
            <a:off x="1418189" y="3442338"/>
            <a:ext cx="0" cy="2772000"/>
          </a:xfrm>
          <a:prstGeom prst="line">
            <a:avLst/>
          </a:prstGeom>
          <a:ln w="28575">
            <a:solidFill>
              <a:srgbClr val="B3D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1962474" y="3442338"/>
            <a:ext cx="0" cy="2772000"/>
          </a:xfrm>
          <a:prstGeom prst="line">
            <a:avLst/>
          </a:prstGeom>
          <a:ln w="28575">
            <a:solidFill>
              <a:srgbClr val="B3D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2657485" y="3442338"/>
            <a:ext cx="0" cy="2772000"/>
          </a:xfrm>
          <a:prstGeom prst="line">
            <a:avLst/>
          </a:prstGeom>
          <a:ln w="28575">
            <a:solidFill>
              <a:srgbClr val="B3D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1358571" y="3328434"/>
            <a:ext cx="1973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effectLst>
                  <a:glow rad="101600">
                    <a:srgbClr val="10445C"/>
                  </a:glow>
                </a:effectLst>
              </a:rPr>
              <a:t>①</a:t>
            </a:r>
            <a:r>
              <a:rPr kumimoji="1" lang="en-US" altLang="ja-JP" sz="2400" dirty="0" smtClean="0">
                <a:effectLst>
                  <a:glow rad="101600">
                    <a:srgbClr val="10445C"/>
                  </a:glow>
                </a:effectLst>
              </a:rPr>
              <a:t>Continuum</a:t>
            </a:r>
            <a:endParaRPr kumimoji="1" lang="ja-JP" altLang="en-US" sz="2400" dirty="0">
              <a:effectLst>
                <a:glow rad="101600">
                  <a:srgbClr val="10445C"/>
                </a:glow>
              </a:effectLst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 rot="16200000">
            <a:off x="-802859" y="4676637"/>
            <a:ext cx="2576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effectLst>
                  <a:glow rad="101600">
                    <a:srgbClr val="12465D"/>
                  </a:glow>
                </a:effectLst>
              </a:rPr>
              <a:t>②</a:t>
            </a:r>
            <a:r>
              <a:rPr kumimoji="1" lang="en-US" altLang="ja-JP" sz="2400" dirty="0" smtClean="0">
                <a:effectLst>
                  <a:glow rad="101600">
                    <a:srgbClr val="12465D"/>
                  </a:glow>
                </a:effectLst>
              </a:rPr>
              <a:t>Small t </a:t>
            </a:r>
            <a:r>
              <a:rPr kumimoji="1" lang="en-US" altLang="ja-JP" sz="2400" dirty="0" err="1" smtClean="0">
                <a:effectLst>
                  <a:glow rad="101600">
                    <a:srgbClr val="12465D"/>
                  </a:glow>
                </a:effectLst>
              </a:rPr>
              <a:t>extrapol</a:t>
            </a:r>
            <a:r>
              <a:rPr kumimoji="1" lang="en-US" altLang="ja-JP" sz="2400" dirty="0" smtClean="0">
                <a:effectLst>
                  <a:glow rad="101600">
                    <a:srgbClr val="12465D"/>
                  </a:glow>
                </a:effectLst>
              </a:rPr>
              <a:t>.</a:t>
            </a:r>
            <a:endParaRPr kumimoji="1" lang="ja-JP" altLang="en-US" sz="2400" dirty="0">
              <a:effectLst>
                <a:glow rad="101600">
                  <a:srgbClr val="12465D"/>
                </a:glow>
              </a:effectLst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336918" y="5225653"/>
            <a:ext cx="15807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strong </a:t>
            </a:r>
          </a:p>
          <a:p>
            <a:r>
              <a:rPr kumimoji="1" lang="en-US" altLang="ja-JP" sz="2000" dirty="0" smtClean="0"/>
              <a:t>discretization</a:t>
            </a:r>
            <a:endParaRPr lang="en-US" altLang="ja-JP" sz="2000" dirty="0" smtClean="0"/>
          </a:p>
          <a:p>
            <a:r>
              <a:rPr kumimoji="1" lang="en-US" altLang="ja-JP" sz="2000" dirty="0" smtClean="0"/>
              <a:t>effect</a:t>
            </a:r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a^2&#10;\end{align*}&lt;/body&gt;&#10;  &lt;fcolor&gt;FFFFFFFF&lt;/fcolor&gt;&#10;  &lt;bcolor&gt;FFFFFFFF&lt;/bcolor&gt;&#10;  &lt;transparent&gt;True&lt;/transparent&gt;&#10;  &lt;resolution&gt;1800&lt;/resolution&gt;&#10;  &lt;imageh&gt;219&lt;/imageh&gt;&#10;  &lt;imagew&gt;209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395" y="6174819"/>
            <a:ext cx="441119" cy="462224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18" y="3112076"/>
            <a:ext cx="221064" cy="456673"/>
          </a:xfrm>
          <a:prstGeom prst="rect">
            <a:avLst/>
          </a:prstGeom>
        </p:spPr>
      </p:pic>
      <p:sp>
        <p:nvSpPr>
          <p:cNvPr id="18" name="右矢印 17"/>
          <p:cNvSpPr/>
          <p:nvPr/>
        </p:nvSpPr>
        <p:spPr>
          <a:xfrm flipH="1">
            <a:off x="875240" y="3679140"/>
            <a:ext cx="1782243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E3CC5A">
                  <a:shade val="85000"/>
                  <a:satMod val="130000"/>
                </a:srgbClr>
              </a:gs>
              <a:gs pos="34000">
                <a:srgbClr val="E3CC5A">
                  <a:shade val="87000"/>
                  <a:satMod val="125000"/>
                </a:srgbClr>
              </a:gs>
              <a:gs pos="70000">
                <a:srgbClr val="E3CC5A">
                  <a:tint val="100000"/>
                  <a:shade val="90000"/>
                  <a:satMod val="130000"/>
                </a:srgbClr>
              </a:gs>
              <a:gs pos="100000">
                <a:srgbClr val="E3CC5A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E3CC5A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" name="右矢印 18"/>
          <p:cNvSpPr/>
          <p:nvPr/>
        </p:nvSpPr>
        <p:spPr>
          <a:xfrm flipH="1">
            <a:off x="875240" y="4123277"/>
            <a:ext cx="1782243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E3CC5A">
                  <a:shade val="85000"/>
                  <a:satMod val="130000"/>
                </a:srgbClr>
              </a:gs>
              <a:gs pos="34000">
                <a:srgbClr val="E3CC5A">
                  <a:shade val="87000"/>
                  <a:satMod val="125000"/>
                </a:srgbClr>
              </a:gs>
              <a:gs pos="70000">
                <a:srgbClr val="E3CC5A">
                  <a:tint val="100000"/>
                  <a:shade val="90000"/>
                  <a:satMod val="130000"/>
                </a:srgbClr>
              </a:gs>
              <a:gs pos="100000">
                <a:srgbClr val="E3CC5A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E3CC5A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0" name="右矢印 19"/>
          <p:cNvSpPr/>
          <p:nvPr/>
        </p:nvSpPr>
        <p:spPr>
          <a:xfrm flipH="1">
            <a:off x="875240" y="4613274"/>
            <a:ext cx="1782243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E3CC5A">
                  <a:shade val="85000"/>
                  <a:satMod val="130000"/>
                </a:srgbClr>
              </a:gs>
              <a:gs pos="34000">
                <a:srgbClr val="E3CC5A">
                  <a:shade val="87000"/>
                  <a:satMod val="125000"/>
                </a:srgbClr>
              </a:gs>
              <a:gs pos="70000">
                <a:srgbClr val="E3CC5A">
                  <a:tint val="100000"/>
                  <a:shade val="90000"/>
                  <a:satMod val="130000"/>
                </a:srgbClr>
              </a:gs>
              <a:gs pos="100000">
                <a:srgbClr val="E3CC5A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E3CC5A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" name="右矢印 20"/>
          <p:cNvSpPr/>
          <p:nvPr/>
        </p:nvSpPr>
        <p:spPr>
          <a:xfrm rot="16200000" flipH="1">
            <a:off x="-390519" y="4810911"/>
            <a:ext cx="2479612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DB8631">
                  <a:shade val="85000"/>
                  <a:satMod val="130000"/>
                </a:srgbClr>
              </a:gs>
              <a:gs pos="34000">
                <a:srgbClr val="DB8631">
                  <a:shade val="87000"/>
                  <a:satMod val="125000"/>
                </a:srgbClr>
              </a:gs>
              <a:gs pos="70000">
                <a:srgbClr val="DB8631">
                  <a:tint val="100000"/>
                  <a:shade val="90000"/>
                  <a:satMod val="130000"/>
                </a:srgbClr>
              </a:gs>
              <a:gs pos="100000">
                <a:srgbClr val="DB8631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DB8631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590088" y="2005787"/>
            <a:ext cx="2522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9999"/>
                </a:solidFill>
              </a:rPr>
              <a:t>O(t) terms in SFTE</a:t>
            </a:r>
            <a:endParaRPr kumimoji="1" lang="ja-JP" altLang="en-US" sz="2400" dirty="0" smtClean="0">
              <a:solidFill>
                <a:srgbClr val="FF9999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025361" y="1988538"/>
            <a:ext cx="2768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lattice discretization</a:t>
            </a:r>
            <a:endParaRPr kumimoji="1" lang="ja-JP" altLang="en-US" sz="2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" name="角丸四角形 27"/>
          <p:cNvSpPr/>
          <p:nvPr/>
        </p:nvSpPr>
        <p:spPr>
          <a:xfrm rot="16200000" flipV="1">
            <a:off x="6523178" y="990913"/>
            <a:ext cx="796789" cy="1320384"/>
          </a:xfrm>
          <a:prstGeom prst="roundRect">
            <a:avLst/>
          </a:prstGeom>
          <a:solidFill>
            <a:schemeClr val="tx2">
              <a:alpha val="10196"/>
            </a:schemeClr>
          </a:solidFill>
          <a:ln w="19050">
            <a:solidFill>
              <a:schemeClr val="tx2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角丸四角形 28"/>
          <p:cNvSpPr/>
          <p:nvPr/>
        </p:nvSpPr>
        <p:spPr>
          <a:xfrm rot="16200000" flipV="1">
            <a:off x="5187558" y="1275456"/>
            <a:ext cx="796789" cy="751295"/>
          </a:xfrm>
          <a:prstGeom prst="roundRect">
            <a:avLst/>
          </a:prstGeom>
          <a:solidFill>
            <a:srgbClr val="FF0000">
              <a:alpha val="9804"/>
            </a:srgbClr>
          </a:solidFill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langle T_{\mu\nu}(t) \rangle_{\rm latt} &#10;= \langle T_{\mu\nu}(t) \rangle_{\rm phys} + C_{\mu\nu} t + D_{\mu\nu}(t)\frac{a^2}t&#10;\end{align*}&lt;/body&gt;&#10;  &lt;fcolor&gt;FFFFFFFF&lt;/fcolor&gt;&#10;  &lt;bcolor&gt;FF000000&lt;/bcolor&gt;&#10;  &lt;transparent&gt;True&lt;/transparent&gt;&#10;  &lt;resolution&gt;1800&lt;/resolution&gt;&#10;  &lt;imageh&gt;546&lt;/imageh&gt;&#10;  &lt;imagew&gt;4907&lt;/imagew&gt;&#10;  &lt;scale&gt;50&lt;/scale&gt;&#10;  &lt;cursor&gt;9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553" y="1300484"/>
            <a:ext cx="6067442" cy="675122"/>
          </a:xfrm>
          <a:prstGeom prst="rect">
            <a:avLst/>
          </a:prstGeom>
        </p:spPr>
      </p:pic>
      <p:sp>
        <p:nvSpPr>
          <p:cNvPr id="30" name="直角三角形 29"/>
          <p:cNvSpPr/>
          <p:nvPr/>
        </p:nvSpPr>
        <p:spPr>
          <a:xfrm flipH="1">
            <a:off x="5336411" y="4177203"/>
            <a:ext cx="3034937" cy="2037135"/>
          </a:xfrm>
          <a:prstGeom prst="rtTriangle">
            <a:avLst/>
          </a:prstGeom>
          <a:gradFill flip="none" rotWithShape="1">
            <a:gsLst>
              <a:gs pos="0">
                <a:srgbClr val="FF0000">
                  <a:alpha val="0"/>
                </a:srgbClr>
              </a:gs>
              <a:gs pos="27000">
                <a:srgbClr val="FF0000">
                  <a:alpha val="0"/>
                </a:srgbClr>
              </a:gs>
              <a:gs pos="100000">
                <a:srgbClr val="FF0000">
                  <a:alpha val="68000"/>
                </a:srgb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1" name="直線矢印コネクタ 30"/>
          <p:cNvCxnSpPr/>
          <p:nvPr/>
        </p:nvCxnSpPr>
        <p:spPr>
          <a:xfrm>
            <a:off x="4853087" y="6214338"/>
            <a:ext cx="351826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 rot="16200000">
            <a:off x="3577282" y="4955950"/>
            <a:ext cx="351826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5879358" y="3442338"/>
            <a:ext cx="0" cy="2772000"/>
          </a:xfrm>
          <a:prstGeom prst="line">
            <a:avLst/>
          </a:prstGeom>
          <a:ln w="28575">
            <a:solidFill>
              <a:srgbClr val="B3D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>
            <a:off x="6423643" y="3442338"/>
            <a:ext cx="0" cy="2772000"/>
          </a:xfrm>
          <a:prstGeom prst="line">
            <a:avLst/>
          </a:prstGeom>
          <a:ln w="28575">
            <a:solidFill>
              <a:srgbClr val="B3D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>
            <a:off x="7118654" y="3442338"/>
            <a:ext cx="0" cy="2772000"/>
          </a:xfrm>
          <a:prstGeom prst="line">
            <a:avLst/>
          </a:prstGeom>
          <a:ln w="28575">
            <a:solidFill>
              <a:srgbClr val="B3D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テキスト ボックス 37"/>
          <p:cNvSpPr txBox="1"/>
          <p:nvPr/>
        </p:nvSpPr>
        <p:spPr>
          <a:xfrm>
            <a:off x="6798087" y="5225653"/>
            <a:ext cx="15807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strong </a:t>
            </a:r>
          </a:p>
          <a:p>
            <a:r>
              <a:rPr kumimoji="1" lang="en-US" altLang="ja-JP" sz="2000" dirty="0" smtClean="0"/>
              <a:t>discretization</a:t>
            </a:r>
            <a:endParaRPr lang="en-US" altLang="ja-JP" sz="2000" dirty="0" smtClean="0"/>
          </a:p>
          <a:p>
            <a:r>
              <a:rPr kumimoji="1" lang="en-US" altLang="ja-JP" sz="2000" dirty="0" smtClean="0"/>
              <a:t>effect</a:t>
            </a:r>
          </a:p>
        </p:txBody>
      </p:sp>
      <p:pic>
        <p:nvPicPr>
          <p:cNvPr id="39" name="TexTeXPicture" descr="&lt;?xml version=&quot;1.0&quot; encoding=&quot;utf-16&quot;?&gt;&#10;&lt;TeXTeX&gt;&#10;  &lt;preamble&gt;\documentclass{jarticle}&#10;\usepackage{amsmath}&#10;\pagestyle{empty}&lt;/preamble&gt;&#10;  &lt;body&gt;\begin{align*} &#10;a^2&#10;\end{align*}&lt;/body&gt;&#10;  &lt;fcolor&gt;FFFFFFFF&lt;/fcolor&gt;&#10;  &lt;bcolor&gt;FFFFFFFF&lt;/bcolor&gt;&#10;  &lt;transparent&gt;True&lt;/transparent&gt;&#10;  &lt;resolution&gt;1800&lt;/resolution&gt;&#10;  &lt;imageh&gt;219&lt;/imageh&gt;&#10;  &lt;imagew&gt;209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790" y="6254341"/>
            <a:ext cx="441119" cy="462224"/>
          </a:xfrm>
          <a:prstGeom prst="rect">
            <a:avLst/>
          </a:prstGeom>
        </p:spPr>
      </p:pic>
      <p:pic>
        <p:nvPicPr>
          <p:cNvPr id="40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087" y="3112076"/>
            <a:ext cx="221064" cy="456673"/>
          </a:xfrm>
          <a:prstGeom prst="rect">
            <a:avLst/>
          </a:prstGeom>
        </p:spPr>
      </p:pic>
      <p:sp>
        <p:nvSpPr>
          <p:cNvPr id="44" name="右矢印 43"/>
          <p:cNvSpPr/>
          <p:nvPr/>
        </p:nvSpPr>
        <p:spPr>
          <a:xfrm rot="16200000" flipH="1">
            <a:off x="4644890" y="4793663"/>
            <a:ext cx="2479612" cy="327241"/>
          </a:xfrm>
          <a:prstGeom prst="rightArrow">
            <a:avLst>
              <a:gd name="adj1" fmla="val 50000"/>
              <a:gd name="adj2" fmla="val 111412"/>
            </a:avLst>
          </a:prstGeom>
          <a:noFill/>
          <a:ln w="38100" cap="flat" cmpd="sng" algn="ctr">
            <a:solidFill>
              <a:srgbClr val="DB8631"/>
            </a:solidFill>
            <a:prstDash val="dash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5" name="右矢印 44"/>
          <p:cNvSpPr/>
          <p:nvPr/>
        </p:nvSpPr>
        <p:spPr>
          <a:xfrm rot="16200000" flipH="1">
            <a:off x="5195394" y="4810911"/>
            <a:ext cx="2479612" cy="327241"/>
          </a:xfrm>
          <a:prstGeom prst="rightArrow">
            <a:avLst>
              <a:gd name="adj1" fmla="val 50000"/>
              <a:gd name="adj2" fmla="val 111412"/>
            </a:avLst>
          </a:prstGeom>
          <a:noFill/>
          <a:ln w="38100" cap="flat" cmpd="sng" algn="ctr">
            <a:solidFill>
              <a:srgbClr val="DB8631"/>
            </a:solidFill>
            <a:prstDash val="dash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5791200" y="3717477"/>
            <a:ext cx="170400" cy="1223038"/>
          </a:xfrm>
          <a:prstGeom prst="rect">
            <a:avLst/>
          </a:prstGeom>
          <a:solidFill>
            <a:schemeClr val="accent6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/>
          <p:cNvSpPr/>
          <p:nvPr/>
        </p:nvSpPr>
        <p:spPr>
          <a:xfrm>
            <a:off x="6343222" y="3736977"/>
            <a:ext cx="170400" cy="1223038"/>
          </a:xfrm>
          <a:prstGeom prst="rect">
            <a:avLst/>
          </a:prstGeom>
          <a:solidFill>
            <a:schemeClr val="accent6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196196" y="2668561"/>
            <a:ext cx="2393027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/>
              <a:t>FlowQCD2016</a:t>
            </a:r>
            <a:endParaRPr kumimoji="1" lang="ja-JP" altLang="en-US" sz="2800" b="1" dirty="0" smtClean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5767901" y="2663773"/>
            <a:ext cx="1820563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/>
              <a:t>This Study</a:t>
            </a:r>
            <a:endParaRPr kumimoji="1" lang="ja-JP" altLang="en-US" sz="2800" b="1" dirty="0" smtClean="0"/>
          </a:p>
        </p:txBody>
      </p:sp>
      <p:cxnSp>
        <p:nvCxnSpPr>
          <p:cNvPr id="49" name="直線コネクタ 48"/>
          <p:cNvCxnSpPr/>
          <p:nvPr/>
        </p:nvCxnSpPr>
        <p:spPr>
          <a:xfrm flipV="1">
            <a:off x="5347261" y="3707748"/>
            <a:ext cx="2446095" cy="0"/>
          </a:xfrm>
          <a:prstGeom prst="line">
            <a:avLst/>
          </a:prstGeom>
          <a:ln w="19050">
            <a:solidFill>
              <a:schemeClr val="accent5">
                <a:lumMod val="40000"/>
                <a:lumOff val="60000"/>
              </a:schemeClr>
            </a:solidFill>
            <a:prstDash val="sysDot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/>
          <p:cNvCxnSpPr/>
          <p:nvPr/>
        </p:nvCxnSpPr>
        <p:spPr>
          <a:xfrm flipV="1">
            <a:off x="5347261" y="4940515"/>
            <a:ext cx="2446095" cy="0"/>
          </a:xfrm>
          <a:prstGeom prst="line">
            <a:avLst/>
          </a:prstGeom>
          <a:ln w="19050">
            <a:solidFill>
              <a:schemeClr val="accent5">
                <a:lumMod val="40000"/>
                <a:lumOff val="60000"/>
              </a:schemeClr>
            </a:solidFill>
            <a:prstDash val="sysDot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940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角丸四角形 10"/>
          <p:cNvSpPr/>
          <p:nvPr/>
        </p:nvSpPr>
        <p:spPr>
          <a:xfrm>
            <a:off x="475432" y="5593499"/>
            <a:ext cx="8193134" cy="1127909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Small-t Extrapolation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t="-1" b="29873"/>
          <a:stretch/>
        </p:blipFill>
        <p:spPr>
          <a:xfrm>
            <a:off x="124242" y="1510746"/>
            <a:ext cx="5209777" cy="3316611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/>
          <a:srcRect t="89766"/>
          <a:stretch/>
        </p:blipFill>
        <p:spPr>
          <a:xfrm>
            <a:off x="124242" y="4781647"/>
            <a:ext cx="5209777" cy="484043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/>
          <a:srcRect l="34848" t="28152" r="33589" b="56271"/>
          <a:stretch/>
        </p:blipFill>
        <p:spPr>
          <a:xfrm>
            <a:off x="5496769" y="1512368"/>
            <a:ext cx="2342605" cy="104944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5422622" y="2935882"/>
            <a:ext cx="3612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Filled: </a:t>
            </a:r>
            <a:r>
              <a:rPr kumimoji="1" lang="en-US" altLang="ja-JP" sz="2400" dirty="0" err="1" smtClean="0"/>
              <a:t>N</a:t>
            </a:r>
            <a:r>
              <a:rPr kumimoji="1" lang="en-US" altLang="ja-JP" sz="2400" baseline="-25000" dirty="0" err="1" smtClean="0"/>
              <a:t>t</a:t>
            </a:r>
            <a:r>
              <a:rPr kumimoji="1" lang="en-US" altLang="ja-JP" sz="2400" dirty="0" smtClean="0"/>
              <a:t>=16 / </a:t>
            </a:r>
            <a:r>
              <a:rPr lang="en-US" altLang="ja-JP" sz="2400" dirty="0" smtClean="0"/>
              <a:t>Open: </a:t>
            </a:r>
            <a:r>
              <a:rPr lang="en-US" altLang="ja-JP" sz="2400" dirty="0" err="1" smtClean="0"/>
              <a:t>N</a:t>
            </a:r>
            <a:r>
              <a:rPr lang="en-US" altLang="ja-JP" sz="2400" baseline="-25000" dirty="0" err="1" smtClean="0"/>
              <a:t>t</a:t>
            </a:r>
            <a:r>
              <a:rPr lang="en-US" altLang="ja-JP" sz="2400" dirty="0" smtClean="0"/>
              <a:t>=12</a:t>
            </a:r>
            <a:endParaRPr kumimoji="1" lang="ja-JP" altLang="en-US" sz="2400" dirty="0" smtClean="0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T/T_c=1.68&#10;\end{align*}&lt;/body&gt;&#10;  &lt;fcolor&gt;FFFFFFFF&lt;/fcolor&gt;&#10;  &lt;bcolor&gt;FF000000&lt;/bcolor&gt;&#10;  &lt;transparent&gt;True&lt;/transparent&gt;&#10;  &lt;resolution&gt;1800&lt;/resolution&gt;&#10;  &lt;imageh&gt;249&lt;/imageh&gt;&#10;  &lt;imagew&gt;1304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346" y="1138940"/>
            <a:ext cx="1672046" cy="319279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742265" y="5655564"/>
            <a:ext cx="76594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Stable small-t</a:t>
            </a:r>
            <a:r>
              <a:rPr kumimoji="1" lang="en-US" altLang="ja-JP" sz="2800" dirty="0" smtClean="0">
                <a:sym typeface="Wingdings" panose="05000000000000000000" pitchFamily="2" charset="2"/>
              </a:rPr>
              <a:t> </a:t>
            </a:r>
            <a:r>
              <a:rPr kumimoji="1" lang="en-US" altLang="ja-JP" sz="2800" dirty="0" smtClean="0"/>
              <a:t>extrapolation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No </a:t>
            </a:r>
            <a:r>
              <a:rPr lang="en-US" altLang="ja-JP" sz="2800" dirty="0" err="1" smtClean="0"/>
              <a:t>N</a:t>
            </a:r>
            <a:r>
              <a:rPr lang="en-US" altLang="ja-JP" sz="2800" baseline="-25000" dirty="0" err="1" smtClean="0"/>
              <a:t>t</a:t>
            </a:r>
            <a:r>
              <a:rPr lang="en-US" altLang="ja-JP" sz="2800" dirty="0" smtClean="0"/>
              <a:t> dependence within statistics for </a:t>
            </a:r>
            <a:r>
              <a:rPr lang="en-US" altLang="ja-JP" sz="2800" dirty="0" err="1" smtClean="0"/>
              <a:t>L</a:t>
            </a:r>
            <a:r>
              <a:rPr lang="en-US" altLang="ja-JP" sz="2800" baseline="-25000" dirty="0" err="1" smtClean="0"/>
              <a:t>x</a:t>
            </a:r>
            <a:r>
              <a:rPr lang="en-US" altLang="ja-JP" sz="2800" dirty="0" err="1" smtClean="0"/>
              <a:t>T</a:t>
            </a:r>
            <a:r>
              <a:rPr lang="en-US" altLang="ja-JP" sz="2800" dirty="0" smtClean="0"/>
              <a:t>=1, 1.5</a:t>
            </a:r>
            <a:endParaRPr kumimoji="1" lang="ja-JP" altLang="en-US" sz="2800" dirty="0" smtClean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388301" y="3579213"/>
            <a:ext cx="379302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Small-t extrapolation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Solid: </a:t>
            </a:r>
            <a:r>
              <a:rPr kumimoji="1" lang="en-US" altLang="ja-JP" sz="2400" dirty="0" err="1" smtClean="0"/>
              <a:t>N</a:t>
            </a:r>
            <a:r>
              <a:rPr kumimoji="1" lang="en-US" altLang="ja-JP" sz="2400" baseline="-25000" dirty="0" err="1" smtClean="0"/>
              <a:t>t</a:t>
            </a:r>
            <a:r>
              <a:rPr kumimoji="1" lang="en-US" altLang="ja-JP" sz="2400" dirty="0" smtClean="0"/>
              <a:t>=16, Range-1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Dotted: </a:t>
            </a:r>
            <a:r>
              <a:rPr lang="en-US" altLang="ja-JP" sz="2400" dirty="0" err="1" smtClean="0"/>
              <a:t>N</a:t>
            </a:r>
            <a:r>
              <a:rPr lang="en-US" altLang="ja-JP" sz="2400" baseline="-25000" dirty="0" err="1" smtClean="0"/>
              <a:t>t</a:t>
            </a:r>
            <a:r>
              <a:rPr lang="en-US" altLang="ja-JP" sz="2400" dirty="0" smtClean="0"/>
              <a:t>=16, Range-2,3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Dashed: </a:t>
            </a:r>
            <a:r>
              <a:rPr kumimoji="1" lang="en-US" altLang="ja-JP" sz="2400" dirty="0" err="1" smtClean="0"/>
              <a:t>N</a:t>
            </a:r>
            <a:r>
              <a:rPr kumimoji="1" lang="en-US" altLang="ja-JP" sz="2400" baseline="-25000" dirty="0" err="1" smtClean="0"/>
              <a:t>t</a:t>
            </a:r>
            <a:r>
              <a:rPr kumimoji="1" lang="en-US" altLang="ja-JP" sz="2400" dirty="0" smtClean="0"/>
              <a:t>=12, Range-1</a:t>
            </a:r>
            <a:endParaRPr kumimoji="1" lang="ja-JP" altLang="en-US" sz="2400" dirty="0" smtClean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 rotWithShape="1">
          <a:blip r:embed="rId2"/>
          <a:srcRect l="36682" t="43926" r="33589" b="40639"/>
          <a:stretch/>
        </p:blipFill>
        <p:spPr>
          <a:xfrm>
            <a:off x="6696635" y="1511575"/>
            <a:ext cx="2206462" cy="103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8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Force</a:t>
            </a:r>
            <a:endParaRPr kumimoji="1" lang="ja-JP" altLang="en-US" dirty="0"/>
          </a:p>
        </p:txBody>
      </p:sp>
      <p:grpSp>
        <p:nvGrpSpPr>
          <p:cNvPr id="12" name="グループ化 11"/>
          <p:cNvGrpSpPr/>
          <p:nvPr/>
        </p:nvGrpSpPr>
        <p:grpSpPr>
          <a:xfrm>
            <a:off x="556915" y="1125627"/>
            <a:ext cx="8021036" cy="2651920"/>
            <a:chOff x="556915" y="1125627"/>
            <a:chExt cx="8021036" cy="2651920"/>
          </a:xfrm>
        </p:grpSpPr>
        <p:sp>
          <p:nvSpPr>
            <p:cNvPr id="20" name="角丸四角形 19"/>
            <p:cNvSpPr/>
            <p:nvPr/>
          </p:nvSpPr>
          <p:spPr>
            <a:xfrm>
              <a:off x="556915" y="1125627"/>
              <a:ext cx="8021036" cy="2651920"/>
            </a:xfrm>
            <a:prstGeom prst="roundRect">
              <a:avLst/>
            </a:prstGeom>
            <a:solidFill>
              <a:schemeClr val="accent1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楕円 3"/>
            <p:cNvSpPr/>
            <p:nvPr/>
          </p:nvSpPr>
          <p:spPr>
            <a:xfrm>
              <a:off x="5053679" y="1911190"/>
              <a:ext cx="540000" cy="540000"/>
            </a:xfrm>
            <a:prstGeom prst="ellipse">
              <a:avLst/>
            </a:prstGeom>
            <a:gradFill flip="none" rotWithShape="1">
              <a:gsLst>
                <a:gs pos="11000">
                  <a:srgbClr val="0070C0"/>
                </a:gs>
                <a:gs pos="100000">
                  <a:srgbClr val="00B0F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楕円 4"/>
            <p:cNvSpPr/>
            <p:nvPr/>
          </p:nvSpPr>
          <p:spPr>
            <a:xfrm>
              <a:off x="7450970" y="1911190"/>
              <a:ext cx="540000" cy="540000"/>
            </a:xfrm>
            <a:prstGeom prst="ellipse">
              <a:avLst/>
            </a:prstGeom>
            <a:gradFill flip="none" rotWithShape="1">
              <a:gsLst>
                <a:gs pos="11000">
                  <a:srgbClr val="FF0000"/>
                </a:gs>
                <a:gs pos="100000">
                  <a:srgbClr val="FF7C8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左矢印 5"/>
            <p:cNvSpPr/>
            <p:nvPr/>
          </p:nvSpPr>
          <p:spPr>
            <a:xfrm>
              <a:off x="6742562" y="2053025"/>
              <a:ext cx="978408" cy="256330"/>
            </a:xfrm>
            <a:prstGeom prst="leftArrow">
              <a:avLst>
                <a:gd name="adj1" fmla="val 50000"/>
                <a:gd name="adj2" fmla="val 113221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左矢印 6"/>
            <p:cNvSpPr/>
            <p:nvPr/>
          </p:nvSpPr>
          <p:spPr>
            <a:xfrm rot="10800000">
              <a:off x="5323679" y="2053025"/>
              <a:ext cx="978408" cy="256330"/>
            </a:xfrm>
            <a:prstGeom prst="leftArrow">
              <a:avLst>
                <a:gd name="adj1" fmla="val 50000"/>
                <a:gd name="adj2" fmla="val 113221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m_1,~q_1&#10;\end{align*}&lt;/body&gt;&#10;  &lt;fcolor&gt;FFFFFFFF&lt;/fcolor&gt;&#10;  &lt;bcolor&gt;FF000000&lt;/bcolor&gt;&#10;  &lt;transparent&gt;True&lt;/transparent&gt;&#10;  &lt;resolution&gt;1800&lt;/resolution&gt;&#10;  &lt;imageh&gt;157&lt;/imageh&gt;&#10;  &lt;imagew&gt;710&lt;/imagew&gt;&#10;  &lt;scale&gt;50&lt;/scale&gt;&#10;  &lt;cursor&gt;24&lt;/cursor&gt;&#10;&lt;/TeXTeX&gt;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7969" y="1634415"/>
              <a:ext cx="751418" cy="166158"/>
            </a:xfrm>
            <a:prstGeom prst="rect">
              <a:avLst/>
            </a:prstGeom>
          </p:spPr>
        </p:pic>
        <p:pic>
          <p:nvPicPr>
  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m_2,~q_2&#10;\end{align*}&lt;/body&gt;&#10;  &lt;fcolor&gt;FFFFFFFF&lt;/fcolor&gt;&#10;  &lt;bcolor&gt;FF000000&lt;/bcolor&gt;&#10;  &lt;transparent&gt;True&lt;/transparent&gt;&#10;  &lt;resolution&gt;1800&lt;/resolution&gt;&#10;  &lt;imageh&gt;157&lt;/imageh&gt;&#10;  &lt;imagew&gt;716&lt;/imagew&gt;&#10;  &lt;scale&gt;50&lt;/scale&gt;&#10;  &lt;cursor&gt;24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2086" y="1634415"/>
              <a:ext cx="757767" cy="166158"/>
            </a:xfrm>
            <a:prstGeom prst="rect">
              <a:avLst/>
            </a:prstGeom>
          </p:spPr>
        </p:pic>
        <p:pic>
          <p:nvPicPr>
            <p:cNvPr id="41" name="図 4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524"/>
            <a:stretch/>
          </p:blipFill>
          <p:spPr>
            <a:xfrm>
              <a:off x="1314934" y="1888095"/>
              <a:ext cx="1399599" cy="1780605"/>
            </a:xfrm>
            <a:prstGeom prst="rect">
              <a:avLst/>
            </a:prstGeom>
          </p:spPr>
        </p:pic>
        <p:sp>
          <p:nvSpPr>
            <p:cNvPr id="42" name="テキスト ボックス 41"/>
            <p:cNvSpPr txBox="1"/>
            <p:nvPr/>
          </p:nvSpPr>
          <p:spPr>
            <a:xfrm>
              <a:off x="2729695" y="2821922"/>
              <a:ext cx="1334020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>
                  <a:latin typeface="Andalus" panose="02020603050405020304" pitchFamily="18" charset="-78"/>
                  <a:cs typeface="Andalus" panose="02020603050405020304" pitchFamily="18" charset="-78"/>
                </a:rPr>
                <a:t>Newton</a:t>
              </a:r>
              <a:endParaRPr lang="en-US" altLang="ja-JP" sz="2800" dirty="0">
                <a:latin typeface="Andalus" panose="02020603050405020304" pitchFamily="18" charset="-78"/>
                <a:cs typeface="Andalus" panose="02020603050405020304" pitchFamily="18" charset="-78"/>
              </a:endParaRPr>
            </a:p>
            <a:p>
              <a:r>
                <a:rPr kumimoji="1" lang="en-US" altLang="ja-JP" sz="2800" dirty="0" smtClean="0">
                  <a:latin typeface="Andalus" panose="02020603050405020304" pitchFamily="18" charset="-78"/>
                  <a:cs typeface="Andalus" panose="02020603050405020304" pitchFamily="18" charset="-78"/>
                </a:rPr>
                <a:t>1687</a:t>
              </a:r>
            </a:p>
          </p:txBody>
        </p:sp>
        <p:pic>
          <p:nvPicPr>
            <p:cNvPr id="45" name="TexTeXPicture" descr="&lt;?xml version=&quot;1.0&quot; encoding=&quot;utf-16&quot;?&gt;&#10;&lt;TeXTeX&gt;&#10;  &lt;preamble&gt;\documentclass{jarticle}&#10;\usepackage{amsmath}&#10;\pagestyle{empty}&lt;/preamble&gt;&#10;  &lt;body&gt;\begin{align*} &#10;F=-G\frac{m_1 m_2}{r^2}&#10;\end{align*}&lt;/body&gt;&#10;  &lt;fcolor&gt;FFFFFFFF&lt;/fcolor&gt;&#10;  &lt;bcolor&gt;FF000000&lt;/bcolor&gt;&#10;  &lt;transparent&gt;True&lt;/transparent&gt;&#10;  &lt;resolution&gt;1800&lt;/resolution&gt;&#10;  &lt;imageh&gt;450&lt;/imageh&gt;&#10;  &lt;imagew&gt;1599&lt;/imagew&gt;&#10;  &lt;scale&gt;50&lt;/scale&gt;&#10;  &lt;cursor&gt;39&lt;/cursor&gt;&#10;&lt;/TeXTeX&gt;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2327" y="2816148"/>
              <a:ext cx="1692275" cy="476250"/>
            </a:xfrm>
            <a:prstGeom prst="rect">
              <a:avLst/>
            </a:prstGeom>
          </p:spPr>
        </p:pic>
        <p:pic>
          <p:nvPicPr>
            <p:cNvPr id="46" name="TexTeXPicture" descr="&lt;?xml version=&quot;1.0&quot; encoding=&quot;utf-16&quot;?&gt;&#10;&lt;TeXTeX&gt;&#10;  &lt;preamble&gt;\documentclass{jarticle}&#10;\usepackage{amsmath}&#10;\pagestyle{empty}&lt;/preamble&gt;&#10;  &lt;body&gt;\begin{align*} &#10;F=-\frac1{4\pi\epsilon_0}\frac{q_1 q_2}{r^2}&#10;\end{align*}&lt;/body&gt;&#10;  &lt;fcolor&gt;FFFFFFFF&lt;/fcolor&gt;&#10;  &lt;bcolor&gt;FF000000&lt;/bcolor&gt;&#10;  &lt;transparent&gt;True&lt;/transparent&gt;&#10;  &lt;resolution&gt;1800&lt;/resolution&gt;&#10;  &lt;imageh&gt;542&lt;/imageh&gt;&#10;  &lt;imagew&gt;1735&lt;/imagew&gt;&#10;  &lt;scale&gt;50&lt;/scale&gt;&#10;  &lt;cursor&gt;41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3222" y="2767464"/>
              <a:ext cx="1836208" cy="573617"/>
            </a:xfrm>
            <a:prstGeom prst="rect">
              <a:avLst/>
            </a:prstGeom>
          </p:spPr>
        </p:pic>
        <p:sp>
          <p:nvSpPr>
            <p:cNvPr id="47" name="テキスト ボックス 46"/>
            <p:cNvSpPr txBox="1"/>
            <p:nvPr/>
          </p:nvSpPr>
          <p:spPr>
            <a:xfrm>
              <a:off x="894457" y="1243093"/>
              <a:ext cx="3828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3200" b="1" dirty="0" smtClean="0"/>
                <a:t>Action-at-a-distance</a:t>
              </a:r>
              <a:endParaRPr kumimoji="1" lang="ja-JP" altLang="en-US" sz="3200" b="1" dirty="0" smtClean="0"/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556916" y="3960960"/>
            <a:ext cx="8021036" cy="2651920"/>
            <a:chOff x="556916" y="3960960"/>
            <a:chExt cx="8021036" cy="2651920"/>
          </a:xfrm>
        </p:grpSpPr>
        <p:sp>
          <p:nvSpPr>
            <p:cNvPr id="21" name="角丸四角形 20"/>
            <p:cNvSpPr/>
            <p:nvPr/>
          </p:nvSpPr>
          <p:spPr>
            <a:xfrm>
              <a:off x="556916" y="3960960"/>
              <a:ext cx="8021036" cy="2651920"/>
            </a:xfrm>
            <a:prstGeom prst="roundRect">
              <a:avLst/>
            </a:prstGeom>
            <a:solidFill>
              <a:schemeClr val="accent1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9" name="図 48"/>
            <p:cNvPicPr>
              <a:picLocks noChangeAspect="1"/>
            </p:cNvPicPr>
            <p:nvPr/>
          </p:nvPicPr>
          <p:blipFill rotWithShape="1">
            <a:blip r:embed="rId7"/>
            <a:srcRect l="14046" t="11190" r="13462" b="10485"/>
            <a:stretch/>
          </p:blipFill>
          <p:spPr>
            <a:xfrm>
              <a:off x="4890747" y="4079124"/>
              <a:ext cx="3248297" cy="2420983"/>
            </a:xfrm>
            <a:prstGeom prst="rect">
              <a:avLst/>
            </a:prstGeom>
          </p:spPr>
        </p:pic>
        <p:sp>
          <p:nvSpPr>
            <p:cNvPr id="10" name="楕円 9"/>
            <p:cNvSpPr/>
            <p:nvPr/>
          </p:nvSpPr>
          <p:spPr>
            <a:xfrm>
              <a:off x="5364309" y="5084844"/>
              <a:ext cx="360000" cy="360000"/>
            </a:xfrm>
            <a:prstGeom prst="ellipse">
              <a:avLst/>
            </a:prstGeom>
            <a:gradFill flip="none" rotWithShape="1">
              <a:gsLst>
                <a:gs pos="11000">
                  <a:srgbClr val="0070C0"/>
                </a:gs>
                <a:gs pos="100000">
                  <a:srgbClr val="00B0F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楕円 10"/>
            <p:cNvSpPr/>
            <p:nvPr/>
          </p:nvSpPr>
          <p:spPr>
            <a:xfrm>
              <a:off x="7280743" y="5100907"/>
              <a:ext cx="360000" cy="360000"/>
            </a:xfrm>
            <a:prstGeom prst="ellipse">
              <a:avLst/>
            </a:prstGeom>
            <a:gradFill flip="none" rotWithShape="1">
              <a:gsLst>
                <a:gs pos="11000">
                  <a:srgbClr val="FF0000"/>
                </a:gs>
                <a:gs pos="100000">
                  <a:srgbClr val="FF7C8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正方形/長方形 42"/>
            <p:cNvSpPr/>
            <p:nvPr/>
          </p:nvSpPr>
          <p:spPr>
            <a:xfrm>
              <a:off x="2713866" y="5621840"/>
              <a:ext cx="1342034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800" dirty="0" smtClean="0">
                  <a:latin typeface="Andalus" panose="02020603050405020304" pitchFamily="18" charset="-78"/>
                  <a:cs typeface="Andalus" panose="02020603050405020304" pitchFamily="18" charset="-78"/>
                </a:rPr>
                <a:t>Faraday</a:t>
              </a:r>
            </a:p>
            <a:p>
              <a:r>
                <a:rPr lang="en-US" altLang="ja-JP" sz="2800" dirty="0" smtClean="0">
                  <a:latin typeface="Andalus" panose="02020603050405020304" pitchFamily="18" charset="-78"/>
                  <a:cs typeface="Andalus" panose="02020603050405020304" pitchFamily="18" charset="-78"/>
                </a:rPr>
                <a:t>1839</a:t>
              </a:r>
            </a:p>
          </p:txBody>
        </p:sp>
        <p:pic>
          <p:nvPicPr>
            <p:cNvPr id="44" name="図 43"/>
            <p:cNvPicPr>
              <a:picLocks noChangeAspect="1"/>
            </p:cNvPicPr>
            <p:nvPr/>
          </p:nvPicPr>
          <p:blipFill rotWithShape="1">
            <a:blip r:embed="rId8"/>
            <a:srcRect l="10605" t="5461" r="29754" b="35380"/>
            <a:stretch/>
          </p:blipFill>
          <p:spPr>
            <a:xfrm>
              <a:off x="1314267" y="4690026"/>
              <a:ext cx="1376238" cy="1759133"/>
            </a:xfrm>
            <a:prstGeom prst="rect">
              <a:avLst/>
            </a:prstGeom>
          </p:spPr>
        </p:pic>
        <p:sp>
          <p:nvSpPr>
            <p:cNvPr id="48" name="テキスト ボックス 47"/>
            <p:cNvSpPr txBox="1"/>
            <p:nvPr/>
          </p:nvSpPr>
          <p:spPr>
            <a:xfrm>
              <a:off x="894457" y="4079124"/>
              <a:ext cx="316144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3200" b="1" dirty="0" smtClean="0"/>
                <a:t>Local interaction</a:t>
              </a:r>
              <a:endParaRPr kumimoji="1" lang="ja-JP" altLang="en-US" sz="3200" b="1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80302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2"/>
          <a:srcRect t="-1" b="29873"/>
          <a:stretch/>
        </p:blipFill>
        <p:spPr>
          <a:xfrm>
            <a:off x="124242" y="1510746"/>
            <a:ext cx="5209777" cy="3316611"/>
          </a:xfrm>
          <a:prstGeom prst="rect">
            <a:avLst/>
          </a:prstGeom>
        </p:spPr>
      </p:pic>
      <p:sp>
        <p:nvSpPr>
          <p:cNvPr id="11" name="角丸四角形 10"/>
          <p:cNvSpPr/>
          <p:nvPr/>
        </p:nvSpPr>
        <p:spPr>
          <a:xfrm>
            <a:off x="475432" y="5593499"/>
            <a:ext cx="8193134" cy="1127909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Small-t Extrapolation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422622" y="2935882"/>
            <a:ext cx="3612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Filled: </a:t>
            </a:r>
            <a:r>
              <a:rPr kumimoji="1" lang="en-US" altLang="ja-JP" sz="2400" dirty="0" err="1" smtClean="0"/>
              <a:t>N</a:t>
            </a:r>
            <a:r>
              <a:rPr kumimoji="1" lang="en-US" altLang="ja-JP" sz="2400" baseline="-25000" dirty="0" err="1" smtClean="0"/>
              <a:t>t</a:t>
            </a:r>
            <a:r>
              <a:rPr kumimoji="1" lang="en-US" altLang="ja-JP" sz="2400" dirty="0" smtClean="0"/>
              <a:t>=16 / </a:t>
            </a:r>
            <a:r>
              <a:rPr lang="en-US" altLang="ja-JP" sz="2400" dirty="0" smtClean="0"/>
              <a:t>Open: </a:t>
            </a:r>
            <a:r>
              <a:rPr lang="en-US" altLang="ja-JP" sz="2400" dirty="0" err="1" smtClean="0"/>
              <a:t>N</a:t>
            </a:r>
            <a:r>
              <a:rPr lang="en-US" altLang="ja-JP" sz="2400" baseline="-25000" dirty="0" err="1" smtClean="0"/>
              <a:t>t</a:t>
            </a:r>
            <a:r>
              <a:rPr lang="en-US" altLang="ja-JP" sz="2400" dirty="0" smtClean="0"/>
              <a:t>=12</a:t>
            </a:r>
            <a:endParaRPr kumimoji="1" lang="ja-JP" altLang="en-US" sz="2400" dirty="0" smtClean="0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T/T_c=1.68&#10;\end{align*}&lt;/body&gt;&#10;  &lt;fcolor&gt;FFFFFFFF&lt;/fcolor&gt;&#10;  &lt;bcolor&gt;FF000000&lt;/bcolor&gt;&#10;  &lt;transparent&gt;True&lt;/transparent&gt;&#10;  &lt;resolution&gt;1800&lt;/resolution&gt;&#10;  &lt;imageh&gt;249&lt;/imageh&gt;&#10;  &lt;imagew&gt;1304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346" y="1138940"/>
            <a:ext cx="1672046" cy="319279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742265" y="5655564"/>
            <a:ext cx="76594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Stable small-t</a:t>
            </a:r>
            <a:r>
              <a:rPr kumimoji="1" lang="en-US" altLang="ja-JP" sz="2800" dirty="0" smtClean="0">
                <a:sym typeface="Wingdings" panose="05000000000000000000" pitchFamily="2" charset="2"/>
              </a:rPr>
              <a:t> </a:t>
            </a:r>
            <a:r>
              <a:rPr kumimoji="1" lang="en-US" altLang="ja-JP" sz="2800" dirty="0" smtClean="0"/>
              <a:t>extrapolation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No </a:t>
            </a:r>
            <a:r>
              <a:rPr lang="en-US" altLang="ja-JP" sz="2800" dirty="0" err="1" smtClean="0"/>
              <a:t>N</a:t>
            </a:r>
            <a:r>
              <a:rPr lang="en-US" altLang="ja-JP" sz="2800" baseline="-25000" dirty="0" err="1" smtClean="0"/>
              <a:t>t</a:t>
            </a:r>
            <a:r>
              <a:rPr lang="en-US" altLang="ja-JP" sz="2800" dirty="0" smtClean="0"/>
              <a:t> dependence within statistics for </a:t>
            </a:r>
            <a:r>
              <a:rPr lang="en-US" altLang="ja-JP" sz="2800" dirty="0" err="1" smtClean="0"/>
              <a:t>L</a:t>
            </a:r>
            <a:r>
              <a:rPr lang="en-US" altLang="ja-JP" sz="2800" baseline="-25000" dirty="0" err="1" smtClean="0"/>
              <a:t>x</a:t>
            </a:r>
            <a:r>
              <a:rPr lang="en-US" altLang="ja-JP" sz="2800" dirty="0" err="1" smtClean="0"/>
              <a:t>T</a:t>
            </a:r>
            <a:r>
              <a:rPr lang="en-US" altLang="ja-JP" sz="2800" dirty="0" smtClean="0"/>
              <a:t>=1, 1.5</a:t>
            </a:r>
            <a:endParaRPr kumimoji="1" lang="ja-JP" altLang="en-US" sz="2800" dirty="0" smtClean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388301" y="3579213"/>
            <a:ext cx="379302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Small-t extrapolation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Solid: </a:t>
            </a:r>
            <a:r>
              <a:rPr kumimoji="1" lang="en-US" altLang="ja-JP" sz="2400" dirty="0" err="1" smtClean="0"/>
              <a:t>N</a:t>
            </a:r>
            <a:r>
              <a:rPr kumimoji="1" lang="en-US" altLang="ja-JP" sz="2400" baseline="-25000" dirty="0" err="1" smtClean="0"/>
              <a:t>t</a:t>
            </a:r>
            <a:r>
              <a:rPr kumimoji="1" lang="en-US" altLang="ja-JP" sz="2400" dirty="0" smtClean="0"/>
              <a:t>=16, Range-1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Dotted: </a:t>
            </a:r>
            <a:r>
              <a:rPr lang="en-US" altLang="ja-JP" sz="2400" dirty="0" err="1" smtClean="0"/>
              <a:t>N</a:t>
            </a:r>
            <a:r>
              <a:rPr lang="en-US" altLang="ja-JP" sz="2400" baseline="-25000" dirty="0" err="1" smtClean="0"/>
              <a:t>t</a:t>
            </a:r>
            <a:r>
              <a:rPr lang="en-US" altLang="ja-JP" sz="2400" dirty="0" smtClean="0"/>
              <a:t>=16, Range-2,3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Dashed: </a:t>
            </a:r>
            <a:r>
              <a:rPr kumimoji="1" lang="en-US" altLang="ja-JP" sz="2400" dirty="0" err="1" smtClean="0"/>
              <a:t>N</a:t>
            </a:r>
            <a:r>
              <a:rPr kumimoji="1" lang="en-US" altLang="ja-JP" sz="2400" baseline="-25000" dirty="0" err="1" smtClean="0"/>
              <a:t>t</a:t>
            </a:r>
            <a:r>
              <a:rPr kumimoji="1" lang="en-US" altLang="ja-JP" sz="2400" dirty="0" smtClean="0"/>
              <a:t>=12, Range-1</a:t>
            </a:r>
            <a:endParaRPr kumimoji="1" lang="ja-JP" altLang="en-US" sz="2400" dirty="0" smtClean="0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4"/>
          <a:srcRect t="24439"/>
          <a:stretch/>
        </p:blipFill>
        <p:spPr>
          <a:xfrm>
            <a:off x="112171" y="1697300"/>
            <a:ext cx="5221848" cy="3581837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2"/>
          <a:srcRect l="34848" t="28152" r="33589" b="56271"/>
          <a:stretch/>
        </p:blipFill>
        <p:spPr>
          <a:xfrm>
            <a:off x="5496769" y="1512368"/>
            <a:ext cx="2342605" cy="1049440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 rotWithShape="1">
          <a:blip r:embed="rId2"/>
          <a:srcRect l="36682" t="43926" r="33589" b="40639"/>
          <a:stretch/>
        </p:blipFill>
        <p:spPr>
          <a:xfrm>
            <a:off x="6696635" y="1511575"/>
            <a:ext cx="2206462" cy="103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46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0" y="1283970"/>
            <a:ext cx="5887994" cy="435157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Pressure Anisotropy @ T</a:t>
            </a:r>
            <a:r>
              <a:rPr kumimoji="1" lang="ja-JP" altLang="en-US" dirty="0" smtClean="0"/>
              <a:t>≠</a:t>
            </a:r>
            <a:r>
              <a:rPr kumimoji="1" lang="en-US" altLang="ja-JP" dirty="0" smtClean="0"/>
              <a:t>0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962753" y="1930309"/>
            <a:ext cx="29402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F</a:t>
            </a:r>
            <a:r>
              <a:rPr kumimoji="1" lang="en-US" altLang="ja-JP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ree scalar field</a:t>
            </a:r>
            <a:endParaRPr kumimoji="1" lang="ja-JP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962753" y="2475208"/>
            <a:ext cx="19825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L</a:t>
            </a:r>
            <a:r>
              <a:rPr kumimoji="1" lang="en-US" altLang="ja-JP" sz="2400" b="0" i="0" u="none" strike="noStrike" kern="1200" cap="none" spc="0" normalizeH="0" baseline="-25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=L</a:t>
            </a:r>
            <a:r>
              <a:rPr kumimoji="1" lang="en-US" altLang="ja-JP" sz="2400" b="0" i="0" u="none" strike="noStrike" kern="1200" cap="none" spc="0" normalizeH="0" baseline="-25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3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=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∞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lang="en-US" altLang="ja-JP" sz="2400" dirty="0" smtClean="0">
                <a:solidFill>
                  <a:prstClr val="white"/>
                </a:solidFill>
                <a:latin typeface="Corbel" panose="020B0503020204020204"/>
                <a:ea typeface="HGｺﾞｼｯｸM" panose="020B0609000000000000" pitchFamily="49" charset="-128"/>
              </a:rPr>
              <a:t>Periodic BC</a:t>
            </a:r>
            <a:endParaRPr kumimoji="1" lang="ja-JP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962753" y="3800175"/>
            <a:ext cx="25202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Lattice result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962753" y="4384950"/>
            <a:ext cx="25234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Periodic </a:t>
            </a:r>
            <a:r>
              <a:rPr lang="en-US" altLang="ja-JP" sz="2400" noProof="0" dirty="0" smtClean="0">
                <a:solidFill>
                  <a:prstClr val="white"/>
                </a:solidFill>
                <a:latin typeface="Corbel" panose="020B0503020204020204"/>
                <a:ea typeface="HGｺﾞｼｯｸM" panose="020B0609000000000000" pitchFamily="49" charset="-128"/>
              </a:rPr>
              <a:t>BC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Only t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  <a:sym typeface="Wingdings" panose="05000000000000000000" pitchFamily="2" charset="2"/>
              </a:rPr>
              <a:t>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ｺﾞｼｯｸM" panose="020B0609000000000000" pitchFamily="49" charset="-128"/>
                <a:ea typeface="HGｺﾞｼｯｸM" panose="020B0609000000000000" pitchFamily="49" charset="-128"/>
                <a:cs typeface="+mn-cs"/>
                <a:sym typeface="Wingdings" panose="05000000000000000000" pitchFamily="2" charset="2"/>
              </a:rPr>
              <a:t>0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  <a:sym typeface="Wingdings" panose="05000000000000000000" pitchFamily="2" charset="2"/>
              </a:rPr>
              <a:t> limit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lang="en-US" altLang="ja-JP" sz="2400" dirty="0" smtClean="0">
                <a:solidFill>
                  <a:prstClr val="white"/>
                </a:solidFill>
                <a:latin typeface="Corbel" panose="020B0503020204020204"/>
                <a:ea typeface="HGｺﾞｼｯｸM" panose="020B0609000000000000" pitchFamily="49" charset="-128"/>
                <a:sym typeface="Wingdings" panose="05000000000000000000" pitchFamily="2" charset="2"/>
              </a:rPr>
              <a:t>Error: </a:t>
            </a:r>
            <a:r>
              <a:rPr lang="en-US" altLang="ja-JP" sz="2400" dirty="0" err="1" smtClean="0">
                <a:solidFill>
                  <a:prstClr val="white"/>
                </a:solidFill>
                <a:latin typeface="Corbel" panose="020B0503020204020204"/>
                <a:ea typeface="HGｺﾞｼｯｸM" panose="020B0609000000000000" pitchFamily="49" charset="-128"/>
                <a:sym typeface="Wingdings" panose="05000000000000000000" pitchFamily="2" charset="2"/>
              </a:rPr>
              <a:t>stat.+sys</a:t>
            </a:r>
            <a:r>
              <a:rPr lang="en-US" altLang="ja-JP" sz="2400" dirty="0" smtClean="0">
                <a:solidFill>
                  <a:prstClr val="white"/>
                </a:solidFill>
                <a:latin typeface="Corbel" panose="020B0503020204020204"/>
                <a:ea typeface="HGｺﾞｼｯｸM" panose="020B0609000000000000" pitchFamily="49" charset="-128"/>
                <a:sym typeface="Wingdings" panose="05000000000000000000" pitchFamily="2" charset="2"/>
              </a:rPr>
              <a:t>.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10673" y="5910927"/>
            <a:ext cx="8522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Medium near T</a:t>
            </a:r>
            <a:r>
              <a:rPr kumimoji="1" lang="en-US" altLang="ja-JP" sz="28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c</a:t>
            </a:r>
            <a:r>
              <a:rPr kumimoji="1" lang="en-US" altLang="ja-JP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 is remarkably insensitive to finite size!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933922" y="1047963"/>
            <a:ext cx="2265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MK, </a:t>
            </a:r>
            <a:r>
              <a:rPr kumimoji="1" lang="en-US" altLang="ja-JP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Mogliacci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, Kolbe,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Horowitz, </a:t>
            </a:r>
            <a:r>
              <a:rPr lang="en-US" altLang="ja-JP" dirty="0" smtClean="0">
                <a:solidFill>
                  <a:prstClr val="white"/>
                </a:solidFill>
                <a:latin typeface="Corbel" panose="020B0503020204020204"/>
                <a:ea typeface="HGｺﾞｼｯｸM" panose="020B0609000000000000" pitchFamily="49" charset="-128"/>
              </a:rPr>
              <a:t>1904.00241</a:t>
            </a:r>
            <a:endParaRPr kumimoji="1" lang="ja-JP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L_xT = N_x/N_t&#10;\end{align*}&lt;/body&gt;&#10;  &lt;fcolor&gt;FF000000&lt;/fcolor&gt;&#10;  &lt;bcolor&gt;FFFFFFFF&lt;/bcolor&gt;&#10;  &lt;transparent&gt;False&lt;/transparent&gt;&#10;  &lt;resolution&gt;1800&lt;/resolution&gt;&#10;  &lt;imageh&gt;249&lt;/imageh&gt;&#10;  &lt;imagew&gt;1501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265" y="5304873"/>
            <a:ext cx="1993336" cy="330673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6767909" y="3212252"/>
            <a:ext cx="2354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Mogliacci</a:t>
            </a:r>
            <a:r>
              <a:rPr kumimoji="1" lang="en-US" altLang="ja-JP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+, 1807.07871</a:t>
            </a:r>
            <a:endParaRPr kumimoji="1" lang="ja-JP" altLang="en-US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53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0" y="1283969"/>
            <a:ext cx="5887994" cy="435157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Pressure Anisotropy @ T</a:t>
            </a:r>
            <a:r>
              <a:rPr kumimoji="1" lang="ja-JP" altLang="en-US" dirty="0" smtClean="0"/>
              <a:t>≠</a:t>
            </a:r>
            <a:r>
              <a:rPr kumimoji="1" lang="en-US" altLang="ja-JP" dirty="0" smtClean="0"/>
              <a:t>0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962753" y="1930309"/>
            <a:ext cx="29402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F</a:t>
            </a:r>
            <a:r>
              <a:rPr kumimoji="1" lang="en-US" altLang="ja-JP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ree scalar field</a:t>
            </a:r>
            <a:endParaRPr kumimoji="1" lang="ja-JP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962753" y="2475208"/>
            <a:ext cx="19825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L</a:t>
            </a:r>
            <a:r>
              <a:rPr kumimoji="1" lang="en-US" altLang="ja-JP" sz="2400" b="0" i="0" u="none" strike="noStrike" kern="1200" cap="none" spc="0" normalizeH="0" baseline="-25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=L</a:t>
            </a:r>
            <a:r>
              <a:rPr kumimoji="1" lang="en-US" altLang="ja-JP" sz="2400" b="0" i="0" u="none" strike="noStrike" kern="1200" cap="none" spc="0" normalizeH="0" baseline="-25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3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=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∞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lang="en-US" altLang="ja-JP" sz="2400" dirty="0" smtClean="0">
                <a:solidFill>
                  <a:prstClr val="white"/>
                </a:solidFill>
                <a:latin typeface="Corbel" panose="020B0503020204020204"/>
                <a:ea typeface="HGｺﾞｼｯｸM" panose="020B0609000000000000" pitchFamily="49" charset="-128"/>
              </a:rPr>
              <a:t>Periodic BC</a:t>
            </a:r>
            <a:endParaRPr kumimoji="1" lang="ja-JP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962753" y="3800175"/>
            <a:ext cx="25202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Lattice result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962753" y="4384950"/>
            <a:ext cx="25234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Periodic </a:t>
            </a:r>
            <a:r>
              <a:rPr lang="en-US" altLang="ja-JP" sz="2400" noProof="0" dirty="0" smtClean="0">
                <a:solidFill>
                  <a:prstClr val="white"/>
                </a:solidFill>
                <a:latin typeface="Corbel" panose="020B0503020204020204"/>
                <a:ea typeface="HGｺﾞｼｯｸM" panose="020B0609000000000000" pitchFamily="49" charset="-128"/>
              </a:rPr>
              <a:t>BC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  <a:p>
            <a:pPr marL="342900" lvl="0" indent="-342900">
              <a:buFont typeface="Wingdings" panose="05000000000000000000" pitchFamily="2" charset="2"/>
              <a:buChar char="p"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Only t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  <a:sym typeface="Wingdings" panose="05000000000000000000" pitchFamily="2" charset="2"/>
              </a:rPr>
              <a:t>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ｺﾞｼｯｸM" panose="020B0609000000000000" pitchFamily="49" charset="-128"/>
                <a:ea typeface="HGｺﾞｼｯｸM" panose="020B0609000000000000" pitchFamily="49" charset="-128"/>
                <a:cs typeface="+mn-cs"/>
                <a:sym typeface="Wingdings" panose="05000000000000000000" pitchFamily="2" charset="2"/>
              </a:rPr>
              <a:t>0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  <a:sym typeface="Wingdings" panose="05000000000000000000" pitchFamily="2" charset="2"/>
              </a:rPr>
              <a:t> </a:t>
            </a:r>
            <a:r>
              <a:rPr lang="en-US" altLang="ja-JP" sz="2400" dirty="0">
                <a:solidFill>
                  <a:prstClr val="white"/>
                </a:solidFill>
                <a:sym typeface="Wingdings" panose="05000000000000000000" pitchFamily="2" charset="2"/>
              </a:rPr>
              <a:t>limit</a:t>
            </a:r>
          </a:p>
          <a:p>
            <a:pPr marL="342900" lvl="0" indent="-342900">
              <a:buFont typeface="Wingdings" panose="05000000000000000000" pitchFamily="2" charset="2"/>
              <a:buChar char="p"/>
              <a:defRPr/>
            </a:pPr>
            <a:r>
              <a:rPr lang="en-US" altLang="ja-JP" sz="2400" dirty="0">
                <a:solidFill>
                  <a:prstClr val="white"/>
                </a:solidFill>
                <a:sym typeface="Wingdings" panose="05000000000000000000" pitchFamily="2" charset="2"/>
              </a:rPr>
              <a:t>Error: </a:t>
            </a:r>
            <a:r>
              <a:rPr lang="en-US" altLang="ja-JP" sz="2400" dirty="0" err="1">
                <a:solidFill>
                  <a:prstClr val="white"/>
                </a:solidFill>
                <a:sym typeface="Wingdings" panose="05000000000000000000" pitchFamily="2" charset="2"/>
              </a:rPr>
              <a:t>stat.+sys</a:t>
            </a:r>
            <a:r>
              <a:rPr lang="en-US" altLang="ja-JP" sz="2400" dirty="0" smtClean="0">
                <a:solidFill>
                  <a:prstClr val="white"/>
                </a:solidFill>
                <a:sym typeface="Wingdings" panose="05000000000000000000" pitchFamily="2" charset="2"/>
              </a:rPr>
              <a:t>.</a:t>
            </a:r>
            <a:endParaRPr lang="en-US" altLang="ja-JP" sz="2400" dirty="0">
              <a:solidFill>
                <a:prstClr val="white"/>
              </a:solidFill>
              <a:sym typeface="Wingdings" panose="05000000000000000000" pitchFamily="2" charset="2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10673" y="5910927"/>
            <a:ext cx="8522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Medium near T</a:t>
            </a:r>
            <a:r>
              <a:rPr kumimoji="1" lang="en-US" altLang="ja-JP" sz="28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c</a:t>
            </a:r>
            <a:r>
              <a:rPr kumimoji="1" lang="en-US" altLang="ja-JP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 is remarkably insensitive to finite size!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933922" y="1047963"/>
            <a:ext cx="2265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MK, </a:t>
            </a:r>
            <a:r>
              <a:rPr kumimoji="1" lang="en-US" altLang="ja-JP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Mogliacci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, Kolbe,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Horowitz, </a:t>
            </a:r>
            <a:r>
              <a:rPr lang="en-US" altLang="ja-JP" dirty="0" smtClean="0">
                <a:solidFill>
                  <a:prstClr val="white"/>
                </a:solidFill>
                <a:latin typeface="Corbel" panose="020B0503020204020204"/>
                <a:ea typeface="HGｺﾞｼｯｸM" panose="020B0609000000000000" pitchFamily="49" charset="-128"/>
              </a:rPr>
              <a:t>1904.00241</a:t>
            </a:r>
            <a:endParaRPr kumimoji="1" lang="ja-JP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L_xT = N_x/N_t&#10;\end{align*}&lt;/body&gt;&#10;  &lt;fcolor&gt;FF000000&lt;/fcolor&gt;&#10;  &lt;bcolor&gt;FFFFFFFF&lt;/bcolor&gt;&#10;  &lt;transparent&gt;False&lt;/transparent&gt;&#10;  &lt;resolution&gt;1800&lt;/resolution&gt;&#10;  &lt;imageh&gt;249&lt;/imageh&gt;&#10;  &lt;imagew&gt;1501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265" y="5304873"/>
            <a:ext cx="1993336" cy="330673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6767909" y="3212252"/>
            <a:ext cx="2354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Mogliacci</a:t>
            </a:r>
            <a:r>
              <a:rPr kumimoji="1" lang="en-US" altLang="ja-JP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+, 1807.07871</a:t>
            </a:r>
            <a:endParaRPr kumimoji="1" lang="ja-JP" altLang="en-US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966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E</a:t>
            </a:r>
            <a:r>
              <a:rPr kumimoji="1" lang="en-US" altLang="ja-JP" dirty="0" smtClean="0"/>
              <a:t>nergy </a:t>
            </a:r>
            <a:r>
              <a:rPr kumimoji="1" lang="en-US" altLang="ja-JP" dirty="0" err="1" smtClean="0"/>
              <a:t>densty</a:t>
            </a:r>
            <a:r>
              <a:rPr kumimoji="1" lang="en-US" altLang="ja-JP" dirty="0" smtClean="0"/>
              <a:t> / transverse P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02" y="2284534"/>
            <a:ext cx="4134310" cy="3097359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2541" y="2284533"/>
            <a:ext cx="4287375" cy="3097359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976514" y="1680751"/>
            <a:ext cx="2544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/>
              <a:t>Energy Density</a:t>
            </a:r>
            <a:endParaRPr kumimoji="1" lang="ja-JP" altLang="en-US" sz="2800" b="1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977546" y="1696850"/>
            <a:ext cx="3717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/>
              <a:t>Transverse Pressure </a:t>
            </a:r>
            <a:r>
              <a:rPr kumimoji="1" lang="en-US" altLang="ja-JP" sz="2800" b="1" dirty="0" err="1" smtClean="0"/>
              <a:t>P</a:t>
            </a:r>
            <a:r>
              <a:rPr kumimoji="1" lang="en-US" altLang="ja-JP" sz="2800" b="1" baseline="-25000" dirty="0" err="1" smtClean="0"/>
              <a:t>z</a:t>
            </a:r>
            <a:endParaRPr kumimoji="1" lang="ja-JP" altLang="en-US" sz="2800" b="1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66743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角丸四角形 11"/>
          <p:cNvSpPr/>
          <p:nvPr/>
        </p:nvSpPr>
        <p:spPr>
          <a:xfrm>
            <a:off x="940526" y="1235183"/>
            <a:ext cx="7262948" cy="1140399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Higher T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76101" y="2503250"/>
            <a:ext cx="834715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/>
              <a:t>Difficulties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V</a:t>
            </a:r>
            <a:r>
              <a:rPr lang="en-US" altLang="ja-JP" sz="2400" dirty="0" smtClean="0"/>
              <a:t>acuum subtraction requires large-volume simulations.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Lattice spacing not available 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 c</a:t>
            </a:r>
            <a:r>
              <a:rPr kumimoji="1" lang="en-US" altLang="ja-JP" sz="2400" baseline="-25000" dirty="0" smtClean="0">
                <a:sym typeface="Wingdings" panose="05000000000000000000" pitchFamily="2" charset="2"/>
              </a:rPr>
              <a:t>1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(t), c</a:t>
            </a:r>
            <a:r>
              <a:rPr kumimoji="1" lang="en-US" altLang="ja-JP" sz="2400" baseline="-25000" dirty="0" smtClean="0">
                <a:sym typeface="Wingdings" panose="05000000000000000000" pitchFamily="2" charset="2"/>
              </a:rPr>
              <a:t>2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(t) are not determined.</a:t>
            </a:r>
            <a:endParaRPr kumimoji="1" lang="ja-JP" altLang="en-US" sz="2400" dirty="0" smtClean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123902" y="1293807"/>
            <a:ext cx="685155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b="1" dirty="0" smtClean="0"/>
              <a:t>High-T limit: massless free gluons</a:t>
            </a:r>
          </a:p>
          <a:p>
            <a:pPr algn="ctr"/>
            <a:r>
              <a:rPr lang="en-US" altLang="ja-JP" sz="2800" dirty="0" smtClean="0"/>
              <a:t>How does the anisotropy approach this limit?</a:t>
            </a:r>
            <a:endParaRPr kumimoji="1" lang="ja-JP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56415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角丸四角形 11"/>
          <p:cNvSpPr/>
          <p:nvPr/>
        </p:nvSpPr>
        <p:spPr>
          <a:xfrm>
            <a:off x="940526" y="1235183"/>
            <a:ext cx="7262948" cy="1140399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847784" y="5020779"/>
            <a:ext cx="4876800" cy="1414716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Higher T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76101" y="2503250"/>
            <a:ext cx="834715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/>
              <a:t>Difficulties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V</a:t>
            </a:r>
            <a:r>
              <a:rPr lang="en-US" altLang="ja-JP" sz="2400" dirty="0" smtClean="0"/>
              <a:t>acuum subtraction requires large-volume simulations.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Lattice spacing not available 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 c</a:t>
            </a:r>
            <a:r>
              <a:rPr kumimoji="1" lang="en-US" altLang="ja-JP" sz="2400" baseline="-25000" dirty="0" smtClean="0">
                <a:sym typeface="Wingdings" panose="05000000000000000000" pitchFamily="2" charset="2"/>
              </a:rPr>
              <a:t>1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(t), c</a:t>
            </a:r>
            <a:r>
              <a:rPr kumimoji="1" lang="en-US" altLang="ja-JP" sz="2400" baseline="-25000" dirty="0" smtClean="0">
                <a:sym typeface="Wingdings" panose="05000000000000000000" pitchFamily="2" charset="2"/>
              </a:rPr>
              <a:t>2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(t) are not determined.</a:t>
            </a:r>
            <a:endParaRPr kumimoji="1" lang="ja-JP" altLang="en-US" sz="24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76101" y="4310746"/>
            <a:ext cx="18335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smtClean="0"/>
              <a:t>We study</a:t>
            </a:r>
            <a:endParaRPr kumimoji="1" lang="ja-JP" altLang="en-US" sz="3200" b="1" dirty="0" smtClean="0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frac{ P_x + \delta }{ P_z + \delta }&#10;\end{align*}&lt;/body&gt;&#10;  &lt;fcolor&gt;FFFFFFFF&lt;/fcolor&gt;&#10;  &lt;bcolor&gt;FF000000&lt;/bcolor&gt;&#10;  &lt;transparent&gt;True&lt;/transparent&gt;&#10;  &lt;resolution&gt;1800&lt;/resolution&gt;&#10;  &lt;imageh&gt;555&lt;/imageh&gt;&#10;  &lt;imagew&gt;710&lt;/imagew&gt;&#10;  &lt;scale&gt;50&lt;/scale&gt;&#10;  &lt;cursor&gt;5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134" y="5251619"/>
            <a:ext cx="1219200" cy="953036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delta = -\frac14 \sum_\mu T_{\mu\mu}^{\rm E} &#10;\end{align*}&lt;/body&gt;&#10;  &lt;fcolor&gt;FFFFFFFF&lt;/fcolor&gt;&#10;  &lt;bcolor&gt;FF000000&lt;/bcolor&gt;&#10;  &lt;transparent&gt;True&lt;/transparent&gt;&#10;  &lt;resolution&gt;1800&lt;/resolution&gt;&#10;  &lt;imageh&gt;655&lt;/imageh&gt;&#10;  &lt;imagew&gt;1640&lt;/imagew&gt;&#10;  &lt;scale&gt;50&lt;/scale&gt;&#10;  &lt;cursor&gt;6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813" y="5394182"/>
            <a:ext cx="2029280" cy="810474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5916326" y="5127972"/>
            <a:ext cx="2722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No vacuum </a:t>
            </a:r>
            <a:r>
              <a:rPr kumimoji="1" lang="en-US" altLang="ja-JP" sz="2400" dirty="0" err="1" smtClean="0"/>
              <a:t>subtr</a:t>
            </a:r>
            <a:r>
              <a:rPr kumimoji="1" lang="en-US" altLang="ja-JP" sz="2400" dirty="0" smtClean="0"/>
              <a:t>. </a:t>
            </a:r>
            <a:r>
              <a:rPr lang="en-US" altLang="ja-JP" sz="2400" dirty="0" smtClean="0"/>
              <a:t>nor </a:t>
            </a:r>
            <a:r>
              <a:rPr lang="en-US" altLang="ja-JP" sz="2400" dirty="0"/>
              <a:t>S</a:t>
            </a:r>
            <a:r>
              <a:rPr kumimoji="1" lang="en-US" altLang="ja-JP" sz="2400" dirty="0" smtClean="0"/>
              <a:t>uzuki </a:t>
            </a:r>
            <a:r>
              <a:rPr kumimoji="1" lang="en-US" altLang="ja-JP" sz="2400" dirty="0" err="1" smtClean="0"/>
              <a:t>coeffs</a:t>
            </a:r>
            <a:r>
              <a:rPr kumimoji="1" lang="en-US" altLang="ja-JP" sz="2400" dirty="0" smtClean="0"/>
              <a:t>. </a:t>
            </a:r>
            <a:r>
              <a:rPr lang="en-US" altLang="ja-JP" sz="2400" dirty="0" smtClean="0"/>
              <a:t>necessary!</a:t>
            </a:r>
            <a:endParaRPr kumimoji="1" lang="en-US" altLang="ja-JP" sz="2400" dirty="0" smtClean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123902" y="1293807"/>
            <a:ext cx="685155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b="1" dirty="0" smtClean="0"/>
              <a:t>High-T limit: massless free gluons</a:t>
            </a:r>
          </a:p>
          <a:p>
            <a:pPr algn="ctr"/>
            <a:r>
              <a:rPr lang="en-US" altLang="ja-JP" sz="2800" dirty="0" smtClean="0"/>
              <a:t>How does the anisotropy approach this limit?</a:t>
            </a:r>
            <a:endParaRPr kumimoji="1" lang="ja-JP" altLang="en-US" sz="2800" dirty="0" smtClean="0"/>
          </a:p>
        </p:txBody>
      </p:sp>
      <p:sp>
        <p:nvSpPr>
          <p:cNvPr id="11" name="下矢印 10"/>
          <p:cNvSpPr/>
          <p:nvPr/>
        </p:nvSpPr>
        <p:spPr>
          <a:xfrm>
            <a:off x="505908" y="3896361"/>
            <a:ext cx="1640265" cy="496388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50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/>
        </p:nvSpPr>
        <p:spPr>
          <a:xfrm>
            <a:off x="3505200" y="217710"/>
            <a:ext cx="2133600" cy="1385010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012" y="1854914"/>
            <a:ext cx="4402012" cy="3161216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6503" y="1854914"/>
            <a:ext cx="4295357" cy="3161217"/>
          </a:xfrm>
          <a:prstGeom prst="rect">
            <a:avLst/>
          </a:prstGeom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frac{ P_x + \delta }{ P_z + \delta }&#10;\end{align*}&lt;/body&gt;&#10;  &lt;fcolor&gt;FFFFFFFF&lt;/fcolor&gt;&#10;  &lt;bcolor&gt;FF000000&lt;/bcolor&gt;&#10;  &lt;transparent&gt;True&lt;/transparent&gt;&#10;  &lt;resolution&gt;1800&lt;/resolution&gt;&#10;  &lt;imageh&gt;555&lt;/imageh&gt;&#10;  &lt;imagew&gt;710&lt;/imagew&gt;&#10;  &lt;scale&gt;50&lt;/scale&gt;&#10;  &lt;cursor&gt;5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103" y="357641"/>
            <a:ext cx="1413794" cy="1105148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966651" y="5643151"/>
            <a:ext cx="674216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Ratio approaches the asymptotic value.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But, large deviation exists even at T/T</a:t>
            </a:r>
            <a:r>
              <a:rPr lang="en-US" altLang="ja-JP" sz="2800" baseline="-25000" dirty="0" smtClean="0"/>
              <a:t>c</a:t>
            </a:r>
            <a:r>
              <a:rPr lang="en-US" altLang="ja-JP" sz="2800" dirty="0" smtClean="0"/>
              <a:t>~25.</a:t>
            </a:r>
            <a:endParaRPr kumimoji="1" lang="ja-JP" altLang="en-US" sz="2800" dirty="0" smtClean="0"/>
          </a:p>
        </p:txBody>
      </p:sp>
      <p:sp>
        <p:nvSpPr>
          <p:cNvPr id="9" name="テキスト ボックス 8"/>
          <p:cNvSpPr txBox="1"/>
          <p:nvPr/>
        </p:nvSpPr>
        <p:spPr>
          <a:xfrm rot="20573509">
            <a:off x="3012154" y="2970983"/>
            <a:ext cx="16033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accent4">
                    <a:lumMod val="50000"/>
                  </a:schemeClr>
                </a:solidFill>
              </a:rPr>
              <a:t>massless free</a:t>
            </a:r>
            <a:endParaRPr kumimoji="1" lang="ja-JP" altLang="en-US" sz="2000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540671" y="5041555"/>
            <a:ext cx="45670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T/T</a:t>
            </a:r>
            <a:r>
              <a:rPr kumimoji="1" lang="en-US" altLang="ja-JP" sz="2400" baseline="-25000" dirty="0" smtClean="0"/>
              <a:t>c</a:t>
            </a:r>
            <a:r>
              <a:rPr kumimoji="1" lang="ja-JP" altLang="en-US" sz="2400" dirty="0" smtClean="0"/>
              <a:t>≅</a:t>
            </a:r>
            <a:r>
              <a:rPr kumimoji="1" lang="en-US" altLang="ja-JP" sz="2400" dirty="0" smtClean="0"/>
              <a:t>8.1 (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b</a:t>
            </a:r>
            <a:r>
              <a:rPr kumimoji="1" lang="en-US" altLang="ja-JP" sz="2400" dirty="0" smtClean="0"/>
              <a:t>=8.0)  /  T/T</a:t>
            </a:r>
            <a:r>
              <a:rPr kumimoji="1" lang="en-US" altLang="ja-JP" sz="2400" baseline="-25000" dirty="0" smtClean="0"/>
              <a:t>c</a:t>
            </a:r>
            <a:r>
              <a:rPr kumimoji="1" lang="ja-JP" altLang="en-US" sz="2400" dirty="0" smtClean="0"/>
              <a:t>≅</a:t>
            </a:r>
            <a:r>
              <a:rPr kumimoji="1" lang="en-US" altLang="ja-JP" sz="2400" dirty="0" smtClean="0"/>
              <a:t>25 (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b</a:t>
            </a:r>
            <a:r>
              <a:rPr kumimoji="1" lang="en-US" altLang="ja-JP" sz="2400" dirty="0" smtClean="0"/>
              <a:t>=9.0)</a:t>
            </a:r>
            <a:endParaRPr kumimoji="1" lang="ja-JP" altLang="en-US" sz="2400" dirty="0" smtClean="0"/>
          </a:p>
        </p:txBody>
      </p:sp>
      <p:sp>
        <p:nvSpPr>
          <p:cNvPr id="3" name="下矢印 2"/>
          <p:cNvSpPr/>
          <p:nvPr/>
        </p:nvSpPr>
        <p:spPr>
          <a:xfrm>
            <a:off x="3971974" y="1955874"/>
            <a:ext cx="365760" cy="802133"/>
          </a:xfrm>
          <a:prstGeom prst="downArrow">
            <a:avLst>
              <a:gd name="adj1" fmla="val 50000"/>
              <a:gd name="adj2" fmla="val 9285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189685" y="1877493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0000"/>
                </a:solidFill>
              </a:rPr>
              <a:t>T</a:t>
            </a:r>
            <a:endParaRPr kumimoji="1" lang="ja-JP" altLang="en-US" sz="32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11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/>
          <p:cNvGrpSpPr>
            <a:grpSpLocks noChangeAspect="1"/>
          </p:cNvGrpSpPr>
          <p:nvPr/>
        </p:nvGrpSpPr>
        <p:grpSpPr>
          <a:xfrm>
            <a:off x="5953327" y="-413862"/>
            <a:ext cx="3083669" cy="6784923"/>
            <a:chOff x="4766553" y="-16333"/>
            <a:chExt cx="3062870" cy="6739158"/>
          </a:xfrm>
          <a:scene3d>
            <a:camera prst="perspectiveHeroicExtremeRightFacing" fov="7200000">
              <a:rot lat="21179998" lon="600000" rev="21299999"/>
            </a:camera>
            <a:lightRig rig="chilly" dir="t"/>
          </a:scene3d>
        </p:grpSpPr>
        <p:pic>
          <p:nvPicPr>
            <p:cNvPr id="7" name="図 6"/>
            <p:cNvPicPr>
              <a:picLocks noChangeAspect="1"/>
            </p:cNvPicPr>
            <p:nvPr/>
          </p:nvPicPr>
          <p:blipFill rotWithShape="1">
            <a:blip r:embed="rId2"/>
            <a:srcRect b="50231"/>
            <a:stretch/>
          </p:blipFill>
          <p:spPr>
            <a:xfrm>
              <a:off x="4766553" y="2316812"/>
              <a:ext cx="3062870" cy="2075168"/>
            </a:xfrm>
            <a:prstGeom prst="rect">
              <a:avLst/>
            </a:prstGeom>
            <a:sp3d prstMaterial="translucentPowder"/>
          </p:spPr>
        </p:pic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6553" y="4459182"/>
              <a:ext cx="3062870" cy="2263643"/>
            </a:xfrm>
            <a:prstGeom prst="rect">
              <a:avLst/>
            </a:prstGeom>
            <a:sp3d prstMaterial="translucentPowder"/>
          </p:spPr>
        </p:pic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66553" y="-16333"/>
              <a:ext cx="3062870" cy="2295884"/>
            </a:xfrm>
            <a:prstGeom prst="rect">
              <a:avLst/>
            </a:prstGeom>
            <a:sp3d prstMaterial="translucentPowder"/>
          </p:spPr>
        </p:pic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Contents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28650" y="1292748"/>
            <a:ext cx="7759336" cy="5078313"/>
          </a:xfrm>
          <a:prstGeom prst="rect">
            <a:avLst/>
          </a:prstGeom>
          <a:noFill/>
          <a:effectLst>
            <a:glow rad="101600">
              <a:srgbClr val="11455D"/>
            </a:glow>
          </a:effectLst>
        </p:spPr>
        <p:txBody>
          <a:bodyPr wrap="square" rtlCol="0">
            <a:spAutoFit/>
          </a:bodyPr>
          <a:lstStyle/>
          <a:p>
            <a:r>
              <a:rPr kumimoji="1" lang="en-US" altLang="ja-JP" sz="3600" dirty="0" smtClean="0">
                <a:effectLst>
                  <a:glow rad="101600">
                    <a:srgbClr val="124963"/>
                  </a:glow>
                </a:effectLst>
              </a:rPr>
              <a:t>1. </a:t>
            </a:r>
            <a:r>
              <a:rPr kumimoji="1" lang="en-US" altLang="ja-JP" sz="3200" dirty="0" smtClean="0">
                <a:effectLst>
                  <a:glow rad="101600">
                    <a:srgbClr val="124963"/>
                  </a:glow>
                </a:effectLst>
              </a:rPr>
              <a:t>Constructing EMT</a:t>
            </a:r>
          </a:p>
          <a:p>
            <a:r>
              <a:rPr kumimoji="1" lang="en-US" altLang="ja-JP" sz="3600" dirty="0" smtClean="0">
                <a:effectLst>
                  <a:glow rad="101600">
                    <a:srgbClr val="124963"/>
                  </a:glow>
                </a:effectLst>
              </a:rPr>
              <a:t>2. </a:t>
            </a:r>
            <a:r>
              <a:rPr kumimoji="1" lang="en-US" altLang="ja-JP" sz="3200" dirty="0" smtClean="0">
                <a:effectLst>
                  <a:glow rad="101600">
                    <a:srgbClr val="124963"/>
                  </a:glow>
                </a:effectLst>
              </a:rPr>
              <a:t>Thermodynamics</a:t>
            </a:r>
          </a:p>
          <a:p>
            <a:pPr algn="r"/>
            <a:r>
              <a:rPr lang="en-US" altLang="ja-JP" dirty="0" err="1" smtClean="0">
                <a:effectLst>
                  <a:glow rad="101600">
                    <a:srgbClr val="124963"/>
                  </a:glow>
                </a:effectLst>
              </a:rPr>
              <a:t>FlowQCD</a:t>
            </a:r>
            <a:r>
              <a:rPr lang="en-US" altLang="ja-JP" dirty="0">
                <a:effectLst>
                  <a:glow rad="101600">
                    <a:srgbClr val="124963"/>
                  </a:glow>
                </a:effectLst>
              </a:rPr>
              <a:t>, 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PR</a:t>
            </a:r>
            <a:r>
              <a:rPr lang="en-US" altLang="ja-JP" b="1" dirty="0" smtClean="0">
                <a:effectLst>
                  <a:glow rad="101600">
                    <a:srgbClr val="124963"/>
                  </a:glow>
                </a:effectLst>
              </a:rPr>
              <a:t>D90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,011501 </a:t>
            </a:r>
            <a:r>
              <a:rPr lang="en-US" altLang="ja-JP" dirty="0">
                <a:effectLst>
                  <a:glow rad="101600">
                    <a:srgbClr val="124963"/>
                  </a:glow>
                </a:effectLst>
              </a:rPr>
              <a:t>(2014); PR</a:t>
            </a:r>
            <a:r>
              <a:rPr lang="en-US" altLang="ja-JP" b="1" dirty="0">
                <a:effectLst>
                  <a:glow rad="101600">
                    <a:srgbClr val="124963"/>
                  </a:glow>
                </a:effectLst>
              </a:rPr>
              <a:t>D94</a:t>
            </a:r>
            <a:r>
              <a:rPr lang="en-US" altLang="ja-JP" dirty="0">
                <a:effectLst>
                  <a:glow rad="101600">
                    <a:srgbClr val="124963"/>
                  </a:glow>
                </a:effectLst>
              </a:rPr>
              <a:t>, 114512 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(2016);</a:t>
            </a:r>
          </a:p>
          <a:p>
            <a:pPr algn="r"/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WHOT-QCD</a:t>
            </a:r>
            <a:r>
              <a:rPr lang="en-US" altLang="ja-JP" dirty="0">
                <a:effectLst>
                  <a:glow rad="101600">
                    <a:srgbClr val="124963"/>
                  </a:glow>
                </a:effectLst>
              </a:rPr>
              <a:t>, 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PR</a:t>
            </a:r>
            <a:r>
              <a:rPr lang="en-US" altLang="ja-JP" b="1" dirty="0" smtClean="0">
                <a:effectLst>
                  <a:glow rad="101600">
                    <a:srgbClr val="124963"/>
                  </a:glow>
                </a:effectLst>
              </a:rPr>
              <a:t>D96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, </a:t>
            </a:r>
            <a:r>
              <a:rPr lang="en-US" altLang="ja-JP" dirty="0">
                <a:effectLst>
                  <a:glow rad="101600">
                    <a:srgbClr val="124963"/>
                  </a:glow>
                </a:effectLst>
              </a:rPr>
              <a:t>014509 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(2017); </a:t>
            </a:r>
            <a:r>
              <a:rPr lang="en-US" altLang="ja-JP" dirty="0" err="1" smtClean="0">
                <a:effectLst>
                  <a:glow rad="101600">
                    <a:srgbClr val="124963"/>
                  </a:glow>
                </a:effectLst>
              </a:rPr>
              <a:t>Iritani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+, PTEP </a:t>
            </a:r>
            <a:r>
              <a:rPr lang="en-US" altLang="ja-JP" b="1" dirty="0" smtClean="0">
                <a:effectLst>
                  <a:glow rad="101600">
                    <a:srgbClr val="124963"/>
                  </a:glow>
                </a:effectLst>
              </a:rPr>
              <a:t>2019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, 023B02 (2019)</a:t>
            </a:r>
            <a:endParaRPr kumimoji="1" lang="en-US" altLang="ja-JP" dirty="0" smtClean="0">
              <a:effectLst>
                <a:glow rad="101600">
                  <a:srgbClr val="124963"/>
                </a:glow>
              </a:effectLst>
            </a:endParaRPr>
          </a:p>
          <a:p>
            <a:r>
              <a:rPr lang="en-US" altLang="ja-JP" sz="3600" dirty="0" smtClean="0">
                <a:effectLst>
                  <a:glow rad="101600">
                    <a:srgbClr val="124963"/>
                  </a:glow>
                </a:effectLst>
              </a:rPr>
              <a:t>3. </a:t>
            </a:r>
            <a:r>
              <a:rPr lang="en-US" altLang="ja-JP" sz="3200" dirty="0" smtClean="0">
                <a:effectLst>
                  <a:glow rad="101600">
                    <a:srgbClr val="124963"/>
                  </a:glow>
                </a:effectLst>
              </a:rPr>
              <a:t>Flux Tube</a:t>
            </a:r>
          </a:p>
          <a:p>
            <a:pPr algn="r"/>
            <a:r>
              <a:rPr lang="en-US" altLang="ja-JP" dirty="0" err="1" smtClean="0">
                <a:effectLst>
                  <a:glow rad="101600">
                    <a:srgbClr val="124963"/>
                  </a:glow>
                </a:effectLst>
              </a:rPr>
              <a:t>FlowQCD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, PLB789, 210 </a:t>
            </a:r>
            <a:r>
              <a:rPr lang="en-US" altLang="ja-JP" dirty="0">
                <a:effectLst>
                  <a:glow rad="101600">
                    <a:srgbClr val="124963"/>
                  </a:glow>
                </a:effectLst>
              </a:rPr>
              <a:t>(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2019); </a:t>
            </a:r>
            <a:r>
              <a:rPr lang="en-US" altLang="ja-JP" dirty="0" err="1" smtClean="0">
                <a:effectLst>
                  <a:glow rad="101600">
                    <a:srgbClr val="124963"/>
                  </a:glow>
                </a:effectLst>
              </a:rPr>
              <a:t>Yanagihara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+, in prep.</a:t>
            </a:r>
          </a:p>
          <a:p>
            <a:r>
              <a:rPr kumimoji="1" lang="en-US" altLang="ja-JP" sz="3600" dirty="0" smtClean="0">
                <a:effectLst>
                  <a:glow rad="101600">
                    <a:srgbClr val="124963"/>
                  </a:glow>
                </a:effectLst>
              </a:rPr>
              <a:t>4. </a:t>
            </a:r>
            <a:r>
              <a:rPr kumimoji="1" lang="en-US" altLang="ja-JP" sz="3200" dirty="0" smtClean="0">
                <a:effectLst>
                  <a:glow rad="101600">
                    <a:srgbClr val="124963"/>
                  </a:glow>
                </a:effectLst>
              </a:rPr>
              <a:t>Static Quark Systems at Nonzero T</a:t>
            </a:r>
          </a:p>
          <a:p>
            <a:pPr algn="r"/>
            <a:r>
              <a:rPr lang="en-US" altLang="ja-JP" dirty="0" err="1" smtClean="0">
                <a:effectLst>
                  <a:glow rad="101600">
                    <a:srgbClr val="124963"/>
                  </a:glow>
                </a:effectLst>
              </a:rPr>
              <a:t>FlowQCD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, in prep.</a:t>
            </a:r>
            <a:endParaRPr kumimoji="1" lang="en-US" altLang="ja-JP" dirty="0" smtClean="0">
              <a:effectLst>
                <a:glow rad="101600">
                  <a:srgbClr val="124963"/>
                </a:glow>
              </a:effectLst>
            </a:endParaRPr>
          </a:p>
          <a:p>
            <a:r>
              <a:rPr lang="en-US" altLang="ja-JP" sz="3600" dirty="0">
                <a:effectLst>
                  <a:glow rad="101600">
                    <a:srgbClr val="124963"/>
                  </a:glow>
                </a:effectLst>
              </a:rPr>
              <a:t>5</a:t>
            </a:r>
            <a:r>
              <a:rPr kumimoji="1" lang="en-US" altLang="ja-JP" sz="3600" dirty="0" smtClean="0">
                <a:effectLst>
                  <a:glow rad="101600">
                    <a:srgbClr val="124963"/>
                  </a:glow>
                </a:effectLst>
              </a:rPr>
              <a:t>. </a:t>
            </a:r>
            <a:r>
              <a:rPr kumimoji="1" lang="en-US" altLang="ja-JP" sz="3200" dirty="0" smtClean="0">
                <a:effectLst>
                  <a:glow rad="101600">
                    <a:srgbClr val="124963"/>
                  </a:glow>
                </a:effectLst>
              </a:rPr>
              <a:t>Casimir Effect</a:t>
            </a:r>
          </a:p>
          <a:p>
            <a:pPr algn="r"/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MK, </a:t>
            </a:r>
            <a:r>
              <a:rPr lang="en-US" altLang="ja-JP" dirty="0" err="1" smtClean="0">
                <a:effectLst>
                  <a:glow rad="101600">
                    <a:srgbClr val="124963"/>
                  </a:glow>
                </a:effectLst>
              </a:rPr>
              <a:t>Mogliacci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, Horowitz, Kolbe, arXiv:1904.00241</a:t>
            </a:r>
            <a:endParaRPr kumimoji="1" lang="en-US" altLang="ja-JP" dirty="0" smtClean="0">
              <a:effectLst>
                <a:glow rad="101600">
                  <a:srgbClr val="124963"/>
                </a:glow>
              </a:effectLst>
            </a:endParaRPr>
          </a:p>
          <a:p>
            <a:r>
              <a:rPr lang="en-US" altLang="ja-JP" sz="3600" dirty="0">
                <a:effectLst>
                  <a:glow rad="101600">
                    <a:srgbClr val="124963"/>
                  </a:glow>
                </a:effectLst>
              </a:rPr>
              <a:t>6</a:t>
            </a:r>
            <a:r>
              <a:rPr lang="en-US" altLang="ja-JP" sz="3600" dirty="0" smtClean="0">
                <a:effectLst>
                  <a:glow rad="101600">
                    <a:srgbClr val="124963"/>
                  </a:glow>
                </a:effectLst>
              </a:rPr>
              <a:t>. </a:t>
            </a:r>
            <a:r>
              <a:rPr lang="en-US" altLang="ja-JP" sz="3200" dirty="0" smtClean="0">
                <a:effectLst>
                  <a:glow rad="101600">
                    <a:srgbClr val="124963"/>
                  </a:glow>
                </a:effectLst>
              </a:rPr>
              <a:t>Correlation Function</a:t>
            </a:r>
          </a:p>
          <a:p>
            <a:pPr algn="r"/>
            <a:r>
              <a:rPr lang="en-US" altLang="ja-JP" dirty="0" err="1" smtClean="0">
                <a:effectLst>
                  <a:glow rad="101600">
                    <a:srgbClr val="124963"/>
                  </a:glow>
                </a:effectLst>
              </a:rPr>
              <a:t>FlowQCD</a:t>
            </a:r>
            <a:r>
              <a:rPr lang="en-US" altLang="ja-JP" dirty="0">
                <a:effectLst>
                  <a:glow rad="101600">
                    <a:srgbClr val="124963"/>
                  </a:glow>
                </a:effectLst>
              </a:rPr>
              <a:t>, 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PR</a:t>
            </a:r>
            <a:r>
              <a:rPr lang="en-US" altLang="ja-JP" b="1" dirty="0" smtClean="0">
                <a:effectLst>
                  <a:glow rad="101600">
                    <a:srgbClr val="124963"/>
                  </a:glow>
                </a:effectLst>
              </a:rPr>
              <a:t>D96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, 111502 (2017)</a:t>
            </a:r>
          </a:p>
        </p:txBody>
      </p:sp>
      <p:sp>
        <p:nvSpPr>
          <p:cNvPr id="11" name="角丸四角形 10"/>
          <p:cNvSpPr/>
          <p:nvPr/>
        </p:nvSpPr>
        <p:spPr>
          <a:xfrm>
            <a:off x="505097" y="5502425"/>
            <a:ext cx="8098972" cy="888261"/>
          </a:xfrm>
          <a:prstGeom prst="roundRect">
            <a:avLst/>
          </a:prstGeom>
          <a:solidFill>
            <a:schemeClr val="tx1">
              <a:alpha val="9000"/>
            </a:scheme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019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2918" y="132656"/>
            <a:ext cx="8163402" cy="1325563"/>
          </a:xfrm>
        </p:spPr>
        <p:txBody>
          <a:bodyPr/>
          <a:lstStyle/>
          <a:p>
            <a:r>
              <a:rPr lang="en-US" altLang="ja-JP" dirty="0" smtClean="0"/>
              <a:t>EMT Correlator: Motivation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92918" y="3780156"/>
            <a:ext cx="54605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Energy/Momentum Conservation</a:t>
            </a:r>
            <a:endParaRPr kumimoji="1" lang="ja-JP" altLang="en-US" sz="2800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c_V&#10;= \frac{\langle \delta E^2 \rangle}{VT^2} &#10;\end{align*}&lt;/body&gt;&#10;  &lt;fcolor&gt;FFFFFFFF&lt;/fcolor&gt;&#10;  &lt;bcolor&gt;FFFFFFFF&lt;/bcolor&gt;&#10;  &lt;transparent&gt;True&lt;/transparent&gt;&#10;  &lt;resolution&gt;1800&lt;/resolution&gt;&#10;  &lt;imageh&gt;551&lt;/imageh&gt;&#10;  &lt;imagew&gt;1257&lt;/imagew&gt;&#10;  &lt;scale&gt;50&lt;/scale&gt;&#10;  &lt;cursor&gt;60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133" y="5671142"/>
            <a:ext cx="1465889" cy="642566"/>
          </a:xfrm>
          <a:prstGeom prst="rect">
            <a:avLst/>
          </a:prstGeom>
        </p:spPr>
      </p:pic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\eta = \int_0^\infty dt \int_0^{1/T}d\tau \int d^3x \langle T_{12}(x,-i\tau) T_{12}(0,t) \rangle&#10;\end{align*}&lt;/body&gt;&#10;  &lt;fcolor&gt;FFFFFFFF&lt;/fcolor&gt;&#10;  &lt;bcolor&gt;FFFFFFFF&lt;/bcolor&gt;&#10;  &lt;transparent&gt;True&lt;/transparent&gt;&#10;  &lt;resolution&gt;1800&lt;/resolution&gt;&#10;  &lt;imageh&gt;639&lt;/imageh&gt;&#10;  &lt;imagew&gt;5113&lt;/imagew&gt;&#10;  &lt;scale&gt;50&lt;/scale&gt;&#10;  &lt;cursor&gt;10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60" y="2440338"/>
            <a:ext cx="5186535" cy="648190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820805" y="1955769"/>
            <a:ext cx="3432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Kubo formula 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 viscosity</a:t>
            </a:r>
            <a:endParaRPr kumimoji="1" lang="ja-JP" altLang="en-US" sz="24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92918" y="1370497"/>
            <a:ext cx="3647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Transport Coefficient</a:t>
            </a:r>
            <a:endParaRPr kumimoji="1" lang="ja-JP" altLang="en-US" sz="28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92918" y="5099512"/>
            <a:ext cx="52073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Fluctuation-Response Relations</a:t>
            </a:r>
            <a:endParaRPr kumimoji="1" lang="ja-JP" altLang="en-US" sz="2800" dirty="0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langle \bar{T}_{0\mu}(\tau) \bar{T}_{\rho\sigma}(0) \rangle&#10;\end{align*}&lt;/body&gt;&#10;  &lt;fcolor&gt;FFFFFFFF&lt;/fcolor&gt;&#10;  &lt;bcolor&gt;FFFFFFFF&lt;/bcolor&gt;&#10;  &lt;transparent&gt;True&lt;/transparent&gt;&#10;  &lt;resolution&gt;1800&lt;/resolution&gt;&#10;  &lt;imageh&gt;281&lt;/imageh&gt;&#10;  &lt;imagew&gt;1552&lt;/imagew&gt;&#10;  &lt;scale&gt;50&lt;/scale&gt;&#10;  &lt;cursor&gt;52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133" y="4424070"/>
            <a:ext cx="2020151" cy="365762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3668764" y="4376118"/>
            <a:ext cx="3358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: 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t</a:t>
            </a:r>
            <a:r>
              <a:rPr kumimoji="1" lang="en-US" altLang="ja-JP" sz="2400" dirty="0" smtClean="0"/>
              <a:t>-independent constant</a:t>
            </a:r>
            <a:endParaRPr kumimoji="1" lang="ja-JP" altLang="en-US" sz="2400" dirty="0" smtClean="0"/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E+p = \frac{ \langle \bar{T}_{01}^2 \rangle}{VT} = \frac{ \langle \bar{T}_{11} \bar{T}_{00} \rangle }{VT}&#10;\end{align*}&lt;/body&gt;&#10;  &lt;fcolor&gt;FFFFFFFF&lt;/fcolor&gt;&#10;  &lt;bcolor&gt;FFFFFFFF&lt;/bcolor&gt;&#10;  &lt;transparent&gt;True&lt;/transparent&gt;&#10;  &lt;resolution&gt;1800&lt;/resolution&gt;&#10;  &lt;imageh&gt;549&lt;/imageh&gt;&#10;  &lt;imagew&gt;2831&lt;/imagew&gt;&#10;  &lt;scale&gt;50&lt;/scale&gt;&#10;  &lt;cursor&gt;121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328" y="5622732"/>
            <a:ext cx="3873549" cy="751176"/>
          </a:xfrm>
          <a:prstGeom prst="rect">
            <a:avLst/>
          </a:prstGeom>
        </p:spPr>
      </p:pic>
      <p:sp>
        <p:nvSpPr>
          <p:cNvPr id="18" name="角丸四角形 17"/>
          <p:cNvSpPr/>
          <p:nvPr/>
        </p:nvSpPr>
        <p:spPr>
          <a:xfrm>
            <a:off x="265634" y="3684195"/>
            <a:ext cx="7824626" cy="2882057"/>
          </a:xfrm>
          <a:prstGeom prst="roundRect">
            <a:avLst>
              <a:gd name="adj" fmla="val 10322"/>
            </a:avLst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413216" y="1461470"/>
            <a:ext cx="261475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Karsch</a:t>
            </a:r>
            <a:r>
              <a:rPr kumimoji="1" lang="en-US" altLang="ja-JP" sz="2000" dirty="0" smtClean="0"/>
              <a:t>, </a:t>
            </a:r>
            <a:r>
              <a:rPr kumimoji="1" lang="en-US" altLang="ja-JP" sz="2000" dirty="0" err="1" smtClean="0"/>
              <a:t>Wyld</a:t>
            </a:r>
            <a:r>
              <a:rPr kumimoji="1" lang="en-US" altLang="ja-JP" sz="2000" dirty="0" smtClean="0"/>
              <a:t>, 1987</a:t>
            </a:r>
          </a:p>
          <a:p>
            <a:r>
              <a:rPr lang="en-US" altLang="ja-JP" sz="2000" dirty="0" smtClean="0"/>
              <a:t>Nakamura, Sakai, 2005</a:t>
            </a:r>
          </a:p>
          <a:p>
            <a:r>
              <a:rPr kumimoji="1" lang="en-US" altLang="ja-JP" sz="2000" dirty="0" smtClean="0"/>
              <a:t>Meyer; 2007, 2008</a:t>
            </a:r>
          </a:p>
          <a:p>
            <a:r>
              <a:rPr lang="en-US" altLang="ja-JP" sz="2000" dirty="0" smtClean="0"/>
              <a:t>…</a:t>
            </a:r>
          </a:p>
          <a:p>
            <a:r>
              <a:rPr lang="en-US" altLang="ja-JP" sz="2000" dirty="0" err="1" smtClean="0"/>
              <a:t>Borsanyi</a:t>
            </a:r>
            <a:r>
              <a:rPr lang="en-US" altLang="ja-JP" sz="2000" dirty="0" smtClean="0"/>
              <a:t>+, 2018 </a:t>
            </a:r>
          </a:p>
          <a:p>
            <a:r>
              <a:rPr lang="en-US" altLang="ja-JP" sz="2000" dirty="0" err="1" smtClean="0"/>
              <a:t>Astrakhantsev</a:t>
            </a:r>
            <a:r>
              <a:rPr lang="en-US" altLang="ja-JP" sz="2000" dirty="0"/>
              <a:t>+, 2018</a:t>
            </a:r>
          </a:p>
          <a:p>
            <a:endParaRPr kumimoji="1" lang="ja-JP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25518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EMT Euclidean Correlator</a:t>
            </a:r>
            <a:endParaRPr kumimoji="1" lang="ja-JP" altLang="en-US" dirty="0"/>
          </a:p>
        </p:txBody>
      </p:sp>
      <p:graphicFrame>
        <p:nvGraphicFramePr>
          <p:cNvPr id="4" name="オブジェクト 3"/>
          <p:cNvGraphicFramePr>
            <a:graphicFrameLocks noChangeAspect="1"/>
          </p:cNvGraphicFramePr>
          <p:nvPr>
            <p:extLst/>
          </p:nvPr>
        </p:nvGraphicFramePr>
        <p:xfrm>
          <a:off x="266747" y="2438412"/>
          <a:ext cx="2795337" cy="22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Acrobat Document" r:id="rId3" imgW="6278631" imgH="4945196" progId="AcroExch.Document.DC">
                  <p:embed/>
                </p:oleObj>
              </mc:Choice>
              <mc:Fallback>
                <p:oleObj name="Acrobat Document" r:id="rId3" imgW="6278631" imgH="4945196" progId="AcroExch.Document.DC">
                  <p:embed/>
                  <p:pic>
                    <p:nvPicPr>
                      <p:cNvPr id="4" name="オブジェクト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6747" y="2438412"/>
                        <a:ext cx="2795337" cy="2201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図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4346" y="2438411"/>
            <a:ext cx="2848988" cy="2201639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0735" y="2438411"/>
            <a:ext cx="2845609" cy="2201639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414793" y="4807099"/>
            <a:ext cx="78357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latin typeface="Symbol" panose="05050102010706020507" pitchFamily="18" charset="2"/>
              </a:rPr>
              <a:t>t</a:t>
            </a:r>
            <a:r>
              <a:rPr lang="en-US" altLang="ja-JP" sz="2400" dirty="0" smtClean="0"/>
              <a:t>-independent plateau in all channels </a:t>
            </a:r>
            <a:r>
              <a:rPr lang="en-US" altLang="ja-JP" sz="2400" dirty="0" smtClean="0">
                <a:sym typeface="Wingdings" panose="05000000000000000000" pitchFamily="2" charset="2"/>
              </a:rPr>
              <a:t> conservation law</a:t>
            </a:r>
            <a:endParaRPr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Confirmation of fluctuation-response relations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New method to measure </a:t>
            </a:r>
            <a:r>
              <a:rPr lang="en-US" altLang="ja-JP" sz="2400" dirty="0" err="1" smtClean="0"/>
              <a:t>c</a:t>
            </a:r>
            <a:r>
              <a:rPr lang="en-US" altLang="ja-JP" sz="2400" baseline="-25000" dirty="0" err="1" smtClean="0"/>
              <a:t>V</a:t>
            </a:r>
            <a:endParaRPr lang="en-US" altLang="ja-JP" sz="2400" baseline="-25000" dirty="0" smtClean="0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langle \bar{T}_{44}(\tau) \bar{T}_{44}(0) \rangle&#10;\end{align*}&lt;/body&gt;&#10;  &lt;fcolor&gt;FFFFFFFF&lt;/fcolor&gt;&#10;  &lt;bcolor&gt;FFFFFFFF&lt;/bcolor&gt;&#10;  &lt;transparent&gt;True&lt;/transparent&gt;&#10;  &lt;resolution&gt;1800&lt;/resolution&gt;&#10;  &lt;imageh&gt;270&lt;/imageh&gt;&#10;  &lt;imagew&gt;1504&lt;/imagew&gt;&#10;  &lt;scale&gt;50&lt;/scale&gt;&#10;  &lt;cursor&gt;50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54" y="1855642"/>
            <a:ext cx="2315721" cy="415721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langle \bar T_{44}(\tau) \bar T_{11}(0) \rangle&#10;\end{align*}&lt;/body&gt;&#10;  &lt;fcolor&gt;FFFFFFFF&lt;/fcolor&gt;&#10;  &lt;bcolor&gt;FFFFFFFF&lt;/bcolor&gt;&#10;  &lt;transparent&gt;True&lt;/transparent&gt;&#10;  &lt;resolution&gt;1800&lt;/resolution&gt;&#10;  &lt;imageh&gt;270&lt;/imageh&gt;&#10;  &lt;imagew&gt;1504&lt;/imagew&gt;&#10;  &lt;scale&gt;50&lt;/scale&gt;&#10;  &lt;cursor&gt;47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979" y="1855641"/>
            <a:ext cx="2315721" cy="415721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langle \bar T_{41}(\tau) \bar T_{41}(0) \rangle&#10;\end{align*}&lt;/body&gt;&#10;  &lt;fcolor&gt;FFFFFFFF&lt;/fcolor&gt;&#10;  &lt;bcolor&gt;FFFFFFFF&lt;/bcolor&gt;&#10;  &lt;transparent&gt;True&lt;/transparent&gt;&#10;  &lt;resolution&gt;1800&lt;/resolution&gt;&#10;  &lt;imageh&gt;270&lt;/imageh&gt;&#10;  &lt;imagew&gt;1504&lt;/imagew&gt;&#10;  &lt;scale&gt;50&lt;/scale&gt;&#10;  &lt;cursor&gt;47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678" y="1855641"/>
            <a:ext cx="2315721" cy="415721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10"/>
          <a:srcRect l="13378" t="9243" r="59250" b="66874"/>
          <a:stretch/>
        </p:blipFill>
        <p:spPr>
          <a:xfrm>
            <a:off x="-109090" y="592184"/>
            <a:ext cx="1589778" cy="1096410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>
            <a:off x="5368229" y="1109571"/>
            <a:ext cx="36481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err="1" smtClean="0"/>
              <a:t>FlowQCD</a:t>
            </a:r>
            <a:r>
              <a:rPr lang="en-US" altLang="ja-JP" sz="2000" dirty="0" smtClean="0"/>
              <a:t>, PR </a:t>
            </a:r>
            <a:r>
              <a:rPr lang="en-US" altLang="ja-JP" sz="2000" b="1" dirty="0" smtClean="0"/>
              <a:t>D96</a:t>
            </a:r>
            <a:r>
              <a:rPr lang="en-US" altLang="ja-JP" sz="2000" dirty="0"/>
              <a:t>, 111502</a:t>
            </a:r>
            <a:r>
              <a:rPr lang="en-US" altLang="ja-JP" sz="2000" dirty="0" smtClean="0"/>
              <a:t> </a:t>
            </a:r>
            <a:r>
              <a:rPr lang="en-US" altLang="ja-JP" sz="2000" dirty="0"/>
              <a:t>(2017</a:t>
            </a:r>
            <a:r>
              <a:rPr lang="en-US" altLang="ja-JP" sz="2000" dirty="0" smtClean="0"/>
              <a:t>)</a:t>
            </a:r>
            <a:endParaRPr lang="ja-JP" altLang="en-US" sz="20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451399" y="5977974"/>
            <a:ext cx="64313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Similar result for (41;41) channel: </a:t>
            </a:r>
            <a:r>
              <a:rPr kumimoji="1" lang="en-US" altLang="ja-JP" sz="2000" dirty="0" err="1" smtClean="0"/>
              <a:t>Borsanyi</a:t>
            </a:r>
            <a:r>
              <a:rPr lang="en-US" altLang="ja-JP" sz="2000" dirty="0" smtClean="0"/>
              <a:t>+, 2018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Perturbative analysis: </a:t>
            </a:r>
            <a:r>
              <a:rPr kumimoji="1" lang="en-US" altLang="ja-JP" sz="2000" dirty="0" smtClean="0"/>
              <a:t>Eller, Moore, 2018</a:t>
            </a:r>
            <a:endParaRPr kumimoji="1" lang="ja-JP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67666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角丸四角形 27"/>
          <p:cNvSpPr/>
          <p:nvPr/>
        </p:nvSpPr>
        <p:spPr>
          <a:xfrm>
            <a:off x="458076" y="2899427"/>
            <a:ext cx="5007381" cy="3797464"/>
          </a:xfrm>
          <a:prstGeom prst="roundRect">
            <a:avLst>
              <a:gd name="adj" fmla="val 7243"/>
            </a:avLst>
          </a:prstGeom>
          <a:solidFill>
            <a:schemeClr val="accent1">
              <a:lumMod val="50000"/>
              <a:alpha val="7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Maxwell Stress</a:t>
            </a:r>
            <a:br>
              <a:rPr lang="en-US" altLang="ja-JP" dirty="0" smtClean="0"/>
            </a:br>
            <a:r>
              <a:rPr lang="en-US" altLang="ja-JP" sz="2400" dirty="0" smtClean="0"/>
              <a:t>(in Maxwell Theory)</a:t>
            </a:r>
            <a:endParaRPr kumimoji="1" lang="ja-JP" altLang="en-US" sz="2400" dirty="0"/>
          </a:p>
        </p:txBody>
      </p:sp>
      <p:cxnSp>
        <p:nvCxnSpPr>
          <p:cNvPr id="4" name="直線矢印コネクタ 3"/>
          <p:cNvCxnSpPr/>
          <p:nvPr/>
        </p:nvCxnSpPr>
        <p:spPr>
          <a:xfrm flipH="1" flipV="1">
            <a:off x="6601589" y="4057268"/>
            <a:ext cx="8709" cy="2229395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headEnd type="none" w="med" len="med"/>
            <a:tailEnd type="arrow" w="lg" len="lg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cxnSp>
        <p:nvCxnSpPr>
          <p:cNvPr id="5" name="直線矢印コネクタ 4"/>
          <p:cNvCxnSpPr/>
          <p:nvPr/>
        </p:nvCxnSpPr>
        <p:spPr>
          <a:xfrm flipH="1" flipV="1">
            <a:off x="6956966" y="4057268"/>
            <a:ext cx="8709" cy="2229395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headEnd type="none" w="med" len="med"/>
            <a:tailEnd type="arrow" w="lg" len="lg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cxnSp>
        <p:nvCxnSpPr>
          <p:cNvPr id="6" name="直線矢印コネクタ 5"/>
          <p:cNvCxnSpPr/>
          <p:nvPr/>
        </p:nvCxnSpPr>
        <p:spPr>
          <a:xfrm flipH="1" flipV="1">
            <a:off x="7307534" y="4057268"/>
            <a:ext cx="8709" cy="2229395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headEnd type="none" w="med" len="med"/>
            <a:tailEnd type="arrow" w="lg" len="lg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cxnSp>
        <p:nvCxnSpPr>
          <p:cNvPr id="7" name="直線矢印コネクタ 6"/>
          <p:cNvCxnSpPr/>
          <p:nvPr/>
        </p:nvCxnSpPr>
        <p:spPr>
          <a:xfrm flipH="1" flipV="1">
            <a:off x="7657525" y="4057268"/>
            <a:ext cx="8709" cy="2229395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headEnd type="none" w="med" len="med"/>
            <a:tailEnd type="arrow" w="lg" len="lg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cxnSp>
        <p:nvCxnSpPr>
          <p:cNvPr id="8" name="直線矢印コネクタ 7"/>
          <p:cNvCxnSpPr/>
          <p:nvPr/>
        </p:nvCxnSpPr>
        <p:spPr>
          <a:xfrm flipH="1" flipV="1">
            <a:off x="8002854" y="4057268"/>
            <a:ext cx="8709" cy="2229395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headEnd type="none" w="med" len="med"/>
            <a:tailEnd type="arrow" w="lg" len="lg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cxnSp>
        <p:nvCxnSpPr>
          <p:cNvPr id="9" name="直線矢印コネクタ 8"/>
          <p:cNvCxnSpPr/>
          <p:nvPr/>
        </p:nvCxnSpPr>
        <p:spPr>
          <a:xfrm flipH="1" flipV="1">
            <a:off x="8353422" y="4057268"/>
            <a:ext cx="8709" cy="2229395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headEnd type="none" w="med" len="med"/>
            <a:tailEnd type="arrow" w="lg" len="lg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sp>
        <p:nvSpPr>
          <p:cNvPr id="10" name="テキスト ボックス 9"/>
          <p:cNvSpPr txBox="1"/>
          <p:nvPr/>
        </p:nvSpPr>
        <p:spPr>
          <a:xfrm>
            <a:off x="6084999" y="4035961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rgbClr val="FFFF00"/>
                </a:solidFill>
                <a:latin typeface="Calibri" panose="020F0502020204030204"/>
                <a:ea typeface="メイリオ" panose="020B0604030504040204" pitchFamily="50" charset="-128"/>
              </a:rPr>
              <a:t>E</a:t>
            </a:r>
            <a:endParaRPr lang="ja-JP" altLang="en-US" sz="2800" dirty="0">
              <a:solidFill>
                <a:srgbClr val="FFFF00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13" name="右矢印 12"/>
          <p:cNvSpPr/>
          <p:nvPr/>
        </p:nvSpPr>
        <p:spPr>
          <a:xfrm rot="16200000" flipH="1">
            <a:off x="6842449" y="5059296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右矢印 13"/>
          <p:cNvSpPr/>
          <p:nvPr/>
        </p:nvSpPr>
        <p:spPr>
          <a:xfrm rot="10800000" flipH="1">
            <a:off x="7346548" y="5451992"/>
            <a:ext cx="599092" cy="374480"/>
          </a:xfrm>
          <a:prstGeom prst="rightArrow">
            <a:avLst/>
          </a:prstGeom>
          <a:solidFill>
            <a:srgbClr val="00B0F0"/>
          </a:solidFill>
          <a:ln w="1905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193094" y="5662763"/>
            <a:ext cx="36687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400" dirty="0" smtClean="0">
                <a:solidFill>
                  <a:prstClr val="white"/>
                </a:solidFill>
                <a:ea typeface="メイリオ" panose="020B0604030504040204" pitchFamily="50" charset="-128"/>
              </a:rPr>
              <a:t>Parallel to field: </a:t>
            </a:r>
            <a:r>
              <a:rPr lang="en-US" altLang="ja-JP" sz="2400" b="1" dirty="0" smtClean="0">
                <a:solidFill>
                  <a:srgbClr val="FF7C80"/>
                </a:solidFill>
                <a:ea typeface="メイリオ" panose="020B0604030504040204" pitchFamily="50" charset="-128"/>
              </a:rPr>
              <a:t>Pulling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400" dirty="0" smtClean="0">
                <a:solidFill>
                  <a:prstClr val="white"/>
                </a:solidFill>
                <a:ea typeface="メイリオ" panose="020B0604030504040204" pitchFamily="50" charset="-128"/>
              </a:rPr>
              <a:t>Vertical to field: </a:t>
            </a:r>
            <a:r>
              <a:rPr lang="en-US" altLang="ja-JP" sz="2400" b="1" dirty="0" smtClean="0">
                <a:solidFill>
                  <a:srgbClr val="00B0F0"/>
                </a:solidFill>
                <a:ea typeface="メイリオ" panose="020B0604030504040204" pitchFamily="50" charset="-128"/>
              </a:rPr>
              <a:t>Pushing</a:t>
            </a:r>
            <a:endParaRPr lang="ja-JP" altLang="en-US" sz="2400" b="1" dirty="0">
              <a:solidFill>
                <a:srgbClr val="00B0F0"/>
              </a:solidFill>
              <a:ea typeface="メイリオ" panose="020B0604030504040204" pitchFamily="50" charset="-128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461097" y="1445745"/>
            <a:ext cx="6839707" cy="1175657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sigma_{ij} = \varepsilon_0 E_i E_j + \frac1{\mu_0} B_i B_j - \frac12 \delta_{ij} \Big( \varepsilon_0 E^2 + \frac1{\mu_0} B^2 \Big)&#10;\end{align*}&lt;/body&gt;&#10;  &lt;fcolor&gt;FFFFFFFF&lt;/fcolor&gt;&#10;  &lt;bcolor&gt;FFFFFFFF&lt;/bcolor&gt;&#10;  &lt;transparent&gt;True&lt;/transparent&gt;&#10;  &lt;resolution&gt;1800&lt;/resolution&gt;&#10;  &lt;imageh&gt;554&lt;/imageh&gt;&#10;  &lt;imagew&gt;5119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65" y="1672171"/>
            <a:ext cx="6052584" cy="655037"/>
          </a:xfrm>
          <a:prstGeom prst="rect">
            <a:avLst/>
          </a:prstGeom>
        </p:spPr>
      </p:pic>
      <p:sp>
        <p:nvSpPr>
          <p:cNvPr id="12" name="平行四辺形 11"/>
          <p:cNvSpPr/>
          <p:nvPr/>
        </p:nvSpPr>
        <p:spPr>
          <a:xfrm>
            <a:off x="6592007" y="4797673"/>
            <a:ext cx="1107611" cy="298634"/>
          </a:xfrm>
          <a:prstGeom prst="parallelogram">
            <a:avLst>
              <a:gd name="adj" fmla="val 86913"/>
            </a:avLst>
          </a:prstGeom>
          <a:solidFill>
            <a:srgbClr val="FF7C80">
              <a:alpha val="50000"/>
            </a:srgbClr>
          </a:solid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8" name="右矢印 17"/>
          <p:cNvSpPr/>
          <p:nvPr/>
        </p:nvSpPr>
        <p:spPr>
          <a:xfrm rot="5400000" flipH="1" flipV="1">
            <a:off x="6842449" y="4460204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平行四辺形 10"/>
          <p:cNvSpPr/>
          <p:nvPr/>
        </p:nvSpPr>
        <p:spPr>
          <a:xfrm rot="16200000" flipH="1">
            <a:off x="7398110" y="5500522"/>
            <a:ext cx="1077234" cy="255011"/>
          </a:xfrm>
          <a:prstGeom prst="parallelogram">
            <a:avLst>
              <a:gd name="adj" fmla="val 130042"/>
            </a:avLst>
          </a:prstGeom>
          <a:solidFill>
            <a:srgbClr val="00B0F0">
              <a:alpha val="20000"/>
            </a:srgbClr>
          </a:solidFill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" name="右矢印 18"/>
          <p:cNvSpPr/>
          <p:nvPr/>
        </p:nvSpPr>
        <p:spPr>
          <a:xfrm flipH="1">
            <a:off x="7945640" y="5448200"/>
            <a:ext cx="599092" cy="374480"/>
          </a:xfrm>
          <a:prstGeom prst="rightArrow">
            <a:avLst/>
          </a:prstGeom>
          <a:solidFill>
            <a:srgbClr val="00B0F0"/>
          </a:solidFill>
          <a:ln w="1905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\vec{E}=(E,0,0)&#10;\end{align*}&lt;/body&gt;&#10;  &lt;fcolor&gt;FFFFFFFF&lt;/fcolor&gt;&#10;  &lt;bcolor&gt;FFFFFFFF&lt;/bcolor&gt;&#10;  &lt;transparent&gt;True&lt;/transparent&gt;&#10;  &lt;resolution&gt;1800&lt;/resolution&gt;&#10;  &lt;imageh&gt;304&lt;/imageh&gt;&#10;  &lt;imagew&gt;1359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87" y="3066507"/>
            <a:ext cx="2193765" cy="490731"/>
          </a:xfrm>
          <a:prstGeom prst="rect">
            <a:avLst/>
          </a:prstGeom>
        </p:spPr>
      </p:pic>
      <p:sp>
        <p:nvSpPr>
          <p:cNvPr id="32" name="左中かっこ 31"/>
          <p:cNvSpPr/>
          <p:nvPr/>
        </p:nvSpPr>
        <p:spPr>
          <a:xfrm>
            <a:off x="970281" y="5738053"/>
            <a:ext cx="237185" cy="712470"/>
          </a:xfrm>
          <a:prstGeom prst="leftBrace">
            <a:avLst>
              <a:gd name="adj1" fmla="val 47548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261486" y="4278210"/>
            <a:ext cx="12458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FF7C80"/>
                </a:solidFill>
                <a:effectLst>
                  <a:glow rad="139700">
                    <a:srgbClr val="11465E">
                      <a:alpha val="87000"/>
                    </a:srgbClr>
                  </a:glow>
                </a:effectLst>
              </a:rPr>
              <a:t>pulling</a:t>
            </a:r>
            <a:endParaRPr kumimoji="1" lang="ja-JP" altLang="en-US" sz="2800" b="1" dirty="0" smtClean="0">
              <a:solidFill>
                <a:srgbClr val="FF7C80"/>
              </a:solidFill>
              <a:effectLst>
                <a:glow rad="139700">
                  <a:srgbClr val="11465E">
                    <a:alpha val="87000"/>
                  </a:srgbClr>
                </a:glow>
              </a:effectLst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7415606" y="5927895"/>
            <a:ext cx="14157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139700">
                    <a:srgbClr val="11465E">
                      <a:alpha val="87000"/>
                    </a:srgbClr>
                  </a:glow>
                </a:effectLst>
              </a:rPr>
              <a:t>pushing</a:t>
            </a:r>
            <a:endParaRPr kumimoji="1" lang="ja-JP" altLang="en-US" sz="2800" b="1" dirty="0" smtClean="0">
              <a:solidFill>
                <a:schemeClr val="tx2">
                  <a:lumMod val="40000"/>
                  <a:lumOff val="60000"/>
                </a:schemeClr>
              </a:solidFill>
              <a:effectLst>
                <a:glow rad="139700">
                  <a:srgbClr val="11465E">
                    <a:alpha val="87000"/>
                  </a:srgbClr>
                </a:glow>
              </a:effectLst>
            </a:endParaRP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534" y="1441800"/>
            <a:ext cx="1614218" cy="1940963"/>
          </a:xfrm>
          <a:prstGeom prst="rect">
            <a:avLst/>
          </a:prstGeom>
        </p:spPr>
      </p:pic>
      <p:sp>
        <p:nvSpPr>
          <p:cNvPr id="29" name="正方形/長方形 28"/>
          <p:cNvSpPr/>
          <p:nvPr/>
        </p:nvSpPr>
        <p:spPr>
          <a:xfrm>
            <a:off x="2238103" y="3795621"/>
            <a:ext cx="792479" cy="501396"/>
          </a:xfrm>
          <a:prstGeom prst="rect">
            <a:avLst/>
          </a:prstGeom>
          <a:solidFill>
            <a:srgbClr val="FF00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3218210" y="4296672"/>
            <a:ext cx="666011" cy="501396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/>
        </p:nvSpPr>
        <p:spPr>
          <a:xfrm>
            <a:off x="3966245" y="4800910"/>
            <a:ext cx="650822" cy="501396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T_{ij} =&#10;\left(&#10;\begin{array}{ccc}&#10;-E^2 &amp;amp; 0 &amp;amp; 0 \\&#10;0 &amp;amp; E^2 &amp;amp; 0 \\&#10;0 &amp;amp; 0 &amp;amp; E^2&#10;\end{array}&#10;\right)&#10;\end{align*}&lt;/body&gt;&#10;  &lt;fcolor&gt;FFFFFFFF&lt;/fcolor&gt;&#10;  &lt;bcolor&gt;FF000000&lt;/bcolor&gt;&#10;  &lt;transparent&gt;True&lt;/transparent&gt;&#10;  &lt;resolution&gt;1800&lt;/resolution&gt;&#10;  &lt;imageh&gt;1044&lt;/imageh&gt;&#10;  &lt;imagew&gt;2881&lt;/imagew&gt;&#10;  &lt;scale&gt;50&lt;/scale&gt;&#10;  &lt;cursor&gt;9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87" y="3835263"/>
            <a:ext cx="3963055" cy="1436110"/>
          </a:xfrm>
          <a:prstGeom prst="rect">
            <a:avLst/>
          </a:prstGeom>
        </p:spPr>
      </p:pic>
      <p:sp>
        <p:nvSpPr>
          <p:cNvPr id="33" name="正方形/長方形 32"/>
          <p:cNvSpPr/>
          <p:nvPr/>
        </p:nvSpPr>
        <p:spPr>
          <a:xfrm>
            <a:off x="7472901" y="3368413"/>
            <a:ext cx="1479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Maxwell</a:t>
            </a:r>
          </a:p>
        </p:txBody>
      </p:sp>
    </p:spTree>
    <p:extLst>
      <p:ext uri="{BB962C8B-B14F-4D97-AF65-F5344CB8AC3E}">
        <p14:creationId xmlns:p14="http://schemas.microsoft.com/office/powerpoint/2010/main" val="196434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Fluctuation-Response Relations</a:t>
            </a:r>
            <a:endParaRPr kumimoji="1" lang="ja-JP" altLang="en-US" dirty="0"/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langle T_{44}(\tau) T_{44}(0) \rangle&#10;\end{align*}&lt;/body&gt;&#10;  &lt;fcolor&gt;FFFFFFFF&lt;/fcolor&gt;&#10;  &lt;bcolor&gt;FFFFFFFF&lt;/bcolor&gt;&#10;  &lt;transparent&gt;True&lt;/transparent&gt;&#10;  &lt;resolution&gt;1800&lt;/resolution&gt;&#10;  &lt;imageh&gt;250&lt;/imageh&gt;&#10;  &lt;imagew&gt;1504&lt;/imagew&gt;&#10;  &lt;scale&gt;50&lt;/scale&gt;&#10;  &lt;cursor&gt;4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54" y="1481162"/>
            <a:ext cx="2315721" cy="384927"/>
          </a:xfrm>
          <a:prstGeom prst="rect">
            <a:avLst/>
          </a:prstGeom>
        </p:spPr>
      </p:pic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langle T_{44}(\tau) T_{11}(0) \rangle&#10;\end{align*}&lt;/body&gt;&#10;  &lt;fcolor&gt;FFFFFFFF&lt;/fcolor&gt;&#10;  &lt;bcolor&gt;FFFFFFFF&lt;/bcolor&gt;&#10;  &lt;transparent&gt;True&lt;/transparent&gt;&#10;  &lt;resolution&gt;1800&lt;/resolution&gt;&#10;  &lt;imageh&gt;250&lt;/imageh&gt;&#10;  &lt;imagew&gt;1504&lt;/imagew&gt;&#10;  &lt;scale&gt;50&lt;/scale&gt;&#10;  &lt;cursor&gt;4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979" y="1481161"/>
            <a:ext cx="2315721" cy="384927"/>
          </a:xfrm>
          <a:prstGeom prst="rect">
            <a:avLst/>
          </a:prstGeom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langle T_{41}(\tau) T_{41}(0) \rangle&#10;\end{align*}&lt;/body&gt;&#10;  &lt;fcolor&gt;FFFFFFFF&lt;/fcolor&gt;&#10;  &lt;bcolor&gt;FFFFFFFF&lt;/bcolor&gt;&#10;  &lt;transparent&gt;True&lt;/transparent&gt;&#10;  &lt;resolution&gt;1800&lt;/resolution&gt;&#10;  &lt;imageh&gt;250&lt;/imageh&gt;&#10;  &lt;imagew&gt;1504&lt;/imagew&gt;&#10;  &lt;scale&gt;50&lt;/scale&gt;&#10;  &lt;cursor&gt;4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678" y="1481161"/>
            <a:ext cx="2315721" cy="384927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412" y="2063931"/>
            <a:ext cx="2919960" cy="2201639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5259" y="2063931"/>
            <a:ext cx="2919960" cy="2201639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34107" y="2064760"/>
            <a:ext cx="2918861" cy="2200810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166562" y="4820607"/>
            <a:ext cx="39068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>
                <a:solidFill>
                  <a:srgbClr val="FFFF00"/>
                </a:solidFill>
              </a:rPr>
              <a:t>N</a:t>
            </a:r>
            <a:r>
              <a:rPr lang="en-US" altLang="ja-JP" sz="2800" b="1" dirty="0" smtClean="0">
                <a:solidFill>
                  <a:srgbClr val="FFFF00"/>
                </a:solidFill>
              </a:rPr>
              <a:t>ew</a:t>
            </a:r>
            <a:r>
              <a:rPr lang="en-US" altLang="ja-JP" sz="2800" b="1" dirty="0" smtClean="0"/>
              <a:t> </a:t>
            </a:r>
            <a:r>
              <a:rPr lang="en-US" altLang="ja-JP" sz="2800" b="1" dirty="0" smtClean="0">
                <a:solidFill>
                  <a:srgbClr val="FFFF00"/>
                </a:solidFill>
              </a:rPr>
              <a:t>measurement of </a:t>
            </a:r>
            <a:r>
              <a:rPr lang="en-US" altLang="ja-JP" sz="2800" b="1" dirty="0" err="1" smtClean="0">
                <a:solidFill>
                  <a:srgbClr val="FFFF00"/>
                </a:solidFill>
              </a:rPr>
              <a:t>c</a:t>
            </a:r>
            <a:r>
              <a:rPr lang="en-US" altLang="ja-JP" sz="2800" b="1" baseline="-25000" dirty="0" err="1" smtClean="0">
                <a:solidFill>
                  <a:srgbClr val="FFFF00"/>
                </a:solidFill>
              </a:rPr>
              <a:t>V</a:t>
            </a:r>
            <a:endParaRPr lang="en-US" altLang="ja-JP" sz="2800" b="1" baseline="-25000" dirty="0" smtClean="0">
              <a:solidFill>
                <a:srgbClr val="FFFF00"/>
              </a:solidFill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6412" y="5398621"/>
            <a:ext cx="4811200" cy="1222924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5067906" y="6026668"/>
            <a:ext cx="41243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2+1 QCD</a:t>
            </a:r>
            <a:r>
              <a:rPr kumimoji="1" lang="en-US" altLang="ja-JP" sz="2000" dirty="0" smtClean="0"/>
              <a:t>: </a:t>
            </a:r>
          </a:p>
          <a:p>
            <a:r>
              <a:rPr kumimoji="1" lang="en-US" altLang="ja-JP" sz="2000" dirty="0" smtClean="0"/>
              <a:t>Taniguchi+ (WHOT-QCD), 1711.02262</a:t>
            </a:r>
            <a:endParaRPr kumimoji="1" lang="ja-JP" altLang="en-US" sz="2000" dirty="0"/>
          </a:p>
        </p:txBody>
      </p:sp>
      <p:sp>
        <p:nvSpPr>
          <p:cNvPr id="3" name="角丸四角形 2"/>
          <p:cNvSpPr/>
          <p:nvPr/>
        </p:nvSpPr>
        <p:spPr>
          <a:xfrm>
            <a:off x="3130423" y="1282489"/>
            <a:ext cx="5978741" cy="3193717"/>
          </a:xfrm>
          <a:prstGeom prst="roundRect">
            <a:avLst>
              <a:gd name="adj" fmla="val 9351"/>
            </a:avLst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曲折矢印 12"/>
          <p:cNvSpPr/>
          <p:nvPr/>
        </p:nvSpPr>
        <p:spPr>
          <a:xfrm flipV="1">
            <a:off x="4302034" y="4478307"/>
            <a:ext cx="961862" cy="603611"/>
          </a:xfrm>
          <a:prstGeom prst="bentArrow">
            <a:avLst>
              <a:gd name="adj1" fmla="val 44945"/>
              <a:gd name="adj2" fmla="val 39958"/>
              <a:gd name="adj3" fmla="val 37188"/>
              <a:gd name="adj4" fmla="val 3821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263896" y="4586176"/>
            <a:ext cx="33441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Confirmation of FRR</a:t>
            </a:r>
            <a:endParaRPr kumimoji="1" lang="ja-JP" altLang="en-US" sz="2800" b="1" dirty="0" smtClean="0"/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E+p = \frac{ \langle \bar{T}_{01}^2 \rangle}{VT} = \frac{ \langle \bar{T}_{11} \bar{T}_{00} \rangle }{VT}&#10;\end{align*}&lt;/body&gt;&#10;  &lt;fcolor&gt;FFFFFFFF&lt;/fcolor&gt;&#10;  &lt;bcolor&gt;FFFFFFFF&lt;/bcolor&gt;&#10;  &lt;transparent&gt;True&lt;/transparent&gt;&#10;  &lt;resolution&gt;1800&lt;/resolution&gt;&#10;  &lt;imageh&gt;549&lt;/imageh&gt;&#10;  &lt;imagew&gt;2831&lt;/imagew&gt;&#10;  &lt;scale&gt;50&lt;/scale&gt;&#10;  &lt;cursor&gt;121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751" y="5112029"/>
            <a:ext cx="3318330" cy="643505"/>
          </a:xfrm>
          <a:prstGeom prst="rect">
            <a:avLst/>
          </a:prstGeom>
        </p:spPr>
      </p:pic>
      <p:sp>
        <p:nvSpPr>
          <p:cNvPr id="16" name="下矢印 15"/>
          <p:cNvSpPr/>
          <p:nvPr/>
        </p:nvSpPr>
        <p:spPr>
          <a:xfrm>
            <a:off x="996339" y="4320364"/>
            <a:ext cx="1348196" cy="591863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846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9747" y="3109137"/>
            <a:ext cx="2403635" cy="177642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47304" y="1444689"/>
            <a:ext cx="77680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Successful analysis of e</a:t>
            </a:r>
            <a:r>
              <a:rPr kumimoji="1" lang="en-US" altLang="ja-JP" sz="2400" dirty="0" smtClean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nergy-momentum tensor on the lattice </a:t>
            </a:r>
            <a:r>
              <a:rPr lang="en-US" altLang="ja-JP" sz="2400" dirty="0" smtClean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is now</a:t>
            </a:r>
            <a:r>
              <a:rPr kumimoji="1" lang="en-US" altLang="ja-JP" sz="2400" dirty="0" smtClean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 available, and various </a:t>
            </a:r>
            <a:r>
              <a:rPr lang="en-US" altLang="ja-JP" sz="2400" dirty="0" err="1" smtClean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stuides</a:t>
            </a:r>
            <a:r>
              <a:rPr kumimoji="1" lang="en-US" altLang="ja-JP" sz="2400" dirty="0" smtClean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 are ongoing!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gradient flow method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higher-order perturbative coefficients </a:t>
            </a: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4"/>
          <a:srcRect l="6158" b="50231"/>
          <a:stretch/>
        </p:blipFill>
        <p:spPr>
          <a:xfrm>
            <a:off x="911089" y="3109138"/>
            <a:ext cx="2460477" cy="1776428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747304" y="4980354"/>
            <a:ext cx="74284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3200" b="1" dirty="0" smtClean="0">
                <a:solidFill>
                  <a:srgbClr val="FFFF00"/>
                </a:solidFill>
                <a:effectLst>
                  <a:glow rad="127000">
                    <a:schemeClr val="accent1">
                      <a:lumMod val="50000"/>
                    </a:schemeClr>
                  </a:glow>
                </a:effectLst>
                <a:sym typeface="Wingdings" panose="05000000000000000000" pitchFamily="2" charset="2"/>
              </a:rPr>
              <a:t>So many future studies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lang="en-US" altLang="ja-JP" sz="2800" dirty="0" smtClean="0">
                <a:solidFill>
                  <a:srgbClr val="FFFF00"/>
                </a:solidFill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Flux tube at </a:t>
            </a:r>
            <a:r>
              <a:rPr lang="en-US" altLang="ja-JP" sz="2800" b="1" dirty="0" smtClean="0">
                <a:solidFill>
                  <a:srgbClr val="FFFF00"/>
                </a:solidFill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nonzero temperature</a:t>
            </a:r>
            <a:endParaRPr lang="en-US" altLang="ja-JP" sz="2800" b="1" dirty="0">
              <a:solidFill>
                <a:srgbClr val="FFFF00"/>
              </a:solidFill>
              <a:effectLst>
                <a:glow rad="127000">
                  <a:schemeClr val="accent1">
                    <a:lumMod val="50000"/>
                  </a:schemeClr>
                </a:glow>
              </a:effectLst>
            </a:endParaRP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lang="en-US" altLang="ja-JP" sz="2800" dirty="0">
                <a:solidFill>
                  <a:srgbClr val="FFFF00"/>
                </a:solidFill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EMT distribution </a:t>
            </a:r>
            <a:r>
              <a:rPr lang="en-US" altLang="ja-JP" sz="2800" b="1" dirty="0">
                <a:solidFill>
                  <a:srgbClr val="FFFF00"/>
                </a:solidFill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inside </a:t>
            </a:r>
            <a:r>
              <a:rPr lang="en-US" altLang="ja-JP" sz="2800" b="1" dirty="0" smtClean="0">
                <a:solidFill>
                  <a:srgbClr val="FFFF00"/>
                </a:solidFill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hadrons</a:t>
            </a:r>
            <a:endParaRPr lang="en-US" altLang="ja-JP" sz="2800" b="1" dirty="0">
              <a:solidFill>
                <a:srgbClr val="FFFF00"/>
              </a:solidFill>
              <a:effectLst>
                <a:glow rad="127000">
                  <a:schemeClr val="accent1">
                    <a:lumMod val="50000"/>
                  </a:schemeClr>
                </a:glow>
              </a:effectLst>
            </a:endParaRP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solidFill>
                  <a:srgbClr val="FFFF00"/>
                </a:solidFill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viscosity /</a:t>
            </a:r>
            <a:r>
              <a:rPr lang="ja-JP" altLang="en-US" sz="2400" dirty="0">
                <a:solidFill>
                  <a:srgbClr val="FFFF00"/>
                </a:solidFill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 </a:t>
            </a:r>
            <a:r>
              <a:rPr lang="en-US" altLang="ja-JP" sz="2400" dirty="0" smtClean="0">
                <a:solidFill>
                  <a:srgbClr val="FFFF00"/>
                </a:solidFill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other operators / instantons / </a:t>
            </a:r>
            <a:r>
              <a:rPr lang="en-US" altLang="ja-JP" sz="2400" b="1" dirty="0" smtClean="0">
                <a:solidFill>
                  <a:srgbClr val="FFFF00"/>
                </a:solidFill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full QCD</a:t>
            </a:r>
            <a:endParaRPr lang="en-US" altLang="ja-JP" sz="2400" b="1" dirty="0">
              <a:solidFill>
                <a:srgbClr val="FFFF00"/>
              </a:solidFill>
              <a:effectLst>
                <a:glow rad="127000">
                  <a:schemeClr val="accent1">
                    <a:lumMod val="50000"/>
                  </a:schemeClr>
                </a:glow>
              </a:effectLst>
            </a:endParaRPr>
          </a:p>
        </p:txBody>
      </p:sp>
      <p:graphicFrame>
        <p:nvGraphicFramePr>
          <p:cNvPr id="11" name="オブジェクト 10"/>
          <p:cNvGraphicFramePr>
            <a:graphicFrameLocks noChangeAspect="1"/>
          </p:cNvGraphicFramePr>
          <p:nvPr>
            <p:extLst/>
          </p:nvPr>
        </p:nvGraphicFramePr>
        <p:xfrm>
          <a:off x="6011700" y="3109138"/>
          <a:ext cx="2255464" cy="1776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Acrobat Document" r:id="rId5" imgW="6278631" imgH="4945196" progId="AcroExch.Document.DC">
                  <p:embed/>
                </p:oleObj>
              </mc:Choice>
              <mc:Fallback>
                <p:oleObj name="Acrobat Document" r:id="rId5" imgW="6278631" imgH="4945196" progId="AcroExch.Document.DC">
                  <p:embed/>
                  <p:pic>
                    <p:nvPicPr>
                      <p:cNvPr id="11" name="オブジェクト 1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11700" y="3109138"/>
                        <a:ext cx="2255464" cy="17764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テキスト ボックス 11"/>
          <p:cNvSpPr txBox="1"/>
          <p:nvPr/>
        </p:nvSpPr>
        <p:spPr>
          <a:xfrm>
            <a:off x="6300901" y="3579198"/>
            <a:ext cx="16770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 smtClean="0">
                <a:solidFill>
                  <a:srgbClr val="0070C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Correlation</a:t>
            </a:r>
          </a:p>
          <a:p>
            <a:pPr algn="ctr"/>
            <a:r>
              <a:rPr lang="en-US" altLang="ja-JP" sz="2400" b="1" dirty="0" smtClean="0">
                <a:solidFill>
                  <a:srgbClr val="0070C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Functions</a:t>
            </a:r>
            <a:endParaRPr kumimoji="1" lang="ja-JP" altLang="en-US" sz="2400" b="1" dirty="0" smtClean="0">
              <a:solidFill>
                <a:srgbClr val="0070C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70497" y="3733087"/>
            <a:ext cx="1141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Stress</a:t>
            </a:r>
            <a:endParaRPr kumimoji="1" lang="ja-JP" altLang="en-US" sz="2800" b="1" dirty="0" smtClean="0">
              <a:solidFill>
                <a:schemeClr val="accent6">
                  <a:lumMod val="50000"/>
                </a:schemeClr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867427" y="3425310"/>
            <a:ext cx="16578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 smtClean="0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Pressure</a:t>
            </a:r>
          </a:p>
          <a:p>
            <a:pPr algn="ctr"/>
            <a:r>
              <a:rPr lang="en-US" altLang="ja-JP" sz="2400" b="1" dirty="0" smtClean="0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Anisotropy</a:t>
            </a:r>
            <a:endParaRPr kumimoji="1" lang="ja-JP" altLang="en-US" sz="2400" b="1" dirty="0" smtClean="0">
              <a:solidFill>
                <a:srgbClr val="FF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731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backup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079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角丸四角形 43"/>
          <p:cNvSpPr/>
          <p:nvPr/>
        </p:nvSpPr>
        <p:spPr>
          <a:xfrm>
            <a:off x="1236617" y="5238409"/>
            <a:ext cx="2213189" cy="1524709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角丸四角形 42"/>
          <p:cNvSpPr/>
          <p:nvPr/>
        </p:nvSpPr>
        <p:spPr>
          <a:xfrm>
            <a:off x="5122659" y="5238410"/>
            <a:ext cx="3185317" cy="1524709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Two </a:t>
            </a:r>
            <a:r>
              <a:rPr lang="en-US" altLang="ja-JP" dirty="0" smtClean="0"/>
              <a:t>Special Cases</a:t>
            </a:r>
            <a:r>
              <a:rPr kumimoji="1" lang="en-US" altLang="ja-JP" dirty="0" smtClean="0"/>
              <a:t> with PBC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880007" y="3082672"/>
            <a:ext cx="2365426" cy="810689"/>
          </a:xfrm>
          <a:prstGeom prst="rect">
            <a:avLst/>
          </a:prstGeom>
          <a:scene3d>
            <a:camera prst="isometricOffAxis2Left">
              <a:rot lat="1080000" lon="600000" rev="0"/>
            </a:camera>
            <a:lightRig rig="soft" dir="t"/>
          </a:scene3d>
          <a:sp3d extrusionH="3810000" contourW="12700" prstMaterial="clear">
            <a:contourClr>
              <a:schemeClr val="accent5">
                <a:lumMod val="40000"/>
                <a:lumOff val="6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矢印コネクタ 4"/>
          <p:cNvCxnSpPr/>
          <p:nvPr/>
        </p:nvCxnSpPr>
        <p:spPr>
          <a:xfrm>
            <a:off x="5470830" y="3968569"/>
            <a:ext cx="768861" cy="109859"/>
          </a:xfrm>
          <a:prstGeom prst="straightConnector1">
            <a:avLst/>
          </a:prstGeom>
          <a:ln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L_x&#10;\end{align*}&lt;/body&gt;&#10;  &lt;fcolor&gt;FFFFFFFF&lt;/fcolor&gt;&#10;  &lt;bcolor&gt;FF000000&lt;/bcolor&gt;&#10;  &lt;transparent&gt;True&lt;/transparent&gt;&#10;  &lt;resolution&gt;1800&lt;/resolution&gt;&#10;  &lt;imageh&gt;209&lt;/imageh&gt;&#10;  &lt;imagew&gt;261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910" y="4075804"/>
            <a:ext cx="276225" cy="221192"/>
          </a:xfrm>
          <a:prstGeom prst="rect">
            <a:avLst/>
          </a:prstGeom>
        </p:spPr>
      </p:pic>
      <p:cxnSp>
        <p:nvCxnSpPr>
          <p:cNvPr id="7" name="直線矢印コネクタ 6"/>
          <p:cNvCxnSpPr/>
          <p:nvPr/>
        </p:nvCxnSpPr>
        <p:spPr>
          <a:xfrm flipV="1">
            <a:off x="710310" y="3068511"/>
            <a:ext cx="1" cy="744491"/>
          </a:xfrm>
          <a:prstGeom prst="straightConnector1">
            <a:avLst/>
          </a:prstGeom>
          <a:ln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frac1T&#10;\end{align*}&lt;/body&gt;&#10;  &lt;fcolor&gt;FFFFFFFF&lt;/fcolor&gt;&#10;  &lt;bcolor&gt;FF000000&lt;/bcolor&gt;&#10;  &lt;transparent&gt;True&lt;/transparent&gt;&#10;  &lt;resolution&gt;1800&lt;/resolution&gt;&#10;  &lt;imageh&gt;503&lt;/imageh&gt;&#10;  &lt;imagew&gt;181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87" y="3174585"/>
            <a:ext cx="191558" cy="532342"/>
          </a:xfrm>
          <a:prstGeom prst="rect">
            <a:avLst/>
          </a:prstGeom>
        </p:spPr>
      </p:pic>
      <p:cxnSp>
        <p:nvCxnSpPr>
          <p:cNvPr id="9" name="直線矢印コネクタ 8"/>
          <p:cNvCxnSpPr/>
          <p:nvPr/>
        </p:nvCxnSpPr>
        <p:spPr>
          <a:xfrm flipV="1">
            <a:off x="6525196" y="2914512"/>
            <a:ext cx="1631066" cy="1030513"/>
          </a:xfrm>
          <a:prstGeom prst="straightConnector1">
            <a:avLst/>
          </a:prstGeom>
          <a:ln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L_y,~L_z&#10;\end{align*}&lt;/body&gt;&#10;  &lt;fcolor&gt;FFFFFFFF&lt;/fcolor&gt;&#10;  &lt;bcolor&gt;FF000000&lt;/bcolor&gt;&#10;  &lt;transparent&gt;True&lt;/transparent&gt;&#10;  &lt;resolution&gt;1800&lt;/resolution&gt;&#10;  &lt;imageh&gt;243&lt;/imageh&gt;&#10;  &lt;imagew&gt;735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877" y="3646967"/>
            <a:ext cx="777875" cy="257175"/>
          </a:xfrm>
          <a:prstGeom prst="rect">
            <a:avLst/>
          </a:prstGeom>
        </p:spPr>
      </p:pic>
      <p:sp>
        <p:nvSpPr>
          <p:cNvPr id="14" name="正方形/長方形 13"/>
          <p:cNvSpPr/>
          <p:nvPr/>
        </p:nvSpPr>
        <p:spPr>
          <a:xfrm>
            <a:off x="5428811" y="3049908"/>
            <a:ext cx="877019" cy="810689"/>
          </a:xfrm>
          <a:prstGeom prst="rect">
            <a:avLst/>
          </a:prstGeom>
          <a:scene3d>
            <a:camera prst="isometricOffAxis2Left"/>
            <a:lightRig rig="soft" dir="t"/>
          </a:scene3d>
          <a:sp3d extrusionH="3810000" contourW="12700" prstMaterial="clear">
            <a:contourClr>
              <a:schemeClr val="accent5">
                <a:lumMod val="40000"/>
                <a:lumOff val="6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" name="直線矢印コネクタ 14"/>
          <p:cNvCxnSpPr/>
          <p:nvPr/>
        </p:nvCxnSpPr>
        <p:spPr>
          <a:xfrm flipV="1">
            <a:off x="5224425" y="3030517"/>
            <a:ext cx="1" cy="744491"/>
          </a:xfrm>
          <a:prstGeom prst="straightConnector1">
            <a:avLst/>
          </a:prstGeom>
          <a:ln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\frac1T&#10;\end{align*}&lt;/body&gt;&#10;  &lt;fcolor&gt;FFFFFFFF&lt;/fcolor&gt;&#10;  &lt;bcolor&gt;FF000000&lt;/bcolor&gt;&#10;  &lt;transparent&gt;True&lt;/transparent&gt;&#10;  &lt;resolution&gt;1800&lt;/resolution&gt;&#10;  &lt;imageh&gt;503&lt;/imageh&gt;&#10;  &lt;imagew&gt;181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102" y="3136591"/>
            <a:ext cx="191558" cy="532342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T_{11}=T_{22}=T_{33}&#10;\end{align*}&lt;/body&gt;&#10;  &lt;fcolor&gt;FFFFFFFF&lt;/fcolor&gt;&#10;  &lt;bcolor&gt;FF000000&lt;/bcolor&gt;&#10;  &lt;transparent&gt;True&lt;/transparent&gt;&#10;  &lt;resolution&gt;1800&lt;/resolution&gt;&#10;  &lt;imageh&gt;209&lt;/imageh&gt;&#10;  &lt;imagew&gt;1704&lt;/imagew&gt;&#10;  &lt;scale&gt;50&lt;/scale&gt;&#10;  &lt;cursor&gt;36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95" y="4658102"/>
            <a:ext cx="2616128" cy="320875"/>
          </a:xfrm>
          <a:prstGeom prst="rect">
            <a:avLst/>
          </a:prstGeom>
        </p:spPr>
      </p:pic>
      <p:sp>
        <p:nvSpPr>
          <p:cNvPr id="25" name="テキスト ボックス 24"/>
          <p:cNvSpPr txBox="1"/>
          <p:nvPr/>
        </p:nvSpPr>
        <p:spPr>
          <a:xfrm>
            <a:off x="5180281" y="5288113"/>
            <a:ext cx="3070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In conformal (</a:t>
            </a:r>
            <a:r>
              <a:rPr kumimoji="1" lang="en-US" altLang="ja-JP" sz="2400" dirty="0" err="1" smtClean="0">
                <a:latin typeface="Symbol" panose="05050102010706020507" pitchFamily="18" charset="2"/>
              </a:rPr>
              <a:t>S</a:t>
            </a:r>
            <a:r>
              <a:rPr kumimoji="1" lang="en-US" altLang="ja-JP" sz="2400" baseline="-25000" dirty="0" err="1" smtClean="0">
                <a:latin typeface="Symbol" panose="05050102010706020507" pitchFamily="18" charset="2"/>
              </a:rPr>
              <a:t>m</a:t>
            </a:r>
            <a:r>
              <a:rPr kumimoji="1" lang="en-US" altLang="ja-JP" sz="2400" dirty="0" err="1" smtClean="0"/>
              <a:t>T</a:t>
            </a:r>
            <a:r>
              <a:rPr kumimoji="1" lang="en-US" altLang="ja-JP" sz="2400" baseline="-25000" dirty="0" err="1" smtClean="0">
                <a:latin typeface="Symbol" panose="05050102010706020507" pitchFamily="18" charset="2"/>
              </a:rPr>
              <a:t>mm</a:t>
            </a:r>
            <a:r>
              <a:rPr kumimoji="1" lang="en-US" altLang="ja-JP" sz="2400" dirty="0" smtClean="0"/>
              <a:t>=</a:t>
            </a:r>
            <a:r>
              <a:rPr kumimoji="1" lang="en-US" altLang="ja-JP" sz="2400" dirty="0" smtClean="0">
                <a:latin typeface="Century" panose="02040604050505020304" pitchFamily="18" charset="0"/>
              </a:rPr>
              <a:t>0</a:t>
            </a:r>
            <a:r>
              <a:rPr kumimoji="1" lang="en-US" altLang="ja-JP" sz="2400" dirty="0" smtClean="0"/>
              <a:t>)</a:t>
            </a:r>
            <a:endParaRPr kumimoji="1" lang="ja-JP" altLang="en-US" sz="2400" dirty="0" smtClean="0"/>
          </a:p>
        </p:txBody>
      </p:sp>
      <p:cxnSp>
        <p:nvCxnSpPr>
          <p:cNvPr id="30" name="直線矢印コネクタ 29"/>
          <p:cNvCxnSpPr/>
          <p:nvPr/>
        </p:nvCxnSpPr>
        <p:spPr>
          <a:xfrm flipV="1">
            <a:off x="3449806" y="2806432"/>
            <a:ext cx="652681" cy="1140029"/>
          </a:xfrm>
          <a:prstGeom prst="straightConnector1">
            <a:avLst/>
          </a:prstGeom>
          <a:ln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L_y,~L_z&#10;\end{align*}&lt;/body&gt;&#10;  &lt;fcolor&gt;FFFFFFFF&lt;/fcolor&gt;&#10;  &lt;bcolor&gt;FF000000&lt;/bcolor&gt;&#10;  &lt;transparent&gt;True&lt;/transparent&gt;&#10;  &lt;resolution&gt;1800&lt;/resolution&gt;&#10;  &lt;imageh&gt;243&lt;/imageh&gt;&#10;  &lt;imagew&gt;735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123" y="3667763"/>
            <a:ext cx="777875" cy="257175"/>
          </a:xfrm>
          <a:prstGeom prst="rect">
            <a:avLst/>
          </a:prstGeom>
        </p:spPr>
      </p:pic>
      <p:cxnSp>
        <p:nvCxnSpPr>
          <p:cNvPr id="33" name="直線矢印コネクタ 32"/>
          <p:cNvCxnSpPr/>
          <p:nvPr/>
        </p:nvCxnSpPr>
        <p:spPr>
          <a:xfrm>
            <a:off x="880007" y="4014051"/>
            <a:ext cx="2365426" cy="110727"/>
          </a:xfrm>
          <a:prstGeom prst="straightConnector1">
            <a:avLst/>
          </a:prstGeom>
          <a:ln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34" name="TexTeXPicture" descr="&lt;?xml version=&quot;1.0&quot; encoding=&quot;utf-16&quot;?&gt;&#10;&lt;TeXTeX&gt;&#10;  &lt;preamble&gt;\documentclass{jarticle}&#10;\usepackage{amsmath}&#10;\pagestyle{empty}&lt;/preamble&gt;&#10;  &lt;body&gt;\begin{align*} &#10;L_x&#10;\end{align*}&lt;/body&gt;&#10;  &lt;fcolor&gt;FFFFFFFF&lt;/fcolor&gt;&#10;  &lt;bcolor&gt;FF000000&lt;/bcolor&gt;&#10;  &lt;transparent&gt;True&lt;/transparent&gt;&#10;  &lt;resolution&gt;1800&lt;/resolution&gt;&#10;  &lt;imageh&gt;209&lt;/imageh&gt;&#10;  &lt;imagew&gt;261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957" y="4155979"/>
            <a:ext cx="276225" cy="221192"/>
          </a:xfrm>
          <a:prstGeom prst="rect">
            <a:avLst/>
          </a:prstGeom>
        </p:spPr>
      </p:pic>
      <p:sp>
        <p:nvSpPr>
          <p:cNvPr id="19" name="角丸四角形 18"/>
          <p:cNvSpPr/>
          <p:nvPr/>
        </p:nvSpPr>
        <p:spPr>
          <a:xfrm>
            <a:off x="628650" y="1301224"/>
            <a:ext cx="3584248" cy="700251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1/T \ll L_x = L_y = L_z&#10;\end{align*}&lt;/body&gt;&#10;  &lt;fcolor&gt;FFFFFFFF&lt;/fcolor&gt;&#10;  &lt;bcolor&gt;FF000000&lt;/bcolor&gt;&#10;  &lt;transparent&gt;True&lt;/transparent&gt;&#10;  &lt;resolution&gt;1800&lt;/resolution&gt;&#10;  &lt;imageh&gt;260&lt;/imageh&gt;&#10;  &lt;imagew&gt;2303&lt;/imagew&gt;&#10;  &lt;scale&gt;50&lt;/scale&gt;&#10;  &lt;cursor&gt;3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24" y="1457947"/>
            <a:ext cx="3251700" cy="367105"/>
          </a:xfrm>
          <a:prstGeom prst="rect">
            <a:avLst/>
          </a:prstGeom>
        </p:spPr>
      </p:pic>
      <p:sp>
        <p:nvSpPr>
          <p:cNvPr id="20" name="角丸四角形 19"/>
          <p:cNvSpPr/>
          <p:nvPr/>
        </p:nvSpPr>
        <p:spPr>
          <a:xfrm>
            <a:off x="4931102" y="1307167"/>
            <a:ext cx="3584248" cy="700251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1/T=L_x ,~ L_y = L_z&#10;\end{align*}&lt;/body&gt;&#10;  &lt;fcolor&gt;FFFFFFFF&lt;/fcolor&gt;&#10;  &lt;bcolor&gt;FF000000&lt;/bcolor&gt;&#10;  &lt;transparent&gt;True&lt;/transparent&gt;&#10;  &lt;resolution&gt;1800&lt;/resolution&gt;&#10;  &lt;imageh&gt;260&lt;/imageh&gt;&#10;  &lt;imagew&gt;2110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100" y="1482372"/>
            <a:ext cx="2979195" cy="367105"/>
          </a:xfrm>
          <a:prstGeom prst="rect">
            <a:avLst/>
          </a:prstGeom>
        </p:spPr>
      </p:pic>
      <p:pic>
        <p:nvPicPr>
          <p:cNvPr id="38" name="TexTeXPicture" descr="&lt;?xml version=&quot;1.0&quot; encoding=&quot;utf-16&quot;?&gt;&#10;&lt;TeXTeX&gt;&#10;  &lt;preamble&gt;\documentclass{jarticle}&#10;\usepackage{amsmath}&#10;\pagestyle{empty}&lt;/preamble&gt;&#10;  &lt;body&gt;\begin{align*} &#10;T_{44}=T_{11} ,~&#10;T_{22}=T_{33}&#10;\end{align*}&lt;/body&gt;&#10;  &lt;fcolor&gt;FFFFFFFF&lt;/fcolor&gt;&#10;  &lt;bcolor&gt;FF000000&lt;/bcolor&gt;&#10;  &lt;transparent&gt;True&lt;/transparent&gt;&#10;  &lt;resolution&gt;1800&lt;/resolution&gt;&#10;  &lt;imageh&gt;217&lt;/imageh&gt;&#10;  &lt;imagew&gt;2255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102" y="4662601"/>
            <a:ext cx="3462071" cy="333157"/>
          </a:xfrm>
          <a:prstGeom prst="rect">
            <a:avLst/>
          </a:prstGeom>
        </p:spPr>
      </p:pic>
      <p:pic>
        <p:nvPicPr>
          <p:cNvPr id="39" name="TexTeXPicture" descr="&lt;?xml version=&quot;1.0&quot; encoding=&quot;utf-16&quot;?&gt;&#10;&lt;TeXTeX&gt;&#10;  &lt;preamble&gt;\documentclass{jarticle}&#10;\usepackage{amsmath}&#10;\pagestyle{empty}&lt;/preamble&gt;&#10;  &lt;body&gt;\begin{align*} &#10;\frac{p_1}{p_2}=1&#10;\end{align*}&lt;/body&gt;&#10;  &lt;fcolor&gt;FFFFFFFF&lt;/fcolor&gt;&#10;  &lt;bcolor&gt;FF000000&lt;/bcolor&gt;&#10;  &lt;transparent&gt;True&lt;/transparent&gt;&#10;  &lt;resolution&gt;1800&lt;/resolution&gt;&#10;  &lt;imageh&gt;496&lt;/imageh&gt;&#10;  &lt;imagew&gt;711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825" y="5629655"/>
            <a:ext cx="1155760" cy="806268"/>
          </a:xfrm>
          <a:prstGeom prst="rect">
            <a:avLst/>
          </a:prstGeom>
        </p:spPr>
      </p:pic>
      <p:pic>
        <p:nvPicPr>
          <p:cNvPr id="41" name="TexTeXPicture" descr="&lt;?xml version=&quot;1.0&quot; encoding=&quot;utf-16&quot;?&gt;&#10;&lt;TeXTeX&gt;&#10;  &lt;preamble&gt;\documentclass{jarticle}&#10;\usepackage{amsmath}&#10;\pagestyle{empty}&lt;/preamble&gt;&#10;  &lt;body&gt;\begin{align*} &#10;\frac{p_1}{p_2}=-1&#10;\end{align*}&lt;/body&gt;&#10;  &lt;fcolor&gt;FFFFFFFF&lt;/fcolor&gt;&#10;  &lt;bcolor&gt;FF000000&lt;/bcolor&gt;&#10;  &lt;transparent&gt;True&lt;/transparent&gt;&#10;  &lt;resolution&gt;1800&lt;/resolution&gt;&#10;  &lt;imageh&gt;496&lt;/imageh&gt;&#10;  &lt;imagew&gt;905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640" y="5817006"/>
            <a:ext cx="1471115" cy="806268"/>
          </a:xfrm>
          <a:prstGeom prst="rect">
            <a:avLst/>
          </a:prstGeom>
        </p:spPr>
      </p:pic>
      <p:sp>
        <p:nvSpPr>
          <p:cNvPr id="42" name="左右矢印 41"/>
          <p:cNvSpPr/>
          <p:nvPr/>
        </p:nvSpPr>
        <p:spPr>
          <a:xfrm>
            <a:off x="3546855" y="5691766"/>
            <a:ext cx="1481296" cy="827390"/>
          </a:xfrm>
          <a:prstGeom prst="left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344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角丸四角形 18"/>
          <p:cNvSpPr/>
          <p:nvPr/>
        </p:nvSpPr>
        <p:spPr>
          <a:xfrm>
            <a:off x="598538" y="1306287"/>
            <a:ext cx="7946921" cy="2228406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EMT on the Lattice: Conventional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570492" y="1397392"/>
            <a:ext cx="40030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b="1" dirty="0" smtClean="0"/>
              <a:t>Lattice EMT Operator</a:t>
            </a:r>
            <a:endParaRPr kumimoji="1" lang="ja-JP" altLang="en-US" sz="3200" b="1" dirty="0" smtClean="0"/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T_{\mu\nu}^{[1]} = \delta_{\mu\nu} F_{\rho\sigma}^a F_{\rho\sigma}^a&#10;\end{align*}&lt;/body&gt;&#10;  &lt;fcolor&gt;FFFFFFFF&lt;/fcolor&gt;&#10;  &lt;bcolor&gt;FF000000&lt;/bcolor&gt;&#10;  &lt;transparent&gt;True&lt;/transparent&gt;&#10;  &lt;resolution&gt;1800&lt;/resolution&gt;&#10;  &lt;imageh&gt;332&lt;/imageh&gt;&#10;  &lt;imagew&gt;1856&lt;/imagew&gt;&#10;  &lt;scale&gt;50&lt;/scale&gt;&#10;  &lt;cursor&gt;81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606" y="2987207"/>
            <a:ext cx="1414095" cy="252952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T_{\mu\nu}^{[6]} = (1-\delta_{\mu\nu}) F_{\mu\rho}^a F_{\nu\rho}^a,&#10;\end{align*}&lt;/body&gt;&#10;  &lt;fcolor&gt;FFFFFFFF&lt;/fcolor&gt;&#10;  &lt;bcolor&gt;FF000000&lt;/bcolor&gt;&#10;  &lt;transparent&gt;True&lt;/transparent&gt;&#10;  &lt;resolution&gt;1800&lt;/resolution&gt;&#10;  &lt;imageh&gt;332&lt;/imageh&gt;&#10;  &lt;imagew&gt;2544&lt;/imagew&gt;&#10;  &lt;scale&gt;50&lt;/scale&gt;&#10;  &lt;cursor&gt;8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322" y="2987209"/>
            <a:ext cx="1938286" cy="252952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T_{\mu\nu}^{[3]} = \delta_{\mu\nu}\Big( F_{\mu\rho}^a F_{\nu\rho}^a - \frac14 F_{\rho\sigma}^a F_{\rho\sigma}^a \Big),&#10;\end{align*}&lt;/body&gt;&#10;  &lt;fcolor&gt;FFFFFFFF&lt;/fcolor&gt;&#10;  &lt;bcolor&gt;FF000000&lt;/bcolor&gt;&#10;  &lt;transparent&gt;True&lt;/transparent&gt;&#10;  &lt;resolution&gt;1800&lt;/resolution&gt;&#10;  &lt;imageh&gt;503&lt;/imageh&gt;&#10;  &lt;imagew&gt;3503&lt;/imagew&gt;&#10;  &lt;scale&gt;50&lt;/scale&gt;&#10;  &lt;cursor&gt;13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131" y="2922064"/>
            <a:ext cx="2668952" cy="383238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707079" y="3822327"/>
            <a:ext cx="467127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Fit to thermodynamics: Z</a:t>
            </a:r>
            <a:r>
              <a:rPr lang="en-US" altLang="ja-JP" sz="2400" baseline="-25000" dirty="0"/>
              <a:t>3</a:t>
            </a:r>
            <a:r>
              <a:rPr lang="en-US" altLang="ja-JP" sz="2400" dirty="0"/>
              <a:t>, Z</a:t>
            </a:r>
            <a:r>
              <a:rPr lang="en-US" altLang="ja-JP" sz="2400" baseline="-25000" dirty="0"/>
              <a:t>1</a:t>
            </a:r>
            <a:endParaRPr lang="ja-JP" altLang="en-US" sz="2400" baseline="-25000" dirty="0"/>
          </a:p>
          <a:p>
            <a:pPr marL="342900" indent="-342900">
              <a:buFont typeface="Wingdings" panose="05000000000000000000" pitchFamily="2" charset="2"/>
              <a:buChar char="p"/>
            </a:pPr>
            <a:endParaRPr kumimoji="1" lang="en-US" altLang="ja-JP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Shifted-boundary method: Z</a:t>
            </a:r>
            <a:r>
              <a:rPr kumimoji="1" lang="en-US" altLang="ja-JP" sz="2400" baseline="-25000" dirty="0" smtClean="0"/>
              <a:t>6</a:t>
            </a:r>
            <a:r>
              <a:rPr kumimoji="1" lang="en-US" altLang="ja-JP" sz="2400" dirty="0" smtClean="0"/>
              <a:t>, Z</a:t>
            </a:r>
            <a:r>
              <a:rPr kumimoji="1" lang="en-US" altLang="ja-JP" sz="2400" baseline="-25000" dirty="0" smtClean="0"/>
              <a:t>3</a:t>
            </a:r>
          </a:p>
        </p:txBody>
      </p:sp>
      <p:sp>
        <p:nvSpPr>
          <p:cNvPr id="17" name="正方形/長方形 16"/>
          <p:cNvSpPr/>
          <p:nvPr/>
        </p:nvSpPr>
        <p:spPr>
          <a:xfrm>
            <a:off x="6534493" y="1622548"/>
            <a:ext cx="20499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err="1" smtClean="0"/>
              <a:t>Caracciolo</a:t>
            </a:r>
            <a:r>
              <a:rPr lang="en-US" altLang="ja-JP" sz="2000" dirty="0" smtClean="0"/>
              <a:t>+, 1990</a:t>
            </a:r>
            <a:endParaRPr lang="ja-JP" altLang="en-US" sz="20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80602" y="5190763"/>
            <a:ext cx="35412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Multi-level algorithm</a:t>
            </a:r>
            <a:endParaRPr kumimoji="1" lang="ja-JP" altLang="en-US" sz="2800" b="1" dirty="0" smtClean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258541" y="4482877"/>
            <a:ext cx="41260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Giusti</a:t>
            </a:r>
            <a:r>
              <a:rPr kumimoji="1" lang="en-US" altLang="ja-JP" sz="2000" dirty="0" smtClean="0"/>
              <a:t>, Meyer, 2011; 2013;</a:t>
            </a:r>
          </a:p>
          <a:p>
            <a:r>
              <a:rPr lang="en-US" altLang="ja-JP" sz="2000" dirty="0" err="1" smtClean="0"/>
              <a:t>Giusti</a:t>
            </a:r>
            <a:r>
              <a:rPr lang="en-US" altLang="ja-JP" sz="2000" dirty="0" smtClean="0"/>
              <a:t>, Pepe, 2014~;</a:t>
            </a:r>
            <a:r>
              <a:rPr lang="en-US" altLang="ja-JP" sz="2000" dirty="0"/>
              <a:t> </a:t>
            </a:r>
            <a:r>
              <a:rPr kumimoji="1" lang="en-US" altLang="ja-JP" sz="2000" dirty="0" err="1" smtClean="0"/>
              <a:t>Borsanyi</a:t>
            </a:r>
            <a:r>
              <a:rPr kumimoji="1" lang="en-US" altLang="ja-JP" sz="2000" dirty="0" smtClean="0"/>
              <a:t>+, 2018</a:t>
            </a:r>
            <a:endParaRPr kumimoji="1" lang="ja-JP" altLang="en-US" sz="2000" dirty="0" smtClean="0"/>
          </a:p>
        </p:txBody>
      </p:sp>
      <p:sp>
        <p:nvSpPr>
          <p:cNvPr id="21" name="正方形/長方形 20"/>
          <p:cNvSpPr/>
          <p:nvPr/>
        </p:nvSpPr>
        <p:spPr>
          <a:xfrm>
            <a:off x="5258541" y="5775037"/>
            <a:ext cx="246907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smtClean="0"/>
              <a:t>Meyer, 2007;</a:t>
            </a:r>
          </a:p>
          <a:p>
            <a:r>
              <a:rPr lang="en-US" altLang="ja-JP" sz="2000" dirty="0" err="1" smtClean="0"/>
              <a:t>Borsanyi</a:t>
            </a:r>
            <a:r>
              <a:rPr lang="en-US" altLang="ja-JP" sz="2000" dirty="0" smtClean="0"/>
              <a:t>, 2018;</a:t>
            </a:r>
          </a:p>
          <a:p>
            <a:r>
              <a:rPr lang="en-US" altLang="ja-JP" sz="2000" dirty="0" err="1" smtClean="0"/>
              <a:t>Astrakhantsev</a:t>
            </a:r>
            <a:r>
              <a:rPr lang="en-US" altLang="ja-JP" sz="2000" dirty="0" smtClean="0"/>
              <a:t>+, 2018</a:t>
            </a:r>
            <a:endParaRPr lang="ja-JP" altLang="en-US" sz="20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07079" y="5768000"/>
            <a:ext cx="45180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effective in reducing statistical error of correlator</a:t>
            </a:r>
            <a:endParaRPr kumimoji="1" lang="ja-JP" altLang="en-US" sz="2400" dirty="0" smtClean="0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T_{\mu\nu} = &#10;Z_6 T_{\mu\nu}^{[6]} &#10;+ Z_3 T_{\mu\nu}^{[3]} &#10;+ Z_1 \big( T_{\mu\nu}^{[1]} - \langle T_{\mu\nu}^{[1]}\rangle \big)&#10;\end{align*}&lt;/body&gt;&#10;  &lt;fcolor&gt;FFFFFFFF&lt;/fcolor&gt;&#10;  &lt;bcolor&gt;FF000000&lt;/bcolor&gt;&#10;  &lt;transparent&gt;True&lt;/transparent&gt;&#10;  &lt;resolution&gt;1800&lt;/resolution&gt;&#10;  &lt;imageh&gt;332&lt;/imageh&gt;&#10;  &lt;imagew&gt;4477&lt;/imagew&gt;&#10;  &lt;scale&gt;50&lt;/scale&gt;&#10;  &lt;cursor&gt;14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86" y="2200023"/>
            <a:ext cx="7099424" cy="52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98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角丸四角形 84"/>
          <p:cNvSpPr/>
          <p:nvPr/>
        </p:nvSpPr>
        <p:spPr>
          <a:xfrm>
            <a:off x="399022" y="1290082"/>
            <a:ext cx="8219031" cy="1666333"/>
          </a:xfrm>
          <a:prstGeom prst="roundRect">
            <a:avLst>
              <a:gd name="adj" fmla="val 11985"/>
            </a:avLst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Fermion Propagator</a:t>
            </a:r>
            <a:endParaRPr kumimoji="1" lang="ja-JP" altLang="en-US" dirty="0"/>
          </a:p>
        </p:txBody>
      </p:sp>
      <p:sp>
        <p:nvSpPr>
          <p:cNvPr id="52" name="フローチャート: データ 51"/>
          <p:cNvSpPr/>
          <p:nvPr/>
        </p:nvSpPr>
        <p:spPr>
          <a:xfrm>
            <a:off x="5533210" y="5538652"/>
            <a:ext cx="3762102" cy="482020"/>
          </a:xfrm>
          <a:prstGeom prst="flowChartInputOutput">
            <a:avLst/>
          </a:prstGeom>
          <a:solidFill>
            <a:srgbClr val="808DA9">
              <a:alpha val="50000"/>
            </a:srgbClr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5898969" y="5651340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prstClr val="white"/>
                </a:solidFill>
                <a:latin typeface="Calibri" panose="020F0502020204030204"/>
                <a:ea typeface="メイリオ" panose="020B0604030504040204" pitchFamily="50" charset="-128"/>
              </a:rPr>
              <a:t>t=0</a:t>
            </a:r>
            <a:endParaRPr lang="ja-JP" altLang="en-US" dirty="0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pic>
        <p:nvPicPr>
          <p:cNvPr id="54" name="TexTeXPicture" descr="&lt;?xml version=&quot;1.0&quot; encoding=&quot;utf-16&quot;?&gt;&#10;&lt;TeXTeX&gt;&#10;  &lt;preamble&gt;\documentclass{jarticle}&#10;\usepackage{amsmath}&#10;\pagestyle{empty}&lt;/preamble&gt;&#10;  &lt;body&gt;\begin{align*} &#10;(t,x)&#10;\end{align*}&lt;/body&gt;&#10;  &lt;fcolor&gt;FFFFFFFF&lt;/fcolor&gt;&#10;  &lt;bcolor&gt;FFFFFFFF&lt;/bcolor&gt;&#10;  &lt;transparent&gt;True&lt;/transparent&gt;&#10;  &lt;resolution&gt;1800&lt;/resolution&gt;&#10;  &lt;imageh&gt;250&lt;/imageh&gt;&#10;  &lt;imagew&gt;487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015" y="4315805"/>
            <a:ext cx="515408" cy="264583"/>
          </a:xfrm>
          <a:prstGeom prst="rect">
            <a:avLst/>
          </a:prstGeom>
        </p:spPr>
      </p:pic>
      <p:pic>
        <p:nvPicPr>
          <p:cNvPr id="55" name="TexTeXPicture" descr="&lt;?xml version=&quot;1.0&quot; encoding=&quot;utf-16&quot;?&gt;&#10;&lt;TeXTeX&gt;&#10;  &lt;preamble&gt;\documentclass{jarticle}&#10;\usepackage{amsmath}&#10;\pagestyle{empty}&lt;/preamble&gt;&#10;  &lt;body&gt;\begin{align*} &#10;(s,y)&#10;\end{align*}&lt;/body&gt;&#10;  &lt;fcolor&gt;FFFFFFFF&lt;/fcolor&gt;&#10;  &lt;bcolor&gt;FFFFFFFF&lt;/bcolor&gt;&#10;  &lt;transparent&gt;True&lt;/transparent&gt;&#10;  &lt;resolution&gt;1800&lt;/resolution&gt;&#10;  &lt;imageh&gt;250&lt;/imageh&gt;&#10;  &lt;imagew&gt;503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774" y="4590802"/>
            <a:ext cx="532341" cy="264583"/>
          </a:xfrm>
          <a:prstGeom prst="rect">
            <a:avLst/>
          </a:prstGeom>
        </p:spPr>
      </p:pic>
      <p:cxnSp>
        <p:nvCxnSpPr>
          <p:cNvPr id="56" name="直線矢印コネクタ 55"/>
          <p:cNvCxnSpPr/>
          <p:nvPr/>
        </p:nvCxnSpPr>
        <p:spPr>
          <a:xfrm flipV="1">
            <a:off x="5557199" y="3639682"/>
            <a:ext cx="2313" cy="2369734"/>
          </a:xfrm>
          <a:prstGeom prst="straightConnector1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tailEnd type="arrow" w="lg" len="lg"/>
          </a:ln>
          <a:effectLst/>
        </p:spPr>
      </p:cxnSp>
      <p:pic>
        <p:nvPicPr>
          <p:cNvPr id="57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437" y="3617900"/>
            <a:ext cx="221064" cy="456673"/>
          </a:xfrm>
          <a:prstGeom prst="rect">
            <a:avLst/>
          </a:prstGeom>
        </p:spPr>
      </p:pic>
      <p:sp>
        <p:nvSpPr>
          <p:cNvPr id="58" name="フリーフォーム 57"/>
          <p:cNvSpPr/>
          <p:nvPr/>
        </p:nvSpPr>
        <p:spPr>
          <a:xfrm>
            <a:off x="6559584" y="4824549"/>
            <a:ext cx="271202" cy="905692"/>
          </a:xfrm>
          <a:custGeom>
            <a:avLst/>
            <a:gdLst>
              <a:gd name="connsiteX0" fmla="*/ 79614 w 271202"/>
              <a:gd name="connsiteY0" fmla="*/ 0 h 905692"/>
              <a:gd name="connsiteX1" fmla="*/ 9945 w 271202"/>
              <a:gd name="connsiteY1" fmla="*/ 383178 h 905692"/>
              <a:gd name="connsiteX2" fmla="*/ 271202 w 271202"/>
              <a:gd name="connsiteY2" fmla="*/ 905692 h 9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1202" h="905692">
                <a:moveTo>
                  <a:pt x="79614" y="0"/>
                </a:moveTo>
                <a:cubicBezTo>
                  <a:pt x="28814" y="116114"/>
                  <a:pt x="-21986" y="232229"/>
                  <a:pt x="9945" y="383178"/>
                </a:cubicBezTo>
                <a:cubicBezTo>
                  <a:pt x="41876" y="534127"/>
                  <a:pt x="156539" y="719909"/>
                  <a:pt x="271202" y="905692"/>
                </a:cubicBezTo>
              </a:path>
            </a:pathLst>
          </a:custGeom>
          <a:noFill/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9" name="フリーフォーム 58"/>
          <p:cNvSpPr/>
          <p:nvPr/>
        </p:nvSpPr>
        <p:spPr>
          <a:xfrm rot="1470409" flipH="1">
            <a:off x="8128433" y="5036807"/>
            <a:ext cx="247141" cy="867159"/>
          </a:xfrm>
          <a:custGeom>
            <a:avLst/>
            <a:gdLst>
              <a:gd name="connsiteX0" fmla="*/ 79614 w 271202"/>
              <a:gd name="connsiteY0" fmla="*/ 0 h 905692"/>
              <a:gd name="connsiteX1" fmla="*/ 9945 w 271202"/>
              <a:gd name="connsiteY1" fmla="*/ 383178 h 905692"/>
              <a:gd name="connsiteX2" fmla="*/ 271202 w 271202"/>
              <a:gd name="connsiteY2" fmla="*/ 905692 h 9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1202" h="905692">
                <a:moveTo>
                  <a:pt x="79614" y="0"/>
                </a:moveTo>
                <a:cubicBezTo>
                  <a:pt x="28814" y="116114"/>
                  <a:pt x="-21986" y="232229"/>
                  <a:pt x="9945" y="383178"/>
                </a:cubicBezTo>
                <a:cubicBezTo>
                  <a:pt x="41876" y="534127"/>
                  <a:pt x="156539" y="719909"/>
                  <a:pt x="271202" y="905692"/>
                </a:cubicBezTo>
              </a:path>
            </a:pathLst>
          </a:custGeom>
          <a:noFill/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0" name="フリーフォーム 59"/>
          <p:cNvSpPr/>
          <p:nvPr/>
        </p:nvSpPr>
        <p:spPr>
          <a:xfrm>
            <a:off x="6839495" y="5622381"/>
            <a:ext cx="1062445" cy="264063"/>
          </a:xfrm>
          <a:custGeom>
            <a:avLst/>
            <a:gdLst>
              <a:gd name="connsiteX0" fmla="*/ 0 w 1062445"/>
              <a:gd name="connsiteY0" fmla="*/ 133986 h 264063"/>
              <a:gd name="connsiteX1" fmla="*/ 374468 w 1062445"/>
              <a:gd name="connsiteY1" fmla="*/ 3357 h 264063"/>
              <a:gd name="connsiteX2" fmla="*/ 635725 w 1062445"/>
              <a:gd name="connsiteY2" fmla="*/ 255906 h 264063"/>
              <a:gd name="connsiteX3" fmla="*/ 1062445 w 1062445"/>
              <a:gd name="connsiteY3" fmla="*/ 177528 h 264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2445" h="264063">
                <a:moveTo>
                  <a:pt x="0" y="133986"/>
                </a:moveTo>
                <a:cubicBezTo>
                  <a:pt x="134257" y="58511"/>
                  <a:pt x="268514" y="-16963"/>
                  <a:pt x="374468" y="3357"/>
                </a:cubicBezTo>
                <a:cubicBezTo>
                  <a:pt x="480422" y="23677"/>
                  <a:pt x="521062" y="226878"/>
                  <a:pt x="635725" y="255906"/>
                </a:cubicBezTo>
                <a:cubicBezTo>
                  <a:pt x="750388" y="284935"/>
                  <a:pt x="906416" y="231231"/>
                  <a:pt x="1062445" y="177528"/>
                </a:cubicBezTo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1" name="乗算 60"/>
          <p:cNvSpPr/>
          <p:nvPr/>
        </p:nvSpPr>
        <p:spPr>
          <a:xfrm>
            <a:off x="7785036" y="5646200"/>
            <a:ext cx="322217" cy="322217"/>
          </a:xfrm>
          <a:prstGeom prst="mathMultiply">
            <a:avLst/>
          </a:prstGeom>
          <a:solidFill>
            <a:srgbClr val="FFC00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2" name="乗算 61"/>
          <p:cNvSpPr/>
          <p:nvPr/>
        </p:nvSpPr>
        <p:spPr>
          <a:xfrm>
            <a:off x="6683167" y="5584598"/>
            <a:ext cx="322217" cy="322217"/>
          </a:xfrm>
          <a:prstGeom prst="mathMultiply">
            <a:avLst/>
          </a:prstGeom>
          <a:solidFill>
            <a:srgbClr val="FFC00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3" name="乗算 62"/>
          <p:cNvSpPr/>
          <p:nvPr/>
        </p:nvSpPr>
        <p:spPr>
          <a:xfrm>
            <a:off x="6489611" y="4639054"/>
            <a:ext cx="322217" cy="322217"/>
          </a:xfrm>
          <a:prstGeom prst="mathMultiply">
            <a:avLst/>
          </a:prstGeom>
          <a:solidFill>
            <a:srgbClr val="B3D9FF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4" name="乗算 63"/>
          <p:cNvSpPr/>
          <p:nvPr/>
        </p:nvSpPr>
        <p:spPr>
          <a:xfrm>
            <a:off x="8295837" y="4906291"/>
            <a:ext cx="322217" cy="322217"/>
          </a:xfrm>
          <a:prstGeom prst="mathMultiply">
            <a:avLst/>
          </a:prstGeom>
          <a:solidFill>
            <a:srgbClr val="B3D9FF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5" name="TexTeXPicture" descr="&lt;?xml version=&quot;1.0&quot; encoding=&quot;utf-16&quot;?&gt;&#10;&lt;TeXTeX&gt;&#10;  &lt;preamble&gt;\documentclass{jarticle}&#10;\usepackage{amsmath}&#10;\pagestyle{empty}&lt;/preamble&gt;&#10;  &lt;body&gt;\begin{align*} &#10;(0,v)&#10;\end{align*}&lt;/body&gt;&#10;  &lt;fcolor&gt;FFFFFFFF&lt;/fcolor&gt;&#10;  &lt;bcolor&gt;FFFFFFFF&lt;/bcolor&gt;&#10;  &lt;transparent&gt;True&lt;/transparent&gt;&#10;  &lt;resolution&gt;1800&lt;/resolution&gt;&#10;  &lt;imageh&gt;250&lt;/imageh&gt;&#10;  &lt;imagew&gt;509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149" y="5934326"/>
            <a:ext cx="538692" cy="264583"/>
          </a:xfrm>
          <a:prstGeom prst="rect">
            <a:avLst/>
          </a:prstGeom>
        </p:spPr>
      </p:pic>
      <p:pic>
        <p:nvPicPr>
          <p:cNvPr id="66" name="TexTeXPicture" descr="&lt;?xml version=&quot;1.0&quot; encoding=&quot;utf-16&quot;?&gt;&#10;&lt;TeXTeX&gt;&#10;  &lt;preamble&gt;\documentclass{jarticle}&#10;\usepackage{amsmath}&#10;\pagestyle{empty}&lt;/preamble&gt;&#10;  &lt;body&gt;\begin{align*} &#10;(0,w)&#10;\end{align*}&lt;/body&gt;&#10;  &lt;fcolor&gt;FFFFFFFF&lt;/fcolor&gt;&#10;  &lt;bcolor&gt;FFFFFFFF&lt;/bcolor&gt;&#10;  &lt;transparent&gt;True&lt;/transparent&gt;&#10;  &lt;resolution&gt;1800&lt;/resolution&gt;&#10;  &lt;imageh&gt;250&lt;/imageh&gt;&#10;  &lt;imagew&gt;565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629" y="6020672"/>
            <a:ext cx="597958" cy="264583"/>
          </a:xfrm>
          <a:prstGeom prst="rect">
            <a:avLst/>
          </a:prstGeom>
        </p:spPr>
      </p:pic>
      <p:pic>
        <p:nvPicPr>
          <p:cNvPr id="67" name="TexTeXPicture" descr="&lt;?xml version=&quot;1.0&quot; encoding=&quot;utf-16&quot;?&gt;&#10;&lt;TeXTeX&gt;&#10;  &lt;preamble&gt;\documentclass{jarticle}&#10;\usepackage{amsmath}&#10;\pagestyle{empty}&lt;/preamble&gt;&#10;  &lt;body&gt;\begin{align*} &#10;=&#10;\sum_{v,w}&#10;K(t,x;0,v) S(v,w)&#10;K(s,y;0,w)^\dagger&#10;\end{align*}&lt;/body&gt;&#10;  &lt;fcolor&gt;FFFFFFFF&lt;/fcolor&gt;&#10;  &lt;bcolor&gt;FFFFFFFF&lt;/bcolor&gt;&#10;  &lt;transparent&gt;True&lt;/transparent&gt;&#10;  &lt;resolution&gt;1800&lt;/resolution&gt;&#10;  &lt;imageh&gt;557&lt;/imageh&gt;&#10;  &lt;imagew&gt;4069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978" y="2102732"/>
            <a:ext cx="5325034" cy="728935"/>
          </a:xfrm>
          <a:prstGeom prst="rect">
            <a:avLst/>
          </a:prstGeom>
        </p:spPr>
      </p:pic>
      <p:pic>
        <p:nvPicPr>
          <p:cNvPr id="68" name="TexTeXPicture" descr="&lt;?xml version=&quot;1.0&quot; encoding=&quot;utf-16&quot;?&gt;&#10;&lt;TeXTeX&gt;&#10;  &lt;preamble&gt;\documentclass{jarticle}&#10;\usepackage{amsmath}&#10;\pagestyle{empty}&lt;/preamble&gt;&#10;  &lt;body&gt;\begin{align*} &#10;S(t,x;s,y) = \langle \chi(t,x) \bar\chi(s,y) \rangle&#10;\end{align*}&lt;/body&gt;&#10;  &lt;fcolor&gt;FFFFFFFF&lt;/fcolor&gt;&#10;  &lt;bcolor&gt;FFFFFFFF&lt;/bcolor&gt;&#10;  &lt;transparent&gt;True&lt;/transparent&gt;&#10;  &lt;resolution&gt;1800&lt;/resolution&gt;&#10;  &lt;imageh&gt;250&lt;/imageh&gt;&#10;  &lt;imagew&gt;3059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65" y="1549204"/>
            <a:ext cx="4689576" cy="383260"/>
          </a:xfrm>
          <a:prstGeom prst="rect">
            <a:avLst/>
          </a:prstGeom>
        </p:spPr>
      </p:pic>
      <p:cxnSp>
        <p:nvCxnSpPr>
          <p:cNvPr id="69" name="直線矢印コネクタ 68"/>
          <p:cNvCxnSpPr/>
          <p:nvPr/>
        </p:nvCxnSpPr>
        <p:spPr>
          <a:xfrm flipH="1" flipV="1">
            <a:off x="1335004" y="5139657"/>
            <a:ext cx="0" cy="1437652"/>
          </a:xfrm>
          <a:prstGeom prst="straightConnector1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tailEnd type="arrow" w="lg" len="lg"/>
          </a:ln>
          <a:effectLst/>
        </p:spPr>
      </p:cxnSp>
      <p:cxnSp>
        <p:nvCxnSpPr>
          <p:cNvPr id="70" name="直線コネクタ 69"/>
          <p:cNvCxnSpPr/>
          <p:nvPr/>
        </p:nvCxnSpPr>
        <p:spPr>
          <a:xfrm>
            <a:off x="1662124" y="6366210"/>
            <a:ext cx="1260022" cy="0"/>
          </a:xfrm>
          <a:prstGeom prst="line">
            <a:avLst/>
          </a:prstGeom>
          <a:noFill/>
          <a:ln w="9525" cap="flat" cmpd="sng" algn="ctr">
            <a:solidFill>
              <a:sysClr val="window" lastClr="FFFFFF"/>
            </a:solidFill>
            <a:prstDash val="solid"/>
          </a:ln>
          <a:effectLst/>
        </p:spPr>
      </p:cxnSp>
      <p:cxnSp>
        <p:nvCxnSpPr>
          <p:cNvPr id="71" name="直線コネクタ 70"/>
          <p:cNvCxnSpPr/>
          <p:nvPr/>
        </p:nvCxnSpPr>
        <p:spPr>
          <a:xfrm>
            <a:off x="1662124" y="6115192"/>
            <a:ext cx="1260022" cy="0"/>
          </a:xfrm>
          <a:prstGeom prst="line">
            <a:avLst/>
          </a:prstGeom>
          <a:noFill/>
          <a:ln w="9525" cap="flat" cmpd="sng" algn="ctr">
            <a:solidFill>
              <a:sysClr val="window" lastClr="FFFFFF"/>
            </a:solidFill>
            <a:prstDash val="solid"/>
          </a:ln>
          <a:effectLst/>
        </p:spPr>
      </p:cxnSp>
      <p:cxnSp>
        <p:nvCxnSpPr>
          <p:cNvPr id="72" name="直線コネクタ 71"/>
          <p:cNvCxnSpPr/>
          <p:nvPr/>
        </p:nvCxnSpPr>
        <p:spPr>
          <a:xfrm>
            <a:off x="1662124" y="5863753"/>
            <a:ext cx="1260022" cy="0"/>
          </a:xfrm>
          <a:prstGeom prst="line">
            <a:avLst/>
          </a:prstGeom>
          <a:noFill/>
          <a:ln w="9525" cap="flat" cmpd="sng" algn="ctr">
            <a:solidFill>
              <a:sysClr val="window" lastClr="FFFFFF"/>
            </a:solidFill>
            <a:prstDash val="solid"/>
          </a:ln>
          <a:effectLst/>
        </p:spPr>
      </p:cxnSp>
      <p:cxnSp>
        <p:nvCxnSpPr>
          <p:cNvPr id="73" name="直線コネクタ 72"/>
          <p:cNvCxnSpPr/>
          <p:nvPr/>
        </p:nvCxnSpPr>
        <p:spPr>
          <a:xfrm>
            <a:off x="1662124" y="5600863"/>
            <a:ext cx="1260022" cy="0"/>
          </a:xfrm>
          <a:prstGeom prst="line">
            <a:avLst/>
          </a:prstGeom>
          <a:noFill/>
          <a:ln w="9525" cap="flat" cmpd="sng" algn="ctr">
            <a:solidFill>
              <a:sysClr val="window" lastClr="FFFFFF"/>
            </a:solidFill>
            <a:prstDash val="solid"/>
          </a:ln>
          <a:effectLst/>
        </p:spPr>
      </p:cxnSp>
      <p:cxnSp>
        <p:nvCxnSpPr>
          <p:cNvPr id="74" name="直線コネクタ 73"/>
          <p:cNvCxnSpPr/>
          <p:nvPr/>
        </p:nvCxnSpPr>
        <p:spPr>
          <a:xfrm>
            <a:off x="1662124" y="5337510"/>
            <a:ext cx="1260022" cy="0"/>
          </a:xfrm>
          <a:prstGeom prst="line">
            <a:avLst/>
          </a:prstGeom>
          <a:noFill/>
          <a:ln w="9525" cap="flat" cmpd="sng" algn="ctr">
            <a:solidFill>
              <a:sysClr val="window" lastClr="FFFFFF"/>
            </a:solidFill>
            <a:prstDash val="solid"/>
          </a:ln>
          <a:effectLst/>
        </p:spPr>
      </p:cxnSp>
      <p:pic>
        <p:nvPicPr>
          <p:cNvPr id="75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99" y="5201754"/>
            <a:ext cx="172580" cy="356515"/>
          </a:xfrm>
          <a:prstGeom prst="rect">
            <a:avLst/>
          </a:prstGeom>
        </p:spPr>
      </p:pic>
      <p:sp>
        <p:nvSpPr>
          <p:cNvPr id="76" name="下矢印 75"/>
          <p:cNvSpPr/>
          <p:nvPr/>
        </p:nvSpPr>
        <p:spPr>
          <a:xfrm>
            <a:off x="1684971" y="5052827"/>
            <a:ext cx="657760" cy="1189861"/>
          </a:xfrm>
          <a:prstGeom prst="downArrow">
            <a:avLst/>
          </a:prstGeom>
          <a:gradFill>
            <a:gsLst>
              <a:gs pos="0">
                <a:srgbClr val="FF3399">
                  <a:alpha val="51000"/>
                </a:srgbClr>
              </a:gs>
              <a:gs pos="100000">
                <a:srgbClr val="FF3399"/>
              </a:gs>
            </a:gsLst>
            <a:lin ang="5400000" scaled="1"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7" name="下矢印 76"/>
          <p:cNvSpPr/>
          <p:nvPr/>
        </p:nvSpPr>
        <p:spPr>
          <a:xfrm flipV="1">
            <a:off x="2321756" y="5467077"/>
            <a:ext cx="657760" cy="1084677"/>
          </a:xfrm>
          <a:prstGeom prst="downArrow">
            <a:avLst/>
          </a:prstGeom>
          <a:gradFill>
            <a:gsLst>
              <a:gs pos="0">
                <a:srgbClr val="00B0F0">
                  <a:alpha val="51000"/>
                </a:srgbClr>
              </a:gs>
              <a:gs pos="100000">
                <a:srgbClr val="00B0F0"/>
              </a:gs>
            </a:gsLst>
            <a:lin ang="5400000" scaled="1"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1417792" y="6399223"/>
            <a:ext cx="1210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B0F0"/>
                </a:solidFill>
                <a:latin typeface="Calibri" panose="020F0502020204030204"/>
                <a:ea typeface="メイリオ" panose="020B0604030504040204" pitchFamily="50" charset="-128"/>
              </a:rPr>
              <a:t>gauge field</a:t>
            </a:r>
            <a:endParaRPr lang="ja-JP" altLang="en-US" dirty="0">
              <a:solidFill>
                <a:srgbClr val="00B0F0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2153202" y="4996309"/>
            <a:ext cx="1392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3399"/>
                </a:solidFill>
                <a:latin typeface="Calibri" panose="020F0502020204030204"/>
                <a:ea typeface="メイリオ" panose="020B0604030504040204" pitchFamily="50" charset="-128"/>
              </a:rPr>
              <a:t>fermion field</a:t>
            </a:r>
            <a:endParaRPr lang="ja-JP" altLang="en-US" dirty="0">
              <a:solidFill>
                <a:srgbClr val="FF3399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pic>
        <p:nvPicPr>
          <p:cNvPr id="80" name="TexTeXPicture" descr="&lt;?xml version=&quot;1.0&quot; encoding=&quot;utf-16&quot;?&gt;&#10;&lt;TeXTeX&gt;&#10;  &lt;preamble&gt;\documentclass{jarticle}&#10;\usepackage{amsmath}&#10;\pagestyle{empty}&lt;/preamble&gt;&#10;  &lt;body&gt;\begin{align*} &#10;\Big( \partial_t - D_\mu D_\mu \Big) K(t,x)=0&#10;\end{align*}&lt;/body&gt;&#10;  &lt;fcolor&gt;FFFFFFFF&lt;/fcolor&gt;&#10;  &lt;bcolor&gt;FFFFFFFF&lt;/bcolor&gt;&#10;  &lt;transparent&gt;True&lt;/transparent&gt;&#10;  &lt;resolution&gt;1800&lt;/resolution&gt;&#10;  &lt;imageh&gt;447&lt;/imageh&gt;&#10;  &lt;imagew&gt;2669&lt;/imagew&gt;&#10;  &lt;scale&gt;50&lt;/scale&gt;&#10;  &lt;cursor&gt;61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98" y="3355262"/>
            <a:ext cx="2824692" cy="473075"/>
          </a:xfrm>
          <a:prstGeom prst="rect">
            <a:avLst/>
          </a:prstGeom>
        </p:spPr>
      </p:pic>
      <p:sp>
        <p:nvSpPr>
          <p:cNvPr id="81" name="テキスト ボックス 80"/>
          <p:cNvSpPr txBox="1"/>
          <p:nvPr/>
        </p:nvSpPr>
        <p:spPr>
          <a:xfrm>
            <a:off x="614300" y="3938753"/>
            <a:ext cx="41638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solidFill>
                  <a:prstClr val="white"/>
                </a:solidFill>
                <a:latin typeface="Calibri" panose="020F0502020204030204"/>
                <a:ea typeface="メイリオ" panose="020B0604030504040204" pitchFamily="50" charset="-128"/>
              </a:rPr>
              <a:t>propagator of flow equation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solidFill>
                  <a:prstClr val="white"/>
                </a:solidFill>
                <a:latin typeface="Calibri" panose="020F0502020204030204"/>
                <a:ea typeface="メイリオ" panose="020B0604030504040204" pitchFamily="50" charset="-128"/>
              </a:rPr>
              <a:t>Inverse propagator is needed</a:t>
            </a:r>
            <a:endParaRPr lang="ja-JP" altLang="en-US" sz="2400" dirty="0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pic>
        <p:nvPicPr>
          <p:cNvPr id="82" name="TexTeXPicture" descr="&lt;?xml version=&quot;1.0&quot; encoding=&quot;utf-16&quot;?&gt;&#10;&lt;TeXTeX&gt;&#10;  &lt;preamble&gt;\documentclass{jarticle}&#10;\usepackage{amsmath}&#10;\pagestyle{empty}&lt;/preamble&gt;&#10;  &lt;body&gt;\begin{align*} &#10;K&#10;\end{align*}&lt;/body&gt;&#10;  &lt;fcolor&gt;FFFFFFFF&lt;/fcolor&gt;&#10;  &lt;bcolor&gt;FFFFFFFF&lt;/bcolor&gt;&#10;  &lt;transparent&gt;True&lt;/transparent&gt;&#10;  &lt;resolution&gt;1800&lt;/resolution&gt;&#10;  &lt;imageh&gt;170&lt;/imageh&gt;&#10;  &lt;imagew&gt;212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802" y="5157593"/>
            <a:ext cx="224367" cy="179917"/>
          </a:xfrm>
          <a:prstGeom prst="rect">
            <a:avLst/>
          </a:prstGeom>
        </p:spPr>
      </p:pic>
      <p:pic>
        <p:nvPicPr>
          <p:cNvPr id="83" name="TexTeXPicture" descr="&lt;?xml version=&quot;1.0&quot; encoding=&quot;utf-16&quot;?&gt;&#10;&lt;TeXTeX&gt;&#10;  &lt;preamble&gt;\documentclass{jarticle}&#10;\usepackage{amsmath}&#10;\pagestyle{empty}&lt;/preamble&gt;&#10;  &lt;body&gt;\begin{align*} &#10;K&#10;\end{align*}&lt;/body&gt;&#10;  &lt;fcolor&gt;FFFFFFFF&lt;/fcolor&gt;&#10;  &lt;bcolor&gt;FFFFFFFF&lt;/bcolor&gt;&#10;  &lt;transparent&gt;True&lt;/transparent&gt;&#10;  &lt;resolution&gt;1800&lt;/resolution&gt;&#10;  &lt;imageh&gt;170&lt;/imageh&gt;&#10;  &lt;imagew&gt;212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108" y="5442464"/>
            <a:ext cx="224367" cy="179917"/>
          </a:xfrm>
          <a:prstGeom prst="rect">
            <a:avLst/>
          </a:prstGeom>
        </p:spPr>
      </p:pic>
      <p:pic>
        <p:nvPicPr>
          <p:cNvPr id="84" name="TexTeXPicture" descr="&lt;?xml version=&quot;1.0&quot; encoding=&quot;utf-16&quot;?&gt;&#10;&lt;TeXTeX&gt;&#10;  &lt;preamble&gt;\documentclass{jarticle}&#10;\usepackage{amsmath}&#10;\pagestyle{empty}&lt;/preamble&gt;&#10;  &lt;body&gt;\begin{align*} &#10;S&#10;\end{align*}&lt;/body&gt;&#10;  &lt;fcolor&gt;FFFFFFFF&lt;/fcolor&gt;&#10;  &lt;bcolor&gt;FFFFFFFF&lt;/bcolor&gt;&#10;  &lt;transparent&gt;True&lt;/transparent&gt;&#10;  &lt;resolution&gt;1800&lt;/resolution&gt;&#10;  &lt;imageh&gt;176&lt;/imageh&gt;&#10;  &lt;imagew&gt;14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414" y="5589533"/>
            <a:ext cx="153459" cy="18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79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N</a:t>
            </a:r>
            <a:r>
              <a:rPr kumimoji="1" lang="en-US" altLang="ja-JP" baseline="-25000" dirty="0" err="1" smtClean="0"/>
              <a:t>f</a:t>
            </a:r>
            <a:r>
              <a:rPr kumimoji="1" lang="en-US" altLang="ja-JP" dirty="0" smtClean="0"/>
              <a:t>=2+1 QCD </a:t>
            </a:r>
            <a:r>
              <a:rPr lang="en-US" altLang="ja-JP" dirty="0" smtClean="0"/>
              <a:t>Thermodynamics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457271" y="1918449"/>
            <a:ext cx="76939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err="1"/>
              <a:t>N</a:t>
            </a:r>
            <a:r>
              <a:rPr lang="en-US" altLang="ja-JP" sz="2400" baseline="-25000" dirty="0" err="1"/>
              <a:t>f</a:t>
            </a:r>
            <a:r>
              <a:rPr lang="en-US" altLang="ja-JP" sz="2400" dirty="0"/>
              <a:t>=2+1 QCD, Iwasaki gauge + </a:t>
            </a:r>
            <a:r>
              <a:rPr lang="en-US" altLang="ja-JP" sz="2400" dirty="0" smtClean="0"/>
              <a:t>NP-clover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err="1"/>
              <a:t>m</a:t>
            </a:r>
            <a:r>
              <a:rPr lang="en-US" altLang="ja-JP" sz="2400" baseline="-25000" dirty="0" err="1"/>
              <a:t>PS</a:t>
            </a:r>
            <a:r>
              <a:rPr lang="en-US" altLang="ja-JP" sz="2400" dirty="0"/>
              <a:t>/m</a:t>
            </a:r>
            <a:r>
              <a:rPr lang="en-US" altLang="ja-JP" sz="2400" baseline="-25000" dirty="0"/>
              <a:t>V</a:t>
            </a:r>
            <a:r>
              <a:rPr lang="en-US" altLang="ja-JP" sz="2400" dirty="0"/>
              <a:t> ≈</a:t>
            </a:r>
            <a:r>
              <a:rPr lang="en-US" altLang="ja-JP" sz="2400" dirty="0" smtClean="0"/>
              <a:t>0.63 / almost physical </a:t>
            </a:r>
            <a:r>
              <a:rPr lang="en-US" altLang="ja-JP" sz="2400" dirty="0"/>
              <a:t>s </a:t>
            </a:r>
            <a:r>
              <a:rPr lang="en-US" altLang="ja-JP" sz="2400" dirty="0" smtClean="0"/>
              <a:t>quark mass</a:t>
            </a:r>
            <a:endParaRPr lang="en-US" altLang="ja-JP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T=0: CP-PACS+JLQCD </a:t>
            </a:r>
            <a:r>
              <a:rPr lang="en-US" altLang="ja-JP" sz="2400" dirty="0"/>
              <a:t>(ß=2.05, 28</a:t>
            </a:r>
            <a:r>
              <a:rPr lang="en-US" altLang="ja-JP" sz="2400" baseline="30000" dirty="0"/>
              <a:t>3</a:t>
            </a:r>
            <a:r>
              <a:rPr lang="en-US" altLang="ja-JP" sz="2400" dirty="0"/>
              <a:t>x56, a≈0.07fm)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T&gt;0: 32</a:t>
            </a:r>
            <a:r>
              <a:rPr lang="en-US" altLang="ja-JP" sz="2400" baseline="30000" dirty="0" smtClean="0"/>
              <a:t>3</a:t>
            </a:r>
            <a:r>
              <a:rPr lang="en-US" altLang="ja-JP" sz="2400" dirty="0" smtClean="0"/>
              <a:t>xN</a:t>
            </a:r>
            <a:r>
              <a:rPr lang="en-US" altLang="ja-JP" sz="2400" baseline="-25000" dirty="0" smtClean="0"/>
              <a:t>t</a:t>
            </a:r>
            <a:r>
              <a:rPr lang="en-US" altLang="ja-JP" sz="2400" dirty="0"/>
              <a:t>, </a:t>
            </a:r>
            <a:r>
              <a:rPr lang="en-US" altLang="ja-JP" sz="2400" dirty="0" err="1"/>
              <a:t>N</a:t>
            </a:r>
            <a:r>
              <a:rPr lang="en-US" altLang="ja-JP" sz="2400" baseline="-25000" dirty="0" err="1"/>
              <a:t>t</a:t>
            </a:r>
            <a:r>
              <a:rPr lang="en-US" altLang="ja-JP" sz="2400" dirty="0"/>
              <a:t> = 4, 6, ... , 14, 16):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/>
              <a:t>T≈</a:t>
            </a:r>
            <a:r>
              <a:rPr lang="en-US" altLang="ja-JP" sz="2400" dirty="0" smtClean="0"/>
              <a:t>174-697MeV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t</a:t>
            </a:r>
            <a:r>
              <a:rPr lang="en-US" altLang="ja-JP" sz="2400" dirty="0" smtClean="0">
                <a:sym typeface="Wingdings" panose="05000000000000000000" pitchFamily="2" charset="2"/>
              </a:rPr>
              <a:t>0 extrapolation only (No continuum limit)</a:t>
            </a:r>
            <a:endParaRPr lang="ja-JP" altLang="en-US" sz="24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096" y="5158002"/>
            <a:ext cx="4656040" cy="1406703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6293220" y="1178520"/>
            <a:ext cx="2850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Taniguchi+ (WHOT-QCD), </a:t>
            </a:r>
          </a:p>
          <a:p>
            <a:r>
              <a:rPr kumimoji="1" lang="en-US" altLang="ja-JP" sz="2000" dirty="0" smtClean="0"/>
              <a:t>PR</a:t>
            </a:r>
            <a:r>
              <a:rPr kumimoji="1" lang="en-US" altLang="ja-JP" sz="2000" b="1" dirty="0" smtClean="0"/>
              <a:t>D96</a:t>
            </a:r>
            <a:r>
              <a:rPr kumimoji="1" lang="en-US" altLang="ja-JP" sz="2000" dirty="0" smtClean="0"/>
              <a:t>, 014509 (2017)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00935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右矢印 15"/>
          <p:cNvSpPr/>
          <p:nvPr/>
        </p:nvSpPr>
        <p:spPr>
          <a:xfrm rot="10800000" flipH="1">
            <a:off x="7621557" y="4029270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2"/>
          <a:srcRect t="49767" b="353"/>
          <a:stretch/>
        </p:blipFill>
        <p:spPr>
          <a:xfrm>
            <a:off x="182732" y="1388550"/>
            <a:ext cx="5926678" cy="4024406"/>
          </a:xfrm>
          <a:prstGeom prst="rect">
            <a:avLst/>
          </a:prstGeom>
        </p:spPr>
      </p:pic>
      <p:sp>
        <p:nvSpPr>
          <p:cNvPr id="11" name="角丸四角形 10"/>
          <p:cNvSpPr/>
          <p:nvPr/>
        </p:nvSpPr>
        <p:spPr>
          <a:xfrm>
            <a:off x="1480461" y="5478360"/>
            <a:ext cx="6141096" cy="1305620"/>
          </a:xfrm>
          <a:prstGeom prst="roundRect">
            <a:avLst>
              <a:gd name="adj" fmla="val 7243"/>
            </a:avLst>
          </a:prstGeom>
          <a:solidFill>
            <a:schemeClr val="accent1">
              <a:lumMod val="50000"/>
              <a:alpha val="7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Maxwell Stress</a:t>
            </a:r>
            <a:br>
              <a:rPr kumimoji="1" lang="en-US" altLang="ja-JP" dirty="0" smtClean="0"/>
            </a:br>
            <a:r>
              <a:rPr lang="en-US" altLang="ja-JP" sz="2400" dirty="0" smtClean="0"/>
              <a:t>(in Maxwell Theory)</a:t>
            </a:r>
            <a:endParaRPr kumimoji="1" lang="ja-JP" altLang="en-US" sz="2400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T_{ij} v_j^{(k)} &#10;= \lambda_k v_i^{(k)}&#10;\end{align*}&lt;/body&gt;&#10;  &lt;fcolor&gt;FFFFFFFF&lt;/fcolor&gt;&#10;  &lt;bcolor&gt;FFFFFFFF&lt;/bcolor&gt;&#10;  &lt;transparent&gt;True&lt;/transparent&gt;&#10;  &lt;resolution&gt;1800&lt;/resolution&gt;&#10;  &lt;imageh&gt;365&lt;/imageh&gt;&#10;  &lt;imagew&gt;1697&lt;/imagew&gt;&#10;  &lt;scale&gt;50&lt;/scale&gt;&#10;  &lt;cursor&gt;5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371" y="1780205"/>
            <a:ext cx="2471071" cy="531492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(k=1,2,3)&#10;\end{align*}&lt;/body&gt;&#10;  &lt;fcolor&gt;FFFFFFFF&lt;/fcolor&gt;&#10;  &lt;bcolor&gt;FF000000&lt;/bcolor&gt;&#10;  &lt;transparent&gt;True&lt;/transparent&gt;&#10;  &lt;resolution&gt;1800&lt;/resolution&gt;&#10;  &lt;imageh&gt;250&lt;/imageh&gt;&#10;  &lt;imagew&gt;1210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614" y="2475265"/>
            <a:ext cx="1280583" cy="264583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1553869" y="5952983"/>
            <a:ext cx="60676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Distortion of field, line of the field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Propagation of the force as local </a:t>
            </a:r>
            <a:r>
              <a:rPr lang="en-US" altLang="ja-JP" sz="2400" dirty="0" smtClean="0"/>
              <a:t>interaction</a:t>
            </a:r>
            <a:endParaRPr lang="en-US" altLang="ja-JP" sz="2400" dirty="0"/>
          </a:p>
        </p:txBody>
      </p:sp>
      <p:sp>
        <p:nvSpPr>
          <p:cNvPr id="10" name="右矢印 9"/>
          <p:cNvSpPr/>
          <p:nvPr/>
        </p:nvSpPr>
        <p:spPr>
          <a:xfrm>
            <a:off x="785407" y="5526957"/>
            <a:ext cx="764723" cy="1200328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732256" y="2992682"/>
            <a:ext cx="1088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length:</a:t>
            </a:r>
          </a:p>
        </p:txBody>
      </p:sp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sqrt{|\lambda_k|}&#10;\end{align*}&lt;/body&gt;&#10;  &lt;fcolor&gt;FFFFFFFF&lt;/fcolor&gt;&#10;  &lt;bcolor&gt;FF000000&lt;/bcolor&gt;&#10;  &lt;transparent&gt;True&lt;/transparent&gt;&#10;  &lt;resolution&gt;1800&lt;/resolution&gt;&#10;  &lt;imageh&gt;299&lt;/imageh&gt;&#10;  &lt;imagew&gt;629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159" y="3060846"/>
            <a:ext cx="665692" cy="316442"/>
          </a:xfrm>
          <a:prstGeom prst="rect">
            <a:avLst/>
          </a:prstGeom>
        </p:spPr>
      </p:pic>
      <p:sp>
        <p:nvSpPr>
          <p:cNvPr id="15" name="右矢印 14"/>
          <p:cNvSpPr/>
          <p:nvPr/>
        </p:nvSpPr>
        <p:spPr>
          <a:xfrm rot="16200000" flipH="1">
            <a:off x="6525279" y="4396955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7" name="平行四辺形 16"/>
          <p:cNvSpPr/>
          <p:nvPr/>
        </p:nvSpPr>
        <p:spPr>
          <a:xfrm>
            <a:off x="6274837" y="4135332"/>
            <a:ext cx="1107611" cy="298634"/>
          </a:xfrm>
          <a:prstGeom prst="parallelogram">
            <a:avLst>
              <a:gd name="adj" fmla="val 86913"/>
            </a:avLst>
          </a:prstGeom>
          <a:solidFill>
            <a:srgbClr val="FF7C80">
              <a:alpha val="50000"/>
            </a:srgbClr>
          </a:solid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8" name="右矢印 17"/>
          <p:cNvSpPr/>
          <p:nvPr/>
        </p:nvSpPr>
        <p:spPr>
          <a:xfrm rot="5400000" flipH="1" flipV="1">
            <a:off x="6525279" y="3797863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" name="平行四辺形 18"/>
          <p:cNvSpPr/>
          <p:nvPr/>
        </p:nvSpPr>
        <p:spPr>
          <a:xfrm rot="16200000" flipH="1">
            <a:off x="7673119" y="4077800"/>
            <a:ext cx="1077234" cy="255011"/>
          </a:xfrm>
          <a:prstGeom prst="parallelogram">
            <a:avLst>
              <a:gd name="adj" fmla="val 130042"/>
            </a:avLst>
          </a:prstGeom>
          <a:solidFill>
            <a:srgbClr val="00B0F0">
              <a:alpha val="20000"/>
            </a:srgbClr>
          </a:solidFill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0" name="右矢印 19"/>
          <p:cNvSpPr/>
          <p:nvPr/>
        </p:nvSpPr>
        <p:spPr>
          <a:xfrm flipH="1">
            <a:off x="8220649" y="4025478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333763" y="4796219"/>
            <a:ext cx="1095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9999"/>
                </a:solidFill>
                <a:effectLst>
                  <a:glow rad="139700">
                    <a:schemeClr val="accent1">
                      <a:lumMod val="50000"/>
                      <a:alpha val="87000"/>
                    </a:schemeClr>
                  </a:glow>
                </a:effectLst>
              </a:rPr>
              <a:t>pulling</a:t>
            </a:r>
            <a:endParaRPr kumimoji="1" lang="ja-JP" altLang="en-US" sz="2400" b="1" dirty="0" smtClean="0">
              <a:solidFill>
                <a:srgbClr val="FF9999"/>
              </a:solidFill>
              <a:effectLst>
                <a:glow rad="139700">
                  <a:schemeClr val="accent1">
                    <a:lumMod val="50000"/>
                    <a:alpha val="87000"/>
                  </a:schemeClr>
                </a:glow>
              </a:effectLst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666861" y="4796219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139700">
                    <a:schemeClr val="accent1">
                      <a:lumMod val="50000"/>
                      <a:alpha val="87000"/>
                    </a:schemeClr>
                  </a:glow>
                </a:effectLst>
              </a:rPr>
              <a:t>pushing</a:t>
            </a:r>
            <a:endParaRPr kumimoji="1" lang="ja-JP" altLang="en-US" sz="2400" b="1" dirty="0" smtClean="0">
              <a:solidFill>
                <a:schemeClr val="tx2">
                  <a:lumMod val="40000"/>
                  <a:lumOff val="60000"/>
                </a:schemeClr>
              </a:solidFill>
              <a:effectLst>
                <a:glow rad="139700">
                  <a:schemeClr val="accent1">
                    <a:lumMod val="50000"/>
                    <a:alpha val="87000"/>
                  </a:schemeClr>
                </a:glow>
              </a:effectLst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550130" y="5478360"/>
            <a:ext cx="41985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Definite physical meaning</a:t>
            </a:r>
            <a:endParaRPr kumimoji="1" lang="ja-JP" altLang="en-US" sz="2800" b="1" dirty="0" smtClean="0"/>
          </a:p>
        </p:txBody>
      </p:sp>
      <p:sp>
        <p:nvSpPr>
          <p:cNvPr id="23" name="正方形/長方形 22"/>
          <p:cNvSpPr/>
          <p:nvPr/>
        </p:nvSpPr>
        <p:spPr>
          <a:xfrm>
            <a:off x="3535680" y="1388549"/>
            <a:ext cx="87090" cy="4015698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463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奥行">
  <a:themeElements>
    <a:clrScheme name="奥行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奥行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奥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9050">
          <a:solidFill>
            <a:schemeClr val="tx1"/>
          </a:solidFill>
          <a:headEnd type="none" w="lg" len="lg"/>
          <a:tailEnd type="non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kumimoji="1"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T e X T e X >  
     < p r e a m b l e > \ d o c u m e n t c l a s s { j a r t i c l e }  
 \ u s e p a c k a g e { a m s m a t h }  
 \ p a g e s t y l e { e m p t y } < / p r e a m b l e >  
     < b o d y > \ b e g i n { a l i g n * }    
  
 \ e n d { a l i g n * } < / b o d y >  
     < f c o l o r > F F F F F F F F < / f c o l o r >  
     < b c o l o r > F F 0 0 0 0 0 0 < / b c o l o r >  
     < t r a n s p a r e n t > T r u e < / t r a n s p a r e n t >  
     < r e s o l u t i o n > 1 8 0 0 < / r e s o l u t i o n >  
     < i m a g e h > - 1 < / i m a g e h >  
     < i m a g e w > - 1 < / i m a g e w >  
     < s c a l e > 5 0 < / s c a l e >  
     < c u r s o r > 1 6 < / c u r s o r >  
 < / T e X T e X > 
</file>

<file path=customXml/itemProps1.xml><?xml version="1.0" encoding="utf-8"?>
<ds:datastoreItem xmlns:ds="http://schemas.openxmlformats.org/officeDocument/2006/customXml" ds:itemID="{E7F007F3-BF72-4CEC-8E47-AFAC5D936D2E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5234</TotalTime>
  <Words>2840</Words>
  <Application>Microsoft Office PowerPoint</Application>
  <PresentationFormat>画面に合わせる (4:3)</PresentationFormat>
  <Paragraphs>708</Paragraphs>
  <Slides>86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13</vt:i4>
      </vt:variant>
      <vt:variant>
        <vt:lpstr>テーマ</vt:lpstr>
      </vt:variant>
      <vt:variant>
        <vt:i4>2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86</vt:i4>
      </vt:variant>
    </vt:vector>
  </HeadingPairs>
  <TitlesOfParts>
    <vt:vector size="102" baseType="lpstr">
      <vt:lpstr>Andalus</vt:lpstr>
      <vt:lpstr>HGｺﾞｼｯｸM</vt:lpstr>
      <vt:lpstr>ＭＳ Ｐゴシック</vt:lpstr>
      <vt:lpstr>メイリオ</vt:lpstr>
      <vt:lpstr>游ゴシック</vt:lpstr>
      <vt:lpstr>游ゴシック Light</vt:lpstr>
      <vt:lpstr>Arial</vt:lpstr>
      <vt:lpstr>Calibri</vt:lpstr>
      <vt:lpstr>Calibri Light</vt:lpstr>
      <vt:lpstr>Century</vt:lpstr>
      <vt:lpstr>Corbel</vt:lpstr>
      <vt:lpstr>Symbol</vt:lpstr>
      <vt:lpstr>Wingdings</vt:lpstr>
      <vt:lpstr>Office テーマ</vt:lpstr>
      <vt:lpstr>奥行</vt:lpstr>
      <vt:lpstr>Acrobat Document</vt:lpstr>
      <vt:lpstr>Stress-Energy-Momentum  Tensor on the Lattice</vt:lpstr>
      <vt:lpstr>PowerPoint プレゼンテーション</vt:lpstr>
      <vt:lpstr>PowerPoint プレゼンテーション</vt:lpstr>
      <vt:lpstr>Stress = Force per Unit Area</vt:lpstr>
      <vt:lpstr>Stress = Force per Unit Area</vt:lpstr>
      <vt:lpstr>Stress = Force per Unit Area</vt:lpstr>
      <vt:lpstr>Force</vt:lpstr>
      <vt:lpstr>Maxwell Stress (in Maxwell Theory)</vt:lpstr>
      <vt:lpstr>Maxwell Stress (in Maxwell Theory)</vt:lpstr>
      <vt:lpstr>Quark-Anti-quark system</vt:lpstr>
      <vt:lpstr>Stress Tensor in QQ System</vt:lpstr>
      <vt:lpstr>SU(3) YM vs Maxwell</vt:lpstr>
      <vt:lpstr>Casimir Effect</vt:lpstr>
      <vt:lpstr>Casimir Effect</vt:lpstr>
      <vt:lpstr>Casimir Effect</vt:lpstr>
      <vt:lpstr>Casimir Effect</vt:lpstr>
      <vt:lpstr>Casimir Effect</vt:lpstr>
      <vt:lpstr>Pressure Anisotropy @ T≠0</vt:lpstr>
      <vt:lpstr>Pressure Anisotropy @ T≠0</vt:lpstr>
      <vt:lpstr>Contents</vt:lpstr>
      <vt:lpstr>Yang-Mills Gradient Flow</vt:lpstr>
      <vt:lpstr>Small Flow-Time Expansion</vt:lpstr>
      <vt:lpstr>Constructing EMT 1</vt:lpstr>
      <vt:lpstr>Constructing EMT</vt:lpstr>
      <vt:lpstr>Perturbative Coefficients</vt:lpstr>
      <vt:lpstr>Gradient Flow Method</vt:lpstr>
      <vt:lpstr>Contents</vt:lpstr>
      <vt:lpstr>Higher Order Coefficient: e+p</vt:lpstr>
      <vt:lpstr>Double Extrapolation t0, a0</vt:lpstr>
      <vt:lpstr>Higher Order Coefficient: e+p</vt:lpstr>
      <vt:lpstr>Effect of Higher-Order Coeffs.</vt:lpstr>
      <vt:lpstr>Gradient Flow for Fermions</vt:lpstr>
      <vt:lpstr>EMT in QCD</vt:lpstr>
      <vt:lpstr>2+1 QCD EoS from Gradient Flow</vt:lpstr>
      <vt:lpstr>Contents</vt:lpstr>
      <vt:lpstr>Quark-Anti-quark system</vt:lpstr>
      <vt:lpstr>Stress Tensor in QQ System</vt:lpstr>
      <vt:lpstr>Lattice Setup</vt:lpstr>
      <vt:lpstr>Continuum Extrapolation at mid-point</vt:lpstr>
      <vt:lpstr>t0 Extrapolation at mid-point</vt:lpstr>
      <vt:lpstr>Stress Distribution on Mid-Plane</vt:lpstr>
      <vt:lpstr>Mid-Plane</vt:lpstr>
      <vt:lpstr>Mid-Plane</vt:lpstr>
      <vt:lpstr>Momentum Conservation</vt:lpstr>
      <vt:lpstr>Force</vt:lpstr>
      <vt:lpstr>Force</vt:lpstr>
      <vt:lpstr>Force</vt:lpstr>
      <vt:lpstr>Dual Superconductor Picture</vt:lpstr>
      <vt:lpstr>Abelian-Higgs Model</vt:lpstr>
      <vt:lpstr>Stress Tensor in AH Model infinitely-long flux tube</vt:lpstr>
      <vt:lpstr>Stress Tensor in AH Model infinitely-long flux tube</vt:lpstr>
      <vt:lpstr>Stress Tensor in AH Model infinitely-long flux tube</vt:lpstr>
      <vt:lpstr>Flux Tube with Finite Length</vt:lpstr>
      <vt:lpstr>Contents</vt:lpstr>
      <vt:lpstr>Screening of QQ Force above Tc</vt:lpstr>
      <vt:lpstr>Temperature Dependence</vt:lpstr>
      <vt:lpstr>Temperature Dependence</vt:lpstr>
      <vt:lpstr>Mid Plane</vt:lpstr>
      <vt:lpstr>Stress Tensor around A Quark in a deconfined phase</vt:lpstr>
      <vt:lpstr>Pressure inside the Earth</vt:lpstr>
      <vt:lpstr>Pressure inside Hadrons</vt:lpstr>
      <vt:lpstr>Stress Tensor around A Quark in a deconfined phase</vt:lpstr>
      <vt:lpstr>Contents</vt:lpstr>
      <vt:lpstr>Casimir Effect</vt:lpstr>
      <vt:lpstr>Pressure Anisotropy @ T≠0</vt:lpstr>
      <vt:lpstr>Thermodynamics on the Lattice</vt:lpstr>
      <vt:lpstr>Numerical Setup</vt:lpstr>
      <vt:lpstr>Extrapolations t0, a0</vt:lpstr>
      <vt:lpstr>Small-t Extrapolation</vt:lpstr>
      <vt:lpstr>Small-t Extrapolation</vt:lpstr>
      <vt:lpstr>Pressure Anisotropy @ T≠0</vt:lpstr>
      <vt:lpstr>Pressure Anisotropy @ T≠0</vt:lpstr>
      <vt:lpstr>Energy densty / transverse P</vt:lpstr>
      <vt:lpstr>Higher T</vt:lpstr>
      <vt:lpstr>Higher T</vt:lpstr>
      <vt:lpstr>PowerPoint プレゼンテーション</vt:lpstr>
      <vt:lpstr>Contents</vt:lpstr>
      <vt:lpstr>EMT Correlator: Motivation</vt:lpstr>
      <vt:lpstr>EMT Euclidean Correlator</vt:lpstr>
      <vt:lpstr>Fluctuation-Response Relations</vt:lpstr>
      <vt:lpstr>Summary</vt:lpstr>
      <vt:lpstr>backup</vt:lpstr>
      <vt:lpstr>Two Special Cases with PBC</vt:lpstr>
      <vt:lpstr>EMT on the Lattice: Conventional</vt:lpstr>
      <vt:lpstr>Fermion Propagator</vt:lpstr>
      <vt:lpstr>Nf=2+1 QCD Thermodynamics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趣旨説明： 重イオン衝突実験と 高温高密度QCD</dc:title>
  <dc:creator>Masakiyo Kitazawa</dc:creator>
  <cp:lastModifiedBy>Kitazawa Masakiyo</cp:lastModifiedBy>
  <cp:revision>420</cp:revision>
  <dcterms:created xsi:type="dcterms:W3CDTF">2018-05-13T13:53:28Z</dcterms:created>
  <dcterms:modified xsi:type="dcterms:W3CDTF">2019-09-25T11:46:46Z</dcterms:modified>
</cp:coreProperties>
</file>