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7"/>
  </p:notesMasterIdLst>
  <p:sldIdLst>
    <p:sldId id="257" r:id="rId3"/>
    <p:sldId id="258" r:id="rId4"/>
    <p:sldId id="259" r:id="rId5"/>
    <p:sldId id="260" r:id="rId6"/>
    <p:sldId id="261" r:id="rId7"/>
    <p:sldId id="264" r:id="rId8"/>
    <p:sldId id="262" r:id="rId9"/>
    <p:sldId id="281" r:id="rId10"/>
    <p:sldId id="266" r:id="rId11"/>
    <p:sldId id="263" r:id="rId12"/>
    <p:sldId id="267" r:id="rId13"/>
    <p:sldId id="265" r:id="rId14"/>
    <p:sldId id="268" r:id="rId15"/>
    <p:sldId id="270" r:id="rId16"/>
    <p:sldId id="269" r:id="rId17"/>
    <p:sldId id="271" r:id="rId18"/>
    <p:sldId id="272" r:id="rId19"/>
    <p:sldId id="276" r:id="rId20"/>
    <p:sldId id="274" r:id="rId21"/>
    <p:sldId id="277" r:id="rId22"/>
    <p:sldId id="278" r:id="rId23"/>
    <p:sldId id="275" r:id="rId24"/>
    <p:sldId id="279" r:id="rId25"/>
    <p:sldId id="280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7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taz\Desktop\s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taz\Desktop\si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taz\Desktop\si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taz\Desktop\si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417288403106329E-2"/>
          <c:y val="8.0095526002665646E-2"/>
          <c:w val="0.90316542319378734"/>
          <c:h val="0.8531582023284463"/>
        </c:manualLayout>
      </c:layout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Sheet2!$A$1:$AG$1</c:f>
              <c:numCache>
                <c:formatCode>General</c:formatCode>
                <c:ptCount val="3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</c:numCache>
            </c:numRef>
          </c:cat>
          <c:val>
            <c:numRef>
              <c:f>Sheet2!$A$2:$AG$2</c:f>
              <c:numCache>
                <c:formatCode>General</c:formatCode>
                <c:ptCount val="33"/>
                <c:pt idx="0">
                  <c:v>0.19999999999999996</c:v>
                </c:pt>
                <c:pt idx="1">
                  <c:v>4.8065185546875E-2</c:v>
                </c:pt>
                <c:pt idx="2">
                  <c:v>-6.2207031250000044E-2</c:v>
                </c:pt>
                <c:pt idx="3">
                  <c:v>-0.13718872070312504</c:v>
                </c:pt>
                <c:pt idx="4">
                  <c:v>-0.18281249999999999</c:v>
                </c:pt>
                <c:pt idx="5">
                  <c:v>-0.20457153320312499</c:v>
                </c:pt>
                <c:pt idx="6">
                  <c:v>-0.20751953125</c:v>
                </c:pt>
                <c:pt idx="7">
                  <c:v>-0.19627075195312499</c:v>
                </c:pt>
                <c:pt idx="8">
                  <c:v>-0.17499999999999999</c:v>
                </c:pt>
                <c:pt idx="9">
                  <c:v>-0.14744262695312499</c:v>
                </c:pt>
                <c:pt idx="10">
                  <c:v>-0.11689453125</c:v>
                </c:pt>
                <c:pt idx="11">
                  <c:v>-8.6212158203125E-2</c:v>
                </c:pt>
                <c:pt idx="12">
                  <c:v>-5.7812500000000003E-2</c:v>
                </c:pt>
                <c:pt idx="13">
                  <c:v>-3.3673095703125003E-2</c:v>
                </c:pt>
                <c:pt idx="14">
                  <c:v>-1.5332031249999999E-2</c:v>
                </c:pt>
                <c:pt idx="15">
                  <c:v>-3.8879394531250002E-3</c:v>
                </c:pt>
                <c:pt idx="16">
                  <c:v>0</c:v>
                </c:pt>
                <c:pt idx="17">
                  <c:v>-3.8879394531250002E-3</c:v>
                </c:pt>
                <c:pt idx="18">
                  <c:v>-1.5332031249999999E-2</c:v>
                </c:pt>
                <c:pt idx="19">
                  <c:v>-3.3673095703125003E-2</c:v>
                </c:pt>
                <c:pt idx="20">
                  <c:v>-5.7812500000000003E-2</c:v>
                </c:pt>
                <c:pt idx="21">
                  <c:v>-8.6212158203125E-2</c:v>
                </c:pt>
                <c:pt idx="22">
                  <c:v>-0.11689453125</c:v>
                </c:pt>
                <c:pt idx="23">
                  <c:v>-0.14744262695312499</c:v>
                </c:pt>
                <c:pt idx="24">
                  <c:v>-0.17499999999999999</c:v>
                </c:pt>
                <c:pt idx="25">
                  <c:v>-0.19627075195312499</c:v>
                </c:pt>
                <c:pt idx="26">
                  <c:v>-0.20751953125</c:v>
                </c:pt>
                <c:pt idx="27">
                  <c:v>-0.20457153320312499</c:v>
                </c:pt>
                <c:pt idx="28">
                  <c:v>-0.18281249999999999</c:v>
                </c:pt>
                <c:pt idx="29">
                  <c:v>-0.13718872070312504</c:v>
                </c:pt>
                <c:pt idx="30">
                  <c:v>-6.2207031250000044E-2</c:v>
                </c:pt>
                <c:pt idx="31">
                  <c:v>4.8065185546875E-2</c:v>
                </c:pt>
                <c:pt idx="32">
                  <c:v>0.19999999999999996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871-4131-95BD-AC3C41C68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553280"/>
        <c:axId val="387556192"/>
      </c:lineChart>
      <c:catAx>
        <c:axId val="38755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7556192"/>
        <c:crosses val="autoZero"/>
        <c:auto val="1"/>
        <c:lblAlgn val="ctr"/>
        <c:lblOffset val="100"/>
        <c:noMultiLvlLbl val="0"/>
      </c:catAx>
      <c:valAx>
        <c:axId val="387556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7553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Sheet2!$A$1:$AG$1</c:f>
              <c:numCache>
                <c:formatCode>General</c:formatCode>
                <c:ptCount val="3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</c:numCache>
            </c:numRef>
          </c:cat>
          <c:val>
            <c:numRef>
              <c:f>Sheet2!$A$2:$AG$2</c:f>
              <c:numCache>
                <c:formatCode>General</c:formatCode>
                <c:ptCount val="33"/>
                <c:pt idx="0">
                  <c:v>0.19999999999999996</c:v>
                </c:pt>
                <c:pt idx="1">
                  <c:v>4.8065185546875E-2</c:v>
                </c:pt>
                <c:pt idx="2">
                  <c:v>-6.2207031250000044E-2</c:v>
                </c:pt>
                <c:pt idx="3">
                  <c:v>-0.13718872070312504</c:v>
                </c:pt>
                <c:pt idx="4">
                  <c:v>-0.18281249999999999</c:v>
                </c:pt>
                <c:pt idx="5">
                  <c:v>-0.20457153320312499</c:v>
                </c:pt>
                <c:pt idx="6">
                  <c:v>-0.20751953125</c:v>
                </c:pt>
                <c:pt idx="7">
                  <c:v>-0.19627075195312499</c:v>
                </c:pt>
                <c:pt idx="8">
                  <c:v>-0.17499999999999999</c:v>
                </c:pt>
                <c:pt idx="9">
                  <c:v>-0.14744262695312499</c:v>
                </c:pt>
                <c:pt idx="10">
                  <c:v>-0.11689453125</c:v>
                </c:pt>
                <c:pt idx="11">
                  <c:v>-8.6212158203125E-2</c:v>
                </c:pt>
                <c:pt idx="12">
                  <c:v>-5.7812500000000003E-2</c:v>
                </c:pt>
                <c:pt idx="13">
                  <c:v>-3.3673095703125003E-2</c:v>
                </c:pt>
                <c:pt idx="14">
                  <c:v>-1.5332031249999999E-2</c:v>
                </c:pt>
                <c:pt idx="15">
                  <c:v>-3.8879394531250002E-3</c:v>
                </c:pt>
                <c:pt idx="16">
                  <c:v>0</c:v>
                </c:pt>
                <c:pt idx="17">
                  <c:v>-3.8879394531250002E-3</c:v>
                </c:pt>
                <c:pt idx="18">
                  <c:v>-1.5332031249999999E-2</c:v>
                </c:pt>
                <c:pt idx="19">
                  <c:v>-3.3673095703125003E-2</c:v>
                </c:pt>
                <c:pt idx="20">
                  <c:v>-5.7812500000000003E-2</c:v>
                </c:pt>
                <c:pt idx="21">
                  <c:v>-8.6212158203125E-2</c:v>
                </c:pt>
                <c:pt idx="22">
                  <c:v>-0.11689453125</c:v>
                </c:pt>
                <c:pt idx="23">
                  <c:v>-0.14744262695312499</c:v>
                </c:pt>
                <c:pt idx="24">
                  <c:v>-0.17499999999999999</c:v>
                </c:pt>
                <c:pt idx="25">
                  <c:v>-0.19627075195312499</c:v>
                </c:pt>
                <c:pt idx="26">
                  <c:v>-0.20751953125</c:v>
                </c:pt>
                <c:pt idx="27">
                  <c:v>-0.20457153320312499</c:v>
                </c:pt>
                <c:pt idx="28">
                  <c:v>-0.18281249999999999</c:v>
                </c:pt>
                <c:pt idx="29">
                  <c:v>-0.13718872070312504</c:v>
                </c:pt>
                <c:pt idx="30">
                  <c:v>-6.2207031250000044E-2</c:v>
                </c:pt>
                <c:pt idx="31">
                  <c:v>4.8065185546875E-2</c:v>
                </c:pt>
                <c:pt idx="32">
                  <c:v>0.19999999999999996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492-435A-A172-E88E95EBF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553280"/>
        <c:axId val="387556192"/>
      </c:lineChart>
      <c:catAx>
        <c:axId val="38755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7556192"/>
        <c:crosses val="autoZero"/>
        <c:auto val="1"/>
        <c:lblAlgn val="ctr"/>
        <c:lblOffset val="100"/>
        <c:noMultiLvlLbl val="0"/>
      </c:catAx>
      <c:valAx>
        <c:axId val="387556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7553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Sheet2!$A$3:$AG$3</c:f>
              <c:numCache>
                <c:formatCode>General</c:formatCode>
                <c:ptCount val="33"/>
                <c:pt idx="0">
                  <c:v>0.35</c:v>
                </c:pt>
                <c:pt idx="1">
                  <c:v>0.188690185546875</c:v>
                </c:pt>
                <c:pt idx="2">
                  <c:v>6.9042968749999961E-2</c:v>
                </c:pt>
                <c:pt idx="3">
                  <c:v>-1.5313720703125047E-2</c:v>
                </c:pt>
                <c:pt idx="4">
                  <c:v>-7.03125E-2</c:v>
                </c:pt>
                <c:pt idx="5">
                  <c:v>-0.10144653320312499</c:v>
                </c:pt>
                <c:pt idx="6">
                  <c:v>-0.11376953125</c:v>
                </c:pt>
                <c:pt idx="7">
                  <c:v>-0.111895751953125</c:v>
                </c:pt>
                <c:pt idx="8">
                  <c:v>-9.9999999999999992E-2</c:v>
                </c:pt>
                <c:pt idx="9">
                  <c:v>-8.1817626953124986E-2</c:v>
                </c:pt>
                <c:pt idx="10">
                  <c:v>-6.0644531250000008E-2</c:v>
                </c:pt>
                <c:pt idx="11">
                  <c:v>-3.9337158203125E-2</c:v>
                </c:pt>
                <c:pt idx="12">
                  <c:v>-2.0312500000000004E-2</c:v>
                </c:pt>
                <c:pt idx="13">
                  <c:v>-5.5480957031250056E-3</c:v>
                </c:pt>
                <c:pt idx="14">
                  <c:v>3.41796875E-3</c:v>
                </c:pt>
                <c:pt idx="15">
                  <c:v>5.4870605468749995E-3</c:v>
                </c:pt>
                <c:pt idx="16">
                  <c:v>0</c:v>
                </c:pt>
                <c:pt idx="17">
                  <c:v>-1.3262939453125001E-2</c:v>
                </c:pt>
                <c:pt idx="18">
                  <c:v>-3.4082031249999999E-2</c:v>
                </c:pt>
                <c:pt idx="19">
                  <c:v>-6.1798095703125E-2</c:v>
                </c:pt>
                <c:pt idx="20">
                  <c:v>-9.5312499999999994E-2</c:v>
                </c:pt>
                <c:pt idx="21">
                  <c:v>-0.133087158203125</c:v>
                </c:pt>
                <c:pt idx="22">
                  <c:v>-0.17314453125000001</c:v>
                </c:pt>
                <c:pt idx="23">
                  <c:v>-0.21306762695312498</c:v>
                </c:pt>
                <c:pt idx="24">
                  <c:v>-0.25</c:v>
                </c:pt>
                <c:pt idx="25">
                  <c:v>-0.28064575195312497</c:v>
                </c:pt>
                <c:pt idx="26">
                  <c:v>-0.30126953125</c:v>
                </c:pt>
                <c:pt idx="27">
                  <c:v>-0.30769653320312496</c:v>
                </c:pt>
                <c:pt idx="28">
                  <c:v>-0.29531249999999998</c:v>
                </c:pt>
                <c:pt idx="29">
                  <c:v>-0.25906372070312506</c:v>
                </c:pt>
                <c:pt idx="30">
                  <c:v>-0.19345703125000005</c:v>
                </c:pt>
                <c:pt idx="31">
                  <c:v>-9.2559814453125E-2</c:v>
                </c:pt>
                <c:pt idx="32">
                  <c:v>4.9999999999999961E-2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24B-4584-931E-F37F76554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7829168"/>
        <c:axId val="497823760"/>
      </c:lineChart>
      <c:catAx>
        <c:axId val="497829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7823760"/>
        <c:crosses val="autoZero"/>
        <c:auto val="1"/>
        <c:lblAlgn val="ctr"/>
        <c:lblOffset val="100"/>
        <c:noMultiLvlLbl val="0"/>
      </c:catAx>
      <c:valAx>
        <c:axId val="497823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78291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Sheet2!$A$4:$AG$4</c:f>
              <c:numCache>
                <c:formatCode>General</c:formatCode>
                <c:ptCount val="33"/>
                <c:pt idx="0">
                  <c:v>4.9999999999999961E-2</c:v>
                </c:pt>
                <c:pt idx="1">
                  <c:v>-9.2559814453125E-2</c:v>
                </c:pt>
                <c:pt idx="2">
                  <c:v>-0.19345703125000005</c:v>
                </c:pt>
                <c:pt idx="3">
                  <c:v>-0.25906372070312506</c:v>
                </c:pt>
                <c:pt idx="4">
                  <c:v>-0.29531249999999998</c:v>
                </c:pt>
                <c:pt idx="5">
                  <c:v>-0.30769653320312496</c:v>
                </c:pt>
                <c:pt idx="6">
                  <c:v>-0.30126953125</c:v>
                </c:pt>
                <c:pt idx="7">
                  <c:v>-0.28064575195312497</c:v>
                </c:pt>
                <c:pt idx="8">
                  <c:v>-0.25</c:v>
                </c:pt>
                <c:pt idx="9">
                  <c:v>-0.21306762695312498</c:v>
                </c:pt>
                <c:pt idx="10">
                  <c:v>-0.17314453125000001</c:v>
                </c:pt>
                <c:pt idx="11">
                  <c:v>-0.133087158203125</c:v>
                </c:pt>
                <c:pt idx="12">
                  <c:v>-9.5312499999999994E-2</c:v>
                </c:pt>
                <c:pt idx="13">
                  <c:v>-6.1798095703125E-2</c:v>
                </c:pt>
                <c:pt idx="14">
                  <c:v>-3.4082031249999999E-2</c:v>
                </c:pt>
                <c:pt idx="15">
                  <c:v>-1.3262939453125001E-2</c:v>
                </c:pt>
                <c:pt idx="16">
                  <c:v>0</c:v>
                </c:pt>
                <c:pt idx="17">
                  <c:v>5.4870605468749995E-3</c:v>
                </c:pt>
                <c:pt idx="18">
                  <c:v>3.41796875E-3</c:v>
                </c:pt>
                <c:pt idx="19">
                  <c:v>-5.5480957031250056E-3</c:v>
                </c:pt>
                <c:pt idx="20">
                  <c:v>-2.0312500000000004E-2</c:v>
                </c:pt>
                <c:pt idx="21">
                  <c:v>-3.9337158203125E-2</c:v>
                </c:pt>
                <c:pt idx="22">
                  <c:v>-6.0644531250000008E-2</c:v>
                </c:pt>
                <c:pt idx="23">
                  <c:v>-8.1817626953124986E-2</c:v>
                </c:pt>
                <c:pt idx="24">
                  <c:v>-9.9999999999999992E-2</c:v>
                </c:pt>
                <c:pt idx="25">
                  <c:v>-0.111895751953125</c:v>
                </c:pt>
                <c:pt idx="26">
                  <c:v>-0.11376953125</c:v>
                </c:pt>
                <c:pt idx="27">
                  <c:v>-0.10144653320312499</c:v>
                </c:pt>
                <c:pt idx="28">
                  <c:v>-7.03125E-2</c:v>
                </c:pt>
                <c:pt idx="29">
                  <c:v>-1.5313720703125047E-2</c:v>
                </c:pt>
                <c:pt idx="30">
                  <c:v>6.9042968749999961E-2</c:v>
                </c:pt>
                <c:pt idx="31">
                  <c:v>0.188690185546875</c:v>
                </c:pt>
                <c:pt idx="32">
                  <c:v>0.35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BEA-4826-9418-AA12F26E5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9911104"/>
        <c:axId val="499915264"/>
      </c:lineChart>
      <c:catAx>
        <c:axId val="499911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9915264"/>
        <c:crosses val="autoZero"/>
        <c:auto val="1"/>
        <c:lblAlgn val="ctr"/>
        <c:lblOffset val="100"/>
        <c:noMultiLvlLbl val="0"/>
      </c:catAx>
      <c:valAx>
        <c:axId val="499915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9911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Sheet2!$A$1:$AG$1</c:f>
              <c:numCache>
                <c:formatCode>General</c:formatCode>
                <c:ptCount val="3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</c:numCache>
            </c:numRef>
          </c:cat>
          <c:val>
            <c:numRef>
              <c:f>Sheet2!$A$2:$AG$2</c:f>
              <c:numCache>
                <c:formatCode>General</c:formatCode>
                <c:ptCount val="33"/>
                <c:pt idx="0">
                  <c:v>0.19999999999999996</c:v>
                </c:pt>
                <c:pt idx="1">
                  <c:v>4.8065185546875E-2</c:v>
                </c:pt>
                <c:pt idx="2">
                  <c:v>-6.2207031250000044E-2</c:v>
                </c:pt>
                <c:pt idx="3">
                  <c:v>-0.13718872070312504</c:v>
                </c:pt>
                <c:pt idx="4">
                  <c:v>-0.18281249999999999</c:v>
                </c:pt>
                <c:pt idx="5">
                  <c:v>-0.20457153320312499</c:v>
                </c:pt>
                <c:pt idx="6">
                  <c:v>-0.20751953125</c:v>
                </c:pt>
                <c:pt idx="7">
                  <c:v>-0.19627075195312499</c:v>
                </c:pt>
                <c:pt idx="8">
                  <c:v>-0.17499999999999999</c:v>
                </c:pt>
                <c:pt idx="9">
                  <c:v>-0.14744262695312499</c:v>
                </c:pt>
                <c:pt idx="10">
                  <c:v>-0.11689453125</c:v>
                </c:pt>
                <c:pt idx="11">
                  <c:v>-8.6212158203125E-2</c:v>
                </c:pt>
                <c:pt idx="12">
                  <c:v>-5.7812500000000003E-2</c:v>
                </c:pt>
                <c:pt idx="13">
                  <c:v>-3.3673095703125003E-2</c:v>
                </c:pt>
                <c:pt idx="14">
                  <c:v>-1.5332031249999999E-2</c:v>
                </c:pt>
                <c:pt idx="15">
                  <c:v>-3.8879394531250002E-3</c:v>
                </c:pt>
                <c:pt idx="16">
                  <c:v>0</c:v>
                </c:pt>
                <c:pt idx="17">
                  <c:v>-3.8879394531250002E-3</c:v>
                </c:pt>
                <c:pt idx="18">
                  <c:v>-1.5332031249999999E-2</c:v>
                </c:pt>
                <c:pt idx="19">
                  <c:v>-3.3673095703125003E-2</c:v>
                </c:pt>
                <c:pt idx="20">
                  <c:v>-5.7812500000000003E-2</c:v>
                </c:pt>
                <c:pt idx="21">
                  <c:v>-8.6212158203125E-2</c:v>
                </c:pt>
                <c:pt idx="22">
                  <c:v>-0.11689453125</c:v>
                </c:pt>
                <c:pt idx="23">
                  <c:v>-0.14744262695312499</c:v>
                </c:pt>
                <c:pt idx="24">
                  <c:v>-0.17499999999999999</c:v>
                </c:pt>
                <c:pt idx="25">
                  <c:v>-0.19627075195312499</c:v>
                </c:pt>
                <c:pt idx="26">
                  <c:v>-0.20751953125</c:v>
                </c:pt>
                <c:pt idx="27">
                  <c:v>-0.20457153320312499</c:v>
                </c:pt>
                <c:pt idx="28">
                  <c:v>-0.18281249999999999</c:v>
                </c:pt>
                <c:pt idx="29">
                  <c:v>-0.13718872070312504</c:v>
                </c:pt>
                <c:pt idx="30">
                  <c:v>-6.2207031250000044E-2</c:v>
                </c:pt>
                <c:pt idx="31">
                  <c:v>4.8065185546875E-2</c:v>
                </c:pt>
                <c:pt idx="32">
                  <c:v>0.19999999999999996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E60-44C9-9507-254817920B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553280"/>
        <c:axId val="387556192"/>
      </c:lineChart>
      <c:catAx>
        <c:axId val="38755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7556192"/>
        <c:crosses val="autoZero"/>
        <c:auto val="1"/>
        <c:lblAlgn val="ctr"/>
        <c:lblOffset val="100"/>
        <c:noMultiLvlLbl val="0"/>
      </c:catAx>
      <c:valAx>
        <c:axId val="387556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7553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0.67383</cdr:x>
      <cdr:y>0.64336</cdr:y>
    </cdr:from>
    <cdr:to>
      <cdr:x>0.84898</cdr:x>
      <cdr:y>0.75689</cdr:y>
    </cdr:to>
    <cdr:sp macro="" textlink="">
      <cdr:nvSpPr>
        <cdr:cNvPr id="2" name="フリーフォーム 1"/>
        <cdr:cNvSpPr/>
      </cdr:nvSpPr>
      <cdr:spPr>
        <a:xfrm xmlns:a="http://schemas.openxmlformats.org/drawingml/2006/main">
          <a:off x="1944216" y="1224136"/>
          <a:ext cx="505373" cy="216025"/>
        </a:xfrm>
        <a:custGeom xmlns:a="http://schemas.openxmlformats.org/drawingml/2006/main">
          <a:avLst/>
          <a:gdLst>
            <a:gd name="connsiteX0" fmla="*/ 0 w 324197"/>
            <a:gd name="connsiteY0" fmla="*/ 0 h 91440"/>
            <a:gd name="connsiteX1" fmla="*/ 182880 w 324197"/>
            <a:gd name="connsiteY1" fmla="*/ 91440 h 91440"/>
            <a:gd name="connsiteX2" fmla="*/ 324197 w 324197"/>
            <a:gd name="connsiteY2" fmla="*/ 0 h 9144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24197" h="91440">
              <a:moveTo>
                <a:pt x="0" y="0"/>
              </a:moveTo>
              <a:cubicBezTo>
                <a:pt x="64423" y="45720"/>
                <a:pt x="128847" y="91440"/>
                <a:pt x="182880" y="91440"/>
              </a:cubicBezTo>
              <a:cubicBezTo>
                <a:pt x="236913" y="91440"/>
                <a:pt x="280555" y="45720"/>
                <a:pt x="324197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F62C-A388-4CAC-BF49-F46375F9E839}" type="datetimeFigureOut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05F6-74A0-4371-AE0E-E47BBDBFA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1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62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4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7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8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9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5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2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1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4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5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125760"/>
            <a:ext cx="10972800" cy="1143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5" Type="http://schemas.openxmlformats.org/officeDocument/2006/relationships/image" Target="../media/image54.png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19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chart" Target="../charts/chart3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em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chart" Target="../charts/chart4.xm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chart" Target="../charts/chart5.xml"/><Relationship Id="rId7" Type="http://schemas.openxmlformats.org/officeDocument/2006/relationships/image" Target="../media/image91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9.png"/><Relationship Id="rId10" Type="http://schemas.openxmlformats.org/officeDocument/2006/relationships/image" Target="../media/image94.png"/><Relationship Id="rId4" Type="http://schemas.openxmlformats.org/officeDocument/2006/relationships/image" Target="../media/image80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1524000" y="1238896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5400" dirty="0" smtClean="0">
                <a:latin typeface="Arial Rounded MT Bold" panose="020F0704030504030204" pitchFamily="34" charset="0"/>
              </a:rPr>
              <a:t>Critical Fluctuation in a</a:t>
            </a:r>
            <a:r>
              <a:rPr lang="en-US" altLang="ja-JP" sz="5400" dirty="0">
                <a:latin typeface="Arial Rounded MT Bold" panose="020F0704030504030204" pitchFamily="34" charset="0"/>
              </a:rPr>
              <a:t/>
            </a:r>
            <a:br>
              <a:rPr lang="en-US" altLang="ja-JP" sz="5400" dirty="0">
                <a:latin typeface="Arial Rounded MT Bold" panose="020F0704030504030204" pitchFamily="34" charset="0"/>
              </a:rPr>
            </a:br>
            <a:r>
              <a:rPr lang="en-US" altLang="ja-JP" sz="5400" dirty="0" smtClean="0">
                <a:latin typeface="Arial Rounded MT Bold" panose="020F0704030504030204" pitchFamily="34" charset="0"/>
              </a:rPr>
              <a:t>Dynamically Expanding</a:t>
            </a:r>
            <a:br>
              <a:rPr lang="en-US" altLang="ja-JP" sz="5400" dirty="0" smtClean="0">
                <a:latin typeface="Arial Rounded MT Bold" panose="020F0704030504030204" pitchFamily="34" charset="0"/>
              </a:rPr>
            </a:br>
            <a:r>
              <a:rPr lang="en-US" altLang="ja-JP" sz="5400" dirty="0" smtClean="0">
                <a:latin typeface="Arial Rounded MT Bold" panose="020F0704030504030204" pitchFamily="34" charset="0"/>
              </a:rPr>
              <a:t>Heavy-Ion Collisions</a:t>
            </a:r>
            <a:endParaRPr lang="ja-JP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14896" y="3739544"/>
            <a:ext cx="8965916" cy="1175706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 Marlene </a:t>
            </a:r>
            <a:r>
              <a:rPr lang="en-US" altLang="ja-JP" dirty="0" err="1" smtClean="0">
                <a:solidFill>
                  <a:schemeClr val="tx1"/>
                </a:solidFill>
              </a:rPr>
              <a:t>Nahrgang</a:t>
            </a:r>
            <a:r>
              <a:rPr lang="en-US" altLang="ja-JP" dirty="0">
                <a:solidFill>
                  <a:schemeClr val="tx1"/>
                </a:solidFill>
              </a:rPr>
              <a:t>, Marcus </a:t>
            </a:r>
            <a:r>
              <a:rPr lang="en-US" altLang="ja-JP" dirty="0" err="1" smtClean="0">
                <a:solidFill>
                  <a:schemeClr val="tx1"/>
                </a:solidFill>
              </a:rPr>
              <a:t>Bluhm</a:t>
            </a:r>
            <a:r>
              <a:rPr lang="en-US" altLang="ja-JP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altLang="ja-JP" b="1" dirty="0" smtClean="0">
                <a:solidFill>
                  <a:schemeClr val="tx1"/>
                </a:solidFill>
              </a:rPr>
              <a:t>Masakiyo Kitazawa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err="1" smtClean="0">
                <a:solidFill>
                  <a:schemeClr val="tx1"/>
                </a:solidFill>
              </a:rPr>
              <a:t>Grégoire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</a:rPr>
              <a:t>Pihan</a:t>
            </a:r>
            <a:r>
              <a:rPr lang="en-US" altLang="ja-JP" dirty="0">
                <a:solidFill>
                  <a:schemeClr val="tx1"/>
                </a:solidFill>
              </a:rPr>
              <a:t>, Nathan </a:t>
            </a:r>
            <a:r>
              <a:rPr lang="en-US" altLang="ja-JP" dirty="0" err="1" smtClean="0">
                <a:solidFill>
                  <a:schemeClr val="tx1"/>
                </a:solidFill>
              </a:rPr>
              <a:t>Touroux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43467" y="5877226"/>
            <a:ext cx="9305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XXVIII International Conference on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Ultrarelativistic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Nucleus-Nucleus Collisions (QM2019)</a:t>
            </a:r>
            <a:endParaRPr lang="en-US" altLang="ja-JP" sz="20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Wanda Reign Hotel, Wuhan, China, 5/Nov./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2019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85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300" y="1504950"/>
            <a:ext cx="683840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CrossOver</a:t>
            </a:r>
            <a:r>
              <a:rPr kumimoji="1" lang="en-US" altLang="ja-JP" sz="3200" dirty="0" smtClean="0"/>
              <a:t> </a:t>
            </a:r>
            <a:r>
              <a:rPr kumimoji="1" lang="en-US" altLang="ja-JP" sz="2400" dirty="0" smtClean="0"/>
              <a:t>with</a:t>
            </a:r>
            <a:r>
              <a:rPr kumimoji="1" lang="en-US" altLang="ja-JP" sz="3200" dirty="0" smtClean="0"/>
              <a:t> SDE (Gaussian)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2nd </a:t>
            </a:r>
            <a:r>
              <a:rPr kumimoji="1" lang="en-US" altLang="ja-JP" sz="2800" dirty="0" err="1" smtClean="0"/>
              <a:t>cumulant</a:t>
            </a:r>
            <a:r>
              <a:rPr kumimoji="1" lang="en-US" altLang="ja-JP" sz="2800" dirty="0" smtClean="0"/>
              <a:t>/correlation </a:t>
            </a:r>
            <a:r>
              <a:rPr kumimoji="1" lang="en-US" altLang="ja-JP" sz="2800" dirty="0" err="1" smtClean="0"/>
              <a:t>func</a:t>
            </a:r>
            <a:r>
              <a:rPr kumimoji="1" lang="en-US" altLang="ja-JP" sz="2800" dirty="0" smtClean="0"/>
              <a:t>.</a:t>
            </a:r>
          </a:p>
          <a:p>
            <a:pPr lvl="1" algn="r"/>
            <a:r>
              <a:rPr kumimoji="1" lang="en-US" altLang="ja-JP" sz="2000" dirty="0" smtClean="0">
                <a:solidFill>
                  <a:srgbClr val="002060"/>
                </a:solidFill>
              </a:rPr>
              <a:t> 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Sakaida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Asakawa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Fujii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MK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smtClean="0">
                <a:solidFill>
                  <a:srgbClr val="002060"/>
                </a:solidFill>
              </a:rPr>
              <a:t>PRC95 (2017)</a:t>
            </a:r>
          </a:p>
          <a:p>
            <a:pPr lvl="1" algn="r"/>
            <a:endParaRPr kumimoji="1" lang="en-US" altLang="ja-JP" sz="2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 smtClean="0"/>
              <a:t> 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CrossOver</a:t>
            </a:r>
            <a:r>
              <a:rPr lang="en-US" altLang="ja-JP" sz="3200" dirty="0" smtClean="0"/>
              <a:t> </a:t>
            </a:r>
            <a:r>
              <a:rPr lang="en-US" altLang="ja-JP" sz="2400" dirty="0" smtClean="0"/>
              <a:t>with</a:t>
            </a:r>
            <a:r>
              <a:rPr lang="en-US" altLang="ja-JP" sz="3200" dirty="0" smtClean="0"/>
              <a:t> Non-Linear SDE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higher-order </a:t>
            </a:r>
            <a:r>
              <a:rPr lang="en-US" altLang="ja-JP" sz="2800" dirty="0" err="1" smtClean="0"/>
              <a:t>cumulants</a:t>
            </a:r>
            <a:endParaRPr lang="en-US" altLang="ja-JP" sz="2800" dirty="0" smtClean="0"/>
          </a:p>
          <a:p>
            <a:pPr lvl="1" algn="r"/>
            <a:r>
              <a:rPr lang="en-US" altLang="ja-JP" sz="2000" dirty="0" err="1" smtClean="0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Bluhm</a:t>
            </a:r>
            <a:r>
              <a:rPr lang="en-US" altLang="ja-JP" sz="2000" dirty="0">
                <a:solidFill>
                  <a:srgbClr val="002060"/>
                </a:solidFill>
              </a:rPr>
              <a:t>, Schaefer, Bass </a:t>
            </a:r>
            <a:r>
              <a:rPr lang="en-US" altLang="ja-JP" sz="2000" dirty="0" smtClean="0">
                <a:solidFill>
                  <a:srgbClr val="002060"/>
                </a:solidFill>
              </a:rPr>
              <a:t>PRD99 </a:t>
            </a:r>
            <a:r>
              <a:rPr lang="en-US" altLang="ja-JP" sz="2000" dirty="0">
                <a:solidFill>
                  <a:srgbClr val="002060"/>
                </a:solidFill>
              </a:rPr>
              <a:t>(2019</a:t>
            </a:r>
            <a:r>
              <a:rPr lang="en-US" altLang="ja-JP" sz="2000" dirty="0" smtClean="0">
                <a:solidFill>
                  <a:srgbClr val="002060"/>
                </a:solidFill>
              </a:rPr>
              <a:t>);</a:t>
            </a:r>
          </a:p>
          <a:p>
            <a:pPr lvl="1" algn="r"/>
            <a:r>
              <a:rPr lang="en-US" altLang="ja-JP" sz="2000" dirty="0" err="1">
                <a:solidFill>
                  <a:srgbClr val="002060"/>
                </a:solidFill>
              </a:rPr>
              <a:t>Pihan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Touroux</a:t>
            </a:r>
            <a:r>
              <a:rPr lang="en-US" altLang="ja-JP" sz="2000" dirty="0" smtClean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Bluhm</a:t>
            </a:r>
            <a:r>
              <a:rPr lang="en-US" altLang="ja-JP" sz="2000" dirty="0" smtClean="0">
                <a:solidFill>
                  <a:srgbClr val="002060"/>
                </a:solidFill>
              </a:rPr>
              <a:t>, Sami, MK, in prep.</a:t>
            </a:r>
          </a:p>
          <a:p>
            <a:pPr lvl="1" algn="r"/>
            <a:endParaRPr lang="en-US" altLang="ja-JP" sz="2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 smtClean="0"/>
              <a:t> </a:t>
            </a:r>
            <a:r>
              <a:rPr kumimoji="1" lang="en-US" altLang="ja-JP" sz="3200" dirty="0" smtClean="0">
                <a:solidFill>
                  <a:srgbClr val="0070C0"/>
                </a:solidFill>
              </a:rPr>
              <a:t>1st-Order</a:t>
            </a:r>
            <a:r>
              <a:rPr kumimoji="1" lang="en-US" altLang="ja-JP" sz="3200" dirty="0" smtClean="0"/>
              <a:t> </a:t>
            </a:r>
            <a:r>
              <a:rPr kumimoji="1" lang="en-US" altLang="ja-JP" sz="2400" dirty="0" smtClean="0"/>
              <a:t>with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smtClean="0"/>
              <a:t>Non-Linear SDE</a:t>
            </a:r>
          </a:p>
          <a:p>
            <a:pPr lvl="1" algn="r"/>
            <a:r>
              <a:rPr lang="en-US" altLang="ja-JP" sz="2000" dirty="0" err="1" smtClean="0">
                <a:solidFill>
                  <a:srgbClr val="002060"/>
                </a:solidFill>
              </a:rPr>
              <a:t>Nonaka</a:t>
            </a:r>
            <a:r>
              <a:rPr lang="en-US" altLang="ja-JP" sz="2000" dirty="0" smtClean="0">
                <a:solidFill>
                  <a:srgbClr val="002060"/>
                </a:solidFill>
              </a:rPr>
              <a:t>, MK, et al., in prep.</a:t>
            </a:r>
            <a:endParaRPr kumimoji="1" lang="ja-JP" alt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8191500" y="5976938"/>
            <a:ext cx="3638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9934575" y="4505324"/>
            <a:ext cx="1199506" cy="1471613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8417868" y="3428999"/>
            <a:ext cx="223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9873075" y="4379324"/>
            <a:ext cx="252000" cy="25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907442">
            <a:off x="9049078" y="3955531"/>
            <a:ext cx="1041047" cy="1194099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17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 rot="2278827">
            <a:off x="10013804" y="4449972"/>
            <a:ext cx="1041047" cy="1194099"/>
          </a:xfrm>
          <a:prstGeom prst="downArrow">
            <a:avLst/>
          </a:prstGeom>
          <a:gradFill>
            <a:gsLst>
              <a:gs pos="0">
                <a:srgbClr val="0070C0"/>
              </a:gs>
              <a:gs pos="100000">
                <a:srgbClr val="0070C0">
                  <a:alpha val="24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31" y="3428999"/>
            <a:ext cx="316886" cy="316886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833" y="5526923"/>
            <a:ext cx="253134" cy="300010"/>
          </a:xfrm>
          <a:prstGeom prst="rect">
            <a:avLst/>
          </a:prstGeom>
        </p:spPr>
      </p:pic>
      <p:sp>
        <p:nvSpPr>
          <p:cNvPr id="14" name="角丸四角形 13"/>
          <p:cNvSpPr/>
          <p:nvPr/>
        </p:nvSpPr>
        <p:spPr>
          <a:xfrm>
            <a:off x="258183" y="1376979"/>
            <a:ext cx="7379745" cy="152758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7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Stochastic Diffusion Equation </a:t>
            </a:r>
            <a:r>
              <a:rPr kumimoji="1" lang="en-US" altLang="ja-JP" sz="2800" dirty="0" smtClean="0"/>
              <a:t>(Gaussian)</a:t>
            </a:r>
            <a:endParaRPr kumimoji="1" lang="ja-JP" altLang="en-US" sz="2800" dirty="0"/>
          </a:p>
        </p:txBody>
      </p:sp>
      <p:sp>
        <p:nvSpPr>
          <p:cNvPr id="4" name="角丸四角形 3"/>
          <p:cNvSpPr/>
          <p:nvPr/>
        </p:nvSpPr>
        <p:spPr>
          <a:xfrm>
            <a:off x="714103" y="1611085"/>
            <a:ext cx="5233852" cy="1611086"/>
          </a:xfrm>
          <a:prstGeom prst="roundRect">
            <a:avLst>
              <a:gd name="adj" fmla="val 146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partial_t n = D(t) \partial_x^2 n + \partial_x \xi&#10;\end{align*}&lt;/body&gt;&#10;  &lt;fcolor&gt;FF000000&lt;/fcolor&gt;&#10;  &lt;bcolor&gt;FFFFFFFF&lt;/bcolor&gt;&#10;  &lt;transparent&gt;True&lt;/transparent&gt;&#10;  &lt;resolution&gt;1800&lt;/resolution&gt;&#10;  &lt;imageh&gt;280&lt;/imageh&gt;&#10;  &lt;imagew&gt;2269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29" y="1838338"/>
            <a:ext cx="3645181" cy="44982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492294" y="1826010"/>
            <a:ext cx="814309" cy="497393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542698" y="2607051"/>
            <a:ext cx="648072" cy="394758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D(t),~\chi_2(t)&#10;\end{align*}&lt;/body&gt;&#10;  &lt;fcolor&gt;FF000000&lt;/fcolor&gt;&#10;  &lt;bcolor&gt;FFFFFFFF&lt;/bcolor&gt;&#10;  &lt;transparent&gt;True&lt;/transparent&gt;&#10;  &lt;resolution&gt;1800&lt;/resolution&gt;&#10;  &lt;imageh&gt;250&lt;/imageh&gt;&#10;  &lt;imagew&gt;1208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79" y="3695730"/>
            <a:ext cx="1255372" cy="25980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83551" y="3566715"/>
            <a:ext cx="35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:parameters characterizing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evolution of the medium</a:t>
            </a:r>
            <a:endParaRPr kumimoji="1" lang="ja-JP" altLang="en-US" sz="24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langle \xi(x_1,t_1)\xi(x_2,t_2)\rangle = 2 D\chi_2 \delta^{(2)}(1-2)&#10;\end{align*}&lt;/body&gt;&#10;  &lt;fcolor&gt;FF000000&lt;/fcolor&gt;&#10;  &lt;bcolor&gt;FFFFFFFF&lt;/bcolor&gt;&#10;  &lt;transparent&gt;True&lt;/transparent&gt;&#10;  &lt;resolution&gt;1800&lt;/resolution&gt;&#10;  &lt;imageh&gt;297&lt;/imageh&gt;&#10;  &lt;imagew&gt;3977&lt;/imagew&gt;&#10;  &lt;scale&gt;50&lt;/scale&gt;&#10;  &lt;cursor&gt;6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9" y="2626147"/>
            <a:ext cx="4208992" cy="3143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14103" y="4710601"/>
            <a:ext cx="5083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Analytic solution is obtained.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</a:t>
            </a:r>
            <a:r>
              <a:rPr kumimoji="1" lang="en-US" altLang="ja-JP" sz="2400" dirty="0" smtClean="0"/>
              <a:t>tudy </a:t>
            </a:r>
            <a:r>
              <a:rPr lang="en-US" altLang="ja-JP" sz="2400" dirty="0" smtClean="0"/>
              <a:t>2</a:t>
            </a:r>
            <a:r>
              <a:rPr lang="en-US" altLang="ja-JP" sz="2400" baseline="30000" dirty="0" smtClean="0"/>
              <a:t>nd</a:t>
            </a:r>
            <a:r>
              <a:rPr lang="en-US" altLang="ja-JP" sz="2400" dirty="0" smtClean="0"/>
              <a:t> order </a:t>
            </a:r>
            <a:r>
              <a:rPr kumimoji="1" lang="en-US" altLang="ja-JP" sz="2400" dirty="0" err="1" smtClean="0"/>
              <a:t>cumulant</a:t>
            </a:r>
            <a:r>
              <a:rPr kumimoji="1" lang="en-US" altLang="ja-JP" sz="2400" dirty="0" smtClean="0"/>
              <a:t> </a:t>
            </a:r>
            <a:r>
              <a:rPr lang="en-US" altLang="ja-JP" sz="2400" dirty="0"/>
              <a:t>&amp;</a:t>
            </a:r>
            <a:r>
              <a:rPr kumimoji="1" lang="en-US" altLang="ja-JP" sz="2400" dirty="0" smtClean="0"/>
              <a:t> correlation function.</a:t>
            </a:r>
            <a:endParaRPr kumimoji="1" lang="ja-JP" altLang="en-US" sz="2400" dirty="0"/>
          </a:p>
        </p:txBody>
      </p:sp>
      <p:sp>
        <p:nvSpPr>
          <p:cNvPr id="14" name="角丸四角形 13"/>
          <p:cNvSpPr/>
          <p:nvPr/>
        </p:nvSpPr>
        <p:spPr>
          <a:xfrm>
            <a:off x="6561689" y="1399250"/>
            <a:ext cx="4992179" cy="5112568"/>
          </a:xfrm>
          <a:prstGeom prst="roundRect">
            <a:avLst>
              <a:gd name="adj" fmla="val 5640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\frac{D(t)}{\tau^2} \partial_Y^2 n + \frac1\tau \partial_Y \xi&#10;- \frac{n}{\tau}&#10;\end{align*}&lt;/body&gt;&#10;  &lt;fcolor&gt;FF000000&lt;/fcolor&gt;&#10;  &lt;bcolor&gt;FFFFFFFF&lt;/bcolor&gt;&#10;  &lt;transparent&gt;True&lt;/transparent&gt;&#10;  &lt;resolution&gt;1800&lt;/resolution&gt;&#10;  &lt;imageh&gt;528&lt;/imageh&gt;&#10;  &lt;imagew&gt;3150&lt;/imagew&gt;&#10;  &lt;scale&gt;50&lt;/scale&gt;&#10;  &lt;cursor&gt;11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84" y="4435511"/>
            <a:ext cx="4027592" cy="675101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partial_t n = D(t) \partial_x^2 n + \partial_x \xi&#10;\end{align*}&lt;/body&gt;&#10;  &lt;fcolor&gt;FF000000&lt;/fcolor&gt;&#10;  &lt;bcolor&gt;FFFFFFFF&lt;/bcolor&gt;&#10;  &lt;transparent&gt;True&lt;/transparent&gt;&#10;  &lt;resolution&gt;1800&lt;/resolution&gt;&#10;  &lt;imageh&gt;280&lt;/imageh&gt;&#10;  &lt;imagew&gt;2269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89" y="2245570"/>
            <a:ext cx="3645181" cy="449824"/>
          </a:xfrm>
          <a:prstGeom prst="rect">
            <a:avLst/>
          </a:prstGeom>
        </p:spPr>
      </p:pic>
      <p:sp>
        <p:nvSpPr>
          <p:cNvPr id="17" name="下矢印 16"/>
          <p:cNvSpPr/>
          <p:nvPr/>
        </p:nvSpPr>
        <p:spPr>
          <a:xfrm>
            <a:off x="8265691" y="3127442"/>
            <a:ext cx="1584176" cy="61940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34340" y="1543266"/>
            <a:ext cx="40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+mj-lt"/>
              </a:rPr>
              <a:t>Cartesian</a:t>
            </a:r>
            <a:r>
              <a:rPr kumimoji="1" lang="en-US" altLang="ja-JP" sz="2800" dirty="0" smtClean="0">
                <a:latin typeface="+mj-lt"/>
              </a:rPr>
              <a:t> coordinates</a:t>
            </a:r>
            <a:endParaRPr kumimoji="1" lang="ja-JP" altLang="en-US" sz="2800" dirty="0" smtClean="0">
              <a:latin typeface="+mj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22846" y="3809545"/>
            <a:ext cx="326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+mj-lt"/>
              </a:rPr>
              <a:t>Milne</a:t>
            </a:r>
            <a:r>
              <a:rPr kumimoji="1" lang="en-US" altLang="ja-JP" sz="2800" dirty="0" smtClean="0">
                <a:latin typeface="+mj-lt"/>
              </a:rPr>
              <a:t> coordinates</a:t>
            </a:r>
            <a:endParaRPr kumimoji="1" lang="ja-JP" altLang="en-US" sz="2800" dirty="0" smtClean="0">
              <a:latin typeface="+mj-lt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118244" y="4844798"/>
            <a:ext cx="360040" cy="3744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9630412" y="4397540"/>
            <a:ext cx="288032" cy="82173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0503687" y="4398584"/>
            <a:ext cx="649237" cy="82069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132056" y="5536597"/>
            <a:ext cx="1392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density</a:t>
            </a:r>
          </a:p>
          <a:p>
            <a:pPr algn="ctr"/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reduction</a:t>
            </a:r>
            <a:endParaRPr kumimoji="1" lang="ja-JP" alt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56944" y="5536805"/>
            <a:ext cx="1682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suppression</a:t>
            </a:r>
          </a:p>
          <a:p>
            <a:pPr algn="ct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of diffusion</a:t>
            </a:r>
            <a:endParaRPr kumimoji="1" lang="ja-JP" alt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下矢印 24"/>
          <p:cNvSpPr/>
          <p:nvPr/>
        </p:nvSpPr>
        <p:spPr>
          <a:xfrm flipH="1" flipV="1">
            <a:off x="10649177" y="5232245"/>
            <a:ext cx="358254" cy="3485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/>
          <p:cNvSpPr/>
          <p:nvPr/>
        </p:nvSpPr>
        <p:spPr>
          <a:xfrm flipH="1" flipV="1">
            <a:off x="8118244" y="5234606"/>
            <a:ext cx="358254" cy="3485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8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Evolution of Parameters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90"/>
          <a:stretch/>
        </p:blipFill>
        <p:spPr>
          <a:xfrm>
            <a:off x="1066177" y="3550962"/>
            <a:ext cx="3791232" cy="304046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345" y="1216329"/>
            <a:ext cx="2939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Critical behavior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60401" y="1795978"/>
            <a:ext cx="2344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3D </a:t>
            </a:r>
            <a:r>
              <a:rPr kumimoji="1" lang="en-US" altLang="ja-JP" sz="2400" dirty="0" err="1" smtClean="0"/>
              <a:t>Ising</a:t>
            </a:r>
            <a:r>
              <a:rPr kumimoji="1" lang="en-US" altLang="ja-JP" sz="2400" dirty="0" smtClean="0"/>
              <a:t> (</a:t>
            </a:r>
            <a:r>
              <a:rPr kumimoji="1" lang="en-US" altLang="ja-JP" sz="2400" dirty="0" err="1" smtClean="0"/>
              <a:t>r,H</a:t>
            </a:r>
            <a:r>
              <a:rPr kumimoji="1" lang="en-US" altLang="ja-JP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model H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48287" y="3620985"/>
            <a:ext cx="17091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(critical point)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72022" y="1362173"/>
            <a:ext cx="2862787" cy="35277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r="4535"/>
          <a:stretch/>
        </p:blipFill>
        <p:spPr>
          <a:xfrm rot="5400000">
            <a:off x="7496850" y="3822096"/>
            <a:ext cx="2567509" cy="3351900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D(T)&#10;\end{align*}&lt;/body&gt;&#10;  &lt;fcolor&gt;FF000000&lt;/fcolor&gt;&#10;  &lt;bcolor&gt;FFFFFFFF&lt;/bcolor&gt;&#10;  &lt;transparent&gt;True&lt;/transparent&gt;&#10;  &lt;resolution&gt;1800&lt;/resolution&gt;&#10;  &lt;imageh&gt;250&lt;/imageh&gt;&#10;  &lt;imagew&gt;553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5148"/>
            <a:ext cx="735836" cy="332656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\chi(T)&#10;\end{align*}&lt;/body&gt;&#10;  &lt;fcolor&gt;FF000000&lt;/fcolor&gt;&#10;  &lt;bcolor&gt;FFFFFFFF&lt;/bcolor&gt;&#10;  &lt;transparent&gt;True&lt;/transparent&gt;&#10;  &lt;resolution&gt;1800&lt;/resolution&gt;&#10;  &lt;imageh&gt;250&lt;/imageh&gt;&#10;  &lt;imagew&gt;498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49" y="4355132"/>
            <a:ext cx="742411" cy="372696"/>
          </a:xfrm>
          <a:prstGeom prst="rect">
            <a:avLst/>
          </a:prstGeom>
        </p:spPr>
      </p:pic>
      <p:sp>
        <p:nvSpPr>
          <p:cNvPr id="12" name="下矢印 11"/>
          <p:cNvSpPr/>
          <p:nvPr/>
        </p:nvSpPr>
        <p:spPr>
          <a:xfrm flipV="1">
            <a:off x="8358934" y="4600647"/>
            <a:ext cx="484632" cy="8044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05901" y="5110187"/>
            <a:ext cx="1653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critical</a:t>
            </a:r>
          </a:p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enhancement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8861970" y="2885472"/>
            <a:ext cx="484632" cy="8517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225773" y="2419802"/>
            <a:ext cx="1000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2060"/>
                </a:solidFill>
              </a:rPr>
              <a:t>critical</a:t>
            </a:r>
          </a:p>
          <a:p>
            <a:r>
              <a:rPr lang="en-US" altLang="ja-JP" sz="2000" b="1" dirty="0" smtClean="0">
                <a:solidFill>
                  <a:srgbClr val="002060"/>
                </a:solidFill>
              </a:rPr>
              <a:t>slowing</a:t>
            </a:r>
          </a:p>
          <a:p>
            <a:r>
              <a:rPr kumimoji="1" lang="en-US" altLang="ja-JP" sz="2000" b="1" dirty="0" smtClean="0">
                <a:solidFill>
                  <a:srgbClr val="002060"/>
                </a:solidFill>
              </a:rPr>
              <a:t>down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62305" y="1220537"/>
            <a:ext cx="4335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Temperature dependence</a:t>
            </a:r>
            <a:endParaRPr kumimoji="1" lang="ja-JP" altLang="en-US" sz="28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72004" y="2715350"/>
            <a:ext cx="3585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err="1" smtClean="0">
                <a:solidFill>
                  <a:srgbClr val="002060"/>
                </a:solidFill>
              </a:rPr>
              <a:t>Berdnikov</a:t>
            </a:r>
            <a:r>
              <a:rPr kumimoji="1" lang="en-US" altLang="ja-JP" sz="16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1600" dirty="0" err="1" smtClean="0">
                <a:solidFill>
                  <a:srgbClr val="002060"/>
                </a:solidFill>
              </a:rPr>
              <a:t>Rajagopal</a:t>
            </a:r>
            <a:r>
              <a:rPr kumimoji="1" lang="en-US" altLang="ja-JP" sz="1600" dirty="0" smtClean="0">
                <a:solidFill>
                  <a:srgbClr val="002060"/>
                </a:solidFill>
              </a:rPr>
              <a:t> (2000)</a:t>
            </a:r>
          </a:p>
          <a:p>
            <a:pPr algn="r"/>
            <a:r>
              <a:rPr lang="en-US" altLang="ja-JP" sz="1600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sz="1600" dirty="0" smtClean="0">
                <a:solidFill>
                  <a:srgbClr val="002060"/>
                </a:solidFill>
              </a:rPr>
              <a:t> (2011); </a:t>
            </a:r>
            <a:r>
              <a:rPr kumimoji="1" lang="en-US" altLang="ja-JP" sz="1600" dirty="0" smtClean="0">
                <a:solidFill>
                  <a:srgbClr val="002060"/>
                </a:solidFill>
              </a:rPr>
              <a:t>Mukherjee</a:t>
            </a:r>
            <a:r>
              <a:rPr lang="en-US" altLang="ja-JP" sz="1600" dirty="0">
                <a:solidFill>
                  <a:srgbClr val="002060"/>
                </a:solidFill>
              </a:rPr>
              <a:t>+</a:t>
            </a:r>
            <a:r>
              <a:rPr lang="en-US" altLang="ja-JP" sz="1600" dirty="0" smtClean="0">
                <a:solidFill>
                  <a:srgbClr val="002060"/>
                </a:solidFill>
              </a:rPr>
              <a:t>(2015)</a:t>
            </a:r>
            <a:endParaRPr kumimoji="1" lang="ja-JP" alt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Evolution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2" y="1699303"/>
            <a:ext cx="5710951" cy="38567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11" y="1699303"/>
            <a:ext cx="5710951" cy="38567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10" y="1699303"/>
            <a:ext cx="5710951" cy="385673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12" y="1699303"/>
            <a:ext cx="5710951" cy="38567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12" y="1699303"/>
            <a:ext cx="5710951" cy="38567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12" y="1692275"/>
            <a:ext cx="5728606" cy="3863762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06" y="1368983"/>
            <a:ext cx="3311684" cy="35605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6555" y="1856907"/>
            <a:ext cx="5799151" cy="37073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6555" y="1856907"/>
            <a:ext cx="5799151" cy="370733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6554" y="1856907"/>
            <a:ext cx="5799151" cy="37073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6553" y="1856907"/>
            <a:ext cx="5799151" cy="370733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59784" y="1264525"/>
            <a:ext cx="163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/>
              <a:t>Cumulant</a:t>
            </a:r>
            <a:endParaRPr kumimoji="1" lang="ja-JP" altLang="en-US" sz="2800" b="1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00101" y="1285400"/>
            <a:ext cx="1767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Corr. </a:t>
            </a:r>
            <a:r>
              <a:rPr kumimoji="1" lang="en-US" altLang="ja-JP" sz="2800" b="1" dirty="0" err="1" smtClean="0"/>
              <a:t>Func</a:t>
            </a:r>
            <a:r>
              <a:rPr kumimoji="1" lang="en-US" altLang="ja-JP" sz="2800" b="1" dirty="0" smtClean="0"/>
              <a:t>.</a:t>
            </a:r>
            <a:endParaRPr kumimoji="1" lang="ja-JP" altLang="en-US" sz="2800" b="1" dirty="0" smtClean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}&#10;\end{align*}&lt;/body&gt;&#10;  &lt;fcolor&gt;FF000000&lt;/fcolor&gt;&#10;  &lt;bcolor&gt;FFFFFFFF&lt;/bcolor&gt;&#10;  &lt;transparent&gt;True&lt;/transparent&gt;&#10;  &lt;resolution&gt;1800&lt;/resolution&gt;&#10;  &lt;imageh&gt;250&lt;/imageh&gt;&#10;  &lt;imagew&gt;2633&lt;/imagew&gt;&#10;  &lt;scale&gt;50&lt;/scale&gt;&#10;  &lt;cursor&gt;86&lt;/cursor&gt;&#10;&lt;/TeXTeX&gt;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44" y="1430734"/>
            <a:ext cx="3099613" cy="294304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3654748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7471171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5069899" y="5736030"/>
            <a:ext cx="1906555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33572" y="6088057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44" y="5851740"/>
            <a:ext cx="481542" cy="264583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476533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sp>
        <p:nvSpPr>
          <p:cNvPr id="25" name="右矢印 24"/>
          <p:cNvSpPr/>
          <p:nvPr/>
        </p:nvSpPr>
        <p:spPr>
          <a:xfrm>
            <a:off x="7024698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32300" y="5710613"/>
            <a:ext cx="127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property</a:t>
            </a:r>
            <a:endParaRPr kumimoji="1" lang="ja-JP" altLang="en-US" sz="2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745923" y="5392258"/>
            <a:ext cx="24342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See also,</a:t>
            </a:r>
          </a:p>
          <a:p>
            <a:r>
              <a:rPr lang="en-US" altLang="ja-JP" dirty="0" err="1" smtClean="0">
                <a:solidFill>
                  <a:srgbClr val="002060"/>
                </a:solidFill>
              </a:rPr>
              <a:t>Kapusta</a:t>
            </a:r>
            <a:r>
              <a:rPr lang="en-US" altLang="ja-JP" dirty="0" smtClean="0">
                <a:solidFill>
                  <a:srgbClr val="002060"/>
                </a:solidFill>
              </a:rPr>
              <a:t>, Torres-Rincon</a:t>
            </a:r>
            <a:r>
              <a:rPr lang="en-US" altLang="ja-JP" dirty="0">
                <a:solidFill>
                  <a:srgbClr val="002060"/>
                </a:solidFill>
              </a:rPr>
              <a:t>, </a:t>
            </a:r>
            <a:endParaRPr lang="en-US" altLang="ja-JP" dirty="0" smtClean="0">
              <a:solidFill>
                <a:srgbClr val="002060"/>
              </a:solidFill>
            </a:endParaRPr>
          </a:p>
          <a:p>
            <a:r>
              <a:rPr lang="en-US" altLang="ja-JP" dirty="0" smtClean="0">
                <a:solidFill>
                  <a:srgbClr val="002060"/>
                </a:solidFill>
              </a:rPr>
              <a:t>PRC86 (</a:t>
            </a:r>
            <a:r>
              <a:rPr lang="en-US" altLang="ja-JP" dirty="0">
                <a:solidFill>
                  <a:srgbClr val="002060"/>
                </a:solidFill>
              </a:rPr>
              <a:t>2012</a:t>
            </a:r>
            <a:r>
              <a:rPr lang="en-US" altLang="ja-JP" dirty="0" smtClean="0">
                <a:solidFill>
                  <a:srgbClr val="002060"/>
                </a:solidFill>
              </a:rPr>
              <a:t>);</a:t>
            </a:r>
            <a:endParaRPr lang="en-US" altLang="ja-JP" dirty="0">
              <a:solidFill>
                <a:srgbClr val="002060"/>
              </a:solidFill>
            </a:endParaRPr>
          </a:p>
          <a:p>
            <a:r>
              <a:rPr lang="en-US" altLang="ja-JP" dirty="0" smtClean="0">
                <a:solidFill>
                  <a:srgbClr val="002060"/>
                </a:solidFill>
              </a:rPr>
              <a:t>Wu, Song, 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Chin. Phys. C43 (2019)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9784" y="5732380"/>
            <a:ext cx="2829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Non-monotonic</a:t>
            </a:r>
          </a:p>
          <a:p>
            <a:r>
              <a:rPr lang="en-US" altLang="ja-JP" sz="2400" dirty="0" smtClean="0"/>
              <a:t>rapidity dependence</a:t>
            </a:r>
            <a:endParaRPr kumimoji="1" lang="ja-JP" altLang="en-US" sz="2400" dirty="0" smtClean="0"/>
          </a:p>
        </p:txBody>
      </p:sp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K(\Delta y),~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1442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14" y="5851740"/>
            <a:ext cx="1526117" cy="2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300" y="1504950"/>
            <a:ext cx="683840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CrossOver</a:t>
            </a:r>
            <a:r>
              <a:rPr kumimoji="1" lang="en-US" altLang="ja-JP" sz="3200" dirty="0" smtClean="0"/>
              <a:t> </a:t>
            </a:r>
            <a:r>
              <a:rPr kumimoji="1" lang="en-US" altLang="ja-JP" sz="2400" dirty="0" smtClean="0"/>
              <a:t>with</a:t>
            </a:r>
            <a:r>
              <a:rPr kumimoji="1" lang="en-US" altLang="ja-JP" sz="3200" dirty="0" smtClean="0"/>
              <a:t> SDE (Gaussian)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2nd </a:t>
            </a:r>
            <a:r>
              <a:rPr kumimoji="1" lang="en-US" altLang="ja-JP" sz="2800" dirty="0" err="1" smtClean="0"/>
              <a:t>cumulant</a:t>
            </a:r>
            <a:r>
              <a:rPr kumimoji="1" lang="en-US" altLang="ja-JP" sz="2800" dirty="0" smtClean="0"/>
              <a:t>/correlation </a:t>
            </a:r>
            <a:r>
              <a:rPr kumimoji="1" lang="en-US" altLang="ja-JP" sz="2800" dirty="0" err="1" smtClean="0"/>
              <a:t>func</a:t>
            </a:r>
            <a:r>
              <a:rPr kumimoji="1" lang="en-US" altLang="ja-JP" sz="2800" dirty="0" smtClean="0"/>
              <a:t>.</a:t>
            </a:r>
          </a:p>
          <a:p>
            <a:pPr lvl="1" algn="r"/>
            <a:r>
              <a:rPr kumimoji="1" lang="en-US" altLang="ja-JP" sz="2000" dirty="0" smtClean="0">
                <a:solidFill>
                  <a:srgbClr val="002060"/>
                </a:solidFill>
              </a:rPr>
              <a:t> 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Sakaida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Asakawa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Fujii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MK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smtClean="0">
                <a:solidFill>
                  <a:srgbClr val="002060"/>
                </a:solidFill>
              </a:rPr>
              <a:t>PRC95 (2017)</a:t>
            </a:r>
          </a:p>
          <a:p>
            <a:pPr lvl="1" algn="r"/>
            <a:endParaRPr kumimoji="1" lang="en-US" altLang="ja-JP" sz="2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 smtClean="0"/>
              <a:t> 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CrossOver</a:t>
            </a:r>
            <a:r>
              <a:rPr lang="en-US" altLang="ja-JP" sz="3200" dirty="0" smtClean="0"/>
              <a:t> </a:t>
            </a:r>
            <a:r>
              <a:rPr lang="en-US" altLang="ja-JP" sz="2400" dirty="0" smtClean="0"/>
              <a:t>with</a:t>
            </a:r>
            <a:r>
              <a:rPr lang="en-US" altLang="ja-JP" sz="3200" dirty="0" smtClean="0"/>
              <a:t> Non-Linear SDE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higher-order </a:t>
            </a:r>
            <a:r>
              <a:rPr lang="en-US" altLang="ja-JP" sz="2800" dirty="0" err="1" smtClean="0"/>
              <a:t>cumulants</a:t>
            </a:r>
            <a:endParaRPr lang="en-US" altLang="ja-JP" sz="2800" dirty="0" smtClean="0"/>
          </a:p>
          <a:p>
            <a:pPr lvl="1" algn="r"/>
            <a:r>
              <a:rPr lang="en-US" altLang="ja-JP" sz="2000" dirty="0" err="1" smtClean="0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Bluhm</a:t>
            </a:r>
            <a:r>
              <a:rPr lang="en-US" altLang="ja-JP" sz="2000" dirty="0">
                <a:solidFill>
                  <a:srgbClr val="002060"/>
                </a:solidFill>
              </a:rPr>
              <a:t>, Schaefer, Bass </a:t>
            </a:r>
            <a:r>
              <a:rPr lang="en-US" altLang="ja-JP" sz="2000" dirty="0" smtClean="0">
                <a:solidFill>
                  <a:srgbClr val="002060"/>
                </a:solidFill>
              </a:rPr>
              <a:t>PRD99 </a:t>
            </a:r>
            <a:r>
              <a:rPr lang="en-US" altLang="ja-JP" sz="2000" dirty="0">
                <a:solidFill>
                  <a:srgbClr val="002060"/>
                </a:solidFill>
              </a:rPr>
              <a:t>(2019</a:t>
            </a:r>
            <a:r>
              <a:rPr lang="en-US" altLang="ja-JP" sz="2000" dirty="0" smtClean="0">
                <a:solidFill>
                  <a:srgbClr val="002060"/>
                </a:solidFill>
              </a:rPr>
              <a:t>);</a:t>
            </a:r>
          </a:p>
          <a:p>
            <a:pPr lvl="1" algn="r"/>
            <a:r>
              <a:rPr lang="en-US" altLang="ja-JP" sz="2000" dirty="0" err="1">
                <a:solidFill>
                  <a:srgbClr val="002060"/>
                </a:solidFill>
              </a:rPr>
              <a:t>Pihan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Touroux</a:t>
            </a:r>
            <a:r>
              <a:rPr lang="en-US" altLang="ja-JP" sz="2000" dirty="0" smtClean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Bluhm</a:t>
            </a:r>
            <a:r>
              <a:rPr lang="en-US" altLang="ja-JP" sz="2000" dirty="0" smtClean="0">
                <a:solidFill>
                  <a:srgbClr val="002060"/>
                </a:solidFill>
              </a:rPr>
              <a:t>, Sami, MK, in prep.</a:t>
            </a:r>
          </a:p>
          <a:p>
            <a:pPr lvl="1" algn="r"/>
            <a:endParaRPr lang="en-US" altLang="ja-JP" sz="2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 smtClean="0"/>
              <a:t> 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1st-Order</a:t>
            </a:r>
            <a:r>
              <a:rPr kumimoji="1" lang="en-US" altLang="ja-JP" sz="3200" dirty="0" smtClean="0"/>
              <a:t>  </a:t>
            </a:r>
            <a:r>
              <a:rPr kumimoji="1" lang="en-US" altLang="ja-JP" sz="2400" dirty="0" smtClean="0"/>
              <a:t>with</a:t>
            </a:r>
            <a:r>
              <a:rPr kumimoji="1" lang="en-US" altLang="ja-JP" sz="3200" dirty="0" smtClean="0"/>
              <a:t> Non-Linear SDE</a:t>
            </a:r>
          </a:p>
          <a:p>
            <a:pPr lvl="1" algn="r"/>
            <a:r>
              <a:rPr lang="en-US" altLang="ja-JP" sz="2000" dirty="0" err="1" smtClean="0">
                <a:solidFill>
                  <a:srgbClr val="002060"/>
                </a:solidFill>
              </a:rPr>
              <a:t>Nonaka</a:t>
            </a:r>
            <a:r>
              <a:rPr lang="en-US" altLang="ja-JP" sz="2000" dirty="0" smtClean="0">
                <a:solidFill>
                  <a:srgbClr val="002060"/>
                </a:solidFill>
              </a:rPr>
              <a:t>, MK, et al., in prep.</a:t>
            </a:r>
            <a:endParaRPr kumimoji="1" lang="ja-JP" alt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8191500" y="5976938"/>
            <a:ext cx="3638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9934575" y="4505324"/>
            <a:ext cx="1199506" cy="1471613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8417868" y="3428999"/>
            <a:ext cx="223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9873075" y="4379324"/>
            <a:ext cx="252000" cy="25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907442">
            <a:off x="9049078" y="3955531"/>
            <a:ext cx="1041047" cy="1194099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17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 rot="2278827">
            <a:off x="10013804" y="4449972"/>
            <a:ext cx="1041047" cy="1194099"/>
          </a:xfrm>
          <a:prstGeom prst="downArrow">
            <a:avLst/>
          </a:prstGeom>
          <a:gradFill>
            <a:gsLst>
              <a:gs pos="0">
                <a:srgbClr val="0070C0"/>
              </a:gs>
              <a:gs pos="100000">
                <a:srgbClr val="0070C0">
                  <a:alpha val="24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31" y="3428999"/>
            <a:ext cx="316886" cy="316886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833" y="5526923"/>
            <a:ext cx="253134" cy="30001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258183" y="2990633"/>
            <a:ext cx="7379745" cy="178576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5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8304904" y="957724"/>
            <a:ext cx="3503115" cy="5900276"/>
            <a:chOff x="8849629" y="503190"/>
            <a:chExt cx="2686635" cy="4525085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1" r="49985" b="57723"/>
            <a:stretch/>
          </p:blipFill>
          <p:spPr>
            <a:xfrm>
              <a:off x="8849629" y="503190"/>
              <a:ext cx="2636003" cy="1143001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60" t="14433" b="29463"/>
            <a:stretch/>
          </p:blipFill>
          <p:spPr>
            <a:xfrm>
              <a:off x="8977967" y="1647824"/>
              <a:ext cx="2558297" cy="2217691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69" r="50149"/>
            <a:stretch/>
          </p:blipFill>
          <p:spPr>
            <a:xfrm>
              <a:off x="8871496" y="3860933"/>
              <a:ext cx="2627412" cy="1167342"/>
            </a:xfrm>
            <a:prstGeom prst="rect">
              <a:avLst/>
            </a:prstGeom>
          </p:spPr>
        </p:pic>
      </p:grpSp>
      <p:sp>
        <p:nvSpPr>
          <p:cNvPr id="8" name="角丸四角形 7"/>
          <p:cNvSpPr/>
          <p:nvPr/>
        </p:nvSpPr>
        <p:spPr>
          <a:xfrm>
            <a:off x="444681" y="1541416"/>
            <a:ext cx="6127570" cy="2618015"/>
          </a:xfrm>
          <a:prstGeom prst="roundRect">
            <a:avLst>
              <a:gd name="adj" fmla="val 146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Introducing Non-Linear Terms</a:t>
            </a:r>
            <a:endParaRPr kumimoji="1" lang="ja-JP" altLang="en-US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{\cal F}[n] = T \int d^3 r &amp;amp;\Big( \frac{m^2}{2n_c^2} \Delta n^2 + \frac{K}{2n_c^2} (\nabla n)^2 &#10;\\&#10;&amp;amp;+ \frac{\lambda_3}{3n_c^3} \Delta n^3 + \frac{\lambda_4}{4n_c^4} \Delta n^4 + \frac{\lambda_6}{6n_c^6} \Delta n^6 \Big)&#10;\end{align*}&lt;/body&gt;&#10;  &lt;fcolor&gt;FF000000&lt;/fcolor&gt;&#10;  &lt;bcolor&gt;FFFFFFFF&lt;/bcolor&gt;&#10;  &lt;transparent&gt;True&lt;/transparent&gt;&#10;  &lt;resolution&gt;1800&lt;/resolution&gt;&#10;  &lt;imageh&gt;1280&lt;/imageh&gt;&#10;  &lt;imagew&gt;5452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4" y="2645942"/>
            <a:ext cx="5372100" cy="1261241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frac{\partial n}{\partial t} = \kappa \nabla^2 \frac{\delta {\cal F}}{\delta n}+ \frac{\partial}{\partial x} \xi(x,t)&#10;\end{align*}&lt;/body&gt;&#10;  &lt;fcolor&gt;FF000000&lt;/fcolor&gt;&#10;  &lt;bcolor&gt;FFFFFFFF&lt;/bcolor&gt;&#10;  &lt;transparent&gt;True&lt;/transparent&gt;&#10;  &lt;resolution&gt;1800&lt;/resolution&gt;&#10;  &lt;imageh&gt;520&lt;/imageh&gt;&#10;  &lt;imagew&gt;2789&lt;/imagew&gt;&#10;  &lt;scale&gt;50&lt;/scale&gt;&#10;  &lt;cursor&gt;6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3" y="1712189"/>
            <a:ext cx="3630240" cy="6768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05394" y="4629130"/>
            <a:ext cx="6552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Diffusive dynamics of </a:t>
            </a:r>
            <a:r>
              <a:rPr kumimoji="1" lang="en-US" altLang="ja-JP" sz="2400" b="1" dirty="0" smtClean="0"/>
              <a:t>higher order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can be described.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No analytic solution. Need numerical analysis.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Parameters:</a:t>
            </a:r>
          </a:p>
          <a:p>
            <a:pPr lvl="1"/>
            <a:r>
              <a:rPr lang="en-US" altLang="ja-JP" sz="2400" dirty="0" smtClean="0">
                <a:sym typeface="Wingdings" panose="05000000000000000000" pitchFamily="2" charset="2"/>
              </a:rPr>
              <a:t></a:t>
            </a:r>
            <a:r>
              <a:rPr lang="en-US" altLang="ja-JP" sz="2400" dirty="0" smtClean="0"/>
              <a:t>Hubble expansion, </a:t>
            </a:r>
            <a:r>
              <a:rPr lang="en-US" altLang="ja-JP" sz="2400" dirty="0" err="1" smtClean="0"/>
              <a:t>Ising</a:t>
            </a:r>
            <a:r>
              <a:rPr lang="en-US" altLang="ja-JP" sz="2400" dirty="0" smtClean="0"/>
              <a:t> universality</a:t>
            </a:r>
            <a:endParaRPr kumimoji="1" lang="en-US" altLang="ja-JP" sz="2400" dirty="0" smtClean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kappa,~m,~K,~\lambda_3,~\lambda_4,~\lambda_6&#10;\end{align*}&lt;/body&gt;&#10;  &lt;fcolor&gt;FF000000&lt;/fcolor&gt;&#10;  &lt;bcolor&gt;FFFFFFFF&lt;/bcolor&gt;&#10;  &lt;transparent&gt;True&lt;/transparent&gt;&#10;  &lt;resolution&gt;1800&lt;/resolution&gt;&#10;  &lt;imageh&gt;221&lt;/imageh&gt;&#10;  &lt;imagew&gt;2281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2" y="5862112"/>
            <a:ext cx="2414058" cy="233892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362558"/>
            <a:ext cx="178858" cy="178858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m^2&#10;\end{align*}&lt;/body&gt;&#10;  &lt;fcolor&gt;FF000000&lt;/fcolor&gt;&#10;  &lt;bcolor&gt;FFFFFFFF&lt;/bcolor&gt;&#10;  &lt;transparent&gt;True&lt;/transparent&gt;&#10;  &lt;resolution&gt;1800&lt;/resolution&gt;&#10;  &lt;imageh&gt;219&lt;/imageh&gt;&#10;  &lt;imagew&gt;299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58488"/>
            <a:ext cx="316442" cy="231775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lambda_3&#10;\end{align*}&lt;/body&gt;&#10;  &lt;fcolor&gt;FF000000&lt;/fcolor&gt;&#10;  &lt;bcolor&gt;FFFFFFFF&lt;/bcolor&gt;&#10;  &lt;transparent&gt;True&lt;/transparent&gt;&#10;  &lt;resolution&gt;1800&lt;/resolution&gt;&#10;  &lt;imageh&gt;213&lt;/imageh&gt;&#10;  &lt;imagew&gt;220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41" y="4201672"/>
            <a:ext cx="232833" cy="225425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lambda_4&#10;\end{align*}&lt;/body&gt;&#10;  &lt;fcolor&gt;FF000000&lt;/fcolor&gt;&#10;  &lt;bcolor&gt;FFFFFFFF&lt;/bcolor&gt;&#10;  &lt;transparent&gt;True&lt;/transparent&gt;&#10;  &lt;resolution&gt;1800&lt;/resolution&gt;&#10;  &lt;imageh&gt;211&lt;/imageh&gt;&#10;  &lt;imagew&gt;22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674269"/>
            <a:ext cx="236008" cy="223308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tau {\rm [fm]}&#10;\end{align*}&lt;/body&gt;&#10;  &lt;fcolor&gt;FF000000&lt;/fcolor&gt;&#10;  &lt;bcolor&gt;FFFFFFFF&lt;/bcolor&gt;&#10;  &lt;transparent&gt;True&lt;/transparent&gt;&#10;  &lt;resolution&gt;1800&lt;/resolution&gt;&#10;  &lt;imageh&gt;249&lt;/imageh&gt;&#10;  &lt;imagew&gt;525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6204984"/>
            <a:ext cx="555625" cy="263525"/>
          </a:xfrm>
          <a:prstGeom prst="rect">
            <a:avLst/>
          </a:prstGeom>
        </p:spPr>
      </p:pic>
      <p:sp>
        <p:nvSpPr>
          <p:cNvPr id="18" name="上矢印 17"/>
          <p:cNvSpPr/>
          <p:nvPr/>
        </p:nvSpPr>
        <p:spPr>
          <a:xfrm flipV="1">
            <a:off x="10754325" y="742074"/>
            <a:ext cx="199168" cy="528476"/>
          </a:xfrm>
          <a:prstGeom prst="upArrow">
            <a:avLst>
              <a:gd name="adj1" fmla="val 50000"/>
              <a:gd name="adj2" fmla="val 8333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>
            <a:stCxn id="18" idx="0"/>
          </p:cNvCxnSpPr>
          <p:nvPr/>
        </p:nvCxnSpPr>
        <p:spPr>
          <a:xfrm>
            <a:off x="10853909" y="1270550"/>
            <a:ext cx="0" cy="5197959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0901895" y="544647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</a:rPr>
              <a:t>CP</a:t>
            </a:r>
            <a:endParaRPr kumimoji="1" lang="ja-JP" altLang="en-US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in Equilibrium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612" y="1899263"/>
            <a:ext cx="3823875" cy="27656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446" y="1932452"/>
            <a:ext cx="3670920" cy="260711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84898"/>
            <a:ext cx="3594443" cy="259442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829248" y="156645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2nd:</a:t>
            </a:r>
            <a:endParaRPr kumimoji="1" lang="ja-JP" altLang="en-US" sz="2800" b="1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47491" y="1566453"/>
            <a:ext cx="783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3rd</a:t>
            </a:r>
            <a:r>
              <a:rPr kumimoji="1" lang="en-US" altLang="ja-JP" sz="2800" b="1" dirty="0" smtClean="0"/>
              <a:t>:</a:t>
            </a:r>
            <a:endParaRPr kumimoji="1" lang="ja-JP" altLang="en-US" sz="2800" b="1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89605" y="1566453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4th</a:t>
            </a:r>
            <a:r>
              <a:rPr kumimoji="1" lang="en-US" altLang="ja-JP" sz="2800" b="1" dirty="0" smtClean="0"/>
              <a:t>:</a:t>
            </a:r>
            <a:endParaRPr kumimoji="1" lang="ja-JP" altLang="en-US" sz="2800" b="1" dirty="0" smtClean="0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igma^2&#10;\end{align*}&lt;/body&gt;&#10;  &lt;fcolor&gt;FF000000&lt;/fcolor&gt;&#10;  &lt;bcolor&gt;FFFFFFFF&lt;/bcolor&gt;&#10;  &lt;transparent&gt;True&lt;/transparent&gt;&#10;  &lt;resolution&gt;1800&lt;/resolution&gt;&#10;  &lt;imageh&gt;219&lt;/imageh&gt;&#10;  &lt;imagew&gt;22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8" y="1625989"/>
            <a:ext cx="345180" cy="331555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S \sigma&#10;\end{align*}&lt;/body&gt;&#10;  &lt;fcolor&gt;FF000000&lt;/fcolor&gt;&#10;  &lt;bcolor&gt;FFFFFFFF&lt;/bcolor&gt;&#10;  &lt;transparent&gt;True&lt;/transparent&gt;&#10;  &lt;resolution&gt;1800&lt;/resolution&gt;&#10;  &lt;imageh&gt;176&lt;/imageh&gt;&#10;  &lt;imagew&gt;294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86" y="1705672"/>
            <a:ext cx="445101" cy="266455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kappa \sigma^2&#10;\end{align*}&lt;/body&gt;&#10;  &lt;fcolor&gt;FF000000&lt;/fcolor&gt;&#10;  &lt;bcolor&gt;FFFFFFFF&lt;/bcolor&gt;&#10;  &lt;transparent&gt;True&lt;/transparent&gt;&#10;  &lt;resolution&gt;1800&lt;/resolution&gt;&#10;  &lt;imageh&gt;219&lt;/imageh&gt;&#10;  &lt;imagew&gt;369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17" y="1634940"/>
            <a:ext cx="558647" cy="33155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308994" y="4730461"/>
            <a:ext cx="7807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Simulation with fixed </a:t>
            </a:r>
            <a:r>
              <a:rPr kumimoji="1" lang="en-US" altLang="ja-JP" sz="2400" i="1" dirty="0" smtClean="0"/>
              <a:t>T</a:t>
            </a:r>
            <a:r>
              <a:rPr kumimoji="1" lang="en-US" altLang="ja-JP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Spatial length L=20fm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Weaker criticality due to the finite volume effects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Shape of </a:t>
            </a:r>
            <a:r>
              <a:rPr lang="en-US" altLang="ja-JP" sz="2400" dirty="0" err="1" smtClean="0"/>
              <a:t>Sσ</a:t>
            </a:r>
            <a:r>
              <a:rPr lang="en-US" altLang="ja-JP" sz="2400" dirty="0" smtClean="0"/>
              <a:t> can be explained by the finite volume effects</a:t>
            </a:r>
            <a:endParaRPr kumimoji="1" lang="ja-JP" altLang="en-US" sz="2400" dirty="0" smtClean="0"/>
          </a:p>
        </p:txBody>
      </p:sp>
      <p:sp>
        <p:nvSpPr>
          <p:cNvPr id="21" name="正方形/長方形 20"/>
          <p:cNvSpPr/>
          <p:nvPr/>
        </p:nvSpPr>
        <p:spPr>
          <a:xfrm>
            <a:off x="7306658" y="1140213"/>
            <a:ext cx="4570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2060"/>
                </a:solidFill>
              </a:rPr>
              <a:t>Nahrgang</a:t>
            </a:r>
            <a:r>
              <a:rPr lang="en-US" altLang="ja-JP" dirty="0">
                <a:solidFill>
                  <a:srgbClr val="002060"/>
                </a:solidFill>
              </a:rPr>
              <a:t>, </a:t>
            </a:r>
            <a:r>
              <a:rPr lang="en-US" altLang="ja-JP" dirty="0" err="1">
                <a:solidFill>
                  <a:srgbClr val="002060"/>
                </a:solidFill>
              </a:rPr>
              <a:t>Bluhm</a:t>
            </a:r>
            <a:r>
              <a:rPr lang="en-US" altLang="ja-JP" dirty="0">
                <a:solidFill>
                  <a:srgbClr val="002060"/>
                </a:solidFill>
              </a:rPr>
              <a:t>, Schaefer, Bass PRD99 (2019)</a:t>
            </a:r>
            <a:endParaRPr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4944572" y="6266594"/>
            <a:ext cx="539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dirty="0">
                <a:solidFill>
                  <a:srgbClr val="002060"/>
                </a:solidFill>
              </a:rPr>
              <a:t>M. Agah </a:t>
            </a:r>
            <a:r>
              <a:rPr lang="fr-FR" altLang="ja-JP" dirty="0" smtClean="0">
                <a:solidFill>
                  <a:srgbClr val="002060"/>
                </a:solidFill>
              </a:rPr>
              <a:t>Nouhou+, arXiv:1906.02647; Bluhm, SQM2019</a:t>
            </a:r>
            <a:endParaRPr lang="ja-JP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455777" y="1736742"/>
            <a:ext cx="4992179" cy="1838770"/>
          </a:xfrm>
          <a:prstGeom prst="roundRect">
            <a:avLst>
              <a:gd name="adj" fmla="val 14964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Evolution with </a:t>
            </a:r>
            <a:r>
              <a:rPr kumimoji="1" lang="en-US" altLang="ja-JP" dirty="0" err="1" smtClean="0"/>
              <a:t>Bjorken</a:t>
            </a:r>
            <a:r>
              <a:rPr kumimoji="1" lang="en-US" altLang="ja-JP" dirty="0" smtClean="0"/>
              <a:t> Expansion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979833" y="1025812"/>
            <a:ext cx="6137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/>
            <a:r>
              <a:rPr lang="en-US" altLang="ja-JP" sz="2000" dirty="0" err="1">
                <a:solidFill>
                  <a:srgbClr val="002060"/>
                </a:solidFill>
              </a:rPr>
              <a:t>Pihan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Touroux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Bluhm</a:t>
            </a:r>
            <a:r>
              <a:rPr lang="en-US" altLang="ja-JP" sz="2000" dirty="0">
                <a:solidFill>
                  <a:srgbClr val="002060"/>
                </a:solidFill>
              </a:rPr>
              <a:t>, Sami, MK, in prep.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16931" y="1898930"/>
            <a:ext cx="326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+mj-lt"/>
              </a:rPr>
              <a:t>Milne</a:t>
            </a:r>
            <a:r>
              <a:rPr kumimoji="1" lang="en-US" altLang="ja-JP" sz="2800" dirty="0" smtClean="0">
                <a:latin typeface="+mj-lt"/>
              </a:rPr>
              <a:t> coordinates</a:t>
            </a:r>
            <a:endParaRPr kumimoji="1" lang="ja-JP" altLang="en-US" sz="2800" dirty="0" smtClean="0">
              <a:latin typeface="+mj-lt"/>
            </a:endParaRPr>
          </a:p>
        </p:txBody>
      </p: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\frac{\kappa(t)}{\tau^2} \partial_y^2 \frac{\delta \cal F}{\delta n} + \frac1\tau \partial_y \xi&#10;- \frac{n}{\tau}&#10;\end{align*}&lt;/body&gt;&#10;  &lt;fcolor&gt;FF000000&lt;/fcolor&gt;&#10;  &lt;bcolor&gt;FFFFFFFF&lt;/bcolor&gt;&#10;  &lt;transparent&gt;True&lt;/transparent&gt;&#10;  &lt;resolution&gt;1800&lt;/resolution&gt;&#10;  &lt;imageh&gt;528&lt;/imageh&gt;&#10;  &lt;imagew&gt;3215&lt;/imagew&gt;&#10;  &lt;scale&gt;50&lt;/scale&gt;&#10;  &lt;cursor&gt;10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4" y="2584338"/>
            <a:ext cx="4110701" cy="6751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03788" y="3890290"/>
            <a:ext cx="54486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Critical Point: T=150 MeV, μ=390 MeV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Initial temperature: T=200 MeV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l-GR" altLang="ja-JP" sz="2400" dirty="0" smtClean="0"/>
              <a:t>μ</a:t>
            </a:r>
            <a:r>
              <a:rPr lang="en-US" altLang="ja-JP" sz="2400" dirty="0" smtClean="0"/>
              <a:t>=50, 200, 300, 350 MeV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err="1" smtClean="0"/>
              <a:t>Cumulants</a:t>
            </a:r>
            <a:r>
              <a:rPr lang="en-US" altLang="ja-JP" sz="2400" dirty="0" smtClean="0"/>
              <a:t> on a single cell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Compare results with &amp; without NL terms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33" y="4028559"/>
            <a:ext cx="5660168" cy="276037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529892" y="3827124"/>
            <a:ext cx="4948517" cy="592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7248525" y="4127741"/>
            <a:ext cx="3638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8991600" y="2656127"/>
            <a:ext cx="1199506" cy="1471613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V="1">
            <a:off x="7474893" y="1579802"/>
            <a:ext cx="223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27" name="楕円 26"/>
          <p:cNvSpPr/>
          <p:nvPr/>
        </p:nvSpPr>
        <p:spPr>
          <a:xfrm>
            <a:off x="8930100" y="2530127"/>
            <a:ext cx="252000" cy="25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 rot="256445">
            <a:off x="7741159" y="1977056"/>
            <a:ext cx="309365" cy="1549281"/>
          </a:xfrm>
          <a:prstGeom prst="downArrow">
            <a:avLst/>
          </a:prstGeom>
          <a:gradFill>
            <a:gsLst>
              <a:gs pos="0">
                <a:srgbClr val="0070C0"/>
              </a:gs>
              <a:gs pos="100000">
                <a:srgbClr val="0070C0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56" y="1579802"/>
            <a:ext cx="316886" cy="316886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858" y="3677726"/>
            <a:ext cx="253134" cy="300010"/>
          </a:xfrm>
          <a:prstGeom prst="rect">
            <a:avLst/>
          </a:prstGeom>
        </p:spPr>
      </p:pic>
      <p:sp>
        <p:nvSpPr>
          <p:cNvPr id="32" name="下矢印 31"/>
          <p:cNvSpPr/>
          <p:nvPr/>
        </p:nvSpPr>
        <p:spPr>
          <a:xfrm rot="256445">
            <a:off x="8209209" y="1977055"/>
            <a:ext cx="309365" cy="1549281"/>
          </a:xfrm>
          <a:prstGeom prst="downArrow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75000"/>
                  <a:alpha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下矢印 32"/>
          <p:cNvSpPr/>
          <p:nvPr/>
        </p:nvSpPr>
        <p:spPr>
          <a:xfrm rot="256445">
            <a:off x="8645575" y="1977054"/>
            <a:ext cx="309365" cy="1549281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17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8838" y="4530857"/>
            <a:ext cx="2854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Evolution of C(</a:t>
            </a:r>
            <a:r>
              <a:rPr kumimoji="1" lang="en-US" altLang="ja-JP" sz="2800" b="1" dirty="0" err="1" smtClean="0"/>
              <a:t>y,τ</a:t>
            </a:r>
            <a:r>
              <a:rPr kumimoji="1" lang="en-US" altLang="ja-JP" sz="2800" b="1" dirty="0" smtClean="0"/>
              <a:t>)</a:t>
            </a:r>
          </a:p>
          <a:p>
            <a:r>
              <a:rPr lang="en-US" altLang="ja-JP" sz="2000" b="1" dirty="0" smtClean="0"/>
              <a:t>(Gaussian)</a:t>
            </a:r>
            <a:endParaRPr kumimoji="1" lang="ja-JP" altLang="en-US" sz="2000" b="1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4" b="8789"/>
          <a:stretch/>
        </p:blipFill>
        <p:spPr>
          <a:xfrm>
            <a:off x="9270985" y="4483026"/>
            <a:ext cx="2876459" cy="4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94921" y="4495931"/>
            <a:ext cx="5762954" cy="2105543"/>
          </a:xfrm>
          <a:prstGeom prst="roundRect">
            <a:avLst>
              <a:gd name="adj" fmla="val 14964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54722" r="51944"/>
          <a:stretch/>
        </p:blipFill>
        <p:spPr>
          <a:xfrm>
            <a:off x="7956085" y="2197387"/>
            <a:ext cx="3645365" cy="2583502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_B^3 \rangle_c&#10;\end{align*}&lt;/body&gt;&#10;  &lt;fcolor&gt;FF000000&lt;/fcolor&gt;&#10;  &lt;bcolor&gt;FFFFFFFF&lt;/bcolor&gt;&#10;  &lt;transparent&gt;True&lt;/transparent&gt;&#10;  &lt;resolution&gt;1800&lt;/resolution&gt;&#10;  &lt;imageh&gt;280&lt;/imageh&gt;&#10;  &lt;imagew&gt;623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41" y="2455132"/>
            <a:ext cx="901148" cy="4050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Numerical Result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9" t="14028" r="8148" b="45694"/>
          <a:stretch/>
        </p:blipFill>
        <p:spPr>
          <a:xfrm>
            <a:off x="4429602" y="2168812"/>
            <a:ext cx="3526483" cy="22982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54583" r="8519" b="5139"/>
          <a:stretch/>
        </p:blipFill>
        <p:spPr>
          <a:xfrm>
            <a:off x="7937035" y="4512623"/>
            <a:ext cx="3645365" cy="229820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979833" y="1025812"/>
            <a:ext cx="6137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/>
            <a:r>
              <a:rPr lang="en-US" altLang="ja-JP" sz="2000" dirty="0" err="1">
                <a:solidFill>
                  <a:srgbClr val="002060"/>
                </a:solidFill>
              </a:rPr>
              <a:t>Pihan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Touroux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Bluhm</a:t>
            </a:r>
            <a:r>
              <a:rPr lang="en-US" altLang="ja-JP" sz="2000" dirty="0">
                <a:solidFill>
                  <a:srgbClr val="002060"/>
                </a:solidFill>
              </a:rPr>
              <a:t>, Sami, MK, in prep.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5" t="12500" r="7408" b="45417"/>
          <a:stretch/>
        </p:blipFill>
        <p:spPr>
          <a:xfrm>
            <a:off x="372753" y="2067888"/>
            <a:ext cx="3481245" cy="2447377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c&#10;\end{align*}&lt;/body&gt;&#10;  &lt;fcolor&gt;FF000000&lt;/fcolor&gt;&#10;  &lt;bcolor&gt;FFFFFFFF&lt;/bcolor&gt;&#10;  &lt;transparent&gt;True&lt;/transparent&gt;&#10;  &lt;resolution&gt;1800&lt;/resolution&gt;&#10;  &lt;imageh&gt;280&lt;/imageh&gt;&#10;  &lt;imagew&gt;623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80" y="2426559"/>
            <a:ext cx="901148" cy="405010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N_B^4 \rangle_c&#10;\end{align*}&lt;/body&gt;&#10;  &lt;fcolor&gt;FF000000&lt;/fcolor&gt;&#10;  &lt;bcolor&gt;FFFFFFFF&lt;/bcolor&gt;&#10;  &lt;transparent&gt;True&lt;/transparent&gt;&#10;  &lt;resolution&gt;1800&lt;/resolution&gt;&#10;  &lt;imageh&gt;281&lt;/imageh&gt;&#10;  &lt;imagew&gt;623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69" y="5775801"/>
            <a:ext cx="901148" cy="406456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c&#10;\end{align*}&lt;/body&gt;&#10;  &lt;fcolor&gt;FF000000&lt;/fcolor&gt;&#10;  &lt;bcolor&gt;FFFFFFFF&lt;/bcolor&gt;&#10;  &lt;transparent&gt;True&lt;/transparent&gt;&#10;  &lt;resolution&gt;1800&lt;/resolution&gt;&#10;  &lt;imageh&gt;280&lt;/imageh&gt;&#10;  &lt;imagew&gt;623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2" y="2399571"/>
            <a:ext cx="901148" cy="405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90950" y="1421356"/>
            <a:ext cx="3344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Gaussian </a:t>
            </a:r>
          </a:p>
          <a:p>
            <a:r>
              <a:rPr kumimoji="1" lang="en-US" altLang="ja-JP" sz="2000" dirty="0" smtClean="0"/>
              <a:t>        (without nonlinear terms)</a:t>
            </a:r>
            <a:endParaRPr kumimoji="1" lang="ja-JP" altLang="en-US" sz="20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47671" y="1421356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Full Non-linear model</a:t>
            </a:r>
            <a:endParaRPr kumimoji="1" lang="ja-JP" altLang="en-US" sz="2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0950" y="4662483"/>
            <a:ext cx="5834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2nd </a:t>
            </a:r>
            <a:r>
              <a:rPr lang="en-US" altLang="ja-JP" sz="2400" dirty="0" err="1" smtClean="0"/>
              <a:t>cumulant</a:t>
            </a:r>
            <a:r>
              <a:rPr lang="en-US" altLang="ja-JP" sz="2400" dirty="0" smtClean="0"/>
              <a:t> in Gaussian model has a peak at the CP.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But, this behavior is washed out by the effect of the non-linear terms.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Need further investigation.</a:t>
            </a:r>
            <a:endParaRPr kumimoji="1" lang="ja-JP" altLang="en-US" sz="2400" dirty="0" smtClean="0"/>
          </a:p>
        </p:txBody>
      </p:sp>
      <p:sp>
        <p:nvSpPr>
          <p:cNvPr id="12" name="上矢印 11"/>
          <p:cNvSpPr/>
          <p:nvPr/>
        </p:nvSpPr>
        <p:spPr>
          <a:xfrm flipV="1">
            <a:off x="10538610" y="2087121"/>
            <a:ext cx="199168" cy="528476"/>
          </a:xfrm>
          <a:prstGeom prst="upArrow">
            <a:avLst>
              <a:gd name="adj1" fmla="val 50000"/>
              <a:gd name="adj2" fmla="val 8333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>
            <a:stCxn id="12" idx="0"/>
          </p:cNvCxnSpPr>
          <p:nvPr/>
        </p:nvCxnSpPr>
        <p:spPr>
          <a:xfrm>
            <a:off x="10638194" y="2615597"/>
            <a:ext cx="0" cy="1518253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0647719" y="4549554"/>
            <a:ext cx="0" cy="1947040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6993657" y="2221294"/>
            <a:ext cx="0" cy="1947040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2813544" y="2214805"/>
            <a:ext cx="0" cy="1947040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0355103" y="1656063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</a:rPr>
              <a:t>CP</a:t>
            </a:r>
            <a:endParaRPr kumimoji="1" lang="ja-JP" altLang="en-US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492186">
            <a:off x="6912472" y="3829215"/>
            <a:ext cx="2886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FF0000">
                    <a:alpha val="30000"/>
                  </a:srgbClr>
                </a:solidFill>
              </a:rPr>
              <a:t>Preliminary</a:t>
            </a:r>
            <a:endParaRPr kumimoji="1" lang="ja-JP" altLang="en-US" sz="4400" b="1" dirty="0" smtClean="0">
              <a:solidFill>
                <a:srgbClr val="FF0000">
                  <a:alpha val="30000"/>
                </a:srgbClr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88" b="86159"/>
          <a:stretch/>
        </p:blipFill>
        <p:spPr>
          <a:xfrm>
            <a:off x="5931785" y="4597792"/>
            <a:ext cx="1867509" cy="1355585"/>
          </a:xfrm>
          <a:prstGeom prst="rect">
            <a:avLst/>
          </a:prstGeom>
        </p:spPr>
      </p:pic>
      <p:sp>
        <p:nvSpPr>
          <p:cNvPr id="19" name="楕円 18"/>
          <p:cNvSpPr/>
          <p:nvPr/>
        </p:nvSpPr>
        <p:spPr>
          <a:xfrm>
            <a:off x="7745136" y="5867857"/>
            <a:ext cx="256135" cy="216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8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300" y="1504950"/>
            <a:ext cx="683840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CrossOver</a:t>
            </a:r>
            <a:r>
              <a:rPr kumimoji="1" lang="en-US" altLang="ja-JP" sz="3200" dirty="0" smtClean="0"/>
              <a:t> </a:t>
            </a:r>
            <a:r>
              <a:rPr kumimoji="1" lang="en-US" altLang="ja-JP" sz="2400" dirty="0" smtClean="0"/>
              <a:t>with</a:t>
            </a:r>
            <a:r>
              <a:rPr kumimoji="1" lang="en-US" altLang="ja-JP" sz="3200" dirty="0" smtClean="0"/>
              <a:t> SDE (Gaussian)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2nd </a:t>
            </a:r>
            <a:r>
              <a:rPr kumimoji="1" lang="en-US" altLang="ja-JP" sz="2800" dirty="0" err="1" smtClean="0"/>
              <a:t>cumulant</a:t>
            </a:r>
            <a:r>
              <a:rPr kumimoji="1" lang="en-US" altLang="ja-JP" sz="2800" dirty="0" smtClean="0"/>
              <a:t>/correlation </a:t>
            </a:r>
            <a:r>
              <a:rPr kumimoji="1" lang="en-US" altLang="ja-JP" sz="2800" dirty="0" err="1" smtClean="0"/>
              <a:t>func</a:t>
            </a:r>
            <a:r>
              <a:rPr kumimoji="1" lang="en-US" altLang="ja-JP" sz="2800" dirty="0" smtClean="0"/>
              <a:t>.</a:t>
            </a:r>
          </a:p>
          <a:p>
            <a:pPr lvl="1" algn="r"/>
            <a:r>
              <a:rPr kumimoji="1" lang="en-US" altLang="ja-JP" sz="2000" dirty="0" smtClean="0">
                <a:solidFill>
                  <a:srgbClr val="002060"/>
                </a:solidFill>
              </a:rPr>
              <a:t> 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Sakaida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Asakawa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Fujii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MK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smtClean="0">
                <a:solidFill>
                  <a:srgbClr val="002060"/>
                </a:solidFill>
              </a:rPr>
              <a:t>PRC95 (2017)</a:t>
            </a:r>
          </a:p>
          <a:p>
            <a:pPr lvl="1" algn="r"/>
            <a:endParaRPr kumimoji="1" lang="en-US" altLang="ja-JP" sz="2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 smtClean="0"/>
              <a:t> 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CrossOver</a:t>
            </a:r>
            <a:r>
              <a:rPr lang="en-US" altLang="ja-JP" sz="3200" dirty="0" smtClean="0"/>
              <a:t> </a:t>
            </a:r>
            <a:r>
              <a:rPr lang="en-US" altLang="ja-JP" sz="2400" dirty="0" smtClean="0"/>
              <a:t>with</a:t>
            </a:r>
            <a:r>
              <a:rPr lang="en-US" altLang="ja-JP" sz="3200" dirty="0" smtClean="0"/>
              <a:t> Non-Linear SDE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higher-order </a:t>
            </a:r>
            <a:r>
              <a:rPr lang="en-US" altLang="ja-JP" sz="2800" dirty="0" err="1" smtClean="0"/>
              <a:t>cumulants</a:t>
            </a:r>
            <a:endParaRPr lang="en-US" altLang="ja-JP" sz="2800" dirty="0" smtClean="0"/>
          </a:p>
          <a:p>
            <a:pPr lvl="1" algn="r"/>
            <a:r>
              <a:rPr lang="en-US" altLang="ja-JP" sz="2000" dirty="0" err="1" smtClean="0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Bluhm</a:t>
            </a:r>
            <a:r>
              <a:rPr lang="en-US" altLang="ja-JP" sz="2000" dirty="0">
                <a:solidFill>
                  <a:srgbClr val="002060"/>
                </a:solidFill>
              </a:rPr>
              <a:t>, Schaefer, Bass </a:t>
            </a:r>
            <a:r>
              <a:rPr lang="en-US" altLang="ja-JP" sz="2000" dirty="0" smtClean="0">
                <a:solidFill>
                  <a:srgbClr val="002060"/>
                </a:solidFill>
              </a:rPr>
              <a:t>PRD99 </a:t>
            </a:r>
            <a:r>
              <a:rPr lang="en-US" altLang="ja-JP" sz="2000" dirty="0">
                <a:solidFill>
                  <a:srgbClr val="002060"/>
                </a:solidFill>
              </a:rPr>
              <a:t>(2019</a:t>
            </a:r>
            <a:r>
              <a:rPr lang="en-US" altLang="ja-JP" sz="2000" dirty="0" smtClean="0">
                <a:solidFill>
                  <a:srgbClr val="002060"/>
                </a:solidFill>
              </a:rPr>
              <a:t>);</a:t>
            </a:r>
          </a:p>
          <a:p>
            <a:pPr lvl="1" algn="r"/>
            <a:r>
              <a:rPr lang="en-US" altLang="ja-JP" sz="2000" dirty="0" err="1">
                <a:solidFill>
                  <a:srgbClr val="002060"/>
                </a:solidFill>
              </a:rPr>
              <a:t>Pihan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Touroux</a:t>
            </a:r>
            <a:r>
              <a:rPr lang="en-US" altLang="ja-JP" sz="2000" dirty="0" smtClean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Bluhm</a:t>
            </a:r>
            <a:r>
              <a:rPr lang="en-US" altLang="ja-JP" sz="2000" dirty="0" smtClean="0">
                <a:solidFill>
                  <a:srgbClr val="002060"/>
                </a:solidFill>
              </a:rPr>
              <a:t>, Sami, MK, in prep.</a:t>
            </a:r>
          </a:p>
          <a:p>
            <a:pPr lvl="1" algn="r"/>
            <a:endParaRPr lang="en-US" altLang="ja-JP" sz="2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 smtClean="0"/>
              <a:t> 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1st-Order</a:t>
            </a:r>
            <a:r>
              <a:rPr kumimoji="1" lang="en-US" altLang="ja-JP" sz="3200" dirty="0" smtClean="0"/>
              <a:t>  </a:t>
            </a:r>
            <a:r>
              <a:rPr kumimoji="1" lang="en-US" altLang="ja-JP" sz="2400" dirty="0" smtClean="0"/>
              <a:t>with</a:t>
            </a:r>
            <a:r>
              <a:rPr kumimoji="1" lang="en-US" altLang="ja-JP" sz="3200" dirty="0" smtClean="0"/>
              <a:t> Non-Linear SDE</a:t>
            </a:r>
          </a:p>
          <a:p>
            <a:pPr lvl="1" algn="r"/>
            <a:r>
              <a:rPr lang="en-US" altLang="ja-JP" sz="2000" dirty="0" err="1" smtClean="0">
                <a:solidFill>
                  <a:srgbClr val="002060"/>
                </a:solidFill>
              </a:rPr>
              <a:t>Nonaka</a:t>
            </a:r>
            <a:r>
              <a:rPr lang="en-US" altLang="ja-JP" sz="2000" dirty="0" smtClean="0">
                <a:solidFill>
                  <a:srgbClr val="002060"/>
                </a:solidFill>
              </a:rPr>
              <a:t>, MK, et al., in prep.</a:t>
            </a:r>
            <a:endParaRPr kumimoji="1" lang="ja-JP" alt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8191500" y="5976938"/>
            <a:ext cx="3638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9934575" y="4505324"/>
            <a:ext cx="1199506" cy="1471613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8417868" y="3428999"/>
            <a:ext cx="223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9873075" y="4379324"/>
            <a:ext cx="252000" cy="25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907442">
            <a:off x="9049078" y="3955531"/>
            <a:ext cx="1041047" cy="1194099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17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 rot="2278827">
            <a:off x="10013804" y="4449972"/>
            <a:ext cx="1041047" cy="1194099"/>
          </a:xfrm>
          <a:prstGeom prst="downArrow">
            <a:avLst/>
          </a:prstGeom>
          <a:gradFill>
            <a:gsLst>
              <a:gs pos="0">
                <a:srgbClr val="0070C0"/>
              </a:gs>
              <a:gs pos="100000">
                <a:srgbClr val="0070C0">
                  <a:alpha val="24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31" y="3428999"/>
            <a:ext cx="316886" cy="316886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833" y="5526923"/>
            <a:ext cx="253134" cy="30001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258183" y="4808660"/>
            <a:ext cx="7379745" cy="116827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7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for QCD Phase Structure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403898" y="1690689"/>
            <a:ext cx="6162167" cy="381569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円/楕円 646"/>
          <p:cNvSpPr/>
          <p:nvPr/>
        </p:nvSpPr>
        <p:spPr>
          <a:xfrm>
            <a:off x="3923627" y="4988244"/>
            <a:ext cx="5103812" cy="142240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円弧 5"/>
          <p:cNvSpPr/>
          <p:nvPr/>
        </p:nvSpPr>
        <p:spPr>
          <a:xfrm>
            <a:off x="-1643736" y="3759519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05852" y="5959794"/>
            <a:ext cx="7024687" cy="450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5400000" flipH="1" flipV="1">
            <a:off x="-761879" y="3920650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0" name="円/楕円 654"/>
          <p:cNvSpPr/>
          <p:nvPr/>
        </p:nvSpPr>
        <p:spPr>
          <a:xfrm>
            <a:off x="2136102" y="5504181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円/楕円 655"/>
          <p:cNvSpPr/>
          <p:nvPr/>
        </p:nvSpPr>
        <p:spPr>
          <a:xfrm>
            <a:off x="2317077" y="57010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円/楕円 656"/>
          <p:cNvSpPr/>
          <p:nvPr/>
        </p:nvSpPr>
        <p:spPr>
          <a:xfrm>
            <a:off x="2201189" y="566451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円/楕円 657"/>
          <p:cNvSpPr/>
          <p:nvPr/>
        </p:nvSpPr>
        <p:spPr>
          <a:xfrm>
            <a:off x="2294852" y="55692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円/楕円 658"/>
          <p:cNvSpPr/>
          <p:nvPr/>
        </p:nvSpPr>
        <p:spPr>
          <a:xfrm>
            <a:off x="2001164" y="34372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円/楕円 659"/>
          <p:cNvSpPr/>
          <p:nvPr/>
        </p:nvSpPr>
        <p:spPr>
          <a:xfrm>
            <a:off x="1537614" y="5053331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円/楕円 660"/>
          <p:cNvSpPr/>
          <p:nvPr/>
        </p:nvSpPr>
        <p:spPr>
          <a:xfrm>
            <a:off x="5515889" y="5762944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円/楕円 661"/>
          <p:cNvSpPr/>
          <p:nvPr/>
        </p:nvSpPr>
        <p:spPr>
          <a:xfrm>
            <a:off x="5247602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円/楕円 662"/>
          <p:cNvSpPr/>
          <p:nvPr/>
        </p:nvSpPr>
        <p:spPr>
          <a:xfrm>
            <a:off x="4718964" y="5762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円/楕円 663"/>
          <p:cNvSpPr/>
          <p:nvPr/>
        </p:nvSpPr>
        <p:spPr>
          <a:xfrm rot="19629234">
            <a:off x="2001164" y="472789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円/楕円 664"/>
          <p:cNvSpPr>
            <a:spLocks noChangeArrowheads="1"/>
          </p:cNvSpPr>
          <p:nvPr/>
        </p:nvSpPr>
        <p:spPr bwMode="auto">
          <a:xfrm rot="-4990811">
            <a:off x="1673345" y="446833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円/楕円 665"/>
          <p:cNvSpPr>
            <a:spLocks noChangeArrowheads="1"/>
          </p:cNvSpPr>
          <p:nvPr/>
        </p:nvSpPr>
        <p:spPr bwMode="auto">
          <a:xfrm rot="5190236">
            <a:off x="2201190" y="4275456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円/楕円 666"/>
          <p:cNvSpPr/>
          <p:nvPr/>
        </p:nvSpPr>
        <p:spPr>
          <a:xfrm>
            <a:off x="3060027" y="5181919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円/楕円 667"/>
          <p:cNvSpPr/>
          <p:nvPr/>
        </p:nvSpPr>
        <p:spPr>
          <a:xfrm>
            <a:off x="3261639" y="5569269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円/楕円 668"/>
          <p:cNvSpPr/>
          <p:nvPr/>
        </p:nvSpPr>
        <p:spPr>
          <a:xfrm>
            <a:off x="3658514" y="5375594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テキスト ボックス 93"/>
          <p:cNvSpPr txBox="1">
            <a:spLocks noChangeArrowheads="1"/>
          </p:cNvSpPr>
          <p:nvPr/>
        </p:nvSpPr>
        <p:spPr bwMode="auto">
          <a:xfrm>
            <a:off x="3739271" y="6012181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cs typeface="Times New Roman" pitchFamily="18" charset="0"/>
              </a:rPr>
              <a:t>~</a:t>
            </a:r>
            <a:r>
              <a:rPr lang="en-US" altLang="ja-JP" sz="2000" dirty="0" smtClean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  <a:cs typeface="Times New Roman" pitchFamily="18" charset="0"/>
              </a:rPr>
              <a:t>15</a:t>
            </a:r>
            <a:r>
              <a:rPr lang="en-US" altLang="ja-JP" sz="2000" dirty="0" smtClean="0">
                <a:solidFill>
                  <a:srgbClr val="000000"/>
                </a:solidFill>
                <a:cs typeface="Times New Roman" pitchFamily="18" charset="0"/>
              </a:rPr>
              <a:t>g/cm</a:t>
            </a:r>
            <a:r>
              <a:rPr lang="en-US" altLang="ja-JP" sz="2000" baseline="30000" dirty="0" smtClean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6" name="テキスト ボックス 94"/>
          <p:cNvSpPr txBox="1">
            <a:spLocks noChangeArrowheads="1"/>
          </p:cNvSpPr>
          <p:nvPr/>
        </p:nvSpPr>
        <p:spPr bwMode="auto">
          <a:xfrm rot="-5400000">
            <a:off x="577062" y="3476914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ial" panose="020B0604020202020204" pitchFamily="34" charset="0"/>
                <a:ea typeface="HGｺﾞｼｯｸE" pitchFamily="49" charset="-128"/>
                <a:cs typeface="Arial" panose="020B0604020202020204" pitchFamily="34" charset="0"/>
              </a:rPr>
              <a:t>150MeV</a:t>
            </a:r>
            <a:endParaRPr lang="ja-JP" altLang="en-US" sz="2000" baseline="30000" dirty="0" smtClean="0">
              <a:solidFill>
                <a:srgbClr val="000000"/>
              </a:solidFill>
              <a:latin typeface="Arial" panose="020B0604020202020204" pitchFamily="34" charset="0"/>
              <a:ea typeface="HGｺﾞｼｯｸE" pitchFamily="49" charset="-128"/>
              <a:cs typeface="Arial" panose="020B0604020202020204" pitchFamily="34" charset="0"/>
            </a:endParaRPr>
          </a:p>
        </p:txBody>
      </p:sp>
      <p:sp>
        <p:nvSpPr>
          <p:cNvPr id="28" name="円/楕円 672"/>
          <p:cNvSpPr>
            <a:spLocks noChangeArrowheads="1"/>
          </p:cNvSpPr>
          <p:nvPr/>
        </p:nvSpPr>
        <p:spPr bwMode="auto">
          <a:xfrm rot="-3497947">
            <a:off x="6512045" y="5181126"/>
            <a:ext cx="257175" cy="19526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円/楕円 673"/>
          <p:cNvSpPr/>
          <p:nvPr/>
        </p:nvSpPr>
        <p:spPr>
          <a:xfrm rot="1849631">
            <a:off x="6773189" y="5569269"/>
            <a:ext cx="265113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円/楕円 674"/>
          <p:cNvSpPr>
            <a:spLocks noChangeArrowheads="1"/>
          </p:cNvSpPr>
          <p:nvPr/>
        </p:nvSpPr>
        <p:spPr bwMode="auto">
          <a:xfrm rot="-4852152">
            <a:off x="5132508" y="5566888"/>
            <a:ext cx="260350" cy="20161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円/楕円 675"/>
          <p:cNvSpPr/>
          <p:nvPr/>
        </p:nvSpPr>
        <p:spPr>
          <a:xfrm rot="19961792">
            <a:off x="5644477" y="5310506"/>
            <a:ext cx="266700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円/楕円 676"/>
          <p:cNvSpPr/>
          <p:nvPr/>
        </p:nvSpPr>
        <p:spPr>
          <a:xfrm>
            <a:off x="6176289" y="56343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円/楕円 677"/>
          <p:cNvSpPr/>
          <p:nvPr/>
        </p:nvSpPr>
        <p:spPr>
          <a:xfrm rot="1508149">
            <a:off x="4747539" y="52914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円/楕円 678"/>
          <p:cNvSpPr/>
          <p:nvPr/>
        </p:nvSpPr>
        <p:spPr>
          <a:xfrm rot="19365573">
            <a:off x="1867814" y="3368994"/>
            <a:ext cx="268288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円/楕円 679"/>
          <p:cNvSpPr/>
          <p:nvPr/>
        </p:nvSpPr>
        <p:spPr>
          <a:xfrm rot="572975">
            <a:off x="1537614" y="3240406"/>
            <a:ext cx="263525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円/楕円 680"/>
          <p:cNvSpPr/>
          <p:nvPr/>
        </p:nvSpPr>
        <p:spPr>
          <a:xfrm>
            <a:off x="6904952" y="567563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円/楕円 681"/>
          <p:cNvSpPr/>
          <p:nvPr/>
        </p:nvSpPr>
        <p:spPr>
          <a:xfrm>
            <a:off x="3393402" y="56343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円/楕円 682"/>
          <p:cNvSpPr/>
          <p:nvPr/>
        </p:nvSpPr>
        <p:spPr>
          <a:xfrm>
            <a:off x="6573164" y="53105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円/楕円 683"/>
          <p:cNvSpPr/>
          <p:nvPr/>
        </p:nvSpPr>
        <p:spPr>
          <a:xfrm>
            <a:off x="1588414" y="3305494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円/楕円 684"/>
          <p:cNvSpPr/>
          <p:nvPr/>
        </p:nvSpPr>
        <p:spPr>
          <a:xfrm>
            <a:off x="6242964" y="569785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円/楕円 685"/>
          <p:cNvSpPr/>
          <p:nvPr/>
        </p:nvSpPr>
        <p:spPr>
          <a:xfrm>
            <a:off x="3193377" y="5375594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円/楕円 686"/>
          <p:cNvSpPr/>
          <p:nvPr/>
        </p:nvSpPr>
        <p:spPr>
          <a:xfrm>
            <a:off x="6839864" y="562165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円/楕円 687"/>
          <p:cNvSpPr/>
          <p:nvPr/>
        </p:nvSpPr>
        <p:spPr>
          <a:xfrm>
            <a:off x="1786852" y="44961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円/楕円 688"/>
          <p:cNvSpPr/>
          <p:nvPr/>
        </p:nvSpPr>
        <p:spPr>
          <a:xfrm>
            <a:off x="5712739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円/楕円 689"/>
          <p:cNvSpPr/>
          <p:nvPr/>
        </p:nvSpPr>
        <p:spPr>
          <a:xfrm>
            <a:off x="1588414" y="51168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円/楕円 690"/>
          <p:cNvSpPr/>
          <p:nvPr/>
        </p:nvSpPr>
        <p:spPr>
          <a:xfrm>
            <a:off x="5779414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円/楕円 691"/>
          <p:cNvSpPr/>
          <p:nvPr/>
        </p:nvSpPr>
        <p:spPr>
          <a:xfrm>
            <a:off x="2294852" y="42754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円/楕円 692"/>
          <p:cNvSpPr/>
          <p:nvPr/>
        </p:nvSpPr>
        <p:spPr>
          <a:xfrm>
            <a:off x="5247602" y="556926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円/楕円 693"/>
          <p:cNvSpPr/>
          <p:nvPr/>
        </p:nvSpPr>
        <p:spPr>
          <a:xfrm>
            <a:off x="6641427" y="5181919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円/楕円 694"/>
          <p:cNvSpPr/>
          <p:nvPr/>
        </p:nvSpPr>
        <p:spPr>
          <a:xfrm>
            <a:off x="5247602" y="56978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円/楕円 695"/>
          <p:cNvSpPr/>
          <p:nvPr/>
        </p:nvSpPr>
        <p:spPr>
          <a:xfrm>
            <a:off x="1537614" y="2594294"/>
            <a:ext cx="65088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円/楕円 696"/>
          <p:cNvSpPr/>
          <p:nvPr/>
        </p:nvSpPr>
        <p:spPr>
          <a:xfrm>
            <a:off x="4850727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円/楕円 697"/>
          <p:cNvSpPr/>
          <p:nvPr/>
        </p:nvSpPr>
        <p:spPr>
          <a:xfrm>
            <a:off x="6309639" y="5697856"/>
            <a:ext cx="65088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円/楕円 698"/>
          <p:cNvSpPr/>
          <p:nvPr/>
        </p:nvSpPr>
        <p:spPr>
          <a:xfrm>
            <a:off x="4785639" y="531050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円/楕円 699"/>
          <p:cNvSpPr/>
          <p:nvPr/>
        </p:nvSpPr>
        <p:spPr>
          <a:xfrm>
            <a:off x="1602702" y="29848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円/楕円 700"/>
          <p:cNvSpPr/>
          <p:nvPr/>
        </p:nvSpPr>
        <p:spPr>
          <a:xfrm>
            <a:off x="3856952" y="54406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円/楕円 701"/>
          <p:cNvSpPr/>
          <p:nvPr/>
        </p:nvSpPr>
        <p:spPr>
          <a:xfrm>
            <a:off x="3723602" y="5504181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円/楕円 702"/>
          <p:cNvSpPr/>
          <p:nvPr/>
        </p:nvSpPr>
        <p:spPr>
          <a:xfrm>
            <a:off x="2399627" y="3565844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円/楕円 703"/>
          <p:cNvSpPr/>
          <p:nvPr/>
        </p:nvSpPr>
        <p:spPr>
          <a:xfrm>
            <a:off x="3460077" y="57629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円/楕円 704"/>
          <p:cNvSpPr/>
          <p:nvPr/>
        </p:nvSpPr>
        <p:spPr>
          <a:xfrm>
            <a:off x="3325139" y="5762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円/楕円 705"/>
          <p:cNvSpPr/>
          <p:nvPr/>
        </p:nvSpPr>
        <p:spPr>
          <a:xfrm>
            <a:off x="1691602" y="512476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円/楕円 706"/>
          <p:cNvSpPr/>
          <p:nvPr/>
        </p:nvSpPr>
        <p:spPr>
          <a:xfrm>
            <a:off x="3129877" y="524700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円/楕円 707"/>
          <p:cNvSpPr/>
          <p:nvPr/>
        </p:nvSpPr>
        <p:spPr>
          <a:xfrm>
            <a:off x="3261639" y="5291456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円/楕円 708"/>
          <p:cNvSpPr/>
          <p:nvPr/>
        </p:nvSpPr>
        <p:spPr>
          <a:xfrm>
            <a:off x="2136102" y="472789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円/楕円 709"/>
          <p:cNvSpPr/>
          <p:nvPr/>
        </p:nvSpPr>
        <p:spPr>
          <a:xfrm>
            <a:off x="4056977" y="4405631"/>
            <a:ext cx="65087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円/楕円 710"/>
          <p:cNvSpPr/>
          <p:nvPr/>
        </p:nvSpPr>
        <p:spPr>
          <a:xfrm>
            <a:off x="67731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円/楕円 711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円/楕円 712"/>
          <p:cNvSpPr/>
          <p:nvPr/>
        </p:nvSpPr>
        <p:spPr>
          <a:xfrm>
            <a:off x="3193377" y="2853056"/>
            <a:ext cx="68262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円/楕円 713"/>
          <p:cNvSpPr/>
          <p:nvPr/>
        </p:nvSpPr>
        <p:spPr>
          <a:xfrm>
            <a:off x="6904952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円/楕円 714"/>
          <p:cNvSpPr/>
          <p:nvPr/>
        </p:nvSpPr>
        <p:spPr>
          <a:xfrm>
            <a:off x="3757460" y="1964205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円/楕円 715"/>
          <p:cNvSpPr/>
          <p:nvPr/>
        </p:nvSpPr>
        <p:spPr>
          <a:xfrm>
            <a:off x="3525164" y="24657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円/楕円 716"/>
          <p:cNvSpPr/>
          <p:nvPr/>
        </p:nvSpPr>
        <p:spPr>
          <a:xfrm>
            <a:off x="2863177" y="35007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円/楕円 717"/>
          <p:cNvSpPr/>
          <p:nvPr/>
        </p:nvSpPr>
        <p:spPr>
          <a:xfrm>
            <a:off x="5644477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円/楕円 718"/>
          <p:cNvSpPr/>
          <p:nvPr/>
        </p:nvSpPr>
        <p:spPr>
          <a:xfrm>
            <a:off x="5115839" y="272446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円/楕円 719"/>
          <p:cNvSpPr/>
          <p:nvPr/>
        </p:nvSpPr>
        <p:spPr>
          <a:xfrm>
            <a:off x="2929852" y="2143444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円/楕円 720"/>
          <p:cNvSpPr/>
          <p:nvPr/>
        </p:nvSpPr>
        <p:spPr>
          <a:xfrm>
            <a:off x="2201189" y="2206944"/>
            <a:ext cx="63500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円/楕円 721"/>
          <p:cNvSpPr/>
          <p:nvPr/>
        </p:nvSpPr>
        <p:spPr>
          <a:xfrm>
            <a:off x="5846089" y="350075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円/楕円 722"/>
          <p:cNvSpPr/>
          <p:nvPr/>
        </p:nvSpPr>
        <p:spPr>
          <a:xfrm>
            <a:off x="4388764" y="421195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円/楕円 723"/>
          <p:cNvSpPr/>
          <p:nvPr/>
        </p:nvSpPr>
        <p:spPr>
          <a:xfrm>
            <a:off x="5446039" y="40182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円/楕円 724"/>
          <p:cNvSpPr/>
          <p:nvPr/>
        </p:nvSpPr>
        <p:spPr>
          <a:xfrm>
            <a:off x="3393402" y="2143444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円/楕円 725"/>
          <p:cNvSpPr/>
          <p:nvPr/>
        </p:nvSpPr>
        <p:spPr>
          <a:xfrm>
            <a:off x="6839864" y="388810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円/楕円 726"/>
          <p:cNvSpPr/>
          <p:nvPr/>
        </p:nvSpPr>
        <p:spPr>
          <a:xfrm>
            <a:off x="1685252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円/楕円 727"/>
          <p:cNvSpPr/>
          <p:nvPr/>
        </p:nvSpPr>
        <p:spPr>
          <a:xfrm>
            <a:off x="4917402" y="4665981"/>
            <a:ext cx="65087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円/楕円 728"/>
          <p:cNvSpPr/>
          <p:nvPr/>
        </p:nvSpPr>
        <p:spPr>
          <a:xfrm>
            <a:off x="1934489" y="24006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円/楕円 729"/>
          <p:cNvSpPr/>
          <p:nvPr/>
        </p:nvSpPr>
        <p:spPr>
          <a:xfrm>
            <a:off x="2001164" y="3408681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円/楕円 730"/>
          <p:cNvSpPr/>
          <p:nvPr/>
        </p:nvSpPr>
        <p:spPr>
          <a:xfrm>
            <a:off x="6242964" y="46008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円/楕円 731"/>
          <p:cNvSpPr/>
          <p:nvPr/>
        </p:nvSpPr>
        <p:spPr>
          <a:xfrm>
            <a:off x="1670964" y="2078356"/>
            <a:ext cx="65088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円/楕円 732"/>
          <p:cNvSpPr/>
          <p:nvPr/>
        </p:nvSpPr>
        <p:spPr>
          <a:xfrm>
            <a:off x="2310727" y="438181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円/楕円 733"/>
          <p:cNvSpPr/>
          <p:nvPr/>
        </p:nvSpPr>
        <p:spPr>
          <a:xfrm>
            <a:off x="1926552" y="3486469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円/楕円 734"/>
          <p:cNvSpPr/>
          <p:nvPr/>
        </p:nvSpPr>
        <p:spPr>
          <a:xfrm>
            <a:off x="2264689" y="3111819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円/楕円 735"/>
          <p:cNvSpPr/>
          <p:nvPr/>
        </p:nvSpPr>
        <p:spPr>
          <a:xfrm>
            <a:off x="1742402" y="458660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円/楕円 736"/>
          <p:cNvSpPr/>
          <p:nvPr/>
        </p:nvSpPr>
        <p:spPr>
          <a:xfrm>
            <a:off x="2066252" y="483266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円/楕円 737"/>
          <p:cNvSpPr/>
          <p:nvPr/>
        </p:nvSpPr>
        <p:spPr>
          <a:xfrm>
            <a:off x="2001164" y="2853056"/>
            <a:ext cx="65088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円/楕円 738"/>
          <p:cNvSpPr/>
          <p:nvPr/>
        </p:nvSpPr>
        <p:spPr>
          <a:xfrm>
            <a:off x="4652289" y="253079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円/楕円 739"/>
          <p:cNvSpPr/>
          <p:nvPr/>
        </p:nvSpPr>
        <p:spPr>
          <a:xfrm>
            <a:off x="2596477" y="2530794"/>
            <a:ext cx="68262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円/楕円 740"/>
          <p:cNvSpPr/>
          <p:nvPr/>
        </p:nvSpPr>
        <p:spPr>
          <a:xfrm>
            <a:off x="1537614" y="2853056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円/楕円 741"/>
          <p:cNvSpPr/>
          <p:nvPr/>
        </p:nvSpPr>
        <p:spPr>
          <a:xfrm>
            <a:off x="5515889" y="1964205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円/楕円 742"/>
          <p:cNvSpPr/>
          <p:nvPr/>
        </p:nvSpPr>
        <p:spPr>
          <a:xfrm>
            <a:off x="180113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" name="円/楕円 743"/>
          <p:cNvSpPr/>
          <p:nvPr/>
        </p:nvSpPr>
        <p:spPr>
          <a:xfrm>
            <a:off x="4850727" y="3049906"/>
            <a:ext cx="66675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円/楕円 744"/>
          <p:cNvSpPr/>
          <p:nvPr/>
        </p:nvSpPr>
        <p:spPr>
          <a:xfrm>
            <a:off x="6641427" y="4340544"/>
            <a:ext cx="6350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円/楕円 745"/>
          <p:cNvSpPr/>
          <p:nvPr/>
        </p:nvSpPr>
        <p:spPr>
          <a:xfrm>
            <a:off x="7170064" y="4600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円/楕円 746"/>
          <p:cNvSpPr/>
          <p:nvPr/>
        </p:nvSpPr>
        <p:spPr>
          <a:xfrm>
            <a:off x="7303414" y="36944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円/楕円 747"/>
          <p:cNvSpPr/>
          <p:nvPr/>
        </p:nvSpPr>
        <p:spPr>
          <a:xfrm>
            <a:off x="2001164" y="3111819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円/楕円 748"/>
          <p:cNvSpPr/>
          <p:nvPr/>
        </p:nvSpPr>
        <p:spPr>
          <a:xfrm>
            <a:off x="1934489" y="201326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円/楕円 749"/>
          <p:cNvSpPr/>
          <p:nvPr/>
        </p:nvSpPr>
        <p:spPr>
          <a:xfrm>
            <a:off x="7303414" y="210822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円/楕円 750"/>
          <p:cNvSpPr/>
          <p:nvPr/>
        </p:nvSpPr>
        <p:spPr>
          <a:xfrm>
            <a:off x="7170064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円/楕円 751"/>
          <p:cNvSpPr/>
          <p:nvPr/>
        </p:nvSpPr>
        <p:spPr>
          <a:xfrm>
            <a:off x="677318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円/楕円 752"/>
          <p:cNvSpPr/>
          <p:nvPr/>
        </p:nvSpPr>
        <p:spPr>
          <a:xfrm>
            <a:off x="6439814" y="382460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円/楕円 753"/>
          <p:cNvSpPr/>
          <p:nvPr/>
        </p:nvSpPr>
        <p:spPr>
          <a:xfrm>
            <a:off x="2466302" y="29197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円/楕円 754"/>
          <p:cNvSpPr/>
          <p:nvPr/>
        </p:nvSpPr>
        <p:spPr>
          <a:xfrm>
            <a:off x="577941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円/楕円 755"/>
          <p:cNvSpPr/>
          <p:nvPr/>
        </p:nvSpPr>
        <p:spPr>
          <a:xfrm>
            <a:off x="3790277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円/楕円 756"/>
          <p:cNvSpPr/>
          <p:nvPr/>
        </p:nvSpPr>
        <p:spPr>
          <a:xfrm>
            <a:off x="2929852" y="3759519"/>
            <a:ext cx="65087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円/楕円 757"/>
          <p:cNvSpPr/>
          <p:nvPr/>
        </p:nvSpPr>
        <p:spPr>
          <a:xfrm>
            <a:off x="1736052" y="2724469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円/楕円 758"/>
          <p:cNvSpPr/>
          <p:nvPr/>
        </p:nvSpPr>
        <p:spPr>
          <a:xfrm>
            <a:off x="1670964" y="2337119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円/楕円 759"/>
          <p:cNvSpPr/>
          <p:nvPr/>
        </p:nvSpPr>
        <p:spPr>
          <a:xfrm>
            <a:off x="1470939" y="1949769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円/楕円 760"/>
          <p:cNvSpPr/>
          <p:nvPr/>
        </p:nvSpPr>
        <p:spPr>
          <a:xfrm>
            <a:off x="4388764" y="4727894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円/楕円 761"/>
          <p:cNvSpPr/>
          <p:nvPr/>
        </p:nvSpPr>
        <p:spPr>
          <a:xfrm>
            <a:off x="3525164" y="350075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円/楕円 762"/>
          <p:cNvSpPr/>
          <p:nvPr/>
        </p:nvSpPr>
        <p:spPr>
          <a:xfrm>
            <a:off x="2466302" y="3368994"/>
            <a:ext cx="65087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円/楕円 763"/>
          <p:cNvSpPr/>
          <p:nvPr/>
        </p:nvSpPr>
        <p:spPr>
          <a:xfrm>
            <a:off x="5115839" y="369443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円/楕円 764"/>
          <p:cNvSpPr/>
          <p:nvPr/>
        </p:nvSpPr>
        <p:spPr>
          <a:xfrm>
            <a:off x="3460077" y="3888106"/>
            <a:ext cx="65087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円/楕円 765"/>
          <p:cNvSpPr/>
          <p:nvPr/>
        </p:nvSpPr>
        <p:spPr>
          <a:xfrm>
            <a:off x="5580977" y="447230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円/楕円 766"/>
          <p:cNvSpPr/>
          <p:nvPr/>
        </p:nvSpPr>
        <p:spPr>
          <a:xfrm>
            <a:off x="6573164" y="22720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円/楕円 767"/>
          <p:cNvSpPr/>
          <p:nvPr/>
        </p:nvSpPr>
        <p:spPr>
          <a:xfrm>
            <a:off x="6309639" y="3759519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4" name="円/楕円 768"/>
          <p:cNvSpPr/>
          <p:nvPr/>
        </p:nvSpPr>
        <p:spPr>
          <a:xfrm>
            <a:off x="4587202" y="45358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円/楕円 769"/>
          <p:cNvSpPr/>
          <p:nvPr/>
        </p:nvSpPr>
        <p:spPr>
          <a:xfrm>
            <a:off x="6439814" y="2984819"/>
            <a:ext cx="6985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円/楕円 770"/>
          <p:cNvSpPr/>
          <p:nvPr/>
        </p:nvSpPr>
        <p:spPr>
          <a:xfrm>
            <a:off x="3923627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円/楕円 771"/>
          <p:cNvSpPr/>
          <p:nvPr/>
        </p:nvSpPr>
        <p:spPr>
          <a:xfrm>
            <a:off x="3593427" y="38881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円/楕円 772"/>
          <p:cNvSpPr/>
          <p:nvPr/>
        </p:nvSpPr>
        <p:spPr>
          <a:xfrm>
            <a:off x="5779414" y="317531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円/楕円 773"/>
          <p:cNvSpPr/>
          <p:nvPr/>
        </p:nvSpPr>
        <p:spPr>
          <a:xfrm>
            <a:off x="46522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円/楕円 774"/>
          <p:cNvSpPr/>
          <p:nvPr/>
        </p:nvSpPr>
        <p:spPr>
          <a:xfrm>
            <a:off x="4517352" y="37595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円/楕円 775"/>
          <p:cNvSpPr/>
          <p:nvPr/>
        </p:nvSpPr>
        <p:spPr>
          <a:xfrm>
            <a:off x="4982489" y="3953194"/>
            <a:ext cx="68263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円/楕円 776"/>
          <p:cNvSpPr/>
          <p:nvPr/>
        </p:nvSpPr>
        <p:spPr>
          <a:xfrm>
            <a:off x="3790277" y="43405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円/楕円 777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円/楕円 778"/>
          <p:cNvSpPr/>
          <p:nvPr/>
        </p:nvSpPr>
        <p:spPr>
          <a:xfrm>
            <a:off x="6374727" y="4211956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円/楕円 779"/>
          <p:cNvSpPr/>
          <p:nvPr/>
        </p:nvSpPr>
        <p:spPr>
          <a:xfrm>
            <a:off x="4187152" y="2853056"/>
            <a:ext cx="66675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円/楕円 780"/>
          <p:cNvSpPr/>
          <p:nvPr/>
        </p:nvSpPr>
        <p:spPr>
          <a:xfrm>
            <a:off x="5314277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" name="円/楕円 781"/>
          <p:cNvSpPr/>
          <p:nvPr/>
        </p:nvSpPr>
        <p:spPr>
          <a:xfrm>
            <a:off x="4388764" y="3368994"/>
            <a:ext cx="63500" cy="6826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円/楕円 782"/>
          <p:cNvSpPr/>
          <p:nvPr/>
        </p:nvSpPr>
        <p:spPr>
          <a:xfrm>
            <a:off x="6176289" y="4665981"/>
            <a:ext cx="66675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円/楕円 783"/>
          <p:cNvSpPr/>
          <p:nvPr/>
        </p:nvSpPr>
        <p:spPr>
          <a:xfrm>
            <a:off x="6839864" y="4018281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円/楕円 784"/>
          <p:cNvSpPr/>
          <p:nvPr/>
        </p:nvSpPr>
        <p:spPr>
          <a:xfrm>
            <a:off x="6704927" y="2530794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円/楕円 785"/>
          <p:cNvSpPr/>
          <p:nvPr/>
        </p:nvSpPr>
        <p:spPr>
          <a:xfrm>
            <a:off x="6704927" y="3565844"/>
            <a:ext cx="68262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円/楕円 786"/>
          <p:cNvSpPr/>
          <p:nvPr/>
        </p:nvSpPr>
        <p:spPr>
          <a:xfrm>
            <a:off x="6309639" y="3305494"/>
            <a:ext cx="65088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円/楕円 787"/>
          <p:cNvSpPr/>
          <p:nvPr/>
        </p:nvSpPr>
        <p:spPr>
          <a:xfrm>
            <a:off x="5976264" y="41468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円/楕円 788"/>
          <p:cNvSpPr/>
          <p:nvPr/>
        </p:nvSpPr>
        <p:spPr>
          <a:xfrm>
            <a:off x="5314277" y="3305494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円/楕円 789"/>
          <p:cNvSpPr/>
          <p:nvPr/>
        </p:nvSpPr>
        <p:spPr>
          <a:xfrm>
            <a:off x="4652289" y="40182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円/楕円 790"/>
          <p:cNvSpPr/>
          <p:nvPr/>
        </p:nvSpPr>
        <p:spPr>
          <a:xfrm>
            <a:off x="4587202" y="214344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円/楕円 791"/>
          <p:cNvSpPr/>
          <p:nvPr/>
        </p:nvSpPr>
        <p:spPr>
          <a:xfrm>
            <a:off x="7435177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円/楕円 792"/>
          <p:cNvSpPr/>
          <p:nvPr/>
        </p:nvSpPr>
        <p:spPr>
          <a:xfrm>
            <a:off x="717006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円/楕円 793"/>
          <p:cNvSpPr/>
          <p:nvPr/>
        </p:nvSpPr>
        <p:spPr>
          <a:xfrm>
            <a:off x="7303414" y="576294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円/楕円 794"/>
          <p:cNvSpPr/>
          <p:nvPr/>
        </p:nvSpPr>
        <p:spPr>
          <a:xfrm>
            <a:off x="5050752" y="479298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円/楕円 795"/>
          <p:cNvSpPr/>
          <p:nvPr/>
        </p:nvSpPr>
        <p:spPr>
          <a:xfrm>
            <a:off x="3060027" y="31753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円/楕円 796"/>
          <p:cNvSpPr/>
          <p:nvPr/>
        </p:nvSpPr>
        <p:spPr>
          <a:xfrm>
            <a:off x="6904952" y="4665981"/>
            <a:ext cx="68262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円/楕円 797"/>
          <p:cNvSpPr/>
          <p:nvPr/>
        </p:nvSpPr>
        <p:spPr>
          <a:xfrm>
            <a:off x="5779414" y="4535806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円/楕円 798"/>
          <p:cNvSpPr/>
          <p:nvPr/>
        </p:nvSpPr>
        <p:spPr>
          <a:xfrm>
            <a:off x="5314277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円/楕円 799"/>
          <p:cNvSpPr/>
          <p:nvPr/>
        </p:nvSpPr>
        <p:spPr>
          <a:xfrm>
            <a:off x="6509664" y="5310506"/>
            <a:ext cx="63500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円/楕円 800"/>
          <p:cNvSpPr/>
          <p:nvPr/>
        </p:nvSpPr>
        <p:spPr>
          <a:xfrm>
            <a:off x="4917402" y="582803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円/楕円 801"/>
          <p:cNvSpPr/>
          <p:nvPr/>
        </p:nvSpPr>
        <p:spPr>
          <a:xfrm>
            <a:off x="6573164" y="55692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円/楕円 802"/>
          <p:cNvSpPr/>
          <p:nvPr/>
        </p:nvSpPr>
        <p:spPr>
          <a:xfrm>
            <a:off x="6641427" y="582803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円/楕円 803"/>
          <p:cNvSpPr/>
          <p:nvPr/>
        </p:nvSpPr>
        <p:spPr>
          <a:xfrm>
            <a:off x="5314277" y="434054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円/楕円 804"/>
          <p:cNvSpPr/>
          <p:nvPr/>
        </p:nvSpPr>
        <p:spPr>
          <a:xfrm>
            <a:off x="6176289" y="40182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円/楕円 805"/>
          <p:cNvSpPr/>
          <p:nvPr/>
        </p:nvSpPr>
        <p:spPr>
          <a:xfrm>
            <a:off x="5515889" y="4856481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円/楕円 806"/>
          <p:cNvSpPr/>
          <p:nvPr/>
        </p:nvSpPr>
        <p:spPr>
          <a:xfrm>
            <a:off x="6904952" y="5310506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円/楕円 807"/>
          <p:cNvSpPr/>
          <p:nvPr/>
        </p:nvSpPr>
        <p:spPr>
          <a:xfrm>
            <a:off x="7038302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円/楕円 808"/>
          <p:cNvSpPr/>
          <p:nvPr/>
        </p:nvSpPr>
        <p:spPr>
          <a:xfrm>
            <a:off x="6176289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5" name="円/楕円 809"/>
          <p:cNvSpPr/>
          <p:nvPr/>
        </p:nvSpPr>
        <p:spPr>
          <a:xfrm>
            <a:off x="6044527" y="51168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円/楕円 810"/>
          <p:cNvSpPr/>
          <p:nvPr/>
        </p:nvSpPr>
        <p:spPr>
          <a:xfrm>
            <a:off x="7435177" y="47929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円/楕円 811"/>
          <p:cNvSpPr/>
          <p:nvPr/>
        </p:nvSpPr>
        <p:spPr>
          <a:xfrm>
            <a:off x="7104977" y="56343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円/楕円 812"/>
          <p:cNvSpPr/>
          <p:nvPr/>
        </p:nvSpPr>
        <p:spPr>
          <a:xfrm>
            <a:off x="6439814" y="47929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円/楕円 813"/>
          <p:cNvSpPr/>
          <p:nvPr/>
        </p:nvSpPr>
        <p:spPr>
          <a:xfrm>
            <a:off x="5779414" y="55041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円/楕円 814"/>
          <p:cNvSpPr/>
          <p:nvPr/>
        </p:nvSpPr>
        <p:spPr>
          <a:xfrm>
            <a:off x="7236739" y="40817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円/楕円 815"/>
          <p:cNvSpPr/>
          <p:nvPr/>
        </p:nvSpPr>
        <p:spPr>
          <a:xfrm>
            <a:off x="5446039" y="3368994"/>
            <a:ext cx="69850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円/楕円 816"/>
          <p:cNvSpPr/>
          <p:nvPr/>
        </p:nvSpPr>
        <p:spPr>
          <a:xfrm>
            <a:off x="3723602" y="41468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3" name="円/楕円 817"/>
          <p:cNvSpPr/>
          <p:nvPr/>
        </p:nvSpPr>
        <p:spPr>
          <a:xfrm>
            <a:off x="6109614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" name="円/楕円 818"/>
          <p:cNvSpPr/>
          <p:nvPr/>
        </p:nvSpPr>
        <p:spPr>
          <a:xfrm>
            <a:off x="3060027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円/楕円 819"/>
          <p:cNvSpPr/>
          <p:nvPr/>
        </p:nvSpPr>
        <p:spPr>
          <a:xfrm>
            <a:off x="2729827" y="35007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円/楕円 820"/>
          <p:cNvSpPr/>
          <p:nvPr/>
        </p:nvSpPr>
        <p:spPr>
          <a:xfrm>
            <a:off x="4917402" y="278796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7" name="円/楕円 821"/>
          <p:cNvSpPr/>
          <p:nvPr/>
        </p:nvSpPr>
        <p:spPr>
          <a:xfrm>
            <a:off x="3790277" y="26593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8" name="円/楕円 822"/>
          <p:cNvSpPr/>
          <p:nvPr/>
        </p:nvSpPr>
        <p:spPr>
          <a:xfrm>
            <a:off x="3325139" y="35658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9" name="円/楕円 823"/>
          <p:cNvSpPr/>
          <p:nvPr/>
        </p:nvSpPr>
        <p:spPr>
          <a:xfrm>
            <a:off x="4517352" y="3437256"/>
            <a:ext cx="6985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円/楕円 824"/>
          <p:cNvSpPr/>
          <p:nvPr/>
        </p:nvSpPr>
        <p:spPr>
          <a:xfrm>
            <a:off x="2929852" y="395319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円/楕円 825"/>
          <p:cNvSpPr/>
          <p:nvPr/>
        </p:nvSpPr>
        <p:spPr>
          <a:xfrm>
            <a:off x="4187152" y="3824606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2" name="円/楕円 826"/>
          <p:cNvSpPr/>
          <p:nvPr/>
        </p:nvSpPr>
        <p:spPr>
          <a:xfrm>
            <a:off x="5515889" y="3824606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円/楕円 827"/>
          <p:cNvSpPr/>
          <p:nvPr/>
        </p:nvSpPr>
        <p:spPr>
          <a:xfrm>
            <a:off x="2994939" y="259429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4" name="円/楕円 828"/>
          <p:cNvSpPr/>
          <p:nvPr/>
        </p:nvSpPr>
        <p:spPr>
          <a:xfrm>
            <a:off x="4187152" y="214344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円/楕円 829"/>
          <p:cNvSpPr/>
          <p:nvPr/>
        </p:nvSpPr>
        <p:spPr>
          <a:xfrm>
            <a:off x="3525164" y="298481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円/楕円 830"/>
          <p:cNvSpPr/>
          <p:nvPr/>
        </p:nvSpPr>
        <p:spPr>
          <a:xfrm>
            <a:off x="5580977" y="421195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7" name="円/楕円 831"/>
          <p:cNvSpPr/>
          <p:nvPr/>
        </p:nvSpPr>
        <p:spPr>
          <a:xfrm>
            <a:off x="5976264" y="3630931"/>
            <a:ext cx="68263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8" name="円/楕円 832"/>
          <p:cNvSpPr/>
          <p:nvPr/>
        </p:nvSpPr>
        <p:spPr>
          <a:xfrm>
            <a:off x="5976264" y="2206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" name="円/楕円 833"/>
          <p:cNvSpPr/>
          <p:nvPr/>
        </p:nvSpPr>
        <p:spPr>
          <a:xfrm>
            <a:off x="6044527" y="3305494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0" name="円/楕円 834"/>
          <p:cNvSpPr/>
          <p:nvPr/>
        </p:nvSpPr>
        <p:spPr>
          <a:xfrm>
            <a:off x="5446039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円/楕円 835"/>
          <p:cNvSpPr/>
          <p:nvPr/>
        </p:nvSpPr>
        <p:spPr>
          <a:xfrm>
            <a:off x="5380952" y="3630931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2" name="円/楕円 836"/>
          <p:cNvSpPr/>
          <p:nvPr/>
        </p:nvSpPr>
        <p:spPr>
          <a:xfrm>
            <a:off x="4452264" y="29197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3" name="円/楕円 837"/>
          <p:cNvSpPr/>
          <p:nvPr/>
        </p:nvSpPr>
        <p:spPr>
          <a:xfrm>
            <a:off x="3812502" y="5569269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4" name="円/楕円 838"/>
          <p:cNvSpPr/>
          <p:nvPr/>
        </p:nvSpPr>
        <p:spPr>
          <a:xfrm>
            <a:off x="5247602" y="2206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5198389" y="5220019"/>
            <a:ext cx="1348446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Color SC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6" name="テキスト ボックス 195"/>
          <p:cNvSpPr txBox="1"/>
          <p:nvPr/>
        </p:nvSpPr>
        <p:spPr>
          <a:xfrm>
            <a:off x="2879052" y="2627631"/>
            <a:ext cx="2935419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Quark-Gluon Plasma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7" name="テキスト ボックス 196"/>
          <p:cNvSpPr txBox="1"/>
          <p:nvPr/>
        </p:nvSpPr>
        <p:spPr>
          <a:xfrm>
            <a:off x="1740814" y="4915219"/>
            <a:ext cx="2060179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Hadron Phase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(confined)</a:t>
            </a:r>
          </a:p>
        </p:txBody>
      </p:sp>
      <p:sp>
        <p:nvSpPr>
          <p:cNvPr id="198" name="円/楕円 844"/>
          <p:cNvSpPr/>
          <p:nvPr/>
        </p:nvSpPr>
        <p:spPr>
          <a:xfrm>
            <a:off x="3525164" y="4146869"/>
            <a:ext cx="68263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円/楕円 845"/>
          <p:cNvSpPr/>
          <p:nvPr/>
        </p:nvSpPr>
        <p:spPr>
          <a:xfrm>
            <a:off x="1470939" y="31753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円/楕円 846"/>
          <p:cNvSpPr/>
          <p:nvPr/>
        </p:nvSpPr>
        <p:spPr>
          <a:xfrm>
            <a:off x="2359939" y="28149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1" name="円/楕円 847"/>
          <p:cNvSpPr/>
          <p:nvPr/>
        </p:nvSpPr>
        <p:spPr>
          <a:xfrm>
            <a:off x="3193377" y="4535806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2" name="円/楕円 848"/>
          <p:cNvSpPr/>
          <p:nvPr/>
        </p:nvSpPr>
        <p:spPr>
          <a:xfrm>
            <a:off x="3393402" y="46008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3" name="円/楕円 849"/>
          <p:cNvSpPr/>
          <p:nvPr/>
        </p:nvSpPr>
        <p:spPr>
          <a:xfrm>
            <a:off x="3261639" y="4665981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4" name="円/楕円 850"/>
          <p:cNvSpPr/>
          <p:nvPr/>
        </p:nvSpPr>
        <p:spPr>
          <a:xfrm>
            <a:off x="3348952" y="4727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5" name="円/楕円 851"/>
          <p:cNvSpPr/>
          <p:nvPr/>
        </p:nvSpPr>
        <p:spPr>
          <a:xfrm>
            <a:off x="2729827" y="4340544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6" name="円/楕円 852"/>
          <p:cNvSpPr/>
          <p:nvPr/>
        </p:nvSpPr>
        <p:spPr>
          <a:xfrm>
            <a:off x="2782214" y="4405631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円/楕円 853"/>
          <p:cNvSpPr/>
          <p:nvPr/>
        </p:nvSpPr>
        <p:spPr>
          <a:xfrm>
            <a:off x="2883814" y="4415156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正方形/長方形 207"/>
          <p:cNvSpPr/>
          <p:nvPr/>
        </p:nvSpPr>
        <p:spPr>
          <a:xfrm>
            <a:off x="7578051" y="4988244"/>
            <a:ext cx="2009171" cy="121205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" name="フリーフォーム 208"/>
          <p:cNvSpPr/>
          <p:nvPr/>
        </p:nvSpPr>
        <p:spPr>
          <a:xfrm>
            <a:off x="3430452" y="431263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black"/>
              </a:solidFill>
              <a:latin typeface="Trebuchet MS" panose="020B0603020202020204"/>
              <a:ea typeface="HG丸ｺﾞｼｯｸM-PRO" panose="020F0600000000000000" pitchFamily="50" charset="-128"/>
            </a:endParaRPr>
          </a:p>
        </p:txBody>
      </p:sp>
      <p:sp>
        <p:nvSpPr>
          <p:cNvPr id="210" name="テキスト ボックス 209"/>
          <p:cNvSpPr txBox="1"/>
          <p:nvPr/>
        </p:nvSpPr>
        <p:spPr>
          <a:xfrm>
            <a:off x="3460077" y="369515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ＱＣＤ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Critical Point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1011797" y="157800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ea typeface="メイリオ" panose="020B0604030504040204" pitchFamily="50" charset="-128"/>
              </a:rPr>
              <a:t>T</a:t>
            </a:r>
            <a:endParaRPr lang="ja-JP" altLang="en-US" sz="2800" dirty="0">
              <a:solidFill>
                <a:prstClr val="black"/>
              </a:solidFill>
              <a:ea typeface="メイリオ" panose="020B0604030504040204" pitchFamily="50" charset="-128"/>
            </a:endParaRP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7054041" y="588519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Symbol" panose="05050102010706020507" pitchFamily="18" charset="2"/>
                <a:ea typeface="メイリオ" panose="020B0604030504040204" pitchFamily="50" charset="-128"/>
              </a:rPr>
              <a:t>m</a:t>
            </a:r>
            <a:endParaRPr lang="ja-JP" altLang="en-US" sz="2800" dirty="0">
              <a:solidFill>
                <a:prstClr val="black"/>
              </a:solidFill>
              <a:latin typeface="Symbol" panose="05050102010706020507" pitchFamily="18" charset="2"/>
              <a:ea typeface="メイリオ" panose="020B0604030504040204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764502" y="1780590"/>
            <a:ext cx="3260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Possible existence of</a:t>
            </a:r>
            <a:endParaRPr kumimoji="1" lang="ja-JP" altLang="en-US" sz="2800" b="1" dirty="0" smtClean="0"/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8085697" y="2272031"/>
            <a:ext cx="2932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1st order transition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QCD critical point</a:t>
            </a:r>
            <a:endParaRPr kumimoji="1" lang="ja-JP" altLang="en-US" sz="24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272502" y="5959794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063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-Order Transition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556792"/>
            <a:ext cx="4051387" cy="30243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12024" y="3789041"/>
            <a:ext cx="3623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dirty="0"/>
              <a:t>Domain formation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dirty="0"/>
              <a:t>Non-uniform system</a:t>
            </a:r>
            <a:endParaRPr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39579" y="5662064"/>
            <a:ext cx="3825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</a:rPr>
              <a:t>Herold, </a:t>
            </a:r>
            <a:r>
              <a:rPr lang="en-US" altLang="ja-JP" sz="2000" dirty="0" err="1">
                <a:solidFill>
                  <a:srgbClr val="002060"/>
                </a:solidFill>
              </a:rPr>
              <a:t>Nahrgang</a:t>
            </a:r>
            <a:r>
              <a:rPr lang="en-US" altLang="ja-JP" sz="2000" dirty="0">
                <a:solidFill>
                  <a:srgbClr val="002060"/>
                </a:solidFill>
              </a:rPr>
              <a:t>, et al. (2011~);</a:t>
            </a:r>
            <a:r>
              <a:rPr lang="ja-JP" altLang="en-US" sz="2000" dirty="0">
                <a:solidFill>
                  <a:srgbClr val="002060"/>
                </a:solidFill>
              </a:rPr>
              <a:t> </a:t>
            </a:r>
            <a:endParaRPr lang="en-US" altLang="ja-JP" sz="2000" dirty="0" smtClean="0">
              <a:solidFill>
                <a:srgbClr val="002060"/>
              </a:solidFill>
            </a:endParaRPr>
          </a:p>
          <a:p>
            <a:r>
              <a:rPr lang="en-US" altLang="ja-JP" sz="2000" dirty="0" err="1" smtClean="0">
                <a:solidFill>
                  <a:srgbClr val="002060"/>
                </a:solidFill>
              </a:rPr>
              <a:t>Steinheimer</a:t>
            </a:r>
            <a:r>
              <a:rPr lang="en-US" altLang="ja-JP" sz="2000" dirty="0">
                <a:solidFill>
                  <a:srgbClr val="002060"/>
                </a:solidFill>
              </a:rPr>
              <a:t>, </a:t>
            </a:r>
            <a:r>
              <a:rPr lang="en-US" altLang="ja-JP" sz="2000" dirty="0" err="1">
                <a:solidFill>
                  <a:srgbClr val="002060"/>
                </a:solidFill>
              </a:rPr>
              <a:t>Randrup</a:t>
            </a:r>
            <a:r>
              <a:rPr lang="en-US" altLang="ja-JP" sz="2000" dirty="0">
                <a:solidFill>
                  <a:srgbClr val="002060"/>
                </a:solidFill>
              </a:rPr>
              <a:t> (2012; 2013)</a:t>
            </a:r>
            <a:endParaRPr lang="ja-JP" altLang="en-US" sz="2000" dirty="0">
              <a:solidFill>
                <a:srgbClr val="002060"/>
              </a:solidFill>
            </a:endParaRPr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/>
          </p:nvPr>
        </p:nvGraphicFramePr>
        <p:xfrm>
          <a:off x="2423593" y="4612707"/>
          <a:ext cx="2885333" cy="190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楕円 4"/>
          <p:cNvSpPr/>
          <p:nvPr/>
        </p:nvSpPr>
        <p:spPr>
          <a:xfrm>
            <a:off x="4567206" y="6003047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2994152" y="5953772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2855640" y="5539727"/>
            <a:ext cx="671448" cy="463320"/>
          </a:xfrm>
          <a:custGeom>
            <a:avLst/>
            <a:gdLst>
              <a:gd name="connsiteX0" fmla="*/ 0 w 723207"/>
              <a:gd name="connsiteY0" fmla="*/ 191193 h 347332"/>
              <a:gd name="connsiteX1" fmla="*/ 307571 w 723207"/>
              <a:gd name="connsiteY1" fmla="*/ 340822 h 347332"/>
              <a:gd name="connsiteX2" fmla="*/ 723207 w 723207"/>
              <a:gd name="connsiteY2" fmla="*/ 0 h 3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207" h="347332">
                <a:moveTo>
                  <a:pt x="0" y="191193"/>
                </a:moveTo>
                <a:cubicBezTo>
                  <a:pt x="93518" y="281940"/>
                  <a:pt x="187037" y="372687"/>
                  <a:pt x="307571" y="340822"/>
                </a:cubicBezTo>
                <a:cubicBezTo>
                  <a:pt x="428105" y="308957"/>
                  <a:pt x="575656" y="154478"/>
                  <a:pt x="723207" y="0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1444308"/>
            <a:ext cx="2160240" cy="19278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792422" y="15385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</a:t>
            </a:r>
            <a:endParaRPr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88288" y="259011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μ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82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Free Energy</a:t>
            </a:r>
            <a:endParaRPr kumimoji="1" lang="ja-JP" altLang="en-US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761348"/>
              </p:ext>
            </p:extLst>
          </p:nvPr>
        </p:nvGraphicFramePr>
        <p:xfrm>
          <a:off x="2914838" y="1994756"/>
          <a:ext cx="1936786" cy="137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634184"/>
              </p:ext>
            </p:extLst>
          </p:nvPr>
        </p:nvGraphicFramePr>
        <p:xfrm>
          <a:off x="466567" y="1994756"/>
          <a:ext cx="1944216" cy="131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369137"/>
              </p:ext>
            </p:extLst>
          </p:nvPr>
        </p:nvGraphicFramePr>
        <p:xfrm>
          <a:off x="5507127" y="1994756"/>
          <a:ext cx="1944216" cy="137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直線矢印コネクタ 8"/>
          <p:cNvCxnSpPr/>
          <p:nvPr/>
        </p:nvCxnSpPr>
        <p:spPr>
          <a:xfrm>
            <a:off x="466567" y="2649898"/>
            <a:ext cx="194421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11&lt;/imageh&gt;&#10;  &lt;imagew&gt;13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36" y="2776666"/>
            <a:ext cx="141817" cy="117475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V="1">
            <a:off x="466566" y="1994758"/>
            <a:ext cx="7432" cy="1231204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914839" y="2649898"/>
            <a:ext cx="194421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914838" y="1994758"/>
            <a:ext cx="7433" cy="1231204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5507127" y="2649898"/>
            <a:ext cx="194421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5514558" y="1994758"/>
            <a:ext cx="0" cy="1231204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f(n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2" y="1809253"/>
            <a:ext cx="481542" cy="264583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f(n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5" y="1814128"/>
            <a:ext cx="481542" cy="264583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f(n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89" y="1818005"/>
            <a:ext cx="481542" cy="26458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11&lt;/imageh&gt;&#10;  &lt;imagew&gt;13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35" y="2785308"/>
            <a:ext cx="141817" cy="117475"/>
          </a:xfrm>
          <a:prstGeom prst="rect">
            <a:avLst/>
          </a:prstGeom>
        </p:spPr>
      </p:pic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11&lt;/imageh&gt;&#10;  &lt;imagew&gt;13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49" y="2761719"/>
            <a:ext cx="141817" cy="117475"/>
          </a:xfrm>
          <a:prstGeom prst="rect">
            <a:avLst/>
          </a:prstGeom>
        </p:spPr>
      </p:pic>
      <p:sp>
        <p:nvSpPr>
          <p:cNvPr id="31" name="右矢印 30"/>
          <p:cNvSpPr/>
          <p:nvPr/>
        </p:nvSpPr>
        <p:spPr>
          <a:xfrm>
            <a:off x="106527" y="3330610"/>
            <a:ext cx="7344816" cy="432048"/>
          </a:xfrm>
          <a:prstGeom prst="rightArrow">
            <a:avLst>
              <a:gd name="adj1" fmla="val 50000"/>
              <a:gd name="adj2" fmla="val 234949"/>
            </a:avLst>
          </a:prstGeom>
          <a:gradFill flip="none" rotWithShape="1">
            <a:gsLst>
              <a:gs pos="0">
                <a:srgbClr val="002060">
                  <a:alpha val="39000"/>
                </a:srgbClr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44" y="3259251"/>
            <a:ext cx="251520" cy="519588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61465" y="1274631"/>
            <a:ext cx="381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At 1</a:t>
            </a:r>
            <a:r>
              <a:rPr lang="en-US" altLang="ja-JP" sz="2800" b="1" baseline="30000" dirty="0"/>
              <a:t>st</a:t>
            </a:r>
            <a:r>
              <a:rPr lang="en-US" altLang="ja-JP" sz="2800" b="1" dirty="0"/>
              <a:t> transition point</a:t>
            </a:r>
            <a:endParaRPr lang="ja-JP" altLang="en-US" sz="2800" b="1" dirty="0"/>
          </a:p>
        </p:txBody>
      </p:sp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\chi(n)=\frac{\partial^2 f}{\partial n^2}&#10;\end{align*}&lt;/body&gt;&#10;  &lt;fcolor&gt;FF000000&lt;/fcolor&gt;&#10;  &lt;bcolor&gt;FFFFFFFF&lt;/bcolor&gt;&#10;  &lt;transparent&gt;True&lt;/transparent&gt;&#10;  &lt;resolution&gt;1800&lt;/resolution&gt;&#10;  &lt;imageh&gt;547&lt;/imageh&gt;&#10;  &lt;imagew&gt;1262&lt;/imagew&gt;&#10;  &lt;scale&gt;50&lt;/scale&gt;&#10;  &lt;cursor&gt;57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7" y="4855326"/>
            <a:ext cx="1335617" cy="578908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\to \chi_{\rm QGP} \mbox{ ($n\to\infty$)}&#10;\end{align*}&lt;/body&gt;&#10;  &lt;fcolor&gt;FF000000&lt;/fcolor&gt;&#10;  &lt;bcolor&gt;FFFFFFFF&lt;/bcolor&gt;&#10;  &lt;transparent&gt;True&lt;/transparent&gt;&#10;  &lt;resolution&gt;1800&lt;/resolution&gt;&#10;  &lt;imageh&gt;259&lt;/imageh&gt;&#10;  &lt;imagew&gt;1951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42" y="5038430"/>
            <a:ext cx="2064809" cy="274108"/>
          </a:xfrm>
          <a:prstGeom prst="rect">
            <a:avLst/>
          </a:prstGeom>
        </p:spPr>
      </p:pic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\to \chi_{\rm hadron} \mbox{ ($n\to0$)}&#10;\end{align*}&lt;/body&gt;&#10;  &lt;fcolor&gt;FF000000&lt;/fcolor&gt;&#10;  &lt;bcolor&gt;FFFFFFFF&lt;/bcolor&gt;&#10;  &lt;transparent&gt;True&lt;/transparent&gt;&#10;  &lt;resolution&gt;1800&lt;/resolution&gt;&#10;  &lt;imageh&gt;250&lt;/imageh&gt;&#10;  &lt;imagew&gt;1993&lt;/imagew&gt;&#10;  &lt;scale&gt;50&lt;/scale&gt;&#10;  &lt;cursor&gt;5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41" y="5545308"/>
            <a:ext cx="2109259" cy="264583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61464" y="4206168"/>
            <a:ext cx="323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Large and small n</a:t>
            </a:r>
            <a:endParaRPr lang="ja-JP" altLang="en-US" sz="2800" b="1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43651" y="5809891"/>
            <a:ext cx="113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Poisson</a:t>
            </a:r>
            <a:endParaRPr lang="ja-JP" altLang="en-US" sz="2400" dirty="0"/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1454" y="4330339"/>
            <a:ext cx="3109579" cy="224945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7448486" y="4329986"/>
            <a:ext cx="4839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κ</a:t>
            </a:r>
            <a:r>
              <a:rPr lang="en-US" altLang="ja-JP" sz="2400" dirty="0" smtClean="0"/>
              <a:t>: positive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adjust κ and A to reproduce the behavior of D at small and large n</a:t>
            </a:r>
            <a:endParaRPr kumimoji="1" lang="ja-JP" altLang="en-US" sz="2400" dirty="0" smtClean="0"/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f(n) =&amp;amp; \frac12 a(n-n_s)^2 &#10;+ \frac14 b(n-n_s)^4&#10;\\&#10;&amp;amp;+c(\tau) n&#10;+k (\partial_Y n)^2&#10;\end{align*}&lt;/body&gt;&#10;  &lt;fcolor&gt;FF000000&lt;/fcolor&gt;&#10;  &lt;bcolor&gt;FFFFFFFF&lt;/bcolor&gt;&#10;  &lt;transparent&gt;True&lt;/transparent&gt;&#10;  &lt;resolution&gt;1800&lt;/resolution&gt;&#10;  &lt;imageh&gt;927&lt;/imageh&gt;&#10;  &lt;imagew&gt;3664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53" y="1925585"/>
            <a:ext cx="4287613" cy="1084777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tilde D = \Gamma \Big( \frac{\partial^2 f}{\partial n^2} + X \Big)&#10;\end{align*}&lt;/body&gt;&#10;  &lt;fcolor&gt;FF000000&lt;/fcolor&gt;&#10;  &lt;bcolor&gt;FFFFFFFF&lt;/bcolor&gt;&#10;  &lt;transparent&gt;True&lt;/transparent&gt;&#10;  &lt;resolution&gt;1800&lt;/resolution&gt;&#10;  &lt;imageh&gt;547&lt;/imageh&gt;&#10;  &lt;imagew&gt;194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6" y="5630445"/>
            <a:ext cx="2299650" cy="648072"/>
          </a:xfrm>
          <a:prstGeom prst="rect">
            <a:avLst/>
          </a:prstGeom>
        </p:spPr>
      </p:pic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A = 2 D\chi_2&#10;\end{align*}&lt;/body&gt;&#10;  &lt;fcolor&gt;FF000000&lt;/fcolor&gt;&#10;  &lt;bcolor&gt;FFFFFFFF&lt;/bcolor&gt;&#10;  &lt;transparent&gt;True&lt;/transparent&gt;&#10;  &lt;resolution&gt;1800&lt;/resolution&gt;&#10;  &lt;imageh&gt;225&lt;/imageh&gt;&#10;  &lt;imagew&gt;10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502" y="5857264"/>
            <a:ext cx="1296144" cy="26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Evolution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9317" r="10091"/>
          <a:stretch/>
        </p:blipFill>
        <p:spPr>
          <a:xfrm>
            <a:off x="2142463" y="1402203"/>
            <a:ext cx="3950468" cy="4866993"/>
          </a:xfrm>
          <a:prstGeom prst="rect">
            <a:avLst/>
          </a:prstGeom>
        </p:spPr>
      </p:pic>
      <p:graphicFrame>
        <p:nvGraphicFramePr>
          <p:cNvPr id="17" name="グラフ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43019"/>
              </p:ext>
            </p:extLst>
          </p:nvPr>
        </p:nvGraphicFramePr>
        <p:xfrm>
          <a:off x="7885661" y="2043201"/>
          <a:ext cx="2462564" cy="168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直線矢印コネクタ 17"/>
          <p:cNvCxnSpPr/>
          <p:nvPr/>
        </p:nvCxnSpPr>
        <p:spPr>
          <a:xfrm flipV="1">
            <a:off x="7893095" y="2793215"/>
            <a:ext cx="2671155" cy="123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7885662" y="2145145"/>
            <a:ext cx="7433" cy="1231204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f(n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79" y="1964515"/>
            <a:ext cx="481542" cy="264583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11&lt;/imageh&gt;&#10;  &lt;imagew&gt;13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50" y="2886261"/>
            <a:ext cx="141817" cy="117475"/>
          </a:xfrm>
          <a:prstGeom prst="rect">
            <a:avLst/>
          </a:prstGeom>
        </p:spPr>
      </p:pic>
      <p:sp>
        <p:nvSpPr>
          <p:cNvPr id="22" name="下矢印 21"/>
          <p:cNvSpPr/>
          <p:nvPr/>
        </p:nvSpPr>
        <p:spPr>
          <a:xfrm>
            <a:off x="1581648" y="1950609"/>
            <a:ext cx="533178" cy="2450564"/>
          </a:xfrm>
          <a:prstGeom prst="downArrow">
            <a:avLst>
              <a:gd name="adj1" fmla="val 50000"/>
              <a:gd name="adj2" fmla="val 96511"/>
            </a:avLst>
          </a:prstGeom>
          <a:gradFill>
            <a:gsLst>
              <a:gs pos="0">
                <a:srgbClr val="FF0000">
                  <a:alpha val="83000"/>
                </a:srgbClr>
              </a:gs>
              <a:gs pos="100000">
                <a:srgbClr val="FF0000">
                  <a:alpha val="1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000000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33" y="4545189"/>
            <a:ext cx="209408" cy="188640"/>
          </a:xfrm>
          <a:prstGeom prst="rect">
            <a:avLst/>
          </a:prstGeom>
        </p:spPr>
      </p:pic>
      <p:sp>
        <p:nvSpPr>
          <p:cNvPr id="26" name="楕円 25"/>
          <p:cNvSpPr/>
          <p:nvPr/>
        </p:nvSpPr>
        <p:spPr>
          <a:xfrm>
            <a:off x="10117374" y="2312537"/>
            <a:ext cx="140168" cy="1242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742689" y="186915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</a:rPr>
              <a:t>initial</a:t>
            </a:r>
            <a:endParaRPr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8439554" y="2804683"/>
            <a:ext cx="0" cy="564597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9797100" y="2793216"/>
            <a:ext cx="0" cy="564597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n_1&#10;\end{align*}&lt;/body&gt;&#10;  &lt;fcolor&gt;FF000000&lt;/fcolor&gt;&#10;  &lt;bcolor&gt;FFFFFFFF&lt;/bcolor&gt;&#10;  &lt;transparent&gt;True&lt;/transparent&gt;&#10;  &lt;resolution&gt;1800&lt;/resolution&gt;&#10;  &lt;imageh&gt;147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22" y="3501737"/>
            <a:ext cx="237067" cy="155575"/>
          </a:xfrm>
          <a:prstGeom prst="rect">
            <a:avLst/>
          </a:prstGeom>
        </p:spPr>
      </p:pic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n_2&#10;\end{align*}&lt;/body&gt;&#10;  &lt;fcolor&gt;FF000000&lt;/fcolor&gt;&#10;  &lt;bcolor&gt;FFFFFFFF&lt;/bcolor&gt;&#10;  &lt;transparent&gt;True&lt;/transparent&gt;&#10;  &lt;resolution&gt;1800&lt;/resolution&gt;&#10;  &lt;imageh&gt;147&lt;/imageh&gt;&#10;  &lt;imagew&gt;23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41" y="3497498"/>
            <a:ext cx="243417" cy="155575"/>
          </a:xfrm>
          <a:prstGeom prst="rect">
            <a:avLst/>
          </a:prstGeom>
        </p:spPr>
      </p:pic>
      <p:sp>
        <p:nvSpPr>
          <p:cNvPr id="37" name="下矢印 36"/>
          <p:cNvSpPr/>
          <p:nvPr/>
        </p:nvSpPr>
        <p:spPr>
          <a:xfrm rot="5400000">
            <a:off x="8962082" y="2971053"/>
            <a:ext cx="533178" cy="1953068"/>
          </a:xfrm>
          <a:prstGeom prst="downArrow">
            <a:avLst>
              <a:gd name="adj1" fmla="val 50000"/>
              <a:gd name="adj2" fmla="val 96511"/>
            </a:avLst>
          </a:prstGeom>
          <a:gradFill>
            <a:gsLst>
              <a:gs pos="0">
                <a:srgbClr val="FF0000">
                  <a:alpha val="83000"/>
                </a:srgbClr>
              </a:gs>
              <a:gs pos="100000">
                <a:srgbClr val="FF0000">
                  <a:alpha val="1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000000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5" y="3833022"/>
            <a:ext cx="209408" cy="18864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6259157" y="5458110"/>
            <a:ext cx="4300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Dynamical domain formation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Domains survive even after 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transition</a:t>
            </a:r>
            <a:endParaRPr lang="ja-JP" altLang="en-US" sz="2400" dirty="0"/>
          </a:p>
        </p:txBody>
      </p:sp>
      <p:cxnSp>
        <p:nvCxnSpPr>
          <p:cNvPr id="41" name="直線コネクタ 40"/>
          <p:cNvCxnSpPr/>
          <p:nvPr/>
        </p:nvCxnSpPr>
        <p:spPr>
          <a:xfrm>
            <a:off x="2567609" y="2569270"/>
            <a:ext cx="3911133" cy="0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n=n_2&#10;\end{align*}&lt;/body&gt;&#10;  &lt;fcolor&gt;FF000000&lt;/fcolor&gt;&#10;  &lt;bcolor&gt;FFFFFFFF&lt;/bcolor&gt;&#10;  &lt;transparent&gt;True&lt;/transparent&gt;&#10;  &lt;resolution&gt;1800&lt;/resolution&gt;&#10;  &lt;imageh&gt;147&lt;/imageh&gt;&#10;  &lt;imagew&gt;711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7" y="2357119"/>
            <a:ext cx="752475" cy="155575"/>
          </a:xfrm>
          <a:prstGeom prst="rect">
            <a:avLst/>
          </a:prstGeom>
        </p:spPr>
      </p:pic>
      <p:cxnSp>
        <p:nvCxnSpPr>
          <p:cNvPr id="48" name="直線コネクタ 47"/>
          <p:cNvCxnSpPr/>
          <p:nvPr/>
        </p:nvCxnSpPr>
        <p:spPr>
          <a:xfrm>
            <a:off x="2567609" y="3785168"/>
            <a:ext cx="3911133" cy="0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n=n_1&#10;\end{align*}&lt;/body&gt;&#10;  &lt;fcolor&gt;FF000000&lt;/fcolor&gt;&#10;  &lt;bcolor&gt;FFFFFFFF&lt;/bcolor&gt;&#10;  &lt;transparent&gt;True&lt;/transparent&gt;&#10;  &lt;resolution&gt;1800&lt;/resolution&gt;&#10;  &lt;imageh&gt;147&lt;/imageh&gt;&#10;  &lt;imagew&gt;705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7" y="3573017"/>
            <a:ext cx="746125" cy="155575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3215680" y="5991672"/>
            <a:ext cx="11401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rapidity</a:t>
            </a:r>
            <a:endParaRPr lang="ja-JP" altLang="en-US" sz="2400" dirty="0"/>
          </a:p>
        </p:txBody>
      </p:sp>
      <p:cxnSp>
        <p:nvCxnSpPr>
          <p:cNvPr id="52" name="直線コネクタ 51"/>
          <p:cNvCxnSpPr/>
          <p:nvPr/>
        </p:nvCxnSpPr>
        <p:spPr>
          <a:xfrm>
            <a:off x="10204209" y="2414162"/>
            <a:ext cx="0" cy="1754303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0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Correlation Function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9317" r="23693"/>
          <a:stretch/>
        </p:blipFill>
        <p:spPr>
          <a:xfrm>
            <a:off x="7320136" y="1196752"/>
            <a:ext cx="2736304" cy="4346994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7536160" y="2246749"/>
            <a:ext cx="2664296" cy="0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536160" y="3304739"/>
            <a:ext cx="2664296" cy="0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下矢印 9"/>
          <p:cNvSpPr/>
          <p:nvPr/>
        </p:nvSpPr>
        <p:spPr>
          <a:xfrm rot="5245689">
            <a:off x="9979982" y="1534096"/>
            <a:ext cx="336307" cy="749624"/>
          </a:xfrm>
          <a:prstGeom prst="downArrow">
            <a:avLst>
              <a:gd name="adj1" fmla="val 50000"/>
              <a:gd name="adj2" fmla="val 965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下矢印 10"/>
          <p:cNvSpPr/>
          <p:nvPr/>
        </p:nvSpPr>
        <p:spPr>
          <a:xfrm rot="5245689">
            <a:off x="9979982" y="2029670"/>
            <a:ext cx="336307" cy="749624"/>
          </a:xfrm>
          <a:prstGeom prst="downArrow">
            <a:avLst>
              <a:gd name="adj1" fmla="val 50000"/>
              <a:gd name="adj2" fmla="val 96511"/>
            </a:avLst>
          </a:prstGeom>
          <a:solidFill>
            <a:srgbClr val="4E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下矢印 11"/>
          <p:cNvSpPr/>
          <p:nvPr/>
        </p:nvSpPr>
        <p:spPr>
          <a:xfrm rot="5245689">
            <a:off x="9979983" y="2809332"/>
            <a:ext cx="336307" cy="749624"/>
          </a:xfrm>
          <a:prstGeom prst="downArrow">
            <a:avLst>
              <a:gd name="adj1" fmla="val 50000"/>
              <a:gd name="adj2" fmla="val 965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下矢印 12"/>
          <p:cNvSpPr/>
          <p:nvPr/>
        </p:nvSpPr>
        <p:spPr>
          <a:xfrm rot="5245689">
            <a:off x="9979981" y="4463126"/>
            <a:ext cx="336307" cy="749624"/>
          </a:xfrm>
          <a:prstGeom prst="downArrow">
            <a:avLst>
              <a:gd name="adj1" fmla="val 50000"/>
              <a:gd name="adj2" fmla="val 9651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43" y="1628800"/>
            <a:ext cx="5488755" cy="4097322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356121" y="2170436"/>
            <a:ext cx="968535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dirty="0">
                <a:solidFill>
                  <a:srgbClr val="FF0000"/>
                </a:solidFill>
              </a:rPr>
              <a:t>=  2fm</a:t>
            </a:r>
          </a:p>
          <a:p>
            <a:r>
              <a:rPr lang="en-US" altLang="ja-JP" sz="2000" dirty="0">
                <a:solidFill>
                  <a:srgbClr val="4EA5D8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dirty="0">
                <a:solidFill>
                  <a:srgbClr val="4EA5D8"/>
                </a:solidFill>
              </a:rPr>
              <a:t>=  5fm</a:t>
            </a:r>
            <a:endParaRPr lang="ja-JP" altLang="en-US" sz="2000" dirty="0">
              <a:solidFill>
                <a:srgbClr val="4EA5D8"/>
              </a:solidFill>
            </a:endParaRPr>
          </a:p>
          <a:p>
            <a:r>
              <a:rPr lang="en-US" altLang="ja-JP" sz="2000" dirty="0">
                <a:solidFill>
                  <a:srgbClr val="7030A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dirty="0">
                <a:solidFill>
                  <a:srgbClr val="7030A0"/>
                </a:solidFill>
              </a:rPr>
              <a:t>=10fm</a:t>
            </a:r>
            <a:endParaRPr lang="ja-JP" altLang="en-US" sz="2000" dirty="0">
              <a:solidFill>
                <a:srgbClr val="7030A0"/>
              </a:solidFill>
            </a:endParaRP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=20fm</a:t>
            </a: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45" y="1700808"/>
            <a:ext cx="4626955" cy="37374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752924" y="1147881"/>
            <a:ext cx="317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Correlation Function</a:t>
            </a:r>
            <a:endParaRPr lang="ja-JP" altLang="en-US" sz="2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10209" y="5451330"/>
            <a:ext cx="2052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rapidity gap </a:t>
            </a:r>
            <a:r>
              <a:rPr lang="en-US" altLang="ja-JP" sz="2400" dirty="0" err="1">
                <a:latin typeface="Symbol" panose="05050102010706020507" pitchFamily="18" charset="2"/>
              </a:rPr>
              <a:t>D</a:t>
            </a:r>
            <a:r>
              <a:rPr lang="en-US" altLang="ja-JP" sz="2400" dirty="0" err="1"/>
              <a:t>y</a:t>
            </a:r>
            <a:endParaRPr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52925" y="5953115"/>
            <a:ext cx="5971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Domain leads to a peak structure in C(y).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The peak can survive even in the final state.</a:t>
            </a:r>
            <a:endParaRPr lang="ja-JP" altLang="en-US" sz="2400" dirty="0"/>
          </a:p>
        </p:txBody>
      </p:sp>
      <p:sp>
        <p:nvSpPr>
          <p:cNvPr id="3" name="下矢印 2"/>
          <p:cNvSpPr/>
          <p:nvPr/>
        </p:nvSpPr>
        <p:spPr>
          <a:xfrm>
            <a:off x="3629055" y="3212976"/>
            <a:ext cx="594737" cy="5405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66529" y="2381980"/>
            <a:ext cx="132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</a:rPr>
              <a:t>Peak</a:t>
            </a:r>
          </a:p>
          <a:p>
            <a:pPr algn="ctr"/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</a:rPr>
              <a:t>structure</a:t>
            </a:r>
            <a:endParaRPr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609601" y="3536148"/>
            <a:ext cx="7395138" cy="3241170"/>
          </a:xfrm>
          <a:prstGeom prst="roundRect">
            <a:avLst>
              <a:gd name="adj" fmla="val 1017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06825" y="1420006"/>
            <a:ext cx="10542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Diffusive dynamics is important in describing fluctuations in heavy-ion collisions.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We studied dynamical evolution near the QCD-CP and at the 1st transition in stochastic diffusion equation with and without non-linear terms.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Future: coupling with sigma &amp; momentum / more realistic space-time evolution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5" y="4334044"/>
            <a:ext cx="3672408" cy="23477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36" y="4048063"/>
            <a:ext cx="3371711" cy="251754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08175" y="3940329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3333FF"/>
                </a:solidFill>
              </a:rPr>
              <a:t>1</a:t>
            </a:r>
            <a:r>
              <a:rPr lang="en-US" altLang="ja-JP" sz="2400" baseline="30000" dirty="0">
                <a:solidFill>
                  <a:srgbClr val="3333FF"/>
                </a:solidFill>
              </a:rPr>
              <a:t>st</a:t>
            </a:r>
            <a:r>
              <a:rPr lang="en-US" altLang="ja-JP" sz="2400" dirty="0">
                <a:solidFill>
                  <a:srgbClr val="3333FF"/>
                </a:solidFill>
              </a:rPr>
              <a:t> order transition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68079" y="3929725"/>
            <a:ext cx="314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Critical point/ crossover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58776" y="3521170"/>
            <a:ext cx="373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Correlation function</a:t>
            </a:r>
            <a:endParaRPr kumimoji="1" lang="ja-JP" altLang="en-US" sz="3200" b="1" dirty="0" smtClean="0"/>
          </a:p>
        </p:txBody>
      </p:sp>
      <p:sp>
        <p:nvSpPr>
          <p:cNvPr id="19" name="角丸四角形 18"/>
          <p:cNvSpPr/>
          <p:nvPr/>
        </p:nvSpPr>
        <p:spPr>
          <a:xfrm>
            <a:off x="8301303" y="4788998"/>
            <a:ext cx="3115055" cy="1631778"/>
          </a:xfrm>
          <a:prstGeom prst="roundRect">
            <a:avLst>
              <a:gd name="adj" fmla="val 5640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8805411" y="6191273"/>
            <a:ext cx="2315427" cy="23541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8939382" y="4972687"/>
            <a:ext cx="13916" cy="1413107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円弧 21"/>
          <p:cNvSpPr/>
          <p:nvPr/>
        </p:nvSpPr>
        <p:spPr>
          <a:xfrm>
            <a:off x="8240028" y="5227911"/>
            <a:ext cx="2374051" cy="1973806"/>
          </a:xfrm>
          <a:prstGeom prst="arc">
            <a:avLst>
              <a:gd name="adj1" fmla="val 17674031"/>
              <a:gd name="adj2" fmla="val 0"/>
            </a:avLst>
          </a:prstGeom>
          <a:ln w="31750"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下矢印 22"/>
          <p:cNvSpPr/>
          <p:nvPr/>
        </p:nvSpPr>
        <p:spPr>
          <a:xfrm rot="1087161">
            <a:off x="9672174" y="4958405"/>
            <a:ext cx="273061" cy="688478"/>
          </a:xfrm>
          <a:prstGeom prst="downArrow">
            <a:avLst>
              <a:gd name="adj1" fmla="val 50000"/>
              <a:gd name="adj2" fmla="val 96511"/>
            </a:avLst>
          </a:prstGeom>
          <a:gradFill>
            <a:gsLst>
              <a:gs pos="0">
                <a:srgbClr val="FF0000">
                  <a:alpha val="83000"/>
                </a:srgbClr>
              </a:gs>
              <a:gs pos="100000">
                <a:srgbClr val="FF0000">
                  <a:alpha val="1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99" y="5005688"/>
            <a:ext cx="178858" cy="178858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266" y="5898312"/>
            <a:ext cx="142875" cy="169333"/>
          </a:xfrm>
          <a:prstGeom prst="rect">
            <a:avLst/>
          </a:prstGeom>
        </p:spPr>
      </p:pic>
      <p:sp>
        <p:nvSpPr>
          <p:cNvPr id="26" name="下矢印 25"/>
          <p:cNvSpPr/>
          <p:nvPr/>
        </p:nvSpPr>
        <p:spPr>
          <a:xfrm rot="2541114">
            <a:off x="10079025" y="5217904"/>
            <a:ext cx="273061" cy="688478"/>
          </a:xfrm>
          <a:prstGeom prst="downArrow">
            <a:avLst>
              <a:gd name="adj1" fmla="val 50000"/>
              <a:gd name="adj2" fmla="val 96511"/>
            </a:avLst>
          </a:prstGeom>
          <a:gradFill>
            <a:gsLst>
              <a:gs pos="0">
                <a:srgbClr val="3333FF">
                  <a:alpha val="83000"/>
                </a:srgbClr>
              </a:gs>
              <a:gs pos="100000">
                <a:srgbClr val="3333FF">
                  <a:alpha val="27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24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for QCD Phase Structure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403898" y="1690689"/>
            <a:ext cx="6162167" cy="381569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円/楕円 646"/>
          <p:cNvSpPr/>
          <p:nvPr/>
        </p:nvSpPr>
        <p:spPr>
          <a:xfrm>
            <a:off x="3923627" y="4988244"/>
            <a:ext cx="5103812" cy="142240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円弧 5"/>
          <p:cNvSpPr/>
          <p:nvPr/>
        </p:nvSpPr>
        <p:spPr>
          <a:xfrm>
            <a:off x="-1643736" y="3759519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05852" y="5959794"/>
            <a:ext cx="7024687" cy="450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5400000" flipH="1" flipV="1">
            <a:off x="-761879" y="3920650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0" name="円/楕円 654"/>
          <p:cNvSpPr/>
          <p:nvPr/>
        </p:nvSpPr>
        <p:spPr>
          <a:xfrm>
            <a:off x="2136102" y="5504181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円/楕円 655"/>
          <p:cNvSpPr/>
          <p:nvPr/>
        </p:nvSpPr>
        <p:spPr>
          <a:xfrm>
            <a:off x="2317077" y="57010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円/楕円 656"/>
          <p:cNvSpPr/>
          <p:nvPr/>
        </p:nvSpPr>
        <p:spPr>
          <a:xfrm>
            <a:off x="2201189" y="566451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円/楕円 657"/>
          <p:cNvSpPr/>
          <p:nvPr/>
        </p:nvSpPr>
        <p:spPr>
          <a:xfrm>
            <a:off x="2294852" y="55692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円/楕円 658"/>
          <p:cNvSpPr/>
          <p:nvPr/>
        </p:nvSpPr>
        <p:spPr>
          <a:xfrm>
            <a:off x="2001164" y="34372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円/楕円 659"/>
          <p:cNvSpPr/>
          <p:nvPr/>
        </p:nvSpPr>
        <p:spPr>
          <a:xfrm>
            <a:off x="1537614" y="5053331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円/楕円 660"/>
          <p:cNvSpPr/>
          <p:nvPr/>
        </p:nvSpPr>
        <p:spPr>
          <a:xfrm>
            <a:off x="5515889" y="5762944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円/楕円 661"/>
          <p:cNvSpPr/>
          <p:nvPr/>
        </p:nvSpPr>
        <p:spPr>
          <a:xfrm>
            <a:off x="5247602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円/楕円 662"/>
          <p:cNvSpPr/>
          <p:nvPr/>
        </p:nvSpPr>
        <p:spPr>
          <a:xfrm>
            <a:off x="4718964" y="5762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円/楕円 663"/>
          <p:cNvSpPr/>
          <p:nvPr/>
        </p:nvSpPr>
        <p:spPr>
          <a:xfrm rot="19629234">
            <a:off x="2001164" y="472789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円/楕円 664"/>
          <p:cNvSpPr>
            <a:spLocks noChangeArrowheads="1"/>
          </p:cNvSpPr>
          <p:nvPr/>
        </p:nvSpPr>
        <p:spPr bwMode="auto">
          <a:xfrm rot="-4990811">
            <a:off x="1673345" y="446833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円/楕円 665"/>
          <p:cNvSpPr>
            <a:spLocks noChangeArrowheads="1"/>
          </p:cNvSpPr>
          <p:nvPr/>
        </p:nvSpPr>
        <p:spPr bwMode="auto">
          <a:xfrm rot="5190236">
            <a:off x="2201190" y="4275456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円/楕円 666"/>
          <p:cNvSpPr/>
          <p:nvPr/>
        </p:nvSpPr>
        <p:spPr>
          <a:xfrm>
            <a:off x="3060027" y="5181919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円/楕円 667"/>
          <p:cNvSpPr/>
          <p:nvPr/>
        </p:nvSpPr>
        <p:spPr>
          <a:xfrm>
            <a:off x="3261639" y="5569269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円/楕円 668"/>
          <p:cNvSpPr/>
          <p:nvPr/>
        </p:nvSpPr>
        <p:spPr>
          <a:xfrm>
            <a:off x="3658514" y="5375594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テキスト ボックス 93"/>
          <p:cNvSpPr txBox="1">
            <a:spLocks noChangeArrowheads="1"/>
          </p:cNvSpPr>
          <p:nvPr/>
        </p:nvSpPr>
        <p:spPr bwMode="auto">
          <a:xfrm>
            <a:off x="3739271" y="6012181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cs typeface="Times New Roman" pitchFamily="18" charset="0"/>
              </a:rPr>
              <a:t>~</a:t>
            </a:r>
            <a:r>
              <a:rPr lang="en-US" altLang="ja-JP" sz="2000" dirty="0" smtClean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  <a:cs typeface="Times New Roman" pitchFamily="18" charset="0"/>
              </a:rPr>
              <a:t>15</a:t>
            </a:r>
            <a:r>
              <a:rPr lang="en-US" altLang="ja-JP" sz="2000" dirty="0" smtClean="0">
                <a:solidFill>
                  <a:srgbClr val="000000"/>
                </a:solidFill>
                <a:cs typeface="Times New Roman" pitchFamily="18" charset="0"/>
              </a:rPr>
              <a:t>g/cm</a:t>
            </a:r>
            <a:r>
              <a:rPr lang="en-US" altLang="ja-JP" sz="2000" baseline="30000" dirty="0" smtClean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6" name="テキスト ボックス 94"/>
          <p:cNvSpPr txBox="1">
            <a:spLocks noChangeArrowheads="1"/>
          </p:cNvSpPr>
          <p:nvPr/>
        </p:nvSpPr>
        <p:spPr bwMode="auto">
          <a:xfrm rot="-5400000">
            <a:off x="577062" y="3476914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ial" panose="020B0604020202020204" pitchFamily="34" charset="0"/>
                <a:ea typeface="HGｺﾞｼｯｸE" pitchFamily="49" charset="-128"/>
                <a:cs typeface="Arial" panose="020B0604020202020204" pitchFamily="34" charset="0"/>
              </a:rPr>
              <a:t>150MeV</a:t>
            </a:r>
            <a:endParaRPr lang="ja-JP" altLang="en-US" sz="2000" baseline="30000" dirty="0" smtClean="0">
              <a:solidFill>
                <a:srgbClr val="000000"/>
              </a:solidFill>
              <a:latin typeface="Arial" panose="020B0604020202020204" pitchFamily="34" charset="0"/>
              <a:ea typeface="HGｺﾞｼｯｸE" pitchFamily="49" charset="-128"/>
              <a:cs typeface="Arial" panose="020B0604020202020204" pitchFamily="34" charset="0"/>
            </a:endParaRPr>
          </a:p>
        </p:txBody>
      </p:sp>
      <p:sp>
        <p:nvSpPr>
          <p:cNvPr id="28" name="円/楕円 672"/>
          <p:cNvSpPr>
            <a:spLocks noChangeArrowheads="1"/>
          </p:cNvSpPr>
          <p:nvPr/>
        </p:nvSpPr>
        <p:spPr bwMode="auto">
          <a:xfrm rot="-3497947">
            <a:off x="6512045" y="5181126"/>
            <a:ext cx="257175" cy="19526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円/楕円 673"/>
          <p:cNvSpPr/>
          <p:nvPr/>
        </p:nvSpPr>
        <p:spPr>
          <a:xfrm rot="1849631">
            <a:off x="6773189" y="5569269"/>
            <a:ext cx="265113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円/楕円 674"/>
          <p:cNvSpPr>
            <a:spLocks noChangeArrowheads="1"/>
          </p:cNvSpPr>
          <p:nvPr/>
        </p:nvSpPr>
        <p:spPr bwMode="auto">
          <a:xfrm rot="-4852152">
            <a:off x="5132508" y="5566888"/>
            <a:ext cx="260350" cy="20161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円/楕円 675"/>
          <p:cNvSpPr/>
          <p:nvPr/>
        </p:nvSpPr>
        <p:spPr>
          <a:xfrm rot="19961792">
            <a:off x="5644477" y="5310506"/>
            <a:ext cx="266700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円/楕円 676"/>
          <p:cNvSpPr/>
          <p:nvPr/>
        </p:nvSpPr>
        <p:spPr>
          <a:xfrm>
            <a:off x="6176289" y="56343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円/楕円 677"/>
          <p:cNvSpPr/>
          <p:nvPr/>
        </p:nvSpPr>
        <p:spPr>
          <a:xfrm rot="1508149">
            <a:off x="4747539" y="52914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円/楕円 678"/>
          <p:cNvSpPr/>
          <p:nvPr/>
        </p:nvSpPr>
        <p:spPr>
          <a:xfrm rot="19365573">
            <a:off x="1867814" y="3368994"/>
            <a:ext cx="268288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円/楕円 679"/>
          <p:cNvSpPr/>
          <p:nvPr/>
        </p:nvSpPr>
        <p:spPr>
          <a:xfrm rot="572975">
            <a:off x="1537614" y="3240406"/>
            <a:ext cx="263525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円/楕円 680"/>
          <p:cNvSpPr/>
          <p:nvPr/>
        </p:nvSpPr>
        <p:spPr>
          <a:xfrm>
            <a:off x="6904952" y="567563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円/楕円 681"/>
          <p:cNvSpPr/>
          <p:nvPr/>
        </p:nvSpPr>
        <p:spPr>
          <a:xfrm>
            <a:off x="3393402" y="56343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円/楕円 682"/>
          <p:cNvSpPr/>
          <p:nvPr/>
        </p:nvSpPr>
        <p:spPr>
          <a:xfrm>
            <a:off x="6573164" y="53105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円/楕円 683"/>
          <p:cNvSpPr/>
          <p:nvPr/>
        </p:nvSpPr>
        <p:spPr>
          <a:xfrm>
            <a:off x="1588414" y="3305494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円/楕円 684"/>
          <p:cNvSpPr/>
          <p:nvPr/>
        </p:nvSpPr>
        <p:spPr>
          <a:xfrm>
            <a:off x="6242964" y="569785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円/楕円 685"/>
          <p:cNvSpPr/>
          <p:nvPr/>
        </p:nvSpPr>
        <p:spPr>
          <a:xfrm>
            <a:off x="3193377" y="5375594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円/楕円 686"/>
          <p:cNvSpPr/>
          <p:nvPr/>
        </p:nvSpPr>
        <p:spPr>
          <a:xfrm>
            <a:off x="6839864" y="562165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円/楕円 687"/>
          <p:cNvSpPr/>
          <p:nvPr/>
        </p:nvSpPr>
        <p:spPr>
          <a:xfrm>
            <a:off x="1786852" y="44961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円/楕円 688"/>
          <p:cNvSpPr/>
          <p:nvPr/>
        </p:nvSpPr>
        <p:spPr>
          <a:xfrm>
            <a:off x="5712739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円/楕円 689"/>
          <p:cNvSpPr/>
          <p:nvPr/>
        </p:nvSpPr>
        <p:spPr>
          <a:xfrm>
            <a:off x="1588414" y="51168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円/楕円 690"/>
          <p:cNvSpPr/>
          <p:nvPr/>
        </p:nvSpPr>
        <p:spPr>
          <a:xfrm>
            <a:off x="5779414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円/楕円 691"/>
          <p:cNvSpPr/>
          <p:nvPr/>
        </p:nvSpPr>
        <p:spPr>
          <a:xfrm>
            <a:off x="2294852" y="42754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円/楕円 692"/>
          <p:cNvSpPr/>
          <p:nvPr/>
        </p:nvSpPr>
        <p:spPr>
          <a:xfrm>
            <a:off x="5247602" y="556926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円/楕円 693"/>
          <p:cNvSpPr/>
          <p:nvPr/>
        </p:nvSpPr>
        <p:spPr>
          <a:xfrm>
            <a:off x="6641427" y="5181919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円/楕円 694"/>
          <p:cNvSpPr/>
          <p:nvPr/>
        </p:nvSpPr>
        <p:spPr>
          <a:xfrm>
            <a:off x="5247602" y="56978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円/楕円 695"/>
          <p:cNvSpPr/>
          <p:nvPr/>
        </p:nvSpPr>
        <p:spPr>
          <a:xfrm>
            <a:off x="1537614" y="2594294"/>
            <a:ext cx="65088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円/楕円 696"/>
          <p:cNvSpPr/>
          <p:nvPr/>
        </p:nvSpPr>
        <p:spPr>
          <a:xfrm>
            <a:off x="4850727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円/楕円 697"/>
          <p:cNvSpPr/>
          <p:nvPr/>
        </p:nvSpPr>
        <p:spPr>
          <a:xfrm>
            <a:off x="6309639" y="5697856"/>
            <a:ext cx="65088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円/楕円 698"/>
          <p:cNvSpPr/>
          <p:nvPr/>
        </p:nvSpPr>
        <p:spPr>
          <a:xfrm>
            <a:off x="4785639" y="531050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円/楕円 699"/>
          <p:cNvSpPr/>
          <p:nvPr/>
        </p:nvSpPr>
        <p:spPr>
          <a:xfrm>
            <a:off x="1602702" y="29848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円/楕円 700"/>
          <p:cNvSpPr/>
          <p:nvPr/>
        </p:nvSpPr>
        <p:spPr>
          <a:xfrm>
            <a:off x="3856952" y="54406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円/楕円 701"/>
          <p:cNvSpPr/>
          <p:nvPr/>
        </p:nvSpPr>
        <p:spPr>
          <a:xfrm>
            <a:off x="3723602" y="5504181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円/楕円 702"/>
          <p:cNvSpPr/>
          <p:nvPr/>
        </p:nvSpPr>
        <p:spPr>
          <a:xfrm>
            <a:off x="2399627" y="3565844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円/楕円 703"/>
          <p:cNvSpPr/>
          <p:nvPr/>
        </p:nvSpPr>
        <p:spPr>
          <a:xfrm>
            <a:off x="3460077" y="57629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円/楕円 704"/>
          <p:cNvSpPr/>
          <p:nvPr/>
        </p:nvSpPr>
        <p:spPr>
          <a:xfrm>
            <a:off x="3325139" y="5762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円/楕円 705"/>
          <p:cNvSpPr/>
          <p:nvPr/>
        </p:nvSpPr>
        <p:spPr>
          <a:xfrm>
            <a:off x="1691602" y="512476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円/楕円 706"/>
          <p:cNvSpPr/>
          <p:nvPr/>
        </p:nvSpPr>
        <p:spPr>
          <a:xfrm>
            <a:off x="3129877" y="524700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円/楕円 707"/>
          <p:cNvSpPr/>
          <p:nvPr/>
        </p:nvSpPr>
        <p:spPr>
          <a:xfrm>
            <a:off x="3261639" y="5291456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円/楕円 708"/>
          <p:cNvSpPr/>
          <p:nvPr/>
        </p:nvSpPr>
        <p:spPr>
          <a:xfrm>
            <a:off x="2136102" y="472789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円/楕円 709"/>
          <p:cNvSpPr/>
          <p:nvPr/>
        </p:nvSpPr>
        <p:spPr>
          <a:xfrm>
            <a:off x="4056977" y="4405631"/>
            <a:ext cx="65087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円/楕円 710"/>
          <p:cNvSpPr/>
          <p:nvPr/>
        </p:nvSpPr>
        <p:spPr>
          <a:xfrm>
            <a:off x="67731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円/楕円 711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円/楕円 712"/>
          <p:cNvSpPr/>
          <p:nvPr/>
        </p:nvSpPr>
        <p:spPr>
          <a:xfrm>
            <a:off x="3193377" y="2853056"/>
            <a:ext cx="68262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円/楕円 713"/>
          <p:cNvSpPr/>
          <p:nvPr/>
        </p:nvSpPr>
        <p:spPr>
          <a:xfrm>
            <a:off x="6904952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円/楕円 714"/>
          <p:cNvSpPr/>
          <p:nvPr/>
        </p:nvSpPr>
        <p:spPr>
          <a:xfrm>
            <a:off x="3757460" y="1964205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円/楕円 715"/>
          <p:cNvSpPr/>
          <p:nvPr/>
        </p:nvSpPr>
        <p:spPr>
          <a:xfrm>
            <a:off x="3525164" y="24657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円/楕円 716"/>
          <p:cNvSpPr/>
          <p:nvPr/>
        </p:nvSpPr>
        <p:spPr>
          <a:xfrm>
            <a:off x="2863177" y="35007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円/楕円 717"/>
          <p:cNvSpPr/>
          <p:nvPr/>
        </p:nvSpPr>
        <p:spPr>
          <a:xfrm>
            <a:off x="5644477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円/楕円 718"/>
          <p:cNvSpPr/>
          <p:nvPr/>
        </p:nvSpPr>
        <p:spPr>
          <a:xfrm>
            <a:off x="5115839" y="272446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円/楕円 719"/>
          <p:cNvSpPr/>
          <p:nvPr/>
        </p:nvSpPr>
        <p:spPr>
          <a:xfrm>
            <a:off x="2929852" y="2143444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円/楕円 720"/>
          <p:cNvSpPr/>
          <p:nvPr/>
        </p:nvSpPr>
        <p:spPr>
          <a:xfrm>
            <a:off x="2201189" y="2206944"/>
            <a:ext cx="63500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円/楕円 721"/>
          <p:cNvSpPr/>
          <p:nvPr/>
        </p:nvSpPr>
        <p:spPr>
          <a:xfrm>
            <a:off x="5846089" y="350075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円/楕円 722"/>
          <p:cNvSpPr/>
          <p:nvPr/>
        </p:nvSpPr>
        <p:spPr>
          <a:xfrm>
            <a:off x="4388764" y="421195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円/楕円 723"/>
          <p:cNvSpPr/>
          <p:nvPr/>
        </p:nvSpPr>
        <p:spPr>
          <a:xfrm>
            <a:off x="5446039" y="40182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円/楕円 724"/>
          <p:cNvSpPr/>
          <p:nvPr/>
        </p:nvSpPr>
        <p:spPr>
          <a:xfrm>
            <a:off x="3393402" y="2143444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円/楕円 725"/>
          <p:cNvSpPr/>
          <p:nvPr/>
        </p:nvSpPr>
        <p:spPr>
          <a:xfrm>
            <a:off x="6839864" y="388810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円/楕円 726"/>
          <p:cNvSpPr/>
          <p:nvPr/>
        </p:nvSpPr>
        <p:spPr>
          <a:xfrm>
            <a:off x="1685252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円/楕円 727"/>
          <p:cNvSpPr/>
          <p:nvPr/>
        </p:nvSpPr>
        <p:spPr>
          <a:xfrm>
            <a:off x="4917402" y="4665981"/>
            <a:ext cx="65087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円/楕円 728"/>
          <p:cNvSpPr/>
          <p:nvPr/>
        </p:nvSpPr>
        <p:spPr>
          <a:xfrm>
            <a:off x="1934489" y="24006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円/楕円 729"/>
          <p:cNvSpPr/>
          <p:nvPr/>
        </p:nvSpPr>
        <p:spPr>
          <a:xfrm>
            <a:off x="2001164" y="3408681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円/楕円 730"/>
          <p:cNvSpPr/>
          <p:nvPr/>
        </p:nvSpPr>
        <p:spPr>
          <a:xfrm>
            <a:off x="6242964" y="46008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円/楕円 731"/>
          <p:cNvSpPr/>
          <p:nvPr/>
        </p:nvSpPr>
        <p:spPr>
          <a:xfrm>
            <a:off x="1670964" y="2078356"/>
            <a:ext cx="65088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円/楕円 732"/>
          <p:cNvSpPr/>
          <p:nvPr/>
        </p:nvSpPr>
        <p:spPr>
          <a:xfrm>
            <a:off x="2310727" y="438181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円/楕円 733"/>
          <p:cNvSpPr/>
          <p:nvPr/>
        </p:nvSpPr>
        <p:spPr>
          <a:xfrm>
            <a:off x="1926552" y="3486469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円/楕円 734"/>
          <p:cNvSpPr/>
          <p:nvPr/>
        </p:nvSpPr>
        <p:spPr>
          <a:xfrm>
            <a:off x="2264689" y="3111819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円/楕円 735"/>
          <p:cNvSpPr/>
          <p:nvPr/>
        </p:nvSpPr>
        <p:spPr>
          <a:xfrm>
            <a:off x="1742402" y="458660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円/楕円 736"/>
          <p:cNvSpPr/>
          <p:nvPr/>
        </p:nvSpPr>
        <p:spPr>
          <a:xfrm>
            <a:off x="2066252" y="483266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円/楕円 737"/>
          <p:cNvSpPr/>
          <p:nvPr/>
        </p:nvSpPr>
        <p:spPr>
          <a:xfrm>
            <a:off x="2001164" y="2853056"/>
            <a:ext cx="65088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円/楕円 738"/>
          <p:cNvSpPr/>
          <p:nvPr/>
        </p:nvSpPr>
        <p:spPr>
          <a:xfrm>
            <a:off x="4652289" y="253079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円/楕円 739"/>
          <p:cNvSpPr/>
          <p:nvPr/>
        </p:nvSpPr>
        <p:spPr>
          <a:xfrm>
            <a:off x="2596477" y="2530794"/>
            <a:ext cx="68262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円/楕円 740"/>
          <p:cNvSpPr/>
          <p:nvPr/>
        </p:nvSpPr>
        <p:spPr>
          <a:xfrm>
            <a:off x="1537614" y="2853056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円/楕円 741"/>
          <p:cNvSpPr/>
          <p:nvPr/>
        </p:nvSpPr>
        <p:spPr>
          <a:xfrm>
            <a:off x="5515889" y="1964205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円/楕円 742"/>
          <p:cNvSpPr/>
          <p:nvPr/>
        </p:nvSpPr>
        <p:spPr>
          <a:xfrm>
            <a:off x="180113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" name="円/楕円 743"/>
          <p:cNvSpPr/>
          <p:nvPr/>
        </p:nvSpPr>
        <p:spPr>
          <a:xfrm>
            <a:off x="4850727" y="3049906"/>
            <a:ext cx="66675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円/楕円 744"/>
          <p:cNvSpPr/>
          <p:nvPr/>
        </p:nvSpPr>
        <p:spPr>
          <a:xfrm>
            <a:off x="6641427" y="4340544"/>
            <a:ext cx="6350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円/楕円 745"/>
          <p:cNvSpPr/>
          <p:nvPr/>
        </p:nvSpPr>
        <p:spPr>
          <a:xfrm>
            <a:off x="7170064" y="4600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円/楕円 746"/>
          <p:cNvSpPr/>
          <p:nvPr/>
        </p:nvSpPr>
        <p:spPr>
          <a:xfrm>
            <a:off x="7303414" y="36944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円/楕円 747"/>
          <p:cNvSpPr/>
          <p:nvPr/>
        </p:nvSpPr>
        <p:spPr>
          <a:xfrm>
            <a:off x="2001164" y="3111819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円/楕円 748"/>
          <p:cNvSpPr/>
          <p:nvPr/>
        </p:nvSpPr>
        <p:spPr>
          <a:xfrm>
            <a:off x="1934489" y="201326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円/楕円 749"/>
          <p:cNvSpPr/>
          <p:nvPr/>
        </p:nvSpPr>
        <p:spPr>
          <a:xfrm>
            <a:off x="7303414" y="210822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円/楕円 750"/>
          <p:cNvSpPr/>
          <p:nvPr/>
        </p:nvSpPr>
        <p:spPr>
          <a:xfrm>
            <a:off x="7170064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円/楕円 751"/>
          <p:cNvSpPr/>
          <p:nvPr/>
        </p:nvSpPr>
        <p:spPr>
          <a:xfrm>
            <a:off x="677318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円/楕円 752"/>
          <p:cNvSpPr/>
          <p:nvPr/>
        </p:nvSpPr>
        <p:spPr>
          <a:xfrm>
            <a:off x="6439814" y="382460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円/楕円 753"/>
          <p:cNvSpPr/>
          <p:nvPr/>
        </p:nvSpPr>
        <p:spPr>
          <a:xfrm>
            <a:off x="2466302" y="29197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円/楕円 754"/>
          <p:cNvSpPr/>
          <p:nvPr/>
        </p:nvSpPr>
        <p:spPr>
          <a:xfrm>
            <a:off x="577941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円/楕円 755"/>
          <p:cNvSpPr/>
          <p:nvPr/>
        </p:nvSpPr>
        <p:spPr>
          <a:xfrm>
            <a:off x="3790277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円/楕円 756"/>
          <p:cNvSpPr/>
          <p:nvPr/>
        </p:nvSpPr>
        <p:spPr>
          <a:xfrm>
            <a:off x="2929852" y="3759519"/>
            <a:ext cx="65087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円/楕円 757"/>
          <p:cNvSpPr/>
          <p:nvPr/>
        </p:nvSpPr>
        <p:spPr>
          <a:xfrm>
            <a:off x="1736052" y="2724469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円/楕円 758"/>
          <p:cNvSpPr/>
          <p:nvPr/>
        </p:nvSpPr>
        <p:spPr>
          <a:xfrm>
            <a:off x="1670964" y="2337119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円/楕円 759"/>
          <p:cNvSpPr/>
          <p:nvPr/>
        </p:nvSpPr>
        <p:spPr>
          <a:xfrm>
            <a:off x="1470939" y="1949769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円/楕円 760"/>
          <p:cNvSpPr/>
          <p:nvPr/>
        </p:nvSpPr>
        <p:spPr>
          <a:xfrm>
            <a:off x="4388764" y="4727894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円/楕円 761"/>
          <p:cNvSpPr/>
          <p:nvPr/>
        </p:nvSpPr>
        <p:spPr>
          <a:xfrm>
            <a:off x="3525164" y="350075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円/楕円 762"/>
          <p:cNvSpPr/>
          <p:nvPr/>
        </p:nvSpPr>
        <p:spPr>
          <a:xfrm>
            <a:off x="2466302" y="3368994"/>
            <a:ext cx="65087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円/楕円 763"/>
          <p:cNvSpPr/>
          <p:nvPr/>
        </p:nvSpPr>
        <p:spPr>
          <a:xfrm>
            <a:off x="5115839" y="369443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円/楕円 764"/>
          <p:cNvSpPr/>
          <p:nvPr/>
        </p:nvSpPr>
        <p:spPr>
          <a:xfrm>
            <a:off x="3460077" y="3888106"/>
            <a:ext cx="65087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円/楕円 765"/>
          <p:cNvSpPr/>
          <p:nvPr/>
        </p:nvSpPr>
        <p:spPr>
          <a:xfrm>
            <a:off x="5580977" y="447230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円/楕円 766"/>
          <p:cNvSpPr/>
          <p:nvPr/>
        </p:nvSpPr>
        <p:spPr>
          <a:xfrm>
            <a:off x="6573164" y="22720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円/楕円 767"/>
          <p:cNvSpPr/>
          <p:nvPr/>
        </p:nvSpPr>
        <p:spPr>
          <a:xfrm>
            <a:off x="6309639" y="3759519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4" name="円/楕円 768"/>
          <p:cNvSpPr/>
          <p:nvPr/>
        </p:nvSpPr>
        <p:spPr>
          <a:xfrm>
            <a:off x="4587202" y="45358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円/楕円 769"/>
          <p:cNvSpPr/>
          <p:nvPr/>
        </p:nvSpPr>
        <p:spPr>
          <a:xfrm>
            <a:off x="6439814" y="2984819"/>
            <a:ext cx="6985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円/楕円 770"/>
          <p:cNvSpPr/>
          <p:nvPr/>
        </p:nvSpPr>
        <p:spPr>
          <a:xfrm>
            <a:off x="3923627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円/楕円 771"/>
          <p:cNvSpPr/>
          <p:nvPr/>
        </p:nvSpPr>
        <p:spPr>
          <a:xfrm>
            <a:off x="3593427" y="38881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円/楕円 772"/>
          <p:cNvSpPr/>
          <p:nvPr/>
        </p:nvSpPr>
        <p:spPr>
          <a:xfrm>
            <a:off x="5779414" y="317531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円/楕円 773"/>
          <p:cNvSpPr/>
          <p:nvPr/>
        </p:nvSpPr>
        <p:spPr>
          <a:xfrm>
            <a:off x="46522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円/楕円 774"/>
          <p:cNvSpPr/>
          <p:nvPr/>
        </p:nvSpPr>
        <p:spPr>
          <a:xfrm>
            <a:off x="4517352" y="37595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円/楕円 775"/>
          <p:cNvSpPr/>
          <p:nvPr/>
        </p:nvSpPr>
        <p:spPr>
          <a:xfrm>
            <a:off x="4982489" y="3953194"/>
            <a:ext cx="68263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円/楕円 776"/>
          <p:cNvSpPr/>
          <p:nvPr/>
        </p:nvSpPr>
        <p:spPr>
          <a:xfrm>
            <a:off x="3790277" y="43405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円/楕円 777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円/楕円 778"/>
          <p:cNvSpPr/>
          <p:nvPr/>
        </p:nvSpPr>
        <p:spPr>
          <a:xfrm>
            <a:off x="6374727" y="4211956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円/楕円 779"/>
          <p:cNvSpPr/>
          <p:nvPr/>
        </p:nvSpPr>
        <p:spPr>
          <a:xfrm>
            <a:off x="4187152" y="2853056"/>
            <a:ext cx="66675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円/楕円 780"/>
          <p:cNvSpPr/>
          <p:nvPr/>
        </p:nvSpPr>
        <p:spPr>
          <a:xfrm>
            <a:off x="5314277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" name="円/楕円 781"/>
          <p:cNvSpPr/>
          <p:nvPr/>
        </p:nvSpPr>
        <p:spPr>
          <a:xfrm>
            <a:off x="4388764" y="3368994"/>
            <a:ext cx="63500" cy="6826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円/楕円 782"/>
          <p:cNvSpPr/>
          <p:nvPr/>
        </p:nvSpPr>
        <p:spPr>
          <a:xfrm>
            <a:off x="6176289" y="4665981"/>
            <a:ext cx="66675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円/楕円 783"/>
          <p:cNvSpPr/>
          <p:nvPr/>
        </p:nvSpPr>
        <p:spPr>
          <a:xfrm>
            <a:off x="6839864" y="4018281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円/楕円 784"/>
          <p:cNvSpPr/>
          <p:nvPr/>
        </p:nvSpPr>
        <p:spPr>
          <a:xfrm>
            <a:off x="6704927" y="2530794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円/楕円 785"/>
          <p:cNvSpPr/>
          <p:nvPr/>
        </p:nvSpPr>
        <p:spPr>
          <a:xfrm>
            <a:off x="6704927" y="3565844"/>
            <a:ext cx="68262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円/楕円 786"/>
          <p:cNvSpPr/>
          <p:nvPr/>
        </p:nvSpPr>
        <p:spPr>
          <a:xfrm>
            <a:off x="6309639" y="3305494"/>
            <a:ext cx="65088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円/楕円 787"/>
          <p:cNvSpPr/>
          <p:nvPr/>
        </p:nvSpPr>
        <p:spPr>
          <a:xfrm>
            <a:off x="5976264" y="41468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円/楕円 788"/>
          <p:cNvSpPr/>
          <p:nvPr/>
        </p:nvSpPr>
        <p:spPr>
          <a:xfrm>
            <a:off x="5314277" y="3305494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円/楕円 789"/>
          <p:cNvSpPr/>
          <p:nvPr/>
        </p:nvSpPr>
        <p:spPr>
          <a:xfrm>
            <a:off x="4652289" y="40182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円/楕円 790"/>
          <p:cNvSpPr/>
          <p:nvPr/>
        </p:nvSpPr>
        <p:spPr>
          <a:xfrm>
            <a:off x="4587202" y="214344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円/楕円 791"/>
          <p:cNvSpPr/>
          <p:nvPr/>
        </p:nvSpPr>
        <p:spPr>
          <a:xfrm>
            <a:off x="7435177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円/楕円 792"/>
          <p:cNvSpPr/>
          <p:nvPr/>
        </p:nvSpPr>
        <p:spPr>
          <a:xfrm>
            <a:off x="717006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円/楕円 793"/>
          <p:cNvSpPr/>
          <p:nvPr/>
        </p:nvSpPr>
        <p:spPr>
          <a:xfrm>
            <a:off x="7303414" y="576294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円/楕円 794"/>
          <p:cNvSpPr/>
          <p:nvPr/>
        </p:nvSpPr>
        <p:spPr>
          <a:xfrm>
            <a:off x="5050752" y="479298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円/楕円 795"/>
          <p:cNvSpPr/>
          <p:nvPr/>
        </p:nvSpPr>
        <p:spPr>
          <a:xfrm>
            <a:off x="3060027" y="31753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円/楕円 796"/>
          <p:cNvSpPr/>
          <p:nvPr/>
        </p:nvSpPr>
        <p:spPr>
          <a:xfrm>
            <a:off x="6904952" y="4665981"/>
            <a:ext cx="68262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円/楕円 797"/>
          <p:cNvSpPr/>
          <p:nvPr/>
        </p:nvSpPr>
        <p:spPr>
          <a:xfrm>
            <a:off x="5779414" y="4535806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円/楕円 798"/>
          <p:cNvSpPr/>
          <p:nvPr/>
        </p:nvSpPr>
        <p:spPr>
          <a:xfrm>
            <a:off x="5314277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円/楕円 799"/>
          <p:cNvSpPr/>
          <p:nvPr/>
        </p:nvSpPr>
        <p:spPr>
          <a:xfrm>
            <a:off x="6509664" y="5310506"/>
            <a:ext cx="63500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円/楕円 800"/>
          <p:cNvSpPr/>
          <p:nvPr/>
        </p:nvSpPr>
        <p:spPr>
          <a:xfrm>
            <a:off x="4917402" y="582803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円/楕円 801"/>
          <p:cNvSpPr/>
          <p:nvPr/>
        </p:nvSpPr>
        <p:spPr>
          <a:xfrm>
            <a:off x="6573164" y="55692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円/楕円 802"/>
          <p:cNvSpPr/>
          <p:nvPr/>
        </p:nvSpPr>
        <p:spPr>
          <a:xfrm>
            <a:off x="6641427" y="582803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円/楕円 803"/>
          <p:cNvSpPr/>
          <p:nvPr/>
        </p:nvSpPr>
        <p:spPr>
          <a:xfrm>
            <a:off x="5314277" y="434054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円/楕円 804"/>
          <p:cNvSpPr/>
          <p:nvPr/>
        </p:nvSpPr>
        <p:spPr>
          <a:xfrm>
            <a:off x="6176289" y="40182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円/楕円 805"/>
          <p:cNvSpPr/>
          <p:nvPr/>
        </p:nvSpPr>
        <p:spPr>
          <a:xfrm>
            <a:off x="5515889" y="4856481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円/楕円 806"/>
          <p:cNvSpPr/>
          <p:nvPr/>
        </p:nvSpPr>
        <p:spPr>
          <a:xfrm>
            <a:off x="6904952" y="5310506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円/楕円 807"/>
          <p:cNvSpPr/>
          <p:nvPr/>
        </p:nvSpPr>
        <p:spPr>
          <a:xfrm>
            <a:off x="7038302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円/楕円 808"/>
          <p:cNvSpPr/>
          <p:nvPr/>
        </p:nvSpPr>
        <p:spPr>
          <a:xfrm>
            <a:off x="6176289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5" name="円/楕円 809"/>
          <p:cNvSpPr/>
          <p:nvPr/>
        </p:nvSpPr>
        <p:spPr>
          <a:xfrm>
            <a:off x="6044527" y="51168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円/楕円 810"/>
          <p:cNvSpPr/>
          <p:nvPr/>
        </p:nvSpPr>
        <p:spPr>
          <a:xfrm>
            <a:off x="7435177" y="47929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円/楕円 811"/>
          <p:cNvSpPr/>
          <p:nvPr/>
        </p:nvSpPr>
        <p:spPr>
          <a:xfrm>
            <a:off x="7104977" y="56343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円/楕円 812"/>
          <p:cNvSpPr/>
          <p:nvPr/>
        </p:nvSpPr>
        <p:spPr>
          <a:xfrm>
            <a:off x="6439814" y="47929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円/楕円 813"/>
          <p:cNvSpPr/>
          <p:nvPr/>
        </p:nvSpPr>
        <p:spPr>
          <a:xfrm>
            <a:off x="5779414" y="55041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円/楕円 814"/>
          <p:cNvSpPr/>
          <p:nvPr/>
        </p:nvSpPr>
        <p:spPr>
          <a:xfrm>
            <a:off x="7236739" y="40817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円/楕円 815"/>
          <p:cNvSpPr/>
          <p:nvPr/>
        </p:nvSpPr>
        <p:spPr>
          <a:xfrm>
            <a:off x="5446039" y="3368994"/>
            <a:ext cx="69850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円/楕円 816"/>
          <p:cNvSpPr/>
          <p:nvPr/>
        </p:nvSpPr>
        <p:spPr>
          <a:xfrm>
            <a:off x="3723602" y="41468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3" name="円/楕円 817"/>
          <p:cNvSpPr/>
          <p:nvPr/>
        </p:nvSpPr>
        <p:spPr>
          <a:xfrm>
            <a:off x="6109614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" name="円/楕円 818"/>
          <p:cNvSpPr/>
          <p:nvPr/>
        </p:nvSpPr>
        <p:spPr>
          <a:xfrm>
            <a:off x="3060027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円/楕円 819"/>
          <p:cNvSpPr/>
          <p:nvPr/>
        </p:nvSpPr>
        <p:spPr>
          <a:xfrm>
            <a:off x="2729827" y="35007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円/楕円 820"/>
          <p:cNvSpPr/>
          <p:nvPr/>
        </p:nvSpPr>
        <p:spPr>
          <a:xfrm>
            <a:off x="4917402" y="278796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7" name="円/楕円 821"/>
          <p:cNvSpPr/>
          <p:nvPr/>
        </p:nvSpPr>
        <p:spPr>
          <a:xfrm>
            <a:off x="3790277" y="26593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8" name="円/楕円 822"/>
          <p:cNvSpPr/>
          <p:nvPr/>
        </p:nvSpPr>
        <p:spPr>
          <a:xfrm>
            <a:off x="3325139" y="35658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9" name="円/楕円 823"/>
          <p:cNvSpPr/>
          <p:nvPr/>
        </p:nvSpPr>
        <p:spPr>
          <a:xfrm>
            <a:off x="4517352" y="3437256"/>
            <a:ext cx="6985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円/楕円 824"/>
          <p:cNvSpPr/>
          <p:nvPr/>
        </p:nvSpPr>
        <p:spPr>
          <a:xfrm>
            <a:off x="2929852" y="395319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円/楕円 825"/>
          <p:cNvSpPr/>
          <p:nvPr/>
        </p:nvSpPr>
        <p:spPr>
          <a:xfrm>
            <a:off x="4187152" y="3824606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2" name="円/楕円 826"/>
          <p:cNvSpPr/>
          <p:nvPr/>
        </p:nvSpPr>
        <p:spPr>
          <a:xfrm>
            <a:off x="5515889" y="3824606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円/楕円 827"/>
          <p:cNvSpPr/>
          <p:nvPr/>
        </p:nvSpPr>
        <p:spPr>
          <a:xfrm>
            <a:off x="2994939" y="259429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4" name="円/楕円 828"/>
          <p:cNvSpPr/>
          <p:nvPr/>
        </p:nvSpPr>
        <p:spPr>
          <a:xfrm>
            <a:off x="4187152" y="214344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円/楕円 829"/>
          <p:cNvSpPr/>
          <p:nvPr/>
        </p:nvSpPr>
        <p:spPr>
          <a:xfrm>
            <a:off x="3525164" y="298481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円/楕円 830"/>
          <p:cNvSpPr/>
          <p:nvPr/>
        </p:nvSpPr>
        <p:spPr>
          <a:xfrm>
            <a:off x="5580977" y="421195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7" name="円/楕円 831"/>
          <p:cNvSpPr/>
          <p:nvPr/>
        </p:nvSpPr>
        <p:spPr>
          <a:xfrm>
            <a:off x="5976264" y="3630931"/>
            <a:ext cx="68263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8" name="円/楕円 832"/>
          <p:cNvSpPr/>
          <p:nvPr/>
        </p:nvSpPr>
        <p:spPr>
          <a:xfrm>
            <a:off x="5976264" y="2206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" name="円/楕円 833"/>
          <p:cNvSpPr/>
          <p:nvPr/>
        </p:nvSpPr>
        <p:spPr>
          <a:xfrm>
            <a:off x="6044527" y="3305494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0" name="円/楕円 834"/>
          <p:cNvSpPr/>
          <p:nvPr/>
        </p:nvSpPr>
        <p:spPr>
          <a:xfrm>
            <a:off x="5446039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円/楕円 835"/>
          <p:cNvSpPr/>
          <p:nvPr/>
        </p:nvSpPr>
        <p:spPr>
          <a:xfrm>
            <a:off x="5380952" y="3630931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2" name="円/楕円 836"/>
          <p:cNvSpPr/>
          <p:nvPr/>
        </p:nvSpPr>
        <p:spPr>
          <a:xfrm>
            <a:off x="4452264" y="29197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3" name="円/楕円 837"/>
          <p:cNvSpPr/>
          <p:nvPr/>
        </p:nvSpPr>
        <p:spPr>
          <a:xfrm>
            <a:off x="3812502" y="5569269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4" name="円/楕円 838"/>
          <p:cNvSpPr/>
          <p:nvPr/>
        </p:nvSpPr>
        <p:spPr>
          <a:xfrm>
            <a:off x="5247602" y="2206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5198389" y="5220019"/>
            <a:ext cx="1348446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Color SC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6" name="テキスト ボックス 195"/>
          <p:cNvSpPr txBox="1"/>
          <p:nvPr/>
        </p:nvSpPr>
        <p:spPr>
          <a:xfrm>
            <a:off x="2879052" y="2627631"/>
            <a:ext cx="2935419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Quark-Gluon Plasma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7" name="テキスト ボックス 196"/>
          <p:cNvSpPr txBox="1"/>
          <p:nvPr/>
        </p:nvSpPr>
        <p:spPr>
          <a:xfrm>
            <a:off x="1740814" y="4915219"/>
            <a:ext cx="2060179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Hadron Phase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(confined)</a:t>
            </a:r>
          </a:p>
        </p:txBody>
      </p:sp>
      <p:sp>
        <p:nvSpPr>
          <p:cNvPr id="198" name="円/楕円 844"/>
          <p:cNvSpPr/>
          <p:nvPr/>
        </p:nvSpPr>
        <p:spPr>
          <a:xfrm>
            <a:off x="3525164" y="4146869"/>
            <a:ext cx="68263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円/楕円 845"/>
          <p:cNvSpPr/>
          <p:nvPr/>
        </p:nvSpPr>
        <p:spPr>
          <a:xfrm>
            <a:off x="1470939" y="31753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円/楕円 846"/>
          <p:cNvSpPr/>
          <p:nvPr/>
        </p:nvSpPr>
        <p:spPr>
          <a:xfrm>
            <a:off x="2359939" y="28149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1" name="円/楕円 847"/>
          <p:cNvSpPr/>
          <p:nvPr/>
        </p:nvSpPr>
        <p:spPr>
          <a:xfrm>
            <a:off x="3193377" y="4535806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2" name="円/楕円 848"/>
          <p:cNvSpPr/>
          <p:nvPr/>
        </p:nvSpPr>
        <p:spPr>
          <a:xfrm>
            <a:off x="3393402" y="46008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3" name="円/楕円 849"/>
          <p:cNvSpPr/>
          <p:nvPr/>
        </p:nvSpPr>
        <p:spPr>
          <a:xfrm>
            <a:off x="3261639" y="4665981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4" name="円/楕円 850"/>
          <p:cNvSpPr/>
          <p:nvPr/>
        </p:nvSpPr>
        <p:spPr>
          <a:xfrm>
            <a:off x="3348952" y="4727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5" name="円/楕円 851"/>
          <p:cNvSpPr/>
          <p:nvPr/>
        </p:nvSpPr>
        <p:spPr>
          <a:xfrm>
            <a:off x="2729827" y="4340544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6" name="円/楕円 852"/>
          <p:cNvSpPr/>
          <p:nvPr/>
        </p:nvSpPr>
        <p:spPr>
          <a:xfrm>
            <a:off x="2782214" y="4405631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円/楕円 853"/>
          <p:cNvSpPr/>
          <p:nvPr/>
        </p:nvSpPr>
        <p:spPr>
          <a:xfrm>
            <a:off x="2883814" y="4415156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正方形/長方形 207"/>
          <p:cNvSpPr/>
          <p:nvPr/>
        </p:nvSpPr>
        <p:spPr>
          <a:xfrm>
            <a:off x="7578051" y="4988244"/>
            <a:ext cx="2009171" cy="121205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" name="フリーフォーム 208"/>
          <p:cNvSpPr/>
          <p:nvPr/>
        </p:nvSpPr>
        <p:spPr>
          <a:xfrm>
            <a:off x="3430452" y="431263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black"/>
              </a:solidFill>
              <a:latin typeface="Trebuchet MS" panose="020B0603020202020204"/>
              <a:ea typeface="HG丸ｺﾞｼｯｸM-PRO" panose="020F0600000000000000" pitchFamily="50" charset="-128"/>
            </a:endParaRPr>
          </a:p>
        </p:txBody>
      </p:sp>
      <p:sp>
        <p:nvSpPr>
          <p:cNvPr id="210" name="テキスト ボックス 209"/>
          <p:cNvSpPr txBox="1"/>
          <p:nvPr/>
        </p:nvSpPr>
        <p:spPr>
          <a:xfrm>
            <a:off x="3460077" y="369515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ＱＣＤ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Critical Point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1011797" y="157800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ea typeface="メイリオ" panose="020B0604030504040204" pitchFamily="50" charset="-128"/>
              </a:rPr>
              <a:t>T</a:t>
            </a:r>
            <a:endParaRPr lang="ja-JP" altLang="en-US" sz="2800" dirty="0">
              <a:solidFill>
                <a:prstClr val="black"/>
              </a:solidFill>
              <a:ea typeface="メイリオ" panose="020B0604030504040204" pitchFamily="50" charset="-128"/>
            </a:endParaRP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7054041" y="588519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Symbol" panose="05050102010706020507" pitchFamily="18" charset="2"/>
                <a:ea typeface="メイリオ" panose="020B0604030504040204" pitchFamily="50" charset="-128"/>
              </a:rPr>
              <a:t>m</a:t>
            </a:r>
            <a:endParaRPr lang="ja-JP" altLang="en-US" sz="2800" dirty="0">
              <a:solidFill>
                <a:prstClr val="black"/>
              </a:solidFill>
              <a:latin typeface="Symbol" panose="05050102010706020507" pitchFamily="18" charset="2"/>
              <a:ea typeface="メイリオ" panose="020B0604030504040204" pitchFamily="50" charset="-128"/>
            </a:endParaRPr>
          </a:p>
        </p:txBody>
      </p:sp>
      <p:grpSp>
        <p:nvGrpSpPr>
          <p:cNvPr id="213" name="グループ化 212"/>
          <p:cNvGrpSpPr/>
          <p:nvPr/>
        </p:nvGrpSpPr>
        <p:grpSpPr>
          <a:xfrm>
            <a:off x="1473081" y="2081534"/>
            <a:ext cx="3395882" cy="3282808"/>
            <a:chOff x="1253328" y="1328765"/>
            <a:chExt cx="3395882" cy="3282808"/>
          </a:xfrm>
        </p:grpSpPr>
        <p:sp>
          <p:nvSpPr>
            <p:cNvPr id="214" name="下矢印 213"/>
            <p:cNvSpPr/>
            <p:nvPr/>
          </p:nvSpPr>
          <p:spPr>
            <a:xfrm rot="255889">
              <a:off x="1514218" y="2614268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5" name="下矢印 214"/>
            <p:cNvSpPr/>
            <p:nvPr/>
          </p:nvSpPr>
          <p:spPr>
            <a:xfrm rot="687617">
              <a:off x="2078566" y="2777578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6" name="下矢印 215"/>
            <p:cNvSpPr/>
            <p:nvPr/>
          </p:nvSpPr>
          <p:spPr>
            <a:xfrm rot="1153134">
              <a:off x="2879157" y="3024618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7" name="下矢印 216"/>
            <p:cNvSpPr/>
            <p:nvPr/>
          </p:nvSpPr>
          <p:spPr>
            <a:xfrm rot="1907133">
              <a:off x="3589847" y="3570942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8" name="フリーフォーム 217"/>
            <p:cNvSpPr/>
            <p:nvPr/>
          </p:nvSpPr>
          <p:spPr>
            <a:xfrm>
              <a:off x="1895590" y="1834023"/>
              <a:ext cx="2444443" cy="1267381"/>
            </a:xfrm>
            <a:custGeom>
              <a:avLst/>
              <a:gdLst>
                <a:gd name="connsiteX0" fmla="*/ 0 w 2292439"/>
                <a:gd name="connsiteY0" fmla="*/ 12540 h 682241"/>
                <a:gd name="connsiteX1" fmla="*/ 1133341 w 2292439"/>
                <a:gd name="connsiteY1" fmla="*/ 89813 h 682241"/>
                <a:gd name="connsiteX2" fmla="*/ 2292439 w 2292439"/>
                <a:gd name="connsiteY2" fmla="*/ 682241 h 682241"/>
                <a:gd name="connsiteX0" fmla="*/ 0 w 2292439"/>
                <a:gd name="connsiteY0" fmla="*/ 1253 h 670954"/>
                <a:gd name="connsiteX1" fmla="*/ 592428 w 2292439"/>
                <a:gd name="connsiteY1" fmla="*/ 258830 h 670954"/>
                <a:gd name="connsiteX2" fmla="*/ 2292439 w 2292439"/>
                <a:gd name="connsiteY2" fmla="*/ 670954 h 670954"/>
                <a:gd name="connsiteX0" fmla="*/ 0 w 2369712"/>
                <a:gd name="connsiteY0" fmla="*/ 873 h 747847"/>
                <a:gd name="connsiteX1" fmla="*/ 669701 w 2369712"/>
                <a:gd name="connsiteY1" fmla="*/ 335723 h 747847"/>
                <a:gd name="connsiteX2" fmla="*/ 2369712 w 2369712"/>
                <a:gd name="connsiteY2" fmla="*/ 747847 h 747847"/>
                <a:gd name="connsiteX0" fmla="*/ 0 w 2369712"/>
                <a:gd name="connsiteY0" fmla="*/ 0 h 746974"/>
                <a:gd name="connsiteX1" fmla="*/ 669701 w 2369712"/>
                <a:gd name="connsiteY1" fmla="*/ 334850 h 746974"/>
                <a:gd name="connsiteX2" fmla="*/ 2369712 w 2369712"/>
                <a:gd name="connsiteY2" fmla="*/ 746974 h 746974"/>
                <a:gd name="connsiteX0" fmla="*/ 0 w 2472743"/>
                <a:gd name="connsiteY0" fmla="*/ 0 h 991672"/>
                <a:gd name="connsiteX1" fmla="*/ 772732 w 2472743"/>
                <a:gd name="connsiteY1" fmla="*/ 579548 h 991672"/>
                <a:gd name="connsiteX2" fmla="*/ 2472743 w 2472743"/>
                <a:gd name="connsiteY2" fmla="*/ 991672 h 991672"/>
                <a:gd name="connsiteX0" fmla="*/ 0 w 2472743"/>
                <a:gd name="connsiteY0" fmla="*/ 0 h 991672"/>
                <a:gd name="connsiteX1" fmla="*/ 772732 w 2472743"/>
                <a:gd name="connsiteY1" fmla="*/ 579548 h 991672"/>
                <a:gd name="connsiteX2" fmla="*/ 2472743 w 2472743"/>
                <a:gd name="connsiteY2" fmla="*/ 991672 h 991672"/>
                <a:gd name="connsiteX0" fmla="*/ 0 w 2472743"/>
                <a:gd name="connsiteY0" fmla="*/ 0 h 991672"/>
                <a:gd name="connsiteX1" fmla="*/ 772732 w 2472743"/>
                <a:gd name="connsiteY1" fmla="*/ 579548 h 991672"/>
                <a:gd name="connsiteX2" fmla="*/ 2472743 w 2472743"/>
                <a:gd name="connsiteY2" fmla="*/ 991672 h 991672"/>
                <a:gd name="connsiteX0" fmla="*/ 0 w 2395470"/>
                <a:gd name="connsiteY0" fmla="*/ 0 h 1171976"/>
                <a:gd name="connsiteX1" fmla="*/ 772732 w 2395470"/>
                <a:gd name="connsiteY1" fmla="*/ 579548 h 1171976"/>
                <a:gd name="connsiteX2" fmla="*/ 2395470 w 2395470"/>
                <a:gd name="connsiteY2" fmla="*/ 1171976 h 1171976"/>
                <a:gd name="connsiteX0" fmla="*/ 0 w 2421228"/>
                <a:gd name="connsiteY0" fmla="*/ 0 h 1094703"/>
                <a:gd name="connsiteX1" fmla="*/ 772732 w 2421228"/>
                <a:gd name="connsiteY1" fmla="*/ 579548 h 1094703"/>
                <a:gd name="connsiteX2" fmla="*/ 2421228 w 2421228"/>
                <a:gd name="connsiteY2" fmla="*/ 1094703 h 1094703"/>
                <a:gd name="connsiteX0" fmla="*/ 0 w 2421228"/>
                <a:gd name="connsiteY0" fmla="*/ 0 h 1094703"/>
                <a:gd name="connsiteX1" fmla="*/ 746974 w 2421228"/>
                <a:gd name="connsiteY1" fmla="*/ 476517 h 1094703"/>
                <a:gd name="connsiteX2" fmla="*/ 2421228 w 2421228"/>
                <a:gd name="connsiteY2" fmla="*/ 1094703 h 1094703"/>
                <a:gd name="connsiteX0" fmla="*/ 0 w 2408349"/>
                <a:gd name="connsiteY0" fmla="*/ 0 h 1159097"/>
                <a:gd name="connsiteX1" fmla="*/ 734095 w 2408349"/>
                <a:gd name="connsiteY1" fmla="*/ 540911 h 1159097"/>
                <a:gd name="connsiteX2" fmla="*/ 2408349 w 2408349"/>
                <a:gd name="connsiteY2" fmla="*/ 1159097 h 1159097"/>
                <a:gd name="connsiteX0" fmla="*/ 0 w 2408349"/>
                <a:gd name="connsiteY0" fmla="*/ 0 h 1159097"/>
                <a:gd name="connsiteX1" fmla="*/ 721216 w 2408349"/>
                <a:gd name="connsiteY1" fmla="*/ 489395 h 1159097"/>
                <a:gd name="connsiteX2" fmla="*/ 2408349 w 2408349"/>
                <a:gd name="connsiteY2" fmla="*/ 1159097 h 1159097"/>
                <a:gd name="connsiteX0" fmla="*/ 0 w 2408349"/>
                <a:gd name="connsiteY0" fmla="*/ 0 h 1159097"/>
                <a:gd name="connsiteX1" fmla="*/ 721216 w 2408349"/>
                <a:gd name="connsiteY1" fmla="*/ 489395 h 1159097"/>
                <a:gd name="connsiteX2" fmla="*/ 2408349 w 2408349"/>
                <a:gd name="connsiteY2" fmla="*/ 1159097 h 1159097"/>
                <a:gd name="connsiteX0" fmla="*/ 0 w 2408349"/>
                <a:gd name="connsiteY0" fmla="*/ 0 h 1159097"/>
                <a:gd name="connsiteX1" fmla="*/ 721216 w 2408349"/>
                <a:gd name="connsiteY1" fmla="*/ 489395 h 1159097"/>
                <a:gd name="connsiteX2" fmla="*/ 2408349 w 2408349"/>
                <a:gd name="connsiteY2" fmla="*/ 1159097 h 1159097"/>
                <a:gd name="connsiteX0" fmla="*/ 0 w 2444443"/>
                <a:gd name="connsiteY0" fmla="*/ 0 h 1267381"/>
                <a:gd name="connsiteX1" fmla="*/ 721216 w 2444443"/>
                <a:gd name="connsiteY1" fmla="*/ 489395 h 1267381"/>
                <a:gd name="connsiteX2" fmla="*/ 2444443 w 2444443"/>
                <a:gd name="connsiteY2" fmla="*/ 1267381 h 1267381"/>
                <a:gd name="connsiteX0" fmla="*/ 0 w 2444443"/>
                <a:gd name="connsiteY0" fmla="*/ 0 h 1267381"/>
                <a:gd name="connsiteX1" fmla="*/ 721216 w 2444443"/>
                <a:gd name="connsiteY1" fmla="*/ 489395 h 1267381"/>
                <a:gd name="connsiteX2" fmla="*/ 2444443 w 2444443"/>
                <a:gd name="connsiteY2" fmla="*/ 1267381 h 126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4443" h="1267381">
                  <a:moveTo>
                    <a:pt x="0" y="0"/>
                  </a:moveTo>
                  <a:cubicBezTo>
                    <a:pt x="195330" y="227527"/>
                    <a:pt x="339143" y="377778"/>
                    <a:pt x="721216" y="489395"/>
                  </a:cubicBezTo>
                  <a:cubicBezTo>
                    <a:pt x="1103289" y="601012"/>
                    <a:pt x="1964083" y="978849"/>
                    <a:pt x="2444443" y="1267381"/>
                  </a:cubicBezTo>
                </a:path>
              </a:pathLst>
            </a:custGeom>
            <a:noFill/>
            <a:ln w="57150" cap="flat" cmpd="sng" algn="ctr">
              <a:solidFill>
                <a:srgbClr val="549E39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9" name="テキスト ボックス 218"/>
            <p:cNvSpPr txBox="1"/>
            <p:nvPr/>
          </p:nvSpPr>
          <p:spPr>
            <a:xfrm>
              <a:off x="1537082" y="1328765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55F51">
                      <a:lumMod val="75000"/>
                    </a:srgbClr>
                  </a:solidFill>
                  <a:effectLst>
                    <a:glow rad="190500">
                      <a:schemeClr val="accent2">
                        <a:lumMod val="20000"/>
                        <a:lumOff val="80000"/>
                        <a:alpha val="89000"/>
                      </a:scheme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high</a:t>
              </a:r>
              <a:endParaRPr kumimoji="0" lang="ja-JP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>
                  <a:glow rad="190500">
                    <a:schemeClr val="accent2">
                      <a:lumMod val="20000"/>
                      <a:lumOff val="80000"/>
                      <a:alpha val="89000"/>
                    </a:schemeClr>
                  </a:glow>
                </a:effectLst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20" name="テキスト ボックス 219"/>
            <p:cNvSpPr txBox="1"/>
            <p:nvPr/>
          </p:nvSpPr>
          <p:spPr>
            <a:xfrm>
              <a:off x="3924332" y="3067060"/>
              <a:ext cx="7248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55F51">
                      <a:lumMod val="75000"/>
                    </a:srgbClr>
                  </a:solidFill>
                  <a:effectLst>
                    <a:glow rad="190500">
                      <a:schemeClr val="accent2">
                        <a:lumMod val="20000"/>
                        <a:lumOff val="80000"/>
                        <a:alpha val="89000"/>
                      </a:scheme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low</a:t>
              </a:r>
              <a:endParaRPr kumimoji="0" lang="ja-JP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>
                  <a:glow rad="190500">
                    <a:schemeClr val="accent2">
                      <a:lumMod val="20000"/>
                      <a:lumOff val="80000"/>
                      <a:alpha val="89000"/>
                    </a:schemeClr>
                  </a:glow>
                </a:effectLst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21" name="テキスト ボックス 220"/>
            <p:cNvSpPr txBox="1"/>
            <p:nvPr/>
          </p:nvSpPr>
          <p:spPr>
            <a:xfrm rot="1279305">
              <a:off x="2211042" y="2019918"/>
              <a:ext cx="228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55F51">
                      <a:lumMod val="75000"/>
                    </a:srgbClr>
                  </a:solidFill>
                  <a:effectLst>
                    <a:glow rad="190500">
                      <a:schemeClr val="accent2">
                        <a:lumMod val="20000"/>
                        <a:lumOff val="80000"/>
                        <a:alpha val="89000"/>
                      </a:scheme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beam energy</a:t>
              </a:r>
              <a:endParaRPr kumimoji="0" lang="ja-JP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>
                  <a:glow rad="190500">
                    <a:schemeClr val="accent2">
                      <a:lumMod val="20000"/>
                      <a:lumOff val="80000"/>
                      <a:alpha val="89000"/>
                    </a:schemeClr>
                  </a:glow>
                </a:effectLst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22" name="下矢印 221"/>
            <p:cNvSpPr/>
            <p:nvPr/>
          </p:nvSpPr>
          <p:spPr>
            <a:xfrm rot="209270">
              <a:off x="1378803" y="2298190"/>
              <a:ext cx="454100" cy="1292415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23" name="下矢印 222"/>
            <p:cNvSpPr/>
            <p:nvPr/>
          </p:nvSpPr>
          <p:spPr>
            <a:xfrm rot="156018">
              <a:off x="1253328" y="1869066"/>
              <a:ext cx="454100" cy="1685735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224" name="テキスト ボックス 223"/>
          <p:cNvSpPr txBox="1"/>
          <p:nvPr/>
        </p:nvSpPr>
        <p:spPr>
          <a:xfrm>
            <a:off x="7764502" y="1780590"/>
            <a:ext cx="3260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Possible existence of</a:t>
            </a:r>
            <a:endParaRPr kumimoji="1" lang="ja-JP" altLang="en-US" sz="2800" b="1" dirty="0" smtClean="0"/>
          </a:p>
        </p:txBody>
      </p:sp>
      <p:sp>
        <p:nvSpPr>
          <p:cNvPr id="225" name="テキスト ボックス 224"/>
          <p:cNvSpPr txBox="1"/>
          <p:nvPr/>
        </p:nvSpPr>
        <p:spPr>
          <a:xfrm>
            <a:off x="8085697" y="2272031"/>
            <a:ext cx="2932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1st order transition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QCD critical point</a:t>
            </a:r>
            <a:endParaRPr kumimoji="1" lang="ja-JP" altLang="en-US" sz="2400" dirty="0" smtClean="0"/>
          </a:p>
        </p:txBody>
      </p:sp>
      <p:sp>
        <p:nvSpPr>
          <p:cNvPr id="226" name="テキスト ボックス 225"/>
          <p:cNvSpPr txBox="1"/>
          <p:nvPr/>
        </p:nvSpPr>
        <p:spPr>
          <a:xfrm>
            <a:off x="7761471" y="3711873"/>
            <a:ext cx="290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Beam-energy scan</a:t>
            </a:r>
            <a:endParaRPr kumimoji="1" lang="ja-JP" altLang="en-US" sz="2800" b="1" dirty="0" smtClean="0"/>
          </a:p>
        </p:txBody>
      </p:sp>
      <p:sp>
        <p:nvSpPr>
          <p:cNvPr id="3" name="上矢印 2"/>
          <p:cNvSpPr/>
          <p:nvPr/>
        </p:nvSpPr>
        <p:spPr>
          <a:xfrm>
            <a:off x="8331308" y="3244242"/>
            <a:ext cx="1458896" cy="389731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027723" y="4216088"/>
            <a:ext cx="3826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RHIC-BES-I 2010</a:t>
            </a:r>
            <a:r>
              <a:rPr kumimoji="1" lang="ja-JP" altLang="en-US" sz="2400" dirty="0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～</a:t>
            </a:r>
            <a:endParaRPr kumimoji="1" lang="en-US" altLang="ja-JP" sz="2400" dirty="0" smtClean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RHIC-BES-II 2019</a:t>
            </a:r>
            <a:r>
              <a:rPr lang="ja-JP" altLang="en-US" sz="2400" dirty="0" smtClean="0">
                <a:latin typeface="ＭＳ Ｐ明朝" panose="02020600040205080304" pitchFamily="18" charset="-128"/>
                <a:ea typeface="ＭＳ Ｐ明朝" panose="02020600040205080304" pitchFamily="18" charset="-128"/>
              </a:rPr>
              <a:t>～</a:t>
            </a:r>
            <a:endParaRPr lang="en-US" altLang="ja-JP" sz="2400" dirty="0" smtClean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Future: FAIR, NICA, </a:t>
            </a:r>
          </a:p>
          <a:p>
            <a:r>
              <a:rPr lang="ja-JP" altLang="en-US" sz="2400" dirty="0" smtClean="0"/>
              <a:t>                    </a:t>
            </a:r>
            <a:r>
              <a:rPr kumimoji="1" lang="en-US" altLang="ja-JP" sz="2400" dirty="0" smtClean="0"/>
              <a:t>J-PARC-HI,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             </a:t>
            </a:r>
            <a:r>
              <a:rPr kumimoji="1" lang="en-US" altLang="ja-JP" sz="2400" dirty="0" smtClean="0"/>
              <a:t>HADES, …</a:t>
            </a:r>
            <a:endParaRPr kumimoji="1" lang="ja-JP" altLang="en-US" sz="24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272502" y="5959794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465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Event-by-Event Fluctuations</a:t>
            </a:r>
            <a:endParaRPr kumimoji="1" lang="ja-JP" altLang="en-US" dirty="0"/>
          </a:p>
        </p:txBody>
      </p:sp>
      <p:pic>
        <p:nvPicPr>
          <p:cNvPr id="4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808188" y="1781137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52807" y="4517441"/>
            <a:ext cx="2304256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420759" y="2611097"/>
            <a:ext cx="1539557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7" name="直線コネクタ 6"/>
          <p:cNvCxnSpPr/>
          <p:nvPr/>
        </p:nvCxnSpPr>
        <p:spPr>
          <a:xfrm flipH="1" flipV="1">
            <a:off x="2004935" y="2611097"/>
            <a:ext cx="1584176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8" name="直線矢印コネクタ 7"/>
          <p:cNvCxnSpPr/>
          <p:nvPr/>
        </p:nvCxnSpPr>
        <p:spPr>
          <a:xfrm flipH="1">
            <a:off x="1644895" y="3287495"/>
            <a:ext cx="14401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" name="直線矢印コネクタ 8"/>
          <p:cNvCxnSpPr/>
          <p:nvPr/>
        </p:nvCxnSpPr>
        <p:spPr>
          <a:xfrm flipH="1">
            <a:off x="1190537" y="3186610"/>
            <a:ext cx="310342" cy="4138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" name="直線矢印コネクタ 9"/>
          <p:cNvCxnSpPr/>
          <p:nvPr/>
        </p:nvCxnSpPr>
        <p:spPr>
          <a:xfrm flipH="1">
            <a:off x="1845013" y="3393535"/>
            <a:ext cx="31812" cy="3683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1" name="直線矢印コネクタ 10"/>
          <p:cNvCxnSpPr/>
          <p:nvPr/>
        </p:nvCxnSpPr>
        <p:spPr>
          <a:xfrm>
            <a:off x="2004935" y="3369943"/>
            <a:ext cx="0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2" name="直線矢印コネクタ 11"/>
          <p:cNvCxnSpPr/>
          <p:nvPr/>
        </p:nvCxnSpPr>
        <p:spPr>
          <a:xfrm flipH="1">
            <a:off x="1500879" y="3313116"/>
            <a:ext cx="144016" cy="3402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3" name="直線矢印コネクタ 12"/>
          <p:cNvCxnSpPr/>
          <p:nvPr/>
        </p:nvCxnSpPr>
        <p:spPr>
          <a:xfrm>
            <a:off x="2675316" y="3260232"/>
            <a:ext cx="243413" cy="2666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4" name="直線矢印コネクタ 13"/>
          <p:cNvCxnSpPr/>
          <p:nvPr/>
        </p:nvCxnSpPr>
        <p:spPr>
          <a:xfrm>
            <a:off x="2289206" y="3293305"/>
            <a:ext cx="151538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直線矢印コネクタ 14"/>
          <p:cNvCxnSpPr/>
          <p:nvPr/>
        </p:nvCxnSpPr>
        <p:spPr>
          <a:xfrm>
            <a:off x="2148951" y="3346352"/>
            <a:ext cx="6448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10" y="2056810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4590468" y="1736138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Arial"/>
              </a:rPr>
              <a:t>STAR, PRL</a:t>
            </a:r>
            <a:r>
              <a:rPr lang="en-US" altLang="ja-JP" b="1" dirty="0" smtClean="0">
                <a:solidFill>
                  <a:srgbClr val="000000"/>
                </a:solidFill>
                <a:latin typeface="Arial"/>
              </a:rPr>
              <a:t>105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</a:rPr>
              <a:t>2010)</a:t>
            </a:r>
            <a:endParaRPr lang="ja-JP" alt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8235342" y="2146173"/>
            <a:ext cx="3456388" cy="2619667"/>
          </a:xfrm>
          <a:prstGeom prst="roundRect">
            <a:avLst>
              <a:gd name="adj" fmla="val 13481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8532201" y="4102560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8532199" y="3439412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8532200" y="2834826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langle N^2 \rangle_{\rm c}&#10;=&#10;\langle \delta N^2 \rangle&#10;=  \sigma^2&#10;\end{align*}&lt;/body&gt;&#10;  &lt;fcolor&gt;FF000000&lt;/fcolor&gt;&#10;  &lt;bcolor&gt;FFFFFFFF&lt;/bcolor&gt;&#10;  &lt;transparent&gt;True&lt;/transparent&gt;&#10;  &lt;resolution&gt;1800&lt;/resolution&gt;&#10;  &lt;imageh&gt;280&lt;/imageh&gt;&#10;  &lt;imagew&gt;2163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8" y="2858627"/>
            <a:ext cx="2804327" cy="363020"/>
          </a:xfrm>
          <a:prstGeom prst="rect">
            <a:avLst/>
          </a:prstGeom>
        </p:spPr>
      </p:pic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N^3 \rangle_{\rm c} = S \sigma^3&#10;\end{align*}&lt;/body&gt;&#10;  &lt;fcolor&gt;FF000000&lt;/fcolor&gt;&#10;  &lt;bcolor&gt;FFFFFFFF&lt;/bcolor&gt;&#10;  &lt;transparent&gt;True&lt;/transparent&gt;&#10;  &lt;resolution&gt;1800&lt;/resolution&gt;&#10;  &lt;imageh&gt;280&lt;/imageh&gt;&#10;  &lt;imagew&gt;1346&lt;/imagew&gt;&#10;  &lt;scale&gt;50&lt;/scale&gt;&#10;  &lt;cursor&gt;5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8" y="3455228"/>
            <a:ext cx="1759338" cy="365984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langle N^4 \rangle_{\rm c}&#10;= \kappa \sigma^4 &#10;\end{align*}&lt;/body&gt;&#10;  &lt;fcolor&gt;FF000000&lt;/fcolor&gt;&#10;  &lt;bcolor&gt;FFFFFFFF&lt;/bcolor&gt;&#10;  &lt;transparent&gt;True&lt;/transparent&gt;&#10;  &lt;resolution&gt;1800&lt;/resolution&gt;&#10;  &lt;imageh&gt;281&lt;/imageh&gt;&#10;  &lt;imagew&gt;1325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8" y="4111186"/>
            <a:ext cx="1759338" cy="37311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9104172" y="2192285"/>
            <a:ext cx="177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/>
              <a:t>Cumulants</a:t>
            </a:r>
            <a:endParaRPr kumimoji="1" lang="ja-JP" altLang="en-US" sz="2800" b="1" dirty="0" smtClean="0"/>
          </a:p>
        </p:txBody>
      </p:sp>
      <p:sp>
        <p:nvSpPr>
          <p:cNvPr id="29" name="右矢印 28"/>
          <p:cNvSpPr/>
          <p:nvPr/>
        </p:nvSpPr>
        <p:spPr>
          <a:xfrm>
            <a:off x="7702488" y="2766778"/>
            <a:ext cx="536713" cy="152068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8235342" y="4869595"/>
            <a:ext cx="2990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</a:rPr>
              <a:t>General Review</a:t>
            </a:r>
            <a:r>
              <a:rPr lang="en-US" altLang="ja-JP" sz="20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altLang="ja-JP" sz="2000" dirty="0" err="1" smtClean="0">
                <a:solidFill>
                  <a:srgbClr val="002060"/>
                </a:solidFill>
              </a:rPr>
              <a:t>Asakawa</a:t>
            </a:r>
            <a:r>
              <a:rPr lang="en-US" altLang="ja-JP" sz="2000" dirty="0">
                <a:solidFill>
                  <a:srgbClr val="002060"/>
                </a:solidFill>
              </a:rPr>
              <a:t>, MK, PPNP (2016)</a:t>
            </a:r>
          </a:p>
        </p:txBody>
      </p:sp>
    </p:spTree>
    <p:extLst>
      <p:ext uri="{BB962C8B-B14F-4D97-AF65-F5344CB8AC3E}">
        <p14:creationId xmlns:p14="http://schemas.microsoft.com/office/powerpoint/2010/main" val="22719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Event-by-Event Fluctuations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90" y="1188555"/>
            <a:ext cx="5241273" cy="49516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05456" y="6101935"/>
            <a:ext cx="1641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2010~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3027164" y="4034095"/>
            <a:ext cx="1099088" cy="1242128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9" name="下矢印 8"/>
          <p:cNvSpPr/>
          <p:nvPr/>
        </p:nvSpPr>
        <p:spPr>
          <a:xfrm flipV="1">
            <a:off x="3116901" y="1812971"/>
            <a:ext cx="752774" cy="1134363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3482154" y="3104745"/>
            <a:ext cx="1168730" cy="480706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05769" y="2233839"/>
            <a:ext cx="194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effectLst>
                  <a:glow rad="127000">
                    <a:schemeClr val="bg1">
                      <a:alpha val="79000"/>
                    </a:schemeClr>
                  </a:glow>
                </a:effectLst>
              </a:rPr>
              <a:t>E</a:t>
            </a:r>
            <a:r>
              <a:rPr kumimoji="1" lang="en-US" altLang="ja-JP" sz="2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79000"/>
                    </a:schemeClr>
                  </a:glow>
                </a:effectLst>
              </a:rPr>
              <a:t>nhancement</a:t>
            </a:r>
            <a:endParaRPr kumimoji="1" lang="ja-JP" altLang="en-US" sz="2400" b="1" dirty="0" smtClean="0">
              <a:solidFill>
                <a:srgbClr val="FF0000"/>
              </a:solidFill>
              <a:effectLst>
                <a:glow rad="127000">
                  <a:schemeClr val="bg1">
                    <a:alpha val="79000"/>
                  </a:schemeClr>
                </a:glo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93418" y="4086009"/>
            <a:ext cx="1739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79000"/>
                    </a:schemeClr>
                  </a:glow>
                </a:effectLst>
              </a:rPr>
              <a:t>Suppression</a:t>
            </a:r>
            <a:endParaRPr kumimoji="1" lang="ja-JP" altLang="en-US" sz="2400" b="1" dirty="0" smtClean="0">
              <a:solidFill>
                <a:srgbClr val="FF0000"/>
              </a:solidFill>
              <a:effectLst>
                <a:glow rad="127000">
                  <a:schemeClr val="bg1">
                    <a:alpha val="79000"/>
                  </a:schemeClr>
                </a:glo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55780" y="2136758"/>
            <a:ext cx="5521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/>
                <a:cs typeface="+mn-cs"/>
              </a:rPr>
              <a:t>Non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-zero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/>
                <a:cs typeface="+mn-cs"/>
              </a:rPr>
              <a:t>non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-Gaussian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 have been established experimentally!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lang="en-US" altLang="ja-JP" sz="2400" dirty="0">
              <a:solidFill>
                <a:prstClr val="black"/>
              </a:solidFill>
              <a:ea typeface="ＭＳ Ｐゴシック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/>
                <a:cs typeface="+mn-cs"/>
              </a:rPr>
              <a:t>Are they the signal of the QCD-CP?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lang="en-US" altLang="ja-JP" sz="2400" dirty="0">
              <a:solidFill>
                <a:prstClr val="black"/>
              </a:solidFill>
              <a:ea typeface="ＭＳ Ｐゴシック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Note: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Baryon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 number </a:t>
            </a:r>
            <a:r>
              <a:rPr kumimoji="1" lang="en-US" altLang="ja-JP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+mn-cs"/>
              </a:rPr>
              <a:t> are actually needed! 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ＭＳ Ｐゴシック"/>
                <a:cs typeface="+mn-cs"/>
              </a:rPr>
              <a:t>, 2012;2012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55780" y="1484484"/>
            <a:ext cx="4742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Net-proton number </a:t>
            </a:r>
            <a:r>
              <a:rPr kumimoji="1" lang="en-US" altLang="ja-JP" sz="2800" b="1" dirty="0" err="1" smtClean="0"/>
              <a:t>cumulants</a:t>
            </a:r>
            <a:endParaRPr kumimoji="1" lang="ja-JP" altLang="en-US" sz="2800" b="1" dirty="0" smtClean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81" y="4648246"/>
            <a:ext cx="868929" cy="460195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40" y="2490243"/>
            <a:ext cx="86892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Time Evolution of Fluctuations</a:t>
            </a:r>
            <a:endParaRPr kumimoji="1" lang="ja-JP" altLang="en-US" dirty="0"/>
          </a:p>
        </p:txBody>
      </p:sp>
      <p:pic>
        <p:nvPicPr>
          <p:cNvPr id="73" name="図 72"/>
          <p:cNvPicPr>
            <a:picLocks noChangeAspect="1"/>
          </p:cNvPicPr>
          <p:nvPr/>
        </p:nvPicPr>
        <p:blipFill rotWithShape="1">
          <a:blip r:embed="rId2"/>
          <a:srcRect l="35929"/>
          <a:stretch/>
        </p:blipFill>
        <p:spPr>
          <a:xfrm>
            <a:off x="11113" y="1484785"/>
            <a:ext cx="5008066" cy="6036323"/>
          </a:xfrm>
          <a:prstGeom prst="rect">
            <a:avLst/>
          </a:prstGeom>
        </p:spPr>
      </p:pic>
      <p:cxnSp>
        <p:nvCxnSpPr>
          <p:cNvPr id="74" name="直線コネクタ 73"/>
          <p:cNvCxnSpPr/>
          <p:nvPr/>
        </p:nvCxnSpPr>
        <p:spPr>
          <a:xfrm flipV="1">
            <a:off x="1019225" y="1988840"/>
            <a:ext cx="1296144" cy="424847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下矢印 74"/>
          <p:cNvSpPr/>
          <p:nvPr/>
        </p:nvSpPr>
        <p:spPr>
          <a:xfrm rot="1022266" flipV="1">
            <a:off x="1679451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6" name="直線矢印コネクタ 75"/>
          <p:cNvCxnSpPr/>
          <p:nvPr/>
        </p:nvCxnSpPr>
        <p:spPr>
          <a:xfrm flipH="1" flipV="1">
            <a:off x="1923139" y="2634314"/>
            <a:ext cx="0" cy="439076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/>
          <p:nvPr/>
        </p:nvCxnSpPr>
        <p:spPr>
          <a:xfrm flipV="1">
            <a:off x="2016726" y="2634314"/>
            <a:ext cx="108506" cy="432048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/>
          <p:nvPr/>
        </p:nvCxnSpPr>
        <p:spPr>
          <a:xfrm flipV="1">
            <a:off x="2131612" y="2634315"/>
            <a:ext cx="178183" cy="411165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9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45" y="6453336"/>
            <a:ext cx="244358" cy="260648"/>
          </a:xfrm>
          <a:prstGeom prst="rect">
            <a:avLst/>
          </a:prstGeom>
        </p:spPr>
      </p:pic>
      <p:sp>
        <p:nvSpPr>
          <p:cNvPr id="81" name="フリーフォーム 80"/>
          <p:cNvSpPr>
            <a:spLocks noChangeAspect="1"/>
          </p:cNvSpPr>
          <p:nvPr/>
        </p:nvSpPr>
        <p:spPr>
          <a:xfrm>
            <a:off x="99217" y="3132120"/>
            <a:ext cx="1840017" cy="140832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76200">
            <a:solidFill>
              <a:srgbClr val="FFC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2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6" y="2839896"/>
            <a:ext cx="625760" cy="284436"/>
          </a:xfrm>
          <a:prstGeom prst="rect">
            <a:avLst/>
          </a:prstGeom>
        </p:spPr>
      </p:pic>
      <p:pic>
        <p:nvPicPr>
          <p:cNvPr id="83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225&lt;/imageh&gt;&#10;  &lt;imagew&gt;31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7" y="1118524"/>
            <a:ext cx="517647" cy="366260"/>
          </a:xfrm>
          <a:prstGeom prst="rect">
            <a:avLst/>
          </a:prstGeom>
        </p:spPr>
      </p:pic>
      <p:sp>
        <p:nvSpPr>
          <p:cNvPr id="85" name="二等辺三角形 84"/>
          <p:cNvSpPr/>
          <p:nvPr/>
        </p:nvSpPr>
        <p:spPr>
          <a:xfrm flipV="1">
            <a:off x="-348927" y="1873966"/>
            <a:ext cx="2696370" cy="4384391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86" name="グループ化 85"/>
          <p:cNvGrpSpPr/>
          <p:nvPr/>
        </p:nvGrpSpPr>
        <p:grpSpPr>
          <a:xfrm>
            <a:off x="1877107" y="4663354"/>
            <a:ext cx="2952328" cy="2160240"/>
            <a:chOff x="4637049" y="3851642"/>
            <a:chExt cx="2952328" cy="2160240"/>
          </a:xfrm>
        </p:grpSpPr>
        <p:sp>
          <p:nvSpPr>
            <p:cNvPr id="87" name="四角形吹き出し 86"/>
            <p:cNvSpPr/>
            <p:nvPr/>
          </p:nvSpPr>
          <p:spPr>
            <a:xfrm>
              <a:off x="4637049" y="3851642"/>
              <a:ext cx="2952328" cy="2160240"/>
            </a:xfrm>
            <a:prstGeom prst="wedgeRectCallout">
              <a:avLst>
                <a:gd name="adj1" fmla="val -67010"/>
                <a:gd name="adj2" fmla="val -59694"/>
              </a:avLst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5320145" y="5435818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5464161" y="5425600"/>
              <a:ext cx="144016" cy="8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5608176" y="5363810"/>
              <a:ext cx="144015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5752193" y="5269414"/>
              <a:ext cx="144016" cy="23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5896209" y="4822324"/>
              <a:ext cx="144016" cy="6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6040225" y="4355698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6184241" y="4318268"/>
              <a:ext cx="144016" cy="11895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6328257" y="5038348"/>
              <a:ext cx="144016" cy="469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6472273" y="5316800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6616289" y="5425600"/>
              <a:ext cx="144016" cy="8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6760305" y="5462106"/>
              <a:ext cx="144016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99" name="直線矢印コネクタ 98"/>
            <p:cNvCxnSpPr/>
            <p:nvPr/>
          </p:nvCxnSpPr>
          <p:spPr>
            <a:xfrm flipV="1">
              <a:off x="5032113" y="413967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矢印コネクタ 99"/>
            <p:cNvCxnSpPr/>
            <p:nvPr/>
          </p:nvCxnSpPr>
          <p:spPr>
            <a:xfrm>
              <a:off x="4816089" y="550782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765" y="5670376"/>
              <a:ext cx="254612" cy="207101"/>
            </a:xfrm>
            <a:prstGeom prst="rect">
              <a:avLst/>
            </a:prstGeom>
          </p:spPr>
        </p:pic>
        <p:pic>
          <p:nvPicPr>
            <p:cNvPr id="102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615" y="4047262"/>
              <a:ext cx="684586" cy="293393"/>
            </a:xfrm>
            <a:prstGeom prst="rect">
              <a:avLst/>
            </a:prstGeom>
          </p:spPr>
        </p:pic>
      </p:grpSp>
      <p:sp>
        <p:nvSpPr>
          <p:cNvPr id="103" name="フリーフォーム 102"/>
          <p:cNvSpPr>
            <a:spLocks noChangeAspect="1"/>
          </p:cNvSpPr>
          <p:nvPr/>
        </p:nvSpPr>
        <p:spPr>
          <a:xfrm>
            <a:off x="443164" y="4265788"/>
            <a:ext cx="1184201" cy="108718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5" name="テキスト ボックス 104"/>
          <p:cNvSpPr txBox="1"/>
          <p:nvPr/>
        </p:nvSpPr>
        <p:spPr>
          <a:xfrm rot="19775408">
            <a:off x="1715717" y="3205373"/>
            <a:ext cx="13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Hadronic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106" name="グループ化 105"/>
          <p:cNvGrpSpPr/>
          <p:nvPr/>
        </p:nvGrpSpPr>
        <p:grpSpPr>
          <a:xfrm>
            <a:off x="3152129" y="2852936"/>
            <a:ext cx="2952328" cy="2160240"/>
            <a:chOff x="4637049" y="3851642"/>
            <a:chExt cx="2952328" cy="2160240"/>
          </a:xfrm>
        </p:grpSpPr>
        <p:sp>
          <p:nvSpPr>
            <p:cNvPr id="107" name="四角形吹き出し 106"/>
            <p:cNvSpPr/>
            <p:nvPr/>
          </p:nvSpPr>
          <p:spPr>
            <a:xfrm>
              <a:off x="4637049" y="3851642"/>
              <a:ext cx="2952328" cy="2160240"/>
            </a:xfrm>
            <a:prstGeom prst="wedgeRectCallout">
              <a:avLst>
                <a:gd name="adj1" fmla="val -86746"/>
                <a:gd name="adj2" fmla="val -35223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5320145" y="5435818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5464161" y="521979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5608176" y="5075778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5752193" y="5111782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5896209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6040225" y="4355698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6184241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6328257" y="4859754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6472273" y="5316800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6616289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正方形/長方形 117"/>
            <p:cNvSpPr/>
            <p:nvPr/>
          </p:nvSpPr>
          <p:spPr>
            <a:xfrm>
              <a:off x="6760305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119" name="直線矢印コネクタ 118"/>
            <p:cNvCxnSpPr/>
            <p:nvPr/>
          </p:nvCxnSpPr>
          <p:spPr>
            <a:xfrm flipV="1">
              <a:off x="5032113" y="413967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矢印コネクタ 119"/>
            <p:cNvCxnSpPr/>
            <p:nvPr/>
          </p:nvCxnSpPr>
          <p:spPr>
            <a:xfrm>
              <a:off x="4816089" y="550782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765" y="5670376"/>
              <a:ext cx="254612" cy="207101"/>
            </a:xfrm>
            <a:prstGeom prst="rect">
              <a:avLst/>
            </a:prstGeom>
          </p:spPr>
        </p:pic>
        <p:pic>
          <p:nvPicPr>
            <p:cNvPr id="122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615" y="4047262"/>
              <a:ext cx="684586" cy="293393"/>
            </a:xfrm>
            <a:prstGeom prst="rect">
              <a:avLst/>
            </a:prstGeom>
          </p:spPr>
        </p:pic>
      </p:grpSp>
      <p:sp>
        <p:nvSpPr>
          <p:cNvPr id="142" name="テキスト ボックス 141"/>
          <p:cNvSpPr txBox="1"/>
          <p:nvPr/>
        </p:nvSpPr>
        <p:spPr>
          <a:xfrm rot="19543470">
            <a:off x="1878311" y="4094664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QGP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-204910" y="1556792"/>
            <a:ext cx="2514705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prstClr val="black"/>
                </a:solidFill>
              </a:rPr>
              <a:t>Detector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4437906" y="980728"/>
            <a:ext cx="2952328" cy="2160240"/>
            <a:chOff x="4785434" y="1196752"/>
            <a:chExt cx="2952328" cy="2160240"/>
          </a:xfrm>
        </p:grpSpPr>
        <p:sp>
          <p:nvSpPr>
            <p:cNvPr id="124" name="四角形吹き出し 123"/>
            <p:cNvSpPr/>
            <p:nvPr/>
          </p:nvSpPr>
          <p:spPr>
            <a:xfrm>
              <a:off x="4785434" y="1196752"/>
              <a:ext cx="2952328" cy="2160240"/>
            </a:xfrm>
            <a:prstGeom prst="wedgeRectCallout">
              <a:avLst>
                <a:gd name="adj1" fmla="val -119623"/>
                <a:gd name="adj2" fmla="val -22582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5" name="正方形/長方形 124"/>
            <p:cNvSpPr/>
            <p:nvPr/>
          </p:nvSpPr>
          <p:spPr>
            <a:xfrm>
              <a:off x="5255097" y="269458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5399113" y="2766588"/>
              <a:ext cx="144016" cy="7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7" name="正方形/長方形 126"/>
            <p:cNvSpPr/>
            <p:nvPr/>
          </p:nvSpPr>
          <p:spPr>
            <a:xfrm>
              <a:off x="5543129" y="2622572"/>
              <a:ext cx="144016" cy="215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8" name="正方形/長方形 127"/>
            <p:cNvSpPr/>
            <p:nvPr/>
          </p:nvSpPr>
          <p:spPr>
            <a:xfrm>
              <a:off x="5687144" y="2457312"/>
              <a:ext cx="144017" cy="380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5831161" y="2390665"/>
              <a:ext cx="144016" cy="44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5975177" y="2290109"/>
              <a:ext cx="144016" cy="547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1" name="正方形/長方形 130"/>
            <p:cNvSpPr/>
            <p:nvPr/>
          </p:nvSpPr>
          <p:spPr>
            <a:xfrm>
              <a:off x="6119193" y="2290110"/>
              <a:ext cx="144016" cy="547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6263209" y="2334540"/>
              <a:ext cx="144016" cy="503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3" name="正方形/長方形 132"/>
            <p:cNvSpPr/>
            <p:nvPr/>
          </p:nvSpPr>
          <p:spPr>
            <a:xfrm>
              <a:off x="6407225" y="254972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4" name="正方形/長方形 133"/>
            <p:cNvSpPr/>
            <p:nvPr/>
          </p:nvSpPr>
          <p:spPr>
            <a:xfrm>
              <a:off x="6551241" y="2529320"/>
              <a:ext cx="144016" cy="3084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6695257" y="269458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正方形/長方形 135"/>
            <p:cNvSpPr/>
            <p:nvPr/>
          </p:nvSpPr>
          <p:spPr>
            <a:xfrm>
              <a:off x="6839273" y="2694579"/>
              <a:ext cx="144016" cy="14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7" name="正方形/長方形 136"/>
            <p:cNvSpPr/>
            <p:nvPr/>
          </p:nvSpPr>
          <p:spPr>
            <a:xfrm>
              <a:off x="6983289" y="2766588"/>
              <a:ext cx="144016" cy="711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138" name="直線矢印コネクタ 137"/>
            <p:cNvCxnSpPr/>
            <p:nvPr/>
          </p:nvCxnSpPr>
          <p:spPr>
            <a:xfrm flipV="1">
              <a:off x="5111081" y="146960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/>
            <p:cNvCxnSpPr/>
            <p:nvPr/>
          </p:nvCxnSpPr>
          <p:spPr>
            <a:xfrm>
              <a:off x="4895057" y="283775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3000306"/>
              <a:ext cx="254612" cy="207101"/>
            </a:xfrm>
            <a:prstGeom prst="rect">
              <a:avLst/>
            </a:prstGeom>
          </p:spPr>
        </p:pic>
        <p:pic>
          <p:nvPicPr>
            <p:cNvPr id="141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377192"/>
              <a:ext cx="684586" cy="293393"/>
            </a:xfrm>
            <a:prstGeom prst="rect">
              <a:avLst/>
            </a:prstGeom>
          </p:spPr>
        </p:pic>
      </p:grpSp>
      <p:grpSp>
        <p:nvGrpSpPr>
          <p:cNvPr id="4" name="グループ化 3"/>
          <p:cNvGrpSpPr/>
          <p:nvPr/>
        </p:nvGrpSpPr>
        <p:grpSpPr>
          <a:xfrm>
            <a:off x="5129767" y="4894828"/>
            <a:ext cx="4406950" cy="1508805"/>
            <a:chOff x="5129767" y="4894828"/>
            <a:chExt cx="4406950" cy="1508805"/>
          </a:xfrm>
        </p:grpSpPr>
        <p:sp>
          <p:nvSpPr>
            <p:cNvPr id="104" name="テキスト ボックス 103"/>
            <p:cNvSpPr txBox="1"/>
            <p:nvPr/>
          </p:nvSpPr>
          <p:spPr>
            <a:xfrm>
              <a:off x="5877061" y="5511753"/>
              <a:ext cx="36596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Fluctuations in </a:t>
              </a:r>
              <a:r>
                <a:rPr lang="en-US" altLang="ja-JP" sz="2400" dirty="0">
                  <a:latin typeface="Symbol" panose="05050102010706020507" pitchFamily="18" charset="2"/>
                </a:rPr>
                <a:t>D</a:t>
              </a:r>
              <a:r>
                <a:rPr lang="en-US" altLang="ja-JP" sz="2400" dirty="0"/>
                <a:t>Y continue </a:t>
              </a:r>
            </a:p>
            <a:p>
              <a:r>
                <a:rPr lang="en-US" altLang="ja-JP" sz="2400" dirty="0"/>
                <a:t>to change until kinetic </a:t>
              </a:r>
              <a:r>
                <a:rPr lang="en-US" altLang="ja-JP" sz="2400" dirty="0" err="1"/>
                <a:t>f.o</a:t>
              </a:r>
              <a:r>
                <a:rPr lang="en-US" altLang="ja-JP" sz="2400" dirty="0"/>
                <a:t>.</a:t>
              </a:r>
              <a:endParaRPr lang="ja-JP" altLang="en-US" sz="2400" dirty="0"/>
            </a:p>
          </p:txBody>
        </p:sp>
        <p:sp>
          <p:nvSpPr>
            <p:cNvPr id="144" name="上カーブ矢印 143"/>
            <p:cNvSpPr/>
            <p:nvPr/>
          </p:nvSpPr>
          <p:spPr>
            <a:xfrm rot="18556871">
              <a:off x="4723103" y="5301492"/>
              <a:ext cx="1508805" cy="695477"/>
            </a:xfrm>
            <a:prstGeom prst="curvedUpArrow">
              <a:avLst>
                <a:gd name="adj1" fmla="val 41364"/>
                <a:gd name="adj2" fmla="val 89493"/>
                <a:gd name="adj3" fmla="val 46355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6348220" y="2998635"/>
            <a:ext cx="5484605" cy="1647772"/>
            <a:chOff x="6348220" y="2998635"/>
            <a:chExt cx="5484605" cy="1647772"/>
          </a:xfrm>
        </p:grpSpPr>
        <p:sp>
          <p:nvSpPr>
            <p:cNvPr id="84" name="テキスト ボックス 83"/>
            <p:cNvSpPr txBox="1"/>
            <p:nvPr/>
          </p:nvSpPr>
          <p:spPr>
            <a:xfrm>
              <a:off x="7240608" y="3538411"/>
              <a:ext cx="45922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Distributions in </a:t>
              </a:r>
              <a:r>
                <a:rPr lang="en-US" altLang="ja-JP" sz="2400" dirty="0">
                  <a:latin typeface="Symbol" panose="05050102010706020507" pitchFamily="18" charset="2"/>
                </a:rPr>
                <a:t>D</a:t>
              </a:r>
              <a:r>
                <a:rPr lang="en-US" altLang="ja-JP" sz="2400" dirty="0"/>
                <a:t>Y </a:t>
              </a:r>
              <a:r>
                <a:rPr lang="en-US" altLang="ja-JP" sz="2400" dirty="0" smtClean="0"/>
                <a:t>and </a:t>
              </a:r>
              <a:r>
                <a:rPr lang="en-US" altLang="ja-JP" sz="2400" dirty="0" err="1" smtClean="0">
                  <a:latin typeface="Symbol" panose="05050102010706020507" pitchFamily="18" charset="2"/>
                </a:rPr>
                <a:t>D</a:t>
              </a:r>
              <a:r>
                <a:rPr lang="en-US" altLang="ja-JP" sz="2400" dirty="0" err="1" smtClean="0"/>
                <a:t>y</a:t>
              </a:r>
              <a:r>
                <a:rPr lang="en-US" altLang="ja-JP" sz="2400" dirty="0" smtClean="0"/>
                <a:t> </a:t>
              </a:r>
              <a:r>
                <a:rPr lang="en-US" altLang="ja-JP" sz="2400" dirty="0"/>
                <a:t>are different due </a:t>
              </a:r>
              <a:r>
                <a:rPr lang="en-US" altLang="ja-JP" sz="2400" dirty="0" smtClean="0"/>
                <a:t>to “thermal </a:t>
              </a:r>
              <a:r>
                <a:rPr lang="en-US" altLang="ja-JP" sz="2400" dirty="0"/>
                <a:t>blurring”.</a:t>
              </a:r>
            </a:p>
            <a:p>
              <a:pPr algn="r"/>
              <a:r>
                <a:rPr lang="en-US" altLang="ja-JP" dirty="0">
                  <a:solidFill>
                    <a:srgbClr val="002060"/>
                  </a:solidFill>
                </a:rPr>
                <a:t>Ohnishi, MK, </a:t>
              </a:r>
              <a:r>
                <a:rPr lang="en-US" altLang="ja-JP" dirty="0" err="1">
                  <a:solidFill>
                    <a:srgbClr val="002060"/>
                  </a:solidFill>
                </a:rPr>
                <a:t>Asakawa</a:t>
              </a:r>
              <a:r>
                <a:rPr lang="en-US" altLang="ja-JP" dirty="0">
                  <a:solidFill>
                    <a:srgbClr val="002060"/>
                  </a:solidFill>
                </a:rPr>
                <a:t>, PRC(2016)</a:t>
              </a:r>
              <a:endParaRPr lang="ja-JP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145" name="上カーブ矢印 144"/>
            <p:cNvSpPr/>
            <p:nvPr/>
          </p:nvSpPr>
          <p:spPr>
            <a:xfrm rot="18556871">
              <a:off x="5941556" y="3405299"/>
              <a:ext cx="1508805" cy="695477"/>
            </a:xfrm>
            <a:prstGeom prst="curvedUpArrow">
              <a:avLst>
                <a:gd name="adj1" fmla="val 41364"/>
                <a:gd name="adj2" fmla="val 89493"/>
                <a:gd name="adj3" fmla="val 46355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7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Evolution of Conserved-Charge </a:t>
            </a:r>
            <a:r>
              <a:rPr kumimoji="1" lang="en-US" altLang="ja-JP" dirty="0" err="1" smtClean="0"/>
              <a:t>Fluct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3777" y="1192534"/>
            <a:ext cx="607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Equations describing the transport of </a:t>
            </a:r>
            <a:r>
              <a:rPr kumimoji="1" lang="en-US" altLang="ja-JP" sz="2800" b="1" i="1" dirty="0" smtClean="0"/>
              <a:t>n</a:t>
            </a:r>
            <a:r>
              <a:rPr kumimoji="1" lang="en-US" altLang="ja-JP" sz="2800" b="1" dirty="0" smtClean="0"/>
              <a:t>:</a:t>
            </a:r>
            <a:endParaRPr kumimoji="1" lang="ja-JP" altLang="en-US" sz="2800" b="1" dirty="0" smtClean="0"/>
          </a:p>
        </p:txBody>
      </p:sp>
      <p:sp>
        <p:nvSpPr>
          <p:cNvPr id="9" name="角丸四角形 8"/>
          <p:cNvSpPr/>
          <p:nvPr/>
        </p:nvSpPr>
        <p:spPr>
          <a:xfrm>
            <a:off x="371475" y="1645582"/>
            <a:ext cx="3971925" cy="1133475"/>
          </a:xfrm>
          <a:prstGeom prst="roundRect">
            <a:avLst>
              <a:gd name="adj" fmla="val 8264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1581990" y="1275497"/>
            <a:ext cx="0" cy="199886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1581990" y="1645582"/>
            <a:ext cx="1550894" cy="1133475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>
            <a:off x="3132884" y="1275497"/>
            <a:ext cx="0" cy="199886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71475" y="4138820"/>
            <a:ext cx="3971925" cy="1998860"/>
            <a:chOff x="371475" y="4138820"/>
            <a:chExt cx="3971925" cy="1998860"/>
          </a:xfrm>
        </p:grpSpPr>
        <p:sp>
          <p:nvSpPr>
            <p:cNvPr id="19" name="角丸四角形 18"/>
            <p:cNvSpPr/>
            <p:nvPr/>
          </p:nvSpPr>
          <p:spPr>
            <a:xfrm>
              <a:off x="371475" y="4508905"/>
              <a:ext cx="3971925" cy="1133475"/>
            </a:xfrm>
            <a:prstGeom prst="roundRect">
              <a:avLst>
                <a:gd name="adj" fmla="val 8264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1581990" y="4138820"/>
              <a:ext cx="0" cy="199886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1581990" y="4508905"/>
              <a:ext cx="1550894" cy="1133475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3132884" y="4138820"/>
              <a:ext cx="0" cy="199886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1401314" y="4882649"/>
              <a:ext cx="19162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effectLst>
                    <a:glow rad="127000">
                      <a:schemeClr val="accent3">
                        <a:lumMod val="20000"/>
                        <a:lumOff val="80000"/>
                        <a:alpha val="73000"/>
                      </a:schemeClr>
                    </a:glow>
                  </a:effectLst>
                </a:rPr>
                <a:t>Density</a:t>
              </a:r>
            </a:p>
            <a:p>
              <a:pPr algn="ctr"/>
              <a:r>
                <a:rPr lang="en-US" altLang="ja-JP" sz="2400" dirty="0" smtClean="0">
                  <a:effectLst>
                    <a:glow rad="127000">
                      <a:schemeClr val="accent3">
                        <a:lumMod val="20000"/>
                        <a:lumOff val="80000"/>
                        <a:alpha val="73000"/>
                      </a:schemeClr>
                    </a:glow>
                  </a:effectLst>
                </a:rPr>
                <a:t>enhancement</a:t>
              </a:r>
              <a:endParaRPr kumimoji="1" lang="ja-JP" altLang="en-US" sz="2400" dirty="0" smtClean="0">
                <a:effectLst>
                  <a:glow rad="127000">
                    <a:schemeClr val="accent3">
                      <a:lumMod val="20000"/>
                      <a:lumOff val="80000"/>
                      <a:alpha val="73000"/>
                    </a:schemeClr>
                  </a:glow>
                </a:effectLst>
              </a:endParaRPr>
            </a:p>
          </p:txBody>
        </p:sp>
        <p:sp>
          <p:nvSpPr>
            <p:cNvPr id="27" name="上矢印 26"/>
            <p:cNvSpPr/>
            <p:nvPr/>
          </p:nvSpPr>
          <p:spPr>
            <a:xfrm>
              <a:off x="1827498" y="4536728"/>
              <a:ext cx="1067611" cy="773639"/>
            </a:xfrm>
            <a:prstGeom prst="upArrow">
              <a:avLst/>
            </a:prstGeom>
            <a:noFill/>
            <a:ln w="28575">
              <a:solidFill>
                <a:schemeClr val="accent3">
                  <a:shade val="95000"/>
                  <a:satMod val="10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右矢印 22"/>
          <p:cNvSpPr/>
          <p:nvPr/>
        </p:nvSpPr>
        <p:spPr>
          <a:xfrm>
            <a:off x="1244003" y="4685676"/>
            <a:ext cx="425321" cy="77992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0800000">
            <a:off x="2966536" y="4685676"/>
            <a:ext cx="504336" cy="77992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>
            <a:off x="1342013" y="3149142"/>
            <a:ext cx="2042162" cy="1048721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3348830"/>
            <a:ext cx="285750" cy="59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/>
          <p:cNvSpPr/>
          <p:nvPr/>
        </p:nvSpPr>
        <p:spPr>
          <a:xfrm>
            <a:off x="8104987" y="3526011"/>
            <a:ext cx="1634138" cy="7119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Evolution of Conserved-Charge </a:t>
            </a:r>
            <a:r>
              <a:rPr kumimoji="1" lang="en-US" altLang="ja-JP" dirty="0" err="1" smtClean="0"/>
              <a:t>Fluct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3777" y="1192534"/>
            <a:ext cx="607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Equations describing the transport of </a:t>
            </a:r>
            <a:r>
              <a:rPr kumimoji="1" lang="en-US" altLang="ja-JP" sz="2800" b="1" i="1" dirty="0" smtClean="0"/>
              <a:t>n</a:t>
            </a:r>
            <a:r>
              <a:rPr kumimoji="1" lang="en-US" altLang="ja-JP" sz="2800" b="1" dirty="0" smtClean="0"/>
              <a:t>:</a:t>
            </a:r>
            <a:endParaRPr kumimoji="1" lang="ja-JP" altLang="en-US" sz="2800" b="1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25833" y="1729483"/>
            <a:ext cx="283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Diffusion Equation</a:t>
            </a:r>
            <a:endParaRPr kumimoji="1" lang="ja-JP" altLang="en-US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5833" y="3019239"/>
            <a:ext cx="489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olidFill>
                  <a:srgbClr val="FF0000"/>
                </a:solidFill>
              </a:rPr>
              <a:t>Stochastic</a:t>
            </a:r>
            <a:r>
              <a:rPr kumimoji="1" lang="en-US" altLang="ja-JP" sz="2400" dirty="0" smtClean="0"/>
              <a:t> Diffusion Equation (SDE)</a:t>
            </a:r>
            <a:endParaRPr kumimoji="1" lang="ja-JP" altLang="en-US" sz="24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26102" y="4375358"/>
            <a:ext cx="3791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SDE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with non-</a:t>
            </a:r>
            <a:r>
              <a:rPr lang="en-US" altLang="ja-JP" sz="2400" dirty="0" smtClean="0">
                <a:solidFill>
                  <a:srgbClr val="FF0000"/>
                </a:solidFill>
              </a:rPr>
              <a:t>linear terms</a:t>
            </a:r>
            <a:endParaRPr kumimoji="1" lang="ja-JP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371475" y="1645582"/>
            <a:ext cx="3971925" cy="1133475"/>
          </a:xfrm>
          <a:prstGeom prst="roundRect">
            <a:avLst>
              <a:gd name="adj" fmla="val 8264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1581990" y="1275497"/>
            <a:ext cx="0" cy="199886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1581990" y="1645582"/>
            <a:ext cx="1550894" cy="1133475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>
            <a:off x="3132884" y="1275497"/>
            <a:ext cx="0" cy="199886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71475" y="4138820"/>
            <a:ext cx="3971925" cy="1998860"/>
            <a:chOff x="371475" y="4138820"/>
            <a:chExt cx="3971925" cy="1998860"/>
          </a:xfrm>
        </p:grpSpPr>
        <p:sp>
          <p:nvSpPr>
            <p:cNvPr id="19" name="角丸四角形 18"/>
            <p:cNvSpPr/>
            <p:nvPr/>
          </p:nvSpPr>
          <p:spPr>
            <a:xfrm>
              <a:off x="371475" y="4508905"/>
              <a:ext cx="3971925" cy="1133475"/>
            </a:xfrm>
            <a:prstGeom prst="roundRect">
              <a:avLst>
                <a:gd name="adj" fmla="val 8264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1581990" y="4138820"/>
              <a:ext cx="0" cy="199886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1581990" y="4508905"/>
              <a:ext cx="1550894" cy="1133475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3132884" y="4138820"/>
              <a:ext cx="0" cy="199886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1401314" y="4882649"/>
              <a:ext cx="19162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effectLst>
                    <a:glow rad="127000">
                      <a:schemeClr val="accent3">
                        <a:lumMod val="20000"/>
                        <a:lumOff val="80000"/>
                        <a:alpha val="73000"/>
                      </a:schemeClr>
                    </a:glow>
                  </a:effectLst>
                </a:rPr>
                <a:t>Density</a:t>
              </a:r>
            </a:p>
            <a:p>
              <a:pPr algn="ctr"/>
              <a:r>
                <a:rPr lang="en-US" altLang="ja-JP" sz="2400" dirty="0" smtClean="0">
                  <a:effectLst>
                    <a:glow rad="127000">
                      <a:schemeClr val="accent3">
                        <a:lumMod val="20000"/>
                        <a:lumOff val="80000"/>
                        <a:alpha val="73000"/>
                      </a:schemeClr>
                    </a:glow>
                  </a:effectLst>
                </a:rPr>
                <a:t>enhancement</a:t>
              </a:r>
              <a:endParaRPr kumimoji="1" lang="ja-JP" altLang="en-US" sz="2400" dirty="0" smtClean="0">
                <a:effectLst>
                  <a:glow rad="127000">
                    <a:schemeClr val="accent3">
                      <a:lumMod val="20000"/>
                      <a:lumOff val="80000"/>
                      <a:alpha val="73000"/>
                    </a:schemeClr>
                  </a:glow>
                </a:effectLst>
              </a:endParaRPr>
            </a:p>
          </p:txBody>
        </p:sp>
        <p:sp>
          <p:nvSpPr>
            <p:cNvPr id="27" name="上矢印 26"/>
            <p:cNvSpPr/>
            <p:nvPr/>
          </p:nvSpPr>
          <p:spPr>
            <a:xfrm>
              <a:off x="1827498" y="4536728"/>
              <a:ext cx="1067611" cy="773639"/>
            </a:xfrm>
            <a:prstGeom prst="upArrow">
              <a:avLst/>
            </a:prstGeom>
            <a:noFill/>
            <a:ln w="28575">
              <a:solidFill>
                <a:schemeClr val="accent3">
                  <a:shade val="95000"/>
                  <a:satMod val="10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右矢印 22"/>
          <p:cNvSpPr/>
          <p:nvPr/>
        </p:nvSpPr>
        <p:spPr>
          <a:xfrm>
            <a:off x="1244003" y="4685676"/>
            <a:ext cx="425321" cy="77992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0800000">
            <a:off x="2966536" y="4685676"/>
            <a:ext cx="504336" cy="77992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>
            <a:off x="1342013" y="3149142"/>
            <a:ext cx="2042162" cy="1048721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7787636" y="4770577"/>
            <a:ext cx="500276" cy="82731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frac{\partial n}{\partial t} = D \nabla^2 n&#10;\end{align*}&lt;/body&gt;&#10;  &lt;fcolor&gt;FF000000&lt;/fcolor&gt;&#10;  &lt;bcolor&gt;FFFFFFFF&lt;/bcolor&gt;&#10;  &lt;transparent&gt;True&lt;/transparent&gt;&#10;  &lt;resolution&gt;1800&lt;/resolution&gt;&#10;  &lt;imageh&gt;518&lt;/imageh&gt;&#10;  &lt;imagew&gt;1331&lt;/imagew&gt;&#10;  &lt;scale&gt;50&lt;/scale&gt;&#10;  &lt;cursor&gt;58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18" y="2197973"/>
            <a:ext cx="1732467" cy="674243"/>
          </a:xfrm>
          <a:prstGeom prst="rect">
            <a:avLst/>
          </a:prstGeom>
        </p:spPr>
      </p:pic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\frac{\partial n}{\partial t} = D \nabla^2 n + \nabla \xi(x,t)&#10;\end{align*}&lt;/body&gt;&#10;  &lt;fcolor&gt;FF000000&lt;/fcolor&gt;&#10;  &lt;bcolor&gt;FFFFFFFF&lt;/bcolor&gt;&#10;  &lt;transparent&gt;True&lt;/transparent&gt;&#10;  &lt;resolution&gt;1800&lt;/resolution&gt;&#10;  &lt;imageh&gt;518&lt;/imageh&gt;&#10;  &lt;imagew&gt;2484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64" y="3526011"/>
            <a:ext cx="3233244" cy="674243"/>
          </a:xfrm>
          <a:prstGeom prst="rect">
            <a:avLst/>
          </a:prstGeom>
        </p:spPr>
      </p:pic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\frac{\partial n}{\partial t} = \kappa \nabla^2 \frac{\delta {\cal F}}{\delta n}+ \frac{\partial}{\partial x} \xi(x,t)&#10;\end{align*}&lt;/body&gt;&#10;  &lt;fcolor&gt;FF000000&lt;/fcolor&gt;&#10;  &lt;bcolor&gt;FFFFFFFF&lt;/bcolor&gt;&#10;  &lt;transparent&gt;True&lt;/transparent&gt;&#10;  &lt;resolution&gt;1800&lt;/resolution&gt;&#10;  &lt;imageh&gt;520&lt;/imageh&gt;&#10;  &lt;imagew&gt;2789&lt;/imagew&gt;&#10;  &lt;scale&gt;50&lt;/scale&gt;&#10;  &lt;cursor&gt;6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33" y="4849243"/>
            <a:ext cx="3630240" cy="676846"/>
          </a:xfrm>
          <a:prstGeom prst="rect">
            <a:avLst/>
          </a:prstGeom>
        </p:spPr>
      </p:pic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&amp;amp;\langle \xi(1) \xi(2)\rangle&#10;\\&#10;&amp;amp;= 2D \chi_2 \delta(1-2)&#10;\end{align*}&lt;/body&gt;&#10;  &lt;fcolor&gt;FF000000&lt;/fcolor&gt;&#10;  &lt;bcolor&gt;FFFFFFFF&lt;/bcolor&gt;&#10;  &lt;transparent&gt;True&lt;/transparent&gt;&#10;  &lt;resolution&gt;1800&lt;/resolution&gt;&#10;  &lt;imageh&gt;699&lt;/imageh&gt;&#10;  &lt;imagew&gt;1754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02" y="3649232"/>
            <a:ext cx="1542424" cy="614682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{\cal F} = \int dx \big( a \Delta n^2 + c(\nabla n)^2 + \lambda_3 \Delta n^3 + \cdots \big)&#10;\end{align*}&lt;/body&gt;&#10;  &lt;fcolor&gt;FF000000&lt;/fcolor&gt;&#10;  &lt;bcolor&gt;FFFFFFFF&lt;/bcolor&gt;&#10;  &lt;transparent&gt;True&lt;/transparent&gt;&#10;  &lt;resolution&gt;1800&lt;/resolution&gt;&#10;  &lt;imageh&gt;553&lt;/imageh&gt;&#10;  &lt;imagew&gt;4626&lt;/imagew&gt;&#10;  &lt;scale&gt;50&lt;/scale&gt;&#10;  &lt;cursor&gt;8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64" y="5879846"/>
            <a:ext cx="4895850" cy="585258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3348830"/>
            <a:ext cx="285750" cy="59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/>
      <p:bldP spid="14" grpId="0"/>
      <p:bldP spid="1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角丸四角形 28"/>
          <p:cNvSpPr/>
          <p:nvPr/>
        </p:nvSpPr>
        <p:spPr>
          <a:xfrm>
            <a:off x="6692206" y="5084680"/>
            <a:ext cx="5442419" cy="1669927"/>
          </a:xfrm>
          <a:prstGeom prst="roundRect">
            <a:avLst>
              <a:gd name="adj" fmla="val 13481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Soft Mode of QCD-CP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259029" y="1850358"/>
            <a:ext cx="5424198" cy="16641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74573" y="1028640"/>
            <a:ext cx="55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2003; </a:t>
            </a:r>
            <a:r>
              <a:rPr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 smtClean="0">
                <a:solidFill>
                  <a:srgbClr val="002060"/>
                </a:solidFill>
              </a:rPr>
              <a:t>, </a:t>
            </a:r>
            <a:r>
              <a:rPr lang="en-US" altLang="ja-JP" dirty="0" err="1" smtClean="0">
                <a:solidFill>
                  <a:srgbClr val="002060"/>
                </a:solidFill>
              </a:rPr>
              <a:t>Ohtani</a:t>
            </a:r>
            <a:r>
              <a:rPr lang="en-US" altLang="ja-JP" dirty="0" smtClean="0">
                <a:solidFill>
                  <a:srgbClr val="002060"/>
                </a:solidFill>
              </a:rPr>
              <a:t>, 2004; Son, </a:t>
            </a:r>
            <a:r>
              <a:rPr lang="en-US" altLang="ja-JP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dirty="0" smtClean="0">
                <a:solidFill>
                  <a:srgbClr val="002060"/>
                </a:solidFill>
              </a:rPr>
              <a:t>, 2004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1311628" y="6001484"/>
            <a:ext cx="47923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1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84" y="5862783"/>
            <a:ext cx="263691" cy="236047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>
          <a:xfrm>
            <a:off x="1355131" y="4818557"/>
            <a:ext cx="4616995" cy="916392"/>
          </a:xfrm>
          <a:custGeom>
            <a:avLst/>
            <a:gdLst>
              <a:gd name="connsiteX0" fmla="*/ 0 w 4278385"/>
              <a:gd name="connsiteY0" fmla="*/ 916392 h 916392"/>
              <a:gd name="connsiteX1" fmla="*/ 838899 w 4278385"/>
              <a:gd name="connsiteY1" fmla="*/ 329163 h 916392"/>
              <a:gd name="connsiteX2" fmla="*/ 2063691 w 4278385"/>
              <a:gd name="connsiteY2" fmla="*/ 622777 h 916392"/>
              <a:gd name="connsiteX3" fmla="*/ 3212983 w 4278385"/>
              <a:gd name="connsiteY3" fmla="*/ 10381 h 916392"/>
              <a:gd name="connsiteX4" fmla="*/ 4278385 w 4278385"/>
              <a:gd name="connsiteY4" fmla="*/ 295607 h 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385" h="916392">
                <a:moveTo>
                  <a:pt x="0" y="916392"/>
                </a:moveTo>
                <a:cubicBezTo>
                  <a:pt x="247475" y="647245"/>
                  <a:pt x="494951" y="378099"/>
                  <a:pt x="838899" y="329163"/>
                </a:cubicBezTo>
                <a:cubicBezTo>
                  <a:pt x="1182847" y="280227"/>
                  <a:pt x="1668010" y="675907"/>
                  <a:pt x="2063691" y="622777"/>
                </a:cubicBezTo>
                <a:cubicBezTo>
                  <a:pt x="2459372" y="569647"/>
                  <a:pt x="2843867" y="64909"/>
                  <a:pt x="3212983" y="10381"/>
                </a:cubicBezTo>
                <a:cubicBezTo>
                  <a:pt x="3582099" y="-44147"/>
                  <a:pt x="3930242" y="125730"/>
                  <a:pt x="4278385" y="295607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9" name="フリーフォーム 8"/>
          <p:cNvSpPr/>
          <p:nvPr/>
        </p:nvSpPr>
        <p:spPr>
          <a:xfrm flipV="1">
            <a:off x="1345429" y="4924767"/>
            <a:ext cx="4616995" cy="916392"/>
          </a:xfrm>
          <a:custGeom>
            <a:avLst/>
            <a:gdLst>
              <a:gd name="connsiteX0" fmla="*/ 0 w 4278385"/>
              <a:gd name="connsiteY0" fmla="*/ 916392 h 916392"/>
              <a:gd name="connsiteX1" fmla="*/ 838899 w 4278385"/>
              <a:gd name="connsiteY1" fmla="*/ 329163 h 916392"/>
              <a:gd name="connsiteX2" fmla="*/ 2063691 w 4278385"/>
              <a:gd name="connsiteY2" fmla="*/ 622777 h 916392"/>
              <a:gd name="connsiteX3" fmla="*/ 3212983 w 4278385"/>
              <a:gd name="connsiteY3" fmla="*/ 10381 h 916392"/>
              <a:gd name="connsiteX4" fmla="*/ 4278385 w 4278385"/>
              <a:gd name="connsiteY4" fmla="*/ 295607 h 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385" h="916392">
                <a:moveTo>
                  <a:pt x="0" y="916392"/>
                </a:moveTo>
                <a:cubicBezTo>
                  <a:pt x="247475" y="647245"/>
                  <a:pt x="494951" y="378099"/>
                  <a:pt x="838899" y="329163"/>
                </a:cubicBezTo>
                <a:cubicBezTo>
                  <a:pt x="1182847" y="280227"/>
                  <a:pt x="1668010" y="675907"/>
                  <a:pt x="2063691" y="622777"/>
                </a:cubicBezTo>
                <a:cubicBezTo>
                  <a:pt x="2459372" y="569647"/>
                  <a:pt x="2843867" y="64909"/>
                  <a:pt x="3212983" y="10381"/>
                </a:cubicBezTo>
                <a:cubicBezTo>
                  <a:pt x="3582099" y="-44147"/>
                  <a:pt x="3930242" y="125730"/>
                  <a:pt x="4278385" y="29560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\sigma \sim M_q&#10;\end{align*}&lt;/body&gt;&#10;  &lt;fcolor&gt;FF0014FF&lt;/fcolor&gt;&#10;  &lt;bcolor&gt;FFFFFFFF&lt;/bcolor&gt;&#10;  &lt;transparent&gt;True&lt;/transparent&gt;&#10;  &lt;resolution&gt;1800&lt;/resolution&gt;&#10;  &lt;imageh&gt;242&lt;/imageh&gt;&#10;  &lt;imagew&gt;802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90" y="4458041"/>
            <a:ext cx="1087832" cy="328249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n_{\rm B}&#10;\end{align*}&lt;/body&gt;&#10;  &lt;fcolor&gt;FFFF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20" y="5498421"/>
            <a:ext cx="452050" cy="24795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111309" y="2022303"/>
            <a:ext cx="3717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Fluctuations of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i="1" dirty="0" err="1" smtClean="0"/>
              <a:t>n</a:t>
            </a:r>
            <a:r>
              <a:rPr kumimoji="1" lang="en-US" altLang="ja-JP" sz="2400" baseline="-25000" dirty="0" err="1" smtClean="0"/>
              <a:t>B</a:t>
            </a:r>
            <a:r>
              <a:rPr kumimoji="1" lang="en-US" altLang="ja-JP" sz="2400" dirty="0" smtClean="0"/>
              <a:t> are </a:t>
            </a:r>
          </a:p>
          <a:p>
            <a:pPr algn="ctr"/>
            <a:r>
              <a:rPr kumimoji="1" lang="en-US" altLang="ja-JP" sz="2400" dirty="0" smtClean="0"/>
              <a:t>coupled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around the CP</a:t>
            </a:r>
            <a:r>
              <a:rPr kumimoji="1" lang="en-US" altLang="ja-JP" sz="2400" dirty="0" smtClean="0"/>
              <a:t>!</a:t>
            </a:r>
            <a:endParaRPr kumimoji="1" lang="ja-JP" altLang="en-US" sz="2400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7882147" y="2929947"/>
            <a:ext cx="2592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9081479" y="1705811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/>
          <p:cNvSpPr/>
          <p:nvPr/>
        </p:nvSpPr>
        <p:spPr>
          <a:xfrm rot="19776353">
            <a:off x="8541419" y="2796783"/>
            <a:ext cx="1080120" cy="266328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>
            <a:spLocks noChangeAspect="1"/>
          </p:cNvSpPr>
          <p:nvPr/>
        </p:nvSpPr>
        <p:spPr>
          <a:xfrm rot="19776353">
            <a:off x="8278468" y="2731947"/>
            <a:ext cx="1606019" cy="396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>
            <a:spLocks noChangeAspect="1"/>
          </p:cNvSpPr>
          <p:nvPr/>
        </p:nvSpPr>
        <p:spPr>
          <a:xfrm rot="19776353">
            <a:off x="7987471" y="2659947"/>
            <a:ext cx="2190027" cy="540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>
            <a:spLocks noChangeAspect="1"/>
          </p:cNvSpPr>
          <p:nvPr/>
        </p:nvSpPr>
        <p:spPr>
          <a:xfrm rot="19776353">
            <a:off x="8789474" y="2857946"/>
            <a:ext cx="584006" cy="144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98" y="1593064"/>
            <a:ext cx="251520" cy="209279"/>
          </a:xfrm>
          <a:prstGeom prst="rect">
            <a:avLst/>
          </a:prstGeom>
        </p:spPr>
      </p:pic>
      <p:sp>
        <p:nvSpPr>
          <p:cNvPr id="20" name="左右矢印 19"/>
          <p:cNvSpPr/>
          <p:nvPr/>
        </p:nvSpPr>
        <p:spPr>
          <a:xfrm>
            <a:off x="7546519" y="2266940"/>
            <a:ext cx="2602643" cy="728066"/>
          </a:xfrm>
          <a:prstGeom prst="leftRightArrow">
            <a:avLst>
              <a:gd name="adj1" fmla="val 44598"/>
              <a:gd name="adj2" fmla="val 75349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  <a:alpha val="64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 rot="19888411">
            <a:off x="7469304" y="1693217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critical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oft mode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下矢印 21"/>
          <p:cNvSpPr/>
          <p:nvPr/>
        </p:nvSpPr>
        <p:spPr>
          <a:xfrm flipV="1">
            <a:off x="8413963" y="3282685"/>
            <a:ext cx="268607" cy="644015"/>
          </a:xfrm>
          <a:prstGeom prst="downArrow">
            <a:avLst>
              <a:gd name="adj1" fmla="val 50000"/>
              <a:gd name="adj2" fmla="val 1401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011431" y="3795257"/>
            <a:ext cx="21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: fast damping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T_{0\mu}&#10;\end{align*}&lt;/body&gt;&#10;  &lt;fcolor&gt;FF000000&lt;/fcolor&gt;&#10;  &lt;bcolor&gt;FFFFFFFF&lt;/bcolor&gt;&#10;  &lt;transparent&gt;True&lt;/transparent&gt;&#10;  &lt;resolution&gt;1800&lt;/resolution&gt;&#10;  &lt;imageh&gt;243&lt;/imageh&gt;&#10;  &lt;imagew&gt;35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008" y="3410278"/>
            <a:ext cx="444456" cy="308580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n_{\rm B}&#10;\end{align*}&lt;/body&gt;&#10;  &lt;fcolor&gt;FF00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060" y="3134442"/>
            <a:ext cx="340327" cy="186672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article}&#10;\usepackage{amsmath}&#10;\pagestyle{empty}&lt;/preamble&gt;&#10;  &lt;body&gt;\begin{align*} &#10;F(\sigma,n) = &#10;&amp;amp;A \sigma^2 + B \sigma n + C n^2 &#10;\\&#10;&amp;amp;+ \cdots&#10;\end{align*}&lt;/body&gt;&#10;  &lt;fcolor&gt;FF000000&lt;/fcolor&gt;&#10;  &lt;bcolor&gt;FFFFFFFF&lt;/bcolor&gt;&#10;  &lt;transparent&gt;True&lt;/transparent&gt;&#10;  &lt;resolution&gt;1800&lt;/resolution&gt;&#10;  &lt;imageh&gt;612&lt;/imageh&gt;&#10;  &lt;imagew&gt;3034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39" y="4271038"/>
            <a:ext cx="3210983" cy="647699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article}&#10;\usepackage{amsmath}&#10;\pagestyle{empty}&lt;/preamble&gt;&#10;  &lt;body&gt;\begin{align*} &#10;\delta \sigma \simeq \delta n_B&#10;\end{align*}&lt;/body&gt;&#10;  &lt;fcolor&gt;FF000000&lt;/fcolor&gt;&#10;  &lt;bcolor&gt;FFFFFFFF&lt;/bcolor&gt;&#10;  &lt;transparent&gt;True&lt;/transparent&gt;&#10;  &lt;resolution&gt;1800&lt;/resolution&gt;&#10;  &lt;imageh&gt;216&lt;/imageh&gt;&#10;  &lt;imagew&gt;1008&lt;/imagew&gt;&#10;  &lt;scale&gt;50&lt;/scale&gt;&#10;  &lt;cursor&gt;47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73" y="2960773"/>
            <a:ext cx="1845041" cy="395366"/>
          </a:xfrm>
          <a:prstGeom prst="rect">
            <a:avLst/>
          </a:prstGeom>
        </p:spPr>
      </p:pic>
      <p:cxnSp>
        <p:nvCxnSpPr>
          <p:cNvPr id="28" name="直線矢印コネクタ 27"/>
          <p:cNvCxnSpPr/>
          <p:nvPr/>
        </p:nvCxnSpPr>
        <p:spPr>
          <a:xfrm flipV="1">
            <a:off x="2065509" y="4493613"/>
            <a:ext cx="0" cy="176232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857853" y="5141915"/>
            <a:ext cx="5276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To a first approximation, SDE describes the soft mode of the CP.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C</a:t>
            </a:r>
            <a:r>
              <a:rPr kumimoji="1" lang="en-US" altLang="ja-JP" sz="2400" dirty="0" smtClean="0"/>
              <a:t>oupling to σ &amp; </a:t>
            </a:r>
            <a:r>
              <a:rPr kumimoji="1" lang="en-US" altLang="ja-JP" sz="2400" dirty="0" err="1" smtClean="0"/>
              <a:t>T</a:t>
            </a:r>
            <a:r>
              <a:rPr kumimoji="1" lang="en-US" altLang="ja-JP" sz="2400" baseline="-25000" dirty="0" err="1" smtClean="0">
                <a:latin typeface="Symbol" panose="05050102010706020507" pitchFamily="18" charset="2"/>
              </a:rPr>
              <a:t>mn</a:t>
            </a:r>
            <a:r>
              <a:rPr kumimoji="1" lang="en-US" altLang="ja-JP" sz="2400" dirty="0" smtClean="0"/>
              <a:t> has to be included for more accurate description.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342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1">
      <a:majorFont>
        <a:latin typeface="Arial Rounded MT Bold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  <a:headEnd type="none" w="med" len="med"/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 F F 0 0 0 0 0 0 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A60F6498-3025-4EA5-9629-749BE8D125C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1028</Words>
  <Application>Microsoft Office PowerPoint</Application>
  <PresentationFormat>ワイド画面</PresentationFormat>
  <Paragraphs>233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8" baseType="lpstr">
      <vt:lpstr>HGｺﾞｼｯｸE</vt:lpstr>
      <vt:lpstr>HG丸ｺﾞｼｯｸM-PRO</vt:lpstr>
      <vt:lpstr>ＭＳ Ｐゴシック</vt:lpstr>
      <vt:lpstr>ＭＳ Ｐ明朝</vt:lpstr>
      <vt:lpstr>メイリオ</vt:lpstr>
      <vt:lpstr>游ゴシック</vt:lpstr>
      <vt:lpstr>Arial</vt:lpstr>
      <vt:lpstr>Arial Rounded MT Bold</vt:lpstr>
      <vt:lpstr>Calibri</vt:lpstr>
      <vt:lpstr>Symbol</vt:lpstr>
      <vt:lpstr>Times New Roman</vt:lpstr>
      <vt:lpstr>Trebuchet MS</vt:lpstr>
      <vt:lpstr>Wingdings</vt:lpstr>
      <vt:lpstr>1_Office テーマ</vt:lpstr>
      <vt:lpstr>Critical Fluctuation in a Dynamically Expanding Heavy-Ion Collisions</vt:lpstr>
      <vt:lpstr>Search for QCD Phase Structure</vt:lpstr>
      <vt:lpstr>Search for QCD Phase Structure</vt:lpstr>
      <vt:lpstr>Event-by-Event Fluctuations</vt:lpstr>
      <vt:lpstr>Event-by-Event Fluctuations</vt:lpstr>
      <vt:lpstr>Time Evolution of Fluctuations</vt:lpstr>
      <vt:lpstr>Evolution of Conserved-Charge Fluct.</vt:lpstr>
      <vt:lpstr>Evolution of Conserved-Charge Fluct.</vt:lpstr>
      <vt:lpstr>Soft Mode of QCD-CP</vt:lpstr>
      <vt:lpstr>Contents</vt:lpstr>
      <vt:lpstr>Stochastic Diffusion Equation (Gaussian)</vt:lpstr>
      <vt:lpstr>Evolution of Parameters</vt:lpstr>
      <vt:lpstr>Time Evolution</vt:lpstr>
      <vt:lpstr>Contents</vt:lpstr>
      <vt:lpstr>Introducing Non-Linear Terms</vt:lpstr>
      <vt:lpstr>Cumulants in Equilibrium</vt:lpstr>
      <vt:lpstr>Evolution with Bjorken Expansion</vt:lpstr>
      <vt:lpstr>Numerical Result</vt:lpstr>
      <vt:lpstr>Contents</vt:lpstr>
      <vt:lpstr>1st-Order Transition</vt:lpstr>
      <vt:lpstr>Free Energy</vt:lpstr>
      <vt:lpstr>Time Evolution</vt:lpstr>
      <vt:lpstr>Correlation Function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Fluctuation in a Dynacmically Expanding Heavy-Ion Collisions</dc:title>
  <dc:creator>Kitazawa Masakiyo</dc:creator>
  <cp:lastModifiedBy>Kitazawa Masakiyo</cp:lastModifiedBy>
  <cp:revision>53</cp:revision>
  <dcterms:created xsi:type="dcterms:W3CDTF">2019-11-04T13:49:48Z</dcterms:created>
  <dcterms:modified xsi:type="dcterms:W3CDTF">2019-11-05T02:28:09Z</dcterms:modified>
</cp:coreProperties>
</file>