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8" r:id="rId4"/>
  </p:sldMasterIdLst>
  <p:notesMasterIdLst>
    <p:notesMasterId r:id="rId45"/>
  </p:notesMasterIdLst>
  <p:sldIdLst>
    <p:sldId id="256" r:id="rId5"/>
    <p:sldId id="259" r:id="rId6"/>
    <p:sldId id="299" r:id="rId7"/>
    <p:sldId id="286" r:id="rId8"/>
    <p:sldId id="287" r:id="rId9"/>
    <p:sldId id="288" r:id="rId10"/>
    <p:sldId id="289" r:id="rId11"/>
    <p:sldId id="290" r:id="rId12"/>
    <p:sldId id="292" r:id="rId13"/>
    <p:sldId id="260" r:id="rId14"/>
    <p:sldId id="301" r:id="rId15"/>
    <p:sldId id="298" r:id="rId16"/>
    <p:sldId id="261" r:id="rId17"/>
    <p:sldId id="293" r:id="rId18"/>
    <p:sldId id="294" r:id="rId19"/>
    <p:sldId id="295" r:id="rId20"/>
    <p:sldId id="296" r:id="rId21"/>
    <p:sldId id="283" r:id="rId22"/>
    <p:sldId id="277" r:id="rId23"/>
    <p:sldId id="276" r:id="rId24"/>
    <p:sldId id="262" r:id="rId25"/>
    <p:sldId id="279" r:id="rId26"/>
    <p:sldId id="297" r:id="rId27"/>
    <p:sldId id="278" r:id="rId28"/>
    <p:sldId id="264" r:id="rId29"/>
    <p:sldId id="269" r:id="rId30"/>
    <p:sldId id="270" r:id="rId31"/>
    <p:sldId id="285" r:id="rId32"/>
    <p:sldId id="271" r:id="rId33"/>
    <p:sldId id="267" r:id="rId34"/>
    <p:sldId id="272" r:id="rId35"/>
    <p:sldId id="302" r:id="rId36"/>
    <p:sldId id="274" r:id="rId37"/>
    <p:sldId id="275" r:id="rId38"/>
    <p:sldId id="266" r:id="rId39"/>
    <p:sldId id="265" r:id="rId40"/>
    <p:sldId id="280" r:id="rId41"/>
    <p:sldId id="282" r:id="rId42"/>
    <p:sldId id="257" r:id="rId43"/>
    <p:sldId id="300" r:id="rId4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53C7-A55A-46B3-99D2-2FB41A4FAB1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0C7B4-0DB9-42A3-881E-62D1F13BA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7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0C7B4-0DB9-42A3-881E-62D1F13BA4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84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38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2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21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BBDB7-F6C6-46F5-824A-6632240E8054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5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BABDC-0389-4022-BCCA-1A2EA933307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62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72AAE-AB07-4796-B977-EC624C6673BD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1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76E3-1C3B-46A5-82E9-491AE467326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20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88229-9EE7-4ECE-A968-AAC679B716E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0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D3281-D49C-4EB4-B5EB-478CB260B65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53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DBC9C-EE88-46AE-9A8C-C88D6BC45505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DF9CE-9A76-4847-B6FE-9DD048CA2C6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2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6344"/>
            <a:ext cx="851535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85225" y="484094"/>
            <a:ext cx="234367" cy="40341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24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7F808-AAF5-4883-9FB5-B11646EB1B1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7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789047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77490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892172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43521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293869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68862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2FC50-F555-46B4-B087-14B19069A52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24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C8730-9491-4BCF-B74F-BD4A685F8F55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65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BBDB7-F6C6-46F5-824A-6632240E8054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3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4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BABDC-0389-4022-BCCA-1A2EA933307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31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72AAE-AB07-4796-B977-EC624C6673BD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84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76E3-1C3B-46A5-82E9-491AE467326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76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88229-9EE7-4ECE-A968-AAC679B716E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38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D3281-D49C-4EB4-B5EB-478CB260B65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870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DBC9C-EE88-46AE-9A8C-C88D6BC45505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0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DF9CE-9A76-4847-B6FE-9DD048CA2C6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238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7F808-AAF5-4883-9FB5-B11646EB1B1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375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73989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7887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033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896960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32637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07690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374442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2FC50-F555-46B4-B087-14B19069A52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44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C8730-9491-4BCF-B74F-BD4A685F8F55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6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22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35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68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0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13"/>
          <a:srcRect l="38450" t="5729" b="21053"/>
          <a:stretch/>
        </p:blipFill>
        <p:spPr>
          <a:xfrm>
            <a:off x="-6056" y="6056"/>
            <a:ext cx="8067676" cy="6842861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19A7-31D2-4A02-9196-71B0A4670A4F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6535024"/>
            <a:ext cx="9144000" cy="3229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RCNP Theory Group Seminar, Osaka, Dec.</a:t>
            </a:r>
            <a:r>
              <a:rPr kumimoji="1" lang="en-US" altLang="ja-JP" sz="1600" baseline="0" dirty="0" smtClean="0"/>
              <a:t> 2, 2019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2335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565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5B32F-13FB-4F3A-B4D4-90B6EB31E7D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394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image" Target="../media/image250.png"/><Relationship Id="rId26" Type="http://schemas.openxmlformats.org/officeDocument/2006/relationships/image" Target="../media/image330.png"/><Relationship Id="rId3" Type="http://schemas.openxmlformats.org/officeDocument/2006/relationships/image" Target="../media/image34.png"/><Relationship Id="rId21" Type="http://schemas.openxmlformats.org/officeDocument/2006/relationships/image" Target="../media/image280.png"/><Relationship Id="rId34" Type="http://schemas.openxmlformats.org/officeDocument/2006/relationships/image" Target="../media/image43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17" Type="http://schemas.openxmlformats.org/officeDocument/2006/relationships/image" Target="../media/image240.png"/><Relationship Id="rId25" Type="http://schemas.openxmlformats.org/officeDocument/2006/relationships/image" Target="../media/image320.png"/><Relationship Id="rId33" Type="http://schemas.openxmlformats.org/officeDocument/2006/relationships/image" Target="../media/image42.png"/><Relationship Id="rId2" Type="http://schemas.openxmlformats.org/officeDocument/2006/relationships/image" Target="../media/image33.png"/><Relationship Id="rId16" Type="http://schemas.openxmlformats.org/officeDocument/2006/relationships/image" Target="../media/image37.png"/><Relationship Id="rId20" Type="http://schemas.openxmlformats.org/officeDocument/2006/relationships/image" Target="../media/image270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50.png"/><Relationship Id="rId15" Type="http://schemas.openxmlformats.org/officeDocument/2006/relationships/image" Target="../media/image36.png"/><Relationship Id="rId23" Type="http://schemas.openxmlformats.org/officeDocument/2006/relationships/image" Target="../media/image30.png"/><Relationship Id="rId28" Type="http://schemas.openxmlformats.org/officeDocument/2006/relationships/image" Target="../media/image350.png"/><Relationship Id="rId10" Type="http://schemas.openxmlformats.org/officeDocument/2006/relationships/image" Target="../media/image200.png"/><Relationship Id="rId19" Type="http://schemas.openxmlformats.org/officeDocument/2006/relationships/image" Target="../media/image260.png"/><Relationship Id="rId31" Type="http://schemas.openxmlformats.org/officeDocument/2006/relationships/image" Target="../media/image32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35.png"/><Relationship Id="rId22" Type="http://schemas.openxmlformats.org/officeDocument/2006/relationships/image" Target="../media/image290.png"/><Relationship Id="rId27" Type="http://schemas.openxmlformats.org/officeDocument/2006/relationships/image" Target="../media/image340.png"/><Relationship Id="rId30" Type="http://schemas.openxmlformats.org/officeDocument/2006/relationships/image" Target="../media/image22.png"/><Relationship Id="rId8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Topological </a:t>
            </a:r>
            <a:r>
              <a:rPr kumimoji="1" lang="en-US" altLang="ja-JP" dirty="0" smtClean="0"/>
              <a:t>Charge</a:t>
            </a:r>
            <a:br>
              <a:rPr kumimoji="1" lang="en-US" altLang="ja-JP" dirty="0" smtClean="0"/>
            </a:br>
            <a:r>
              <a:rPr kumimoji="1" lang="en-US" altLang="ja-JP" sz="4000" dirty="0" smtClean="0"/>
              <a:t>on the lattice studied </a:t>
            </a:r>
            <a:r>
              <a:rPr kumimoji="1" lang="en-US" altLang="ja-JP" sz="4000" dirty="0" smtClean="0"/>
              <a:t>by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en-US" altLang="ja-JP" dirty="0" smtClean="0"/>
              <a:t>Neural Network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978556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u="sng" dirty="0" smtClean="0"/>
              <a:t>Masakiyo </a:t>
            </a:r>
            <a:r>
              <a:rPr lang="en-US" altLang="ja-JP" u="sng" dirty="0"/>
              <a:t>Kitazawa</a:t>
            </a:r>
            <a:r>
              <a:rPr lang="en-US" altLang="ja-JP" dirty="0"/>
              <a:t>, Takuya </a:t>
            </a:r>
            <a:r>
              <a:rPr lang="en-US" altLang="ja-JP" dirty="0" smtClean="0"/>
              <a:t>Matsumoto</a:t>
            </a:r>
            <a:r>
              <a:rPr kumimoji="1" lang="en-US" altLang="ja-JP" dirty="0" smtClean="0"/>
              <a:t>, Yasuhiro Kohno</a:t>
            </a:r>
          </a:p>
          <a:p>
            <a:r>
              <a:rPr lang="en-US" altLang="ja-JP" dirty="0" smtClean="0"/>
              <a:t>(Osaka University)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MK, Kohno, Matsumoto, arXiv:1909.06238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8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Topology on the Lattice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29" y="2531607"/>
            <a:ext cx="4715436" cy="39149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43167" y="1284380"/>
            <a:ext cx="6163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efinitions of Q on the lattice: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fermionic</a:t>
            </a:r>
            <a:r>
              <a:rPr lang="en-US" altLang="ja-JP" sz="2400" dirty="0"/>
              <a:t>: </a:t>
            </a:r>
            <a:r>
              <a:rPr lang="en-US" altLang="ja-JP" sz="2400" dirty="0" err="1" smtClean="0"/>
              <a:t>Atiyah</a:t>
            </a:r>
            <a:r>
              <a:rPr lang="en-US" altLang="ja-JP" sz="2400" dirty="0" smtClean="0"/>
              <a:t>-Singer index theorem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err="1" smtClean="0">
                <a:solidFill>
                  <a:srgbClr val="FF0000"/>
                </a:solidFill>
              </a:rPr>
              <a:t>gluonic</a:t>
            </a:r>
            <a:r>
              <a:rPr kumimoji="1" lang="en-US" altLang="ja-JP" sz="2400" dirty="0" smtClean="0"/>
              <a:t>: q(x) after smoothing</a:t>
            </a:r>
          </a:p>
          <a:p>
            <a:pPr marL="1257300" lvl="2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cooling, smearing</a:t>
            </a:r>
          </a:p>
          <a:p>
            <a:pPr marL="1257300" lvl="2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gradient flow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3167" y="3845863"/>
            <a:ext cx="4275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G</a:t>
            </a:r>
            <a:r>
              <a:rPr kumimoji="1" lang="en-US" altLang="ja-JP" sz="2400" dirty="0" smtClean="0"/>
              <a:t>ood agreement b/w various definitions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Faster algorithm is desirable!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0870" y="3151652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Weisz, 2011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15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q(x) at Nonzero Flow Time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2" y="2275098"/>
            <a:ext cx="2787913" cy="21502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53" y="2275098"/>
            <a:ext cx="2787915" cy="21502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86" y="2275098"/>
            <a:ext cx="2787912" cy="2150277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/a^2=0.1&#10;\end{align*}&lt;/body&gt;&#10;  &lt;fcolor&gt;FF000000&lt;/fcolor&gt;&#10;  &lt;bcolor&gt;FFFFFFFF&lt;/bcolor&gt;&#10;  &lt;transparent&gt;True&lt;/transparent&gt;&#10;  &lt;resolution&gt;1800&lt;/resolution&gt;&#10;  &lt;imageh&gt;279&lt;/imageh&gt;&#10;  &lt;imagew&gt;108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0" y="1855694"/>
            <a:ext cx="1146175" cy="29527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/a^2=0.2&#10;\end{align*}&lt;/body&gt;&#10;  &lt;fcolor&gt;FF000000&lt;/fcolor&gt;&#10;  &lt;bcolor&gt;FFFFFFFF&lt;/bcolor&gt;&#10;  &lt;transparent&gt;True&lt;/transparent&gt;&#10;  &lt;resolution&gt;1800&lt;/resolution&gt;&#10;  &lt;imageh&gt;279&lt;/imageh&gt;&#10;  &lt;imagew&gt;1091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22" y="1855694"/>
            <a:ext cx="1154642" cy="29527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/a^2=0.3&#10;\end{align*}&lt;/body&gt;&#10;  &lt;fcolor&gt;FF000000&lt;/fcolor&gt;&#10;  &lt;bcolor&gt;FFFFFFFF&lt;/bcolor&gt;&#10;  &lt;transparent&gt;True&lt;/transparent&gt;&#10;  &lt;resolution&gt;1800&lt;/resolution&gt;&#10;  &lt;imageh&gt;279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63" y="1855694"/>
            <a:ext cx="1156758" cy="29527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674814" y="4966448"/>
            <a:ext cx="581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dirty="0" smtClean="0"/>
              <a:t>Field becomes smoother for larger </a:t>
            </a:r>
            <a:r>
              <a:rPr kumimoji="1" lang="en-US" altLang="ja-JP" sz="2800" i="1" dirty="0" smtClean="0"/>
              <a:t>t</a:t>
            </a:r>
            <a:r>
              <a:rPr kumimoji="1" lang="en-US" altLang="ja-JP" sz="2800" dirty="0" smtClean="0"/>
              <a:t>. 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80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Topological Freezing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00" y="2683807"/>
            <a:ext cx="5121676" cy="30851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487109" y="5768974"/>
            <a:ext cx="28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M. </a:t>
            </a:r>
            <a:r>
              <a:rPr kumimoji="1" lang="en-US" altLang="ja-JP" dirty="0" err="1" smtClean="0"/>
              <a:t>L</a:t>
            </a:r>
            <a:r>
              <a:rPr lang="en-US" altLang="ja-JP" dirty="0" err="1" smtClean="0"/>
              <a:t>ü</a:t>
            </a:r>
            <a:r>
              <a:rPr kumimoji="1" lang="en-US" altLang="ja-JP" dirty="0" err="1" smtClean="0"/>
              <a:t>scher</a:t>
            </a:r>
            <a:r>
              <a:rPr kumimoji="1" lang="en-US" altLang="ja-JP" dirty="0" smtClean="0"/>
              <a:t>.(2014)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0062" y="1219507"/>
            <a:ext cx="768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L</a:t>
            </a:r>
            <a:r>
              <a:rPr kumimoji="1" lang="en-US" altLang="ja-JP" sz="2400" dirty="0" smtClean="0"/>
              <a:t>attice Monte-Carlo simulation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/>
              <a:t> gauge update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Auto-correlation length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of Q becomes </a:t>
            </a:r>
            <a:r>
              <a:rPr kumimoji="1" lang="en-US" altLang="ja-JP" sz="2400" dirty="0" smtClean="0"/>
              <a:t>longer as lattice spacing becomes finer.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75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Neural Network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4078" y="4670000"/>
            <a:ext cx="63001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Capture “instanton”-like structure?</a:t>
            </a:r>
          </a:p>
          <a:p>
            <a:pPr marL="342900" indent="-3429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Acceleration of the analysis of Q?</a:t>
            </a:r>
            <a:endParaRPr kumimoji="1" lang="ja-JP" altLang="en-US" sz="2800" b="1" dirty="0" smtClean="0"/>
          </a:p>
        </p:txBody>
      </p:sp>
      <p:grpSp>
        <p:nvGrpSpPr>
          <p:cNvPr id="128" name="グループ化 127"/>
          <p:cNvGrpSpPr/>
          <p:nvPr/>
        </p:nvGrpSpPr>
        <p:grpSpPr>
          <a:xfrm>
            <a:off x="3188052" y="1521970"/>
            <a:ext cx="3870159" cy="2389796"/>
            <a:chOff x="2820038" y="1246941"/>
            <a:chExt cx="4685828" cy="284095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20038" y="1371907"/>
              <a:ext cx="4685828" cy="2596410"/>
              <a:chOff x="2766248" y="2578081"/>
              <a:chExt cx="4685828" cy="2596410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2766248" y="3108968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2766248" y="3620821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766248" y="4132674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766248" y="4644527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2910248" y="2597116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2910247" y="2597116"/>
                <a:ext cx="2198914" cy="10205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910246" y="2593964"/>
                <a:ext cx="3306501" cy="153555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2910245" y="3108968"/>
                <a:ext cx="3306502" cy="153240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4017833" y="3108969"/>
                <a:ext cx="3290108" cy="153131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4017698" y="3617669"/>
                <a:ext cx="3290039" cy="152816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108823" y="4129521"/>
                <a:ext cx="2194987" cy="102370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865705" y="5150074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865705" y="2597115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6200153" y="4648770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914177" y="4645615"/>
                <a:ext cx="1095527" cy="50870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902118" y="4138981"/>
                <a:ext cx="2215035" cy="102164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910110" y="3617667"/>
                <a:ext cx="3306502" cy="1536651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918376" y="3110057"/>
                <a:ext cx="3298236" cy="15349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009635" y="3102663"/>
                <a:ext cx="3298102" cy="15486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009296" y="2593376"/>
                <a:ext cx="3306568" cy="153988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5117153" y="2599488"/>
                <a:ext cx="2190379" cy="101759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6216612" y="2599488"/>
                <a:ext cx="1090920" cy="51263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2909701" y="2599488"/>
                <a:ext cx="1099595" cy="101802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2909157" y="3108967"/>
                <a:ext cx="1099526" cy="10260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2908205" y="2599177"/>
                <a:ext cx="2200074" cy="203904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4008242" y="3102158"/>
                <a:ext cx="1106124" cy="10314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4013495" y="2608169"/>
                <a:ext cx="2198847" cy="204110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4006694" y="3108967"/>
                <a:ext cx="2204347" cy="204317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5110031" y="3623975"/>
                <a:ext cx="1100712" cy="102105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5116407" y="3102158"/>
                <a:ext cx="2191125" cy="20499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209573" y="3623781"/>
                <a:ext cx="1097024" cy="102125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6216069" y="4133571"/>
                <a:ext cx="1090867" cy="101619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913036" y="4131582"/>
                <a:ext cx="1091866" cy="101168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912781" y="3622727"/>
                <a:ext cx="1098472" cy="10276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912781" y="3104723"/>
                <a:ext cx="2197250" cy="204741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4011253" y="3616693"/>
                <a:ext cx="1104947" cy="10246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4011253" y="3111535"/>
                <a:ext cx="2204815" cy="20372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H="1" flipV="1">
                <a:off x="4011252" y="2604234"/>
                <a:ext cx="2204723" cy="20304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5116201" y="3111535"/>
                <a:ext cx="1093304" cy="102129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5109826" y="2604234"/>
                <a:ext cx="2200493" cy="2037138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 flipV="1">
                <a:off x="6209505" y="3117900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 flipV="1">
                <a:off x="6216762" y="2602821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2912688" y="260436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2897959" y="312307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4012758" y="26050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4005174" y="311451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4014850" y="360932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119680" y="2598204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5107205" y="3104250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119680" y="36158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209085" y="3118642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8322" y="362645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2908205" y="362272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2906857" y="3109436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012635" y="362780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4008741" y="3119359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4009229" y="259162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5102088" y="361880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5101883" y="3115558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5107994" y="259661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6214703" y="3114254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6213530" y="261598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2913835" y="3110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009279" y="3110122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004938" y="2587610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5108096" y="3095428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096676" y="2586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6210181" y="260044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2908620" y="2593264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V="1">
                <a:off x="4016153" y="2593089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V="1">
                <a:off x="4009793" y="311414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5102836" y="2592863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V="1">
                <a:off x="5109161" y="312465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6210274" y="3101642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V="1">
                <a:off x="4010481" y="2595164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5098157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rot="10800000">
                <a:off x="4010496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H="1" flipV="1">
                <a:off x="5085861" y="2578081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/>
            <p:cNvGrpSpPr/>
            <p:nvPr/>
          </p:nvGrpSpPr>
          <p:grpSpPr>
            <a:xfrm>
              <a:off x="2820038" y="1246941"/>
              <a:ext cx="4685828" cy="2840959"/>
              <a:chOff x="2766248" y="2453115"/>
              <a:chExt cx="4685828" cy="2840959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3865705" y="2453115"/>
                <a:ext cx="288000" cy="2840959"/>
                <a:chOff x="3865705" y="2453115"/>
                <a:chExt cx="288000" cy="2840959"/>
              </a:xfrm>
            </p:grpSpPr>
            <p:sp>
              <p:nvSpPr>
                <p:cNvPr id="113" name="楕円 112"/>
                <p:cNvSpPr/>
                <p:nvPr/>
              </p:nvSpPr>
              <p:spPr>
                <a:xfrm>
                  <a:off x="3865705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楕円 113"/>
                <p:cNvSpPr/>
                <p:nvPr/>
              </p:nvSpPr>
              <p:spPr>
                <a:xfrm>
                  <a:off x="3865705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楕円 114"/>
                <p:cNvSpPr/>
                <p:nvPr/>
              </p:nvSpPr>
              <p:spPr>
                <a:xfrm>
                  <a:off x="3865705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楕円 115"/>
                <p:cNvSpPr/>
                <p:nvPr/>
              </p:nvSpPr>
              <p:spPr>
                <a:xfrm>
                  <a:off x="3865705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楕円 116"/>
                <p:cNvSpPr/>
                <p:nvPr/>
              </p:nvSpPr>
              <p:spPr>
                <a:xfrm>
                  <a:off x="3865705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楕円 117"/>
                <p:cNvSpPr/>
                <p:nvPr/>
              </p:nvSpPr>
              <p:spPr>
                <a:xfrm>
                  <a:off x="3865705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9" name="グループ化 88"/>
              <p:cNvGrpSpPr/>
              <p:nvPr/>
            </p:nvGrpSpPr>
            <p:grpSpPr>
              <a:xfrm>
                <a:off x="4965162" y="2453115"/>
                <a:ext cx="288000" cy="2840959"/>
                <a:chOff x="4965162" y="2453115"/>
                <a:chExt cx="288000" cy="2840959"/>
              </a:xfrm>
            </p:grpSpPr>
            <p:sp>
              <p:nvSpPr>
                <p:cNvPr id="107" name="楕円 106"/>
                <p:cNvSpPr/>
                <p:nvPr/>
              </p:nvSpPr>
              <p:spPr>
                <a:xfrm>
                  <a:off x="4965162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楕円 107"/>
                <p:cNvSpPr/>
                <p:nvPr/>
              </p:nvSpPr>
              <p:spPr>
                <a:xfrm>
                  <a:off x="4965162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楕円 108"/>
                <p:cNvSpPr/>
                <p:nvPr/>
              </p:nvSpPr>
              <p:spPr>
                <a:xfrm>
                  <a:off x="4965162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>
                  <a:off x="4965162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楕円 110"/>
                <p:cNvSpPr/>
                <p:nvPr/>
              </p:nvSpPr>
              <p:spPr>
                <a:xfrm>
                  <a:off x="4965162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楕円 111"/>
                <p:cNvSpPr/>
                <p:nvPr/>
              </p:nvSpPr>
              <p:spPr>
                <a:xfrm>
                  <a:off x="4965162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6064619" y="2453115"/>
                <a:ext cx="288000" cy="2840959"/>
                <a:chOff x="6064619" y="2453115"/>
                <a:chExt cx="288000" cy="2840959"/>
              </a:xfrm>
            </p:grpSpPr>
            <p:sp>
              <p:nvSpPr>
                <p:cNvPr id="101" name="楕円 100"/>
                <p:cNvSpPr/>
                <p:nvPr/>
              </p:nvSpPr>
              <p:spPr>
                <a:xfrm>
                  <a:off x="6064619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楕円 101"/>
                <p:cNvSpPr/>
                <p:nvPr/>
              </p:nvSpPr>
              <p:spPr>
                <a:xfrm>
                  <a:off x="6064619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102"/>
                <p:cNvSpPr/>
                <p:nvPr/>
              </p:nvSpPr>
              <p:spPr>
                <a:xfrm>
                  <a:off x="6064619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103"/>
                <p:cNvSpPr/>
                <p:nvPr/>
              </p:nvSpPr>
              <p:spPr>
                <a:xfrm>
                  <a:off x="6064619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楕円 104"/>
                <p:cNvSpPr/>
                <p:nvPr/>
              </p:nvSpPr>
              <p:spPr>
                <a:xfrm>
                  <a:off x="6064619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>
                  <a:off x="6064619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1" name="グループ化 90"/>
              <p:cNvGrpSpPr/>
              <p:nvPr/>
            </p:nvGrpSpPr>
            <p:grpSpPr>
              <a:xfrm>
                <a:off x="2766248" y="2964968"/>
                <a:ext cx="288000" cy="1823559"/>
                <a:chOff x="2766248" y="2964968"/>
                <a:chExt cx="288000" cy="1823559"/>
              </a:xfrm>
            </p:grpSpPr>
            <p:sp>
              <p:nvSpPr>
                <p:cNvPr id="97" name="楕円 96"/>
                <p:cNvSpPr/>
                <p:nvPr/>
              </p:nvSpPr>
              <p:spPr>
                <a:xfrm>
                  <a:off x="2766248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楕円 97"/>
                <p:cNvSpPr/>
                <p:nvPr/>
              </p:nvSpPr>
              <p:spPr>
                <a:xfrm>
                  <a:off x="2766248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/>
                <p:cNvSpPr/>
                <p:nvPr/>
              </p:nvSpPr>
              <p:spPr>
                <a:xfrm>
                  <a:off x="2766248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楕円 99"/>
                <p:cNvSpPr/>
                <p:nvPr/>
              </p:nvSpPr>
              <p:spPr>
                <a:xfrm>
                  <a:off x="2766248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7164076" y="2964968"/>
                <a:ext cx="288000" cy="1823559"/>
                <a:chOff x="7164076" y="2964968"/>
                <a:chExt cx="288000" cy="1823559"/>
              </a:xfrm>
            </p:grpSpPr>
            <p:sp>
              <p:nvSpPr>
                <p:cNvPr id="93" name="楕円 92"/>
                <p:cNvSpPr/>
                <p:nvPr/>
              </p:nvSpPr>
              <p:spPr>
                <a:xfrm>
                  <a:off x="7164076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楕円 93"/>
                <p:cNvSpPr/>
                <p:nvPr/>
              </p:nvSpPr>
              <p:spPr>
                <a:xfrm>
                  <a:off x="7164076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楕円 94"/>
                <p:cNvSpPr/>
                <p:nvPr/>
              </p:nvSpPr>
              <p:spPr>
                <a:xfrm>
                  <a:off x="7164076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楕円 95"/>
                <p:cNvSpPr/>
                <p:nvPr/>
              </p:nvSpPr>
              <p:spPr>
                <a:xfrm>
                  <a:off x="7164076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19" name="図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" y="1698104"/>
            <a:ext cx="2604532" cy="19403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2336" y="1174884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Input: q(x)</a:t>
            </a:r>
            <a:endParaRPr kumimoji="1" lang="ja-JP" altLang="en-US" sz="2800" b="1" dirty="0" smtClean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78868" y="359984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4-dimensional field</a:t>
            </a:r>
            <a:endParaRPr kumimoji="1" lang="ja-JP" altLang="en-US" sz="2000" dirty="0" smtClean="0"/>
          </a:p>
        </p:txBody>
      </p:sp>
      <p:sp>
        <p:nvSpPr>
          <p:cNvPr id="124" name="楕円 123"/>
          <p:cNvSpPr>
            <a:spLocks noChangeAspect="1"/>
          </p:cNvSpPr>
          <p:nvPr/>
        </p:nvSpPr>
        <p:spPr>
          <a:xfrm>
            <a:off x="7655831" y="202247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614814" y="1445778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Output</a:t>
            </a:r>
            <a:endParaRPr kumimoji="1" lang="ja-JP" altLang="en-US" sz="2800" b="1" dirty="0" smtClean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591309" y="3335960"/>
            <a:ext cx="139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000" dirty="0" smtClean="0"/>
              <a:t>topological</a:t>
            </a:r>
          </a:p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charge</a:t>
            </a:r>
            <a:endParaRPr kumimoji="1" lang="ja-JP" altLang="en-US" sz="2000" dirty="0" smtClean="0"/>
          </a:p>
        </p:txBody>
      </p:sp>
      <p:sp>
        <p:nvSpPr>
          <p:cNvPr id="127" name="右矢印 126"/>
          <p:cNvSpPr/>
          <p:nvPr/>
        </p:nvSpPr>
        <p:spPr>
          <a:xfrm>
            <a:off x="2481810" y="18596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右矢印 128"/>
          <p:cNvSpPr/>
          <p:nvPr/>
        </p:nvSpPr>
        <p:spPr>
          <a:xfrm>
            <a:off x="6985136" y="1905395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7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Neural Network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4325" y="1547813"/>
            <a:ext cx="6846882" cy="397365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Approximate arbitrary functions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BABDC-0389-4022-BCCA-1A2EA933307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2019/12/2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A7042-22BC-40EC-91DB-0C8BD381097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413280" y="2151855"/>
            <a:ext cx="6587216" cy="1482060"/>
            <a:chOff x="1845542" y="2411944"/>
            <a:chExt cx="6587216" cy="1482060"/>
          </a:xfrm>
        </p:grpSpPr>
        <p:sp>
          <p:nvSpPr>
            <p:cNvPr id="6" name="角丸四角形 5"/>
            <p:cNvSpPr/>
            <p:nvPr/>
          </p:nvSpPr>
          <p:spPr>
            <a:xfrm>
              <a:off x="3848794" y="2411944"/>
              <a:ext cx="1313409" cy="148206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NN</a:t>
              </a:r>
              <a:endPara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右矢印 6"/>
            <p:cNvSpPr/>
            <p:nvPr/>
          </p:nvSpPr>
          <p:spPr>
            <a:xfrm>
              <a:off x="2593571" y="2873376"/>
              <a:ext cx="789709" cy="6013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8" name="右矢印 7"/>
            <p:cNvSpPr/>
            <p:nvPr/>
          </p:nvSpPr>
          <p:spPr>
            <a:xfrm>
              <a:off x="5668241" y="2873376"/>
              <a:ext cx="789709" cy="6013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1845542" y="2638525"/>
                  <a:ext cx="585930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ja-JP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542" y="2638525"/>
                  <a:ext cx="585930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6764481" y="2638525"/>
                  <a:ext cx="1668277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ja-JP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481" y="2638525"/>
                  <a:ext cx="1668277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28650" y="3998522"/>
            <a:ext cx="6846882" cy="746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Supervised Learning: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  Evaluate </a:t>
            </a:r>
            <a:r>
              <a:rPr lang="en-US" altLang="ja-JP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errors b/w outputs of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NN and y(x)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7606" y="5175095"/>
            <a:ext cx="701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Tune</a:t>
            </a:r>
            <a:r>
              <a:rPr kumimoji="1" lang="en-US" altLang="ja-JP" sz="2000" b="0" i="0" u="sng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parameters in the NN to minimize the error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u="sng" baseline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 “Good” function y(x)</a:t>
            </a:r>
            <a:r>
              <a:rPr lang="en-US" altLang="ja-JP" sz="2000" u="sng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 is obtained.</a:t>
            </a:r>
            <a:endParaRPr kumimoji="1" lang="ja-JP" altLang="en-US" sz="2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21782" y="167376"/>
            <a:ext cx="1516377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by</a:t>
            </a:r>
          </a:p>
          <a:p>
            <a:r>
              <a:rPr lang="en-US" altLang="ja-JP" dirty="0" smtClean="0"/>
              <a:t>T. Matsumoto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0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グループ化 97"/>
          <p:cNvGrpSpPr/>
          <p:nvPr/>
        </p:nvGrpSpPr>
        <p:grpSpPr>
          <a:xfrm rot="16200000">
            <a:off x="2700573" y="983819"/>
            <a:ext cx="3352269" cy="4126553"/>
            <a:chOff x="-1432318" y="834966"/>
            <a:chExt cx="6206836" cy="5038438"/>
          </a:xfrm>
        </p:grpSpPr>
        <p:grpSp>
          <p:nvGrpSpPr>
            <p:cNvPr id="99" name="グループ化 98"/>
            <p:cNvGrpSpPr/>
            <p:nvPr/>
          </p:nvGrpSpPr>
          <p:grpSpPr>
            <a:xfrm>
              <a:off x="-1432318" y="834966"/>
              <a:ext cx="6206836" cy="5038438"/>
              <a:chOff x="-729674" y="1200726"/>
              <a:chExt cx="6206836" cy="5038438"/>
            </a:xfrm>
          </p:grpSpPr>
          <p:grpSp>
            <p:nvGrpSpPr>
              <p:cNvPr id="102" name="グループ化 101"/>
              <p:cNvGrpSpPr/>
              <p:nvPr/>
            </p:nvGrpSpPr>
            <p:grpSpPr>
              <a:xfrm>
                <a:off x="-729674" y="1200726"/>
                <a:ext cx="6206836" cy="5038438"/>
                <a:chOff x="683490" y="480290"/>
                <a:chExt cx="6206836" cy="5038438"/>
              </a:xfrm>
            </p:grpSpPr>
            <p:sp>
              <p:nvSpPr>
                <p:cNvPr id="130" name="楕円 129"/>
                <p:cNvSpPr/>
                <p:nvPr/>
              </p:nvSpPr>
              <p:spPr>
                <a:xfrm>
                  <a:off x="683492" y="480290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31" name="楕円 130"/>
                <p:cNvSpPr/>
                <p:nvPr/>
              </p:nvSpPr>
              <p:spPr>
                <a:xfrm>
                  <a:off x="2355273" y="480290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32" name="楕円 131"/>
                <p:cNvSpPr/>
                <p:nvPr/>
              </p:nvSpPr>
              <p:spPr>
                <a:xfrm>
                  <a:off x="683490" y="2399145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33" name="楕円 132"/>
                <p:cNvSpPr/>
                <p:nvPr/>
              </p:nvSpPr>
              <p:spPr>
                <a:xfrm>
                  <a:off x="2355272" y="2399145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34" name="楕円 133"/>
                <p:cNvSpPr/>
                <p:nvPr/>
              </p:nvSpPr>
              <p:spPr>
                <a:xfrm>
                  <a:off x="4027054" y="2399145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35" name="楕円 134"/>
                <p:cNvSpPr/>
                <p:nvPr/>
              </p:nvSpPr>
              <p:spPr>
                <a:xfrm>
                  <a:off x="5698834" y="2399145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36" name="楕円 135"/>
                <p:cNvSpPr/>
                <p:nvPr/>
              </p:nvSpPr>
              <p:spPr>
                <a:xfrm>
                  <a:off x="4027054" y="480290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37" name="楕円 136"/>
                <p:cNvSpPr/>
                <p:nvPr/>
              </p:nvSpPr>
              <p:spPr>
                <a:xfrm>
                  <a:off x="5698835" y="480290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38" name="楕円 137"/>
                <p:cNvSpPr/>
                <p:nvPr/>
              </p:nvSpPr>
              <p:spPr>
                <a:xfrm>
                  <a:off x="4876797" y="4318000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39" name="楕円 138"/>
                <p:cNvSpPr/>
                <p:nvPr/>
              </p:nvSpPr>
              <p:spPr>
                <a:xfrm>
                  <a:off x="3205017" y="4318000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  <p:sp>
              <p:nvSpPr>
                <p:cNvPr id="140" name="楕円 139"/>
                <p:cNvSpPr/>
                <p:nvPr/>
              </p:nvSpPr>
              <p:spPr>
                <a:xfrm>
                  <a:off x="1533234" y="4318000"/>
                  <a:ext cx="1191491" cy="120072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p:grpSp>
          <p:cxnSp>
            <p:nvCxnSpPr>
              <p:cNvPr id="103" name="直線コネクタ 102"/>
              <p:cNvCxnSpPr>
                <a:stCxn id="130" idx="4"/>
                <a:endCxn id="132" idx="0"/>
              </p:cNvCxnSpPr>
              <p:nvPr/>
            </p:nvCxnSpPr>
            <p:spPr>
              <a:xfrm flipH="1">
                <a:off x="-133928" y="2401454"/>
                <a:ext cx="2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>
                <a:stCxn id="130" idx="4"/>
                <a:endCxn id="133" idx="0"/>
              </p:cNvCxnSpPr>
              <p:nvPr/>
            </p:nvCxnSpPr>
            <p:spPr>
              <a:xfrm>
                <a:off x="-133926" y="2401454"/>
                <a:ext cx="1671780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>
                <a:stCxn id="130" idx="4"/>
                <a:endCxn id="134" idx="0"/>
              </p:cNvCxnSpPr>
              <p:nvPr/>
            </p:nvCxnSpPr>
            <p:spPr>
              <a:xfrm>
                <a:off x="-133926" y="2401454"/>
                <a:ext cx="3343562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>
                <a:stCxn id="130" idx="4"/>
                <a:endCxn id="135" idx="0"/>
              </p:cNvCxnSpPr>
              <p:nvPr/>
            </p:nvCxnSpPr>
            <p:spPr>
              <a:xfrm>
                <a:off x="-133926" y="2401454"/>
                <a:ext cx="5015342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>
                <a:stCxn id="131" idx="4"/>
                <a:endCxn id="132" idx="0"/>
              </p:cNvCxnSpPr>
              <p:nvPr/>
            </p:nvCxnSpPr>
            <p:spPr>
              <a:xfrm flipH="1">
                <a:off x="-133928" y="2401454"/>
                <a:ext cx="1671783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>
                <a:stCxn id="131" idx="4"/>
                <a:endCxn id="133" idx="0"/>
              </p:cNvCxnSpPr>
              <p:nvPr/>
            </p:nvCxnSpPr>
            <p:spPr>
              <a:xfrm flipH="1">
                <a:off x="1537854" y="2401454"/>
                <a:ext cx="1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>
                <a:stCxn id="131" idx="4"/>
                <a:endCxn id="135" idx="0"/>
              </p:cNvCxnSpPr>
              <p:nvPr/>
            </p:nvCxnSpPr>
            <p:spPr>
              <a:xfrm>
                <a:off x="1537855" y="2401454"/>
                <a:ext cx="3343561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>
                <a:stCxn id="131" idx="4"/>
                <a:endCxn id="134" idx="0"/>
              </p:cNvCxnSpPr>
              <p:nvPr/>
            </p:nvCxnSpPr>
            <p:spPr>
              <a:xfrm>
                <a:off x="1537855" y="2401454"/>
                <a:ext cx="1671781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>
                <a:stCxn id="136" idx="4"/>
                <a:endCxn id="132" idx="0"/>
              </p:cNvCxnSpPr>
              <p:nvPr/>
            </p:nvCxnSpPr>
            <p:spPr>
              <a:xfrm flipH="1">
                <a:off x="-133928" y="2401454"/>
                <a:ext cx="3343564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>
                <a:stCxn id="136" idx="4"/>
                <a:endCxn id="133" idx="0"/>
              </p:cNvCxnSpPr>
              <p:nvPr/>
            </p:nvCxnSpPr>
            <p:spPr>
              <a:xfrm flipH="1">
                <a:off x="1537854" y="2401454"/>
                <a:ext cx="1671782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>
                <a:stCxn id="136" idx="4"/>
                <a:endCxn id="135" idx="0"/>
              </p:cNvCxnSpPr>
              <p:nvPr/>
            </p:nvCxnSpPr>
            <p:spPr>
              <a:xfrm>
                <a:off x="3209636" y="2401454"/>
                <a:ext cx="1671780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>
                <a:stCxn id="136" idx="4"/>
                <a:endCxn id="134" idx="0"/>
              </p:cNvCxnSpPr>
              <p:nvPr/>
            </p:nvCxnSpPr>
            <p:spPr>
              <a:xfrm>
                <a:off x="3209636" y="2401454"/>
                <a:ext cx="0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>
                <a:stCxn id="137" idx="4"/>
                <a:endCxn id="132" idx="0"/>
              </p:cNvCxnSpPr>
              <p:nvPr/>
            </p:nvCxnSpPr>
            <p:spPr>
              <a:xfrm flipH="1">
                <a:off x="-133928" y="2401454"/>
                <a:ext cx="5015345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>
                <a:stCxn id="137" idx="4"/>
                <a:endCxn id="133" idx="0"/>
              </p:cNvCxnSpPr>
              <p:nvPr/>
            </p:nvCxnSpPr>
            <p:spPr>
              <a:xfrm flipH="1">
                <a:off x="1537854" y="2401454"/>
                <a:ext cx="3343563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>
                <a:stCxn id="137" idx="4"/>
                <a:endCxn id="134" idx="0"/>
              </p:cNvCxnSpPr>
              <p:nvPr/>
            </p:nvCxnSpPr>
            <p:spPr>
              <a:xfrm flipH="1">
                <a:off x="3209636" y="2401454"/>
                <a:ext cx="1671781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>
                <a:stCxn id="137" idx="4"/>
                <a:endCxn id="135" idx="0"/>
              </p:cNvCxnSpPr>
              <p:nvPr/>
            </p:nvCxnSpPr>
            <p:spPr>
              <a:xfrm flipH="1">
                <a:off x="4881416" y="2401454"/>
                <a:ext cx="1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>
                <a:stCxn id="132" idx="4"/>
                <a:endCxn id="139" idx="0"/>
              </p:cNvCxnSpPr>
              <p:nvPr/>
            </p:nvCxnSpPr>
            <p:spPr>
              <a:xfrm>
                <a:off x="-133928" y="4320309"/>
                <a:ext cx="2521527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>
                <a:stCxn id="132" idx="4"/>
                <a:endCxn id="140" idx="0"/>
              </p:cNvCxnSpPr>
              <p:nvPr/>
            </p:nvCxnSpPr>
            <p:spPr>
              <a:xfrm>
                <a:off x="-133928" y="4320309"/>
                <a:ext cx="849744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>
                <a:stCxn id="132" idx="4"/>
                <a:endCxn id="138" idx="0"/>
              </p:cNvCxnSpPr>
              <p:nvPr/>
            </p:nvCxnSpPr>
            <p:spPr>
              <a:xfrm>
                <a:off x="-133928" y="4320309"/>
                <a:ext cx="4193307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>
                <a:stCxn id="133" idx="4"/>
                <a:endCxn id="140" idx="0"/>
              </p:cNvCxnSpPr>
              <p:nvPr/>
            </p:nvCxnSpPr>
            <p:spPr>
              <a:xfrm flipH="1">
                <a:off x="715816" y="4320309"/>
                <a:ext cx="822038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>
                <a:stCxn id="133" idx="4"/>
                <a:endCxn id="139" idx="0"/>
              </p:cNvCxnSpPr>
              <p:nvPr/>
            </p:nvCxnSpPr>
            <p:spPr>
              <a:xfrm>
                <a:off x="1537854" y="4320309"/>
                <a:ext cx="849745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>
                <a:stCxn id="133" idx="4"/>
                <a:endCxn id="138" idx="0"/>
              </p:cNvCxnSpPr>
              <p:nvPr/>
            </p:nvCxnSpPr>
            <p:spPr>
              <a:xfrm>
                <a:off x="1537854" y="4320309"/>
                <a:ext cx="2521525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>
                <a:stCxn id="134" idx="4"/>
                <a:endCxn id="140" idx="0"/>
              </p:cNvCxnSpPr>
              <p:nvPr/>
            </p:nvCxnSpPr>
            <p:spPr>
              <a:xfrm flipH="1">
                <a:off x="715816" y="4320309"/>
                <a:ext cx="2493820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>
                <a:stCxn id="134" idx="4"/>
                <a:endCxn id="139" idx="0"/>
              </p:cNvCxnSpPr>
              <p:nvPr/>
            </p:nvCxnSpPr>
            <p:spPr>
              <a:xfrm flipH="1">
                <a:off x="2387599" y="4320309"/>
                <a:ext cx="822037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>
                <a:stCxn id="134" idx="4"/>
                <a:endCxn id="138" idx="0"/>
              </p:cNvCxnSpPr>
              <p:nvPr/>
            </p:nvCxnSpPr>
            <p:spPr>
              <a:xfrm>
                <a:off x="3209636" y="4320309"/>
                <a:ext cx="849743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>
                <a:stCxn id="135" idx="4"/>
                <a:endCxn id="139" idx="0"/>
              </p:cNvCxnSpPr>
              <p:nvPr/>
            </p:nvCxnSpPr>
            <p:spPr>
              <a:xfrm flipH="1">
                <a:off x="2387599" y="4320309"/>
                <a:ext cx="2493817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>
                <a:stCxn id="135" idx="4"/>
                <a:endCxn id="138" idx="0"/>
              </p:cNvCxnSpPr>
              <p:nvPr/>
            </p:nvCxnSpPr>
            <p:spPr>
              <a:xfrm flipH="1">
                <a:off x="4059379" y="4320309"/>
                <a:ext cx="822037" cy="71812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直線コネクタ 100"/>
            <p:cNvCxnSpPr>
              <a:stCxn id="135" idx="4"/>
              <a:endCxn id="140" idx="0"/>
            </p:cNvCxnSpPr>
            <p:nvPr/>
          </p:nvCxnSpPr>
          <p:spPr>
            <a:xfrm flipH="1">
              <a:off x="13172" y="3954549"/>
              <a:ext cx="4165600" cy="71812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グループ化 152"/>
          <p:cNvGrpSpPr/>
          <p:nvPr/>
        </p:nvGrpSpPr>
        <p:grpSpPr>
          <a:xfrm>
            <a:off x="2313429" y="1692720"/>
            <a:ext cx="1571572" cy="3933424"/>
            <a:chOff x="2313429" y="1692720"/>
            <a:chExt cx="1571572" cy="3933424"/>
          </a:xfrm>
        </p:grpSpPr>
        <p:sp>
          <p:nvSpPr>
            <p:cNvPr id="147" name="楕円 146"/>
            <p:cNvSpPr/>
            <p:nvPr/>
          </p:nvSpPr>
          <p:spPr>
            <a:xfrm rot="16200000">
              <a:off x="2483378" y="4812679"/>
              <a:ext cx="643516" cy="983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grpSp>
          <p:nvGrpSpPr>
            <p:cNvPr id="85" name="グループ化 84"/>
            <p:cNvGrpSpPr/>
            <p:nvPr/>
          </p:nvGrpSpPr>
          <p:grpSpPr>
            <a:xfrm>
              <a:off x="3296843" y="1692720"/>
              <a:ext cx="588158" cy="3620867"/>
              <a:chOff x="3296843" y="1692720"/>
              <a:chExt cx="588158" cy="3620867"/>
            </a:xfrm>
          </p:grpSpPr>
          <p:cxnSp>
            <p:nvCxnSpPr>
              <p:cNvPr id="148" name="直線コネクタ 147"/>
              <p:cNvCxnSpPr>
                <a:endCxn id="135" idx="0"/>
              </p:cNvCxnSpPr>
              <p:nvPr/>
            </p:nvCxnSpPr>
            <p:spPr>
              <a:xfrm flipV="1">
                <a:off x="3296845" y="1692720"/>
                <a:ext cx="588156" cy="3620867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>
                <a:stCxn id="147" idx="4"/>
                <a:endCxn id="134" idx="0"/>
              </p:cNvCxnSpPr>
              <p:nvPr/>
            </p:nvCxnSpPr>
            <p:spPr>
              <a:xfrm flipV="1">
                <a:off x="3296843" y="2595637"/>
                <a:ext cx="588158" cy="2708749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>
                <a:stCxn id="147" idx="4"/>
                <a:endCxn id="133" idx="0"/>
              </p:cNvCxnSpPr>
              <p:nvPr/>
            </p:nvCxnSpPr>
            <p:spPr>
              <a:xfrm flipV="1">
                <a:off x="3296843" y="3498554"/>
                <a:ext cx="588158" cy="1805832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>
                <a:stCxn id="147" idx="4"/>
                <a:endCxn id="132" idx="0"/>
              </p:cNvCxnSpPr>
              <p:nvPr/>
            </p:nvCxnSpPr>
            <p:spPr>
              <a:xfrm flipV="1">
                <a:off x="3296843" y="4401472"/>
                <a:ext cx="588158" cy="90291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テキスト ボックス 151"/>
                <p:cNvSpPr txBox="1"/>
                <p:nvPr/>
              </p:nvSpPr>
              <p:spPr>
                <a:xfrm>
                  <a:off x="2569897" y="5101637"/>
                  <a:ext cx="566437" cy="423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32D9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E32D9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E32D9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E32D9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E32D9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2D91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2" name="テキスト ボックス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897" y="5101637"/>
                  <a:ext cx="566437" cy="4238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グループ化 153"/>
          <p:cNvGrpSpPr/>
          <p:nvPr/>
        </p:nvGrpSpPr>
        <p:grpSpPr>
          <a:xfrm>
            <a:off x="3894474" y="2136696"/>
            <a:ext cx="1562097" cy="3466015"/>
            <a:chOff x="2313429" y="2160129"/>
            <a:chExt cx="1562097" cy="3466015"/>
          </a:xfrm>
        </p:grpSpPr>
        <p:sp>
          <p:nvSpPr>
            <p:cNvPr id="155" name="楕円 154"/>
            <p:cNvSpPr/>
            <p:nvPr/>
          </p:nvSpPr>
          <p:spPr>
            <a:xfrm rot="16200000">
              <a:off x="2483378" y="4812679"/>
              <a:ext cx="643516" cy="983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grpSp>
          <p:nvGrpSpPr>
            <p:cNvPr id="156" name="グループ化 155"/>
            <p:cNvGrpSpPr/>
            <p:nvPr/>
          </p:nvGrpSpPr>
          <p:grpSpPr>
            <a:xfrm>
              <a:off x="3296843" y="2160129"/>
              <a:ext cx="578683" cy="3144257"/>
              <a:chOff x="3296843" y="2160129"/>
              <a:chExt cx="578683" cy="3144257"/>
            </a:xfrm>
          </p:grpSpPr>
          <p:cxnSp>
            <p:nvCxnSpPr>
              <p:cNvPr id="159" name="直線コネクタ 158"/>
              <p:cNvCxnSpPr>
                <a:stCxn id="155" idx="4"/>
                <a:endCxn id="138" idx="0"/>
              </p:cNvCxnSpPr>
              <p:nvPr/>
            </p:nvCxnSpPr>
            <p:spPr>
              <a:xfrm flipV="1">
                <a:off x="3296843" y="2160129"/>
                <a:ext cx="578683" cy="3144257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>
                <a:stCxn id="155" idx="4"/>
                <a:endCxn id="139" idx="0"/>
              </p:cNvCxnSpPr>
              <p:nvPr/>
            </p:nvCxnSpPr>
            <p:spPr>
              <a:xfrm flipV="1">
                <a:off x="3296843" y="3063046"/>
                <a:ext cx="578683" cy="224134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>
                <a:stCxn id="155" idx="4"/>
                <a:endCxn id="140" idx="0"/>
              </p:cNvCxnSpPr>
              <p:nvPr/>
            </p:nvCxnSpPr>
            <p:spPr>
              <a:xfrm flipV="1">
                <a:off x="3296843" y="3965964"/>
                <a:ext cx="578683" cy="1338422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テキスト ボックス 156"/>
                <p:cNvSpPr txBox="1"/>
                <p:nvPr/>
              </p:nvSpPr>
              <p:spPr>
                <a:xfrm>
                  <a:off x="2569897" y="5101637"/>
                  <a:ext cx="566437" cy="423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32D9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E32D9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E32D9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E32D9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32D9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7" name="テキスト ボックス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897" y="5101637"/>
                  <a:ext cx="566437" cy="4238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304" y="298704"/>
            <a:ext cx="8417363" cy="54254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Mechanism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2017/2/5  Coffee Talk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9B133-41EF-446D-B1EF-90405E9B888D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>
            <a:off x="1306836" y="1479135"/>
            <a:ext cx="396070" cy="3060967"/>
            <a:chOff x="552521" y="1541110"/>
            <a:chExt cx="396070" cy="3060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552521" y="1541110"/>
                  <a:ext cx="38895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21" y="1541110"/>
                  <a:ext cx="38895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250" r="-4688" b="-1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552521" y="3340433"/>
                  <a:ext cx="39607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21" y="3340433"/>
                  <a:ext cx="39607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154" r="-4615" b="-1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552521" y="2440772"/>
                  <a:ext cx="39607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21" y="2440772"/>
                  <a:ext cx="39607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154" r="-4615" b="-1639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552521" y="4232745"/>
                  <a:ext cx="39607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21" y="4232745"/>
                  <a:ext cx="39607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154" r="-4615" b="-1639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グループ化 58"/>
          <p:cNvGrpSpPr/>
          <p:nvPr/>
        </p:nvGrpSpPr>
        <p:grpSpPr>
          <a:xfrm>
            <a:off x="1827646" y="1558720"/>
            <a:ext cx="348473" cy="2959489"/>
            <a:chOff x="1020345" y="1591849"/>
            <a:chExt cx="348473" cy="2959489"/>
          </a:xfrm>
        </p:grpSpPr>
        <p:sp>
          <p:nvSpPr>
            <p:cNvPr id="52" name="右矢印 51"/>
            <p:cNvSpPr/>
            <p:nvPr/>
          </p:nvSpPr>
          <p:spPr>
            <a:xfrm>
              <a:off x="1022895" y="1591849"/>
              <a:ext cx="341746" cy="267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3" name="右矢印 52"/>
            <p:cNvSpPr/>
            <p:nvPr/>
          </p:nvSpPr>
          <p:spPr>
            <a:xfrm>
              <a:off x="1027072" y="4283483"/>
              <a:ext cx="341746" cy="267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4" name="右矢印 53"/>
            <p:cNvSpPr/>
            <p:nvPr/>
          </p:nvSpPr>
          <p:spPr>
            <a:xfrm>
              <a:off x="1020345" y="3441910"/>
              <a:ext cx="341746" cy="267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5" name="右矢印 54"/>
            <p:cNvSpPr/>
            <p:nvPr/>
          </p:nvSpPr>
          <p:spPr>
            <a:xfrm>
              <a:off x="1020345" y="2484160"/>
              <a:ext cx="341746" cy="267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2596098" y="1419583"/>
            <a:ext cx="602344" cy="3147656"/>
            <a:chOff x="1719702" y="1490372"/>
            <a:chExt cx="602344" cy="3147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1719702" y="1490372"/>
                  <a:ext cx="602344" cy="4564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702" y="1490372"/>
                  <a:ext cx="602344" cy="45640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1719702" y="3289694"/>
                  <a:ext cx="396070" cy="458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702" y="3289694"/>
                  <a:ext cx="396070" cy="458652"/>
                </a:xfrm>
                <a:prstGeom prst="rect">
                  <a:avLst/>
                </a:prstGeom>
                <a:blipFill>
                  <a:blip r:embed="rId9"/>
                  <a:stretch>
                    <a:fillRect r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1719702" y="2390033"/>
                  <a:ext cx="602344" cy="4567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テキスト ボックス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702" y="2390033"/>
                  <a:ext cx="602344" cy="45679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1719702" y="4182006"/>
                  <a:ext cx="602344" cy="4560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5" name="テキスト ボックス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702" y="4182006"/>
                  <a:ext cx="602344" cy="4560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テキスト ボックス 71"/>
          <p:cNvSpPr txBox="1"/>
          <p:nvPr/>
        </p:nvSpPr>
        <p:spPr>
          <a:xfrm>
            <a:off x="2101367" y="999584"/>
            <a:ext cx="1489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Input </a:t>
            </a:r>
            <a:r>
              <a:rPr lang="en-US" altLang="ja-JP" sz="20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layer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590921" y="1022507"/>
            <a:ext cx="168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Hidden </a:t>
            </a:r>
            <a:r>
              <a:rPr lang="en-US" altLang="ja-JP" sz="20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layers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199051" y="1022651"/>
            <a:ext cx="153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Output </a:t>
            </a:r>
            <a:r>
              <a:rPr lang="en-US" altLang="ja-JP" sz="20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layer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24036" y="29741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3410968" y="1352852"/>
                <a:ext cx="3599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968" y="1352852"/>
                <a:ext cx="359906" cy="276999"/>
              </a:xfrm>
              <a:prstGeom prst="rect">
                <a:avLst/>
              </a:prstGeom>
              <a:blipFill>
                <a:blip r:embed="rId12"/>
                <a:stretch>
                  <a:fillRect l="-13559" r="-3390" b="-1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5016437" y="1465376"/>
                <a:ext cx="3652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37" y="1465376"/>
                <a:ext cx="365228" cy="276999"/>
              </a:xfrm>
              <a:prstGeom prst="rect">
                <a:avLst/>
              </a:prstGeom>
              <a:blipFill>
                <a:blip r:embed="rId13"/>
                <a:stretch>
                  <a:fillRect l="-13333" r="-3333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グループ化 66"/>
          <p:cNvGrpSpPr/>
          <p:nvPr/>
        </p:nvGrpSpPr>
        <p:grpSpPr>
          <a:xfrm>
            <a:off x="6618751" y="1994750"/>
            <a:ext cx="341746" cy="2035143"/>
            <a:chOff x="6595834" y="2045245"/>
            <a:chExt cx="341746" cy="2035143"/>
          </a:xfrm>
        </p:grpSpPr>
        <p:sp>
          <p:nvSpPr>
            <p:cNvPr id="82" name="右矢印 81"/>
            <p:cNvSpPr/>
            <p:nvPr/>
          </p:nvSpPr>
          <p:spPr>
            <a:xfrm>
              <a:off x="6595834" y="2045245"/>
              <a:ext cx="341746" cy="267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83" name="右矢印 82"/>
            <p:cNvSpPr/>
            <p:nvPr/>
          </p:nvSpPr>
          <p:spPr>
            <a:xfrm>
              <a:off x="6595834" y="3812533"/>
              <a:ext cx="341746" cy="267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84" name="右矢印 83"/>
            <p:cNvSpPr/>
            <p:nvPr/>
          </p:nvSpPr>
          <p:spPr>
            <a:xfrm>
              <a:off x="6595834" y="2932657"/>
              <a:ext cx="341746" cy="267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6957943" y="1873036"/>
            <a:ext cx="1264751" cy="2235462"/>
            <a:chOff x="6980247" y="1943768"/>
            <a:chExt cx="1264751" cy="2119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7113277" y="1943768"/>
                  <a:ext cx="349705" cy="5641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acc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𝑏</m:t>
                            </m:r>
                          </m:e>
                        </m:acc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6" name="テキスト ボックス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3277" y="1943768"/>
                  <a:ext cx="349705" cy="564109"/>
                </a:xfrm>
                <a:prstGeom prst="rect">
                  <a:avLst/>
                </a:prstGeom>
                <a:blipFill>
                  <a:blip r:embed="rId14"/>
                  <a:stretch>
                    <a:fillRect l="-24138" t="-14286" r="-23448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6980247" y="2835158"/>
                  <a:ext cx="1248162" cy="564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acc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𝑏</m:t>
                            </m:r>
                          </m:e>
                        </m:acc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テキスト ボックス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247" y="2835158"/>
                  <a:ext cx="1248162" cy="564109"/>
                </a:xfrm>
                <a:prstGeom prst="rect">
                  <a:avLst/>
                </a:prstGeom>
                <a:blipFill>
                  <a:blip r:embed="rId15"/>
                  <a:stretch>
                    <a:fillRect t="-14286" r="-19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/>
                <p:cNvSpPr txBox="1"/>
                <p:nvPr/>
              </p:nvSpPr>
              <p:spPr>
                <a:xfrm>
                  <a:off x="7113663" y="3761794"/>
                  <a:ext cx="1131335" cy="3014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acc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𝑏</m:t>
                            </m:r>
                          </m:e>
                        </m:acc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8" name="テキスト ボックス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3663" y="3761794"/>
                  <a:ext cx="1131335" cy="301478"/>
                </a:xfrm>
                <a:prstGeom prst="rect">
                  <a:avLst/>
                </a:prstGeom>
                <a:blipFill>
                  <a:blip r:embed="rId16"/>
                  <a:stretch>
                    <a:fillRect l="-4839" t="-28846" r="-6989" b="-3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グループ化 91"/>
          <p:cNvGrpSpPr/>
          <p:nvPr/>
        </p:nvGrpSpPr>
        <p:grpSpPr>
          <a:xfrm>
            <a:off x="5750242" y="1887101"/>
            <a:ext cx="396070" cy="2257975"/>
            <a:chOff x="1985579" y="1693044"/>
            <a:chExt cx="396070" cy="2257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/>
                <p:cNvSpPr txBox="1"/>
                <p:nvPr/>
              </p:nvSpPr>
              <p:spPr>
                <a:xfrm>
                  <a:off x="1985579" y="1693044"/>
                  <a:ext cx="388953" cy="4564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9" name="テキスト ボックス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579" y="1693044"/>
                  <a:ext cx="388953" cy="456407"/>
                </a:xfrm>
                <a:prstGeom prst="rect">
                  <a:avLst/>
                </a:prstGeom>
                <a:blipFill>
                  <a:blip r:embed="rId17"/>
                  <a:stretch>
                    <a:fillRect r="-238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テキスト ボックス 89"/>
                <p:cNvSpPr txBox="1"/>
                <p:nvPr/>
              </p:nvSpPr>
              <p:spPr>
                <a:xfrm>
                  <a:off x="1985579" y="3492367"/>
                  <a:ext cx="396070" cy="4586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0" name="テキスト ボックス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579" y="3492367"/>
                  <a:ext cx="396070" cy="458652"/>
                </a:xfrm>
                <a:prstGeom prst="rect">
                  <a:avLst/>
                </a:prstGeom>
                <a:blipFill>
                  <a:blip r:embed="rId18"/>
                  <a:stretch>
                    <a:fillRect r="-218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テキスト ボックス 90"/>
                <p:cNvSpPr txBox="1"/>
                <p:nvPr/>
              </p:nvSpPr>
              <p:spPr>
                <a:xfrm>
                  <a:off x="1985579" y="2592706"/>
                  <a:ext cx="396070" cy="4567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1" name="テキスト ボックス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579" y="2592706"/>
                  <a:ext cx="396070" cy="456792"/>
                </a:xfrm>
                <a:prstGeom prst="rect">
                  <a:avLst/>
                </a:prstGeom>
                <a:blipFill>
                  <a:blip r:embed="rId19"/>
                  <a:stretch>
                    <a:fillRect r="-218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グループ化 96"/>
          <p:cNvGrpSpPr/>
          <p:nvPr/>
        </p:nvGrpSpPr>
        <p:grpSpPr>
          <a:xfrm>
            <a:off x="4129399" y="1445540"/>
            <a:ext cx="602344" cy="3154261"/>
            <a:chOff x="3152760" y="1642306"/>
            <a:chExt cx="602344" cy="3154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テキスト ボックス 92"/>
                <p:cNvSpPr txBox="1"/>
                <p:nvPr/>
              </p:nvSpPr>
              <p:spPr>
                <a:xfrm>
                  <a:off x="3152760" y="1642306"/>
                  <a:ext cx="602344" cy="4564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3" name="テキスト ボックス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760" y="1642306"/>
                  <a:ext cx="602344" cy="45640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3152760" y="3441628"/>
                  <a:ext cx="396070" cy="4652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4" name="テキスト ボックス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760" y="3441628"/>
                  <a:ext cx="396070" cy="465256"/>
                </a:xfrm>
                <a:prstGeom prst="rect">
                  <a:avLst/>
                </a:prstGeom>
                <a:blipFill>
                  <a:blip r:embed="rId21"/>
                  <a:stretch>
                    <a:fillRect r="-2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テキスト ボックス 94"/>
                <p:cNvSpPr txBox="1"/>
                <p:nvPr/>
              </p:nvSpPr>
              <p:spPr>
                <a:xfrm>
                  <a:off x="3152760" y="2541967"/>
                  <a:ext cx="602344" cy="4567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5" name="テキスト ボックス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760" y="2541967"/>
                  <a:ext cx="602344" cy="45679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テキスト ボックス 95"/>
                <p:cNvSpPr txBox="1"/>
                <p:nvPr/>
              </p:nvSpPr>
              <p:spPr>
                <a:xfrm>
                  <a:off x="3152760" y="4333940"/>
                  <a:ext cx="602344" cy="4626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  <m:sup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6" name="テキスト ボックス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760" y="4333940"/>
                  <a:ext cx="602344" cy="46262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/>
              <p:cNvSpPr/>
              <p:nvPr/>
            </p:nvSpPr>
            <p:spPr>
              <a:xfrm>
                <a:off x="2384933" y="5747941"/>
                <a:ext cx="3885002" cy="586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1" lang="ja-JP" alt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</mc:Choice>
        <mc:Fallback xmlns="">
          <p:sp>
            <p:nvSpPr>
              <p:cNvPr id="100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933" y="5747941"/>
                <a:ext cx="3885002" cy="58689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グループ化 140"/>
          <p:cNvGrpSpPr/>
          <p:nvPr/>
        </p:nvGrpSpPr>
        <p:grpSpPr>
          <a:xfrm>
            <a:off x="4010226" y="1493630"/>
            <a:ext cx="850425" cy="3106171"/>
            <a:chOff x="3152760" y="1642306"/>
            <a:chExt cx="850425" cy="310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テキスト ボックス 141"/>
                <p:cNvSpPr txBox="1"/>
                <p:nvPr/>
              </p:nvSpPr>
              <p:spPr>
                <a:xfrm>
                  <a:off x="3152760" y="1642306"/>
                  <a:ext cx="850425" cy="414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2" name="テキスト ボックス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760" y="1642306"/>
                  <a:ext cx="850425" cy="414537"/>
                </a:xfrm>
                <a:prstGeom prst="rect">
                  <a:avLst/>
                </a:prstGeom>
                <a:blipFill>
                  <a:blip r:embed="rId25"/>
                  <a:stretch>
                    <a:fillRect l="-8633" b="-73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テキスト ボックス 142"/>
                <p:cNvSpPr txBox="1"/>
                <p:nvPr/>
              </p:nvSpPr>
              <p:spPr>
                <a:xfrm>
                  <a:off x="3152760" y="3441628"/>
                  <a:ext cx="396070" cy="414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3" name="テキスト ボックス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760" y="3441628"/>
                  <a:ext cx="396070" cy="414537"/>
                </a:xfrm>
                <a:prstGeom prst="rect">
                  <a:avLst/>
                </a:prstGeom>
                <a:blipFill>
                  <a:blip r:embed="rId26"/>
                  <a:stretch>
                    <a:fillRect l="-27692" r="-93846" b="-73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テキスト ボックス 143"/>
                <p:cNvSpPr txBox="1"/>
                <p:nvPr/>
              </p:nvSpPr>
              <p:spPr>
                <a:xfrm>
                  <a:off x="3152760" y="2541967"/>
                  <a:ext cx="850425" cy="414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4" name="テキスト ボックス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760" y="2541967"/>
                  <a:ext cx="850425" cy="414537"/>
                </a:xfrm>
                <a:prstGeom prst="rect">
                  <a:avLst/>
                </a:prstGeom>
                <a:blipFill>
                  <a:blip r:embed="rId27"/>
                  <a:stretch>
                    <a:fillRect l="-8633" b="-73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テキスト ボックス 144"/>
                <p:cNvSpPr txBox="1"/>
                <p:nvPr/>
              </p:nvSpPr>
              <p:spPr>
                <a:xfrm>
                  <a:off x="3152760" y="4333940"/>
                  <a:ext cx="602344" cy="414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5" name="テキスト ボックス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760" y="4333940"/>
                  <a:ext cx="602344" cy="414537"/>
                </a:xfrm>
                <a:prstGeom prst="rect">
                  <a:avLst/>
                </a:prstGeom>
                <a:blipFill>
                  <a:blip r:embed="rId28"/>
                  <a:stretch>
                    <a:fillRect l="-18182" r="-27273" b="-73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正方形/長方形 145"/>
              <p:cNvSpPr/>
              <p:nvPr/>
            </p:nvSpPr>
            <p:spPr>
              <a:xfrm>
                <a:off x="2373642" y="5776540"/>
                <a:ext cx="3907583" cy="621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1" lang="ja-JP" alt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kumimoji="1" lang="en-US" altLang="ja-JP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ja-JP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kumimoji="1" lang="en-US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</mc:Choice>
        <mc:Fallback xmlns="">
          <p:sp>
            <p:nvSpPr>
              <p:cNvPr id="146" name="正方形/長方形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42" y="5776540"/>
                <a:ext cx="3907583" cy="6214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テキスト ボックス 165"/>
          <p:cNvSpPr txBox="1"/>
          <p:nvPr/>
        </p:nvSpPr>
        <p:spPr>
          <a:xfrm>
            <a:off x="1046899" y="5125426"/>
            <a:ext cx="120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bias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9" name="角丸四角形 168"/>
          <p:cNvSpPr/>
          <p:nvPr/>
        </p:nvSpPr>
        <p:spPr>
          <a:xfrm>
            <a:off x="5256457" y="4633669"/>
            <a:ext cx="3869402" cy="10457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適切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な重み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W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とバイアス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があれば、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任意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の関数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を表現できる！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NN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の普遍性定理）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834373" y="4400081"/>
            <a:ext cx="7185186" cy="2270891"/>
            <a:chOff x="1925600" y="4271245"/>
            <a:chExt cx="7185186" cy="2270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テキスト ボックス 164"/>
                <p:cNvSpPr txBox="1"/>
                <p:nvPr/>
              </p:nvSpPr>
              <p:spPr>
                <a:xfrm>
                  <a:off x="1925600" y="5744186"/>
                  <a:ext cx="31502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a14:m>
                  <a:r>
                    <a:rPr kumimoji="1" lang="ja-JP" alt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/>
                      <a:ea typeface="HGｺﾞｼｯｸM" panose="020B0609000000000000" pitchFamily="49" charset="-128"/>
                      <a:cs typeface="+mn-cs"/>
                    </a:rPr>
                    <a:t>：</a:t>
                  </a:r>
                  <a:r>
                    <a:rPr kumimoji="1" lang="en-US" altLang="ja-JP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/>
                      <a:ea typeface="HGｺﾞｼｯｸM" panose="020B0609000000000000" pitchFamily="49" charset="-128"/>
                      <a:cs typeface="+mn-cs"/>
                    </a:rPr>
                    <a:t>activation</a:t>
                  </a:r>
                  <a:r>
                    <a:rPr kumimoji="1" lang="en-US" altLang="ja-JP" sz="2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/>
                      <a:ea typeface="HGｺﾞｼｯｸM" panose="020B0609000000000000" pitchFamily="49" charset="-128"/>
                      <a:cs typeface="+mn-cs"/>
                    </a:rPr>
                    <a:t> </a:t>
                  </a:r>
                  <a:r>
                    <a:rPr kumimoji="1" lang="en-US" altLang="ja-JP" sz="2400" b="0" i="0" u="none" strike="noStrike" kern="1200" cap="none" spc="0" normalizeH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/>
                      <a:ea typeface="HGｺﾞｼｯｸM" panose="020B0609000000000000" pitchFamily="49" charset="-128"/>
                      <a:cs typeface="+mn-cs"/>
                    </a:rPr>
                    <a:t>func</a:t>
                  </a:r>
                  <a:r>
                    <a:rPr kumimoji="1" lang="en-US" altLang="ja-JP" sz="24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/>
                      <a:ea typeface="HGｺﾞｼｯｸM" panose="020B0609000000000000" pitchFamily="49" charset="-128"/>
                      <a:cs typeface="+mn-cs"/>
                    </a:rPr>
                    <a:t>.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5" name="テキスト ボックス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600" y="5744186"/>
                  <a:ext cx="3150298" cy="461665"/>
                </a:xfrm>
                <a:prstGeom prst="rect">
                  <a:avLst/>
                </a:prstGeom>
                <a:blipFill>
                  <a:blip r:embed="rId30"/>
                  <a:stretch>
                    <a:fillRect t="-15789" r="-967" b="-30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116" y="4271245"/>
              <a:ext cx="1662153" cy="1246615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539" y="4271245"/>
              <a:ext cx="1662153" cy="12466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テキスト ボックス 157"/>
                <p:cNvSpPr txBox="1"/>
                <p:nvPr/>
              </p:nvSpPr>
              <p:spPr>
                <a:xfrm>
                  <a:off x="4957723" y="5647276"/>
                  <a:ext cx="1871234" cy="8020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/>
                      <a:ea typeface="HGｺﾞｼｯｸM" panose="020B0609000000000000" pitchFamily="49" charset="-128"/>
                      <a:cs typeface="+mn-cs"/>
                    </a:rPr>
                    <a:t>sigmoid</a:t>
                  </a: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8" name="テキスト ボックス 1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7723" y="5647276"/>
                  <a:ext cx="1871234" cy="802014"/>
                </a:xfrm>
                <a:prstGeom prst="rect">
                  <a:avLst/>
                </a:prstGeom>
                <a:blipFill>
                  <a:blip r:embed="rId33"/>
                  <a:stretch>
                    <a:fillRect b="-167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テキスト ボックス 161"/>
                <p:cNvSpPr txBox="1"/>
                <p:nvPr/>
              </p:nvSpPr>
              <p:spPr>
                <a:xfrm>
                  <a:off x="6775508" y="5647276"/>
                  <a:ext cx="2335278" cy="8948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eqArr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   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𝑓𝑜𝑟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   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&gt;0</m:t>
                                </m:r>
                              </m:e>
                              <m:e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0   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𝑓𝑜𝑟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   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≤0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Cambria Math" panose="02040503050406030204" pitchFamily="18" charset="0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/>
                      <a:ea typeface="HGｺﾞｼｯｸM" panose="020B0609000000000000" pitchFamily="49" charset="-128"/>
                      <a:cs typeface="+mn-cs"/>
                    </a:rPr>
                    <a:t>ReLU</a:t>
                  </a: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2" name="テキスト ボックス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508" y="5647276"/>
                  <a:ext cx="2335278" cy="894860"/>
                </a:xfrm>
                <a:prstGeom prst="rect">
                  <a:avLst/>
                </a:prstGeom>
                <a:blipFill>
                  <a:blip r:embed="rId34"/>
                  <a:stretch>
                    <a:fillRect b="-1506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テキスト ボックス 162"/>
          <p:cNvSpPr txBox="1"/>
          <p:nvPr/>
        </p:nvSpPr>
        <p:spPr>
          <a:xfrm>
            <a:off x="7321782" y="167376"/>
            <a:ext cx="1516377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by</a:t>
            </a:r>
          </a:p>
          <a:p>
            <a:r>
              <a:rPr lang="en-US" altLang="ja-JP" dirty="0" smtClean="0"/>
              <a:t>T. Matsumoto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77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46" grpId="0"/>
      <p:bldP spid="166" grpId="0"/>
      <p:bldP spid="1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305" y="331694"/>
            <a:ext cx="7691718" cy="564776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Convolutional NN (CNN)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0304" y="1013012"/>
            <a:ext cx="3044415" cy="38602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Example: number 2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2017/2/5  Coffee Talk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9B133-41EF-446D-B1EF-90405E9B888D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430304" y="1506430"/>
          <a:ext cx="1983712" cy="198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59">
                  <a:extLst>
                    <a:ext uri="{9D8B030D-6E8A-4147-A177-3AD203B41FA5}">
                      <a16:colId xmlns:a16="http://schemas.microsoft.com/office/drawing/2014/main" val="4195304879"/>
                    </a:ext>
                  </a:extLst>
                </a:gridCol>
                <a:gridCol w="332759">
                  <a:extLst>
                    <a:ext uri="{9D8B030D-6E8A-4147-A177-3AD203B41FA5}">
                      <a16:colId xmlns:a16="http://schemas.microsoft.com/office/drawing/2014/main" val="3769324009"/>
                    </a:ext>
                  </a:extLst>
                </a:gridCol>
                <a:gridCol w="332759">
                  <a:extLst>
                    <a:ext uri="{9D8B030D-6E8A-4147-A177-3AD203B41FA5}">
                      <a16:colId xmlns:a16="http://schemas.microsoft.com/office/drawing/2014/main" val="2521390111"/>
                    </a:ext>
                  </a:extLst>
                </a:gridCol>
                <a:gridCol w="332759">
                  <a:extLst>
                    <a:ext uri="{9D8B030D-6E8A-4147-A177-3AD203B41FA5}">
                      <a16:colId xmlns:a16="http://schemas.microsoft.com/office/drawing/2014/main" val="3256420558"/>
                    </a:ext>
                  </a:extLst>
                </a:gridCol>
                <a:gridCol w="332759">
                  <a:extLst>
                    <a:ext uri="{9D8B030D-6E8A-4147-A177-3AD203B41FA5}">
                      <a16:colId xmlns:a16="http://schemas.microsoft.com/office/drawing/2014/main" val="529975543"/>
                    </a:ext>
                  </a:extLst>
                </a:gridCol>
                <a:gridCol w="319917">
                  <a:extLst>
                    <a:ext uri="{9D8B030D-6E8A-4147-A177-3AD203B41FA5}">
                      <a16:colId xmlns:a16="http://schemas.microsoft.com/office/drawing/2014/main" val="2527534208"/>
                    </a:ext>
                  </a:extLst>
                </a:gridCol>
              </a:tblGrid>
              <a:tr h="33109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0572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81457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3574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19638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6621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9079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3401566" y="1506430"/>
          <a:ext cx="199339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83">
                  <a:extLst>
                    <a:ext uri="{9D8B030D-6E8A-4147-A177-3AD203B41FA5}">
                      <a16:colId xmlns:a16="http://schemas.microsoft.com/office/drawing/2014/main" val="4195304879"/>
                    </a:ext>
                  </a:extLst>
                </a:gridCol>
                <a:gridCol w="334383">
                  <a:extLst>
                    <a:ext uri="{9D8B030D-6E8A-4147-A177-3AD203B41FA5}">
                      <a16:colId xmlns:a16="http://schemas.microsoft.com/office/drawing/2014/main" val="3769324009"/>
                    </a:ext>
                  </a:extLst>
                </a:gridCol>
                <a:gridCol w="334383">
                  <a:extLst>
                    <a:ext uri="{9D8B030D-6E8A-4147-A177-3AD203B41FA5}">
                      <a16:colId xmlns:a16="http://schemas.microsoft.com/office/drawing/2014/main" val="2521390111"/>
                    </a:ext>
                  </a:extLst>
                </a:gridCol>
                <a:gridCol w="334383">
                  <a:extLst>
                    <a:ext uri="{9D8B030D-6E8A-4147-A177-3AD203B41FA5}">
                      <a16:colId xmlns:a16="http://schemas.microsoft.com/office/drawing/2014/main" val="3256420558"/>
                    </a:ext>
                  </a:extLst>
                </a:gridCol>
                <a:gridCol w="334383">
                  <a:extLst>
                    <a:ext uri="{9D8B030D-6E8A-4147-A177-3AD203B41FA5}">
                      <a16:colId xmlns:a16="http://schemas.microsoft.com/office/drawing/2014/main" val="529975543"/>
                    </a:ext>
                  </a:extLst>
                </a:gridCol>
                <a:gridCol w="321478">
                  <a:extLst>
                    <a:ext uri="{9D8B030D-6E8A-4147-A177-3AD203B41FA5}">
                      <a16:colId xmlns:a16="http://schemas.microsoft.com/office/drawing/2014/main" val="25275342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057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8145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35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196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662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9079"/>
                  </a:ext>
                </a:extLst>
              </a:tr>
            </a:tbl>
          </a:graphicData>
        </a:graphic>
      </p:graphicFrame>
      <p:sp>
        <p:nvSpPr>
          <p:cNvPr id="10" name="右矢印 9"/>
          <p:cNvSpPr/>
          <p:nvPr/>
        </p:nvSpPr>
        <p:spPr>
          <a:xfrm>
            <a:off x="2578608" y="2295144"/>
            <a:ext cx="658368" cy="4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/>
          </p:nvPr>
        </p:nvGraphicFramePr>
        <p:xfrm>
          <a:off x="6171262" y="1846072"/>
          <a:ext cx="1429512" cy="134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04">
                  <a:extLst>
                    <a:ext uri="{9D8B030D-6E8A-4147-A177-3AD203B41FA5}">
                      <a16:colId xmlns:a16="http://schemas.microsoft.com/office/drawing/2014/main" val="2258504804"/>
                    </a:ext>
                  </a:extLst>
                </a:gridCol>
                <a:gridCol w="476504">
                  <a:extLst>
                    <a:ext uri="{9D8B030D-6E8A-4147-A177-3AD203B41FA5}">
                      <a16:colId xmlns:a16="http://schemas.microsoft.com/office/drawing/2014/main" val="1336327414"/>
                    </a:ext>
                  </a:extLst>
                </a:gridCol>
                <a:gridCol w="476504">
                  <a:extLst>
                    <a:ext uri="{9D8B030D-6E8A-4147-A177-3AD203B41FA5}">
                      <a16:colId xmlns:a16="http://schemas.microsoft.com/office/drawing/2014/main" val="4026968603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9599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2598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9306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6291071" y="3331658"/>
            <a:ext cx="157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filter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4046220" y="4360796"/>
          <a:ext cx="2453640" cy="218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10">
                  <a:extLst>
                    <a:ext uri="{9D8B030D-6E8A-4147-A177-3AD203B41FA5}">
                      <a16:colId xmlns:a16="http://schemas.microsoft.com/office/drawing/2014/main" val="413455585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1400550390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2632177498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1237593861"/>
                    </a:ext>
                  </a:extLst>
                </a:gridCol>
              </a:tblGrid>
              <a:tr h="546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32650"/>
                  </a:ext>
                </a:extLst>
              </a:tr>
              <a:tr h="546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09299"/>
                  </a:ext>
                </a:extLst>
              </a:tr>
              <a:tr h="546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31064"/>
                  </a:ext>
                </a:extLst>
              </a:tr>
              <a:tr h="546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531588"/>
                  </a:ext>
                </a:extLst>
              </a:tr>
            </a:tbl>
          </a:graphicData>
        </a:graphic>
      </p:graphicFrame>
      <p:grpSp>
        <p:nvGrpSpPr>
          <p:cNvPr id="22" name="グループ化 21"/>
          <p:cNvGrpSpPr/>
          <p:nvPr/>
        </p:nvGrpSpPr>
        <p:grpSpPr>
          <a:xfrm>
            <a:off x="3401566" y="1506430"/>
            <a:ext cx="1005842" cy="3051978"/>
            <a:chOff x="3401566" y="1506430"/>
            <a:chExt cx="1005842" cy="3051978"/>
          </a:xfrm>
        </p:grpSpPr>
        <p:sp>
          <p:nvSpPr>
            <p:cNvPr id="11" name="正方形/長方形 10"/>
            <p:cNvSpPr/>
            <p:nvPr/>
          </p:nvSpPr>
          <p:spPr>
            <a:xfrm>
              <a:off x="3401566" y="1506430"/>
              <a:ext cx="1005842" cy="1090466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17" name="直線矢印コネクタ 16"/>
            <p:cNvCxnSpPr>
              <a:stCxn id="11" idx="2"/>
            </p:cNvCxnSpPr>
            <p:nvPr/>
          </p:nvCxnSpPr>
          <p:spPr>
            <a:xfrm>
              <a:off x="3904487" y="2596896"/>
              <a:ext cx="409195" cy="1961512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角丸四角形吹き出し 17"/>
          <p:cNvSpPr/>
          <p:nvPr/>
        </p:nvSpPr>
        <p:spPr>
          <a:xfrm>
            <a:off x="557784" y="4558408"/>
            <a:ext cx="2679192" cy="1792224"/>
          </a:xfrm>
          <a:prstGeom prst="wedgeRoundRectCallout">
            <a:avLst>
              <a:gd name="adj1" fmla="val 60443"/>
              <a:gd name="adj2" fmla="val -88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フィルターとどれだけ似ているかの度合いを抽出している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74952" y="4333322"/>
            <a:ext cx="219456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畳み込み層の出力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716995" y="1503603"/>
            <a:ext cx="1165902" cy="3054805"/>
            <a:chOff x="3401566" y="1506430"/>
            <a:chExt cx="1165902" cy="3054805"/>
          </a:xfrm>
        </p:grpSpPr>
        <p:sp>
          <p:nvSpPr>
            <p:cNvPr id="24" name="正方形/長方形 23"/>
            <p:cNvSpPr/>
            <p:nvPr/>
          </p:nvSpPr>
          <p:spPr>
            <a:xfrm>
              <a:off x="3401566" y="1506430"/>
              <a:ext cx="1005842" cy="1090466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5" name="直線矢印コネクタ 24"/>
            <p:cNvCxnSpPr>
              <a:stCxn id="24" idx="2"/>
            </p:cNvCxnSpPr>
            <p:nvPr/>
          </p:nvCxnSpPr>
          <p:spPr>
            <a:xfrm>
              <a:off x="3904487" y="2596896"/>
              <a:ext cx="662981" cy="1964339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3730791" y="1846072"/>
            <a:ext cx="1130361" cy="3245469"/>
            <a:chOff x="3401566" y="1506430"/>
            <a:chExt cx="1130361" cy="3245469"/>
          </a:xfrm>
        </p:grpSpPr>
        <p:sp>
          <p:nvSpPr>
            <p:cNvPr id="36" name="正方形/長方形 35"/>
            <p:cNvSpPr/>
            <p:nvPr/>
          </p:nvSpPr>
          <p:spPr>
            <a:xfrm>
              <a:off x="3401566" y="1506430"/>
              <a:ext cx="1005842" cy="1090466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37" name="直線矢印コネクタ 36"/>
            <p:cNvCxnSpPr>
              <a:stCxn id="36" idx="2"/>
            </p:cNvCxnSpPr>
            <p:nvPr/>
          </p:nvCxnSpPr>
          <p:spPr>
            <a:xfrm>
              <a:off x="3904487" y="2596896"/>
              <a:ext cx="627440" cy="2155003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/>
          <p:cNvGrpSpPr/>
          <p:nvPr/>
        </p:nvGrpSpPr>
        <p:grpSpPr>
          <a:xfrm>
            <a:off x="3405648" y="1846072"/>
            <a:ext cx="1005842" cy="3355179"/>
            <a:chOff x="3401566" y="1506430"/>
            <a:chExt cx="1005842" cy="3355179"/>
          </a:xfrm>
        </p:grpSpPr>
        <p:sp>
          <p:nvSpPr>
            <p:cNvPr id="45" name="正方形/長方形 44"/>
            <p:cNvSpPr/>
            <p:nvPr/>
          </p:nvSpPr>
          <p:spPr>
            <a:xfrm>
              <a:off x="3401566" y="1506430"/>
              <a:ext cx="1005842" cy="1090466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46" name="直線矢印コネクタ 45"/>
            <p:cNvCxnSpPr>
              <a:stCxn id="45" idx="2"/>
            </p:cNvCxnSpPr>
            <p:nvPr/>
          </p:nvCxnSpPr>
          <p:spPr>
            <a:xfrm>
              <a:off x="3904487" y="2596896"/>
              <a:ext cx="409728" cy="2264713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グループ化 46"/>
          <p:cNvGrpSpPr/>
          <p:nvPr/>
        </p:nvGrpSpPr>
        <p:grpSpPr>
          <a:xfrm>
            <a:off x="4389025" y="1506430"/>
            <a:ext cx="1835887" cy="3051978"/>
            <a:chOff x="3401566" y="1506430"/>
            <a:chExt cx="1835887" cy="3051978"/>
          </a:xfrm>
        </p:grpSpPr>
        <p:sp>
          <p:nvSpPr>
            <p:cNvPr id="48" name="正方形/長方形 47"/>
            <p:cNvSpPr/>
            <p:nvPr/>
          </p:nvSpPr>
          <p:spPr>
            <a:xfrm>
              <a:off x="3401566" y="1506430"/>
              <a:ext cx="1005842" cy="1090466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49" name="直線矢印コネクタ 48"/>
            <p:cNvCxnSpPr>
              <a:stCxn id="48" idx="2"/>
            </p:cNvCxnSpPr>
            <p:nvPr/>
          </p:nvCxnSpPr>
          <p:spPr>
            <a:xfrm>
              <a:off x="3904487" y="2596896"/>
              <a:ext cx="1332966" cy="1961512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グループ化 49"/>
          <p:cNvGrpSpPr/>
          <p:nvPr/>
        </p:nvGrpSpPr>
        <p:grpSpPr>
          <a:xfrm>
            <a:off x="4059800" y="1503603"/>
            <a:ext cx="1490472" cy="3113925"/>
            <a:chOff x="3401566" y="1506430"/>
            <a:chExt cx="1490472" cy="3113925"/>
          </a:xfrm>
        </p:grpSpPr>
        <p:sp>
          <p:nvSpPr>
            <p:cNvPr id="51" name="正方形/長方形 50"/>
            <p:cNvSpPr/>
            <p:nvPr/>
          </p:nvSpPr>
          <p:spPr>
            <a:xfrm>
              <a:off x="3401566" y="1506430"/>
              <a:ext cx="1005842" cy="1090466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52" name="直線矢印コネクタ 51"/>
            <p:cNvCxnSpPr>
              <a:stCxn id="51" idx="2"/>
            </p:cNvCxnSpPr>
            <p:nvPr/>
          </p:nvCxnSpPr>
          <p:spPr>
            <a:xfrm>
              <a:off x="3904487" y="2596896"/>
              <a:ext cx="987551" cy="2023459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角丸四角形吹き出し 57"/>
          <p:cNvSpPr/>
          <p:nvPr/>
        </p:nvSpPr>
        <p:spPr>
          <a:xfrm>
            <a:off x="6988985" y="4186267"/>
            <a:ext cx="1905706" cy="1690296"/>
          </a:xfrm>
          <a:prstGeom prst="wedgeRoundRectCallout">
            <a:avLst>
              <a:gd name="adj1" fmla="val 1768"/>
              <a:gd name="adj2" fmla="val -1232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CNN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ではフィルターのパラメータを更新していく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21782" y="167376"/>
            <a:ext cx="1516377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by</a:t>
            </a:r>
          </a:p>
          <a:p>
            <a:r>
              <a:rPr lang="en-US" altLang="ja-JP" dirty="0" smtClean="0"/>
              <a:t>T. Matsumoto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6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Neural Network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4078" y="4670000"/>
            <a:ext cx="63001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Capture “instanton”-like structure?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Acceleration of the analysis of Q?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grpSp>
        <p:nvGrpSpPr>
          <p:cNvPr id="128" name="グループ化 127"/>
          <p:cNvGrpSpPr/>
          <p:nvPr/>
        </p:nvGrpSpPr>
        <p:grpSpPr>
          <a:xfrm>
            <a:off x="3188052" y="1521970"/>
            <a:ext cx="3870159" cy="2389796"/>
            <a:chOff x="2820038" y="1246941"/>
            <a:chExt cx="4685828" cy="284095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20038" y="1371907"/>
              <a:ext cx="4685828" cy="2596410"/>
              <a:chOff x="2766248" y="2578081"/>
              <a:chExt cx="4685828" cy="2596410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2766248" y="3108968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2766248" y="3620821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766248" y="4132674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766248" y="4644527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2910248" y="2597116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2910247" y="2597116"/>
                <a:ext cx="2198914" cy="10205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910246" y="2593964"/>
                <a:ext cx="3306501" cy="153555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2910245" y="3108968"/>
                <a:ext cx="3306502" cy="153240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4017833" y="3108969"/>
                <a:ext cx="3290108" cy="153131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4017698" y="3617669"/>
                <a:ext cx="3290039" cy="152816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108823" y="4129521"/>
                <a:ext cx="2194987" cy="102370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865705" y="5150074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865705" y="2597115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6200153" y="4648770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914177" y="4645615"/>
                <a:ext cx="1095527" cy="50870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902118" y="4138981"/>
                <a:ext cx="2215035" cy="102164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910110" y="3617667"/>
                <a:ext cx="3306502" cy="1536651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918376" y="3110057"/>
                <a:ext cx="3298236" cy="15349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009635" y="3102663"/>
                <a:ext cx="3298102" cy="15486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009296" y="2593376"/>
                <a:ext cx="3306568" cy="153988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5117153" y="2599488"/>
                <a:ext cx="2190379" cy="101759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6216612" y="2599488"/>
                <a:ext cx="1090920" cy="51263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2909701" y="2599488"/>
                <a:ext cx="1099595" cy="101802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2909157" y="3108967"/>
                <a:ext cx="1099526" cy="10260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2908205" y="2599177"/>
                <a:ext cx="2200074" cy="203904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4008242" y="3102158"/>
                <a:ext cx="1106124" cy="10314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4013495" y="2608169"/>
                <a:ext cx="2198847" cy="204110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4006694" y="3108967"/>
                <a:ext cx="2204347" cy="204317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5110031" y="3623975"/>
                <a:ext cx="1100712" cy="102105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5116407" y="3102158"/>
                <a:ext cx="2191125" cy="20499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209573" y="3623781"/>
                <a:ext cx="1097024" cy="102125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6216069" y="4133571"/>
                <a:ext cx="1090867" cy="101619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913036" y="4131582"/>
                <a:ext cx="1091866" cy="101168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912781" y="3622727"/>
                <a:ext cx="1098472" cy="10276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912781" y="3104723"/>
                <a:ext cx="2197250" cy="204741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4011253" y="3616693"/>
                <a:ext cx="1104947" cy="10246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4011253" y="3111535"/>
                <a:ext cx="2204815" cy="20372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H="1" flipV="1">
                <a:off x="4011252" y="2604234"/>
                <a:ext cx="2204723" cy="20304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5116201" y="3111535"/>
                <a:ext cx="1093304" cy="102129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5109826" y="2604234"/>
                <a:ext cx="2200493" cy="2037138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 flipV="1">
                <a:off x="6209505" y="3117900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 flipV="1">
                <a:off x="6216762" y="2602821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2912688" y="260436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2897959" y="312307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4012758" y="26050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4005174" y="311451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4014850" y="360932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119680" y="2598204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5107205" y="3104250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119680" y="36158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209085" y="3118642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8322" y="362645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2908205" y="362272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2906857" y="3109436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012635" y="362780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4008741" y="3119359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4009229" y="259162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5102088" y="361880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5101883" y="3115558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5107994" y="259661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6214703" y="3114254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6213530" y="261598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2913835" y="3110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009279" y="3110122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004938" y="2587610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5108096" y="3095428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096676" y="2586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6210181" y="260044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2908620" y="2593264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V="1">
                <a:off x="4016153" y="2593089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V="1">
                <a:off x="4009793" y="311414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5102836" y="2592863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V="1">
                <a:off x="5109161" y="312465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6210274" y="3101642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V="1">
                <a:off x="4010481" y="2595164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5098157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rot="10800000">
                <a:off x="4010496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H="1" flipV="1">
                <a:off x="5085861" y="2578081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/>
            <p:cNvGrpSpPr/>
            <p:nvPr/>
          </p:nvGrpSpPr>
          <p:grpSpPr>
            <a:xfrm>
              <a:off x="2820038" y="1246941"/>
              <a:ext cx="4685828" cy="2840959"/>
              <a:chOff x="2766248" y="2453115"/>
              <a:chExt cx="4685828" cy="2840959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3865705" y="2453115"/>
                <a:ext cx="288000" cy="2840959"/>
                <a:chOff x="3865705" y="2453115"/>
                <a:chExt cx="288000" cy="2840959"/>
              </a:xfrm>
            </p:grpSpPr>
            <p:sp>
              <p:nvSpPr>
                <p:cNvPr id="113" name="楕円 112"/>
                <p:cNvSpPr/>
                <p:nvPr/>
              </p:nvSpPr>
              <p:spPr>
                <a:xfrm>
                  <a:off x="3865705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14" name="楕円 113"/>
                <p:cNvSpPr/>
                <p:nvPr/>
              </p:nvSpPr>
              <p:spPr>
                <a:xfrm>
                  <a:off x="3865705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15" name="楕円 114"/>
                <p:cNvSpPr/>
                <p:nvPr/>
              </p:nvSpPr>
              <p:spPr>
                <a:xfrm>
                  <a:off x="3865705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16" name="楕円 115"/>
                <p:cNvSpPr/>
                <p:nvPr/>
              </p:nvSpPr>
              <p:spPr>
                <a:xfrm>
                  <a:off x="3865705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17" name="楕円 116"/>
                <p:cNvSpPr/>
                <p:nvPr/>
              </p:nvSpPr>
              <p:spPr>
                <a:xfrm>
                  <a:off x="3865705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18" name="楕円 117"/>
                <p:cNvSpPr/>
                <p:nvPr/>
              </p:nvSpPr>
              <p:spPr>
                <a:xfrm>
                  <a:off x="3865705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</p:grpSp>
          <p:grpSp>
            <p:nvGrpSpPr>
              <p:cNvPr id="89" name="グループ化 88"/>
              <p:cNvGrpSpPr/>
              <p:nvPr/>
            </p:nvGrpSpPr>
            <p:grpSpPr>
              <a:xfrm>
                <a:off x="4965162" y="2453115"/>
                <a:ext cx="288000" cy="2840959"/>
                <a:chOff x="4965162" y="2453115"/>
                <a:chExt cx="288000" cy="2840959"/>
              </a:xfrm>
            </p:grpSpPr>
            <p:sp>
              <p:nvSpPr>
                <p:cNvPr id="107" name="楕円 106"/>
                <p:cNvSpPr/>
                <p:nvPr/>
              </p:nvSpPr>
              <p:spPr>
                <a:xfrm>
                  <a:off x="4965162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08" name="楕円 107"/>
                <p:cNvSpPr/>
                <p:nvPr/>
              </p:nvSpPr>
              <p:spPr>
                <a:xfrm>
                  <a:off x="4965162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09" name="楕円 108"/>
                <p:cNvSpPr/>
                <p:nvPr/>
              </p:nvSpPr>
              <p:spPr>
                <a:xfrm>
                  <a:off x="4965162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>
                  <a:off x="4965162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11" name="楕円 110"/>
                <p:cNvSpPr/>
                <p:nvPr/>
              </p:nvSpPr>
              <p:spPr>
                <a:xfrm>
                  <a:off x="4965162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12" name="楕円 111"/>
                <p:cNvSpPr/>
                <p:nvPr/>
              </p:nvSpPr>
              <p:spPr>
                <a:xfrm>
                  <a:off x="4965162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6064619" y="2453115"/>
                <a:ext cx="288000" cy="2840959"/>
                <a:chOff x="6064619" y="2453115"/>
                <a:chExt cx="288000" cy="2840959"/>
              </a:xfrm>
            </p:grpSpPr>
            <p:sp>
              <p:nvSpPr>
                <p:cNvPr id="101" name="楕円 100"/>
                <p:cNvSpPr/>
                <p:nvPr/>
              </p:nvSpPr>
              <p:spPr>
                <a:xfrm>
                  <a:off x="6064619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02" name="楕円 101"/>
                <p:cNvSpPr/>
                <p:nvPr/>
              </p:nvSpPr>
              <p:spPr>
                <a:xfrm>
                  <a:off x="6064619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03" name="楕円 102"/>
                <p:cNvSpPr/>
                <p:nvPr/>
              </p:nvSpPr>
              <p:spPr>
                <a:xfrm>
                  <a:off x="6064619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04" name="楕円 103"/>
                <p:cNvSpPr/>
                <p:nvPr/>
              </p:nvSpPr>
              <p:spPr>
                <a:xfrm>
                  <a:off x="6064619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05" name="楕円 104"/>
                <p:cNvSpPr/>
                <p:nvPr/>
              </p:nvSpPr>
              <p:spPr>
                <a:xfrm>
                  <a:off x="6064619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>
                  <a:off x="6064619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</p:grpSp>
          <p:grpSp>
            <p:nvGrpSpPr>
              <p:cNvPr id="91" name="グループ化 90"/>
              <p:cNvGrpSpPr/>
              <p:nvPr/>
            </p:nvGrpSpPr>
            <p:grpSpPr>
              <a:xfrm>
                <a:off x="2766248" y="2964968"/>
                <a:ext cx="288000" cy="1823559"/>
                <a:chOff x="2766248" y="2964968"/>
                <a:chExt cx="288000" cy="1823559"/>
              </a:xfrm>
            </p:grpSpPr>
            <p:sp>
              <p:nvSpPr>
                <p:cNvPr id="97" name="楕円 96"/>
                <p:cNvSpPr/>
                <p:nvPr/>
              </p:nvSpPr>
              <p:spPr>
                <a:xfrm>
                  <a:off x="2766248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98" name="楕円 97"/>
                <p:cNvSpPr/>
                <p:nvPr/>
              </p:nvSpPr>
              <p:spPr>
                <a:xfrm>
                  <a:off x="2766248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99" name="楕円 98"/>
                <p:cNvSpPr/>
                <p:nvPr/>
              </p:nvSpPr>
              <p:spPr>
                <a:xfrm>
                  <a:off x="2766248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100" name="楕円 99"/>
                <p:cNvSpPr/>
                <p:nvPr/>
              </p:nvSpPr>
              <p:spPr>
                <a:xfrm>
                  <a:off x="2766248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7164076" y="2964968"/>
                <a:ext cx="288000" cy="1823559"/>
                <a:chOff x="7164076" y="2964968"/>
                <a:chExt cx="288000" cy="1823559"/>
              </a:xfrm>
            </p:grpSpPr>
            <p:sp>
              <p:nvSpPr>
                <p:cNvPr id="93" name="楕円 92"/>
                <p:cNvSpPr/>
                <p:nvPr/>
              </p:nvSpPr>
              <p:spPr>
                <a:xfrm>
                  <a:off x="7164076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94" name="楕円 93"/>
                <p:cNvSpPr/>
                <p:nvPr/>
              </p:nvSpPr>
              <p:spPr>
                <a:xfrm>
                  <a:off x="7164076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95" name="楕円 94"/>
                <p:cNvSpPr/>
                <p:nvPr/>
              </p:nvSpPr>
              <p:spPr>
                <a:xfrm>
                  <a:off x="7164076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  <p:sp>
              <p:nvSpPr>
                <p:cNvPr id="96" name="楕円 95"/>
                <p:cNvSpPr/>
                <p:nvPr/>
              </p:nvSpPr>
              <p:spPr>
                <a:xfrm>
                  <a:off x="7164076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HG明朝B" panose="02020809000000000000" pitchFamily="17" charset="-128"/>
                    <a:cs typeface="+mn-cs"/>
                  </a:endParaRPr>
                </a:p>
              </p:txBody>
            </p:sp>
          </p:grpSp>
        </p:grpSp>
      </p:grpSp>
      <p:pic>
        <p:nvPicPr>
          <p:cNvPr id="119" name="図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" y="1698104"/>
            <a:ext cx="2604532" cy="19403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2336" y="1174884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Input: q(x)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78868" y="359984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4-dimensional field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24" name="楕円 123"/>
          <p:cNvSpPr>
            <a:spLocks noChangeAspect="1"/>
          </p:cNvSpPr>
          <p:nvPr/>
        </p:nvSpPr>
        <p:spPr>
          <a:xfrm>
            <a:off x="7655831" y="202247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Q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614814" y="1445778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Output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591309" y="3335960"/>
            <a:ext cx="139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topological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charge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27" name="右矢印 126"/>
          <p:cNvSpPr/>
          <p:nvPr/>
        </p:nvSpPr>
        <p:spPr>
          <a:xfrm>
            <a:off x="2481810" y="18596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29" name="右矢印 128"/>
          <p:cNvSpPr/>
          <p:nvPr/>
        </p:nvSpPr>
        <p:spPr>
          <a:xfrm>
            <a:off x="6985136" y="1905395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Neural Network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4078" y="4670000"/>
            <a:ext cx="63001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Capture “instanton”-like structure?</a:t>
            </a:r>
          </a:p>
          <a:p>
            <a:pPr marL="342900" indent="-3429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Acceleration of the analysis of Q?</a:t>
            </a:r>
            <a:endParaRPr kumimoji="1" lang="ja-JP" altLang="en-US" sz="2800" b="1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268" y="5270992"/>
            <a:ext cx="592666" cy="5926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268" y="4645892"/>
            <a:ext cx="592666" cy="588276"/>
          </a:xfrm>
          <a:prstGeom prst="rect">
            <a:avLst/>
          </a:prstGeom>
        </p:spPr>
      </p:pic>
      <p:grpSp>
        <p:nvGrpSpPr>
          <p:cNvPr id="128" name="グループ化 127"/>
          <p:cNvGrpSpPr/>
          <p:nvPr/>
        </p:nvGrpSpPr>
        <p:grpSpPr>
          <a:xfrm>
            <a:off x="3188052" y="1521970"/>
            <a:ext cx="3870159" cy="2389796"/>
            <a:chOff x="2820038" y="1246941"/>
            <a:chExt cx="4685828" cy="284095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20038" y="1371907"/>
              <a:ext cx="4685828" cy="2596410"/>
              <a:chOff x="2766248" y="2578081"/>
              <a:chExt cx="4685828" cy="2596410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2766248" y="3108968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2766248" y="3620821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766248" y="4132674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766248" y="4644527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2910248" y="2597116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2910247" y="2597116"/>
                <a:ext cx="2198914" cy="10205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910246" y="2593964"/>
                <a:ext cx="3306501" cy="153555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2910245" y="3108968"/>
                <a:ext cx="3306502" cy="153240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4017833" y="3108969"/>
                <a:ext cx="3290108" cy="153131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4017698" y="3617669"/>
                <a:ext cx="3290039" cy="152816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108823" y="4129521"/>
                <a:ext cx="2194987" cy="102370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865705" y="5150074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865705" y="2597115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6200153" y="4648770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914177" y="4645615"/>
                <a:ext cx="1095527" cy="50870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902118" y="4138981"/>
                <a:ext cx="2215035" cy="102164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910110" y="3617667"/>
                <a:ext cx="3306502" cy="1536651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918376" y="3110057"/>
                <a:ext cx="3298236" cy="15349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009635" y="3102663"/>
                <a:ext cx="3298102" cy="15486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009296" y="2593376"/>
                <a:ext cx="3306568" cy="153988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5117153" y="2599488"/>
                <a:ext cx="2190379" cy="101759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6216612" y="2599488"/>
                <a:ext cx="1090920" cy="51263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2909701" y="2599488"/>
                <a:ext cx="1099595" cy="101802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2909157" y="3108967"/>
                <a:ext cx="1099526" cy="10260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2908205" y="2599177"/>
                <a:ext cx="2200074" cy="203904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4008242" y="3102158"/>
                <a:ext cx="1106124" cy="10314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4013495" y="2608169"/>
                <a:ext cx="2198847" cy="204110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4006694" y="3108967"/>
                <a:ext cx="2204347" cy="204317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5110031" y="3623975"/>
                <a:ext cx="1100712" cy="102105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5116407" y="3102158"/>
                <a:ext cx="2191125" cy="20499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209573" y="3623781"/>
                <a:ext cx="1097024" cy="102125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6216069" y="4133571"/>
                <a:ext cx="1090867" cy="101619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913036" y="4131582"/>
                <a:ext cx="1091866" cy="101168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912781" y="3622727"/>
                <a:ext cx="1098472" cy="10276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912781" y="3104723"/>
                <a:ext cx="2197250" cy="204741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4011253" y="3616693"/>
                <a:ext cx="1104947" cy="10246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4011253" y="3111535"/>
                <a:ext cx="2204815" cy="20372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H="1" flipV="1">
                <a:off x="4011252" y="2604234"/>
                <a:ext cx="2204723" cy="20304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5116201" y="3111535"/>
                <a:ext cx="1093304" cy="102129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5109826" y="2604234"/>
                <a:ext cx="2200493" cy="2037138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 flipV="1">
                <a:off x="6209505" y="3117900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 flipV="1">
                <a:off x="6216762" y="2602821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2912688" y="260436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2897959" y="312307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4012758" y="26050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4005174" y="311451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4014850" y="360932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119680" y="2598204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5107205" y="3104250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119680" y="36158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209085" y="3118642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8322" y="362645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2908205" y="362272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2906857" y="3109436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012635" y="362780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4008741" y="3119359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4009229" y="259162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5102088" y="361880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5101883" y="3115558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5107994" y="259661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6214703" y="3114254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6213530" y="261598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2913835" y="3110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009279" y="3110122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004938" y="2587610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5108096" y="3095428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096676" y="2586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6210181" y="260044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2908620" y="2593264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V="1">
                <a:off x="4016153" y="2593089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V="1">
                <a:off x="4009793" y="311414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5102836" y="2592863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V="1">
                <a:off x="5109161" y="312465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6210274" y="3101642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V="1">
                <a:off x="4010481" y="2595164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5098157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rot="10800000">
                <a:off x="4010496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H="1" flipV="1">
                <a:off x="5085861" y="2578081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/>
            <p:cNvGrpSpPr/>
            <p:nvPr/>
          </p:nvGrpSpPr>
          <p:grpSpPr>
            <a:xfrm>
              <a:off x="2820038" y="1246941"/>
              <a:ext cx="4685828" cy="2840959"/>
              <a:chOff x="2766248" y="2453115"/>
              <a:chExt cx="4685828" cy="2840959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3865705" y="2453115"/>
                <a:ext cx="288000" cy="2840959"/>
                <a:chOff x="3865705" y="2453115"/>
                <a:chExt cx="288000" cy="2840959"/>
              </a:xfrm>
            </p:grpSpPr>
            <p:sp>
              <p:nvSpPr>
                <p:cNvPr id="113" name="楕円 112"/>
                <p:cNvSpPr/>
                <p:nvPr/>
              </p:nvSpPr>
              <p:spPr>
                <a:xfrm>
                  <a:off x="3865705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楕円 113"/>
                <p:cNvSpPr/>
                <p:nvPr/>
              </p:nvSpPr>
              <p:spPr>
                <a:xfrm>
                  <a:off x="3865705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楕円 114"/>
                <p:cNvSpPr/>
                <p:nvPr/>
              </p:nvSpPr>
              <p:spPr>
                <a:xfrm>
                  <a:off x="3865705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楕円 115"/>
                <p:cNvSpPr/>
                <p:nvPr/>
              </p:nvSpPr>
              <p:spPr>
                <a:xfrm>
                  <a:off x="3865705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楕円 116"/>
                <p:cNvSpPr/>
                <p:nvPr/>
              </p:nvSpPr>
              <p:spPr>
                <a:xfrm>
                  <a:off x="3865705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楕円 117"/>
                <p:cNvSpPr/>
                <p:nvPr/>
              </p:nvSpPr>
              <p:spPr>
                <a:xfrm>
                  <a:off x="3865705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9" name="グループ化 88"/>
              <p:cNvGrpSpPr/>
              <p:nvPr/>
            </p:nvGrpSpPr>
            <p:grpSpPr>
              <a:xfrm>
                <a:off x="4965162" y="2453115"/>
                <a:ext cx="288000" cy="2840959"/>
                <a:chOff x="4965162" y="2453115"/>
                <a:chExt cx="288000" cy="2840959"/>
              </a:xfrm>
            </p:grpSpPr>
            <p:sp>
              <p:nvSpPr>
                <p:cNvPr id="107" name="楕円 106"/>
                <p:cNvSpPr/>
                <p:nvPr/>
              </p:nvSpPr>
              <p:spPr>
                <a:xfrm>
                  <a:off x="4965162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楕円 107"/>
                <p:cNvSpPr/>
                <p:nvPr/>
              </p:nvSpPr>
              <p:spPr>
                <a:xfrm>
                  <a:off x="4965162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楕円 108"/>
                <p:cNvSpPr/>
                <p:nvPr/>
              </p:nvSpPr>
              <p:spPr>
                <a:xfrm>
                  <a:off x="4965162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>
                  <a:off x="4965162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楕円 110"/>
                <p:cNvSpPr/>
                <p:nvPr/>
              </p:nvSpPr>
              <p:spPr>
                <a:xfrm>
                  <a:off x="4965162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楕円 111"/>
                <p:cNvSpPr/>
                <p:nvPr/>
              </p:nvSpPr>
              <p:spPr>
                <a:xfrm>
                  <a:off x="4965162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6064619" y="2453115"/>
                <a:ext cx="288000" cy="2840959"/>
                <a:chOff x="6064619" y="2453115"/>
                <a:chExt cx="288000" cy="2840959"/>
              </a:xfrm>
            </p:grpSpPr>
            <p:sp>
              <p:nvSpPr>
                <p:cNvPr id="101" name="楕円 100"/>
                <p:cNvSpPr/>
                <p:nvPr/>
              </p:nvSpPr>
              <p:spPr>
                <a:xfrm>
                  <a:off x="6064619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楕円 101"/>
                <p:cNvSpPr/>
                <p:nvPr/>
              </p:nvSpPr>
              <p:spPr>
                <a:xfrm>
                  <a:off x="6064619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102"/>
                <p:cNvSpPr/>
                <p:nvPr/>
              </p:nvSpPr>
              <p:spPr>
                <a:xfrm>
                  <a:off x="6064619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103"/>
                <p:cNvSpPr/>
                <p:nvPr/>
              </p:nvSpPr>
              <p:spPr>
                <a:xfrm>
                  <a:off x="6064619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楕円 104"/>
                <p:cNvSpPr/>
                <p:nvPr/>
              </p:nvSpPr>
              <p:spPr>
                <a:xfrm>
                  <a:off x="6064619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>
                  <a:off x="6064619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1" name="グループ化 90"/>
              <p:cNvGrpSpPr/>
              <p:nvPr/>
            </p:nvGrpSpPr>
            <p:grpSpPr>
              <a:xfrm>
                <a:off x="2766248" y="2964968"/>
                <a:ext cx="288000" cy="1823559"/>
                <a:chOff x="2766248" y="2964968"/>
                <a:chExt cx="288000" cy="1823559"/>
              </a:xfrm>
            </p:grpSpPr>
            <p:sp>
              <p:nvSpPr>
                <p:cNvPr id="97" name="楕円 96"/>
                <p:cNvSpPr/>
                <p:nvPr/>
              </p:nvSpPr>
              <p:spPr>
                <a:xfrm>
                  <a:off x="2766248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楕円 97"/>
                <p:cNvSpPr/>
                <p:nvPr/>
              </p:nvSpPr>
              <p:spPr>
                <a:xfrm>
                  <a:off x="2766248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/>
                <p:cNvSpPr/>
                <p:nvPr/>
              </p:nvSpPr>
              <p:spPr>
                <a:xfrm>
                  <a:off x="2766248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楕円 99"/>
                <p:cNvSpPr/>
                <p:nvPr/>
              </p:nvSpPr>
              <p:spPr>
                <a:xfrm>
                  <a:off x="2766248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7164076" y="2964968"/>
                <a:ext cx="288000" cy="1823559"/>
                <a:chOff x="7164076" y="2964968"/>
                <a:chExt cx="288000" cy="1823559"/>
              </a:xfrm>
            </p:grpSpPr>
            <p:sp>
              <p:nvSpPr>
                <p:cNvPr id="93" name="楕円 92"/>
                <p:cNvSpPr/>
                <p:nvPr/>
              </p:nvSpPr>
              <p:spPr>
                <a:xfrm>
                  <a:off x="7164076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楕円 93"/>
                <p:cNvSpPr/>
                <p:nvPr/>
              </p:nvSpPr>
              <p:spPr>
                <a:xfrm>
                  <a:off x="7164076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楕円 94"/>
                <p:cNvSpPr/>
                <p:nvPr/>
              </p:nvSpPr>
              <p:spPr>
                <a:xfrm>
                  <a:off x="7164076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楕円 95"/>
                <p:cNvSpPr/>
                <p:nvPr/>
              </p:nvSpPr>
              <p:spPr>
                <a:xfrm>
                  <a:off x="7164076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19" name="図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" y="1698104"/>
            <a:ext cx="2604532" cy="19403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2336" y="1174884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Input: q(x)</a:t>
            </a:r>
            <a:endParaRPr kumimoji="1" lang="ja-JP" altLang="en-US" sz="2800" b="1" dirty="0" smtClean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78868" y="359984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4-dimensional field</a:t>
            </a:r>
            <a:endParaRPr kumimoji="1" lang="ja-JP" altLang="en-US" sz="2000" dirty="0" smtClean="0"/>
          </a:p>
        </p:txBody>
      </p:sp>
      <p:sp>
        <p:nvSpPr>
          <p:cNvPr id="124" name="楕円 123"/>
          <p:cNvSpPr>
            <a:spLocks noChangeAspect="1"/>
          </p:cNvSpPr>
          <p:nvPr/>
        </p:nvSpPr>
        <p:spPr>
          <a:xfrm>
            <a:off x="7655831" y="202247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614814" y="1445778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Output</a:t>
            </a:r>
            <a:endParaRPr kumimoji="1" lang="ja-JP" altLang="en-US" sz="2800" b="1" dirty="0" smtClean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591309" y="3335960"/>
            <a:ext cx="139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000" dirty="0" smtClean="0"/>
              <a:t>topological</a:t>
            </a:r>
          </a:p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charge</a:t>
            </a:r>
            <a:endParaRPr kumimoji="1" lang="ja-JP" altLang="en-US" sz="2000" dirty="0" smtClean="0"/>
          </a:p>
        </p:txBody>
      </p:sp>
      <p:sp>
        <p:nvSpPr>
          <p:cNvPr id="127" name="右矢印 126"/>
          <p:cNvSpPr/>
          <p:nvPr/>
        </p:nvSpPr>
        <p:spPr>
          <a:xfrm>
            <a:off x="2481810" y="18596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右矢印 128"/>
          <p:cNvSpPr/>
          <p:nvPr/>
        </p:nvSpPr>
        <p:spPr>
          <a:xfrm>
            <a:off x="6985136" y="1905395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4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Neural Network</a:t>
            </a:r>
            <a:endParaRPr kumimoji="1" lang="ja-JP" altLang="en-US" dirty="0"/>
          </a:p>
        </p:txBody>
      </p:sp>
      <p:grpSp>
        <p:nvGrpSpPr>
          <p:cNvPr id="128" name="グループ化 127"/>
          <p:cNvGrpSpPr/>
          <p:nvPr/>
        </p:nvGrpSpPr>
        <p:grpSpPr>
          <a:xfrm>
            <a:off x="3188052" y="1521970"/>
            <a:ext cx="3870159" cy="2389796"/>
            <a:chOff x="2820038" y="1246941"/>
            <a:chExt cx="4685828" cy="284095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20038" y="1371907"/>
              <a:ext cx="4685828" cy="2596410"/>
              <a:chOff x="2766248" y="2578081"/>
              <a:chExt cx="4685828" cy="2596410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2766248" y="3108968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2766248" y="3620821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766248" y="4132674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766248" y="4644527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2910248" y="2597116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2910247" y="2597116"/>
                <a:ext cx="2198914" cy="10205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910246" y="2593964"/>
                <a:ext cx="3306501" cy="153555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2910245" y="3108968"/>
                <a:ext cx="3306502" cy="153240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4017833" y="3108969"/>
                <a:ext cx="3290108" cy="153131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4017698" y="3617669"/>
                <a:ext cx="3290039" cy="152816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108823" y="4129521"/>
                <a:ext cx="2194987" cy="102370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865705" y="5150074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865705" y="2597115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6200153" y="4648770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914177" y="4645615"/>
                <a:ext cx="1095527" cy="50870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902118" y="4138981"/>
                <a:ext cx="2215035" cy="102164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910110" y="3617667"/>
                <a:ext cx="3306502" cy="1536651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918376" y="3110057"/>
                <a:ext cx="3298236" cy="15349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009635" y="3102663"/>
                <a:ext cx="3298102" cy="15486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009296" y="2593376"/>
                <a:ext cx="3306568" cy="153988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5117153" y="2599488"/>
                <a:ext cx="2190379" cy="101759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6216612" y="2599488"/>
                <a:ext cx="1090920" cy="51263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2909701" y="2599488"/>
                <a:ext cx="1099595" cy="101802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2909157" y="3108967"/>
                <a:ext cx="1099526" cy="10260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2908205" y="2599177"/>
                <a:ext cx="2200074" cy="203904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4008242" y="3102158"/>
                <a:ext cx="1106124" cy="10314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4013495" y="2608169"/>
                <a:ext cx="2198847" cy="204110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4006694" y="3108967"/>
                <a:ext cx="2204347" cy="204317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5110031" y="3623975"/>
                <a:ext cx="1100712" cy="102105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5116407" y="3102158"/>
                <a:ext cx="2191125" cy="20499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209573" y="3623781"/>
                <a:ext cx="1097024" cy="102125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6216069" y="4133571"/>
                <a:ext cx="1090867" cy="101619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913036" y="4131582"/>
                <a:ext cx="1091866" cy="101168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912781" y="3622727"/>
                <a:ext cx="1098472" cy="10276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912781" y="3104723"/>
                <a:ext cx="2197250" cy="204741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4011253" y="3616693"/>
                <a:ext cx="1104947" cy="10246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4011253" y="3111535"/>
                <a:ext cx="2204815" cy="20372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H="1" flipV="1">
                <a:off x="4011252" y="2604234"/>
                <a:ext cx="2204723" cy="20304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5116201" y="3111535"/>
                <a:ext cx="1093304" cy="102129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5109826" y="2604234"/>
                <a:ext cx="2200493" cy="2037138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 flipV="1">
                <a:off x="6209505" y="3117900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 flipV="1">
                <a:off x="6216762" y="2602821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2912688" y="260436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2897959" y="312307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4012758" y="26050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4005174" y="311451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4014850" y="360932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119680" y="2598204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5107205" y="3104250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119680" y="36158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209085" y="3118642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8322" y="362645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2908205" y="362272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2906857" y="3109436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012635" y="362780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4008741" y="3119359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4009229" y="259162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5102088" y="361880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5101883" y="3115558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5107994" y="259661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6214703" y="3114254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6213530" y="261598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2913835" y="3110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009279" y="3110122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004938" y="2587610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5108096" y="3095428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096676" y="2586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6210181" y="260044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2908620" y="2593264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V="1">
                <a:off x="4016153" y="2593089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V="1">
                <a:off x="4009793" y="311414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5102836" y="2592863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V="1">
                <a:off x="5109161" y="312465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6210274" y="3101642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V="1">
                <a:off x="4010481" y="2595164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5098157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rot="10800000">
                <a:off x="4010496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H="1" flipV="1">
                <a:off x="5085861" y="2578081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/>
            <p:cNvGrpSpPr/>
            <p:nvPr/>
          </p:nvGrpSpPr>
          <p:grpSpPr>
            <a:xfrm>
              <a:off x="2820038" y="1246941"/>
              <a:ext cx="4685828" cy="2840959"/>
              <a:chOff x="2766248" y="2453115"/>
              <a:chExt cx="4685828" cy="2840959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3865705" y="2453115"/>
                <a:ext cx="288000" cy="2840959"/>
                <a:chOff x="3865705" y="2453115"/>
                <a:chExt cx="288000" cy="2840959"/>
              </a:xfrm>
            </p:grpSpPr>
            <p:sp>
              <p:nvSpPr>
                <p:cNvPr id="113" name="楕円 112"/>
                <p:cNvSpPr/>
                <p:nvPr/>
              </p:nvSpPr>
              <p:spPr>
                <a:xfrm>
                  <a:off x="3865705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楕円 113"/>
                <p:cNvSpPr/>
                <p:nvPr/>
              </p:nvSpPr>
              <p:spPr>
                <a:xfrm>
                  <a:off x="3865705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楕円 114"/>
                <p:cNvSpPr/>
                <p:nvPr/>
              </p:nvSpPr>
              <p:spPr>
                <a:xfrm>
                  <a:off x="3865705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楕円 115"/>
                <p:cNvSpPr/>
                <p:nvPr/>
              </p:nvSpPr>
              <p:spPr>
                <a:xfrm>
                  <a:off x="3865705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楕円 116"/>
                <p:cNvSpPr/>
                <p:nvPr/>
              </p:nvSpPr>
              <p:spPr>
                <a:xfrm>
                  <a:off x="3865705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楕円 117"/>
                <p:cNvSpPr/>
                <p:nvPr/>
              </p:nvSpPr>
              <p:spPr>
                <a:xfrm>
                  <a:off x="3865705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9" name="グループ化 88"/>
              <p:cNvGrpSpPr/>
              <p:nvPr/>
            </p:nvGrpSpPr>
            <p:grpSpPr>
              <a:xfrm>
                <a:off x="4965162" y="2453115"/>
                <a:ext cx="288000" cy="2840959"/>
                <a:chOff x="4965162" y="2453115"/>
                <a:chExt cx="288000" cy="2840959"/>
              </a:xfrm>
            </p:grpSpPr>
            <p:sp>
              <p:nvSpPr>
                <p:cNvPr id="107" name="楕円 106"/>
                <p:cNvSpPr/>
                <p:nvPr/>
              </p:nvSpPr>
              <p:spPr>
                <a:xfrm>
                  <a:off x="4965162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楕円 107"/>
                <p:cNvSpPr/>
                <p:nvPr/>
              </p:nvSpPr>
              <p:spPr>
                <a:xfrm>
                  <a:off x="4965162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楕円 108"/>
                <p:cNvSpPr/>
                <p:nvPr/>
              </p:nvSpPr>
              <p:spPr>
                <a:xfrm>
                  <a:off x="4965162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>
                  <a:off x="4965162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楕円 110"/>
                <p:cNvSpPr/>
                <p:nvPr/>
              </p:nvSpPr>
              <p:spPr>
                <a:xfrm>
                  <a:off x="4965162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楕円 111"/>
                <p:cNvSpPr/>
                <p:nvPr/>
              </p:nvSpPr>
              <p:spPr>
                <a:xfrm>
                  <a:off x="4965162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6064619" y="2453115"/>
                <a:ext cx="288000" cy="2840959"/>
                <a:chOff x="6064619" y="2453115"/>
                <a:chExt cx="288000" cy="2840959"/>
              </a:xfrm>
            </p:grpSpPr>
            <p:sp>
              <p:nvSpPr>
                <p:cNvPr id="101" name="楕円 100"/>
                <p:cNvSpPr/>
                <p:nvPr/>
              </p:nvSpPr>
              <p:spPr>
                <a:xfrm>
                  <a:off x="6064619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楕円 101"/>
                <p:cNvSpPr/>
                <p:nvPr/>
              </p:nvSpPr>
              <p:spPr>
                <a:xfrm>
                  <a:off x="6064619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102"/>
                <p:cNvSpPr/>
                <p:nvPr/>
              </p:nvSpPr>
              <p:spPr>
                <a:xfrm>
                  <a:off x="6064619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103"/>
                <p:cNvSpPr/>
                <p:nvPr/>
              </p:nvSpPr>
              <p:spPr>
                <a:xfrm>
                  <a:off x="6064619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楕円 104"/>
                <p:cNvSpPr/>
                <p:nvPr/>
              </p:nvSpPr>
              <p:spPr>
                <a:xfrm>
                  <a:off x="6064619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>
                  <a:off x="6064619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1" name="グループ化 90"/>
              <p:cNvGrpSpPr/>
              <p:nvPr/>
            </p:nvGrpSpPr>
            <p:grpSpPr>
              <a:xfrm>
                <a:off x="2766248" y="2964968"/>
                <a:ext cx="288000" cy="1823559"/>
                <a:chOff x="2766248" y="2964968"/>
                <a:chExt cx="288000" cy="1823559"/>
              </a:xfrm>
            </p:grpSpPr>
            <p:sp>
              <p:nvSpPr>
                <p:cNvPr id="97" name="楕円 96"/>
                <p:cNvSpPr/>
                <p:nvPr/>
              </p:nvSpPr>
              <p:spPr>
                <a:xfrm>
                  <a:off x="2766248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楕円 97"/>
                <p:cNvSpPr/>
                <p:nvPr/>
              </p:nvSpPr>
              <p:spPr>
                <a:xfrm>
                  <a:off x="2766248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/>
                <p:cNvSpPr/>
                <p:nvPr/>
              </p:nvSpPr>
              <p:spPr>
                <a:xfrm>
                  <a:off x="2766248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楕円 99"/>
                <p:cNvSpPr/>
                <p:nvPr/>
              </p:nvSpPr>
              <p:spPr>
                <a:xfrm>
                  <a:off x="2766248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7164076" y="2964968"/>
                <a:ext cx="288000" cy="1823559"/>
                <a:chOff x="7164076" y="2964968"/>
                <a:chExt cx="288000" cy="1823559"/>
              </a:xfrm>
            </p:grpSpPr>
            <p:sp>
              <p:nvSpPr>
                <p:cNvPr id="93" name="楕円 92"/>
                <p:cNvSpPr/>
                <p:nvPr/>
              </p:nvSpPr>
              <p:spPr>
                <a:xfrm>
                  <a:off x="7164076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楕円 93"/>
                <p:cNvSpPr/>
                <p:nvPr/>
              </p:nvSpPr>
              <p:spPr>
                <a:xfrm>
                  <a:off x="7164076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楕円 94"/>
                <p:cNvSpPr/>
                <p:nvPr/>
              </p:nvSpPr>
              <p:spPr>
                <a:xfrm>
                  <a:off x="7164076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楕円 95"/>
                <p:cNvSpPr/>
                <p:nvPr/>
              </p:nvSpPr>
              <p:spPr>
                <a:xfrm>
                  <a:off x="7164076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19" name="図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" y="1698104"/>
            <a:ext cx="2604532" cy="19403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2336" y="1174884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Input: q(x)</a:t>
            </a:r>
            <a:endParaRPr kumimoji="1" lang="ja-JP" altLang="en-US" sz="2800" b="1" dirty="0" smtClean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78868" y="359984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4-dimensional field</a:t>
            </a:r>
            <a:endParaRPr kumimoji="1" lang="ja-JP" altLang="en-US" sz="2000" dirty="0" smtClean="0"/>
          </a:p>
        </p:txBody>
      </p:sp>
      <p:sp>
        <p:nvSpPr>
          <p:cNvPr id="124" name="楕円 123"/>
          <p:cNvSpPr>
            <a:spLocks noChangeAspect="1"/>
          </p:cNvSpPr>
          <p:nvPr/>
        </p:nvSpPr>
        <p:spPr>
          <a:xfrm>
            <a:off x="7655831" y="202247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614814" y="1445778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Output</a:t>
            </a:r>
            <a:endParaRPr kumimoji="1" lang="ja-JP" altLang="en-US" sz="2800" b="1" dirty="0" smtClean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591309" y="3335960"/>
            <a:ext cx="139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000" dirty="0" smtClean="0"/>
              <a:t>topological</a:t>
            </a:r>
          </a:p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charge</a:t>
            </a:r>
            <a:endParaRPr kumimoji="1" lang="ja-JP" altLang="en-US" sz="2000" dirty="0" smtClean="0"/>
          </a:p>
        </p:txBody>
      </p:sp>
      <p:sp>
        <p:nvSpPr>
          <p:cNvPr id="127" name="右矢印 126"/>
          <p:cNvSpPr/>
          <p:nvPr/>
        </p:nvSpPr>
        <p:spPr>
          <a:xfrm>
            <a:off x="2481810" y="18596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右矢印 128"/>
          <p:cNvSpPr/>
          <p:nvPr/>
        </p:nvSpPr>
        <p:spPr>
          <a:xfrm>
            <a:off x="6985136" y="1905395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2336" y="4402407"/>
            <a:ext cx="650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Why q(x) rather than link variables?</a:t>
            </a:r>
            <a:endParaRPr kumimoji="1" lang="ja-JP" altLang="en-US" sz="2800" b="1" dirty="0" smtClean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36845" y="5024035"/>
            <a:ext cx="6301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to reduce the input data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to skip teaching SU(N) and gauge invariance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86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349586" y="1281953"/>
            <a:ext cx="4867873" cy="1860375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Topological Charge in YM Theory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Q = \int d^4x 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162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" y="1566380"/>
            <a:ext cx="1717675" cy="58525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8650" y="4462086"/>
            <a:ext cx="3173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Instantons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Axial U(1) anomaly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/>
              <a:t>Axion</a:t>
            </a:r>
            <a:r>
              <a:rPr kumimoji="1" lang="en-US" altLang="ja-JP" sz="2400" dirty="0" smtClean="0"/>
              <a:t> cosmology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Topological freezing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586" y="3816663"/>
            <a:ext cx="449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Interests / applications</a:t>
            </a:r>
            <a:endParaRPr kumimoji="1" lang="en-US" altLang="ja-JP" sz="2800" b="1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60" y="2086055"/>
            <a:ext cx="3392940" cy="25277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776515" y="1592316"/>
            <a:ext cx="12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: integer</a:t>
            </a:r>
            <a:endParaRPr kumimoji="1" lang="ja-JP" altLang="en-US" sz="2400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q(x) = -\frac1{32\pi^2} {\rm tr} [F_{\mu\nu} \tilde{F}_{\mu\nu}]&#10;\end{align*}&lt;/body&gt;&#10;  &lt;fcolor&gt;FF000000&lt;/fcolor&gt;&#10;  &lt;bcolor&gt;FFFFFFFF&lt;/bcolor&gt;&#10;  &lt;transparent&gt;True&lt;/transparent&gt;&#10;  &lt;resolution&gt;1800&lt;/resolution&gt;&#10;  &lt;imageh&gt;506&lt;/imageh&gt;&#10;  &lt;imagew&gt;265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" y="2300735"/>
            <a:ext cx="2811992" cy="53551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041421" y="1281953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q(x) in SU(3) YM, </a:t>
            </a:r>
          </a:p>
          <a:p>
            <a:pPr algn="ctr">
              <a:buClr>
                <a:srgbClr val="663300"/>
              </a:buClr>
            </a:pP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dirty="0" smtClean="0"/>
              <a:t>=5.8, 8</a:t>
            </a:r>
            <a:r>
              <a:rPr kumimoji="1" lang="en-US" altLang="ja-JP" sz="2000" baseline="30000" dirty="0" smtClean="0"/>
              <a:t>4</a:t>
            </a:r>
            <a:r>
              <a:rPr kumimoji="1" lang="en-US" altLang="ja-JP" sz="2000" dirty="0" smtClean="0"/>
              <a:t>, t/a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=2.0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32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Lattice</a:t>
            </a:r>
            <a:r>
              <a:rPr kumimoji="1" lang="en-US" altLang="ja-JP" dirty="0" smtClean="0"/>
              <a:t> Setting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777499"/>
              </p:ext>
            </p:extLst>
          </p:nvPr>
        </p:nvGraphicFramePr>
        <p:xfrm>
          <a:off x="5333998" y="1168190"/>
          <a:ext cx="3388662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554">
                  <a:extLst>
                    <a:ext uri="{9D8B030D-6E8A-4147-A177-3AD203B41FA5}">
                      <a16:colId xmlns:a16="http://schemas.microsoft.com/office/drawing/2014/main" val="756150769"/>
                    </a:ext>
                  </a:extLst>
                </a:gridCol>
                <a:gridCol w="1129554">
                  <a:extLst>
                    <a:ext uri="{9D8B030D-6E8A-4147-A177-3AD203B41FA5}">
                      <a16:colId xmlns:a16="http://schemas.microsoft.com/office/drawing/2014/main" val="998431211"/>
                    </a:ext>
                  </a:extLst>
                </a:gridCol>
                <a:gridCol w="1129554">
                  <a:extLst>
                    <a:ext uri="{9D8B030D-6E8A-4147-A177-3AD203B41FA5}">
                      <a16:colId xmlns:a16="http://schemas.microsoft.com/office/drawing/2014/main" val="2673333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5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20,000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79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20,000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64600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7638" y="1356616"/>
            <a:ext cx="5126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SU(3) Yang-Mills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Wilson gauge action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 lattice </a:t>
            </a:r>
            <a:r>
              <a:rPr kumimoji="1" lang="en-US" altLang="ja-JP" sz="2400" dirty="0" err="1" smtClean="0"/>
              <a:t>spacings</a:t>
            </a:r>
            <a:r>
              <a:rPr kumimoji="1" lang="en-US" altLang="ja-JP" sz="2400" dirty="0" smtClean="0"/>
              <a:t> with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same physical volume</a:t>
            </a: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LT</a:t>
            </a:r>
            <a:r>
              <a:rPr kumimoji="1" lang="en-US" altLang="ja-JP" sz="2400" baseline="-25000" dirty="0" smtClean="0"/>
              <a:t>c</a:t>
            </a:r>
            <a:r>
              <a:rPr kumimoji="1" lang="en-US" altLang="ja-JP" sz="2400" dirty="0" smtClean="0"/>
              <a:t>~0.63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 </a:t>
            </a:r>
            <a:endParaRPr kumimoji="1" lang="en-US" altLang="ja-JP" sz="2400" dirty="0" smtClean="0"/>
          </a:p>
          <a:p>
            <a:pPr>
              <a:buClr>
                <a:srgbClr val="663300"/>
              </a:buClr>
            </a:pP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Gradient flow </a:t>
            </a:r>
            <a:r>
              <a:rPr kumimoji="1" lang="en-US" altLang="ja-JP" sz="2400" dirty="0" smtClean="0"/>
              <a:t>for smoothing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13" y="5436773"/>
            <a:ext cx="7538389" cy="9819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736588" y="4954612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b="1" dirty="0" smtClean="0"/>
              <a:t>distribution </a:t>
            </a:r>
            <a:r>
              <a:rPr lang="en-US" altLang="ja-JP" sz="2400" b="1" dirty="0" smtClean="0"/>
              <a:t>of Q</a:t>
            </a:r>
            <a:endParaRPr kumimoji="1" lang="ja-JP" altLang="en-US" sz="2400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6642847" y="4427481"/>
            <a:ext cx="2079813" cy="5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/>
              <a:t>Test: 5,000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6642846" y="2676749"/>
            <a:ext cx="2079812" cy="1152000"/>
          </a:xfrm>
          <a:prstGeom prst="rect">
            <a:avLst/>
          </a:prstGeom>
          <a:solidFill>
            <a:srgbClr val="996633"/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Training: 10,000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642846" y="3839820"/>
            <a:ext cx="2079812" cy="57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/>
              <a:t>Validation: 5,000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5210370" y="3639765"/>
            <a:ext cx="2464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smtClean="0"/>
              <a:t>20,000 </a:t>
            </a:r>
            <a:r>
              <a:rPr kumimoji="1" lang="en-US" altLang="ja-JP" sz="2000" dirty="0" err="1" smtClean="0"/>
              <a:t>confs</a:t>
            </a:r>
            <a:r>
              <a:rPr kumimoji="1" lang="en-US" altLang="ja-JP" sz="2000" dirty="0" smtClean="0"/>
              <a:t>. in total</a:t>
            </a:r>
            <a:endParaRPr kumimoji="1" lang="ja-JP" altLang="en-US" sz="20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Q^2 \rangle \simeq 1.1&#10;\end{align*}&lt;/body&gt;&#10;  &lt;fcolor&gt;FF000000&lt;/fcolor&gt;&#10;  &lt;bcolor&gt;FFFFFFFF&lt;/bcolor&gt;&#10;  &lt;transparent&gt;True&lt;/transparent&gt;&#10;  &lt;resolution&gt;1800&lt;/resolution&gt;&#10;  &lt;imageh&gt;280&lt;/imageh&gt;&#10;  &lt;imagew&gt;110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8" y="3252749"/>
            <a:ext cx="1170517" cy="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Neural </a:t>
            </a:r>
            <a:r>
              <a:rPr lang="en-US" altLang="ja-JP" dirty="0" smtClean="0"/>
              <a:t>Network</a:t>
            </a:r>
            <a:r>
              <a:rPr kumimoji="1" lang="en-US" altLang="ja-JP" dirty="0" smtClean="0"/>
              <a:t> Setting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709" y="1371907"/>
            <a:ext cx="7844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lang="en-US" altLang="ja-JP" sz="2400" dirty="0" smtClean="0"/>
              <a:t>onvolutional neural network by </a:t>
            </a:r>
            <a:r>
              <a:rPr lang="en-US" altLang="ja-JP" sz="2400" b="1" dirty="0" smtClean="0"/>
              <a:t>CHAINER framework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supervised learning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convolutional layer: 4-dim., periodic BC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regression analysis / round off to obtain integer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activation: logistic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endParaRPr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709" y="3680231"/>
            <a:ext cx="3043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answer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of Q</a:t>
            </a:r>
            <a:r>
              <a:rPr kumimoji="1" lang="en-US" altLang="ja-JP" sz="2400" dirty="0" smtClean="0"/>
              <a:t> 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Q(t) @ t/a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=4.0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round off</a:t>
            </a:r>
            <a:endParaRPr kumimoji="1" lang="ja-JP" altLang="en-US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13" y="3116463"/>
            <a:ext cx="4304116" cy="357347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799294" y="3541059"/>
            <a:ext cx="45719" cy="2734235"/>
          </a:xfrm>
          <a:prstGeom prst="rect">
            <a:avLst/>
          </a:prstGeom>
          <a:solidFill>
            <a:srgbClr val="0070C0">
              <a:alpha val="52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9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1: </a:t>
            </a:r>
            <a:r>
              <a:rPr kumimoji="1" lang="en-US" altLang="ja-JP" dirty="0" err="1" smtClean="0"/>
              <a:t>Topol</a:t>
            </a:r>
            <a:r>
              <a:rPr kumimoji="1" lang="en-US" altLang="ja-JP" dirty="0" smtClean="0"/>
              <a:t>. Charge Density</a:t>
            </a:r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 rot="16200000">
            <a:off x="6218438" y="3027826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Output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784" y="1203835"/>
            <a:ext cx="5544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q(x) in </a:t>
            </a:r>
            <a:r>
              <a:rPr lang="en-US" altLang="ja-JP" sz="2400" dirty="0" smtClean="0"/>
              <a:t>4</a:t>
            </a:r>
            <a:r>
              <a:rPr kumimoji="1" lang="en-US" altLang="ja-JP" sz="2400" dirty="0" smtClean="0"/>
              <a:t>-dim space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Data reduction to 8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(average pooling)</a:t>
            </a:r>
            <a:endParaRPr kumimoji="1" lang="ja-JP" altLang="en-US" sz="2400" baseline="30000" dirty="0" smtClean="0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7818598" y="2466777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35" name="右矢印 34"/>
          <p:cNvSpPr/>
          <p:nvPr/>
        </p:nvSpPr>
        <p:spPr>
          <a:xfrm>
            <a:off x="7309268" y="2367622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2" y="4553333"/>
            <a:ext cx="4095764" cy="1686101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6676002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 rot="16200000">
            <a:off x="5574810" y="3027827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Full connect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6028227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>
            <a:off x="4922213" y="3027828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Full connect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5366664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 rot="16200000">
            <a:off x="4269618" y="3027827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4714522" y="2968819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角丸四角形 36"/>
          <p:cNvSpPr/>
          <p:nvPr/>
        </p:nvSpPr>
        <p:spPr>
          <a:xfrm rot="16200000">
            <a:off x="3608989" y="3024452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Convolution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4050189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 rot="16200000">
            <a:off x="2953621" y="3027828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Convolution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3407039" y="2974341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角丸四角形 25"/>
          <p:cNvSpPr/>
          <p:nvPr/>
        </p:nvSpPr>
        <p:spPr>
          <a:xfrm rot="16200000">
            <a:off x="2301028" y="3027829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Convolution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角丸四角形 19"/>
          <p:cNvSpPr/>
          <p:nvPr/>
        </p:nvSpPr>
        <p:spPr>
          <a:xfrm rot="16200000">
            <a:off x="1657398" y="3027829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Input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2760013" y="2974341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9" y="2466777"/>
            <a:ext cx="1947775" cy="1451092"/>
          </a:xfrm>
          <a:prstGeom prst="rect">
            <a:avLst/>
          </a:prstGeom>
        </p:spPr>
      </p:pic>
      <p:sp>
        <p:nvSpPr>
          <p:cNvPr id="36" name="右矢印 35"/>
          <p:cNvSpPr/>
          <p:nvPr/>
        </p:nvSpPr>
        <p:spPr>
          <a:xfrm>
            <a:off x="1787727" y="2367621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4301686" y="4553334"/>
            <a:ext cx="4733368" cy="1604683"/>
          </a:xfrm>
          <a:prstGeom prst="wedgeRoundRectCallout">
            <a:avLst>
              <a:gd name="adj1" fmla="val -30200"/>
              <a:gd name="adj2" fmla="val -86035"/>
              <a:gd name="adj3" fmla="val 16667"/>
            </a:avLst>
          </a:prstGeom>
          <a:solidFill>
            <a:srgbClr val="663300">
              <a:alpha val="15000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GAP=Global Average Pooling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T</a:t>
            </a:r>
            <a:r>
              <a:rPr lang="en-US" altLang="ja-JP" sz="2400" dirty="0" smtClean="0">
                <a:solidFill>
                  <a:schemeClr val="tx1"/>
                </a:solidFill>
              </a:rPr>
              <a:t>ranslational invariance is respected in this NN.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1: </a:t>
            </a:r>
            <a:r>
              <a:rPr kumimoji="1" lang="en-US" altLang="ja-JP" dirty="0" err="1" smtClean="0"/>
              <a:t>Topol</a:t>
            </a:r>
            <a:r>
              <a:rPr kumimoji="1" lang="en-US" altLang="ja-JP" dirty="0" smtClean="0"/>
              <a:t>. Charge Density</a:t>
            </a:r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 rot="16200000">
            <a:off x="6218438" y="3027826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Output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784" y="1203835"/>
            <a:ext cx="5544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q(x) in </a:t>
            </a:r>
            <a:r>
              <a:rPr lang="en-US" altLang="ja-JP" sz="2400" dirty="0" smtClean="0"/>
              <a:t>4</a:t>
            </a:r>
            <a:r>
              <a:rPr kumimoji="1" lang="en-US" altLang="ja-JP" sz="2400" dirty="0" smtClean="0"/>
              <a:t>-dim space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Data reduction to 8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(average pooling)</a:t>
            </a:r>
            <a:endParaRPr kumimoji="1" lang="ja-JP" altLang="en-US" sz="2400" baseline="30000" dirty="0" smtClean="0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7818598" y="2466777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35" name="右矢印 34"/>
          <p:cNvSpPr/>
          <p:nvPr/>
        </p:nvSpPr>
        <p:spPr>
          <a:xfrm>
            <a:off x="7309268" y="2367622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6676002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 rot="16200000">
            <a:off x="5574810" y="3027827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Full connect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6028227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>
            <a:off x="4922213" y="3027828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Full connect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5366664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 rot="16200000">
            <a:off x="4269618" y="3027827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4714522" y="2968819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角丸四角形 36"/>
          <p:cNvSpPr/>
          <p:nvPr/>
        </p:nvSpPr>
        <p:spPr>
          <a:xfrm rot="16200000">
            <a:off x="3608989" y="3024452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Convolution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4050189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 rot="16200000">
            <a:off x="2953621" y="3027828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Convolution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3407039" y="2974341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角丸四角形 25"/>
          <p:cNvSpPr/>
          <p:nvPr/>
        </p:nvSpPr>
        <p:spPr>
          <a:xfrm rot="16200000">
            <a:off x="2301028" y="3027829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Convolution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角丸四角形 19"/>
          <p:cNvSpPr/>
          <p:nvPr/>
        </p:nvSpPr>
        <p:spPr>
          <a:xfrm rot="16200000">
            <a:off x="1657398" y="3027829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Input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2760013" y="2974341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9" y="2466777"/>
            <a:ext cx="1947775" cy="1451092"/>
          </a:xfrm>
          <a:prstGeom prst="rect">
            <a:avLst/>
          </a:prstGeom>
        </p:spPr>
      </p:pic>
      <p:sp>
        <p:nvSpPr>
          <p:cNvPr id="36" name="右矢印 35"/>
          <p:cNvSpPr/>
          <p:nvPr/>
        </p:nvSpPr>
        <p:spPr>
          <a:xfrm>
            <a:off x="1787727" y="2367621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5429" y="4395119"/>
            <a:ext cx="6778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Result: best accuracy for 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b="1" dirty="0" smtClean="0"/>
              <a:t>=6.2: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37.0%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9" name="表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48169"/>
              </p:ext>
            </p:extLst>
          </p:nvPr>
        </p:nvGraphicFramePr>
        <p:xfrm>
          <a:off x="366609" y="5509581"/>
          <a:ext cx="8228484" cy="741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1414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61576486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793540841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036634187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156920074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50878406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47324111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565139364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216608089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804365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Q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total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6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37.0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</a:tbl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1883452" y="5041217"/>
            <a:ext cx="535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Accuracy of each topological sector (%)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016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2: </a:t>
            </a:r>
            <a:r>
              <a:rPr kumimoji="1" lang="en-US" altLang="ja-JP" dirty="0" err="1" smtClean="0"/>
              <a:t>Topol</a:t>
            </a:r>
            <a:r>
              <a:rPr kumimoji="1" lang="en-US" altLang="ja-JP" dirty="0" smtClean="0"/>
              <a:t>. Density @ t&gt;0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784" y="1203835"/>
            <a:ext cx="689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</a:t>
            </a:r>
            <a:r>
              <a:rPr kumimoji="1" lang="en-US" altLang="ja-JP" sz="2400" dirty="0" err="1" smtClean="0"/>
              <a:t>x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,t</a:t>
            </a:r>
            <a:r>
              <a:rPr kumimoji="1" lang="en-US" altLang="ja-JP" sz="2400" dirty="0" smtClean="0"/>
              <a:t>) in </a:t>
            </a:r>
            <a:r>
              <a:rPr lang="en-US" altLang="ja-JP" sz="2400" dirty="0" smtClean="0"/>
              <a:t>4</a:t>
            </a:r>
            <a:r>
              <a:rPr kumimoji="1" lang="en-US" altLang="ja-JP" sz="2400" dirty="0" smtClean="0"/>
              <a:t>-dim space at nonzero flow time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Data reduction to 8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(average pooling)</a:t>
            </a:r>
            <a:endParaRPr kumimoji="1" lang="ja-JP" altLang="en-US" sz="2400" baseline="30000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997188" y="4158715"/>
            <a:ext cx="535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Accuracy of each topological sector (%)</a:t>
            </a:r>
            <a:endParaRPr kumimoji="1" lang="ja-JP" altLang="en-US" sz="2400" dirty="0" smtClean="0"/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1557"/>
              </p:ext>
            </p:extLst>
          </p:nvPr>
        </p:nvGraphicFramePr>
        <p:xfrm>
          <a:off x="528321" y="4610659"/>
          <a:ext cx="8228484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414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61576486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793540841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036634187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156920074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50878406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47324111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565139364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216608089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804365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Q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total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6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37.0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38.9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19.0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40.1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=0.2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46.4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53.8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55.9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52.3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48.1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55.2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=0.3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91.3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72.9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76.3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79.0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74.8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68.1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77.6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89217"/>
                  </a:ext>
                </a:extLst>
              </a:tr>
            </a:tbl>
          </a:graphicData>
        </a:graphic>
      </p:graphicFrame>
      <p:sp>
        <p:nvSpPr>
          <p:cNvPr id="37" name="角丸四角形 36"/>
          <p:cNvSpPr/>
          <p:nvPr/>
        </p:nvSpPr>
        <p:spPr>
          <a:xfrm rot="16200000">
            <a:off x="6218438" y="3027826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Output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楕円 38"/>
          <p:cNvSpPr>
            <a:spLocks noChangeAspect="1"/>
          </p:cNvSpPr>
          <p:nvPr/>
        </p:nvSpPr>
        <p:spPr>
          <a:xfrm>
            <a:off x="7818598" y="2466777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40" name="右矢印 39"/>
          <p:cNvSpPr/>
          <p:nvPr/>
        </p:nvSpPr>
        <p:spPr>
          <a:xfrm>
            <a:off x="7309268" y="2367622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>
            <a:off x="6676002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角丸四角形 41"/>
          <p:cNvSpPr/>
          <p:nvPr/>
        </p:nvSpPr>
        <p:spPr>
          <a:xfrm rot="16200000">
            <a:off x="5574810" y="3027827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Full connect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右矢印 42"/>
          <p:cNvSpPr/>
          <p:nvPr/>
        </p:nvSpPr>
        <p:spPr>
          <a:xfrm>
            <a:off x="6028227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角丸四角形 43"/>
          <p:cNvSpPr/>
          <p:nvPr/>
        </p:nvSpPr>
        <p:spPr>
          <a:xfrm rot="16200000">
            <a:off x="4922213" y="3027828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Full connect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>
            <a:off x="5366664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角丸四角形 45"/>
          <p:cNvSpPr/>
          <p:nvPr/>
        </p:nvSpPr>
        <p:spPr>
          <a:xfrm rot="16200000">
            <a:off x="4269618" y="3027827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右矢印 46"/>
          <p:cNvSpPr/>
          <p:nvPr/>
        </p:nvSpPr>
        <p:spPr>
          <a:xfrm>
            <a:off x="4714522" y="2968819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角丸四角形 47"/>
          <p:cNvSpPr/>
          <p:nvPr/>
        </p:nvSpPr>
        <p:spPr>
          <a:xfrm rot="16200000">
            <a:off x="3608989" y="3024452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Convolution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4050189" y="2972195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角丸四角形 49"/>
          <p:cNvSpPr/>
          <p:nvPr/>
        </p:nvSpPr>
        <p:spPr>
          <a:xfrm rot="16200000">
            <a:off x="2953621" y="3027828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Convolution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3407039" y="2974341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角丸四角形 51"/>
          <p:cNvSpPr/>
          <p:nvPr/>
        </p:nvSpPr>
        <p:spPr>
          <a:xfrm rot="16200000">
            <a:off x="2301028" y="3027829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Convolution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角丸四角形 52"/>
          <p:cNvSpPr/>
          <p:nvPr/>
        </p:nvSpPr>
        <p:spPr>
          <a:xfrm rot="16200000">
            <a:off x="1657398" y="3027829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Input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右矢印 53"/>
          <p:cNvSpPr/>
          <p:nvPr/>
        </p:nvSpPr>
        <p:spPr>
          <a:xfrm>
            <a:off x="2760013" y="2974341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9" y="2466777"/>
            <a:ext cx="1947775" cy="1451092"/>
          </a:xfrm>
          <a:prstGeom prst="rect">
            <a:avLst/>
          </a:prstGeom>
        </p:spPr>
      </p:pic>
      <p:sp>
        <p:nvSpPr>
          <p:cNvPr id="56" name="右矢印 55"/>
          <p:cNvSpPr/>
          <p:nvPr/>
        </p:nvSpPr>
        <p:spPr>
          <a:xfrm>
            <a:off x="1787727" y="2367621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7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334342" y="1557958"/>
            <a:ext cx="5406482" cy="1978120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Benchmark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 = {\rm round}[Q(t)]&#10;\end{align*}&lt;/body&gt;&#10;  &lt;fcolor&gt;FF000000&lt;/fcolor&gt;&#10;  &lt;bcolor&gt;FFFFFFFF&lt;/bcolor&gt;&#10;  &lt;transparent&gt;True&lt;/transparent&gt;&#10;  &lt;resolution&gt;1800&lt;/resolution&gt;&#10;  &lt;imageh&gt;250&lt;/imageh&gt;&#10;  &lt;imagew&gt;174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1" y="1744627"/>
            <a:ext cx="1846792" cy="26458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Q = {\rm round}[cQ(t)]&#10;\end{align*}&lt;/body&gt;&#10;  &lt;fcolor&gt;FF000000&lt;/fcolor&gt;&#10;  &lt;bcolor&gt;FFFFFFFF&lt;/bcolor&gt;&#10;  &lt;transparent&gt;True&lt;/transparent&gt;&#10;  &lt;resolution&gt;1800&lt;/resolution&gt;&#10;  &lt;imageh&gt;250&lt;/imageh&gt;&#10;  &lt;imagew&gt;1853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1" y="2179104"/>
            <a:ext cx="1961092" cy="26458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16566" y="2443687"/>
            <a:ext cx="292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smtClean="0"/>
              <a:t>c&gt;1: optimization </a:t>
            </a:r>
            <a:r>
              <a:rPr kumimoji="1" lang="en-US" altLang="ja-JP" sz="2000" dirty="0" err="1" smtClean="0"/>
              <a:t>param</a:t>
            </a:r>
            <a:r>
              <a:rPr kumimoji="1" lang="en-US" altLang="ja-JP" sz="2000" dirty="0" smtClean="0"/>
              <a:t>.</a:t>
            </a:r>
            <a:endParaRPr kumimoji="1" lang="ja-JP" altLang="en-US" sz="20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711" y="745649"/>
            <a:ext cx="3312477" cy="564485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5241" y="1034737"/>
            <a:ext cx="498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/>
              <a:t>S</a:t>
            </a:r>
            <a:r>
              <a:rPr lang="en-US" altLang="ja-JP" sz="2800" b="1" dirty="0" smtClean="0"/>
              <a:t>imple estimator from Q(t)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4986" y="1589169"/>
            <a:ext cx="1984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b="1" dirty="0" smtClean="0">
                <a:solidFill>
                  <a:srgbClr val="663300"/>
                </a:solidFill>
              </a:rPr>
              <a:t>1) </a:t>
            </a:r>
            <a:r>
              <a:rPr kumimoji="1" lang="en-US" altLang="ja-JP" sz="2400" dirty="0" smtClean="0"/>
              <a:t>Naïve:</a:t>
            </a:r>
          </a:p>
          <a:p>
            <a:pPr>
              <a:buClr>
                <a:srgbClr val="663300"/>
              </a:buClr>
            </a:pPr>
            <a:r>
              <a:rPr lang="en-US" altLang="ja-JP" sz="2800" b="1" dirty="0" smtClean="0">
                <a:solidFill>
                  <a:srgbClr val="663300"/>
                </a:solidFill>
              </a:rPr>
              <a:t>2) </a:t>
            </a:r>
            <a:r>
              <a:rPr lang="en-US" altLang="ja-JP" sz="2400" dirty="0" smtClean="0"/>
              <a:t>Improved:</a:t>
            </a:r>
          </a:p>
          <a:p>
            <a:pPr marL="457200" indent="-457200">
              <a:buClr>
                <a:srgbClr val="663300"/>
              </a:buClr>
              <a:buAutoNum type="arabicParenR"/>
            </a:pPr>
            <a:endParaRPr kumimoji="1" lang="en-US" altLang="ja-JP" sz="2400" dirty="0"/>
          </a:p>
          <a:p>
            <a:pPr>
              <a:buClr>
                <a:srgbClr val="663300"/>
              </a:buClr>
            </a:pPr>
            <a:r>
              <a:rPr lang="en-US" altLang="ja-JP" sz="2800" b="1" dirty="0" smtClean="0">
                <a:solidFill>
                  <a:srgbClr val="663300"/>
                </a:solidFill>
              </a:rPr>
              <a:t>3) </a:t>
            </a:r>
            <a:r>
              <a:rPr lang="en-US" altLang="ja-JP" sz="2400" dirty="0" smtClean="0"/>
              <a:t>zero:</a:t>
            </a:r>
            <a:endParaRPr kumimoji="1" lang="ja-JP" altLang="en-US" sz="2400" dirty="0" smtClean="0"/>
          </a:p>
        </p:txBody>
      </p:sp>
      <p:sp>
        <p:nvSpPr>
          <p:cNvPr id="9" name="左中かっこ 8"/>
          <p:cNvSpPr/>
          <p:nvPr/>
        </p:nvSpPr>
        <p:spPr>
          <a:xfrm>
            <a:off x="711278" y="1669852"/>
            <a:ext cx="392299" cy="1673643"/>
          </a:xfrm>
          <a:prstGeom prst="leftBrace">
            <a:avLst>
              <a:gd name="adj1" fmla="val 34113"/>
              <a:gd name="adj2" fmla="val 49880"/>
            </a:avLst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Q = 0&#10;\end{align*}&lt;/body&gt;&#10;  &lt;fcolor&gt;FF000000&lt;/fcolor&gt;&#10;  &lt;bcolor&gt;FFFFFFFF&lt;/bcolor&gt;&#10;  &lt;transparent&gt;True&lt;/transparent&gt;&#10;  &lt;resolution&gt;1800&lt;/resolution&gt;&#10;  &lt;imageh&gt;221&lt;/imageh&gt;&#10;  &lt;imagew&gt;63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1" y="2997341"/>
            <a:ext cx="667808" cy="23389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873" y="3384776"/>
            <a:ext cx="4484588" cy="3347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/>
          <a:srcRect l="57241" t="24375" r="13457" b="38599"/>
          <a:stretch/>
        </p:blipFill>
        <p:spPr>
          <a:xfrm>
            <a:off x="3544676" y="4184796"/>
            <a:ext cx="1851559" cy="1746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6077846" y="24746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Distribution of Q(t)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306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Comparison: NN vs Benchmark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92145"/>
              </p:ext>
            </p:extLst>
          </p:nvPr>
        </p:nvGraphicFramePr>
        <p:xfrm>
          <a:off x="903028" y="1890059"/>
          <a:ext cx="6546642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94882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  <a:gridCol w="1364693">
                  <a:extLst>
                    <a:ext uri="{9D8B030D-6E8A-4147-A177-3AD203B41FA5}">
                      <a16:colId xmlns:a16="http://schemas.microsoft.com/office/drawing/2014/main" val="615764868"/>
                    </a:ext>
                  </a:extLst>
                </a:gridCol>
                <a:gridCol w="1687910">
                  <a:extLst>
                    <a:ext uri="{9D8B030D-6E8A-4147-A177-3AD203B41FA5}">
                      <a16:colId xmlns:a16="http://schemas.microsoft.com/office/drawing/2014/main" val="1793540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ML (Trial 2)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naïve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improved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6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37.0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27.3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=0.1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40.1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38.3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38.3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=0.2</a:t>
                      </a:r>
                      <a:endParaRPr kumimoji="1" lang="ja-JP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55.2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54.0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54.6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=0.3</a:t>
                      </a:r>
                      <a:endParaRPr kumimoji="1" lang="ja-JP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77.6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69.8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8921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657567" y="1298556"/>
            <a:ext cx="3037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b="1" dirty="0" smtClean="0"/>
              <a:t>accuracy at 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b="1" dirty="0" smtClean="0"/>
              <a:t>=6.2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4969" y="4760259"/>
            <a:ext cx="786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Machine learning cannot exceed the benchmark value.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NN would be trained to answer the “improved” value.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No useful local structures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found by the NN.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</a:t>
            </a:r>
            <a:r>
              <a:rPr lang="en-US" altLang="ja-JP" dirty="0"/>
              <a:t>3</a:t>
            </a:r>
            <a:r>
              <a:rPr kumimoji="1" lang="en-US" altLang="ja-JP" dirty="0" smtClean="0"/>
              <a:t>: Multi-Channel Analysis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784" y="1203835"/>
            <a:ext cx="839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</a:t>
            </a:r>
            <a:r>
              <a:rPr kumimoji="1" lang="en-US" altLang="ja-JP" sz="2400" dirty="0" err="1" smtClean="0"/>
              <a:t>x,t</a:t>
            </a:r>
            <a:r>
              <a:rPr kumimoji="1" lang="en-US" altLang="ja-JP" sz="2400" dirty="0" smtClean="0"/>
              <a:t>) in four-dimensional space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at t/a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=0.1, 0.2, 0.3</a:t>
            </a: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162129" y="1665500"/>
            <a:ext cx="2537351" cy="2026120"/>
            <a:chOff x="-225032" y="1740497"/>
            <a:chExt cx="4758498" cy="3493813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032" y="1740497"/>
              <a:ext cx="3199746" cy="226921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45" y="2298632"/>
              <a:ext cx="3199746" cy="226921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720" y="2965093"/>
              <a:ext cx="3199746" cy="2269217"/>
            </a:xfrm>
            <a:prstGeom prst="rect">
              <a:avLst/>
            </a:prstGeom>
          </p:spPr>
        </p:pic>
      </p:grpSp>
      <p:sp>
        <p:nvSpPr>
          <p:cNvPr id="15" name="楕円 14"/>
          <p:cNvSpPr>
            <a:spLocks noChangeAspect="1"/>
          </p:cNvSpPr>
          <p:nvPr/>
        </p:nvSpPr>
        <p:spPr>
          <a:xfrm>
            <a:off x="7809877" y="198736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6" name="右矢印 15"/>
          <p:cNvSpPr/>
          <p:nvPr/>
        </p:nvSpPr>
        <p:spPr>
          <a:xfrm>
            <a:off x="7300547" y="1888214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260603" y="1850446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825" y="1873646"/>
            <a:ext cx="4435256" cy="16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</a:t>
            </a:r>
            <a:r>
              <a:rPr lang="en-US" altLang="ja-JP" dirty="0"/>
              <a:t>3</a:t>
            </a:r>
            <a:r>
              <a:rPr kumimoji="1" lang="en-US" altLang="ja-JP" dirty="0" smtClean="0"/>
              <a:t>: Multi-Channel Analysis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784" y="1203835"/>
            <a:ext cx="839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</a:t>
            </a:r>
            <a:r>
              <a:rPr kumimoji="1" lang="en-US" altLang="ja-JP" sz="2400" dirty="0" err="1" smtClean="0"/>
              <a:t>x,t</a:t>
            </a:r>
            <a:r>
              <a:rPr kumimoji="1" lang="en-US" altLang="ja-JP" sz="2400" dirty="0" smtClean="0"/>
              <a:t>) in four-dimensional space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at t/a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=0.1, 0.2, 0.3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099" y="4157025"/>
            <a:ext cx="1574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Result</a:t>
            </a:r>
            <a:endParaRPr kumimoji="1" lang="ja-JP" altLang="en-US" sz="2800" b="1" dirty="0" smtClean="0"/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/>
          </p:nvPr>
        </p:nvGraphicFramePr>
        <p:xfrm>
          <a:off x="690974" y="4994902"/>
          <a:ext cx="3494039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494882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93.8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94.1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graphicFrame>
        <p:nvGraphicFramePr>
          <p:cNvPr id="35" name="表 34"/>
          <p:cNvGraphicFramePr>
            <a:graphicFrameLocks noGrp="1"/>
          </p:cNvGraphicFramePr>
          <p:nvPr>
            <p:extLst/>
          </p:nvPr>
        </p:nvGraphicFramePr>
        <p:xfrm>
          <a:off x="4769915" y="4994902"/>
          <a:ext cx="1999157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71.3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05925" y="448168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machine learning</a:t>
            </a:r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8844" y="4481680"/>
            <a:ext cx="323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benchmark @ t/a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=0.3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0974" y="5970494"/>
            <a:ext cx="7682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non-trivial improvement from the benchmark!!</a:t>
            </a: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162129" y="1665500"/>
            <a:ext cx="2537351" cy="2026120"/>
            <a:chOff x="-225032" y="1740497"/>
            <a:chExt cx="4758498" cy="3493813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032" y="1740497"/>
              <a:ext cx="3199746" cy="226921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45" y="2298632"/>
              <a:ext cx="3199746" cy="226921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720" y="2965093"/>
              <a:ext cx="3199746" cy="2269217"/>
            </a:xfrm>
            <a:prstGeom prst="rect">
              <a:avLst/>
            </a:prstGeom>
          </p:spPr>
        </p:pic>
      </p:grpSp>
      <p:sp>
        <p:nvSpPr>
          <p:cNvPr id="15" name="楕円 14"/>
          <p:cNvSpPr>
            <a:spLocks noChangeAspect="1"/>
          </p:cNvSpPr>
          <p:nvPr/>
        </p:nvSpPr>
        <p:spPr>
          <a:xfrm>
            <a:off x="7809877" y="198736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6" name="右矢印 15"/>
          <p:cNvSpPr/>
          <p:nvPr/>
        </p:nvSpPr>
        <p:spPr>
          <a:xfrm>
            <a:off x="7300547" y="1888214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260603" y="1850446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825" y="1873646"/>
            <a:ext cx="4435256" cy="16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 this a non-trivial result?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19" y="1111804"/>
            <a:ext cx="5744130" cy="476904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2814578" y="1682230"/>
            <a:ext cx="0" cy="3666564"/>
          </a:xfrm>
          <a:prstGeom prst="line">
            <a:avLst/>
          </a:prstGeom>
          <a:ln w="7620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14578" y="1090430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dirty="0" smtClean="0">
                <a:solidFill>
                  <a:srgbClr val="FF0000"/>
                </a:solidFill>
              </a:rPr>
              <a:t>input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689861" y="1682230"/>
            <a:ext cx="0" cy="3666564"/>
          </a:xfrm>
          <a:prstGeom prst="line">
            <a:avLst/>
          </a:prstGeom>
          <a:ln w="76200">
            <a:solidFill>
              <a:srgbClr val="0070C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044576" y="1090430"/>
            <a:ext cx="130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dirty="0" smtClean="0">
                <a:solidFill>
                  <a:srgbClr val="002060"/>
                </a:solidFill>
              </a:rPr>
              <a:t>answer</a:t>
            </a:r>
            <a:endParaRPr kumimoji="1" lang="ja-JP" alt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9271" y="5952565"/>
            <a:ext cx="695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We can estimate the answer from Q(t) by our eyes…</a:t>
            </a:r>
            <a:endParaRPr kumimoji="1" lang="ja-JP" altLang="en-US" sz="2400" dirty="0" smtClean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3235919" y="1694332"/>
            <a:ext cx="0" cy="3666564"/>
          </a:xfrm>
          <a:prstGeom prst="line">
            <a:avLst/>
          </a:prstGeom>
          <a:ln w="7620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657939" y="1682230"/>
            <a:ext cx="0" cy="3666564"/>
          </a:xfrm>
          <a:prstGeom prst="line">
            <a:avLst/>
          </a:prstGeom>
          <a:ln w="7620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矢印 17"/>
          <p:cNvSpPr/>
          <p:nvPr/>
        </p:nvSpPr>
        <p:spPr>
          <a:xfrm>
            <a:off x="3998259" y="1144525"/>
            <a:ext cx="888066" cy="50184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7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364" y="1156751"/>
            <a:ext cx="194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Topology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5215" y="1748114"/>
            <a:ext cx="594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properties of </a:t>
            </a:r>
            <a:r>
              <a:rPr lang="en-US" altLang="ja-JP" sz="2400" dirty="0" smtClean="0"/>
              <a:t>an object </a:t>
            </a:r>
            <a:r>
              <a:rPr lang="en-US" altLang="ja-JP" sz="2400" dirty="0"/>
              <a:t>that are preserved under continuous deformations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12" y="561618"/>
            <a:ext cx="2286000" cy="2286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27773" y="2819363"/>
            <a:ext cx="1886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smtClean="0"/>
              <a:t>from Wikipedia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44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Trial 4: Feed Q(t) [0-dim]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6870" y="1141074"/>
            <a:ext cx="453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Q(t) at t/a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=0.1, 0.2, 0.3</a:t>
            </a:r>
            <a:endParaRPr kumimoji="1" lang="ja-JP" altLang="en-US" sz="2400" dirty="0" smtClean="0"/>
          </a:p>
        </p:txBody>
      </p:sp>
      <p:cxnSp>
        <p:nvCxnSpPr>
          <p:cNvPr id="6" name="直線コネクタ 5"/>
          <p:cNvCxnSpPr>
            <a:endCxn id="111" idx="2"/>
          </p:cNvCxnSpPr>
          <p:nvPr/>
        </p:nvCxnSpPr>
        <p:spPr>
          <a:xfrm>
            <a:off x="6036886" y="1971458"/>
            <a:ext cx="1099457" cy="0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endCxn id="106" idx="2"/>
          </p:cNvCxnSpPr>
          <p:nvPr/>
        </p:nvCxnSpPr>
        <p:spPr>
          <a:xfrm>
            <a:off x="6036886" y="2483311"/>
            <a:ext cx="2198914" cy="0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endCxn id="113" idx="2"/>
          </p:cNvCxnSpPr>
          <p:nvPr/>
        </p:nvCxnSpPr>
        <p:spPr>
          <a:xfrm>
            <a:off x="6036886" y="2995164"/>
            <a:ext cx="1099457" cy="0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6180885" y="1974658"/>
            <a:ext cx="1089504" cy="505502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6179795" y="1971457"/>
            <a:ext cx="1099526" cy="1026079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7278880" y="2487877"/>
            <a:ext cx="1097529" cy="508185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7284133" y="2486557"/>
            <a:ext cx="1098781" cy="1025208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183419" y="2485217"/>
            <a:ext cx="1098472" cy="1027635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6183326" y="1466856"/>
            <a:ext cx="1098564" cy="1527289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6177495" y="1971926"/>
            <a:ext cx="1103047" cy="1520425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7279867" y="1454115"/>
            <a:ext cx="1096542" cy="1022193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角丸四角形 118"/>
          <p:cNvSpPr/>
          <p:nvPr/>
        </p:nvSpPr>
        <p:spPr>
          <a:xfrm rot="16200000">
            <a:off x="990770" y="2528472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Input (3)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右矢印 119"/>
          <p:cNvSpPr/>
          <p:nvPr/>
        </p:nvSpPr>
        <p:spPr>
          <a:xfrm>
            <a:off x="2889656" y="2472838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右矢印 121"/>
          <p:cNvSpPr/>
          <p:nvPr/>
        </p:nvSpPr>
        <p:spPr>
          <a:xfrm>
            <a:off x="2138210" y="2474984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角丸四角形 127"/>
          <p:cNvSpPr/>
          <p:nvPr/>
        </p:nvSpPr>
        <p:spPr>
          <a:xfrm rot="16200000">
            <a:off x="2503812" y="2528469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Output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角丸四角形 128"/>
          <p:cNvSpPr/>
          <p:nvPr/>
        </p:nvSpPr>
        <p:spPr>
          <a:xfrm rot="16200000">
            <a:off x="1743641" y="2528470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Full connect (5)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>
            <a:off x="6177495" y="2992011"/>
            <a:ext cx="1100202" cy="517823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V="1">
            <a:off x="6177495" y="1469535"/>
            <a:ext cx="1092894" cy="513882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6177495" y="1983417"/>
            <a:ext cx="1106637" cy="510947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6177495" y="1983417"/>
            <a:ext cx="1100202" cy="1018188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 flipV="1">
            <a:off x="6177495" y="1450035"/>
            <a:ext cx="1100202" cy="1030124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6177495" y="2480159"/>
            <a:ext cx="1086506" cy="520402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 flipV="1">
            <a:off x="6177495" y="2482187"/>
            <a:ext cx="1106637" cy="509824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7284132" y="1983417"/>
            <a:ext cx="1092277" cy="492891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楕円 93"/>
          <p:cNvSpPr/>
          <p:nvPr/>
        </p:nvSpPr>
        <p:spPr>
          <a:xfrm>
            <a:off x="6036886" y="1827458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楕円 94"/>
          <p:cNvSpPr/>
          <p:nvPr/>
        </p:nvSpPr>
        <p:spPr>
          <a:xfrm>
            <a:off x="6036886" y="2339311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/>
          <p:cNvSpPr/>
          <p:nvPr/>
        </p:nvSpPr>
        <p:spPr>
          <a:xfrm>
            <a:off x="6036886" y="2851164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グループ化 84"/>
          <p:cNvGrpSpPr/>
          <p:nvPr/>
        </p:nvGrpSpPr>
        <p:grpSpPr>
          <a:xfrm>
            <a:off x="7136343" y="1315605"/>
            <a:ext cx="288000" cy="2335412"/>
            <a:chOff x="3865705" y="2453115"/>
            <a:chExt cx="288000" cy="2335412"/>
          </a:xfrm>
        </p:grpSpPr>
        <p:sp>
          <p:nvSpPr>
            <p:cNvPr id="110" name="楕円 109"/>
            <p:cNvSpPr/>
            <p:nvPr/>
          </p:nvSpPr>
          <p:spPr>
            <a:xfrm>
              <a:off x="3865705" y="2453115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/>
            <p:cNvSpPr/>
            <p:nvPr/>
          </p:nvSpPr>
          <p:spPr>
            <a:xfrm>
              <a:off x="3865705" y="2964968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/>
            <p:cNvSpPr/>
            <p:nvPr/>
          </p:nvSpPr>
          <p:spPr>
            <a:xfrm>
              <a:off x="3865705" y="3476821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/>
            <p:cNvSpPr/>
            <p:nvPr/>
          </p:nvSpPr>
          <p:spPr>
            <a:xfrm>
              <a:off x="3865705" y="3988674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3865705" y="4500527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" name="楕円 105"/>
          <p:cNvSpPr/>
          <p:nvPr/>
        </p:nvSpPr>
        <p:spPr>
          <a:xfrm>
            <a:off x="8235800" y="2339311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2" name="表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99228"/>
              </p:ext>
            </p:extLst>
          </p:nvPr>
        </p:nvGraphicFramePr>
        <p:xfrm>
          <a:off x="349574" y="4912103"/>
          <a:ext cx="3494039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494882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94.1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95.7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graphicFrame>
        <p:nvGraphicFramePr>
          <p:cNvPr id="163" name="表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1803"/>
              </p:ext>
            </p:extLst>
          </p:nvPr>
        </p:nvGraphicFramePr>
        <p:xfrm>
          <a:off x="6645035" y="4914169"/>
          <a:ext cx="1999157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71.3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164" name="テキスト ボックス 163"/>
          <p:cNvSpPr txBox="1"/>
          <p:nvPr/>
        </p:nvSpPr>
        <p:spPr>
          <a:xfrm>
            <a:off x="2515509" y="4383824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Q(t)</a:t>
            </a:r>
            <a:endParaRPr kumimoji="1" lang="ja-JP" altLang="en-US" sz="2400" dirty="0" smtClean="0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6882521" y="4383823"/>
            <a:ext cx="167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benchmark</a:t>
            </a:r>
            <a:endParaRPr kumimoji="1" lang="ja-JP" altLang="en-US" sz="2400" dirty="0" smtClean="0"/>
          </a:p>
        </p:txBody>
      </p:sp>
      <p:graphicFrame>
        <p:nvGraphicFramePr>
          <p:cNvPr id="166" name="表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78499"/>
              </p:ext>
            </p:extLst>
          </p:nvPr>
        </p:nvGraphicFramePr>
        <p:xfrm>
          <a:off x="4182435" y="4912103"/>
          <a:ext cx="1999157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93.8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94.1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167" name="テキスト ボックス 166"/>
          <p:cNvSpPr txBox="1"/>
          <p:nvPr/>
        </p:nvSpPr>
        <p:spPr>
          <a:xfrm>
            <a:off x="248296" y="4051156"/>
            <a:ext cx="1574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Result</a:t>
            </a:r>
            <a:endParaRPr kumimoji="1" lang="ja-JP" altLang="en-US" sz="2800" b="1" dirty="0" smtClean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520338" y="5961985"/>
            <a:ext cx="652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Good accuracy can be obtained only from Q(t)</a:t>
            </a:r>
            <a:endParaRPr kumimoji="1" lang="ja-JP" altLang="en-US" sz="2400" dirty="0" smtClean="0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4256724" y="4382379"/>
            <a:ext cx="202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Trial 3 (4dim)</a:t>
            </a:r>
            <a:endParaRPr kumimoji="1" lang="ja-JP" altLang="en-US" sz="24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263171" y="1968996"/>
            <a:ext cx="895325" cy="4876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Q(0.1)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263171" y="3115444"/>
            <a:ext cx="895325" cy="4876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Q(0.3)</a:t>
            </a:r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263171" y="2542220"/>
            <a:ext cx="895325" cy="4876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Q(0.2)</a:t>
            </a:r>
            <a:endParaRPr kumimoji="1" lang="ja-JP" altLang="en-US" dirty="0"/>
          </a:p>
        </p:txBody>
      </p:sp>
      <p:sp>
        <p:nvSpPr>
          <p:cNvPr id="50" name="楕円 49"/>
          <p:cNvSpPr>
            <a:spLocks noChangeAspect="1"/>
          </p:cNvSpPr>
          <p:nvPr/>
        </p:nvSpPr>
        <p:spPr>
          <a:xfrm>
            <a:off x="4079916" y="2027472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51" name="右矢印 50"/>
          <p:cNvSpPr/>
          <p:nvPr/>
        </p:nvSpPr>
        <p:spPr>
          <a:xfrm>
            <a:off x="3570586" y="192831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>
            <a:off x="1087483" y="192831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559787" y="1141074"/>
            <a:ext cx="3406978" cy="2798836"/>
          </a:xfrm>
          <a:prstGeom prst="roundRect">
            <a:avLst>
              <a:gd name="adj" fmla="val 12183"/>
            </a:avLst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5316772" y="2309659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400" b="1" dirty="0" smtClean="0">
                <a:solidFill>
                  <a:srgbClr val="663300"/>
                </a:solidFill>
              </a:rPr>
              <a:t>input</a:t>
            </a:r>
            <a:endParaRPr kumimoji="1" lang="ja-JP" altLang="en-US" sz="2400" b="1" dirty="0" smtClean="0">
              <a:solidFill>
                <a:srgbClr val="6633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8082469" y="225135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400" b="1" dirty="0" smtClean="0">
                <a:solidFill>
                  <a:srgbClr val="663300"/>
                </a:solidFill>
              </a:rPr>
              <a:t>output</a:t>
            </a:r>
            <a:endParaRPr kumimoji="1" lang="ja-JP" altLang="en-US" sz="2400" b="1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Using different flow times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812" y="4885765"/>
            <a:ext cx="7393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=0.3, 0.25, 0.2 gives the best accuracy.</a:t>
            </a:r>
            <a:endParaRPr lang="ja-JP" altLang="en-US" sz="2400" dirty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Better accuracy on the finer lattice.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More than three input data do not improve accuracy.</a:t>
            </a:r>
            <a:endParaRPr kumimoji="1" lang="en-US" altLang="ja-JP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281" y="1183519"/>
            <a:ext cx="4239954" cy="3520209"/>
          </a:xfrm>
          <a:prstGeom prst="rect">
            <a:avLst/>
          </a:prstGeo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10048"/>
              </p:ext>
            </p:extLst>
          </p:nvPr>
        </p:nvGraphicFramePr>
        <p:xfrm>
          <a:off x="467466" y="1371907"/>
          <a:ext cx="4104534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146">
                  <a:extLst>
                    <a:ext uri="{9D8B030D-6E8A-4147-A177-3AD203B41FA5}">
                      <a16:colId xmlns:a16="http://schemas.microsoft.com/office/drawing/2014/main" val="3954318389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1104258410"/>
                    </a:ext>
                  </a:extLst>
                </a:gridCol>
                <a:gridCol w="1084729">
                  <a:extLst>
                    <a:ext uri="{9D8B030D-6E8A-4147-A177-3AD203B41FA5}">
                      <a16:colId xmlns:a16="http://schemas.microsoft.com/office/drawing/2014/main" val="443486665"/>
                    </a:ext>
                  </a:extLst>
                </a:gridCol>
              </a:tblGrid>
              <a:tr h="270734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t/a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6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0.3, 0.25, 0.2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99.0(2)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20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0.3, 0.2, 0.1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94.1(2)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95.7(2)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31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0.25, 0.2, 0.15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93.9(3)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95.0(2)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0.2, 0.15, 0.1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86.4(3)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83.1(4)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17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0.2, 0.1, 0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74.1(5)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68.2(4)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7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0.15, 0.1, 0.05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69.2(4)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64.7(8)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60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0.1, 0.05, 0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53.8(5)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49.9(3)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72401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029960" y="1617532"/>
            <a:ext cx="304799" cy="2680447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3317" y="6086094"/>
            <a:ext cx="620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error: variance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 10 independent </a:t>
            </a:r>
            <a:r>
              <a:rPr lang="en-US" altLang="ja-JP" sz="2400" dirty="0" smtClean="0"/>
              <a:t>trainings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79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Trivial Check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27" y="2006960"/>
            <a:ext cx="4194675" cy="30217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36" y="2012726"/>
            <a:ext cx="4241025" cy="301596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bar{Q}(t) = Q(t) - {\cal Q}&#10;\end{align*}&lt;/body&gt;&#10;  &lt;fcolor&gt;FF000000&lt;/fcolor&gt;&#10;  &lt;bcolor&gt;FFFFFFFF&lt;/bcolor&gt;&#10;  &lt;transparent&gt;True&lt;/transparent&gt;&#10;  &lt;resolution&gt;1800&lt;/resolution&gt;&#10;  &lt;imageh&gt;270&lt;/imageh&gt;&#10;  &lt;imagew&gt;1782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89" y="1546558"/>
            <a:ext cx="1885950" cy="28575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bar{Q}(t) / \bar{Q}(0.2) &#10;\end{align*}&lt;/body&gt;&#10;  &lt;fcolor&gt;FF000000&lt;/fcolor&gt;&#10;  &lt;bcolor&gt;FFFFFFFF&lt;/bcolor&gt;&#10;  &lt;transparent&gt;True&lt;/transparent&gt;&#10;  &lt;resolution&gt;1800&lt;/resolution&gt;&#10;  &lt;imageh&gt;270&lt;/imageh&gt;&#10;  &lt;imagew&gt;1278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73" y="1546558"/>
            <a:ext cx="1352550" cy="2857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86985" y="5549462"/>
            <a:ext cx="8226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99% accuracy is difficult to obtain by a simple prescription.</a:t>
            </a:r>
            <a:endParaRPr kumimoji="1" lang="ja-JP" altLang="en-US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54847" y="505846"/>
            <a:ext cx="2186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beta=6.5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100 samples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46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Reducing the Training Data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1877"/>
              </p:ext>
            </p:extLst>
          </p:nvPr>
        </p:nvGraphicFramePr>
        <p:xfrm>
          <a:off x="1058958" y="2262694"/>
          <a:ext cx="7466479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3279">
                  <a:extLst>
                    <a:ext uri="{9D8B030D-6E8A-4147-A177-3AD203B41FA5}">
                      <a16:colId xmlns:a16="http://schemas.microsoft.com/office/drawing/2014/main" val="1724087534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1099161510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2759758129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3453997947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2629328647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79496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Training data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10,000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5,000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1,000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500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100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95.5(3)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90.3(7)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43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99.0(2)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99.0(2)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98.9(2)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98.9(1)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90.2(8)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94409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28650" y="3742036"/>
            <a:ext cx="711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10</a:t>
            </a:r>
            <a:r>
              <a:rPr kumimoji="1" lang="en-US" altLang="ja-JP" sz="2400" dirty="0" smtClean="0"/>
              <a:t>00 configurations are enough to train the NN successfully!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Numerical cost for the training is small.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82720"/>
            <a:ext cx="711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Smaller training data will reduce numerical cost for the training.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340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779929" y="2015561"/>
            <a:ext cx="7154958" cy="2361289"/>
          </a:xfrm>
          <a:prstGeom prst="roundRect">
            <a:avLst>
              <a:gd name="adj" fmla="val 11146"/>
            </a:avLst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Robustness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6603" y="1371907"/>
            <a:ext cx="752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Analyze configurations with a different parameter set</a:t>
            </a:r>
            <a:endParaRPr kumimoji="1" lang="ja-JP" altLang="en-US" sz="24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77044"/>
              </p:ext>
            </p:extLst>
          </p:nvPr>
        </p:nvGraphicFramePr>
        <p:xfrm>
          <a:off x="1775012" y="2477227"/>
          <a:ext cx="5558118" cy="161067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52706">
                  <a:extLst>
                    <a:ext uri="{9D8B030D-6E8A-4147-A177-3AD203B41FA5}">
                      <a16:colId xmlns:a16="http://schemas.microsoft.com/office/drawing/2014/main" val="811447969"/>
                    </a:ext>
                  </a:extLst>
                </a:gridCol>
                <a:gridCol w="1852706">
                  <a:extLst>
                    <a:ext uri="{9D8B030D-6E8A-4147-A177-3AD203B41FA5}">
                      <a16:colId xmlns:a16="http://schemas.microsoft.com/office/drawing/2014/main" val="288591005"/>
                    </a:ext>
                  </a:extLst>
                </a:gridCol>
                <a:gridCol w="1852706">
                  <a:extLst>
                    <a:ext uri="{9D8B030D-6E8A-4147-A177-3AD203B41FA5}">
                      <a16:colId xmlns:a16="http://schemas.microsoft.com/office/drawing/2014/main" val="3464869835"/>
                    </a:ext>
                  </a:extLst>
                </a:gridCol>
              </a:tblGrid>
              <a:tr h="536893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033108"/>
                  </a:ext>
                </a:extLst>
              </a:tr>
              <a:tr h="53689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95.9(2)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98.6(2)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099523"/>
                  </a:ext>
                </a:extLst>
              </a:tr>
              <a:tr h="53689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95.6(2)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99.0(2)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528468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 rot="16200000">
            <a:off x="746429" y="3131309"/>
            <a:ext cx="122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training</a:t>
            </a:r>
          </a:p>
          <a:p>
            <a:pPr algn="ctr">
              <a:buClr>
                <a:srgbClr val="663300"/>
              </a:buClr>
            </a:pPr>
            <a:r>
              <a:rPr lang="en-US" altLang="ja-JP" sz="2400" dirty="0" smtClean="0"/>
              <a:t>data</a:t>
            </a:r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37529" y="2015561"/>
            <a:ext cx="199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/>
              <a:t>a</a:t>
            </a:r>
            <a:r>
              <a:rPr kumimoji="1" lang="en-US" altLang="ja-JP" sz="2400" dirty="0" smtClean="0"/>
              <a:t>nalyzed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data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1647" y="4634753"/>
            <a:ext cx="7171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NNs trained for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=6.2 and 6.5 can be used for another parameter successfully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Universal NN would be developed!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Note: same physical volume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21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5: Dimensional Reduction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977" y="1234130"/>
            <a:ext cx="5783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Optimal dimension between d=0 and 4?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d-dimensional CNN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Input: </a:t>
            </a:r>
            <a:r>
              <a:rPr lang="en-US" altLang="ja-JP" sz="2400" dirty="0" err="1" smtClean="0"/>
              <a:t>q</a:t>
            </a:r>
            <a:r>
              <a:rPr lang="en-US" altLang="ja-JP" sz="2400" baseline="-25000" dirty="0" err="1" smtClean="0"/>
              <a:t>d</a:t>
            </a:r>
            <a:r>
              <a:rPr lang="en-US" altLang="ja-JP" sz="2400" dirty="0" smtClean="0"/>
              <a:t>(x) after dimensional reduction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3-channel analysis: 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=0.1, 0.2, 0.3</a:t>
            </a:r>
            <a:endParaRPr kumimoji="1" lang="ja-JP" altLang="en-US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q_2(x,y)=\int d\tau dz 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236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4" y="1904766"/>
            <a:ext cx="2505075" cy="5852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q_3(x,y,z)=\int d\tau 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234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4" y="1234130"/>
            <a:ext cx="2486025" cy="5852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83" y="2866543"/>
            <a:ext cx="4629573" cy="338848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540188" y="3022883"/>
            <a:ext cx="3316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 dependence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Failed in finding features in multi-dim. space.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instanton-like local structure in QCD vacuum?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702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Outlook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63687" y="3642117"/>
            <a:ext cx="7702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local structures in multi-dim. space captured by NN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“Instanton”-like structure? Or too noisy data?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3687" y="1300187"/>
            <a:ext cx="7370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Topological charge can be estimated with high accuracy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from Q(t) at 0.2&lt;t/a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&lt;0.3 with the aid of the machine learning technique.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On the finer lattices, the better accuracy.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Applications: checking topological freezing, etc.</a:t>
            </a:r>
            <a:endParaRPr kumimoji="1" lang="en-US" altLang="ja-JP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383" y="1371907"/>
            <a:ext cx="860304" cy="8603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383" y="3713837"/>
            <a:ext cx="860304" cy="8539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84094" y="4947772"/>
            <a:ext cx="64639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Future Study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Continuum limit / volume dependence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High T configurations where DIGA is valid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94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7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Topological Charge Density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2" y="2275098"/>
            <a:ext cx="2787913" cy="21502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53" y="2275098"/>
            <a:ext cx="2787915" cy="21502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86" y="2275098"/>
            <a:ext cx="2787912" cy="2150277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/a^2=0.1&#10;\end{align*}&lt;/body&gt;&#10;  &lt;fcolor&gt;FF000000&lt;/fcolor&gt;&#10;  &lt;bcolor&gt;FFFFFFFF&lt;/bcolor&gt;&#10;  &lt;transparent&gt;True&lt;/transparent&gt;&#10;  &lt;resolution&gt;1800&lt;/resolution&gt;&#10;  &lt;imageh&gt;279&lt;/imageh&gt;&#10;  &lt;imagew&gt;108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0" y="1855694"/>
            <a:ext cx="1146175" cy="29527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/a^2=0.2&#10;\end{align*}&lt;/body&gt;&#10;  &lt;fcolor&gt;FF000000&lt;/fcolor&gt;&#10;  &lt;bcolor&gt;FFFFFFFF&lt;/bcolor&gt;&#10;  &lt;transparent&gt;True&lt;/transparent&gt;&#10;  &lt;resolution&gt;1800&lt;/resolution&gt;&#10;  &lt;imageh&gt;279&lt;/imageh&gt;&#10;  &lt;imagew&gt;1091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22" y="1855694"/>
            <a:ext cx="1154642" cy="29527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/a^2=0.3&#10;\end{align*}&lt;/body&gt;&#10;  &lt;fcolor&gt;FF000000&lt;/fcolor&gt;&#10;  &lt;bcolor&gt;FFFFFFFF&lt;/bcolor&gt;&#10;  &lt;transparent&gt;True&lt;/transparent&gt;&#10;  &lt;resolution&gt;1800&lt;/resolution&gt;&#10;  &lt;imageh&gt;279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63" y="1855694"/>
            <a:ext cx="1156758" cy="29527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972927" y="4966448"/>
            <a:ext cx="521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dirty="0" smtClean="0"/>
              <a:t>No isolated instanton</a:t>
            </a:r>
            <a:r>
              <a:rPr lang="ja-JP" altLang="en-US" sz="2800" dirty="0"/>
              <a:t> </a:t>
            </a:r>
            <a:r>
              <a:rPr kumimoji="1" lang="en-US" altLang="ja-JP" sz="2800" dirty="0" smtClean="0"/>
              <a:t>structure…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14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5" name="グループ化 44"/>
          <p:cNvGrpSpPr/>
          <p:nvPr/>
        </p:nvGrpSpPr>
        <p:grpSpPr>
          <a:xfrm>
            <a:off x="2766248" y="2578081"/>
            <a:ext cx="4685828" cy="2596410"/>
            <a:chOff x="2766248" y="2578081"/>
            <a:chExt cx="4685828" cy="2596410"/>
          </a:xfrm>
        </p:grpSpPr>
        <p:cxnSp>
          <p:nvCxnSpPr>
            <p:cNvPr id="43" name="直線コネクタ 42"/>
            <p:cNvCxnSpPr>
              <a:stCxn id="24" idx="2"/>
              <a:endCxn id="30" idx="6"/>
            </p:cNvCxnSpPr>
            <p:nvPr/>
          </p:nvCxnSpPr>
          <p:spPr>
            <a:xfrm>
              <a:off x="2766248" y="3108968"/>
              <a:ext cx="4685828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25" idx="2"/>
              <a:endCxn id="31" idx="6"/>
            </p:cNvCxnSpPr>
            <p:nvPr/>
          </p:nvCxnSpPr>
          <p:spPr>
            <a:xfrm>
              <a:off x="2766248" y="3620821"/>
              <a:ext cx="4685828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26" idx="2"/>
              <a:endCxn id="32" idx="6"/>
            </p:cNvCxnSpPr>
            <p:nvPr/>
          </p:nvCxnSpPr>
          <p:spPr>
            <a:xfrm>
              <a:off x="2766248" y="4132674"/>
              <a:ext cx="4685828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stCxn id="28" idx="2"/>
              <a:endCxn id="34" idx="6"/>
            </p:cNvCxnSpPr>
            <p:nvPr/>
          </p:nvCxnSpPr>
          <p:spPr>
            <a:xfrm>
              <a:off x="2766248" y="4644527"/>
              <a:ext cx="4685828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V="1">
              <a:off x="2910248" y="2597116"/>
              <a:ext cx="1099457" cy="51185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V="1">
              <a:off x="2910247" y="2597116"/>
              <a:ext cx="2198914" cy="102055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V="1">
              <a:off x="2910246" y="2593964"/>
              <a:ext cx="3306501" cy="1535557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V="1">
              <a:off x="2910245" y="3108968"/>
              <a:ext cx="3306502" cy="153240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V="1">
              <a:off x="4017833" y="3108969"/>
              <a:ext cx="3290108" cy="153131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4017698" y="3617669"/>
              <a:ext cx="3290039" cy="1528162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flipV="1">
              <a:off x="5108823" y="4129521"/>
              <a:ext cx="2194987" cy="1023707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>
              <a:stCxn id="9" idx="2"/>
              <a:endCxn id="21" idx="6"/>
            </p:cNvCxnSpPr>
            <p:nvPr/>
          </p:nvCxnSpPr>
          <p:spPr>
            <a:xfrm>
              <a:off x="3865705" y="5150074"/>
              <a:ext cx="2486914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コネクタ 3"/>
            <p:cNvCxnSpPr>
              <a:stCxn id="5" idx="2"/>
              <a:endCxn id="17" idx="6"/>
            </p:cNvCxnSpPr>
            <p:nvPr/>
          </p:nvCxnSpPr>
          <p:spPr>
            <a:xfrm>
              <a:off x="3865705" y="2597115"/>
              <a:ext cx="2486914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V="1">
              <a:off x="6200153" y="4648770"/>
              <a:ext cx="1099457" cy="51185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>
              <a:off x="2914177" y="4645615"/>
              <a:ext cx="1095527" cy="50870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2902118" y="4138981"/>
              <a:ext cx="2215035" cy="1021642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2910110" y="3617667"/>
              <a:ext cx="3306502" cy="1536651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2918376" y="3110057"/>
              <a:ext cx="3298236" cy="153497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4009635" y="3102663"/>
              <a:ext cx="3298102" cy="154867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 flipV="1">
              <a:off x="4009296" y="2593376"/>
              <a:ext cx="3306568" cy="153988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H="1" flipV="1">
              <a:off x="5117153" y="2599488"/>
              <a:ext cx="2190379" cy="101759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flipH="1" flipV="1">
              <a:off x="6216612" y="2599488"/>
              <a:ext cx="1090920" cy="51263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V="1">
              <a:off x="2909701" y="2599488"/>
              <a:ext cx="1099595" cy="101802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V="1">
              <a:off x="2909157" y="3108967"/>
              <a:ext cx="1099526" cy="102607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 flipV="1">
              <a:off x="2908205" y="2599177"/>
              <a:ext cx="2200074" cy="203904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V="1">
              <a:off x="4008242" y="3102158"/>
              <a:ext cx="1106124" cy="103141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V="1">
              <a:off x="4013495" y="2608169"/>
              <a:ext cx="2198847" cy="204110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 flipV="1">
              <a:off x="4006694" y="3108967"/>
              <a:ext cx="2204347" cy="204317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 flipV="1">
              <a:off x="5110031" y="3623975"/>
              <a:ext cx="1100712" cy="102105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flipV="1">
              <a:off x="5116407" y="3102158"/>
              <a:ext cx="2191125" cy="204997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V="1">
              <a:off x="6209573" y="3623781"/>
              <a:ext cx="1097024" cy="102125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V="1">
              <a:off x="6216069" y="4133571"/>
              <a:ext cx="1090867" cy="101619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>
              <a:off x="2913036" y="4131582"/>
              <a:ext cx="1091866" cy="1011682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/>
            <p:nvPr/>
          </p:nvCxnSpPr>
          <p:spPr>
            <a:xfrm>
              <a:off x="2912781" y="3622727"/>
              <a:ext cx="1098472" cy="10276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2912781" y="3104723"/>
              <a:ext cx="2197250" cy="204741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>
              <a:off x="4011253" y="3616693"/>
              <a:ext cx="1104947" cy="102467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4011253" y="3111535"/>
              <a:ext cx="2204815" cy="203721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 flipH="1" flipV="1">
              <a:off x="4011252" y="2604234"/>
              <a:ext cx="2204723" cy="20304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5116201" y="3111535"/>
              <a:ext cx="1093304" cy="102129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 flipV="1">
              <a:off x="5109826" y="2604234"/>
              <a:ext cx="2200493" cy="2037138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/>
            <p:cNvCxnSpPr/>
            <p:nvPr/>
          </p:nvCxnSpPr>
          <p:spPr>
            <a:xfrm flipH="1" flipV="1">
              <a:off x="6209505" y="3117900"/>
              <a:ext cx="1096329" cy="101375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/>
            <p:cNvCxnSpPr/>
            <p:nvPr/>
          </p:nvCxnSpPr>
          <p:spPr>
            <a:xfrm flipH="1" flipV="1">
              <a:off x="6216762" y="2602821"/>
              <a:ext cx="1096329" cy="101375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 flipV="1">
              <a:off x="2912688" y="2604366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flipV="1">
              <a:off x="2897959" y="3123073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flipV="1">
              <a:off x="4012758" y="2605063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flipV="1">
              <a:off x="4005174" y="3114511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014850" y="3609326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 flipV="1">
              <a:off x="5119680" y="2598204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V="1">
              <a:off x="5107205" y="3104250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5119680" y="3615863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209085" y="3118642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 flipV="1">
              <a:off x="6208322" y="3626451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908205" y="3622727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06857" y="3109436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4012635" y="3627807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4008741" y="3119359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4009229" y="2591625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5102088" y="3618801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5101883" y="3115558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5107994" y="2596611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6214703" y="3114254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6213530" y="2615985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2913835" y="3110209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4009279" y="3110122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4004938" y="2587610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5108096" y="3095428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5096676" y="2586209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6210181" y="2600449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2908620" y="2593264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V="1">
              <a:off x="4016153" y="2593089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flipV="1">
              <a:off x="4009793" y="3114146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flipV="1">
              <a:off x="5102836" y="2592863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V="1">
              <a:off x="5109161" y="3124656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V="1">
              <a:off x="6210274" y="3101642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V="1">
              <a:off x="4010481" y="2595164"/>
              <a:ext cx="1105042" cy="25611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flipV="1">
              <a:off x="5098157" y="2588775"/>
              <a:ext cx="1105042" cy="25611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rot="10800000">
              <a:off x="4010496" y="2588775"/>
              <a:ext cx="1105042" cy="25611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H="1" flipV="1">
              <a:off x="5085861" y="2578081"/>
              <a:ext cx="1105042" cy="25611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グループ化 126"/>
          <p:cNvGrpSpPr/>
          <p:nvPr/>
        </p:nvGrpSpPr>
        <p:grpSpPr>
          <a:xfrm>
            <a:off x="2766248" y="2453115"/>
            <a:ext cx="4685828" cy="2840959"/>
            <a:chOff x="2766248" y="2453115"/>
            <a:chExt cx="4685828" cy="2840959"/>
          </a:xfrm>
        </p:grpSpPr>
        <p:grpSp>
          <p:nvGrpSpPr>
            <p:cNvPr id="128" name="グループ化 127"/>
            <p:cNvGrpSpPr/>
            <p:nvPr/>
          </p:nvGrpSpPr>
          <p:grpSpPr>
            <a:xfrm>
              <a:off x="3865705" y="2453115"/>
              <a:ext cx="288000" cy="2840959"/>
              <a:chOff x="3865705" y="2453115"/>
              <a:chExt cx="288000" cy="2840959"/>
            </a:xfrm>
          </p:grpSpPr>
          <p:sp>
            <p:nvSpPr>
              <p:cNvPr id="165" name="楕円 164"/>
              <p:cNvSpPr/>
              <p:nvPr/>
            </p:nvSpPr>
            <p:spPr>
              <a:xfrm>
                <a:off x="3865705" y="2453115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楕円 166"/>
              <p:cNvSpPr/>
              <p:nvPr/>
            </p:nvSpPr>
            <p:spPr>
              <a:xfrm>
                <a:off x="3865705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楕円 167"/>
              <p:cNvSpPr/>
              <p:nvPr/>
            </p:nvSpPr>
            <p:spPr>
              <a:xfrm>
                <a:off x="3865705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楕円 169"/>
              <p:cNvSpPr/>
              <p:nvPr/>
            </p:nvSpPr>
            <p:spPr>
              <a:xfrm>
                <a:off x="3865705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楕円 170"/>
              <p:cNvSpPr/>
              <p:nvPr/>
            </p:nvSpPr>
            <p:spPr>
              <a:xfrm>
                <a:off x="3865705" y="50060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楕円 172"/>
              <p:cNvSpPr/>
              <p:nvPr/>
            </p:nvSpPr>
            <p:spPr>
              <a:xfrm>
                <a:off x="3865705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0" name="グループ化 129"/>
            <p:cNvGrpSpPr/>
            <p:nvPr/>
          </p:nvGrpSpPr>
          <p:grpSpPr>
            <a:xfrm>
              <a:off x="4965162" y="2453115"/>
              <a:ext cx="288000" cy="2840959"/>
              <a:chOff x="4965162" y="2453115"/>
              <a:chExt cx="288000" cy="2840959"/>
            </a:xfrm>
          </p:grpSpPr>
          <p:sp>
            <p:nvSpPr>
              <p:cNvPr id="156" name="楕円 155"/>
              <p:cNvSpPr/>
              <p:nvPr/>
            </p:nvSpPr>
            <p:spPr>
              <a:xfrm>
                <a:off x="4965162" y="2453115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楕円 157"/>
              <p:cNvSpPr/>
              <p:nvPr/>
            </p:nvSpPr>
            <p:spPr>
              <a:xfrm>
                <a:off x="4965162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楕円 158"/>
              <p:cNvSpPr/>
              <p:nvPr/>
            </p:nvSpPr>
            <p:spPr>
              <a:xfrm>
                <a:off x="4965162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楕円 160"/>
              <p:cNvSpPr/>
              <p:nvPr/>
            </p:nvSpPr>
            <p:spPr>
              <a:xfrm>
                <a:off x="4965162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楕円 161"/>
              <p:cNvSpPr/>
              <p:nvPr/>
            </p:nvSpPr>
            <p:spPr>
              <a:xfrm>
                <a:off x="4965162" y="50060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楕円 163"/>
              <p:cNvSpPr/>
              <p:nvPr/>
            </p:nvSpPr>
            <p:spPr>
              <a:xfrm>
                <a:off x="4965162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1" name="グループ化 130"/>
            <p:cNvGrpSpPr/>
            <p:nvPr/>
          </p:nvGrpSpPr>
          <p:grpSpPr>
            <a:xfrm>
              <a:off x="6064619" y="2453115"/>
              <a:ext cx="288000" cy="2840959"/>
              <a:chOff x="6064619" y="2453115"/>
              <a:chExt cx="288000" cy="2840959"/>
            </a:xfrm>
          </p:grpSpPr>
          <p:sp>
            <p:nvSpPr>
              <p:cNvPr id="147" name="楕円 146"/>
              <p:cNvSpPr/>
              <p:nvPr/>
            </p:nvSpPr>
            <p:spPr>
              <a:xfrm>
                <a:off x="6064619" y="2453115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楕円 148"/>
              <p:cNvSpPr/>
              <p:nvPr/>
            </p:nvSpPr>
            <p:spPr>
              <a:xfrm>
                <a:off x="6064619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楕円 149"/>
              <p:cNvSpPr/>
              <p:nvPr/>
            </p:nvSpPr>
            <p:spPr>
              <a:xfrm>
                <a:off x="6064619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楕円 151"/>
              <p:cNvSpPr/>
              <p:nvPr/>
            </p:nvSpPr>
            <p:spPr>
              <a:xfrm>
                <a:off x="6064619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楕円 152"/>
              <p:cNvSpPr/>
              <p:nvPr/>
            </p:nvSpPr>
            <p:spPr>
              <a:xfrm>
                <a:off x="6064619" y="50060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楕円 154"/>
              <p:cNvSpPr/>
              <p:nvPr/>
            </p:nvSpPr>
            <p:spPr>
              <a:xfrm>
                <a:off x="6064619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3" name="グループ化 132"/>
            <p:cNvGrpSpPr/>
            <p:nvPr/>
          </p:nvGrpSpPr>
          <p:grpSpPr>
            <a:xfrm>
              <a:off x="2766248" y="2964968"/>
              <a:ext cx="288000" cy="1823559"/>
              <a:chOff x="2766248" y="2964968"/>
              <a:chExt cx="288000" cy="1823559"/>
            </a:xfrm>
          </p:grpSpPr>
          <p:sp>
            <p:nvSpPr>
              <p:cNvPr id="141" name="楕円 140"/>
              <p:cNvSpPr/>
              <p:nvPr/>
            </p:nvSpPr>
            <p:spPr>
              <a:xfrm>
                <a:off x="2766248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楕円 142"/>
              <p:cNvSpPr/>
              <p:nvPr/>
            </p:nvSpPr>
            <p:spPr>
              <a:xfrm>
                <a:off x="2766248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楕円 143"/>
              <p:cNvSpPr/>
              <p:nvPr/>
            </p:nvSpPr>
            <p:spPr>
              <a:xfrm>
                <a:off x="2766248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楕円 145"/>
              <p:cNvSpPr/>
              <p:nvPr/>
            </p:nvSpPr>
            <p:spPr>
              <a:xfrm>
                <a:off x="2766248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4" name="グループ化 133"/>
            <p:cNvGrpSpPr/>
            <p:nvPr/>
          </p:nvGrpSpPr>
          <p:grpSpPr>
            <a:xfrm>
              <a:off x="7164076" y="2964968"/>
              <a:ext cx="288000" cy="1823559"/>
              <a:chOff x="7164076" y="2964968"/>
              <a:chExt cx="288000" cy="1823559"/>
            </a:xfrm>
          </p:grpSpPr>
          <p:sp>
            <p:nvSpPr>
              <p:cNvPr id="136" name="楕円 135"/>
              <p:cNvSpPr/>
              <p:nvPr/>
            </p:nvSpPr>
            <p:spPr>
              <a:xfrm>
                <a:off x="7164076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楕円 136"/>
              <p:cNvSpPr/>
              <p:nvPr/>
            </p:nvSpPr>
            <p:spPr>
              <a:xfrm>
                <a:off x="7164076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楕円 137"/>
              <p:cNvSpPr/>
              <p:nvPr/>
            </p:nvSpPr>
            <p:spPr>
              <a:xfrm>
                <a:off x="7164076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楕円 139"/>
              <p:cNvSpPr/>
              <p:nvPr/>
            </p:nvSpPr>
            <p:spPr>
              <a:xfrm>
                <a:off x="7164076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6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364" y="1156751"/>
            <a:ext cx="194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Topology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5215" y="1748114"/>
            <a:ext cx="594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properties of </a:t>
            </a:r>
            <a:r>
              <a:rPr lang="en-US" altLang="ja-JP" sz="2400" dirty="0" smtClean="0"/>
              <a:t>an object </a:t>
            </a:r>
            <a:r>
              <a:rPr lang="en-US" altLang="ja-JP" sz="2400" dirty="0"/>
              <a:t>that are preserved under continuous deformations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12" y="561618"/>
            <a:ext cx="2286000" cy="2286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27773" y="2819363"/>
            <a:ext cx="1886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smtClean="0"/>
              <a:t>from Wikipedia</a:t>
            </a:r>
            <a:endParaRPr kumimoji="1" lang="ja-JP" altLang="en-US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363" y="2838647"/>
            <a:ext cx="395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Example: 1-dim. space</a:t>
            </a:r>
            <a:endParaRPr kumimoji="1" lang="ja-JP" altLang="en-US" sz="2800" dirty="0" smtClean="0"/>
          </a:p>
        </p:txBody>
      </p:sp>
      <p:sp>
        <p:nvSpPr>
          <p:cNvPr id="3" name="楕円 2"/>
          <p:cNvSpPr/>
          <p:nvPr/>
        </p:nvSpPr>
        <p:spPr>
          <a:xfrm>
            <a:off x="1237962" y="3899639"/>
            <a:ext cx="1980000" cy="1980000"/>
          </a:xfrm>
          <a:prstGeom prst="ellips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3278900" y="4619639"/>
            <a:ext cx="540000" cy="540000"/>
            <a:chOff x="3541059" y="4634753"/>
            <a:chExt cx="540000" cy="540000"/>
          </a:xfrm>
        </p:grpSpPr>
        <p:sp>
          <p:nvSpPr>
            <p:cNvPr id="9" name="楕円 8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下矢印 9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024085" y="3720036"/>
            <a:ext cx="540000" cy="540000"/>
            <a:chOff x="3541059" y="4634753"/>
            <a:chExt cx="540000" cy="540000"/>
          </a:xfrm>
        </p:grpSpPr>
        <p:sp>
          <p:nvSpPr>
            <p:cNvPr id="13" name="楕円 12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下矢印 13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37024" y="4619639"/>
            <a:ext cx="540000" cy="540000"/>
            <a:chOff x="3541059" y="4634753"/>
            <a:chExt cx="540000" cy="540000"/>
          </a:xfrm>
        </p:grpSpPr>
        <p:sp>
          <p:nvSpPr>
            <p:cNvPr id="16" name="楕円 15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下矢印 16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957962" y="5934787"/>
            <a:ext cx="540000" cy="540000"/>
            <a:chOff x="3541059" y="4634753"/>
            <a:chExt cx="540000" cy="540000"/>
          </a:xfrm>
        </p:grpSpPr>
        <p:sp>
          <p:nvSpPr>
            <p:cNvPr id="19" name="楕円 18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下矢印 19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957962" y="3323479"/>
            <a:ext cx="540000" cy="540000"/>
            <a:chOff x="3541059" y="4634753"/>
            <a:chExt cx="540000" cy="540000"/>
          </a:xfrm>
        </p:grpSpPr>
        <p:sp>
          <p:nvSpPr>
            <p:cNvPr id="22" name="楕円 21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下矢印 22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887848" y="5542779"/>
            <a:ext cx="540000" cy="540000"/>
            <a:chOff x="3541059" y="4634753"/>
            <a:chExt cx="540000" cy="540000"/>
          </a:xfrm>
        </p:grpSpPr>
        <p:sp>
          <p:nvSpPr>
            <p:cNvPr id="25" name="楕円 24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下矢印 25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2832137" y="3639718"/>
            <a:ext cx="540000" cy="540000"/>
            <a:chOff x="3541059" y="4634753"/>
            <a:chExt cx="540000" cy="540000"/>
          </a:xfrm>
        </p:grpSpPr>
        <p:sp>
          <p:nvSpPr>
            <p:cNvPr id="28" name="楕円 27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下矢印 28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1024085" y="5532755"/>
            <a:ext cx="540000" cy="540000"/>
            <a:chOff x="3541059" y="4634753"/>
            <a:chExt cx="540000" cy="540000"/>
          </a:xfrm>
        </p:grpSpPr>
        <p:sp>
          <p:nvSpPr>
            <p:cNvPr id="31" name="楕円 30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下矢印 31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楕円 32"/>
          <p:cNvSpPr/>
          <p:nvPr/>
        </p:nvSpPr>
        <p:spPr>
          <a:xfrm>
            <a:off x="5113982" y="3899639"/>
            <a:ext cx="1980000" cy="1980000"/>
          </a:xfrm>
          <a:prstGeom prst="ellips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 rot="16200000">
            <a:off x="7154920" y="4619639"/>
            <a:ext cx="540000" cy="540000"/>
            <a:chOff x="3541059" y="4634753"/>
            <a:chExt cx="540000" cy="540000"/>
          </a:xfrm>
        </p:grpSpPr>
        <p:sp>
          <p:nvSpPr>
            <p:cNvPr id="35" name="楕円 34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下矢印 35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 rot="8100000">
            <a:off x="4900105" y="3720036"/>
            <a:ext cx="540000" cy="540000"/>
            <a:chOff x="3541059" y="4634753"/>
            <a:chExt cx="540000" cy="540000"/>
          </a:xfrm>
        </p:grpSpPr>
        <p:sp>
          <p:nvSpPr>
            <p:cNvPr id="38" name="楕円 37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下矢印 38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/>
          <p:cNvGrpSpPr/>
          <p:nvPr/>
        </p:nvGrpSpPr>
        <p:grpSpPr>
          <a:xfrm rot="16200000" flipV="1">
            <a:off x="4513044" y="4619639"/>
            <a:ext cx="540000" cy="540000"/>
            <a:chOff x="3541059" y="4634753"/>
            <a:chExt cx="540000" cy="540000"/>
          </a:xfrm>
        </p:grpSpPr>
        <p:sp>
          <p:nvSpPr>
            <p:cNvPr id="41" name="楕円 40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下矢印 41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5833982" y="5934787"/>
            <a:ext cx="540000" cy="540000"/>
            <a:chOff x="3541059" y="4634753"/>
            <a:chExt cx="540000" cy="540000"/>
          </a:xfrm>
        </p:grpSpPr>
        <p:sp>
          <p:nvSpPr>
            <p:cNvPr id="44" name="楕円 43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下矢印 44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/>
          <p:cNvGrpSpPr/>
          <p:nvPr/>
        </p:nvGrpSpPr>
        <p:grpSpPr>
          <a:xfrm flipV="1">
            <a:off x="5833982" y="3323479"/>
            <a:ext cx="540000" cy="540000"/>
            <a:chOff x="3541059" y="4634753"/>
            <a:chExt cx="540000" cy="540000"/>
          </a:xfrm>
        </p:grpSpPr>
        <p:sp>
          <p:nvSpPr>
            <p:cNvPr id="47" name="楕円 46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下矢印 47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/>
          <p:cNvGrpSpPr/>
          <p:nvPr/>
        </p:nvGrpSpPr>
        <p:grpSpPr>
          <a:xfrm rot="-2700000">
            <a:off x="6763868" y="5542779"/>
            <a:ext cx="540000" cy="540000"/>
            <a:chOff x="3541059" y="4634753"/>
            <a:chExt cx="540000" cy="540000"/>
          </a:xfrm>
        </p:grpSpPr>
        <p:sp>
          <p:nvSpPr>
            <p:cNvPr id="50" name="楕円 49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下矢印 50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 rot="13500000">
            <a:off x="6708157" y="3639718"/>
            <a:ext cx="540000" cy="540000"/>
            <a:chOff x="3541059" y="4634753"/>
            <a:chExt cx="540000" cy="540000"/>
          </a:xfrm>
        </p:grpSpPr>
        <p:sp>
          <p:nvSpPr>
            <p:cNvPr id="53" name="楕円 52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下矢印 53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グループ化 54"/>
          <p:cNvGrpSpPr/>
          <p:nvPr/>
        </p:nvGrpSpPr>
        <p:grpSpPr>
          <a:xfrm rot="2700000">
            <a:off x="4900105" y="5532755"/>
            <a:ext cx="540000" cy="540000"/>
            <a:chOff x="3541059" y="4634753"/>
            <a:chExt cx="540000" cy="540000"/>
          </a:xfrm>
        </p:grpSpPr>
        <p:sp>
          <p:nvSpPr>
            <p:cNvPr id="56" name="楕円 55"/>
            <p:cNvSpPr/>
            <p:nvPr/>
          </p:nvSpPr>
          <p:spPr>
            <a:xfrm>
              <a:off x="3541059" y="4634753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下矢印 56"/>
            <p:cNvSpPr/>
            <p:nvPr/>
          </p:nvSpPr>
          <p:spPr>
            <a:xfrm>
              <a:off x="3679359" y="4669730"/>
              <a:ext cx="263400" cy="470046"/>
            </a:xfrm>
            <a:prstGeom prst="downArrow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9" name="直線コネクタ 58"/>
          <p:cNvCxnSpPr>
            <a:stCxn id="3" idx="6"/>
          </p:cNvCxnSpPr>
          <p:nvPr/>
        </p:nvCxnSpPr>
        <p:spPr>
          <a:xfrm flipH="1" flipV="1">
            <a:off x="2227962" y="4889638"/>
            <a:ext cx="990000" cy="1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endCxn id="3" idx="7"/>
          </p:cNvCxnSpPr>
          <p:nvPr/>
        </p:nvCxnSpPr>
        <p:spPr>
          <a:xfrm flipV="1">
            <a:off x="2227962" y="4189603"/>
            <a:ext cx="700036" cy="700035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theta&#10;\end{align*}&lt;/body&gt;&#10;  &lt;fcolor&gt;FF000000&lt;/fcolor&gt;&#10;  &lt;bcolor&gt;FFFFFFFF&lt;/bcolor&gt;&#10;  &lt;transparent&gt;True&lt;/transparent&gt;&#10;  &lt;resolution&gt;1800&lt;/resolution&gt;&#10;  &lt;imageh&gt;177&lt;/imageh&gt;&#10;  &lt;imagew&gt;10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84" y="4619638"/>
            <a:ext cx="107950" cy="187325"/>
          </a:xfrm>
          <a:prstGeom prst="rect">
            <a:avLst/>
          </a:prstGeom>
        </p:spPr>
      </p:pic>
      <p:cxnSp>
        <p:nvCxnSpPr>
          <p:cNvPr id="62" name="直線コネクタ 61"/>
          <p:cNvCxnSpPr/>
          <p:nvPr/>
        </p:nvCxnSpPr>
        <p:spPr>
          <a:xfrm flipH="1" flipV="1">
            <a:off x="6098576" y="4889638"/>
            <a:ext cx="990000" cy="1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6098576" y="4189603"/>
            <a:ext cx="700036" cy="700035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\theta&#10;\end{align*}&lt;/body&gt;&#10;  &lt;fcolor&gt;FF000000&lt;/fcolor&gt;&#10;  &lt;bcolor&gt;FFFFFFFF&lt;/bcolor&gt;&#10;  &lt;transparent&gt;True&lt;/transparent&gt;&#10;  &lt;resolution&gt;1800&lt;/resolution&gt;&#10;  &lt;imageh&gt;177&lt;/imageh&gt;&#10;  &lt;imagew&gt;10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98" y="4619638"/>
            <a:ext cx="107950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0" y="0"/>
            <a:ext cx="10061341" cy="6858000"/>
            <a:chOff x="0" y="0"/>
            <a:chExt cx="10061341" cy="6858000"/>
          </a:xfrm>
        </p:grpSpPr>
        <p:pic>
          <p:nvPicPr>
            <p:cNvPr id="6" name="図 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9986" y="298343"/>
              <a:ext cx="9281355" cy="5669280"/>
            </a:xfrm>
            <a:prstGeom prst="rect">
              <a:avLst/>
            </a:prstGeom>
            <a:scene3d>
              <a:camera prst="perspectiveContrastingRightFacing" fov="5400000">
                <a:rot lat="1198269" lon="19321707" rev="333658"/>
              </a:camera>
              <a:lightRig rig="threePt" dir="t"/>
            </a:scene3d>
            <a:sp3d prstMaterial="translucentPowder"/>
          </p:spPr>
        </p:pic>
        <p:sp>
          <p:nvSpPr>
            <p:cNvPr id="7" name="正方形/長方形 6"/>
            <p:cNvSpPr/>
            <p:nvPr userDrawn="1"/>
          </p:nvSpPr>
          <p:spPr>
            <a:xfrm>
              <a:off x="0" y="0"/>
              <a:ext cx="8061820" cy="6858000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alpha val="80000"/>
                  </a:srgbClr>
                </a:gs>
                <a:gs pos="100000">
                  <a:srgbClr val="EEECE1"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66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S</a:t>
            </a:r>
            <a:r>
              <a:rPr kumimoji="1" lang="en-US" altLang="ja-JP" baseline="-25000" dirty="0" smtClean="0">
                <a:sym typeface="Wingdings" panose="05000000000000000000" pitchFamily="2" charset="2"/>
              </a:rPr>
              <a:t>1</a:t>
            </a:r>
            <a:endParaRPr kumimoji="1" lang="ja-JP" altLang="en-US" baseline="-250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321543" y="5654749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winding number</a:t>
            </a:r>
          </a:p>
          <a:p>
            <a:pPr algn="ctr">
              <a:buClr>
                <a:srgbClr val="663300"/>
              </a:buClr>
            </a:pPr>
            <a:r>
              <a:rPr lang="en-US" altLang="ja-JP" sz="2400" dirty="0" smtClean="0"/>
              <a:t>n=0</a:t>
            </a:r>
            <a:endParaRPr kumimoji="1" lang="ja-JP" altLang="en-US" sz="2400" dirty="0" smtClean="0"/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15" y="1134143"/>
            <a:ext cx="2016019" cy="1993110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57" y="1134143"/>
            <a:ext cx="2016019" cy="1993110"/>
          </a:xfrm>
          <a:prstGeom prst="rect">
            <a:avLst/>
          </a:prstGeom>
        </p:spPr>
      </p:pic>
      <p:sp>
        <p:nvSpPr>
          <p:cNvPr id="91" name="テキスト ボックス 90"/>
          <p:cNvSpPr txBox="1"/>
          <p:nvPr/>
        </p:nvSpPr>
        <p:spPr>
          <a:xfrm>
            <a:off x="5143985" y="5715466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winding number</a:t>
            </a:r>
          </a:p>
          <a:p>
            <a:pPr algn="ctr">
              <a:buClr>
                <a:srgbClr val="663300"/>
              </a:buClr>
            </a:pPr>
            <a:r>
              <a:rPr lang="en-US" altLang="ja-JP" sz="2400" dirty="0" smtClean="0"/>
              <a:t>n=1</a:t>
            </a:r>
            <a:endParaRPr kumimoji="1" lang="ja-JP" altLang="en-US" sz="2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84" y="3183707"/>
            <a:ext cx="3320680" cy="247530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226" y="3183707"/>
            <a:ext cx="3320680" cy="24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5092" y="964387"/>
            <a:ext cx="3829701" cy="845945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Sine-Gordon </a:t>
            </a:r>
            <a:r>
              <a:rPr lang="en-US" altLang="ja-JP" dirty="0" smtClean="0"/>
              <a:t>Model in 1+1D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{\cal L}= \frac12 (\partial_\mu \phi)^2 - ( 1-\cos \phi)&#10;\end{align*}&lt;/body&gt;&#10;  &lt;fcolor&gt;FF000000&lt;/fcolor&gt;&#10;  &lt;bcolor&gt;FFFFFFFF&lt;/bcolor&gt;&#10;  &lt;transparent&gt;True&lt;/transparent&gt;&#10;  &lt;resolution&gt;1800&lt;/resolution&gt;&#10;  &lt;imageh&gt;503&lt;/imageh&gt;&#10;  &lt;imagew&gt;2825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6" y="1125029"/>
            <a:ext cx="2989792" cy="5323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0329" y="1810332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“kink” solution</a:t>
            </a:r>
            <a:endParaRPr kumimoji="1" lang="ja-JP" altLang="en-US" sz="2800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04793" y="2212805"/>
            <a:ext cx="3296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winding number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=1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nonzero energy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topologically stable</a:t>
            </a:r>
            <a:endParaRPr kumimoji="1"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0329" y="5432917"/>
            <a:ext cx="5949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multi-“kink</a:t>
            </a:r>
            <a:r>
              <a:rPr kumimoji="1" lang="en-US" altLang="ja-JP" sz="2800" b="1" dirty="0" smtClean="0"/>
              <a:t>”</a:t>
            </a:r>
            <a:r>
              <a:rPr lang="ja-JP" altLang="en-US" sz="2800" b="1" dirty="0"/>
              <a:t> </a:t>
            </a:r>
            <a:r>
              <a:rPr lang="en-US" altLang="ja-JP" sz="2400" dirty="0" smtClean="0"/>
              <a:t>solution is also possible.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 = \int dx \partial_x \phi&#10;\end{align*}&lt;/body&gt;&#10;  &lt;fcolor&gt;FF000000&lt;/fcolor&gt;&#10;  &lt;bcolor&gt;FFFFFFFF&lt;/bcolor&gt;&#10;  &lt;transparent&gt;True&lt;/transparent&gt;&#10;  &lt;resolution&gt;1800&lt;/resolution&gt;&#10;  &lt;imageh&gt;553&lt;/imageh&gt;&#10;  &lt;imagew&gt;143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2" y="4254032"/>
            <a:ext cx="1520825" cy="5852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890153"/>
            <a:ext cx="3081821" cy="229725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hi(x) = 4 \tan^{-1} \exp(x-x_0)&#10;\end{align*}&lt;/body&gt;&#10;  &lt;fcolor&gt;FF000000&lt;/fcolor&gt;&#10;  &lt;bcolor&gt;FFFFFFFF&lt;/bcolor&gt;&#10;  &lt;transparent&gt;True&lt;/transparent&gt;&#10;  &lt;resolution&gt;1800&lt;/resolution&gt;&#10;  &lt;imageh&gt;280&lt;/imageh&gt;&#10;  &lt;imagew&gt;288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69710"/>
            <a:ext cx="3057525" cy="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53" y="2176251"/>
            <a:ext cx="3915505" cy="29187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Theory &amp; Topology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5092" y="5196462"/>
            <a:ext cx="7332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Different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are</a:t>
            </a:r>
            <a:r>
              <a:rPr kumimoji="1" lang="en-US" altLang="ja-JP" sz="2400" dirty="0" smtClean="0"/>
              <a:t> connected continuously.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“Topological sector” </a:t>
            </a:r>
            <a:r>
              <a:rPr kumimoji="1" lang="en-US" altLang="ja-JP" sz="2400" dirty="0" smtClean="0"/>
              <a:t>becomes obscure on the lattice.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Topological sectors recover in the continuum limit.</a:t>
            </a:r>
            <a:endParaRPr kumimoji="1" lang="ja-JP" altLang="en-US" sz="24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475092" y="1115732"/>
            <a:ext cx="7111275" cy="959010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{\cal L}= \sum_{\bf n} \sum_\mu&#10;\frac12 ( ( \phi_{\bf{n}-\hat{\mu}} -2 \phi_{\bf{n}} + \phi_{\bf{n}+\hat{\mu}} ) - \sum_{\bf n} ( 1-\cos \phi_{\bf{n}} )&#10;\end{align*}&lt;/body&gt;&#10;  &lt;fcolor&gt;FF000000&lt;/fcolor&gt;&#10;  &lt;bcolor&gt;FFFFFFFF&lt;/bcolor&gt;&#10;  &lt;transparent&gt;True&lt;/transparent&gt;&#10;  &lt;resolution&gt;1800&lt;/resolution&gt;&#10;  &lt;imageh&gt;655&lt;/imageh&gt;&#10;  &lt;imagew&gt;5839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5" y="1248632"/>
            <a:ext cx="6179608" cy="69320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 = \int dx \partial_x \phi&#10;\end{align*}&lt;/body&gt;&#10;  &lt;fcolor&gt;FF000000&lt;/fcolor&gt;&#10;  &lt;bcolor&gt;FFFFFFFF&lt;/bcolor&gt;&#10;  &lt;transparent&gt;True&lt;/transparent&gt;&#10;  &lt;resolution&gt;1800&lt;/resolution&gt;&#10;  &lt;imageh&gt;553&lt;/imageh&gt;&#10;  &lt;imagew&gt;143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64" y="2655383"/>
            <a:ext cx="1520825" cy="58525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n = \sum_x ( \phi_{x+1} - \phi_x)&#10;\end{align*}&lt;/body&gt;&#10;  &lt;fcolor&gt;FF000000&lt;/fcolor&gt;&#10;  &lt;bcolor&gt;FFFFFFFF&lt;/bcolor&gt;&#10;  &lt;transparent&gt;True&lt;/transparent&gt;&#10;  &lt;resolution&gt;1800&lt;/resolution&gt;&#10;  &lt;imageh&gt;524&lt;/imageh&gt;&#10;  &lt;imagew&gt;2108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64" y="3776955"/>
            <a:ext cx="2230967" cy="554566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>
            <a:off x="7066259" y="3383165"/>
            <a:ext cx="643233" cy="258554"/>
          </a:xfrm>
          <a:prstGeom prst="downArrow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753" y="2188485"/>
            <a:ext cx="3899093" cy="29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471332" y="2852249"/>
            <a:ext cx="6194739" cy="1271750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Topology in 4D YM Theory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189" y="1300189"/>
            <a:ext cx="711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SU(2) gauge field on |r|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∞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sphere in Euclid space</a:t>
            </a:r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7859" y="1891553"/>
            <a:ext cx="6468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Mapping: S</a:t>
            </a:r>
            <a:r>
              <a:rPr kumimoji="1" lang="en-US" altLang="ja-JP" sz="2400" baseline="-25000" dirty="0" smtClean="0"/>
              <a:t>3</a:t>
            </a:r>
            <a:r>
              <a:rPr lang="en-US" altLang="ja-JP" sz="2400" dirty="0">
                <a:sym typeface="Wingdings" panose="05000000000000000000" pitchFamily="2" charset="2"/>
              </a:rPr>
              <a:t> (4D sphere)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S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3</a:t>
            </a:r>
            <a:r>
              <a:rPr lang="en-US" altLang="ja-JP" sz="2400" dirty="0">
                <a:sym typeface="Wingdings" panose="05000000000000000000" pitchFamily="2" charset="2"/>
              </a:rPr>
              <a:t> (Gauge </a:t>
            </a:r>
            <a:r>
              <a:rPr lang="en-US" altLang="ja-JP" sz="2400" dirty="0" smtClean="0">
                <a:sym typeface="Wingdings" panose="05000000000000000000" pitchFamily="2" charset="2"/>
              </a:rPr>
              <a:t>Tr. U(x))</a:t>
            </a:r>
            <a:endParaRPr kumimoji="1" lang="en-US" altLang="ja-JP" sz="2400" baseline="-25000" dirty="0" smtClean="0">
              <a:sym typeface="Wingdings" panose="05000000000000000000" pitchFamily="2" charset="2"/>
            </a:endParaRP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S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3</a:t>
            </a:r>
            <a:r>
              <a:rPr lang="en-US" altLang="ja-JP" sz="2400" dirty="0" smtClean="0">
                <a:sym typeface="Wingdings" panose="05000000000000000000" pitchFamily="2" charset="2"/>
              </a:rPr>
              <a:t>S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3</a:t>
            </a:r>
            <a:r>
              <a:rPr lang="en-US" altLang="ja-JP" sz="2400" dirty="0" smtClean="0">
                <a:sym typeface="Wingdings" panose="05000000000000000000" pitchFamily="2" charset="2"/>
              </a:rPr>
              <a:t> has a non-trivial topology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3314" y="2880850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topological charge</a:t>
            </a:r>
            <a:endParaRPr kumimoji="1" lang="ja-JP" altLang="en-US" sz="24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6189" y="4383742"/>
            <a:ext cx="2125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Instanton</a:t>
            </a:r>
            <a:endParaRPr kumimoji="1" lang="ja-JP" altLang="en-US" sz="2800" b="1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q(x) = \frac6{\pi^2} \frac{ \rho^4 }{ ((x-x_0)^2 + \rho^2)^4 }&#10;\end{align*}&lt;/body&gt;&#10;  &lt;fcolor&gt;FF000000&lt;/fcolor&gt;&#10;  &lt;bcolor&gt;FFFFFFFF&lt;/bcolor&gt;&#10;  &lt;transparent&gt;True&lt;/transparent&gt;&#10;  &lt;resolution&gt;1800&lt;/resolution&gt;&#10;  &lt;imageh&gt;608&lt;/imageh&gt;&#10;  &lt;imagew&gt;2988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32" y="5233172"/>
            <a:ext cx="3162300" cy="64346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102586" y="5004176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kumimoji="1" lang="en-US" altLang="ja-JP" sz="2400" dirty="0" smtClean="0"/>
              <a:t>lassical solution of YM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winding number n=1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nonzero action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129552" y="5007319"/>
            <a:ext cx="3845860" cy="1095171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Q = \int d^4 x q(x) , ~~ q(x)=\frac1{64\pi^2} \epsilon_{\mu\nu\rho\sigma} {\rm Tr} [F_{\mu\nu} F_{\rho\sigma}]&#10;\end{align*}&lt;/body&gt;&#10;  &lt;fcolor&gt;FF000000&lt;/fcolor&gt;&#10;  &lt;bcolor&gt;FFFFFFFF&lt;/bcolor&gt;&#10;  &lt;transparent&gt;True&lt;/transparent&gt;&#10;  &lt;resolution&gt;1800&lt;/resolution&gt;&#10;  &lt;imageh&gt;553&lt;/imageh&gt;&#10;  &lt;imagew&gt;5025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3423046"/>
            <a:ext cx="5318125" cy="5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Topology on the Lattice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294" y="1273296"/>
            <a:ext cx="343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 naïve </a:t>
            </a:r>
            <a:r>
              <a:rPr kumimoji="1" lang="en-US" altLang="ja-JP" sz="2400" dirty="0" smtClean="0"/>
              <a:t>definition of Q</a:t>
            </a:r>
            <a:endParaRPr kumimoji="1" lang="ja-JP" altLang="en-US" sz="2400" dirty="0" smtClean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Q = \int d^4 x q(x) , ~~ q(x)=\frac14 \epsilon_{\mu\nu\rho\sigma} {\rm Tr} [F_{\mu\nu} F_{\rho\sigma}]&#10;\end{align*}&lt;/body&gt;&#10;  &lt;fcolor&gt;FF000000&lt;/fcolor&gt;&#10;  &lt;bcolor&gt;FFFFFFFF&lt;/bcolor&gt;&#10;  &lt;transparent&gt;True&lt;/transparent&gt;&#10;  &lt;resolution&gt;1800&lt;/resolution&gt;&#10;  &lt;imageh&gt;553&lt;/imageh&gt;&#10;  &lt;imagew&gt;4637&lt;/imagew&gt;&#10;  &lt;scale&gt;50&lt;/scale&gt;&#10;  &lt;cursor&gt;11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2" y="1869006"/>
            <a:ext cx="4907492" cy="585258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628650" y="2703954"/>
            <a:ext cx="5330252" cy="1903624"/>
            <a:chOff x="3178087" y="893395"/>
            <a:chExt cx="5330252" cy="190362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/>
            <a:srcRect b="85008"/>
            <a:stretch/>
          </p:blipFill>
          <p:spPr>
            <a:xfrm>
              <a:off x="3178088" y="893395"/>
              <a:ext cx="5330251" cy="1307118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2948"/>
            <a:stretch/>
          </p:blipFill>
          <p:spPr>
            <a:xfrm>
              <a:off x="3178087" y="2182070"/>
              <a:ext cx="5330251" cy="614949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6081800" y="2810743"/>
            <a:ext cx="2885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Q is not an integer, but </a:t>
            </a:r>
            <a:r>
              <a:rPr lang="en-US" altLang="ja-JP" sz="2400" dirty="0" smtClean="0"/>
              <a:t>distributes continuously.</a:t>
            </a: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294" y="5007688"/>
            <a:ext cx="759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Distinct topological sectors on sufficiently fine lattices</a:t>
            </a:r>
            <a:endParaRPr kumimoji="1" lang="ja-JP" altLang="en-US" sz="2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84258" y="5469353"/>
            <a:ext cx="1714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1981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651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rgbClr val="663300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marL="342900" indent="-342900">
          <a:buClr>
            <a:srgbClr val="663300"/>
          </a:buClr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3.xml><?xml version="1.0" encoding="utf-8"?>
<a:theme xmlns:a="http://schemas.openxmlformats.org/drawingml/2006/main" name="1_奥行">
  <a:themeElements>
    <a:clrScheme name="奥行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07095525-E0D5-4979-B4A3-703791AA278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1531</Words>
  <Application>Microsoft Office PowerPoint</Application>
  <PresentationFormat>画面に合わせる (4:3)</PresentationFormat>
  <Paragraphs>550</Paragraphs>
  <Slides>40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40</vt:i4>
      </vt:variant>
    </vt:vector>
  </HeadingPairs>
  <TitlesOfParts>
    <vt:vector size="53" baseType="lpstr">
      <vt:lpstr>HGｺﾞｼｯｸM</vt:lpstr>
      <vt:lpstr>HG明朝B</vt:lpstr>
      <vt:lpstr>游ゴシック</vt:lpstr>
      <vt:lpstr>Arial</vt:lpstr>
      <vt:lpstr>Calibri</vt:lpstr>
      <vt:lpstr>Cambria</vt:lpstr>
      <vt:lpstr>Cambria Math</vt:lpstr>
      <vt:lpstr>Corbel</vt:lpstr>
      <vt:lpstr>Symbol</vt:lpstr>
      <vt:lpstr>Wingdings</vt:lpstr>
      <vt:lpstr>Office テーマ</vt:lpstr>
      <vt:lpstr>奥行</vt:lpstr>
      <vt:lpstr>1_奥行</vt:lpstr>
      <vt:lpstr>Topological Charge on the lattice studied by Neural Network</vt:lpstr>
      <vt:lpstr>Topological Charge in YM Theory</vt:lpstr>
      <vt:lpstr>Topology</vt:lpstr>
      <vt:lpstr>Topology</vt:lpstr>
      <vt:lpstr>S1  S1</vt:lpstr>
      <vt:lpstr>Sine-Gordon Model in 1+1D</vt:lpstr>
      <vt:lpstr>Lattice Theory &amp; Topology</vt:lpstr>
      <vt:lpstr>Topology in 4D YM Theory</vt:lpstr>
      <vt:lpstr>Topology on the Lattice</vt:lpstr>
      <vt:lpstr>Topology on the Lattice</vt:lpstr>
      <vt:lpstr>q(x) at Nonzero Flow Time</vt:lpstr>
      <vt:lpstr>Topological Freezing</vt:lpstr>
      <vt:lpstr>Neural Network</vt:lpstr>
      <vt:lpstr>Neural Network</vt:lpstr>
      <vt:lpstr>Mechanism</vt:lpstr>
      <vt:lpstr>Convolutional NN (CNN)</vt:lpstr>
      <vt:lpstr>Neural Network</vt:lpstr>
      <vt:lpstr>Neural Network</vt:lpstr>
      <vt:lpstr>Neural Network</vt:lpstr>
      <vt:lpstr>Lattice Setting</vt:lpstr>
      <vt:lpstr>Neural Network Setting</vt:lpstr>
      <vt:lpstr>Trial 1: Topol. Charge Density</vt:lpstr>
      <vt:lpstr>Trial 1: Topol. Charge Density</vt:lpstr>
      <vt:lpstr>Trial 2: Topol. Density @ t&gt;0</vt:lpstr>
      <vt:lpstr>Benchmark</vt:lpstr>
      <vt:lpstr>Comparison: NN vs Benchmark</vt:lpstr>
      <vt:lpstr>Trial 3: Multi-Channel Analysis</vt:lpstr>
      <vt:lpstr>Trial 3: Multi-Channel Analysis</vt:lpstr>
      <vt:lpstr>Is this a non-trivial result?</vt:lpstr>
      <vt:lpstr>Trial 4: Feed Q(t) [0-dim]</vt:lpstr>
      <vt:lpstr>Using different flow times</vt:lpstr>
      <vt:lpstr>Trivial Check</vt:lpstr>
      <vt:lpstr>Reducing the Training Data</vt:lpstr>
      <vt:lpstr>Robustness</vt:lpstr>
      <vt:lpstr>Trial 5: Dimensional Reduction</vt:lpstr>
      <vt:lpstr>Summary and Outlook</vt:lpstr>
      <vt:lpstr>backup</vt:lpstr>
      <vt:lpstr>Topological Charge Density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Kitazawa Masakiyo</dc:creator>
  <cp:lastModifiedBy>Kitazawa Masakiyo</cp:lastModifiedBy>
  <cp:revision>117</cp:revision>
  <dcterms:created xsi:type="dcterms:W3CDTF">2019-06-14T18:22:37Z</dcterms:created>
  <dcterms:modified xsi:type="dcterms:W3CDTF">2019-12-02T03:39:14Z</dcterms:modified>
</cp:coreProperties>
</file>