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256" r:id="rId3"/>
    <p:sldId id="286" r:id="rId4"/>
    <p:sldId id="259" r:id="rId5"/>
    <p:sldId id="261" r:id="rId6"/>
    <p:sldId id="289" r:id="rId7"/>
    <p:sldId id="278" r:id="rId8"/>
    <p:sldId id="264" r:id="rId9"/>
    <p:sldId id="269" r:id="rId10"/>
    <p:sldId id="285" r:id="rId11"/>
    <p:sldId id="271" r:id="rId12"/>
    <p:sldId id="267" r:id="rId13"/>
    <p:sldId id="274" r:id="rId14"/>
    <p:sldId id="275" r:id="rId15"/>
    <p:sldId id="288" r:id="rId16"/>
    <p:sldId id="287" r:id="rId17"/>
    <p:sldId id="265" r:id="rId18"/>
    <p:sldId id="280" r:id="rId19"/>
    <p:sldId id="262" r:id="rId20"/>
    <p:sldId id="272" r:id="rId21"/>
    <p:sldId id="282" r:id="rId22"/>
    <p:sldId id="276" r:id="rId23"/>
    <p:sldId id="260" r:id="rId24"/>
    <p:sldId id="281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3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53C7-A55A-46B3-99D2-2FB41A4FAB1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0C7B4-0DB9-42A3-881E-62D1F13BA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7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0C7B4-0DB9-42A3-881E-62D1F13BA48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84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38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2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2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6344"/>
            <a:ext cx="851535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85225" y="484094"/>
            <a:ext cx="234367" cy="40341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2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4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0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22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35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68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0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9986" y="298343"/>
            <a:ext cx="9281355" cy="5669280"/>
          </a:xfrm>
          <a:prstGeom prst="rect">
            <a:avLst/>
          </a:prstGeom>
          <a:scene3d>
            <a:camera prst="perspectiveContrastingRightFacing" fov="5400000">
              <a:rot lat="1198269" lon="19321707" rev="333658"/>
            </a:camera>
            <a:lightRig rig="threePt" dir="t"/>
          </a:scene3d>
          <a:sp3d prstMaterial="translucentPowder"/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19A7-31D2-4A02-9196-71B0A4670A4F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81E0-9036-4495-98BF-FF8C1B2BF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0"/>
            <a:ext cx="8061820" cy="6858000"/>
          </a:xfrm>
          <a:prstGeom prst="rect">
            <a:avLst/>
          </a:prstGeom>
          <a:gradFill flip="none" rotWithShape="1">
            <a:gsLst>
              <a:gs pos="0">
                <a:srgbClr val="EEECE1">
                  <a:alpha val="92000"/>
                </a:srgbClr>
              </a:gs>
              <a:gs pos="100000">
                <a:srgbClr val="EEECE1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6535024"/>
            <a:ext cx="9144000" cy="32297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Deep learning and Physics 2020, 2020/6/11, online seminar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2335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5459" y="1122363"/>
            <a:ext cx="7754470" cy="2387600"/>
          </a:xfrm>
        </p:spPr>
        <p:txBody>
          <a:bodyPr>
            <a:normAutofit/>
          </a:bodyPr>
          <a:lstStyle/>
          <a:p>
            <a:r>
              <a:rPr lang="en-US" altLang="ja-JP" sz="4800" dirty="0" smtClean="0"/>
              <a:t>SU(3)</a:t>
            </a:r>
            <a:r>
              <a:rPr lang="ja-JP" altLang="en-US" sz="4800" dirty="0" smtClean="0"/>
              <a:t>非可換ゲージ理論の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トポロジー分類への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機械</a:t>
            </a:r>
            <a:r>
              <a:rPr lang="ja-JP" altLang="en-US" sz="4800" dirty="0"/>
              <a:t>学習</a:t>
            </a:r>
            <a:r>
              <a:rPr lang="ja-JP" altLang="en-US" sz="4800" dirty="0" smtClean="0"/>
              <a:t>の適用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978556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u="sng" dirty="0" smtClean="0"/>
              <a:t>北沢正清</a:t>
            </a:r>
            <a:r>
              <a:rPr lang="en-US" altLang="ja-JP" dirty="0" smtClean="0"/>
              <a:t>, </a:t>
            </a:r>
            <a:r>
              <a:rPr lang="ja-JP" altLang="en-US" dirty="0" smtClean="0"/>
              <a:t>松本拓也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河野泰宏</a:t>
            </a:r>
            <a:endParaRPr kumimoji="1" lang="en-US" altLang="ja-JP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大阪</a:t>
            </a:r>
            <a:r>
              <a:rPr lang="ja-JP" altLang="en-US" dirty="0"/>
              <a:t>大学</a:t>
            </a:r>
            <a:r>
              <a:rPr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T. Matsumoto, M. Kitazawa, Y. Kohno, arXiv:1909.06238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8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 this a non-trivial result?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19" y="1111804"/>
            <a:ext cx="5744130" cy="476904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2814578" y="1682230"/>
            <a:ext cx="0" cy="3666564"/>
          </a:xfrm>
          <a:prstGeom prst="line">
            <a:avLst/>
          </a:prstGeom>
          <a:ln w="7620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14578" y="1090430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dirty="0" smtClean="0">
                <a:solidFill>
                  <a:srgbClr val="FF0000"/>
                </a:solidFill>
              </a:rPr>
              <a:t>input</a:t>
            </a:r>
            <a:endParaRPr kumimoji="1" lang="ja-JP" alt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689861" y="1682230"/>
            <a:ext cx="0" cy="3666564"/>
          </a:xfrm>
          <a:prstGeom prst="line">
            <a:avLst/>
          </a:prstGeom>
          <a:ln w="76200">
            <a:solidFill>
              <a:srgbClr val="0070C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044576" y="1090430"/>
            <a:ext cx="130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dirty="0" smtClean="0">
                <a:solidFill>
                  <a:srgbClr val="002060"/>
                </a:solidFill>
              </a:rPr>
              <a:t>answer</a:t>
            </a:r>
            <a:endParaRPr kumimoji="1" lang="ja-JP" alt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9271" y="5952565"/>
            <a:ext cx="695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We can estimate the answer from Q(t) by our eyes…</a:t>
            </a:r>
            <a:endParaRPr kumimoji="1" lang="ja-JP" altLang="en-US" sz="2400" dirty="0" smtClean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3235919" y="1694332"/>
            <a:ext cx="0" cy="3666564"/>
          </a:xfrm>
          <a:prstGeom prst="line">
            <a:avLst/>
          </a:prstGeom>
          <a:ln w="7620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657939" y="1682230"/>
            <a:ext cx="0" cy="3666564"/>
          </a:xfrm>
          <a:prstGeom prst="line">
            <a:avLst/>
          </a:prstGeom>
          <a:ln w="7620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矢印 17"/>
          <p:cNvSpPr/>
          <p:nvPr/>
        </p:nvSpPr>
        <p:spPr>
          <a:xfrm>
            <a:off x="3998259" y="1144525"/>
            <a:ext cx="888066" cy="50184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7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Trial 4: Feed Q(t) [0-dim]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6870" y="1141074"/>
            <a:ext cx="453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Q(t) at t/a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=0.1, 0.2, 0.3</a:t>
            </a:r>
            <a:endParaRPr kumimoji="1" lang="ja-JP" altLang="en-US" sz="2400" dirty="0" smtClean="0"/>
          </a:p>
        </p:txBody>
      </p:sp>
      <p:cxnSp>
        <p:nvCxnSpPr>
          <p:cNvPr id="6" name="直線コネクタ 5"/>
          <p:cNvCxnSpPr>
            <a:endCxn id="111" idx="2"/>
          </p:cNvCxnSpPr>
          <p:nvPr/>
        </p:nvCxnSpPr>
        <p:spPr>
          <a:xfrm>
            <a:off x="6036886" y="1971458"/>
            <a:ext cx="1099457" cy="0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endCxn id="106" idx="2"/>
          </p:cNvCxnSpPr>
          <p:nvPr/>
        </p:nvCxnSpPr>
        <p:spPr>
          <a:xfrm>
            <a:off x="6036886" y="2483311"/>
            <a:ext cx="2198914" cy="0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endCxn id="113" idx="2"/>
          </p:cNvCxnSpPr>
          <p:nvPr/>
        </p:nvCxnSpPr>
        <p:spPr>
          <a:xfrm>
            <a:off x="6036886" y="2995164"/>
            <a:ext cx="1099457" cy="0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6180885" y="1974658"/>
            <a:ext cx="1089504" cy="505502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6179795" y="1971457"/>
            <a:ext cx="1099526" cy="1026079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7278880" y="2487877"/>
            <a:ext cx="1097529" cy="508185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7284133" y="2486557"/>
            <a:ext cx="1098781" cy="1025208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183419" y="2485217"/>
            <a:ext cx="1098472" cy="1027635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6183326" y="1466856"/>
            <a:ext cx="1098564" cy="1527289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6177495" y="1971926"/>
            <a:ext cx="1103047" cy="1520425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7279867" y="1454115"/>
            <a:ext cx="1096542" cy="1022193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角丸四角形 118"/>
          <p:cNvSpPr/>
          <p:nvPr/>
        </p:nvSpPr>
        <p:spPr>
          <a:xfrm rot="16200000">
            <a:off x="990770" y="2528472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Input (3)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右矢印 119"/>
          <p:cNvSpPr/>
          <p:nvPr/>
        </p:nvSpPr>
        <p:spPr>
          <a:xfrm>
            <a:off x="2889656" y="2472838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右矢印 121"/>
          <p:cNvSpPr/>
          <p:nvPr/>
        </p:nvSpPr>
        <p:spPr>
          <a:xfrm>
            <a:off x="2138210" y="2474984"/>
            <a:ext cx="323424" cy="432262"/>
          </a:xfrm>
          <a:prstGeom prst="rightArrow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角丸四角形 127"/>
          <p:cNvSpPr/>
          <p:nvPr/>
        </p:nvSpPr>
        <p:spPr>
          <a:xfrm rot="16200000">
            <a:off x="2503812" y="2528469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Output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角丸四角形 128"/>
          <p:cNvSpPr/>
          <p:nvPr/>
        </p:nvSpPr>
        <p:spPr>
          <a:xfrm rot="16200000">
            <a:off x="1743641" y="2528470"/>
            <a:ext cx="1858128" cy="328991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Full connect (5)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>
            <a:off x="6177495" y="2992011"/>
            <a:ext cx="1100202" cy="517823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V="1">
            <a:off x="6177495" y="1469535"/>
            <a:ext cx="1092894" cy="513882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6177495" y="1983417"/>
            <a:ext cx="1106637" cy="510947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6177495" y="1983417"/>
            <a:ext cx="1100202" cy="1018188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 flipV="1">
            <a:off x="6177495" y="1450035"/>
            <a:ext cx="1100202" cy="1030124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6177495" y="2480159"/>
            <a:ext cx="1086506" cy="520402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 flipV="1">
            <a:off x="6177495" y="2482187"/>
            <a:ext cx="1106637" cy="509824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7284132" y="1983417"/>
            <a:ext cx="1092277" cy="492891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楕円 93"/>
          <p:cNvSpPr/>
          <p:nvPr/>
        </p:nvSpPr>
        <p:spPr>
          <a:xfrm>
            <a:off x="6036886" y="1827458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楕円 94"/>
          <p:cNvSpPr/>
          <p:nvPr/>
        </p:nvSpPr>
        <p:spPr>
          <a:xfrm>
            <a:off x="6036886" y="2339311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/>
          <p:cNvSpPr/>
          <p:nvPr/>
        </p:nvSpPr>
        <p:spPr>
          <a:xfrm>
            <a:off x="6036886" y="2851164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グループ化 84"/>
          <p:cNvGrpSpPr/>
          <p:nvPr/>
        </p:nvGrpSpPr>
        <p:grpSpPr>
          <a:xfrm>
            <a:off x="7136343" y="1315605"/>
            <a:ext cx="288000" cy="2335412"/>
            <a:chOff x="3865705" y="2453115"/>
            <a:chExt cx="288000" cy="2335412"/>
          </a:xfrm>
        </p:grpSpPr>
        <p:sp>
          <p:nvSpPr>
            <p:cNvPr id="110" name="楕円 109"/>
            <p:cNvSpPr/>
            <p:nvPr/>
          </p:nvSpPr>
          <p:spPr>
            <a:xfrm>
              <a:off x="3865705" y="2453115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/>
            <p:cNvSpPr/>
            <p:nvPr/>
          </p:nvSpPr>
          <p:spPr>
            <a:xfrm>
              <a:off x="3865705" y="2964968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/>
            <p:cNvSpPr/>
            <p:nvPr/>
          </p:nvSpPr>
          <p:spPr>
            <a:xfrm>
              <a:off x="3865705" y="3476821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/>
            <p:cNvSpPr/>
            <p:nvPr/>
          </p:nvSpPr>
          <p:spPr>
            <a:xfrm>
              <a:off x="3865705" y="3988674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3865705" y="4500527"/>
              <a:ext cx="288000" cy="288000"/>
            </a:xfrm>
            <a:prstGeom prst="ellipse">
              <a:avLst/>
            </a:prstGeom>
            <a:solidFill>
              <a:schemeClr val="bg2"/>
            </a:solidFill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" name="楕円 105"/>
          <p:cNvSpPr/>
          <p:nvPr/>
        </p:nvSpPr>
        <p:spPr>
          <a:xfrm>
            <a:off x="8235800" y="2339311"/>
            <a:ext cx="288000" cy="288000"/>
          </a:xfrm>
          <a:prstGeom prst="ellipse">
            <a:avLst/>
          </a:prstGeom>
          <a:solidFill>
            <a:schemeClr val="bg2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2" name="表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71095"/>
              </p:ext>
            </p:extLst>
          </p:nvPr>
        </p:nvGraphicFramePr>
        <p:xfrm>
          <a:off x="349574" y="4912103"/>
          <a:ext cx="3042137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301541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1740596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94.1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95.7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graphicFrame>
        <p:nvGraphicFramePr>
          <p:cNvPr id="163" name="表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532814"/>
              </p:ext>
            </p:extLst>
          </p:nvPr>
        </p:nvGraphicFramePr>
        <p:xfrm>
          <a:off x="7248150" y="4914169"/>
          <a:ext cx="1590765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590765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71.3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164" name="テキスト ボックス 163"/>
          <p:cNvSpPr txBox="1"/>
          <p:nvPr/>
        </p:nvSpPr>
        <p:spPr>
          <a:xfrm>
            <a:off x="2515509" y="4383824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Q(t)</a:t>
            </a:r>
            <a:endParaRPr kumimoji="1" lang="ja-JP" altLang="en-US" sz="2400" dirty="0" smtClean="0"/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7247046" y="4394443"/>
            <a:ext cx="167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benchmark</a:t>
            </a:r>
            <a:endParaRPr kumimoji="1" lang="ja-JP" altLang="en-US" sz="2400" dirty="0" smtClean="0"/>
          </a:p>
        </p:txBody>
      </p:sp>
      <p:graphicFrame>
        <p:nvGraphicFramePr>
          <p:cNvPr id="166" name="表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89720"/>
              </p:ext>
            </p:extLst>
          </p:nvPr>
        </p:nvGraphicFramePr>
        <p:xfrm>
          <a:off x="5572436" y="4912103"/>
          <a:ext cx="1524459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524459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93.8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94.1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167" name="テキスト ボックス 166"/>
          <p:cNvSpPr txBox="1"/>
          <p:nvPr/>
        </p:nvSpPr>
        <p:spPr>
          <a:xfrm>
            <a:off x="248296" y="4051156"/>
            <a:ext cx="1574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Result</a:t>
            </a:r>
            <a:endParaRPr kumimoji="1" lang="ja-JP" altLang="en-US" sz="2800" b="1" dirty="0" smtClean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520338" y="5961985"/>
            <a:ext cx="5902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Good accuracy is obtained only from Q(t)</a:t>
            </a:r>
            <a:endParaRPr kumimoji="1" lang="ja-JP" altLang="en-US" sz="2400" dirty="0" smtClean="0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5260116" y="4381501"/>
            <a:ext cx="202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Trial 3 (4dim)</a:t>
            </a:r>
            <a:endParaRPr kumimoji="1" lang="ja-JP" altLang="en-US" sz="24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263171" y="1968996"/>
            <a:ext cx="895325" cy="4876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Q(0.1)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263171" y="3115444"/>
            <a:ext cx="895325" cy="4876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Q(0.3)</a:t>
            </a:r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263171" y="2542220"/>
            <a:ext cx="895325" cy="4876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Q(0.2)</a:t>
            </a:r>
            <a:endParaRPr kumimoji="1" lang="ja-JP" altLang="en-US" dirty="0"/>
          </a:p>
        </p:txBody>
      </p:sp>
      <p:sp>
        <p:nvSpPr>
          <p:cNvPr id="50" name="楕円 49"/>
          <p:cNvSpPr>
            <a:spLocks noChangeAspect="1"/>
          </p:cNvSpPr>
          <p:nvPr/>
        </p:nvSpPr>
        <p:spPr>
          <a:xfrm>
            <a:off x="4079916" y="2027472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51" name="右矢印 50"/>
          <p:cNvSpPr/>
          <p:nvPr/>
        </p:nvSpPr>
        <p:spPr>
          <a:xfrm>
            <a:off x="3570586" y="192831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>
            <a:off x="1087483" y="192831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559787" y="1141074"/>
            <a:ext cx="3406978" cy="2798836"/>
          </a:xfrm>
          <a:prstGeom prst="roundRect">
            <a:avLst>
              <a:gd name="adj" fmla="val 12183"/>
            </a:avLst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5316772" y="2309659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400" b="1" dirty="0" smtClean="0">
                <a:solidFill>
                  <a:srgbClr val="663300"/>
                </a:solidFill>
              </a:rPr>
              <a:t>input</a:t>
            </a:r>
            <a:endParaRPr kumimoji="1" lang="ja-JP" altLang="en-US" sz="2400" b="1" dirty="0" smtClean="0">
              <a:solidFill>
                <a:srgbClr val="6633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8082469" y="225135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400" b="1" dirty="0" smtClean="0">
                <a:solidFill>
                  <a:srgbClr val="663300"/>
                </a:solidFill>
              </a:rPr>
              <a:t>output</a:t>
            </a:r>
            <a:endParaRPr kumimoji="1" lang="ja-JP" altLang="en-US" sz="2400" b="1" dirty="0" smtClean="0">
              <a:solidFill>
                <a:srgbClr val="663300"/>
              </a:solidFill>
            </a:endParaRPr>
          </a:p>
        </p:txBody>
      </p:sp>
      <p:graphicFrame>
        <p:nvGraphicFramePr>
          <p:cNvPr id="55" name="表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48301"/>
              </p:ext>
            </p:extLst>
          </p:nvPr>
        </p:nvGraphicFramePr>
        <p:xfrm>
          <a:off x="3432876" y="4909711"/>
          <a:ext cx="1524459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524459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95.9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99.0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665953" y="4046420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b="1" dirty="0" smtClean="0"/>
              <a:t>tuning</a:t>
            </a:r>
          </a:p>
          <a:p>
            <a:pPr>
              <a:buClr>
                <a:srgbClr val="663300"/>
              </a:buClr>
            </a:pPr>
            <a:r>
              <a:rPr lang="en-US" altLang="ja-JP" sz="2400" b="1" dirty="0" smtClean="0"/>
              <a:t>input </a:t>
            </a:r>
            <a:r>
              <a:rPr lang="en-US" altLang="ja-JP" sz="2400" b="1" i="1" dirty="0" smtClean="0"/>
              <a:t>t</a:t>
            </a:r>
            <a:endParaRPr kumimoji="1" lang="ja-JP" alt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950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Reducing the Training Data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1877"/>
              </p:ext>
            </p:extLst>
          </p:nvPr>
        </p:nvGraphicFramePr>
        <p:xfrm>
          <a:off x="1058958" y="2262694"/>
          <a:ext cx="7466479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3279">
                  <a:extLst>
                    <a:ext uri="{9D8B030D-6E8A-4147-A177-3AD203B41FA5}">
                      <a16:colId xmlns:a16="http://schemas.microsoft.com/office/drawing/2014/main" val="1724087534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1099161510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2759758129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3453997947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2629328647"/>
                    </a:ext>
                  </a:extLst>
                </a:gridCol>
                <a:gridCol w="1066640">
                  <a:extLst>
                    <a:ext uri="{9D8B030D-6E8A-4147-A177-3AD203B41FA5}">
                      <a16:colId xmlns:a16="http://schemas.microsoft.com/office/drawing/2014/main" val="79496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Training data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10,000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5,000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1,000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500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100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95.5(3)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90.3(7)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43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99.0(2)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99.0(2)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98.9(2)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98.9(1)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90.2(8)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94409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28650" y="3742036"/>
            <a:ext cx="711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10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00 configurations are enough </a:t>
            </a:r>
            <a:r>
              <a:rPr kumimoji="1" lang="en-US" altLang="ja-JP" sz="2400" dirty="0" smtClean="0"/>
              <a:t>to train the NN successfully!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Numerical cost for the training is small.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82720"/>
            <a:ext cx="711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Smaller training data will reduce numerical cost for the training.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340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779929" y="1763949"/>
            <a:ext cx="7154958" cy="2870804"/>
          </a:xfrm>
          <a:prstGeom prst="roundRect">
            <a:avLst>
              <a:gd name="adj" fmla="val 11146"/>
            </a:avLst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Robustness Test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6603" y="1203297"/>
            <a:ext cx="752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Analyze configurations with a different parameter set</a:t>
            </a:r>
            <a:endParaRPr kumimoji="1" lang="ja-JP" altLang="en-US" sz="24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4186"/>
              </p:ext>
            </p:extLst>
          </p:nvPr>
        </p:nvGraphicFramePr>
        <p:xfrm>
          <a:off x="1775012" y="2230797"/>
          <a:ext cx="5558118" cy="214757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52706">
                  <a:extLst>
                    <a:ext uri="{9D8B030D-6E8A-4147-A177-3AD203B41FA5}">
                      <a16:colId xmlns:a16="http://schemas.microsoft.com/office/drawing/2014/main" val="811447969"/>
                    </a:ext>
                  </a:extLst>
                </a:gridCol>
                <a:gridCol w="1852706">
                  <a:extLst>
                    <a:ext uri="{9D8B030D-6E8A-4147-A177-3AD203B41FA5}">
                      <a16:colId xmlns:a16="http://schemas.microsoft.com/office/drawing/2014/main" val="288591005"/>
                    </a:ext>
                  </a:extLst>
                </a:gridCol>
                <a:gridCol w="1852706">
                  <a:extLst>
                    <a:ext uri="{9D8B030D-6E8A-4147-A177-3AD203B41FA5}">
                      <a16:colId xmlns:a16="http://schemas.microsoft.com/office/drawing/2014/main" val="3464869835"/>
                    </a:ext>
                  </a:extLst>
                </a:gridCol>
              </a:tblGrid>
              <a:tr h="536893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033108"/>
                  </a:ext>
                </a:extLst>
              </a:tr>
              <a:tr h="53689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95.9(2)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98.6(2)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099523"/>
                  </a:ext>
                </a:extLst>
              </a:tr>
              <a:tr h="53689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95.6(2)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99.0(2)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528468"/>
                  </a:ext>
                </a:extLst>
              </a:tr>
              <a:tr h="536893"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/>
                        <a:t>both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95.8(1)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98.9(2)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549956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 rot="16200000">
            <a:off x="746429" y="2884879"/>
            <a:ext cx="122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training</a:t>
            </a:r>
          </a:p>
          <a:p>
            <a:pPr algn="ctr">
              <a:buClr>
                <a:srgbClr val="663300"/>
              </a:buClr>
            </a:pPr>
            <a:r>
              <a:rPr lang="en-US" altLang="ja-JP" sz="2400" dirty="0" smtClean="0"/>
              <a:t>data</a:t>
            </a:r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37529" y="1769131"/>
            <a:ext cx="199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/>
              <a:t>a</a:t>
            </a:r>
            <a:r>
              <a:rPr kumimoji="1" lang="en-US" altLang="ja-JP" sz="2400" dirty="0" smtClean="0"/>
              <a:t>nalyzed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data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1647" y="4634753"/>
            <a:ext cx="7171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NNs trained for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=6.2 and 6.5 can be used for another parameter successfully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Universal NN would be developed!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Note: same physical volume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21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Untrained Data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70" y="1952596"/>
            <a:ext cx="2711326" cy="27161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03" y="1952596"/>
            <a:ext cx="2688300" cy="27161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10501" y="1168307"/>
            <a:ext cx="307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b="1" dirty="0" smtClean="0"/>
              <a:t>standard training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87345" y="1168307"/>
            <a:ext cx="354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b="1" dirty="0" smtClean="0"/>
              <a:t>training w/o |Q|=4,5</a:t>
            </a:r>
            <a:endParaRPr kumimoji="1" lang="ja-JP" altLang="en-US" sz="2800" b="1" dirty="0" smtClean="0"/>
          </a:p>
        </p:txBody>
      </p:sp>
      <p:sp>
        <p:nvSpPr>
          <p:cNvPr id="7" name="楕円 6"/>
          <p:cNvSpPr/>
          <p:nvPr/>
        </p:nvSpPr>
        <p:spPr>
          <a:xfrm>
            <a:off x="5655013" y="2318772"/>
            <a:ext cx="194553" cy="2010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5852808" y="2516567"/>
            <a:ext cx="194553" cy="2010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7265037" y="3930321"/>
            <a:ext cx="194553" cy="20103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6035" y="5175115"/>
            <a:ext cx="7376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CNN can make accurate predictions even for untrained values of Q.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820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5: Dimensional Reduction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977" y="1234130"/>
            <a:ext cx="5783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Optimal dimension between d=0 and 4?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d-dimensional CNN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Input: </a:t>
            </a:r>
            <a:r>
              <a:rPr lang="en-US" altLang="ja-JP" sz="2400" dirty="0" err="1" smtClean="0"/>
              <a:t>q</a:t>
            </a:r>
            <a:r>
              <a:rPr lang="en-US" altLang="ja-JP" sz="2400" baseline="-25000" dirty="0" err="1" smtClean="0"/>
              <a:t>d</a:t>
            </a:r>
            <a:r>
              <a:rPr lang="en-US" altLang="ja-JP" sz="2400" dirty="0" smtClean="0"/>
              <a:t>(x) after dimensional reduction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3-channel analysis: 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=0.1, 0.2, 0.3</a:t>
            </a:r>
            <a:endParaRPr kumimoji="1" lang="ja-JP" altLang="en-US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q_2(x,y)=\int d\tau dz 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236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4" y="1904766"/>
            <a:ext cx="2505075" cy="5852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q_3(x,y,z)=\int d\tau 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234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4" y="1234130"/>
            <a:ext cx="2486025" cy="5852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83" y="2866543"/>
            <a:ext cx="4629573" cy="338848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540188" y="3022883"/>
            <a:ext cx="3316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 dependence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Failed in finding features in multi-dim. space.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instanton-like local structure in QCD vacuum?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158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Outlook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63686" y="1300187"/>
            <a:ext cx="737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4</a:t>
            </a:r>
            <a:r>
              <a:rPr lang="ja-JP" altLang="en-US" sz="2400" dirty="0" smtClean="0"/>
              <a:t>次元データの</a:t>
            </a:r>
            <a:r>
              <a:rPr lang="en-US" altLang="ja-JP" sz="2400" dirty="0" smtClean="0"/>
              <a:t>CNN</a:t>
            </a:r>
            <a:r>
              <a:rPr lang="ja-JP" altLang="en-US" sz="2400" dirty="0" smtClean="0"/>
              <a:t>解析は、配位の局所的構造を特徴抽出するには至っていないようである。</a:t>
            </a:r>
            <a:endParaRPr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次元</a:t>
            </a:r>
            <a:r>
              <a:rPr kumimoji="1" lang="ja-JP" altLang="en-US" sz="2400" dirty="0"/>
              <a:t>縮</a:t>
            </a:r>
            <a:r>
              <a:rPr kumimoji="1" lang="ja-JP" altLang="en-US" sz="2400" dirty="0" smtClean="0"/>
              <a:t>約も精度向上に寄与しない。</a:t>
            </a:r>
            <a:endParaRPr kumimoji="1" lang="en-US" altLang="ja-JP" sz="24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3686" y="3109808"/>
            <a:ext cx="7370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b="1" dirty="0" smtClean="0">
                <a:solidFill>
                  <a:srgbClr val="FF0000"/>
                </a:solidFill>
              </a:rPr>
              <a:t>ゼロ次元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FNN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解析は、トポロジカル電荷推定の効率化に有効。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Gradient flow</a:t>
            </a:r>
            <a:r>
              <a:rPr lang="ja-JP" altLang="en-US" sz="2400" b="1" dirty="0">
                <a:solidFill>
                  <a:srgbClr val="FF0000"/>
                </a:solidFill>
              </a:rPr>
              <a:t>は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t/a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=0.3</a:t>
            </a:r>
            <a:r>
              <a:rPr kumimoji="1" lang="ja-JP" altLang="en-US" sz="2400" b="1" dirty="0" err="1" smtClean="0">
                <a:solidFill>
                  <a:srgbClr val="FF0000"/>
                </a:solidFill>
              </a:rPr>
              <a:t>までで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良い。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高い正答率／少ない学習データ／高い堅牢性／未知のデータへの適用</a:t>
            </a:r>
            <a:endParaRPr kumimoji="1" lang="en-US" altLang="ja-JP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98" y="3109808"/>
            <a:ext cx="860304" cy="8603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98" y="1371907"/>
            <a:ext cx="860304" cy="8539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62953" y="4854082"/>
            <a:ext cx="56743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ja-JP" altLang="en-US" sz="2800" b="1" dirty="0" smtClean="0"/>
              <a:t>将来</a:t>
            </a:r>
            <a:r>
              <a:rPr lang="ja-JP" altLang="en-US" sz="2800" b="1" dirty="0"/>
              <a:t>展望</a:t>
            </a:r>
            <a:endParaRPr kumimoji="1" lang="en-US" altLang="ja-JP" sz="2800" b="1" dirty="0" smtClean="0"/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連続極限</a:t>
            </a:r>
            <a:r>
              <a:rPr lang="en-US" altLang="ja-JP" sz="2400" dirty="0" smtClean="0"/>
              <a:t> / </a:t>
            </a:r>
            <a:r>
              <a:rPr lang="ja-JP" altLang="en-US" sz="2400" dirty="0" smtClean="0"/>
              <a:t>体積依存性</a:t>
            </a:r>
            <a:endParaRPr lang="en-US" altLang="ja-JP" sz="2400" dirty="0" smtClean="0"/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DIGA</a:t>
            </a:r>
            <a:r>
              <a:rPr lang="ja-JP" altLang="en-US" sz="2400" dirty="0" smtClean="0"/>
              <a:t>が適用可能な高温配位の解析</a:t>
            </a:r>
            <a:endParaRPr lang="en-US" altLang="ja-JP" sz="2400" dirty="0" smtClean="0"/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論文の出版</a:t>
            </a:r>
          </a:p>
        </p:txBody>
      </p:sp>
    </p:spTree>
    <p:extLst>
      <p:ext uri="{BB962C8B-B14F-4D97-AF65-F5344CB8AC3E}">
        <p14:creationId xmlns:p14="http://schemas.microsoft.com/office/powerpoint/2010/main" val="12594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7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Neural </a:t>
            </a:r>
            <a:r>
              <a:rPr lang="en-US" altLang="ja-JP" dirty="0" smtClean="0"/>
              <a:t>Network</a:t>
            </a:r>
            <a:r>
              <a:rPr kumimoji="1" lang="en-US" altLang="ja-JP" dirty="0" smtClean="0"/>
              <a:t> Setting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709" y="1371907"/>
            <a:ext cx="7844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lang="en-US" altLang="ja-JP" sz="2400" dirty="0" smtClean="0"/>
              <a:t>onvolutional neural network by </a:t>
            </a:r>
            <a:r>
              <a:rPr lang="en-US" altLang="ja-JP" sz="2400" b="1" dirty="0" smtClean="0"/>
              <a:t>CHAINER framework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supervised learning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convolutional layer: 4-dim., periodic BC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regression analysis / round off to obtain integer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activation: logistic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endParaRPr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709" y="3680231"/>
            <a:ext cx="3043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answer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of Q</a:t>
            </a:r>
            <a:r>
              <a:rPr kumimoji="1" lang="en-US" altLang="ja-JP" sz="2400" dirty="0" smtClean="0"/>
              <a:t> 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Q(t) @ t/a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=4.0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round off</a:t>
            </a:r>
            <a:endParaRPr kumimoji="1" lang="ja-JP" altLang="en-US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13" y="3116463"/>
            <a:ext cx="4304116" cy="357347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799294" y="3541059"/>
            <a:ext cx="45719" cy="2734235"/>
          </a:xfrm>
          <a:prstGeom prst="rect">
            <a:avLst/>
          </a:prstGeom>
          <a:solidFill>
            <a:srgbClr val="0070C0">
              <a:alpha val="52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9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Using different flow times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812" y="4885765"/>
            <a:ext cx="7017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=0.3, 0.25, 0.2 gives the best accuracy.</a:t>
            </a:r>
            <a:endParaRPr lang="ja-JP" altLang="en-US" sz="2400" dirty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Better accuracy on the finer lattice.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More than three t values do not improve accuracy.</a:t>
            </a:r>
            <a:endParaRPr kumimoji="1" lang="en-US" altLang="ja-JP" sz="2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281" y="1183519"/>
            <a:ext cx="4239954" cy="3520209"/>
          </a:xfrm>
          <a:prstGeom prst="rect">
            <a:avLst/>
          </a:prstGeo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63279"/>
              </p:ext>
            </p:extLst>
          </p:nvPr>
        </p:nvGraphicFramePr>
        <p:xfrm>
          <a:off x="467466" y="1371907"/>
          <a:ext cx="4104534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146">
                  <a:extLst>
                    <a:ext uri="{9D8B030D-6E8A-4147-A177-3AD203B41FA5}">
                      <a16:colId xmlns:a16="http://schemas.microsoft.com/office/drawing/2014/main" val="3954318389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1104258410"/>
                    </a:ext>
                  </a:extLst>
                </a:gridCol>
                <a:gridCol w="1084729">
                  <a:extLst>
                    <a:ext uri="{9D8B030D-6E8A-4147-A177-3AD203B41FA5}">
                      <a16:colId xmlns:a16="http://schemas.microsoft.com/office/drawing/2014/main" val="443486665"/>
                    </a:ext>
                  </a:extLst>
                </a:gridCol>
              </a:tblGrid>
              <a:tr h="270734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t/a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000" dirty="0" smtClean="0"/>
                        <a:t>=6.5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6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0.3, 0.25, 0.2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95.9(2)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99.0(2)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20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0.3, 0.2, 0.1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95.5(2)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95.7(2)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31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0.25, 0.2, 0.15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95.1(3)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95.0(2)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0.2, 0.15, 0.1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86.9(3)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83.1(4)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17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0.2, 0.1, 0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75.6(5)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68.2(4)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7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0.15, 0.1, 0.05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71.8(4)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65.2(4)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60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0.1, 0.05, 0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54.8(5)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49.9(3)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72401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029960" y="1617532"/>
            <a:ext cx="304799" cy="2680447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3317" y="6086094"/>
            <a:ext cx="620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error: variance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 10 independent </a:t>
            </a:r>
            <a:r>
              <a:rPr lang="en-US" altLang="ja-JP" sz="2400" dirty="0" smtClean="0"/>
              <a:t>trainings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79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理論物理学と機械学習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5623" y="1989282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ja-JP" altLang="en-US" sz="3200" b="1" dirty="0" smtClean="0"/>
              <a:t>機械学習は理論物理学に応用可能か？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4753" y="3442447"/>
            <a:ext cx="7718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ML</a:t>
            </a:r>
            <a:r>
              <a:rPr kumimoji="1" lang="ja-JP" altLang="en-US" sz="2400" dirty="0" smtClean="0"/>
              <a:t>は</a:t>
            </a:r>
            <a:r>
              <a:rPr kumimoji="1" lang="en-US" altLang="ja-JP" sz="2400" dirty="0" smtClean="0"/>
              <a:t>black box. </a:t>
            </a:r>
            <a:r>
              <a:rPr kumimoji="1" lang="ja-JP" altLang="en-US" sz="2400" dirty="0" smtClean="0"/>
              <a:t>「理解」にはならない？</a:t>
            </a: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ML</a:t>
            </a:r>
            <a:r>
              <a:rPr kumimoji="1" lang="ja-JP" altLang="en-US" sz="2400" dirty="0" smtClean="0"/>
              <a:t>にできることは、より洗練した方法で実現可能？</a:t>
            </a: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100%</a:t>
            </a:r>
            <a:r>
              <a:rPr kumimoji="1" lang="ja-JP" altLang="en-US" sz="2400" dirty="0" smtClean="0"/>
              <a:t>の正答率は得られない。</a:t>
            </a:r>
            <a:endParaRPr kumimoji="1" lang="en-US" altLang="ja-JP" sz="24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628650" y="1698964"/>
            <a:ext cx="7914883" cy="1165412"/>
          </a:xfrm>
          <a:prstGeom prst="roundRect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0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Topological Charge Density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2" y="2275098"/>
            <a:ext cx="2787913" cy="21502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53" y="2275098"/>
            <a:ext cx="2787915" cy="21502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86" y="2275098"/>
            <a:ext cx="2787912" cy="2150277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/a^2=0.1&#10;\end{align*}&lt;/body&gt;&#10;  &lt;fcolor&gt;FF000000&lt;/fcolor&gt;&#10;  &lt;bcolor&gt;FFFFFFFF&lt;/bcolor&gt;&#10;  &lt;transparent&gt;True&lt;/transparent&gt;&#10;  &lt;resolution&gt;1800&lt;/resolution&gt;&#10;  &lt;imageh&gt;279&lt;/imageh&gt;&#10;  &lt;imagew&gt;108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0" y="1855694"/>
            <a:ext cx="1146175" cy="29527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/a^2=0.2&#10;\end{align*}&lt;/body&gt;&#10;  &lt;fcolor&gt;FF000000&lt;/fcolor&gt;&#10;  &lt;bcolor&gt;FFFFFFFF&lt;/bcolor&gt;&#10;  &lt;transparent&gt;True&lt;/transparent&gt;&#10;  &lt;resolution&gt;1800&lt;/resolution&gt;&#10;  &lt;imageh&gt;279&lt;/imageh&gt;&#10;  &lt;imagew&gt;1091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22" y="1855694"/>
            <a:ext cx="1154642" cy="29527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/a^2=0.3&#10;\end{align*}&lt;/body&gt;&#10;  &lt;fcolor&gt;FF000000&lt;/fcolor&gt;&#10;  &lt;bcolor&gt;FFFFFFFF&lt;/bcolor&gt;&#10;  &lt;transparent&gt;True&lt;/transparent&gt;&#10;  &lt;resolution&gt;1800&lt;/resolution&gt;&#10;  &lt;imageh&gt;279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63" y="1855694"/>
            <a:ext cx="1156758" cy="29527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972927" y="4966448"/>
            <a:ext cx="521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dirty="0" smtClean="0"/>
              <a:t>No isolated instanton</a:t>
            </a:r>
            <a:r>
              <a:rPr lang="ja-JP" altLang="en-US" sz="2800" dirty="0"/>
              <a:t> </a:t>
            </a:r>
            <a:r>
              <a:rPr kumimoji="1" lang="en-US" altLang="ja-JP" sz="2800" dirty="0" smtClean="0"/>
              <a:t>structure…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14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Lattice</a:t>
            </a:r>
            <a:r>
              <a:rPr kumimoji="1" lang="en-US" altLang="ja-JP" dirty="0" smtClean="0"/>
              <a:t> Setting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777499"/>
              </p:ext>
            </p:extLst>
          </p:nvPr>
        </p:nvGraphicFramePr>
        <p:xfrm>
          <a:off x="5333998" y="1168190"/>
          <a:ext cx="3388662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554">
                  <a:extLst>
                    <a:ext uri="{9D8B030D-6E8A-4147-A177-3AD203B41FA5}">
                      <a16:colId xmlns:a16="http://schemas.microsoft.com/office/drawing/2014/main" val="756150769"/>
                    </a:ext>
                  </a:extLst>
                </a:gridCol>
                <a:gridCol w="1129554">
                  <a:extLst>
                    <a:ext uri="{9D8B030D-6E8A-4147-A177-3AD203B41FA5}">
                      <a16:colId xmlns:a16="http://schemas.microsoft.com/office/drawing/2014/main" val="998431211"/>
                    </a:ext>
                  </a:extLst>
                </a:gridCol>
                <a:gridCol w="1129554">
                  <a:extLst>
                    <a:ext uri="{9D8B030D-6E8A-4147-A177-3AD203B41FA5}">
                      <a16:colId xmlns:a16="http://schemas.microsoft.com/office/drawing/2014/main" val="2673333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5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20,000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79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20,000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64600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7638" y="1356616"/>
            <a:ext cx="5126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SU(3) Yang-Mills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Wilson gauge action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 lattice </a:t>
            </a:r>
            <a:r>
              <a:rPr kumimoji="1" lang="en-US" altLang="ja-JP" sz="2400" dirty="0" err="1" smtClean="0"/>
              <a:t>spacings</a:t>
            </a:r>
            <a:r>
              <a:rPr kumimoji="1" lang="en-US" altLang="ja-JP" sz="2400" dirty="0" smtClean="0"/>
              <a:t> with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same physical volume</a:t>
            </a: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LT</a:t>
            </a:r>
            <a:r>
              <a:rPr kumimoji="1" lang="en-US" altLang="ja-JP" sz="2400" baseline="-25000" dirty="0" smtClean="0"/>
              <a:t>c</a:t>
            </a:r>
            <a:r>
              <a:rPr kumimoji="1" lang="en-US" altLang="ja-JP" sz="2400" dirty="0" smtClean="0"/>
              <a:t>~0.63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 </a:t>
            </a:r>
            <a:endParaRPr kumimoji="1" lang="en-US" altLang="ja-JP" sz="2400" dirty="0" smtClean="0"/>
          </a:p>
          <a:p>
            <a:pPr>
              <a:buClr>
                <a:srgbClr val="663300"/>
              </a:buClr>
            </a:pPr>
            <a:endParaRPr kumimoji="1" lang="en-US" altLang="ja-JP" sz="2400" dirty="0" smtClean="0"/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Gradient flow </a:t>
            </a:r>
            <a:r>
              <a:rPr kumimoji="1" lang="en-US" altLang="ja-JP" sz="2400" dirty="0" smtClean="0"/>
              <a:t>for smoothing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13" y="5556065"/>
            <a:ext cx="6622595" cy="8626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367687" y="509440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b="1" dirty="0" smtClean="0"/>
              <a:t>distribution </a:t>
            </a:r>
            <a:r>
              <a:rPr lang="en-US" altLang="ja-JP" sz="2400" b="1" dirty="0" smtClean="0"/>
              <a:t>of Q</a:t>
            </a:r>
            <a:endParaRPr kumimoji="1" lang="ja-JP" altLang="en-US" sz="2400" b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6642847" y="4427481"/>
            <a:ext cx="2079813" cy="5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/>
              <a:t>Test: 5,000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6642846" y="2676749"/>
            <a:ext cx="2079812" cy="1152000"/>
          </a:xfrm>
          <a:prstGeom prst="rect">
            <a:avLst/>
          </a:prstGeom>
          <a:solidFill>
            <a:srgbClr val="996633"/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Training: 10,000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642846" y="3839820"/>
            <a:ext cx="2079812" cy="57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/>
              <a:t>Validation: 5,000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5210370" y="3639765"/>
            <a:ext cx="2464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smtClean="0"/>
              <a:t>20,000 </a:t>
            </a:r>
            <a:r>
              <a:rPr kumimoji="1" lang="en-US" altLang="ja-JP" sz="2000" dirty="0" err="1" smtClean="0"/>
              <a:t>confs</a:t>
            </a:r>
            <a:r>
              <a:rPr kumimoji="1" lang="en-US" altLang="ja-JP" sz="2000" dirty="0" smtClean="0"/>
              <a:t>. in total</a:t>
            </a:r>
            <a:endParaRPr kumimoji="1" lang="ja-JP" altLang="en-US" sz="20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Q^2 \rangle \simeq 1.1&#10;\end{align*}&lt;/body&gt;&#10;  &lt;fcolor&gt;FF000000&lt;/fcolor&gt;&#10;  &lt;bcolor&gt;FFFFFFFF&lt;/bcolor&gt;&#10;  &lt;transparent&gt;True&lt;/transparent&gt;&#10;  &lt;resolution&gt;1800&lt;/resolution&gt;&#10;  &lt;imageh&gt;280&lt;/imageh&gt;&#10;  &lt;imagew&gt;1106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8" y="3252749"/>
            <a:ext cx="1170517" cy="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Topology on the Lattice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497" y="3116464"/>
            <a:ext cx="4074631" cy="33829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3167" y="1282260"/>
            <a:ext cx="759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Distinct topological sectors on sufficiently fine lattices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98658" y="1658066"/>
            <a:ext cx="1714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1981</a:t>
            </a:r>
            <a:endParaRPr kumimoji="1" lang="ja-JP" altLang="en-US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167" y="1858121"/>
            <a:ext cx="6163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efinitions of Q on the lattice: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fermionic</a:t>
            </a:r>
            <a:r>
              <a:rPr lang="en-US" altLang="ja-JP" sz="2400" dirty="0"/>
              <a:t>: </a:t>
            </a:r>
            <a:r>
              <a:rPr lang="en-US" altLang="ja-JP" sz="2400" dirty="0" err="1" smtClean="0"/>
              <a:t>Atiyah</a:t>
            </a:r>
            <a:r>
              <a:rPr lang="en-US" altLang="ja-JP" sz="2400" dirty="0" smtClean="0"/>
              <a:t>-Singer index theorem</a:t>
            </a:r>
          </a:p>
          <a:p>
            <a:pPr marL="800100" lvl="1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/>
              <a:t>gluonic</a:t>
            </a:r>
            <a:r>
              <a:rPr kumimoji="1" lang="en-US" altLang="ja-JP" sz="2400" dirty="0" smtClean="0"/>
              <a:t>: q(x) after smoothing</a:t>
            </a:r>
          </a:p>
          <a:p>
            <a:pPr marL="1257300" lvl="2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cooling, smearing</a:t>
            </a:r>
          </a:p>
          <a:p>
            <a:pPr marL="1257300" lvl="2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gradient flow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3167" y="4320989"/>
            <a:ext cx="4652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G</a:t>
            </a:r>
            <a:r>
              <a:rPr kumimoji="1" lang="en-US" altLang="ja-JP" sz="2400" dirty="0" smtClean="0"/>
              <a:t>ood agreement b/w various definitions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Faster algorithm is desirable!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1567" y="3658941"/>
            <a:ext cx="246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Weisz, 2011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15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Details of NN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6" y="1564711"/>
            <a:ext cx="4813090" cy="21775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6" y="4137775"/>
            <a:ext cx="4732496" cy="23204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33" y="1564711"/>
            <a:ext cx="3720800" cy="14003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4269" y="1108003"/>
            <a:ext cx="17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Trial 1~3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08746" y="1094429"/>
            <a:ext cx="138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Trial 4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269" y="3742252"/>
            <a:ext cx="138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Trial 5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679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349586" y="1281953"/>
            <a:ext cx="4867873" cy="2152637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Topological Charge in YM Theory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Q = \int d^4x 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162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" y="1566380"/>
            <a:ext cx="1717675" cy="58525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8650" y="4462086"/>
            <a:ext cx="3173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Instantons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Axial U(1) anomaly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/>
              <a:t>Axion</a:t>
            </a:r>
            <a:r>
              <a:rPr kumimoji="1" lang="en-US" altLang="ja-JP" sz="2400" dirty="0" smtClean="0"/>
              <a:t> cosmology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Topological freezing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586" y="3816663"/>
            <a:ext cx="449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Interests / applications</a:t>
            </a:r>
            <a:endParaRPr kumimoji="1" lang="en-US" altLang="ja-JP" sz="2800" b="1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76515" y="1592316"/>
            <a:ext cx="12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: integer</a:t>
            </a:r>
            <a:endParaRPr kumimoji="1" lang="ja-JP" altLang="en-US" sz="2400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q(x) = -\frac1{32\pi^2} {\rm tr} [F_{\mu\nu} \tilde{F}_{\mu\nu}]&#10;\end{align*}&lt;/body&gt;&#10;  &lt;fcolor&gt;FF000000&lt;/fcolor&gt;&#10;  &lt;bcolor&gt;FFFFFFFF&lt;/bcolor&gt;&#10;  &lt;transparent&gt;True&lt;/transparent&gt;&#10;  &lt;resolution&gt;1800&lt;/resolution&gt;&#10;  &lt;imageh&gt;506&lt;/imageh&gt;&#10;  &lt;imagew&gt;265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" y="2300735"/>
            <a:ext cx="2811992" cy="53551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106342" y="1139283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q(x) in SU(3) YM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14" y="1680478"/>
            <a:ext cx="2079829" cy="15702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13" y="3291920"/>
            <a:ext cx="2079829" cy="157027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12" y="4898827"/>
            <a:ext cx="2079829" cy="157027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682099" y="2988567"/>
            <a:ext cx="220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dirty="0" smtClean="0"/>
              <a:t>in continuum theory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32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Machine Learning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6828" y="4362139"/>
            <a:ext cx="630018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Analysis of 4D data by 4D-CNN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Capture “instanton”-like structure?</a:t>
            </a:r>
          </a:p>
          <a:p>
            <a:pPr marL="342900" indent="-3429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Acceleration of the analysis of Q?</a:t>
            </a:r>
            <a:endParaRPr kumimoji="1" lang="ja-JP" altLang="en-US" sz="2800" b="1" dirty="0" smtClean="0"/>
          </a:p>
        </p:txBody>
      </p:sp>
      <p:grpSp>
        <p:nvGrpSpPr>
          <p:cNvPr id="128" name="グループ化 127"/>
          <p:cNvGrpSpPr/>
          <p:nvPr/>
        </p:nvGrpSpPr>
        <p:grpSpPr>
          <a:xfrm>
            <a:off x="3188052" y="1521970"/>
            <a:ext cx="3870159" cy="2389796"/>
            <a:chOff x="2820038" y="1246941"/>
            <a:chExt cx="4685828" cy="284095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20038" y="1371907"/>
              <a:ext cx="4685828" cy="2596410"/>
              <a:chOff x="2766248" y="2578081"/>
              <a:chExt cx="4685828" cy="2596410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2766248" y="3108968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2766248" y="3620821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766248" y="4132674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766248" y="4644527"/>
                <a:ext cx="4685828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2910248" y="2597116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2910247" y="2597116"/>
                <a:ext cx="2198914" cy="10205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910246" y="2593964"/>
                <a:ext cx="3306501" cy="153555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2910245" y="3108968"/>
                <a:ext cx="3306502" cy="153240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4017833" y="3108969"/>
                <a:ext cx="3290108" cy="153131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4017698" y="3617669"/>
                <a:ext cx="3290039" cy="152816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5108823" y="4129521"/>
                <a:ext cx="2194987" cy="1023707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3865705" y="5150074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865705" y="2597115"/>
                <a:ext cx="2486914" cy="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6200153" y="4648770"/>
                <a:ext cx="1099457" cy="51185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914177" y="4645615"/>
                <a:ext cx="1095527" cy="50870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902118" y="4138981"/>
                <a:ext cx="2215035" cy="102164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910110" y="3617667"/>
                <a:ext cx="3306502" cy="1536651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918376" y="3110057"/>
                <a:ext cx="3298236" cy="15349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4009635" y="3102663"/>
                <a:ext cx="3298102" cy="154867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009296" y="2593376"/>
                <a:ext cx="3306568" cy="153988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5117153" y="2599488"/>
                <a:ext cx="2190379" cy="101759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6216612" y="2599488"/>
                <a:ext cx="1090920" cy="51263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2909701" y="2599488"/>
                <a:ext cx="1099595" cy="101802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2909157" y="3108967"/>
                <a:ext cx="1099526" cy="10260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2908205" y="2599177"/>
                <a:ext cx="2200074" cy="203904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4008242" y="3102158"/>
                <a:ext cx="1106124" cy="10314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V="1">
                <a:off x="4013495" y="2608169"/>
                <a:ext cx="2198847" cy="204110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4006694" y="3108967"/>
                <a:ext cx="2204347" cy="204317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5110031" y="3623975"/>
                <a:ext cx="1100712" cy="102105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5116407" y="3102158"/>
                <a:ext cx="2191125" cy="20499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6209573" y="3623781"/>
                <a:ext cx="1097024" cy="1021250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6216069" y="4133571"/>
                <a:ext cx="1090867" cy="1016196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2913036" y="4131582"/>
                <a:ext cx="1091866" cy="1011682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912781" y="3622727"/>
                <a:ext cx="1098472" cy="10276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2912781" y="3104723"/>
                <a:ext cx="2197250" cy="2047414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4011253" y="3616693"/>
                <a:ext cx="1104947" cy="102467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4011253" y="3111535"/>
                <a:ext cx="2204815" cy="203721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H="1" flipV="1">
                <a:off x="4011252" y="2604234"/>
                <a:ext cx="2204723" cy="20304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5116201" y="3111535"/>
                <a:ext cx="1093304" cy="102129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5109826" y="2604234"/>
                <a:ext cx="2200493" cy="2037138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 flipV="1">
                <a:off x="6209505" y="3117900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 flipV="1">
                <a:off x="6216762" y="2602821"/>
                <a:ext cx="1096329" cy="101375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2912688" y="260436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2897959" y="312307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4012758" y="26050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4005174" y="311451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4014850" y="3609326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5119680" y="2598204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5107205" y="3104250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5119680" y="3615863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209085" y="3118642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8322" y="3626451"/>
                <a:ext cx="1098564" cy="1527289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2908205" y="362272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2906857" y="3109436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4012635" y="3627807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4008741" y="3119359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4009229" y="259162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5102088" y="361880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5101883" y="3115558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5107994" y="2596611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6214703" y="3114254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6213530" y="2615985"/>
                <a:ext cx="1103047" cy="152042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2913835" y="3110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009279" y="3110122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004938" y="2587610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5108096" y="3095428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096676" y="258620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6210181" y="2600449"/>
                <a:ext cx="1095993" cy="2046173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2908620" y="2593264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V="1">
                <a:off x="4016153" y="2593089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V="1">
                <a:off x="4009793" y="311414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5102836" y="2592863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V="1">
                <a:off x="5109161" y="3124656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6210274" y="3101642"/>
                <a:ext cx="1099396" cy="204983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V="1">
                <a:off x="4010481" y="2595164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5098157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rot="10800000">
                <a:off x="4010496" y="2588775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H="1" flipV="1">
                <a:off x="5085861" y="2578081"/>
                <a:ext cx="1105042" cy="2561145"/>
              </a:xfrm>
              <a:prstGeom prst="line">
                <a:avLst/>
              </a:prstGeom>
              <a:ln w="15875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/>
            <p:cNvGrpSpPr/>
            <p:nvPr/>
          </p:nvGrpSpPr>
          <p:grpSpPr>
            <a:xfrm>
              <a:off x="2820038" y="1246941"/>
              <a:ext cx="4685828" cy="2840959"/>
              <a:chOff x="2766248" y="2453115"/>
              <a:chExt cx="4685828" cy="2840959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3865705" y="2453115"/>
                <a:ext cx="288000" cy="2840959"/>
                <a:chOff x="3865705" y="2453115"/>
                <a:chExt cx="288000" cy="2840959"/>
              </a:xfrm>
            </p:grpSpPr>
            <p:sp>
              <p:nvSpPr>
                <p:cNvPr id="113" name="楕円 112"/>
                <p:cNvSpPr/>
                <p:nvPr/>
              </p:nvSpPr>
              <p:spPr>
                <a:xfrm>
                  <a:off x="3865705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楕円 113"/>
                <p:cNvSpPr/>
                <p:nvPr/>
              </p:nvSpPr>
              <p:spPr>
                <a:xfrm>
                  <a:off x="3865705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楕円 114"/>
                <p:cNvSpPr/>
                <p:nvPr/>
              </p:nvSpPr>
              <p:spPr>
                <a:xfrm>
                  <a:off x="3865705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楕円 115"/>
                <p:cNvSpPr/>
                <p:nvPr/>
              </p:nvSpPr>
              <p:spPr>
                <a:xfrm>
                  <a:off x="3865705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楕円 116"/>
                <p:cNvSpPr/>
                <p:nvPr/>
              </p:nvSpPr>
              <p:spPr>
                <a:xfrm>
                  <a:off x="3865705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楕円 117"/>
                <p:cNvSpPr/>
                <p:nvPr/>
              </p:nvSpPr>
              <p:spPr>
                <a:xfrm>
                  <a:off x="3865705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9" name="グループ化 88"/>
              <p:cNvGrpSpPr/>
              <p:nvPr/>
            </p:nvGrpSpPr>
            <p:grpSpPr>
              <a:xfrm>
                <a:off x="4965162" y="2453115"/>
                <a:ext cx="288000" cy="2840959"/>
                <a:chOff x="4965162" y="2453115"/>
                <a:chExt cx="288000" cy="2840959"/>
              </a:xfrm>
            </p:grpSpPr>
            <p:sp>
              <p:nvSpPr>
                <p:cNvPr id="107" name="楕円 106"/>
                <p:cNvSpPr/>
                <p:nvPr/>
              </p:nvSpPr>
              <p:spPr>
                <a:xfrm>
                  <a:off x="4965162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楕円 107"/>
                <p:cNvSpPr/>
                <p:nvPr/>
              </p:nvSpPr>
              <p:spPr>
                <a:xfrm>
                  <a:off x="4965162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楕円 108"/>
                <p:cNvSpPr/>
                <p:nvPr/>
              </p:nvSpPr>
              <p:spPr>
                <a:xfrm>
                  <a:off x="4965162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>
                  <a:off x="4965162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楕円 110"/>
                <p:cNvSpPr/>
                <p:nvPr/>
              </p:nvSpPr>
              <p:spPr>
                <a:xfrm>
                  <a:off x="4965162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楕円 111"/>
                <p:cNvSpPr/>
                <p:nvPr/>
              </p:nvSpPr>
              <p:spPr>
                <a:xfrm>
                  <a:off x="4965162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6064619" y="2453115"/>
                <a:ext cx="288000" cy="2840959"/>
                <a:chOff x="6064619" y="2453115"/>
                <a:chExt cx="288000" cy="2840959"/>
              </a:xfrm>
            </p:grpSpPr>
            <p:sp>
              <p:nvSpPr>
                <p:cNvPr id="101" name="楕円 100"/>
                <p:cNvSpPr/>
                <p:nvPr/>
              </p:nvSpPr>
              <p:spPr>
                <a:xfrm>
                  <a:off x="6064619" y="2453115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楕円 101"/>
                <p:cNvSpPr/>
                <p:nvPr/>
              </p:nvSpPr>
              <p:spPr>
                <a:xfrm>
                  <a:off x="6064619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102"/>
                <p:cNvSpPr/>
                <p:nvPr/>
              </p:nvSpPr>
              <p:spPr>
                <a:xfrm>
                  <a:off x="6064619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103"/>
                <p:cNvSpPr/>
                <p:nvPr/>
              </p:nvSpPr>
              <p:spPr>
                <a:xfrm>
                  <a:off x="6064619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楕円 104"/>
                <p:cNvSpPr/>
                <p:nvPr/>
              </p:nvSpPr>
              <p:spPr>
                <a:xfrm>
                  <a:off x="6064619" y="50060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>
                  <a:off x="6064619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1" name="グループ化 90"/>
              <p:cNvGrpSpPr/>
              <p:nvPr/>
            </p:nvGrpSpPr>
            <p:grpSpPr>
              <a:xfrm>
                <a:off x="2766248" y="2964968"/>
                <a:ext cx="288000" cy="1823559"/>
                <a:chOff x="2766248" y="2964968"/>
                <a:chExt cx="288000" cy="1823559"/>
              </a:xfrm>
            </p:grpSpPr>
            <p:sp>
              <p:nvSpPr>
                <p:cNvPr id="97" name="楕円 96"/>
                <p:cNvSpPr/>
                <p:nvPr/>
              </p:nvSpPr>
              <p:spPr>
                <a:xfrm>
                  <a:off x="2766248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楕円 97"/>
                <p:cNvSpPr/>
                <p:nvPr/>
              </p:nvSpPr>
              <p:spPr>
                <a:xfrm>
                  <a:off x="2766248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/>
                <p:cNvSpPr/>
                <p:nvPr/>
              </p:nvSpPr>
              <p:spPr>
                <a:xfrm>
                  <a:off x="2766248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楕円 99"/>
                <p:cNvSpPr/>
                <p:nvPr/>
              </p:nvSpPr>
              <p:spPr>
                <a:xfrm>
                  <a:off x="2766248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7164076" y="2964968"/>
                <a:ext cx="288000" cy="1823559"/>
                <a:chOff x="7164076" y="2964968"/>
                <a:chExt cx="288000" cy="1823559"/>
              </a:xfrm>
            </p:grpSpPr>
            <p:sp>
              <p:nvSpPr>
                <p:cNvPr id="93" name="楕円 92"/>
                <p:cNvSpPr/>
                <p:nvPr/>
              </p:nvSpPr>
              <p:spPr>
                <a:xfrm>
                  <a:off x="7164076" y="2964968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楕円 93"/>
                <p:cNvSpPr/>
                <p:nvPr/>
              </p:nvSpPr>
              <p:spPr>
                <a:xfrm>
                  <a:off x="7164076" y="3476821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楕円 94"/>
                <p:cNvSpPr/>
                <p:nvPr/>
              </p:nvSpPr>
              <p:spPr>
                <a:xfrm>
                  <a:off x="7164076" y="3988674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楕円 95"/>
                <p:cNvSpPr/>
                <p:nvPr/>
              </p:nvSpPr>
              <p:spPr>
                <a:xfrm>
                  <a:off x="7164076" y="4500527"/>
                  <a:ext cx="288000" cy="288000"/>
                </a:xfrm>
                <a:prstGeom prst="ellipse">
                  <a:avLst/>
                </a:prstGeom>
                <a:solidFill>
                  <a:schemeClr val="bg2"/>
                </a:solidFill>
                <a:ln w="50800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19" name="図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" y="1698104"/>
            <a:ext cx="2604532" cy="19403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2336" y="1174884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Input: q(x)</a:t>
            </a:r>
            <a:endParaRPr kumimoji="1" lang="ja-JP" altLang="en-US" sz="2800" b="1" dirty="0" smtClean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78868" y="359984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4-dimensional field</a:t>
            </a:r>
            <a:endParaRPr kumimoji="1" lang="ja-JP" altLang="en-US" sz="2000" dirty="0" smtClean="0"/>
          </a:p>
        </p:txBody>
      </p:sp>
      <p:sp>
        <p:nvSpPr>
          <p:cNvPr id="124" name="楕円 123"/>
          <p:cNvSpPr>
            <a:spLocks noChangeAspect="1"/>
          </p:cNvSpPr>
          <p:nvPr/>
        </p:nvSpPr>
        <p:spPr>
          <a:xfrm>
            <a:off x="7655831" y="202247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614814" y="1445778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800" b="1" dirty="0" smtClean="0"/>
              <a:t>Output</a:t>
            </a:r>
            <a:endParaRPr kumimoji="1" lang="ja-JP" altLang="en-US" sz="2800" b="1" dirty="0" smtClean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591309" y="3335960"/>
            <a:ext cx="1394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000" dirty="0" smtClean="0"/>
              <a:t>topological</a:t>
            </a:r>
          </a:p>
          <a:p>
            <a:pPr algn="ctr">
              <a:buClr>
                <a:srgbClr val="663300"/>
              </a:buClr>
            </a:pPr>
            <a:r>
              <a:rPr lang="en-US" altLang="ja-JP" sz="2000" dirty="0" smtClean="0"/>
              <a:t>charge</a:t>
            </a:r>
            <a:endParaRPr kumimoji="1" lang="ja-JP" altLang="en-US" sz="2000" dirty="0" smtClean="0"/>
          </a:p>
        </p:txBody>
      </p:sp>
      <p:sp>
        <p:nvSpPr>
          <p:cNvPr id="127" name="右矢印 126"/>
          <p:cNvSpPr/>
          <p:nvPr/>
        </p:nvSpPr>
        <p:spPr>
          <a:xfrm>
            <a:off x="2481810" y="18596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右矢印 128"/>
          <p:cNvSpPr/>
          <p:nvPr/>
        </p:nvSpPr>
        <p:spPr>
          <a:xfrm>
            <a:off x="6985136" y="1905395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7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and Topology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3684" y="1261662"/>
            <a:ext cx="5485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3600" dirty="0"/>
              <a:t>g</a:t>
            </a:r>
            <a:r>
              <a:rPr kumimoji="1" lang="en-US" altLang="ja-JP" sz="3600" dirty="0" smtClean="0"/>
              <a:t>radient flow </a:t>
            </a:r>
            <a:r>
              <a:rPr kumimoji="1" lang="ja-JP" altLang="en-US" sz="3600" dirty="0" smtClean="0"/>
              <a:t>≃ </a:t>
            </a:r>
            <a:r>
              <a:rPr kumimoji="1" lang="en-US" altLang="ja-JP" sz="3600" dirty="0" smtClean="0"/>
              <a:t>Smoothing</a:t>
            </a:r>
            <a:endParaRPr kumimoji="1" lang="ja-JP" altLang="en-US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2952" y="1870924"/>
            <a:ext cx="402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lang="en-US" altLang="ja-JP" sz="2400" dirty="0"/>
              <a:t>f</a:t>
            </a:r>
            <a:r>
              <a:rPr kumimoji="1" lang="en-US" altLang="ja-JP" sz="2400" dirty="0" smtClean="0"/>
              <a:t>low time </a:t>
            </a:r>
            <a:r>
              <a:rPr kumimoji="1" lang="en-US" altLang="ja-JP" sz="2400" i="1" dirty="0" smtClean="0"/>
              <a:t>t</a:t>
            </a:r>
            <a:r>
              <a:rPr kumimoji="1" lang="en-US" altLang="ja-JP" sz="2400" dirty="0" smtClean="0"/>
              <a:t> = smearing radius</a:t>
            </a:r>
            <a:endParaRPr kumimoji="1" lang="ja-JP" altLang="en-US" sz="24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93" y="2539360"/>
            <a:ext cx="4304116" cy="357347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447788" y="2959940"/>
            <a:ext cx="45719" cy="2772000"/>
          </a:xfrm>
          <a:prstGeom prst="rect">
            <a:avLst/>
          </a:prstGeom>
          <a:solidFill>
            <a:srgbClr val="0070C0">
              <a:alpha val="52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887" y="2539360"/>
            <a:ext cx="3634797" cy="431864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822111" y="1213797"/>
            <a:ext cx="6128426" cy="1165412"/>
          </a:xfrm>
          <a:prstGeom prst="roundRect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7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2: </a:t>
            </a:r>
            <a:r>
              <a:rPr kumimoji="1" lang="en-US" altLang="ja-JP" dirty="0" err="1" smtClean="0"/>
              <a:t>Topol</a:t>
            </a:r>
            <a:r>
              <a:rPr kumimoji="1" lang="en-US" altLang="ja-JP" dirty="0" smtClean="0"/>
              <a:t>. Density @ t&gt;0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421967" y="2128782"/>
            <a:ext cx="4890030" cy="1858131"/>
            <a:chOff x="1986743" y="2046889"/>
            <a:chExt cx="5436561" cy="1858131"/>
          </a:xfrm>
        </p:grpSpPr>
        <p:sp>
          <p:nvSpPr>
            <p:cNvPr id="19" name="右矢印 18"/>
            <p:cNvSpPr/>
            <p:nvPr/>
          </p:nvSpPr>
          <p:spPr>
            <a:xfrm>
              <a:off x="4095951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 rot="16200000">
              <a:off x="1240559" y="2793076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Input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右矢印 20"/>
            <p:cNvSpPr/>
            <p:nvPr/>
          </p:nvSpPr>
          <p:spPr>
            <a:xfrm>
              <a:off x="6636492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4941615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2412405" y="2757973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>
              <a:off x="5786748" y="2755827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右矢印 24"/>
            <p:cNvSpPr/>
            <p:nvPr/>
          </p:nvSpPr>
          <p:spPr>
            <a:xfrm>
              <a:off x="3251349" y="2757973"/>
              <a:ext cx="359571" cy="432262"/>
            </a:xfrm>
            <a:prstGeom prst="rightArrow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 rot="16200000">
              <a:off x="2085694" y="2793076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Convolution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 rot="16200000">
              <a:off x="2930827" y="2793075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Convolution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>
              <a:off x="4621094" y="2793075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Full connect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 rot="16200000">
              <a:off x="6311360" y="2793073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Output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 rot="16200000">
              <a:off x="5466227" y="2793074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Full connect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 rot="16200000">
              <a:off x="3775961" y="2793074"/>
              <a:ext cx="1858128" cy="36576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GAP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4784" y="1203835"/>
            <a:ext cx="689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</a:t>
            </a:r>
            <a:r>
              <a:rPr kumimoji="1" lang="en-US" altLang="ja-JP" sz="2400" dirty="0" err="1" smtClean="0"/>
              <a:t>x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,t</a:t>
            </a:r>
            <a:r>
              <a:rPr kumimoji="1" lang="en-US" altLang="ja-JP" sz="2400" dirty="0" smtClean="0"/>
              <a:t>) in </a:t>
            </a:r>
            <a:r>
              <a:rPr lang="en-US" altLang="ja-JP" sz="2400" dirty="0" smtClean="0"/>
              <a:t>4</a:t>
            </a:r>
            <a:r>
              <a:rPr kumimoji="1" lang="en-US" altLang="ja-JP" sz="2400" dirty="0" smtClean="0"/>
              <a:t>-dim space at nonzero flow time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Data reduction to 8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(average pooling)</a:t>
            </a:r>
            <a:endParaRPr kumimoji="1" lang="ja-JP" altLang="en-US" sz="2400" baseline="30000" dirty="0" smtClean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9" y="2332302"/>
            <a:ext cx="1947775" cy="1451092"/>
          </a:xfrm>
          <a:prstGeom prst="rect">
            <a:avLst/>
          </a:prstGeom>
        </p:spPr>
      </p:pic>
      <p:sp>
        <p:nvSpPr>
          <p:cNvPr id="34" name="楕円 33"/>
          <p:cNvSpPr>
            <a:spLocks noChangeAspect="1"/>
          </p:cNvSpPr>
          <p:nvPr/>
        </p:nvSpPr>
        <p:spPr>
          <a:xfrm>
            <a:off x="7818598" y="2332302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35" name="右矢印 34"/>
          <p:cNvSpPr/>
          <p:nvPr/>
        </p:nvSpPr>
        <p:spPr>
          <a:xfrm>
            <a:off x="7309268" y="2233147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>
            <a:off x="1787727" y="2233146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07689" y="3986911"/>
            <a:ext cx="508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en-US" altLang="ja-JP" sz="2400" dirty="0" smtClean="0"/>
              <a:t>Recalls </a:t>
            </a:r>
            <a:r>
              <a:rPr lang="en-US" altLang="ja-JP" sz="2400" dirty="0" smtClean="0"/>
              <a:t>of each topological sector (%)</a:t>
            </a:r>
            <a:endParaRPr kumimoji="1" lang="ja-JP" altLang="en-US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34" y="4444898"/>
            <a:ext cx="7127589" cy="22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334342" y="1557958"/>
            <a:ext cx="5406482" cy="1978120"/>
          </a:xfrm>
          <a:prstGeom prst="roundRect">
            <a:avLst/>
          </a:prstGeom>
          <a:solidFill>
            <a:srgbClr val="663300">
              <a:alpha val="15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Benchmark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 = {\rm round}[Q(t)]&#10;\end{align*}&lt;/body&gt;&#10;  &lt;fcolor&gt;FF000000&lt;/fcolor&gt;&#10;  &lt;bcolor&gt;FFFFFFFF&lt;/bcolor&gt;&#10;  &lt;transparent&gt;True&lt;/transparent&gt;&#10;  &lt;resolution&gt;1800&lt;/resolution&gt;&#10;  &lt;imageh&gt;250&lt;/imageh&gt;&#10;  &lt;imagew&gt;174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1" y="1744627"/>
            <a:ext cx="1846792" cy="26458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Q = {\rm round}[cQ(t)]&#10;\end{align*}&lt;/body&gt;&#10;  &lt;fcolor&gt;FF000000&lt;/fcolor&gt;&#10;  &lt;bcolor&gt;FFFFFFFF&lt;/bcolor&gt;&#10;  &lt;transparent&gt;True&lt;/transparent&gt;&#10;  &lt;resolution&gt;1800&lt;/resolution&gt;&#10;  &lt;imageh&gt;250&lt;/imageh&gt;&#10;  &lt;imagew&gt;1853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1" y="2179104"/>
            <a:ext cx="1961092" cy="26458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16566" y="2443687"/>
            <a:ext cx="292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000" dirty="0" smtClean="0"/>
              <a:t>c&gt;1: optimization </a:t>
            </a:r>
            <a:r>
              <a:rPr kumimoji="1" lang="en-US" altLang="ja-JP" sz="2000" dirty="0" err="1" smtClean="0"/>
              <a:t>param</a:t>
            </a:r>
            <a:r>
              <a:rPr kumimoji="1" lang="en-US" altLang="ja-JP" sz="2000" dirty="0" smtClean="0"/>
              <a:t>.</a:t>
            </a:r>
            <a:endParaRPr kumimoji="1" lang="ja-JP" altLang="en-US" sz="20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296" y="988290"/>
            <a:ext cx="3170092" cy="54022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5241" y="1034737"/>
            <a:ext cx="498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800" b="1" dirty="0"/>
              <a:t>S</a:t>
            </a:r>
            <a:r>
              <a:rPr lang="en-US" altLang="ja-JP" sz="2800" b="1" dirty="0" smtClean="0"/>
              <a:t>imple estimator from Q(t)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4986" y="1589169"/>
            <a:ext cx="1984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b="1" dirty="0" smtClean="0">
                <a:solidFill>
                  <a:srgbClr val="663300"/>
                </a:solidFill>
              </a:rPr>
              <a:t>1) </a:t>
            </a:r>
            <a:r>
              <a:rPr kumimoji="1" lang="en-US" altLang="ja-JP" sz="2400" dirty="0" smtClean="0"/>
              <a:t>Naïve:</a:t>
            </a:r>
          </a:p>
          <a:p>
            <a:pPr>
              <a:buClr>
                <a:srgbClr val="663300"/>
              </a:buClr>
            </a:pPr>
            <a:r>
              <a:rPr lang="en-US" altLang="ja-JP" sz="2800" b="1" dirty="0" smtClean="0">
                <a:solidFill>
                  <a:srgbClr val="663300"/>
                </a:solidFill>
              </a:rPr>
              <a:t>2) </a:t>
            </a:r>
            <a:r>
              <a:rPr lang="en-US" altLang="ja-JP" sz="2400" dirty="0" smtClean="0"/>
              <a:t>Improved:</a:t>
            </a:r>
          </a:p>
          <a:p>
            <a:pPr marL="457200" indent="-457200">
              <a:buClr>
                <a:srgbClr val="663300"/>
              </a:buClr>
              <a:buAutoNum type="arabicParenR"/>
            </a:pPr>
            <a:endParaRPr kumimoji="1" lang="en-US" altLang="ja-JP" sz="2400" dirty="0"/>
          </a:p>
          <a:p>
            <a:pPr>
              <a:buClr>
                <a:srgbClr val="663300"/>
              </a:buClr>
            </a:pPr>
            <a:r>
              <a:rPr lang="en-US" altLang="ja-JP" sz="2800" b="1" dirty="0" smtClean="0">
                <a:solidFill>
                  <a:srgbClr val="663300"/>
                </a:solidFill>
              </a:rPr>
              <a:t>3) </a:t>
            </a:r>
            <a:r>
              <a:rPr lang="en-US" altLang="ja-JP" sz="2400" dirty="0" smtClean="0"/>
              <a:t>zero:</a:t>
            </a:r>
            <a:endParaRPr kumimoji="1" lang="ja-JP" altLang="en-US" sz="2400" dirty="0" smtClean="0"/>
          </a:p>
        </p:txBody>
      </p:sp>
      <p:sp>
        <p:nvSpPr>
          <p:cNvPr id="9" name="左中かっこ 8"/>
          <p:cNvSpPr/>
          <p:nvPr/>
        </p:nvSpPr>
        <p:spPr>
          <a:xfrm>
            <a:off x="711278" y="1669852"/>
            <a:ext cx="392299" cy="1673643"/>
          </a:xfrm>
          <a:prstGeom prst="leftBrace">
            <a:avLst>
              <a:gd name="adj1" fmla="val 34113"/>
              <a:gd name="adj2" fmla="val 49880"/>
            </a:avLst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Q = 0&#10;\end{align*}&lt;/body&gt;&#10;  &lt;fcolor&gt;FF000000&lt;/fcolor&gt;&#10;  &lt;bcolor&gt;FFFFFFFF&lt;/bcolor&gt;&#10;  &lt;transparent&gt;True&lt;/transparent&gt;&#10;  &lt;resolution&gt;1800&lt;/resolution&gt;&#10;  &lt;imageh&gt;221&lt;/imageh&gt;&#10;  &lt;imagew&gt;63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1" y="2997341"/>
            <a:ext cx="667808" cy="23389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825" y="3647972"/>
            <a:ext cx="4076218" cy="30428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/>
          <a:srcRect l="57241" t="24375" r="13457" b="38599"/>
          <a:stretch/>
        </p:blipFill>
        <p:spPr>
          <a:xfrm>
            <a:off x="3353956" y="4419445"/>
            <a:ext cx="1851559" cy="1746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6103239" y="573072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663300"/>
              </a:buClr>
            </a:pPr>
            <a:r>
              <a:rPr kumimoji="1" lang="en-US" altLang="ja-JP" sz="2400" dirty="0" smtClean="0"/>
              <a:t>Distribution of Q(t)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30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Comparison: NN vs Benchmark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37224"/>
              </p:ext>
            </p:extLst>
          </p:nvPr>
        </p:nvGraphicFramePr>
        <p:xfrm>
          <a:off x="903028" y="1890059"/>
          <a:ext cx="6546642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94882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  <a:gridCol w="1364693">
                  <a:extLst>
                    <a:ext uri="{9D8B030D-6E8A-4147-A177-3AD203B41FA5}">
                      <a16:colId xmlns:a16="http://schemas.microsoft.com/office/drawing/2014/main" val="615764868"/>
                    </a:ext>
                  </a:extLst>
                </a:gridCol>
                <a:gridCol w="1687910">
                  <a:extLst>
                    <a:ext uri="{9D8B030D-6E8A-4147-A177-3AD203B41FA5}">
                      <a16:colId xmlns:a16="http://schemas.microsoft.com/office/drawing/2014/main" val="1793540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ML (Trial 2)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naïve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improved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6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37.0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27.3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27.3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=0.1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40.3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38.3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38.3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=0.2</a:t>
                      </a:r>
                      <a:endParaRPr kumimoji="1" lang="ja-JP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53.7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54.0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54.6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t/a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=0.3</a:t>
                      </a:r>
                      <a:endParaRPr kumimoji="1" lang="ja-JP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76.1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69.8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77.3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8921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657567" y="1298556"/>
            <a:ext cx="3037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800" b="1" dirty="0" smtClean="0"/>
              <a:t>accuracy at 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b="1" dirty="0" smtClean="0"/>
              <a:t>=6.2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4969" y="4760259"/>
            <a:ext cx="786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Machine learning cannot exceed the benchmark value.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NN would be trained to answer the “improved” value.</a:t>
            </a:r>
          </a:p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No useful local structures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found by the NN.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Trial </a:t>
            </a:r>
            <a:r>
              <a:rPr lang="en-US" altLang="ja-JP" dirty="0"/>
              <a:t>3</a:t>
            </a:r>
            <a:r>
              <a:rPr kumimoji="1" lang="en-US" altLang="ja-JP" dirty="0" smtClean="0"/>
              <a:t>: Multi-Channel Analysis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784" y="1203835"/>
            <a:ext cx="839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Input: q(</a:t>
            </a:r>
            <a:r>
              <a:rPr kumimoji="1" lang="en-US" altLang="ja-JP" sz="2400" dirty="0" err="1" smtClean="0"/>
              <a:t>x,t</a:t>
            </a:r>
            <a:r>
              <a:rPr kumimoji="1" lang="en-US" altLang="ja-JP" sz="2400" dirty="0" smtClean="0"/>
              <a:t>) in four-dimensional space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at t/a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=0.1, 0.2, 0.3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099" y="4157025"/>
            <a:ext cx="1574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Result</a:t>
            </a:r>
            <a:endParaRPr kumimoji="1" lang="ja-JP" altLang="en-US" sz="2800" b="1" dirty="0" smtClean="0"/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/>
          </p:nvPr>
        </p:nvGraphicFramePr>
        <p:xfrm>
          <a:off x="690974" y="4994902"/>
          <a:ext cx="3494039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494882">
                  <a:extLst>
                    <a:ext uri="{9D8B030D-6E8A-4147-A177-3AD203B41FA5}">
                      <a16:colId xmlns:a16="http://schemas.microsoft.com/office/drawing/2014/main" val="1811146502"/>
                    </a:ext>
                  </a:extLst>
                </a:gridCol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93.8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sz="2400" dirty="0" smtClean="0"/>
                        <a:t>=6.5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94.1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2" y="1805941"/>
            <a:ext cx="4584272" cy="1695628"/>
          </a:xfrm>
          <a:prstGeom prst="rect">
            <a:avLst/>
          </a:prstGeom>
        </p:spPr>
      </p:pic>
      <p:graphicFrame>
        <p:nvGraphicFramePr>
          <p:cNvPr id="35" name="表 34"/>
          <p:cNvGraphicFramePr>
            <a:graphicFrameLocks noGrp="1"/>
          </p:cNvGraphicFramePr>
          <p:nvPr>
            <p:extLst/>
          </p:nvPr>
        </p:nvGraphicFramePr>
        <p:xfrm>
          <a:off x="4769915" y="4994902"/>
          <a:ext cx="1999157" cy="914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999157">
                  <a:extLst>
                    <a:ext uri="{9D8B030D-6E8A-4147-A177-3AD203B41FA5}">
                      <a16:colId xmlns:a16="http://schemas.microsoft.com/office/drawing/2014/main" val="125036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77.3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8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71.3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83524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05925" y="448168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machine learning</a:t>
            </a:r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8844" y="4481680"/>
            <a:ext cx="323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2400" dirty="0" smtClean="0"/>
              <a:t>benchmark @ t/a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=0.3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0974" y="5970494"/>
            <a:ext cx="7682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330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non-trivial improvement from the benchmark!!</a:t>
            </a: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162129" y="1665500"/>
            <a:ext cx="2537351" cy="2026120"/>
            <a:chOff x="-225032" y="1740497"/>
            <a:chExt cx="4758498" cy="3493813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032" y="1740497"/>
              <a:ext cx="3199746" cy="226921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45" y="2298632"/>
              <a:ext cx="3199746" cy="226921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720" y="2965093"/>
              <a:ext cx="3199746" cy="2269217"/>
            </a:xfrm>
            <a:prstGeom prst="rect">
              <a:avLst/>
            </a:prstGeom>
          </p:spPr>
        </p:pic>
      </p:grpSp>
      <p:sp>
        <p:nvSpPr>
          <p:cNvPr id="15" name="楕円 14"/>
          <p:cNvSpPr>
            <a:spLocks noChangeAspect="1"/>
          </p:cNvSpPr>
          <p:nvPr/>
        </p:nvSpPr>
        <p:spPr>
          <a:xfrm>
            <a:off x="7809877" y="1987369"/>
            <a:ext cx="1260000" cy="1260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/>
              <a:t>Q</a:t>
            </a:r>
            <a:endParaRPr kumimoji="1" lang="ja-JP" altLang="en-US" sz="6600" dirty="0"/>
          </a:p>
        </p:txBody>
      </p:sp>
      <p:sp>
        <p:nvSpPr>
          <p:cNvPr id="16" name="右矢印 15"/>
          <p:cNvSpPr/>
          <p:nvPr/>
        </p:nvSpPr>
        <p:spPr>
          <a:xfrm>
            <a:off x="7300547" y="1888214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260603" y="1850446"/>
            <a:ext cx="723756" cy="161335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alpha val="34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7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rgbClr val="663300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marL="342900" indent="-342900">
          <a:buClr>
            <a:srgbClr val="663300"/>
          </a:buClr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07095525-E0D5-4979-B4A3-703791AA278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950</Words>
  <Application>Microsoft Office PowerPoint</Application>
  <PresentationFormat>画面に合わせる (4:3)</PresentationFormat>
  <Paragraphs>264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HG明朝B</vt:lpstr>
      <vt:lpstr>游ゴシック</vt:lpstr>
      <vt:lpstr>Arial</vt:lpstr>
      <vt:lpstr>Calibri</vt:lpstr>
      <vt:lpstr>Cambria</vt:lpstr>
      <vt:lpstr>Symbol</vt:lpstr>
      <vt:lpstr>Wingdings</vt:lpstr>
      <vt:lpstr>Office テーマ</vt:lpstr>
      <vt:lpstr>SU(3)非可換ゲージ理論の トポロジー分類への 機械学習の適用</vt:lpstr>
      <vt:lpstr>理論物理学と機械学習</vt:lpstr>
      <vt:lpstr>Topological Charge in YM Theory</vt:lpstr>
      <vt:lpstr>Machine Learning</vt:lpstr>
      <vt:lpstr>Gradient Flow and Topology</vt:lpstr>
      <vt:lpstr>Trial 2: Topol. Density @ t&gt;0</vt:lpstr>
      <vt:lpstr>Benchmark</vt:lpstr>
      <vt:lpstr>Comparison: NN vs Benchmark</vt:lpstr>
      <vt:lpstr>Trial 3: Multi-Channel Analysis</vt:lpstr>
      <vt:lpstr>Is this a non-trivial result?</vt:lpstr>
      <vt:lpstr>Trial 4: Feed Q(t) [0-dim]</vt:lpstr>
      <vt:lpstr>Reducing the Training Data</vt:lpstr>
      <vt:lpstr>Robustness Test</vt:lpstr>
      <vt:lpstr>Untrained Data</vt:lpstr>
      <vt:lpstr>Trial 5: Dimensional Reduction</vt:lpstr>
      <vt:lpstr>Summary and Outlook</vt:lpstr>
      <vt:lpstr>backup</vt:lpstr>
      <vt:lpstr>Neural Network Setting</vt:lpstr>
      <vt:lpstr>Using different flow times</vt:lpstr>
      <vt:lpstr>Topological Charge Density</vt:lpstr>
      <vt:lpstr>Lattice Setting</vt:lpstr>
      <vt:lpstr>Topology on the Lattice</vt:lpstr>
      <vt:lpstr>Details of 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Kitazawa Masakiyo</dc:creator>
  <cp:lastModifiedBy>Kitazawa Masakiyo</cp:lastModifiedBy>
  <cp:revision>100</cp:revision>
  <dcterms:created xsi:type="dcterms:W3CDTF">2019-06-14T18:22:37Z</dcterms:created>
  <dcterms:modified xsi:type="dcterms:W3CDTF">2020-06-11T04:09:02Z</dcterms:modified>
</cp:coreProperties>
</file>