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</p:sldMasterIdLst>
  <p:sldIdLst>
    <p:sldId id="257" r:id="rId4"/>
  </p:sldIdLst>
  <p:sldSz cx="9601200" cy="128016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00150" y="2095500"/>
            <a:ext cx="7200900" cy="44561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00150" y="6723063"/>
            <a:ext cx="7200900" cy="3090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87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9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0700" y="681038"/>
            <a:ext cx="2070100" cy="108489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60400" y="681038"/>
            <a:ext cx="6057900" cy="108489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08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0218" y="8332852"/>
            <a:ext cx="7200900" cy="2230013"/>
          </a:xfrm>
        </p:spPr>
        <p:txBody>
          <a:bodyPr wrap="none" anchor="t">
            <a:normAutofit/>
          </a:bodyPr>
          <a:lstStyle>
            <a:lvl1pPr algn="r">
              <a:defRPr sz="7560" b="0" spc="-236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0216" y="7149107"/>
            <a:ext cx="7200900" cy="1154576"/>
          </a:xfrm>
        </p:spPr>
        <p:txBody>
          <a:bodyPr anchor="b">
            <a:normAutofit/>
          </a:bodyPr>
          <a:lstStyle>
            <a:lvl1pPr marL="0" indent="0" algn="r">
              <a:buNone/>
              <a:defRPr sz="252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8934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0083" y="247626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4713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72944" y="8332852"/>
            <a:ext cx="7200900" cy="2230013"/>
          </a:xfrm>
        </p:spPr>
        <p:txBody>
          <a:bodyPr wrap="none" anchor="t">
            <a:normAutofit/>
          </a:bodyPr>
          <a:lstStyle>
            <a:lvl1pPr algn="l">
              <a:defRPr sz="7560" b="0" spc="-236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72944" y="7149105"/>
            <a:ext cx="7200900" cy="1153268"/>
          </a:xfrm>
        </p:spPr>
        <p:txBody>
          <a:bodyPr anchor="b">
            <a:normAutofit/>
          </a:bodyPr>
          <a:lstStyle>
            <a:lvl1pPr marL="0" indent="0" algn="l">
              <a:buNone/>
              <a:defRPr sz="252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47355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000" y="3407833"/>
            <a:ext cx="3957358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6874" y="3407833"/>
            <a:ext cx="3964244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2851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000" y="3138171"/>
            <a:ext cx="3957358" cy="1537969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000" y="4676140"/>
            <a:ext cx="3957358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6875" y="3138171"/>
            <a:ext cx="3965494" cy="153796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6875" y="4676140"/>
            <a:ext cx="3965494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4866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9673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51990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001" y="3840480"/>
            <a:ext cx="2875970" cy="7114964"/>
          </a:xfrm>
        </p:spPr>
        <p:txBody>
          <a:bodyPr>
            <a:normAutofit/>
          </a:bodyPr>
          <a:lstStyle>
            <a:lvl1pPr marL="0" indent="0">
              <a:buNone/>
              <a:defRPr sz="147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718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37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001" y="3840480"/>
            <a:ext cx="2875970" cy="7114964"/>
          </a:xfrm>
        </p:spPr>
        <p:txBody>
          <a:bodyPr>
            <a:normAutofit/>
          </a:bodyPr>
          <a:lstStyle>
            <a:lvl1pPr marL="0" indent="0">
              <a:buNone/>
              <a:defRPr sz="147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9644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152035"/>
            <a:ext cx="8281035" cy="1529463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1333" y="1843196"/>
            <a:ext cx="8281035" cy="6308839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9681496"/>
            <a:ext cx="8279784" cy="1273948"/>
          </a:xfrm>
        </p:spPr>
        <p:txBody>
          <a:bodyPr/>
          <a:lstStyle>
            <a:lvl1pPr marL="0" indent="0">
              <a:buNone/>
              <a:defRPr sz="126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98429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7"/>
            <a:ext cx="8281035" cy="6597442"/>
          </a:xfrm>
        </p:spPr>
        <p:txBody>
          <a:bodyPr anchor="ctr"/>
          <a:lstStyle>
            <a:lvl1pPr>
              <a:defRPr sz="252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8380211"/>
            <a:ext cx="8279784" cy="2803409"/>
          </a:xfrm>
        </p:spPr>
        <p:txBody>
          <a:bodyPr anchor="ctr"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42124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92" y="681567"/>
            <a:ext cx="7325917" cy="5586754"/>
          </a:xfrm>
        </p:spPr>
        <p:txBody>
          <a:bodyPr anchor="ctr"/>
          <a:lstStyle>
            <a:lvl1pPr>
              <a:defRPr sz="346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55008" y="6282373"/>
            <a:ext cx="6892435" cy="1024740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082" y="8403227"/>
            <a:ext cx="8278534" cy="2780393"/>
          </a:xfrm>
        </p:spPr>
        <p:txBody>
          <a:bodyPr anchor="ctr">
            <a:normAutofit/>
          </a:bodyPr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947" y="1468738"/>
            <a:ext cx="480060" cy="1091582"/>
          </a:xfrm>
          <a:prstGeom prst="rect">
            <a:avLst/>
          </a:prstGeom>
        </p:spPr>
        <p:txBody>
          <a:bodyPr vert="horz" lIns="72009" tIns="36005" rIns="72009" bIns="3600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3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9777" y="5120640"/>
            <a:ext cx="480060" cy="1091582"/>
          </a:xfrm>
          <a:prstGeom prst="rect">
            <a:avLst/>
          </a:prstGeom>
        </p:spPr>
        <p:txBody>
          <a:bodyPr vert="horz" lIns="72009" tIns="36005" rIns="72009" bIns="3600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601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3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5613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343674"/>
            <a:ext cx="8281035" cy="4688759"/>
          </a:xfrm>
        </p:spPr>
        <p:txBody>
          <a:bodyPr anchor="b">
            <a:normAutofit/>
          </a:bodyPr>
          <a:lstStyle>
            <a:lvl1pPr>
              <a:defRPr sz="425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9054418"/>
            <a:ext cx="8279784" cy="2129202"/>
          </a:xfrm>
        </p:spPr>
        <p:txBody>
          <a:bodyPr anchor="t"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02176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53109" y="3520440"/>
            <a:ext cx="2320658" cy="1075689"/>
          </a:xfrm>
        </p:spPr>
        <p:txBody>
          <a:bodyPr anchor="b">
            <a:noAutofit/>
          </a:bodyPr>
          <a:lstStyle>
            <a:lvl1pPr marL="0" indent="0">
              <a:buNone/>
              <a:defRPr sz="189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68478" y="4800600"/>
            <a:ext cx="2305289" cy="6700098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3046" y="3520440"/>
            <a:ext cx="2312290" cy="107568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9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4735" y="4800600"/>
            <a:ext cx="2320601" cy="6700098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65367" y="3520440"/>
            <a:ext cx="2309039" cy="107568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9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65367" y="4800600"/>
            <a:ext cx="2309039" cy="6700098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4084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49017" y="8022006"/>
            <a:ext cx="2315290" cy="1075689"/>
          </a:xfrm>
        </p:spPr>
        <p:txBody>
          <a:bodyPr anchor="b">
            <a:noAutofit/>
          </a:bodyPr>
          <a:lstStyle>
            <a:lvl1pPr marL="0" indent="0">
              <a:buNone/>
              <a:defRPr sz="189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49017" y="4211861"/>
            <a:ext cx="2315290" cy="284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60045" indent="0">
              <a:buNone/>
              <a:defRPr sz="1260"/>
            </a:lvl2pPr>
            <a:lvl3pPr marL="720090" indent="0">
              <a:buNone/>
              <a:defRPr sz="1260"/>
            </a:lvl3pPr>
            <a:lvl4pPr marL="1080135" indent="0">
              <a:buNone/>
              <a:defRPr sz="1260"/>
            </a:lvl4pPr>
            <a:lvl5pPr marL="1440180" indent="0">
              <a:buNone/>
              <a:defRPr sz="1260"/>
            </a:lvl5pPr>
            <a:lvl6pPr marL="1800225" indent="0">
              <a:buNone/>
              <a:defRPr sz="1260"/>
            </a:lvl6pPr>
            <a:lvl7pPr marL="2160270" indent="0">
              <a:buNone/>
              <a:defRPr sz="1260"/>
            </a:lvl7pPr>
            <a:lvl8pPr marL="2520315" indent="0">
              <a:buNone/>
              <a:defRPr sz="1260"/>
            </a:lvl8pPr>
            <a:lvl9pPr marL="2880360" indent="0">
              <a:buNone/>
              <a:defRPr sz="126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49017" y="9097698"/>
            <a:ext cx="2315290" cy="1230486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8085" y="8022006"/>
            <a:ext cx="2307789" cy="1075689"/>
          </a:xfrm>
        </p:spPr>
        <p:txBody>
          <a:bodyPr anchor="b">
            <a:noAutofit/>
          </a:bodyPr>
          <a:lstStyle>
            <a:lvl1pPr marL="0" indent="0">
              <a:buNone/>
              <a:defRPr sz="189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98084" y="4211861"/>
            <a:ext cx="2307789" cy="284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60045" indent="0">
              <a:buNone/>
              <a:defRPr sz="1260"/>
            </a:lvl2pPr>
            <a:lvl3pPr marL="720090" indent="0">
              <a:buNone/>
              <a:defRPr sz="1260"/>
            </a:lvl3pPr>
            <a:lvl4pPr marL="1080135" indent="0">
              <a:buNone/>
              <a:defRPr sz="1260"/>
            </a:lvl4pPr>
            <a:lvl5pPr marL="1440180" indent="0">
              <a:buNone/>
              <a:defRPr sz="1260"/>
            </a:lvl5pPr>
            <a:lvl6pPr marL="1800225" indent="0">
              <a:buNone/>
              <a:defRPr sz="1260"/>
            </a:lvl6pPr>
            <a:lvl7pPr marL="2160270" indent="0">
              <a:buNone/>
              <a:defRPr sz="1260"/>
            </a:lvl7pPr>
            <a:lvl8pPr marL="2520315" indent="0">
              <a:buNone/>
              <a:defRPr sz="1260"/>
            </a:lvl8pPr>
            <a:lvl9pPr marL="2880360" indent="0">
              <a:buNone/>
              <a:defRPr sz="126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97020" y="9097696"/>
            <a:ext cx="2310845" cy="1230486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45905" y="8022006"/>
            <a:ext cx="2309039" cy="1075689"/>
          </a:xfrm>
        </p:spPr>
        <p:txBody>
          <a:bodyPr anchor="b">
            <a:noAutofit/>
          </a:bodyPr>
          <a:lstStyle>
            <a:lvl1pPr marL="0" indent="0">
              <a:buNone/>
              <a:defRPr sz="189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45904" y="4211861"/>
            <a:ext cx="2309039" cy="284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60045" indent="0">
              <a:buNone/>
              <a:defRPr sz="1260"/>
            </a:lvl2pPr>
            <a:lvl3pPr marL="720090" indent="0">
              <a:buNone/>
              <a:defRPr sz="1260"/>
            </a:lvl3pPr>
            <a:lvl4pPr marL="1080135" indent="0">
              <a:buNone/>
              <a:defRPr sz="1260"/>
            </a:lvl4pPr>
            <a:lvl5pPr marL="1440180" indent="0">
              <a:buNone/>
              <a:defRPr sz="1260"/>
            </a:lvl5pPr>
            <a:lvl6pPr marL="1800225" indent="0">
              <a:buNone/>
              <a:defRPr sz="1260"/>
            </a:lvl6pPr>
            <a:lvl7pPr marL="2160270" indent="0">
              <a:buNone/>
              <a:defRPr sz="1260"/>
            </a:lvl7pPr>
            <a:lvl8pPr marL="2520315" indent="0">
              <a:buNone/>
              <a:defRPr sz="1260"/>
            </a:lvl8pPr>
            <a:lvl9pPr marL="2880360" indent="0">
              <a:buNone/>
              <a:defRPr sz="126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45805" y="9097692"/>
            <a:ext cx="2312098" cy="1230486"/>
          </a:xfrm>
        </p:spPr>
        <p:txBody>
          <a:bodyPr anchor="t">
            <a:normAutofit/>
          </a:bodyPr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58294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82239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5638" y="3190875"/>
            <a:ext cx="8280400" cy="532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5638" y="8567738"/>
            <a:ext cx="8280400" cy="28003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3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60400" y="3408363"/>
            <a:ext cx="4064000" cy="81216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76800" y="3408363"/>
            <a:ext cx="4064000" cy="81216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2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988" y="681038"/>
            <a:ext cx="8280400" cy="247491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1988" y="3138488"/>
            <a:ext cx="4060825" cy="1538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61988" y="4676775"/>
            <a:ext cx="4060825" cy="68770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60925" y="3138488"/>
            <a:ext cx="4081463" cy="1538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60925" y="4676775"/>
            <a:ext cx="4081463" cy="68770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28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48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1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988" y="854075"/>
            <a:ext cx="3095625" cy="2986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1463" y="1843088"/>
            <a:ext cx="4860925" cy="9097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1988" y="3840163"/>
            <a:ext cx="3095625" cy="7115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87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988" y="854075"/>
            <a:ext cx="3095625" cy="2986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81463" y="1843088"/>
            <a:ext cx="4860925" cy="9097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1988" y="3840163"/>
            <a:ext cx="3095625" cy="7115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C516-3151-4FB8-9554-7D2726C51903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30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C516-3151-4FB8-9554-7D2726C51903}" type="datetimeFigureOut">
              <a:rPr kumimoji="1" lang="ja-JP" altLang="en-US" smtClean="0"/>
              <a:t>2020/6/30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9F07-5EDB-48B3-A712-13C2D2DE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0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1995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000" y="3407833"/>
            <a:ext cx="8059118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960120">
              <a:defRPr/>
            </a:pPr>
            <a:fld id="{8683E922-926C-4C41-A54F-E762D7A6273B}" type="datetimeFigureOut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2020/6/30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960120">
              <a:defRPr/>
            </a:pPr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960120">
              <a:defRPr/>
            </a:pPr>
            <a:fld id="{2EF2F49B-2D2B-4CC7-A2AF-312F666331BA}" type="slidenum">
              <a:rPr lang="ja-JP" alt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960120">
                <a:defRPr/>
              </a:pPr>
              <a:t>‹#›</a:t>
            </a:fld>
            <a:endParaRPr lang="ja-JP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83443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720090" rtl="0" eaLnBrk="1" latinLnBrk="0" hangingPunct="1">
        <a:lnSpc>
          <a:spcPct val="90000"/>
        </a:lnSpc>
        <a:spcBef>
          <a:spcPct val="0"/>
        </a:spcBef>
        <a:buNone/>
        <a:defRPr kumimoji="1" sz="462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kumimoji="1" sz="252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68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7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7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603" y="3889921"/>
            <a:ext cx="2261197" cy="1759419"/>
          </a:xfrm>
          <a:prstGeom prst="rect">
            <a:avLst/>
          </a:prstGeom>
        </p:spPr>
      </p:pic>
      <p:sp>
        <p:nvSpPr>
          <p:cNvPr id="53" name="角丸四角形 52"/>
          <p:cNvSpPr/>
          <p:nvPr/>
        </p:nvSpPr>
        <p:spPr>
          <a:xfrm>
            <a:off x="6765365" y="9790240"/>
            <a:ext cx="2339130" cy="1298953"/>
          </a:xfrm>
          <a:prstGeom prst="roundRect">
            <a:avLst>
              <a:gd name="adj" fmla="val 12510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669485" y="3757333"/>
            <a:ext cx="2322625" cy="2410695"/>
          </a:xfrm>
          <a:prstGeom prst="roundRect">
            <a:avLst>
              <a:gd name="adj" fmla="val 12510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63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061">
            <a:off x="7940742" y="6029275"/>
            <a:ext cx="2067240" cy="199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角丸四角形 261"/>
          <p:cNvSpPr/>
          <p:nvPr/>
        </p:nvSpPr>
        <p:spPr>
          <a:xfrm>
            <a:off x="1059815" y="1390877"/>
            <a:ext cx="7470183" cy="1527617"/>
          </a:xfrm>
          <a:prstGeom prst="roundRect">
            <a:avLst>
              <a:gd name="adj" fmla="val 10512"/>
            </a:avLst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</a:ln>
          <a:effectLst>
            <a:glow rad="254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-5403" y="-8587"/>
            <a:ext cx="9606604" cy="1159202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" y="289349"/>
            <a:ext cx="9601200" cy="634117"/>
          </a:xfrm>
        </p:spPr>
        <p:txBody>
          <a:bodyPr>
            <a:normAutofit fontScale="90000"/>
          </a:bodyPr>
          <a:lstStyle/>
          <a:p>
            <a:r>
              <a:rPr lang="ja-JP" altLang="en-US" sz="3000" b="1" dirty="0">
                <a:latin typeface="小塚ゴシック Pr6N B" panose="020B0800000000000000" pitchFamily="34" charset="-128"/>
                <a:ea typeface="小塚ゴシック Pr6N B" panose="020B0800000000000000" pitchFamily="34" charset="-128"/>
              </a:rPr>
              <a:t>格子量子色力学に基づく初期宇宙の諸性質の</a:t>
            </a:r>
            <a:r>
              <a:rPr lang="ja-JP" altLang="en-US" sz="3000" b="1" dirty="0" smtClean="0">
                <a:latin typeface="小塚ゴシック Pr6N B" panose="020B0800000000000000" pitchFamily="34" charset="-128"/>
                <a:ea typeface="小塚ゴシック Pr6N B" panose="020B0800000000000000" pitchFamily="34" charset="-128"/>
              </a:rPr>
              <a:t>精密数値解析</a:t>
            </a:r>
            <a:endParaRPr kumimoji="1" lang="ja-JP" altLang="en-US" sz="3000" b="1" dirty="0">
              <a:latin typeface="小塚ゴシック Pr6N B" panose="020B0800000000000000" pitchFamily="34" charset="-128"/>
              <a:ea typeface="小塚ゴシック Pr6N B" panose="020B0800000000000000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1804" y="3014652"/>
            <a:ext cx="8664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n-US" altLang="ja-JP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1</a:t>
            </a:r>
            <a:r>
              <a:rPr lang="en-US" altLang="ja-JP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. </a:t>
            </a:r>
            <a:r>
              <a:rPr lang="ja-JP" altLang="en-US" sz="2500" dirty="0" smtClean="0"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相</a:t>
            </a:r>
            <a:r>
              <a:rPr lang="ja-JP" altLang="en-US" sz="2500" dirty="0"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転移温度近傍におけるクォーク間相互作用変質の</a:t>
            </a:r>
            <a:r>
              <a:rPr lang="ja-JP" altLang="en-US" sz="2500" dirty="0" smtClean="0"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解析</a:t>
            </a:r>
            <a:endParaRPr kumimoji="1" lang="ja-JP" altLang="en-US" sz="2500" dirty="0" smtClean="0">
              <a:effectLst>
                <a:glow rad="63500">
                  <a:schemeClr val="accent1">
                    <a:lumMod val="50000"/>
                    <a:alpha val="70000"/>
                  </a:schemeClr>
                </a:glow>
              </a:effectLst>
              <a:latin typeface="+mj-ea"/>
              <a:ea typeface="+mj-ea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4"/>
          <a:srcRect l="6158" b="50231"/>
          <a:stretch/>
        </p:blipFill>
        <p:spPr>
          <a:xfrm>
            <a:off x="3217164" y="3895511"/>
            <a:ext cx="2413792" cy="1742722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2502017" y="7240289"/>
            <a:ext cx="2200673" cy="1263629"/>
          </a:xfrm>
          <a:prstGeom prst="roundRect">
            <a:avLst>
              <a:gd name="adj" fmla="val 12510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サブタイトル 2"/>
          <p:cNvSpPr txBox="1">
            <a:spLocks/>
          </p:cNvSpPr>
          <p:nvPr/>
        </p:nvSpPr>
        <p:spPr>
          <a:xfrm>
            <a:off x="-5403" y="738405"/>
            <a:ext cx="9606604" cy="40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94D7E4">
                        <a:lumMod val="60000"/>
                        <a:lumOff val="40000"/>
                      </a:srgbClr>
                    </a:gs>
                    <a:gs pos="0">
                      <a:srgbClr val="94D7E4">
                        <a:lumMod val="90000"/>
                        <a:lumOff val="10000"/>
                      </a:srgb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+mj-ea"/>
                <a:ea typeface="+mj-ea"/>
              </a:rPr>
              <a:t>北澤正清</a:t>
            </a:r>
            <a:r>
              <a:rPr lang="ja-JP" altLang="en-US" sz="1400" dirty="0" smtClean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94D7E4">
                        <a:lumMod val="60000"/>
                        <a:lumOff val="40000"/>
                      </a:srgbClr>
                    </a:gs>
                    <a:gs pos="0">
                      <a:srgbClr val="94D7E4">
                        <a:lumMod val="90000"/>
                        <a:lumOff val="10000"/>
                      </a:srgb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+mj-ea"/>
                <a:ea typeface="+mj-ea"/>
              </a:rPr>
              <a:t>（代表・阪大理 </a:t>
            </a:r>
            <a:r>
              <a:rPr lang="en-US" altLang="ja-JP" sz="1400" dirty="0" smtClean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94D7E4">
                        <a:lumMod val="60000"/>
                        <a:lumOff val="40000"/>
                      </a:srgbClr>
                    </a:gs>
                    <a:gs pos="0">
                      <a:srgbClr val="94D7E4">
                        <a:lumMod val="90000"/>
                        <a:lumOff val="10000"/>
                      </a:srgb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+mj-ea"/>
                <a:ea typeface="+mj-ea"/>
              </a:rPr>
              <a:t>/ KEK</a:t>
            </a:r>
            <a:r>
              <a:rPr lang="ja-JP" altLang="en-US" sz="1400" dirty="0" smtClean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94D7E4">
                        <a:lumMod val="60000"/>
                        <a:lumOff val="40000"/>
                      </a:srgbClr>
                    </a:gs>
                    <a:gs pos="0">
                      <a:srgbClr val="94D7E4">
                        <a:lumMod val="90000"/>
                        <a:lumOff val="10000"/>
                      </a:srgb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+mj-ea"/>
                <a:ea typeface="+mj-ea"/>
              </a:rPr>
              <a:t>）、江尻信司、金谷和至、柳原良亮、白銀瑞樹、若林直輝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15000">
                    <a:srgbClr val="94D7E4"/>
                  </a:gs>
                  <a:gs pos="73000">
                    <a:srgbClr val="94D7E4">
                      <a:lumMod val="60000"/>
                      <a:lumOff val="40000"/>
                    </a:srgbClr>
                  </a:gs>
                  <a:gs pos="0">
                    <a:srgbClr val="94D7E4">
                      <a:lumMod val="90000"/>
                      <a:lumOff val="10000"/>
                    </a:srgb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37" y="4791320"/>
            <a:ext cx="1237903" cy="132386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87137" y="3745350"/>
            <a:ext cx="1624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+mn-ea"/>
              </a:rPr>
              <a:t>Maxwell</a:t>
            </a:r>
            <a:r>
              <a:rPr kumimoji="1" lang="ja-JP" altLang="en-US" sz="2000" b="1" dirty="0" smtClean="0">
                <a:latin typeface="+mn-ea"/>
              </a:rPr>
              <a:t>応力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32082" y="3591462"/>
            <a:ext cx="21467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700" dirty="0" smtClean="0">
                <a:latin typeface="+mj-ea"/>
                <a:ea typeface="+mj-ea"/>
              </a:rPr>
              <a:t>クォーク</a:t>
            </a:r>
            <a:r>
              <a:rPr lang="ja-JP" altLang="en-US" sz="1700" dirty="0">
                <a:latin typeface="+mj-ea"/>
                <a:ea typeface="+mj-ea"/>
              </a:rPr>
              <a:t>間</a:t>
            </a:r>
            <a:r>
              <a:rPr kumimoji="1" lang="ja-JP" altLang="en-US" sz="1700" dirty="0" smtClean="0">
                <a:latin typeface="+mj-ea"/>
                <a:ea typeface="+mj-ea"/>
              </a:rPr>
              <a:t>応力構造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305010" y="3597528"/>
            <a:ext cx="25827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700" dirty="0" smtClean="0">
                <a:latin typeface="+mj-ea"/>
                <a:ea typeface="+mj-ea"/>
              </a:rPr>
              <a:t>クォーク１体系の解析へ</a:t>
            </a:r>
            <a:endParaRPr kumimoji="1" lang="ja-JP" altLang="en-US" sz="1700" dirty="0" smtClean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4596759" y="5555743"/>
            <a:ext cx="3882777" cy="887109"/>
          </a:xfrm>
          <a:prstGeom prst="roundRect">
            <a:avLst>
              <a:gd name="adj" fmla="val 9039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56392" y="5555743"/>
            <a:ext cx="39437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2020</a:t>
            </a:r>
            <a:r>
              <a:rPr lang="ja-JP" altLang="en-US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年度の課題</a:t>
            </a:r>
            <a:endParaRPr lang="en-US" altLang="ja-JP" sz="2000" b="1" dirty="0" smtClean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600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クォーク多体系の応力構造解析</a:t>
            </a:r>
            <a:endParaRPr kumimoji="1" lang="en-US" altLang="ja-JP" sz="1600" dirty="0" smtClean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600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１体系⇒結合定数・遮蔽質量の測定</a:t>
            </a:r>
            <a:endParaRPr kumimoji="1" lang="ja-JP" altLang="en-US" sz="1600" dirty="0" smtClean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52060" y="12039088"/>
            <a:ext cx="448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FF00"/>
                </a:solidFill>
                <a:latin typeface="+mj-ea"/>
                <a:ea typeface="+mj-ea"/>
              </a:rPr>
              <a:t>前年度までに得られた成果を踏まえ、各研究</a:t>
            </a:r>
            <a:r>
              <a:rPr lang="ja-JP" altLang="en-US" dirty="0">
                <a:solidFill>
                  <a:srgbClr val="FFFF00"/>
                </a:solidFill>
                <a:latin typeface="+mj-ea"/>
                <a:ea typeface="+mj-ea"/>
              </a:rPr>
              <a:t>課題</a:t>
            </a:r>
            <a:r>
              <a:rPr lang="ja-JP" altLang="en-US" dirty="0" smtClean="0">
                <a:solidFill>
                  <a:srgbClr val="FFFF00"/>
                </a:solidFill>
                <a:latin typeface="+mj-ea"/>
                <a:ea typeface="+mj-ea"/>
              </a:rPr>
              <a:t>を更に推進する。</a:t>
            </a:r>
            <a:endParaRPr kumimoji="1" lang="ja-JP" altLang="en-US" dirty="0" smtClean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86580" y="-23157"/>
            <a:ext cx="477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JHPCN</a:t>
            </a:r>
            <a:r>
              <a:rPr kumimoji="1" lang="ja-JP" altLang="en-US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第</a:t>
            </a:r>
            <a:r>
              <a:rPr lang="en-US" altLang="ja-JP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</a:t>
            </a:r>
            <a:r>
              <a:rPr lang="ja-JP" altLang="en-US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２回シンポジウム　</a:t>
            </a:r>
            <a:r>
              <a:rPr lang="en-US" altLang="ja-JP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20</a:t>
            </a:r>
            <a:r>
              <a:rPr lang="ja-JP" altLang="en-US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２０年</a:t>
            </a:r>
            <a:r>
              <a:rPr lang="en-US" altLang="ja-JP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7</a:t>
            </a:r>
            <a:r>
              <a:rPr lang="ja-JP" altLang="en-US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月９日</a:t>
            </a:r>
            <a:endParaRPr lang="en-US" altLang="ja-JP" sz="900" dirty="0" smtClean="0">
              <a:solidFill>
                <a:schemeClr val="tx2">
                  <a:lumMod val="40000"/>
                  <a:lumOff val="6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algn="ctr"/>
            <a:r>
              <a:rPr lang="zh-TW" altLang="en-US" sz="900" dirty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公募型共同研究 </a:t>
            </a:r>
            <a:r>
              <a:rPr lang="en-US" altLang="ja-JP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2020</a:t>
            </a:r>
            <a:r>
              <a:rPr lang="ja-JP" altLang="en-US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年度</a:t>
            </a:r>
            <a:r>
              <a:rPr lang="zh-TW" altLang="en-US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採択課題</a:t>
            </a:r>
            <a:r>
              <a:rPr lang="ja-JP" altLang="en-US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kumimoji="1" lang="ja-JP" altLang="en-US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課題番号：</a:t>
            </a:r>
            <a:r>
              <a:rPr lang="ja-JP" altLang="en-US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２０００４</a:t>
            </a:r>
            <a:r>
              <a:rPr lang="ja-JP" altLang="en-US" sz="900" dirty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９</a:t>
            </a:r>
            <a:r>
              <a:rPr kumimoji="1" lang="ja-JP" altLang="en-US" sz="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－ＮＡＨ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2354" y="146924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+mj-ea"/>
                <a:ea typeface="+mj-ea"/>
              </a:rPr>
              <a:t>３つの研究課題</a:t>
            </a:r>
            <a:endParaRPr kumimoji="1" lang="en-US" altLang="ja-JP" sz="2400" b="1" dirty="0" smtClean="0">
              <a:latin typeface="+mj-ea"/>
              <a:ea typeface="+mj-ea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275749" y="1868309"/>
            <a:ext cx="7336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相</a:t>
            </a:r>
            <a:r>
              <a:rPr lang="ja-JP" altLang="en-US" sz="2000" b="1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転移温度近傍におけるクォーク間</a:t>
            </a:r>
            <a:r>
              <a:rPr lang="ja-JP" altLang="en-US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相互</a:t>
            </a:r>
            <a:r>
              <a:rPr lang="ja-JP" altLang="en-US" sz="2000" b="1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作用変質の</a:t>
            </a:r>
            <a:r>
              <a:rPr lang="ja-JP" altLang="en-US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解析</a:t>
            </a:r>
            <a:endParaRPr lang="en-US" altLang="ja-JP" sz="2000" b="1" dirty="0" smtClean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重クォーク</a:t>
            </a:r>
            <a:r>
              <a:rPr lang="ja-JP" altLang="en-US" sz="2000" b="1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領域における </a:t>
            </a:r>
            <a:r>
              <a:rPr lang="en-US" altLang="ja-JP" sz="2000" b="1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QCD </a:t>
            </a:r>
            <a:r>
              <a:rPr lang="ja-JP" altLang="en-US" sz="2000" b="1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相構造の</a:t>
            </a:r>
            <a:r>
              <a:rPr lang="ja-JP" altLang="en-US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精密</a:t>
            </a:r>
            <a:r>
              <a:rPr lang="ja-JP" altLang="en-US" sz="2000" b="1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解析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境界</a:t>
            </a:r>
            <a:r>
              <a:rPr lang="ja-JP" altLang="en-US" sz="2000" b="1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条件を課した系における非等方</a:t>
            </a:r>
            <a:r>
              <a:rPr lang="ja-JP" altLang="en-US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圧力</a:t>
            </a:r>
            <a:r>
              <a:rPr lang="ja-JP" altLang="en-US" sz="2000" b="1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の測定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sigma_{ij} =&amp;amp; &#10;\varepsilon_0 E_i E_j + \frac1{\mu_0} B_i B_j &#10;\\&#10;&amp;amp;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1202&lt;/imageh&gt;&#10;  &lt;imagew&gt;307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" y="4150003"/>
            <a:ext cx="1623415" cy="634791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91804" y="6405057"/>
            <a:ext cx="770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n-US" altLang="ja-JP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2.</a:t>
            </a:r>
            <a:r>
              <a:rPr lang="ja-JP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 </a:t>
            </a:r>
            <a:r>
              <a:rPr lang="ja-JP" altLang="en-US" sz="2500" dirty="0" smtClean="0"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重クォーク</a:t>
            </a:r>
            <a:r>
              <a:rPr lang="ja-JP" altLang="en-US" sz="2500" dirty="0"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領域</a:t>
            </a:r>
            <a:r>
              <a:rPr lang="ja-JP" altLang="en-US" sz="2500" dirty="0" smtClean="0"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におけるＱＣＤ相構造の精密解析</a:t>
            </a:r>
            <a:endParaRPr kumimoji="1" lang="ja-JP" altLang="en-US" sz="2500" dirty="0" smtClean="0">
              <a:effectLst>
                <a:glow rad="63500">
                  <a:schemeClr val="accent1">
                    <a:lumMod val="50000"/>
                    <a:alpha val="7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91804" y="9083083"/>
            <a:ext cx="734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n-US" altLang="ja-JP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3</a:t>
            </a:r>
            <a:r>
              <a:rPr lang="en-US" altLang="ja-JP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.</a:t>
            </a:r>
            <a:r>
              <a:rPr lang="ja-JP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 </a:t>
            </a:r>
            <a:r>
              <a:rPr lang="ja-JP" altLang="en-US" sz="2500" dirty="0" smtClean="0">
                <a:effectLst>
                  <a:glow rad="63500">
                    <a:schemeClr val="accent1">
                      <a:lumMod val="50000"/>
                      <a:alpha val="70000"/>
                    </a:schemeClr>
                  </a:glow>
                </a:effectLst>
                <a:latin typeface="+mj-ea"/>
                <a:ea typeface="+mj-ea"/>
              </a:rPr>
              <a:t>境界条件を課した系における非等方圧力の測定</a:t>
            </a:r>
            <a:endParaRPr kumimoji="1" lang="ja-JP" altLang="en-US" sz="2500" dirty="0" smtClean="0">
              <a:effectLst>
                <a:glow rad="63500">
                  <a:schemeClr val="accent1">
                    <a:lumMod val="50000"/>
                    <a:alpha val="7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038600" y="12039088"/>
            <a:ext cx="5499143" cy="655954"/>
          </a:xfrm>
          <a:prstGeom prst="roundRect">
            <a:avLst>
              <a:gd name="adj" fmla="val 10512"/>
            </a:avLst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</a:ln>
          <a:effectLst>
            <a:glow rad="254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71300" y="10801039"/>
            <a:ext cx="1650666" cy="738694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175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8601" y="11637787"/>
            <a:ext cx="335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/>
              <a:t>従来の熱力学量解析：無限系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dirty="0" smtClean="0"/>
              <a:t>本研究：</a:t>
            </a:r>
            <a:r>
              <a:rPr lang="ja-JP" altLang="en-US" dirty="0" smtClean="0">
                <a:solidFill>
                  <a:srgbClr val="FFFF00"/>
                </a:solidFill>
              </a:rPr>
              <a:t>非等方有限系</a:t>
            </a:r>
            <a:endParaRPr kumimoji="1" lang="ja-JP" altLang="en-US" dirty="0" smtClean="0">
              <a:solidFill>
                <a:srgbClr val="FFFF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213" y="9750201"/>
            <a:ext cx="2847430" cy="210167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63943" y="12162198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FF00"/>
                </a:solidFill>
              </a:rPr>
              <a:t>まとめ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4" y="7251231"/>
            <a:ext cx="1813211" cy="160890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841" y="7263361"/>
            <a:ext cx="2351597" cy="1742593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5302494" y="6928564"/>
            <a:ext cx="149271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700" dirty="0" smtClean="0">
                <a:ea typeface="+mj-ea"/>
              </a:rPr>
              <a:t>臨界指数解析</a:t>
            </a:r>
            <a:endParaRPr kumimoji="1" lang="ja-JP" altLang="en-US" sz="1700" dirty="0" smtClean="0">
              <a:latin typeface="+mj-ea"/>
              <a:ea typeface="+mj-ea"/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1572057" y="7251231"/>
            <a:ext cx="687789" cy="5944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42394" y="7303589"/>
            <a:ext cx="2129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重クォーク領域</a:t>
            </a:r>
            <a:r>
              <a:rPr kumimoji="1" lang="ja-JP" altLang="en-US" dirty="0" smtClean="0"/>
              <a:t>に存在する一次相転移の精密解析・格子間隔の高精細化</a:t>
            </a:r>
          </a:p>
        </p:txBody>
      </p:sp>
      <p:sp>
        <p:nvSpPr>
          <p:cNvPr id="31" name="右矢印 30"/>
          <p:cNvSpPr/>
          <p:nvPr/>
        </p:nvSpPr>
        <p:spPr>
          <a:xfrm>
            <a:off x="5751549" y="4274525"/>
            <a:ext cx="519650" cy="96316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187003" y="4694730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7272149" y="7467186"/>
            <a:ext cx="2265594" cy="1546296"/>
          </a:xfrm>
          <a:prstGeom prst="roundRect">
            <a:avLst>
              <a:gd name="adj" fmla="val 12510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248225" y="7530404"/>
            <a:ext cx="2352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2020</a:t>
            </a:r>
            <a:r>
              <a:rPr lang="ja-JP" altLang="en-US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年度の課題</a:t>
            </a:r>
            <a:endParaRPr lang="en-US" altLang="ja-JP" sz="2000" b="1" dirty="0" smtClean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1600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臨界指数の精密測定</a:t>
            </a:r>
            <a:endParaRPr kumimoji="1" lang="en-US" altLang="ja-JP" sz="1600" dirty="0" smtClean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600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格子間隔依存性</a:t>
            </a:r>
            <a:endParaRPr lang="en-US" altLang="ja-JP" sz="1600" dirty="0" smtClean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600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HP</a:t>
            </a:r>
            <a:r>
              <a:rPr kumimoji="1" lang="ja-JP" altLang="en-US" sz="1600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展開高次項の解析</a:t>
            </a:r>
            <a:endParaRPr kumimoji="1" lang="en-US" altLang="ja-JP" sz="1600" dirty="0" smtClean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795210" y="9886825"/>
            <a:ext cx="2352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2020</a:t>
            </a:r>
            <a:r>
              <a:rPr lang="ja-JP" altLang="en-US" sz="2000" b="1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年度の課題</a:t>
            </a:r>
            <a:endParaRPr lang="en-US" altLang="ja-JP" sz="2000" b="1" dirty="0" smtClean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600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低温領域の解析</a:t>
            </a:r>
            <a:endParaRPr lang="en-US" altLang="ja-JP" sz="1600" dirty="0" smtClean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1600" dirty="0" smtClean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反周期境界条件下での数値解析</a:t>
            </a:r>
            <a:endParaRPr kumimoji="1" lang="en-US" altLang="ja-JP" sz="1600" dirty="0" smtClean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3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ユーザー定義 6">
      <a:majorFont>
        <a:latin typeface="Corbel"/>
        <a:ea typeface="小塚ゴシック Pr6N B"/>
        <a:cs typeface=""/>
      </a:majorFont>
      <a:minorFont>
        <a:latin typeface="Corbel"/>
        <a:ea typeface="小塚ゴシック Pr6N L"/>
        <a:cs typeface="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959414E3-2100-42F4-AD16-93F67FDFF1E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233</Words>
  <Application>Microsoft Office PowerPoint</Application>
  <PresentationFormat>A3 297x420 mm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HG正楷書体-PRO</vt:lpstr>
      <vt:lpstr>メイリオ</vt:lpstr>
      <vt:lpstr>小塚ゴシック Pr6N B</vt:lpstr>
      <vt:lpstr>小塚ゴシック Pr6N L</vt:lpstr>
      <vt:lpstr>小塚ゴシック Pr6N R</vt:lpstr>
      <vt:lpstr>游ゴシック</vt:lpstr>
      <vt:lpstr>游ゴシック Light</vt:lpstr>
      <vt:lpstr>Arial</vt:lpstr>
      <vt:lpstr>Calibri</vt:lpstr>
      <vt:lpstr>Corbel</vt:lpstr>
      <vt:lpstr>Wingdings</vt:lpstr>
      <vt:lpstr>デザインの設定</vt:lpstr>
      <vt:lpstr>奥行</vt:lpstr>
      <vt:lpstr>格子量子色力学に基づく初期宇宙の諸性質の精密数値解析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応力テンソルを用いたクォーク間相互作用の数値解析</dc:title>
  <dc:creator>Masakiyo Kitazawa</dc:creator>
  <cp:lastModifiedBy>Kitazawa Masakiyo</cp:lastModifiedBy>
  <cp:revision>34</cp:revision>
  <dcterms:created xsi:type="dcterms:W3CDTF">2018-06-06T14:37:16Z</dcterms:created>
  <dcterms:modified xsi:type="dcterms:W3CDTF">2020-06-30T07:58:32Z</dcterms:modified>
</cp:coreProperties>
</file>