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sldIdLst>
    <p:sldId id="256" r:id="rId4"/>
    <p:sldId id="417" r:id="rId5"/>
    <p:sldId id="401" r:id="rId6"/>
    <p:sldId id="425" r:id="rId7"/>
    <p:sldId id="424" r:id="rId8"/>
    <p:sldId id="402" r:id="rId9"/>
    <p:sldId id="406" r:id="rId10"/>
    <p:sldId id="423" r:id="rId11"/>
    <p:sldId id="420" r:id="rId12"/>
    <p:sldId id="403" r:id="rId13"/>
    <p:sldId id="397" r:id="rId14"/>
    <p:sldId id="405" r:id="rId15"/>
    <p:sldId id="422" r:id="rId16"/>
    <p:sldId id="268" r:id="rId17"/>
    <p:sldId id="270" r:id="rId18"/>
    <p:sldId id="279" r:id="rId19"/>
    <p:sldId id="359" r:id="rId20"/>
    <p:sldId id="371" r:id="rId21"/>
    <p:sldId id="345" r:id="rId22"/>
    <p:sldId id="409" r:id="rId23"/>
    <p:sldId id="407" r:id="rId24"/>
    <p:sldId id="415" r:id="rId25"/>
    <p:sldId id="414" r:id="rId26"/>
    <p:sldId id="416" r:id="rId27"/>
    <p:sldId id="411" r:id="rId28"/>
    <p:sldId id="418" r:id="rId29"/>
    <p:sldId id="410" r:id="rId30"/>
    <p:sldId id="412" r:id="rId31"/>
    <p:sldId id="334" r:id="rId32"/>
    <p:sldId id="421" r:id="rId33"/>
    <p:sldId id="275" r:id="rId34"/>
    <p:sldId id="419" r:id="rId35"/>
    <p:sldId id="319" r:id="rId36"/>
    <p:sldId id="391" r:id="rId37"/>
    <p:sldId id="320" r:id="rId3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0445C"/>
    <a:srgbClr val="12465D"/>
    <a:srgbClr val="124760"/>
    <a:srgbClr val="FF5050"/>
    <a:srgbClr val="FFCCFF"/>
    <a:srgbClr val="2DC9D7"/>
    <a:srgbClr val="0F4157"/>
    <a:srgbClr val="66CC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9" autoAdjust="0"/>
    <p:restoredTop sz="94660"/>
  </p:normalViewPr>
  <p:slideViewPr>
    <p:cSldViewPr snapToGrid="0">
      <p:cViewPr varScale="1">
        <p:scale>
          <a:sx n="81" d="100"/>
          <a:sy n="81" d="100"/>
        </p:scale>
        <p:origin x="78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2020/8/8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253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2020/8/8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0793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2020/8/8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5840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2020/8/8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303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265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2020/8/8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934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2020/8/8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427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2020/8/8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55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2020/8/8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784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2020/8/8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947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2020/8/8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319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2020/8/8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91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2020/8/8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3476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2020/8/8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381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2020/8/8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972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2020/8/8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849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2020/8/8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1234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2020/8/8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313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2020/8/8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036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2020/8/8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067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2020/8/8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989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2020/8/8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76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2020/8/8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345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2020/8/8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645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2020/8/8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568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2020/8/8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376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2020/8/8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499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2020/8/8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1617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2020/8/8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341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57A82-2473-4ADD-9670-591F0AD38E6D}" type="datetimeFigureOut">
              <a:rPr kumimoji="1" lang="ja-JP" altLang="en-US" smtClean="0"/>
              <a:t>2020/8/8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341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2020/8/8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0864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obsproject.com/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7.png"/><Relationship Id="rId4" Type="http://schemas.openxmlformats.org/officeDocument/2006/relationships/hyperlink" Target="https://github.com/CatxFish/obs-virtual-cam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57350" y="1258853"/>
            <a:ext cx="6858000" cy="1194650"/>
          </a:xfrm>
        </p:spPr>
        <p:txBody>
          <a:bodyPr>
            <a:noAutofit/>
          </a:bodyPr>
          <a:lstStyle/>
          <a:p>
            <a:r>
              <a:rPr lang="ja-JP" altLang="en-US" sz="4000" b="1" dirty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ヤンミルズ理論に</a:t>
            </a:r>
            <a:r>
              <a:rPr lang="ja-JP" altLang="en-US" sz="40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おける</a:t>
            </a:r>
            <a:r>
              <a:rPr lang="en-US" altLang="ja-JP" sz="40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/>
            </a:r>
            <a:br>
              <a:rPr lang="en-US" altLang="ja-JP" sz="40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</a:br>
            <a:r>
              <a:rPr lang="ja-JP" altLang="en-US" sz="48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非</a:t>
            </a:r>
            <a:r>
              <a:rPr lang="ja-JP" altLang="en-US" sz="4800" b="1" dirty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等方有限系の非等方圧力</a:t>
            </a:r>
            <a:endParaRPr kumimoji="1" lang="ja-JP" altLang="en-US" sz="800" dirty="0">
              <a:effectLst>
                <a:glow rad="114300">
                  <a:srgbClr val="1A6382">
                    <a:alpha val="60000"/>
                  </a:srgbClr>
                </a:glow>
                <a:outerShdw blurRad="469900" dist="342900" dir="5400000" sy="-20000" rotWithShape="0">
                  <a:prstClr val="black">
                    <a:alpha val="66000"/>
                  </a:prst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74767" y="4812421"/>
            <a:ext cx="6858000" cy="618523"/>
          </a:xfrm>
        </p:spPr>
        <p:txBody>
          <a:bodyPr>
            <a:noAutofit/>
          </a:bodyPr>
          <a:lstStyle/>
          <a:p>
            <a:r>
              <a:rPr lang="en-US" altLang="ja-JP" sz="3600" b="1" dirty="0" smtClean="0"/>
              <a:t>Masakiyo Kitazawa</a:t>
            </a:r>
            <a:endParaRPr kumimoji="1" lang="en-US" altLang="ja-JP" sz="3600" b="1" dirty="0" smtClean="0"/>
          </a:p>
          <a:p>
            <a:r>
              <a:rPr lang="en-US" altLang="ja-JP" sz="3200" dirty="0" smtClean="0"/>
              <a:t>(Osaka U.)</a:t>
            </a:r>
          </a:p>
          <a:p>
            <a:r>
              <a:rPr lang="en-US" altLang="ja-JP" sz="2000" dirty="0" smtClean="0"/>
              <a:t>with</a:t>
            </a:r>
            <a:r>
              <a:rPr lang="en-US" altLang="ja-JP" sz="2800" dirty="0" smtClean="0"/>
              <a:t> </a:t>
            </a:r>
            <a:r>
              <a:rPr kumimoji="1" lang="en-US" altLang="ja-JP" sz="2800" dirty="0" smtClean="0"/>
              <a:t>S. </a:t>
            </a:r>
            <a:r>
              <a:rPr kumimoji="1" lang="en-US" altLang="ja-JP" sz="2800" dirty="0" err="1" smtClean="0"/>
              <a:t>Mogliacci</a:t>
            </a:r>
            <a:r>
              <a:rPr kumimoji="1" lang="en-US" altLang="ja-JP" sz="2800" dirty="0" smtClean="0"/>
              <a:t>, I. Kolbe, W.A. Horowitz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63202" y="168948"/>
            <a:ext cx="6636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altLang="ja-JP" sz="1600" dirty="0">
                <a:solidFill>
                  <a:prstClr val="white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KEK</a:t>
            </a:r>
            <a:r>
              <a:rPr lang="ja-JP" altLang="en-US" sz="1600" dirty="0">
                <a:solidFill>
                  <a:prstClr val="white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理論センター研究会 「熱場の量子論とその応用</a:t>
            </a:r>
            <a:r>
              <a:rPr lang="ja-JP" altLang="en-US" sz="1600" dirty="0" smtClean="0">
                <a:solidFill>
                  <a:prstClr val="white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」</a:t>
            </a:r>
            <a:r>
              <a:rPr kumimoji="1" lang="en-US" altLang="ja-JP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 </a:t>
            </a:r>
            <a:r>
              <a:rPr kumimoji="1" lang="en-US" altLang="ja-JP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2020/Aug</a:t>
            </a:r>
            <a:r>
              <a:rPr kumimoji="1" lang="en-US" altLang="ja-JP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./26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68415" y="5796605"/>
            <a:ext cx="6064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 smtClean="0"/>
              <a:t>MK, </a:t>
            </a:r>
            <a:r>
              <a:rPr kumimoji="1" lang="en-US" altLang="ja-JP" dirty="0" err="1" smtClean="0"/>
              <a:t>Mogliacci</a:t>
            </a:r>
            <a:r>
              <a:rPr kumimoji="1" lang="en-US" altLang="ja-JP" dirty="0" smtClean="0"/>
              <a:t>, Kolbe, Horowitz, </a:t>
            </a:r>
            <a:r>
              <a:rPr lang="en-US" altLang="ja-JP" dirty="0" err="1" smtClean="0"/>
              <a:t>Phys.Rev.D</a:t>
            </a:r>
            <a:r>
              <a:rPr lang="en-US" altLang="ja-JP" dirty="0" smtClean="0"/>
              <a:t> </a:t>
            </a:r>
            <a:r>
              <a:rPr lang="en-US" altLang="ja-JP" dirty="0"/>
              <a:t>99 (2019) </a:t>
            </a:r>
            <a:r>
              <a:rPr lang="en-US" altLang="ja-JP" dirty="0" smtClean="0"/>
              <a:t> 094507</a:t>
            </a:r>
          </a:p>
          <a:p>
            <a:pPr algn="r"/>
            <a:r>
              <a:rPr kumimoji="1" lang="en-US" altLang="ja-JP" dirty="0" smtClean="0"/>
              <a:t>[arXiv:1904.00241[</a:t>
            </a:r>
            <a:r>
              <a:rPr kumimoji="1" lang="en-US" altLang="ja-JP" dirty="0" err="1" smtClean="0"/>
              <a:t>hep-lat</a:t>
            </a:r>
            <a:r>
              <a:rPr kumimoji="1" lang="en-US" altLang="ja-JP" dirty="0" smtClean="0"/>
              <a:t>]]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146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" y="1283969"/>
            <a:ext cx="5887994" cy="435157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Pressure Anisotropy</a:t>
            </a:r>
            <a:r>
              <a:rPr lang="ja-JP" altLang="en-US" dirty="0"/>
              <a:t> </a:t>
            </a:r>
            <a:r>
              <a:rPr lang="en-US" altLang="ja-JP" dirty="0" smtClean="0"/>
              <a:t>@ T</a:t>
            </a:r>
            <a:r>
              <a:rPr lang="ja-JP" altLang="en-US" dirty="0" smtClean="0"/>
              <a:t>≠</a:t>
            </a:r>
            <a:r>
              <a:rPr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62753" y="1930309"/>
            <a:ext cx="294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</a:t>
            </a: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ree scalar field</a:t>
            </a:r>
            <a:endParaRPr kumimoji="1" lang="ja-JP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62753" y="2475208"/>
            <a:ext cx="1982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=L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3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∞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ja-JP" sz="2400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Periodic BC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33922" y="1047963"/>
            <a:ext cx="226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MK, 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Kolbe,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Horowitz, </a:t>
            </a:r>
            <a:r>
              <a:rPr lang="en-US" altLang="ja-JP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PRD(2019)</a:t>
            </a:r>
            <a:endParaRPr kumimoji="1" lang="ja-JP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 rot="5400000" flipH="1">
            <a:off x="6366638" y="4203763"/>
            <a:ext cx="1949576" cy="3026923"/>
            <a:chOff x="6735352" y="3591305"/>
            <a:chExt cx="1949576" cy="3026923"/>
          </a:xfrm>
        </p:grpSpPr>
        <p:sp>
          <p:nvSpPr>
            <p:cNvPr id="13" name="正方形/長方形 12"/>
            <p:cNvSpPr/>
            <p:nvPr/>
          </p:nvSpPr>
          <p:spPr>
            <a:xfrm>
              <a:off x="7531494" y="3591305"/>
              <a:ext cx="1149533" cy="237744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4" name="平行四辺形 13"/>
            <p:cNvSpPr/>
            <p:nvPr/>
          </p:nvSpPr>
          <p:spPr>
            <a:xfrm rot="5400000" flipV="1">
              <a:off x="5628847" y="4711674"/>
              <a:ext cx="3013055" cy="800042"/>
            </a:xfrm>
            <a:prstGeom prst="parallelogram">
              <a:avLst>
                <a:gd name="adj" fmla="val 80224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5" name="平行四辺形 14"/>
            <p:cNvSpPr/>
            <p:nvPr/>
          </p:nvSpPr>
          <p:spPr>
            <a:xfrm rot="5400000" flipV="1">
              <a:off x="6778379" y="4711673"/>
              <a:ext cx="3013055" cy="800042"/>
            </a:xfrm>
            <a:prstGeom prst="parallelogram">
              <a:avLst>
                <a:gd name="adj" fmla="val 80224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23" name="平行四辺形 22"/>
            <p:cNvSpPr/>
            <p:nvPr/>
          </p:nvSpPr>
          <p:spPr>
            <a:xfrm>
              <a:off x="6735352" y="3605164"/>
              <a:ext cx="1946367" cy="635618"/>
            </a:xfrm>
            <a:prstGeom prst="parallelogram">
              <a:avLst>
                <a:gd name="adj" fmla="val 124411"/>
              </a:avLst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24" name="平行四辺形 23"/>
            <p:cNvSpPr/>
            <p:nvPr/>
          </p:nvSpPr>
          <p:spPr>
            <a:xfrm>
              <a:off x="6735353" y="5982610"/>
              <a:ext cx="1946367" cy="635618"/>
            </a:xfrm>
            <a:prstGeom prst="parallelogram">
              <a:avLst>
                <a:gd name="adj" fmla="val 125410"/>
              </a:avLst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6735352" y="4240782"/>
              <a:ext cx="1149533" cy="237744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cxnSp>
          <p:nvCxnSpPr>
            <p:cNvPr id="29" name="直線矢印コネクタ 28"/>
            <p:cNvCxnSpPr/>
            <p:nvPr/>
          </p:nvCxnSpPr>
          <p:spPr>
            <a:xfrm rot="5400000">
              <a:off x="7308465" y="4844705"/>
              <a:ext cx="756694" cy="0"/>
            </a:xfrm>
            <a:prstGeom prst="straightConnector1">
              <a:avLst/>
            </a:prstGeom>
            <a:ln w="38100">
              <a:solidFill>
                <a:srgbClr val="66CCFF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/>
            <p:cNvCxnSpPr/>
            <p:nvPr/>
          </p:nvCxnSpPr>
          <p:spPr>
            <a:xfrm>
              <a:off x="7226624" y="5414920"/>
              <a:ext cx="756694" cy="0"/>
            </a:xfrm>
            <a:prstGeom prst="straightConnector1">
              <a:avLst/>
            </a:prstGeom>
            <a:ln w="38100">
              <a:solidFill>
                <a:srgbClr val="FFCCFF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矢印コネクタ 31"/>
            <p:cNvCxnSpPr/>
            <p:nvPr/>
          </p:nvCxnSpPr>
          <p:spPr>
            <a:xfrm>
              <a:off x="6735352" y="6275635"/>
              <a:ext cx="1149533" cy="100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L_x&#10;\end{align*}&lt;/body&gt;&#10;  &lt;fcolor&gt;FFFFFFFF&lt;/fcolor&gt;&#10;  &lt;bcolor&gt;FF000000&lt;/bcolor&gt;&#10;  &lt;transparent&gt;True&lt;/transparent&gt;&#10;  &lt;resolution&gt;1800&lt;/resolution&gt;&#10;  &lt;imageh&gt;209&lt;/imageh&gt;&#10;  &lt;imagew&gt;26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119" y="5927294"/>
            <a:ext cx="450420" cy="360683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P_z=T_{22}= T_{33}&#10;\end{align*}&lt;/body&gt;&#10;  &lt;fcolor&gt;FFFFFFFF&lt;/fcolor&gt;&#10;  &lt;bcolor&gt;FF000000&lt;/bcolor&gt;&#10;  &lt;transparent&gt;True&lt;/transparent&gt;&#10;  &lt;resolution&gt;1800&lt;/resolution&gt;&#10;  &lt;imageh&gt;210&lt;/imageh&gt;&#10;  &lt;imagew&gt;1619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571" y="5964173"/>
            <a:ext cx="1713442" cy="222250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P_x=T_{11}&#10;\end{align*}&lt;/body&gt;&#10;  &lt;fcolor&gt;FFFFFFFF&lt;/fcolor&gt;&#10;  &lt;bcolor&gt;FF000000&lt;/bcolor&gt;&#10;  &lt;transparent&gt;True&lt;/transparent&gt;&#10;  &lt;resolution&gt;1800&lt;/resolution&gt;&#10;  &lt;imageh&gt;209&lt;/imageh&gt;&#10;  &lt;imagew&gt;934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260" y="5107491"/>
            <a:ext cx="988484" cy="221192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6767909" y="3212252"/>
            <a:ext cx="2354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+, 1807.07871</a:t>
            </a:r>
            <a:endParaRPr kumimoji="1" lang="ja-JP" altLang="en-US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L_xT&#10;\end{align*}&lt;/body&gt;&#10;  &lt;fcolor&gt;FF000000&lt;/fcolor&gt;&#10;  &lt;bcolor&gt;FFFFFFFF&lt;/bcolor&gt;&#10;  &lt;transparent&gt;False&lt;/transparent&gt;&#10;  &lt;resolution&gt;1800&lt;/resolution&gt;&#10;  &lt;imageh&gt;209&lt;/imageh&gt;&#10;  &lt;imagew&gt;461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089" y="5322291"/>
            <a:ext cx="612210" cy="27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7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" y="1283970"/>
            <a:ext cx="5887994" cy="43515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Pressure Anisotropy @ T</a:t>
            </a:r>
            <a:r>
              <a:rPr kumimoji="1" lang="ja-JP" altLang="en-US" dirty="0" smtClean="0"/>
              <a:t>≠</a:t>
            </a:r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62753" y="1930309"/>
            <a:ext cx="294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</a:t>
            </a: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ree scalar field</a:t>
            </a:r>
            <a:endParaRPr kumimoji="1" lang="ja-JP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62753" y="2475208"/>
            <a:ext cx="1982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=L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3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∞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ja-JP" sz="2400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Periodic BC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62753" y="3800175"/>
            <a:ext cx="2520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Lattice result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62753" y="4384950"/>
            <a:ext cx="2523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Periodic </a:t>
            </a:r>
            <a:r>
              <a:rPr lang="en-US" altLang="ja-JP" sz="2400" noProof="0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BC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lvl="0" indent="-342900">
              <a:buFont typeface="Wingdings" panose="05000000000000000000" pitchFamily="2" charset="2"/>
              <a:buChar char="p"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Only t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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0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 </a:t>
            </a:r>
            <a:r>
              <a:rPr lang="en-US" altLang="ja-JP" sz="2400" dirty="0">
                <a:solidFill>
                  <a:prstClr val="white"/>
                </a:solidFill>
                <a:sym typeface="Wingdings" panose="05000000000000000000" pitchFamily="2" charset="2"/>
              </a:rPr>
              <a:t>limit</a:t>
            </a:r>
          </a:p>
          <a:p>
            <a:pPr marL="342900" lvl="0" indent="-342900">
              <a:buFont typeface="Wingdings" panose="05000000000000000000" pitchFamily="2" charset="2"/>
              <a:buChar char="p"/>
              <a:defRPr/>
            </a:pPr>
            <a:r>
              <a:rPr lang="en-US" altLang="ja-JP" sz="2400" dirty="0">
                <a:solidFill>
                  <a:prstClr val="white"/>
                </a:solidFill>
                <a:sym typeface="Wingdings" panose="05000000000000000000" pitchFamily="2" charset="2"/>
              </a:rPr>
              <a:t>Error: </a:t>
            </a:r>
            <a:r>
              <a:rPr lang="en-US" altLang="ja-JP" sz="2400" dirty="0" err="1">
                <a:solidFill>
                  <a:prstClr val="white"/>
                </a:solidFill>
                <a:sym typeface="Wingdings" panose="05000000000000000000" pitchFamily="2" charset="2"/>
              </a:rPr>
              <a:t>stat.+sys</a:t>
            </a:r>
            <a:r>
              <a:rPr lang="en-US" altLang="ja-JP" sz="2400" dirty="0" smtClean="0">
                <a:solidFill>
                  <a:prstClr val="white"/>
                </a:solidFill>
                <a:sym typeface="Wingdings" panose="05000000000000000000" pitchFamily="2" charset="2"/>
              </a:rPr>
              <a:t>.</a:t>
            </a:r>
            <a:endParaRPr lang="en-US" altLang="ja-JP" sz="2400" dirty="0">
              <a:solidFill>
                <a:prstClr val="white"/>
              </a:solidFill>
              <a:sym typeface="Wingdings" panose="05000000000000000000" pitchFamily="2" charset="2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0673" y="5910927"/>
            <a:ext cx="8522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Medium near T</a:t>
            </a:r>
            <a:r>
              <a:rPr kumimoji="1" lang="en-US" altLang="ja-JP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c</a:t>
            </a: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 is remarkably insensitive to finite size!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33922" y="1047963"/>
            <a:ext cx="226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MK, 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Kolbe,</a:t>
            </a:r>
          </a:p>
          <a:p>
            <a:pPr lvl="0"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Horowitz, </a:t>
            </a:r>
            <a:r>
              <a:rPr lang="en-US" altLang="ja-JP" dirty="0">
                <a:solidFill>
                  <a:prstClr val="white"/>
                </a:solidFill>
              </a:rPr>
              <a:t>PRD(2019)</a:t>
            </a: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767909" y="3212252"/>
            <a:ext cx="2354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+, 1807.07871</a:t>
            </a:r>
            <a:endParaRPr kumimoji="1" lang="ja-JP" altLang="en-US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L_xT&#10;\end{align*}&lt;/body&gt;&#10;  &lt;fcolor&gt;FF000000&lt;/fcolor&gt;&#10;  &lt;bcolor&gt;FFFFFFFF&lt;/bcolor&gt;&#10;  &lt;transparent&gt;False&lt;/transparent&gt;&#10;  &lt;resolution&gt;1800&lt;/resolution&gt;&#10;  &lt;imageh&gt;209&lt;/imageh&gt;&#10;  &lt;imagew&gt;461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089" y="5322291"/>
            <a:ext cx="612210" cy="27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sT = \varepsilon+P&#10;\end{align*}&lt;/body&gt;&#10;  &lt;fcolor&gt;FFFFFFFF&lt;/fcolor&gt;&#10;  &lt;bcolor&gt;FF000000&lt;/bcolor&gt;&#10;  &lt;transparent&gt;True&lt;/transparent&gt;&#10;  &lt;resolution&gt;1800&lt;/resolution&gt;&#10;  &lt;imageh&gt;191&lt;/imageh&gt;&#10;  &lt;imagew&gt;1224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035" y="3411902"/>
            <a:ext cx="2355876" cy="367625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Thermodynamics on the Lattice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5097" y="1323703"/>
            <a:ext cx="3182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Various Methods</a:t>
            </a:r>
            <a:endParaRPr kumimoji="1" lang="ja-JP" altLang="en-US" sz="3200" b="1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95164" y="1908478"/>
            <a:ext cx="77073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b="1" dirty="0" smtClean="0">
                <a:effectLst>
                  <a:glow rad="127000">
                    <a:srgbClr val="124760">
                      <a:alpha val="83000"/>
                    </a:srgbClr>
                  </a:glow>
                </a:effectLst>
              </a:rPr>
              <a:t>Integral</a:t>
            </a:r>
            <a:r>
              <a:rPr kumimoji="1" lang="en-US" altLang="ja-JP" sz="2400" dirty="0" smtClean="0">
                <a:effectLst>
                  <a:glow rad="127000">
                    <a:srgbClr val="124760">
                      <a:alpha val="83000"/>
                    </a:srgbClr>
                  </a:glow>
                </a:effectLst>
              </a:rPr>
              <a:t>, differential, moving frame, non-equilibrium, …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>
                <a:effectLst>
                  <a:glow rad="127000">
                    <a:srgbClr val="124760">
                      <a:alpha val="83000"/>
                    </a:srgbClr>
                  </a:glow>
                </a:effectLst>
              </a:rPr>
              <a:t>r</a:t>
            </a:r>
            <a:r>
              <a:rPr lang="en-US" altLang="ja-JP" sz="2400" dirty="0" smtClean="0">
                <a:effectLst>
                  <a:glow rad="127000">
                    <a:srgbClr val="124760">
                      <a:alpha val="83000"/>
                    </a:srgbClr>
                  </a:glow>
                </a:effectLst>
              </a:rPr>
              <a:t>ely on thermodynamic relations valid in V</a:t>
            </a:r>
            <a:r>
              <a:rPr lang="en-US" altLang="ja-JP" sz="2400" dirty="0" smtClean="0">
                <a:effectLst>
                  <a:glow rad="127000">
                    <a:srgbClr val="124760">
                      <a:alpha val="83000"/>
                    </a:srgbClr>
                  </a:glow>
                </a:effectLst>
                <a:sym typeface="Wingdings" panose="05000000000000000000" pitchFamily="2" charset="2"/>
              </a:rPr>
              <a:t></a:t>
            </a:r>
            <a:r>
              <a:rPr lang="ja-JP" altLang="en-US" sz="2400" dirty="0" smtClean="0">
                <a:effectLst>
                  <a:glow rad="127000">
                    <a:srgbClr val="124760">
                      <a:alpha val="83000"/>
                    </a:srgbClr>
                  </a:glow>
                </a:effectLst>
                <a:sym typeface="Wingdings" panose="05000000000000000000" pitchFamily="2" charset="2"/>
              </a:rPr>
              <a:t>∞</a:t>
            </a:r>
            <a:endParaRPr kumimoji="1" lang="ja-JP" altLang="en-US" sz="2400" dirty="0" smtClean="0">
              <a:effectLst>
                <a:glow rad="127000">
                  <a:srgbClr val="124760">
                    <a:alpha val="83000"/>
                  </a:srgbClr>
                </a:glow>
              </a:effectLst>
            </a:endParaRPr>
          </a:p>
        </p:txBody>
      </p:sp>
      <p:sp>
        <p:nvSpPr>
          <p:cNvPr id="12" name="右矢印 11"/>
          <p:cNvSpPr/>
          <p:nvPr/>
        </p:nvSpPr>
        <p:spPr>
          <a:xfrm>
            <a:off x="4952082" y="2868036"/>
            <a:ext cx="722811" cy="53993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674893" y="2850265"/>
            <a:ext cx="32560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FF00"/>
                </a:solidFill>
              </a:rPr>
              <a:t>Not applicable to </a:t>
            </a:r>
          </a:p>
          <a:p>
            <a:r>
              <a:rPr kumimoji="1" lang="en-US" altLang="ja-JP" sz="2800" b="1" dirty="0" smtClean="0">
                <a:solidFill>
                  <a:srgbClr val="FFFF00"/>
                </a:solidFill>
              </a:rPr>
              <a:t>anisotropic systems</a:t>
            </a:r>
            <a:endParaRPr kumimoji="1" lang="ja-JP" altLang="en-US" sz="2800" b="1" dirty="0" smtClean="0">
              <a:solidFill>
                <a:srgbClr val="FFFF00"/>
              </a:solidFill>
            </a:endParaRPr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P=\frac TV \ln Z&#10;\end{align*}&lt;/body&gt;&#10;  &lt;fcolor&gt;FFFFFFFF&lt;/fcolor&gt;&#10;  &lt;bcolor&gt;FF000000&lt;/bcolor&gt;&#10;  &lt;transparent&gt;True&lt;/transparent&gt;&#10;  &lt;resolution&gt;1800&lt;/resolution&gt;&#10;  &lt;imageh&gt;511&lt;/imageh&gt;&#10;  &lt;imagew&gt;1248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93" y="2698581"/>
            <a:ext cx="2170287" cy="888636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65314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sT = \varepsilon+P&#10;\end{align*}&lt;/body&gt;&#10;  &lt;fcolor&gt;FFFFFFFF&lt;/fcolor&gt;&#10;  &lt;bcolor&gt;FF000000&lt;/bcolor&gt;&#10;  &lt;transparent&gt;True&lt;/transparent&gt;&#10;  &lt;resolution&gt;1800&lt;/resolution&gt;&#10;  &lt;imageh&gt;191&lt;/imageh&gt;&#10;  &lt;imagew&gt;1224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035" y="3411902"/>
            <a:ext cx="2355876" cy="367625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Thermodynamics on the Lattice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5097" y="1323703"/>
            <a:ext cx="3182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Various Methods</a:t>
            </a:r>
            <a:endParaRPr kumimoji="1" lang="ja-JP" altLang="en-US" sz="3200" b="1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95164" y="1908478"/>
            <a:ext cx="77073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b="1" dirty="0" smtClean="0">
                <a:effectLst>
                  <a:glow rad="127000">
                    <a:srgbClr val="124760">
                      <a:alpha val="83000"/>
                    </a:srgbClr>
                  </a:glow>
                </a:effectLst>
              </a:rPr>
              <a:t>Integral</a:t>
            </a:r>
            <a:r>
              <a:rPr kumimoji="1" lang="en-US" altLang="ja-JP" sz="2400" dirty="0" smtClean="0">
                <a:effectLst>
                  <a:glow rad="127000">
                    <a:srgbClr val="124760">
                      <a:alpha val="83000"/>
                    </a:srgbClr>
                  </a:glow>
                </a:effectLst>
              </a:rPr>
              <a:t>, differential, moving frame, non-equilibrium, …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>
                <a:effectLst>
                  <a:glow rad="127000">
                    <a:srgbClr val="124760">
                      <a:alpha val="83000"/>
                    </a:srgbClr>
                  </a:glow>
                </a:effectLst>
              </a:rPr>
              <a:t>r</a:t>
            </a:r>
            <a:r>
              <a:rPr lang="en-US" altLang="ja-JP" sz="2400" dirty="0" smtClean="0">
                <a:effectLst>
                  <a:glow rad="127000">
                    <a:srgbClr val="124760">
                      <a:alpha val="83000"/>
                    </a:srgbClr>
                  </a:glow>
                </a:effectLst>
              </a:rPr>
              <a:t>ely on thermodynamic relations valid in V</a:t>
            </a:r>
            <a:r>
              <a:rPr lang="en-US" altLang="ja-JP" sz="2400" dirty="0" smtClean="0">
                <a:effectLst>
                  <a:glow rad="127000">
                    <a:srgbClr val="124760">
                      <a:alpha val="83000"/>
                    </a:srgbClr>
                  </a:glow>
                </a:effectLst>
                <a:sym typeface="Wingdings" panose="05000000000000000000" pitchFamily="2" charset="2"/>
              </a:rPr>
              <a:t></a:t>
            </a:r>
            <a:r>
              <a:rPr lang="ja-JP" altLang="en-US" sz="2400" dirty="0" smtClean="0">
                <a:effectLst>
                  <a:glow rad="127000">
                    <a:srgbClr val="124760">
                      <a:alpha val="83000"/>
                    </a:srgbClr>
                  </a:glow>
                </a:effectLst>
                <a:sym typeface="Wingdings" panose="05000000000000000000" pitchFamily="2" charset="2"/>
              </a:rPr>
              <a:t>∞</a:t>
            </a:r>
            <a:endParaRPr kumimoji="1" lang="ja-JP" altLang="en-US" sz="2400" dirty="0" smtClean="0">
              <a:effectLst>
                <a:glow rad="127000">
                  <a:srgbClr val="124760">
                    <a:alpha val="83000"/>
                  </a:srgbClr>
                </a:glow>
              </a:effectLst>
            </a:endParaRPr>
          </a:p>
        </p:txBody>
      </p:sp>
      <p:sp>
        <p:nvSpPr>
          <p:cNvPr id="12" name="右矢印 11"/>
          <p:cNvSpPr/>
          <p:nvPr/>
        </p:nvSpPr>
        <p:spPr>
          <a:xfrm>
            <a:off x="4952082" y="2868036"/>
            <a:ext cx="722811" cy="53993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674893" y="2850265"/>
            <a:ext cx="32560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FF00"/>
                </a:solidFill>
              </a:rPr>
              <a:t>Not applicable to </a:t>
            </a:r>
          </a:p>
          <a:p>
            <a:r>
              <a:rPr kumimoji="1" lang="en-US" altLang="ja-JP" sz="2800" b="1" dirty="0" smtClean="0">
                <a:solidFill>
                  <a:srgbClr val="FFFF00"/>
                </a:solidFill>
              </a:rPr>
              <a:t>anisotropic systems</a:t>
            </a:r>
            <a:endParaRPr kumimoji="1" lang="ja-JP" altLang="en-US" sz="2800" b="1" dirty="0" smtClean="0">
              <a:solidFill>
                <a:srgbClr val="FFFF00"/>
              </a:solidFill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328472" y="4232432"/>
            <a:ext cx="8345265" cy="2290281"/>
            <a:chOff x="328472" y="4232432"/>
            <a:chExt cx="8345265" cy="2290281"/>
          </a:xfrm>
        </p:grpSpPr>
        <p:sp>
          <p:nvSpPr>
            <p:cNvPr id="16" name="角丸四角形 15"/>
            <p:cNvSpPr/>
            <p:nvPr/>
          </p:nvSpPr>
          <p:spPr>
            <a:xfrm>
              <a:off x="328472" y="4232432"/>
              <a:ext cx="8345265" cy="2290281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505097" y="4411330"/>
              <a:ext cx="65079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p"/>
              </a:pPr>
              <a:r>
                <a:rPr lang="en-US" altLang="ja-JP" sz="3200" dirty="0" smtClean="0"/>
                <a:t>We employ </a:t>
              </a:r>
              <a:r>
                <a:rPr lang="en-US" altLang="ja-JP" sz="3200" b="1" dirty="0" smtClean="0"/>
                <a:t>Gradient Flow Method</a:t>
              </a:r>
              <a:endParaRPr kumimoji="1" lang="ja-JP" altLang="en-US" sz="3200" b="1" dirty="0" smtClean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1132821" y="5776180"/>
              <a:ext cx="68783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 smtClean="0">
                  <a:solidFill>
                    <a:srgbClr val="FFFF00"/>
                  </a:solidFill>
                </a:rPr>
                <a:t>Components of EMT are directly accessible!</a:t>
              </a:r>
              <a:endParaRPr kumimoji="1" lang="ja-JP" altLang="en-US" sz="2800" b="1" dirty="0" smtClean="0">
                <a:solidFill>
                  <a:srgbClr val="FFFF00"/>
                </a:solidFill>
              </a:endParaRPr>
            </a:p>
          </p:txBody>
        </p:sp>
        <p:pic>
          <p:nvPicPr>
  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varepsilon = \langle T_{00} \rangle&#10;\end{align*}&lt;/body&gt;&#10;  &lt;fcolor&gt;FFFFFFFF&lt;/fcolor&gt;&#10;  &lt;bcolor&gt;FF000000&lt;/bcolor&gt;&#10;  &lt;transparent&gt;True&lt;/transparent&gt;&#10;  &lt;resolution&gt;1800&lt;/resolution&gt;&#10;  &lt;imageh&gt;250&lt;/imageh&gt;&#10;  &lt;imagew&gt;963&lt;/imagew&gt;&#10;  &lt;scale&gt;50&lt;/scale&gt;&#10;  &lt;cursor&gt;52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5350" y="5188416"/>
              <a:ext cx="1403875" cy="364453"/>
            </a:xfrm>
            <a:prstGeom prst="rect">
              <a:avLst/>
            </a:prstGeom>
          </p:spPr>
        </p:pic>
        <p:pic>
          <p:nvPicPr>
  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P = \langle T_{11} \rangle&#10;\end{align*}&lt;/body&gt;&#10;  &lt;fcolor&gt;FFFFFFFF&lt;/fcolor&gt;&#10;  &lt;bcolor&gt;FF000000&lt;/bcolor&gt;&#10;  &lt;transparent&gt;True&lt;/transparent&gt;&#10;  &lt;resolution&gt;1800&lt;/resolution&gt;&#10;  &lt;imageh&gt;250&lt;/imageh&gt;&#10;  &lt;imagew&gt;1041&lt;/imagew&gt;&#10;  &lt;scale&gt;50&lt;/scale&gt;&#10;  &lt;cursor&gt;33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2685" y="5188415"/>
              <a:ext cx="1517585" cy="364453"/>
            </a:xfrm>
            <a:prstGeom prst="rect">
              <a:avLst/>
            </a:prstGeom>
          </p:spPr>
        </p:pic>
      </p:grp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P=\frac TV \ln Z&#10;\end{align*}&lt;/body&gt;&#10;  &lt;fcolor&gt;FFFFFFFF&lt;/fcolor&gt;&#10;  &lt;bcolor&gt;FF000000&lt;/bcolor&gt;&#10;  &lt;transparent&gt;True&lt;/transparent&gt;&#10;  &lt;resolution&gt;1800&lt;/resolution&gt;&#10;  &lt;imageh&gt;511&lt;/imageh&gt;&#10;  &lt;imagew&gt;1248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93" y="2698581"/>
            <a:ext cx="2170287" cy="888636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84209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Yang-Mills Gradient Flow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322701" y="3940006"/>
            <a:ext cx="5466253" cy="765065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2510288" y="4090245"/>
            <a:ext cx="941294" cy="451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d \sim \sqrt{8t}&#10;\end{align*}&lt;/body&gt;&#10;  &lt;fcolor&gt;FFFFFFFF&lt;/fcolor&gt;&#10;  &lt;bcolor&gt;FFFFFFFF&lt;/bcolor&gt;&#10;  &lt;transparent&gt;True&lt;/transparent&gt;&#10;  &lt;resolution&gt;1800&lt;/resolution&gt;&#10;  &lt;imageh&gt;249&lt;/imageh&gt;&#10;  &lt;imagew&gt;874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16" y="5559376"/>
            <a:ext cx="1095416" cy="312081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&#10;= D_\nu G_{\mu\nu}&#10;= \partial_\nu \partial_\nu A_\mu + \cdots&#10;\end{align*}&lt;/body&gt;&#10;  &lt;fcolor&gt;FFFFFFFF&lt;/fcolor&gt;&#10;  &lt;bcolor&gt;FFFFFFFF&lt;/bcolor&gt;&#10;  &lt;transparent&gt;True&lt;/transparent&gt;&#10;  &lt;resolution&gt;1800&lt;/resolution&gt;&#10;  &lt;imageh&gt;253&lt;/imageh&gt;&#10;  &lt;imagew&gt;3373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41" y="4176144"/>
            <a:ext cx="4880681" cy="366086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5432782" y="4090245"/>
            <a:ext cx="1282231" cy="451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568429" y="1504604"/>
            <a:ext cx="4617145" cy="1410650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6387" y="2857764"/>
            <a:ext cx="1925490" cy="919401"/>
          </a:xfrm>
          <a:prstGeom prst="wedgeRoundRectCallout">
            <a:avLst>
              <a:gd name="adj1" fmla="val 23376"/>
              <a:gd name="adj2" fmla="val -91050"/>
              <a:gd name="adj3" fmla="val 16667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t: “flow time”</a:t>
            </a:r>
          </a:p>
          <a:p>
            <a:r>
              <a:rPr lang="en-US" altLang="ja-JP" sz="2400" dirty="0" smtClean="0"/>
              <a:t>dim:[length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]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A_\mu(0,x)=A_\mu(x)&#10;\end{align*}&lt;/body&gt;&#10;  &lt;fcolor&gt;FFFFFFFF&lt;/fcolor&gt;&#10;  &lt;bcolor&gt;FFFFFFFF&lt;/bcolor&gt;&#10;  &lt;transparent&gt;True&lt;/transparent&gt;&#10;  &lt;resolution&gt;1800&lt;/resolution&gt;&#10;  &lt;imageh&gt;262&lt;/imageh&gt;&#10;  &lt;imagew&gt;184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444" y="2571181"/>
            <a:ext cx="2420510" cy="34354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332953" y="3103313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leading</a:t>
            </a:r>
            <a:endParaRPr kumimoji="1" lang="ja-JP" altLang="en-US" sz="2400" dirty="0"/>
          </a:p>
        </p:txBody>
      </p:sp>
      <p:sp>
        <p:nvSpPr>
          <p:cNvPr id="13" name="下矢印 12"/>
          <p:cNvSpPr/>
          <p:nvPr/>
        </p:nvSpPr>
        <p:spPr>
          <a:xfrm>
            <a:off x="2894659" y="3019664"/>
            <a:ext cx="1438294" cy="77154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57608" y="5132671"/>
            <a:ext cx="47339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diffusion equation in 4-dim space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diffusion distance</a:t>
            </a:r>
            <a:r>
              <a:rPr kumimoji="1" lang="ja-JP" altLang="en-US" sz="2400" dirty="0" smtClean="0"/>
              <a:t>　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“continuous” cooling/smearing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 UV divergence at t&gt;</a:t>
            </a:r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913669" y="1194593"/>
            <a:ext cx="32337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Luscher</a:t>
            </a:r>
            <a:r>
              <a:rPr kumimoji="1" lang="en-US" altLang="ja-JP" sz="2000" dirty="0" smtClean="0"/>
              <a:t> 2010</a:t>
            </a:r>
          </a:p>
          <a:p>
            <a:r>
              <a:rPr lang="de-DE" altLang="ja-JP" sz="2000" dirty="0"/>
              <a:t>Narayanan, Neuberger, 2006</a:t>
            </a:r>
          </a:p>
          <a:p>
            <a:r>
              <a:rPr lang="de-DE" altLang="ja-JP" sz="2000" dirty="0"/>
              <a:t>Luscher, Weiss, </a:t>
            </a:r>
            <a:r>
              <a:rPr lang="de-DE" altLang="ja-JP" sz="2000" dirty="0" smtClean="0"/>
              <a:t>2011</a:t>
            </a:r>
            <a:endParaRPr lang="de-DE" altLang="ja-JP" sz="2000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5806" y="4823788"/>
            <a:ext cx="3982578" cy="1850075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frac \partial {\partial t} A_\mu (t,x)&#10;= - \frac{\partial S_{\rm YM} }{ \partial A_\mu }&#10;\end{align*}&lt;/body&gt;&#10;  &lt;fcolor&gt;FFFFFFFF&lt;/fcolor&gt;&#10;  &lt;bcolor&gt;FFFFFFFF&lt;/bcolor&gt;&#10;  &lt;transparent&gt;True&lt;/transparent&gt;&#10;  &lt;resolution&gt;1800&lt;/resolution&gt;&#10;  &lt;imageh&gt;588&lt;/imageh&gt;&#10;  &lt;imagew&gt;2317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20" y="1702425"/>
            <a:ext cx="4192775" cy="106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0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Small Flow-Time Expansion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89533" y="1095252"/>
            <a:ext cx="2238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 err="1" smtClean="0"/>
              <a:t>Luescher</a:t>
            </a:r>
            <a:r>
              <a:rPr kumimoji="1" lang="en-US" altLang="ja-JP" dirty="0" smtClean="0"/>
              <a:t>, Weisz, 2011</a:t>
            </a:r>
          </a:p>
          <a:p>
            <a:pPr algn="r"/>
            <a:r>
              <a:rPr lang="en-US" altLang="ja-JP" dirty="0" smtClean="0"/>
              <a:t>Suzuki, 2013</a:t>
            </a:r>
            <a:endParaRPr kumimoji="1" lang="en-US" altLang="ja-JP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8970" b="6605"/>
          <a:stretch/>
        </p:blipFill>
        <p:spPr>
          <a:xfrm>
            <a:off x="791316" y="3529104"/>
            <a:ext cx="1366124" cy="3328896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>
            <a:off x="1541691" y="5163184"/>
            <a:ext cx="2318344" cy="0"/>
          </a:xfrm>
          <a:prstGeom prst="straightConnector1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乗算記号 4"/>
          <p:cNvSpPr/>
          <p:nvPr/>
        </p:nvSpPr>
        <p:spPr>
          <a:xfrm>
            <a:off x="2552042" y="5039660"/>
            <a:ext cx="268941" cy="27161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127" y="5162966"/>
            <a:ext cx="139582" cy="290186"/>
          </a:xfrm>
          <a:prstGeom prst="rect">
            <a:avLst/>
          </a:prstGeom>
        </p:spPr>
      </p:pic>
      <p:sp>
        <p:nvSpPr>
          <p:cNvPr id="9" name="円/楕円 12"/>
          <p:cNvSpPr/>
          <p:nvPr/>
        </p:nvSpPr>
        <p:spPr>
          <a:xfrm>
            <a:off x="1381585" y="4627173"/>
            <a:ext cx="367553" cy="1103456"/>
          </a:xfrm>
          <a:prstGeom prst="ellipse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&#10;\end{align*}&lt;/body&gt;&#10;  &lt;fcolor&gt;FFFFFFFF&lt;/fcolor&gt;&#10;  &lt;bcolor&gt;FFFFFFFF&lt;/bcolor&gt;&#10;  &lt;transparent&gt;True&lt;/transparent&gt;&#10;  &lt;resolution&gt;1800&lt;/resolution&gt;&#10;  &lt;imageh&gt;292&lt;/imageh&gt;&#10;  &lt;imagew&gt;703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204" y="4701361"/>
            <a:ext cx="789702" cy="328013"/>
          </a:xfrm>
          <a:prstGeom prst="rect">
            <a:avLst/>
          </a:prstGeom>
        </p:spPr>
      </p:pic>
      <p:sp>
        <p:nvSpPr>
          <p:cNvPr id="11" name="二等辺三角形 10"/>
          <p:cNvSpPr/>
          <p:nvPr/>
        </p:nvSpPr>
        <p:spPr>
          <a:xfrm rot="5400000">
            <a:off x="1577258" y="4616104"/>
            <a:ext cx="1076334" cy="1098477"/>
          </a:xfrm>
          <a:prstGeom prst="triangle">
            <a:avLst/>
          </a:prstGeom>
          <a:gradFill>
            <a:gsLst>
              <a:gs pos="0">
                <a:srgbClr val="0070C0">
                  <a:alpha val="70000"/>
                </a:srgbClr>
              </a:gs>
              <a:gs pos="100000">
                <a:srgbClr val="0070C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/>
          <p:cNvCxnSpPr>
            <a:stCxn id="9" idx="1"/>
          </p:cNvCxnSpPr>
          <p:nvPr/>
        </p:nvCxnSpPr>
        <p:spPr>
          <a:xfrm>
            <a:off x="1435412" y="4788770"/>
            <a:ext cx="235023" cy="748391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角丸四角形 13"/>
          <p:cNvSpPr/>
          <p:nvPr/>
        </p:nvSpPr>
        <p:spPr>
          <a:xfrm>
            <a:off x="2268071" y="1725301"/>
            <a:ext cx="5235387" cy="1458834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 \longrightarrow \sum_i c_i(t) {\cal O}_i^R(x)&#10;\end{align*}&lt;/body&gt;&#10;  &lt;fcolor&gt;FFFFFFFF&lt;/fcolor&gt;&#10;  &lt;bcolor&gt;FFFFFFFF&lt;/bcolor&gt;&#10;  &lt;transparent&gt;True&lt;/transparent&gt;&#10;  &lt;resolution&gt;1800&lt;/resolution&gt;&#10;  &lt;imageh&gt;531&lt;/imageh&gt;&#10;  &lt;imagew&gt;282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269" y="2107896"/>
            <a:ext cx="4658143" cy="876187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t\to0&#10;\end{align*}&lt;/body&gt;&#10;  &lt;fcolor&gt;FFFFFFFF&lt;/fcolor&gt;&#10;  &lt;bcolor&gt;FFFFFFFF&lt;/bcolor&gt;&#10;  &lt;transparent&gt;True&lt;/transparent&gt;&#10;  &lt;resolution&gt;1800&lt;/resolution&gt;&#10;  &lt;imageh&gt;172&lt;/imageh&gt;&#10;  &lt;imagew&gt;58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781" y="2595866"/>
            <a:ext cx="571470" cy="167735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5430202" y="3416797"/>
            <a:ext cx="3218082" cy="919401"/>
          </a:xfrm>
          <a:prstGeom prst="wedgeRoundRectCallout">
            <a:avLst>
              <a:gd name="adj1" fmla="val -22181"/>
              <a:gd name="adj2" fmla="val -109359"/>
              <a:gd name="adj3" fmla="val 16667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err="1" smtClean="0"/>
              <a:t>remormalized</a:t>
            </a:r>
            <a:r>
              <a:rPr kumimoji="1" lang="en-US" altLang="ja-JP" sz="2400" dirty="0" smtClean="0"/>
              <a:t> operators</a:t>
            </a:r>
          </a:p>
          <a:p>
            <a:pPr algn="ctr"/>
            <a:r>
              <a:rPr lang="en-US" altLang="ja-JP" sz="2400" dirty="0" smtClean="0"/>
              <a:t>of original theory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306223" y="3444852"/>
            <a:ext cx="2529773" cy="510778"/>
          </a:xfrm>
          <a:prstGeom prst="wedgeRoundRectCallout">
            <a:avLst>
              <a:gd name="adj1" fmla="val -21542"/>
              <a:gd name="adj2" fmla="val -173292"/>
              <a:gd name="adj3" fmla="val 16667"/>
            </a:avLst>
          </a:prstGeom>
          <a:solidFill>
            <a:schemeClr val="tx2">
              <a:lumMod val="5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an </a:t>
            </a:r>
            <a:r>
              <a:rPr kumimoji="1" lang="en-US" altLang="ja-JP" sz="2400" dirty="0" smtClean="0"/>
              <a:t>operator at t&gt;</a:t>
            </a:r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9" name="右矢印 18"/>
          <p:cNvSpPr/>
          <p:nvPr/>
        </p:nvSpPr>
        <p:spPr>
          <a:xfrm flipH="1">
            <a:off x="1855036" y="5398974"/>
            <a:ext cx="734690" cy="300220"/>
          </a:xfrm>
          <a:prstGeom prst="rightArrow">
            <a:avLst>
              <a:gd name="adj1" fmla="val 50000"/>
              <a:gd name="adj2" fmla="val 100763"/>
            </a:avLst>
          </a:prstGeom>
          <a:ln w="28575">
            <a:solidFill>
              <a:srgbClr val="FF0000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006269" y="5673203"/>
            <a:ext cx="1391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t</a:t>
            </a:r>
            <a:r>
              <a:rPr kumimoji="1" lang="en-US" altLang="ja-JP" sz="2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</a:t>
            </a:r>
            <a:r>
              <a:rPr kumimoji="1" lang="en-US" altLang="ja-JP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0</a:t>
            </a:r>
            <a:r>
              <a:rPr kumimoji="1" lang="en-US" altLang="ja-JP" sz="2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 limit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 rot="16200000">
            <a:off x="-807494" y="5069601"/>
            <a:ext cx="277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original 4-dim theory</a:t>
            </a:r>
            <a:endParaRPr kumimoji="1" lang="ja-JP" altLang="en-US" sz="24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2\sqrt{2t}&#10;\end{align*}&lt;/body&gt;&#10;  &lt;fcolor&gt;FF000000&lt;/fcolor&gt;&#10;  &lt;bcolor&gt;FFFFFFFF&lt;/bcolor&gt;&#10;  &lt;transparent&gt;True&lt;/transparent&gt;&#10;  &lt;resolution&gt;1800&lt;/resolution&gt;&#10;  &lt;imageh&gt;249&lt;/imageh&gt;&#10;  &lt;imagew&gt;53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76" y="5663874"/>
            <a:ext cx="566208" cy="2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6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Constructing EMT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07818" y="4142383"/>
            <a:ext cx="8444753" cy="1908802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207818" y="1479665"/>
            <a:ext cx="6551570" cy="176229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383" y="1169178"/>
            <a:ext cx="1982716" cy="202348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2655122" y="4256423"/>
            <a:ext cx="3656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err="1" smtClean="0">
                <a:latin typeface="+mj-lt"/>
              </a:rPr>
              <a:t>Remormalized</a:t>
            </a:r>
            <a:r>
              <a:rPr kumimoji="1" lang="en-US" altLang="ja-JP" sz="3200" b="1" dirty="0" smtClean="0">
                <a:latin typeface="+mj-lt"/>
              </a:rPr>
              <a:t> EMT</a:t>
            </a:r>
            <a:endParaRPr kumimoji="1" lang="ja-JP" altLang="en-US" sz="3200" b="1" dirty="0">
              <a:latin typeface="+mj-lt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622766" y="710150"/>
            <a:ext cx="1475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Suzuki</a:t>
            </a:r>
            <a:r>
              <a:rPr kumimoji="1" lang="en-US" altLang="ja-JP" sz="2000" dirty="0" smtClean="0"/>
              <a:t>, 2013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2812868" y="1691555"/>
            <a:ext cx="2642410" cy="683514"/>
          </a:xfrm>
          <a:prstGeom prst="roundRect">
            <a:avLst/>
          </a:prstGeom>
          <a:solidFill>
            <a:srgbClr val="FFFF00">
              <a:alpha val="5098"/>
            </a:srgbClr>
          </a:solidFill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U_{\mu\nu}(t,x) = \alpha_U(t)&#10;\left[ T_{\mu\nu}^R(x) -\frac14 \delta_{\mu\nu} T_{\rho\rho}^R(x) \right] + {\cal O}(t)&#10;\end{align*}&lt;/body&gt;&#10;  &lt;fcolor&gt;FFFFFFFF&lt;/fcolor&gt;&#10;  &lt;bcolor&gt;FFFFFFFF&lt;/bcolor&gt;&#10;  &lt;transparent&gt;True&lt;/transparent&gt;&#10;  &lt;resolution&gt;1800&lt;/resolution&gt;&#10;  &lt;imageh&gt;598&lt;/imageh&gt;&#10;  &lt;imagew&gt;5222&lt;/imagew&gt;&#10;  &lt;scale&gt;50&lt;/scale&gt;&#10;  &lt;cursor&gt;1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1691555"/>
            <a:ext cx="5968746" cy="683514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3793128" y="2519188"/>
            <a:ext cx="822416" cy="534703"/>
          </a:xfrm>
          <a:prstGeom prst="roundRect">
            <a:avLst/>
          </a:prstGeom>
          <a:solidFill>
            <a:srgbClr val="FFFF00">
              <a:alpha val="5098"/>
            </a:srgbClr>
          </a:solidFill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E(t,x) = \langle E(t,x) \rangle + \alpha_E(t)&#10;T_{\rho\rho}^R(x) + {\cal O}(t)&#10;\end{align*}&lt;/body&gt;&#10;  &lt;fcolor&gt;FFFFFFFF&lt;/fcolor&gt;&#10;  &lt;bcolor&gt;FFFFFFFF&lt;/bcolor&gt;&#10;  &lt;transparent&gt;True&lt;/transparent&gt;&#10;  &lt;resolution&gt;1800&lt;/resolution&gt;&#10;  &lt;imageh&gt;321&lt;/imageh&gt;&#10;  &lt;imagew&gt;4372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2615735"/>
            <a:ext cx="4997196" cy="366903"/>
          </a:xfrm>
          <a:prstGeom prst="rect">
            <a:avLst/>
          </a:prstGeom>
        </p:spPr>
      </p:pic>
      <p:sp>
        <p:nvSpPr>
          <p:cNvPr id="17" name="曲折矢印 16"/>
          <p:cNvSpPr/>
          <p:nvPr/>
        </p:nvSpPr>
        <p:spPr>
          <a:xfrm rot="16200000">
            <a:off x="2340926" y="3057569"/>
            <a:ext cx="493360" cy="497695"/>
          </a:xfrm>
          <a:prstGeom prst="ben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825472" y="3220084"/>
            <a:ext cx="1969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vacuum </a:t>
            </a:r>
            <a:r>
              <a:rPr kumimoji="1" lang="en-US" altLang="ja-JP" sz="2400" dirty="0" err="1" smtClean="0"/>
              <a:t>subtr</a:t>
            </a:r>
            <a:r>
              <a:rPr kumimoji="1" lang="en-US" altLang="ja-JP" sz="2400" dirty="0" smtClean="0"/>
              <a:t>.</a:t>
            </a:r>
            <a:endParaRPr kumimoji="1" lang="ja-JP" altLang="en-US" sz="2400" dirty="0" smtClean="0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T_{\mu\nu}^R (x)&#10;= \lim_{t\to0} \left[ c_1(t)&#10;U_{\mu\nu}(t,x) + \delta_{\mu\nu} c_2(t) E(t,x)_{\rm subt.} \right]&#10;\end{align*}&lt;/body&gt;&#10;  &lt;fcolor&gt;FFFFFFFF&lt;/fcolor&gt;&#10;  &lt;bcolor&gt;FFFFFFFF&lt;/bcolor&gt;&#10;  &lt;transparent&gt;True&lt;/transparent&gt;&#10;  &lt;resolution&gt;1800&lt;/resolution&gt;&#10;  &lt;imageh&gt;379&lt;/imageh&gt;&#10;  &lt;imagew&gt;5379&lt;/imagew&gt;&#10;  &lt;scale&gt;50&lt;/scale&gt;&#10;  &lt;cursor&gt;10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58" y="5076384"/>
            <a:ext cx="7172897" cy="505397"/>
          </a:xfrm>
          <a:prstGeom prst="rect">
            <a:avLst/>
          </a:prstGeom>
        </p:spPr>
      </p:pic>
      <p:sp>
        <p:nvSpPr>
          <p:cNvPr id="15" name="下矢印 14"/>
          <p:cNvSpPr/>
          <p:nvPr/>
        </p:nvSpPr>
        <p:spPr>
          <a:xfrm>
            <a:off x="304801" y="3333204"/>
            <a:ext cx="1994262" cy="803333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2047" y="6211669"/>
            <a:ext cx="8782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Perturbative coefficient: </a:t>
            </a:r>
          </a:p>
          <a:p>
            <a:r>
              <a:rPr kumimoji="1" lang="en-US" altLang="ja-JP" dirty="0" smtClean="0"/>
              <a:t>Suzuki (2013); Makino, Suzuki (2014); </a:t>
            </a:r>
            <a:r>
              <a:rPr kumimoji="1" lang="en-US" altLang="ja-JP" dirty="0" err="1" smtClean="0"/>
              <a:t>Harlander</a:t>
            </a:r>
            <a:r>
              <a:rPr kumimoji="1" lang="en-US" altLang="ja-JP" dirty="0" smtClean="0"/>
              <a:t>+ (2018); </a:t>
            </a:r>
            <a:r>
              <a:rPr lang="en-US" altLang="ja-JP" dirty="0" err="1" smtClean="0"/>
              <a:t>Iritani</a:t>
            </a:r>
            <a:r>
              <a:rPr lang="en-US" altLang="ja-JP" dirty="0" smtClean="0"/>
              <a:t>, MK, Suzuki, </a:t>
            </a:r>
            <a:r>
              <a:rPr lang="en-US" altLang="ja-JP" dirty="0" err="1" smtClean="0"/>
              <a:t>Takaura</a:t>
            </a:r>
            <a:r>
              <a:rPr lang="en-US" altLang="ja-JP" dirty="0" smtClean="0"/>
              <a:t> (2019)</a:t>
            </a:r>
            <a:r>
              <a:rPr kumimoji="1" lang="en-US" altLang="ja-JP" dirty="0" smtClean="0"/>
              <a:t> 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722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418011" y="1385554"/>
            <a:ext cx="5256994" cy="3325675"/>
          </a:xfrm>
          <a:prstGeom prst="roundRect">
            <a:avLst>
              <a:gd name="adj" fmla="val 14692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4432203" y="3484426"/>
            <a:ext cx="3008629" cy="748155"/>
            <a:chOff x="4432203" y="2805146"/>
            <a:chExt cx="3008629" cy="748155"/>
          </a:xfrm>
        </p:grpSpPr>
        <p:sp>
          <p:nvSpPr>
            <p:cNvPr id="43" name="正方形/長方形 42"/>
            <p:cNvSpPr/>
            <p:nvPr/>
          </p:nvSpPr>
          <p:spPr>
            <a:xfrm>
              <a:off x="4432203" y="2805146"/>
              <a:ext cx="826037" cy="703336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" name="グループ化 2"/>
            <p:cNvGrpSpPr/>
            <p:nvPr/>
          </p:nvGrpSpPr>
          <p:grpSpPr>
            <a:xfrm>
              <a:off x="4649282" y="2845415"/>
              <a:ext cx="2791550" cy="707886"/>
              <a:chOff x="4649282" y="2845415"/>
              <a:chExt cx="2791550" cy="707886"/>
            </a:xfrm>
          </p:grpSpPr>
          <p:sp>
            <p:nvSpPr>
              <p:cNvPr id="44" name="楕円 43"/>
              <p:cNvSpPr/>
              <p:nvPr/>
            </p:nvSpPr>
            <p:spPr>
              <a:xfrm>
                <a:off x="4649282" y="2984484"/>
                <a:ext cx="360000" cy="3600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テキスト ボックス 46"/>
              <p:cNvSpPr txBox="1"/>
              <p:nvPr/>
            </p:nvSpPr>
            <p:spPr>
              <a:xfrm>
                <a:off x="5269917" y="2845415"/>
                <a:ext cx="21709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 err="1">
                    <a:solidFill>
                      <a:srgbClr val="FFFF00"/>
                    </a:solidFill>
                  </a:rPr>
                  <a:t>Iritani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, MK, Suzuki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,</a:t>
                </a:r>
              </a:p>
              <a:p>
                <a:r>
                  <a:rPr lang="en-US" altLang="ja-JP" sz="2000" dirty="0" err="1" smtClean="0">
                    <a:solidFill>
                      <a:srgbClr val="FFFF00"/>
                    </a:solidFill>
                  </a:rPr>
                  <a:t>Takaura</a:t>
                </a:r>
                <a:r>
                  <a:rPr kumimoji="1" lang="en-US" altLang="ja-JP" sz="2000" dirty="0" smtClean="0">
                    <a:solidFill>
                      <a:srgbClr val="FFFF00"/>
                    </a:solidFill>
                  </a:rPr>
                  <a:t>, 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2019</a:t>
                </a:r>
                <a:endParaRPr kumimoji="1" lang="ja-JP" altLang="en-US" sz="2000" dirty="0" smtClean="0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37" name="正方形/長方形 36"/>
          <p:cNvSpPr/>
          <p:nvPr/>
        </p:nvSpPr>
        <p:spPr>
          <a:xfrm>
            <a:off x="3540616" y="2367631"/>
            <a:ext cx="1037414" cy="195125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3620626" y="3496329"/>
            <a:ext cx="826037" cy="652259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1980184" y="2796594"/>
            <a:ext cx="826037" cy="1370570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103105" y="346117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×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088105" y="3781717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zero</a:t>
            </a:r>
            <a:endParaRPr kumimoji="1" lang="ja-JP" altLang="en-US" dirty="0" smtClean="0"/>
          </a:p>
        </p:txBody>
      </p:sp>
      <p:sp>
        <p:nvSpPr>
          <p:cNvPr id="35" name="正方形/長方形 34"/>
          <p:cNvSpPr/>
          <p:nvPr/>
        </p:nvSpPr>
        <p:spPr>
          <a:xfrm>
            <a:off x="2811682" y="2812708"/>
            <a:ext cx="826037" cy="1370570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/>
          <p:cNvSpPr/>
          <p:nvPr/>
        </p:nvSpPr>
        <p:spPr>
          <a:xfrm>
            <a:off x="2213895" y="2993530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/>
          <p:cNvSpPr/>
          <p:nvPr/>
        </p:nvSpPr>
        <p:spPr>
          <a:xfrm>
            <a:off x="3029885" y="2984484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/>
          <p:cNvSpPr/>
          <p:nvPr/>
        </p:nvSpPr>
        <p:spPr>
          <a:xfrm>
            <a:off x="3025297" y="3676057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/>
          <p:cNvSpPr/>
          <p:nvPr/>
        </p:nvSpPr>
        <p:spPr>
          <a:xfrm>
            <a:off x="3845175" y="3672193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Perturbative Coefficients</a:t>
            </a:r>
            <a:endParaRPr kumimoji="1"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795648" y="2812708"/>
            <a:ext cx="4477051" cy="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795648" y="3499656"/>
            <a:ext cx="4477051" cy="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795648" y="4183278"/>
            <a:ext cx="4477051" cy="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156827" y="2412598"/>
            <a:ext cx="495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LO</a:t>
            </a:r>
            <a:endParaRPr kumimoji="1" lang="ja-JP" altLang="en-US" sz="2000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794768" y="2351044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</a:t>
            </a:r>
            <a:r>
              <a:rPr kumimoji="1" lang="en-US" altLang="ja-JP" dirty="0" smtClean="0"/>
              <a:t>-loop</a:t>
            </a:r>
            <a:endParaRPr kumimoji="1" lang="ja-JP" altLang="en-US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606368" y="2342101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2</a:t>
            </a:r>
            <a:r>
              <a:rPr kumimoji="1" lang="en-US" altLang="ja-JP" dirty="0" smtClean="0"/>
              <a:t>-loop</a:t>
            </a:r>
            <a:endParaRPr kumimoji="1" lang="ja-JP" altLang="en-US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452821" y="2342100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3</a:t>
            </a:r>
            <a:r>
              <a:rPr kumimoji="1" lang="en-US" altLang="ja-JP" dirty="0" smtClean="0"/>
              <a:t>-loop</a:t>
            </a:r>
            <a:endParaRPr kumimoji="1" lang="ja-JP" altLang="en-US" dirty="0" smtClean="0"/>
          </a:p>
        </p:txBody>
      </p:sp>
      <p:cxnSp>
        <p:nvCxnSpPr>
          <p:cNvPr id="23" name="直線コネクタ 22"/>
          <p:cNvCxnSpPr/>
          <p:nvPr/>
        </p:nvCxnSpPr>
        <p:spPr>
          <a:xfrm flipH="1">
            <a:off x="1988722" y="2412598"/>
            <a:ext cx="702" cy="177068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2811682" y="2412598"/>
            <a:ext cx="0" cy="177068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3637719" y="2409819"/>
            <a:ext cx="0" cy="177346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4446663" y="2409819"/>
            <a:ext cx="5859" cy="1773459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5272699" y="2409819"/>
            <a:ext cx="0" cy="1773459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1959838" y="4151049"/>
            <a:ext cx="1579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66CCFF"/>
                </a:solidFill>
              </a:rPr>
              <a:t>Suzuki (2013)</a:t>
            </a:r>
            <a:endParaRPr kumimoji="1" lang="ja-JP" altLang="en-US" sz="2000" dirty="0" smtClean="0">
              <a:solidFill>
                <a:srgbClr val="66CCFF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023088" y="1258459"/>
            <a:ext cx="3277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Suzuki, PTEP 2013, 083B03</a:t>
            </a:r>
          </a:p>
          <a:p>
            <a:r>
              <a:rPr kumimoji="1" lang="en-US" altLang="ja-JP" sz="2000" dirty="0" err="1" smtClean="0"/>
              <a:t>Harlander</a:t>
            </a:r>
            <a:r>
              <a:rPr kumimoji="1" lang="en-US" altLang="ja-JP" sz="2000" dirty="0" smtClean="0"/>
              <a:t>+, 1808.09837</a:t>
            </a:r>
          </a:p>
          <a:p>
            <a:r>
              <a:rPr lang="en-US" altLang="ja-JP" sz="2000" dirty="0" err="1" smtClean="0"/>
              <a:t>Iritani</a:t>
            </a:r>
            <a:r>
              <a:rPr lang="en-US" altLang="ja-JP" sz="2000" dirty="0" smtClean="0"/>
              <a:t>, MK, Suzuki, </a:t>
            </a:r>
            <a:r>
              <a:rPr lang="en-US" altLang="ja-JP" sz="2000" dirty="0" err="1" smtClean="0"/>
              <a:t>Takaura</a:t>
            </a:r>
            <a:r>
              <a:rPr lang="en-US" altLang="ja-JP" sz="2000" dirty="0" smtClean="0"/>
              <a:t>, PTEP 2019</a:t>
            </a:r>
            <a:endParaRPr kumimoji="1" lang="en-US" altLang="ja-JP" sz="2000" dirty="0" smtClean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c_2(t)&#10;\end{align*}&lt;/body&gt;&#10;  &lt;fcolor&gt;FFFFFFFF&lt;/fcolor&gt;&#10;  &lt;bcolor&gt;FF000000&lt;/bcolor&gt;&#10;  &lt;transparent&gt;True&lt;/transparent&gt;&#10;  &lt;resolution&gt;1800&lt;/resolution&gt;&#10;  &lt;imageh&gt;250&lt;/imageh&gt;&#10;  &lt;imagew&gt;46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394" y="3729285"/>
            <a:ext cx="495300" cy="264583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c_1(t)&#10;\end{align*}&lt;/body&gt;&#10;  &lt;fcolor&gt;FFFFFFFF&lt;/fcolor&gt;&#10;  &lt;bcolor&gt;FF000000&lt;/bcolor&gt;&#10;  &lt;transparent&gt;True&lt;/transparent&gt;&#10;  &lt;resolution&gt;1800&lt;/resolution&gt;&#10;  &lt;imageh&gt;250&lt;/imageh&gt;&#10;  &lt;imagew&gt;46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472" y="3046575"/>
            <a:ext cx="495300" cy="264584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_{\mu\nu} (t)&#10;= c_1(t)&#10;U_{\mu\nu}(t) + \delta_{\mu\nu} c_2(t) E(t)&#10;\end{align*}&lt;/body&gt;&#10;  &lt;fcolor&gt;FFFFFFFF&lt;/fcolor&gt;&#10;  &lt;bcolor&gt;FFFFFFFF&lt;/bcolor&gt;&#10;  &lt;transparent&gt;True&lt;/transparent&gt;&#10;  &lt;resolution&gt;1800&lt;/resolution&gt;&#10;  &lt;imageh&gt;261&lt;/imageh&gt;&#10;  &lt;imagew&gt;3823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22" y="1814313"/>
            <a:ext cx="4698101" cy="320745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90331" y="5020411"/>
            <a:ext cx="4301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 smtClean="0"/>
              <a:t>Choice of the scale of g</a:t>
            </a:r>
            <a:r>
              <a:rPr kumimoji="1" lang="en-US" altLang="ja-JP" sz="2800" b="1" baseline="30000" dirty="0" smtClean="0"/>
              <a:t>2</a:t>
            </a:r>
            <a:endParaRPr kumimoji="1" lang="ja-JP" altLang="en-US" sz="2800" b="1" baseline="30000" dirty="0" smtClean="0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c_1(t) = c_1\Big(g^2\big(\mu(t)\big)\Big)&#10;\end{align*}&lt;/body&gt;&#10;  &lt;fcolor&gt;FFFFFFFF&lt;/fcolor&gt;&#10;  &lt;bcolor&gt;FF000000&lt;/bcolor&gt;&#10;  &lt;transparent&gt;True&lt;/transparent&gt;&#10;  &lt;resolution&gt;1800&lt;/resolution&gt;&#10;  &lt;imageh&gt;447&lt;/imageh&gt;&#10;  &lt;imagew&gt;219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51" y="5683861"/>
            <a:ext cx="2325159" cy="473074"/>
          </a:xfrm>
          <a:prstGeom prst="rect">
            <a:avLst/>
          </a:prstGeom>
        </p:spPr>
      </p:pic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mu_d(t) = 1/\sqrt{8t}&#10;\end{align*}&lt;/body&gt;&#10;  &lt;fcolor&gt;FFFFFFFF&lt;/fcolor&gt;&#10;  &lt;bcolor&gt;FF000000&lt;/bcolor&gt;&#10;  &lt;transparent&gt;True&lt;/transparent&gt;&#10;  &lt;resolution&gt;1800&lt;/resolution&gt;&#10;  &lt;imageh&gt;291&lt;/imageh&gt;&#10;  &lt;imagew&gt;1546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215" y="5641949"/>
            <a:ext cx="1636184" cy="307975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3894307" y="5581300"/>
            <a:ext cx="1487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Previous:</a:t>
            </a:r>
          </a:p>
          <a:p>
            <a:r>
              <a:rPr lang="en-US" altLang="ja-JP" sz="2400" dirty="0" smtClean="0"/>
              <a:t>Improved:</a:t>
            </a:r>
            <a:endParaRPr kumimoji="1" lang="ja-JP" altLang="en-US" sz="2400" dirty="0" smtClean="0"/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\mu_0(t) = 1/\sqrt{2e^{\gamma_E}t}&#10;\end{align*}&lt;/body&gt;&#10;  &lt;fcolor&gt;FFFFFFFF&lt;/fcolor&gt;&#10;  &lt;bcolor&gt;FF000000&lt;/bcolor&gt;&#10;  &lt;transparent&gt;True&lt;/transparent&gt;&#10;  &lt;resolution&gt;1800&lt;/resolution&gt;&#10;  &lt;imageh&gt;291&lt;/imageh&gt;&#10;  &lt;imagew&gt;1918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215" y="5996798"/>
            <a:ext cx="2029883" cy="307975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5254215" y="6375042"/>
            <a:ext cx="1892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Harlander</a:t>
            </a:r>
            <a:r>
              <a:rPr kumimoji="1" lang="en-US" altLang="ja-JP" dirty="0" smtClean="0"/>
              <a:t>+ (2018)</a:t>
            </a:r>
            <a:endParaRPr kumimoji="1" lang="ja-JP" altLang="en-US" dirty="0" smtClean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456783" y="4210715"/>
            <a:ext cx="2029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FFCCFF"/>
                </a:solidFill>
              </a:rPr>
              <a:t>Harlander</a:t>
            </a:r>
            <a:r>
              <a:rPr kumimoji="1" lang="en-US" altLang="ja-JP" sz="2000" dirty="0" smtClean="0">
                <a:solidFill>
                  <a:srgbClr val="FFCCFF"/>
                </a:solidFill>
              </a:rPr>
              <a:t>+(2018)</a:t>
            </a:r>
            <a:endParaRPr kumimoji="1" lang="ja-JP" altLang="en-US" sz="2000" dirty="0" smtClean="0">
              <a:solidFill>
                <a:srgbClr val="FFCCFF"/>
              </a:solidFill>
            </a:endParaRPr>
          </a:p>
        </p:txBody>
      </p:sp>
      <p:sp>
        <p:nvSpPr>
          <p:cNvPr id="48" name="楕円 47"/>
          <p:cNvSpPr/>
          <p:nvPr/>
        </p:nvSpPr>
        <p:spPr>
          <a:xfrm>
            <a:off x="3840339" y="2980644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013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</a:t>
            </a:r>
            <a:r>
              <a:rPr kumimoji="1" lang="en-US" altLang="ja-JP" dirty="0" smtClean="0">
                <a:sym typeface="Wingdings" panose="05000000000000000000" pitchFamily="2" charset="2"/>
              </a:rPr>
              <a:t></a:t>
            </a:r>
            <a:r>
              <a:rPr kumimoji="1" lang="en-US" altLang="ja-JP" dirty="0" smtClean="0">
                <a:latin typeface="Century" panose="02040604050505020304" pitchFamily="18" charset="0"/>
                <a:sym typeface="Wingdings" panose="05000000000000000000" pitchFamily="2" charset="2"/>
              </a:rPr>
              <a:t>0</a:t>
            </a:r>
            <a:r>
              <a:rPr kumimoji="1" lang="en-US" altLang="ja-JP" dirty="0" smtClean="0">
                <a:sym typeface="Wingdings" panose="05000000000000000000" pitchFamily="2" charset="2"/>
              </a:rPr>
              <a:t> Extrapolation</a:t>
            </a:r>
            <a:r>
              <a:rPr kumimoji="1" lang="en-US" altLang="ja-JP" dirty="0" smtClean="0"/>
              <a:t>: </a:t>
            </a:r>
            <a:r>
              <a:rPr kumimoji="1" lang="en-US" altLang="ja-JP" dirty="0" err="1" smtClean="0">
                <a:latin typeface="Symbol" panose="05050102010706020507" pitchFamily="18" charset="2"/>
              </a:rPr>
              <a:t>e</a:t>
            </a:r>
            <a:r>
              <a:rPr kumimoji="1" lang="en-US" altLang="ja-JP" dirty="0" err="1" smtClean="0"/>
              <a:t>+p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01871" y="1293945"/>
            <a:ext cx="2279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N</a:t>
            </a:r>
            <a:r>
              <a:rPr kumimoji="1" lang="en-US" altLang="ja-JP" sz="2800" b="1" baseline="30000" dirty="0" smtClean="0"/>
              <a:t>2</a:t>
            </a:r>
            <a:r>
              <a:rPr kumimoji="1" lang="en-US" altLang="ja-JP" sz="2800" b="1" dirty="0" smtClean="0"/>
              <a:t>LO (2-loop)</a:t>
            </a:r>
            <a:endParaRPr kumimoji="1" lang="ja-JP" altLang="en-US" sz="2800" b="1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8650" y="5387802"/>
            <a:ext cx="81115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Stable t</a:t>
            </a:r>
            <a:r>
              <a:rPr lang="en-US" altLang="ja-JP" sz="2400" dirty="0">
                <a:sym typeface="Wingdings" panose="05000000000000000000" pitchFamily="2" charset="2"/>
              </a:rPr>
              <a:t></a:t>
            </a:r>
            <a:r>
              <a:rPr lang="en-US" altLang="ja-JP" sz="2400" dirty="0">
                <a:latin typeface="Century" panose="02040604050505020304" pitchFamily="18" charset="0"/>
                <a:sym typeface="Wingdings" panose="05000000000000000000" pitchFamily="2" charset="2"/>
              </a:rPr>
              <a:t>0</a:t>
            </a:r>
            <a:r>
              <a:rPr lang="en-US" altLang="ja-JP" sz="2400" dirty="0">
                <a:sym typeface="Wingdings" panose="05000000000000000000" pitchFamily="2" charset="2"/>
              </a:rPr>
              <a:t> </a:t>
            </a:r>
            <a:r>
              <a:rPr lang="en-US" altLang="ja-JP" sz="2400" dirty="0" smtClean="0">
                <a:sym typeface="Wingdings" panose="05000000000000000000" pitchFamily="2" charset="2"/>
              </a:rPr>
              <a:t>extrapolation </a:t>
            </a:r>
            <a:r>
              <a:rPr kumimoji="1" lang="en-US" altLang="ja-JP" sz="2400" dirty="0" smtClean="0"/>
              <a:t>with higher order </a:t>
            </a:r>
            <a:r>
              <a:rPr kumimoji="1" lang="en-US" altLang="ja-JP" sz="2400" dirty="0" err="1" smtClean="0"/>
              <a:t>coeff</a:t>
            </a:r>
            <a:r>
              <a:rPr kumimoji="1" lang="en-US" altLang="ja-JP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Systematic error: </a:t>
            </a:r>
            <a:r>
              <a:rPr lang="en-US" altLang="ja-JP" sz="2400" dirty="0">
                <a:sym typeface="Wingdings" panose="05000000000000000000" pitchFamily="2" charset="2"/>
              </a:rPr>
              <a:t>fit </a:t>
            </a:r>
            <a:r>
              <a:rPr lang="en-US" altLang="ja-JP" sz="2400" dirty="0" smtClean="0">
                <a:sym typeface="Wingdings" panose="05000000000000000000" pitchFamily="2" charset="2"/>
              </a:rPr>
              <a:t>range, </a:t>
            </a:r>
            <a:r>
              <a:rPr lang="en-US" altLang="ja-JP" sz="2400" dirty="0" smtClean="0">
                <a:latin typeface="Symbol" panose="05050102010706020507" pitchFamily="18" charset="2"/>
              </a:rPr>
              <a:t>m</a:t>
            </a:r>
            <a:r>
              <a:rPr lang="en-US" altLang="ja-JP" sz="2400" baseline="-25000" dirty="0" smtClean="0"/>
              <a:t>0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or </a:t>
            </a:r>
            <a:r>
              <a:rPr lang="en-US" altLang="ja-JP" sz="2400" dirty="0">
                <a:latin typeface="Symbol" panose="05050102010706020507" pitchFamily="18" charset="2"/>
              </a:rPr>
              <a:t>m</a:t>
            </a:r>
            <a:r>
              <a:rPr lang="en-US" altLang="ja-JP" sz="2400" baseline="-25000" dirty="0"/>
              <a:t>d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uncertaintyof</a:t>
            </a:r>
            <a:r>
              <a:rPr lang="en-US" altLang="ja-JP" sz="2400" dirty="0"/>
              <a:t> </a:t>
            </a:r>
            <a:r>
              <a:rPr lang="en-US" altLang="ja-JP" sz="2400" dirty="0">
                <a:latin typeface="Symbol" panose="05050102010706020507" pitchFamily="18" charset="2"/>
              </a:rPr>
              <a:t>L </a:t>
            </a:r>
            <a:r>
              <a:rPr lang="en-US" altLang="ja-JP" sz="2400" dirty="0"/>
              <a:t>(±3</a:t>
            </a:r>
            <a:r>
              <a:rPr lang="en-US" altLang="ja-JP" sz="2400" dirty="0" smtClean="0"/>
              <a:t>%)</a:t>
            </a:r>
            <a:r>
              <a:rPr lang="en-US" altLang="ja-JP" sz="2400" dirty="0" smtClean="0">
                <a:sym typeface="Wingdings" panose="05000000000000000000" pitchFamily="2" charset="2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Extrapolation </a:t>
            </a:r>
            <a:r>
              <a:rPr lang="en-US" altLang="ja-JP" sz="2400" dirty="0" err="1"/>
              <a:t>func</a:t>
            </a:r>
            <a:r>
              <a:rPr lang="en-US" altLang="ja-JP" sz="2400" dirty="0"/>
              <a:t>: linear, higher order term in c</a:t>
            </a:r>
            <a:r>
              <a:rPr lang="en-US" altLang="ja-JP" sz="2400" baseline="-25000" dirty="0"/>
              <a:t>1</a:t>
            </a:r>
            <a:r>
              <a:rPr lang="en-US" altLang="ja-JP" sz="2400" dirty="0"/>
              <a:t> (~g</a:t>
            </a:r>
            <a:r>
              <a:rPr lang="en-US" altLang="ja-JP" sz="2400" baseline="30000" dirty="0"/>
              <a:t>6</a:t>
            </a:r>
            <a:r>
              <a:rPr lang="en-US" altLang="ja-JP" sz="2400" dirty="0" smtClean="0"/>
              <a:t>)</a:t>
            </a:r>
            <a:endParaRPr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595983" y="4790666"/>
            <a:ext cx="3896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Iritani</a:t>
            </a:r>
            <a:r>
              <a:rPr lang="en-US" altLang="ja-JP" dirty="0"/>
              <a:t>, MK, Suzuki, </a:t>
            </a:r>
            <a:r>
              <a:rPr lang="en-US" altLang="ja-JP" dirty="0" err="1" smtClean="0"/>
              <a:t>Takaura</a:t>
            </a:r>
            <a:r>
              <a:rPr kumimoji="1" lang="en-US" altLang="ja-JP" dirty="0" smtClean="0"/>
              <a:t>, PTEP </a:t>
            </a:r>
            <a:r>
              <a:rPr lang="en-US" altLang="ja-JP" dirty="0" smtClean="0"/>
              <a:t>2019</a:t>
            </a:r>
            <a:endParaRPr kumimoji="1" lang="ja-JP" altLang="en-US" dirty="0" smtClean="0"/>
          </a:p>
        </p:txBody>
      </p:sp>
      <p:grpSp>
        <p:nvGrpSpPr>
          <p:cNvPr id="4" name="グループ化 3"/>
          <p:cNvGrpSpPr/>
          <p:nvPr/>
        </p:nvGrpSpPr>
        <p:grpSpPr>
          <a:xfrm>
            <a:off x="2829800" y="1799953"/>
            <a:ext cx="3611988" cy="2974056"/>
            <a:chOff x="2829800" y="1736893"/>
            <a:chExt cx="3611988" cy="2974056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29800" y="1736893"/>
              <a:ext cx="3611988" cy="2974056"/>
            </a:xfrm>
            <a:prstGeom prst="rect">
              <a:avLst/>
            </a:prstGeom>
          </p:spPr>
        </p:pic>
        <p:grpSp>
          <p:nvGrpSpPr>
            <p:cNvPr id="20" name="グループ化 19"/>
            <p:cNvGrpSpPr/>
            <p:nvPr/>
          </p:nvGrpSpPr>
          <p:grpSpPr>
            <a:xfrm>
              <a:off x="4208012" y="2802356"/>
              <a:ext cx="835217" cy="689212"/>
              <a:chOff x="2172008" y="2875950"/>
              <a:chExt cx="881652" cy="689212"/>
            </a:xfrm>
          </p:grpSpPr>
          <p:sp>
            <p:nvSpPr>
              <p:cNvPr id="21" name="正方形/長方形 20"/>
              <p:cNvSpPr/>
              <p:nvPr/>
            </p:nvSpPr>
            <p:spPr>
              <a:xfrm>
                <a:off x="2351314" y="2875950"/>
                <a:ext cx="513806" cy="624896"/>
              </a:xfrm>
              <a:prstGeom prst="rect">
                <a:avLst/>
              </a:prstGeom>
              <a:solidFill>
                <a:srgbClr val="0000FF">
                  <a:alpha val="4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2172008" y="3195830"/>
                <a:ext cx="88165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rgbClr val="002060"/>
                    </a:solidFill>
                  </a:rPr>
                  <a:t>Range1</a:t>
                </a:r>
                <a:endParaRPr kumimoji="1" lang="ja-JP" altLang="en-US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23" name="グループ化 22"/>
            <p:cNvGrpSpPr/>
            <p:nvPr/>
          </p:nvGrpSpPr>
          <p:grpSpPr>
            <a:xfrm>
              <a:off x="3887814" y="2409631"/>
              <a:ext cx="966876" cy="834740"/>
              <a:chOff x="1871592" y="2357839"/>
              <a:chExt cx="993528" cy="960126"/>
            </a:xfrm>
          </p:grpSpPr>
          <p:sp>
            <p:nvSpPr>
              <p:cNvPr id="24" name="正方形/長方形 23"/>
              <p:cNvSpPr/>
              <p:nvPr/>
            </p:nvSpPr>
            <p:spPr>
              <a:xfrm>
                <a:off x="1871592" y="2414284"/>
                <a:ext cx="993528" cy="903681"/>
              </a:xfrm>
              <a:prstGeom prst="rect">
                <a:avLst/>
              </a:prstGeom>
              <a:solidFill>
                <a:srgbClr val="00B050">
                  <a:alpha val="4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テキスト ボックス 24"/>
              <p:cNvSpPr txBox="1"/>
              <p:nvPr/>
            </p:nvSpPr>
            <p:spPr>
              <a:xfrm>
                <a:off x="1927530" y="2357839"/>
                <a:ext cx="8816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rgbClr val="006600"/>
                    </a:solidFill>
                  </a:rPr>
                  <a:t>Range2</a:t>
                </a:r>
                <a:endParaRPr kumimoji="1" lang="ja-JP" altLang="en-US" dirty="0">
                  <a:solidFill>
                    <a:srgbClr val="006600"/>
                  </a:solidFill>
                </a:endParaRPr>
              </a:p>
            </p:txBody>
          </p:sp>
        </p:grpSp>
        <p:grpSp>
          <p:nvGrpSpPr>
            <p:cNvPr id="26" name="グループ化 25"/>
            <p:cNvGrpSpPr/>
            <p:nvPr/>
          </p:nvGrpSpPr>
          <p:grpSpPr>
            <a:xfrm>
              <a:off x="4377874" y="2826357"/>
              <a:ext cx="939120" cy="872217"/>
              <a:chOff x="2351314" y="2960914"/>
              <a:chExt cx="993528" cy="872217"/>
            </a:xfrm>
          </p:grpSpPr>
          <p:sp>
            <p:nvSpPr>
              <p:cNvPr id="27" name="正方形/長方形 26"/>
              <p:cNvSpPr/>
              <p:nvPr/>
            </p:nvSpPr>
            <p:spPr>
              <a:xfrm>
                <a:off x="2351314" y="2960914"/>
                <a:ext cx="993528" cy="872217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テキスト ボックス 27"/>
              <p:cNvSpPr txBox="1"/>
              <p:nvPr/>
            </p:nvSpPr>
            <p:spPr>
              <a:xfrm>
                <a:off x="2411869" y="3463799"/>
                <a:ext cx="8816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rgbClr val="AD0101"/>
                    </a:solidFill>
                  </a:rPr>
                  <a:t>Range3</a:t>
                </a:r>
                <a:endParaRPr kumimoji="1" lang="ja-JP" altLang="en-US" dirty="0">
                  <a:solidFill>
                    <a:srgbClr val="AD010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443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475432" y="5593499"/>
            <a:ext cx="8193134" cy="112790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488" y="1754560"/>
            <a:ext cx="4243543" cy="31809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33" y="1754560"/>
            <a:ext cx="4339675" cy="31809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Effect of Higher-Order </a:t>
            </a:r>
            <a:r>
              <a:rPr lang="en-US" altLang="ja-JP" dirty="0" err="1" smtClean="0"/>
              <a:t>Coeffs</a:t>
            </a:r>
            <a:r>
              <a:rPr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55344" y="1175583"/>
            <a:ext cx="3674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/>
              <a:t>Iritani</a:t>
            </a:r>
            <a:r>
              <a:rPr lang="en-US" altLang="ja-JP" sz="2000" dirty="0"/>
              <a:t>, MK, Suzuki, </a:t>
            </a:r>
            <a:r>
              <a:rPr lang="en-US" altLang="ja-JP" sz="2000" dirty="0" err="1" smtClean="0"/>
              <a:t>Takaura</a:t>
            </a:r>
            <a:r>
              <a:rPr kumimoji="1" lang="en-US" altLang="ja-JP" sz="2000" dirty="0" smtClean="0"/>
              <a:t>, </a:t>
            </a:r>
            <a:r>
              <a:rPr lang="en-US" altLang="ja-JP" sz="2000" dirty="0" smtClean="0"/>
              <a:t>2019</a:t>
            </a:r>
            <a:endParaRPr kumimoji="1" lang="ja-JP" altLang="en-US" sz="20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997471" y="3540508"/>
            <a:ext cx="19146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solidFill>
                  <a:srgbClr val="0000FF"/>
                </a:solidFill>
              </a:rPr>
              <a:t>□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: 2-loop</a:t>
            </a:r>
            <a:endParaRPr kumimoji="1" lang="en-US" altLang="ja-JP" sz="2400" b="1" dirty="0" smtClean="0">
              <a:solidFill>
                <a:srgbClr val="FF0000"/>
              </a:solidFill>
            </a:endParaRPr>
          </a:p>
          <a:p>
            <a:r>
              <a:rPr lang="ja-JP" altLang="en-US" sz="2400" b="1" dirty="0" smtClean="0">
                <a:solidFill>
                  <a:schemeClr val="bg1"/>
                </a:solidFill>
              </a:rPr>
              <a:t>△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: Flow2016</a:t>
            </a:r>
            <a:endParaRPr kumimoji="1" lang="ja-JP" alt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5890" y="5680398"/>
            <a:ext cx="76322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More stable extrapolation with higher order c</a:t>
            </a:r>
            <a:r>
              <a:rPr kumimoji="1" lang="en-US" altLang="ja-JP" sz="2800" baseline="-25000" dirty="0" smtClean="0"/>
              <a:t>1</a:t>
            </a:r>
            <a:r>
              <a:rPr kumimoji="1" lang="en-US" altLang="ja-JP" sz="2800" dirty="0" smtClean="0"/>
              <a:t> &amp; c</a:t>
            </a:r>
            <a:r>
              <a:rPr kumimoji="1" lang="en-US" altLang="ja-JP" sz="2800" baseline="-25000" dirty="0" smtClean="0"/>
              <a:t>2</a:t>
            </a:r>
          </a:p>
          <a:p>
            <a:pPr algn="ctr"/>
            <a:r>
              <a:rPr lang="en-US" altLang="ja-JP" sz="2800" dirty="0" smtClean="0"/>
              <a:t>(pure gauge)</a:t>
            </a:r>
            <a:endParaRPr kumimoji="1" lang="ja-JP" altLang="en-US" sz="2800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41369" y="4934578"/>
            <a:ext cx="6785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Systematic error: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m</a:t>
            </a:r>
            <a:r>
              <a:rPr kumimoji="1" lang="en-US" altLang="ja-JP" sz="2400" baseline="-25000" dirty="0" smtClean="0">
                <a:latin typeface="Symbol" panose="05050102010706020507" pitchFamily="18" charset="2"/>
              </a:rPr>
              <a:t>0</a:t>
            </a:r>
            <a:r>
              <a:rPr kumimoji="1" lang="en-US" altLang="ja-JP" sz="2400" dirty="0" smtClean="0"/>
              <a:t> or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m</a:t>
            </a:r>
            <a:r>
              <a:rPr kumimoji="1" lang="en-US" altLang="ja-JP" sz="2400" baseline="-25000" dirty="0" smtClean="0"/>
              <a:t>d</a:t>
            </a:r>
            <a:r>
              <a:rPr kumimoji="1" lang="en-US" altLang="ja-JP" sz="2400" dirty="0" smtClean="0"/>
              <a:t>,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sz="2400" dirty="0" smtClean="0"/>
              <a:t>, t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</a:t>
            </a:r>
            <a:r>
              <a:rPr kumimoji="1" lang="en-US" altLang="ja-JP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0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 function, fit range</a:t>
            </a:r>
            <a:endParaRPr kumimoji="1" lang="ja-JP" altLang="en-US" sz="2400" dirty="0" smtClean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3"/>
          <a:srcRect l="62317" b="72342"/>
          <a:stretch/>
        </p:blipFill>
        <p:spPr>
          <a:xfrm>
            <a:off x="2204831" y="1378030"/>
            <a:ext cx="2317378" cy="124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7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Casimir Effect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234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657">
            <a:off x="2681907" y="1832486"/>
            <a:ext cx="2328304" cy="224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Numerical Setup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466" y="1441947"/>
            <a:ext cx="4588683" cy="37518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91563" y="1286721"/>
            <a:ext cx="3924857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SU(3) YM theory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Wilson gauge action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endParaRPr kumimoji="1" lang="en-US" altLang="ja-JP" sz="2000" dirty="0" smtClean="0"/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err="1" smtClean="0"/>
              <a:t>N</a:t>
            </a:r>
            <a:r>
              <a:rPr lang="en-US" altLang="ja-JP" sz="2800" baseline="-25000" dirty="0" err="1" smtClean="0"/>
              <a:t>t</a:t>
            </a:r>
            <a:r>
              <a:rPr lang="en-US" altLang="ja-JP" sz="2800" dirty="0" smtClean="0"/>
              <a:t> = 16, 12</a:t>
            </a:r>
            <a:endParaRPr lang="en-US" altLang="ja-JP" sz="2800" dirty="0"/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err="1" smtClean="0"/>
              <a:t>N</a:t>
            </a:r>
            <a:r>
              <a:rPr lang="en-US" altLang="ja-JP" sz="2800" baseline="-25000" dirty="0" err="1" smtClean="0"/>
              <a:t>z</a:t>
            </a:r>
            <a:r>
              <a:rPr lang="en-US" altLang="ja-JP" sz="2800" dirty="0" smtClean="0"/>
              <a:t>/</a:t>
            </a:r>
            <a:r>
              <a:rPr lang="en-US" altLang="ja-JP" sz="2800" dirty="0" err="1" smtClean="0"/>
              <a:t>N</a:t>
            </a:r>
            <a:r>
              <a:rPr lang="en-US" altLang="ja-JP" sz="2800" baseline="-25000" dirty="0" err="1" smtClean="0"/>
              <a:t>t</a:t>
            </a:r>
            <a:r>
              <a:rPr lang="en-US" altLang="ja-JP" sz="2800" dirty="0" smtClean="0"/>
              <a:t>=6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2000~4000 </a:t>
            </a:r>
            <a:r>
              <a:rPr lang="en-US" altLang="ja-JP" sz="2800" dirty="0" err="1" smtClean="0"/>
              <a:t>confs</a:t>
            </a:r>
            <a:r>
              <a:rPr lang="en-US" altLang="ja-JP" sz="2800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Even </a:t>
            </a:r>
            <a:r>
              <a:rPr lang="en-US" altLang="ja-JP" sz="2800" dirty="0" err="1" smtClean="0"/>
              <a:t>N</a:t>
            </a:r>
            <a:r>
              <a:rPr lang="en-US" altLang="ja-JP" sz="2800" baseline="-25000" dirty="0" err="1" smtClean="0"/>
              <a:t>x</a:t>
            </a:r>
            <a:endParaRPr lang="en-US" altLang="ja-JP" sz="2800" baseline="-25000" dirty="0" smtClean="0"/>
          </a:p>
          <a:p>
            <a:pPr marL="457200" indent="-457200">
              <a:buFont typeface="Wingdings" panose="05000000000000000000" pitchFamily="2" charset="2"/>
              <a:buChar char="p"/>
            </a:pPr>
            <a:endParaRPr lang="en-US" altLang="ja-JP" sz="2000" dirty="0" smtClean="0"/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No Continuum </a:t>
            </a:r>
            <a:r>
              <a:rPr lang="en-US" altLang="ja-JP" sz="2800" dirty="0" err="1" smtClean="0"/>
              <a:t>extrap</a:t>
            </a:r>
            <a:r>
              <a:rPr lang="en-US" altLang="ja-JP" sz="2800" dirty="0" smtClean="0"/>
              <a:t>.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818794" y="5793911"/>
            <a:ext cx="332520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400" dirty="0" smtClean="0"/>
              <a:t>Simulations on</a:t>
            </a:r>
          </a:p>
          <a:p>
            <a:pPr algn="r"/>
            <a:r>
              <a:rPr kumimoji="1" lang="en-US" altLang="ja-JP" sz="2800" dirty="0" smtClean="0"/>
              <a:t>OCTOPUS/</a:t>
            </a:r>
            <a:r>
              <a:rPr kumimoji="1" lang="en-US" altLang="ja-JP" sz="2800" dirty="0" err="1" smtClean="0"/>
              <a:t>Reedbush</a:t>
            </a:r>
            <a:endParaRPr kumimoji="1" lang="ja-JP" altLang="en-US" sz="28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91563" y="5193747"/>
            <a:ext cx="33698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Same Spatial volume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12x72</a:t>
            </a:r>
            <a:r>
              <a:rPr kumimoji="1" lang="en-US" altLang="ja-JP" sz="2400" baseline="30000" dirty="0" smtClean="0"/>
              <a:t>2</a:t>
            </a:r>
            <a:r>
              <a:rPr kumimoji="1" lang="en-US" altLang="ja-JP" sz="2400" dirty="0" smtClean="0"/>
              <a:t>x12 ~ 16x96</a:t>
            </a:r>
            <a:r>
              <a:rPr kumimoji="1" lang="en-US" altLang="ja-JP" sz="2400" baseline="30000" dirty="0" smtClean="0"/>
              <a:t>2</a:t>
            </a:r>
            <a:r>
              <a:rPr kumimoji="1" lang="en-US" altLang="ja-JP" sz="2400" dirty="0" smtClean="0"/>
              <a:t>x16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18x72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x12 ~ 24x96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x16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0712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475432" y="5593499"/>
            <a:ext cx="8193134" cy="112790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Small-t Extrapolation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t="-1" b="29873"/>
          <a:stretch/>
        </p:blipFill>
        <p:spPr>
          <a:xfrm>
            <a:off x="124242" y="1510746"/>
            <a:ext cx="5209777" cy="331661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t="89766"/>
          <a:stretch/>
        </p:blipFill>
        <p:spPr>
          <a:xfrm>
            <a:off x="124242" y="4781647"/>
            <a:ext cx="5209777" cy="48404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l="34848" t="28152" r="33589" b="56271"/>
          <a:stretch/>
        </p:blipFill>
        <p:spPr>
          <a:xfrm>
            <a:off x="5496769" y="1512368"/>
            <a:ext cx="2342605" cy="104944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422622" y="2935882"/>
            <a:ext cx="3612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Filled: </a:t>
            </a:r>
            <a:r>
              <a:rPr kumimoji="1" lang="en-US" altLang="ja-JP" sz="2400" dirty="0" err="1" smtClean="0"/>
              <a:t>N</a:t>
            </a:r>
            <a:r>
              <a:rPr kumimoji="1" lang="en-US" altLang="ja-JP" sz="2400" baseline="-25000" dirty="0" err="1" smtClean="0"/>
              <a:t>t</a:t>
            </a:r>
            <a:r>
              <a:rPr kumimoji="1" lang="en-US" altLang="ja-JP" sz="2400" dirty="0" smtClean="0"/>
              <a:t>=16 / </a:t>
            </a:r>
            <a:r>
              <a:rPr lang="en-US" altLang="ja-JP" sz="2400" dirty="0" smtClean="0"/>
              <a:t>Open: </a:t>
            </a:r>
            <a:r>
              <a:rPr lang="en-US" altLang="ja-JP" sz="2400" dirty="0" err="1" smtClean="0"/>
              <a:t>N</a:t>
            </a:r>
            <a:r>
              <a:rPr lang="en-US" altLang="ja-JP" sz="2400" baseline="-25000" dirty="0" err="1" smtClean="0"/>
              <a:t>t</a:t>
            </a:r>
            <a:r>
              <a:rPr lang="en-US" altLang="ja-JP" sz="2400" dirty="0" smtClean="0"/>
              <a:t>=12</a:t>
            </a:r>
            <a:endParaRPr kumimoji="1" lang="ja-JP" altLang="en-US" sz="2400" dirty="0" smtClean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T/T_c=1.68&#10;\end{align*}&lt;/body&gt;&#10;  &lt;fcolor&gt;FFFFFFFF&lt;/fcolor&gt;&#10;  &lt;bcolor&gt;FF000000&lt;/bcolor&gt;&#10;  &lt;transparent&gt;True&lt;/transparent&gt;&#10;  &lt;resolution&gt;1800&lt;/resolution&gt;&#10;  &lt;imageh&gt;249&lt;/imageh&gt;&#10;  &lt;imagew&gt;1304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46" y="1138940"/>
            <a:ext cx="1672046" cy="31927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742265" y="5655564"/>
            <a:ext cx="76594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Stable small-t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 </a:t>
            </a:r>
            <a:r>
              <a:rPr kumimoji="1" lang="en-US" altLang="ja-JP" sz="2800" dirty="0" smtClean="0"/>
              <a:t>extrapolation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No </a:t>
            </a:r>
            <a:r>
              <a:rPr lang="en-US" altLang="ja-JP" sz="2800" dirty="0" err="1" smtClean="0"/>
              <a:t>N</a:t>
            </a:r>
            <a:r>
              <a:rPr lang="en-US" altLang="ja-JP" sz="2800" baseline="-25000" dirty="0" err="1" smtClean="0"/>
              <a:t>t</a:t>
            </a:r>
            <a:r>
              <a:rPr lang="en-US" altLang="ja-JP" sz="2800" dirty="0" smtClean="0"/>
              <a:t> dependence within statistics for </a:t>
            </a:r>
            <a:r>
              <a:rPr lang="en-US" altLang="ja-JP" sz="2800" dirty="0" err="1" smtClean="0"/>
              <a:t>L</a:t>
            </a:r>
            <a:r>
              <a:rPr lang="en-US" altLang="ja-JP" sz="2800" baseline="-25000" dirty="0" err="1" smtClean="0"/>
              <a:t>x</a:t>
            </a:r>
            <a:r>
              <a:rPr lang="en-US" altLang="ja-JP" sz="2800" dirty="0" err="1" smtClean="0"/>
              <a:t>T</a:t>
            </a:r>
            <a:r>
              <a:rPr lang="en-US" altLang="ja-JP" sz="2800" dirty="0" smtClean="0"/>
              <a:t>=1, 1.5</a:t>
            </a:r>
            <a:endParaRPr kumimoji="1" lang="ja-JP" altLang="en-US" sz="28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88301" y="3579213"/>
            <a:ext cx="379302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Small-t extrapolation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Solid: </a:t>
            </a:r>
            <a:r>
              <a:rPr kumimoji="1" lang="en-US" altLang="ja-JP" sz="2400" dirty="0" err="1" smtClean="0"/>
              <a:t>N</a:t>
            </a:r>
            <a:r>
              <a:rPr kumimoji="1" lang="en-US" altLang="ja-JP" sz="2400" baseline="-25000" dirty="0" err="1" smtClean="0"/>
              <a:t>t</a:t>
            </a:r>
            <a:r>
              <a:rPr kumimoji="1" lang="en-US" altLang="ja-JP" sz="2400" dirty="0" smtClean="0"/>
              <a:t>=16, Range-1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Dotted: </a:t>
            </a:r>
            <a:r>
              <a:rPr lang="en-US" altLang="ja-JP" sz="2400" dirty="0" err="1" smtClean="0"/>
              <a:t>N</a:t>
            </a:r>
            <a:r>
              <a:rPr lang="en-US" altLang="ja-JP" sz="2400" baseline="-25000" dirty="0" err="1" smtClean="0"/>
              <a:t>t</a:t>
            </a:r>
            <a:r>
              <a:rPr lang="en-US" altLang="ja-JP" sz="2400" dirty="0" smtClean="0"/>
              <a:t>=16, Range-2,3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Dashed: </a:t>
            </a:r>
            <a:r>
              <a:rPr kumimoji="1" lang="en-US" altLang="ja-JP" sz="2400" dirty="0" err="1" smtClean="0"/>
              <a:t>N</a:t>
            </a:r>
            <a:r>
              <a:rPr kumimoji="1" lang="en-US" altLang="ja-JP" sz="2400" baseline="-25000" dirty="0" err="1" smtClean="0"/>
              <a:t>t</a:t>
            </a:r>
            <a:r>
              <a:rPr kumimoji="1" lang="en-US" altLang="ja-JP" sz="2400" dirty="0" smtClean="0"/>
              <a:t>=12, Range-1</a:t>
            </a:r>
            <a:endParaRPr kumimoji="1" lang="ja-JP" altLang="en-US" sz="2400" dirty="0" smtClean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/>
          <a:srcRect l="36682" t="43926" r="33589" b="40639"/>
          <a:stretch/>
        </p:blipFill>
        <p:spPr>
          <a:xfrm>
            <a:off x="6696635" y="1511575"/>
            <a:ext cx="2206462" cy="103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2"/>
          <a:srcRect t="-1" b="29873"/>
          <a:stretch/>
        </p:blipFill>
        <p:spPr>
          <a:xfrm>
            <a:off x="124242" y="1510746"/>
            <a:ext cx="5209777" cy="3316611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475432" y="5593499"/>
            <a:ext cx="8193134" cy="112790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Small-t Extrapolation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22622" y="2935882"/>
            <a:ext cx="3612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Filled: </a:t>
            </a:r>
            <a:r>
              <a:rPr kumimoji="1" lang="en-US" altLang="ja-JP" sz="2400" dirty="0" err="1" smtClean="0"/>
              <a:t>N</a:t>
            </a:r>
            <a:r>
              <a:rPr kumimoji="1" lang="en-US" altLang="ja-JP" sz="2400" baseline="-25000" dirty="0" err="1" smtClean="0"/>
              <a:t>t</a:t>
            </a:r>
            <a:r>
              <a:rPr kumimoji="1" lang="en-US" altLang="ja-JP" sz="2400" dirty="0" smtClean="0"/>
              <a:t>=16 / </a:t>
            </a:r>
            <a:r>
              <a:rPr lang="en-US" altLang="ja-JP" sz="2400" dirty="0" smtClean="0"/>
              <a:t>Open: </a:t>
            </a:r>
            <a:r>
              <a:rPr lang="en-US" altLang="ja-JP" sz="2400" dirty="0" err="1" smtClean="0"/>
              <a:t>N</a:t>
            </a:r>
            <a:r>
              <a:rPr lang="en-US" altLang="ja-JP" sz="2400" baseline="-25000" dirty="0" err="1" smtClean="0"/>
              <a:t>t</a:t>
            </a:r>
            <a:r>
              <a:rPr lang="en-US" altLang="ja-JP" sz="2400" dirty="0" smtClean="0"/>
              <a:t>=12</a:t>
            </a:r>
            <a:endParaRPr kumimoji="1" lang="ja-JP" altLang="en-US" sz="2400" dirty="0" smtClean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T/T_c=1.68&#10;\end{align*}&lt;/body&gt;&#10;  &lt;fcolor&gt;FFFFFFFF&lt;/fcolor&gt;&#10;  &lt;bcolor&gt;FF000000&lt;/bcolor&gt;&#10;  &lt;transparent&gt;True&lt;/transparent&gt;&#10;  &lt;resolution&gt;1800&lt;/resolution&gt;&#10;  &lt;imageh&gt;249&lt;/imageh&gt;&#10;  &lt;imagew&gt;1304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46" y="1138940"/>
            <a:ext cx="1672046" cy="31927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742265" y="5655564"/>
            <a:ext cx="76594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Stable small-t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 </a:t>
            </a:r>
            <a:r>
              <a:rPr kumimoji="1" lang="en-US" altLang="ja-JP" sz="2800" dirty="0" smtClean="0"/>
              <a:t>extrapolation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No </a:t>
            </a:r>
            <a:r>
              <a:rPr lang="en-US" altLang="ja-JP" sz="2800" dirty="0" err="1" smtClean="0"/>
              <a:t>N</a:t>
            </a:r>
            <a:r>
              <a:rPr lang="en-US" altLang="ja-JP" sz="2800" baseline="-25000" dirty="0" err="1" smtClean="0"/>
              <a:t>t</a:t>
            </a:r>
            <a:r>
              <a:rPr lang="en-US" altLang="ja-JP" sz="2800" dirty="0" smtClean="0"/>
              <a:t> dependence within statistics for </a:t>
            </a:r>
            <a:r>
              <a:rPr lang="en-US" altLang="ja-JP" sz="2800" dirty="0" err="1" smtClean="0"/>
              <a:t>L</a:t>
            </a:r>
            <a:r>
              <a:rPr lang="en-US" altLang="ja-JP" sz="2800" baseline="-25000" dirty="0" err="1" smtClean="0"/>
              <a:t>x</a:t>
            </a:r>
            <a:r>
              <a:rPr lang="en-US" altLang="ja-JP" sz="2800" dirty="0" err="1" smtClean="0"/>
              <a:t>T</a:t>
            </a:r>
            <a:r>
              <a:rPr lang="en-US" altLang="ja-JP" sz="2800" dirty="0" smtClean="0"/>
              <a:t>=1, 1.5</a:t>
            </a:r>
            <a:endParaRPr kumimoji="1" lang="ja-JP" altLang="en-US" sz="28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88301" y="3579213"/>
            <a:ext cx="379302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Small-t extrapolation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Solid: </a:t>
            </a:r>
            <a:r>
              <a:rPr kumimoji="1" lang="en-US" altLang="ja-JP" sz="2400" dirty="0" err="1" smtClean="0"/>
              <a:t>N</a:t>
            </a:r>
            <a:r>
              <a:rPr kumimoji="1" lang="en-US" altLang="ja-JP" sz="2400" baseline="-25000" dirty="0" err="1" smtClean="0"/>
              <a:t>t</a:t>
            </a:r>
            <a:r>
              <a:rPr kumimoji="1" lang="en-US" altLang="ja-JP" sz="2400" dirty="0" smtClean="0"/>
              <a:t>=16, Range-1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Dotted: </a:t>
            </a:r>
            <a:r>
              <a:rPr lang="en-US" altLang="ja-JP" sz="2400" dirty="0" err="1" smtClean="0"/>
              <a:t>N</a:t>
            </a:r>
            <a:r>
              <a:rPr lang="en-US" altLang="ja-JP" sz="2400" baseline="-25000" dirty="0" err="1" smtClean="0"/>
              <a:t>t</a:t>
            </a:r>
            <a:r>
              <a:rPr lang="en-US" altLang="ja-JP" sz="2400" dirty="0" smtClean="0"/>
              <a:t>=16, Range-2,3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Dashed: </a:t>
            </a:r>
            <a:r>
              <a:rPr kumimoji="1" lang="en-US" altLang="ja-JP" sz="2400" dirty="0" err="1" smtClean="0"/>
              <a:t>N</a:t>
            </a:r>
            <a:r>
              <a:rPr kumimoji="1" lang="en-US" altLang="ja-JP" sz="2400" baseline="-25000" dirty="0" err="1" smtClean="0"/>
              <a:t>t</a:t>
            </a:r>
            <a:r>
              <a:rPr kumimoji="1" lang="en-US" altLang="ja-JP" sz="2400" dirty="0" smtClean="0"/>
              <a:t>=12, Range-1</a:t>
            </a:r>
            <a:endParaRPr kumimoji="1" lang="ja-JP" altLang="en-US" sz="2400" dirty="0" smtClean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4"/>
          <a:srcRect t="24439"/>
          <a:stretch/>
        </p:blipFill>
        <p:spPr>
          <a:xfrm>
            <a:off x="112171" y="1697300"/>
            <a:ext cx="5221848" cy="3581837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2"/>
          <a:srcRect l="34848" t="28152" r="33589" b="56271"/>
          <a:stretch/>
        </p:blipFill>
        <p:spPr>
          <a:xfrm>
            <a:off x="5496769" y="1512368"/>
            <a:ext cx="2342605" cy="104944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2"/>
          <a:srcRect l="36682" t="43926" r="33589" b="40639"/>
          <a:stretch/>
        </p:blipFill>
        <p:spPr>
          <a:xfrm>
            <a:off x="6696635" y="1511575"/>
            <a:ext cx="2206462" cy="103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6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" y="1283970"/>
            <a:ext cx="5887994" cy="43515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Pressure Anisotropy @ T</a:t>
            </a:r>
            <a:r>
              <a:rPr kumimoji="1" lang="ja-JP" altLang="en-US" dirty="0" smtClean="0"/>
              <a:t>≠</a:t>
            </a:r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62753" y="1930309"/>
            <a:ext cx="294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</a:t>
            </a: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ree scalar field</a:t>
            </a:r>
            <a:endParaRPr kumimoji="1" lang="ja-JP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62753" y="2475208"/>
            <a:ext cx="1982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=L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3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∞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ja-JP" sz="2400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Periodic BC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62753" y="3800175"/>
            <a:ext cx="2520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Lattice result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62753" y="4384950"/>
            <a:ext cx="2523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Periodic </a:t>
            </a:r>
            <a:r>
              <a:rPr lang="en-US" altLang="ja-JP" sz="2400" noProof="0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BC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Only t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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0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 limit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ja-JP" sz="2400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  <a:sym typeface="Wingdings" panose="05000000000000000000" pitchFamily="2" charset="2"/>
              </a:rPr>
              <a:t>Error: </a:t>
            </a:r>
            <a:r>
              <a:rPr lang="en-US" altLang="ja-JP" sz="2400" dirty="0" err="1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  <a:sym typeface="Wingdings" panose="05000000000000000000" pitchFamily="2" charset="2"/>
              </a:rPr>
              <a:t>stat.+sys</a:t>
            </a:r>
            <a:r>
              <a:rPr lang="en-US" altLang="ja-JP" sz="2400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  <a:sym typeface="Wingdings" panose="05000000000000000000" pitchFamily="2" charset="2"/>
              </a:rPr>
              <a:t>.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0673" y="5910927"/>
            <a:ext cx="8522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Medium near T</a:t>
            </a:r>
            <a:r>
              <a:rPr kumimoji="1" lang="en-US" altLang="ja-JP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c</a:t>
            </a: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 is remarkably insensitive to finite size!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33922" y="1047963"/>
            <a:ext cx="226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MK, 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Kolbe,</a:t>
            </a:r>
          </a:p>
          <a:p>
            <a:pPr lvl="0"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Horowitz, </a:t>
            </a:r>
            <a:r>
              <a:rPr lang="en-US" altLang="ja-JP" dirty="0">
                <a:solidFill>
                  <a:prstClr val="white"/>
                </a:solidFill>
              </a:rPr>
              <a:t>PRD(2019)</a:t>
            </a:r>
            <a:endParaRPr lang="ja-JP" altLang="en-US" dirty="0">
              <a:solidFill>
                <a:prstClr val="white"/>
              </a:solidFill>
            </a:endParaRP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L_xT = N_x/N_t&#10;\end{align*}&lt;/body&gt;&#10;  &lt;fcolor&gt;FF000000&lt;/fcolor&gt;&#10;  &lt;bcolor&gt;FFFFFFFF&lt;/bcolor&gt;&#10;  &lt;transparent&gt;False&lt;/transparent&gt;&#10;  &lt;resolution&gt;1800&lt;/resolution&gt;&#10;  &lt;imageh&gt;249&lt;/imageh&gt;&#10;  &lt;imagew&gt;150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65" y="5304873"/>
            <a:ext cx="1993336" cy="330673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6767909" y="3212252"/>
            <a:ext cx="2354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+, 1807.07871</a:t>
            </a:r>
            <a:endParaRPr kumimoji="1" lang="ja-JP" altLang="en-US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53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" y="1283969"/>
            <a:ext cx="5887994" cy="43515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Pressure Anisotropy @ T</a:t>
            </a:r>
            <a:r>
              <a:rPr kumimoji="1" lang="ja-JP" altLang="en-US" dirty="0" smtClean="0"/>
              <a:t>≠</a:t>
            </a:r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62753" y="1930309"/>
            <a:ext cx="294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</a:t>
            </a: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ree scalar field</a:t>
            </a:r>
            <a:endParaRPr kumimoji="1" lang="ja-JP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62753" y="2475208"/>
            <a:ext cx="1982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=L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3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∞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ja-JP" sz="2400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Periodic BC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62753" y="3800175"/>
            <a:ext cx="2520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Lattice result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62753" y="4384950"/>
            <a:ext cx="2523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Periodic </a:t>
            </a:r>
            <a:r>
              <a:rPr lang="en-US" altLang="ja-JP" sz="2400" noProof="0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BC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lvl="0" indent="-342900">
              <a:buFont typeface="Wingdings" panose="05000000000000000000" pitchFamily="2" charset="2"/>
              <a:buChar char="p"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Only t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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0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 </a:t>
            </a:r>
            <a:r>
              <a:rPr lang="en-US" altLang="ja-JP" sz="2400" dirty="0">
                <a:solidFill>
                  <a:prstClr val="white"/>
                </a:solidFill>
                <a:sym typeface="Wingdings" panose="05000000000000000000" pitchFamily="2" charset="2"/>
              </a:rPr>
              <a:t>limit</a:t>
            </a:r>
          </a:p>
          <a:p>
            <a:pPr marL="342900" lvl="0" indent="-342900">
              <a:buFont typeface="Wingdings" panose="05000000000000000000" pitchFamily="2" charset="2"/>
              <a:buChar char="p"/>
              <a:defRPr/>
            </a:pPr>
            <a:r>
              <a:rPr lang="en-US" altLang="ja-JP" sz="2400" dirty="0">
                <a:solidFill>
                  <a:prstClr val="white"/>
                </a:solidFill>
                <a:sym typeface="Wingdings" panose="05000000000000000000" pitchFamily="2" charset="2"/>
              </a:rPr>
              <a:t>Error: </a:t>
            </a:r>
            <a:r>
              <a:rPr lang="en-US" altLang="ja-JP" sz="2400" dirty="0" err="1">
                <a:solidFill>
                  <a:prstClr val="white"/>
                </a:solidFill>
                <a:sym typeface="Wingdings" panose="05000000000000000000" pitchFamily="2" charset="2"/>
              </a:rPr>
              <a:t>stat.+sys</a:t>
            </a:r>
            <a:r>
              <a:rPr lang="en-US" altLang="ja-JP" sz="2400" dirty="0" smtClean="0">
                <a:solidFill>
                  <a:prstClr val="white"/>
                </a:solidFill>
                <a:sym typeface="Wingdings" panose="05000000000000000000" pitchFamily="2" charset="2"/>
              </a:rPr>
              <a:t>.</a:t>
            </a:r>
            <a:endParaRPr lang="en-US" altLang="ja-JP" sz="2400" dirty="0">
              <a:solidFill>
                <a:prstClr val="white"/>
              </a:solidFill>
              <a:sym typeface="Wingdings" panose="05000000000000000000" pitchFamily="2" charset="2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0673" y="5910927"/>
            <a:ext cx="8522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Medium near T</a:t>
            </a:r>
            <a:r>
              <a:rPr kumimoji="1" lang="en-US" altLang="ja-JP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c</a:t>
            </a: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 is remarkably insensitive to finite size!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33922" y="1047963"/>
            <a:ext cx="226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MK, 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Kolbe,</a:t>
            </a:r>
          </a:p>
          <a:p>
            <a:pPr lvl="0"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Horowitz, </a:t>
            </a:r>
            <a:r>
              <a:rPr lang="en-US" altLang="ja-JP" dirty="0">
                <a:solidFill>
                  <a:prstClr val="white"/>
                </a:solidFill>
              </a:rPr>
              <a:t>PRD(2019)</a:t>
            </a:r>
            <a:endParaRPr lang="ja-JP" altLang="en-US" dirty="0">
              <a:solidFill>
                <a:prstClr val="white"/>
              </a:solidFill>
            </a:endParaRP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L_xT = N_x/N_t&#10;\end{align*}&lt;/body&gt;&#10;  &lt;fcolor&gt;FF000000&lt;/fcolor&gt;&#10;  &lt;bcolor&gt;FFFFFFFF&lt;/bcolor&gt;&#10;  &lt;transparent&gt;False&lt;/transparent&gt;&#10;  &lt;resolution&gt;1800&lt;/resolution&gt;&#10;  &lt;imageh&gt;249&lt;/imageh&gt;&#10;  &lt;imagew&gt;150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65" y="5304873"/>
            <a:ext cx="1993336" cy="330673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6767909" y="3212252"/>
            <a:ext cx="2354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+, 1807.07871</a:t>
            </a:r>
            <a:endParaRPr kumimoji="1" lang="ja-JP" altLang="en-US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66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940526" y="1235183"/>
            <a:ext cx="7262948" cy="114039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Higher T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76101" y="2503250"/>
            <a:ext cx="83471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Difficulties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V</a:t>
            </a:r>
            <a:r>
              <a:rPr lang="en-US" altLang="ja-JP" sz="2400" dirty="0" smtClean="0"/>
              <a:t>acuum subtraction requires large-volume simulations.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Lattice spacing not available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 c</a:t>
            </a:r>
            <a:r>
              <a:rPr kumimoji="1" lang="en-US" altLang="ja-JP" sz="2400" baseline="-25000" dirty="0" smtClean="0">
                <a:sym typeface="Wingdings" panose="05000000000000000000" pitchFamily="2" charset="2"/>
              </a:rPr>
              <a:t>1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(t), c</a:t>
            </a:r>
            <a:r>
              <a:rPr kumimoji="1" lang="en-US" altLang="ja-JP" sz="2400" baseline="-25000" dirty="0" smtClean="0">
                <a:sym typeface="Wingdings" panose="05000000000000000000" pitchFamily="2" charset="2"/>
              </a:rPr>
              <a:t>2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(t) are not determined.</a:t>
            </a:r>
            <a:endParaRPr kumimoji="1" lang="ja-JP" altLang="en-US" sz="24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23902" y="1293807"/>
            <a:ext cx="68515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smtClean="0"/>
              <a:t>High-T limit: massless free gluons</a:t>
            </a:r>
          </a:p>
          <a:p>
            <a:pPr algn="ctr"/>
            <a:r>
              <a:rPr lang="en-US" altLang="ja-JP" sz="2800" dirty="0" smtClean="0"/>
              <a:t>How does the anisotropy approach this limit?</a:t>
            </a:r>
            <a:endParaRPr kumimoji="1" lang="ja-JP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56415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940526" y="1235183"/>
            <a:ext cx="7262948" cy="114039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847784" y="5020779"/>
            <a:ext cx="4876800" cy="1414716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Higher T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76101" y="2503250"/>
            <a:ext cx="83471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Difficulties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V</a:t>
            </a:r>
            <a:r>
              <a:rPr lang="en-US" altLang="ja-JP" sz="2400" dirty="0" smtClean="0"/>
              <a:t>acuum subtraction requires large-volume simulations.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Lattice spacing not available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 c</a:t>
            </a:r>
            <a:r>
              <a:rPr kumimoji="1" lang="en-US" altLang="ja-JP" sz="2400" baseline="-25000" dirty="0" smtClean="0">
                <a:sym typeface="Wingdings" panose="05000000000000000000" pitchFamily="2" charset="2"/>
              </a:rPr>
              <a:t>1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(t), c</a:t>
            </a:r>
            <a:r>
              <a:rPr kumimoji="1" lang="en-US" altLang="ja-JP" sz="2400" baseline="-25000" dirty="0" smtClean="0">
                <a:sym typeface="Wingdings" panose="05000000000000000000" pitchFamily="2" charset="2"/>
              </a:rPr>
              <a:t>2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(t) are not determined.</a:t>
            </a:r>
            <a:endParaRPr kumimoji="1" lang="ja-JP" altLang="en-US" sz="24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76101" y="4310746"/>
            <a:ext cx="1833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/>
              <a:t>We study</a:t>
            </a:r>
            <a:endParaRPr kumimoji="1" lang="ja-JP" altLang="en-US" sz="3200" b="1" dirty="0" smtClean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frac{ P_x + \delta }{ P_z + \delta }&#10;\end{align*}&lt;/body&gt;&#10;  &lt;fcolor&gt;FFFFFFFF&lt;/fcolor&gt;&#10;  &lt;bcolor&gt;FF000000&lt;/bcolor&gt;&#10;  &lt;transparent&gt;True&lt;/transparent&gt;&#10;  &lt;resolution&gt;1800&lt;/resolution&gt;&#10;  &lt;imageh&gt;555&lt;/imageh&gt;&#10;  &lt;imagew&gt;710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134" y="5251619"/>
            <a:ext cx="1219200" cy="953036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delta = -\frac14 \sum_\mu T_{\mu\mu}^{\rm E} &#10;\end{align*}&lt;/body&gt;&#10;  &lt;fcolor&gt;FFFFFFFF&lt;/fcolor&gt;&#10;  &lt;bcolor&gt;FF000000&lt;/bcolor&gt;&#10;  &lt;transparent&gt;True&lt;/transparent&gt;&#10;  &lt;resolution&gt;1800&lt;/resolution&gt;&#10;  &lt;imageh&gt;655&lt;/imageh&gt;&#10;  &lt;imagew&gt;1640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813" y="5394182"/>
            <a:ext cx="2029280" cy="810474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916326" y="5127972"/>
            <a:ext cx="2722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No vacuum </a:t>
            </a:r>
            <a:r>
              <a:rPr kumimoji="1" lang="en-US" altLang="ja-JP" sz="2400" dirty="0" err="1" smtClean="0"/>
              <a:t>subtr</a:t>
            </a:r>
            <a:r>
              <a:rPr kumimoji="1" lang="en-US" altLang="ja-JP" sz="2400" dirty="0" smtClean="0"/>
              <a:t>. </a:t>
            </a:r>
            <a:r>
              <a:rPr lang="en-US" altLang="ja-JP" sz="2400" dirty="0" smtClean="0"/>
              <a:t>nor </a:t>
            </a:r>
            <a:r>
              <a:rPr lang="en-US" altLang="ja-JP" sz="2400" dirty="0"/>
              <a:t>S</a:t>
            </a:r>
            <a:r>
              <a:rPr kumimoji="1" lang="en-US" altLang="ja-JP" sz="2400" dirty="0" smtClean="0"/>
              <a:t>uzuki </a:t>
            </a:r>
            <a:r>
              <a:rPr kumimoji="1" lang="en-US" altLang="ja-JP" sz="2400" dirty="0" err="1" smtClean="0"/>
              <a:t>coeffs</a:t>
            </a:r>
            <a:r>
              <a:rPr kumimoji="1" lang="en-US" altLang="ja-JP" sz="2400" dirty="0" smtClean="0"/>
              <a:t>. </a:t>
            </a:r>
            <a:r>
              <a:rPr lang="en-US" altLang="ja-JP" sz="2400" dirty="0" smtClean="0"/>
              <a:t>necessary!</a:t>
            </a:r>
            <a:endParaRPr kumimoji="1" lang="en-US" altLang="ja-JP" sz="24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23902" y="1293807"/>
            <a:ext cx="68515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smtClean="0"/>
              <a:t>High-T limit: massless free gluons</a:t>
            </a:r>
          </a:p>
          <a:p>
            <a:pPr algn="ctr"/>
            <a:r>
              <a:rPr lang="en-US" altLang="ja-JP" sz="2800" dirty="0" smtClean="0"/>
              <a:t>How does the anisotropy approach this limit?</a:t>
            </a:r>
            <a:endParaRPr kumimoji="1" lang="ja-JP" altLang="en-US" sz="2800" dirty="0" smtClean="0"/>
          </a:p>
        </p:txBody>
      </p:sp>
      <p:sp>
        <p:nvSpPr>
          <p:cNvPr id="11" name="下矢印 10"/>
          <p:cNvSpPr/>
          <p:nvPr/>
        </p:nvSpPr>
        <p:spPr>
          <a:xfrm>
            <a:off x="505908" y="3896361"/>
            <a:ext cx="1640265" cy="496388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50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3505200" y="217710"/>
            <a:ext cx="2133600" cy="1385010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12" y="1854914"/>
            <a:ext cx="4402012" cy="316121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503" y="1854914"/>
            <a:ext cx="4295357" cy="3161217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frac{ P_x + \delta }{ P_z + \delta }&#10;\end{align*}&lt;/body&gt;&#10;  &lt;fcolor&gt;FFFFFFFF&lt;/fcolor&gt;&#10;  &lt;bcolor&gt;FF000000&lt;/bcolor&gt;&#10;  &lt;transparent&gt;True&lt;/transparent&gt;&#10;  &lt;resolution&gt;1800&lt;/resolution&gt;&#10;  &lt;imageh&gt;555&lt;/imageh&gt;&#10;  &lt;imagew&gt;710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103" y="357641"/>
            <a:ext cx="1413794" cy="110514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966651" y="5643151"/>
            <a:ext cx="67421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Ratio approaches the asymptotic value.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But, large deviation exists even at T/T</a:t>
            </a:r>
            <a:r>
              <a:rPr lang="en-US" altLang="ja-JP" sz="2800" baseline="-25000" dirty="0" smtClean="0"/>
              <a:t>c</a:t>
            </a:r>
            <a:r>
              <a:rPr lang="en-US" altLang="ja-JP" sz="2800" dirty="0" smtClean="0"/>
              <a:t>~25.</a:t>
            </a:r>
            <a:endParaRPr kumimoji="1" lang="ja-JP" altLang="en-US" sz="28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 rot="20573509">
            <a:off x="3012154" y="2970983"/>
            <a:ext cx="1603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massless free</a:t>
            </a:r>
            <a:endParaRPr kumimoji="1" lang="ja-JP" altLang="en-US" sz="20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206301" y="5016130"/>
            <a:ext cx="383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T/T</a:t>
            </a:r>
            <a:r>
              <a:rPr kumimoji="1" lang="en-US" altLang="ja-JP" sz="2000" baseline="-25000" dirty="0" smtClean="0"/>
              <a:t>c</a:t>
            </a:r>
            <a:r>
              <a:rPr kumimoji="1" lang="ja-JP" altLang="en-US" sz="2000" dirty="0" smtClean="0"/>
              <a:t>≅</a:t>
            </a:r>
            <a:r>
              <a:rPr kumimoji="1" lang="en-US" altLang="ja-JP" sz="2000" dirty="0" smtClean="0"/>
              <a:t>8.1 (</a:t>
            </a:r>
            <a:r>
              <a:rPr kumimoji="1" lang="en-US" altLang="ja-JP" sz="2000" dirty="0" smtClean="0">
                <a:latin typeface="Symbol" panose="05050102010706020507" pitchFamily="18" charset="2"/>
              </a:rPr>
              <a:t>b</a:t>
            </a:r>
            <a:r>
              <a:rPr kumimoji="1" lang="en-US" altLang="ja-JP" sz="2000" dirty="0" smtClean="0"/>
              <a:t>=8.0)  /  T/T</a:t>
            </a:r>
            <a:r>
              <a:rPr kumimoji="1" lang="en-US" altLang="ja-JP" sz="2000" baseline="-25000" dirty="0" smtClean="0"/>
              <a:t>c</a:t>
            </a:r>
            <a:r>
              <a:rPr kumimoji="1" lang="ja-JP" altLang="en-US" sz="2000" dirty="0" smtClean="0"/>
              <a:t>≅</a:t>
            </a:r>
            <a:r>
              <a:rPr kumimoji="1" lang="en-US" altLang="ja-JP" sz="2000" dirty="0" smtClean="0"/>
              <a:t>25 (</a:t>
            </a:r>
            <a:r>
              <a:rPr kumimoji="1" lang="en-US" altLang="ja-JP" sz="2000" dirty="0" smtClean="0">
                <a:latin typeface="Symbol" panose="05050102010706020507" pitchFamily="18" charset="2"/>
              </a:rPr>
              <a:t>b</a:t>
            </a:r>
            <a:r>
              <a:rPr kumimoji="1" lang="en-US" altLang="ja-JP" sz="2000" dirty="0" smtClean="0"/>
              <a:t>=9.0)</a:t>
            </a:r>
            <a:endParaRPr kumimoji="1" lang="ja-JP" altLang="en-US" sz="2000" dirty="0" smtClean="0"/>
          </a:p>
        </p:txBody>
      </p:sp>
      <p:sp>
        <p:nvSpPr>
          <p:cNvPr id="3" name="下矢印 2"/>
          <p:cNvSpPr/>
          <p:nvPr/>
        </p:nvSpPr>
        <p:spPr>
          <a:xfrm>
            <a:off x="3971974" y="1955874"/>
            <a:ext cx="365760" cy="802133"/>
          </a:xfrm>
          <a:prstGeom prst="downArrow">
            <a:avLst>
              <a:gd name="adj1" fmla="val 50000"/>
              <a:gd name="adj2" fmla="val 928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89685" y="187749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T</a:t>
            </a:r>
            <a:endParaRPr kumimoji="1" lang="ja-JP" altLang="en-US" sz="3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1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805" y="839895"/>
            <a:ext cx="5887994" cy="4351578"/>
          </a:xfrm>
          <a:prstGeom prst="rect">
            <a:avLst/>
          </a:prstGeom>
          <a:scene3d>
            <a:camera prst="perspectiveHeroicExtremeLeftFacing" fov="5400000">
              <a:rot lat="21486037" lon="2696641" rev="36433"/>
            </a:camera>
            <a:lightRig rig="harsh" dir="t"/>
          </a:scene3d>
          <a:sp3d prstMaterial="clear"/>
        </p:spPr>
      </p:pic>
      <p:sp>
        <p:nvSpPr>
          <p:cNvPr id="5" name="テキスト ボックス 4"/>
          <p:cNvSpPr txBox="1"/>
          <p:nvPr/>
        </p:nvSpPr>
        <p:spPr>
          <a:xfrm>
            <a:off x="323850" y="1340187"/>
            <a:ext cx="7400552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effectLst>
                  <a:glow rad="101600">
                    <a:srgbClr val="10445C"/>
                  </a:glow>
                </a:effectLst>
              </a:rPr>
              <a:t>First numerical simulation of</a:t>
            </a:r>
          </a:p>
          <a:p>
            <a:r>
              <a:rPr lang="en-US" altLang="ja-JP" sz="2800" dirty="0" smtClean="0">
                <a:effectLst>
                  <a:glow rad="101600">
                    <a:srgbClr val="10445C"/>
                  </a:glow>
                </a:effectLst>
              </a:rPr>
              <a:t>anisotropic pressure in SU(3) YM</a:t>
            </a:r>
          </a:p>
          <a:p>
            <a:r>
              <a:rPr lang="en-US" altLang="ja-JP" sz="2800" dirty="0" smtClean="0">
                <a:effectLst>
                  <a:glow rad="101600">
                    <a:srgbClr val="10445C"/>
                  </a:glow>
                </a:effectLst>
              </a:rPr>
              <a:t>with periodic BC.</a:t>
            </a:r>
          </a:p>
          <a:p>
            <a:endParaRPr kumimoji="1" lang="en-US" altLang="ja-JP" sz="2800" dirty="0">
              <a:effectLst>
                <a:glow rad="101600">
                  <a:srgbClr val="10445C"/>
                </a:glow>
              </a:effectLst>
            </a:endParaRPr>
          </a:p>
          <a:p>
            <a:r>
              <a:rPr lang="en-US" altLang="ja-JP" sz="2800" dirty="0" smtClean="0">
                <a:effectLst>
                  <a:glow rad="101600">
                    <a:srgbClr val="10445C"/>
                  </a:glow>
                </a:effectLst>
              </a:rPr>
              <a:t>Medium at 1.4&lt;T/T</a:t>
            </a:r>
            <a:r>
              <a:rPr lang="en-US" altLang="ja-JP" sz="2800" baseline="-25000" dirty="0" smtClean="0">
                <a:effectLst>
                  <a:glow rad="101600">
                    <a:srgbClr val="10445C"/>
                  </a:glow>
                </a:effectLst>
              </a:rPr>
              <a:t>c</a:t>
            </a:r>
            <a:r>
              <a:rPr lang="en-US" altLang="ja-JP" sz="2800" dirty="0" smtClean="0">
                <a:effectLst>
                  <a:glow rad="101600">
                    <a:srgbClr val="10445C"/>
                  </a:glow>
                </a:effectLst>
              </a:rPr>
              <a:t>&lt;2.1 is remarkably</a:t>
            </a:r>
          </a:p>
          <a:p>
            <a:r>
              <a:rPr kumimoji="1" lang="en-US" altLang="ja-JP" sz="2800" dirty="0" smtClean="0">
                <a:effectLst>
                  <a:glow rad="101600">
                    <a:srgbClr val="10445C"/>
                  </a:glow>
                </a:effectLst>
              </a:rPr>
              <a:t>insensitive to the existence of boundary.</a:t>
            </a:r>
          </a:p>
          <a:p>
            <a:endParaRPr lang="en-US" altLang="ja-JP" sz="2800" dirty="0">
              <a:effectLst>
                <a:glow rad="101600">
                  <a:srgbClr val="10445C"/>
                </a:glow>
              </a:effectLst>
            </a:endParaRPr>
          </a:p>
          <a:p>
            <a:r>
              <a:rPr kumimoji="1" lang="en-US" altLang="ja-JP" sz="3200" b="1" dirty="0" smtClean="0">
                <a:effectLst>
                  <a:glow rad="101600">
                    <a:srgbClr val="10445C"/>
                  </a:glow>
                </a:effectLst>
              </a:rPr>
              <a:t>Future</a:t>
            </a:r>
          </a:p>
          <a:p>
            <a:r>
              <a:rPr lang="en-US" altLang="ja-JP" sz="2800" dirty="0" smtClean="0">
                <a:effectLst>
                  <a:glow rad="101600">
                    <a:srgbClr val="10445C"/>
                  </a:glow>
                </a:effectLst>
              </a:rPr>
              <a:t>Anti-periodic / </a:t>
            </a:r>
            <a:r>
              <a:rPr lang="en-US" altLang="ja-JP" sz="2800" dirty="0" err="1" smtClean="0">
                <a:effectLst>
                  <a:glow rad="101600">
                    <a:srgbClr val="10445C"/>
                  </a:glow>
                </a:effectLst>
              </a:rPr>
              <a:t>Dirichlet</a:t>
            </a:r>
            <a:r>
              <a:rPr lang="en-US" altLang="ja-JP" sz="2800" dirty="0" smtClean="0">
                <a:effectLst>
                  <a:glow rad="101600">
                    <a:srgbClr val="10445C"/>
                  </a:glow>
                </a:effectLst>
              </a:rPr>
              <a:t> BCs</a:t>
            </a:r>
          </a:p>
          <a:p>
            <a:r>
              <a:rPr lang="en-US" altLang="ja-JP" sz="2800" dirty="0" smtClean="0">
                <a:effectLst>
                  <a:glow rad="101600">
                    <a:srgbClr val="10445C"/>
                  </a:glow>
                </a:effectLst>
              </a:rPr>
              <a:t>BC for two directions, magnetic field, b</a:t>
            </a:r>
            <a:r>
              <a:rPr kumimoji="1" lang="en-US" altLang="ja-JP" sz="2800" dirty="0" smtClean="0">
                <a:effectLst>
                  <a:glow rad="101600">
                    <a:srgbClr val="10445C"/>
                  </a:glow>
                </a:effectLst>
              </a:rPr>
              <a:t>elow T</a:t>
            </a:r>
            <a:r>
              <a:rPr kumimoji="1" lang="en-US" altLang="ja-JP" sz="2800" baseline="-25000" dirty="0" smtClean="0">
                <a:effectLst>
                  <a:glow rad="101600">
                    <a:srgbClr val="10445C"/>
                  </a:glow>
                </a:effectLst>
              </a:rPr>
              <a:t>c</a:t>
            </a:r>
            <a:r>
              <a:rPr kumimoji="1" lang="en-US" altLang="ja-JP" sz="2800" dirty="0" smtClean="0">
                <a:effectLst>
                  <a:glow rad="101600">
                    <a:srgbClr val="10445C"/>
                  </a:glow>
                </a:effectLst>
              </a:rPr>
              <a:t>, …</a:t>
            </a:r>
            <a:endParaRPr kumimoji="1" lang="ja-JP" altLang="en-US" sz="2800" dirty="0" smtClean="0">
              <a:effectLst>
                <a:glow rad="101600">
                  <a:srgbClr val="10445C"/>
                </a:glow>
              </a:effectLst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3263" y="5982784"/>
            <a:ext cx="7877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>
                <a:solidFill>
                  <a:srgbClr val="FFFF00"/>
                </a:solidFill>
              </a:rPr>
              <a:t>And, </a:t>
            </a:r>
            <a:r>
              <a:rPr lang="en-US" altLang="ja-JP" sz="3200" b="1" dirty="0">
                <a:solidFill>
                  <a:srgbClr val="FFFF00"/>
                </a:solidFill>
              </a:rPr>
              <a:t>many other problems </a:t>
            </a:r>
            <a:r>
              <a:rPr kumimoji="1" lang="en-US" altLang="ja-JP" sz="3200" b="1" dirty="0" smtClean="0">
                <a:solidFill>
                  <a:srgbClr val="FFFF00"/>
                </a:solidFill>
              </a:rPr>
              <a:t>related to EMT!!</a:t>
            </a:r>
            <a:endParaRPr kumimoji="1" lang="ja-JP" altLang="en-US" sz="32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5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backup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79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Casimir Effect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57052" y="1328057"/>
            <a:ext cx="8429896" cy="3914503"/>
            <a:chOff x="357052" y="2434046"/>
            <a:chExt cx="8429896" cy="3069771"/>
          </a:xfrm>
          <a:scene3d>
            <a:camera prst="perspectiveContrastingRightFacing" fov="7200000">
              <a:rot lat="0" lon="0" rev="0"/>
            </a:camera>
            <a:lightRig rig="threePt" dir="t"/>
          </a:scene3d>
        </p:grpSpPr>
        <p:sp>
          <p:nvSpPr>
            <p:cNvPr id="4" name="正方形/長方形 3"/>
            <p:cNvSpPr/>
            <p:nvPr/>
          </p:nvSpPr>
          <p:spPr>
            <a:xfrm>
              <a:off x="357052" y="4650377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357052" y="2434046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1009165" y="5651863"/>
            <a:ext cx="7125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/>
              <a:t>a</a:t>
            </a:r>
            <a:r>
              <a:rPr kumimoji="1" lang="en-US" altLang="ja-JP" sz="2800" dirty="0" smtClean="0"/>
              <a:t>ttractive force between two conductive plates</a:t>
            </a:r>
            <a:endParaRPr kumimoji="1" lang="ja-JP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10429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26" y="4029089"/>
            <a:ext cx="3848773" cy="273793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Tips for</a:t>
            </a:r>
            <a:r>
              <a:rPr kumimoji="1" lang="en-US" altLang="ja-JP" dirty="0" smtClean="0"/>
              <a:t> Presentation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28650" y="1375635"/>
            <a:ext cx="741241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Install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OBS Studio </a:t>
            </a:r>
            <a:r>
              <a:rPr lang="en-US" altLang="ja-JP" dirty="0" smtClean="0">
                <a:hlinkClick r:id="rId3"/>
              </a:rPr>
              <a:t>https</a:t>
            </a:r>
            <a:r>
              <a:rPr lang="en-US" altLang="ja-JP" dirty="0">
                <a:hlinkClick r:id="rId3"/>
              </a:rPr>
              <a:t>://</a:t>
            </a:r>
            <a:r>
              <a:rPr lang="en-US" altLang="ja-JP" dirty="0" smtClean="0">
                <a:hlinkClick r:id="rId3"/>
              </a:rPr>
              <a:t>obsproject.com/</a:t>
            </a:r>
            <a:endParaRPr lang="en-US" altLang="ja-JP" dirty="0" smtClean="0"/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OBS </a:t>
            </a:r>
            <a:r>
              <a:rPr kumimoji="1" lang="en-US" altLang="ja-JP" sz="2400" dirty="0" err="1" smtClean="0"/>
              <a:t>VirtualCam</a:t>
            </a:r>
            <a:r>
              <a:rPr lang="en-US" altLang="ja-JP" sz="2400" dirty="0" smtClean="0"/>
              <a:t> </a:t>
            </a:r>
            <a:r>
              <a:rPr lang="en-US" altLang="ja-JP" dirty="0" smtClean="0">
                <a:hlinkClick r:id="rId4"/>
              </a:rPr>
              <a:t>https</a:t>
            </a:r>
            <a:r>
              <a:rPr lang="en-US" altLang="ja-JP" dirty="0">
                <a:hlinkClick r:id="rId4"/>
              </a:rPr>
              <a:t>://</a:t>
            </a:r>
            <a:r>
              <a:rPr lang="en-US" altLang="ja-JP" dirty="0" smtClean="0">
                <a:hlinkClick r:id="rId4"/>
              </a:rPr>
              <a:t>github.com/CatxFish/obs-virtual-cam/</a:t>
            </a:r>
            <a:endParaRPr lang="en-US" altLang="ja-JP" sz="16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Setup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000" dirty="0" smtClean="0"/>
              <a:t>tools – </a:t>
            </a:r>
            <a:r>
              <a:rPr lang="en-US" altLang="ja-JP" sz="2000" dirty="0" err="1" smtClean="0"/>
              <a:t>VirtualCam</a:t>
            </a:r>
            <a:r>
              <a:rPr lang="en-US" altLang="ja-JP" sz="2000" dirty="0" smtClean="0"/>
              <a:t> – Start</a:t>
            </a:r>
            <a:endParaRPr lang="en-US" altLang="ja-JP" sz="2400" dirty="0" smtClean="0"/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000" dirty="0" smtClean="0"/>
              <a:t>Chroma </a:t>
            </a:r>
            <a:r>
              <a:rPr lang="en-US" altLang="ja-JP" sz="2000" dirty="0"/>
              <a:t>key </a:t>
            </a:r>
            <a:r>
              <a:rPr lang="en-US" altLang="ja-JP" sz="2000" dirty="0" smtClean="0"/>
              <a:t>composition: Need a green sheet behind you!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Zoom:</a:t>
            </a:r>
            <a:r>
              <a:rPr kumimoji="1" lang="en-US" altLang="ja-JP" dirty="0" smtClean="0"/>
              <a:t> </a:t>
            </a:r>
            <a:r>
              <a:rPr kumimoji="1" lang="en-US" altLang="ja-JP" sz="2000" dirty="0" smtClean="0"/>
              <a:t>Share Screen – Advanced – Content from 2nd camera</a:t>
            </a:r>
            <a:endParaRPr kumimoji="1" lang="ja-JP" altLang="en-US" sz="2000" dirty="0" smtClean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286" y="4390606"/>
            <a:ext cx="3814475" cy="2380138"/>
          </a:xfrm>
          <a:prstGeom prst="rect">
            <a:avLst/>
          </a:prstGeom>
        </p:spPr>
      </p:pic>
      <p:sp>
        <p:nvSpPr>
          <p:cNvPr id="10" name="楕円 9"/>
          <p:cNvSpPr/>
          <p:nvPr/>
        </p:nvSpPr>
        <p:spPr>
          <a:xfrm>
            <a:off x="5864772" y="4458488"/>
            <a:ext cx="901788" cy="2144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/>
          <p:cNvSpPr/>
          <p:nvPr/>
        </p:nvSpPr>
        <p:spPr>
          <a:xfrm>
            <a:off x="6567523" y="4672899"/>
            <a:ext cx="901788" cy="721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840247" y="4349542"/>
            <a:ext cx="1476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Select Here!</a:t>
            </a:r>
            <a:endParaRPr kumimoji="1" lang="ja-JP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13" name="曲折矢印 12"/>
          <p:cNvSpPr/>
          <p:nvPr/>
        </p:nvSpPr>
        <p:spPr>
          <a:xfrm rot="5400000">
            <a:off x="7512462" y="3748399"/>
            <a:ext cx="594729" cy="462474"/>
          </a:xfrm>
          <a:prstGeom prst="ben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72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角丸四角形 47"/>
          <p:cNvSpPr/>
          <p:nvPr/>
        </p:nvSpPr>
        <p:spPr>
          <a:xfrm>
            <a:off x="1104808" y="1173337"/>
            <a:ext cx="6738309" cy="952124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Extrapolations </a:t>
            </a:r>
            <a:r>
              <a:rPr lang="en-US" altLang="ja-JP" sz="2800" dirty="0" smtClean="0">
                <a:latin typeface="Century" panose="02040604050505020304" pitchFamily="18" charset="0"/>
              </a:rPr>
              <a:t>t</a:t>
            </a:r>
            <a:r>
              <a:rPr lang="en-US" altLang="ja-JP" sz="2800" dirty="0" smtClean="0">
                <a:latin typeface="Century" panose="02040604050505020304" pitchFamily="18" charset="0"/>
                <a:sym typeface="Wingdings" panose="05000000000000000000" pitchFamily="2" charset="2"/>
              </a:rPr>
              <a:t>0, a0</a:t>
            </a:r>
            <a:endParaRPr kumimoji="1" lang="ja-JP" altLang="en-US" sz="2800" dirty="0">
              <a:latin typeface="Century" panose="02040604050505020304" pitchFamily="18" charset="0"/>
            </a:endParaRPr>
          </a:p>
        </p:txBody>
      </p:sp>
      <p:sp>
        <p:nvSpPr>
          <p:cNvPr id="4" name="直角三角形 3"/>
          <p:cNvSpPr/>
          <p:nvPr/>
        </p:nvSpPr>
        <p:spPr>
          <a:xfrm flipH="1">
            <a:off x="875242" y="4177203"/>
            <a:ext cx="3034937" cy="2037135"/>
          </a:xfrm>
          <a:prstGeom prst="rtTriangle">
            <a:avLst/>
          </a:prstGeom>
          <a:gradFill flip="none" rotWithShape="1">
            <a:gsLst>
              <a:gs pos="0">
                <a:srgbClr val="FF0000">
                  <a:alpha val="0"/>
                </a:srgbClr>
              </a:gs>
              <a:gs pos="27000">
                <a:srgbClr val="FF0000">
                  <a:alpha val="0"/>
                </a:srgbClr>
              </a:gs>
              <a:gs pos="100000">
                <a:srgbClr val="FF0000">
                  <a:alpha val="68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391918" y="6214338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 rot="16200000">
            <a:off x="-883887" y="4955950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1418189" y="3442338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962474" y="3442338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2657485" y="3442338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358571" y="3328434"/>
            <a:ext cx="1973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effectLst>
                  <a:glow rad="101600">
                    <a:srgbClr val="10445C"/>
                  </a:glow>
                </a:effectLst>
              </a:rPr>
              <a:t>①</a:t>
            </a:r>
            <a:r>
              <a:rPr kumimoji="1" lang="en-US" altLang="ja-JP" sz="2400" dirty="0" smtClean="0">
                <a:effectLst>
                  <a:glow rad="101600">
                    <a:srgbClr val="10445C"/>
                  </a:glow>
                </a:effectLst>
              </a:rPr>
              <a:t>Continuum</a:t>
            </a:r>
            <a:endParaRPr kumimoji="1" lang="ja-JP" altLang="en-US" sz="2400" dirty="0">
              <a:effectLst>
                <a:glow rad="101600">
                  <a:srgbClr val="10445C"/>
                </a:glow>
              </a:effectLst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6200000">
            <a:off x="-802859" y="4676637"/>
            <a:ext cx="2576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effectLst>
                  <a:glow rad="101600">
                    <a:srgbClr val="12465D"/>
                  </a:glow>
                </a:effectLst>
              </a:rPr>
              <a:t>②</a:t>
            </a:r>
            <a:r>
              <a:rPr kumimoji="1" lang="en-US" altLang="ja-JP" sz="2400" dirty="0" smtClean="0">
                <a:effectLst>
                  <a:glow rad="101600">
                    <a:srgbClr val="12465D"/>
                  </a:glow>
                </a:effectLst>
              </a:rPr>
              <a:t>Small t </a:t>
            </a:r>
            <a:r>
              <a:rPr kumimoji="1" lang="en-US" altLang="ja-JP" sz="2400" dirty="0" err="1" smtClean="0">
                <a:effectLst>
                  <a:glow rad="101600">
                    <a:srgbClr val="12465D"/>
                  </a:glow>
                </a:effectLst>
              </a:rPr>
              <a:t>extrapol</a:t>
            </a:r>
            <a:r>
              <a:rPr kumimoji="1" lang="en-US" altLang="ja-JP" sz="2400" dirty="0" smtClean="0">
                <a:effectLst>
                  <a:glow rad="101600">
                    <a:srgbClr val="12465D"/>
                  </a:glow>
                </a:effectLst>
              </a:rPr>
              <a:t>.</a:t>
            </a:r>
            <a:endParaRPr kumimoji="1" lang="ja-JP" altLang="en-US" sz="2400" dirty="0">
              <a:effectLst>
                <a:glow rad="101600">
                  <a:srgbClr val="12465D"/>
                </a:glow>
              </a:effectLst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36918" y="5225653"/>
            <a:ext cx="1580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strong </a:t>
            </a:r>
          </a:p>
          <a:p>
            <a:r>
              <a:rPr kumimoji="1" lang="en-US" altLang="ja-JP" sz="2000" dirty="0" smtClean="0"/>
              <a:t>discretization</a:t>
            </a:r>
            <a:endParaRPr lang="en-US" altLang="ja-JP" sz="2000" dirty="0" smtClean="0"/>
          </a:p>
          <a:p>
            <a:r>
              <a:rPr kumimoji="1" lang="en-US" altLang="ja-JP" sz="2000" dirty="0" smtClean="0"/>
              <a:t>effect</a:t>
            </a:r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^2&#10;\end{align*}&lt;/body&gt;&#10;  &lt;fcolor&gt;FFFFFFFF&lt;/fcolor&gt;&#10;  &lt;bcolor&gt;FFFFFFFF&lt;/bcolor&gt;&#10;  &lt;transparent&gt;True&lt;/transparent&gt;&#10;  &lt;resolution&gt;1800&lt;/resolution&gt;&#10;  &lt;imageh&gt;219&lt;/imageh&gt;&#10;  &lt;imagew&gt;209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395" y="6174819"/>
            <a:ext cx="441119" cy="462224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18" y="3112076"/>
            <a:ext cx="221064" cy="456673"/>
          </a:xfrm>
          <a:prstGeom prst="rect">
            <a:avLst/>
          </a:prstGeom>
        </p:spPr>
      </p:pic>
      <p:sp>
        <p:nvSpPr>
          <p:cNvPr id="18" name="右矢印 17"/>
          <p:cNvSpPr/>
          <p:nvPr/>
        </p:nvSpPr>
        <p:spPr>
          <a:xfrm flipH="1">
            <a:off x="875240" y="3679140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 flipH="1">
            <a:off x="875240" y="4123277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右矢印 19"/>
          <p:cNvSpPr/>
          <p:nvPr/>
        </p:nvSpPr>
        <p:spPr>
          <a:xfrm flipH="1">
            <a:off x="875240" y="4613274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右矢印 20"/>
          <p:cNvSpPr/>
          <p:nvPr/>
        </p:nvSpPr>
        <p:spPr>
          <a:xfrm rot="16200000" flipH="1">
            <a:off x="-390519" y="4810911"/>
            <a:ext cx="2479612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DB8631">
                  <a:shade val="85000"/>
                  <a:satMod val="130000"/>
                </a:srgbClr>
              </a:gs>
              <a:gs pos="34000">
                <a:srgbClr val="DB8631">
                  <a:shade val="87000"/>
                  <a:satMod val="125000"/>
                </a:srgbClr>
              </a:gs>
              <a:gs pos="70000">
                <a:srgbClr val="DB8631">
                  <a:tint val="100000"/>
                  <a:shade val="90000"/>
                  <a:satMod val="130000"/>
                </a:srgbClr>
              </a:gs>
              <a:gs pos="100000">
                <a:srgbClr val="DB8631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DB8631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590088" y="2005787"/>
            <a:ext cx="2522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9999"/>
                </a:solidFill>
              </a:rPr>
              <a:t>O(t) terms in SFTE</a:t>
            </a:r>
            <a:endParaRPr kumimoji="1" lang="ja-JP" altLang="en-US" sz="2400" dirty="0" smtClean="0">
              <a:solidFill>
                <a:srgbClr val="FF9999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025361" y="1988538"/>
            <a:ext cx="2768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lattice discretization</a:t>
            </a:r>
            <a:endParaRPr kumimoji="1" lang="ja-JP" altLang="en-US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角丸四角形 27"/>
          <p:cNvSpPr/>
          <p:nvPr/>
        </p:nvSpPr>
        <p:spPr>
          <a:xfrm rot="16200000" flipV="1">
            <a:off x="6523178" y="990913"/>
            <a:ext cx="796789" cy="1320384"/>
          </a:xfrm>
          <a:prstGeom prst="roundRect">
            <a:avLst/>
          </a:prstGeom>
          <a:solidFill>
            <a:schemeClr val="tx2">
              <a:alpha val="10196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 rot="16200000" flipV="1">
            <a:off x="5187558" y="1275456"/>
            <a:ext cx="796789" cy="751295"/>
          </a:xfrm>
          <a:prstGeom prst="roundRect">
            <a:avLst/>
          </a:prstGeom>
          <a:solidFill>
            <a:srgbClr val="FF0000">
              <a:alpha val="9804"/>
            </a:srgbClr>
          </a:soli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latt} &#10;= \langle T_{\mu\nu}(t) \rangle_{\rm phys} + C_{\mu\nu} t + D_{\mu\nu}(t)\frac{a^2}t&#10;\end{align*}&lt;/body&gt;&#10;  &lt;fcolor&gt;FFFFFFFF&lt;/fcolor&gt;&#10;  &lt;bcolor&gt;FF000000&lt;/bcolor&gt;&#10;  &lt;transparent&gt;True&lt;/transparent&gt;&#10;  &lt;resolution&gt;1800&lt;/resolution&gt;&#10;  &lt;imageh&gt;546&lt;/imageh&gt;&#10;  &lt;imagew&gt;4907&lt;/imagew&gt;&#10;  &lt;scale&gt;50&lt;/scale&gt;&#10;  &lt;cursor&gt;9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553" y="1300484"/>
            <a:ext cx="6067442" cy="675122"/>
          </a:xfrm>
          <a:prstGeom prst="rect">
            <a:avLst/>
          </a:prstGeom>
        </p:spPr>
      </p:pic>
      <p:sp>
        <p:nvSpPr>
          <p:cNvPr id="30" name="直角三角形 29"/>
          <p:cNvSpPr/>
          <p:nvPr/>
        </p:nvSpPr>
        <p:spPr>
          <a:xfrm flipH="1">
            <a:off x="5336411" y="4177203"/>
            <a:ext cx="3034937" cy="2037135"/>
          </a:xfrm>
          <a:prstGeom prst="rtTriangle">
            <a:avLst/>
          </a:prstGeom>
          <a:gradFill flip="none" rotWithShape="1">
            <a:gsLst>
              <a:gs pos="0">
                <a:srgbClr val="FF0000">
                  <a:alpha val="0"/>
                </a:srgbClr>
              </a:gs>
              <a:gs pos="27000">
                <a:srgbClr val="FF0000">
                  <a:alpha val="0"/>
                </a:srgbClr>
              </a:gs>
              <a:gs pos="100000">
                <a:srgbClr val="FF0000">
                  <a:alpha val="68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矢印コネクタ 30"/>
          <p:cNvCxnSpPr/>
          <p:nvPr/>
        </p:nvCxnSpPr>
        <p:spPr>
          <a:xfrm>
            <a:off x="4853087" y="6214338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rot="16200000">
            <a:off x="3577282" y="4955950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5879358" y="3442338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6423643" y="3442338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7118654" y="3442338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6798087" y="5225653"/>
            <a:ext cx="1580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strong </a:t>
            </a:r>
          </a:p>
          <a:p>
            <a:r>
              <a:rPr kumimoji="1" lang="en-US" altLang="ja-JP" sz="2000" dirty="0" smtClean="0"/>
              <a:t>discretization</a:t>
            </a:r>
            <a:endParaRPr lang="en-US" altLang="ja-JP" sz="2000" dirty="0" smtClean="0"/>
          </a:p>
          <a:p>
            <a:r>
              <a:rPr kumimoji="1" lang="en-US" altLang="ja-JP" sz="2000" dirty="0" smtClean="0"/>
              <a:t>effect</a:t>
            </a:r>
          </a:p>
        </p:txBody>
      </p:sp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a^2&#10;\end{align*}&lt;/body&gt;&#10;  &lt;fcolor&gt;FFFFFFFF&lt;/fcolor&gt;&#10;  &lt;bcolor&gt;FFFFFFFF&lt;/bcolor&gt;&#10;  &lt;transparent&gt;True&lt;/transparent&gt;&#10;  &lt;resolution&gt;1800&lt;/resolution&gt;&#10;  &lt;imageh&gt;219&lt;/imageh&gt;&#10;  &lt;imagew&gt;209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790" y="6254341"/>
            <a:ext cx="441119" cy="462224"/>
          </a:xfrm>
          <a:prstGeom prst="rect">
            <a:avLst/>
          </a:prstGeom>
        </p:spPr>
      </p:pic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087" y="3112076"/>
            <a:ext cx="221064" cy="456673"/>
          </a:xfrm>
          <a:prstGeom prst="rect">
            <a:avLst/>
          </a:prstGeom>
        </p:spPr>
      </p:pic>
      <p:sp>
        <p:nvSpPr>
          <p:cNvPr id="44" name="右矢印 43"/>
          <p:cNvSpPr/>
          <p:nvPr/>
        </p:nvSpPr>
        <p:spPr>
          <a:xfrm rot="16200000" flipH="1">
            <a:off x="4644890" y="4793663"/>
            <a:ext cx="2479612" cy="327241"/>
          </a:xfrm>
          <a:prstGeom prst="rightArrow">
            <a:avLst>
              <a:gd name="adj1" fmla="val 50000"/>
              <a:gd name="adj2" fmla="val 111412"/>
            </a:avLst>
          </a:prstGeom>
          <a:noFill/>
          <a:ln w="38100" cap="flat" cmpd="sng" algn="ctr">
            <a:solidFill>
              <a:srgbClr val="DB8631"/>
            </a:solidFill>
            <a:prstDash val="dash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5" name="右矢印 44"/>
          <p:cNvSpPr/>
          <p:nvPr/>
        </p:nvSpPr>
        <p:spPr>
          <a:xfrm rot="16200000" flipH="1">
            <a:off x="5195394" y="4810911"/>
            <a:ext cx="2479612" cy="327241"/>
          </a:xfrm>
          <a:prstGeom prst="rightArrow">
            <a:avLst>
              <a:gd name="adj1" fmla="val 50000"/>
              <a:gd name="adj2" fmla="val 111412"/>
            </a:avLst>
          </a:prstGeom>
          <a:noFill/>
          <a:ln w="38100" cap="flat" cmpd="sng" algn="ctr">
            <a:solidFill>
              <a:srgbClr val="DB8631"/>
            </a:solidFill>
            <a:prstDash val="dash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791200" y="3717477"/>
            <a:ext cx="170400" cy="1223038"/>
          </a:xfrm>
          <a:prstGeom prst="rect">
            <a:avLst/>
          </a:prstGeom>
          <a:solidFill>
            <a:schemeClr val="accent6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6343222" y="3736977"/>
            <a:ext cx="170400" cy="1223038"/>
          </a:xfrm>
          <a:prstGeom prst="rect">
            <a:avLst/>
          </a:prstGeom>
          <a:solidFill>
            <a:schemeClr val="accent6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96196" y="2668561"/>
            <a:ext cx="2393027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FlowQCD2016</a:t>
            </a:r>
            <a:endParaRPr kumimoji="1" lang="ja-JP" altLang="en-US" sz="2800" b="1" dirty="0" smtClean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767901" y="2663773"/>
            <a:ext cx="1820563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This Study</a:t>
            </a:r>
            <a:endParaRPr kumimoji="1" lang="ja-JP" altLang="en-US" sz="2800" b="1" dirty="0" smtClean="0"/>
          </a:p>
        </p:txBody>
      </p:sp>
      <p:cxnSp>
        <p:nvCxnSpPr>
          <p:cNvPr id="49" name="直線コネクタ 48"/>
          <p:cNvCxnSpPr/>
          <p:nvPr/>
        </p:nvCxnSpPr>
        <p:spPr>
          <a:xfrm flipV="1">
            <a:off x="5347261" y="3707748"/>
            <a:ext cx="2446095" cy="0"/>
          </a:xfrm>
          <a:prstGeom prst="line">
            <a:avLst/>
          </a:prstGeom>
          <a:ln w="19050">
            <a:solidFill>
              <a:schemeClr val="accent5">
                <a:lumMod val="40000"/>
                <a:lumOff val="60000"/>
              </a:schemeClr>
            </a:solidFill>
            <a:prstDash val="sysDot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 flipV="1">
            <a:off x="5347261" y="4940515"/>
            <a:ext cx="2446095" cy="0"/>
          </a:xfrm>
          <a:prstGeom prst="line">
            <a:avLst/>
          </a:prstGeom>
          <a:ln w="19050">
            <a:solidFill>
              <a:schemeClr val="accent5">
                <a:lumMod val="40000"/>
                <a:lumOff val="60000"/>
              </a:schemeClr>
            </a:solidFill>
            <a:prstDash val="sysDot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40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energy </a:t>
            </a:r>
            <a:r>
              <a:rPr kumimoji="1" lang="en-US" altLang="ja-JP" dirty="0" err="1" smtClean="0"/>
              <a:t>densty</a:t>
            </a:r>
            <a:r>
              <a:rPr kumimoji="1" lang="en-US" altLang="ja-JP" dirty="0" smtClean="0"/>
              <a:t> / transverse P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02" y="2284534"/>
            <a:ext cx="4134310" cy="309735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541" y="2284533"/>
            <a:ext cx="4287375" cy="309735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976514" y="1680751"/>
            <a:ext cx="2544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Energy Density</a:t>
            </a:r>
            <a:endParaRPr kumimoji="1" lang="ja-JP" altLang="en-US" sz="2800" b="1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77546" y="1696850"/>
            <a:ext cx="3717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Transverse Pressure </a:t>
            </a:r>
            <a:r>
              <a:rPr kumimoji="1" lang="en-US" altLang="ja-JP" sz="2800" b="1" dirty="0" err="1" smtClean="0"/>
              <a:t>P</a:t>
            </a:r>
            <a:r>
              <a:rPr kumimoji="1" lang="en-US" altLang="ja-JP" sz="2800" b="1" baseline="-25000" dirty="0" err="1" smtClean="0"/>
              <a:t>z</a:t>
            </a:r>
            <a:endParaRPr kumimoji="1" lang="ja-JP" altLang="en-US" sz="2800" b="1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66743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5228726" y="1323707"/>
            <a:ext cx="2897150" cy="3352797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tx1">
                  <a:lumMod val="65000"/>
                </a:schemeClr>
              </a:solidFill>
            </a:endParaRPr>
          </a:p>
          <a:p>
            <a:pPr algn="ctr"/>
            <a:r>
              <a:rPr lang="en-US" altLang="ja-JP" sz="32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Smeared world</a:t>
            </a:r>
          </a:p>
          <a:p>
            <a:pPr algn="ctr"/>
            <a:r>
              <a:rPr lang="en-US" altLang="ja-JP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by gradient flow</a:t>
            </a:r>
          </a:p>
          <a:p>
            <a:pPr algn="ctr"/>
            <a:endParaRPr kumimoji="1" lang="en-US" altLang="ja-JP" sz="2400" b="1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altLang="ja-JP" sz="2400" dirty="0">
              <a:solidFill>
                <a:schemeClr val="tx1">
                  <a:lumMod val="65000"/>
                </a:schemeClr>
              </a:solidFill>
            </a:endParaRPr>
          </a:p>
          <a:p>
            <a:pPr algn="ctr"/>
            <a:endParaRPr kumimoji="1" lang="en-US" altLang="ja-JP" sz="2400" dirty="0" smtClean="0">
              <a:solidFill>
                <a:schemeClr val="tx1">
                  <a:lumMod val="65000"/>
                </a:schemeClr>
              </a:solidFill>
            </a:endParaRPr>
          </a:p>
          <a:p>
            <a:pPr algn="ctr"/>
            <a:endParaRPr kumimoji="1" lang="en-US" altLang="ja-JP" sz="2400" dirty="0" smtClean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 Method</a:t>
            </a:r>
            <a:endParaRPr kumimoji="1" lang="ja-JP" altLang="en-US" dirty="0"/>
          </a:p>
        </p:txBody>
      </p:sp>
      <p:pic>
        <p:nvPicPr>
          <p:cNvPr id="5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25" y="1128637"/>
            <a:ext cx="2103062" cy="20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943200" y="1456950"/>
            <a:ext cx="2380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lattice regularized</a:t>
            </a:r>
          </a:p>
          <a:p>
            <a:pPr algn="ctr"/>
            <a:r>
              <a:rPr lang="en-US" altLang="ja-JP" sz="2400" b="1" dirty="0" smtClean="0"/>
              <a:t>gauge theory</a:t>
            </a:r>
            <a:endParaRPr kumimoji="1" lang="ja-JP" altLang="en-US" sz="2400" b="1" dirty="0"/>
          </a:p>
        </p:txBody>
      </p:sp>
      <p:sp>
        <p:nvSpPr>
          <p:cNvPr id="7" name="右矢印 6"/>
          <p:cNvSpPr/>
          <p:nvPr/>
        </p:nvSpPr>
        <p:spPr>
          <a:xfrm>
            <a:off x="3082834" y="1667766"/>
            <a:ext cx="2387359" cy="108255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/>
              <a:t>gradient  flow</a:t>
            </a:r>
            <a:endParaRPr kumimoji="1" lang="ja-JP" altLang="en-US" sz="2400" b="1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617" y="2408182"/>
            <a:ext cx="867690" cy="583240"/>
          </a:xfrm>
          <a:prstGeom prst="rect">
            <a:avLst/>
          </a:prstGeom>
          <a:effectLst>
            <a:glow rad="101600">
              <a:schemeClr val="tx2">
                <a:lumMod val="40000"/>
                <a:lumOff val="60000"/>
                <a:alpha val="40000"/>
              </a:schemeClr>
            </a:glow>
          </a:effectLst>
        </p:spPr>
      </p:pic>
      <p:sp>
        <p:nvSpPr>
          <p:cNvPr id="10" name="角丸四角形 9"/>
          <p:cNvSpPr/>
          <p:nvPr/>
        </p:nvSpPr>
        <p:spPr>
          <a:xfrm>
            <a:off x="1045425" y="3168207"/>
            <a:ext cx="2098363" cy="1551842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kumimoji="1" lang="en-US" altLang="ja-JP" sz="2400" b="1" dirty="0" smtClean="0">
                <a:solidFill>
                  <a:schemeClr val="accent4">
                    <a:lumMod val="50000"/>
                  </a:schemeClr>
                </a:solidFill>
              </a:rPr>
              <a:t>continuum theory</a:t>
            </a:r>
          </a:p>
          <a:p>
            <a:pPr algn="ctr"/>
            <a:endParaRPr kumimoji="1" lang="en-US" altLang="ja-JP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n-US" altLang="ja-JP" sz="2400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\end{align*}&lt;/body&gt;&#10;  &lt;fcolor&gt;FF000000&lt;/fcolor&gt;&#10;  &lt;bcolor&gt;FFFFFFFF&lt;/bcolor&gt;&#10;  &lt;transparent&gt;True&lt;/transparent&gt;&#10;  &lt;resolution&gt;1800&lt;/resolution&gt;&#10;  &lt;imageh&gt;321&lt;/imageh&gt;&#10;  &lt;imagew&gt;363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607" y="4046475"/>
            <a:ext cx="683710" cy="604602"/>
          </a:xfrm>
          <a:prstGeom prst="rect">
            <a:avLst/>
          </a:prstGeom>
        </p:spPr>
      </p:pic>
      <p:sp>
        <p:nvSpPr>
          <p:cNvPr id="15" name="乗算記号 14"/>
          <p:cNvSpPr/>
          <p:nvPr/>
        </p:nvSpPr>
        <p:spPr>
          <a:xfrm>
            <a:off x="1465497" y="2117478"/>
            <a:ext cx="1149737" cy="1069033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U_{\mu\nu},  E&#10;\end{align*}&lt;/body&gt;&#10;  &lt;fcolor&gt;FF000000&lt;/fcolor&gt;&#10;  &lt;bcolor&gt;FFFFFFFF&lt;/bcolor&gt;&#10;  &lt;transparent&gt;True&lt;/transparent&gt;&#10;  &lt;resolution&gt;1800&lt;/resolution&gt;&#10;  &lt;imageh&gt;245&lt;/imageh&gt;&#10;  &lt;imagew&gt;69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743" y="3545498"/>
            <a:ext cx="1316566" cy="461456"/>
          </a:xfrm>
          <a:prstGeom prst="rect">
            <a:avLst/>
          </a:prstGeom>
        </p:spPr>
      </p:pic>
      <p:sp>
        <p:nvSpPr>
          <p:cNvPr id="23" name="右矢印 22"/>
          <p:cNvSpPr/>
          <p:nvPr/>
        </p:nvSpPr>
        <p:spPr>
          <a:xfrm>
            <a:off x="3082834" y="3220144"/>
            <a:ext cx="2387359" cy="108255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/>
              <a:t>gradient  flow</a:t>
            </a:r>
            <a:endParaRPr kumimoji="1" lang="ja-JP" altLang="en-US" sz="2400" b="1" dirty="0"/>
          </a:p>
        </p:txBody>
      </p:sp>
      <p:sp>
        <p:nvSpPr>
          <p:cNvPr id="3" name="角丸四角形 2"/>
          <p:cNvSpPr/>
          <p:nvPr/>
        </p:nvSpPr>
        <p:spPr>
          <a:xfrm>
            <a:off x="5632272" y="3266238"/>
            <a:ext cx="2090057" cy="1065926"/>
          </a:xfrm>
          <a:prstGeom prst="round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6551202" y="4035453"/>
            <a:ext cx="2090056" cy="82716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 smtClean="0"/>
              <a:t>Measure on </a:t>
            </a:r>
          </a:p>
          <a:p>
            <a:pPr algn="ctr"/>
            <a:r>
              <a:rPr lang="en-US" altLang="ja-JP" sz="2800" b="1" dirty="0" smtClean="0"/>
              <a:t>the lattice</a:t>
            </a:r>
            <a:endParaRPr kumimoji="1" lang="ja-JP" altLang="en-US" sz="2800" b="1" dirty="0"/>
          </a:p>
        </p:txBody>
      </p:sp>
      <p:sp>
        <p:nvSpPr>
          <p:cNvPr id="27" name="右矢印 26"/>
          <p:cNvSpPr/>
          <p:nvPr/>
        </p:nvSpPr>
        <p:spPr>
          <a:xfrm rot="21175600" flipH="1">
            <a:off x="2428162" y="3866131"/>
            <a:ext cx="3439736" cy="484632"/>
          </a:xfrm>
          <a:prstGeom prst="rightArrow">
            <a:avLst>
              <a:gd name="adj1" fmla="val 50000"/>
              <a:gd name="adj2" fmla="val 132659"/>
            </a:avLst>
          </a:prstGeom>
          <a:solidFill>
            <a:srgbClr val="FF0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角丸四角形 30"/>
          <p:cNvSpPr/>
          <p:nvPr/>
        </p:nvSpPr>
        <p:spPr>
          <a:xfrm>
            <a:off x="3370217" y="4191291"/>
            <a:ext cx="2403566" cy="432937"/>
          </a:xfrm>
          <a:prstGeom prst="roundRect">
            <a:avLst/>
          </a:prstGeom>
          <a:gradFill rotWithShape="1">
            <a:gsLst>
              <a:gs pos="0">
                <a:srgbClr val="C0504D">
                  <a:satMod val="103000"/>
                  <a:lumMod val="102000"/>
                  <a:tint val="94000"/>
                </a:srgbClr>
              </a:gs>
              <a:gs pos="50000">
                <a:srgbClr val="C0504D">
                  <a:satMod val="110000"/>
                  <a:lumMod val="100000"/>
                  <a:shade val="100000"/>
                </a:srgbClr>
              </a:gs>
              <a:gs pos="100000">
                <a:srgbClr val="C0504D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analytic relation</a:t>
            </a:r>
            <a:endParaRPr kumimoji="0" lang="ja-JP" alt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818990" y="4961343"/>
            <a:ext cx="8081573" cy="1797373"/>
            <a:chOff x="818990" y="4961343"/>
            <a:chExt cx="8081573" cy="1797373"/>
          </a:xfrm>
        </p:grpSpPr>
        <p:sp>
          <p:nvSpPr>
            <p:cNvPr id="34" name="角丸四角形 33"/>
            <p:cNvSpPr/>
            <p:nvPr/>
          </p:nvSpPr>
          <p:spPr>
            <a:xfrm>
              <a:off x="818990" y="4961343"/>
              <a:ext cx="7672252" cy="1797373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2182932" y="4965963"/>
              <a:ext cx="49443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800" b="1" dirty="0" smtClean="0"/>
                <a:t>Take</a:t>
              </a:r>
              <a:r>
                <a:rPr kumimoji="1" lang="en-US" altLang="ja-JP" sz="2800" b="1" dirty="0" smtClean="0"/>
                <a:t> </a:t>
              </a:r>
              <a:r>
                <a:rPr lang="en-US" altLang="ja-JP" sz="2800" b="1" dirty="0"/>
                <a:t>E</a:t>
              </a:r>
              <a:r>
                <a:rPr kumimoji="1" lang="en-US" altLang="ja-JP" sz="2800" b="1" dirty="0" smtClean="0"/>
                <a:t>xtrapolation </a:t>
              </a:r>
              <a:r>
                <a:rPr kumimoji="1" lang="en-US" altLang="ja-JP" sz="2800" b="1" dirty="0" smtClean="0">
                  <a:latin typeface="Century" panose="02040604050505020304" pitchFamily="18" charset="0"/>
                </a:rPr>
                <a:t>(</a:t>
              </a:r>
              <a:r>
                <a:rPr kumimoji="1" lang="en-US" altLang="ja-JP" sz="2800" b="1" dirty="0" err="1" smtClean="0">
                  <a:latin typeface="Century" panose="02040604050505020304" pitchFamily="18" charset="0"/>
                </a:rPr>
                <a:t>t,a</a:t>
              </a:r>
              <a:r>
                <a:rPr kumimoji="1" lang="en-US" altLang="ja-JP" sz="2800" b="1" dirty="0" smtClean="0">
                  <a:latin typeface="Century" panose="02040604050505020304" pitchFamily="18" charset="0"/>
                </a:rPr>
                <a:t>)</a:t>
              </a:r>
              <a:r>
                <a:rPr kumimoji="1" lang="en-US" altLang="ja-JP" sz="2800" b="1" dirty="0" smtClean="0">
                  <a:latin typeface="Century" panose="02040604050505020304" pitchFamily="18" charset="0"/>
                  <a:sym typeface="Wingdings" panose="05000000000000000000" pitchFamily="2" charset="2"/>
                </a:rPr>
                <a:t>(0,0)</a:t>
              </a:r>
              <a:endParaRPr kumimoji="1" lang="ja-JP" altLang="en-US" sz="2800" b="1" dirty="0" smtClean="0">
                <a:latin typeface="Century" panose="02040604050505020304" pitchFamily="18" charset="0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3696583" y="6230001"/>
              <a:ext cx="2522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FF9999"/>
                  </a:solidFill>
                </a:rPr>
                <a:t>O(t) terms in SFTE</a:t>
              </a:r>
              <a:endParaRPr kumimoji="1" lang="ja-JP" altLang="en-US" sz="2400" dirty="0" smtClean="0">
                <a:solidFill>
                  <a:srgbClr val="FF9999"/>
                </a:solidFill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6131856" y="6212752"/>
              <a:ext cx="27687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lattice discretization</a:t>
              </a:r>
              <a:endParaRPr kumimoji="1" lang="ja-JP" alt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8" name="角丸四角形 37"/>
            <p:cNvSpPr/>
            <p:nvPr/>
          </p:nvSpPr>
          <p:spPr>
            <a:xfrm rot="16200000" flipV="1">
              <a:off x="6466198" y="5378602"/>
              <a:ext cx="796789" cy="993433"/>
            </a:xfrm>
            <a:prstGeom prst="roundRect">
              <a:avLst/>
            </a:prstGeom>
            <a:solidFill>
              <a:schemeClr val="tx2">
                <a:alpha val="10196"/>
              </a:schemeClr>
            </a:solidFill>
            <a:ln w="19050">
              <a:solidFill>
                <a:schemeClr val="accent2">
                  <a:lumMod val="20000"/>
                  <a:lumOff val="8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角丸四角形 38"/>
            <p:cNvSpPr/>
            <p:nvPr/>
          </p:nvSpPr>
          <p:spPr>
            <a:xfrm rot="16200000" flipV="1">
              <a:off x="5320180" y="5499670"/>
              <a:ext cx="796789" cy="751295"/>
            </a:xfrm>
            <a:prstGeom prst="roundRect">
              <a:avLst/>
            </a:prstGeom>
            <a:solidFill>
              <a:srgbClr val="FF0000">
                <a:alpha val="9804"/>
              </a:srgbClr>
            </a:solidFill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latt} &#10;= \langle T_{\mu\nu}(t) \rangle_{\rm phys} + C_{\mu\nu} t + D_{\mu\nu}\frac{a^2}t + \cdots&#10;\end{align*}&lt;/body&gt;&#10;  &lt;fcolor&gt;FFFFFFFF&lt;/fcolor&gt;&#10;  &lt;bcolor&gt;FF000000&lt;/bcolor&gt;&#10;  &lt;transparent&gt;True&lt;/transparent&gt;&#10;  &lt;resolution&gt;1800&lt;/resolution&gt;&#10;  &lt;imageh&gt;546&lt;/imageh&gt;&#10;  &lt;imagew&gt;5226&lt;/imagew&gt;&#10;  &lt;scale&gt;50&lt;/scale&gt;&#10;  &lt;cursor&gt;148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2294" y="5520915"/>
              <a:ext cx="6268262" cy="6548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515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  <p:bldP spid="27" grpId="0" animBg="1"/>
      <p:bldP spid="3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角丸四角形 43"/>
          <p:cNvSpPr/>
          <p:nvPr/>
        </p:nvSpPr>
        <p:spPr>
          <a:xfrm>
            <a:off x="1236617" y="5238409"/>
            <a:ext cx="2213189" cy="152470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角丸四角形 42"/>
          <p:cNvSpPr/>
          <p:nvPr/>
        </p:nvSpPr>
        <p:spPr>
          <a:xfrm>
            <a:off x="5122659" y="5238410"/>
            <a:ext cx="3185317" cy="152470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Two </a:t>
            </a:r>
            <a:r>
              <a:rPr lang="en-US" altLang="ja-JP" dirty="0" smtClean="0"/>
              <a:t>Special Cases</a:t>
            </a:r>
            <a:r>
              <a:rPr kumimoji="1" lang="en-US" altLang="ja-JP" dirty="0" smtClean="0"/>
              <a:t> with PBC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880007" y="3082672"/>
            <a:ext cx="2365426" cy="810689"/>
          </a:xfrm>
          <a:prstGeom prst="rect">
            <a:avLst/>
          </a:prstGeom>
          <a:scene3d>
            <a:camera prst="isometricOffAxis2Left">
              <a:rot lat="1080000" lon="600000" rev="0"/>
            </a:camera>
            <a:lightRig rig="soft" dir="t"/>
          </a:scene3d>
          <a:sp3d extrusionH="3810000" contourW="12700" prstMaterial="clear">
            <a:contourClr>
              <a:schemeClr val="accent5">
                <a:lumMod val="40000"/>
                <a:lumOff val="6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5470830" y="3968569"/>
            <a:ext cx="768861" cy="109859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L_x&#10;\end{align*}&lt;/body&gt;&#10;  &lt;fcolor&gt;FFFFFFFF&lt;/fcolor&gt;&#10;  &lt;bcolor&gt;FF000000&lt;/bcolor&gt;&#10;  &lt;transparent&gt;True&lt;/transparent&gt;&#10;  &lt;resolution&gt;1800&lt;/resolution&gt;&#10;  &lt;imageh&gt;209&lt;/imageh&gt;&#10;  &lt;imagew&gt;26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910" y="4075804"/>
            <a:ext cx="276225" cy="221192"/>
          </a:xfrm>
          <a:prstGeom prst="rect">
            <a:avLst/>
          </a:prstGeom>
        </p:spPr>
      </p:pic>
      <p:cxnSp>
        <p:nvCxnSpPr>
          <p:cNvPr id="7" name="直線矢印コネクタ 6"/>
          <p:cNvCxnSpPr/>
          <p:nvPr/>
        </p:nvCxnSpPr>
        <p:spPr>
          <a:xfrm flipV="1">
            <a:off x="710310" y="3068511"/>
            <a:ext cx="1" cy="744491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frac1T&#10;\end{align*}&lt;/body&gt;&#10;  &lt;fcolor&gt;FFFFFFFF&lt;/fcolor&gt;&#10;  &lt;bcolor&gt;FF000000&lt;/bcolor&gt;&#10;  &lt;transparent&gt;True&lt;/transparent&gt;&#10;  &lt;resolution&gt;1800&lt;/resolution&gt;&#10;  &lt;imageh&gt;503&lt;/imageh&gt;&#10;  &lt;imagew&gt;18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87" y="3174585"/>
            <a:ext cx="191558" cy="532342"/>
          </a:xfrm>
          <a:prstGeom prst="rect">
            <a:avLst/>
          </a:prstGeom>
        </p:spPr>
      </p:pic>
      <p:cxnSp>
        <p:nvCxnSpPr>
          <p:cNvPr id="9" name="直線矢印コネクタ 8"/>
          <p:cNvCxnSpPr/>
          <p:nvPr/>
        </p:nvCxnSpPr>
        <p:spPr>
          <a:xfrm flipV="1">
            <a:off x="6525196" y="2914512"/>
            <a:ext cx="1631066" cy="1030513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L_y,~L_z&#10;\end{align*}&lt;/body&gt;&#10;  &lt;fcolor&gt;FFFFFFFF&lt;/fcolor&gt;&#10;  &lt;bcolor&gt;FF000000&lt;/bcolor&gt;&#10;  &lt;transparent&gt;True&lt;/transparent&gt;&#10;  &lt;resolution&gt;1800&lt;/resolution&gt;&#10;  &lt;imageh&gt;243&lt;/imageh&gt;&#10;  &lt;imagew&gt;735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877" y="3646967"/>
            <a:ext cx="777875" cy="257175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5428811" y="3049908"/>
            <a:ext cx="877019" cy="810689"/>
          </a:xfrm>
          <a:prstGeom prst="rect">
            <a:avLst/>
          </a:prstGeom>
          <a:scene3d>
            <a:camera prst="isometricOffAxis2Left"/>
            <a:lightRig rig="soft" dir="t"/>
          </a:scene3d>
          <a:sp3d extrusionH="3810000" contourW="12700" prstMaterial="clear">
            <a:contourClr>
              <a:schemeClr val="accent5">
                <a:lumMod val="40000"/>
                <a:lumOff val="6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/>
          <p:cNvCxnSpPr/>
          <p:nvPr/>
        </p:nvCxnSpPr>
        <p:spPr>
          <a:xfrm flipV="1">
            <a:off x="5224425" y="3030517"/>
            <a:ext cx="1" cy="744491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frac1T&#10;\end{align*}&lt;/body&gt;&#10;  &lt;fcolor&gt;FFFFFFFF&lt;/fcolor&gt;&#10;  &lt;bcolor&gt;FF000000&lt;/bcolor&gt;&#10;  &lt;transparent&gt;True&lt;/transparent&gt;&#10;  &lt;resolution&gt;1800&lt;/resolution&gt;&#10;  &lt;imageh&gt;503&lt;/imageh&gt;&#10;  &lt;imagew&gt;18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102" y="3136591"/>
            <a:ext cx="191558" cy="532342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_{11}=T_{22}=T_{33}&#10;\end{align*}&lt;/body&gt;&#10;  &lt;fcolor&gt;FFFFFFFF&lt;/fcolor&gt;&#10;  &lt;bcolor&gt;FF000000&lt;/bcolor&gt;&#10;  &lt;transparent&gt;True&lt;/transparent&gt;&#10;  &lt;resolution&gt;1800&lt;/resolution&gt;&#10;  &lt;imageh&gt;209&lt;/imageh&gt;&#10;  &lt;imagew&gt;1704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4658102"/>
            <a:ext cx="2616128" cy="320875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5180281" y="5288113"/>
            <a:ext cx="3070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In conformal (</a:t>
            </a:r>
            <a:r>
              <a:rPr kumimoji="1" lang="en-US" altLang="ja-JP" sz="2400" dirty="0" err="1" smtClean="0">
                <a:latin typeface="Symbol" panose="05050102010706020507" pitchFamily="18" charset="2"/>
              </a:rPr>
              <a:t>S</a:t>
            </a:r>
            <a:r>
              <a:rPr kumimoji="1" lang="en-US" altLang="ja-JP" sz="2400" baseline="-25000" dirty="0" err="1" smtClean="0">
                <a:latin typeface="Symbol" panose="05050102010706020507" pitchFamily="18" charset="2"/>
              </a:rPr>
              <a:t>m</a:t>
            </a:r>
            <a:r>
              <a:rPr kumimoji="1" lang="en-US" altLang="ja-JP" sz="2400" dirty="0" err="1" smtClean="0"/>
              <a:t>T</a:t>
            </a:r>
            <a:r>
              <a:rPr kumimoji="1" lang="en-US" altLang="ja-JP" sz="2400" baseline="-25000" dirty="0" err="1" smtClean="0">
                <a:latin typeface="Symbol" panose="05050102010706020507" pitchFamily="18" charset="2"/>
              </a:rPr>
              <a:t>mm</a:t>
            </a:r>
            <a:r>
              <a:rPr kumimoji="1" lang="en-US" altLang="ja-JP" sz="2400" dirty="0" smtClean="0"/>
              <a:t>=</a:t>
            </a:r>
            <a:r>
              <a:rPr kumimoji="1" lang="en-US" altLang="ja-JP" sz="2400" dirty="0" smtClean="0">
                <a:latin typeface="Century" panose="02040604050505020304" pitchFamily="18" charset="0"/>
              </a:rPr>
              <a:t>0</a:t>
            </a:r>
            <a:r>
              <a:rPr kumimoji="1" lang="en-US" altLang="ja-JP" sz="2400" dirty="0" smtClean="0"/>
              <a:t>)</a:t>
            </a:r>
            <a:endParaRPr kumimoji="1" lang="ja-JP" altLang="en-US" sz="2400" dirty="0" smtClean="0"/>
          </a:p>
        </p:txBody>
      </p:sp>
      <p:cxnSp>
        <p:nvCxnSpPr>
          <p:cNvPr id="30" name="直線矢印コネクタ 29"/>
          <p:cNvCxnSpPr/>
          <p:nvPr/>
        </p:nvCxnSpPr>
        <p:spPr>
          <a:xfrm flipV="1">
            <a:off x="3449806" y="2806432"/>
            <a:ext cx="652681" cy="1140029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L_y,~L_z&#10;\end{align*}&lt;/body&gt;&#10;  &lt;fcolor&gt;FFFFFFFF&lt;/fcolor&gt;&#10;  &lt;bcolor&gt;FF000000&lt;/bcolor&gt;&#10;  &lt;transparent&gt;True&lt;/transparent&gt;&#10;  &lt;resolution&gt;1800&lt;/resolution&gt;&#10;  &lt;imageh&gt;243&lt;/imageh&gt;&#10;  &lt;imagew&gt;735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123" y="3667763"/>
            <a:ext cx="777875" cy="257175"/>
          </a:xfrm>
          <a:prstGeom prst="rect">
            <a:avLst/>
          </a:prstGeom>
        </p:spPr>
      </p:pic>
      <p:cxnSp>
        <p:nvCxnSpPr>
          <p:cNvPr id="33" name="直線矢印コネクタ 32"/>
          <p:cNvCxnSpPr/>
          <p:nvPr/>
        </p:nvCxnSpPr>
        <p:spPr>
          <a:xfrm>
            <a:off x="880007" y="4014051"/>
            <a:ext cx="2365426" cy="110727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L_x&#10;\end{align*}&lt;/body&gt;&#10;  &lt;fcolor&gt;FFFFFFFF&lt;/fcolor&gt;&#10;  &lt;bcolor&gt;FF000000&lt;/bcolor&gt;&#10;  &lt;transparent&gt;True&lt;/transparent&gt;&#10;  &lt;resolution&gt;1800&lt;/resolution&gt;&#10;  &lt;imageh&gt;209&lt;/imageh&gt;&#10;  &lt;imagew&gt;26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957" y="4155979"/>
            <a:ext cx="276225" cy="221192"/>
          </a:xfrm>
          <a:prstGeom prst="rect">
            <a:avLst/>
          </a:prstGeom>
        </p:spPr>
      </p:pic>
      <p:sp>
        <p:nvSpPr>
          <p:cNvPr id="19" name="角丸四角形 18"/>
          <p:cNvSpPr/>
          <p:nvPr/>
        </p:nvSpPr>
        <p:spPr>
          <a:xfrm>
            <a:off x="628650" y="1301224"/>
            <a:ext cx="3584248" cy="700251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1/T \ll L_x = L_y = L_z&#10;\end{align*}&lt;/body&gt;&#10;  &lt;fcolor&gt;FFFFFFFF&lt;/fcolor&gt;&#10;  &lt;bcolor&gt;FF000000&lt;/bcolor&gt;&#10;  &lt;transparent&gt;True&lt;/transparent&gt;&#10;  &lt;resolution&gt;1800&lt;/resolution&gt;&#10;  &lt;imageh&gt;260&lt;/imageh&gt;&#10;  &lt;imagew&gt;2303&lt;/imagew&gt;&#10;  &lt;scale&gt;50&lt;/scale&gt;&#10;  &lt;cursor&gt;3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24" y="1457947"/>
            <a:ext cx="3251700" cy="367105"/>
          </a:xfrm>
          <a:prstGeom prst="rect">
            <a:avLst/>
          </a:prstGeom>
        </p:spPr>
      </p:pic>
      <p:sp>
        <p:nvSpPr>
          <p:cNvPr id="20" name="角丸四角形 19"/>
          <p:cNvSpPr/>
          <p:nvPr/>
        </p:nvSpPr>
        <p:spPr>
          <a:xfrm>
            <a:off x="4931102" y="1307167"/>
            <a:ext cx="3584248" cy="700251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1/T=L_x ,~ L_y = L_z&#10;\end{align*}&lt;/body&gt;&#10;  &lt;fcolor&gt;FFFFFFFF&lt;/fcolor&gt;&#10;  &lt;bcolor&gt;FF000000&lt;/bcolor&gt;&#10;  &lt;transparent&gt;True&lt;/transparent&gt;&#10;  &lt;resolution&gt;1800&lt;/resolution&gt;&#10;  &lt;imageh&gt;260&lt;/imageh&gt;&#10;  &lt;imagew&gt;2110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100" y="1482372"/>
            <a:ext cx="2979195" cy="367105"/>
          </a:xfrm>
          <a:prstGeom prst="rect">
            <a:avLst/>
          </a:prstGeom>
        </p:spPr>
      </p:pic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T_{44}=T_{11} ,~&#10;T_{22}=T_{33}&#10;\end{align*}&lt;/body&gt;&#10;  &lt;fcolor&gt;FFFFFFFF&lt;/fcolor&gt;&#10;  &lt;bcolor&gt;FF000000&lt;/bcolor&gt;&#10;  &lt;transparent&gt;True&lt;/transparent&gt;&#10;  &lt;resolution&gt;1800&lt;/resolution&gt;&#10;  &lt;imageh&gt;217&lt;/imageh&gt;&#10;  &lt;imagew&gt;2255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102" y="4662601"/>
            <a:ext cx="3462071" cy="333157"/>
          </a:xfrm>
          <a:prstGeom prst="rect">
            <a:avLst/>
          </a:prstGeom>
        </p:spPr>
      </p:pic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\frac{p_1}{p_2}=1&#10;\end{align*}&lt;/body&gt;&#10;  &lt;fcolor&gt;FFFFFFFF&lt;/fcolor&gt;&#10;  &lt;bcolor&gt;FF000000&lt;/bcolor&gt;&#10;  &lt;transparent&gt;True&lt;/transparent&gt;&#10;  &lt;resolution&gt;1800&lt;/resolution&gt;&#10;  &lt;imageh&gt;496&lt;/imageh&gt;&#10;  &lt;imagew&gt;711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825" y="5629655"/>
            <a:ext cx="1155760" cy="806268"/>
          </a:xfrm>
          <a:prstGeom prst="rect">
            <a:avLst/>
          </a:prstGeom>
        </p:spPr>
      </p:pic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\frac{p_1}{p_2}=-1&#10;\end{align*}&lt;/body&gt;&#10;  &lt;fcolor&gt;FFFFFFFF&lt;/fcolor&gt;&#10;  &lt;bcolor&gt;FF000000&lt;/bcolor&gt;&#10;  &lt;transparent&gt;True&lt;/transparent&gt;&#10;  &lt;resolution&gt;1800&lt;/resolution&gt;&#10;  &lt;imageh&gt;496&lt;/imageh&gt;&#10;  &lt;imagew&gt;905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640" y="5817006"/>
            <a:ext cx="1471115" cy="806268"/>
          </a:xfrm>
          <a:prstGeom prst="rect">
            <a:avLst/>
          </a:prstGeom>
        </p:spPr>
      </p:pic>
      <p:sp>
        <p:nvSpPr>
          <p:cNvPr id="42" name="左右矢印 41"/>
          <p:cNvSpPr/>
          <p:nvPr/>
        </p:nvSpPr>
        <p:spPr>
          <a:xfrm>
            <a:off x="3546855" y="5691766"/>
            <a:ext cx="1481296" cy="827390"/>
          </a:xfrm>
          <a:prstGeom prst="left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344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>
          <a:xfrm>
            <a:off x="598538" y="1306287"/>
            <a:ext cx="7946921" cy="2228406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EMT on the Lattice: Conventional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70492" y="1397392"/>
            <a:ext cx="4003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/>
              <a:t>Lattice EMT Operator</a:t>
            </a:r>
            <a:endParaRPr kumimoji="1" lang="ja-JP" altLang="en-US" sz="3200" b="1" dirty="0" smtClean="0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T_{\mu\nu}^{[1]} = \delta_{\mu\nu} F_{\rho\sigma}^a F_{\rho\sigma}^a&#10;\end{align*}&lt;/body&gt;&#10;  &lt;fcolor&gt;FFFFFFFF&lt;/fcolor&gt;&#10;  &lt;bcolor&gt;FF000000&lt;/bcolor&gt;&#10;  &lt;transparent&gt;True&lt;/transparent&gt;&#10;  &lt;resolution&gt;1800&lt;/resolution&gt;&#10;  &lt;imageh&gt;332&lt;/imageh&gt;&#10;  &lt;imagew&gt;1856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606" y="2987207"/>
            <a:ext cx="1414095" cy="252952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_{\mu\nu}^{[6]} = (1-\delta_{\mu\nu}) F_{\mu\rho}^a F_{\nu\rho}^a,&#10;\end{align*}&lt;/body&gt;&#10;  &lt;fcolor&gt;FFFFFFFF&lt;/fcolor&gt;&#10;  &lt;bcolor&gt;FF000000&lt;/bcolor&gt;&#10;  &lt;transparent&gt;True&lt;/transparent&gt;&#10;  &lt;resolution&gt;1800&lt;/resolution&gt;&#10;  &lt;imageh&gt;332&lt;/imageh&gt;&#10;  &lt;imagew&gt;2544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322" y="2987209"/>
            <a:ext cx="1938286" cy="252952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T_{\mu\nu}^{[3]} = \delta_{\mu\nu}\Big( F_{\mu\rho}^a F_{\nu\rho}^a - \frac14 F_{\rho\sigma}^a F_{\rho\sigma}^a \Big),&#10;\end{align*}&lt;/body&gt;&#10;  &lt;fcolor&gt;FFFFFFFF&lt;/fcolor&gt;&#10;  &lt;bcolor&gt;FF000000&lt;/bcolor&gt;&#10;  &lt;transparent&gt;True&lt;/transparent&gt;&#10;  &lt;resolution&gt;1800&lt;/resolution&gt;&#10;  &lt;imageh&gt;503&lt;/imageh&gt;&#10;  &lt;imagew&gt;3503&lt;/imagew&gt;&#10;  &lt;scale&gt;50&lt;/scale&gt;&#10;  &lt;cursor&gt;1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131" y="2922064"/>
            <a:ext cx="2668952" cy="383238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707079" y="3822327"/>
            <a:ext cx="46712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Fit to thermodynamics: Z</a:t>
            </a:r>
            <a:r>
              <a:rPr lang="en-US" altLang="ja-JP" sz="2400" baseline="-25000" dirty="0"/>
              <a:t>3</a:t>
            </a:r>
            <a:r>
              <a:rPr lang="en-US" altLang="ja-JP" sz="2400" dirty="0"/>
              <a:t>, Z</a:t>
            </a:r>
            <a:r>
              <a:rPr lang="en-US" altLang="ja-JP" sz="2400" baseline="-25000" dirty="0"/>
              <a:t>1</a:t>
            </a:r>
            <a:endParaRPr lang="ja-JP" altLang="en-US" sz="2400" baseline="-25000" dirty="0"/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Shifted-boundary method: Z</a:t>
            </a:r>
            <a:r>
              <a:rPr kumimoji="1" lang="en-US" altLang="ja-JP" sz="2400" baseline="-25000" dirty="0" smtClean="0"/>
              <a:t>6</a:t>
            </a:r>
            <a:r>
              <a:rPr kumimoji="1" lang="en-US" altLang="ja-JP" sz="2400" dirty="0" smtClean="0"/>
              <a:t>, Z</a:t>
            </a:r>
            <a:r>
              <a:rPr kumimoji="1" lang="en-US" altLang="ja-JP" sz="2400" baseline="-25000" dirty="0" smtClean="0"/>
              <a:t>3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6534493" y="1622548"/>
            <a:ext cx="2049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err="1" smtClean="0"/>
              <a:t>Caracciolo</a:t>
            </a:r>
            <a:r>
              <a:rPr lang="en-US" altLang="ja-JP" sz="2000" dirty="0" smtClean="0"/>
              <a:t>+, 1990</a:t>
            </a:r>
            <a:endParaRPr lang="ja-JP" altLang="en-US" sz="2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80602" y="5190763"/>
            <a:ext cx="3541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Multi-level algorithm</a:t>
            </a:r>
            <a:endParaRPr kumimoji="1" lang="ja-JP" altLang="en-US" sz="2800" b="1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258541" y="4482877"/>
            <a:ext cx="4126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Giusti</a:t>
            </a:r>
            <a:r>
              <a:rPr kumimoji="1" lang="en-US" altLang="ja-JP" sz="2000" dirty="0" smtClean="0"/>
              <a:t>, Meyer, 2011; 2013;</a:t>
            </a:r>
          </a:p>
          <a:p>
            <a:r>
              <a:rPr lang="en-US" altLang="ja-JP" sz="2000" dirty="0" err="1" smtClean="0"/>
              <a:t>Giusti</a:t>
            </a:r>
            <a:r>
              <a:rPr lang="en-US" altLang="ja-JP" sz="2000" dirty="0" smtClean="0"/>
              <a:t>, Pepe, 2014~;</a:t>
            </a:r>
            <a:r>
              <a:rPr lang="en-US" altLang="ja-JP" sz="2000" dirty="0"/>
              <a:t> </a:t>
            </a:r>
            <a:r>
              <a:rPr kumimoji="1" lang="en-US" altLang="ja-JP" sz="2000" dirty="0" err="1" smtClean="0"/>
              <a:t>Borsanyi</a:t>
            </a:r>
            <a:r>
              <a:rPr kumimoji="1" lang="en-US" altLang="ja-JP" sz="2000" dirty="0" smtClean="0"/>
              <a:t>+, 2018</a:t>
            </a:r>
            <a:endParaRPr kumimoji="1" lang="ja-JP" altLang="en-US" sz="2000" dirty="0" smtClean="0"/>
          </a:p>
        </p:txBody>
      </p:sp>
      <p:sp>
        <p:nvSpPr>
          <p:cNvPr id="21" name="正方形/長方形 20"/>
          <p:cNvSpPr/>
          <p:nvPr/>
        </p:nvSpPr>
        <p:spPr>
          <a:xfrm>
            <a:off x="5258541" y="5775037"/>
            <a:ext cx="24690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Meyer, 2007;</a:t>
            </a:r>
          </a:p>
          <a:p>
            <a:r>
              <a:rPr lang="en-US" altLang="ja-JP" sz="2000" dirty="0" err="1" smtClean="0"/>
              <a:t>Borsanyi</a:t>
            </a:r>
            <a:r>
              <a:rPr lang="en-US" altLang="ja-JP" sz="2000" dirty="0" smtClean="0"/>
              <a:t>, 2018;</a:t>
            </a:r>
          </a:p>
          <a:p>
            <a:r>
              <a:rPr lang="en-US" altLang="ja-JP" sz="2000" dirty="0" err="1" smtClean="0"/>
              <a:t>Astrakhantsev</a:t>
            </a:r>
            <a:r>
              <a:rPr lang="en-US" altLang="ja-JP" sz="2000" dirty="0" smtClean="0"/>
              <a:t>+, 2018</a:t>
            </a:r>
            <a:endParaRPr lang="ja-JP" altLang="en-US" sz="2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07079" y="5768000"/>
            <a:ext cx="4518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effective in reducing statistical error of correlator</a:t>
            </a:r>
            <a:endParaRPr kumimoji="1" lang="ja-JP" altLang="en-US" sz="2400" dirty="0" smtClean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\mu\nu} = &#10;Z_6 T_{\mu\nu}^{[6]} &#10;+ Z_3 T_{\mu\nu}^{[3]} &#10;+ Z_1 \big( T_{\mu\nu}^{[1]} - \langle T_{\mu\nu}^{[1]}\rangle \big)&#10;\end{align*}&lt;/body&gt;&#10;  &lt;fcolor&gt;FFFFFFFF&lt;/fcolor&gt;&#10;  &lt;bcolor&gt;FF000000&lt;/bcolor&gt;&#10;  &lt;transparent&gt;True&lt;/transparent&gt;&#10;  &lt;resolution&gt;1800&lt;/resolution&gt;&#10;  &lt;imageh&gt;332&lt;/imageh&gt;&#10;  &lt;imagew&gt;4477&lt;/imagew&gt;&#10;  &lt;scale&gt;50&lt;/scale&gt;&#10;  &lt;cursor&gt;1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86" y="2200023"/>
            <a:ext cx="7099424" cy="52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8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Casimir Effect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57052" y="1328057"/>
            <a:ext cx="8429896" cy="3914503"/>
            <a:chOff x="357052" y="2434046"/>
            <a:chExt cx="8429896" cy="3069771"/>
          </a:xfrm>
          <a:scene3d>
            <a:camera prst="perspectiveContrastingRightFacing" fov="7200000">
              <a:rot lat="0" lon="0" rev="0"/>
            </a:camera>
            <a:lightRig rig="threePt" dir="t"/>
          </a:scene3d>
        </p:grpSpPr>
        <p:sp>
          <p:nvSpPr>
            <p:cNvPr id="4" name="正方形/長方形 3"/>
            <p:cNvSpPr/>
            <p:nvPr/>
          </p:nvSpPr>
          <p:spPr>
            <a:xfrm>
              <a:off x="357052" y="4650377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357052" y="2434046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1009165" y="5651863"/>
            <a:ext cx="7125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/>
              <a:t>a</a:t>
            </a:r>
            <a:r>
              <a:rPr kumimoji="1" lang="en-US" altLang="ja-JP" sz="2800" dirty="0" smtClean="0"/>
              <a:t>ttractive force between two conductive plates</a:t>
            </a:r>
            <a:endParaRPr kumimoji="1" lang="ja-JP" altLang="en-US" sz="2800" dirty="0" smtClean="0"/>
          </a:p>
        </p:txBody>
      </p:sp>
      <p:grpSp>
        <p:nvGrpSpPr>
          <p:cNvPr id="3" name="グループ化 2"/>
          <p:cNvGrpSpPr/>
          <p:nvPr/>
        </p:nvGrpSpPr>
        <p:grpSpPr>
          <a:xfrm>
            <a:off x="4589418" y="2166400"/>
            <a:ext cx="0" cy="2260430"/>
            <a:chOff x="4589418" y="2175109"/>
            <a:chExt cx="0" cy="2260430"/>
          </a:xfrm>
        </p:grpSpPr>
        <p:cxnSp>
          <p:nvCxnSpPr>
            <p:cNvPr id="9" name="直線矢印コネクタ 8"/>
            <p:cNvCxnSpPr/>
            <p:nvPr/>
          </p:nvCxnSpPr>
          <p:spPr>
            <a:xfrm flipV="1">
              <a:off x="4589418" y="3751633"/>
              <a:ext cx="0" cy="683906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oval" w="med" len="med"/>
              <a:tailEnd type="arrow" w="lg" len="lg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/>
            <p:cNvCxnSpPr/>
            <p:nvPr/>
          </p:nvCxnSpPr>
          <p:spPr>
            <a:xfrm>
              <a:off x="4589418" y="2175109"/>
              <a:ext cx="0" cy="683906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oval" w="med" len="med"/>
              <a:tailEnd type="arrow" w="lg" len="lg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619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Casimir Effect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57052" y="1328057"/>
            <a:ext cx="8429896" cy="3914503"/>
            <a:chOff x="357052" y="2434046"/>
            <a:chExt cx="8429896" cy="3069771"/>
          </a:xfrm>
          <a:scene3d>
            <a:camera prst="perspectiveContrastingRightFacing" fov="7200000">
              <a:rot lat="0" lon="0" rev="0"/>
            </a:camera>
            <a:lightRig rig="threePt" dir="t"/>
          </a:scene3d>
        </p:grpSpPr>
        <p:sp>
          <p:nvSpPr>
            <p:cNvPr id="4" name="正方形/長方形 3"/>
            <p:cNvSpPr/>
            <p:nvPr/>
          </p:nvSpPr>
          <p:spPr>
            <a:xfrm>
              <a:off x="357052" y="4650377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357052" y="2434046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1009165" y="5651863"/>
            <a:ext cx="7125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/>
              <a:t>a</a:t>
            </a:r>
            <a:r>
              <a:rPr kumimoji="1" lang="en-US" altLang="ja-JP" sz="2800" dirty="0" smtClean="0"/>
              <a:t>ttractive force between two conductive plates</a:t>
            </a:r>
            <a:endParaRPr kumimoji="1" lang="ja-JP" altLang="en-US" sz="2800" dirty="0" smtClean="0"/>
          </a:p>
        </p:txBody>
      </p:sp>
      <p:grpSp>
        <p:nvGrpSpPr>
          <p:cNvPr id="3" name="グループ化 2"/>
          <p:cNvGrpSpPr/>
          <p:nvPr/>
        </p:nvGrpSpPr>
        <p:grpSpPr>
          <a:xfrm>
            <a:off x="4589418" y="2166400"/>
            <a:ext cx="0" cy="2260430"/>
            <a:chOff x="4589418" y="2175109"/>
            <a:chExt cx="0" cy="2260430"/>
          </a:xfrm>
        </p:grpSpPr>
        <p:cxnSp>
          <p:nvCxnSpPr>
            <p:cNvPr id="9" name="直線矢印コネクタ 8"/>
            <p:cNvCxnSpPr/>
            <p:nvPr/>
          </p:nvCxnSpPr>
          <p:spPr>
            <a:xfrm flipV="1">
              <a:off x="4589418" y="3751633"/>
              <a:ext cx="0" cy="683906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oval" w="med" len="med"/>
              <a:tailEnd type="arrow" w="lg" len="lg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/>
            <p:cNvCxnSpPr/>
            <p:nvPr/>
          </p:nvCxnSpPr>
          <p:spPr>
            <a:xfrm>
              <a:off x="4589418" y="2175109"/>
              <a:ext cx="0" cy="683906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oval" w="med" len="med"/>
              <a:tailEnd type="arrow" w="lg" len="lg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直線コネクタ 17"/>
          <p:cNvCxnSpPr/>
          <p:nvPr/>
        </p:nvCxnSpPr>
        <p:spPr>
          <a:xfrm>
            <a:off x="6130834" y="2629985"/>
            <a:ext cx="3423" cy="1341120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図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412582" y="2851496"/>
            <a:ext cx="1436501" cy="87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10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Casimir Effect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57052" y="1328057"/>
            <a:ext cx="8429896" cy="3914503"/>
            <a:chOff x="357052" y="2434046"/>
            <a:chExt cx="8429896" cy="3069771"/>
          </a:xfrm>
          <a:scene3d>
            <a:camera prst="perspectiveContrastingRightFacing" fov="7200000">
              <a:rot lat="0" lon="0" rev="0"/>
            </a:camera>
            <a:lightRig rig="threePt" dir="t"/>
          </a:scene3d>
        </p:grpSpPr>
        <p:sp>
          <p:nvSpPr>
            <p:cNvPr id="4" name="正方形/長方形 3"/>
            <p:cNvSpPr/>
            <p:nvPr/>
          </p:nvSpPr>
          <p:spPr>
            <a:xfrm>
              <a:off x="357052" y="4650377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357052" y="2434046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2" name="直線矢印コネクタ 21"/>
          <p:cNvCxnSpPr/>
          <p:nvPr/>
        </p:nvCxnSpPr>
        <p:spPr>
          <a:xfrm>
            <a:off x="417547" y="6313150"/>
            <a:ext cx="6008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V="1">
            <a:off x="425282" y="6018630"/>
            <a:ext cx="406736" cy="29378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 flipV="1">
            <a:off x="417547" y="5726410"/>
            <a:ext cx="8708" cy="578607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000000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8" y="5527441"/>
            <a:ext cx="206614" cy="184953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y&#10;\end{align*}&lt;/body&gt;&#10;  &lt;fcolor&gt;FFFFFFFF&lt;/fcolor&gt;&#10;  &lt;bcolor&gt;FF000000&lt;/bcolor&gt;&#10;  &lt;transparent&gt;True&lt;/transparent&gt;&#10;  &lt;resolution&gt;1800&lt;/resolution&gt;&#10;  &lt;imageh&gt;159&lt;/imageh&gt;&#10;  &lt;imagew&gt;11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82" y="6040084"/>
            <a:ext cx="191618" cy="264933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FFFFFF&lt;/fcolor&gt;&#10;  &lt;bcolor&gt;FF000000&lt;/bcolor&gt;&#10;  &lt;transparent&gt;True&lt;/transparent&gt;&#10;  &lt;resolution&gt;1800&lt;/resolution&gt;&#10;  &lt;imageh&gt;111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80" y="5752617"/>
            <a:ext cx="174956" cy="184953"/>
          </a:xfrm>
          <a:prstGeom prst="rect">
            <a:avLst/>
          </a:prstGeom>
        </p:spPr>
      </p:pic>
      <p:sp>
        <p:nvSpPr>
          <p:cNvPr id="28" name="右矢印 27"/>
          <p:cNvSpPr/>
          <p:nvPr/>
        </p:nvSpPr>
        <p:spPr>
          <a:xfrm rot="10800000" flipH="1">
            <a:off x="3008611" y="3114953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9" name="右矢印 28"/>
          <p:cNvSpPr/>
          <p:nvPr/>
        </p:nvSpPr>
        <p:spPr>
          <a:xfrm rot="16200000" flipH="1">
            <a:off x="2000264" y="3488722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" name="平行四辺形 29"/>
          <p:cNvSpPr/>
          <p:nvPr/>
        </p:nvSpPr>
        <p:spPr>
          <a:xfrm>
            <a:off x="1749822" y="3353619"/>
            <a:ext cx="1107611" cy="50187"/>
          </a:xfrm>
          <a:prstGeom prst="parallelogram">
            <a:avLst>
              <a:gd name="adj" fmla="val 520370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" name="右矢印 30"/>
          <p:cNvSpPr/>
          <p:nvPr/>
        </p:nvSpPr>
        <p:spPr>
          <a:xfrm rot="5400000" flipH="1" flipV="1">
            <a:off x="2000264" y="2889630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2" name="台形 31"/>
          <p:cNvSpPr/>
          <p:nvPr/>
        </p:nvSpPr>
        <p:spPr>
          <a:xfrm rot="5400000">
            <a:off x="3060174" y="3163484"/>
            <a:ext cx="1077234" cy="255011"/>
          </a:xfrm>
          <a:prstGeom prst="trapezoid">
            <a:avLst>
              <a:gd name="adj" fmla="val 59150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3" name="右矢印 32"/>
          <p:cNvSpPr/>
          <p:nvPr/>
        </p:nvSpPr>
        <p:spPr>
          <a:xfrm flipH="1">
            <a:off x="3607703" y="3111161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4504036" y="1889760"/>
            <a:ext cx="3653468" cy="1843267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6134274" y="2163863"/>
            <a:ext cx="403182" cy="35189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7199000" y="3199160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6668932" y="2679516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7141618" y="3884071"/>
            <a:ext cx="1513075" cy="1358489"/>
            <a:chOff x="7141618" y="3884071"/>
            <a:chExt cx="1513075" cy="1358489"/>
          </a:xfrm>
        </p:grpSpPr>
        <p:sp>
          <p:nvSpPr>
            <p:cNvPr id="35" name="角丸四角形 34"/>
            <p:cNvSpPr/>
            <p:nvPr/>
          </p:nvSpPr>
          <p:spPr>
            <a:xfrm>
              <a:off x="7141618" y="3884071"/>
              <a:ext cx="1513075" cy="1358489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7329795" y="4634172"/>
              <a:ext cx="1159428" cy="418890"/>
            </a:xfrm>
            <a:prstGeom prst="rect">
              <a:avLst/>
            </a:prstGeom>
            <a:solidFill>
              <a:srgbClr val="0070C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7329796" y="4003228"/>
              <a:ext cx="1169518" cy="418890"/>
            </a:xfrm>
            <a:prstGeom prst="rect">
              <a:avLst/>
            </a:prstGeom>
            <a:solidFill>
              <a:srgbClr val="FF00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P_x &amp;lt; 0 &#10;\\&#10;P_z &amp;gt; 0&#10;\end{align*}&lt;/body&gt;&#10;  &lt;fcolor&gt;FFFFFFFF&lt;/fcolor&gt;&#10;  &lt;bcolor&gt;FF000000&lt;/bcolor&gt;&#10;  &lt;transparent&gt;True&lt;/transparent&gt;&#10;  &lt;resolution&gt;1800&lt;/resolution&gt;&#10;  &lt;imageh&gt;657&lt;/imageh&gt;&#10;  &lt;imagew&gt;722&lt;/imagew&gt;&#10;  &lt;scale&gt;50&lt;/scale&gt;&#10;  &lt;cursor&gt;35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3387" y="4082438"/>
              <a:ext cx="1009539" cy="918652"/>
            </a:xfrm>
            <a:prstGeom prst="rect">
              <a:avLst/>
            </a:prstGeom>
          </p:spPr>
        </p:pic>
      </p:grpSp>
      <p:sp>
        <p:nvSpPr>
          <p:cNvPr id="3" name="テキスト ボックス 2"/>
          <p:cNvSpPr txBox="1"/>
          <p:nvPr/>
        </p:nvSpPr>
        <p:spPr>
          <a:xfrm>
            <a:off x="7391111" y="339733"/>
            <a:ext cx="1750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/>
              <a:t>Brown, </a:t>
            </a:r>
            <a:r>
              <a:rPr kumimoji="1" lang="en-US" altLang="ja-JP" sz="2000" dirty="0" err="1" smtClean="0"/>
              <a:t>Maclay</a:t>
            </a:r>
            <a:endParaRPr kumimoji="1" lang="en-US" altLang="ja-JP" sz="2000" dirty="0" smtClean="0"/>
          </a:p>
          <a:p>
            <a:pPr algn="r"/>
            <a:r>
              <a:rPr kumimoji="1" lang="en-US" altLang="ja-JP" sz="2000" dirty="0" smtClean="0"/>
              <a:t>1969</a:t>
            </a:r>
            <a:endParaRPr kumimoji="1" lang="ja-JP" altLang="en-US" sz="2000" dirty="0" smtClean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ij}=&#10;\left(&#10;\begin{array}{ccc}&#10;P_x\hspace{-2mm} &amp;amp; 0 &amp;amp; 0 \\&#10;0 &amp;amp; P_z\hspace{-2mm} &amp;amp; 0&#10;\\&#10;0 &amp;amp; 0 &amp;amp; P_z&#10;\end{array}&#10;\right)&#10;\end{align*}&lt;/body&gt;&#10;  &lt;fcolor&gt;FFFFFFFF&lt;/fcolor&gt;&#10;  &lt;bcolor&gt;FF000000&lt;/bcolor&gt;&#10;  &lt;transparent&gt;True&lt;/transparent&gt;&#10;  &lt;resolution&gt;1800&lt;/resolution&gt;&#10;  &lt;imageh&gt;1044&lt;/imageh&gt;&#10;  &lt;imagew&gt;2309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82" y="2123057"/>
            <a:ext cx="3197658" cy="144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6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Casimir Effect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57052" y="1328057"/>
            <a:ext cx="8429896" cy="3914503"/>
            <a:chOff x="357052" y="2434046"/>
            <a:chExt cx="8429896" cy="3069771"/>
          </a:xfrm>
          <a:scene3d>
            <a:camera prst="perspectiveContrastingRightFacing" fov="7200000">
              <a:rot lat="0" lon="0" rev="0"/>
            </a:camera>
            <a:lightRig rig="threePt" dir="t"/>
          </a:scene3d>
        </p:grpSpPr>
        <p:sp>
          <p:nvSpPr>
            <p:cNvPr id="4" name="正方形/長方形 3"/>
            <p:cNvSpPr/>
            <p:nvPr/>
          </p:nvSpPr>
          <p:spPr>
            <a:xfrm>
              <a:off x="357052" y="4650377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357052" y="2434046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2" name="直線矢印コネクタ 21"/>
          <p:cNvCxnSpPr/>
          <p:nvPr/>
        </p:nvCxnSpPr>
        <p:spPr>
          <a:xfrm>
            <a:off x="417547" y="6313150"/>
            <a:ext cx="6008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V="1">
            <a:off x="425282" y="6018630"/>
            <a:ext cx="406736" cy="29378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 flipV="1">
            <a:off x="417547" y="5726410"/>
            <a:ext cx="8708" cy="578607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000000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8" y="5527441"/>
            <a:ext cx="206614" cy="184953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y&#10;\end{align*}&lt;/body&gt;&#10;  &lt;fcolor&gt;FFFFFFFF&lt;/fcolor&gt;&#10;  &lt;bcolor&gt;FF000000&lt;/bcolor&gt;&#10;  &lt;transparent&gt;True&lt;/transparent&gt;&#10;  &lt;resolution&gt;1800&lt;/resolution&gt;&#10;  &lt;imageh&gt;159&lt;/imageh&gt;&#10;  &lt;imagew&gt;11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82" y="6040084"/>
            <a:ext cx="191618" cy="264933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FFFFFF&lt;/fcolor&gt;&#10;  &lt;bcolor&gt;FF000000&lt;/bcolor&gt;&#10;  &lt;transparent&gt;True&lt;/transparent&gt;&#10;  &lt;resolution&gt;1800&lt;/resolution&gt;&#10;  &lt;imageh&gt;111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80" y="5752617"/>
            <a:ext cx="174956" cy="184953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07" y="4931006"/>
            <a:ext cx="1569103" cy="1615439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334" y="4931005"/>
            <a:ext cx="1569103" cy="1615439"/>
          </a:xfrm>
          <a:prstGeom prst="rect">
            <a:avLst/>
          </a:prstGeom>
        </p:spPr>
      </p:pic>
      <p:sp>
        <p:nvSpPr>
          <p:cNvPr id="40" name="角丸四角形 39"/>
          <p:cNvSpPr/>
          <p:nvPr/>
        </p:nvSpPr>
        <p:spPr>
          <a:xfrm>
            <a:off x="4504036" y="1889760"/>
            <a:ext cx="3653468" cy="1843267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角丸四角形 51"/>
          <p:cNvSpPr/>
          <p:nvPr/>
        </p:nvSpPr>
        <p:spPr>
          <a:xfrm>
            <a:off x="7141618" y="3884071"/>
            <a:ext cx="1513075" cy="135848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6134274" y="2163863"/>
            <a:ext cx="403182" cy="35189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/>
          <p:cNvSpPr/>
          <p:nvPr/>
        </p:nvSpPr>
        <p:spPr>
          <a:xfrm>
            <a:off x="7329795" y="4634172"/>
            <a:ext cx="1159428" cy="418890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/>
        </p:nvSpPr>
        <p:spPr>
          <a:xfrm>
            <a:off x="7199000" y="3199160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/>
          <p:cNvSpPr/>
          <p:nvPr/>
        </p:nvSpPr>
        <p:spPr>
          <a:xfrm>
            <a:off x="6668932" y="2679516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/>
          <p:cNvSpPr/>
          <p:nvPr/>
        </p:nvSpPr>
        <p:spPr>
          <a:xfrm>
            <a:off x="7329796" y="4003228"/>
            <a:ext cx="1169518" cy="41889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9" name="TexTeXPicture" descr="&lt;?xml version=&quot;1.0&quot; encoding=&quot;utf-16&quot;?&gt;&#10;&lt;TeXTeX&gt;&#10;  &lt;preamble&gt;\documentclass{jarticle}&#10;\usepackage{amsmath}&#10;\pagestyle{empty}&lt;/preamble&gt;&#10;  &lt;body&gt;\begin{align*} &#10;P_x &amp;lt; 0 &#10;\\&#10;P_z &amp;gt; 0&#10;\end{align*}&lt;/body&gt;&#10;  &lt;fcolor&gt;FFFFFFFF&lt;/fcolor&gt;&#10;  &lt;bcolor&gt;FF000000&lt;/bcolor&gt;&#10;  &lt;transparent&gt;True&lt;/transparent&gt;&#10;  &lt;resolution&gt;1800&lt;/resolution&gt;&#10;  &lt;imageh&gt;657&lt;/imageh&gt;&#10;  &lt;imagew&gt;722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387" y="4082438"/>
            <a:ext cx="1009539" cy="918652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25" y="4931005"/>
            <a:ext cx="1569103" cy="1615439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16" y="4931005"/>
            <a:ext cx="1569103" cy="1615439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7391111" y="339733"/>
            <a:ext cx="1750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/>
              <a:t>Brown, </a:t>
            </a:r>
            <a:r>
              <a:rPr kumimoji="1" lang="en-US" altLang="ja-JP" sz="2000" dirty="0" err="1" smtClean="0"/>
              <a:t>Maclay</a:t>
            </a:r>
            <a:endParaRPr kumimoji="1" lang="en-US" altLang="ja-JP" sz="2000" dirty="0" smtClean="0"/>
          </a:p>
          <a:p>
            <a:pPr algn="r"/>
            <a:r>
              <a:rPr kumimoji="1" lang="en-US" altLang="ja-JP" sz="2000" dirty="0" smtClean="0"/>
              <a:t>1969</a:t>
            </a:r>
            <a:endParaRPr kumimoji="1" lang="ja-JP" altLang="en-US" sz="2000" dirty="0" smtClean="0"/>
          </a:p>
        </p:txBody>
      </p:sp>
      <p:sp>
        <p:nvSpPr>
          <p:cNvPr id="61" name="右矢印 60"/>
          <p:cNvSpPr/>
          <p:nvPr/>
        </p:nvSpPr>
        <p:spPr>
          <a:xfrm rot="10800000" flipH="1">
            <a:off x="3008611" y="3114953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2" name="右矢印 61"/>
          <p:cNvSpPr/>
          <p:nvPr/>
        </p:nvSpPr>
        <p:spPr>
          <a:xfrm rot="16200000" flipH="1">
            <a:off x="2000264" y="3488722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3" name="平行四辺形 62"/>
          <p:cNvSpPr/>
          <p:nvPr/>
        </p:nvSpPr>
        <p:spPr>
          <a:xfrm>
            <a:off x="1749822" y="3353619"/>
            <a:ext cx="1107611" cy="50187"/>
          </a:xfrm>
          <a:prstGeom prst="parallelogram">
            <a:avLst>
              <a:gd name="adj" fmla="val 520370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4" name="右矢印 63"/>
          <p:cNvSpPr/>
          <p:nvPr/>
        </p:nvSpPr>
        <p:spPr>
          <a:xfrm rot="5400000" flipH="1" flipV="1">
            <a:off x="2000264" y="2889630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5" name="台形 64"/>
          <p:cNvSpPr/>
          <p:nvPr/>
        </p:nvSpPr>
        <p:spPr>
          <a:xfrm rot="5400000">
            <a:off x="3060174" y="3163484"/>
            <a:ext cx="1077234" cy="255011"/>
          </a:xfrm>
          <a:prstGeom prst="trapezoid">
            <a:avLst>
              <a:gd name="adj" fmla="val 59150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6" name="右矢印 65"/>
          <p:cNvSpPr/>
          <p:nvPr/>
        </p:nvSpPr>
        <p:spPr>
          <a:xfrm flipH="1">
            <a:off x="3607703" y="3111161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T_{ij}=&#10;\left(&#10;\begin{array}{ccc}&#10;P_x\hspace{-2mm} &amp;amp; 0 &amp;amp; 0 \\&#10;0 &amp;amp; P_z\hspace{-2mm} &amp;amp; 0&#10;\\&#10;0 &amp;amp; 0 &amp;amp; P_z&#10;\end{array}&#10;\right)&#10;\end{align*}&lt;/body&gt;&#10;  &lt;fcolor&gt;FFFFFFFF&lt;/fcolor&gt;&#10;  &lt;bcolor&gt;FF000000&lt;/bcolor&gt;&#10;  &lt;transparent&gt;True&lt;/transparent&gt;&#10;  &lt;resolution&gt;1800&lt;/resolution&gt;&#10;  &lt;imageh&gt;1044&lt;/imageh&gt;&#10;  &lt;imagew&gt;2309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82" y="2123057"/>
            <a:ext cx="3197658" cy="144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Casimir Effect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57052" y="1328057"/>
            <a:ext cx="8429896" cy="3914503"/>
            <a:chOff x="357052" y="2434046"/>
            <a:chExt cx="8429896" cy="3069771"/>
          </a:xfrm>
          <a:scene3d>
            <a:camera prst="perspectiveContrastingRightFacing" fov="7200000">
              <a:rot lat="0" lon="0" rev="0"/>
            </a:camera>
            <a:lightRig rig="threePt" dir="t"/>
          </a:scene3d>
        </p:grpSpPr>
        <p:sp>
          <p:nvSpPr>
            <p:cNvPr id="4" name="正方形/長方形 3"/>
            <p:cNvSpPr/>
            <p:nvPr/>
          </p:nvSpPr>
          <p:spPr>
            <a:xfrm>
              <a:off x="357052" y="4650377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357052" y="2434046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2" name="直線矢印コネクタ 21"/>
          <p:cNvCxnSpPr/>
          <p:nvPr/>
        </p:nvCxnSpPr>
        <p:spPr>
          <a:xfrm>
            <a:off x="417547" y="6313150"/>
            <a:ext cx="6008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V="1">
            <a:off x="425282" y="6018630"/>
            <a:ext cx="406736" cy="29378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 flipV="1">
            <a:off x="417547" y="5726410"/>
            <a:ext cx="8708" cy="578607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000000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8" y="5527441"/>
            <a:ext cx="206614" cy="184953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y&#10;\end{align*}&lt;/body&gt;&#10;  &lt;fcolor&gt;FFFFFFFF&lt;/fcolor&gt;&#10;  &lt;bcolor&gt;FF000000&lt;/bcolor&gt;&#10;  &lt;transparent&gt;True&lt;/transparent&gt;&#10;  &lt;resolution&gt;1800&lt;/resolution&gt;&#10;  &lt;imageh&gt;159&lt;/imageh&gt;&#10;  &lt;imagew&gt;11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82" y="6040084"/>
            <a:ext cx="191618" cy="264933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FFFFFF&lt;/fcolor&gt;&#10;  &lt;bcolor&gt;FF000000&lt;/bcolor&gt;&#10;  &lt;transparent&gt;True&lt;/transparent&gt;&#10;  &lt;resolution&gt;1800&lt;/resolution&gt;&#10;  &lt;imageh&gt;111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80" y="5752617"/>
            <a:ext cx="174956" cy="184953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07" y="4931006"/>
            <a:ext cx="1569103" cy="1615439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334" y="4931005"/>
            <a:ext cx="1569103" cy="1615439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3307787" y="4269023"/>
            <a:ext cx="2440170" cy="782990"/>
            <a:chOff x="3307787" y="4269023"/>
            <a:chExt cx="2440170" cy="782990"/>
          </a:xfrm>
        </p:grpSpPr>
        <p:sp>
          <p:nvSpPr>
            <p:cNvPr id="42" name="角丸四角形 41"/>
            <p:cNvSpPr/>
            <p:nvPr/>
          </p:nvSpPr>
          <p:spPr>
            <a:xfrm>
              <a:off x="3307787" y="4269023"/>
              <a:ext cx="2440170" cy="782990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P_x&#10;\end{align*}&lt;/body&gt;&#10;  &lt;fcolor&gt;FFFFFFFF&lt;/fcolor&gt;&#10;  &lt;bcolor&gt;FF000000&lt;/bcolor&gt;&#10;  &lt;transparent&gt;True&lt;/transparent&gt;&#10;  &lt;resolution&gt;1800&lt;/resolution&gt;&#10;  &lt;imageh&gt;209&lt;/imageh&gt;&#10;  &lt;imagew&gt;251&lt;/imagew&gt;&#10;  &lt;scale&gt;50&lt;/scale&gt;&#10;  &lt;cursor&gt;19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5021" y="4498666"/>
              <a:ext cx="439814" cy="366219"/>
            </a:xfrm>
            <a:prstGeom prst="rect">
              <a:avLst/>
            </a:prstGeom>
          </p:spPr>
        </p:pic>
        <p:sp>
          <p:nvSpPr>
            <p:cNvPr id="7" name="曲折矢印 6"/>
            <p:cNvSpPr/>
            <p:nvPr/>
          </p:nvSpPr>
          <p:spPr>
            <a:xfrm rot="16200000" flipV="1">
              <a:off x="3961959" y="4420471"/>
              <a:ext cx="479061" cy="420142"/>
            </a:xfrm>
            <a:prstGeom prst="bentArrow">
              <a:avLst>
                <a:gd name="adj1" fmla="val 39509"/>
                <a:gd name="adj2" fmla="val 41582"/>
                <a:gd name="adj3" fmla="val 50000"/>
                <a:gd name="adj4" fmla="val 47895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曲折矢印 40"/>
            <p:cNvSpPr/>
            <p:nvPr/>
          </p:nvSpPr>
          <p:spPr>
            <a:xfrm rot="16200000" flipV="1">
              <a:off x="5050192" y="4424931"/>
              <a:ext cx="479061" cy="420142"/>
            </a:xfrm>
            <a:prstGeom prst="bentArrow">
              <a:avLst>
                <a:gd name="adj1" fmla="val 39509"/>
                <a:gd name="adj2" fmla="val 41582"/>
                <a:gd name="adj3" fmla="val 50000"/>
                <a:gd name="adj4" fmla="val 47895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P_z&#10;\end{align*}&lt;/body&gt;&#10;  &lt;fcolor&gt;FFFFFFFF&lt;/fcolor&gt;&#10;  &lt;bcolor&gt;FF000000&lt;/bcolor&gt;&#10;  &lt;transparent&gt;True&lt;/transparent&gt;&#10;  &lt;resolution&gt;1800&lt;/resolution&gt;&#10;  &lt;imageh&gt;209&lt;/imageh&gt;&#10;  &lt;imagew&gt;242&lt;/imagew&gt;&#10;  &lt;scale&gt;50&lt;/scale&gt;&#10;  &lt;cursor&gt;19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3254" y="4503126"/>
              <a:ext cx="424044" cy="366219"/>
            </a:xfrm>
            <a:prstGeom prst="rect">
              <a:avLst/>
            </a:prstGeom>
          </p:spPr>
        </p:pic>
      </p:grpSp>
      <p:sp>
        <p:nvSpPr>
          <p:cNvPr id="40" name="角丸四角形 39"/>
          <p:cNvSpPr/>
          <p:nvPr/>
        </p:nvSpPr>
        <p:spPr>
          <a:xfrm>
            <a:off x="4504036" y="1889760"/>
            <a:ext cx="3653468" cy="1843267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角丸四角形 51"/>
          <p:cNvSpPr/>
          <p:nvPr/>
        </p:nvSpPr>
        <p:spPr>
          <a:xfrm>
            <a:off x="7141618" y="3884071"/>
            <a:ext cx="1513075" cy="135848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6134274" y="2163863"/>
            <a:ext cx="403182" cy="35189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/>
          <p:cNvSpPr/>
          <p:nvPr/>
        </p:nvSpPr>
        <p:spPr>
          <a:xfrm>
            <a:off x="7329795" y="4634172"/>
            <a:ext cx="1159428" cy="418890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/>
        </p:nvSpPr>
        <p:spPr>
          <a:xfrm>
            <a:off x="7199000" y="3199160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/>
          <p:cNvSpPr/>
          <p:nvPr/>
        </p:nvSpPr>
        <p:spPr>
          <a:xfrm>
            <a:off x="6668932" y="2679516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/>
          <p:cNvSpPr/>
          <p:nvPr/>
        </p:nvSpPr>
        <p:spPr>
          <a:xfrm>
            <a:off x="7329796" y="4003228"/>
            <a:ext cx="1169518" cy="41889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9" name="TexTeXPicture" descr="&lt;?xml version=&quot;1.0&quot; encoding=&quot;utf-16&quot;?&gt;&#10;&lt;TeXTeX&gt;&#10;  &lt;preamble&gt;\documentclass{jarticle}&#10;\usepackage{amsmath}&#10;\pagestyle{empty}&lt;/preamble&gt;&#10;  &lt;body&gt;\begin{align*} &#10;P_x &amp;lt; 0 &#10;\\&#10;P_z &amp;gt; 0&#10;\end{align*}&lt;/body&gt;&#10;  &lt;fcolor&gt;FFFFFFFF&lt;/fcolor&gt;&#10;  &lt;bcolor&gt;FF000000&lt;/bcolor&gt;&#10;  &lt;transparent&gt;True&lt;/transparent&gt;&#10;  &lt;resolution&gt;1800&lt;/resolution&gt;&#10;  &lt;imageh&gt;657&lt;/imageh&gt;&#10;  &lt;imagew&gt;722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387" y="4082438"/>
            <a:ext cx="1009539" cy="918652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25" y="4931005"/>
            <a:ext cx="1569103" cy="1615439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16" y="4931005"/>
            <a:ext cx="1569103" cy="1615439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7391111" y="339733"/>
            <a:ext cx="1750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/>
              <a:t>Brown, </a:t>
            </a:r>
            <a:r>
              <a:rPr kumimoji="1" lang="en-US" altLang="ja-JP" sz="2000" dirty="0" err="1" smtClean="0"/>
              <a:t>Maclay</a:t>
            </a:r>
            <a:endParaRPr kumimoji="1" lang="en-US" altLang="ja-JP" sz="2000" dirty="0" smtClean="0"/>
          </a:p>
          <a:p>
            <a:pPr algn="r"/>
            <a:r>
              <a:rPr kumimoji="1" lang="en-US" altLang="ja-JP" sz="2000" dirty="0" smtClean="0"/>
              <a:t>1969</a:t>
            </a:r>
            <a:endParaRPr kumimoji="1" lang="ja-JP" altLang="en-US" sz="2000" dirty="0" smtClean="0"/>
          </a:p>
        </p:txBody>
      </p:sp>
      <p:sp>
        <p:nvSpPr>
          <p:cNvPr id="61" name="右矢印 60"/>
          <p:cNvSpPr/>
          <p:nvPr/>
        </p:nvSpPr>
        <p:spPr>
          <a:xfrm rot="10800000" flipH="1">
            <a:off x="3008611" y="3114953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2" name="右矢印 61"/>
          <p:cNvSpPr/>
          <p:nvPr/>
        </p:nvSpPr>
        <p:spPr>
          <a:xfrm rot="16200000" flipH="1">
            <a:off x="2000264" y="3488722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3" name="平行四辺形 62"/>
          <p:cNvSpPr/>
          <p:nvPr/>
        </p:nvSpPr>
        <p:spPr>
          <a:xfrm>
            <a:off x="1749822" y="3353619"/>
            <a:ext cx="1107611" cy="50187"/>
          </a:xfrm>
          <a:prstGeom prst="parallelogram">
            <a:avLst>
              <a:gd name="adj" fmla="val 520370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4" name="右矢印 63"/>
          <p:cNvSpPr/>
          <p:nvPr/>
        </p:nvSpPr>
        <p:spPr>
          <a:xfrm rot="5400000" flipH="1" flipV="1">
            <a:off x="2000264" y="2889630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5" name="台形 64"/>
          <p:cNvSpPr/>
          <p:nvPr/>
        </p:nvSpPr>
        <p:spPr>
          <a:xfrm rot="5400000">
            <a:off x="3060174" y="3163484"/>
            <a:ext cx="1077234" cy="255011"/>
          </a:xfrm>
          <a:prstGeom prst="trapezoid">
            <a:avLst>
              <a:gd name="adj" fmla="val 59150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6" name="右矢印 65"/>
          <p:cNvSpPr/>
          <p:nvPr/>
        </p:nvSpPr>
        <p:spPr>
          <a:xfrm flipH="1">
            <a:off x="3607703" y="3111161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T_{ij}=&#10;\left(&#10;\begin{array}{ccc}&#10;P_x\hspace{-2mm} &amp;amp; 0 &amp;amp; 0 \\&#10;0 &amp;amp; P_z\hspace{-2mm} &amp;amp; 0&#10;\\&#10;0 &amp;amp; 0 &amp;amp; P_z&#10;\end{array}&#10;\right)&#10;\end{align*}&lt;/body&gt;&#10;  &lt;fcolor&gt;FFFFFFFF&lt;/fcolor&gt;&#10;  &lt;bcolor&gt;FF000000&lt;/bcolor&gt;&#10;  &lt;transparent&gt;True&lt;/transparent&gt;&#10;  &lt;resolution&gt;1800&lt;/resolution&gt;&#10;  &lt;imageh&gt;1044&lt;/imageh&gt;&#10;  &lt;imagew&gt;2309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82" y="2123057"/>
            <a:ext cx="3197658" cy="144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2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Casimir Effect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57052" y="1328057"/>
            <a:ext cx="8429896" cy="3914503"/>
            <a:chOff x="357052" y="2434046"/>
            <a:chExt cx="8429896" cy="3069771"/>
          </a:xfrm>
          <a:scene3d>
            <a:camera prst="perspectiveContrastingRightFacing" fov="7200000">
              <a:rot lat="0" lon="0" rev="0"/>
            </a:camera>
            <a:lightRig rig="threePt" dir="t"/>
          </a:scene3d>
        </p:grpSpPr>
        <p:sp>
          <p:nvSpPr>
            <p:cNvPr id="4" name="正方形/長方形 3"/>
            <p:cNvSpPr/>
            <p:nvPr/>
          </p:nvSpPr>
          <p:spPr>
            <a:xfrm>
              <a:off x="357052" y="4650377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357052" y="2434046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2" name="直線矢印コネクタ 21"/>
          <p:cNvCxnSpPr/>
          <p:nvPr/>
        </p:nvCxnSpPr>
        <p:spPr>
          <a:xfrm>
            <a:off x="417547" y="6313150"/>
            <a:ext cx="6008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V="1">
            <a:off x="425282" y="6018630"/>
            <a:ext cx="406736" cy="29378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 flipV="1">
            <a:off x="417547" y="5726410"/>
            <a:ext cx="8708" cy="578607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000000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8" y="5527441"/>
            <a:ext cx="206614" cy="184953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y&#10;\end{align*}&lt;/body&gt;&#10;  &lt;fcolor&gt;FFFFFFFF&lt;/fcolor&gt;&#10;  &lt;bcolor&gt;FF000000&lt;/bcolor&gt;&#10;  &lt;transparent&gt;True&lt;/transparent&gt;&#10;  &lt;resolution&gt;1800&lt;/resolution&gt;&#10;  &lt;imageh&gt;159&lt;/imageh&gt;&#10;  &lt;imagew&gt;11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82" y="6040084"/>
            <a:ext cx="191618" cy="264933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FFFFFF&lt;/fcolor&gt;&#10;  &lt;bcolor&gt;FF000000&lt;/bcolor&gt;&#10;  &lt;transparent&gt;True&lt;/transparent&gt;&#10;  &lt;resolution&gt;1800&lt;/resolution&gt;&#10;  &lt;imageh&gt;111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80" y="5752617"/>
            <a:ext cx="174956" cy="184953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07" y="4931006"/>
            <a:ext cx="1569103" cy="1615439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334" y="4931005"/>
            <a:ext cx="1569103" cy="1615439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3307787" y="4269023"/>
            <a:ext cx="2440170" cy="782990"/>
            <a:chOff x="3307787" y="4269023"/>
            <a:chExt cx="2440170" cy="782990"/>
          </a:xfrm>
        </p:grpSpPr>
        <p:sp>
          <p:nvSpPr>
            <p:cNvPr id="42" name="角丸四角形 41"/>
            <p:cNvSpPr/>
            <p:nvPr/>
          </p:nvSpPr>
          <p:spPr>
            <a:xfrm>
              <a:off x="3307787" y="4269023"/>
              <a:ext cx="2440170" cy="782990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P_x&#10;\end{align*}&lt;/body&gt;&#10;  &lt;fcolor&gt;FFFFFFFF&lt;/fcolor&gt;&#10;  &lt;bcolor&gt;FF000000&lt;/bcolor&gt;&#10;  &lt;transparent&gt;True&lt;/transparent&gt;&#10;  &lt;resolution&gt;1800&lt;/resolution&gt;&#10;  &lt;imageh&gt;209&lt;/imageh&gt;&#10;  &lt;imagew&gt;251&lt;/imagew&gt;&#10;  &lt;scale&gt;50&lt;/scale&gt;&#10;  &lt;cursor&gt;19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5021" y="4498666"/>
              <a:ext cx="439814" cy="366219"/>
            </a:xfrm>
            <a:prstGeom prst="rect">
              <a:avLst/>
            </a:prstGeom>
          </p:spPr>
        </p:pic>
        <p:sp>
          <p:nvSpPr>
            <p:cNvPr id="7" name="曲折矢印 6"/>
            <p:cNvSpPr/>
            <p:nvPr/>
          </p:nvSpPr>
          <p:spPr>
            <a:xfrm rot="16200000" flipV="1">
              <a:off x="3961959" y="4420471"/>
              <a:ext cx="479061" cy="420142"/>
            </a:xfrm>
            <a:prstGeom prst="bentArrow">
              <a:avLst>
                <a:gd name="adj1" fmla="val 39509"/>
                <a:gd name="adj2" fmla="val 41582"/>
                <a:gd name="adj3" fmla="val 50000"/>
                <a:gd name="adj4" fmla="val 47895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曲折矢印 40"/>
            <p:cNvSpPr/>
            <p:nvPr/>
          </p:nvSpPr>
          <p:spPr>
            <a:xfrm rot="16200000" flipV="1">
              <a:off x="5050192" y="4424931"/>
              <a:ext cx="479061" cy="420142"/>
            </a:xfrm>
            <a:prstGeom prst="bentArrow">
              <a:avLst>
                <a:gd name="adj1" fmla="val 39509"/>
                <a:gd name="adj2" fmla="val 41582"/>
                <a:gd name="adj3" fmla="val 50000"/>
                <a:gd name="adj4" fmla="val 47895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P_z&#10;\end{align*}&lt;/body&gt;&#10;  &lt;fcolor&gt;FFFFFFFF&lt;/fcolor&gt;&#10;  &lt;bcolor&gt;FF000000&lt;/bcolor&gt;&#10;  &lt;transparent&gt;True&lt;/transparent&gt;&#10;  &lt;resolution&gt;1800&lt;/resolution&gt;&#10;  &lt;imageh&gt;209&lt;/imageh&gt;&#10;  &lt;imagew&gt;242&lt;/imagew&gt;&#10;  &lt;scale&gt;50&lt;/scale&gt;&#10;  &lt;cursor&gt;19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3254" y="4503126"/>
              <a:ext cx="424044" cy="366219"/>
            </a:xfrm>
            <a:prstGeom prst="rect">
              <a:avLst/>
            </a:prstGeom>
          </p:spPr>
        </p:pic>
      </p:grpSp>
      <p:sp>
        <p:nvSpPr>
          <p:cNvPr id="40" name="角丸四角形 39"/>
          <p:cNvSpPr/>
          <p:nvPr/>
        </p:nvSpPr>
        <p:spPr>
          <a:xfrm>
            <a:off x="4504036" y="1889760"/>
            <a:ext cx="3653468" cy="1843267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角丸四角形 51"/>
          <p:cNvSpPr/>
          <p:nvPr/>
        </p:nvSpPr>
        <p:spPr>
          <a:xfrm>
            <a:off x="7141618" y="3884071"/>
            <a:ext cx="1513075" cy="135848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6134274" y="2163863"/>
            <a:ext cx="403182" cy="35189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/>
          <p:cNvSpPr/>
          <p:nvPr/>
        </p:nvSpPr>
        <p:spPr>
          <a:xfrm>
            <a:off x="7329795" y="4634172"/>
            <a:ext cx="1159428" cy="418890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/>
        </p:nvSpPr>
        <p:spPr>
          <a:xfrm>
            <a:off x="7199000" y="3199160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/>
          <p:cNvSpPr/>
          <p:nvPr/>
        </p:nvSpPr>
        <p:spPr>
          <a:xfrm>
            <a:off x="6668932" y="2679516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/>
          <p:cNvSpPr/>
          <p:nvPr/>
        </p:nvSpPr>
        <p:spPr>
          <a:xfrm>
            <a:off x="7329796" y="4003228"/>
            <a:ext cx="1169518" cy="41889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9" name="TexTeXPicture" descr="&lt;?xml version=&quot;1.0&quot; encoding=&quot;utf-16&quot;?&gt;&#10;&lt;TeXTeX&gt;&#10;  &lt;preamble&gt;\documentclass{jarticle}&#10;\usepackage{amsmath}&#10;\pagestyle{empty}&lt;/preamble&gt;&#10;  &lt;body&gt;\begin{align*} &#10;P_x &amp;lt; 0 &#10;\\&#10;P_z &amp;gt; 0&#10;\end{align*}&lt;/body&gt;&#10;  &lt;fcolor&gt;FFFFFFFF&lt;/fcolor&gt;&#10;  &lt;bcolor&gt;FF000000&lt;/bcolor&gt;&#10;  &lt;transparent&gt;True&lt;/transparent&gt;&#10;  &lt;resolution&gt;1800&lt;/resolution&gt;&#10;  &lt;imageh&gt;657&lt;/imageh&gt;&#10;  &lt;imagew&gt;722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387" y="4082438"/>
            <a:ext cx="1009539" cy="918652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25" y="4931005"/>
            <a:ext cx="1569103" cy="1615439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16" y="4931005"/>
            <a:ext cx="1569103" cy="1615439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7391111" y="339733"/>
            <a:ext cx="1750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/>
              <a:t>Brown, </a:t>
            </a:r>
            <a:r>
              <a:rPr kumimoji="1" lang="en-US" altLang="ja-JP" sz="2000" dirty="0" err="1" smtClean="0"/>
              <a:t>Maclay</a:t>
            </a:r>
            <a:endParaRPr kumimoji="1" lang="en-US" altLang="ja-JP" sz="2000" dirty="0" smtClean="0"/>
          </a:p>
          <a:p>
            <a:pPr algn="r"/>
            <a:r>
              <a:rPr kumimoji="1" lang="en-US" altLang="ja-JP" sz="2000" dirty="0" smtClean="0"/>
              <a:t>1969</a:t>
            </a:r>
            <a:endParaRPr kumimoji="1" lang="ja-JP" altLang="en-US" sz="2000" dirty="0" smtClean="0"/>
          </a:p>
        </p:txBody>
      </p:sp>
      <p:sp>
        <p:nvSpPr>
          <p:cNvPr id="61" name="右矢印 60"/>
          <p:cNvSpPr/>
          <p:nvPr/>
        </p:nvSpPr>
        <p:spPr>
          <a:xfrm rot="10800000" flipH="1">
            <a:off x="3008611" y="3114953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2" name="右矢印 61"/>
          <p:cNvSpPr/>
          <p:nvPr/>
        </p:nvSpPr>
        <p:spPr>
          <a:xfrm rot="16200000" flipH="1">
            <a:off x="2000264" y="3488722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3" name="平行四辺形 62"/>
          <p:cNvSpPr/>
          <p:nvPr/>
        </p:nvSpPr>
        <p:spPr>
          <a:xfrm>
            <a:off x="1749822" y="3353619"/>
            <a:ext cx="1107611" cy="50187"/>
          </a:xfrm>
          <a:prstGeom prst="parallelogram">
            <a:avLst>
              <a:gd name="adj" fmla="val 520370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4" name="右矢印 63"/>
          <p:cNvSpPr/>
          <p:nvPr/>
        </p:nvSpPr>
        <p:spPr>
          <a:xfrm rot="5400000" flipH="1" flipV="1">
            <a:off x="2000264" y="2889630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5" name="台形 64"/>
          <p:cNvSpPr/>
          <p:nvPr/>
        </p:nvSpPr>
        <p:spPr>
          <a:xfrm rot="5400000">
            <a:off x="3060174" y="3163484"/>
            <a:ext cx="1077234" cy="255011"/>
          </a:xfrm>
          <a:prstGeom prst="trapezoid">
            <a:avLst>
              <a:gd name="adj" fmla="val 59150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6" name="右矢印 65"/>
          <p:cNvSpPr/>
          <p:nvPr/>
        </p:nvSpPr>
        <p:spPr>
          <a:xfrm flipH="1">
            <a:off x="3607703" y="3111161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T_{ij}=&#10;\left(&#10;\begin{array}{ccc}&#10;P_x\hspace{-2mm} &amp;amp; 0 &amp;amp; 0 \\&#10;0 &amp;amp; P_z\hspace{-2mm} &amp;amp; 0&#10;\\&#10;0 &amp;amp; 0 &amp;amp; P_z&#10;\end{array}&#10;\right)&#10;\end{align*}&lt;/body&gt;&#10;  &lt;fcolor&gt;FFFFFFFF&lt;/fcolor&gt;&#10;  &lt;bcolor&gt;FF000000&lt;/bcolor&gt;&#10;  &lt;transparent&gt;True&lt;/transparent&gt;&#10;  &lt;resolution&gt;1800&lt;/resolution&gt;&#10;  &lt;imageh&gt;1044&lt;/imageh&gt;&#10;  &lt;imagew&gt;2309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82" y="2123057"/>
            <a:ext cx="3197658" cy="1445801"/>
          </a:xfrm>
          <a:prstGeom prst="rect">
            <a:avLst/>
          </a:prstGeom>
        </p:spPr>
      </p:pic>
      <p:pic>
        <p:nvPicPr>
          <p:cNvPr id="44" name="TexTeXPicture" descr="&lt;?xml version=&quot;1.0&quot; encoding=&quot;utf-16&quot;?&gt;&#10;&lt;TeXTeX&gt;&#10;  &lt;preamble&gt;\documentclass{jarticle}&#10;\usepackage{amsmath}&#10;\pagestyle{empty}&lt;/preamble&gt;&#10;  &lt;body&gt;\begin{align*} &#10;L_x&#10;\end{align*}&lt;/body&gt;&#10;  &lt;fcolor&gt;FFFFFFFF&lt;/fcolor&gt;&#10;  &lt;bcolor&gt;FF000000&lt;/bcolor&gt;&#10;  &lt;transparent&gt;True&lt;/transparent&gt;&#10;  &lt;resolution&gt;1800&lt;/resolution&gt;&#10;  &lt;imageh&gt;209&lt;/imageh&gt;&#10;  &lt;imagew&gt;26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11" y="2980825"/>
            <a:ext cx="582049" cy="466088"/>
          </a:xfrm>
          <a:prstGeom prst="rect">
            <a:avLst/>
          </a:prstGeom>
        </p:spPr>
      </p:pic>
      <p:cxnSp>
        <p:nvCxnSpPr>
          <p:cNvPr id="45" name="直線矢印コネクタ 44"/>
          <p:cNvCxnSpPr/>
          <p:nvPr/>
        </p:nvCxnSpPr>
        <p:spPr>
          <a:xfrm flipV="1">
            <a:off x="1367167" y="2541262"/>
            <a:ext cx="0" cy="1515049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7738962" y="5582353"/>
            <a:ext cx="6639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600" b="1" i="1" dirty="0" smtClean="0">
                <a:solidFill>
                  <a:srgbClr val="FFC000"/>
                </a:solidFill>
                <a:effectLst>
                  <a:glow rad="190500">
                    <a:srgbClr val="FF0000">
                      <a:alpha val="71000"/>
                    </a:srgbClr>
                  </a:glow>
                </a:effectLst>
              </a:rPr>
              <a:t>T</a:t>
            </a:r>
            <a:endParaRPr kumimoji="1" lang="ja-JP" altLang="en-US" sz="6600" b="1" i="1" dirty="0" smtClean="0">
              <a:solidFill>
                <a:srgbClr val="FFC000"/>
              </a:solidFill>
              <a:effectLst>
                <a:glow rad="190500">
                  <a:srgbClr val="FF0000">
                    <a:alpha val="71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609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奥行">
  <a:themeElements>
    <a:clrScheme name="奥行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奥行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chemeClr val="tx1"/>
          </a:solidFill>
          <a:headEnd type="none"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 F F F F F F F F < / f c o l o r >  
     < b c o l o r > F F 0 0 0 0 0 0 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E7F007F3-BF72-4CEC-8E47-AFAC5D936D2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4687</TotalTime>
  <Words>1108</Words>
  <Application>Microsoft Office PowerPoint</Application>
  <PresentationFormat>画面に合わせる (4:3)</PresentationFormat>
  <Paragraphs>265</Paragraphs>
  <Slides>35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35</vt:i4>
      </vt:variant>
    </vt:vector>
  </HeadingPairs>
  <TitlesOfParts>
    <vt:vector size="49" baseType="lpstr">
      <vt:lpstr>HGｺﾞｼｯｸM</vt:lpstr>
      <vt:lpstr>ＭＳ Ｐゴシック</vt:lpstr>
      <vt:lpstr>メイリオ</vt:lpstr>
      <vt:lpstr>游ゴシック</vt:lpstr>
      <vt:lpstr>游ゴシック Light</vt:lpstr>
      <vt:lpstr>Arial</vt:lpstr>
      <vt:lpstr>Calibri</vt:lpstr>
      <vt:lpstr>Calibri Light</vt:lpstr>
      <vt:lpstr>Century</vt:lpstr>
      <vt:lpstr>Corbel</vt:lpstr>
      <vt:lpstr>Symbol</vt:lpstr>
      <vt:lpstr>Wingdings</vt:lpstr>
      <vt:lpstr>Office テーマ</vt:lpstr>
      <vt:lpstr>奥行</vt:lpstr>
      <vt:lpstr>ヤンミルズ理論における 非等方有限系の非等方圧力</vt:lpstr>
      <vt:lpstr>Casimir Effect</vt:lpstr>
      <vt:lpstr>Casimir Effect</vt:lpstr>
      <vt:lpstr>Casimir Effect</vt:lpstr>
      <vt:lpstr>Casimir Effect</vt:lpstr>
      <vt:lpstr>Casimir Effect</vt:lpstr>
      <vt:lpstr>Casimir Effect</vt:lpstr>
      <vt:lpstr>Casimir Effect</vt:lpstr>
      <vt:lpstr>Casimir Effect</vt:lpstr>
      <vt:lpstr>Pressure Anisotropy @ T≠0</vt:lpstr>
      <vt:lpstr>Pressure Anisotropy @ T≠0</vt:lpstr>
      <vt:lpstr>Thermodynamics on the Lattice</vt:lpstr>
      <vt:lpstr>Thermodynamics on the Lattice</vt:lpstr>
      <vt:lpstr>Yang-Mills Gradient Flow</vt:lpstr>
      <vt:lpstr>Small Flow-Time Expansion</vt:lpstr>
      <vt:lpstr>Constructing EMT</vt:lpstr>
      <vt:lpstr>Perturbative Coefficients</vt:lpstr>
      <vt:lpstr>t0 Extrapolation: e+p</vt:lpstr>
      <vt:lpstr>Effect of Higher-Order Coeffs.</vt:lpstr>
      <vt:lpstr>Numerical Setup</vt:lpstr>
      <vt:lpstr>Small-t Extrapolation</vt:lpstr>
      <vt:lpstr>Small-t Extrapolation</vt:lpstr>
      <vt:lpstr>Pressure Anisotropy @ T≠0</vt:lpstr>
      <vt:lpstr>Pressure Anisotropy @ T≠0</vt:lpstr>
      <vt:lpstr>Higher T</vt:lpstr>
      <vt:lpstr>Higher T</vt:lpstr>
      <vt:lpstr>PowerPoint プレゼンテーション</vt:lpstr>
      <vt:lpstr>Summary</vt:lpstr>
      <vt:lpstr>backup</vt:lpstr>
      <vt:lpstr>Tips for Presentation</vt:lpstr>
      <vt:lpstr>Extrapolations t0, a0</vt:lpstr>
      <vt:lpstr>energy densty / transverse P</vt:lpstr>
      <vt:lpstr>Gradient Flow Method</vt:lpstr>
      <vt:lpstr>Two Special Cases with PBC</vt:lpstr>
      <vt:lpstr>EMT on the Lattice: Conventional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趣旨説明： 重イオン衝突実験と 高温高密度QCD</dc:title>
  <dc:creator>Masakiyo Kitazawa</dc:creator>
  <cp:lastModifiedBy>Kitazawa Masakiyo</cp:lastModifiedBy>
  <cp:revision>397</cp:revision>
  <dcterms:created xsi:type="dcterms:W3CDTF">2018-05-13T13:53:28Z</dcterms:created>
  <dcterms:modified xsi:type="dcterms:W3CDTF">2020-08-08T08:27:25Z</dcterms:modified>
</cp:coreProperties>
</file>