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72"/>
  </p:notesMasterIdLst>
  <p:sldIdLst>
    <p:sldId id="889" r:id="rId12"/>
    <p:sldId id="901" r:id="rId13"/>
    <p:sldId id="1004" r:id="rId14"/>
    <p:sldId id="946" r:id="rId15"/>
    <p:sldId id="1005" r:id="rId16"/>
    <p:sldId id="1001" r:id="rId17"/>
    <p:sldId id="1002" r:id="rId18"/>
    <p:sldId id="978" r:id="rId19"/>
    <p:sldId id="979" r:id="rId20"/>
    <p:sldId id="980" r:id="rId21"/>
    <p:sldId id="1007" r:id="rId22"/>
    <p:sldId id="981" r:id="rId23"/>
    <p:sldId id="982" r:id="rId24"/>
    <p:sldId id="988" r:id="rId25"/>
    <p:sldId id="1006" r:id="rId26"/>
    <p:sldId id="1012" r:id="rId27"/>
    <p:sldId id="1025" r:id="rId28"/>
    <p:sldId id="940" r:id="rId29"/>
    <p:sldId id="1021" r:id="rId30"/>
    <p:sldId id="1022" r:id="rId31"/>
    <p:sldId id="1031" r:id="rId32"/>
    <p:sldId id="1016" r:id="rId33"/>
    <p:sldId id="902" r:id="rId34"/>
    <p:sldId id="990" r:id="rId35"/>
    <p:sldId id="989" r:id="rId36"/>
    <p:sldId id="1013" r:id="rId37"/>
    <p:sldId id="1008" r:id="rId38"/>
    <p:sldId id="1024" r:id="rId39"/>
    <p:sldId id="1014" r:id="rId40"/>
    <p:sldId id="1010" r:id="rId41"/>
    <p:sldId id="1015" r:id="rId42"/>
    <p:sldId id="1017" r:id="rId43"/>
    <p:sldId id="1027" r:id="rId44"/>
    <p:sldId id="1035" r:id="rId45"/>
    <p:sldId id="1030" r:id="rId46"/>
    <p:sldId id="968" r:id="rId47"/>
    <p:sldId id="1032" r:id="rId48"/>
    <p:sldId id="1033" r:id="rId49"/>
    <p:sldId id="1034" r:id="rId50"/>
    <p:sldId id="868" r:id="rId51"/>
    <p:sldId id="870" r:id="rId52"/>
    <p:sldId id="888" r:id="rId53"/>
    <p:sldId id="1028" r:id="rId54"/>
    <p:sldId id="995" r:id="rId55"/>
    <p:sldId id="962" r:id="rId56"/>
    <p:sldId id="964" r:id="rId57"/>
    <p:sldId id="991" r:id="rId58"/>
    <p:sldId id="992" r:id="rId59"/>
    <p:sldId id="993" r:id="rId60"/>
    <p:sldId id="994" r:id="rId61"/>
    <p:sldId id="1037" r:id="rId62"/>
    <p:sldId id="1000" r:id="rId63"/>
    <p:sldId id="924" r:id="rId64"/>
    <p:sldId id="976" r:id="rId65"/>
    <p:sldId id="977" r:id="rId66"/>
    <p:sldId id="1018" r:id="rId67"/>
    <p:sldId id="1019" r:id="rId68"/>
    <p:sldId id="1020" r:id="rId69"/>
    <p:sldId id="917" r:id="rId70"/>
    <p:sldId id="1003" r:id="rId7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4EA5D8"/>
    <a:srgbClr val="FF0000"/>
    <a:srgbClr val="003300"/>
    <a:srgbClr val="FFFFFF"/>
    <a:srgbClr val="000000"/>
    <a:srgbClr val="9F2936"/>
    <a:srgbClr val="CCCC00"/>
    <a:srgbClr val="66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6488" autoAdjust="0"/>
  </p:normalViewPr>
  <p:slideViewPr>
    <p:cSldViewPr>
      <p:cViewPr varScale="1">
        <p:scale>
          <a:sx n="93" d="100"/>
          <a:sy n="93" d="100"/>
        </p:scale>
        <p:origin x="33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0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2020/9/8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66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28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0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42F4-B4ED-4260-A9E1-19393C5D753C}" type="datetime1">
              <a:rPr kumimoji="1" lang="ja-JP" altLang="en-US" smtClean="0"/>
              <a:t>2020/9/8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483F-956F-4F2D-BC92-8C280C4971CF}" type="datetime1">
              <a:rPr kumimoji="1" lang="ja-JP" altLang="en-US" smtClean="0"/>
              <a:t>2020/9/8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408E-95B0-46B4-9582-9E62BA83171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0970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72078-3478-4EC9-AF82-3880B0AB36A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5484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511B4-608A-499B-9026-55F52F20F95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152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EB1B0-3B81-453E-AF4E-A4E94267C25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2708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CF6E2-456D-4C36-A817-1665AFD1894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3033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FD39F-1DFF-4C84-8DC7-65A5A5C5391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1284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B68A3-A7F4-40F9-980F-CBDDEC8B695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8307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19C2-D6E1-4138-AB01-4DCE6B29CD4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870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43294-BA70-4548-9EB2-D219ADBA741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0205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DEE3B4-2B75-46C6-81C3-9E909C3EF9D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28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34EF-BA48-4A23-AC09-B7DA344557BB}" type="datetime1">
              <a:rPr kumimoji="1" lang="ja-JP" altLang="en-US" smtClean="0"/>
              <a:t>2020/9/8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5E422-4E79-455E-812A-AC34DFE612B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14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69E7-32D6-4050-A26C-E562945B56E9}" type="datetime1">
              <a:rPr lang="ja-JP" altLang="en-US" smtClean="0">
                <a:solidFill>
                  <a:srgbClr val="000000"/>
                </a:solidFill>
              </a:rPr>
              <a:t>2020/9/8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467B-403D-4D72-B220-5DC7DF868749}" type="datetime1">
              <a:rPr lang="ja-JP" altLang="en-US" smtClean="0">
                <a:solidFill>
                  <a:srgbClr val="000000"/>
                </a:solidFill>
              </a:rPr>
              <a:t>2020/9/8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4ACF-F887-4E9F-81CC-C155EC77D8E7}" type="datetime1">
              <a:rPr lang="ja-JP" altLang="en-US" smtClean="0">
                <a:solidFill>
                  <a:srgbClr val="000000"/>
                </a:solidFill>
              </a:rPr>
              <a:t>2020/9/8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75FC-514F-4522-873F-B13B9ED1E41B}" type="datetime1">
              <a:rPr lang="ja-JP" altLang="en-US" smtClean="0">
                <a:solidFill>
                  <a:srgbClr val="000000"/>
                </a:solidFill>
              </a:rPr>
              <a:t>2020/9/8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767B-60C5-45BA-9ED1-03FD0BAC257E}" type="datetime1">
              <a:rPr lang="ja-JP" altLang="en-US" smtClean="0">
                <a:solidFill>
                  <a:srgbClr val="000000"/>
                </a:solidFill>
              </a:rPr>
              <a:t>2020/9/8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065A-BCB2-477D-9092-62F469D29A83}" type="datetime1">
              <a:rPr lang="ja-JP" altLang="en-US" smtClean="0">
                <a:solidFill>
                  <a:srgbClr val="000000"/>
                </a:solidFill>
              </a:rPr>
              <a:t>2020/9/8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0" y="6239962"/>
            <a:ext cx="2133600" cy="476250"/>
          </a:xfrm>
        </p:spPr>
        <p:txBody>
          <a:bodyPr/>
          <a:lstStyle>
            <a:lvl1pPr algn="l">
              <a:defRPr sz="4400" b="1" i="1" smtClean="0">
                <a:solidFill>
                  <a:schemeClr val="bg1">
                    <a:lumMod val="75000"/>
                    <a:alpha val="51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A3BA56AD-AD03-42A2-9106-7954672CD08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FF7DB-5C1E-4CED-BFD3-B50A98A3E08E}" type="datetime1">
              <a:rPr lang="ja-JP" altLang="en-US" smtClean="0">
                <a:solidFill>
                  <a:srgbClr val="000000"/>
                </a:solidFill>
              </a:rPr>
              <a:t>2020/9/8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435F-DC4B-4C73-8101-DEF794EDEAC8}" type="datetime1">
              <a:rPr lang="ja-JP" altLang="en-US" smtClean="0">
                <a:solidFill>
                  <a:srgbClr val="000000"/>
                </a:solidFill>
              </a:rPr>
              <a:t>2020/9/8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82B3-6332-4753-8048-DFB2D8AC584E}" type="datetime1">
              <a:rPr kumimoji="1" lang="ja-JP" altLang="en-US" smtClean="0"/>
              <a:t>2020/9/8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800" i="1"/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B8668-2D74-4B98-BBF4-7D9C95F26274}" type="datetime1">
              <a:rPr lang="ja-JP" altLang="en-US" smtClean="0">
                <a:solidFill>
                  <a:srgbClr val="000000"/>
                </a:solidFill>
              </a:rPr>
              <a:t>2020/9/8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FD4B9-4EAB-4288-8738-51BE864A7B51}" type="datetime1">
              <a:rPr lang="ja-JP" altLang="en-US" smtClean="0">
                <a:solidFill>
                  <a:srgbClr val="000000"/>
                </a:solidFill>
              </a:rPr>
              <a:t>2020/9/8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E44E-AF44-494F-BA07-C7B4297B124A}" type="datetime1">
              <a:rPr lang="ja-JP" altLang="en-US" smtClean="0">
                <a:solidFill>
                  <a:srgbClr val="000000"/>
                </a:solidFill>
              </a:rPr>
              <a:t>2020/9/8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2A955-EABB-4CB4-BEE7-6BADC1A0418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74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49D80-98FB-46B2-BE0B-084B572CFD1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151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103755-5289-4D5C-8D06-BBEE84788A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015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88F186-AB03-4DD9-9D7D-B15AC7912DB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834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32C83-5FCA-40E3-B9A2-070F8D23924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26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8EA51-9454-453E-A028-8D27BF38F89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677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CD76B-CB2E-434A-9B47-AD7E4F24D95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2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C161-3419-472F-A84E-5957CC49F5DC}" type="datetime1">
              <a:rPr kumimoji="1" lang="ja-JP" altLang="en-US" smtClean="0"/>
              <a:t>2020/9/8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1BE87-7774-4A3B-9C22-F81C5D13B50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000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5C731-68F4-4C20-89DD-26EDDBDF554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333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08B99-6A53-4D61-A843-BF005651590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28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54D16-3C35-4589-B66B-13EE1BA6DE2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136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A7F8D-D2FD-4B20-B896-4186EEB58A0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824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E4D2E-FB94-424E-A2E4-3B9FAB8DE03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167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C2B40-5DC2-47B5-A38F-F9FB0FB969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364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BC4CB-5A2B-4A4A-AB19-3F4E1DD112E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900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997EC-C9E6-4918-8B34-EA95ED6B81D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896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BB030-ECA7-43EA-A86F-90DAC392578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14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1598-C919-4A8E-8D79-9869A3875055}" type="datetime1">
              <a:rPr kumimoji="1" lang="ja-JP" altLang="en-US" smtClean="0"/>
              <a:t>2020/9/8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35D88-4185-44C1-A127-E3989627977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24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2147B-4399-433D-8668-83D8765DD6F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467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730A6-5B46-4A76-B338-32916BD925F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577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87D02-AE19-4DE0-8144-3D6FC2B6BF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38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CDBF1-1800-41A0-BCB5-1854DCBDDA7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836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46529-B0D2-4181-8038-10A09462819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274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15463-3321-48AC-A6B4-B483A128D25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630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EBDB5-7C2F-4ABD-A09B-606698846C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111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6EC03-8E04-49C0-90B0-4DCFF9A9CA4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6425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C52C8-A8AA-4039-BE35-6DFF141EC88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5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AFD8-D169-49F5-9F0F-747FEFAB46F8}" type="datetime1">
              <a:rPr kumimoji="1" lang="ja-JP" altLang="en-US" smtClean="0"/>
              <a:t>2020/9/8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CA67-07A1-4355-8E52-88014DE9D6B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63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133E-6561-41AC-8B3B-718B531987F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982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A36BF-9CBD-4123-ACE5-9D713695C63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6EF7E0-D5C5-41B1-8D33-43FA5E06024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697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6A53B-17D2-42D7-9E8D-7C8D6DF8911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2489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5A10F-6D43-4A6F-9592-E659DDD466D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040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1B6CE-0F18-481C-AE28-4F85F137D33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8938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F58DE-CA61-428D-92AD-A6E19F288ED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915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09E95-3DC2-48BF-9007-F7167EB0D26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062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A6C7B-3C73-4D62-B0E2-C2E532DB9CA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36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31E-D3EC-43CC-8396-CCEE3B70D45A}" type="datetime1">
              <a:rPr kumimoji="1" lang="ja-JP" altLang="en-US" smtClean="0"/>
              <a:t>2020/9/8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3A799-FC38-4A01-874B-F18533E95AE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4337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0BA0C-9BE8-4CAC-AC07-4967453EB78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9580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21B46-6913-43E1-8C5E-9C1F1CE708A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39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40877-5FA0-4032-8C12-A53CC74F001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46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D8BA9-8700-4370-AA97-F25232498C4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6145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7C72E-8DC9-445D-99C2-0BFAAFACD6C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464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88994-7B4C-4FB3-B766-519F5511045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3671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4AC1A-4198-4CFC-9403-491BD28F89C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204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F2FA9-9BDC-4928-B21A-1FCA03D568D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849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18429-5A4C-4D7A-B9FD-14BBA8F22D3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88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A317-551D-4FAB-9E7C-5C073589C35B}" type="datetime1">
              <a:rPr kumimoji="1" lang="ja-JP" altLang="en-US" smtClean="0"/>
              <a:t>2020/9/8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DB385-4C82-48C3-A512-A51F351B590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3802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5F13A-141F-4DE1-9D0F-295E50690EE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8300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9DF87-6562-426A-A0BD-9327EBEF3C3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3519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E73DB-DAE7-4D0C-95D3-F662B5CEF7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9764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90D07C-4D29-4DC6-B841-F74C5F8A13E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1877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9234-E927-4895-BF10-6F799E4C51C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1883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F6B49-E899-4EC4-9632-B3A98395A77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6267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7CF04-D5C3-44E2-B06C-C2DC6DAF642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6812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A460-256D-48F4-A836-420AB5522B0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375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CD6B7-BFF5-4786-A4C0-47B103933D9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41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A05F-C854-4F07-8F97-C1AB5E269094}" type="datetime1">
              <a:rPr kumimoji="1" lang="ja-JP" altLang="en-US" smtClean="0"/>
              <a:t>2020/9/8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4EF58-30EB-43B1-9EC9-2D98A93D70F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141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60A32-1114-49C5-BD41-B0E3D2E533E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9189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A2184-BE45-44C1-85BC-A6D8893F532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010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21AD39-5E17-45CF-837F-C407867A2F7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5012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4346D-A032-431F-AE8F-D757EEFB5D3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3655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D1C2C-96C1-483B-907E-F7D03DECF47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505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7CF53B-FB80-466B-B8B3-6615277C215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476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8A36C-683F-48BC-BCF6-E8762632492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779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B6F9B-5076-4C89-B0F1-6002AD64DD8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9564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B958-B87C-466F-84D7-7F87331BB55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43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B228-F8B5-47D5-904F-40E382108036}" type="datetime1">
              <a:rPr kumimoji="1" lang="ja-JP" altLang="en-US" smtClean="0"/>
              <a:t>2020/9/8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45695-D7E1-44FE-BF0F-75873E51868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0425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50853-24A9-4417-BD5D-8EA0207B131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1453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DBE6B-BD01-4448-B3F8-0B2709BE880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6290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773A1-24F5-46FB-8041-D99DE00CD1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048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3C241-8BA6-485F-B9A7-123DCECB105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1516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19984-EE03-4D95-A4E0-7CA871DBA35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0380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D26BC-A669-4281-B9F4-58195695B47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7829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2DE99-3559-4109-AA2F-2D911CBF4EB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1172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D6CD7-E5EF-44A2-856F-9129BE41451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817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E2CDE-D1A0-4D83-8D3A-B0E6BD5A839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06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0" y="6356349"/>
            <a:ext cx="2133600" cy="501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00">
                <a:solidFill>
                  <a:schemeClr val="tx1">
                    <a:lumMod val="65000"/>
                    <a:lumOff val="35000"/>
                    <a:alpha val="43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D545-1AD6-4060-A611-BC191F307CC9}" type="datetime1">
              <a:rPr kumimoji="1" lang="ja-JP" altLang="en-US" smtClean="0"/>
              <a:t>2020/9/8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6C9C03-6254-49B7-A8BB-0557D3D128A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2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3ED9C-A90E-40FB-8F70-78B7BD30C977}" type="datetime1">
              <a:rPr lang="ja-JP" altLang="en-US" smtClean="0">
                <a:solidFill>
                  <a:srgbClr val="000000"/>
                </a:solidFill>
              </a:rPr>
              <a:t>2020/9/8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404DB-312F-48AD-9334-510038C0CEA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88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5FB52-1DC7-4F11-B725-246CAC06755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45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FE933-3978-4E63-BF84-16CBEEF4E1B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86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5D4D65-71C9-4FD6-88EA-F15DF6CD715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2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7AC2F-0A43-41A7-ACC8-76C33D20D90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70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498367-5B0E-4E51-BE9F-B26E9788571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8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6273-B22F-47D1-AF54-B0870ED7398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67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1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2.gif"/><Relationship Id="rId7" Type="http://schemas.openxmlformats.org/officeDocument/2006/relationships/image" Target="../media/image2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4.jpeg"/><Relationship Id="rId10" Type="http://schemas.openxmlformats.org/officeDocument/2006/relationships/image" Target="../media/image28.png"/><Relationship Id="rId4" Type="http://schemas.openxmlformats.org/officeDocument/2006/relationships/image" Target="../media/image13.jp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9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gif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emf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6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1.emf"/><Relationship Id="rId7" Type="http://schemas.openxmlformats.org/officeDocument/2006/relationships/image" Target="../media/image9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emf"/><Relationship Id="rId7" Type="http://schemas.openxmlformats.org/officeDocument/2006/relationships/image" Target="../media/image119.emf"/><Relationship Id="rId12" Type="http://schemas.openxmlformats.org/officeDocument/2006/relationships/image" Target="../media/image124.png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8.emf"/><Relationship Id="rId11" Type="http://schemas.openxmlformats.org/officeDocument/2006/relationships/image" Target="../media/image123.png"/><Relationship Id="rId5" Type="http://schemas.openxmlformats.org/officeDocument/2006/relationships/image" Target="../media/image117.emf"/><Relationship Id="rId10" Type="http://schemas.openxmlformats.org/officeDocument/2006/relationships/image" Target="../media/image122.emf"/><Relationship Id="rId4" Type="http://schemas.openxmlformats.org/officeDocument/2006/relationships/image" Target="../media/image116.emf"/><Relationship Id="rId9" Type="http://schemas.openxmlformats.org/officeDocument/2006/relationships/image" Target="../media/image121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26.emf"/><Relationship Id="rId7" Type="http://schemas.openxmlformats.org/officeDocument/2006/relationships/image" Target="../media/image130.png"/><Relationship Id="rId12" Type="http://schemas.openxmlformats.org/officeDocument/2006/relationships/image" Target="../media/image124.png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9.emf"/><Relationship Id="rId11" Type="http://schemas.openxmlformats.org/officeDocument/2006/relationships/image" Target="../media/image123.png"/><Relationship Id="rId5" Type="http://schemas.openxmlformats.org/officeDocument/2006/relationships/image" Target="../media/image128.emf"/><Relationship Id="rId10" Type="http://schemas.openxmlformats.org/officeDocument/2006/relationships/image" Target="../media/image132.emf"/><Relationship Id="rId4" Type="http://schemas.openxmlformats.org/officeDocument/2006/relationships/image" Target="../media/image127.emf"/><Relationship Id="rId9" Type="http://schemas.openxmlformats.org/officeDocument/2006/relationships/image" Target="../media/image131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image" Target="../media/image134.emf"/><Relationship Id="rId7" Type="http://schemas.openxmlformats.org/officeDocument/2006/relationships/image" Target="../media/image131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7.png"/><Relationship Id="rId5" Type="http://schemas.openxmlformats.org/officeDocument/2006/relationships/image" Target="../media/image136.emf"/><Relationship Id="rId10" Type="http://schemas.openxmlformats.org/officeDocument/2006/relationships/image" Target="../media/image138.png"/><Relationship Id="rId4" Type="http://schemas.openxmlformats.org/officeDocument/2006/relationships/image" Target="../media/image135.emf"/><Relationship Id="rId9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41.png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0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jpe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7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1.emf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238895"/>
            <a:ext cx="9144000" cy="1470025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>
                <a:latin typeface="Arial Rounded MT Bold" panose="020F0704030504030204" pitchFamily="34" charset="0"/>
              </a:rPr>
              <a:t>Diffusion Dynamics of </a:t>
            </a:r>
            <a:br>
              <a:rPr kumimoji="1" lang="en-US" altLang="ja-JP" sz="4800" dirty="0" smtClean="0">
                <a:latin typeface="Arial Rounded MT Bold" panose="020F0704030504030204" pitchFamily="34" charset="0"/>
              </a:rPr>
            </a:br>
            <a:r>
              <a:rPr kumimoji="1" lang="en-US" altLang="ja-JP" sz="4800" dirty="0" smtClean="0">
                <a:latin typeface="Arial Rounded MT Bold" panose="020F0704030504030204" pitchFamily="34" charset="0"/>
              </a:rPr>
              <a:t>Fluctu</a:t>
            </a:r>
            <a:r>
              <a:rPr lang="en-US" altLang="ja-JP" sz="4800" dirty="0" smtClean="0">
                <a:latin typeface="Arial Rounded MT Bold" panose="020F0704030504030204" pitchFamily="34" charset="0"/>
              </a:rPr>
              <a:t>ations of </a:t>
            </a:r>
            <a:br>
              <a:rPr lang="en-US" altLang="ja-JP" sz="4800" dirty="0" smtClean="0">
                <a:latin typeface="Arial Rounded MT Bold" panose="020F0704030504030204" pitchFamily="34" charset="0"/>
              </a:rPr>
            </a:br>
            <a:r>
              <a:rPr lang="en-US" altLang="ja-JP" sz="4800" dirty="0" smtClean="0">
                <a:latin typeface="Arial Rounded MT Bold" panose="020F0704030504030204" pitchFamily="34" charset="0"/>
              </a:rPr>
              <a:t>Conserved Charges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11709" y="3501008"/>
            <a:ext cx="3724288" cy="1237262"/>
          </a:xfrm>
        </p:spPr>
        <p:txBody>
          <a:bodyPr wrap="none">
            <a:sp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36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51758" y="5797713"/>
            <a:ext cx="5440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/>
              <a:t> RHIC-BES Theory and Experiment on-line seminar </a:t>
            </a:r>
            <a:endParaRPr lang="en-US" altLang="ja-JP" sz="2000" dirty="0" smtClean="0"/>
          </a:p>
          <a:p>
            <a:pPr algn="ctr"/>
            <a:r>
              <a:rPr lang="en-US" altLang="ja-JP" sz="2000" dirty="0" smtClean="0"/>
              <a:t>on </a:t>
            </a:r>
            <a:r>
              <a:rPr lang="en-US" altLang="ja-JP" sz="2000" dirty="0"/>
              <a:t>Sep. </a:t>
            </a:r>
            <a:r>
              <a:rPr lang="en-US" altLang="ja-JP" sz="2000" dirty="0" smtClean="0"/>
              <a:t>8, 2020, online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8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Fluctuations in HIC: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Order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073" y="1486949"/>
            <a:ext cx="3282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Search for QCD CP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17618" y="1484784"/>
            <a:ext cx="2490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Onset of QGP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21" y="2428734"/>
            <a:ext cx="567566" cy="56756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87" y="4102395"/>
            <a:ext cx="551822" cy="56179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94" y="2991102"/>
            <a:ext cx="567566" cy="56756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10" y="4102395"/>
            <a:ext cx="551822" cy="56179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94" y="2423536"/>
            <a:ext cx="567566" cy="56756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10" y="3542626"/>
            <a:ext cx="551822" cy="56179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1" y="2988503"/>
            <a:ext cx="567566" cy="56756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96" y="2986478"/>
            <a:ext cx="551822" cy="56179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92" y="3548272"/>
            <a:ext cx="567566" cy="56756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38" y="4104420"/>
            <a:ext cx="551822" cy="56179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94" y="3550584"/>
            <a:ext cx="567566" cy="56756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58" y="3555057"/>
            <a:ext cx="551822" cy="56179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61" y="2423536"/>
            <a:ext cx="567566" cy="56756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10" y="2423536"/>
            <a:ext cx="551822" cy="56179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34" y="2988503"/>
            <a:ext cx="567566" cy="567566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5" y="4099796"/>
            <a:ext cx="551822" cy="561794"/>
          </a:xfrm>
          <a:prstGeom prst="rect">
            <a:avLst/>
          </a:prstGeom>
        </p:spPr>
      </p:pic>
      <p:cxnSp>
        <p:nvCxnSpPr>
          <p:cNvPr id="24" name="直線矢印コネクタ 23"/>
          <p:cNvCxnSpPr>
            <a:endCxn id="21" idx="2"/>
          </p:cNvCxnSpPr>
          <p:nvPr/>
        </p:nvCxnSpPr>
        <p:spPr>
          <a:xfrm>
            <a:off x="1425725" y="2704433"/>
            <a:ext cx="1251292" cy="851636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arrow" w="lg" len="lg"/>
          </a:ln>
          <a:effectLst>
            <a:glow rad="63500">
              <a:schemeClr val="bg1">
                <a:alpha val="6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xi&#10;\end{align*}&lt;/body&gt;&#10;  &lt;fcolor&gt;FF000000&lt;/fcolor&gt;&#10;  &lt;bcolor&gt;FFFFFFFF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67" y="2701834"/>
            <a:ext cx="179512" cy="377653"/>
          </a:xfrm>
          <a:prstGeom prst="rect">
            <a:avLst/>
          </a:prstGeom>
          <a:effectLst>
            <a:glow rad="63500">
              <a:schemeClr val="bg1">
                <a:alpha val="63000"/>
              </a:schemeClr>
            </a:glow>
          </a:effectLst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1277653" cy="127765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38" y="2808432"/>
            <a:ext cx="951492" cy="92770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4" y="3291198"/>
            <a:ext cx="951492" cy="927704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>
            <a:off x="5936772" y="2996300"/>
            <a:ext cx="651865" cy="111520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86881" y="4725664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Fluctuation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increases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9F2936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47292" y="4722267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Fluctuation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decreases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9F2936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98030" y="6005988"/>
            <a:ext cx="420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Stephanov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Rajagopal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Shuryak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1998; 1999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768095" y="5867488"/>
            <a:ext cx="2989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Heinz, Muller, 2000;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Jeon, Koch, 2000</a:t>
            </a:r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9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Shot Noise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595437" y="1152898"/>
            <a:ext cx="7783033" cy="2348110"/>
          </a:xfrm>
          <a:prstGeom prst="roundRect">
            <a:avLst/>
          </a:prstGeom>
          <a:solidFill>
            <a:srgbClr val="424E5B"/>
          </a:solidFill>
          <a:ln w="12700" cap="flat" cmpd="sng" algn="ctr">
            <a:solidFill>
              <a:srgbClr val="424E5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23845" y="1855009"/>
            <a:ext cx="2825657" cy="1107160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2025291"/>
            <a:ext cx="2254955" cy="37407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705818" y="1447688"/>
            <a:ext cx="2061714" cy="793070"/>
          </a:xfrm>
          <a:prstGeom prst="rect">
            <a:avLst/>
          </a:prstGeom>
          <a:gradFill rotWithShape="1">
            <a:gsLst>
              <a:gs pos="0">
                <a:srgbClr val="424E5B">
                  <a:tint val="70000"/>
                  <a:satMod val="100000"/>
                  <a:lumMod val="110000"/>
                </a:srgbClr>
              </a:gs>
              <a:gs pos="50000">
                <a:srgbClr val="424E5B">
                  <a:tint val="75000"/>
                  <a:satMod val="101000"/>
                  <a:lumMod val="105000"/>
                </a:srgbClr>
              </a:gs>
              <a:gs pos="100000">
                <a:srgbClr val="424E5B">
                  <a:tint val="82000"/>
                  <a:satMod val="104000"/>
                  <a:lumMod val="105000"/>
                </a:srgbClr>
              </a:gs>
            </a:gsLst>
            <a:lin ang="2700000" scaled="0"/>
          </a:gra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636497" y="2804486"/>
            <a:ext cx="234840" cy="370400"/>
          </a:xfrm>
          <a:prstGeom prst="rect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2624537" y="2804486"/>
            <a:ext cx="0" cy="345056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1" name="直線コネクタ 10"/>
          <p:cNvCxnSpPr/>
          <p:nvPr/>
        </p:nvCxnSpPr>
        <p:spPr>
          <a:xfrm flipV="1">
            <a:off x="2856506" y="2700974"/>
            <a:ext cx="0" cy="576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466599"/>
            <a:ext cx="2068670" cy="42214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893387" y="2653577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Calibri Light" panose="020F0302020204030204"/>
              </a:rPr>
              <a:t>charge of quasi-particles</a:t>
            </a:r>
            <a:endParaRPr lang="ja-JP" altLang="en-US" sz="2400" dirty="0">
              <a:solidFill>
                <a:srgbClr val="FFFF00"/>
              </a:solidFill>
              <a:latin typeface="Calibri Light" panose="020F0302020204030204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2736673" y="1953893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5" name="直線コネクタ 14"/>
          <p:cNvCxnSpPr/>
          <p:nvPr/>
        </p:nvCxnSpPr>
        <p:spPr>
          <a:xfrm flipV="1">
            <a:off x="2736673" y="1450501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6" name="円/楕円 13"/>
          <p:cNvSpPr>
            <a:spLocks noChangeAspect="1"/>
          </p:cNvSpPr>
          <p:nvPr/>
        </p:nvSpPr>
        <p:spPr>
          <a:xfrm>
            <a:off x="2210703" y="1644029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4"/>
          <p:cNvSpPr>
            <a:spLocks noChangeAspect="1"/>
          </p:cNvSpPr>
          <p:nvPr/>
        </p:nvSpPr>
        <p:spPr>
          <a:xfrm>
            <a:off x="2196608" y="1977822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5"/>
          <p:cNvSpPr>
            <a:spLocks noChangeAspect="1"/>
          </p:cNvSpPr>
          <p:nvPr/>
        </p:nvSpPr>
        <p:spPr>
          <a:xfrm>
            <a:off x="2490536" y="1973176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6"/>
          <p:cNvSpPr>
            <a:spLocks noChangeAspect="1"/>
          </p:cNvSpPr>
          <p:nvPr/>
        </p:nvSpPr>
        <p:spPr>
          <a:xfrm>
            <a:off x="1917147" y="172132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7"/>
          <p:cNvSpPr>
            <a:spLocks noChangeAspect="1"/>
          </p:cNvSpPr>
          <p:nvPr/>
        </p:nvSpPr>
        <p:spPr>
          <a:xfrm>
            <a:off x="3073167" y="173056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18"/>
          <p:cNvSpPr>
            <a:spLocks noChangeAspect="1"/>
          </p:cNvSpPr>
          <p:nvPr/>
        </p:nvSpPr>
        <p:spPr>
          <a:xfrm>
            <a:off x="1894661" y="1948829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19"/>
          <p:cNvSpPr>
            <a:spLocks noChangeAspect="1"/>
          </p:cNvSpPr>
          <p:nvPr/>
        </p:nvSpPr>
        <p:spPr>
          <a:xfrm>
            <a:off x="2462442" y="1544399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0"/>
          <p:cNvSpPr>
            <a:spLocks noChangeAspect="1"/>
          </p:cNvSpPr>
          <p:nvPr/>
        </p:nvSpPr>
        <p:spPr>
          <a:xfrm>
            <a:off x="1803717" y="1521216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 flipH="1">
            <a:off x="2299585" y="2113045"/>
            <a:ext cx="831273" cy="347219"/>
          </a:xfrm>
          <a:prstGeom prst="rightArrow">
            <a:avLst/>
          </a:prstGeom>
          <a:solidFill>
            <a:srgbClr val="AD0101">
              <a:alpha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350301"/>
            <a:ext cx="186562" cy="273410"/>
          </a:xfrm>
          <a:prstGeom prst="rect">
            <a:avLst/>
          </a:prstGeom>
        </p:spPr>
      </p:pic>
      <p:cxnSp>
        <p:nvCxnSpPr>
          <p:cNvPr id="26" name="直線矢印コネクタ 25"/>
          <p:cNvCxnSpPr/>
          <p:nvPr/>
        </p:nvCxnSpPr>
        <p:spPr>
          <a:xfrm flipV="1">
            <a:off x="2591219" y="1833590"/>
            <a:ext cx="396884" cy="30340"/>
          </a:xfrm>
          <a:prstGeom prst="straightConnector1">
            <a:avLst/>
          </a:prstGeom>
          <a:noFill/>
          <a:ln w="28575" cap="flat" cmpd="sng" algn="ctr">
            <a:solidFill>
              <a:srgbClr val="AD0101"/>
            </a:solidFill>
            <a:prstDash val="solid"/>
            <a:tailEnd type="triangle" w="lg" len="lg"/>
          </a:ln>
          <a:effectLst/>
        </p:spPr>
      </p:cxnSp>
      <p:sp>
        <p:nvSpPr>
          <p:cNvPr id="27" name="正方形/長方形 26"/>
          <p:cNvSpPr/>
          <p:nvPr/>
        </p:nvSpPr>
        <p:spPr>
          <a:xfrm>
            <a:off x="6355378" y="2025291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下矢印 27"/>
          <p:cNvSpPr/>
          <p:nvPr/>
        </p:nvSpPr>
        <p:spPr>
          <a:xfrm flipV="1">
            <a:off x="6278272" y="2421942"/>
            <a:ext cx="434495" cy="287134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14068" y="137412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557274" y="3653741"/>
            <a:ext cx="3420872" cy="2439555"/>
          </a:xfrm>
          <a:prstGeom prst="roundRect">
            <a:avLst>
              <a:gd name="adj" fmla="val 6237"/>
            </a:avLst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rgbClr val="AD0101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222643" y="3653741"/>
            <a:ext cx="5144494" cy="2439555"/>
          </a:xfrm>
          <a:prstGeom prst="roundRect">
            <a:avLst>
              <a:gd name="adj" fmla="val 6237"/>
            </a:avLst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rgbClr val="AC956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624639" y="3653741"/>
            <a:ext cx="3091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Fractional Quantum</a:t>
            </a:r>
          </a:p>
          <a:p>
            <a:r>
              <a:rPr lang="en-US" altLang="ja-JP" sz="2800" dirty="0" smtClean="0">
                <a:solidFill>
                  <a:srgbClr val="AD0101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Hall Systems</a:t>
            </a:r>
            <a:endParaRPr lang="ja-JP" altLang="en-US" sz="2800" dirty="0">
              <a:solidFill>
                <a:srgbClr val="AD0101">
                  <a:lumMod val="20000"/>
                  <a:lumOff val="8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04768" y="3653741"/>
            <a:ext cx="2748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C956E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Superconductors</a:t>
            </a:r>
          </a:p>
          <a:p>
            <a:r>
              <a:rPr lang="en-US" altLang="ja-JP" sz="2800" dirty="0" smtClean="0">
                <a:solidFill>
                  <a:srgbClr val="AC956E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with Cooper Pairs</a:t>
            </a:r>
            <a:endParaRPr lang="ja-JP" altLang="en-US" sz="2800" dirty="0">
              <a:solidFill>
                <a:srgbClr val="AC956E">
                  <a:lumMod val="40000"/>
                  <a:lumOff val="60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e^*=\frac qp e&#10;\end{align*}&lt;/body&gt;&#10;  &lt;fcolor&gt;FFFFFFFF&lt;/fcolor&gt;&#10;  &lt;bcolor&gt;FFFFFFFF&lt;/bcolor&gt;&#10;  &lt;transparent&gt;True&lt;/transparent&gt;&#10;  &lt;resolution&gt;1800&lt;/resolution&gt;&#10;  &lt;imageh&gt;497&lt;/imageh&gt;&#10;  &lt;imagew&gt;844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79" y="4659490"/>
            <a:ext cx="1267943" cy="746644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e^*=2 e&#10;\end{align*}&lt;/body&gt;&#10;  &lt;fcolor&gt;FFFFFFFF&lt;/fcolor&gt;&#10;  &lt;bcolor&gt;FFFFFFFF&lt;/bcolor&gt;&#10;  &lt;transparent&gt;True&lt;/transparent&gt;&#10;  &lt;resolution&gt;1800&lt;/resolution&gt;&#10;  &lt;imageh&gt;186&lt;/imageh&gt;&#10;  &lt;imagew&gt;78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9" y="4834350"/>
            <a:ext cx="1177805" cy="279428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13" y="3857210"/>
            <a:ext cx="2146946" cy="20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301466" y="5551885"/>
            <a:ext cx="27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Jehl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+, Nature </a:t>
            </a:r>
            <a:r>
              <a:rPr lang="en-US" altLang="ja-JP" b="1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405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,50 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(2000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)</a:t>
            </a:r>
            <a:endParaRPr lang="ja-JP" altLang="en-US" dirty="0">
              <a:solidFill>
                <a:prstClr val="white">
                  <a:lumMod val="85000"/>
                </a:prstClr>
              </a:solidFill>
              <a:latin typeface="Calibri Light" panose="020F0302020204030204"/>
              <a:ea typeface="HG丸ｺﾞｼｯｸM-PRO" pitchFamily="50" charset="-128"/>
              <a:cs typeface="Times New Roman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624639" y="5542497"/>
            <a:ext cx="334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Saminadayar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+, 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PRL</a:t>
            </a:r>
            <a:r>
              <a:rPr lang="en-US" altLang="ja-JP" b="1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79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,2526 (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1997)</a:t>
            </a:r>
            <a:endParaRPr lang="ja-JP" altLang="en-US" dirty="0">
              <a:solidFill>
                <a:prstClr val="white">
                  <a:lumMod val="8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39" name="下矢印 38"/>
          <p:cNvSpPr/>
          <p:nvPr/>
        </p:nvSpPr>
        <p:spPr>
          <a:xfrm flipV="1">
            <a:off x="4199430" y="4734293"/>
            <a:ext cx="368039" cy="479542"/>
          </a:xfrm>
          <a:prstGeom prst="downArrow">
            <a:avLst/>
          </a:prstGeom>
          <a:solidFill>
            <a:srgbClr val="AC956E"/>
          </a:solidFill>
          <a:ln w="12700" cap="flat" cmpd="sng" algn="ctr">
            <a:solidFill>
              <a:srgbClr val="AC956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783786" y="4272628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AC956E">
                    <a:lumMod val="50000"/>
                  </a:srgbClr>
                </a:solidFill>
                <a:latin typeface="Calibri" panose="020F0502020204030204" pitchFamily="34" charset="0"/>
              </a:rPr>
              <a:t>doubled!</a:t>
            </a:r>
            <a:endParaRPr lang="ja-JP" altLang="en-US" sz="2400" dirty="0">
              <a:solidFill>
                <a:srgbClr val="AC956E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947717" y="6110206"/>
            <a:ext cx="2043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 orders</a:t>
            </a:r>
            <a:r>
              <a:rPr lang="en-US" altLang="ja-JP" sz="2400" dirty="0"/>
              <a:t>: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879922" y="6156373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r>
              <a:rPr kumimoji="1" lang="en-US" altLang="ja-JP" dirty="0" smtClean="0"/>
              <a:t>rd: </a:t>
            </a:r>
            <a:r>
              <a:rPr kumimoji="1" lang="en-US" altLang="ja-JP" sz="1600" dirty="0" smtClean="0"/>
              <a:t>ex. </a:t>
            </a:r>
            <a:r>
              <a:rPr kumimoji="1" lang="en-US" altLang="ja-JP" sz="1600" dirty="0" err="1" smtClean="0">
                <a:solidFill>
                  <a:srgbClr val="002060"/>
                </a:solidFill>
              </a:rPr>
              <a:t>Beenakker</a:t>
            </a:r>
            <a:r>
              <a:rPr lang="en-US" altLang="ja-JP" sz="1600" dirty="0">
                <a:solidFill>
                  <a:srgbClr val="002060"/>
                </a:solidFill>
              </a:rPr>
              <a:t>+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PRL90,176802(2003)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3879922" y="6442867"/>
            <a:ext cx="449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dirty="0" smtClean="0"/>
              <a:t>up to 5th: </a:t>
            </a:r>
            <a:r>
              <a:rPr lang="fr-FR" altLang="ja-JP" sz="1600" dirty="0" smtClean="0">
                <a:solidFill>
                  <a:srgbClr val="002060"/>
                </a:solidFill>
              </a:rPr>
              <a:t>Gustavsson+, Surf.Sci.Rep.</a:t>
            </a:r>
            <a:r>
              <a:rPr lang="fr-FR" altLang="ja-JP" sz="1600" b="1" dirty="0" smtClean="0">
                <a:solidFill>
                  <a:srgbClr val="002060"/>
                </a:solidFill>
              </a:rPr>
              <a:t>64</a:t>
            </a:r>
            <a:r>
              <a:rPr lang="fr-FR" altLang="ja-JP" sz="1600" dirty="0" smtClean="0">
                <a:solidFill>
                  <a:srgbClr val="002060"/>
                </a:solidFill>
              </a:rPr>
              <a:t>,191(2009</a:t>
            </a:r>
            <a:r>
              <a:rPr lang="fr-FR" altLang="ja-JP" sz="1600" dirty="0">
                <a:solidFill>
                  <a:srgbClr val="002060"/>
                </a:solidFill>
              </a:rPr>
              <a:t>)</a:t>
            </a:r>
            <a:endParaRPr lang="ja-JP" alt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928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Higher-order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871318" y="1196753"/>
            <a:ext cx="2869034" cy="2272559"/>
            <a:chOff x="4582326" y="2896770"/>
            <a:chExt cx="2869034" cy="2272559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4582326" y="2896770"/>
              <a:ext cx="2869034" cy="2272559"/>
              <a:chOff x="4582326" y="2896770"/>
              <a:chExt cx="2869034" cy="2272559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4582326" y="2896770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4929525" y="3154158"/>
                <a:ext cx="2174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B. 25 x 2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522" y="3587039"/>
              <a:ext cx="1206623" cy="1206623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602396"/>
              <a:ext cx="1157050" cy="1177960"/>
            </a:xfrm>
            <a:prstGeom prst="rect">
              <a:avLst/>
            </a:prstGeom>
          </p:spPr>
        </p:pic>
      </p:grpSp>
      <p:grpSp>
        <p:nvGrpSpPr>
          <p:cNvPr id="10" name="グループ化 9"/>
          <p:cNvGrpSpPr/>
          <p:nvPr/>
        </p:nvGrpSpPr>
        <p:grpSpPr>
          <a:xfrm>
            <a:off x="1476616" y="1196752"/>
            <a:ext cx="2869034" cy="2272559"/>
            <a:chOff x="1187624" y="2896769"/>
            <a:chExt cx="2869034" cy="2272559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1187624" y="2896769"/>
              <a:ext cx="2869034" cy="2272559"/>
              <a:chOff x="1187624" y="2896769"/>
              <a:chExt cx="2869034" cy="2272559"/>
            </a:xfrm>
          </p:grpSpPr>
          <p:sp>
            <p:nvSpPr>
              <p:cNvPr id="14" name="角丸四角形 13"/>
              <p:cNvSpPr/>
              <p:nvPr/>
            </p:nvSpPr>
            <p:spPr>
              <a:xfrm>
                <a:off x="1187624" y="2896769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1527353" y="3154158"/>
                <a:ext cx="2189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A. 50</a:t>
                </a:r>
                <a:r>
                  <a:rPr kumimoji="1" lang="ja-JP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x 1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601" y="3602396"/>
              <a:ext cx="1227539" cy="119685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077" y="3623029"/>
              <a:ext cx="1170633" cy="1170633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2179529" y="3789040"/>
            <a:ext cx="4611675" cy="905507"/>
            <a:chOff x="2179529" y="3789040"/>
            <a:chExt cx="4611675" cy="905507"/>
          </a:xfrm>
        </p:grpSpPr>
        <p:pic>
          <p:nvPicPr>
  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2 \langle \quad ~ \rangle ~ = \langle \quad ~ \rangle &#10;\end{align*}&lt;/body&gt;&#10;  &lt;fcolor&gt;FF000000&lt;/fcolor&gt;&#10;  &lt;bcolor&gt;FFFFFFFF&lt;/bcolor&gt;&#10;  &lt;transparent&gt;True&lt;/transparent&gt;&#10;  &lt;resolution&gt;1800&lt;/resolution&gt;&#10;  &lt;imageh&gt;250&lt;/imageh&gt;&#10;  &lt;imagew&gt;1553&lt;/imagew&gt;&#10;  &lt;scale&gt;50&lt;/scale&gt;&#10;  &lt;cursor&gt;6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529" y="3807898"/>
              <a:ext cx="4224886" cy="680116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2715678" y="3789040"/>
              <a:ext cx="1010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  <a:cs typeface="+mn-cs"/>
                </a:rPr>
                <a:t>d</a:t>
              </a:r>
              <a:r>
                <a:rPr kumimoji="1" lang="ja-JP" alt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€</a:t>
              </a:r>
              <a:r>
                <a:rPr kumimoji="1" lang="en-US" altLang="ja-JP" sz="4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 Demibold" panose="02020600000000000000" pitchFamily="18" charset="-128"/>
                  <a:ea typeface="游明朝 Demibold" panose="02020600000000000000" pitchFamily="18" charset="-128"/>
                  <a:cs typeface="+mn-cs"/>
                </a:rPr>
                <a:t>2</a:t>
              </a:r>
              <a:endParaRPr kumimoji="1" lang="ja-JP" alt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endParaRPr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884" y="4220631"/>
              <a:ext cx="486069" cy="473916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655" y="4218998"/>
              <a:ext cx="475549" cy="475549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5258256" y="3789040"/>
              <a:ext cx="1010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  <a:cs typeface="+mn-cs"/>
                </a:rPr>
                <a:t>d</a:t>
              </a:r>
              <a:r>
                <a:rPr kumimoji="1" lang="ja-JP" alt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€</a:t>
              </a:r>
              <a:r>
                <a:rPr kumimoji="1" lang="en-US" altLang="ja-JP" sz="4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 Demibold" panose="02020600000000000000" pitchFamily="18" charset="-128"/>
                  <a:ea typeface="游明朝 Demibold" panose="02020600000000000000" pitchFamily="18" charset="-128"/>
                  <a:cs typeface="+mn-cs"/>
                </a:rPr>
                <a:t>2</a:t>
              </a:r>
              <a:endParaRPr kumimoji="1" lang="ja-JP" alt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2162784" y="4807742"/>
            <a:ext cx="4624155" cy="905507"/>
            <a:chOff x="2162784" y="4807742"/>
            <a:chExt cx="4624155" cy="905507"/>
          </a:xfrm>
        </p:grpSpPr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4 \langle \quad ~ \rangle ~ = \langle \quad ~ \rangle &#10;\end{align*}&lt;/body&gt;&#10;  &lt;fcolor&gt;FF000000&lt;/fcolor&gt;&#10;  &lt;bcolor&gt;FFFFFFFF&lt;/bcolor&gt;&#10;  &lt;transparent&gt;True&lt;/transparent&gt;&#10;  &lt;resolution&gt;1800&lt;/resolution&gt;&#10;  &lt;imageh&gt;250&lt;/imageh&gt;&#10;  &lt;imagew&gt;1558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784" y="4826600"/>
              <a:ext cx="4238488" cy="680116"/>
            </a:xfrm>
            <a:prstGeom prst="rect">
              <a:avLst/>
            </a:prstGeom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2711413" y="4807742"/>
              <a:ext cx="1010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  <a:cs typeface="+mn-cs"/>
                </a:rPr>
                <a:t>d</a:t>
              </a:r>
              <a:r>
                <a:rPr kumimoji="1" lang="ja-JP" alt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€</a:t>
              </a:r>
              <a:r>
                <a:rPr kumimoji="1" lang="en-US" altLang="ja-JP" sz="4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 Demibold" panose="02020600000000000000" pitchFamily="18" charset="-128"/>
                  <a:ea typeface="游明朝 Demibold" panose="02020600000000000000" pitchFamily="18" charset="-128"/>
                  <a:cs typeface="+mn-cs"/>
                </a:rPr>
                <a:t>3</a:t>
              </a:r>
              <a:endParaRPr kumimoji="1" lang="ja-JP" alt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endParaRPr>
            </a:p>
          </p:txBody>
        </p:sp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619" y="5239333"/>
              <a:ext cx="486069" cy="473916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390" y="5237700"/>
              <a:ext cx="475549" cy="475549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5253991" y="4807742"/>
              <a:ext cx="1010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  <a:cs typeface="+mn-cs"/>
                </a:rPr>
                <a:t>d</a:t>
              </a:r>
              <a:r>
                <a:rPr kumimoji="1" lang="ja-JP" alt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€</a:t>
              </a:r>
              <a:r>
                <a:rPr kumimoji="1" lang="en-US" altLang="ja-JP" sz="4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 Demibold" panose="02020600000000000000" pitchFamily="18" charset="-128"/>
                  <a:ea typeface="游明朝 Demibold" panose="02020600000000000000" pitchFamily="18" charset="-128"/>
                  <a:cs typeface="+mn-cs"/>
                </a:rPr>
                <a:t>3</a:t>
              </a:r>
              <a:endParaRPr kumimoji="1" lang="ja-JP" alt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2134074" y="5912817"/>
            <a:ext cx="4853246" cy="905507"/>
            <a:chOff x="2134074" y="5912817"/>
            <a:chExt cx="4853246" cy="905507"/>
          </a:xfrm>
        </p:grpSpPr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8 \langle \quad  \rangle_{\rm c} ~= \langle \quad 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1598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074" y="5931675"/>
              <a:ext cx="4347308" cy="680116"/>
            </a:xfrm>
            <a:prstGeom prst="rect">
              <a:avLst/>
            </a:prstGeom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2678461" y="5912817"/>
              <a:ext cx="7312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€</a:t>
              </a:r>
              <a:r>
                <a:rPr kumimoji="1" lang="en-US" altLang="ja-JP" sz="4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 Demibold" panose="02020600000000000000" pitchFamily="18" charset="-128"/>
                  <a:ea typeface="游明朝 Demibold" panose="02020600000000000000" pitchFamily="18" charset="-128"/>
                  <a:cs typeface="+mn-cs"/>
                </a:rPr>
                <a:t>4</a:t>
              </a:r>
              <a:endParaRPr kumimoji="1" lang="ja-JP" alt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endParaRPr>
            </a:p>
          </p:txBody>
        </p:sp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452" y="6297537"/>
              <a:ext cx="486069" cy="473916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771" y="6342775"/>
              <a:ext cx="475549" cy="475549"/>
            </a:xfrm>
            <a:prstGeom prst="rect">
              <a:avLst/>
            </a:prstGeom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5280870" y="5912817"/>
              <a:ext cx="7312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€</a:t>
              </a:r>
              <a:r>
                <a:rPr kumimoji="1" lang="en-US" altLang="ja-JP" sz="4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 Demibold" panose="02020600000000000000" pitchFamily="18" charset="-128"/>
                  <a:ea typeface="游明朝 Demibold" panose="02020600000000000000" pitchFamily="18" charset="-128"/>
                  <a:cs typeface="+mn-cs"/>
                </a:rPr>
                <a:t>4</a:t>
              </a:r>
              <a:endParaRPr kumimoji="1" lang="ja-JP" alt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endParaRPr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7454694" y="5758928"/>
            <a:ext cx="1621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MK, 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PPNP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90, 299 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2016)</a:t>
            </a:r>
          </a:p>
        </p:txBody>
      </p:sp>
      <p:sp>
        <p:nvSpPr>
          <p:cNvPr id="25" name="スライド番号プレースホルダー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89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Non-Gaussian Fluctuations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9186" y="1484784"/>
            <a:ext cx="2490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Onset of QGP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1277653" cy="127765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06" y="2808432"/>
            <a:ext cx="951492" cy="9277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52" y="3291198"/>
            <a:ext cx="951492" cy="927704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2048340" y="2996300"/>
            <a:ext cx="651865" cy="111520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58858" y="4730861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Fluctuation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decreases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9F2936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7563" y="5936881"/>
            <a:ext cx="263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Ejiri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Karsch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Redlich, 2006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61183" y="1492147"/>
            <a:ext cx="3282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Search for QCD CP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31" y="2433932"/>
            <a:ext cx="567566" cy="56756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97" y="4107593"/>
            <a:ext cx="551822" cy="56179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04" y="2996300"/>
            <a:ext cx="567566" cy="56756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20" y="4107593"/>
            <a:ext cx="551822" cy="56179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04" y="2428734"/>
            <a:ext cx="567566" cy="56756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20" y="3547824"/>
            <a:ext cx="551822" cy="56179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71" y="2993701"/>
            <a:ext cx="567566" cy="56756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06" y="2991676"/>
            <a:ext cx="551822" cy="56179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02" y="3553470"/>
            <a:ext cx="567566" cy="56756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48" y="4109618"/>
            <a:ext cx="551822" cy="56179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04" y="3555782"/>
            <a:ext cx="567566" cy="56756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68" y="3560255"/>
            <a:ext cx="551822" cy="56179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71" y="2428734"/>
            <a:ext cx="567566" cy="56756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20" y="2428734"/>
            <a:ext cx="551822" cy="56179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44" y="2993701"/>
            <a:ext cx="567566" cy="56756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25" y="4104994"/>
            <a:ext cx="551822" cy="561794"/>
          </a:xfrm>
          <a:prstGeom prst="rect">
            <a:avLst/>
          </a:prstGeom>
        </p:spPr>
      </p:pic>
      <p:cxnSp>
        <p:nvCxnSpPr>
          <p:cNvPr id="28" name="直線矢印コネクタ 27"/>
          <p:cNvCxnSpPr>
            <a:endCxn id="26" idx="2"/>
          </p:cNvCxnSpPr>
          <p:nvPr/>
        </p:nvCxnSpPr>
        <p:spPr>
          <a:xfrm>
            <a:off x="5425835" y="2709631"/>
            <a:ext cx="1251292" cy="851636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arrow" w="lg" len="lg"/>
          </a:ln>
          <a:effectLst>
            <a:glow rad="63500">
              <a:schemeClr val="bg1">
                <a:alpha val="6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xi&#10;\end{align*}&lt;/body&gt;&#10;  &lt;fcolor&gt;FF000000&lt;/fcolor&gt;&#10;  &lt;bcolor&gt;FFFFFFFF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77" y="2707032"/>
            <a:ext cx="179512" cy="377653"/>
          </a:xfrm>
          <a:prstGeom prst="rect">
            <a:avLst/>
          </a:prstGeom>
          <a:effectLst>
            <a:glow rad="63500">
              <a:schemeClr val="bg1">
                <a:alpha val="63000"/>
              </a:schemeClr>
            </a:glow>
          </a:effectLst>
        </p:spPr>
      </p:pic>
      <p:sp>
        <p:nvSpPr>
          <p:cNvPr id="30" name="テキスト ボックス 29"/>
          <p:cNvSpPr txBox="1"/>
          <p:nvPr/>
        </p:nvSpPr>
        <p:spPr>
          <a:xfrm>
            <a:off x="5486991" y="4730862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Fluctuation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increases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9F2936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536419" y="5936881"/>
            <a:ext cx="174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Stephanov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2009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646" y="2321472"/>
            <a:ext cx="3393198" cy="2371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9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Sign of Higher-order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758468" y="2334283"/>
            <a:ext cx="1351236" cy="384029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05202" y="2554527"/>
            <a:ext cx="981152" cy="38402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51520" y="4550685"/>
            <a:ext cx="3889000" cy="13161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 8"/>
          <p:cNvSpPr/>
          <p:nvPr/>
        </p:nvSpPr>
        <p:spPr>
          <a:xfrm>
            <a:off x="251520" y="3407211"/>
            <a:ext cx="3765896" cy="1056121"/>
          </a:xfrm>
          <a:custGeom>
            <a:avLst/>
            <a:gdLst>
              <a:gd name="connsiteX0" fmla="*/ 0 w 3541690"/>
              <a:gd name="connsiteY0" fmla="*/ 1017453 h 1056090"/>
              <a:gd name="connsiteX1" fmla="*/ 1249250 w 3541690"/>
              <a:gd name="connsiteY1" fmla="*/ 798512 h 1056090"/>
              <a:gd name="connsiteX2" fmla="*/ 1777284 w 3541690"/>
              <a:gd name="connsiteY2" fmla="*/ 22 h 1056090"/>
              <a:gd name="connsiteX3" fmla="*/ 2163650 w 3541690"/>
              <a:gd name="connsiteY3" fmla="*/ 772754 h 1056090"/>
              <a:gd name="connsiteX4" fmla="*/ 3541690 w 3541690"/>
              <a:gd name="connsiteY4" fmla="*/ 1056090 h 1056090"/>
              <a:gd name="connsiteX0" fmla="*/ 0 w 3541690"/>
              <a:gd name="connsiteY0" fmla="*/ 1017433 h 1056070"/>
              <a:gd name="connsiteX1" fmla="*/ 1249250 w 3541690"/>
              <a:gd name="connsiteY1" fmla="*/ 798492 h 1056070"/>
              <a:gd name="connsiteX2" fmla="*/ 1777284 w 3541690"/>
              <a:gd name="connsiteY2" fmla="*/ 2 h 1056070"/>
              <a:gd name="connsiteX3" fmla="*/ 2226193 w 3541690"/>
              <a:gd name="connsiteY3" fmla="*/ 805985 h 1056070"/>
              <a:gd name="connsiteX4" fmla="*/ 3541690 w 3541690"/>
              <a:gd name="connsiteY4" fmla="*/ 1056070 h 1056070"/>
              <a:gd name="connsiteX0" fmla="*/ 0 w 3541690"/>
              <a:gd name="connsiteY0" fmla="*/ 1017433 h 1056070"/>
              <a:gd name="connsiteX1" fmla="*/ 1249250 w 3541690"/>
              <a:gd name="connsiteY1" fmla="*/ 798492 h 1056070"/>
              <a:gd name="connsiteX2" fmla="*/ 1832009 w 3541690"/>
              <a:gd name="connsiteY2" fmla="*/ 2 h 1056070"/>
              <a:gd name="connsiteX3" fmla="*/ 2226193 w 3541690"/>
              <a:gd name="connsiteY3" fmla="*/ 805985 h 1056070"/>
              <a:gd name="connsiteX4" fmla="*/ 3541690 w 3541690"/>
              <a:gd name="connsiteY4" fmla="*/ 1056070 h 1056070"/>
              <a:gd name="connsiteX0" fmla="*/ 0 w 3541690"/>
              <a:gd name="connsiteY0" fmla="*/ 1017484 h 1056121"/>
              <a:gd name="connsiteX1" fmla="*/ 1249250 w 3541690"/>
              <a:gd name="connsiteY1" fmla="*/ 798543 h 1056121"/>
              <a:gd name="connsiteX2" fmla="*/ 1832009 w 3541690"/>
              <a:gd name="connsiteY2" fmla="*/ 53 h 1056121"/>
              <a:gd name="connsiteX3" fmla="*/ 2374732 w 3541690"/>
              <a:gd name="connsiteY3" fmla="*/ 839287 h 1056121"/>
              <a:gd name="connsiteX4" fmla="*/ 3541690 w 3541690"/>
              <a:gd name="connsiteY4" fmla="*/ 1056121 h 10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690" h="1056121">
                <a:moveTo>
                  <a:pt x="0" y="1017484"/>
                </a:moveTo>
                <a:cubicBezTo>
                  <a:pt x="476518" y="992799"/>
                  <a:pt x="943915" y="968115"/>
                  <a:pt x="1249250" y="798543"/>
                </a:cubicBezTo>
                <a:cubicBezTo>
                  <a:pt x="1554585" y="628971"/>
                  <a:pt x="1644429" y="-6738"/>
                  <a:pt x="1832009" y="53"/>
                </a:cubicBezTo>
                <a:cubicBezTo>
                  <a:pt x="2019589" y="6844"/>
                  <a:pt x="2080664" y="663276"/>
                  <a:pt x="2374732" y="839287"/>
                </a:cubicBezTo>
                <a:cubicBezTo>
                  <a:pt x="2668800" y="1015298"/>
                  <a:pt x="2999704" y="1002458"/>
                  <a:pt x="3541690" y="1056121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251520" y="3703161"/>
            <a:ext cx="3765896" cy="1550728"/>
          </a:xfrm>
          <a:custGeom>
            <a:avLst/>
            <a:gdLst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69712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18197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5830 h 1550728"/>
              <a:gd name="connsiteX1" fmla="*/ 1094704 w 3837904"/>
              <a:gd name="connsiteY1" fmla="*/ 675677 h 1550728"/>
              <a:gd name="connsiteX2" fmla="*/ 1674253 w 3837904"/>
              <a:gd name="connsiteY2" fmla="*/ 18855 h 1550728"/>
              <a:gd name="connsiteX3" fmla="*/ 2250423 w 3837904"/>
              <a:gd name="connsiteY3" fmla="*/ 1509877 h 1550728"/>
              <a:gd name="connsiteX4" fmla="*/ 3090929 w 3837904"/>
              <a:gd name="connsiteY4" fmla="*/ 1113559 h 1550728"/>
              <a:gd name="connsiteX5" fmla="*/ 3837904 w 3837904"/>
              <a:gd name="connsiteY5" fmla="*/ 971892 h 155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7904" h="1550728">
                <a:moveTo>
                  <a:pt x="0" y="765830"/>
                </a:moveTo>
                <a:cubicBezTo>
                  <a:pt x="407831" y="783001"/>
                  <a:pt x="815662" y="800173"/>
                  <a:pt x="1094704" y="675677"/>
                </a:cubicBezTo>
                <a:cubicBezTo>
                  <a:pt x="1373746" y="551181"/>
                  <a:pt x="1481633" y="-120178"/>
                  <a:pt x="1674253" y="18855"/>
                </a:cubicBezTo>
                <a:cubicBezTo>
                  <a:pt x="1866873" y="157888"/>
                  <a:pt x="2014310" y="1327426"/>
                  <a:pt x="2250423" y="1509877"/>
                </a:cubicBezTo>
                <a:cubicBezTo>
                  <a:pt x="2486536" y="1692328"/>
                  <a:pt x="2837645" y="1210150"/>
                  <a:pt x="3090929" y="1113559"/>
                </a:cubicBezTo>
                <a:cubicBezTo>
                  <a:pt x="3344213" y="1016968"/>
                  <a:pt x="3586766" y="994430"/>
                  <a:pt x="3837904" y="97189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4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48" y="4827399"/>
            <a:ext cx="251520" cy="305551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2195736" y="3332750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962550" y="1319644"/>
            <a:ext cx="7218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Higher order </a:t>
            </a:r>
            <a:r>
              <a:rPr kumimoji="1" lang="en-US" altLang="ja-JP" sz="2800" dirty="0" err="1" smtClean="0"/>
              <a:t>cumulants</a:t>
            </a:r>
            <a:r>
              <a:rPr kumimoji="1" lang="en-US" altLang="ja-JP" sz="2800" dirty="0" smtClean="0"/>
              <a:t> can change sign near CP.</a:t>
            </a:r>
            <a:endParaRPr kumimoji="1" lang="ja-JP" altLang="en-US" sz="28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9258" y="5916747"/>
            <a:ext cx="247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Ejiri</a:t>
            </a:r>
            <a:r>
              <a:rPr kumimoji="1" lang="en-US" altLang="ja-JP" dirty="0" smtClean="0"/>
              <a:t>, MK, 2009</a:t>
            </a:r>
            <a:endParaRPr kumimoji="1" lang="ja-JP" altLang="en-US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165020" y="1916832"/>
            <a:ext cx="2791356" cy="198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16832"/>
            <a:ext cx="734598" cy="328175"/>
          </a:xfrm>
          <a:prstGeom prst="rect">
            <a:avLst/>
          </a:prstGeom>
        </p:spPr>
      </p:pic>
      <p:grpSp>
        <p:nvGrpSpPr>
          <p:cNvPr id="23" name="Group 41"/>
          <p:cNvGrpSpPr>
            <a:grpSpLocks/>
          </p:cNvGrpSpPr>
          <p:nvPr/>
        </p:nvGrpSpPr>
        <p:grpSpPr bwMode="auto">
          <a:xfrm>
            <a:off x="4932040" y="4232850"/>
            <a:ext cx="3130344" cy="2520280"/>
            <a:chOff x="2894" y="1979"/>
            <a:chExt cx="2925" cy="2295"/>
          </a:xfrm>
        </p:grpSpPr>
        <p:sp>
          <p:nvSpPr>
            <p:cNvPr id="25" name="Rectangle 42"/>
            <p:cNvSpPr>
              <a:spLocks noChangeArrowheads="1"/>
            </p:cNvSpPr>
            <p:nvPr/>
          </p:nvSpPr>
          <p:spPr bwMode="auto">
            <a:xfrm>
              <a:off x="4921" y="2229"/>
              <a:ext cx="590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6" name="Picture 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1979"/>
              <a:ext cx="2925" cy="2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4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6" t="6644" r="8319" b="74336"/>
            <a:stretch>
              <a:fillRect/>
            </a:stretch>
          </p:blipFill>
          <p:spPr bwMode="auto">
            <a:xfrm>
              <a:off x="3380" y="3113"/>
              <a:ext cx="1088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45"/>
            <p:cNvSpPr>
              <a:spLocks noChangeArrowheads="1"/>
            </p:cNvSpPr>
            <p:nvPr/>
          </p:nvSpPr>
          <p:spPr bwMode="auto">
            <a:xfrm>
              <a:off x="4876" y="2123"/>
              <a:ext cx="635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" name="下矢印 12"/>
          <p:cNvSpPr/>
          <p:nvPr/>
        </p:nvSpPr>
        <p:spPr>
          <a:xfrm>
            <a:off x="5916304" y="3940705"/>
            <a:ext cx="1185038" cy="35239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3\rangle&#10;&amp;lt;0&#10;\end{align*}&lt;/body&gt;&#10;  &lt;fcolor&gt;FF000000&lt;/fcolor&gt;&#10;  &lt;bcolor&gt;FFFFFFFF&lt;/bcolor&gt;&#10;  &lt;transparent&gt;True&lt;/transparent&gt;&#10;  &lt;resolution&gt;1800&lt;/resolution&gt;&#10;  &lt;imageh&gt;280&lt;/imageh&gt;&#10;  &lt;imagew&gt;1106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527191"/>
            <a:ext cx="1291678" cy="327007"/>
          </a:xfrm>
          <a:prstGeom prst="rect">
            <a:avLst/>
          </a:prstGeom>
          <a:solidFill>
            <a:srgbClr val="92D050">
              <a:alpha val="20000"/>
            </a:srgbClr>
          </a:solidFill>
        </p:spPr>
      </p:pic>
      <p:sp>
        <p:nvSpPr>
          <p:cNvPr id="17" name="フリーフォーム 16"/>
          <p:cNvSpPr/>
          <p:nvPr/>
        </p:nvSpPr>
        <p:spPr>
          <a:xfrm>
            <a:off x="5755323" y="4731534"/>
            <a:ext cx="2052246" cy="1680989"/>
          </a:xfrm>
          <a:custGeom>
            <a:avLst/>
            <a:gdLst>
              <a:gd name="connsiteX0" fmla="*/ 1864677 w 2052246"/>
              <a:gd name="connsiteY0" fmla="*/ 1678065 h 1678065"/>
              <a:gd name="connsiteX1" fmla="*/ 1794339 w 2052246"/>
              <a:gd name="connsiteY1" fmla="*/ 1452396 h 1678065"/>
              <a:gd name="connsiteX2" fmla="*/ 1389892 w 2052246"/>
              <a:gd name="connsiteY2" fmla="*/ 974680 h 1678065"/>
              <a:gd name="connsiteX3" fmla="*/ 868215 w 2052246"/>
              <a:gd name="connsiteY3" fmla="*/ 555580 h 1678065"/>
              <a:gd name="connsiteX4" fmla="*/ 305508 w 2052246"/>
              <a:gd name="connsiteY4" fmla="*/ 212680 h 1678065"/>
              <a:gd name="connsiteX5" fmla="*/ 100354 w 2052246"/>
              <a:gd name="connsiteY5" fmla="*/ 104242 h 1678065"/>
              <a:gd name="connsiteX6" fmla="*/ 18292 w 2052246"/>
              <a:gd name="connsiteY6" fmla="*/ 36834 h 1678065"/>
              <a:gd name="connsiteX7" fmla="*/ 18292 w 2052246"/>
              <a:gd name="connsiteY7" fmla="*/ 7527 h 1678065"/>
              <a:gd name="connsiteX8" fmla="*/ 217585 w 2052246"/>
              <a:gd name="connsiteY8" fmla="*/ 7527 h 1678065"/>
              <a:gd name="connsiteX9" fmla="*/ 537039 w 2052246"/>
              <a:gd name="connsiteY9" fmla="*/ 92519 h 1678065"/>
              <a:gd name="connsiteX10" fmla="*/ 882869 w 2052246"/>
              <a:gd name="connsiteY10" fmla="*/ 227334 h 1678065"/>
              <a:gd name="connsiteX11" fmla="*/ 1240423 w 2052246"/>
              <a:gd name="connsiteY11" fmla="*/ 438350 h 1678065"/>
              <a:gd name="connsiteX12" fmla="*/ 1554015 w 2052246"/>
              <a:gd name="connsiteY12" fmla="*/ 713842 h 1678065"/>
              <a:gd name="connsiteX13" fmla="*/ 1779685 w 2052246"/>
              <a:gd name="connsiteY13" fmla="*/ 992265 h 1678065"/>
              <a:gd name="connsiteX14" fmla="*/ 1943808 w 2052246"/>
              <a:gd name="connsiteY14" fmla="*/ 1267757 h 1678065"/>
              <a:gd name="connsiteX15" fmla="*/ 1999492 w 2052246"/>
              <a:gd name="connsiteY15" fmla="*/ 1402573 h 1678065"/>
              <a:gd name="connsiteX16" fmla="*/ 2052246 w 2052246"/>
              <a:gd name="connsiteY16" fmla="*/ 1678065 h 1678065"/>
              <a:gd name="connsiteX0" fmla="*/ 1864677 w 2052246"/>
              <a:gd name="connsiteY0" fmla="*/ 1678065 h 1678065"/>
              <a:gd name="connsiteX1" fmla="*/ 1794339 w 2052246"/>
              <a:gd name="connsiteY1" fmla="*/ 1452396 h 1678065"/>
              <a:gd name="connsiteX2" fmla="*/ 1316623 w 2052246"/>
              <a:gd name="connsiteY2" fmla="*/ 916065 h 1678065"/>
              <a:gd name="connsiteX3" fmla="*/ 868215 w 2052246"/>
              <a:gd name="connsiteY3" fmla="*/ 555580 h 1678065"/>
              <a:gd name="connsiteX4" fmla="*/ 305508 w 2052246"/>
              <a:gd name="connsiteY4" fmla="*/ 212680 h 1678065"/>
              <a:gd name="connsiteX5" fmla="*/ 100354 w 2052246"/>
              <a:gd name="connsiteY5" fmla="*/ 104242 h 1678065"/>
              <a:gd name="connsiteX6" fmla="*/ 18292 w 2052246"/>
              <a:gd name="connsiteY6" fmla="*/ 36834 h 1678065"/>
              <a:gd name="connsiteX7" fmla="*/ 18292 w 2052246"/>
              <a:gd name="connsiteY7" fmla="*/ 7527 h 1678065"/>
              <a:gd name="connsiteX8" fmla="*/ 217585 w 2052246"/>
              <a:gd name="connsiteY8" fmla="*/ 7527 h 1678065"/>
              <a:gd name="connsiteX9" fmla="*/ 537039 w 2052246"/>
              <a:gd name="connsiteY9" fmla="*/ 92519 h 1678065"/>
              <a:gd name="connsiteX10" fmla="*/ 882869 w 2052246"/>
              <a:gd name="connsiteY10" fmla="*/ 227334 h 1678065"/>
              <a:gd name="connsiteX11" fmla="*/ 1240423 w 2052246"/>
              <a:gd name="connsiteY11" fmla="*/ 438350 h 1678065"/>
              <a:gd name="connsiteX12" fmla="*/ 1554015 w 2052246"/>
              <a:gd name="connsiteY12" fmla="*/ 713842 h 1678065"/>
              <a:gd name="connsiteX13" fmla="*/ 1779685 w 2052246"/>
              <a:gd name="connsiteY13" fmla="*/ 992265 h 1678065"/>
              <a:gd name="connsiteX14" fmla="*/ 1943808 w 2052246"/>
              <a:gd name="connsiteY14" fmla="*/ 1267757 h 1678065"/>
              <a:gd name="connsiteX15" fmla="*/ 1999492 w 2052246"/>
              <a:gd name="connsiteY15" fmla="*/ 1402573 h 1678065"/>
              <a:gd name="connsiteX16" fmla="*/ 2052246 w 2052246"/>
              <a:gd name="connsiteY16" fmla="*/ 1678065 h 1678065"/>
              <a:gd name="connsiteX0" fmla="*/ 1864677 w 2052246"/>
              <a:gd name="connsiteY0" fmla="*/ 1678065 h 1678065"/>
              <a:gd name="connsiteX1" fmla="*/ 1794339 w 2052246"/>
              <a:gd name="connsiteY1" fmla="*/ 1452396 h 1678065"/>
              <a:gd name="connsiteX2" fmla="*/ 1316623 w 2052246"/>
              <a:gd name="connsiteY2" fmla="*/ 916065 h 1678065"/>
              <a:gd name="connsiteX3" fmla="*/ 1120262 w 2052246"/>
              <a:gd name="connsiteY3" fmla="*/ 751942 h 1678065"/>
              <a:gd name="connsiteX4" fmla="*/ 868215 w 2052246"/>
              <a:gd name="connsiteY4" fmla="*/ 555580 h 1678065"/>
              <a:gd name="connsiteX5" fmla="*/ 305508 w 2052246"/>
              <a:gd name="connsiteY5" fmla="*/ 212680 h 1678065"/>
              <a:gd name="connsiteX6" fmla="*/ 100354 w 2052246"/>
              <a:gd name="connsiteY6" fmla="*/ 104242 h 1678065"/>
              <a:gd name="connsiteX7" fmla="*/ 18292 w 2052246"/>
              <a:gd name="connsiteY7" fmla="*/ 36834 h 1678065"/>
              <a:gd name="connsiteX8" fmla="*/ 18292 w 2052246"/>
              <a:gd name="connsiteY8" fmla="*/ 7527 h 1678065"/>
              <a:gd name="connsiteX9" fmla="*/ 217585 w 2052246"/>
              <a:gd name="connsiteY9" fmla="*/ 7527 h 1678065"/>
              <a:gd name="connsiteX10" fmla="*/ 537039 w 2052246"/>
              <a:gd name="connsiteY10" fmla="*/ 92519 h 1678065"/>
              <a:gd name="connsiteX11" fmla="*/ 882869 w 2052246"/>
              <a:gd name="connsiteY11" fmla="*/ 227334 h 1678065"/>
              <a:gd name="connsiteX12" fmla="*/ 1240423 w 2052246"/>
              <a:gd name="connsiteY12" fmla="*/ 438350 h 1678065"/>
              <a:gd name="connsiteX13" fmla="*/ 1554015 w 2052246"/>
              <a:gd name="connsiteY13" fmla="*/ 713842 h 1678065"/>
              <a:gd name="connsiteX14" fmla="*/ 1779685 w 2052246"/>
              <a:gd name="connsiteY14" fmla="*/ 992265 h 1678065"/>
              <a:gd name="connsiteX15" fmla="*/ 1943808 w 2052246"/>
              <a:gd name="connsiteY15" fmla="*/ 1267757 h 1678065"/>
              <a:gd name="connsiteX16" fmla="*/ 1999492 w 2052246"/>
              <a:gd name="connsiteY16" fmla="*/ 1402573 h 1678065"/>
              <a:gd name="connsiteX17" fmla="*/ 2052246 w 2052246"/>
              <a:gd name="connsiteY17" fmla="*/ 1678065 h 1678065"/>
              <a:gd name="connsiteX0" fmla="*/ 1864677 w 2052246"/>
              <a:gd name="connsiteY0" fmla="*/ 1680989 h 1680989"/>
              <a:gd name="connsiteX1" fmla="*/ 1794339 w 2052246"/>
              <a:gd name="connsiteY1" fmla="*/ 1455320 h 1680989"/>
              <a:gd name="connsiteX2" fmla="*/ 1316623 w 2052246"/>
              <a:gd name="connsiteY2" fmla="*/ 918989 h 1680989"/>
              <a:gd name="connsiteX3" fmla="*/ 1120262 w 2052246"/>
              <a:gd name="connsiteY3" fmla="*/ 754866 h 1680989"/>
              <a:gd name="connsiteX4" fmla="*/ 868215 w 2052246"/>
              <a:gd name="connsiteY4" fmla="*/ 558504 h 1680989"/>
              <a:gd name="connsiteX5" fmla="*/ 305508 w 2052246"/>
              <a:gd name="connsiteY5" fmla="*/ 215604 h 1680989"/>
              <a:gd name="connsiteX6" fmla="*/ 100354 w 2052246"/>
              <a:gd name="connsiteY6" fmla="*/ 107166 h 1680989"/>
              <a:gd name="connsiteX7" fmla="*/ 18292 w 2052246"/>
              <a:gd name="connsiteY7" fmla="*/ 39758 h 1680989"/>
              <a:gd name="connsiteX8" fmla="*/ 18292 w 2052246"/>
              <a:gd name="connsiteY8" fmla="*/ 4589 h 1680989"/>
              <a:gd name="connsiteX9" fmla="*/ 217585 w 2052246"/>
              <a:gd name="connsiteY9" fmla="*/ 10451 h 1680989"/>
              <a:gd name="connsiteX10" fmla="*/ 537039 w 2052246"/>
              <a:gd name="connsiteY10" fmla="*/ 95443 h 1680989"/>
              <a:gd name="connsiteX11" fmla="*/ 882869 w 2052246"/>
              <a:gd name="connsiteY11" fmla="*/ 230258 h 1680989"/>
              <a:gd name="connsiteX12" fmla="*/ 1240423 w 2052246"/>
              <a:gd name="connsiteY12" fmla="*/ 441274 h 1680989"/>
              <a:gd name="connsiteX13" fmla="*/ 1554015 w 2052246"/>
              <a:gd name="connsiteY13" fmla="*/ 716766 h 1680989"/>
              <a:gd name="connsiteX14" fmla="*/ 1779685 w 2052246"/>
              <a:gd name="connsiteY14" fmla="*/ 995189 h 1680989"/>
              <a:gd name="connsiteX15" fmla="*/ 1943808 w 2052246"/>
              <a:gd name="connsiteY15" fmla="*/ 1270681 h 1680989"/>
              <a:gd name="connsiteX16" fmla="*/ 1999492 w 2052246"/>
              <a:gd name="connsiteY16" fmla="*/ 1405497 h 1680989"/>
              <a:gd name="connsiteX17" fmla="*/ 2052246 w 2052246"/>
              <a:gd name="connsiteY17" fmla="*/ 1680989 h 1680989"/>
              <a:gd name="connsiteX0" fmla="*/ 1864677 w 2052246"/>
              <a:gd name="connsiteY0" fmla="*/ 1680989 h 1680989"/>
              <a:gd name="connsiteX1" fmla="*/ 1773824 w 2052246"/>
              <a:gd name="connsiteY1" fmla="*/ 1420151 h 1680989"/>
              <a:gd name="connsiteX2" fmla="*/ 1316623 w 2052246"/>
              <a:gd name="connsiteY2" fmla="*/ 918989 h 1680989"/>
              <a:gd name="connsiteX3" fmla="*/ 1120262 w 2052246"/>
              <a:gd name="connsiteY3" fmla="*/ 754866 h 1680989"/>
              <a:gd name="connsiteX4" fmla="*/ 868215 w 2052246"/>
              <a:gd name="connsiteY4" fmla="*/ 558504 h 1680989"/>
              <a:gd name="connsiteX5" fmla="*/ 305508 w 2052246"/>
              <a:gd name="connsiteY5" fmla="*/ 215604 h 1680989"/>
              <a:gd name="connsiteX6" fmla="*/ 100354 w 2052246"/>
              <a:gd name="connsiteY6" fmla="*/ 107166 h 1680989"/>
              <a:gd name="connsiteX7" fmla="*/ 18292 w 2052246"/>
              <a:gd name="connsiteY7" fmla="*/ 39758 h 1680989"/>
              <a:gd name="connsiteX8" fmla="*/ 18292 w 2052246"/>
              <a:gd name="connsiteY8" fmla="*/ 4589 h 1680989"/>
              <a:gd name="connsiteX9" fmla="*/ 217585 w 2052246"/>
              <a:gd name="connsiteY9" fmla="*/ 10451 h 1680989"/>
              <a:gd name="connsiteX10" fmla="*/ 537039 w 2052246"/>
              <a:gd name="connsiteY10" fmla="*/ 95443 h 1680989"/>
              <a:gd name="connsiteX11" fmla="*/ 882869 w 2052246"/>
              <a:gd name="connsiteY11" fmla="*/ 230258 h 1680989"/>
              <a:gd name="connsiteX12" fmla="*/ 1240423 w 2052246"/>
              <a:gd name="connsiteY12" fmla="*/ 441274 h 1680989"/>
              <a:gd name="connsiteX13" fmla="*/ 1554015 w 2052246"/>
              <a:gd name="connsiteY13" fmla="*/ 716766 h 1680989"/>
              <a:gd name="connsiteX14" fmla="*/ 1779685 w 2052246"/>
              <a:gd name="connsiteY14" fmla="*/ 995189 h 1680989"/>
              <a:gd name="connsiteX15" fmla="*/ 1943808 w 2052246"/>
              <a:gd name="connsiteY15" fmla="*/ 1270681 h 1680989"/>
              <a:gd name="connsiteX16" fmla="*/ 1999492 w 2052246"/>
              <a:gd name="connsiteY16" fmla="*/ 1405497 h 1680989"/>
              <a:gd name="connsiteX17" fmla="*/ 2052246 w 2052246"/>
              <a:gd name="connsiteY17" fmla="*/ 1680989 h 1680989"/>
              <a:gd name="connsiteX0" fmla="*/ 1864677 w 2052246"/>
              <a:gd name="connsiteY0" fmla="*/ 1680989 h 1680989"/>
              <a:gd name="connsiteX1" fmla="*/ 1841231 w 2052246"/>
              <a:gd name="connsiteY1" fmla="*/ 1587204 h 1680989"/>
              <a:gd name="connsiteX2" fmla="*/ 1773824 w 2052246"/>
              <a:gd name="connsiteY2" fmla="*/ 1420151 h 1680989"/>
              <a:gd name="connsiteX3" fmla="*/ 1316623 w 2052246"/>
              <a:gd name="connsiteY3" fmla="*/ 918989 h 1680989"/>
              <a:gd name="connsiteX4" fmla="*/ 1120262 w 2052246"/>
              <a:gd name="connsiteY4" fmla="*/ 754866 h 1680989"/>
              <a:gd name="connsiteX5" fmla="*/ 868215 w 2052246"/>
              <a:gd name="connsiteY5" fmla="*/ 558504 h 1680989"/>
              <a:gd name="connsiteX6" fmla="*/ 305508 w 2052246"/>
              <a:gd name="connsiteY6" fmla="*/ 215604 h 1680989"/>
              <a:gd name="connsiteX7" fmla="*/ 100354 w 2052246"/>
              <a:gd name="connsiteY7" fmla="*/ 107166 h 1680989"/>
              <a:gd name="connsiteX8" fmla="*/ 18292 w 2052246"/>
              <a:gd name="connsiteY8" fmla="*/ 39758 h 1680989"/>
              <a:gd name="connsiteX9" fmla="*/ 18292 w 2052246"/>
              <a:gd name="connsiteY9" fmla="*/ 4589 h 1680989"/>
              <a:gd name="connsiteX10" fmla="*/ 217585 w 2052246"/>
              <a:gd name="connsiteY10" fmla="*/ 10451 h 1680989"/>
              <a:gd name="connsiteX11" fmla="*/ 537039 w 2052246"/>
              <a:gd name="connsiteY11" fmla="*/ 95443 h 1680989"/>
              <a:gd name="connsiteX12" fmla="*/ 882869 w 2052246"/>
              <a:gd name="connsiteY12" fmla="*/ 230258 h 1680989"/>
              <a:gd name="connsiteX13" fmla="*/ 1240423 w 2052246"/>
              <a:gd name="connsiteY13" fmla="*/ 441274 h 1680989"/>
              <a:gd name="connsiteX14" fmla="*/ 1554015 w 2052246"/>
              <a:gd name="connsiteY14" fmla="*/ 716766 h 1680989"/>
              <a:gd name="connsiteX15" fmla="*/ 1779685 w 2052246"/>
              <a:gd name="connsiteY15" fmla="*/ 995189 h 1680989"/>
              <a:gd name="connsiteX16" fmla="*/ 1943808 w 2052246"/>
              <a:gd name="connsiteY16" fmla="*/ 1270681 h 1680989"/>
              <a:gd name="connsiteX17" fmla="*/ 1999492 w 2052246"/>
              <a:gd name="connsiteY17" fmla="*/ 1405497 h 1680989"/>
              <a:gd name="connsiteX18" fmla="*/ 2052246 w 2052246"/>
              <a:gd name="connsiteY18" fmla="*/ 1680989 h 168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246" h="1680989">
                <a:moveTo>
                  <a:pt x="1864677" y="1680989"/>
                </a:moveTo>
                <a:cubicBezTo>
                  <a:pt x="1863212" y="1667312"/>
                  <a:pt x="1856373" y="1630677"/>
                  <a:pt x="1841231" y="1587204"/>
                </a:cubicBezTo>
                <a:cubicBezTo>
                  <a:pt x="1826089" y="1543731"/>
                  <a:pt x="1861259" y="1531520"/>
                  <a:pt x="1773824" y="1420151"/>
                </a:cubicBezTo>
                <a:cubicBezTo>
                  <a:pt x="1686389" y="1308782"/>
                  <a:pt x="1425550" y="1029870"/>
                  <a:pt x="1316623" y="918989"/>
                </a:cubicBezTo>
                <a:cubicBezTo>
                  <a:pt x="1207696" y="808108"/>
                  <a:pt x="1194996" y="814947"/>
                  <a:pt x="1120262" y="754866"/>
                </a:cubicBezTo>
                <a:cubicBezTo>
                  <a:pt x="1045528" y="694785"/>
                  <a:pt x="1004007" y="648381"/>
                  <a:pt x="868215" y="558504"/>
                </a:cubicBezTo>
                <a:cubicBezTo>
                  <a:pt x="732423" y="468627"/>
                  <a:pt x="433485" y="290827"/>
                  <a:pt x="305508" y="215604"/>
                </a:cubicBezTo>
                <a:cubicBezTo>
                  <a:pt x="177531" y="140381"/>
                  <a:pt x="148223" y="136474"/>
                  <a:pt x="100354" y="107166"/>
                </a:cubicBezTo>
                <a:cubicBezTo>
                  <a:pt x="52485" y="77858"/>
                  <a:pt x="31969" y="56854"/>
                  <a:pt x="18292" y="39758"/>
                </a:cubicBezTo>
                <a:cubicBezTo>
                  <a:pt x="4615" y="22662"/>
                  <a:pt x="-14924" y="9474"/>
                  <a:pt x="18292" y="4589"/>
                </a:cubicBezTo>
                <a:cubicBezTo>
                  <a:pt x="51508" y="-296"/>
                  <a:pt x="131127" y="-4691"/>
                  <a:pt x="217585" y="10451"/>
                </a:cubicBezTo>
                <a:cubicBezTo>
                  <a:pt x="304043" y="25593"/>
                  <a:pt x="426158" y="58809"/>
                  <a:pt x="537039" y="95443"/>
                </a:cubicBezTo>
                <a:cubicBezTo>
                  <a:pt x="647920" y="132077"/>
                  <a:pt x="765638" y="172620"/>
                  <a:pt x="882869" y="230258"/>
                </a:cubicBezTo>
                <a:cubicBezTo>
                  <a:pt x="1000100" y="287896"/>
                  <a:pt x="1128565" y="360189"/>
                  <a:pt x="1240423" y="441274"/>
                </a:cubicBezTo>
                <a:cubicBezTo>
                  <a:pt x="1352281" y="522359"/>
                  <a:pt x="1464138" y="624447"/>
                  <a:pt x="1554015" y="716766"/>
                </a:cubicBezTo>
                <a:cubicBezTo>
                  <a:pt x="1643892" y="809085"/>
                  <a:pt x="1714720" y="902870"/>
                  <a:pt x="1779685" y="995189"/>
                </a:cubicBezTo>
                <a:cubicBezTo>
                  <a:pt x="1844650" y="1087508"/>
                  <a:pt x="1907174" y="1202296"/>
                  <a:pt x="1943808" y="1270681"/>
                </a:cubicBezTo>
                <a:cubicBezTo>
                  <a:pt x="1980443" y="1339066"/>
                  <a:pt x="1981419" y="1337112"/>
                  <a:pt x="1999492" y="1405497"/>
                </a:cubicBezTo>
                <a:cubicBezTo>
                  <a:pt x="2017565" y="1473882"/>
                  <a:pt x="2034905" y="1577435"/>
                  <a:pt x="2052246" y="1680989"/>
                </a:cubicBezTo>
              </a:path>
            </a:pathLst>
          </a:cu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下矢印 29"/>
          <p:cNvSpPr/>
          <p:nvPr/>
        </p:nvSpPr>
        <p:spPr>
          <a:xfrm rot="2677232">
            <a:off x="6886187" y="4749468"/>
            <a:ext cx="242148" cy="531383"/>
          </a:xfrm>
          <a:prstGeom prst="downArrow">
            <a:avLst>
              <a:gd name="adj1" fmla="val 50000"/>
              <a:gd name="adj2" fmla="val 1334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m \rangle &#10;= T \frac{\partial  \langle \delta N^{m-1} \rangle }{ \partial \mu}&#10;\end{align*}&lt;/body&gt;&#10;  &lt;fcolor&gt;FF000000&lt;/fcolor&gt;&#10;  &lt;bcolor&gt;FFFFFFFF&lt;/bcolor&gt;&#10;  &lt;transparent&gt;True&lt;/transparent&gt;&#10;  &lt;resolution&gt;1800&lt;/resolution&gt;&#10;  &lt;imageh&gt;595&lt;/imageh&gt;&#10;  &lt;imagew&gt;2379&lt;/imagew&gt;&#10;  &lt;scale&gt;50&lt;/scale&gt;&#10;  &lt;cursor&gt;8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4" y="2334283"/>
            <a:ext cx="3269211" cy="8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Sign of Higher-order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51520" y="4550685"/>
            <a:ext cx="3889000" cy="13161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 8"/>
          <p:cNvSpPr/>
          <p:nvPr/>
        </p:nvSpPr>
        <p:spPr>
          <a:xfrm>
            <a:off x="251520" y="3407211"/>
            <a:ext cx="3765896" cy="1056121"/>
          </a:xfrm>
          <a:custGeom>
            <a:avLst/>
            <a:gdLst>
              <a:gd name="connsiteX0" fmla="*/ 0 w 3541690"/>
              <a:gd name="connsiteY0" fmla="*/ 1017453 h 1056090"/>
              <a:gd name="connsiteX1" fmla="*/ 1249250 w 3541690"/>
              <a:gd name="connsiteY1" fmla="*/ 798512 h 1056090"/>
              <a:gd name="connsiteX2" fmla="*/ 1777284 w 3541690"/>
              <a:gd name="connsiteY2" fmla="*/ 22 h 1056090"/>
              <a:gd name="connsiteX3" fmla="*/ 2163650 w 3541690"/>
              <a:gd name="connsiteY3" fmla="*/ 772754 h 1056090"/>
              <a:gd name="connsiteX4" fmla="*/ 3541690 w 3541690"/>
              <a:gd name="connsiteY4" fmla="*/ 1056090 h 1056090"/>
              <a:gd name="connsiteX0" fmla="*/ 0 w 3541690"/>
              <a:gd name="connsiteY0" fmla="*/ 1017433 h 1056070"/>
              <a:gd name="connsiteX1" fmla="*/ 1249250 w 3541690"/>
              <a:gd name="connsiteY1" fmla="*/ 798492 h 1056070"/>
              <a:gd name="connsiteX2" fmla="*/ 1777284 w 3541690"/>
              <a:gd name="connsiteY2" fmla="*/ 2 h 1056070"/>
              <a:gd name="connsiteX3" fmla="*/ 2226193 w 3541690"/>
              <a:gd name="connsiteY3" fmla="*/ 805985 h 1056070"/>
              <a:gd name="connsiteX4" fmla="*/ 3541690 w 3541690"/>
              <a:gd name="connsiteY4" fmla="*/ 1056070 h 1056070"/>
              <a:gd name="connsiteX0" fmla="*/ 0 w 3541690"/>
              <a:gd name="connsiteY0" fmla="*/ 1017433 h 1056070"/>
              <a:gd name="connsiteX1" fmla="*/ 1249250 w 3541690"/>
              <a:gd name="connsiteY1" fmla="*/ 798492 h 1056070"/>
              <a:gd name="connsiteX2" fmla="*/ 1832009 w 3541690"/>
              <a:gd name="connsiteY2" fmla="*/ 2 h 1056070"/>
              <a:gd name="connsiteX3" fmla="*/ 2226193 w 3541690"/>
              <a:gd name="connsiteY3" fmla="*/ 805985 h 1056070"/>
              <a:gd name="connsiteX4" fmla="*/ 3541690 w 3541690"/>
              <a:gd name="connsiteY4" fmla="*/ 1056070 h 1056070"/>
              <a:gd name="connsiteX0" fmla="*/ 0 w 3541690"/>
              <a:gd name="connsiteY0" fmla="*/ 1017484 h 1056121"/>
              <a:gd name="connsiteX1" fmla="*/ 1249250 w 3541690"/>
              <a:gd name="connsiteY1" fmla="*/ 798543 h 1056121"/>
              <a:gd name="connsiteX2" fmla="*/ 1832009 w 3541690"/>
              <a:gd name="connsiteY2" fmla="*/ 53 h 1056121"/>
              <a:gd name="connsiteX3" fmla="*/ 2374732 w 3541690"/>
              <a:gd name="connsiteY3" fmla="*/ 839287 h 1056121"/>
              <a:gd name="connsiteX4" fmla="*/ 3541690 w 3541690"/>
              <a:gd name="connsiteY4" fmla="*/ 1056121 h 10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690" h="1056121">
                <a:moveTo>
                  <a:pt x="0" y="1017484"/>
                </a:moveTo>
                <a:cubicBezTo>
                  <a:pt x="476518" y="992799"/>
                  <a:pt x="943915" y="968115"/>
                  <a:pt x="1249250" y="798543"/>
                </a:cubicBezTo>
                <a:cubicBezTo>
                  <a:pt x="1554585" y="628971"/>
                  <a:pt x="1644429" y="-6738"/>
                  <a:pt x="1832009" y="53"/>
                </a:cubicBezTo>
                <a:cubicBezTo>
                  <a:pt x="2019589" y="6844"/>
                  <a:pt x="2080664" y="663276"/>
                  <a:pt x="2374732" y="839287"/>
                </a:cubicBezTo>
                <a:cubicBezTo>
                  <a:pt x="2668800" y="1015298"/>
                  <a:pt x="2999704" y="1002458"/>
                  <a:pt x="3541690" y="1056121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251520" y="3703161"/>
            <a:ext cx="3765896" cy="1550728"/>
          </a:xfrm>
          <a:custGeom>
            <a:avLst/>
            <a:gdLst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69712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18197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5830 h 1550728"/>
              <a:gd name="connsiteX1" fmla="*/ 1094704 w 3837904"/>
              <a:gd name="connsiteY1" fmla="*/ 675677 h 1550728"/>
              <a:gd name="connsiteX2" fmla="*/ 1674253 w 3837904"/>
              <a:gd name="connsiteY2" fmla="*/ 18855 h 1550728"/>
              <a:gd name="connsiteX3" fmla="*/ 2250423 w 3837904"/>
              <a:gd name="connsiteY3" fmla="*/ 1509877 h 1550728"/>
              <a:gd name="connsiteX4" fmla="*/ 3090929 w 3837904"/>
              <a:gd name="connsiteY4" fmla="*/ 1113559 h 1550728"/>
              <a:gd name="connsiteX5" fmla="*/ 3837904 w 3837904"/>
              <a:gd name="connsiteY5" fmla="*/ 971892 h 155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7904" h="1550728">
                <a:moveTo>
                  <a:pt x="0" y="765830"/>
                </a:moveTo>
                <a:cubicBezTo>
                  <a:pt x="407831" y="783001"/>
                  <a:pt x="815662" y="800173"/>
                  <a:pt x="1094704" y="675677"/>
                </a:cubicBezTo>
                <a:cubicBezTo>
                  <a:pt x="1373746" y="551181"/>
                  <a:pt x="1481633" y="-120178"/>
                  <a:pt x="1674253" y="18855"/>
                </a:cubicBezTo>
                <a:cubicBezTo>
                  <a:pt x="1866873" y="157888"/>
                  <a:pt x="2014310" y="1327426"/>
                  <a:pt x="2250423" y="1509877"/>
                </a:cubicBezTo>
                <a:cubicBezTo>
                  <a:pt x="2486536" y="1692328"/>
                  <a:pt x="2837645" y="1210150"/>
                  <a:pt x="3090929" y="1113559"/>
                </a:cubicBezTo>
                <a:cubicBezTo>
                  <a:pt x="3344213" y="1016968"/>
                  <a:pt x="3586766" y="994430"/>
                  <a:pt x="3837904" y="97189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4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48" y="4827399"/>
            <a:ext cx="251520" cy="305551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2195736" y="3332750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962550" y="1319644"/>
            <a:ext cx="7218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Higher order </a:t>
            </a:r>
            <a:r>
              <a:rPr kumimoji="1" lang="en-US" altLang="ja-JP" sz="2800" dirty="0" err="1" smtClean="0"/>
              <a:t>cumulants</a:t>
            </a:r>
            <a:r>
              <a:rPr kumimoji="1" lang="en-US" altLang="ja-JP" sz="2800" dirty="0" smtClean="0"/>
              <a:t> can change sign near CP.</a:t>
            </a:r>
            <a:endParaRPr kumimoji="1" lang="ja-JP" altLang="en-US" sz="28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9258" y="5916747"/>
            <a:ext cx="247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Ejiri</a:t>
            </a:r>
            <a:r>
              <a:rPr kumimoji="1" lang="en-US" altLang="ja-JP" dirty="0" smtClean="0"/>
              <a:t>, MK, 2009</a:t>
            </a:r>
            <a:endParaRPr kumimoji="1" lang="ja-JP" altLang="en-US" dirty="0" smtClean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09" y="2087150"/>
            <a:ext cx="2688300" cy="249120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788024" y="5916747"/>
            <a:ext cx="3948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Stephanov</a:t>
            </a:r>
            <a:r>
              <a:rPr kumimoji="1" lang="en-US" altLang="ja-JP" dirty="0" smtClean="0"/>
              <a:t>, 2011; </a:t>
            </a:r>
          </a:p>
          <a:p>
            <a:r>
              <a:rPr kumimoji="1" lang="en-US" altLang="ja-JP" dirty="0" err="1" smtClean="0"/>
              <a:t>Friman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Karsch</a:t>
            </a:r>
            <a:r>
              <a:rPr kumimoji="1" lang="en-US" altLang="ja-JP" dirty="0" smtClean="0"/>
              <a:t>, Redlich, </a:t>
            </a:r>
            <a:r>
              <a:rPr kumimoji="1" lang="en-US" altLang="ja-JP" dirty="0" err="1" smtClean="0"/>
              <a:t>Skokov</a:t>
            </a:r>
            <a:r>
              <a:rPr kumimoji="1" lang="en-US" altLang="ja-JP" dirty="0" smtClean="0"/>
              <a:t>, 2011; …</a:t>
            </a:r>
            <a:endParaRPr kumimoji="1" lang="ja-JP" altLang="en-US" dirty="0" smtClean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740818"/>
            <a:ext cx="2650794" cy="21795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758468" y="2334283"/>
            <a:ext cx="1351236" cy="384029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805202" y="2554527"/>
            <a:ext cx="981152" cy="38402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m \rangle &#10;= T \frac{\partial  \langle \delta N^{m-1} \rangle }{ \partial \mu}&#10;\end{align*}&lt;/body&gt;&#10;  &lt;fcolor&gt;FF000000&lt;/fcolor&gt;&#10;  &lt;bcolor&gt;FFFFFFFF&lt;/bcolor&gt;&#10;  &lt;transparent&gt;True&lt;/transparent&gt;&#10;  &lt;resolution&gt;1800&lt;/resolution&gt;&#10;  &lt;imageh&gt;595&lt;/imageh&gt;&#10;  &lt;imagew&gt;2379&lt;/imagew&gt;&#10;  &lt;scale&gt;50&lt;/scale&gt;&#10;  &lt;cursor&gt;8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4" y="2334283"/>
            <a:ext cx="3269211" cy="8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115616" y="2015984"/>
            <a:ext cx="6912768" cy="4176464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Various Issues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4921" y="1268760"/>
            <a:ext cx="6054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to compare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exp. </a:t>
            </a:r>
            <a:r>
              <a:rPr kumimoji="1" lang="en-US" altLang="ja-JP" sz="2400" dirty="0" smtClean="0"/>
              <a:t>results with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thermodynamics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59005" y="2119057"/>
            <a:ext cx="642599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Volume (initial) fluctuations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/>
              <a:t>Dynamical evolution</a:t>
            </a:r>
            <a:endParaRPr lang="ja-JP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/>
              <a:t>Resonance decays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Measurement </a:t>
            </a:r>
            <a:r>
              <a:rPr lang="en-US" altLang="ja-JP" sz="2400" dirty="0"/>
              <a:t>in momentum space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Difference b/w proton &amp; baryon number </a:t>
            </a:r>
            <a:r>
              <a:rPr lang="en-US" altLang="ja-JP" sz="2400" dirty="0" err="1" smtClean="0"/>
              <a:t>flucts</a:t>
            </a:r>
            <a:r>
              <a:rPr lang="en-US" altLang="ja-JP" sz="2400" dirty="0" smtClean="0"/>
              <a:t>.</a:t>
            </a:r>
            <a:endParaRPr kumimoji="1" lang="en-US" altLang="ja-JP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Efficiency/acceptance correction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281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角丸四角形 48"/>
          <p:cNvSpPr/>
          <p:nvPr/>
        </p:nvSpPr>
        <p:spPr>
          <a:xfrm>
            <a:off x="960259" y="5219366"/>
            <a:ext cx="7178119" cy="1522344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Event-by-Event Fluctuations</a:t>
            </a:r>
            <a:endParaRPr kumimoji="1" lang="ja-JP" altLang="en-US" dirty="0"/>
          </a:p>
        </p:txBody>
      </p:sp>
      <p:pic>
        <p:nvPicPr>
          <p:cNvPr id="7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412776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115616" y="4149080"/>
            <a:ext cx="2304256" cy="43204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683568" y="2242736"/>
            <a:ext cx="1539557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0" name="直線コネクタ 9"/>
          <p:cNvCxnSpPr/>
          <p:nvPr/>
        </p:nvCxnSpPr>
        <p:spPr>
          <a:xfrm flipH="1" flipV="1">
            <a:off x="2267744" y="2242736"/>
            <a:ext cx="1584176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1" name="直線矢印コネクタ 10"/>
          <p:cNvCxnSpPr/>
          <p:nvPr/>
        </p:nvCxnSpPr>
        <p:spPr>
          <a:xfrm flipH="1">
            <a:off x="1907704" y="2919134"/>
            <a:ext cx="14401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2" name="直線矢印コネクタ 11"/>
          <p:cNvCxnSpPr/>
          <p:nvPr/>
        </p:nvCxnSpPr>
        <p:spPr>
          <a:xfrm flipH="1">
            <a:off x="1453346" y="2818249"/>
            <a:ext cx="310342" cy="4138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3" name="直線矢印コネクタ 12"/>
          <p:cNvCxnSpPr/>
          <p:nvPr/>
        </p:nvCxnSpPr>
        <p:spPr>
          <a:xfrm flipH="1">
            <a:off x="2107822" y="3025174"/>
            <a:ext cx="31812" cy="3683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4" name="直線矢印コネクタ 13"/>
          <p:cNvCxnSpPr/>
          <p:nvPr/>
        </p:nvCxnSpPr>
        <p:spPr>
          <a:xfrm>
            <a:off x="2267744" y="3001582"/>
            <a:ext cx="0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5" name="直線矢印コネクタ 14"/>
          <p:cNvCxnSpPr/>
          <p:nvPr/>
        </p:nvCxnSpPr>
        <p:spPr>
          <a:xfrm flipH="1">
            <a:off x="1763688" y="2944755"/>
            <a:ext cx="144016" cy="3402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6" name="直線矢印コネクタ 15"/>
          <p:cNvCxnSpPr/>
          <p:nvPr/>
        </p:nvCxnSpPr>
        <p:spPr>
          <a:xfrm>
            <a:off x="2938125" y="2891871"/>
            <a:ext cx="243413" cy="2666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7" name="直線矢印コネクタ 16"/>
          <p:cNvCxnSpPr/>
          <p:nvPr/>
        </p:nvCxnSpPr>
        <p:spPr>
          <a:xfrm>
            <a:off x="2552015" y="2924944"/>
            <a:ext cx="151538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8" name="直線矢印コネクタ 17"/>
          <p:cNvCxnSpPr/>
          <p:nvPr/>
        </p:nvCxnSpPr>
        <p:spPr>
          <a:xfrm>
            <a:off x="2411760" y="2977991"/>
            <a:ext cx="6448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27341" y="5373216"/>
            <a:ext cx="6700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When are observed fluctuations generated?</a:t>
            </a:r>
            <a:endParaRPr kumimoji="1" lang="ja-JP" altLang="en-US" sz="2800" dirty="0" smtClean="0"/>
          </a:p>
        </p:txBody>
      </p:sp>
      <p:sp>
        <p:nvSpPr>
          <p:cNvPr id="25" name="正方形/長方形 24"/>
          <p:cNvSpPr/>
          <p:nvPr/>
        </p:nvSpPr>
        <p:spPr>
          <a:xfrm>
            <a:off x="5292080" y="1694711"/>
            <a:ext cx="2952328" cy="2958425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156176" y="2558808"/>
            <a:ext cx="1152128" cy="1152128"/>
          </a:xfrm>
          <a:prstGeom prst="rect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75119" y="325860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6"/>
          <p:cNvSpPr/>
          <p:nvPr/>
        </p:nvSpPr>
        <p:spPr>
          <a:xfrm>
            <a:off x="7524328" y="3241917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7"/>
          <p:cNvSpPr/>
          <p:nvPr/>
        </p:nvSpPr>
        <p:spPr>
          <a:xfrm>
            <a:off x="6678240" y="2326761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8"/>
          <p:cNvSpPr/>
          <p:nvPr/>
        </p:nvSpPr>
        <p:spPr>
          <a:xfrm>
            <a:off x="7092256" y="3181202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9"/>
          <p:cNvSpPr/>
          <p:nvPr/>
        </p:nvSpPr>
        <p:spPr>
          <a:xfrm>
            <a:off x="6995549" y="2814604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0"/>
          <p:cNvSpPr/>
          <p:nvPr/>
        </p:nvSpPr>
        <p:spPr>
          <a:xfrm>
            <a:off x="5652120" y="2054751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1"/>
          <p:cNvSpPr/>
          <p:nvPr/>
        </p:nvSpPr>
        <p:spPr>
          <a:xfrm>
            <a:off x="5940152" y="4034983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32"/>
          <p:cNvSpPr/>
          <p:nvPr/>
        </p:nvSpPr>
        <p:spPr>
          <a:xfrm>
            <a:off x="5652120" y="2897632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33"/>
          <p:cNvSpPr/>
          <p:nvPr/>
        </p:nvSpPr>
        <p:spPr>
          <a:xfrm>
            <a:off x="7784205" y="2235383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34"/>
          <p:cNvSpPr/>
          <p:nvPr/>
        </p:nvSpPr>
        <p:spPr>
          <a:xfrm>
            <a:off x="6402969" y="3187917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5"/>
          <p:cNvSpPr/>
          <p:nvPr/>
        </p:nvSpPr>
        <p:spPr>
          <a:xfrm>
            <a:off x="6505413" y="2783249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6"/>
          <p:cNvSpPr/>
          <p:nvPr/>
        </p:nvSpPr>
        <p:spPr>
          <a:xfrm>
            <a:off x="6786240" y="3411497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7"/>
          <p:cNvSpPr/>
          <p:nvPr/>
        </p:nvSpPr>
        <p:spPr>
          <a:xfrm>
            <a:off x="7740352" y="2750769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8"/>
          <p:cNvSpPr/>
          <p:nvPr/>
        </p:nvSpPr>
        <p:spPr>
          <a:xfrm>
            <a:off x="6048176" y="2270775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9"/>
          <p:cNvSpPr/>
          <p:nvPr/>
        </p:nvSpPr>
        <p:spPr>
          <a:xfrm>
            <a:off x="7378303" y="2126759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0"/>
          <p:cNvSpPr/>
          <p:nvPr/>
        </p:nvSpPr>
        <p:spPr>
          <a:xfrm>
            <a:off x="6984256" y="4251007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6505413" y="3944966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4"/>
          <p:cNvSpPr/>
          <p:nvPr/>
        </p:nvSpPr>
        <p:spPr>
          <a:xfrm>
            <a:off x="7794352" y="3603415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6"/>
          <p:cNvSpPr/>
          <p:nvPr/>
        </p:nvSpPr>
        <p:spPr>
          <a:xfrm>
            <a:off x="7417147" y="3890966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7"/>
          <p:cNvSpPr/>
          <p:nvPr/>
        </p:nvSpPr>
        <p:spPr>
          <a:xfrm>
            <a:off x="5529039" y="3629725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8"/>
          <p:cNvSpPr/>
          <p:nvPr/>
        </p:nvSpPr>
        <p:spPr>
          <a:xfrm>
            <a:off x="5890121" y="3213318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70333" y="5877272"/>
            <a:ext cx="6688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Observed </a:t>
            </a:r>
            <a:r>
              <a:rPr kumimoji="1" lang="en-US" altLang="ja-JP" sz="2800" b="1" dirty="0" err="1" smtClean="0"/>
              <a:t>fluc</a:t>
            </a:r>
            <a:r>
              <a:rPr kumimoji="1" lang="en-US" altLang="ja-JP" sz="2800" b="1" dirty="0" smtClean="0"/>
              <a:t>. </a:t>
            </a:r>
            <a:r>
              <a:rPr kumimoji="1" lang="ja-JP" altLang="en-US" sz="2800" b="1" dirty="0" smtClean="0"/>
              <a:t>≠ </a:t>
            </a:r>
            <a:r>
              <a:rPr kumimoji="1" lang="en-US" altLang="ja-JP" sz="2800" b="1" dirty="0" err="1" smtClean="0"/>
              <a:t>fluc</a:t>
            </a:r>
            <a:r>
              <a:rPr kumimoji="1" lang="en-US" altLang="ja-JP" sz="2800" b="1" dirty="0" smtClean="0"/>
              <a:t>. </a:t>
            </a:r>
            <a:r>
              <a:rPr kumimoji="1" lang="en-US" altLang="ja-JP" sz="2800" b="1" dirty="0" smtClean="0"/>
              <a:t>at </a:t>
            </a:r>
            <a:r>
              <a:rPr kumimoji="1" lang="en-US" altLang="ja-JP" sz="2800" b="1" dirty="0" smtClean="0"/>
              <a:t>chem</a:t>
            </a:r>
            <a:r>
              <a:rPr lang="en-US" altLang="ja-JP" sz="2800" b="1" dirty="0" smtClean="0"/>
              <a:t>ical</a:t>
            </a:r>
            <a:r>
              <a:rPr kumimoji="1" lang="en-US" altLang="ja-JP" sz="2800" b="1" dirty="0" smtClean="0"/>
              <a:t> freeze out</a:t>
            </a:r>
            <a:endParaRPr kumimoji="1" lang="ja-JP" altLang="en-US" sz="2800" b="1" dirty="0" smtClean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703028" y="6353289"/>
            <a:ext cx="3623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MK, Muller, PRC (2020)</a:t>
            </a:r>
            <a:endParaRPr kumimoji="1" lang="ja-JP" alt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Time Evolution of Fluctuations</a:t>
            </a:r>
            <a:endParaRPr kumimoji="1" lang="ja-JP" altLang="en-US" dirty="0"/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2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74" name="直線コネクタ 73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下矢印 74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矢印コネクタ 7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81" name="フリーフォーム 80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118524"/>
            <a:ext cx="517647" cy="366260"/>
          </a:xfrm>
          <a:prstGeom prst="rect">
            <a:avLst/>
          </a:prstGeom>
        </p:spPr>
      </p:pic>
      <p:sp>
        <p:nvSpPr>
          <p:cNvPr id="84" name="テキスト ボックス 83"/>
          <p:cNvSpPr txBox="1"/>
          <p:nvPr/>
        </p:nvSpPr>
        <p:spPr>
          <a:xfrm>
            <a:off x="5538489" y="3175808"/>
            <a:ext cx="33371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Distributions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smtClean="0"/>
              <a:t>Y and</a:t>
            </a:r>
            <a:endParaRPr lang="en-US" altLang="ja-JP" sz="2400" dirty="0" smtClean="0"/>
          </a:p>
          <a:p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y</a:t>
            </a:r>
            <a:r>
              <a:rPr lang="en-US" altLang="ja-JP" sz="2400" dirty="0" smtClean="0"/>
              <a:t> are different due to</a:t>
            </a:r>
          </a:p>
          <a:p>
            <a:r>
              <a:rPr kumimoji="1" lang="en-US" altLang="ja-JP" sz="2400" dirty="0" smtClean="0"/>
              <a:t>“thermal blurring”.</a:t>
            </a:r>
          </a:p>
          <a:p>
            <a:pPr algn="r"/>
            <a:r>
              <a:rPr lang="en-US" altLang="ja-JP" dirty="0" smtClean="0">
                <a:solidFill>
                  <a:srgbClr val="002060"/>
                </a:solidFill>
              </a:rPr>
              <a:t>Ohnishi, MK, </a:t>
            </a:r>
            <a:r>
              <a:rPr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dirty="0" smtClean="0">
                <a:solidFill>
                  <a:srgbClr val="002060"/>
                </a:solidFill>
              </a:rPr>
              <a:t>, PRC(2016)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85" name="二等辺三角形 84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6" name="グループ化 85"/>
          <p:cNvGrpSpPr/>
          <p:nvPr/>
        </p:nvGrpSpPr>
        <p:grpSpPr>
          <a:xfrm>
            <a:off x="1572307" y="4663354"/>
            <a:ext cx="2952328" cy="2160240"/>
            <a:chOff x="4637049" y="3851642"/>
            <a:chExt cx="2952328" cy="2160240"/>
          </a:xfrm>
        </p:grpSpPr>
        <p:sp>
          <p:nvSpPr>
            <p:cNvPr id="87" name="四角形吹き出し 86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67010"/>
                <a:gd name="adj2" fmla="val -6278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464161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5608176" y="5363810"/>
              <a:ext cx="144015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752193" y="5269414"/>
              <a:ext cx="144016" cy="23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5896209" y="4822324"/>
              <a:ext cx="144016" cy="685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6184241" y="4318268"/>
              <a:ext cx="144016" cy="1189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6328257" y="5038348"/>
              <a:ext cx="144016" cy="469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6616289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6760305" y="5462106"/>
              <a:ext cx="1440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99" name="直線矢印コネクタ 9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10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103" name="フリーフォーム 102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574222" y="5152367"/>
            <a:ext cx="3659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Fluctuations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lang="en-US" altLang="ja-JP" sz="2400" dirty="0" smtClean="0"/>
              <a:t>Y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continue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 smtClean="0"/>
              <a:t>to change unti</a:t>
            </a:r>
            <a:r>
              <a:rPr lang="en-US" altLang="ja-JP" sz="2400" dirty="0"/>
              <a:t>l</a:t>
            </a:r>
            <a:r>
              <a:rPr kumimoji="1" lang="en-US" altLang="ja-JP" sz="2400" dirty="0" smtClean="0"/>
              <a:t> 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05" name="テキスト ボックス 104"/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106" name="グループ化 105"/>
          <p:cNvGrpSpPr/>
          <p:nvPr/>
        </p:nvGrpSpPr>
        <p:grpSpPr>
          <a:xfrm>
            <a:off x="2485379" y="2852936"/>
            <a:ext cx="2952328" cy="2160240"/>
            <a:chOff x="4637049" y="3851642"/>
            <a:chExt cx="2952328" cy="2160240"/>
          </a:xfrm>
        </p:grpSpPr>
        <p:sp>
          <p:nvSpPr>
            <p:cNvPr id="107" name="四角形吹き出し 106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4809"/>
                <a:gd name="adj2" fmla="val -3125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19" name="直線矢印コネクタ 11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矢印コネクタ 11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142" name="テキスト ボックス 141"/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-252536" y="1556792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grpSp>
        <p:nvGrpSpPr>
          <p:cNvPr id="123" name="グループ化 122"/>
          <p:cNvGrpSpPr/>
          <p:nvPr/>
        </p:nvGrpSpPr>
        <p:grpSpPr>
          <a:xfrm>
            <a:off x="3275856" y="980728"/>
            <a:ext cx="2952328" cy="2160240"/>
            <a:chOff x="4785434" y="1196752"/>
            <a:chExt cx="2952328" cy="2160240"/>
          </a:xfrm>
        </p:grpSpPr>
        <p:sp>
          <p:nvSpPr>
            <p:cNvPr id="124" name="四角形吹き出し 123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88973"/>
                <a:gd name="adj2" fmla="val -13322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0" name="正方形/長方形 129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正方形/長方形 130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2" name="正方形/長方形 131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正方形/長方形 133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正方形/長方形 134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正方形/長方形 135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正方形/長方形 136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38" name="直線矢印コネクタ 137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矢印コネクタ 138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0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6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Thermal Distribution in y Space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5" y="1144454"/>
            <a:ext cx="4472764" cy="307663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654766" y="2428343"/>
            <a:ext cx="768159" cy="461665"/>
          </a:xfrm>
          <a:prstGeom prst="rect">
            <a:avLst/>
          </a:prstGeom>
          <a:gradFill rotWithShape="1">
            <a:gsLst>
              <a:gs pos="0">
                <a:srgbClr val="F07F09">
                  <a:shade val="51000"/>
                  <a:satMod val="130000"/>
                </a:srgbClr>
              </a:gs>
              <a:gs pos="80000">
                <a:srgbClr val="F07F09">
                  <a:shade val="93000"/>
                  <a:satMod val="130000"/>
                </a:srgbClr>
              </a:gs>
              <a:gs pos="100000">
                <a:srgbClr val="F07F0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07F0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pion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4982" y="1844824"/>
            <a:ext cx="1265090" cy="461665"/>
          </a:xfrm>
          <a:prstGeom prst="rect">
            <a:avLst/>
          </a:prstGeom>
          <a:gradFill rotWithShape="1">
            <a:gsLst>
              <a:gs pos="0">
                <a:srgbClr val="9F2936">
                  <a:shade val="51000"/>
                  <a:satMod val="130000"/>
                </a:srgbClr>
              </a:gs>
              <a:gs pos="80000">
                <a:srgbClr val="9F2936">
                  <a:shade val="93000"/>
                  <a:satMod val="130000"/>
                </a:srgbClr>
              </a:gs>
              <a:gs pos="100000">
                <a:srgbClr val="9F293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nucleon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フローチャート: 直接アクセス記憶 17"/>
          <p:cNvSpPr/>
          <p:nvPr/>
        </p:nvSpPr>
        <p:spPr>
          <a:xfrm>
            <a:off x="1037839" y="4725144"/>
            <a:ext cx="2767396" cy="1080120"/>
          </a:xfrm>
          <a:prstGeom prst="flowChartMagneticDrum">
            <a:avLst/>
          </a:prstGeom>
          <a:solidFill>
            <a:srgbClr val="9F2936">
              <a:alpha val="50000"/>
            </a:srgbClr>
          </a:solidFill>
          <a:ln w="28575">
            <a:solidFill>
              <a:srgbClr val="9F2936">
                <a:lumMod val="75000"/>
              </a:srgbClr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0581" y="5830427"/>
            <a:ext cx="3986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Blast wave squeezes the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distribution in rapidity space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2267744" y="4297378"/>
            <a:ext cx="0" cy="648072"/>
          </a:xfrm>
          <a:prstGeom prst="straightConnector1">
            <a:avLst/>
          </a:prstGeom>
          <a:noFill/>
          <a:ln w="38100" cap="flat" cmpd="sng" algn="ctr">
            <a:solidFill>
              <a:srgbClr val="9F29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1" name="直線矢印コネクタ 20"/>
          <p:cNvCxnSpPr/>
          <p:nvPr/>
        </p:nvCxnSpPr>
        <p:spPr>
          <a:xfrm flipV="1">
            <a:off x="2398443" y="4293097"/>
            <a:ext cx="103744" cy="653334"/>
          </a:xfrm>
          <a:prstGeom prst="straightConnector1">
            <a:avLst/>
          </a:prstGeom>
          <a:noFill/>
          <a:ln w="38100" cap="flat" cmpd="sng" algn="ctr">
            <a:solidFill>
              <a:srgbClr val="9F29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2" name="直線矢印コネクタ 21"/>
          <p:cNvCxnSpPr/>
          <p:nvPr/>
        </p:nvCxnSpPr>
        <p:spPr>
          <a:xfrm flipH="1" flipV="1">
            <a:off x="2051720" y="4297378"/>
            <a:ext cx="72008" cy="648072"/>
          </a:xfrm>
          <a:prstGeom prst="straightConnector1">
            <a:avLst/>
          </a:prstGeom>
          <a:noFill/>
          <a:ln w="38100" cap="flat" cmpd="sng" algn="ctr">
            <a:solidFill>
              <a:srgbClr val="9F2936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3" name="下矢印 22"/>
          <p:cNvSpPr/>
          <p:nvPr/>
        </p:nvSpPr>
        <p:spPr>
          <a:xfrm flipV="1">
            <a:off x="1835696" y="4077072"/>
            <a:ext cx="864096" cy="889260"/>
          </a:xfrm>
          <a:prstGeom prst="downArrow">
            <a:avLst/>
          </a:prstGeom>
          <a:solidFill>
            <a:srgbClr val="0070C0">
              <a:alpha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00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75" y="4185770"/>
            <a:ext cx="270314" cy="443236"/>
          </a:xfrm>
          <a:prstGeom prst="rect">
            <a:avLst/>
          </a:prstGeom>
        </p:spPr>
      </p:pic>
      <p:sp>
        <p:nvSpPr>
          <p:cNvPr id="25" name="角丸四角形 24"/>
          <p:cNvSpPr/>
          <p:nvPr/>
        </p:nvSpPr>
        <p:spPr>
          <a:xfrm>
            <a:off x="5508104" y="126876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33" y="1424360"/>
            <a:ext cx="936104" cy="553769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5963669" y="206084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pions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nucleons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88" y="2216459"/>
            <a:ext cx="932766" cy="19432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88" y="2561107"/>
            <a:ext cx="713292" cy="194327"/>
          </a:xfrm>
          <a:prstGeom prst="rect">
            <a:avLst/>
          </a:prstGeom>
        </p:spPr>
      </p:pic>
      <p:sp>
        <p:nvSpPr>
          <p:cNvPr id="30" name="左中かっこ 29"/>
          <p:cNvSpPr/>
          <p:nvPr/>
        </p:nvSpPr>
        <p:spPr>
          <a:xfrm>
            <a:off x="5795642" y="216985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064" y="3141930"/>
            <a:ext cx="3762750" cy="2663334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5550" y="5657671"/>
            <a:ext cx="3644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assume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Bjoroken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picture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blast wave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flat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freezeout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surface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Beam-Energy Scan Program</a:t>
            </a:r>
            <a:br>
              <a:rPr kumimoji="1" lang="en-US" altLang="ja-JP" dirty="0" smtClean="0"/>
            </a:br>
            <a:r>
              <a:rPr lang="en-US" altLang="ja-JP" dirty="0" smtClean="0"/>
              <a:t>in Heavy-Ion Collisions</a:t>
            </a:r>
            <a:endParaRPr kumimoji="1" lang="ja-JP" altLang="en-US" dirty="0"/>
          </a:p>
        </p:txBody>
      </p:sp>
      <p:sp>
        <p:nvSpPr>
          <p:cNvPr id="212" name="正方形/長方形 211"/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3" name="円/楕円 646"/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4" name="円弧 213"/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16" name="直線矢印コネクタ 215"/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17" name="直線矢印コネクタ 216"/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18" name="円/楕円 654"/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9" name="円/楕円 655"/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0" name="円/楕円 656"/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1" name="円/楕円 657"/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2" name="円/楕円 658"/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3" name="円/楕円 659"/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4" name="円/楕円 660"/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" name="円/楕円 661"/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62"/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63"/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64"/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65"/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66"/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7"/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8"/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テキスト ボックス 93"/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b="1" i="1" dirty="0" smtClean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34" name="テキスト ボックス 94"/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 smtClean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35" name="線吹き出し 2 (枠付き) 234"/>
          <p:cNvSpPr>
            <a:spLocks/>
          </p:cNvSpPr>
          <p:nvPr/>
        </p:nvSpPr>
        <p:spPr bwMode="auto">
          <a:xfrm>
            <a:off x="1703508" y="6091556"/>
            <a:ext cx="1839912" cy="322262"/>
          </a:xfrm>
          <a:prstGeom prst="borderCallout2">
            <a:avLst>
              <a:gd name="adj1" fmla="val 29298"/>
              <a:gd name="adj2" fmla="val -1074"/>
              <a:gd name="adj3" fmla="val 29298"/>
              <a:gd name="adj4" fmla="val -11746"/>
              <a:gd name="adj5" fmla="val -27520"/>
              <a:gd name="adj6" fmla="val -1174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Our Universe</a:t>
            </a:r>
            <a:endParaRPr kumimoji="0" lang="ja-JP" altLang="en-US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6" name="円/楕円 672"/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73"/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74"/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75"/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円/楕円 676"/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1" name="円/楕円 677"/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2" name="円/楕円 678"/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9"/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80"/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81"/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82"/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83"/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84"/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85"/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6"/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7"/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8"/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9"/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90"/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91"/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92"/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93"/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94"/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95"/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6"/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7"/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8"/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9"/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700"/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701"/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702"/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703"/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704"/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705"/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6"/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7"/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8"/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9"/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10"/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11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12"/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13"/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14"/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15"/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6"/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7"/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8"/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9"/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20"/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21"/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22"/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23"/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24"/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25"/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6"/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7"/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8"/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9"/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30"/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31"/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32"/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33"/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34"/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35"/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6"/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7"/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8"/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9"/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40"/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41"/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42"/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43"/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44"/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45"/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6"/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7"/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8"/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9"/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50"/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51"/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52"/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53"/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54"/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55"/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6"/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7"/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8"/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9"/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60"/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61"/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62"/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63"/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64"/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65"/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6"/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7"/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8"/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9"/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70"/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71"/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72"/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73"/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74"/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75"/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6"/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7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8"/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9"/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80"/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81"/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82"/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83"/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84"/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85"/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6"/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7"/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8"/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9"/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90"/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91"/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92"/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93"/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94"/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95"/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6"/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7"/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8"/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9"/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800"/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801"/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802"/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803"/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804"/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805"/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6"/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7"/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8"/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9"/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10"/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11"/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12"/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13"/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14"/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15"/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6"/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7"/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8"/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9"/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20"/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21"/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22"/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23"/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24"/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25"/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6"/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7"/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8"/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9"/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30"/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31"/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32"/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33"/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34"/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35"/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6"/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7"/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8"/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テキスト ボックス 402"/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4" name="テキスト ボックス 403"/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5" name="テキスト ボックス 404"/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08" name="円/楕円 844"/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円/楕円 845"/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0" name="円/楕円 846"/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1" name="円/楕円 847"/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2" name="円/楕円 848"/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9"/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50"/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51"/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52"/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53"/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正方形/長方形 417"/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フリーフォーム 418"/>
          <p:cNvSpPr/>
          <p:nvPr/>
        </p:nvSpPr>
        <p:spPr>
          <a:xfrm>
            <a:off x="3430452" y="4303923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0" name="テキスト ボックス 419"/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</a:t>
            </a: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1" name="テキスト ボックス 420"/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</a:t>
            </a:r>
            <a:endParaRPr kumimoji="1" lang="ja-JP" altLang="en-US" sz="2800" dirty="0"/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grpSp>
        <p:nvGrpSpPr>
          <p:cNvPr id="406" name="グループ化 405"/>
          <p:cNvGrpSpPr/>
          <p:nvPr/>
        </p:nvGrpSpPr>
        <p:grpSpPr>
          <a:xfrm>
            <a:off x="1473081" y="2081534"/>
            <a:ext cx="3395882" cy="3282808"/>
            <a:chOff x="1253328" y="1328765"/>
            <a:chExt cx="3395882" cy="3282808"/>
          </a:xfrm>
        </p:grpSpPr>
        <p:sp>
          <p:nvSpPr>
            <p:cNvPr id="407" name="下矢印 406"/>
            <p:cNvSpPr/>
            <p:nvPr/>
          </p:nvSpPr>
          <p:spPr>
            <a:xfrm rot="255889">
              <a:off x="1514218" y="261426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9" name="下矢印 428"/>
            <p:cNvSpPr/>
            <p:nvPr/>
          </p:nvSpPr>
          <p:spPr>
            <a:xfrm rot="687617">
              <a:off x="2078566" y="277757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0" name="下矢印 429"/>
            <p:cNvSpPr/>
            <p:nvPr/>
          </p:nvSpPr>
          <p:spPr>
            <a:xfrm rot="1153134">
              <a:off x="2879157" y="302461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1" name="下矢印 430"/>
            <p:cNvSpPr/>
            <p:nvPr/>
          </p:nvSpPr>
          <p:spPr>
            <a:xfrm rot="1907133">
              <a:off x="3589847" y="3570942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2" name="フリーフォーム 431"/>
            <p:cNvSpPr/>
            <p:nvPr/>
          </p:nvSpPr>
          <p:spPr>
            <a:xfrm>
              <a:off x="1895590" y="1834023"/>
              <a:ext cx="2444443" cy="1267381"/>
            </a:xfrm>
            <a:custGeom>
              <a:avLst/>
              <a:gdLst>
                <a:gd name="connsiteX0" fmla="*/ 0 w 2292439"/>
                <a:gd name="connsiteY0" fmla="*/ 12540 h 682241"/>
                <a:gd name="connsiteX1" fmla="*/ 1133341 w 2292439"/>
                <a:gd name="connsiteY1" fmla="*/ 89813 h 682241"/>
                <a:gd name="connsiteX2" fmla="*/ 2292439 w 2292439"/>
                <a:gd name="connsiteY2" fmla="*/ 682241 h 682241"/>
                <a:gd name="connsiteX0" fmla="*/ 0 w 2292439"/>
                <a:gd name="connsiteY0" fmla="*/ 1253 h 670954"/>
                <a:gd name="connsiteX1" fmla="*/ 592428 w 2292439"/>
                <a:gd name="connsiteY1" fmla="*/ 258830 h 670954"/>
                <a:gd name="connsiteX2" fmla="*/ 2292439 w 2292439"/>
                <a:gd name="connsiteY2" fmla="*/ 670954 h 670954"/>
                <a:gd name="connsiteX0" fmla="*/ 0 w 2369712"/>
                <a:gd name="connsiteY0" fmla="*/ 873 h 747847"/>
                <a:gd name="connsiteX1" fmla="*/ 669701 w 2369712"/>
                <a:gd name="connsiteY1" fmla="*/ 335723 h 747847"/>
                <a:gd name="connsiteX2" fmla="*/ 2369712 w 2369712"/>
                <a:gd name="connsiteY2" fmla="*/ 747847 h 747847"/>
                <a:gd name="connsiteX0" fmla="*/ 0 w 2369712"/>
                <a:gd name="connsiteY0" fmla="*/ 0 h 746974"/>
                <a:gd name="connsiteX1" fmla="*/ 669701 w 2369712"/>
                <a:gd name="connsiteY1" fmla="*/ 334850 h 746974"/>
                <a:gd name="connsiteX2" fmla="*/ 2369712 w 2369712"/>
                <a:gd name="connsiteY2" fmla="*/ 746974 h 746974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395470"/>
                <a:gd name="connsiteY0" fmla="*/ 0 h 1171976"/>
                <a:gd name="connsiteX1" fmla="*/ 772732 w 2395470"/>
                <a:gd name="connsiteY1" fmla="*/ 579548 h 1171976"/>
                <a:gd name="connsiteX2" fmla="*/ 2395470 w 2395470"/>
                <a:gd name="connsiteY2" fmla="*/ 1171976 h 1171976"/>
                <a:gd name="connsiteX0" fmla="*/ 0 w 2421228"/>
                <a:gd name="connsiteY0" fmla="*/ 0 h 1094703"/>
                <a:gd name="connsiteX1" fmla="*/ 772732 w 2421228"/>
                <a:gd name="connsiteY1" fmla="*/ 579548 h 1094703"/>
                <a:gd name="connsiteX2" fmla="*/ 2421228 w 2421228"/>
                <a:gd name="connsiteY2" fmla="*/ 1094703 h 1094703"/>
                <a:gd name="connsiteX0" fmla="*/ 0 w 2421228"/>
                <a:gd name="connsiteY0" fmla="*/ 0 h 1094703"/>
                <a:gd name="connsiteX1" fmla="*/ 746974 w 2421228"/>
                <a:gd name="connsiteY1" fmla="*/ 476517 h 1094703"/>
                <a:gd name="connsiteX2" fmla="*/ 2421228 w 2421228"/>
                <a:gd name="connsiteY2" fmla="*/ 1094703 h 1094703"/>
                <a:gd name="connsiteX0" fmla="*/ 0 w 2408349"/>
                <a:gd name="connsiteY0" fmla="*/ 0 h 1159097"/>
                <a:gd name="connsiteX1" fmla="*/ 734095 w 2408349"/>
                <a:gd name="connsiteY1" fmla="*/ 540911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4443" h="1267381">
                  <a:moveTo>
                    <a:pt x="0" y="0"/>
                  </a:moveTo>
                  <a:cubicBezTo>
                    <a:pt x="195330" y="227527"/>
                    <a:pt x="339143" y="377778"/>
                    <a:pt x="721216" y="489395"/>
                  </a:cubicBezTo>
                  <a:cubicBezTo>
                    <a:pt x="1103289" y="601012"/>
                    <a:pt x="1964083" y="978849"/>
                    <a:pt x="2444443" y="1267381"/>
                  </a:cubicBezTo>
                </a:path>
              </a:pathLst>
            </a:custGeom>
            <a:noFill/>
            <a:ln w="57150" cap="flat" cmpd="sng" algn="ctr">
              <a:solidFill>
                <a:srgbClr val="549E39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3" name="テキスト ボックス 432"/>
            <p:cNvSpPr txBox="1"/>
            <p:nvPr/>
          </p:nvSpPr>
          <p:spPr>
            <a:xfrm>
              <a:off x="1537082" y="1328765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90500">
                      <a:schemeClr val="accent2">
                        <a:lumMod val="20000"/>
                        <a:lumOff val="80000"/>
                        <a:alpha val="89000"/>
                      </a:scheme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high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90500">
                    <a:schemeClr val="accent2">
                      <a:lumMod val="20000"/>
                      <a:lumOff val="80000"/>
                      <a:alpha val="89000"/>
                    </a:scheme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434" name="テキスト ボックス 433"/>
            <p:cNvSpPr txBox="1"/>
            <p:nvPr/>
          </p:nvSpPr>
          <p:spPr>
            <a:xfrm>
              <a:off x="3924332" y="3067060"/>
              <a:ext cx="724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90500">
                      <a:schemeClr val="accent2">
                        <a:lumMod val="20000"/>
                        <a:lumOff val="80000"/>
                        <a:alpha val="89000"/>
                      </a:scheme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low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90500">
                    <a:schemeClr val="accent2">
                      <a:lumMod val="20000"/>
                      <a:lumOff val="80000"/>
                      <a:alpha val="89000"/>
                    </a:scheme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435" name="テキスト ボックス 434"/>
            <p:cNvSpPr txBox="1"/>
            <p:nvPr/>
          </p:nvSpPr>
          <p:spPr>
            <a:xfrm rot="1279305">
              <a:off x="2211042" y="2019918"/>
              <a:ext cx="22862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90500">
                      <a:schemeClr val="accent2">
                        <a:lumMod val="20000"/>
                        <a:lumOff val="80000"/>
                        <a:alpha val="89000"/>
                      </a:scheme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beam energy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90500">
                    <a:schemeClr val="accent2">
                      <a:lumMod val="20000"/>
                      <a:lumOff val="80000"/>
                      <a:alpha val="89000"/>
                    </a:scheme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436" name="下矢印 435"/>
            <p:cNvSpPr/>
            <p:nvPr/>
          </p:nvSpPr>
          <p:spPr>
            <a:xfrm rot="209270">
              <a:off x="1378803" y="2298190"/>
              <a:ext cx="454100" cy="1292415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7" name="下矢印 436"/>
            <p:cNvSpPr/>
            <p:nvPr/>
          </p:nvSpPr>
          <p:spPr>
            <a:xfrm rot="156018">
              <a:off x="1253328" y="1869066"/>
              <a:ext cx="454100" cy="1685735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23" name="角丸四角形 422"/>
          <p:cNvSpPr/>
          <p:nvPr/>
        </p:nvSpPr>
        <p:spPr>
          <a:xfrm>
            <a:off x="6650791" y="1593377"/>
            <a:ext cx="2376648" cy="2875754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20768" y="1727925"/>
            <a:ext cx="20465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STAR-BES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HADES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FAIR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NICA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J-PARC-HI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…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7432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Δy</a:t>
            </a:r>
            <a:r>
              <a:rPr kumimoji="1" lang="en-US" altLang="ja-JP" dirty="0" smtClean="0"/>
              <a:t> Dependence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68235"/>
          <a:stretch/>
        </p:blipFill>
        <p:spPr>
          <a:xfrm>
            <a:off x="3526962" y="1942655"/>
            <a:ext cx="5617038" cy="217974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5858" y="1462088"/>
            <a:ext cx="3196581" cy="1261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(before blurring)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 e-v-e fluctuations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225943" y="2188112"/>
            <a:ext cx="97704" cy="1927831"/>
          </a:xfrm>
          <a:prstGeom prst="rect">
            <a:avLst/>
          </a:prstGeom>
          <a:solidFill>
            <a:srgbClr val="3333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923456" y="2824678"/>
            <a:ext cx="1440160" cy="50405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3433841"/>
            <a:ext cx="3241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after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blurring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can take nonzero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values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69564" y="4992920"/>
            <a:ext cx="3205173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 smtClean="0">
                <a:solidFill>
                  <a:prstClr val="white"/>
                </a:solidFill>
                <a:latin typeface="Calibri"/>
                <a:ea typeface="ＭＳ Ｐゴシック"/>
              </a:rPr>
              <a:t>At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=1, the effect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not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well suppressed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99511" y="1634989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after blurring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89005"/>
          <a:stretch/>
        </p:blipFill>
        <p:spPr>
          <a:xfrm>
            <a:off x="3536724" y="4115944"/>
            <a:ext cx="5607276" cy="753216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5796136" y="4936572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65" y="5092172"/>
            <a:ext cx="936104" cy="55376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251701" y="5728660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pions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nucleons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20" y="5884271"/>
            <a:ext cx="932766" cy="19432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20" y="6228919"/>
            <a:ext cx="713292" cy="19432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6083674" y="5837664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91442" y="1133811"/>
            <a:ext cx="3544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2060"/>
                </a:solidFill>
              </a:rPr>
              <a:t>Ohnishi, MK,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PRC</a:t>
            </a:r>
            <a:r>
              <a:rPr lang="en-US" altLang="ja-JP" sz="2000" dirty="0" smtClean="0">
                <a:solidFill>
                  <a:srgbClr val="002060"/>
                </a:solidFill>
              </a:rPr>
              <a:t> (‘16)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角丸四角形 240"/>
          <p:cNvSpPr/>
          <p:nvPr/>
        </p:nvSpPr>
        <p:spPr>
          <a:xfrm>
            <a:off x="194443" y="5078897"/>
            <a:ext cx="8770045" cy="868552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Evolution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115" name="正方形/長方形 114"/>
          <p:cNvSpPr/>
          <p:nvPr/>
        </p:nvSpPr>
        <p:spPr>
          <a:xfrm>
            <a:off x="251520" y="1622513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35"/>
          <p:cNvSpPr/>
          <p:nvPr/>
        </p:nvSpPr>
        <p:spPr>
          <a:xfrm>
            <a:off x="4208643" y="21984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36"/>
          <p:cNvSpPr/>
          <p:nvPr/>
        </p:nvSpPr>
        <p:spPr>
          <a:xfrm>
            <a:off x="4734000" y="191079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37"/>
          <p:cNvSpPr/>
          <p:nvPr/>
        </p:nvSpPr>
        <p:spPr>
          <a:xfrm>
            <a:off x="3372808" y="219550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38"/>
          <p:cNvSpPr/>
          <p:nvPr/>
        </p:nvSpPr>
        <p:spPr>
          <a:xfrm>
            <a:off x="1383817" y="225156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39"/>
          <p:cNvSpPr/>
          <p:nvPr/>
        </p:nvSpPr>
        <p:spPr>
          <a:xfrm>
            <a:off x="3426808" y="22974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40"/>
          <p:cNvSpPr/>
          <p:nvPr/>
        </p:nvSpPr>
        <p:spPr>
          <a:xfrm>
            <a:off x="1318673" y="2149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41"/>
          <p:cNvSpPr/>
          <p:nvPr/>
        </p:nvSpPr>
        <p:spPr>
          <a:xfrm>
            <a:off x="2555422" y="21883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42"/>
          <p:cNvSpPr/>
          <p:nvPr/>
        </p:nvSpPr>
        <p:spPr>
          <a:xfrm>
            <a:off x="861559" y="17724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43"/>
          <p:cNvSpPr/>
          <p:nvPr/>
        </p:nvSpPr>
        <p:spPr>
          <a:xfrm>
            <a:off x="4615168" y="185679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5" name="円/楕円 44"/>
          <p:cNvSpPr/>
          <p:nvPr/>
        </p:nvSpPr>
        <p:spPr>
          <a:xfrm>
            <a:off x="478902" y="224647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6" name="円/楕円 45"/>
          <p:cNvSpPr/>
          <p:nvPr/>
        </p:nvSpPr>
        <p:spPr>
          <a:xfrm>
            <a:off x="3845277" y="176517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7" name="円/楕円 46"/>
          <p:cNvSpPr/>
          <p:nvPr/>
        </p:nvSpPr>
        <p:spPr>
          <a:xfrm>
            <a:off x="431528" y="213847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8" name="円/楕円 47"/>
          <p:cNvSpPr/>
          <p:nvPr/>
        </p:nvSpPr>
        <p:spPr>
          <a:xfrm>
            <a:off x="3480808" y="217128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9" name="円/楕円 48"/>
          <p:cNvSpPr/>
          <p:nvPr/>
        </p:nvSpPr>
        <p:spPr>
          <a:xfrm>
            <a:off x="4319933" y="225914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0" name="円/楕円 49"/>
          <p:cNvSpPr/>
          <p:nvPr/>
        </p:nvSpPr>
        <p:spPr>
          <a:xfrm>
            <a:off x="2418648" y="21793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1" name="円/楕円 50"/>
          <p:cNvSpPr/>
          <p:nvPr/>
        </p:nvSpPr>
        <p:spPr>
          <a:xfrm>
            <a:off x="863177" y="191212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2" name="円/楕円 51"/>
          <p:cNvSpPr/>
          <p:nvPr/>
        </p:nvSpPr>
        <p:spPr>
          <a:xfrm>
            <a:off x="2489618" y="22435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3" name="円/楕円 52"/>
          <p:cNvSpPr/>
          <p:nvPr/>
        </p:nvSpPr>
        <p:spPr>
          <a:xfrm>
            <a:off x="2028009" y="186801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4" name="円/楕円 53"/>
          <p:cNvSpPr/>
          <p:nvPr/>
        </p:nvSpPr>
        <p:spPr>
          <a:xfrm>
            <a:off x="2979612" y="184921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5" name="円/楕円 54"/>
          <p:cNvSpPr/>
          <p:nvPr/>
        </p:nvSpPr>
        <p:spPr>
          <a:xfrm>
            <a:off x="2904386" y="195721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6" name="円/楕円 55"/>
          <p:cNvSpPr/>
          <p:nvPr/>
        </p:nvSpPr>
        <p:spPr>
          <a:xfrm>
            <a:off x="3899277" y="189840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7" name="円/楕円 56"/>
          <p:cNvSpPr/>
          <p:nvPr/>
        </p:nvSpPr>
        <p:spPr>
          <a:xfrm>
            <a:off x="4721752" y="180279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8" name="円/楕円 57"/>
          <p:cNvSpPr/>
          <p:nvPr/>
        </p:nvSpPr>
        <p:spPr>
          <a:xfrm>
            <a:off x="1275817" y="224389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9" name="円/楕円 58"/>
          <p:cNvSpPr/>
          <p:nvPr/>
        </p:nvSpPr>
        <p:spPr>
          <a:xfrm>
            <a:off x="2871757" y="183830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0" name="円/楕円 59"/>
          <p:cNvSpPr/>
          <p:nvPr/>
        </p:nvSpPr>
        <p:spPr>
          <a:xfrm>
            <a:off x="369339" y="224245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1" name="円/楕円 60"/>
          <p:cNvSpPr/>
          <p:nvPr/>
        </p:nvSpPr>
        <p:spPr>
          <a:xfrm>
            <a:off x="4315792" y="214446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2" name="円/楕円 61"/>
          <p:cNvSpPr/>
          <p:nvPr/>
        </p:nvSpPr>
        <p:spPr>
          <a:xfrm>
            <a:off x="1957138" y="18140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3" name="円/楕円 62"/>
          <p:cNvSpPr/>
          <p:nvPr/>
        </p:nvSpPr>
        <p:spPr>
          <a:xfrm>
            <a:off x="1970864" y="19448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4" name="円/楕円 63"/>
          <p:cNvSpPr/>
          <p:nvPr/>
        </p:nvSpPr>
        <p:spPr>
          <a:xfrm>
            <a:off x="971177" y="186267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5" name="円/楕円 64"/>
          <p:cNvSpPr/>
          <p:nvPr/>
        </p:nvSpPr>
        <p:spPr>
          <a:xfrm>
            <a:off x="3774583" y="187317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6" name="円/楕円 65"/>
          <p:cNvSpPr/>
          <p:nvPr/>
        </p:nvSpPr>
        <p:spPr>
          <a:xfrm>
            <a:off x="3743944" y="173042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7" name="円/楕円 66"/>
          <p:cNvSpPr/>
          <p:nvPr/>
        </p:nvSpPr>
        <p:spPr>
          <a:xfrm>
            <a:off x="1871736" y="176646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8" name="円/楕円 67"/>
          <p:cNvSpPr/>
          <p:nvPr/>
        </p:nvSpPr>
        <p:spPr>
          <a:xfrm>
            <a:off x="2375792" y="20904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9" name="円/楕円 68"/>
          <p:cNvSpPr/>
          <p:nvPr/>
        </p:nvSpPr>
        <p:spPr>
          <a:xfrm>
            <a:off x="4175992" y="209046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0" name="円/楕円 69"/>
          <p:cNvSpPr/>
          <p:nvPr/>
        </p:nvSpPr>
        <p:spPr>
          <a:xfrm>
            <a:off x="2807840" y="17664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1" name="円/楕円 70"/>
          <p:cNvSpPr/>
          <p:nvPr/>
        </p:nvSpPr>
        <p:spPr>
          <a:xfrm>
            <a:off x="4572000" y="173042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円/楕円 71"/>
          <p:cNvSpPr/>
          <p:nvPr/>
        </p:nvSpPr>
        <p:spPr>
          <a:xfrm>
            <a:off x="323528" y="209115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3" name="円/楕円 72"/>
          <p:cNvSpPr/>
          <p:nvPr/>
        </p:nvSpPr>
        <p:spPr>
          <a:xfrm>
            <a:off x="3311896" y="210720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4" name="円/楕円 73"/>
          <p:cNvSpPr/>
          <p:nvPr/>
        </p:nvSpPr>
        <p:spPr>
          <a:xfrm>
            <a:off x="1223664" y="20904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5" name="円/楕円 74"/>
          <p:cNvSpPr/>
          <p:nvPr/>
        </p:nvSpPr>
        <p:spPr>
          <a:xfrm>
            <a:off x="791616" y="173042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56" name="直線コネクタ 155"/>
          <p:cNvCxnSpPr/>
          <p:nvPr/>
        </p:nvCxnSpPr>
        <p:spPr>
          <a:xfrm flipH="1">
            <a:off x="1700064" y="1196752"/>
            <a:ext cx="0" cy="352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7" name="直線コネクタ 156"/>
          <p:cNvCxnSpPr/>
          <p:nvPr/>
        </p:nvCxnSpPr>
        <p:spPr>
          <a:xfrm flipH="1">
            <a:off x="3345061" y="1196752"/>
            <a:ext cx="0" cy="352839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8" name="正方形/長方形 157"/>
          <p:cNvSpPr/>
          <p:nvPr/>
        </p:nvSpPr>
        <p:spPr>
          <a:xfrm>
            <a:off x="251520" y="341701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251371" y="1196752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400" dirty="0" err="1" smtClean="0">
                <a:solidFill>
                  <a:prstClr val="black"/>
                </a:solidFill>
                <a:latin typeface="Arial"/>
              </a:rPr>
              <a:t>Hadronization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251520" y="2979294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Kinetic </a:t>
            </a:r>
            <a:r>
              <a:rPr lang="en-US" altLang="ja-JP" sz="2400" dirty="0" err="1" smtClean="0">
                <a:solidFill>
                  <a:prstClr val="black"/>
                </a:solidFill>
                <a:latin typeface="Arial"/>
              </a:rPr>
              <a:t>Freezeout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2" name="フリーフォーム 161"/>
          <p:cNvSpPr/>
          <p:nvPr/>
        </p:nvSpPr>
        <p:spPr>
          <a:xfrm>
            <a:off x="6558838" y="3581500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3" name="直線矢印コネクタ 162"/>
          <p:cNvCxnSpPr/>
          <p:nvPr/>
        </p:nvCxnSpPr>
        <p:spPr>
          <a:xfrm>
            <a:off x="6193825" y="2442084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4" name="直線矢印コネクタ 163"/>
          <p:cNvCxnSpPr/>
          <p:nvPr/>
        </p:nvCxnSpPr>
        <p:spPr>
          <a:xfrm flipV="1">
            <a:off x="6553865" y="1556792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8" name="直線コネクタ 167"/>
          <p:cNvCxnSpPr/>
          <p:nvPr/>
        </p:nvCxnSpPr>
        <p:spPr>
          <a:xfrm flipV="1">
            <a:off x="6567830" y="221775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69" name="直線コネクタ 168"/>
          <p:cNvCxnSpPr/>
          <p:nvPr/>
        </p:nvCxnSpPr>
        <p:spPr>
          <a:xfrm flipV="1">
            <a:off x="6553865" y="1794014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70" name="直線矢印コネクタ 169"/>
          <p:cNvCxnSpPr/>
          <p:nvPr/>
        </p:nvCxnSpPr>
        <p:spPr>
          <a:xfrm>
            <a:off x="6193825" y="4224626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1" name="直線矢印コネクタ 170"/>
          <p:cNvCxnSpPr/>
          <p:nvPr/>
        </p:nvCxnSpPr>
        <p:spPr>
          <a:xfrm flipV="1">
            <a:off x="6553865" y="3339334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5" name="直線コネクタ 174"/>
          <p:cNvCxnSpPr/>
          <p:nvPr/>
        </p:nvCxnSpPr>
        <p:spPr>
          <a:xfrm flipV="1">
            <a:off x="6567830" y="4000300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76" name="直線コネクタ 175"/>
          <p:cNvCxnSpPr/>
          <p:nvPr/>
        </p:nvCxnSpPr>
        <p:spPr>
          <a:xfrm flipV="1">
            <a:off x="6553865" y="3576556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77" name="直線コネクタ 176"/>
          <p:cNvCxnSpPr/>
          <p:nvPr/>
        </p:nvCxnSpPr>
        <p:spPr>
          <a:xfrm>
            <a:off x="6588224" y="2226062"/>
            <a:ext cx="1656184" cy="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8" name="下矢印 177"/>
          <p:cNvSpPr/>
          <p:nvPr/>
        </p:nvSpPr>
        <p:spPr>
          <a:xfrm>
            <a:off x="4445992" y="2420888"/>
            <a:ext cx="702072" cy="798479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9" name="円/楕円 136"/>
          <p:cNvSpPr/>
          <p:nvPr/>
        </p:nvSpPr>
        <p:spPr>
          <a:xfrm>
            <a:off x="4145019" y="40901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0" name="円/楕円 137"/>
          <p:cNvSpPr/>
          <p:nvPr/>
        </p:nvSpPr>
        <p:spPr>
          <a:xfrm>
            <a:off x="4725812" y="371134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1" name="円/楕円 138"/>
          <p:cNvSpPr/>
          <p:nvPr/>
        </p:nvSpPr>
        <p:spPr>
          <a:xfrm>
            <a:off x="3081973" y="39073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2" name="円/楕円 139"/>
          <p:cNvSpPr/>
          <p:nvPr/>
        </p:nvSpPr>
        <p:spPr>
          <a:xfrm>
            <a:off x="1536217" y="36920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3" name="円/楕円 140"/>
          <p:cNvSpPr/>
          <p:nvPr/>
        </p:nvSpPr>
        <p:spPr>
          <a:xfrm>
            <a:off x="3135973" y="400922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4" name="円/楕円 141"/>
          <p:cNvSpPr/>
          <p:nvPr/>
        </p:nvSpPr>
        <p:spPr>
          <a:xfrm>
            <a:off x="1471073" y="359022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5" name="円/楕円 142"/>
          <p:cNvSpPr/>
          <p:nvPr/>
        </p:nvSpPr>
        <p:spPr>
          <a:xfrm>
            <a:off x="2455758" y="361089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6" name="円/楕円 143"/>
          <p:cNvSpPr/>
          <p:nvPr/>
        </p:nvSpPr>
        <p:spPr>
          <a:xfrm>
            <a:off x="789551" y="364498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7" name="円/楕円 144"/>
          <p:cNvSpPr/>
          <p:nvPr/>
        </p:nvSpPr>
        <p:spPr>
          <a:xfrm>
            <a:off x="4606980" y="365734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8" name="円/楕円 145"/>
          <p:cNvSpPr/>
          <p:nvPr/>
        </p:nvSpPr>
        <p:spPr>
          <a:xfrm>
            <a:off x="550910" y="408292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9" name="円/楕円 146"/>
          <p:cNvSpPr/>
          <p:nvPr/>
        </p:nvSpPr>
        <p:spPr>
          <a:xfrm>
            <a:off x="3709645" y="369173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0" name="円/楕円 147"/>
          <p:cNvSpPr/>
          <p:nvPr/>
        </p:nvSpPr>
        <p:spPr>
          <a:xfrm>
            <a:off x="503536" y="397492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1" name="円/楕円 148"/>
          <p:cNvSpPr/>
          <p:nvPr/>
        </p:nvSpPr>
        <p:spPr>
          <a:xfrm>
            <a:off x="3189973" y="38830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2" name="円/楕円 149"/>
          <p:cNvSpPr/>
          <p:nvPr/>
        </p:nvSpPr>
        <p:spPr>
          <a:xfrm>
            <a:off x="4256309" y="41508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3" name="円/楕円 150"/>
          <p:cNvSpPr/>
          <p:nvPr/>
        </p:nvSpPr>
        <p:spPr>
          <a:xfrm>
            <a:off x="2318984" y="36018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4" name="円/楕円 151"/>
          <p:cNvSpPr/>
          <p:nvPr/>
        </p:nvSpPr>
        <p:spPr>
          <a:xfrm>
            <a:off x="791169" y="378468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5" name="円/楕円 152"/>
          <p:cNvSpPr/>
          <p:nvPr/>
        </p:nvSpPr>
        <p:spPr>
          <a:xfrm>
            <a:off x="2389954" y="36660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6" name="円/楕円 153"/>
          <p:cNvSpPr/>
          <p:nvPr/>
        </p:nvSpPr>
        <p:spPr>
          <a:xfrm>
            <a:off x="2108401" y="406456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7" name="円/楕円 154"/>
          <p:cNvSpPr/>
          <p:nvPr/>
        </p:nvSpPr>
        <p:spPr>
          <a:xfrm>
            <a:off x="2627956" y="404577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8" name="円/楕円 155"/>
          <p:cNvSpPr/>
          <p:nvPr/>
        </p:nvSpPr>
        <p:spPr>
          <a:xfrm>
            <a:off x="2552730" y="415377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9" name="円/楕円 156"/>
          <p:cNvSpPr/>
          <p:nvPr/>
        </p:nvSpPr>
        <p:spPr>
          <a:xfrm>
            <a:off x="3763645" y="382496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0" name="円/楕円 157"/>
          <p:cNvSpPr/>
          <p:nvPr/>
        </p:nvSpPr>
        <p:spPr>
          <a:xfrm>
            <a:off x="4713564" y="360334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1" name="円/楕円 158"/>
          <p:cNvSpPr/>
          <p:nvPr/>
        </p:nvSpPr>
        <p:spPr>
          <a:xfrm>
            <a:off x="1428217" y="368440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2" name="円/楕円 159"/>
          <p:cNvSpPr/>
          <p:nvPr/>
        </p:nvSpPr>
        <p:spPr>
          <a:xfrm>
            <a:off x="2520101" y="403485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3" name="円/楕円 160"/>
          <p:cNvSpPr/>
          <p:nvPr/>
        </p:nvSpPr>
        <p:spPr>
          <a:xfrm>
            <a:off x="441347" y="407891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4" name="円/楕円 161"/>
          <p:cNvSpPr/>
          <p:nvPr/>
        </p:nvSpPr>
        <p:spPr>
          <a:xfrm>
            <a:off x="4252168" y="403618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5" name="円/楕円 162"/>
          <p:cNvSpPr/>
          <p:nvPr/>
        </p:nvSpPr>
        <p:spPr>
          <a:xfrm>
            <a:off x="2037530" y="401056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6" name="円/楕円 163"/>
          <p:cNvSpPr/>
          <p:nvPr/>
        </p:nvSpPr>
        <p:spPr>
          <a:xfrm>
            <a:off x="2051256" y="414138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7" name="円/楕円 164"/>
          <p:cNvSpPr/>
          <p:nvPr/>
        </p:nvSpPr>
        <p:spPr>
          <a:xfrm>
            <a:off x="899169" y="37352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8" name="円/楕円 165"/>
          <p:cNvSpPr/>
          <p:nvPr/>
        </p:nvSpPr>
        <p:spPr>
          <a:xfrm>
            <a:off x="3638951" y="379973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9" name="円/楕円 166"/>
          <p:cNvSpPr/>
          <p:nvPr/>
        </p:nvSpPr>
        <p:spPr>
          <a:xfrm>
            <a:off x="3608312" y="365698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0" name="円/楕円 167"/>
          <p:cNvSpPr/>
          <p:nvPr/>
        </p:nvSpPr>
        <p:spPr>
          <a:xfrm>
            <a:off x="1952128" y="396302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1" name="円/楕円 168"/>
          <p:cNvSpPr/>
          <p:nvPr/>
        </p:nvSpPr>
        <p:spPr>
          <a:xfrm>
            <a:off x="2276128" y="35129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2" name="円/楕円 169"/>
          <p:cNvSpPr/>
          <p:nvPr/>
        </p:nvSpPr>
        <p:spPr>
          <a:xfrm>
            <a:off x="4112368" y="398218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3" name="円/楕円 170"/>
          <p:cNvSpPr/>
          <p:nvPr/>
        </p:nvSpPr>
        <p:spPr>
          <a:xfrm>
            <a:off x="2456184" y="396302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4" name="円/楕円 171"/>
          <p:cNvSpPr/>
          <p:nvPr/>
        </p:nvSpPr>
        <p:spPr>
          <a:xfrm>
            <a:off x="4563812" y="353097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5" name="円/楕円 172"/>
          <p:cNvSpPr/>
          <p:nvPr/>
        </p:nvSpPr>
        <p:spPr>
          <a:xfrm>
            <a:off x="395536" y="392760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6" name="円/楕円 173"/>
          <p:cNvSpPr/>
          <p:nvPr/>
        </p:nvSpPr>
        <p:spPr>
          <a:xfrm>
            <a:off x="3021061" y="381900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7" name="円/楕円 174"/>
          <p:cNvSpPr/>
          <p:nvPr/>
        </p:nvSpPr>
        <p:spPr>
          <a:xfrm>
            <a:off x="1376064" y="353097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8" name="円/楕円 175"/>
          <p:cNvSpPr/>
          <p:nvPr/>
        </p:nvSpPr>
        <p:spPr>
          <a:xfrm>
            <a:off x="719608" y="360298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1" name="正方形/長方形 220"/>
          <p:cNvSpPr/>
          <p:nvPr/>
        </p:nvSpPr>
        <p:spPr>
          <a:xfrm>
            <a:off x="194443" y="5085184"/>
            <a:ext cx="4929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Variation of a conserved 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charge 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is achieved only through diffusion.</a:t>
            </a:r>
          </a:p>
        </p:txBody>
      </p:sp>
      <p:sp>
        <p:nvSpPr>
          <p:cNvPr id="222" name="正方形/長方形 221"/>
          <p:cNvSpPr/>
          <p:nvPr/>
        </p:nvSpPr>
        <p:spPr>
          <a:xfrm>
            <a:off x="5980761" y="5118283"/>
            <a:ext cx="28160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The larger 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Dh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the 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slower diffusion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3" name="右矢印 222"/>
          <p:cNvSpPr/>
          <p:nvPr/>
        </p:nvSpPr>
        <p:spPr>
          <a:xfrm>
            <a:off x="5124380" y="5211515"/>
            <a:ext cx="720080" cy="593749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26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59&lt;/imageh&gt;&#10;  &lt;imagew&gt;458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86000"/>
            <a:ext cx="658613" cy="228646"/>
          </a:xfrm>
          <a:prstGeom prst="rect">
            <a:avLst/>
          </a:prstGeom>
        </p:spPr>
      </p:pic>
      <p:pic>
        <p:nvPicPr>
          <p:cNvPr id="227" name="TexTeXPicture" descr="&lt;?xml version=&quot;1.0&quot; encoding=&quot;utf-16&quot;?&gt;&#10;&lt;TeXTeX&gt;&#10;  &lt;preamble&gt;\documentclass{jarticle}&#10;\usepackage{amsmath}&#10;\pagestyle{empty}&lt;/preamble&gt;&#10;  &lt;body&gt;\begin{align*} &#10;\chi_{\rm initial}&#10;\end{align*}&lt;/body&gt;&#10;  &lt;fcolor&gt;FF000000&lt;/fcolor&gt;&#10;  &lt;bcolor&gt;FFFFFFFF&lt;/bcolor&gt;&#10;  &lt;transparent&gt;True&lt;/transparent&gt;&#10;  &lt;resolution&gt;1800&lt;/resolution&gt;&#10;  &lt;imageh&gt;159&lt;/imageh&gt;&#10;  &lt;imagew&gt;652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82046"/>
            <a:ext cx="937589" cy="228645"/>
          </a:xfrm>
          <a:prstGeom prst="rect">
            <a:avLst/>
          </a:prstGeom>
        </p:spPr>
      </p:pic>
      <p:pic>
        <p:nvPicPr>
          <p:cNvPr id="228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59&lt;/imageh&gt;&#10;  &lt;imagew&gt;458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66" y="3504936"/>
            <a:ext cx="658613" cy="228646"/>
          </a:xfrm>
          <a:prstGeom prst="rect">
            <a:avLst/>
          </a:prstGeom>
        </p:spPr>
      </p:pic>
      <p:pic>
        <p:nvPicPr>
          <p:cNvPr id="229" name="TexTeXPicture" descr="&lt;?xml version=&quot;1.0&quot; encoding=&quot;utf-16&quot;?&gt;&#10;&lt;TeXTeX&gt;&#10;  &lt;preamble&gt;\documentclass{jarticle}&#10;\usepackage{amsmath}&#10;\pagestyle{empty}&lt;/preamble&gt;&#10;  &lt;body&gt;\begin{align*} &#10;\chi_{\rm initial}&#10;\end{align*}&lt;/body&gt;&#10;  &lt;fcolor&gt;FF000000&lt;/fcolor&gt;&#10;  &lt;bcolor&gt;FFFFFFFF&lt;/bcolor&gt;&#10;  &lt;transparent&gt;True&lt;/transparent&gt;&#10;  &lt;resolution&gt;1800&lt;/resolution&gt;&#10;  &lt;imageh&gt;159&lt;/imageh&gt;&#10;  &lt;imagew&gt;652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66" y="3900982"/>
            <a:ext cx="937589" cy="228645"/>
          </a:xfrm>
          <a:prstGeom prst="rect">
            <a:avLst/>
          </a:prstGeom>
        </p:spPr>
      </p:pic>
      <p:sp>
        <p:nvSpPr>
          <p:cNvPr id="230" name="下矢印 229"/>
          <p:cNvSpPr/>
          <p:nvPr/>
        </p:nvSpPr>
        <p:spPr>
          <a:xfrm>
            <a:off x="6929821" y="2758681"/>
            <a:ext cx="702072" cy="431186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33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95" y="4417650"/>
            <a:ext cx="477112" cy="337579"/>
          </a:xfrm>
          <a:prstGeom prst="rect">
            <a:avLst/>
          </a:prstGeom>
        </p:spPr>
      </p:pic>
      <p:pic>
        <p:nvPicPr>
          <p:cNvPr id="234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340569"/>
            <a:ext cx="336550" cy="238125"/>
          </a:xfrm>
          <a:prstGeom prst="rect">
            <a:avLst/>
          </a:prstGeom>
        </p:spPr>
      </p:pic>
      <p:pic>
        <p:nvPicPr>
          <p:cNvPr id="235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123111"/>
            <a:ext cx="336550" cy="238125"/>
          </a:xfrm>
          <a:prstGeom prst="rect">
            <a:avLst/>
          </a:prstGeom>
        </p:spPr>
      </p:pic>
      <p:sp>
        <p:nvSpPr>
          <p:cNvPr id="236" name="テキスト ボックス 235"/>
          <p:cNvSpPr txBox="1"/>
          <p:nvPr/>
        </p:nvSpPr>
        <p:spPr>
          <a:xfrm>
            <a:off x="1951023" y="6133153"/>
            <a:ext cx="686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Same physics as balance </a:t>
            </a:r>
            <a:r>
              <a:rPr kumimoji="1" lang="en-US" altLang="ja-JP" sz="2400" dirty="0" err="1" smtClean="0"/>
              <a:t>func</a:t>
            </a:r>
            <a:r>
              <a:rPr kumimoji="1" lang="en-US" altLang="ja-JP" sz="2400" dirty="0" smtClean="0"/>
              <a:t>. / 2-particle correlation </a:t>
            </a:r>
            <a:endParaRPr kumimoji="1" lang="ja-JP" altLang="en-US" sz="2400" dirty="0" smtClean="0"/>
          </a:p>
        </p:txBody>
      </p:sp>
      <p:pic>
        <p:nvPicPr>
          <p:cNvPr id="239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595&lt;/imageh&gt;&#10;  &lt;imagew&gt;653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90" y="866597"/>
            <a:ext cx="869252" cy="792045"/>
          </a:xfrm>
          <a:prstGeom prst="rect">
            <a:avLst/>
          </a:prstGeom>
        </p:spPr>
      </p:pic>
      <p:sp>
        <p:nvSpPr>
          <p:cNvPr id="240" name="テキスト ボックス 239"/>
          <p:cNvSpPr txBox="1"/>
          <p:nvPr/>
        </p:nvSpPr>
        <p:spPr>
          <a:xfrm>
            <a:off x="5796136" y="6525344"/>
            <a:ext cx="292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Pratt,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Steinhorst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2008.08623</a:t>
            </a:r>
            <a:endParaRPr kumimoji="1" lang="ja-JP" alt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Low Energy Collisions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91838" y="1383791"/>
            <a:ext cx="6564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 smtClean="0">
                <a:solidFill>
                  <a:prstClr val="black"/>
                </a:solidFill>
              </a:rPr>
              <a:t>Large contribution of global charge conservation</a:t>
            </a:r>
          </a:p>
          <a:p>
            <a:pPr marL="34290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 smtClean="0">
                <a:solidFill>
                  <a:prstClr val="black"/>
                </a:solidFill>
              </a:rPr>
              <a:t>Violation of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Bjorken</a:t>
            </a:r>
            <a:r>
              <a:rPr lang="en-US" altLang="ja-JP" sz="2400" dirty="0" smtClean="0">
                <a:solidFill>
                  <a:prstClr val="black"/>
                </a:solidFill>
              </a:rPr>
              <a:t> scaling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644" y="558924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ja-JP" sz="2400" b="1" dirty="0" smtClean="0">
                <a:solidFill>
                  <a:srgbClr val="FF0000"/>
                </a:solidFill>
              </a:rPr>
              <a:t>Careful treatment is required to interpret fluctuations </a:t>
            </a:r>
          </a:p>
          <a:p>
            <a:pPr algn="ctr">
              <a:defRPr/>
            </a:pPr>
            <a:r>
              <a:rPr lang="en-US" altLang="ja-JP" sz="2400" b="1" dirty="0" smtClean="0">
                <a:solidFill>
                  <a:srgbClr val="FF0000"/>
                </a:solidFill>
              </a:rPr>
              <a:t>at low beam energies!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563410" y="4324032"/>
            <a:ext cx="1637433" cy="57606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25379" y="2409847"/>
            <a:ext cx="2706965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75" y="4953127"/>
            <a:ext cx="480113" cy="348081"/>
          </a:xfrm>
          <a:prstGeom prst="rect">
            <a:avLst/>
          </a:prstGeom>
        </p:spPr>
      </p:pic>
      <p:sp>
        <p:nvSpPr>
          <p:cNvPr id="10" name="円/楕円 11"/>
          <p:cNvSpPr/>
          <p:nvPr/>
        </p:nvSpPr>
        <p:spPr>
          <a:xfrm>
            <a:off x="4310076" y="268490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3"/>
          <p:cNvSpPr/>
          <p:nvPr/>
        </p:nvSpPr>
        <p:spPr>
          <a:xfrm>
            <a:off x="4244932" y="258305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4"/>
          <p:cNvSpPr/>
          <p:nvPr/>
        </p:nvSpPr>
        <p:spPr>
          <a:xfrm>
            <a:off x="5229617" y="260372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5"/>
          <p:cNvSpPr/>
          <p:nvPr/>
        </p:nvSpPr>
        <p:spPr>
          <a:xfrm>
            <a:off x="3563410" y="26378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7"/>
          <p:cNvSpPr/>
          <p:nvPr/>
        </p:nvSpPr>
        <p:spPr>
          <a:xfrm>
            <a:off x="3313411" y="309784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9"/>
          <p:cNvSpPr/>
          <p:nvPr/>
        </p:nvSpPr>
        <p:spPr>
          <a:xfrm>
            <a:off x="3277395" y="296776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22"/>
          <p:cNvSpPr/>
          <p:nvPr/>
        </p:nvSpPr>
        <p:spPr>
          <a:xfrm>
            <a:off x="5092843" y="259466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23"/>
          <p:cNvSpPr/>
          <p:nvPr/>
        </p:nvSpPr>
        <p:spPr>
          <a:xfrm>
            <a:off x="3565028" y="277751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24"/>
          <p:cNvSpPr/>
          <p:nvPr/>
        </p:nvSpPr>
        <p:spPr>
          <a:xfrm>
            <a:off x="5163813" y="26588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25"/>
          <p:cNvSpPr/>
          <p:nvPr/>
        </p:nvSpPr>
        <p:spPr>
          <a:xfrm>
            <a:off x="4882260" y="305740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26"/>
          <p:cNvSpPr/>
          <p:nvPr/>
        </p:nvSpPr>
        <p:spPr>
          <a:xfrm>
            <a:off x="5401815" y="303860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7"/>
          <p:cNvSpPr/>
          <p:nvPr/>
        </p:nvSpPr>
        <p:spPr>
          <a:xfrm>
            <a:off x="5326589" y="314660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30"/>
          <p:cNvSpPr/>
          <p:nvPr/>
        </p:nvSpPr>
        <p:spPr>
          <a:xfrm>
            <a:off x="4202076" y="267723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31"/>
          <p:cNvSpPr/>
          <p:nvPr/>
        </p:nvSpPr>
        <p:spPr>
          <a:xfrm>
            <a:off x="5293960" y="302769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32"/>
          <p:cNvSpPr/>
          <p:nvPr/>
        </p:nvSpPr>
        <p:spPr>
          <a:xfrm>
            <a:off x="3203848" y="309382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34"/>
          <p:cNvSpPr/>
          <p:nvPr/>
        </p:nvSpPr>
        <p:spPr>
          <a:xfrm>
            <a:off x="4811389" y="300340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35"/>
          <p:cNvSpPr/>
          <p:nvPr/>
        </p:nvSpPr>
        <p:spPr>
          <a:xfrm>
            <a:off x="4825115" y="31342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36"/>
          <p:cNvSpPr/>
          <p:nvPr/>
        </p:nvSpPr>
        <p:spPr>
          <a:xfrm>
            <a:off x="3673028" y="272806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39"/>
          <p:cNvSpPr/>
          <p:nvPr/>
        </p:nvSpPr>
        <p:spPr>
          <a:xfrm>
            <a:off x="4725987" y="295585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40"/>
          <p:cNvSpPr/>
          <p:nvPr/>
        </p:nvSpPr>
        <p:spPr>
          <a:xfrm>
            <a:off x="5049987" y="250580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42"/>
          <p:cNvSpPr/>
          <p:nvPr/>
        </p:nvSpPr>
        <p:spPr>
          <a:xfrm>
            <a:off x="5230043" y="295585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44"/>
          <p:cNvSpPr/>
          <p:nvPr/>
        </p:nvSpPr>
        <p:spPr>
          <a:xfrm>
            <a:off x="3169395" y="292043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46"/>
          <p:cNvSpPr/>
          <p:nvPr/>
        </p:nvSpPr>
        <p:spPr>
          <a:xfrm>
            <a:off x="4149923" y="2523808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47"/>
          <p:cNvSpPr/>
          <p:nvPr/>
        </p:nvSpPr>
        <p:spPr>
          <a:xfrm>
            <a:off x="3493467" y="259581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769501" y="4399629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detector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flipH="1">
            <a:off x="3381839" y="3453863"/>
            <a:ext cx="1" cy="576064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" name="直線矢印コネクタ 35"/>
          <p:cNvCxnSpPr/>
          <p:nvPr/>
        </p:nvCxnSpPr>
        <p:spPr>
          <a:xfrm flipH="1">
            <a:off x="2987824" y="3474863"/>
            <a:ext cx="274329" cy="555064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直線矢印コネクタ 36"/>
          <p:cNvCxnSpPr/>
          <p:nvPr/>
        </p:nvCxnSpPr>
        <p:spPr>
          <a:xfrm>
            <a:off x="3472896" y="3465837"/>
            <a:ext cx="341469" cy="538933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8" name="直線矢印コネクタ 37"/>
          <p:cNvCxnSpPr/>
          <p:nvPr/>
        </p:nvCxnSpPr>
        <p:spPr>
          <a:xfrm flipH="1">
            <a:off x="4317943" y="3407606"/>
            <a:ext cx="1" cy="576064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直線矢印コネクタ 38"/>
          <p:cNvCxnSpPr/>
          <p:nvPr/>
        </p:nvCxnSpPr>
        <p:spPr>
          <a:xfrm flipH="1">
            <a:off x="3923928" y="3428606"/>
            <a:ext cx="274329" cy="555064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直線矢印コネクタ 39"/>
          <p:cNvCxnSpPr/>
          <p:nvPr/>
        </p:nvCxnSpPr>
        <p:spPr>
          <a:xfrm>
            <a:off x="4409000" y="3419580"/>
            <a:ext cx="341469" cy="538933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直線矢印コネクタ 40"/>
          <p:cNvCxnSpPr/>
          <p:nvPr/>
        </p:nvCxnSpPr>
        <p:spPr>
          <a:xfrm flipH="1">
            <a:off x="5326588" y="3398711"/>
            <a:ext cx="1" cy="576064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直線矢印コネクタ 41"/>
          <p:cNvCxnSpPr/>
          <p:nvPr/>
        </p:nvCxnSpPr>
        <p:spPr>
          <a:xfrm flipH="1">
            <a:off x="4932573" y="3419711"/>
            <a:ext cx="274329" cy="555064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直線矢印コネクタ 42"/>
          <p:cNvCxnSpPr/>
          <p:nvPr/>
        </p:nvCxnSpPr>
        <p:spPr>
          <a:xfrm>
            <a:off x="5417645" y="3410685"/>
            <a:ext cx="341469" cy="538933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926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827584" y="4394682"/>
            <a:ext cx="7200800" cy="2202670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Detector-Response</a:t>
            </a:r>
            <a:r>
              <a:rPr kumimoji="1" lang="en-US" altLang="ja-JP" dirty="0" smtClean="0"/>
              <a:t> Correction</a:t>
            </a:r>
            <a:endParaRPr kumimoji="1" lang="ja-JP" altLang="en-US" dirty="0"/>
          </a:p>
        </p:txBody>
      </p:sp>
      <p:pic>
        <p:nvPicPr>
          <p:cNvPr id="3" name="Picture 25" descr="ev2_fron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71" y="1207249"/>
            <a:ext cx="3600400" cy="27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590018" y="1509920"/>
            <a:ext cx="2797968" cy="1970582"/>
          </a:xfrm>
          <a:prstGeom prst="roundRect">
            <a:avLst/>
          </a:prstGeom>
          <a:solidFill>
            <a:srgbClr val="FFFFFF">
              <a:alpha val="90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075" y="1580462"/>
            <a:ext cx="2645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</a:rPr>
              <a:t>True distribution</a:t>
            </a:r>
            <a:endParaRPr kumimoji="1" lang="ja-JP" altLang="en-US" sz="2400" dirty="0">
              <a:latin typeface="+mj-lt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989519"/>
            <a:ext cx="2014155" cy="1401358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676584" y="1463747"/>
            <a:ext cx="2797968" cy="1970582"/>
          </a:xfrm>
          <a:prstGeom prst="roundRect">
            <a:avLst/>
          </a:prstGeom>
          <a:solidFill>
            <a:srgbClr val="FFFFFF">
              <a:alpha val="90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398" y="1926612"/>
            <a:ext cx="2008050" cy="1397110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5845936" y="1584941"/>
            <a:ext cx="2459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</a:rPr>
              <a:t>Observed distr.</a:t>
            </a:r>
            <a:endParaRPr kumimoji="1" lang="ja-JP" altLang="en-US" sz="2400" dirty="0" smtClean="0">
              <a:latin typeface="+mj-lt"/>
            </a:endParaRPr>
          </a:p>
        </p:txBody>
      </p:sp>
      <p:sp>
        <p:nvSpPr>
          <p:cNvPr id="50" name="右矢印 49"/>
          <p:cNvSpPr/>
          <p:nvPr/>
        </p:nvSpPr>
        <p:spPr>
          <a:xfrm>
            <a:off x="3307955" y="1580462"/>
            <a:ext cx="2546561" cy="18104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Efficiency loss</a:t>
            </a:r>
          </a:p>
          <a:p>
            <a:pPr algn="ctr"/>
            <a:r>
              <a:rPr lang="en-US" altLang="ja-JP" sz="2400" dirty="0" smtClean="0"/>
              <a:t>Particle </a:t>
            </a:r>
            <a:r>
              <a:rPr lang="en-US" altLang="ja-JP" sz="2400" dirty="0" err="1" smtClean="0"/>
              <a:t>missID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9818" y="4516644"/>
            <a:ext cx="671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+mj-lt"/>
              </a:rPr>
              <a:t>Correction</a:t>
            </a:r>
            <a:r>
              <a:rPr kumimoji="1"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assuming</a:t>
            </a:r>
            <a:r>
              <a:rPr kumimoji="1" lang="en-US" altLang="ja-JP" sz="2400" dirty="0" smtClean="0">
                <a:latin typeface="+mj-lt"/>
              </a:rPr>
              <a:t> a </a:t>
            </a:r>
            <a:r>
              <a:rPr lang="en-US" altLang="ja-JP" sz="2400" dirty="0" smtClean="0">
                <a:latin typeface="+mj-lt"/>
              </a:rPr>
              <a:t>b</a:t>
            </a:r>
            <a:r>
              <a:rPr kumimoji="1" lang="en-US" altLang="ja-JP" sz="2400" dirty="0" smtClean="0">
                <a:latin typeface="+mj-lt"/>
              </a:rPr>
              <a:t>inomial response</a:t>
            </a:r>
            <a:endParaRPr kumimoji="1" lang="ja-JP" altLang="en-US" sz="2400" dirty="0" smtClean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92242" y="6091847"/>
            <a:ext cx="293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ja-JP" sz="2000" noProof="0" dirty="0" err="1" smtClean="0">
                <a:solidFill>
                  <a:srgbClr val="002060"/>
                </a:solidFill>
              </a:rPr>
              <a:t>Nonaka</a:t>
            </a:r>
            <a:r>
              <a:rPr lang="en-US" altLang="ja-JP" sz="2000" noProof="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Esumi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2018)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75045" y="5737904"/>
            <a:ext cx="4625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+mj-lt"/>
              </a:rPr>
              <a:t>Correction</a:t>
            </a:r>
            <a:r>
              <a:rPr kumimoji="1"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for general</a:t>
            </a:r>
            <a:r>
              <a:rPr kumimoji="1" lang="en-US" altLang="ja-JP" sz="2400" dirty="0" smtClean="0">
                <a:latin typeface="+mj-lt"/>
              </a:rPr>
              <a:t> case</a:t>
            </a:r>
            <a:endParaRPr kumimoji="1" lang="ja-JP" altLang="en-US" sz="2400" dirty="0" smtClean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91065" y="4922232"/>
            <a:ext cx="4770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ja-JP" sz="2000" dirty="0" err="1">
                <a:solidFill>
                  <a:srgbClr val="002060"/>
                </a:solidFill>
              </a:rPr>
              <a:t>Bialas</a:t>
            </a:r>
            <a:r>
              <a:rPr lang="en-US" altLang="ja-JP" sz="2000" dirty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Peschanski</a:t>
            </a:r>
            <a:r>
              <a:rPr lang="en-US" altLang="ja-JP" sz="2000" dirty="0" smtClean="0">
                <a:solidFill>
                  <a:srgbClr val="002060"/>
                </a:solidFill>
              </a:rPr>
              <a:t> (1986); </a:t>
            </a:r>
          </a:p>
          <a:p>
            <a:pPr lvl="0"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2012)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  <a:ea typeface="ＭＳ Ｐゴシック"/>
              </a:rPr>
              <a:t>;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Bzdak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Koch (2012); ….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9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Proton vs Baryon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4932040" y="1573049"/>
            <a:ext cx="3816424" cy="18440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60583" y="1573049"/>
            <a:ext cx="3816424" cy="18440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717065"/>
            <a:ext cx="34631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87C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Experiments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proton number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94518" y="1717064"/>
            <a:ext cx="34914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Many theories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baryon number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N_p^n \rangle_{\rm c}&#10;\end{align*}&lt;/body&gt;&#10;  &lt;fcolor&gt;FF000000&lt;/fcolor&gt;&#10;  &lt;bcolor&gt;FFFFFFFF&lt;/bcolor&gt;&#10;  &lt;transparent&gt;True&lt;/transparent&gt;&#10;  &lt;resolution&gt;1800&lt;/resolution&gt;&#10;  &lt;imageh&gt;283&lt;/imageh&gt;&#10;  &lt;imagew&gt;612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25177"/>
            <a:ext cx="1010214" cy="46714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N_{\rm B}^n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612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45" y="2748952"/>
            <a:ext cx="1010214" cy="412669"/>
          </a:xfrm>
          <a:prstGeom prst="rect">
            <a:avLst/>
          </a:prstGeom>
        </p:spPr>
      </p:pic>
      <p:sp>
        <p:nvSpPr>
          <p:cNvPr id="10" name="左右矢印 9"/>
          <p:cNvSpPr/>
          <p:nvPr/>
        </p:nvSpPr>
        <p:spPr>
          <a:xfrm>
            <a:off x="4050468" y="1918974"/>
            <a:ext cx="1008112" cy="1083156"/>
          </a:xfrm>
          <a:prstGeom prst="leftRightArrow">
            <a:avLst>
              <a:gd name="adj1" fmla="val 50000"/>
              <a:gd name="adj2" fmla="val 3454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下カーブ矢印 10"/>
          <p:cNvSpPr/>
          <p:nvPr/>
        </p:nvSpPr>
        <p:spPr>
          <a:xfrm flipV="1">
            <a:off x="3320073" y="3425081"/>
            <a:ext cx="2548071" cy="691393"/>
          </a:xfrm>
          <a:prstGeom prst="curvedDownArrow">
            <a:avLst>
              <a:gd name="adj1" fmla="val 55347"/>
              <a:gd name="adj2" fmla="val 128348"/>
              <a:gd name="adj3" fmla="val 42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1680" y="3647540"/>
            <a:ext cx="26239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measurement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50% efficiency loss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86486" y="1038648"/>
            <a:ext cx="2857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2012; 2012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4634510"/>
            <a:ext cx="864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Clear difference b/w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proton and baryon #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Isospin randomization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justifies the reconstruction of &lt;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</a:t>
            </a:r>
            <a:r>
              <a:rPr kumimoji="1" lang="en-US" altLang="ja-JP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&gt;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via the binomial model.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Similar problem on the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momentum cut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…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570384" y="1268760"/>
            <a:ext cx="8003232" cy="4104456"/>
          </a:xfrm>
          <a:prstGeom prst="roundRect">
            <a:avLst>
              <a:gd name="adj" fmla="val 11500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Fragile Higher Orders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5565801" y="2683184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549577" y="2683184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左中かっこ 4"/>
          <p:cNvSpPr/>
          <p:nvPr/>
        </p:nvSpPr>
        <p:spPr>
          <a:xfrm>
            <a:off x="1103610" y="2827200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50959" y="4843424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genuine info.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5841" y="4843424"/>
            <a:ext cx="187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Poisson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noise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66" y="2755192"/>
            <a:ext cx="6050702" cy="193822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064020" y="1412776"/>
            <a:ext cx="7015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Ex.: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elation b/w baryon &amp; proton #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(with approximations)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2012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9729" y="5517232"/>
            <a:ext cx="7957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Higher orders are more seriously affected by efficiency loss.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Reconstruction of true </a:t>
            </a:r>
            <a:r>
              <a:rPr lang="en-US" altLang="ja-JP" sz="24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cumulants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is more desirable.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Reliable analysis is more difficult for higher orders.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2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3" y="1556792"/>
            <a:ext cx="4903065" cy="3149012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1691679" y="4799398"/>
            <a:ext cx="6541169" cy="1924031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Pileup Correction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09442" y="1098267"/>
            <a:ext cx="456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Nonaka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MK,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Esumi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NIM, in press,</a:t>
            </a:r>
            <a:r>
              <a:rPr lang="en-US" altLang="ja-JP" dirty="0" smtClean="0">
                <a:solidFill>
                  <a:srgbClr val="002060"/>
                </a:solidFill>
              </a:rPr>
              <a:t> 2006.15809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4049" y="1561987"/>
            <a:ext cx="3985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ym typeface="Wingdings" panose="05000000000000000000" pitchFamily="2" charset="2"/>
              </a:rPr>
              <a:t>“Pileup events”</a:t>
            </a:r>
            <a:endParaRPr lang="ja-JP" altLang="en-US" sz="2400" b="1" dirty="0"/>
          </a:p>
          <a:p>
            <a:r>
              <a:rPr lang="en-US" altLang="ja-JP" sz="2400" dirty="0" smtClean="0"/>
              <a:t>Collisions with small </a:t>
            </a:r>
            <a:r>
              <a:rPr kumimoji="1" lang="en-US" altLang="ja-JP" sz="2400" dirty="0" smtClean="0"/>
              <a:t>space-time interval identified as a single event.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7664" y="1994035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true</a:t>
            </a:r>
            <a:endParaRPr kumimoji="1" lang="ja-JP" alt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06671" y="2972425"/>
            <a:ext cx="96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pileup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04048" y="3290179"/>
            <a:ext cx="401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Fluctuations are distorted </a:t>
            </a:r>
            <a:r>
              <a:rPr lang="en-US" altLang="ja-JP" sz="2400" dirty="0" smtClean="0"/>
              <a:t>by the pileup events.</a:t>
            </a:r>
            <a:endParaRPr kumimoji="1" lang="ja-JP" altLang="en-US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27133" y="4074711"/>
            <a:ext cx="33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Sonbun</a:t>
            </a:r>
            <a:r>
              <a:rPr kumimoji="1" lang="en-US" altLang="ja-JP" dirty="0" smtClean="0">
                <a:solidFill>
                  <a:srgbClr val="002060"/>
                </a:solidFill>
              </a:rPr>
              <a:t>+ (’18); Garg, Mishra (’17)</a:t>
            </a:r>
            <a:endParaRPr kumimoji="1" lang="ja-JP" altLang="en-US" dirty="0" smtClean="0">
              <a:solidFill>
                <a:srgbClr val="00206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t="1390" b="-1"/>
          <a:stretch/>
        </p:blipFill>
        <p:spPr>
          <a:xfrm>
            <a:off x="6031924" y="4956303"/>
            <a:ext cx="1926789" cy="166524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831085" y="494339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This effect can be corrected by </a:t>
            </a:r>
            <a:r>
              <a:rPr lang="en-US" altLang="ja-JP" sz="2400" dirty="0" smtClean="0"/>
              <a:t>a systematic procedure.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Strong effects at the most central bin.</a:t>
            </a:r>
            <a:endParaRPr kumimoji="1" lang="ja-JP" altLang="en-US" sz="2400" dirty="0" smtClean="0"/>
          </a:p>
        </p:txBody>
      </p:sp>
      <p:sp>
        <p:nvSpPr>
          <p:cNvPr id="3" name="右矢印 2"/>
          <p:cNvSpPr/>
          <p:nvPr/>
        </p:nvSpPr>
        <p:spPr>
          <a:xfrm>
            <a:off x="1185318" y="4956303"/>
            <a:ext cx="576064" cy="93610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8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9976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/>
              <a:t>Fluctuations in </a:t>
            </a:r>
            <a:br>
              <a:rPr kumimoji="1" lang="en-US" altLang="ja-JP" sz="4800" dirty="0" smtClean="0"/>
            </a:br>
            <a:r>
              <a:rPr lang="en-US" altLang="ja-JP" sz="4800" dirty="0" smtClean="0"/>
              <a:t>Dynamically Expanding</a:t>
            </a:r>
            <a:br>
              <a:rPr lang="en-US" altLang="ja-JP" sz="4800" dirty="0" smtClean="0"/>
            </a:br>
            <a:r>
              <a:rPr lang="en-US" altLang="ja-JP" sz="4800" dirty="0" smtClean="0"/>
              <a:t>Systems</a:t>
            </a:r>
            <a:endParaRPr kumimoji="1" lang="ja-JP" altLang="en-US" sz="4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39952" y="5391365"/>
            <a:ext cx="4508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Thanks to: </a:t>
            </a:r>
          </a:p>
          <a:p>
            <a:r>
              <a:rPr lang="en-US" altLang="ja-JP" sz="2400" dirty="0" smtClean="0"/>
              <a:t>A. Chatterjee, M. </a:t>
            </a:r>
            <a:r>
              <a:rPr lang="en-US" altLang="ja-JP" sz="2400" dirty="0" err="1" smtClean="0"/>
              <a:t>Bluhm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S. </a:t>
            </a:r>
            <a:r>
              <a:rPr lang="en-US" altLang="ja-JP" sz="2400" dirty="0" err="1"/>
              <a:t>Esumi</a:t>
            </a:r>
            <a:r>
              <a:rPr lang="en-US" altLang="ja-JP" sz="2400" dirty="0"/>
              <a:t>, </a:t>
            </a:r>
            <a:endParaRPr lang="en-US" altLang="ja-JP" sz="2400" dirty="0" smtClean="0"/>
          </a:p>
          <a:p>
            <a:r>
              <a:rPr lang="en-US" altLang="ja-JP" sz="2400" dirty="0" smtClean="0"/>
              <a:t>M. </a:t>
            </a:r>
            <a:r>
              <a:rPr lang="en-US" altLang="ja-JP" sz="2400" dirty="0" err="1" smtClean="0"/>
              <a:t>Nahrgang</a:t>
            </a:r>
            <a:r>
              <a:rPr lang="en-US" altLang="ja-JP" sz="2400" dirty="0" smtClean="0"/>
              <a:t>, </a:t>
            </a:r>
            <a:r>
              <a:rPr kumimoji="1" lang="en-US" altLang="ja-JP" sz="2400" dirty="0" smtClean="0"/>
              <a:t>T. </a:t>
            </a:r>
            <a:r>
              <a:rPr kumimoji="1" lang="en-US" altLang="ja-JP" sz="2400" dirty="0" err="1" smtClean="0"/>
              <a:t>Nonaka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101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/>
          <a:srcRect l="15690" b="10827"/>
          <a:stretch/>
        </p:blipFill>
        <p:spPr>
          <a:xfrm>
            <a:off x="4978819" y="1621216"/>
            <a:ext cx="3821376" cy="341154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Order</a:t>
            </a:r>
            <a:r>
              <a:rPr kumimoji="1" lang="en-US" altLang="ja-JP" dirty="0" smtClean="0"/>
              <a:t> @ ALICE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/>
          <a:stretch/>
        </p:blipFill>
        <p:spPr bwMode="auto">
          <a:xfrm>
            <a:off x="35497" y="1927468"/>
            <a:ext cx="4418998" cy="29438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23668" y="1196752"/>
            <a:ext cx="3516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Net charge fluctuation</a:t>
            </a:r>
            <a:endParaRPr kumimoji="1" lang="ja-JP" altLang="en-US" sz="2800" b="1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715218"/>
            <a:ext cx="457200" cy="3239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r="84105" b="58709"/>
          <a:stretch/>
        </p:blipFill>
        <p:spPr>
          <a:xfrm>
            <a:off x="4499992" y="1679955"/>
            <a:ext cx="648072" cy="142099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133600" y="3053395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ALICE, PRL2013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81554" y="1196752"/>
            <a:ext cx="3538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Net proton fluctuation</a:t>
            </a:r>
            <a:endParaRPr kumimoji="1" lang="ja-JP" altLang="en-US" sz="2800" b="1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61304"/>
            <a:ext cx="457200" cy="3239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テキスト ボックス 4"/>
          <p:cNvSpPr txBox="1"/>
          <p:nvPr/>
        </p:nvSpPr>
        <p:spPr>
          <a:xfrm>
            <a:off x="5525475" y="4357520"/>
            <a:ext cx="1839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Rustamov</a:t>
            </a:r>
            <a:r>
              <a:rPr kumimoji="1" lang="en-US" altLang="ja-JP" sz="2000" dirty="0" smtClean="0"/>
              <a:t>, 2017</a:t>
            </a:r>
            <a:endParaRPr kumimoji="1" lang="ja-JP" altLang="en-US" sz="2000" dirty="0" smtClean="0"/>
          </a:p>
        </p:txBody>
      </p:sp>
      <p:sp>
        <p:nvSpPr>
          <p:cNvPr id="18" name="角丸四角形 17"/>
          <p:cNvSpPr/>
          <p:nvPr/>
        </p:nvSpPr>
        <p:spPr>
          <a:xfrm>
            <a:off x="1187624" y="5445224"/>
            <a:ext cx="6392375" cy="1277846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15303" y="5550494"/>
            <a:ext cx="6097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Net-charge fluctuation has a suppression, 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but net-proton fluctuation does not. Why??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Earlier fluctuations or resonance decays?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920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2339752" y="1377349"/>
            <a:ext cx="4320480" cy="1188710"/>
          </a:xfrm>
          <a:prstGeom prst="roundRect">
            <a:avLst>
              <a:gd name="adj" fmla="val 13862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the VOLUME?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 = \chi_2 V&#10;\end{align*}&lt;/body&gt;&#10;  &lt;fcolor&gt;FF000000&lt;/fcolor&gt;&#10;  &lt;bcolor&gt;FFFFFFFF&lt;/bcolor&gt;&#10;  &lt;transparent&gt;True&lt;/transparent&gt;&#10;  &lt;resolution&gt;1800&lt;/resolution&gt;&#10;  &lt;imageh&gt;280&lt;/imageh&gt;&#10;  &lt;imagew&gt;1418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86" y="1628800"/>
            <a:ext cx="3282027" cy="64807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067944" y="2605789"/>
            <a:ext cx="2660267" cy="919401"/>
          </a:xfrm>
          <a:prstGeom prst="wedgeRoundRectCallout">
            <a:avLst>
              <a:gd name="adj1" fmla="val -4111"/>
              <a:gd name="adj2" fmla="val -7548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susceptibility</a:t>
            </a:r>
          </a:p>
          <a:p>
            <a:pPr algn="ctr"/>
            <a:r>
              <a:rPr kumimoji="1" lang="en-US" altLang="ja-JP" sz="2400" dirty="0" smtClean="0"/>
              <a:t>(lattice observable)</a:t>
            </a:r>
            <a:endParaRPr kumimoji="1" lang="ja-JP" altLang="en-US" sz="24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242" y="3638898"/>
            <a:ext cx="3543579" cy="271745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83568" y="3986211"/>
            <a:ext cx="3544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i="1" dirty="0" smtClean="0"/>
              <a:t>χ</a:t>
            </a:r>
            <a:r>
              <a:rPr kumimoji="1" lang="en-US" altLang="ja-JP" sz="2400" baseline="-25000" dirty="0" smtClean="0"/>
              <a:t>2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i="1" dirty="0" smtClean="0"/>
              <a:t>T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 in the high </a:t>
            </a:r>
            <a:r>
              <a:rPr kumimoji="1" lang="en-US" altLang="ja-JP" sz="2400" i="1" dirty="0" smtClean="0"/>
              <a:t>T</a:t>
            </a:r>
            <a:r>
              <a:rPr kumimoji="1" lang="en-US" altLang="ja-JP" sz="2400" dirty="0" smtClean="0"/>
              <a:t> limit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In HIC, </a:t>
            </a:r>
            <a:r>
              <a:rPr lang="en-US" altLang="ja-JP" sz="2400" i="1" dirty="0"/>
              <a:t>V</a:t>
            </a:r>
            <a:r>
              <a:rPr lang="ja-JP" altLang="en-US" sz="2400" dirty="0"/>
              <a:t>→</a:t>
            </a:r>
            <a:r>
              <a:rPr lang="en-US" altLang="ja-JP" sz="2400" dirty="0"/>
              <a:t>0 as </a:t>
            </a:r>
            <a:r>
              <a:rPr lang="en-US" altLang="ja-JP" sz="2400" i="1" dirty="0"/>
              <a:t>τ</a:t>
            </a:r>
            <a:r>
              <a:rPr lang="ja-JP" altLang="en-US" sz="2400" dirty="0"/>
              <a:t>→</a:t>
            </a:r>
            <a:r>
              <a:rPr lang="en-US" altLang="ja-JP" sz="2400" dirty="0" smtClean="0"/>
              <a:t>small</a:t>
            </a:r>
            <a:endParaRPr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89208" y="6407119"/>
            <a:ext cx="2375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HotQCD</a:t>
            </a:r>
            <a:r>
              <a:rPr kumimoji="1" lang="en-US" altLang="ja-JP" sz="2000" dirty="0" smtClean="0"/>
              <a:t>, PRD86 (’12)</a:t>
            </a:r>
            <a:endParaRPr kumimoji="1" lang="ja-JP" altLang="en-US" sz="20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42164" y="2605728"/>
            <a:ext cx="1740008" cy="919401"/>
          </a:xfrm>
          <a:prstGeom prst="wedgeRoundRectCallout">
            <a:avLst>
              <a:gd name="adj1" fmla="val 19883"/>
              <a:gd name="adj2" fmla="val -7727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fluctuation</a:t>
            </a:r>
          </a:p>
          <a:p>
            <a:pPr algn="ctr"/>
            <a:r>
              <a:rPr lang="en-US" altLang="ja-JP" sz="2400" dirty="0" smtClean="0"/>
              <a:t>in volume </a:t>
            </a:r>
            <a:r>
              <a:rPr lang="en-US" altLang="ja-JP" sz="2400" i="1" dirty="0" smtClean="0"/>
              <a:t>V</a:t>
            </a:r>
            <a:endParaRPr kumimoji="1" lang="ja-JP" altLang="en-US" sz="2400" i="1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71600" y="5085184"/>
            <a:ext cx="3987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 these effects compete</a:t>
            </a:r>
          </a:p>
          <a:p>
            <a:r>
              <a:rPr lang="en-US" altLang="ja-JP" sz="2400" dirty="0" smtClean="0"/>
              <a:t>in real evolution?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511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Thermal Fluctuations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5" name="フリーフォーム 4"/>
          <p:cNvSpPr/>
          <p:nvPr/>
        </p:nvSpPr>
        <p:spPr>
          <a:xfrm>
            <a:off x="5207669" y="2675706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63688" y="2020198"/>
            <a:ext cx="2138046" cy="1696833"/>
          </a:xfrm>
          <a:prstGeom prst="rect">
            <a:avLst/>
          </a:prstGeom>
          <a:solidFill>
            <a:srgbClr val="9FB8CD"/>
          </a:solidFill>
          <a:ln w="1905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5074565" y="2204864"/>
            <a:ext cx="0" cy="151216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8" name="テキスト ボックス 7"/>
          <p:cNvSpPr txBox="1"/>
          <p:nvPr/>
        </p:nvSpPr>
        <p:spPr>
          <a:xfrm>
            <a:off x="5146634" y="202019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P(N)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953602" y="3546488"/>
            <a:ext cx="220900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0" name="直線コネクタ 9"/>
          <p:cNvCxnSpPr/>
          <p:nvPr/>
        </p:nvCxnSpPr>
        <p:spPr>
          <a:xfrm flipV="1">
            <a:off x="6058105" y="2389530"/>
            <a:ext cx="0" cy="11569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1" name="正方形/長方形 10"/>
          <p:cNvSpPr/>
          <p:nvPr/>
        </p:nvSpPr>
        <p:spPr>
          <a:xfrm>
            <a:off x="2460452" y="2545450"/>
            <a:ext cx="798472" cy="713006"/>
          </a:xfrm>
          <a:prstGeom prst="rect">
            <a:avLst/>
          </a:prstGeom>
          <a:solidFill>
            <a:srgbClr val="9FB8CD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52540" y="293116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BE0E3">
                    <a:lumMod val="25000"/>
                  </a:srgbClr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V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BBE0E3">
                  <a:lumMod val="25000"/>
                </a:srgbClr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76476" y="265277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00820" y="307256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5767443" y="3109637"/>
            <a:ext cx="61912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90" y="2754400"/>
            <a:ext cx="221955" cy="18467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07673" y="1488049"/>
            <a:ext cx="772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Observables are fluctuating even in an equilibrated medium.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922434" y="4375964"/>
            <a:ext cx="7299132" cy="2162275"/>
            <a:chOff x="922434" y="4375964"/>
            <a:chExt cx="7299132" cy="2162275"/>
          </a:xfrm>
        </p:grpSpPr>
        <p:sp>
          <p:nvSpPr>
            <p:cNvPr id="20" name="角丸四角形 19"/>
            <p:cNvSpPr/>
            <p:nvPr/>
          </p:nvSpPr>
          <p:spPr>
            <a:xfrm>
              <a:off x="922434" y="4375964"/>
              <a:ext cx="7299132" cy="2162275"/>
            </a:xfrm>
            <a:prstGeom prst="roundRect">
              <a:avLst>
                <a:gd name="adj" fmla="val 9803"/>
              </a:avLst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781053" y="4542219"/>
              <a:ext cx="5724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48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The noise is the signal.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545158" y="5330621"/>
              <a:ext cx="219643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32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R. </a:t>
              </a:r>
              <a:r>
                <a:rPr lang="en-US" altLang="ja-JP" sz="3200" dirty="0" err="1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Landauer</a:t>
              </a:r>
              <a:endParaRPr lang="en-US" altLang="ja-JP" sz="3200" dirty="0" smtClean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  <a:p>
              <a:pPr algn="ctr"/>
              <a:r>
                <a:rPr lang="en-US" altLang="ja-JP" sz="32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1998</a:t>
              </a:r>
              <a:endParaRPr kumimoji="1" lang="en-US" altLang="ja-JP" sz="3200" dirty="0" smtClean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3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>
          <a:xfrm>
            <a:off x="5301130" y="4509120"/>
            <a:ext cx="2511230" cy="1080120"/>
          </a:xfrm>
          <a:prstGeom prst="roundRect">
            <a:avLst>
              <a:gd name="adj" fmla="val 13862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Revisiting AHM-JK’s Argument</a:t>
            </a:r>
            <a:endParaRPr kumimoji="1" lang="ja-JP" altLang="en-US" dirty="0"/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2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74" name="直線コネクタ 73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81" name="フリーフォーム 80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二等辺三角形 84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テキスト ボックス 104"/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20072" y="1573341"/>
            <a:ext cx="2982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System in a</a:t>
            </a:r>
          </a:p>
          <a:p>
            <a:r>
              <a:rPr kumimoji="1" lang="en-US" altLang="ja-JP" sz="2400" dirty="0" smtClean="0"/>
              <a:t>space-time rapidity </a:t>
            </a:r>
            <a:r>
              <a:rPr kumimoji="1" lang="en-US" altLang="ja-JP" sz="2400" i="1" dirty="0" smtClean="0"/>
              <a:t>ΔY</a:t>
            </a:r>
            <a:endParaRPr kumimoji="1" lang="ja-JP" altLang="en-US" sz="2400" i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0072" y="2782560"/>
            <a:ext cx="3583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Entropy </a:t>
            </a:r>
            <a:r>
              <a:rPr kumimoji="1" lang="en-US" altLang="ja-JP" sz="2400" i="1" dirty="0" smtClean="0"/>
              <a:t>S</a:t>
            </a:r>
            <a:r>
              <a:rPr kumimoji="1" lang="en-US" altLang="ja-JP" sz="2400" i="1" baseline="-25000" dirty="0" smtClean="0"/>
              <a:t>ΔY</a:t>
            </a:r>
            <a:r>
              <a:rPr kumimoji="1" lang="en-US" altLang="ja-JP" sz="2400" dirty="0" smtClean="0"/>
              <a:t> is conserved</a:t>
            </a:r>
          </a:p>
          <a:p>
            <a:r>
              <a:rPr lang="en-US" altLang="ja-JP" sz="2400" dirty="0" smtClean="0"/>
              <a:t>in perfect hydro. expansion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S_{\Delta Y} = sV_{\Delta Y}&#10;\end{align*}&lt;/body&gt;&#10;  &lt;fcolor&gt;FF000000&lt;/fcolor&gt;&#10;  &lt;bcolor&gt;FFFFFFFF&lt;/bcolor&gt;&#10;  &lt;transparent&gt;True&lt;/transparent&gt;&#10;  &lt;resolution&gt;1800&lt;/resolution&gt;&#10;  &lt;imageh&gt;211&lt;/imageh&gt;&#10;  &lt;imagew&gt;1381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10" y="4213804"/>
            <a:ext cx="1461558" cy="22330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101994" y="1070209"/>
            <a:ext cx="381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-Heinz-Müller/Jeon-Koch (’00)</a:t>
            </a:r>
            <a:endParaRPr kumimoji="1" lang="ja-JP" altLang="en-US" dirty="0" smtClean="0">
              <a:solidFill>
                <a:srgbClr val="002060"/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^2 \rangle_{\Delta Y} }{ S_{\Delta Y} } = \frac{\chi_2}{s}&#10;\end{align*}&lt;/body&gt;&#10;  &lt;fcolor&gt;FF000000&lt;/fcolor&gt;&#10;  &lt;bcolor&gt;FFFFFFFF&lt;/bcolor&gt;&#10;  &lt;transparent&gt;True&lt;/transparent&gt;&#10;  &lt;resolution&gt;1800&lt;/resolution&gt;&#10;  &lt;imageh&gt;581&lt;/imageh&gt;&#10;  &lt;imagew&gt;1649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72" y="4681329"/>
            <a:ext cx="2088075" cy="735702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>
            <a:off x="5508104" y="2492896"/>
            <a:ext cx="1285048" cy="2896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>
            <a:off x="5512753" y="3703897"/>
            <a:ext cx="1285048" cy="2896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20072" y="5689300"/>
            <a:ext cx="3541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Described only by </a:t>
            </a:r>
          </a:p>
          <a:p>
            <a:r>
              <a:rPr lang="en-US" altLang="ja-JP" sz="2400" dirty="0" smtClean="0"/>
              <a:t>thermodynamic quantities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221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683568" y="4640287"/>
            <a:ext cx="4752528" cy="1815973"/>
          </a:xfrm>
          <a:prstGeom prst="roundRect">
            <a:avLst>
              <a:gd name="adj" fmla="val 13862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6000" b="1" i="1" dirty="0" smtClean="0"/>
              <a:t>χ</a:t>
            </a:r>
            <a:r>
              <a:rPr lang="en-US" altLang="ja-JP" sz="6000" baseline="-25000" dirty="0" smtClean="0"/>
              <a:t>2</a:t>
            </a:r>
            <a:r>
              <a:rPr lang="en-US" altLang="ja-JP" sz="6000" i="1" dirty="0" smtClean="0"/>
              <a:t>/s</a:t>
            </a:r>
            <a:endParaRPr kumimoji="1" lang="ja-JP" altLang="en-US" sz="6000" i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02" y="1296910"/>
            <a:ext cx="4492638" cy="331282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239602" y="3532335"/>
            <a:ext cx="10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Baryon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7514" y="2454933"/>
            <a:ext cx="2040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Electric Charge</a:t>
            </a:r>
            <a:endParaRPr kumimoji="1" lang="ja-JP" alt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1775" y="4758243"/>
            <a:ext cx="4451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Baryon: Almost </a:t>
            </a:r>
            <a:r>
              <a:rPr kumimoji="1" lang="en-US" altLang="ja-JP" sz="2400" i="1" dirty="0" smtClean="0"/>
              <a:t>T</a:t>
            </a:r>
            <a:r>
              <a:rPr kumimoji="1" lang="en-US" altLang="ja-JP" sz="2400" dirty="0" smtClean="0"/>
              <a:t> independent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Electric charge: suppression</a:t>
            </a:r>
            <a:endParaRPr kumimoji="1"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39602" y="1355314"/>
            <a:ext cx="1551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Data from </a:t>
            </a:r>
            <a:r>
              <a:rPr kumimoji="1" lang="en-US" altLang="ja-JP" sz="1400" dirty="0" err="1" smtClean="0"/>
              <a:t>HotQCD</a:t>
            </a:r>
            <a:endParaRPr lang="en-US" altLang="ja-JP" sz="1400" dirty="0"/>
          </a:p>
          <a:p>
            <a:r>
              <a:rPr lang="en-US" altLang="ja-JP" sz="1400" dirty="0" smtClean="0"/>
              <a:t>PRD86,034509</a:t>
            </a:r>
          </a:p>
          <a:p>
            <a:r>
              <a:rPr lang="en-US" altLang="ja-JP" sz="1400" dirty="0" smtClean="0"/>
              <a:t>PRD90,094503</a:t>
            </a:r>
            <a:endParaRPr kumimoji="1" lang="en-US" altLang="ja-JP" sz="14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/>
          <a:stretch/>
        </p:blipFill>
        <p:spPr bwMode="auto">
          <a:xfrm>
            <a:off x="5564409" y="1484784"/>
            <a:ext cx="3207011" cy="21364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l="15690" b="10827"/>
          <a:stretch/>
        </p:blipFill>
        <p:spPr>
          <a:xfrm>
            <a:off x="5652120" y="3747043"/>
            <a:ext cx="3034680" cy="270921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491595" y="5773414"/>
            <a:ext cx="378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Consistent with ALICE results</a:t>
            </a:r>
            <a:endParaRPr kumimoji="1" lang="ja-JP" altLang="en-US" sz="2400" dirty="0" smtClean="0"/>
          </a:p>
        </p:txBody>
      </p:sp>
      <p:sp>
        <p:nvSpPr>
          <p:cNvPr id="16" name="右矢印 15"/>
          <p:cNvSpPr/>
          <p:nvPr/>
        </p:nvSpPr>
        <p:spPr>
          <a:xfrm>
            <a:off x="1054117" y="5773414"/>
            <a:ext cx="432048" cy="47907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2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 &amp; Q </a:t>
            </a:r>
            <a:r>
              <a:rPr kumimoji="1" lang="en-US" altLang="ja-JP" dirty="0" err="1" smtClean="0"/>
              <a:t>Cumulatns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8991"/>
            <a:ext cx="4387352" cy="335024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691680" y="4271732"/>
            <a:ext cx="2115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HotQCD</a:t>
            </a:r>
            <a:r>
              <a:rPr kumimoji="1" lang="en-US" altLang="ja-JP" sz="2000" dirty="0" smtClean="0"/>
              <a:t>, PRD (’12)</a:t>
            </a:r>
            <a:endParaRPr kumimoji="1" lang="ja-JP" altLang="en-US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8144" y="1268760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 smtClean="0">
                <a:solidFill>
                  <a:prstClr val="black"/>
                </a:solidFill>
                <a:latin typeface="Arial Rounded MT Bold"/>
                <a:ea typeface="ＭＳ Ｐゴシック"/>
              </a:rPr>
              <a:t>Experiment</a:t>
            </a:r>
            <a:endParaRPr kumimoji="1" lang="ja-JP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ＭＳ Ｐゴシック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644008" y="5252436"/>
            <a:ext cx="4042792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5000650" y="3367956"/>
            <a:ext cx="3150900" cy="1138437"/>
          </a:xfrm>
          <a:custGeom>
            <a:avLst/>
            <a:gdLst>
              <a:gd name="connsiteX0" fmla="*/ 0 w 3541222"/>
              <a:gd name="connsiteY0" fmla="*/ 822960 h 822960"/>
              <a:gd name="connsiteX1" fmla="*/ 1745673 w 3541222"/>
              <a:gd name="connsiteY1" fmla="*/ 274320 h 822960"/>
              <a:gd name="connsiteX2" fmla="*/ 3541222 w 3541222"/>
              <a:gd name="connsiteY2" fmla="*/ 0 h 822960"/>
              <a:gd name="connsiteX0" fmla="*/ 0 w 3541222"/>
              <a:gd name="connsiteY0" fmla="*/ 822960 h 822960"/>
              <a:gd name="connsiteX1" fmla="*/ 1653091 w 3541222"/>
              <a:gd name="connsiteY1" fmla="*/ 357690 h 822960"/>
              <a:gd name="connsiteX2" fmla="*/ 3541222 w 3541222"/>
              <a:gd name="connsiteY2" fmla="*/ 0 h 822960"/>
              <a:gd name="connsiteX0" fmla="*/ 0 w 3541222"/>
              <a:gd name="connsiteY0" fmla="*/ 822960 h 822960"/>
              <a:gd name="connsiteX1" fmla="*/ 1541991 w 3541222"/>
              <a:gd name="connsiteY1" fmla="*/ 381510 h 822960"/>
              <a:gd name="connsiteX2" fmla="*/ 3541222 w 3541222"/>
              <a:gd name="connsiteY2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1222" h="822960">
                <a:moveTo>
                  <a:pt x="0" y="822960"/>
                </a:moveTo>
                <a:cubicBezTo>
                  <a:pt x="577734" y="617220"/>
                  <a:pt x="951787" y="518670"/>
                  <a:pt x="1541991" y="381510"/>
                </a:cubicBezTo>
                <a:cubicBezTo>
                  <a:pt x="2132195" y="244350"/>
                  <a:pt x="2938549" y="68580"/>
                  <a:pt x="3541222" y="0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581128"/>
            <a:ext cx="623783" cy="4419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フリーフォーム 12"/>
          <p:cNvSpPr/>
          <p:nvPr/>
        </p:nvSpPr>
        <p:spPr>
          <a:xfrm>
            <a:off x="5024814" y="3120950"/>
            <a:ext cx="3147503" cy="1372866"/>
          </a:xfrm>
          <a:custGeom>
            <a:avLst/>
            <a:gdLst>
              <a:gd name="connsiteX0" fmla="*/ 0 w 3541222"/>
              <a:gd name="connsiteY0" fmla="*/ 822960 h 822960"/>
              <a:gd name="connsiteX1" fmla="*/ 1745673 w 3541222"/>
              <a:gd name="connsiteY1" fmla="*/ 274320 h 822960"/>
              <a:gd name="connsiteX2" fmla="*/ 3541222 w 3541222"/>
              <a:gd name="connsiteY2" fmla="*/ 0 h 822960"/>
              <a:gd name="connsiteX0" fmla="*/ 0 w 3541222"/>
              <a:gd name="connsiteY0" fmla="*/ 822960 h 822960"/>
              <a:gd name="connsiteX1" fmla="*/ 1421283 w 3541222"/>
              <a:gd name="connsiteY1" fmla="*/ 427403 h 822960"/>
              <a:gd name="connsiteX2" fmla="*/ 3541222 w 3541222"/>
              <a:gd name="connsiteY2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1222" h="822960">
                <a:moveTo>
                  <a:pt x="0" y="822960"/>
                </a:moveTo>
                <a:cubicBezTo>
                  <a:pt x="577734" y="617220"/>
                  <a:pt x="831079" y="564563"/>
                  <a:pt x="1421283" y="427403"/>
                </a:cubicBezTo>
                <a:cubicBezTo>
                  <a:pt x="2011487" y="290243"/>
                  <a:pt x="2938549" y="68580"/>
                  <a:pt x="3541222" y="0"/>
                </a:cubicBezTo>
              </a:path>
            </a:pathLst>
          </a:cu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B^2 \rangle }{&#10;\langle \delta N_Q^2 \rangle}&#10;\end{align*}&lt;/body&gt;&#10;  &lt;fcolor&gt;FF000000&lt;/fcolor&gt;&#10;  &lt;bcolor&gt;FFFFFFFF&lt;/bcolor&gt;&#10;  &lt;transparent&gt;True&lt;/transparent&gt;&#10;  &lt;resolution&gt;1800&lt;/resolution&gt;&#10;  &lt;imageh&gt;651&lt;/imageh&gt;&#10;  &lt;imagew&gt;686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84" y="1214891"/>
            <a:ext cx="896908" cy="851146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flipV="1">
            <a:off x="4996868" y="2132856"/>
            <a:ext cx="7180" cy="3312368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sqrt{s_{NN}}=5.02~{\rm TeV}&#10;\end{align*}&lt;/body&gt;&#10;  &lt;fcolor&gt;FF000000&lt;/fcolor&gt;&#10;  &lt;bcolor&gt;FFFFFFFF&lt;/bcolor&gt;&#10;  &lt;transparent&gt;True&lt;/transparent&gt;&#10;  &lt;resolution&gt;1800&lt;/resolution&gt;&#10;  &lt;imageh&gt;249&lt;/imageh&gt;&#10;  &lt;imagew&gt;1982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87" y="2937527"/>
            <a:ext cx="2097616" cy="263525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>
            <a:off x="7378577" y="4988541"/>
            <a:ext cx="1" cy="263895"/>
          </a:xfrm>
          <a:prstGeom prst="line">
            <a:avLst/>
          </a:prstGeom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092280" y="520491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1.6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4996868" y="3634695"/>
            <a:ext cx="3150900" cy="874425"/>
          </a:xfrm>
          <a:custGeom>
            <a:avLst/>
            <a:gdLst>
              <a:gd name="connsiteX0" fmla="*/ 0 w 3541222"/>
              <a:gd name="connsiteY0" fmla="*/ 822960 h 822960"/>
              <a:gd name="connsiteX1" fmla="*/ 1745673 w 3541222"/>
              <a:gd name="connsiteY1" fmla="*/ 274320 h 822960"/>
              <a:gd name="connsiteX2" fmla="*/ 3541222 w 3541222"/>
              <a:gd name="connsiteY2" fmla="*/ 0 h 822960"/>
              <a:gd name="connsiteX0" fmla="*/ 0 w 3541222"/>
              <a:gd name="connsiteY0" fmla="*/ 822960 h 822960"/>
              <a:gd name="connsiteX1" fmla="*/ 1625315 w 3541222"/>
              <a:gd name="connsiteY1" fmla="*/ 274320 h 822960"/>
              <a:gd name="connsiteX2" fmla="*/ 3541222 w 3541222"/>
              <a:gd name="connsiteY2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1222" h="822960">
                <a:moveTo>
                  <a:pt x="0" y="822960"/>
                </a:moveTo>
                <a:cubicBezTo>
                  <a:pt x="577734" y="617220"/>
                  <a:pt x="1035111" y="411480"/>
                  <a:pt x="1625315" y="274320"/>
                </a:cubicBezTo>
                <a:cubicBezTo>
                  <a:pt x="2215519" y="137160"/>
                  <a:pt x="2938549" y="68580"/>
                  <a:pt x="3541222" y="0"/>
                </a:cubicBezTo>
              </a:path>
            </a:pathLst>
          </a:custGeom>
          <a:ln w="57150">
            <a:solidFill>
              <a:srgbClr val="00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200~{\rm GeV}&#10;\end{align*}&lt;/body&gt;&#10;  &lt;fcolor&gt;FF000000&lt;/fcolor&gt;&#10;  &lt;bcolor&gt;FFFFFFFF&lt;/bcolor&gt;&#10;  &lt;transparent&gt;True&lt;/transparent&gt;&#10;  &lt;resolution&gt;1800&lt;/resolution&gt;&#10;  &lt;imageh&gt;176&lt;/imageh&gt;&#10;  &lt;imagew&gt;932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3688232"/>
            <a:ext cx="986366" cy="186267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729627" y="4136252"/>
            <a:ext cx="1605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Resonance </a:t>
            </a:r>
          </a:p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decays</a:t>
            </a:r>
            <a:endParaRPr kumimoji="1" lang="ja-JP" alt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23" name="下矢印 22"/>
          <p:cNvSpPr/>
          <p:nvPr/>
        </p:nvSpPr>
        <p:spPr>
          <a:xfrm flipV="1">
            <a:off x="7340266" y="2597577"/>
            <a:ext cx="792088" cy="1276922"/>
          </a:xfrm>
          <a:prstGeom prst="downArrow">
            <a:avLst/>
          </a:prstGeom>
          <a:gradFill flip="none" rotWithShape="1">
            <a:gsLst>
              <a:gs pos="0">
                <a:srgbClr val="FF0000">
                  <a:alpha val="2000"/>
                </a:srgbClr>
              </a:gs>
              <a:gs pos="100000">
                <a:srgbClr val="FF0000">
                  <a:alpha val="7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068980" y="1885482"/>
            <a:ext cx="1594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Primordial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Fluctuation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337403" y="3241865"/>
            <a:ext cx="144016" cy="1812124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74126" y="1268760"/>
            <a:ext cx="1688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ＭＳ Ｐゴシック"/>
                <a:cs typeface="+mn-cs"/>
              </a:rPr>
              <a:t>LATTICE</a:t>
            </a:r>
            <a:endParaRPr kumimoji="1" lang="ja-JP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ＭＳ Ｐゴシック"/>
              <a:cs typeface="+mn-cs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"/>
          <a:srcRect l="618" r="91176" b="8597"/>
          <a:stretch/>
        </p:blipFill>
        <p:spPr>
          <a:xfrm>
            <a:off x="4572000" y="2238991"/>
            <a:ext cx="360040" cy="3062218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827584" y="3768334"/>
            <a:ext cx="7559883" cy="280606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56532" y="6134258"/>
            <a:ext cx="763093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Δη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dependence for tracing back the history!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74489" y="28686"/>
            <a:ext cx="22564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Presentation by MK</a:t>
            </a:r>
          </a:p>
          <a:p>
            <a:r>
              <a:rPr lang="en-US" altLang="ja-JP" sz="2000" dirty="0" smtClean="0"/>
              <a:t>RRTF, GSI, Apr. 2019</a:t>
            </a:r>
            <a:endParaRPr kumimoji="1" lang="ja-JP" altLang="en-US" sz="2000" dirty="0" smtClean="0"/>
          </a:p>
        </p:txBody>
      </p:sp>
      <p:sp>
        <p:nvSpPr>
          <p:cNvPr id="25" name="下矢印 24"/>
          <p:cNvSpPr/>
          <p:nvPr/>
        </p:nvSpPr>
        <p:spPr>
          <a:xfrm>
            <a:off x="5086748" y="3874499"/>
            <a:ext cx="792088" cy="1000429"/>
          </a:xfrm>
          <a:prstGeom prst="downArrow">
            <a:avLst/>
          </a:prstGeom>
          <a:gradFill flip="none" rotWithShape="1">
            <a:gsLst>
              <a:gs pos="0">
                <a:srgbClr val="0070C0">
                  <a:alpha val="12000"/>
                </a:srgbClr>
              </a:gs>
              <a:gs pos="100000">
                <a:srgbClr val="3333FF">
                  <a:alpha val="8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0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004047" y="2283432"/>
            <a:ext cx="3696417" cy="1224136"/>
          </a:xfrm>
          <a:prstGeom prst="roundRect">
            <a:avLst>
              <a:gd name="adj" fmla="val 13862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Exp. Result @ STAR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44" y="1165889"/>
            <a:ext cx="5632615" cy="1034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76872"/>
            <a:ext cx="3847050" cy="250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 / \langle \delta N_Q^2 \rangle&#10;\end{align*}&lt;/body&gt;&#10;  &lt;fcolor&gt;FF000000&lt;/fcolor&gt;&#10;  &lt;bcolor&gt;FFFFFFFF&lt;/bcolor&gt;&#10;  &lt;transparent&gt;True&lt;/transparent&gt;&#10;  &lt;resolution&gt;1800&lt;/resolution&gt;&#10;  &lt;imageh&gt;313&lt;/imageh&gt;&#10;  &lt;imagew&gt;1441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55072"/>
            <a:ext cx="1884029" cy="40923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292080" y="2856834"/>
            <a:ext cx="321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is directly calculable!</a:t>
            </a:r>
            <a:endParaRPr kumimoji="1" lang="ja-JP" altLang="en-US" sz="2800" dirty="0" smtClean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915" y="4825549"/>
            <a:ext cx="1529550" cy="265267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>
            <a:off x="4427984" y="2455072"/>
            <a:ext cx="720080" cy="92498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9918" y="5130993"/>
            <a:ext cx="60855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Remarks: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R</a:t>
            </a:r>
            <a:r>
              <a:rPr lang="en-US" altLang="ja-JP" sz="2400" dirty="0" smtClean="0"/>
              <a:t>econstructed baryon #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are used.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 non-trivial factor to </a:t>
            </a:r>
            <a:r>
              <a:rPr lang="en-US" altLang="ja-JP" sz="2400" dirty="0"/>
              <a:t>convert </a:t>
            </a:r>
            <a:r>
              <a:rPr lang="en-US" altLang="ja-JP" sz="2400" dirty="0" smtClean="0"/>
              <a:t>η to </a:t>
            </a:r>
            <a:r>
              <a:rPr kumimoji="1" lang="en-US" altLang="ja-JP" sz="2400" dirty="0" smtClean="0"/>
              <a:t>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/>
              <a:t>p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 cut correction is imposed</a:t>
            </a:r>
            <a:endParaRPr kumimoji="1" lang="ja-JP" altLang="en-US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3306" y="3587828"/>
            <a:ext cx="3632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total particle numbers:</a:t>
            </a:r>
          </a:p>
          <a:p>
            <a:r>
              <a:rPr lang="en-US" altLang="ja-JP" sz="2000" dirty="0" smtClean="0"/>
              <a:t>private comm. with A. Chatterjee</a:t>
            </a:r>
            <a:endParaRPr kumimoji="1" lang="ja-JP" altLang="en-US" sz="20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28184" y="1224734"/>
            <a:ext cx="253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STAR, PRC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100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 (’19)</a:t>
            </a:r>
            <a:endParaRPr kumimoji="1" lang="ja-JP" altLang="en-U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 smtClean="0"/>
              <a:t>p</a:t>
            </a:r>
            <a:r>
              <a:rPr kumimoji="1" lang="en-US" altLang="ja-JP" i="1" baseline="-25000" dirty="0" err="1" smtClean="0"/>
              <a:t>T</a:t>
            </a:r>
            <a:r>
              <a:rPr kumimoji="1" lang="en-US" altLang="ja-JP" i="1" baseline="-25000" dirty="0" smtClean="0"/>
              <a:t> </a:t>
            </a:r>
            <a:r>
              <a:rPr kumimoji="1" lang="en-US" altLang="ja-JP" dirty="0" smtClean="0"/>
              <a:t>-Cut Correction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426" t="2502"/>
          <a:stretch/>
        </p:blipFill>
        <p:spPr>
          <a:xfrm>
            <a:off x="718356" y="1628800"/>
            <a:ext cx="3444825" cy="333800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939356"/>
            <a:ext cx="1278685" cy="44396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33" y="1919023"/>
            <a:ext cx="685740" cy="23248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319896" y="1597103"/>
            <a:ext cx="432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Experimental measurement:</a:t>
            </a:r>
            <a:endParaRPr kumimoji="1" lang="ja-JP" altLang="en-US" sz="28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25197" y="2146234"/>
            <a:ext cx="293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0.4&lt;</a:t>
            </a:r>
            <a:r>
              <a:rPr kumimoji="1" lang="en-US" altLang="ja-JP" sz="2800" i="1" dirty="0" err="1" smtClean="0"/>
              <a:t>p</a:t>
            </a:r>
            <a:r>
              <a:rPr kumimoji="1" lang="en-US" altLang="ja-JP" sz="2800" i="1" baseline="-25000" dirty="0" err="1" smtClean="0"/>
              <a:t>T</a:t>
            </a:r>
            <a:r>
              <a:rPr kumimoji="1" lang="en-US" altLang="ja-JP" sz="2800" dirty="0" smtClean="0"/>
              <a:t>&lt;2.0 [GeV/c]</a:t>
            </a:r>
            <a:endParaRPr kumimoji="1" lang="ja-JP" altLang="en-US" sz="2800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1403648" y="1700808"/>
            <a:ext cx="2376264" cy="2936599"/>
          </a:xfrm>
          <a:prstGeom prst="rect">
            <a:avLst/>
          </a:prstGeom>
          <a:solidFill>
            <a:srgbClr val="3333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92630" y="3714273"/>
            <a:ext cx="3201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54% of charged </a:t>
            </a:r>
            <a:r>
              <a:rPr lang="en-US" altLang="ja-JP" sz="2400" dirty="0" err="1" smtClean="0"/>
              <a:t>pions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81% of protons</a:t>
            </a:r>
            <a:endParaRPr kumimoji="1" lang="ja-JP" altLang="en-US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19896" y="3158040"/>
            <a:ext cx="3746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the blast wave model,</a:t>
            </a:r>
            <a:endParaRPr kumimoji="1" lang="ja-JP" altLang="en-US" sz="28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27842" y="4597472"/>
            <a:ext cx="461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are observed @ </a:t>
            </a:r>
            <a:r>
              <a:rPr kumimoji="1" lang="ja-JP" altLang="en-US" sz="2800" dirty="0" smtClean="0"/>
              <a:t>√</a:t>
            </a:r>
            <a:r>
              <a:rPr kumimoji="1" lang="en-US" altLang="ja-JP" sz="2800" i="1" dirty="0" err="1" smtClean="0"/>
              <a:t>s</a:t>
            </a:r>
            <a:r>
              <a:rPr kumimoji="1" lang="en-US" altLang="ja-JP" sz="2800" i="1" baseline="-25000" dirty="0" err="1" smtClean="0"/>
              <a:t>NN</a:t>
            </a:r>
            <a:r>
              <a:rPr kumimoji="1" lang="en-US" altLang="ja-JP" sz="2800" dirty="0" smtClean="0"/>
              <a:t>=200 GeV</a:t>
            </a:r>
            <a:endParaRPr kumimoji="1" lang="ja-JP" altLang="en-US" sz="28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5000" y="5742916"/>
            <a:ext cx="781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We try</a:t>
            </a:r>
            <a:r>
              <a:rPr kumimoji="1" lang="en-US" altLang="ja-JP" sz="2800" dirty="0" smtClean="0"/>
              <a:t> acceptance correction via binomial response.</a:t>
            </a:r>
            <a:endParaRPr kumimoji="1" lang="ja-JP" altLang="en-US" sz="2800" dirty="0" smtClean="0"/>
          </a:p>
        </p:txBody>
      </p:sp>
      <p:sp>
        <p:nvSpPr>
          <p:cNvPr id="16" name="下矢印 15"/>
          <p:cNvSpPr/>
          <p:nvPr/>
        </p:nvSpPr>
        <p:spPr>
          <a:xfrm>
            <a:off x="5292080" y="2702467"/>
            <a:ext cx="1475344" cy="45843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8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40"/>
          <p:cNvSpPr/>
          <p:nvPr/>
        </p:nvSpPr>
        <p:spPr>
          <a:xfrm>
            <a:off x="539552" y="5094584"/>
            <a:ext cx="8147248" cy="1646784"/>
          </a:xfrm>
          <a:prstGeom prst="roundRect">
            <a:avLst>
              <a:gd name="adj" fmla="val 13862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B/Q: Lattice vs </a:t>
            </a:r>
            <a:r>
              <a:rPr kumimoji="1" lang="en-US" altLang="ja-JP" dirty="0" smtClean="0"/>
              <a:t>Exp.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575"/>
            <a:ext cx="4387352" cy="3350249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1337403" y="2597449"/>
            <a:ext cx="144016" cy="1812124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19672" y="1052736"/>
            <a:ext cx="1688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ＭＳ Ｐゴシック"/>
                <a:cs typeface="+mn-cs"/>
              </a:rPr>
              <a:t>LATTICE</a:t>
            </a:r>
            <a:endParaRPr kumimoji="1" lang="ja-JP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ＭＳ Ｐゴシック"/>
              <a:cs typeface="+mn-cs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848480"/>
            <a:ext cx="4097319" cy="2984024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B^2 \rangle }{&#10;\langle \delta N_Q^2 \rangle}&#10;\end{align*}&lt;/body&gt;&#10;  &lt;fcolor&gt;FF000000&lt;/fcolor&gt;&#10;  &lt;bcolor&gt;FFFFFFFF&lt;/bcolor&gt;&#10;  &lt;transparent&gt;True&lt;/transparent&gt;&#10;  &lt;resolution&gt;1800&lt;/resolution&gt;&#10;  &lt;imageh&gt;651&lt;/imageh&gt;&#10;  &lt;imagew&gt;686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20488"/>
            <a:ext cx="896908" cy="851146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>
            <a:off x="4253888" y="1878097"/>
            <a:ext cx="1038192" cy="1410543"/>
          </a:xfrm>
          <a:prstGeom prst="line">
            <a:avLst/>
          </a:prstGeom>
          <a:ln w="12700">
            <a:solidFill>
              <a:srgbClr val="4EA5D8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 flipV="1">
            <a:off x="4253888" y="4027426"/>
            <a:ext cx="1038192" cy="485350"/>
          </a:xfrm>
          <a:prstGeom prst="line">
            <a:avLst/>
          </a:prstGeom>
          <a:ln w="12700">
            <a:solidFill>
              <a:srgbClr val="4EA5D8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427120" y="3288640"/>
            <a:ext cx="3826768" cy="738786"/>
          </a:xfrm>
          <a:prstGeom prst="rect">
            <a:avLst/>
          </a:prstGeom>
          <a:solidFill>
            <a:srgbClr val="4EA5D8">
              <a:alpha val="27000"/>
            </a:srgbClr>
          </a:solidFill>
          <a:ln w="12700">
            <a:solidFill>
              <a:srgbClr val="4EA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01240" y="5148359"/>
            <a:ext cx="8047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Extracted “temperature” doesn’t agree with thermal model.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Observed charge fluctuation would be dominated by the effects of resonance decays.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direct evidence of primordial fluctuations </a:t>
            </a:r>
            <a:r>
              <a:rPr lang="en-US" altLang="ja-JP" sz="2400" dirty="0" smtClean="0"/>
              <a:t>at</a:t>
            </a:r>
            <a:r>
              <a:rPr kumimoji="1" lang="en-US" altLang="ja-JP" sz="2400" dirty="0" smtClean="0"/>
              <a:t> </a:t>
            </a:r>
            <a:r>
              <a:rPr kumimoji="1" lang="en-US" altLang="ja-JP" sz="2400" i="1" dirty="0" err="1" smtClean="0"/>
              <a:t>Δη</a:t>
            </a:r>
            <a:r>
              <a:rPr kumimoji="1" lang="en-US" altLang="ja-JP" sz="2400" dirty="0" smtClean="0"/>
              <a:t> =1.0.</a:t>
            </a:r>
            <a:endParaRPr kumimoji="1" lang="ja-JP" altLang="en-US" sz="2400" dirty="0" smtClean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724128" y="1048638"/>
            <a:ext cx="2726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ja-JP" sz="2800" dirty="0" smtClean="0">
                <a:solidFill>
                  <a:prstClr val="black"/>
                </a:solidFill>
                <a:latin typeface="Arial Rounded MT Bold"/>
              </a:rPr>
              <a:t>STAR</a:t>
            </a:r>
            <a:r>
              <a:rPr lang="en-US" altLang="ja-JP" sz="2800" dirty="0">
                <a:solidFill>
                  <a:prstClr val="black"/>
                </a:solidFill>
                <a:latin typeface="Arial Rounded MT Bold"/>
              </a:rPr>
              <a:t>, </a:t>
            </a:r>
            <a:r>
              <a:rPr lang="en-US" altLang="ja-JP" sz="2800" dirty="0" smtClean="0">
                <a:solidFill>
                  <a:prstClr val="black"/>
                </a:solidFill>
                <a:latin typeface="Arial Rounded MT Bold"/>
              </a:rPr>
              <a:t>200GeV</a:t>
            </a:r>
            <a:endParaRPr lang="en-US" altLang="ja-JP" sz="2800" dirty="0">
              <a:solidFill>
                <a:prstClr val="black"/>
              </a:solidFill>
              <a:latin typeface="Arial Rounded MT Bold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82" y="4653136"/>
            <a:ext cx="471621" cy="33412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0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09936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Diffusion of</a:t>
            </a:r>
            <a:br>
              <a:rPr kumimoji="1" lang="en-US" altLang="ja-JP" dirty="0" smtClean="0"/>
            </a:br>
            <a:r>
              <a:rPr lang="en-US" altLang="ja-JP" dirty="0" smtClean="0"/>
              <a:t>Higher-order </a:t>
            </a:r>
            <a:r>
              <a:rPr lang="en-US" altLang="ja-JP" dirty="0" err="1" smtClean="0"/>
              <a:t>Cumulants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96417" y="3429000"/>
            <a:ext cx="3551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a simple diffusion model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7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Diffusion in Hadronic Stage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 w="lg" len="lg"/>
          </a:ln>
          <a:effectLst/>
        </p:spPr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solidFill>
                  <a:prstClr val="black"/>
                </a:solidFill>
                <a:latin typeface="Arial"/>
              </a:rPr>
              <a:t>Initial condition (uniform)</a:t>
            </a:r>
            <a:endParaRPr lang="ja-JP" altLang="en-US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38" name="グループ化 37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41" name="直線コネクタ 40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" name="直線コネクタ 41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" name="直線コネクタ 42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4" name="直線コネクタ 43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" name="直線コネクタ 46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" name="直線コネクタ 48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" name="直線コネクタ 51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" name="直線コネクタ 53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" name="直線コネクタ 57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" name="直線コネクタ 59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" name="直線コネクタ 60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" name="直線コネクタ 61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" name="直線コネクタ 63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40" name="テキスト ボックス 39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ja-JP" sz="2400" dirty="0" smtClean="0">
                  <a:solidFill>
                    <a:srgbClr val="C00000"/>
                  </a:solidFill>
                  <a:latin typeface="Arial"/>
                </a:rPr>
                <a:t>random</a:t>
              </a:r>
            </a:p>
            <a:p>
              <a:pPr>
                <a:defRPr/>
              </a:pPr>
              <a:r>
                <a:rPr lang="en-US" altLang="ja-JP" sz="2400" dirty="0" smtClean="0">
                  <a:solidFill>
                    <a:srgbClr val="C00000"/>
                  </a:solidFill>
                  <a:latin typeface="Arial"/>
                </a:rPr>
                <a:t>walk</a:t>
              </a:r>
              <a:endParaRPr lang="ja-JP" altLang="en-US" sz="2400" dirty="0">
                <a:solidFill>
                  <a:srgbClr val="C00000"/>
                </a:solidFill>
                <a:latin typeface="Arial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66" name="四角形吹き出し 65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  <a:gradFill rotWithShape="1">
              <a:gsLst>
                <a:gs pos="0">
                  <a:srgbClr val="604878">
                    <a:tint val="50000"/>
                    <a:satMod val="300000"/>
                  </a:srgbClr>
                </a:gs>
                <a:gs pos="35000">
                  <a:srgbClr val="604878">
                    <a:tint val="37000"/>
                    <a:satMod val="300000"/>
                  </a:srgbClr>
                </a:gs>
                <a:gs pos="100000">
                  <a:srgbClr val="60487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68" name="テキスト ボックス 67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cumulants</a:t>
              </a: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: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69" name="テキスト ボックス 68"/>
          <p:cNvSpPr txBox="1"/>
          <p:nvPr/>
        </p:nvSpPr>
        <p:spPr>
          <a:xfrm>
            <a:off x="4829564" y="6201581"/>
            <a:ext cx="43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altLang="ja-JP" dirty="0">
                <a:solidFill>
                  <a:srgbClr val="002060"/>
                </a:solidFill>
                <a:latin typeface="Arial"/>
              </a:rPr>
              <a:t>d</a:t>
            </a:r>
            <a:r>
              <a:rPr lang="en-US" altLang="ja-JP" dirty="0" smtClean="0">
                <a:solidFill>
                  <a:srgbClr val="002060"/>
                </a:solidFill>
                <a:latin typeface="Arial"/>
              </a:rPr>
              <a:t>iffusion master equation: MK+, PLB(2014)</a:t>
            </a:r>
          </a:p>
          <a:p>
            <a:pPr algn="r"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Arial"/>
              </a:rPr>
              <a:t>probabilistic argument: Ohnishi+, PRC(2016)</a:t>
            </a:r>
            <a:endParaRPr lang="ja-JP" altLang="en-US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70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1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3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1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Diffusion in Hadronic Stage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284346" y="5877272"/>
            <a:ext cx="2951494" cy="84153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 w="lg" len="lg"/>
          </a:ln>
          <a:effectLst/>
        </p:spPr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solidFill>
                  <a:prstClr val="black"/>
                </a:solidFill>
                <a:latin typeface="Arial"/>
              </a:rPr>
              <a:t>Initial condition (uniform)</a:t>
            </a:r>
            <a:endParaRPr lang="ja-JP" altLang="en-US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007132" y="422108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円/楕円 46"/>
          <p:cNvSpPr/>
          <p:nvPr/>
        </p:nvSpPr>
        <p:spPr>
          <a:xfrm>
            <a:off x="4900631" y="489425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円/楕円 47"/>
          <p:cNvSpPr/>
          <p:nvPr/>
        </p:nvSpPr>
        <p:spPr>
          <a:xfrm>
            <a:off x="5481424" y="45154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7" name="円/楕円 48"/>
          <p:cNvSpPr/>
          <p:nvPr/>
        </p:nvSpPr>
        <p:spPr>
          <a:xfrm>
            <a:off x="3837585" y="47113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" name="円/楕円 49"/>
          <p:cNvSpPr/>
          <p:nvPr/>
        </p:nvSpPr>
        <p:spPr>
          <a:xfrm>
            <a:off x="2291829" y="44961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9" name="円/楕円 50"/>
          <p:cNvSpPr/>
          <p:nvPr/>
        </p:nvSpPr>
        <p:spPr>
          <a:xfrm>
            <a:off x="3891585" y="48133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円/楕円 51"/>
          <p:cNvSpPr/>
          <p:nvPr/>
        </p:nvSpPr>
        <p:spPr>
          <a:xfrm>
            <a:off x="2226685" y="43942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円/楕円 52"/>
          <p:cNvSpPr/>
          <p:nvPr/>
        </p:nvSpPr>
        <p:spPr>
          <a:xfrm>
            <a:off x="3211370" y="44149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円/楕円 53"/>
          <p:cNvSpPr/>
          <p:nvPr/>
        </p:nvSpPr>
        <p:spPr>
          <a:xfrm>
            <a:off x="1545163" y="4449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円/楕円 54"/>
          <p:cNvSpPr/>
          <p:nvPr/>
        </p:nvSpPr>
        <p:spPr>
          <a:xfrm>
            <a:off x="5362592" y="44614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" name="円/楕円 55"/>
          <p:cNvSpPr/>
          <p:nvPr/>
        </p:nvSpPr>
        <p:spPr>
          <a:xfrm>
            <a:off x="1306522" y="48870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円/楕円 56"/>
          <p:cNvSpPr/>
          <p:nvPr/>
        </p:nvSpPr>
        <p:spPr>
          <a:xfrm>
            <a:off x="4465257" y="44958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円/楕円 57"/>
          <p:cNvSpPr/>
          <p:nvPr/>
        </p:nvSpPr>
        <p:spPr>
          <a:xfrm>
            <a:off x="1259148" y="47790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円/楕円 58"/>
          <p:cNvSpPr/>
          <p:nvPr/>
        </p:nvSpPr>
        <p:spPr>
          <a:xfrm>
            <a:off x="3945585" y="46871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円/楕円 59"/>
          <p:cNvSpPr/>
          <p:nvPr/>
        </p:nvSpPr>
        <p:spPr>
          <a:xfrm>
            <a:off x="5011921" y="49549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9" name="円/楕円 60"/>
          <p:cNvSpPr/>
          <p:nvPr/>
        </p:nvSpPr>
        <p:spPr>
          <a:xfrm>
            <a:off x="3074596" y="4405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0" name="円/楕円 61"/>
          <p:cNvSpPr/>
          <p:nvPr/>
        </p:nvSpPr>
        <p:spPr>
          <a:xfrm>
            <a:off x="1546781" y="45887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円/楕円 62"/>
          <p:cNvSpPr/>
          <p:nvPr/>
        </p:nvSpPr>
        <p:spPr>
          <a:xfrm>
            <a:off x="3145566" y="44700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2" name="円/楕円 63"/>
          <p:cNvSpPr/>
          <p:nvPr/>
        </p:nvSpPr>
        <p:spPr>
          <a:xfrm>
            <a:off x="2864013" y="486864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3" name="円/楕円 64"/>
          <p:cNvSpPr/>
          <p:nvPr/>
        </p:nvSpPr>
        <p:spPr>
          <a:xfrm>
            <a:off x="3383568" y="48498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円/楕円 65"/>
          <p:cNvSpPr/>
          <p:nvPr/>
        </p:nvSpPr>
        <p:spPr>
          <a:xfrm>
            <a:off x="3308342" y="49578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円/楕円 66"/>
          <p:cNvSpPr/>
          <p:nvPr/>
        </p:nvSpPr>
        <p:spPr>
          <a:xfrm>
            <a:off x="4519257" y="46290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円/楕円 67"/>
          <p:cNvSpPr/>
          <p:nvPr/>
        </p:nvSpPr>
        <p:spPr>
          <a:xfrm>
            <a:off x="5469176" y="44074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7" name="円/楕円 68"/>
          <p:cNvSpPr/>
          <p:nvPr/>
        </p:nvSpPr>
        <p:spPr>
          <a:xfrm>
            <a:off x="2183829" y="44884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8" name="円/楕円 69"/>
          <p:cNvSpPr/>
          <p:nvPr/>
        </p:nvSpPr>
        <p:spPr>
          <a:xfrm>
            <a:off x="3275713" y="48389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円/楕円 70"/>
          <p:cNvSpPr/>
          <p:nvPr/>
        </p:nvSpPr>
        <p:spPr>
          <a:xfrm>
            <a:off x="1196959" y="4882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円/楕円 71"/>
          <p:cNvSpPr/>
          <p:nvPr/>
        </p:nvSpPr>
        <p:spPr>
          <a:xfrm>
            <a:off x="5007780" y="48402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円/楕円 72"/>
          <p:cNvSpPr/>
          <p:nvPr/>
        </p:nvSpPr>
        <p:spPr>
          <a:xfrm>
            <a:off x="2793142" y="48146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円/楕円 73"/>
          <p:cNvSpPr/>
          <p:nvPr/>
        </p:nvSpPr>
        <p:spPr>
          <a:xfrm>
            <a:off x="2806868" y="49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3" name="円/楕円 74"/>
          <p:cNvSpPr/>
          <p:nvPr/>
        </p:nvSpPr>
        <p:spPr>
          <a:xfrm>
            <a:off x="1654781" y="45393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4" name="円/楕円 75"/>
          <p:cNvSpPr/>
          <p:nvPr/>
        </p:nvSpPr>
        <p:spPr>
          <a:xfrm>
            <a:off x="4394563" y="46038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5" name="円/楕円 76"/>
          <p:cNvSpPr/>
          <p:nvPr/>
        </p:nvSpPr>
        <p:spPr>
          <a:xfrm>
            <a:off x="4363924" y="446105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6" name="円/楕円 77"/>
          <p:cNvSpPr/>
          <p:nvPr/>
        </p:nvSpPr>
        <p:spPr>
          <a:xfrm>
            <a:off x="2707740" y="476709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" name="円/楕円 78"/>
          <p:cNvSpPr/>
          <p:nvPr/>
        </p:nvSpPr>
        <p:spPr>
          <a:xfrm>
            <a:off x="3031740" y="431704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8" name="円/楕円 79"/>
          <p:cNvSpPr/>
          <p:nvPr/>
        </p:nvSpPr>
        <p:spPr>
          <a:xfrm>
            <a:off x="4867980" y="47862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9" name="円/楕円 80"/>
          <p:cNvSpPr/>
          <p:nvPr/>
        </p:nvSpPr>
        <p:spPr>
          <a:xfrm>
            <a:off x="3211796" y="476709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0" name="円/楕円 81"/>
          <p:cNvSpPr/>
          <p:nvPr/>
        </p:nvSpPr>
        <p:spPr>
          <a:xfrm>
            <a:off x="5319424" y="433504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1" name="円/楕円 82"/>
          <p:cNvSpPr/>
          <p:nvPr/>
        </p:nvSpPr>
        <p:spPr>
          <a:xfrm>
            <a:off x="1151148" y="473168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" name="円/楕円 83"/>
          <p:cNvSpPr/>
          <p:nvPr/>
        </p:nvSpPr>
        <p:spPr>
          <a:xfrm>
            <a:off x="3776673" y="462308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3" name="円/楕円 84"/>
          <p:cNvSpPr/>
          <p:nvPr/>
        </p:nvSpPr>
        <p:spPr>
          <a:xfrm>
            <a:off x="2131676" y="433504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4" name="円/楕円 85"/>
          <p:cNvSpPr/>
          <p:nvPr/>
        </p:nvSpPr>
        <p:spPr>
          <a:xfrm>
            <a:off x="1475220" y="44070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5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6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7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8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9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0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1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2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3" name="円/楕円 104"/>
          <p:cNvSpPr/>
          <p:nvPr/>
        </p:nvSpPr>
        <p:spPr>
          <a:xfrm>
            <a:off x="7532434" y="47652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4" name="円/楕円 105"/>
          <p:cNvSpPr/>
          <p:nvPr/>
        </p:nvSpPr>
        <p:spPr>
          <a:xfrm>
            <a:off x="7586434" y="48671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5" name="円/楕円 106"/>
          <p:cNvSpPr/>
          <p:nvPr/>
        </p:nvSpPr>
        <p:spPr>
          <a:xfrm>
            <a:off x="6158130" y="44588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6" name="円/楕円 107"/>
          <p:cNvSpPr/>
          <p:nvPr/>
        </p:nvSpPr>
        <p:spPr>
          <a:xfrm>
            <a:off x="7640434" y="47410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7" name="円/楕円 108"/>
          <p:cNvSpPr/>
          <p:nvPr/>
        </p:nvSpPr>
        <p:spPr>
          <a:xfrm>
            <a:off x="6021356" y="44498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8" name="円/楕円 109"/>
          <p:cNvSpPr/>
          <p:nvPr/>
        </p:nvSpPr>
        <p:spPr>
          <a:xfrm>
            <a:off x="6092326" y="45140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" name="円/楕円 110"/>
          <p:cNvSpPr/>
          <p:nvPr/>
        </p:nvSpPr>
        <p:spPr>
          <a:xfrm>
            <a:off x="6360431" y="48444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0" name="円/楕円 111"/>
          <p:cNvSpPr/>
          <p:nvPr/>
        </p:nvSpPr>
        <p:spPr>
          <a:xfrm>
            <a:off x="7122908" y="45720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" name="円/楕円 112"/>
          <p:cNvSpPr/>
          <p:nvPr/>
        </p:nvSpPr>
        <p:spPr>
          <a:xfrm>
            <a:off x="7047682" y="4680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" name="円/楕円 113"/>
          <p:cNvSpPr/>
          <p:nvPr/>
        </p:nvSpPr>
        <p:spPr>
          <a:xfrm>
            <a:off x="7015053" y="45611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3" name="円/楕円 114"/>
          <p:cNvSpPr/>
          <p:nvPr/>
        </p:nvSpPr>
        <p:spPr>
          <a:xfrm>
            <a:off x="6289560" y="47904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4" name="円/楕円 115"/>
          <p:cNvSpPr/>
          <p:nvPr/>
        </p:nvSpPr>
        <p:spPr>
          <a:xfrm>
            <a:off x="6303286" y="49212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5" name="円/楕円 116"/>
          <p:cNvSpPr/>
          <p:nvPr/>
        </p:nvSpPr>
        <p:spPr>
          <a:xfrm>
            <a:off x="6204158" y="4742924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6" name="円/楕円 117"/>
          <p:cNvSpPr/>
          <p:nvPr/>
        </p:nvSpPr>
        <p:spPr>
          <a:xfrm>
            <a:off x="5978500" y="43609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7" name="円/楕円 118"/>
          <p:cNvSpPr/>
          <p:nvPr/>
        </p:nvSpPr>
        <p:spPr>
          <a:xfrm>
            <a:off x="6951136" y="448930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8" name="円/楕円 119"/>
          <p:cNvSpPr/>
          <p:nvPr/>
        </p:nvSpPr>
        <p:spPr>
          <a:xfrm>
            <a:off x="7471522" y="467693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99" name="直線コネクタ 98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00" name="グループ化 99"/>
          <p:cNvGrpSpPr/>
          <p:nvPr/>
        </p:nvGrpSpPr>
        <p:grpSpPr>
          <a:xfrm>
            <a:off x="961378" y="1939288"/>
            <a:ext cx="2720930" cy="2312008"/>
            <a:chOff x="961378" y="1939288"/>
            <a:chExt cx="2720930" cy="2247670"/>
          </a:xfrm>
        </p:grpSpPr>
        <p:sp>
          <p:nvSpPr>
            <p:cNvPr id="101" name="二等辺三角形 100"/>
            <p:cNvSpPr/>
            <p:nvPr/>
          </p:nvSpPr>
          <p:spPr>
            <a:xfrm>
              <a:off x="1965808" y="1939288"/>
              <a:ext cx="1716500" cy="2247670"/>
            </a:xfrm>
            <a:prstGeom prst="triangle">
              <a:avLst/>
            </a:prstGeom>
            <a:gradFill flip="none" rotWithShape="1">
              <a:gsLst>
                <a:gs pos="0">
                  <a:srgbClr val="C00000">
                    <a:alpha val="80000"/>
                  </a:srgbClr>
                </a:gs>
                <a:gs pos="100000">
                  <a:srgbClr val="C00000">
                    <a:alpha val="22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961378" y="3140968"/>
              <a:ext cx="1097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</a:rPr>
                <a:t>diffusion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</a:rPr>
                <a:t>distance</a:t>
              </a:r>
            </a:p>
          </p:txBody>
        </p:sp>
        <p:pic>
          <p:nvPicPr>
            <p:cNvPr id="103" name="TexTeXPicture" descr="&lt;?xml version=&quot;1.0&quot; encoding=&quot;utf-16&quot;?&gt;&#10;&lt;TeXTeX&gt;&#10;  &lt;preamble&gt;\documentclass{jarticle}&#10;\usepackage{amsmath}&#10;\pagestyle{empty}&lt;/preamble&gt;&#10;  &lt;body&gt;\begin{align*} &#10;\Delta Y_{\rm drift}&#10;\end{align*}&lt;/body&gt;&#10;  &lt;fcolor&gt;FF000000&lt;/fcolor&gt;&#10;  &lt;bcolor&gt;FFFFFFFF&lt;/bcolor&gt;&#10;  &lt;transparent&gt;True&lt;/transparent&gt;&#10;  &lt;resolution&gt;1800&lt;/resolution&gt;&#10;  &lt;imageh&gt;214&lt;/imageh&gt;&#10;  &lt;imagew&gt;711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410" y="3856706"/>
              <a:ext cx="845887" cy="254598"/>
            </a:xfrm>
            <a:prstGeom prst="rect">
              <a:avLst/>
            </a:prstGeom>
          </p:spPr>
        </p:pic>
      </p:grpSp>
      <p:grpSp>
        <p:nvGrpSpPr>
          <p:cNvPr id="104" name="グループ化 103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05" name="グループ化 10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07" name="直線コネクタ 106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8" name="直線コネクタ 107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9" name="直線コネクタ 108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0" name="直線コネクタ 109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1" name="直線コネクタ 110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2" name="直線コネクタ 111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3" name="直線コネクタ 112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5" name="直線コネクタ 114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6" name="直線コネクタ 115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直線コネクタ 116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8" name="直線コネクタ 117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9" name="直線コネクタ 118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0" name="直線コネクタ 119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1" name="直線コネクタ 120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2" name="直線コネクタ 121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3" name="直線コネクタ 122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4" name="直線コネクタ 123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06" name="テキスト ボックス 105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ja-JP" sz="2400" dirty="0" smtClean="0">
                  <a:solidFill>
                    <a:srgbClr val="C00000"/>
                  </a:solidFill>
                  <a:latin typeface="Arial"/>
                </a:rPr>
                <a:t>random</a:t>
              </a:r>
            </a:p>
            <a:p>
              <a:pPr>
                <a:defRPr/>
              </a:pPr>
              <a:r>
                <a:rPr lang="en-US" altLang="ja-JP" sz="2400" dirty="0" smtClean="0">
                  <a:solidFill>
                    <a:srgbClr val="C00000"/>
                  </a:solidFill>
                  <a:latin typeface="Arial"/>
                </a:rPr>
                <a:t>walk</a:t>
              </a:r>
              <a:endParaRPr lang="ja-JP" altLang="en-US" sz="2400" dirty="0">
                <a:solidFill>
                  <a:srgbClr val="C00000"/>
                </a:solidFill>
                <a:latin typeface="Arial"/>
              </a:endParaRPr>
            </a:p>
          </p:txBody>
        </p:sp>
      </p:grpSp>
      <p:sp>
        <p:nvSpPr>
          <p:cNvPr id="131" name="テキスト ボックス 130"/>
          <p:cNvSpPr txBox="1"/>
          <p:nvPr/>
        </p:nvSpPr>
        <p:spPr>
          <a:xfrm>
            <a:off x="4907981" y="6237312"/>
            <a:ext cx="4259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altLang="ja-JP" sz="1600" dirty="0">
                <a:solidFill>
                  <a:srgbClr val="002060"/>
                </a:solidFill>
                <a:latin typeface="Arial"/>
              </a:rPr>
              <a:t>d</a:t>
            </a:r>
            <a:r>
              <a:rPr lang="en-US" altLang="ja-JP" sz="1600" dirty="0" smtClean="0">
                <a:solidFill>
                  <a:srgbClr val="002060"/>
                </a:solidFill>
                <a:latin typeface="Arial"/>
              </a:rPr>
              <a:t>iffusion master equation: MK+, PLB(2014)</a:t>
            </a:r>
          </a:p>
          <a:p>
            <a:pPr algn="r">
              <a:defRPr/>
            </a:pPr>
            <a:r>
              <a:rPr lang="en-US" altLang="ja-JP" sz="1600" dirty="0" smtClean="0">
                <a:solidFill>
                  <a:srgbClr val="002060"/>
                </a:solidFill>
                <a:latin typeface="Arial"/>
              </a:rPr>
              <a:t>probabilistic argument: Ohnishi+, PRC(2016)</a:t>
            </a:r>
            <a:endParaRPr lang="ja-JP" altLang="en-US" sz="160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32" name="グループ化 131"/>
          <p:cNvGrpSpPr/>
          <p:nvPr/>
        </p:nvGrpSpPr>
        <p:grpSpPr>
          <a:xfrm>
            <a:off x="3465024" y="1654562"/>
            <a:ext cx="5571472" cy="4397332"/>
            <a:chOff x="3465024" y="1654562"/>
            <a:chExt cx="5571472" cy="4397332"/>
          </a:xfrm>
        </p:grpSpPr>
        <p:sp>
          <p:nvSpPr>
            <p:cNvPr id="133" name="角丸四角形 132"/>
            <p:cNvSpPr/>
            <p:nvPr/>
          </p:nvSpPr>
          <p:spPr>
            <a:xfrm>
              <a:off x="5191980" y="5373216"/>
              <a:ext cx="3844516" cy="67867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B587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4" name="正方形/長方形 133"/>
            <p:cNvSpPr/>
            <p:nvPr/>
          </p:nvSpPr>
          <p:spPr>
            <a:xfrm>
              <a:off x="3465024" y="1654562"/>
              <a:ext cx="2226956" cy="3466526"/>
            </a:xfrm>
            <a:prstGeom prst="rect">
              <a:avLst/>
            </a:prstGeom>
            <a:solidFill>
              <a:srgbClr val="4F81BD">
                <a:alpha val="37000"/>
              </a:srgbClr>
            </a:solidFill>
            <a:ln w="25400" cap="flat" cmpd="sng" algn="ctr">
              <a:solidFill>
                <a:srgbClr val="4F81BD">
                  <a:shade val="50000"/>
                  <a:alpha val="53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5" name="左中かっこ 134"/>
            <p:cNvSpPr/>
            <p:nvPr/>
          </p:nvSpPr>
          <p:spPr>
            <a:xfrm rot="16200000">
              <a:off x="4385730" y="4206001"/>
              <a:ext cx="385543" cy="2226956"/>
            </a:xfrm>
            <a:prstGeom prst="leftBrace">
              <a:avLst>
                <a:gd name="adj1" fmla="val 27563"/>
                <a:gd name="adj2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36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00" y="5512251"/>
              <a:ext cx="577636" cy="262561"/>
            </a:xfrm>
            <a:prstGeom prst="rect">
              <a:avLst/>
            </a:prstGeom>
          </p:spPr>
        </p:pic>
        <p:sp>
          <p:nvSpPr>
            <p:cNvPr id="137" name="右矢印 136"/>
            <p:cNvSpPr/>
            <p:nvPr/>
          </p:nvSpPr>
          <p:spPr>
            <a:xfrm>
              <a:off x="5292080" y="5445224"/>
              <a:ext cx="419060" cy="526015"/>
            </a:xfrm>
            <a:prstGeom prst="rightArrow">
              <a:avLst/>
            </a:prstGeom>
            <a:gradFill rotWithShape="1">
              <a:gsLst>
                <a:gs pos="0">
                  <a:srgbClr val="1B587C">
                    <a:shade val="51000"/>
                    <a:satMod val="130000"/>
                  </a:srgbClr>
                </a:gs>
                <a:gs pos="80000">
                  <a:srgbClr val="1B587C">
                    <a:shade val="93000"/>
                    <a:satMod val="130000"/>
                  </a:srgbClr>
                </a:gs>
                <a:gs pos="100000">
                  <a:srgbClr val="1B587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B587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5690056" y="5484851"/>
              <a:ext cx="32263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Study </a:t>
              </a: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D</a:t>
              </a: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Y dependence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139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8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20" y="6000013"/>
            <a:ext cx="1075316" cy="240652"/>
          </a:xfrm>
          <a:prstGeom prst="rect">
            <a:avLst/>
          </a:prstGeom>
        </p:spPr>
      </p:pic>
      <p:sp>
        <p:nvSpPr>
          <p:cNvPr id="140" name="テキスト ボックス 139"/>
          <p:cNvSpPr txBox="1"/>
          <p:nvPr/>
        </p:nvSpPr>
        <p:spPr>
          <a:xfrm>
            <a:off x="1476822" y="624066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Poisson distribution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41" name="グループ化 14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42" name="四角形吹き出し 141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  <a:gradFill rotWithShape="1">
              <a:gsLst>
                <a:gs pos="0">
                  <a:srgbClr val="604878">
                    <a:tint val="50000"/>
                    <a:satMod val="300000"/>
                  </a:srgbClr>
                </a:gs>
                <a:gs pos="35000">
                  <a:srgbClr val="604878">
                    <a:tint val="37000"/>
                    <a:satMod val="300000"/>
                  </a:srgbClr>
                </a:gs>
                <a:gs pos="100000">
                  <a:srgbClr val="60487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4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44" name="テキスト ボックス 143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cumulants</a:t>
              </a: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: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78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Baryons in Hadronic Phase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46862" y="1288235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rgbClr val="C19859">
                  <a:lumMod val="4000"/>
                  <a:lumOff val="96000"/>
                </a:srgbClr>
              </a:gs>
              <a:gs pos="100000">
                <a:srgbClr val="C19859">
                  <a:lumMod val="4000"/>
                  <a:lumOff val="9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779755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hadronize</a:t>
            </a: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777350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chem. </a:t>
            </a: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f.o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4247458" y="479258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kinetic </a:t>
            </a: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f.o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633785" y="5174644"/>
            <a:ext cx="2731354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0" name="テキスト ボックス 9"/>
          <p:cNvSpPr txBox="1"/>
          <p:nvPr/>
        </p:nvSpPr>
        <p:spPr>
          <a:xfrm>
            <a:off x="2483768" y="4828077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10~20fm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円/楕円 317"/>
          <p:cNvSpPr/>
          <p:nvPr/>
        </p:nvSpPr>
        <p:spPr>
          <a:xfrm>
            <a:off x="4524849" y="174078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円/楕円 319"/>
          <p:cNvSpPr/>
          <p:nvPr/>
        </p:nvSpPr>
        <p:spPr>
          <a:xfrm>
            <a:off x="2800150" y="3296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円/楕円 320"/>
          <p:cNvSpPr/>
          <p:nvPr/>
        </p:nvSpPr>
        <p:spPr>
          <a:xfrm>
            <a:off x="878432" y="279199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円/楕円 321"/>
          <p:cNvSpPr/>
          <p:nvPr/>
        </p:nvSpPr>
        <p:spPr>
          <a:xfrm>
            <a:off x="1029003" y="331592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5" name="円/楕円 322"/>
          <p:cNvSpPr/>
          <p:nvPr/>
        </p:nvSpPr>
        <p:spPr>
          <a:xfrm>
            <a:off x="853162" y="212395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円/楕円 323"/>
          <p:cNvSpPr/>
          <p:nvPr/>
        </p:nvSpPr>
        <p:spPr>
          <a:xfrm>
            <a:off x="2335514" y="262673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円/楕円 324"/>
          <p:cNvSpPr/>
          <p:nvPr/>
        </p:nvSpPr>
        <p:spPr>
          <a:xfrm>
            <a:off x="1486426" y="385640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円/楕円 325"/>
          <p:cNvSpPr/>
          <p:nvPr/>
        </p:nvSpPr>
        <p:spPr>
          <a:xfrm>
            <a:off x="2335514" y="367596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" name="円/楕円 326"/>
          <p:cNvSpPr/>
          <p:nvPr/>
        </p:nvSpPr>
        <p:spPr>
          <a:xfrm>
            <a:off x="1861268" y="301870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" name="円/楕円 327"/>
          <p:cNvSpPr/>
          <p:nvPr/>
        </p:nvSpPr>
        <p:spPr>
          <a:xfrm>
            <a:off x="3646666" y="3531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" name="円/楕円 328"/>
          <p:cNvSpPr/>
          <p:nvPr/>
        </p:nvSpPr>
        <p:spPr>
          <a:xfrm>
            <a:off x="1431888" y="287470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" name="円/楕円 329"/>
          <p:cNvSpPr/>
          <p:nvPr/>
        </p:nvSpPr>
        <p:spPr>
          <a:xfrm>
            <a:off x="3173130" y="386137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" name="円/楕円 330"/>
          <p:cNvSpPr/>
          <p:nvPr/>
        </p:nvSpPr>
        <p:spPr>
          <a:xfrm>
            <a:off x="6386649" y="143223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4" name="円/楕円 331"/>
          <p:cNvSpPr/>
          <p:nvPr/>
        </p:nvSpPr>
        <p:spPr>
          <a:xfrm>
            <a:off x="1521301" y="21540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5" name="円/楕円 332"/>
          <p:cNvSpPr/>
          <p:nvPr/>
        </p:nvSpPr>
        <p:spPr>
          <a:xfrm>
            <a:off x="4365139" y="143414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6" name="円/楕円 333"/>
          <p:cNvSpPr/>
          <p:nvPr/>
        </p:nvSpPr>
        <p:spPr>
          <a:xfrm>
            <a:off x="1011395" y="40475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7" name="円/楕円 334"/>
          <p:cNvSpPr/>
          <p:nvPr/>
        </p:nvSpPr>
        <p:spPr>
          <a:xfrm>
            <a:off x="5004048" y="2955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8" name="円/楕円 335"/>
          <p:cNvSpPr/>
          <p:nvPr/>
        </p:nvSpPr>
        <p:spPr>
          <a:xfrm>
            <a:off x="4788024" y="187574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9" name="円/楕円 336"/>
          <p:cNvSpPr/>
          <p:nvPr/>
        </p:nvSpPr>
        <p:spPr>
          <a:xfrm>
            <a:off x="4856001" y="150614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0" name="円/楕円 337"/>
          <p:cNvSpPr/>
          <p:nvPr/>
        </p:nvSpPr>
        <p:spPr>
          <a:xfrm>
            <a:off x="5529356" y="236942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1" name="円/楕円 338"/>
          <p:cNvSpPr/>
          <p:nvPr/>
        </p:nvSpPr>
        <p:spPr>
          <a:xfrm>
            <a:off x="5457071" y="15249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" name="円/楕円 339"/>
          <p:cNvSpPr/>
          <p:nvPr/>
        </p:nvSpPr>
        <p:spPr>
          <a:xfrm>
            <a:off x="5385071" y="407283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" name="円/楕円 340"/>
          <p:cNvSpPr/>
          <p:nvPr/>
        </p:nvSpPr>
        <p:spPr>
          <a:xfrm>
            <a:off x="6454962" y="412862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" name="円/楕円 341"/>
          <p:cNvSpPr/>
          <p:nvPr/>
        </p:nvSpPr>
        <p:spPr>
          <a:xfrm>
            <a:off x="4928001" y="244728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5" name="円/楕円 342"/>
          <p:cNvSpPr/>
          <p:nvPr/>
        </p:nvSpPr>
        <p:spPr>
          <a:xfrm>
            <a:off x="6094922" y="24701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6" name="円/楕円 343"/>
          <p:cNvSpPr/>
          <p:nvPr/>
        </p:nvSpPr>
        <p:spPr>
          <a:xfrm>
            <a:off x="2422514" y="151572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7" name="円/楕円 344"/>
          <p:cNvSpPr/>
          <p:nvPr/>
        </p:nvSpPr>
        <p:spPr>
          <a:xfrm>
            <a:off x="5746356" y="31290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8" name="円/楕円 345"/>
          <p:cNvSpPr/>
          <p:nvPr/>
        </p:nvSpPr>
        <p:spPr>
          <a:xfrm>
            <a:off x="3284332" y="222446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9" name="円/楕円 346"/>
          <p:cNvSpPr/>
          <p:nvPr/>
        </p:nvSpPr>
        <p:spPr>
          <a:xfrm>
            <a:off x="1633785" y="14445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0" name="円/楕円 347"/>
          <p:cNvSpPr/>
          <p:nvPr/>
        </p:nvSpPr>
        <p:spPr>
          <a:xfrm>
            <a:off x="3459289" y="144609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1" name="円/楕円 348"/>
          <p:cNvSpPr/>
          <p:nvPr/>
        </p:nvSpPr>
        <p:spPr>
          <a:xfrm>
            <a:off x="2166827" y="14437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2" name="円/楕円 349"/>
          <p:cNvSpPr/>
          <p:nvPr/>
        </p:nvSpPr>
        <p:spPr>
          <a:xfrm>
            <a:off x="2154440" y="240694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3" name="円/楕円 350"/>
          <p:cNvSpPr/>
          <p:nvPr/>
        </p:nvSpPr>
        <p:spPr>
          <a:xfrm>
            <a:off x="1794890" y="187576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4" name="円/楕円 351"/>
          <p:cNvSpPr/>
          <p:nvPr/>
        </p:nvSpPr>
        <p:spPr>
          <a:xfrm>
            <a:off x="2237451" y="178375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5" name="円/楕円 352"/>
          <p:cNvSpPr/>
          <p:nvPr/>
        </p:nvSpPr>
        <p:spPr>
          <a:xfrm>
            <a:off x="3155913" y="266783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6" name="円/楕円 353"/>
          <p:cNvSpPr/>
          <p:nvPr/>
        </p:nvSpPr>
        <p:spPr>
          <a:xfrm>
            <a:off x="2565085" y="313875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7" name="円/楕円 354"/>
          <p:cNvSpPr/>
          <p:nvPr/>
        </p:nvSpPr>
        <p:spPr>
          <a:xfrm>
            <a:off x="4078714" y="2595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8" name="円/楕円 355"/>
          <p:cNvSpPr/>
          <p:nvPr/>
        </p:nvSpPr>
        <p:spPr>
          <a:xfrm>
            <a:off x="4300160" y="337861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9" name="円/楕円 356"/>
          <p:cNvSpPr/>
          <p:nvPr/>
        </p:nvSpPr>
        <p:spPr>
          <a:xfrm>
            <a:off x="4453936" y="306675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0" name="円/楕円 357"/>
          <p:cNvSpPr/>
          <p:nvPr/>
        </p:nvSpPr>
        <p:spPr>
          <a:xfrm>
            <a:off x="4854459" y="333479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1" name="円/楕円 358"/>
          <p:cNvSpPr/>
          <p:nvPr/>
        </p:nvSpPr>
        <p:spPr>
          <a:xfrm>
            <a:off x="3958883" y="16578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2" name="円/楕円 359"/>
          <p:cNvSpPr/>
          <p:nvPr/>
        </p:nvSpPr>
        <p:spPr>
          <a:xfrm>
            <a:off x="3146117" y="16494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3" name="円/楕円 360"/>
          <p:cNvSpPr/>
          <p:nvPr/>
        </p:nvSpPr>
        <p:spPr>
          <a:xfrm>
            <a:off x="3896304" y="13717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4" name="円/楕円 361"/>
          <p:cNvSpPr/>
          <p:nvPr/>
        </p:nvSpPr>
        <p:spPr>
          <a:xfrm>
            <a:off x="4079682" y="191672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5" name="円/楕円 362"/>
          <p:cNvSpPr/>
          <p:nvPr/>
        </p:nvSpPr>
        <p:spPr>
          <a:xfrm>
            <a:off x="3408639" y="184472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6" name="円/楕円 363"/>
          <p:cNvSpPr/>
          <p:nvPr/>
        </p:nvSpPr>
        <p:spPr>
          <a:xfrm>
            <a:off x="3749783" y="198872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7" name="円/楕円 364"/>
          <p:cNvSpPr/>
          <p:nvPr/>
        </p:nvSpPr>
        <p:spPr>
          <a:xfrm>
            <a:off x="3548890" y="281185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8" name="円/楕円 365"/>
          <p:cNvSpPr/>
          <p:nvPr/>
        </p:nvSpPr>
        <p:spPr>
          <a:xfrm>
            <a:off x="3534372" y="386137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9" name="円/楕円 366"/>
          <p:cNvSpPr/>
          <p:nvPr/>
        </p:nvSpPr>
        <p:spPr>
          <a:xfrm>
            <a:off x="4544542" y="362702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0" name="円/楕円 367"/>
          <p:cNvSpPr/>
          <p:nvPr/>
        </p:nvSpPr>
        <p:spPr>
          <a:xfrm>
            <a:off x="4654778" y="405057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1" name="円/楕円 368"/>
          <p:cNvSpPr/>
          <p:nvPr/>
        </p:nvSpPr>
        <p:spPr>
          <a:xfrm>
            <a:off x="3796894" y="405662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2" name="円/楕円 369"/>
          <p:cNvSpPr/>
          <p:nvPr/>
        </p:nvSpPr>
        <p:spPr>
          <a:xfrm>
            <a:off x="4138038" y="420062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3" name="円/楕円 370"/>
          <p:cNvSpPr/>
          <p:nvPr/>
        </p:nvSpPr>
        <p:spPr>
          <a:xfrm>
            <a:off x="5000001" y="414231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4" name="円/楕円 371"/>
          <p:cNvSpPr/>
          <p:nvPr/>
        </p:nvSpPr>
        <p:spPr>
          <a:xfrm>
            <a:off x="1861268" y="2446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5" name="円/楕円 372"/>
          <p:cNvSpPr/>
          <p:nvPr/>
        </p:nvSpPr>
        <p:spPr>
          <a:xfrm>
            <a:off x="2459350" y="407426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6" name="円/楕円 373"/>
          <p:cNvSpPr/>
          <p:nvPr/>
        </p:nvSpPr>
        <p:spPr>
          <a:xfrm>
            <a:off x="3218117" y="335852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7" name="円/楕円 374"/>
          <p:cNvSpPr/>
          <p:nvPr/>
        </p:nvSpPr>
        <p:spPr>
          <a:xfrm>
            <a:off x="1853994" y="34676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8" name="円/楕円 375"/>
          <p:cNvSpPr/>
          <p:nvPr/>
        </p:nvSpPr>
        <p:spPr>
          <a:xfrm>
            <a:off x="2813161" y="173174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9" name="円/楕円 376"/>
          <p:cNvSpPr/>
          <p:nvPr/>
        </p:nvSpPr>
        <p:spPr>
          <a:xfrm>
            <a:off x="1918474" y="3895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0" name="円/楕円 377"/>
          <p:cNvSpPr/>
          <p:nvPr/>
        </p:nvSpPr>
        <p:spPr>
          <a:xfrm>
            <a:off x="1012839" y="37539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1" name="円/楕円 378"/>
          <p:cNvSpPr/>
          <p:nvPr/>
        </p:nvSpPr>
        <p:spPr>
          <a:xfrm>
            <a:off x="1691696" y="401457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2" name="円/楕円 379"/>
          <p:cNvSpPr/>
          <p:nvPr/>
        </p:nvSpPr>
        <p:spPr>
          <a:xfrm>
            <a:off x="1948043" y="41546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3" name="円/楕円 380"/>
          <p:cNvSpPr/>
          <p:nvPr/>
        </p:nvSpPr>
        <p:spPr>
          <a:xfrm>
            <a:off x="3579736" y="237980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4" name="円/楕円 381"/>
          <p:cNvSpPr/>
          <p:nvPr/>
        </p:nvSpPr>
        <p:spPr>
          <a:xfrm>
            <a:off x="1547664" y="418000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5" name="円/楕円 382"/>
          <p:cNvSpPr/>
          <p:nvPr/>
        </p:nvSpPr>
        <p:spPr>
          <a:xfrm>
            <a:off x="2200791" y="413291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6" name="円/楕円 383"/>
          <p:cNvSpPr/>
          <p:nvPr/>
        </p:nvSpPr>
        <p:spPr>
          <a:xfrm>
            <a:off x="3961558" y="330661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7" name="円/楕円 384"/>
          <p:cNvSpPr/>
          <p:nvPr/>
        </p:nvSpPr>
        <p:spPr>
          <a:xfrm>
            <a:off x="2566546" y="237980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8" name="円/楕円 385"/>
          <p:cNvSpPr/>
          <p:nvPr/>
        </p:nvSpPr>
        <p:spPr>
          <a:xfrm>
            <a:off x="2885161" y="30278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9" name="円/楕円 386"/>
          <p:cNvSpPr/>
          <p:nvPr/>
        </p:nvSpPr>
        <p:spPr>
          <a:xfrm>
            <a:off x="2009946" y="2806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0" name="円/楕円 387"/>
          <p:cNvSpPr/>
          <p:nvPr/>
        </p:nvSpPr>
        <p:spPr>
          <a:xfrm>
            <a:off x="2351090" y="2950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" name="円/楕円 388"/>
          <p:cNvSpPr/>
          <p:nvPr/>
        </p:nvSpPr>
        <p:spPr>
          <a:xfrm>
            <a:off x="1029976" y="193378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2" name="円/楕円 389"/>
          <p:cNvSpPr/>
          <p:nvPr/>
        </p:nvSpPr>
        <p:spPr>
          <a:xfrm>
            <a:off x="2207118" y="340733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3" name="円/楕円 390"/>
          <p:cNvSpPr/>
          <p:nvPr/>
        </p:nvSpPr>
        <p:spPr>
          <a:xfrm>
            <a:off x="3029161" y="413209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4" name="円/楕円 391"/>
          <p:cNvSpPr/>
          <p:nvPr/>
        </p:nvSpPr>
        <p:spPr>
          <a:xfrm>
            <a:off x="1138037" y="256059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5" name="円/楕円 392"/>
          <p:cNvSpPr/>
          <p:nvPr/>
        </p:nvSpPr>
        <p:spPr>
          <a:xfrm>
            <a:off x="1431888" y="196177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6" name="円/楕円 393"/>
          <p:cNvSpPr/>
          <p:nvPr/>
        </p:nvSpPr>
        <p:spPr>
          <a:xfrm>
            <a:off x="2697202" y="415209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7" name="円/楕円 394"/>
          <p:cNvSpPr/>
          <p:nvPr/>
        </p:nvSpPr>
        <p:spPr>
          <a:xfrm>
            <a:off x="1170172" y="136034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8" name="円/楕円 395"/>
          <p:cNvSpPr/>
          <p:nvPr/>
        </p:nvSpPr>
        <p:spPr>
          <a:xfrm>
            <a:off x="3210392" y="309799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9" name="円/楕円 396"/>
          <p:cNvSpPr/>
          <p:nvPr/>
        </p:nvSpPr>
        <p:spPr>
          <a:xfrm>
            <a:off x="827584" y="13717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0" name="円/楕円 397"/>
          <p:cNvSpPr/>
          <p:nvPr/>
        </p:nvSpPr>
        <p:spPr>
          <a:xfrm>
            <a:off x="1290971" y="158773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1" name="円/楕円 398"/>
          <p:cNvSpPr/>
          <p:nvPr/>
        </p:nvSpPr>
        <p:spPr>
          <a:xfrm>
            <a:off x="1739117" y="274108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2" name="円/楕円 399"/>
          <p:cNvSpPr/>
          <p:nvPr/>
        </p:nvSpPr>
        <p:spPr>
          <a:xfrm>
            <a:off x="961072" y="159909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3" name="円/楕円 400"/>
          <p:cNvSpPr/>
          <p:nvPr/>
        </p:nvSpPr>
        <p:spPr>
          <a:xfrm>
            <a:off x="1558434" y="31719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4" name="円/楕円 401"/>
          <p:cNvSpPr/>
          <p:nvPr/>
        </p:nvSpPr>
        <p:spPr>
          <a:xfrm>
            <a:off x="2828651" y="357366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5" name="円/楕円 402"/>
          <p:cNvSpPr/>
          <p:nvPr/>
        </p:nvSpPr>
        <p:spPr>
          <a:xfrm>
            <a:off x="639284" y="33159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6" name="円/楕円 403"/>
          <p:cNvSpPr/>
          <p:nvPr/>
        </p:nvSpPr>
        <p:spPr>
          <a:xfrm>
            <a:off x="2782570" y="251928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7" name="円/楕円 404"/>
          <p:cNvSpPr/>
          <p:nvPr/>
        </p:nvSpPr>
        <p:spPr>
          <a:xfrm>
            <a:off x="2479514" y="201977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8" name="円/楕円 405"/>
          <p:cNvSpPr/>
          <p:nvPr/>
        </p:nvSpPr>
        <p:spPr>
          <a:xfrm>
            <a:off x="709908" y="373908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9" name="円/楕円 406"/>
          <p:cNvSpPr/>
          <p:nvPr/>
        </p:nvSpPr>
        <p:spPr>
          <a:xfrm>
            <a:off x="1494932" y="352336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0" name="円/楕円 407"/>
          <p:cNvSpPr/>
          <p:nvPr/>
        </p:nvSpPr>
        <p:spPr>
          <a:xfrm>
            <a:off x="885976" y="241659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1" name="円/楕円 408"/>
          <p:cNvSpPr/>
          <p:nvPr/>
        </p:nvSpPr>
        <p:spPr>
          <a:xfrm>
            <a:off x="1146971" y="22645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2" name="円/楕円 409"/>
          <p:cNvSpPr/>
          <p:nvPr/>
        </p:nvSpPr>
        <p:spPr>
          <a:xfrm>
            <a:off x="840460" y="30608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3" name="円/楕円 410"/>
          <p:cNvSpPr/>
          <p:nvPr/>
        </p:nvSpPr>
        <p:spPr>
          <a:xfrm>
            <a:off x="1187159" y="287301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4" name="円/楕円 411"/>
          <p:cNvSpPr/>
          <p:nvPr/>
        </p:nvSpPr>
        <p:spPr>
          <a:xfrm>
            <a:off x="1269561" y="313955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5" name="円/楕円 412"/>
          <p:cNvSpPr/>
          <p:nvPr/>
        </p:nvSpPr>
        <p:spPr>
          <a:xfrm>
            <a:off x="1250487" y="415857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6" name="円/楕円 413"/>
          <p:cNvSpPr/>
          <p:nvPr/>
        </p:nvSpPr>
        <p:spPr>
          <a:xfrm>
            <a:off x="2160238" y="20100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7" name="円/楕円 414"/>
          <p:cNvSpPr/>
          <p:nvPr/>
        </p:nvSpPr>
        <p:spPr>
          <a:xfrm>
            <a:off x="3029130" y="197548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8" name="円/楕円 415"/>
          <p:cNvSpPr/>
          <p:nvPr/>
        </p:nvSpPr>
        <p:spPr>
          <a:xfrm>
            <a:off x="454292" y="21135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9" name="円/楕円 416"/>
          <p:cNvSpPr/>
          <p:nvPr/>
        </p:nvSpPr>
        <p:spPr>
          <a:xfrm>
            <a:off x="1883199" y="157814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0" name="円/楕円 417"/>
          <p:cNvSpPr/>
          <p:nvPr/>
        </p:nvSpPr>
        <p:spPr>
          <a:xfrm>
            <a:off x="1566932" y="16952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1" name="円/楕円 418"/>
          <p:cNvSpPr/>
          <p:nvPr/>
        </p:nvSpPr>
        <p:spPr>
          <a:xfrm>
            <a:off x="3664864" y="30751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2" name="円/楕円 419"/>
          <p:cNvSpPr/>
          <p:nvPr/>
        </p:nvSpPr>
        <p:spPr>
          <a:xfrm>
            <a:off x="5878922" y="149987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3" name="円/楕円 421"/>
          <p:cNvSpPr/>
          <p:nvPr/>
        </p:nvSpPr>
        <p:spPr>
          <a:xfrm>
            <a:off x="3408639" y="4122579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4" name="円/楕円 423"/>
          <p:cNvSpPr/>
          <p:nvPr/>
        </p:nvSpPr>
        <p:spPr>
          <a:xfrm>
            <a:off x="2699816" y="1371717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5" name="円/楕円 424"/>
          <p:cNvSpPr/>
          <p:nvPr/>
        </p:nvSpPr>
        <p:spPr>
          <a:xfrm>
            <a:off x="1539413" y="2431601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6" name="円/楕円 426"/>
          <p:cNvSpPr/>
          <p:nvPr/>
        </p:nvSpPr>
        <p:spPr>
          <a:xfrm>
            <a:off x="262274" y="324390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7" name="円/楕円 427"/>
          <p:cNvSpPr/>
          <p:nvPr/>
        </p:nvSpPr>
        <p:spPr>
          <a:xfrm>
            <a:off x="531994" y="314708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8" name="円/楕円 428"/>
          <p:cNvSpPr/>
          <p:nvPr/>
        </p:nvSpPr>
        <p:spPr>
          <a:xfrm>
            <a:off x="370672" y="24387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9" name="円/楕円 429"/>
          <p:cNvSpPr/>
          <p:nvPr/>
        </p:nvSpPr>
        <p:spPr>
          <a:xfrm>
            <a:off x="441912" y="39584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0" name="円/楕円 430"/>
          <p:cNvSpPr/>
          <p:nvPr/>
        </p:nvSpPr>
        <p:spPr>
          <a:xfrm>
            <a:off x="169365" y="417531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1" name="円/楕円 431"/>
          <p:cNvSpPr/>
          <p:nvPr/>
        </p:nvSpPr>
        <p:spPr>
          <a:xfrm>
            <a:off x="423994" y="342754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2" name="円/楕円 432"/>
          <p:cNvSpPr/>
          <p:nvPr/>
        </p:nvSpPr>
        <p:spPr>
          <a:xfrm>
            <a:off x="503560" y="140770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3" name="円/楕円 433"/>
          <p:cNvSpPr/>
          <p:nvPr/>
        </p:nvSpPr>
        <p:spPr>
          <a:xfrm>
            <a:off x="388131" y="164566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4" name="円/楕円 434"/>
          <p:cNvSpPr/>
          <p:nvPr/>
        </p:nvSpPr>
        <p:spPr>
          <a:xfrm>
            <a:off x="346791" y="18202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5" name="円/楕円 435"/>
          <p:cNvSpPr/>
          <p:nvPr/>
        </p:nvSpPr>
        <p:spPr>
          <a:xfrm>
            <a:off x="389903" y="267242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6" name="円/楕円 436"/>
          <p:cNvSpPr/>
          <p:nvPr/>
        </p:nvSpPr>
        <p:spPr>
          <a:xfrm>
            <a:off x="585257" y="25030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7" name="円/楕円 437"/>
          <p:cNvSpPr/>
          <p:nvPr/>
        </p:nvSpPr>
        <p:spPr>
          <a:xfrm>
            <a:off x="223365" y="386414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8" name="円/楕円 438"/>
          <p:cNvSpPr/>
          <p:nvPr/>
        </p:nvSpPr>
        <p:spPr>
          <a:xfrm>
            <a:off x="590020" y="295787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9" name="円/楕円 439"/>
          <p:cNvSpPr/>
          <p:nvPr/>
        </p:nvSpPr>
        <p:spPr>
          <a:xfrm>
            <a:off x="804460" y="357366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0" name="円/楕円 440"/>
          <p:cNvSpPr/>
          <p:nvPr/>
        </p:nvSpPr>
        <p:spPr>
          <a:xfrm>
            <a:off x="182924" y="26321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1" name="円/楕円 441"/>
          <p:cNvSpPr/>
          <p:nvPr/>
        </p:nvSpPr>
        <p:spPr>
          <a:xfrm>
            <a:off x="517621" y="41795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2" name="円/楕円 442"/>
          <p:cNvSpPr/>
          <p:nvPr/>
        </p:nvSpPr>
        <p:spPr>
          <a:xfrm>
            <a:off x="694322" y="270385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3" name="円/楕円 443"/>
          <p:cNvSpPr/>
          <p:nvPr/>
        </p:nvSpPr>
        <p:spPr>
          <a:xfrm>
            <a:off x="655908" y="229646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4" name="円/楕円 444"/>
          <p:cNvSpPr/>
          <p:nvPr/>
        </p:nvSpPr>
        <p:spPr>
          <a:xfrm>
            <a:off x="262274" y="170975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5" name="円/楕円 445"/>
          <p:cNvSpPr/>
          <p:nvPr/>
        </p:nvSpPr>
        <p:spPr>
          <a:xfrm>
            <a:off x="218479" y="29827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6" name="円/楕円 446"/>
          <p:cNvSpPr/>
          <p:nvPr/>
        </p:nvSpPr>
        <p:spPr>
          <a:xfrm>
            <a:off x="578225" y="192298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7" name="円/楕円 447"/>
          <p:cNvSpPr/>
          <p:nvPr/>
        </p:nvSpPr>
        <p:spPr>
          <a:xfrm>
            <a:off x="744247" y="403826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8" name="円/楕円 448"/>
          <p:cNvSpPr/>
          <p:nvPr/>
        </p:nvSpPr>
        <p:spPr>
          <a:xfrm>
            <a:off x="226282" y="345992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9" name="円/楕円 449"/>
          <p:cNvSpPr/>
          <p:nvPr/>
        </p:nvSpPr>
        <p:spPr>
          <a:xfrm>
            <a:off x="358994" y="290027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40" name="直線コネクタ 139"/>
          <p:cNvCxnSpPr/>
          <p:nvPr/>
        </p:nvCxnSpPr>
        <p:spPr>
          <a:xfrm>
            <a:off x="410560" y="5839084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CC0000"/>
            </a:solidFill>
            <a:prstDash val="solid"/>
          </a:ln>
          <a:effectLst>
            <a:glow rad="63500">
              <a:srgbClr val="F07F09">
                <a:satMod val="175000"/>
                <a:alpha val="40000"/>
              </a:srgbClr>
            </a:glow>
          </a:effectLst>
        </p:spPr>
      </p:cxnSp>
      <p:cxnSp>
        <p:nvCxnSpPr>
          <p:cNvPr id="141" name="直線コネクタ 140"/>
          <p:cNvCxnSpPr/>
          <p:nvPr/>
        </p:nvCxnSpPr>
        <p:spPr>
          <a:xfrm>
            <a:off x="410560" y="6165304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</a:ln>
          <a:effectLst>
            <a:glow rad="63500">
              <a:srgbClr val="F07F09">
                <a:satMod val="175000"/>
                <a:alpha val="40000"/>
              </a:srgbClr>
            </a:glow>
          </a:effectLst>
        </p:spPr>
      </p:cxnSp>
      <p:cxnSp>
        <p:nvCxnSpPr>
          <p:cNvPr id="142" name="直線コネクタ 141"/>
          <p:cNvCxnSpPr/>
          <p:nvPr/>
        </p:nvCxnSpPr>
        <p:spPr>
          <a:xfrm>
            <a:off x="410560" y="6525344"/>
            <a:ext cx="428597" cy="0"/>
          </a:xfrm>
          <a:prstGeom prst="line">
            <a:avLst/>
          </a:prstGeom>
          <a:noFill/>
          <a:ln w="101600" cap="flat" cmpd="tri" algn="ctr">
            <a:solidFill>
              <a:srgbClr val="006600"/>
            </a:solidFill>
            <a:prstDash val="solid"/>
          </a:ln>
          <a:effectLst>
            <a:glow rad="63500">
              <a:srgbClr val="F07F09">
                <a:satMod val="175000"/>
                <a:alpha val="40000"/>
              </a:srgbClr>
            </a:glow>
          </a:effectLst>
        </p:spPr>
      </p:cxnSp>
      <p:pic>
        <p:nvPicPr>
          <p:cNvPr id="143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707860"/>
            <a:ext cx="521415" cy="272590"/>
          </a:xfrm>
          <a:prstGeom prst="rect">
            <a:avLst/>
          </a:prstGeom>
        </p:spPr>
      </p:pic>
      <p:pic>
        <p:nvPicPr>
          <p:cNvPr id="144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6079052"/>
            <a:ext cx="517238" cy="255345"/>
          </a:xfrm>
          <a:prstGeom prst="rect">
            <a:avLst/>
          </a:prstGeom>
        </p:spPr>
      </p:pic>
      <p:pic>
        <p:nvPicPr>
          <p:cNvPr id="145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420075"/>
            <a:ext cx="1025472" cy="295535"/>
          </a:xfrm>
          <a:prstGeom prst="rect">
            <a:avLst/>
          </a:prstGeom>
        </p:spPr>
      </p:pic>
      <p:sp>
        <p:nvSpPr>
          <p:cNvPr id="146" name="円/楕円 187"/>
          <p:cNvSpPr/>
          <p:nvPr/>
        </p:nvSpPr>
        <p:spPr>
          <a:xfrm>
            <a:off x="2228049" y="57322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604878">
                  <a:lumMod val="90000"/>
                </a:srgbClr>
              </a:gs>
              <a:gs pos="100000">
                <a:srgbClr val="604878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411760" y="558924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mesons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8" name="円/楕円 189"/>
          <p:cNvSpPr/>
          <p:nvPr/>
        </p:nvSpPr>
        <p:spPr>
          <a:xfrm>
            <a:off x="2195736" y="609329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411760" y="5981218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baryons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50" name="グループ化 149"/>
          <p:cNvGrpSpPr/>
          <p:nvPr/>
        </p:nvGrpSpPr>
        <p:grpSpPr>
          <a:xfrm>
            <a:off x="1055775" y="3611680"/>
            <a:ext cx="7415411" cy="461153"/>
            <a:chOff x="973013" y="3436739"/>
            <a:chExt cx="7415411" cy="461153"/>
          </a:xfrm>
        </p:grpSpPr>
        <p:cxnSp>
          <p:nvCxnSpPr>
            <p:cNvPr id="151" name="直線コネクタ 150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52" name="直線コネクタ 151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53" name="直線コネクタ 152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54" name="直線コネクタ 153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55" name="直線コネクタ 154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56" name="直線コネクタ 155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57" name="直線コネクタ 156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tailEnd type="arrow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58" name="直線コネクタ 157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59" name="直線コネクタ 158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160" name="グループ化 159"/>
          <p:cNvGrpSpPr/>
          <p:nvPr/>
        </p:nvGrpSpPr>
        <p:grpSpPr>
          <a:xfrm>
            <a:off x="1064175" y="2710169"/>
            <a:ext cx="7407011" cy="887800"/>
            <a:chOff x="981413" y="2535228"/>
            <a:chExt cx="7407011" cy="887800"/>
          </a:xfrm>
        </p:grpSpPr>
        <p:cxnSp>
          <p:nvCxnSpPr>
            <p:cNvPr id="161" name="直線コネクタ 160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62" name="直線コネクタ 161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63" name="直線コネクタ 162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64" name="直線コネクタ 163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65" name="直線コネクタ 164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66" name="直線コネクタ 165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67" name="直線コネクタ 166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68" name="直線コネクタ 167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169" name="グループ化 168"/>
          <p:cNvGrpSpPr/>
          <p:nvPr/>
        </p:nvGrpSpPr>
        <p:grpSpPr>
          <a:xfrm>
            <a:off x="466994" y="1632783"/>
            <a:ext cx="8004192" cy="819030"/>
            <a:chOff x="384232" y="1457842"/>
            <a:chExt cx="8004192" cy="819030"/>
          </a:xfrm>
        </p:grpSpPr>
        <p:cxnSp>
          <p:nvCxnSpPr>
            <p:cNvPr id="170" name="直線コネクタ 16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71" name="直線コネクタ 170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72" name="直線コネクタ 171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73" name="直線コネクタ 172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74" name="直線コネクタ 173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75" name="直線コネクタ 174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76" name="直線コネクタ 175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77" name="直線コネクタ 176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78" name="直線コネクタ 177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79" name="直線コネクタ 178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  <p:cxnSp>
          <p:nvCxnSpPr>
            <p:cNvPr id="180" name="直線コネクタ 179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F07F09">
                  <a:satMod val="175000"/>
                  <a:alpha val="40000"/>
                </a:srgbClr>
              </a:glow>
            </a:effectLst>
          </p:spPr>
        </p:cxnSp>
      </p:grpSp>
      <p:sp>
        <p:nvSpPr>
          <p:cNvPr id="181" name="円/楕円 235"/>
          <p:cNvSpPr/>
          <p:nvPr/>
        </p:nvSpPr>
        <p:spPr>
          <a:xfrm>
            <a:off x="531994" y="37127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2" name="円/楕円 237"/>
          <p:cNvSpPr/>
          <p:nvPr/>
        </p:nvSpPr>
        <p:spPr>
          <a:xfrm>
            <a:off x="623653" y="155172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3" name="円/楕円 238"/>
          <p:cNvSpPr/>
          <p:nvPr/>
        </p:nvSpPr>
        <p:spPr>
          <a:xfrm>
            <a:off x="218479" y="20377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84" name="直線コネクタ 183"/>
          <p:cNvCxnSpPr/>
          <p:nvPr/>
        </p:nvCxnSpPr>
        <p:spPr>
          <a:xfrm>
            <a:off x="858362" y="1227677"/>
            <a:ext cx="98" cy="420870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5" name="直線コネクタ 184"/>
          <p:cNvCxnSpPr/>
          <p:nvPr/>
        </p:nvCxnSpPr>
        <p:spPr>
          <a:xfrm>
            <a:off x="1218402" y="1227677"/>
            <a:ext cx="4382" cy="420870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6" name="直線コネクタ 185"/>
          <p:cNvCxnSpPr/>
          <p:nvPr/>
        </p:nvCxnSpPr>
        <p:spPr>
          <a:xfrm>
            <a:off x="5074896" y="1227677"/>
            <a:ext cx="0" cy="420870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7" name="直線矢印コネクタ 186"/>
          <p:cNvCxnSpPr/>
          <p:nvPr/>
        </p:nvCxnSpPr>
        <p:spPr>
          <a:xfrm>
            <a:off x="7406347" y="4302579"/>
            <a:ext cx="108012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88" name="円/楕円 239"/>
          <p:cNvSpPr/>
          <p:nvPr/>
        </p:nvSpPr>
        <p:spPr>
          <a:xfrm>
            <a:off x="226282" y="227659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9" name="円/楕円 241"/>
          <p:cNvSpPr/>
          <p:nvPr/>
        </p:nvSpPr>
        <p:spPr>
          <a:xfrm>
            <a:off x="226282" y="14075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0" name="円/楕円 243"/>
          <p:cNvSpPr/>
          <p:nvPr/>
        </p:nvSpPr>
        <p:spPr>
          <a:xfrm>
            <a:off x="316672" y="364203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4E854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1" name="角丸四角形 190"/>
          <p:cNvSpPr/>
          <p:nvPr/>
        </p:nvSpPr>
        <p:spPr>
          <a:xfrm>
            <a:off x="218479" y="5589240"/>
            <a:ext cx="3312810" cy="1224136"/>
          </a:xfrm>
          <a:prstGeom prst="roundRect">
            <a:avLst/>
          </a:prstGeom>
          <a:noFill/>
          <a:ln w="254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192" name="グループ化 191"/>
          <p:cNvGrpSpPr/>
          <p:nvPr/>
        </p:nvGrpSpPr>
        <p:grpSpPr>
          <a:xfrm rot="21304964">
            <a:off x="3892121" y="5443809"/>
            <a:ext cx="5020222" cy="1153543"/>
            <a:chOff x="4223682" y="5299793"/>
            <a:chExt cx="5020222" cy="1153543"/>
          </a:xfrm>
        </p:grpSpPr>
        <p:sp>
          <p:nvSpPr>
            <p:cNvPr id="193" name="角丸四角形 192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F293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94" name="テキスト ボックス 19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Baryons behave like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Brownian pollens in water</a:t>
              </a:r>
              <a:endParaRPr kumimoji="0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5" name="テキスト ボックス 194"/>
          <p:cNvSpPr txBox="1"/>
          <p:nvPr/>
        </p:nvSpPr>
        <p:spPr>
          <a:xfrm>
            <a:off x="7406347" y="387691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Event-by-Event Fluctuations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49472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2107822" y="6093296"/>
            <a:ext cx="4968552" cy="65039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7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700808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115616" y="4437112"/>
            <a:ext cx="2304256" cy="43204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683568" y="2530768"/>
            <a:ext cx="1539557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0" name="直線コネクタ 9"/>
          <p:cNvCxnSpPr/>
          <p:nvPr/>
        </p:nvCxnSpPr>
        <p:spPr>
          <a:xfrm flipH="1" flipV="1">
            <a:off x="2267744" y="2530768"/>
            <a:ext cx="1584176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1" name="直線矢印コネクタ 10"/>
          <p:cNvCxnSpPr/>
          <p:nvPr/>
        </p:nvCxnSpPr>
        <p:spPr>
          <a:xfrm flipH="1">
            <a:off x="1907704" y="3207166"/>
            <a:ext cx="14401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2" name="直線矢印コネクタ 11"/>
          <p:cNvCxnSpPr/>
          <p:nvPr/>
        </p:nvCxnSpPr>
        <p:spPr>
          <a:xfrm flipH="1">
            <a:off x="1453346" y="3106281"/>
            <a:ext cx="310342" cy="4138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3" name="直線矢印コネクタ 12"/>
          <p:cNvCxnSpPr/>
          <p:nvPr/>
        </p:nvCxnSpPr>
        <p:spPr>
          <a:xfrm flipH="1">
            <a:off x="2107822" y="3313206"/>
            <a:ext cx="31812" cy="3683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4" name="直線矢印コネクタ 13"/>
          <p:cNvCxnSpPr/>
          <p:nvPr/>
        </p:nvCxnSpPr>
        <p:spPr>
          <a:xfrm>
            <a:off x="2267744" y="3289614"/>
            <a:ext cx="0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5" name="直線矢印コネクタ 14"/>
          <p:cNvCxnSpPr/>
          <p:nvPr/>
        </p:nvCxnSpPr>
        <p:spPr>
          <a:xfrm flipH="1">
            <a:off x="1763688" y="3232787"/>
            <a:ext cx="144016" cy="3402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6" name="直線矢印コネクタ 15"/>
          <p:cNvCxnSpPr/>
          <p:nvPr/>
        </p:nvCxnSpPr>
        <p:spPr>
          <a:xfrm>
            <a:off x="2938125" y="3179903"/>
            <a:ext cx="243413" cy="2666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7" name="直線矢印コネクタ 16"/>
          <p:cNvCxnSpPr/>
          <p:nvPr/>
        </p:nvCxnSpPr>
        <p:spPr>
          <a:xfrm>
            <a:off x="2552015" y="3212976"/>
            <a:ext cx="151538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8" name="直線矢印コネクタ 17"/>
          <p:cNvCxnSpPr/>
          <p:nvPr/>
        </p:nvCxnSpPr>
        <p:spPr>
          <a:xfrm>
            <a:off x="2411760" y="3266023"/>
            <a:ext cx="6448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9" name="テキスト ボックス 18"/>
          <p:cNvSpPr txBox="1"/>
          <p:nvPr/>
        </p:nvSpPr>
        <p:spPr>
          <a:xfrm>
            <a:off x="5645366" y="1628800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STAR, PRL</a:t>
            </a:r>
            <a:r>
              <a:rPr lang="en-US" altLang="ja-JP" b="1" dirty="0" smtClean="0">
                <a:solidFill>
                  <a:srgbClr val="000000"/>
                </a:solidFill>
                <a:latin typeface="Arial"/>
              </a:rPr>
              <a:t>105</a:t>
            </a:r>
            <a:r>
              <a:rPr lang="ja-JP" alt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2010)</a:t>
            </a:r>
            <a:endParaRPr lang="ja-JP" alt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2237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132" y="6206734"/>
            <a:ext cx="2927506" cy="41485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233230" y="6189462"/>
            <a:ext cx="1598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400" dirty="0" err="1" smtClean="0">
                <a:solidFill>
                  <a:prstClr val="black"/>
                </a:solidFill>
              </a:rPr>
              <a:t>Cumulants</a:t>
            </a:r>
            <a:r>
              <a:rPr lang="en-US" altLang="ja-JP" sz="2400" dirty="0" smtClean="0">
                <a:solidFill>
                  <a:prstClr val="black"/>
                </a:solidFill>
              </a:rPr>
              <a:t>: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75873" y="5517029"/>
            <a:ext cx="6592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Form </a:t>
            </a:r>
            <a:r>
              <a:rPr kumimoji="1" lang="en-US" altLang="ja-JP" sz="2400" dirty="0" smtClean="0"/>
              <a:t>of distribution </a:t>
            </a:r>
            <a:r>
              <a:rPr lang="en-US" altLang="ja-JP" sz="2400" dirty="0" smtClean="0"/>
              <a:t>reflect</a:t>
            </a:r>
            <a:r>
              <a:rPr kumimoji="1" lang="en-US" altLang="ja-JP" sz="2400" dirty="0" smtClean="0"/>
              <a:t>s microscopic properties</a:t>
            </a:r>
            <a:endParaRPr kumimoji="1" lang="ja-JP" altLang="en-US" sz="24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7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83" y="541075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792225" y="1195749"/>
            <a:ext cx="5579975" cy="42221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09431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</a:t>
            </a:r>
            <a:r>
              <a:rPr lang="en-US" altLang="ja-JP" dirty="0" err="1" smtClean="0"/>
              <a:t>Cumulant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0247" y="3128510"/>
            <a:ext cx="2315709" cy="34342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64859" y="119731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MK+ 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 (2015)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715" y="1291437"/>
            <a:ext cx="2024154" cy="339831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265800" y="1659281"/>
            <a:ext cx="4500000" cy="3281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237464" y="4077072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367042" y="1981088"/>
            <a:ext cx="432048" cy="768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865250" y="1916832"/>
            <a:ext cx="43204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218892" y="1574997"/>
            <a:ext cx="4608000" cy="45719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73847" y="820671"/>
            <a:ext cx="3149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Before</a:t>
            </a:r>
            <a:r>
              <a:rPr kumimoji="1" lang="en-US" altLang="ja-JP" sz="2800" dirty="0" smtClean="0"/>
              <a:t> the diffusion</a:t>
            </a:r>
            <a:endParaRPr kumimoji="1" lang="ja-JP" altLang="en-US" sz="28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5821075" y="1923767"/>
            <a:ext cx="0" cy="936104"/>
          </a:xfrm>
          <a:prstGeom prst="line">
            <a:avLst/>
          </a:prstGeom>
          <a:ln w="1270"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83" y="541075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792225" y="1195749"/>
            <a:ext cx="5579975" cy="42221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09431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</a:t>
            </a:r>
            <a:r>
              <a:rPr lang="en-US" altLang="ja-JP" dirty="0" err="1" smtClean="0"/>
              <a:t>Cumulant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0247" y="3128510"/>
            <a:ext cx="2315709" cy="34342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64859" y="119731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MK+ 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 (2015)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715" y="1291437"/>
            <a:ext cx="2024154" cy="3398311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5821075" y="1923767"/>
            <a:ext cx="0" cy="936104"/>
          </a:xfrm>
          <a:prstGeom prst="line">
            <a:avLst/>
          </a:prstGeom>
          <a:ln w="1270"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911993" y="827617"/>
            <a:ext cx="2873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A</a:t>
            </a:r>
            <a:r>
              <a:rPr kumimoji="1" lang="en-US" altLang="ja-JP" sz="2800" b="1" dirty="0" smtClean="0">
                <a:solidFill>
                  <a:srgbClr val="7030A0"/>
                </a:solidFill>
              </a:rPr>
              <a:t>ft</a:t>
            </a:r>
            <a:r>
              <a:rPr kumimoji="1" lang="en-US" altLang="ja-JP" sz="2800" b="1" dirty="0" smtClean="0">
                <a:solidFill>
                  <a:srgbClr val="3333FF"/>
                </a:solidFill>
              </a:rPr>
              <a:t>er</a:t>
            </a:r>
            <a:r>
              <a:rPr kumimoji="1" lang="en-US" altLang="ja-JP" sz="2800" dirty="0" smtClean="0"/>
              <a:t> the diffusion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9552" y="5912147"/>
            <a:ext cx="836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at small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is modified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toward a Poisson value.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on-monotonic behavior can appear.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171508" y="1595244"/>
            <a:ext cx="2056676" cy="3456384"/>
            <a:chOff x="4171508" y="1595244"/>
            <a:chExt cx="2056676" cy="3456384"/>
          </a:xfrm>
        </p:grpSpPr>
        <p:cxnSp>
          <p:nvCxnSpPr>
            <p:cNvPr id="22" name="直線コネクタ 21"/>
            <p:cNvCxnSpPr/>
            <p:nvPr/>
          </p:nvCxnSpPr>
          <p:spPr>
            <a:xfrm>
              <a:off x="4171508" y="1595244"/>
              <a:ext cx="0" cy="345638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四角形吹き出し 22"/>
            <p:cNvSpPr/>
            <p:nvPr/>
          </p:nvSpPr>
          <p:spPr>
            <a:xfrm>
              <a:off x="4420284" y="4082270"/>
              <a:ext cx="1751189" cy="902158"/>
            </a:xfrm>
            <a:prstGeom prst="wedgeRectCallout">
              <a:avLst>
                <a:gd name="adj1" fmla="val -63034"/>
                <a:gd name="adj2" fmla="val -103613"/>
              </a:avLst>
            </a:prstGeom>
            <a:solidFill>
              <a:srgbClr val="FFFFFF">
                <a:alpha val="80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63571" y="4574645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(rough estimate)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840" y="4242002"/>
              <a:ext cx="1216879" cy="291347"/>
            </a:xfrm>
            <a:prstGeom prst="rect">
              <a:avLst/>
            </a:prstGeom>
          </p:spPr>
        </p:pic>
      </p:grpSp>
      <p:sp>
        <p:nvSpPr>
          <p:cNvPr id="31" name="上矢印 30"/>
          <p:cNvSpPr/>
          <p:nvPr/>
        </p:nvSpPr>
        <p:spPr>
          <a:xfrm flipV="1">
            <a:off x="2288887" y="1688211"/>
            <a:ext cx="957247" cy="1236732"/>
          </a:xfrm>
          <a:prstGeom prst="upArrow">
            <a:avLst>
              <a:gd name="adj1" fmla="val 50000"/>
              <a:gd name="adj2" fmla="val 70759"/>
            </a:avLst>
          </a:prstGeom>
          <a:solidFill>
            <a:srgbClr val="9F293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559261" cy="584775"/>
          </a:xfrm>
        </p:spPr>
        <p:txBody>
          <a:bodyPr/>
          <a:lstStyle/>
          <a:p>
            <a:r>
              <a:rPr kumimoji="1" lang="en-US" altLang="ja-JP" dirty="0" smtClean="0"/>
              <a:t> Rapidity Window Dep.  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3752" y="1607773"/>
            <a:ext cx="392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 Collab.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(X. Luo, CPOD2014)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99" y="1989991"/>
            <a:ext cx="3960440" cy="3095193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5508104" y="137885"/>
            <a:ext cx="3528392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4824548" y="1700808"/>
            <a:ext cx="4303080" cy="3162551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41" y="4863359"/>
            <a:ext cx="1467818" cy="317435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77" y="370044"/>
            <a:ext cx="1503272" cy="512785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75" y="1039593"/>
            <a:ext cx="1032316" cy="51578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6&lt;/imageh&gt;&#10;  &lt;imagew&gt;1608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93" y="370045"/>
            <a:ext cx="1212495" cy="517271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5&lt;/imageh&gt;&#10;  &lt;imagew&gt;1608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93" y="1039593"/>
            <a:ext cx="1210772" cy="515783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402079" y="-27384"/>
            <a:ext cx="18774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25386" y="968047"/>
            <a:ext cx="310533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4</a:t>
            </a:r>
            <a:r>
              <a:rPr kumimoji="1" lang="en-US" altLang="ja-JP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-order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2311" y="5279603"/>
            <a:ext cx="8734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 pitchFamily="34" charset="0"/>
              </a:rPr>
              <a:t>Is non-monotonic </a:t>
            </a: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</a:rPr>
              <a:t>Dh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 pitchFamily="34" charset="0"/>
              </a:rPr>
              <a:t> dependence already observed?</a:t>
            </a:r>
            <a:endParaRPr lang="ja-JP" alt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F</a:t>
            </a: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actorial </a:t>
            </a:r>
            <a:r>
              <a:rPr lang="en-US" altLang="ja-JP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cumulants</a:t>
            </a: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will give us better understanding.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15616" y="6435568"/>
            <a:ext cx="499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Finite volume effects: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Sakaida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+, PRC90 (2015)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04302" y="919548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MK+,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MK, 2015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13575" y="6024743"/>
            <a:ext cx="504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Arial"/>
                <a:ea typeface="ＭＳ Ｐゴシック"/>
              </a:rPr>
              <a:t>Ling, </a:t>
            </a:r>
            <a:r>
              <a:rPr lang="en-US" altLang="ja-JP" dirty="0" err="1" smtClean="0">
                <a:solidFill>
                  <a:srgbClr val="002060"/>
                </a:solidFill>
                <a:latin typeface="Arial"/>
                <a:ea typeface="ＭＳ Ｐゴシック"/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  <a:latin typeface="Arial"/>
                <a:ea typeface="ＭＳ Ｐゴシック"/>
              </a:rPr>
              <a:t>, PRC (’16); MK, Luo, PRC(’17)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1984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5400" dirty="0" smtClean="0"/>
              <a:t>Evolution of </a:t>
            </a:r>
            <a:r>
              <a:rPr kumimoji="1" lang="en-US" altLang="ja-JP" sz="5400" dirty="0" err="1" smtClean="0"/>
              <a:t>Cumulant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lang="en-US" altLang="ja-JP" sz="5400" dirty="0" smtClean="0"/>
              <a:t>near QCD-CP</a:t>
            </a:r>
            <a:endParaRPr kumimoji="1" lang="ja-JP" altLang="en-US" sz="5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i="1" smtClean="0"/>
              <a:t>43</a:t>
            </a:fld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12713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Evolution of Conserved-Charge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Fluct</a:t>
            </a:r>
            <a:r>
              <a:rPr lang="en-US" altLang="ja-JP" dirty="0" smtClean="0"/>
              <a:t>uations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6010994" y="3695290"/>
            <a:ext cx="1634138" cy="71199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08069" y="1361813"/>
            <a:ext cx="549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Equations describing transport of </a:t>
            </a:r>
            <a:r>
              <a:rPr kumimoji="1" lang="en-US" altLang="ja-JP" sz="2800" b="1" i="1" dirty="0" smtClean="0"/>
              <a:t>n</a:t>
            </a:r>
            <a:r>
              <a:rPr kumimoji="1" lang="en-US" altLang="ja-JP" sz="2800" b="1" dirty="0" smtClean="0"/>
              <a:t>:</a:t>
            </a:r>
            <a:endParaRPr kumimoji="1" lang="ja-JP" altLang="en-US" sz="2800" b="1" dirty="0" smtClean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131840" y="1898762"/>
            <a:ext cx="2833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Diffusion Equation</a:t>
            </a:r>
            <a:endParaRPr kumimoji="1" lang="ja-JP" altLang="en-US" sz="2400" dirty="0" smtClean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31840" y="3188518"/>
            <a:ext cx="489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Stochastic</a:t>
            </a:r>
            <a:r>
              <a:rPr kumimoji="1" lang="en-US" altLang="ja-JP" sz="2400" dirty="0" smtClean="0"/>
              <a:t> Diffusion Equation (SDE)</a:t>
            </a:r>
            <a:endParaRPr kumimoji="1" lang="ja-JP" altLang="en-US" sz="2400" dirty="0" smtClean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132109" y="4544637"/>
            <a:ext cx="3791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SDE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with non-</a:t>
            </a:r>
            <a:r>
              <a:rPr lang="en-US" altLang="ja-JP" sz="2400" dirty="0" smtClean="0">
                <a:solidFill>
                  <a:srgbClr val="FF0000"/>
                </a:solidFill>
              </a:rPr>
              <a:t>linear terms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693643" y="4939856"/>
            <a:ext cx="500276" cy="82731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frac{\partial n}{\partial t} = D \nabla^2 n&#10;\end{align*}&lt;/body&gt;&#10;  &lt;fcolor&gt;FF000000&lt;/fcolor&gt;&#10;  &lt;bcolor&gt;FFFFFFFF&lt;/bcolor&gt;&#10;  &lt;transparent&gt;True&lt;/transparent&gt;&#10;  &lt;resolution&gt;1800&lt;/resolution&gt;&#10;  &lt;imageh&gt;518&lt;/imageh&gt;&#10;  &lt;imagew&gt;1331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25" y="2367252"/>
            <a:ext cx="1732467" cy="674243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frac{\partial n}{\partial t} = D \nabla^2 n + \nabla \xi(x,t)&#10;\end{align*}&lt;/body&gt;&#10;  &lt;fcolor&gt;FF000000&lt;/fcolor&gt;&#10;  &lt;bcolor&gt;FFFFFFFF&lt;/bcolor&gt;&#10;  &lt;transparent&gt;True&lt;/transparent&gt;&#10;  &lt;resolution&gt;1800&lt;/resolution&gt;&#10;  &lt;imageh&gt;518&lt;/imageh&gt;&#10;  &lt;imagew&gt;2484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71" y="3695290"/>
            <a:ext cx="3233244" cy="674243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frac{\partial n}{\partial t} = \kappa \nabla^2 \frac{\delta {\cal F}}{\delta n}+ \frac{\partial}{\partial x} \xi(x,t)&#10;\end{align*}&lt;/body&gt;&#10;  &lt;fcolor&gt;FF000000&lt;/fcolor&gt;&#10;  &lt;bcolor&gt;FFFFFFFF&lt;/bcolor&gt;&#10;  &lt;transparent&gt;True&lt;/transparent&gt;&#10;  &lt;resolution&gt;1800&lt;/resolution&gt;&#10;  &lt;imageh&gt;520&lt;/imageh&gt;&#10;  &lt;imagew&gt;2789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40" y="5018522"/>
            <a:ext cx="3630240" cy="676846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&amp;amp;\langle \xi(1) \xi(2)\rangle&#10;\\&#10;&amp;amp;= 2D \chi_2 \delta(1-2)&#10;\end{align*}&lt;/body&gt;&#10;  &lt;fcolor&gt;FF000000&lt;/fcolor&gt;&#10;  &lt;bcolor&gt;FFFFFFFF&lt;/bcolor&gt;&#10;  &lt;transparent&gt;True&lt;/transparent&gt;&#10;  &lt;resolution&gt;1800&lt;/resolution&gt;&#10;  &lt;imageh&gt;699&lt;/imageh&gt;&#10;  &lt;imagew&gt;1754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13" y="5974695"/>
            <a:ext cx="1542424" cy="614682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{\cal F} = \int dx \big( a \Delta n^2 + c(\nabla n)^2 + \lambda_3 \Delta n^3 + \cdots \big)&#10;\end{align*}&lt;/body&gt;&#10;  &lt;fcolor&gt;FF000000&lt;/fcolor&gt;&#10;  &lt;bcolor&gt;FFFFFFFF&lt;/bcolor&gt;&#10;  &lt;transparent&gt;True&lt;/transparent&gt;&#10;  &lt;resolution&gt;1800&lt;/resolution&gt;&#10;  &lt;imageh&gt;553&lt;/imageh&gt;&#10;  &lt;imagew&gt;4626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71" y="6049125"/>
            <a:ext cx="4895850" cy="58525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47" y="1885033"/>
            <a:ext cx="2610594" cy="364313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9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3" grpId="0"/>
      <p:bldP spid="34" grpId="0"/>
      <p:bldP spid="3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1732" cy="584775"/>
          </a:xfrm>
        </p:spPr>
        <p:txBody>
          <a:bodyPr/>
          <a:lstStyle/>
          <a:p>
            <a:r>
              <a:rPr kumimoji="1" lang="en-US" altLang="ja-JP" dirty="0" smtClean="0"/>
              <a:t> Analysis of 2</a:t>
            </a:r>
            <a:r>
              <a:rPr kumimoji="1" lang="en-US" altLang="ja-JP" baseline="30000" dirty="0" smtClean="0"/>
              <a:t>nd</a:t>
            </a:r>
            <a:r>
              <a:rPr lang="en-US" altLang="ja-JP" dirty="0"/>
              <a:t>-</a:t>
            </a:r>
            <a:r>
              <a:rPr kumimoji="1" lang="en-US" altLang="ja-JP" dirty="0" smtClean="0"/>
              <a:t>order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27584" y="1124744"/>
            <a:ext cx="7229955" cy="2808312"/>
          </a:xfrm>
          <a:prstGeom prst="roundRect">
            <a:avLst>
              <a:gd name="adj" fmla="val 1462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6388" y="1197872"/>
            <a:ext cx="46688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Evolution of baryon number density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Stochastic Diffusion Equation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artial_t n = D(t) \partial_x^2 n + \partial_x \xi&#10;\end{align*}&lt;/body&gt;&#10;  &lt;fcolor&gt;FF000000&lt;/fcolor&gt;&#10;  &lt;bcolor&gt;FFFFFFFF&lt;/bcolor&gt;&#10;  &lt;transparent&gt;True&lt;/transparent&gt;&#10;  &lt;resolution&gt;1800&lt;/resolution&gt;&#10;  &lt;imageh&gt;280&lt;/imageh&gt;&#10;  &lt;imagew&gt;226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55" y="2151847"/>
            <a:ext cx="3645181" cy="44982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737620" y="2139519"/>
            <a:ext cx="814309" cy="497393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88024" y="2920560"/>
            <a:ext cx="648072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D(t),~\chi_2(t)&#10;\end{align*}&lt;/body&gt;&#10;  &lt;fcolor&gt;FF000000&lt;/fcolor&gt;&#10;  &lt;bcolor&gt;FFFFFFFF&lt;/bcolor&gt;&#10;  &lt;transparent&gt;True&lt;/transparent&gt;&#10;  &lt;resolution&gt;1800&lt;/resolution&gt;&#10;  &lt;imageh&gt;250&lt;/imageh&gt;&#10;  &lt;imagew&gt;1208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19" y="3486007"/>
            <a:ext cx="1255372" cy="25980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832191" y="3356992"/>
            <a:ext cx="472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:parameters characterizing criticality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01527" y="321045"/>
            <a:ext cx="2242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Sakaida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+ (2017)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76048" y="4077076"/>
            <a:ext cx="6586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Analytic solution is obtained.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Study 2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nd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order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&amp;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correlation function.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521742" y="3412927"/>
            <a:ext cx="5948851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xi(x_1,t_1)\xi(x_2,t_2)\rangle = 2 D\chi_2 \delta^{(2)}(1-2)&#10;\end{align*}&lt;/body&gt;&#10;  &lt;fcolor&gt;FF000000&lt;/fcolor&gt;&#10;  &lt;bcolor&gt;FFFFFFFF&lt;/bcolor&gt;&#10;  &lt;transparent&gt;True&lt;/transparent&gt;&#10;  &lt;resolution&gt;1800&lt;/resolution&gt;&#10;  &lt;imageh&gt;297&lt;/imageh&gt;&#10;  &lt;imagew&gt;3977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85" y="2939656"/>
            <a:ext cx="4208992" cy="314325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05033" cy="584775"/>
          </a:xfrm>
        </p:spPr>
        <p:txBody>
          <a:bodyPr/>
          <a:lstStyle/>
          <a:p>
            <a:r>
              <a:rPr kumimoji="1" lang="en-US" altLang="ja-JP" dirty="0" smtClean="0"/>
              <a:t> Parametrizing D(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and </a:t>
            </a:r>
            <a:r>
              <a:rPr kumimoji="1" lang="en-US" altLang="ja-JP" dirty="0" smtClean="0">
                <a:latin typeface="Symbol" panose="05050102010706020507" pitchFamily="18" charset="2"/>
              </a:rPr>
              <a:t>c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90"/>
          <a:stretch/>
        </p:blipFill>
        <p:spPr>
          <a:xfrm>
            <a:off x="4813216" y="815103"/>
            <a:ext cx="3791232" cy="304046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977143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Critical behavior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1556792"/>
            <a:ext cx="2344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3D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Ising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r,H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model H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95326" y="885126"/>
            <a:ext cx="17091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(critical point)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44062" y="3646241"/>
            <a:ext cx="2862787" cy="35277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24783" y="3626177"/>
            <a:ext cx="2862785" cy="356792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article}&#10;\usepackage{amsmath}&#10;\pagestyle{empty}&lt;/preamble&gt;&#10;  &lt;body&gt;\begin{align*} &#10;D(T)&#10;\end{align*}&lt;/body&gt;&#10;  &lt;fcolor&gt;FF000000&lt;/fcolor&gt;&#10;  &lt;bcolor&gt;FFFFFFFF&lt;/bcolor&gt;&#10;  &lt;transparent&gt;True&lt;/transparent&gt;&#10;  &lt;resolution&gt;1800&lt;/resolution&gt;&#10;  &lt;imageh&gt;250&lt;/imageh&gt;&#10;  &lt;imagew&gt;55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1" y="4533514"/>
            <a:ext cx="735836" cy="332656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chi(T)&#10;\end{align*}&lt;/body&gt;&#10;  &lt;fcolor&gt;FF000000&lt;/fcolor&gt;&#10;  &lt;bcolor&gt;FFFFFFFF&lt;/bcolor&gt;&#10;  &lt;transparent&gt;True&lt;/transparent&gt;&#10;  &lt;resolution&gt;1800&lt;/resolution&gt;&#10;  &lt;imageh&gt;250&lt;/imageh&gt;&#10;  &lt;imagew&gt;49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70" y="4162772"/>
            <a:ext cx="806092" cy="404664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 flipV="1">
            <a:off x="5626492" y="4365104"/>
            <a:ext cx="484632" cy="80443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3691" y="4874644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critical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enhancement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2534010" y="5169540"/>
            <a:ext cx="484632" cy="8517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97813" y="473614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critical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slowing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down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362167"/>
            <a:ext cx="3326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Temperature dep.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50621" y="2414394"/>
            <a:ext cx="3585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Berdnikov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Rajagopal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(2000)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Stephanov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(2011); Mukherjee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+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(2015)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1763688" y="5474841"/>
            <a:ext cx="5688632" cy="13385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5511216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3318027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88729" cy="584775"/>
          </a:xfrm>
        </p:spPr>
        <p:txBody>
          <a:bodyPr/>
          <a:lstStyle/>
          <a:p>
            <a:r>
              <a:rPr kumimoji="1" lang="en-US" altLang="ja-JP" dirty="0" smtClean="0"/>
              <a:t> Crossover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9" y="1196752"/>
            <a:ext cx="5710951" cy="38567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9" y="1196752"/>
            <a:ext cx="5710951" cy="38567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8" y="1196752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1196752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1196752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1196752"/>
            <a:ext cx="5710951" cy="3856734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217468" y="-73594"/>
            <a:ext cx="2376265" cy="34767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263017" y="2344537"/>
            <a:ext cx="2288846" cy="348048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905866" y="5013176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monotonically </a:t>
            </a:r>
            <a:r>
              <a:rPr kumimoji="1" lang="en-US" altLang="ja-JP" sz="2400" dirty="0" err="1" smtClean="0"/>
              <a:t>decresing</a:t>
            </a:r>
            <a:endParaRPr kumimoji="1" lang="en-US" altLang="ja-JP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50976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lang="en-US" altLang="ja-JP" sz="2000" dirty="0" smtClean="0"/>
              <a:t>increasing</a:t>
            </a:r>
            <a:endParaRPr kumimoji="1" lang="ja-JP" altLang="en-US" sz="2000" dirty="0"/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26" y="5731175"/>
            <a:ext cx="481542" cy="2645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535860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kumimoji="1" lang="en-US" altLang="ja-JP" sz="2000" dirty="0" smtClean="0"/>
              <a:t>decreasing</a:t>
            </a:r>
            <a:endParaRPr kumimoji="1" lang="ja-JP" altLang="en-US" sz="2000" dirty="0"/>
          </a:p>
        </p:txBody>
      </p:sp>
      <p:pic>
        <p:nvPicPr>
          <p:cNvPr id="21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47" y="5731175"/>
            <a:ext cx="770467" cy="264583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5076056" y="5894414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39467" y="5766947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68760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268760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61732"/>
            <a:ext cx="5728606" cy="3863762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1124573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4940996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23143" cy="584775"/>
          </a:xfrm>
        </p:spPr>
        <p:txBody>
          <a:bodyPr/>
          <a:lstStyle/>
          <a:p>
            <a:r>
              <a:rPr kumimoji="1" lang="en-US" altLang="ja-JP" dirty="0" smtClean="0"/>
              <a:t> Critical Point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2656591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1560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48286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3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69" y="5851740"/>
            <a:ext cx="481542" cy="26458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946358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18" y="5860464"/>
            <a:ext cx="770467" cy="264583"/>
          </a:xfrm>
          <a:prstGeom prst="rect">
            <a:avLst/>
          </a:prstGeom>
        </p:spPr>
      </p:pic>
      <p:sp>
        <p:nvSpPr>
          <p:cNvPr id="26" name="右矢印 25"/>
          <p:cNvSpPr/>
          <p:nvPr/>
        </p:nvSpPr>
        <p:spPr>
          <a:xfrm>
            <a:off x="4494523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97375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64959" y="5732380"/>
            <a:ext cx="186301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See also,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Wu, Song</a:t>
            </a:r>
          </a:p>
          <a:p>
            <a:r>
              <a:rPr lang="en-US" altLang="ja-JP" dirty="0">
                <a:solidFill>
                  <a:srgbClr val="002060"/>
                </a:solidFill>
              </a:rPr>
              <a:t>Chin. Phys. C (’19</a:t>
            </a:r>
            <a:r>
              <a:rPr lang="en-US" altLang="ja-JP" dirty="0" smtClean="0">
                <a:solidFill>
                  <a:srgbClr val="002060"/>
                </a:solidFill>
              </a:rPr>
              <a:t>)</a:t>
            </a:r>
            <a:endParaRPr lang="ja-JP" altLang="en-US" dirty="0">
              <a:solidFill>
                <a:srgbClr val="00206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4759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Criticap</a:t>
            </a:r>
            <a:r>
              <a:rPr kumimoji="1" lang="en-US" altLang="ja-JP" dirty="0" smtClean="0"/>
              <a:t> Point / Correlation 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.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12776"/>
            <a:ext cx="5799151" cy="37073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412776"/>
            <a:ext cx="5799151" cy="3707334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2" y="895132"/>
            <a:ext cx="4626955" cy="37374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1268589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085012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800607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5576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2302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85" y="5851740"/>
            <a:ext cx="481542" cy="26458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090374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sp>
        <p:nvSpPr>
          <p:cNvPr id="20" name="右矢印 19"/>
          <p:cNvSpPr/>
          <p:nvPr/>
        </p:nvSpPr>
        <p:spPr>
          <a:xfrm>
            <a:off x="4638539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41391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pic>
        <p:nvPicPr>
          <p:cNvPr id="22" name="TexTeXPicture" descr="&lt;?xml version=&quot;1.0&quot; encoding=&quot;utf-16&quot;?&gt;&#10;&lt;TeXTeX&gt;&#10;  &lt;preamble&gt;\documentclass{article}&#10;\usepackage{amsmath}&#10;\pagestyle{empty}&lt;/preamble&gt;&#10;  &lt;body&gt;\begin{align*} &#10;C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69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73" y="5851740"/>
            <a:ext cx="730250" cy="2645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7264959" y="5732380"/>
            <a:ext cx="186301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See also,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Wu, Song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Chin. Phys. C (’19)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Event-by-Event Fluctuations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292080" y="2132856"/>
            <a:ext cx="2952328" cy="2958425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56176" y="2996953"/>
            <a:ext cx="1152128" cy="1152128"/>
          </a:xfrm>
          <a:prstGeom prst="rect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75119" y="36967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26"/>
          <p:cNvSpPr/>
          <p:nvPr/>
        </p:nvSpPr>
        <p:spPr>
          <a:xfrm>
            <a:off x="7524328" y="3680062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27"/>
          <p:cNvSpPr/>
          <p:nvPr/>
        </p:nvSpPr>
        <p:spPr>
          <a:xfrm>
            <a:off x="6678240" y="2764906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28"/>
          <p:cNvSpPr/>
          <p:nvPr/>
        </p:nvSpPr>
        <p:spPr>
          <a:xfrm>
            <a:off x="7092256" y="3619347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29"/>
          <p:cNvSpPr/>
          <p:nvPr/>
        </p:nvSpPr>
        <p:spPr>
          <a:xfrm>
            <a:off x="6995549" y="3252749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30"/>
          <p:cNvSpPr/>
          <p:nvPr/>
        </p:nvSpPr>
        <p:spPr>
          <a:xfrm>
            <a:off x="5652120" y="2492896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31"/>
          <p:cNvSpPr/>
          <p:nvPr/>
        </p:nvSpPr>
        <p:spPr>
          <a:xfrm>
            <a:off x="5940152" y="4473128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32"/>
          <p:cNvSpPr/>
          <p:nvPr/>
        </p:nvSpPr>
        <p:spPr>
          <a:xfrm>
            <a:off x="5652120" y="3335777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33"/>
          <p:cNvSpPr/>
          <p:nvPr/>
        </p:nvSpPr>
        <p:spPr>
          <a:xfrm>
            <a:off x="7784205" y="2673528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34"/>
          <p:cNvSpPr/>
          <p:nvPr/>
        </p:nvSpPr>
        <p:spPr>
          <a:xfrm>
            <a:off x="6402969" y="3626062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35"/>
          <p:cNvSpPr/>
          <p:nvPr/>
        </p:nvSpPr>
        <p:spPr>
          <a:xfrm>
            <a:off x="6505413" y="3221394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36"/>
          <p:cNvSpPr/>
          <p:nvPr/>
        </p:nvSpPr>
        <p:spPr>
          <a:xfrm>
            <a:off x="6786240" y="3849642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37"/>
          <p:cNvSpPr/>
          <p:nvPr/>
        </p:nvSpPr>
        <p:spPr>
          <a:xfrm>
            <a:off x="7740352" y="3188914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38"/>
          <p:cNvSpPr/>
          <p:nvPr/>
        </p:nvSpPr>
        <p:spPr>
          <a:xfrm>
            <a:off x="6048176" y="2708920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39"/>
          <p:cNvSpPr/>
          <p:nvPr/>
        </p:nvSpPr>
        <p:spPr>
          <a:xfrm>
            <a:off x="7378303" y="2564904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40"/>
          <p:cNvSpPr/>
          <p:nvPr/>
        </p:nvSpPr>
        <p:spPr>
          <a:xfrm>
            <a:off x="6984256" y="4689152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42"/>
          <p:cNvSpPr/>
          <p:nvPr/>
        </p:nvSpPr>
        <p:spPr>
          <a:xfrm>
            <a:off x="6505413" y="4383111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44"/>
          <p:cNvSpPr/>
          <p:nvPr/>
        </p:nvSpPr>
        <p:spPr>
          <a:xfrm>
            <a:off x="7794352" y="4041560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46"/>
          <p:cNvSpPr/>
          <p:nvPr/>
        </p:nvSpPr>
        <p:spPr>
          <a:xfrm>
            <a:off x="7417147" y="4329111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47"/>
          <p:cNvSpPr/>
          <p:nvPr/>
        </p:nvSpPr>
        <p:spPr>
          <a:xfrm>
            <a:off x="5529039" y="4067870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48"/>
          <p:cNvSpPr/>
          <p:nvPr/>
        </p:nvSpPr>
        <p:spPr>
          <a:xfrm>
            <a:off x="5890121" y="3651463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8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700808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正方形/長方形 28"/>
          <p:cNvSpPr/>
          <p:nvPr/>
        </p:nvSpPr>
        <p:spPr>
          <a:xfrm>
            <a:off x="1115616" y="4437112"/>
            <a:ext cx="2304256" cy="43204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 flipV="1">
            <a:off x="683568" y="2530768"/>
            <a:ext cx="1539557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1" name="直線コネクタ 30"/>
          <p:cNvCxnSpPr/>
          <p:nvPr/>
        </p:nvCxnSpPr>
        <p:spPr>
          <a:xfrm flipH="1" flipV="1">
            <a:off x="2267744" y="2530768"/>
            <a:ext cx="1584176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2" name="直線矢印コネクタ 31"/>
          <p:cNvCxnSpPr/>
          <p:nvPr/>
        </p:nvCxnSpPr>
        <p:spPr>
          <a:xfrm flipH="1">
            <a:off x="1907704" y="3207166"/>
            <a:ext cx="14401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3" name="直線矢印コネクタ 32"/>
          <p:cNvCxnSpPr/>
          <p:nvPr/>
        </p:nvCxnSpPr>
        <p:spPr>
          <a:xfrm flipH="1">
            <a:off x="1453346" y="3106281"/>
            <a:ext cx="310342" cy="4138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4" name="直線矢印コネクタ 33"/>
          <p:cNvCxnSpPr/>
          <p:nvPr/>
        </p:nvCxnSpPr>
        <p:spPr>
          <a:xfrm flipH="1">
            <a:off x="2107822" y="3313206"/>
            <a:ext cx="31812" cy="3683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5" name="直線矢印コネクタ 34"/>
          <p:cNvCxnSpPr/>
          <p:nvPr/>
        </p:nvCxnSpPr>
        <p:spPr>
          <a:xfrm>
            <a:off x="2267744" y="3289614"/>
            <a:ext cx="0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6" name="直線矢印コネクタ 35"/>
          <p:cNvCxnSpPr/>
          <p:nvPr/>
        </p:nvCxnSpPr>
        <p:spPr>
          <a:xfrm flipH="1">
            <a:off x="1763688" y="3232787"/>
            <a:ext cx="144016" cy="3402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7" name="直線矢印コネクタ 36"/>
          <p:cNvCxnSpPr/>
          <p:nvPr/>
        </p:nvCxnSpPr>
        <p:spPr>
          <a:xfrm>
            <a:off x="2938125" y="3179903"/>
            <a:ext cx="243413" cy="2666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8" name="直線矢印コネクタ 37"/>
          <p:cNvCxnSpPr/>
          <p:nvPr/>
        </p:nvCxnSpPr>
        <p:spPr>
          <a:xfrm>
            <a:off x="2552015" y="3212976"/>
            <a:ext cx="151538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9" name="直線矢印コネクタ 38"/>
          <p:cNvCxnSpPr/>
          <p:nvPr/>
        </p:nvCxnSpPr>
        <p:spPr>
          <a:xfrm>
            <a:off x="2411760" y="3266023"/>
            <a:ext cx="6448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0" name="角丸四角形 39"/>
          <p:cNvSpPr/>
          <p:nvPr/>
        </p:nvSpPr>
        <p:spPr>
          <a:xfrm>
            <a:off x="2107822" y="6093296"/>
            <a:ext cx="4968552" cy="65039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2237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132" y="6206734"/>
            <a:ext cx="2927506" cy="414850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2233230" y="6189462"/>
            <a:ext cx="1598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400" dirty="0" err="1" smtClean="0">
                <a:solidFill>
                  <a:prstClr val="black"/>
                </a:solidFill>
              </a:rPr>
              <a:t>Cumulants</a:t>
            </a:r>
            <a:r>
              <a:rPr lang="en-US" altLang="ja-JP" sz="2400" dirty="0" smtClean="0">
                <a:solidFill>
                  <a:prstClr val="black"/>
                </a:solidFill>
              </a:rPr>
              <a:t>: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275873" y="5517029"/>
            <a:ext cx="6592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Form </a:t>
            </a:r>
            <a:r>
              <a:rPr kumimoji="1" lang="en-US" altLang="ja-JP" sz="2400" dirty="0" smtClean="0"/>
              <a:t>of distribution </a:t>
            </a:r>
            <a:r>
              <a:rPr lang="en-US" altLang="ja-JP" sz="2400" dirty="0" smtClean="0"/>
              <a:t>reflect</a:t>
            </a:r>
            <a:r>
              <a:rPr kumimoji="1" lang="en-US" altLang="ja-JP" sz="2400" dirty="0" smtClean="0"/>
              <a:t>s microscopic properties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949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829895" cy="584775"/>
          </a:xfrm>
        </p:spPr>
        <p:txBody>
          <a:bodyPr/>
          <a:lstStyle/>
          <a:p>
            <a:r>
              <a:rPr kumimoji="1" lang="en-US" altLang="ja-JP" dirty="0" smtClean="0"/>
              <a:t> Away from the CP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06278"/>
            <a:ext cx="4499992" cy="303894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9" y="1519009"/>
            <a:ext cx="3700173" cy="3978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55324" y="5406315"/>
            <a:ext cx="800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Signal of the critical enhancement can be clearer on a path away from the CP.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4681" y="6237312"/>
            <a:ext cx="649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Away from the CP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Weaker critical slowing down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b="90"/>
          <a:stretch/>
        </p:blipFill>
        <p:spPr>
          <a:xfrm>
            <a:off x="5377569" y="15492"/>
            <a:ext cx="2906436" cy="23308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794" y="2400684"/>
            <a:ext cx="4513987" cy="3044540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r&amp;gt;0&#10;\end{align*}&lt;/body&gt;&#10;  &lt;fcolor&gt;FF000000&lt;/fcolor&gt;&#10;  &lt;bcolor&gt;FFFFFFFF&lt;/bcolor&gt;&#10;  &lt;transparent&gt;True&lt;/transparent&gt;&#10;  &lt;resolution&gt;1800&lt;/resolution&gt;&#10;  &lt;imageh&gt;175&lt;/imageh&gt;&#10;  &lt;imagew&gt;55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72" y="2766318"/>
            <a:ext cx="753732" cy="236385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r=0&#10;\end{align*}&lt;/body&gt;&#10;  &lt;fcolor&gt;FF000000&lt;/fcolor&gt;&#10;  &lt;bcolor&gt;FFFFFFFF&lt;/bcolor&gt;&#10;  &lt;transparent&gt;True&lt;/transparent&gt;&#10;  &lt;resolution&gt;1800&lt;/resolution&gt;&#10;  &lt;imageh&gt;167&lt;/imageh&gt;&#10;  &lt;imagew&gt;558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67" y="2699365"/>
            <a:ext cx="753732" cy="22557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020272" y="4554"/>
            <a:ext cx="17091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(critical point)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465025" y="1294862"/>
            <a:ext cx="6192688" cy="2205361"/>
          </a:xfrm>
          <a:prstGeom prst="roundRect">
            <a:avLst>
              <a:gd name="adj" fmla="val 13862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SDE with Non-Linear Terms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51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588116" y="1563393"/>
            <a:ext cx="500276" cy="82731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\partial n}{\partial t} = \kappa \nabla^2 \frac{\delta {\cal F}}{\delta n}+ \frac{\partial}{\partial x} \xi(x,t)&#10;\end{align*}&lt;/body&gt;&#10;  &lt;fcolor&gt;FF000000&lt;/fcolor&gt;&#10;  &lt;bcolor&gt;FFFFFFFF&lt;/bcolor&gt;&#10;  &lt;transparent&gt;True&lt;/transparent&gt;&#10;  &lt;resolution&gt;1800&lt;/resolution&gt;&#10;  &lt;imageh&gt;520&lt;/imageh&gt;&#10;  &lt;imagew&gt;2789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13" y="1642059"/>
            <a:ext cx="3630240" cy="67684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{\cal F} = \int dx \big( a \Delta n^2 + c(\nabla n)^2 + \lambda_3 \Delta n^3 + \cdots \big)&#10;\end{align*}&lt;/body&gt;&#10;  &lt;fcolor&gt;FF000000&lt;/fcolor&gt;&#10;  &lt;bcolor&gt;FFFFFFFF&lt;/bcolor&gt;&#10;  &lt;transparent&gt;True&lt;/transparent&gt;&#10;  &lt;resolution&gt;1800&lt;/resolution&gt;&#10;  &lt;imageh&gt;553&lt;/imageh&gt;&#10;  &lt;imagew&gt;4626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44" y="2672662"/>
            <a:ext cx="4895850" cy="58525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971600" y="391091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Non-linear terms are necessary to </a:t>
            </a:r>
            <a:r>
              <a:rPr kumimoji="1" lang="en-US" altLang="ja-JP" sz="2400" dirty="0" err="1" smtClean="0"/>
              <a:t>intoruduce</a:t>
            </a:r>
            <a:r>
              <a:rPr kumimoji="1" lang="en-US" altLang="ja-JP" sz="2400" dirty="0" smtClean="0"/>
              <a:t> non-Gaussian fluctuations in equilibrium.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analytic solution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Careful numerical implementation is needed.</a:t>
            </a:r>
            <a:endParaRPr kumimoji="1" lang="ja-JP" altLang="en-US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79912" y="5805264"/>
            <a:ext cx="4802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Nahrgang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Bluhm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Schaefr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Bass, PRD99 (’19)</a:t>
            </a:r>
          </a:p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Nahrgang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Bluhm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2007.10371</a:t>
            </a:r>
          </a:p>
        </p:txBody>
      </p:sp>
    </p:spTree>
    <p:extLst>
      <p:ext uri="{BB962C8B-B14F-4D97-AF65-F5344CB8AC3E}">
        <p14:creationId xmlns:p14="http://schemas.microsoft.com/office/powerpoint/2010/main" val="24190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189224"/>
            <a:ext cx="2583927" cy="27248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SDE with Non-Linear Terms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177588"/>
            <a:ext cx="4163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 smtClean="0"/>
              <a:t>Higher order </a:t>
            </a:r>
            <a:r>
              <a:rPr lang="en-US" altLang="ja-JP" sz="2800" b="1" dirty="0" err="1" smtClean="0"/>
              <a:t>cumulants</a:t>
            </a:r>
            <a:endParaRPr lang="en-US" altLang="ja-JP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0411" y="1252417"/>
            <a:ext cx="457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Pihan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Touroux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Nahrgang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Bluhm</a:t>
            </a:r>
            <a:r>
              <a:rPr lang="en-US" altLang="ja-JP" sz="1600" dirty="0"/>
              <a:t>, Sami, MK, in prep</a:t>
            </a:r>
            <a:r>
              <a:rPr lang="en-US" altLang="ja-JP" sz="1600" dirty="0" smtClean="0"/>
              <a:t>.</a:t>
            </a:r>
            <a:endParaRPr lang="en-US" altLang="ja-JP" sz="1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54722" r="51944"/>
          <a:stretch/>
        </p:blipFill>
        <p:spPr>
          <a:xfrm>
            <a:off x="3563888" y="1837192"/>
            <a:ext cx="2880320" cy="204130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700808"/>
            <a:ext cx="2996196" cy="21279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522326" y="2164601"/>
            <a:ext cx="2610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Time evolution of 4th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can be described.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4903" y="3861048"/>
            <a:ext cx="3518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 smtClean="0"/>
              <a:t>1st order transition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4277444"/>
            <a:ext cx="3268500" cy="263659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522326" y="4766799"/>
            <a:ext cx="2516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Domain formation and peak structure in the correlation function </a:t>
            </a:r>
            <a:r>
              <a:rPr lang="en-US" altLang="ja-JP" sz="2400" dirty="0" smtClean="0"/>
              <a:t>are found.</a:t>
            </a:r>
            <a:endParaRPr kumimoji="1" lang="ja-JP" altLang="en-US" sz="24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3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1196752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Comprehensive understanding of various order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are </a:t>
            </a:r>
            <a:r>
              <a:rPr lang="en-US" altLang="ja-JP" sz="2400" dirty="0" smtClean="0"/>
              <a:t>needed to understand </a:t>
            </a:r>
            <a:r>
              <a:rPr lang="en-US" altLang="ja-JP" sz="2400" dirty="0" smtClean="0"/>
              <a:t>.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2nd-order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already contain important physics.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Fluctuations observed in HIC are not in equilibrium. 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Plenty of information encoded in rapidity window </a:t>
            </a:r>
            <a:r>
              <a:rPr kumimoji="1" lang="en-US" altLang="ja-JP" sz="2400" dirty="0" smtClean="0"/>
              <a:t>dependences.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Future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Wider rapidity </a:t>
            </a:r>
            <a:r>
              <a:rPr lang="en-US" altLang="ja-JP" sz="2400" dirty="0" smtClean="0"/>
              <a:t>coverage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Evolution of fluctuations in realistic dynamical models</a:t>
            </a:r>
            <a:endParaRPr lang="en-US" altLang="ja-JP" sz="24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0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Resonance Decay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51520" y="2167114"/>
            <a:ext cx="4896544" cy="829838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51520" y="3651390"/>
            <a:ext cx="4896544" cy="81519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4"/>
          <p:cNvSpPr/>
          <p:nvPr/>
        </p:nvSpPr>
        <p:spPr>
          <a:xfrm>
            <a:off x="503536" y="2425464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8" name="直線コネクタ 77"/>
          <p:cNvCxnSpPr/>
          <p:nvPr/>
        </p:nvCxnSpPr>
        <p:spPr>
          <a:xfrm>
            <a:off x="3347864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4" name="直線矢印コネクタ 83"/>
          <p:cNvCxnSpPr/>
          <p:nvPr/>
        </p:nvCxnSpPr>
        <p:spPr>
          <a:xfrm>
            <a:off x="6193825" y="2996950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5" name="直線矢印コネクタ 84"/>
          <p:cNvCxnSpPr/>
          <p:nvPr/>
        </p:nvCxnSpPr>
        <p:spPr>
          <a:xfrm flipV="1">
            <a:off x="6553865" y="2111658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895435"/>
            <a:ext cx="338667" cy="245533"/>
          </a:xfrm>
          <a:prstGeom prst="rect">
            <a:avLst/>
          </a:prstGeom>
        </p:spPr>
      </p:pic>
      <p:cxnSp>
        <p:nvCxnSpPr>
          <p:cNvPr id="91" name="直線コネクタ 90"/>
          <p:cNvCxnSpPr/>
          <p:nvPr/>
        </p:nvCxnSpPr>
        <p:spPr>
          <a:xfrm flipV="1">
            <a:off x="6567830" y="2952647"/>
            <a:ext cx="1709414" cy="830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V="1">
            <a:off x="6553865" y="2348880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93" name="直線矢印コネクタ 92"/>
          <p:cNvCxnSpPr/>
          <p:nvPr/>
        </p:nvCxnSpPr>
        <p:spPr>
          <a:xfrm>
            <a:off x="6193825" y="446657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4" name="直線矢印コネクタ 93"/>
          <p:cNvCxnSpPr/>
          <p:nvPr/>
        </p:nvCxnSpPr>
        <p:spPr>
          <a:xfrm flipV="1">
            <a:off x="6553865" y="358128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365063"/>
            <a:ext cx="338667" cy="245533"/>
          </a:xfrm>
          <a:prstGeom prst="rect">
            <a:avLst/>
          </a:prstGeom>
        </p:spPr>
      </p:pic>
      <p:cxnSp>
        <p:nvCxnSpPr>
          <p:cNvPr id="99" name="直線コネクタ 98"/>
          <p:cNvCxnSpPr/>
          <p:nvPr/>
        </p:nvCxnSpPr>
        <p:spPr>
          <a:xfrm flipV="1">
            <a:off x="6553865" y="381850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07" name="直線コネクタ 106"/>
          <p:cNvCxnSpPr/>
          <p:nvPr/>
        </p:nvCxnSpPr>
        <p:spPr>
          <a:xfrm>
            <a:off x="6567830" y="4449934"/>
            <a:ext cx="165618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8" name="下矢印 107"/>
          <p:cNvSpPr/>
          <p:nvPr/>
        </p:nvSpPr>
        <p:spPr>
          <a:xfrm>
            <a:off x="5043991" y="4211356"/>
            <a:ext cx="702072" cy="798479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9" name="下矢印 148"/>
          <p:cNvSpPr/>
          <p:nvPr/>
        </p:nvSpPr>
        <p:spPr>
          <a:xfrm>
            <a:off x="5045445" y="3021312"/>
            <a:ext cx="702072" cy="540057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0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64" y="1561220"/>
            <a:ext cx="986395" cy="798701"/>
          </a:xfrm>
          <a:prstGeom prst="rect">
            <a:avLst/>
          </a:prstGeom>
        </p:spPr>
      </p:pic>
      <p:sp>
        <p:nvSpPr>
          <p:cNvPr id="151" name="円/楕円 74"/>
          <p:cNvSpPr/>
          <p:nvPr/>
        </p:nvSpPr>
        <p:spPr>
          <a:xfrm>
            <a:off x="1277723" y="227696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円/楕円 74"/>
          <p:cNvSpPr/>
          <p:nvPr/>
        </p:nvSpPr>
        <p:spPr>
          <a:xfrm>
            <a:off x="1886053" y="260103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3" name="円/楕円 74"/>
          <p:cNvSpPr/>
          <p:nvPr/>
        </p:nvSpPr>
        <p:spPr>
          <a:xfrm>
            <a:off x="2475872" y="2252818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4" name="円/楕円 74"/>
          <p:cNvSpPr/>
          <p:nvPr/>
        </p:nvSpPr>
        <p:spPr>
          <a:xfrm>
            <a:off x="2957619" y="2622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5" name="円/楕円 74"/>
          <p:cNvSpPr/>
          <p:nvPr/>
        </p:nvSpPr>
        <p:spPr>
          <a:xfrm>
            <a:off x="4488965" y="2460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6" name="円/楕円 74"/>
          <p:cNvSpPr/>
          <p:nvPr/>
        </p:nvSpPr>
        <p:spPr>
          <a:xfrm>
            <a:off x="3677877" y="2239442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7" name="円/楕円 74"/>
          <p:cNvSpPr/>
          <p:nvPr/>
        </p:nvSpPr>
        <p:spPr>
          <a:xfrm>
            <a:off x="503536" y="3899594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8" name="円/楕円 74"/>
          <p:cNvSpPr/>
          <p:nvPr/>
        </p:nvSpPr>
        <p:spPr>
          <a:xfrm>
            <a:off x="1277723" y="375109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9" name="円/楕円 74"/>
          <p:cNvSpPr/>
          <p:nvPr/>
        </p:nvSpPr>
        <p:spPr>
          <a:xfrm>
            <a:off x="1886053" y="407516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0" name="円/楕円 74"/>
          <p:cNvSpPr/>
          <p:nvPr/>
        </p:nvSpPr>
        <p:spPr>
          <a:xfrm>
            <a:off x="2475872" y="3726948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1" name="円/楕円 74"/>
          <p:cNvSpPr/>
          <p:nvPr/>
        </p:nvSpPr>
        <p:spPr>
          <a:xfrm>
            <a:off x="2957619" y="4096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2" name="円/楕円 74"/>
          <p:cNvSpPr/>
          <p:nvPr/>
        </p:nvSpPr>
        <p:spPr>
          <a:xfrm>
            <a:off x="4488965" y="3934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3" name="円/楕円 74"/>
          <p:cNvSpPr/>
          <p:nvPr/>
        </p:nvSpPr>
        <p:spPr>
          <a:xfrm>
            <a:off x="3677877" y="3713572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5" name="楕円 164"/>
          <p:cNvSpPr/>
          <p:nvPr/>
        </p:nvSpPr>
        <p:spPr>
          <a:xfrm>
            <a:off x="448823" y="3956205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6" name="楕円 165"/>
          <p:cNvSpPr/>
          <p:nvPr/>
        </p:nvSpPr>
        <p:spPr>
          <a:xfrm>
            <a:off x="629536" y="3875619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7" name="楕円 186"/>
          <p:cNvSpPr/>
          <p:nvPr/>
        </p:nvSpPr>
        <p:spPr>
          <a:xfrm>
            <a:off x="1223820" y="379644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8" name="楕円 187"/>
          <p:cNvSpPr/>
          <p:nvPr/>
        </p:nvSpPr>
        <p:spPr>
          <a:xfrm>
            <a:off x="1404533" y="371585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9" name="楕円 188"/>
          <p:cNvSpPr/>
          <p:nvPr/>
        </p:nvSpPr>
        <p:spPr>
          <a:xfrm>
            <a:off x="1848659" y="411608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0" name="楕円 189"/>
          <p:cNvSpPr/>
          <p:nvPr/>
        </p:nvSpPr>
        <p:spPr>
          <a:xfrm>
            <a:off x="2029372" y="403549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1" name="楕円 190"/>
          <p:cNvSpPr/>
          <p:nvPr/>
        </p:nvSpPr>
        <p:spPr>
          <a:xfrm>
            <a:off x="2421205" y="379942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2" name="楕円 191"/>
          <p:cNvSpPr/>
          <p:nvPr/>
        </p:nvSpPr>
        <p:spPr>
          <a:xfrm>
            <a:off x="2601918" y="371883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3" name="楕円 192"/>
          <p:cNvSpPr/>
          <p:nvPr/>
        </p:nvSpPr>
        <p:spPr>
          <a:xfrm>
            <a:off x="2894195" y="415889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4" name="楕円 193"/>
          <p:cNvSpPr/>
          <p:nvPr/>
        </p:nvSpPr>
        <p:spPr>
          <a:xfrm>
            <a:off x="3074908" y="407831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5" name="楕円 194"/>
          <p:cNvSpPr/>
          <p:nvPr/>
        </p:nvSpPr>
        <p:spPr>
          <a:xfrm>
            <a:off x="3609086" y="380944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6" name="楕円 195"/>
          <p:cNvSpPr/>
          <p:nvPr/>
        </p:nvSpPr>
        <p:spPr>
          <a:xfrm>
            <a:off x="3789799" y="372885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7" name="楕円 196"/>
          <p:cNvSpPr/>
          <p:nvPr/>
        </p:nvSpPr>
        <p:spPr>
          <a:xfrm>
            <a:off x="4433614" y="400142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8" name="楕円 197"/>
          <p:cNvSpPr/>
          <p:nvPr/>
        </p:nvSpPr>
        <p:spPr>
          <a:xfrm>
            <a:off x="4614327" y="3920836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20" name="TexTeXPicture" descr="&lt;?xml version=&quot;1.0&quot; encoding=&quot;utf-16&quot;?&gt;&#10;&lt;TeXTeX&gt;&#10;  &lt;preamble&gt;\documentclass{jarticle}&#10;\usepackage{amsmath}&#10;\pagestyle{empty}&lt;/preamble&gt;&#10;  &lt;body&gt;\begin{align*} &#10;\rho_0&#10;\end{align*}&lt;/body&gt;&#10;  &lt;fcolor&gt;FF000000&lt;/fcolor&gt;&#10;  &lt;bcolor&gt;FFFFFFFF&lt;/bcolor&gt;&#10;  &lt;transparent&gt;True&lt;/transparent&gt;&#10;  &lt;resolution&gt;1800&lt;/resolution&gt;&#10;  &lt;imageh&gt;160&lt;/imageh&gt;&#10;  &lt;imagew&gt;210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4" y="2279161"/>
            <a:ext cx="222250" cy="169333"/>
          </a:xfrm>
          <a:prstGeom prst="rect">
            <a:avLst/>
          </a:prstGeom>
        </p:spPr>
      </p:pic>
      <p:sp>
        <p:nvSpPr>
          <p:cNvPr id="221" name="テキスト ボックス 220"/>
          <p:cNvSpPr txBox="1"/>
          <p:nvPr/>
        </p:nvSpPr>
        <p:spPr>
          <a:xfrm>
            <a:off x="277397" y="1690285"/>
            <a:ext cx="224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Neutral Particles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277397" y="3238000"/>
            <a:ext cx="369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Decay into charged particles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8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Resonance Decay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626908" y="6334846"/>
            <a:ext cx="532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The larger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Dh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the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slower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diffusion.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520" y="2167114"/>
            <a:ext cx="4896544" cy="829838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51520" y="3651390"/>
            <a:ext cx="4896544" cy="81519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4"/>
          <p:cNvSpPr/>
          <p:nvPr/>
        </p:nvSpPr>
        <p:spPr>
          <a:xfrm>
            <a:off x="503536" y="2425464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8" name="直線コネクタ 77"/>
          <p:cNvCxnSpPr/>
          <p:nvPr/>
        </p:nvCxnSpPr>
        <p:spPr>
          <a:xfrm>
            <a:off x="3347864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9" name="正方形/長方形 78"/>
          <p:cNvSpPr/>
          <p:nvPr/>
        </p:nvSpPr>
        <p:spPr>
          <a:xfrm>
            <a:off x="251520" y="5131488"/>
            <a:ext cx="4896544" cy="816827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008365"/>
            <a:ext cx="480113" cy="348081"/>
          </a:xfrm>
          <a:prstGeom prst="rect">
            <a:avLst/>
          </a:prstGeom>
        </p:spPr>
      </p:pic>
      <p:cxnSp>
        <p:nvCxnSpPr>
          <p:cNvPr id="84" name="直線矢印コネクタ 83"/>
          <p:cNvCxnSpPr/>
          <p:nvPr/>
        </p:nvCxnSpPr>
        <p:spPr>
          <a:xfrm>
            <a:off x="6193825" y="2996950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5" name="直線矢印コネクタ 84"/>
          <p:cNvCxnSpPr/>
          <p:nvPr/>
        </p:nvCxnSpPr>
        <p:spPr>
          <a:xfrm flipV="1">
            <a:off x="6553865" y="2111658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895435"/>
            <a:ext cx="338667" cy="245533"/>
          </a:xfrm>
          <a:prstGeom prst="rect">
            <a:avLst/>
          </a:prstGeom>
        </p:spPr>
      </p:pic>
      <p:sp>
        <p:nvSpPr>
          <p:cNvPr id="88" name="フリーフォーム 87"/>
          <p:cNvSpPr/>
          <p:nvPr/>
        </p:nvSpPr>
        <p:spPr>
          <a:xfrm>
            <a:off x="6558838" y="5402682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91" name="直線コネクタ 90"/>
          <p:cNvCxnSpPr/>
          <p:nvPr/>
        </p:nvCxnSpPr>
        <p:spPr>
          <a:xfrm flipV="1">
            <a:off x="6567830" y="2952647"/>
            <a:ext cx="1709414" cy="830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V="1">
            <a:off x="6553865" y="2348880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93" name="直線矢印コネクタ 92"/>
          <p:cNvCxnSpPr/>
          <p:nvPr/>
        </p:nvCxnSpPr>
        <p:spPr>
          <a:xfrm>
            <a:off x="6193825" y="446657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4" name="直線矢印コネクタ 93"/>
          <p:cNvCxnSpPr/>
          <p:nvPr/>
        </p:nvCxnSpPr>
        <p:spPr>
          <a:xfrm flipV="1">
            <a:off x="6553865" y="358128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365063"/>
            <a:ext cx="338667" cy="245533"/>
          </a:xfrm>
          <a:prstGeom prst="rect">
            <a:avLst/>
          </a:prstGeom>
        </p:spPr>
      </p:pic>
      <p:cxnSp>
        <p:nvCxnSpPr>
          <p:cNvPr id="99" name="直線コネクタ 98"/>
          <p:cNvCxnSpPr/>
          <p:nvPr/>
        </p:nvCxnSpPr>
        <p:spPr>
          <a:xfrm flipV="1">
            <a:off x="6553865" y="381850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00" name="直線矢印コネクタ 99"/>
          <p:cNvCxnSpPr/>
          <p:nvPr/>
        </p:nvCxnSpPr>
        <p:spPr>
          <a:xfrm>
            <a:off x="6193825" y="585592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1" name="直線矢印コネクタ 100"/>
          <p:cNvCxnSpPr/>
          <p:nvPr/>
        </p:nvCxnSpPr>
        <p:spPr>
          <a:xfrm flipV="1">
            <a:off x="6553865" y="497063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2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754413"/>
            <a:ext cx="338667" cy="245533"/>
          </a:xfrm>
          <a:prstGeom prst="rect">
            <a:avLst/>
          </a:prstGeom>
        </p:spPr>
      </p:pic>
      <p:cxnSp>
        <p:nvCxnSpPr>
          <p:cNvPr id="106" name="直線コネクタ 105"/>
          <p:cNvCxnSpPr/>
          <p:nvPr/>
        </p:nvCxnSpPr>
        <p:spPr>
          <a:xfrm flipV="1">
            <a:off x="6553865" y="520785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07" name="直線コネクタ 106"/>
          <p:cNvCxnSpPr/>
          <p:nvPr/>
        </p:nvCxnSpPr>
        <p:spPr>
          <a:xfrm>
            <a:off x="6567830" y="4449934"/>
            <a:ext cx="165618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8" name="下矢印 107"/>
          <p:cNvSpPr/>
          <p:nvPr/>
        </p:nvSpPr>
        <p:spPr>
          <a:xfrm>
            <a:off x="5043991" y="4211356"/>
            <a:ext cx="702072" cy="798479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9" name="下矢印 148"/>
          <p:cNvSpPr/>
          <p:nvPr/>
        </p:nvSpPr>
        <p:spPr>
          <a:xfrm>
            <a:off x="5045445" y="3021312"/>
            <a:ext cx="702072" cy="540057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0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64" y="1561220"/>
            <a:ext cx="986395" cy="798701"/>
          </a:xfrm>
          <a:prstGeom prst="rect">
            <a:avLst/>
          </a:prstGeom>
        </p:spPr>
      </p:pic>
      <p:sp>
        <p:nvSpPr>
          <p:cNvPr id="151" name="円/楕円 74"/>
          <p:cNvSpPr/>
          <p:nvPr/>
        </p:nvSpPr>
        <p:spPr>
          <a:xfrm>
            <a:off x="1277723" y="227696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円/楕円 74"/>
          <p:cNvSpPr/>
          <p:nvPr/>
        </p:nvSpPr>
        <p:spPr>
          <a:xfrm>
            <a:off x="1886053" y="260103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3" name="円/楕円 74"/>
          <p:cNvSpPr/>
          <p:nvPr/>
        </p:nvSpPr>
        <p:spPr>
          <a:xfrm>
            <a:off x="2475872" y="2252818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4" name="円/楕円 74"/>
          <p:cNvSpPr/>
          <p:nvPr/>
        </p:nvSpPr>
        <p:spPr>
          <a:xfrm>
            <a:off x="2957619" y="2622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5" name="円/楕円 74"/>
          <p:cNvSpPr/>
          <p:nvPr/>
        </p:nvSpPr>
        <p:spPr>
          <a:xfrm>
            <a:off x="4488965" y="2460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6" name="円/楕円 74"/>
          <p:cNvSpPr/>
          <p:nvPr/>
        </p:nvSpPr>
        <p:spPr>
          <a:xfrm>
            <a:off x="3677877" y="2239442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7" name="円/楕円 74"/>
          <p:cNvSpPr/>
          <p:nvPr/>
        </p:nvSpPr>
        <p:spPr>
          <a:xfrm>
            <a:off x="503536" y="3899594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8" name="円/楕円 74"/>
          <p:cNvSpPr/>
          <p:nvPr/>
        </p:nvSpPr>
        <p:spPr>
          <a:xfrm>
            <a:off x="1277723" y="375109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9" name="円/楕円 74"/>
          <p:cNvSpPr/>
          <p:nvPr/>
        </p:nvSpPr>
        <p:spPr>
          <a:xfrm>
            <a:off x="1886053" y="407516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0" name="円/楕円 74"/>
          <p:cNvSpPr/>
          <p:nvPr/>
        </p:nvSpPr>
        <p:spPr>
          <a:xfrm>
            <a:off x="2475872" y="3726948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1" name="円/楕円 74"/>
          <p:cNvSpPr/>
          <p:nvPr/>
        </p:nvSpPr>
        <p:spPr>
          <a:xfrm>
            <a:off x="2957619" y="4096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2" name="円/楕円 74"/>
          <p:cNvSpPr/>
          <p:nvPr/>
        </p:nvSpPr>
        <p:spPr>
          <a:xfrm>
            <a:off x="4488965" y="3934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3" name="円/楕円 74"/>
          <p:cNvSpPr/>
          <p:nvPr/>
        </p:nvSpPr>
        <p:spPr>
          <a:xfrm>
            <a:off x="3677877" y="3713572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5" name="楕円 164"/>
          <p:cNvSpPr/>
          <p:nvPr/>
        </p:nvSpPr>
        <p:spPr>
          <a:xfrm>
            <a:off x="448823" y="3956205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6" name="楕円 165"/>
          <p:cNvSpPr/>
          <p:nvPr/>
        </p:nvSpPr>
        <p:spPr>
          <a:xfrm>
            <a:off x="629536" y="3875619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7" name="楕円 186"/>
          <p:cNvSpPr/>
          <p:nvPr/>
        </p:nvSpPr>
        <p:spPr>
          <a:xfrm>
            <a:off x="1223820" y="379644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8" name="楕円 187"/>
          <p:cNvSpPr/>
          <p:nvPr/>
        </p:nvSpPr>
        <p:spPr>
          <a:xfrm>
            <a:off x="1404533" y="371585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9" name="楕円 188"/>
          <p:cNvSpPr/>
          <p:nvPr/>
        </p:nvSpPr>
        <p:spPr>
          <a:xfrm>
            <a:off x="1848659" y="411608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0" name="楕円 189"/>
          <p:cNvSpPr/>
          <p:nvPr/>
        </p:nvSpPr>
        <p:spPr>
          <a:xfrm>
            <a:off x="2029372" y="403549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1" name="楕円 190"/>
          <p:cNvSpPr/>
          <p:nvPr/>
        </p:nvSpPr>
        <p:spPr>
          <a:xfrm>
            <a:off x="2421205" y="379942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2" name="楕円 191"/>
          <p:cNvSpPr/>
          <p:nvPr/>
        </p:nvSpPr>
        <p:spPr>
          <a:xfrm>
            <a:off x="2601918" y="371883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3" name="楕円 192"/>
          <p:cNvSpPr/>
          <p:nvPr/>
        </p:nvSpPr>
        <p:spPr>
          <a:xfrm>
            <a:off x="2894195" y="415889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4" name="楕円 193"/>
          <p:cNvSpPr/>
          <p:nvPr/>
        </p:nvSpPr>
        <p:spPr>
          <a:xfrm>
            <a:off x="3074908" y="407831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5" name="楕円 194"/>
          <p:cNvSpPr/>
          <p:nvPr/>
        </p:nvSpPr>
        <p:spPr>
          <a:xfrm>
            <a:off x="3609086" y="380944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6" name="楕円 195"/>
          <p:cNvSpPr/>
          <p:nvPr/>
        </p:nvSpPr>
        <p:spPr>
          <a:xfrm>
            <a:off x="3789799" y="372885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7" name="楕円 196"/>
          <p:cNvSpPr/>
          <p:nvPr/>
        </p:nvSpPr>
        <p:spPr>
          <a:xfrm>
            <a:off x="4433614" y="400142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8" name="楕円 197"/>
          <p:cNvSpPr/>
          <p:nvPr/>
        </p:nvSpPr>
        <p:spPr>
          <a:xfrm>
            <a:off x="4614327" y="3920836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9" name="楕円 198"/>
          <p:cNvSpPr/>
          <p:nvPr/>
        </p:nvSpPr>
        <p:spPr>
          <a:xfrm>
            <a:off x="322823" y="5493546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0" name="楕円 199"/>
          <p:cNvSpPr/>
          <p:nvPr/>
        </p:nvSpPr>
        <p:spPr>
          <a:xfrm>
            <a:off x="779720" y="5361901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1" name="楕円 200"/>
          <p:cNvSpPr/>
          <p:nvPr/>
        </p:nvSpPr>
        <p:spPr>
          <a:xfrm>
            <a:off x="1772497" y="520785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2" name="楕円 201"/>
          <p:cNvSpPr/>
          <p:nvPr/>
        </p:nvSpPr>
        <p:spPr>
          <a:xfrm>
            <a:off x="1040344" y="5156683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3" name="楕円 202"/>
          <p:cNvSpPr/>
          <p:nvPr/>
        </p:nvSpPr>
        <p:spPr>
          <a:xfrm>
            <a:off x="1453712" y="560392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4" name="楕円 203"/>
          <p:cNvSpPr/>
          <p:nvPr/>
        </p:nvSpPr>
        <p:spPr>
          <a:xfrm>
            <a:off x="2206764" y="560392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5" name="楕円 204"/>
          <p:cNvSpPr/>
          <p:nvPr/>
        </p:nvSpPr>
        <p:spPr>
          <a:xfrm>
            <a:off x="2627784" y="5214663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6" name="楕円 205"/>
          <p:cNvSpPr/>
          <p:nvPr/>
        </p:nvSpPr>
        <p:spPr>
          <a:xfrm>
            <a:off x="2103719" y="521040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7" name="楕円 206"/>
          <p:cNvSpPr/>
          <p:nvPr/>
        </p:nvSpPr>
        <p:spPr>
          <a:xfrm>
            <a:off x="2907904" y="566714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8" name="楕円 207"/>
          <p:cNvSpPr/>
          <p:nvPr/>
        </p:nvSpPr>
        <p:spPr>
          <a:xfrm>
            <a:off x="3492745" y="558979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9" name="楕円 208"/>
          <p:cNvSpPr/>
          <p:nvPr/>
        </p:nvSpPr>
        <p:spPr>
          <a:xfrm>
            <a:off x="3857104" y="517719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0" name="楕円 209"/>
          <p:cNvSpPr/>
          <p:nvPr/>
        </p:nvSpPr>
        <p:spPr>
          <a:xfrm>
            <a:off x="3099447" y="525190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1" name="楕円 210"/>
          <p:cNvSpPr/>
          <p:nvPr/>
        </p:nvSpPr>
        <p:spPr>
          <a:xfrm>
            <a:off x="4183442" y="553613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2" name="楕円 211"/>
          <p:cNvSpPr/>
          <p:nvPr/>
        </p:nvSpPr>
        <p:spPr>
          <a:xfrm>
            <a:off x="4854570" y="541536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3" name="下矢印 212"/>
          <p:cNvSpPr/>
          <p:nvPr/>
        </p:nvSpPr>
        <p:spPr>
          <a:xfrm rot="314186">
            <a:off x="336855" y="4273443"/>
            <a:ext cx="302700" cy="1142100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4" name="下矢印 213"/>
          <p:cNvSpPr/>
          <p:nvPr/>
        </p:nvSpPr>
        <p:spPr>
          <a:xfrm>
            <a:off x="2882553" y="4364573"/>
            <a:ext cx="302700" cy="1245343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5" name="下矢印 214"/>
          <p:cNvSpPr/>
          <p:nvPr/>
        </p:nvSpPr>
        <p:spPr>
          <a:xfrm rot="20676698">
            <a:off x="3254949" y="4344788"/>
            <a:ext cx="302700" cy="1242041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6" name="下矢印 215"/>
          <p:cNvSpPr/>
          <p:nvPr/>
        </p:nvSpPr>
        <p:spPr>
          <a:xfrm rot="21063856">
            <a:off x="3729910" y="4072043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7" name="下矢印 216"/>
          <p:cNvSpPr/>
          <p:nvPr/>
        </p:nvSpPr>
        <p:spPr>
          <a:xfrm rot="1248471">
            <a:off x="3426777" y="3997470"/>
            <a:ext cx="302700" cy="1264293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8" name="下矢印 217"/>
          <p:cNvSpPr/>
          <p:nvPr/>
        </p:nvSpPr>
        <p:spPr>
          <a:xfrm rot="556894">
            <a:off x="4278992" y="4270333"/>
            <a:ext cx="302700" cy="1228960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9" name="下矢印 218"/>
          <p:cNvSpPr/>
          <p:nvPr/>
        </p:nvSpPr>
        <p:spPr>
          <a:xfrm rot="20975549">
            <a:off x="4730275" y="4281897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20" name="TexTeXPicture" descr="&lt;?xml version=&quot;1.0&quot; encoding=&quot;utf-16&quot;?&gt;&#10;&lt;TeXTeX&gt;&#10;  &lt;preamble&gt;\documentclass{jarticle}&#10;\usepackage{amsmath}&#10;\pagestyle{empty}&lt;/preamble&gt;&#10;  &lt;body&gt;\begin{align*} &#10;\rho_0&#10;\end{align*}&lt;/body&gt;&#10;  &lt;fcolor&gt;FF000000&lt;/fcolor&gt;&#10;  &lt;bcolor&gt;FFFFFFFF&lt;/bcolor&gt;&#10;  &lt;transparent&gt;True&lt;/transparent&gt;&#10;  &lt;resolution&gt;1800&lt;/resolution&gt;&#10;  &lt;imageh&gt;160&lt;/imageh&gt;&#10;  &lt;imagew&gt;210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4" y="2279161"/>
            <a:ext cx="222250" cy="169333"/>
          </a:xfrm>
          <a:prstGeom prst="rect">
            <a:avLst/>
          </a:prstGeom>
        </p:spPr>
      </p:pic>
      <p:sp>
        <p:nvSpPr>
          <p:cNvPr id="221" name="テキスト ボックス 220"/>
          <p:cNvSpPr txBox="1"/>
          <p:nvPr/>
        </p:nvSpPr>
        <p:spPr>
          <a:xfrm>
            <a:off x="277397" y="1690285"/>
            <a:ext cx="224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Neutral Particles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277397" y="3238000"/>
            <a:ext cx="369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Decay into charged particles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3" name="下矢印 222"/>
          <p:cNvSpPr/>
          <p:nvPr/>
        </p:nvSpPr>
        <p:spPr>
          <a:xfrm rot="21300293">
            <a:off x="2039768" y="4359237"/>
            <a:ext cx="302700" cy="850515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4" name="下矢印 223"/>
          <p:cNvSpPr/>
          <p:nvPr/>
        </p:nvSpPr>
        <p:spPr>
          <a:xfrm rot="21222297">
            <a:off x="2514515" y="4107104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5" name="下矢印 224"/>
          <p:cNvSpPr/>
          <p:nvPr/>
        </p:nvSpPr>
        <p:spPr>
          <a:xfrm rot="533846">
            <a:off x="2413952" y="4044015"/>
            <a:ext cx="302700" cy="1445176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6" name="下矢印 225"/>
          <p:cNvSpPr/>
          <p:nvPr/>
        </p:nvSpPr>
        <p:spPr>
          <a:xfrm rot="21307905">
            <a:off x="697261" y="4220455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7" name="下矢印 226"/>
          <p:cNvSpPr/>
          <p:nvPr/>
        </p:nvSpPr>
        <p:spPr>
          <a:xfrm rot="20381314">
            <a:off x="1465189" y="4072900"/>
            <a:ext cx="302700" cy="117422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8" name="下矢印 227"/>
          <p:cNvSpPr/>
          <p:nvPr/>
        </p:nvSpPr>
        <p:spPr>
          <a:xfrm rot="814641">
            <a:off x="1634866" y="4403372"/>
            <a:ext cx="302700" cy="1141975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9" name="下矢印 228"/>
          <p:cNvSpPr/>
          <p:nvPr/>
        </p:nvSpPr>
        <p:spPr>
          <a:xfrm rot="767608">
            <a:off x="1205893" y="4023140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Slot Machine Analogy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56</a:t>
            </a:fld>
            <a:endParaRPr lang="ja-JP" altLang="en-US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95189" y="1605131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1" y="4820821"/>
            <a:ext cx="2989596" cy="15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テキスト ボックス 52"/>
          <p:cNvSpPr txBox="1"/>
          <p:nvPr/>
        </p:nvSpPr>
        <p:spPr>
          <a:xfrm>
            <a:off x="7454972" y="334475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prstClr val="black"/>
                </a:solidFill>
                <a:latin typeface="Arial"/>
              </a:rPr>
              <a:t>N</a:t>
            </a:r>
            <a:endParaRPr lang="ja-JP" altLang="en-US" sz="32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222724" y="2845060"/>
            <a:ext cx="144016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366740" y="3439126"/>
            <a:ext cx="144016" cy="19802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5510756" y="3241104"/>
            <a:ext cx="144016" cy="39604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5654772" y="2917068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5798787" y="2845060"/>
            <a:ext cx="144017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5942804" y="2629036"/>
            <a:ext cx="144016" cy="10081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086820" y="2485020"/>
            <a:ext cx="144016" cy="11521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6230836" y="2485020"/>
            <a:ext cx="144016" cy="11521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6374852" y="2701044"/>
            <a:ext cx="144016" cy="93610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6518868" y="2845060"/>
            <a:ext cx="144016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6662884" y="2917068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6806900" y="3097088"/>
            <a:ext cx="144016" cy="5400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6950916" y="3349116"/>
            <a:ext cx="144016" cy="28803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7094932" y="3446122"/>
            <a:ext cx="144016" cy="19102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479565" y="1616567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altLang="ja-JP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ja-JP" sz="3200" dirty="0" smtClean="0">
                <a:solidFill>
                  <a:prstClr val="black"/>
                </a:solidFill>
                <a:latin typeface="Arial"/>
              </a:rPr>
              <a:t>  (</a:t>
            </a:r>
            <a:r>
              <a:rPr lang="en-US" altLang="ja-JP" sz="3200" i="1" dirty="0" smtClean="0">
                <a:solidFill>
                  <a:prstClr val="black"/>
                </a:solidFill>
                <a:latin typeface="Arial"/>
              </a:rPr>
              <a:t>N</a:t>
            </a:r>
            <a:r>
              <a:rPr lang="en-US" altLang="ja-JP" sz="3200" dirty="0" smtClean="0">
                <a:solidFill>
                  <a:prstClr val="black"/>
                </a:solidFill>
                <a:latin typeface="Arial"/>
              </a:rPr>
              <a:t>)</a:t>
            </a:r>
            <a:endParaRPr lang="ja-JP" altLang="en-US" sz="3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470193" y="597730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prstClr val="black"/>
                </a:solidFill>
                <a:latin typeface="Arial"/>
              </a:rPr>
              <a:t>N</a:t>
            </a:r>
            <a:endParaRPr lang="ja-JP" altLang="en-US" sz="32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5237945" y="5477604"/>
            <a:ext cx="144016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381961" y="5909652"/>
            <a:ext cx="144016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5525977" y="5729632"/>
            <a:ext cx="128795" cy="5400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5669993" y="5549612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5814009" y="5477604"/>
            <a:ext cx="144016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5958025" y="5729632"/>
            <a:ext cx="128795" cy="5400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6102041" y="5549612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6246057" y="5801640"/>
            <a:ext cx="144016" cy="46805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390073" y="6035666"/>
            <a:ext cx="144016" cy="23402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6534089" y="5909652"/>
            <a:ext cx="144016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6678105" y="6089672"/>
            <a:ext cx="144016" cy="1800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6961546" y="6170681"/>
            <a:ext cx="144016" cy="9901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479565" y="4172749"/>
            <a:ext cx="135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prstClr val="black"/>
                </a:solidFill>
                <a:latin typeface="Arial"/>
              </a:rPr>
              <a:t>P  </a:t>
            </a:r>
            <a:r>
              <a:rPr lang="en-US" altLang="ja-JP" sz="3200" dirty="0" smtClean="0">
                <a:solidFill>
                  <a:prstClr val="black"/>
                </a:solidFill>
                <a:latin typeface="Arial"/>
              </a:rPr>
              <a:t> (</a:t>
            </a:r>
            <a:r>
              <a:rPr lang="en-US" altLang="ja-JP" sz="3200" i="1" dirty="0" smtClean="0">
                <a:solidFill>
                  <a:prstClr val="black"/>
                </a:solidFill>
                <a:latin typeface="Arial"/>
              </a:rPr>
              <a:t>N</a:t>
            </a:r>
            <a:r>
              <a:rPr lang="en-US" altLang="ja-JP" sz="3200" dirty="0" smtClean="0">
                <a:solidFill>
                  <a:prstClr val="black"/>
                </a:solidFill>
                <a:latin typeface="Arial"/>
              </a:rPr>
              <a:t>)</a:t>
            </a:r>
            <a:endParaRPr lang="ja-JP" altLang="en-US" sz="3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下矢印 82"/>
          <p:cNvSpPr/>
          <p:nvPr/>
        </p:nvSpPr>
        <p:spPr>
          <a:xfrm>
            <a:off x="1455229" y="4212377"/>
            <a:ext cx="1584176" cy="58477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52"/>
          <p:cNvSpPr/>
          <p:nvPr/>
        </p:nvSpPr>
        <p:spPr>
          <a:xfrm>
            <a:off x="6518868" y="1299064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046926" y="1182547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3600" dirty="0" smtClean="0">
                <a:solidFill>
                  <a:prstClr val="black"/>
                </a:solidFill>
                <a:latin typeface="Arial"/>
              </a:rPr>
              <a:t>=     +</a:t>
            </a:r>
            <a:endParaRPr lang="ja-JP" altLang="en-US" sz="36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10584" y="1266193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374680" y="1266193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824384" y="4491499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62751" y="627086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円/楕円 59"/>
          <p:cNvSpPr/>
          <p:nvPr/>
        </p:nvSpPr>
        <p:spPr>
          <a:xfrm>
            <a:off x="7829002" y="3704089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4837901" y="1959560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2" name="直線矢印コネクタ 91"/>
          <p:cNvCxnSpPr/>
          <p:nvPr/>
        </p:nvCxnSpPr>
        <p:spPr>
          <a:xfrm flipV="1">
            <a:off x="5222724" y="2268996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3" name="直線矢印コネクタ 92"/>
          <p:cNvCxnSpPr/>
          <p:nvPr/>
        </p:nvCxnSpPr>
        <p:spPr>
          <a:xfrm>
            <a:off x="5006700" y="3637148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4" name="直線矢印コネクタ 93"/>
          <p:cNvCxnSpPr/>
          <p:nvPr/>
        </p:nvCxnSpPr>
        <p:spPr>
          <a:xfrm flipV="1">
            <a:off x="5237945" y="4901540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5" name="直線矢印コネクタ 94"/>
          <p:cNvCxnSpPr/>
          <p:nvPr/>
        </p:nvCxnSpPr>
        <p:spPr>
          <a:xfrm>
            <a:off x="5021921" y="6269692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384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Extreme Examples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57</a:t>
            </a:fld>
            <a:endParaRPr lang="ja-JP" altLang="en-US" dirty="0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7504" y="1776467"/>
            <a:ext cx="1513860" cy="17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テキスト ボックス 66"/>
          <p:cNvSpPr txBox="1"/>
          <p:nvPr/>
        </p:nvSpPr>
        <p:spPr>
          <a:xfrm>
            <a:off x="4383013" y="307662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prstClr val="black"/>
                </a:solidFill>
                <a:latin typeface="Arial"/>
              </a:rPr>
              <a:t>N</a:t>
            </a:r>
            <a:endParaRPr lang="ja-JP" altLang="en-US" sz="32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022973" y="2024319"/>
            <a:ext cx="144016" cy="134469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19"/>
          <p:cNvSpPr/>
          <p:nvPr/>
        </p:nvSpPr>
        <p:spPr>
          <a:xfrm>
            <a:off x="4757043" y="3435950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 flipV="1">
            <a:off x="2150765" y="2000857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71" name="直線矢印コネクタ 70"/>
          <p:cNvCxnSpPr/>
          <p:nvPr/>
        </p:nvCxnSpPr>
        <p:spPr>
          <a:xfrm>
            <a:off x="1934741" y="3369009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2" name="テキスト ボックス 71"/>
          <p:cNvSpPr txBox="1"/>
          <p:nvPr/>
        </p:nvSpPr>
        <p:spPr>
          <a:xfrm>
            <a:off x="2015271" y="1403052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Fixed # of coins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140802" y="308449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prstClr val="black"/>
                </a:solidFill>
                <a:latin typeface="Arial"/>
              </a:rPr>
              <a:t>N</a:t>
            </a:r>
            <a:endParaRPr lang="ja-JP" altLang="en-US" sz="32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5908554" y="2656805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6052570" y="2656805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6196586" y="2656805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6340602" y="2656805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484617" y="2656805"/>
            <a:ext cx="144017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6628634" y="2656805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6772650" y="2656805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6916666" y="2656805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7060682" y="2656805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7204698" y="2656805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7348714" y="2656805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7492730" y="2656805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7636746" y="2656805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7780762" y="2656805"/>
            <a:ext cx="144016" cy="720079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88" name="直線矢印コネクタ 87"/>
          <p:cNvCxnSpPr/>
          <p:nvPr/>
        </p:nvCxnSpPr>
        <p:spPr>
          <a:xfrm flipV="1">
            <a:off x="5908554" y="2008733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9" name="直線矢印コネクタ 88"/>
          <p:cNvCxnSpPr/>
          <p:nvPr/>
        </p:nvCxnSpPr>
        <p:spPr>
          <a:xfrm>
            <a:off x="5692530" y="3376885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90" name="テキスト ボックス 89"/>
          <p:cNvSpPr txBox="1"/>
          <p:nvPr/>
        </p:nvSpPr>
        <p:spPr>
          <a:xfrm>
            <a:off x="5527837" y="1432669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Constant probabilities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383013" y="581292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prstClr val="black"/>
                </a:solidFill>
                <a:latin typeface="Arial"/>
              </a:rPr>
              <a:t>N</a:t>
            </a:r>
            <a:endParaRPr lang="ja-JP" altLang="en-US" sz="32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2438797" y="6006301"/>
            <a:ext cx="144016" cy="990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2582813" y="5812923"/>
            <a:ext cx="144015" cy="29239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2726828" y="5529249"/>
            <a:ext cx="144017" cy="57606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2870845" y="5249093"/>
            <a:ext cx="144016" cy="8562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3014861" y="4953185"/>
            <a:ext cx="144016" cy="11521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3158877" y="4953185"/>
            <a:ext cx="144016" cy="11521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3302893" y="5249093"/>
            <a:ext cx="144016" cy="8562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3446909" y="5529249"/>
            <a:ext cx="144016" cy="57606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3590925" y="5812923"/>
            <a:ext cx="144016" cy="292389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3734941" y="6006301"/>
            <a:ext cx="144016" cy="99011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02" name="直線矢印コネクタ 101"/>
          <p:cNvCxnSpPr/>
          <p:nvPr/>
        </p:nvCxnSpPr>
        <p:spPr>
          <a:xfrm flipV="1">
            <a:off x="2150765" y="4737161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3" name="直線矢印コネクタ 102"/>
          <p:cNvCxnSpPr/>
          <p:nvPr/>
        </p:nvCxnSpPr>
        <p:spPr>
          <a:xfrm>
            <a:off x="1934741" y="6105313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04" name="テキスト ボックス 103"/>
          <p:cNvSpPr txBox="1"/>
          <p:nvPr/>
        </p:nvSpPr>
        <p:spPr>
          <a:xfrm>
            <a:off x="8140802" y="581292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prstClr val="black"/>
                </a:solidFill>
                <a:latin typeface="Arial"/>
              </a:rPr>
              <a:t>N</a:t>
            </a:r>
            <a:endParaRPr lang="ja-JP" altLang="en-US" sz="32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5908554" y="5385233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6052570" y="5249093"/>
            <a:ext cx="144016" cy="8562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6196586" y="5249093"/>
            <a:ext cx="144016" cy="8562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6340602" y="5177085"/>
            <a:ext cx="144015" cy="9282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6484617" y="5105077"/>
            <a:ext cx="144017" cy="100023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6628634" y="5105077"/>
            <a:ext cx="144016" cy="100023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6772650" y="5177085"/>
            <a:ext cx="144016" cy="9282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6916666" y="5249093"/>
            <a:ext cx="144016" cy="8562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正方形/長方形 112"/>
          <p:cNvSpPr/>
          <p:nvPr/>
        </p:nvSpPr>
        <p:spPr>
          <a:xfrm>
            <a:off x="7060682" y="5529249"/>
            <a:ext cx="144016" cy="57606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7204698" y="5677203"/>
            <a:ext cx="144016" cy="42811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7348714" y="5817281"/>
            <a:ext cx="144016" cy="28803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7492730" y="5959117"/>
            <a:ext cx="144016" cy="14619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7636746" y="6006301"/>
            <a:ext cx="144016" cy="990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18" name="直線矢印コネクタ 117"/>
          <p:cNvCxnSpPr/>
          <p:nvPr/>
        </p:nvCxnSpPr>
        <p:spPr>
          <a:xfrm flipV="1">
            <a:off x="5908554" y="4737161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9" name="直線矢印コネクタ 118"/>
          <p:cNvCxnSpPr/>
          <p:nvPr/>
        </p:nvCxnSpPr>
        <p:spPr>
          <a:xfrm>
            <a:off x="5692530" y="6105313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pic>
        <p:nvPicPr>
          <p:cNvPr id="12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1520" y="4889052"/>
            <a:ext cx="1224136" cy="126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下矢印 120"/>
          <p:cNvSpPr/>
          <p:nvPr/>
        </p:nvSpPr>
        <p:spPr>
          <a:xfrm>
            <a:off x="2438798" y="3952949"/>
            <a:ext cx="1368152" cy="576064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下矢印 121"/>
          <p:cNvSpPr/>
          <p:nvPr/>
        </p:nvSpPr>
        <p:spPr>
          <a:xfrm>
            <a:off x="6383394" y="3952949"/>
            <a:ext cx="1368152" cy="576064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2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523392" y="6105313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57043" y="6105311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" name="円/楕円 86"/>
          <p:cNvSpPr/>
          <p:nvPr/>
        </p:nvSpPr>
        <p:spPr>
          <a:xfrm>
            <a:off x="8530755" y="344889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1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Reconstructing Total Number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58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6960" y="1772816"/>
            <a:ext cx="737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3600" i="1" dirty="0" smtClean="0">
                <a:solidFill>
                  <a:prstClr val="black"/>
                </a:solidFill>
                <a:latin typeface="Arial"/>
              </a:rPr>
              <a:t>P  </a:t>
            </a:r>
            <a:r>
              <a:rPr lang="en-US" altLang="ja-JP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ja-JP" sz="3600" dirty="0" smtClean="0">
                <a:solidFill>
                  <a:prstClr val="black"/>
                </a:solidFill>
                <a:latin typeface="Arial"/>
              </a:rPr>
              <a:t>(</a:t>
            </a:r>
            <a:r>
              <a:rPr lang="en-US" altLang="ja-JP" sz="3600" i="1" dirty="0" smtClean="0">
                <a:solidFill>
                  <a:prstClr val="black"/>
                </a:solidFill>
                <a:latin typeface="Arial"/>
              </a:rPr>
              <a:t>N   </a:t>
            </a:r>
            <a:r>
              <a:rPr lang="en-US" altLang="ja-JP" sz="3600" dirty="0" smtClean="0">
                <a:solidFill>
                  <a:prstClr val="black"/>
                </a:solidFill>
                <a:latin typeface="Arial"/>
              </a:rPr>
              <a:t>)=      </a:t>
            </a:r>
            <a:r>
              <a:rPr lang="en-US" altLang="ja-JP" sz="3600" i="1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altLang="ja-JP" sz="3600" dirty="0" smtClean="0">
                <a:solidFill>
                  <a:prstClr val="black"/>
                </a:solidFill>
                <a:latin typeface="Arial"/>
              </a:rPr>
              <a:t>   (</a:t>
            </a:r>
            <a:r>
              <a:rPr lang="en-US" altLang="ja-JP" sz="3600" i="1" dirty="0" smtClean="0">
                <a:solidFill>
                  <a:prstClr val="black"/>
                </a:solidFill>
                <a:latin typeface="Arial"/>
              </a:rPr>
              <a:t>N</a:t>
            </a:r>
            <a:r>
              <a:rPr lang="en-US" altLang="ja-JP" sz="3600" dirty="0" smtClean="0">
                <a:solidFill>
                  <a:prstClr val="black"/>
                </a:solidFill>
                <a:latin typeface="Arial"/>
              </a:rPr>
              <a:t>   )</a:t>
            </a:r>
            <a:r>
              <a:rPr lang="en-US" altLang="ja-JP" sz="3600" i="1" dirty="0" smtClean="0">
                <a:solidFill>
                  <a:prstClr val="black"/>
                </a:solidFill>
                <a:latin typeface="Arial"/>
              </a:rPr>
              <a:t>B</a:t>
            </a:r>
            <a:r>
              <a:rPr lang="en-US" altLang="ja-JP" sz="3600" baseline="-25000" dirty="0" smtClean="0">
                <a:solidFill>
                  <a:prstClr val="black"/>
                </a:solidFill>
                <a:latin typeface="Arial"/>
              </a:rPr>
              <a:t>1/2</a:t>
            </a:r>
            <a:r>
              <a:rPr lang="en-US" altLang="ja-JP" sz="3600" dirty="0" smtClean="0">
                <a:solidFill>
                  <a:prstClr val="black"/>
                </a:solidFill>
                <a:latin typeface="Arial"/>
              </a:rPr>
              <a:t>(</a:t>
            </a:r>
            <a:r>
              <a:rPr lang="en-US" altLang="ja-JP" sz="3600" i="1" dirty="0" smtClean="0">
                <a:solidFill>
                  <a:prstClr val="black"/>
                </a:solidFill>
                <a:latin typeface="Arial"/>
              </a:rPr>
              <a:t>N</a:t>
            </a:r>
            <a:r>
              <a:rPr lang="en-US" altLang="ja-JP" sz="3600" dirty="0" smtClean="0">
                <a:solidFill>
                  <a:prstClr val="black"/>
                </a:solidFill>
                <a:latin typeface="Arial"/>
              </a:rPr>
              <a:t>   ;</a:t>
            </a:r>
            <a:r>
              <a:rPr lang="en-US" altLang="ja-JP" sz="3600" i="1" dirty="0" smtClean="0">
                <a:solidFill>
                  <a:prstClr val="black"/>
                </a:solidFill>
                <a:latin typeface="Arial"/>
              </a:rPr>
              <a:t>N</a:t>
            </a:r>
            <a:r>
              <a:rPr lang="en-US" altLang="ja-JP" sz="3600" dirty="0" smtClean="0">
                <a:solidFill>
                  <a:prstClr val="black"/>
                </a:solidFill>
                <a:latin typeface="Arial"/>
              </a:rPr>
              <a:t>   )</a:t>
            </a:r>
            <a:endParaRPr lang="ja-JP" altLang="en-US" sz="36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321323" y="2132856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185419" y="2132856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654307" y="2132856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648928" y="1484784"/>
            <a:ext cx="7667488" cy="1368152"/>
          </a:xfrm>
          <a:prstGeom prst="round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um&#10;\end{align*}&lt;/body&gt;&#10;  &lt;fcolor&gt;FF000000&lt;/fcolor&gt;&#10;  &lt;bcolor&gt;FFFFFFFF&lt;/bcolor&gt;&#10;  &lt;transparent&gt;True&lt;/transparent&gt;&#10;  &lt;resolution&gt;1800&lt;/resolution&gt;&#10;  &lt;imageh&gt;349&lt;/imageh&gt;&#10;  &lt;imagew&gt;33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00" y="1829794"/>
            <a:ext cx="558956" cy="589353"/>
          </a:xfrm>
          <a:prstGeom prst="rect">
            <a:avLst/>
          </a:prstGeom>
        </p:spPr>
      </p:pic>
      <p:sp>
        <p:nvSpPr>
          <p:cNvPr id="11" name="円/楕円 12"/>
          <p:cNvSpPr/>
          <p:nvPr/>
        </p:nvSpPr>
        <p:spPr>
          <a:xfrm>
            <a:off x="3199365" y="2456115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4"/>
          <p:cNvSpPr/>
          <p:nvPr/>
        </p:nvSpPr>
        <p:spPr>
          <a:xfrm>
            <a:off x="4940606" y="2168860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5"/>
          <p:cNvSpPr/>
          <p:nvPr/>
        </p:nvSpPr>
        <p:spPr>
          <a:xfrm>
            <a:off x="7532894" y="2168859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5807547" y="3261315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9722"/>
          <a:stretch/>
        </p:blipFill>
        <p:spPr bwMode="auto">
          <a:xfrm>
            <a:off x="863401" y="3606010"/>
            <a:ext cx="2675470" cy="16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左右矢印 15"/>
          <p:cNvSpPr/>
          <p:nvPr/>
        </p:nvSpPr>
        <p:spPr>
          <a:xfrm>
            <a:off x="3749260" y="3992775"/>
            <a:ext cx="1656184" cy="864096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4033702" y="2149556"/>
            <a:ext cx="287634" cy="34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B_p ( k;N) = p^k (1-p)^{N-k} \phantom{|}_k C_N&#10;\end{align*}&lt;/body&gt;&#10;  &lt;fcolor&gt;FF000000&lt;/fcolor&gt;&#10;  &lt;bcolor&gt;FFFFFFFF&lt;/bcolor&gt;&#10;  &lt;transparent&gt;True&lt;/transparent&gt;&#10;  &lt;resolution&gt;1800&lt;/resolution&gt;&#10;  &lt;imageh&gt;296&lt;/imageh&gt;&#10;  &lt;imagew&gt;3282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5" y="6165304"/>
            <a:ext cx="4790473" cy="432048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049102" y="6150495"/>
            <a:ext cx="300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:binomial distr. </a:t>
            </a:r>
            <a:r>
              <a:rPr lang="en-US" altLang="ja-JP" sz="2400" dirty="0" err="1" smtClean="0">
                <a:solidFill>
                  <a:prstClr val="black"/>
                </a:solidFill>
                <a:latin typeface="Arial"/>
              </a:rPr>
              <a:t>func</a:t>
            </a:r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.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1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Non-Binomial Correction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979" y="1688614"/>
            <a:ext cx="3312368" cy="210934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tilde{P}(n) = \sum_N {\cal R}(n;N) P(N)&#10;\end{align*}&lt;/body&gt;&#10;  &lt;fcolor&gt;FF000000&lt;/fcolor&gt;&#10;  &lt;bcolor&gt;FFFFFFFF&lt;/bcolor&gt;&#10;  &lt;transparent&gt;True&lt;/transparent&gt;&#10;  &lt;resolution&gt;1800&lt;/resolution&gt;&#10;  &lt;imageh&gt;534&lt;/imageh&gt;&#10;  &lt;imagew&gt;2746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64" y="1865740"/>
            <a:ext cx="3581072" cy="6963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82138" y="1268760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Response matrix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79820" y="3001786"/>
            <a:ext cx="293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Esumi</a:t>
            </a:r>
            <a:r>
              <a:rPr lang="en-US" altLang="ja-JP" sz="2000" dirty="0" smtClean="0">
                <a:solidFill>
                  <a:srgbClr val="002060"/>
                </a:solidFill>
              </a:rPr>
              <a:t> (2018)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5067" y="2568140"/>
            <a:ext cx="386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Reconstruction for any R(</a:t>
            </a:r>
            <a:r>
              <a:rPr kumimoji="1" lang="en-US" altLang="ja-JP" sz="2400" dirty="0" err="1" smtClean="0"/>
              <a:t>n;N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53407" y="1803520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R(</a:t>
            </a:r>
            <a:r>
              <a:rPr kumimoji="1" lang="en-US" altLang="ja-JP" sz="2800" dirty="0" err="1" smtClean="0"/>
              <a:t>n;N</a:t>
            </a:r>
            <a:r>
              <a:rPr kumimoji="1" lang="en-US" altLang="ja-JP" sz="2800" dirty="0" smtClean="0"/>
              <a:t>)</a:t>
            </a:r>
            <a:endParaRPr kumimoji="1" lang="ja-JP" altLang="en-US" sz="2800" dirty="0" smtClean="0"/>
          </a:p>
        </p:txBody>
      </p:sp>
      <p:sp>
        <p:nvSpPr>
          <p:cNvPr id="14" name="角丸四角形 13"/>
          <p:cNvSpPr/>
          <p:nvPr/>
        </p:nvSpPr>
        <p:spPr>
          <a:xfrm>
            <a:off x="283024" y="4007884"/>
            <a:ext cx="8537448" cy="2733484"/>
          </a:xfrm>
          <a:prstGeom prst="roundRect">
            <a:avLst>
              <a:gd name="adj" fmla="val 10472"/>
            </a:avLst>
          </a:prstGeom>
          <a:solidFill>
            <a:schemeClr val="lt1">
              <a:alpha val="73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5630" y="4340361"/>
            <a:ext cx="4308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</a:t>
            </a:r>
            <a:r>
              <a:rPr kumimoji="1" lang="en-US" altLang="ja-JP" sz="2400" dirty="0" smtClean="0"/>
              <a:t>ultiplicity-dependent efficiency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epsilon(N) = \epsilon_0 + (N-N_{\rm ave}) \epsilon'&#10;\end{align*}&lt;/body&gt;&#10;  &lt;fcolor&gt;FF000000&lt;/fcolor&gt;&#10;  &lt;bcolor&gt;FFFFFFFF&lt;/bcolor&gt;&#10;  &lt;transparent&gt;True&lt;/transparent&gt;&#10;  &lt;resolution&gt;1800&lt;/resolution&gt;&#10;  &lt;imageh&gt;264&lt;/imageh&gt;&#10;  &lt;imagew&gt;2730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51" y="4431182"/>
            <a:ext cx="3394197" cy="32823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5"/>
          <a:srcRect l="530" t="46648"/>
          <a:stretch/>
        </p:blipFill>
        <p:spPr>
          <a:xfrm>
            <a:off x="683568" y="4889862"/>
            <a:ext cx="5022846" cy="17411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テキスト ボックス 18"/>
          <p:cNvSpPr txBox="1"/>
          <p:nvPr/>
        </p:nvSpPr>
        <p:spPr>
          <a:xfrm>
            <a:off x="627150" y="3737496"/>
            <a:ext cx="145020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3">
                    <a:lumMod val="50000"/>
                  </a:schemeClr>
                </a:solidFill>
              </a:rPr>
              <a:t>Example</a:t>
            </a:r>
            <a:endParaRPr kumimoji="1" lang="ja-JP" alt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71264" y="5152086"/>
            <a:ext cx="3033415" cy="138499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True </a:t>
            </a:r>
            <a:r>
              <a:rPr kumimoji="1" lang="en-US" altLang="ja-JP" sz="2800" b="1" dirty="0" err="1" smtClean="0">
                <a:solidFill>
                  <a:schemeClr val="accent2">
                    <a:lumMod val="50000"/>
                  </a:schemeClr>
                </a:solidFill>
              </a:rPr>
              <a:t>cumulants</a:t>
            </a:r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 are</a:t>
            </a:r>
          </a:p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reproduced within</a:t>
            </a:r>
          </a:p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statistics!</a:t>
            </a:r>
            <a:endParaRPr kumimoji="1" lang="ja-JP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5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52459" t="6941" b="8032"/>
          <a:stretch/>
        </p:blipFill>
        <p:spPr>
          <a:xfrm>
            <a:off x="1674249" y="1417202"/>
            <a:ext cx="2376264" cy="401506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932564" y="1041014"/>
            <a:ext cx="1336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+mn-cs"/>
              </a:rPr>
              <a:t>STAR,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+mn-cs"/>
              </a:rPr>
              <a:t>2015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21404902">
            <a:off x="2007186" y="1884520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Enhancement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763688" y="3700721"/>
            <a:ext cx="994009" cy="1097184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1" name="下矢印 10"/>
          <p:cNvSpPr/>
          <p:nvPr/>
        </p:nvSpPr>
        <p:spPr>
          <a:xfrm flipV="1">
            <a:off x="1685786" y="1686805"/>
            <a:ext cx="527920" cy="1134363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1932434" y="2883344"/>
            <a:ext cx="1024287" cy="480706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article}&#10;\usepackage{amsmath}&#10;\pagestyle{empty}&lt;/preamble&gt;&#10;  &lt;body&gt;\begin{align*} &#10;\frac{ \langle N_p^4 \rangle_c }{ \langle N_p^2 \rangle_c }&#10;\end{align*}&lt;/body&gt;&#10;  &lt;fcolor&gt;FF000000&lt;/fcolor&gt;&#10;  &lt;bcolor&gt;FFFFFFFF&lt;/bcolor&gt;&#10;  &lt;transparent&gt;True&lt;/transparent&gt;&#10;  &lt;resolution&gt;1800&lt;/resolution&gt;&#10;  &lt;imageh&gt;664&lt;/imageh&gt;&#10;  &lt;imagew&gt;635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39843"/>
            <a:ext cx="851059" cy="88992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 rot="21404902">
            <a:off x="2553691" y="4361232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Supression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/>
          <a:srcRect l="28809" t="90233" r="25289" b="1091"/>
          <a:stretch/>
        </p:blipFill>
        <p:spPr>
          <a:xfrm>
            <a:off x="1610196" y="5434540"/>
            <a:ext cx="2180114" cy="389306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 rot="21404902">
            <a:off x="2270764" y="2394956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Supression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/>
          <a:srcRect l="336"/>
          <a:stretch/>
        </p:blipFill>
        <p:spPr>
          <a:xfrm>
            <a:off x="5508103" y="1392966"/>
            <a:ext cx="2304257" cy="205655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238527" y="1041014"/>
            <a:ext cx="2783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STAR, 2020 (2001.02852)</a:t>
            </a:r>
            <a:endParaRPr kumimoji="1" lang="ja-JP" altLang="en-US" sz="2000" dirty="0" smtClean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/>
          <a:srcRect l="1605" t="6941" r="89751" b="8032"/>
          <a:stretch/>
        </p:blipFill>
        <p:spPr>
          <a:xfrm>
            <a:off x="1245990" y="1417202"/>
            <a:ext cx="432048" cy="401506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t="2407"/>
          <a:stretch/>
        </p:blipFill>
        <p:spPr>
          <a:xfrm>
            <a:off x="5505292" y="3429000"/>
            <a:ext cx="2274600" cy="2088232"/>
          </a:xfrm>
          <a:prstGeom prst="rect">
            <a:avLst/>
          </a:prstGeom>
        </p:spPr>
      </p:pic>
      <p:sp>
        <p:nvSpPr>
          <p:cNvPr id="22" name="右矢印 21"/>
          <p:cNvSpPr/>
          <p:nvPr/>
        </p:nvSpPr>
        <p:spPr>
          <a:xfrm>
            <a:off x="4360148" y="2497528"/>
            <a:ext cx="717344" cy="190397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5916929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Higher order </a:t>
            </a:r>
            <a:r>
              <a:rPr kumimoji="1" lang="en-US" altLang="ja-JP" sz="2400" dirty="0" err="1" smtClean="0"/>
              <a:t>cumulans</a:t>
            </a:r>
            <a:r>
              <a:rPr kumimoji="1" lang="en-US" altLang="ja-JP" sz="2400" dirty="0" smtClean="0"/>
              <a:t> have non-trivial enhancement and suppressions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 signal of the QCD critical point?</a:t>
            </a:r>
            <a:endParaRPr kumimoji="1" lang="ja-JP" altLang="en-US" sz="24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3646"/>
            <a:ext cx="792088" cy="4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1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5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60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5656" y="1196752"/>
            <a:ext cx="6013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欲 速 則 不 達</a:t>
            </a:r>
            <a:endParaRPr kumimoji="1" lang="ja-JP" altLang="en-US" sz="72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4581128"/>
            <a:ext cx="4208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latin typeface="Book Antiqua" panose="02040602050305030304" pitchFamily="18" charset="0"/>
              </a:rPr>
              <a:t>Haste makes waste.</a:t>
            </a:r>
            <a:endParaRPr kumimoji="1" lang="ja-JP" altLang="en-US" sz="3600" dirty="0" smtClean="0">
              <a:latin typeface="Book Antiqua" panose="0204060205030503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47664" y="928657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w</a:t>
            </a:r>
            <a:r>
              <a:rPr kumimoji="1" lang="en-US" altLang="ja-JP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ant</a:t>
            </a:r>
            <a:endParaRPr kumimoji="1" lang="ja-JP" altLang="en-US" sz="2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99792" y="928657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quickly</a:t>
            </a:r>
            <a:endParaRPr kumimoji="1" lang="ja-JP" altLang="en-US" sz="2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00684" y="908720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then</a:t>
            </a:r>
            <a:endParaRPr kumimoji="1" lang="ja-JP" altLang="en-US" sz="2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46370" y="928657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not</a:t>
            </a:r>
            <a:endParaRPr kumimoji="1" lang="ja-JP" altLang="en-US" sz="2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38168" y="932778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achieve</a:t>
            </a:r>
            <a:endParaRPr kumimoji="1" lang="ja-JP" altLang="en-US" sz="2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84730" y="218756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则</a:t>
            </a:r>
            <a:endParaRPr lang="ja-JP" altLang="en-US" sz="3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588224" y="218756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达</a:t>
            </a:r>
            <a:endParaRPr lang="ja-JP" altLang="en-US" sz="3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76710" y="314096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孔子</a:t>
            </a:r>
            <a:endParaRPr kumimoji="1" lang="ja-JP" altLang="en-US" sz="54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92005" y="4019975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C</a:t>
            </a:r>
            <a:r>
              <a:rPr kumimoji="1" lang="en-US" altLang="ja-JP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onfucius</a:t>
            </a:r>
            <a:endParaRPr kumimoji="1" lang="ja-JP" altLang="en-US" sz="2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04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19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6000" dirty="0" smtClean="0"/>
              <a:t>Why Fluctuations?</a:t>
            </a:r>
            <a:endParaRPr kumimoji="1" lang="ja-JP" altLang="en-US" sz="6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81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Coin Game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245" y="1604092"/>
            <a:ext cx="4240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et 25 Euro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You get head coins of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5598006"/>
            <a:ext cx="3729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Same expectation value.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582326" y="2896770"/>
            <a:ext cx="2869034" cy="2272559"/>
            <a:chOff x="4582326" y="2896770"/>
            <a:chExt cx="2869034" cy="2272559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4582326" y="2896770"/>
              <a:ext cx="2869034" cy="2272559"/>
              <a:chOff x="4582326" y="2896770"/>
              <a:chExt cx="2869034" cy="2272559"/>
            </a:xfrm>
          </p:grpSpPr>
          <p:sp>
            <p:nvSpPr>
              <p:cNvPr id="7" name="角丸四角形 6"/>
              <p:cNvSpPr/>
              <p:nvPr/>
            </p:nvSpPr>
            <p:spPr>
              <a:xfrm>
                <a:off x="4582326" y="2896770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929525" y="2996952"/>
                <a:ext cx="2174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B. 25 x 2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522" y="3587039"/>
              <a:ext cx="1206623" cy="1206623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602396"/>
              <a:ext cx="1157050" cy="117796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1187624" y="2896769"/>
            <a:ext cx="2869034" cy="2272559"/>
            <a:chOff x="1187624" y="2896769"/>
            <a:chExt cx="2869034" cy="2272559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187624" y="2896769"/>
              <a:ext cx="2869034" cy="2272559"/>
              <a:chOff x="1187624" y="2896769"/>
              <a:chExt cx="2869034" cy="2272559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1187624" y="2896769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1527353" y="2996952"/>
                <a:ext cx="2189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A. 50</a:t>
                </a:r>
                <a:r>
                  <a:rPr kumimoji="1" lang="ja-JP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x 1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601" y="3602396"/>
              <a:ext cx="1227539" cy="119685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077" y="3623029"/>
              <a:ext cx="1170633" cy="1170633"/>
            </a:xfrm>
            <a:prstGeom prst="rect">
              <a:avLst/>
            </a:prstGeom>
          </p:spPr>
        </p:pic>
      </p:grp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6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Coin Game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245" y="1604092"/>
            <a:ext cx="4240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et 25 Euro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You get head coins of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5598006"/>
            <a:ext cx="38829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Same expectation value.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But, different fluctuation.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582326" y="2896770"/>
            <a:ext cx="2869034" cy="2272559"/>
            <a:chOff x="4582326" y="2896770"/>
            <a:chExt cx="2869034" cy="2272559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4582326" y="2896770"/>
              <a:ext cx="2869034" cy="2272559"/>
              <a:chOff x="4582326" y="2896770"/>
              <a:chExt cx="2869034" cy="2272559"/>
            </a:xfrm>
          </p:grpSpPr>
          <p:sp>
            <p:nvSpPr>
              <p:cNvPr id="7" name="角丸四角形 6"/>
              <p:cNvSpPr/>
              <p:nvPr/>
            </p:nvSpPr>
            <p:spPr>
              <a:xfrm>
                <a:off x="4582326" y="2896770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929525" y="2996952"/>
                <a:ext cx="2174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B. 25 x 2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522" y="3587039"/>
              <a:ext cx="1206623" cy="1206623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602396"/>
              <a:ext cx="1157050" cy="117796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1187624" y="2896769"/>
            <a:ext cx="2869034" cy="2272559"/>
            <a:chOff x="1187624" y="2896769"/>
            <a:chExt cx="2869034" cy="2272559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187624" y="2896769"/>
              <a:ext cx="2869034" cy="2272559"/>
              <a:chOff x="1187624" y="2896769"/>
              <a:chExt cx="2869034" cy="2272559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1187624" y="2896769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1527353" y="2996952"/>
                <a:ext cx="2189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A. 50</a:t>
                </a:r>
                <a:r>
                  <a:rPr kumimoji="1" lang="ja-JP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x 1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601" y="3602396"/>
              <a:ext cx="1227539" cy="119685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077" y="3623029"/>
              <a:ext cx="1170633" cy="1170633"/>
            </a:xfrm>
            <a:prstGeom prst="rect">
              <a:avLst/>
            </a:prstGeom>
          </p:spPr>
        </p:pic>
      </p:grpSp>
      <p:grpSp>
        <p:nvGrpSpPr>
          <p:cNvPr id="22" name="グループ化 21"/>
          <p:cNvGrpSpPr/>
          <p:nvPr/>
        </p:nvGrpSpPr>
        <p:grpSpPr>
          <a:xfrm>
            <a:off x="6156176" y="4036761"/>
            <a:ext cx="2869034" cy="2272559"/>
            <a:chOff x="6156176" y="4036761"/>
            <a:chExt cx="2869034" cy="2272559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6156176" y="4036761"/>
              <a:ext cx="2869034" cy="2272559"/>
              <a:chOff x="6156176" y="4036761"/>
              <a:chExt cx="2869034" cy="2272559"/>
            </a:xfrm>
          </p:grpSpPr>
          <p:sp>
            <p:nvSpPr>
              <p:cNvPr id="19" name="角丸四角形 18"/>
              <p:cNvSpPr/>
              <p:nvPr/>
            </p:nvSpPr>
            <p:spPr>
              <a:xfrm>
                <a:off x="6156176" y="4036761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6505781" y="4178763"/>
                <a:ext cx="2169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4878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C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04878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.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4878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04878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x 50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04878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690" y="4685927"/>
              <a:ext cx="2484842" cy="1397724"/>
            </a:xfrm>
            <a:prstGeom prst="rect">
              <a:avLst/>
            </a:prstGeom>
          </p:spPr>
        </p:pic>
      </p:grp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21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1">
      <a:majorFont>
        <a:latin typeface="Arial Rounded MT Bold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0">
          <a:solidFill>
            <a:schemeClr val="tx1"/>
          </a:solidFill>
          <a:headEnd type="none" w="med" len="med"/>
          <a:tailEnd type="arrow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21312</TotalTime>
  <Words>1927</Words>
  <Application>Microsoft Office PowerPoint</Application>
  <PresentationFormat>画面に合わせる (4:3)</PresentationFormat>
  <Paragraphs>533</Paragraphs>
  <Slides>60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60</vt:i4>
      </vt:variant>
    </vt:vector>
  </HeadingPairs>
  <TitlesOfParts>
    <vt:vector size="88" baseType="lpstr">
      <vt:lpstr>Adobe Song Std L</vt:lpstr>
      <vt:lpstr>HGP教科書体</vt:lpstr>
      <vt:lpstr>HGｺﾞｼｯｸE</vt:lpstr>
      <vt:lpstr>HG丸ｺﾞｼｯｸM-PRO</vt:lpstr>
      <vt:lpstr>ＭＳ Ｐゴシック</vt:lpstr>
      <vt:lpstr>メイリオ</vt:lpstr>
      <vt:lpstr>游明朝 Demibold</vt:lpstr>
      <vt:lpstr>Arial</vt:lpstr>
      <vt:lpstr>Arial Black</vt:lpstr>
      <vt:lpstr>Arial Rounded MT Bold</vt:lpstr>
      <vt:lpstr>Book Antiqua</vt:lpstr>
      <vt:lpstr>Calibri</vt:lpstr>
      <vt:lpstr>Calibri Light</vt:lpstr>
      <vt:lpstr>Gill Sans MT</vt:lpstr>
      <vt:lpstr>Symbol</vt:lpstr>
      <vt:lpstr>Times New Roman</vt:lpstr>
      <vt:lpstr>Trebuchet MS</vt:lpstr>
      <vt:lpstr>Wingdings</vt:lpstr>
      <vt:lpstr>Office テーマ</vt:lpstr>
      <vt:lpstr>1_標準デザイン</vt:lpstr>
      <vt:lpstr>8_標準デザイン</vt:lpstr>
      <vt:lpstr>3_標準デザイン</vt:lpstr>
      <vt:lpstr>2_標準デザイン</vt:lpstr>
      <vt:lpstr>4_標準デザイン</vt:lpstr>
      <vt:lpstr>5_標準デザイン</vt:lpstr>
      <vt:lpstr>6_標準デザイン</vt:lpstr>
      <vt:lpstr>7_標準デザイン</vt:lpstr>
      <vt:lpstr>9_標準デザイン</vt:lpstr>
      <vt:lpstr>Diffusion Dynamics of  Fluctuations of  Conserved Charges</vt:lpstr>
      <vt:lpstr>Beam-Energy Scan Program in Heavy-Ion Collisions</vt:lpstr>
      <vt:lpstr>Thermal Fluctuations</vt:lpstr>
      <vt:lpstr>Event-by-Event Fluctuations</vt:lpstr>
      <vt:lpstr>Event-by-Event Fluctuations</vt:lpstr>
      <vt:lpstr>Higher Order Cumulants</vt:lpstr>
      <vt:lpstr>Why Fluctuations?</vt:lpstr>
      <vt:lpstr>A Coin Game</vt:lpstr>
      <vt:lpstr>A Coin Game</vt:lpstr>
      <vt:lpstr>Fluctuations in HIC: 2nd Order</vt:lpstr>
      <vt:lpstr>Shot Noise</vt:lpstr>
      <vt:lpstr>Higher-order Cumulants</vt:lpstr>
      <vt:lpstr>Non-Gaussian Fluctuations</vt:lpstr>
      <vt:lpstr>Sign of Higher-order Cumulants</vt:lpstr>
      <vt:lpstr>Sign of Higher-order Cumulants</vt:lpstr>
      <vt:lpstr>Various Issues</vt:lpstr>
      <vt:lpstr>Event-by-Event Fluctuations</vt:lpstr>
      <vt:lpstr>Time Evolution of Fluctuations</vt:lpstr>
      <vt:lpstr>Thermal Distribution in y Space</vt:lpstr>
      <vt:lpstr>Δy Dependence</vt:lpstr>
      <vt:lpstr>Time Evolution</vt:lpstr>
      <vt:lpstr>Low Energy Collisions</vt:lpstr>
      <vt:lpstr>Detector-Response Correction</vt:lpstr>
      <vt:lpstr>Proton vs Baryon Cumulants</vt:lpstr>
      <vt:lpstr>Fragile Higher Orders</vt:lpstr>
      <vt:lpstr>Pileup Correction</vt:lpstr>
      <vt:lpstr>Fluctuations in  Dynamically Expanding Systems</vt:lpstr>
      <vt:lpstr>2nd Order @ ALICE</vt:lpstr>
      <vt:lpstr>What is the VOLUME?</vt:lpstr>
      <vt:lpstr>Revisiting AHM-JK’s Argument</vt:lpstr>
      <vt:lpstr>χ2/s</vt:lpstr>
      <vt:lpstr>B &amp; Q Cumulatns</vt:lpstr>
      <vt:lpstr>Exp. Result @ STAR</vt:lpstr>
      <vt:lpstr>pT -Cut Correction</vt:lpstr>
      <vt:lpstr>B/Q: Lattice vs Exp.</vt:lpstr>
      <vt:lpstr>Diffusion of Higher-order Cumulants</vt:lpstr>
      <vt:lpstr>Diffusion in Hadronic Stage</vt:lpstr>
      <vt:lpstr>Diffusion in Hadronic Stage</vt:lpstr>
      <vt:lpstr>Baryons in Hadronic Phase</vt:lpstr>
      <vt:lpstr> 4th Order Cumulant  </vt:lpstr>
      <vt:lpstr> 4th Order Cumulant  </vt:lpstr>
      <vt:lpstr> Rapidity Window Dep.  </vt:lpstr>
      <vt:lpstr>Evolution of Cumulant near QCD-CP</vt:lpstr>
      <vt:lpstr>Evolution of Conserved-Charge  Fluctuations</vt:lpstr>
      <vt:lpstr> Analysis of 2nd-order Cumulant  </vt:lpstr>
      <vt:lpstr> Parametrizing D(t) and c(t)  </vt:lpstr>
      <vt:lpstr> Crossover / Cumulant  </vt:lpstr>
      <vt:lpstr> Critical Point / Cumulant  </vt:lpstr>
      <vt:lpstr> Criticap Point / Correlation Func.  </vt:lpstr>
      <vt:lpstr> Away from the CP  </vt:lpstr>
      <vt:lpstr>SDE with Non-Linear Terms</vt:lpstr>
      <vt:lpstr>SDE with Non-Linear Terms</vt:lpstr>
      <vt:lpstr>Summary</vt:lpstr>
      <vt:lpstr>Resonance Decay</vt:lpstr>
      <vt:lpstr>Resonance Decay</vt:lpstr>
      <vt:lpstr>Slot Machine Analogy</vt:lpstr>
      <vt:lpstr>Extreme Examples</vt:lpstr>
      <vt:lpstr>Reconstructing Total Number</vt:lpstr>
      <vt:lpstr>Non-Binomial Correction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 Masakiyo</cp:lastModifiedBy>
  <cp:revision>1425</cp:revision>
  <dcterms:created xsi:type="dcterms:W3CDTF">2011-06-07T09:50:32Z</dcterms:created>
  <dcterms:modified xsi:type="dcterms:W3CDTF">2020-09-08T13:46:19Z</dcterms:modified>
</cp:coreProperties>
</file>