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</p:sldMasterIdLst>
  <p:notesMasterIdLst>
    <p:notesMasterId r:id="rId46"/>
  </p:notesMasterIdLst>
  <p:sldIdLst>
    <p:sldId id="461" r:id="rId5"/>
    <p:sldId id="471" r:id="rId6"/>
    <p:sldId id="458" r:id="rId7"/>
    <p:sldId id="459" r:id="rId8"/>
    <p:sldId id="460" r:id="rId9"/>
    <p:sldId id="462" r:id="rId10"/>
    <p:sldId id="256" r:id="rId11"/>
    <p:sldId id="463" r:id="rId12"/>
    <p:sldId id="466" r:id="rId13"/>
    <p:sldId id="467" r:id="rId14"/>
    <p:sldId id="419" r:id="rId15"/>
    <p:sldId id="472" r:id="rId16"/>
    <p:sldId id="473" r:id="rId17"/>
    <p:sldId id="504" r:id="rId18"/>
    <p:sldId id="475" r:id="rId19"/>
    <p:sldId id="476" r:id="rId20"/>
    <p:sldId id="421" r:id="rId21"/>
    <p:sldId id="478" r:id="rId22"/>
    <p:sldId id="480" r:id="rId23"/>
    <p:sldId id="483" r:id="rId24"/>
    <p:sldId id="493" r:id="rId25"/>
    <p:sldId id="481" r:id="rId26"/>
    <p:sldId id="494" r:id="rId27"/>
    <p:sldId id="495" r:id="rId28"/>
    <p:sldId id="484" r:id="rId29"/>
    <p:sldId id="485" r:id="rId30"/>
    <p:sldId id="486" r:id="rId31"/>
    <p:sldId id="487" r:id="rId32"/>
    <p:sldId id="496" r:id="rId33"/>
    <p:sldId id="497" r:id="rId34"/>
    <p:sldId id="490" r:id="rId35"/>
    <p:sldId id="501" r:id="rId36"/>
    <p:sldId id="502" r:id="rId37"/>
    <p:sldId id="447" r:id="rId38"/>
    <p:sldId id="498" r:id="rId39"/>
    <p:sldId id="489" r:id="rId40"/>
    <p:sldId id="492" r:id="rId41"/>
    <p:sldId id="455" r:id="rId42"/>
    <p:sldId id="503" r:id="rId43"/>
    <p:sldId id="505" r:id="rId44"/>
    <p:sldId id="506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E55"/>
    <a:srgbClr val="144460"/>
    <a:srgbClr val="FF66CC"/>
    <a:srgbClr val="FFCCFF"/>
    <a:srgbClr val="FF9900"/>
    <a:srgbClr val="103F54"/>
    <a:srgbClr val="FF7C80"/>
    <a:srgbClr val="103F53"/>
    <a:srgbClr val="124860"/>
    <a:srgbClr val="10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7" autoAdjust="0"/>
  </p:normalViewPr>
  <p:slideViewPr>
    <p:cSldViewPr snapToGrid="0">
      <p:cViewPr varScale="1">
        <p:scale>
          <a:sx n="89" d="100"/>
          <a:sy n="89" d="100"/>
        </p:scale>
        <p:origin x="108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2020/9/15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2020/9/15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29107" y="938676"/>
            <a:ext cx="7838487" cy="430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日本物理学会</a:t>
            </a:r>
            <a:r>
              <a:rPr kumimoji="1" lang="en-US" altLang="ja-JP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2020</a:t>
            </a:r>
            <a:r>
              <a:rPr kumimoji="1" lang="ja-JP" altLang="en-US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年秋季大会シンポジウム</a:t>
            </a:r>
            <a:endParaRPr kumimoji="1" lang="en-US" altLang="ja-JP" sz="2400" b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「揺らぎ</a:t>
            </a:r>
            <a:r>
              <a:rPr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と流体的発展からみる物理の</a:t>
            </a:r>
            <a:r>
              <a:rPr lang="ja-JP" altLang="en-US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面白さ」</a:t>
            </a:r>
            <a:endParaRPr lang="en-US" altLang="ja-JP" sz="2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2400" dirty="0"/>
              <a:t>9</a:t>
            </a:r>
            <a:r>
              <a:rPr lang="ja-JP" altLang="en-US" sz="2400" dirty="0"/>
              <a:t>月</a:t>
            </a:r>
            <a:r>
              <a:rPr lang="en-US" altLang="ja-JP" sz="2400" dirty="0"/>
              <a:t>15</a:t>
            </a:r>
            <a:r>
              <a:rPr lang="ja-JP" altLang="en-US" sz="2400" dirty="0"/>
              <a:t>日（火）</a:t>
            </a:r>
            <a:r>
              <a:rPr lang="en-US" altLang="ja-JP" sz="2400" dirty="0"/>
              <a:t>SJ</a:t>
            </a:r>
            <a:r>
              <a:rPr lang="ja-JP" altLang="en-US" sz="2400" dirty="0"/>
              <a:t>会場　</a:t>
            </a:r>
            <a:r>
              <a:rPr lang="en-US" altLang="ja-JP" sz="2400" dirty="0"/>
              <a:t>15pSJ</a:t>
            </a:r>
            <a:r>
              <a:rPr lang="ja-JP" altLang="en-US" sz="2400" dirty="0"/>
              <a:t>　</a:t>
            </a:r>
            <a:r>
              <a:rPr lang="en-US" altLang="ja-JP" sz="2400" dirty="0"/>
              <a:t>13:30 ~ </a:t>
            </a:r>
            <a:r>
              <a:rPr lang="en-US" altLang="ja-JP" sz="2400" dirty="0" smtClean="0"/>
              <a:t>16:55</a:t>
            </a: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シンポジウム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のはじめに　　　　　　　　　　　　　　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野中千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穂</a:t>
            </a:r>
            <a:r>
              <a:rPr lang="ja-JP" altLang="en-US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dirty="0">
              <a:solidFill>
                <a:srgbClr val="FFFF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 </a:t>
            </a:r>
            <a:r>
              <a:rPr lang="ja-JP" altLang="en-US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重イオン</a:t>
            </a:r>
            <a:r>
              <a:rPr lang="ja-JP" altLang="en-US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衝突実験におけるゆらぎを用いた</a:t>
            </a:r>
            <a:r>
              <a:rPr lang="en-US" altLang="ja-JP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QCD</a:t>
            </a:r>
            <a:r>
              <a:rPr lang="ja-JP" altLang="en-US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相転移探索　</a:t>
            </a:r>
            <a:r>
              <a:rPr lang="ja-JP" altLang="en-US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北澤正清</a:t>
            </a:r>
            <a:endParaRPr lang="ja-JP" altLang="en-US" dirty="0">
              <a:solidFill>
                <a:srgbClr val="FFFF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宇宙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における密度ゆらぎの進化と大規模構造　　　　　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松原隆彦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ナノスケール流体のゆらぎの数値解析とそれを用いた輸送係数の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測定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法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の提案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                中野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裕義 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Probing QGP with flow and particle correlations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新井田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貴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高強度重イオンビームによる高密度クォーク核物質の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研究   佐甲博之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7.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中性子星連星合体からの重力波と電磁波対応天体　　　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川口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恭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8.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重力崩壊型超新星爆発の数値シミュレーションによる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研究   住吉光介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5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 (QGP)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78105" y="1853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C9E4FF"/>
                </a:solidFill>
                <a:latin typeface="+mj-ea"/>
                <a:ea typeface="+mj-ea"/>
              </a:rPr>
              <a:t>真空</a:t>
            </a:r>
            <a:endParaRPr lang="ja-JP" altLang="en-US" sz="2800" dirty="0">
              <a:solidFill>
                <a:srgbClr val="C9E4FF"/>
              </a:solidFill>
              <a:latin typeface="+mj-ea"/>
              <a:ea typeface="+mj-ea"/>
            </a:endParaRPr>
          </a:p>
        </p:txBody>
      </p:sp>
      <p:sp>
        <p:nvSpPr>
          <p:cNvPr id="21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0" name="直線矢印コネクタ 29"/>
          <p:cNvCxnSpPr>
            <a:endCxn id="19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sp>
        <p:nvSpPr>
          <p:cNvPr id="33" name="テキスト ボックス 32"/>
          <p:cNvSpPr txBox="1"/>
          <p:nvPr/>
        </p:nvSpPr>
        <p:spPr>
          <a:xfrm>
            <a:off x="3806832" y="18537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CCCC"/>
                </a:solidFill>
                <a:latin typeface="+mj-ea"/>
                <a:ea typeface="+mj-ea"/>
              </a:rPr>
              <a:t>温度上昇</a:t>
            </a:r>
            <a:endParaRPr lang="ja-JP" altLang="en-US" sz="2800" dirty="0">
              <a:solidFill>
                <a:srgbClr val="FFCCCC"/>
              </a:solidFill>
              <a:latin typeface="+mj-ea"/>
              <a:ea typeface="+mj-ea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151431" y="557882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9999"/>
                </a:solidFill>
                <a:latin typeface="+mj-ea"/>
                <a:ea typeface="+mj-ea"/>
              </a:rPr>
              <a:t>初期宇宙</a:t>
            </a:r>
            <a:endParaRPr lang="ja-JP" altLang="en-US" sz="2800" dirty="0">
              <a:solidFill>
                <a:srgbClr val="FF9999"/>
              </a:solidFill>
              <a:latin typeface="+mj-ea"/>
              <a:ea typeface="+mj-ea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622021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4"/>
          <p:cNvSpPr>
            <a:spLocks noChangeAspect="1"/>
          </p:cNvSpPr>
          <p:nvPr/>
        </p:nvSpPr>
        <p:spPr>
          <a:xfrm>
            <a:off x="7321636" y="301167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8"/>
          <p:cNvSpPr>
            <a:spLocks/>
          </p:cNvSpPr>
          <p:nvPr/>
        </p:nvSpPr>
        <p:spPr>
          <a:xfrm rot="17174715">
            <a:off x="7601005" y="379676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295827" y="29597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7259234" y="400279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8105070" y="3819175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/>
          </p:cNvSpPr>
          <p:nvPr/>
        </p:nvSpPr>
        <p:spPr>
          <a:xfrm rot="3236454">
            <a:off x="7763889" y="36006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/>
          </p:cNvSpPr>
          <p:nvPr/>
        </p:nvSpPr>
        <p:spPr>
          <a:xfrm rot="20603844">
            <a:off x="7905805" y="4158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/>
          </p:cNvSpPr>
          <p:nvPr/>
        </p:nvSpPr>
        <p:spPr>
          <a:xfrm rot="1137787">
            <a:off x="6356846" y="333345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/>
          </p:cNvSpPr>
          <p:nvPr/>
        </p:nvSpPr>
        <p:spPr>
          <a:xfrm>
            <a:off x="8142372" y="444477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/>
          </p:cNvSpPr>
          <p:nvPr/>
        </p:nvSpPr>
        <p:spPr>
          <a:xfrm rot="5400000">
            <a:off x="7020578" y="323860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/>
          </p:cNvSpPr>
          <p:nvPr/>
        </p:nvSpPr>
        <p:spPr>
          <a:xfrm rot="17174715">
            <a:off x="6493120" y="35675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/>
          </p:cNvSpPr>
          <p:nvPr/>
        </p:nvSpPr>
        <p:spPr>
          <a:xfrm rot="3236454">
            <a:off x="7024355" y="350329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/>
          </p:cNvSpPr>
          <p:nvPr/>
        </p:nvSpPr>
        <p:spPr>
          <a:xfrm rot="20603844">
            <a:off x="6797920" y="38723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/>
          </p:cNvSpPr>
          <p:nvPr/>
        </p:nvSpPr>
        <p:spPr>
          <a:xfrm rot="1137787">
            <a:off x="7325604" y="337655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/>
          </p:cNvSpPr>
          <p:nvPr/>
        </p:nvSpPr>
        <p:spPr>
          <a:xfrm>
            <a:off x="6707290" y="291346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/>
          </p:cNvSpPr>
          <p:nvPr/>
        </p:nvSpPr>
        <p:spPr>
          <a:xfrm rot="5400000">
            <a:off x="6504872" y="267875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/>
          </p:cNvSpPr>
          <p:nvPr/>
        </p:nvSpPr>
        <p:spPr>
          <a:xfrm rot="17174715">
            <a:off x="7392149" y="268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/>
          </p:cNvSpPr>
          <p:nvPr/>
        </p:nvSpPr>
        <p:spPr>
          <a:xfrm rot="3236454">
            <a:off x="8089678" y="267318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/>
          </p:cNvSpPr>
          <p:nvPr/>
        </p:nvSpPr>
        <p:spPr>
          <a:xfrm rot="20603844">
            <a:off x="7696542" y="293428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/>
          </p:cNvSpPr>
          <p:nvPr/>
        </p:nvSpPr>
        <p:spPr>
          <a:xfrm rot="1137787">
            <a:off x="8195531" y="2915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/>
          </p:cNvSpPr>
          <p:nvPr/>
        </p:nvSpPr>
        <p:spPr>
          <a:xfrm>
            <a:off x="6654731" y="326387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/>
          </p:cNvSpPr>
          <p:nvPr/>
        </p:nvSpPr>
        <p:spPr>
          <a:xfrm rot="5400000">
            <a:off x="8109413" y="339119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/>
          </p:cNvSpPr>
          <p:nvPr/>
        </p:nvSpPr>
        <p:spPr>
          <a:xfrm rot="17174715">
            <a:off x="6339315" y="415368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/>
          </p:cNvSpPr>
          <p:nvPr/>
        </p:nvSpPr>
        <p:spPr>
          <a:xfrm rot="3236454">
            <a:off x="6492206" y="386091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/>
          </p:cNvSpPr>
          <p:nvPr/>
        </p:nvSpPr>
        <p:spPr>
          <a:xfrm rot="20603844">
            <a:off x="7081405" y="382281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3"/>
          <p:cNvSpPr>
            <a:spLocks/>
          </p:cNvSpPr>
          <p:nvPr/>
        </p:nvSpPr>
        <p:spPr>
          <a:xfrm rot="1137787">
            <a:off x="7882961" y="450870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4"/>
          <p:cNvSpPr>
            <a:spLocks/>
          </p:cNvSpPr>
          <p:nvPr/>
        </p:nvSpPr>
        <p:spPr>
          <a:xfrm>
            <a:off x="6638040" y="411598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105"/>
          <p:cNvSpPr>
            <a:spLocks/>
          </p:cNvSpPr>
          <p:nvPr/>
        </p:nvSpPr>
        <p:spPr>
          <a:xfrm rot="5400000">
            <a:off x="6745691" y="44039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106"/>
          <p:cNvSpPr>
            <a:spLocks/>
          </p:cNvSpPr>
          <p:nvPr/>
        </p:nvSpPr>
        <p:spPr>
          <a:xfrm rot="17174715">
            <a:off x="7187014" y="434732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107"/>
          <p:cNvSpPr>
            <a:spLocks/>
          </p:cNvSpPr>
          <p:nvPr/>
        </p:nvSpPr>
        <p:spPr>
          <a:xfrm rot="3236454">
            <a:off x="6936853" y="413809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 rot="20603844">
            <a:off x="7824592" y="324202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/>
          </p:cNvSpPr>
          <p:nvPr/>
        </p:nvSpPr>
        <p:spPr>
          <a:xfrm rot="1137787">
            <a:off x="7348461" y="36432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/>
          </p:cNvSpPr>
          <p:nvPr/>
        </p:nvSpPr>
        <p:spPr>
          <a:xfrm>
            <a:off x="7574629" y="33829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/>
          </p:cNvSpPr>
          <p:nvPr/>
        </p:nvSpPr>
        <p:spPr>
          <a:xfrm rot="5400000">
            <a:off x="7264444" y="459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/>
          </p:cNvSpPr>
          <p:nvPr/>
        </p:nvSpPr>
        <p:spPr>
          <a:xfrm rot="17174715">
            <a:off x="8008256" y="313253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/>
          </p:cNvSpPr>
          <p:nvPr/>
        </p:nvSpPr>
        <p:spPr>
          <a:xfrm rot="3236454">
            <a:off x="7665138" y="40338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/>
          </p:cNvSpPr>
          <p:nvPr/>
        </p:nvSpPr>
        <p:spPr>
          <a:xfrm rot="20603844">
            <a:off x="6992807" y="455545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/>
          </p:cNvSpPr>
          <p:nvPr/>
        </p:nvSpPr>
        <p:spPr>
          <a:xfrm rot="1137787">
            <a:off x="6788568" y="351269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>
            <a:off x="7919757" y="381113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/>
          </p:cNvSpPr>
          <p:nvPr/>
        </p:nvSpPr>
        <p:spPr>
          <a:xfrm rot="5400000">
            <a:off x="8206164" y="415194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7485508" y="435962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7667139" y="263250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6350040" y="447055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4"/>
          <p:cNvSpPr/>
          <p:nvPr/>
        </p:nvSpPr>
        <p:spPr>
          <a:xfrm>
            <a:off x="6530891" y="2837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5"/>
          <p:cNvSpPr/>
          <p:nvPr/>
        </p:nvSpPr>
        <p:spPr>
          <a:xfrm>
            <a:off x="7342274" y="332109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6"/>
          <p:cNvSpPr/>
          <p:nvPr/>
        </p:nvSpPr>
        <p:spPr>
          <a:xfrm>
            <a:off x="7996717" y="430130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7"/>
          <p:cNvSpPr/>
          <p:nvPr/>
        </p:nvSpPr>
        <p:spPr>
          <a:xfrm>
            <a:off x="6581649" y="34738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8"/>
          <p:cNvSpPr/>
          <p:nvPr/>
        </p:nvSpPr>
        <p:spPr>
          <a:xfrm>
            <a:off x="6454244" y="31706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9"/>
          <p:cNvSpPr/>
          <p:nvPr/>
        </p:nvSpPr>
        <p:spPr>
          <a:xfrm>
            <a:off x="6777636" y="336119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30"/>
          <p:cNvSpPr/>
          <p:nvPr/>
        </p:nvSpPr>
        <p:spPr>
          <a:xfrm>
            <a:off x="8173488" y="356291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31"/>
          <p:cNvSpPr/>
          <p:nvPr/>
        </p:nvSpPr>
        <p:spPr>
          <a:xfrm>
            <a:off x="6567084" y="4675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32"/>
          <p:cNvSpPr/>
          <p:nvPr/>
        </p:nvSpPr>
        <p:spPr>
          <a:xfrm>
            <a:off x="6739883" y="289898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3"/>
          <p:cNvSpPr/>
          <p:nvPr/>
        </p:nvSpPr>
        <p:spPr>
          <a:xfrm>
            <a:off x="6459433" y="458925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4"/>
          <p:cNvSpPr/>
          <p:nvPr/>
        </p:nvSpPr>
        <p:spPr>
          <a:xfrm>
            <a:off x="6764799" y="423749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5"/>
          <p:cNvSpPr/>
          <p:nvPr/>
        </p:nvSpPr>
        <p:spPr>
          <a:xfrm>
            <a:off x="6574505" y="4111154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6"/>
          <p:cNvSpPr/>
          <p:nvPr/>
        </p:nvSpPr>
        <p:spPr>
          <a:xfrm>
            <a:off x="7794633" y="27702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7"/>
          <p:cNvSpPr/>
          <p:nvPr/>
        </p:nvSpPr>
        <p:spPr>
          <a:xfrm>
            <a:off x="8025069" y="39236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8"/>
          <p:cNvSpPr/>
          <p:nvPr/>
        </p:nvSpPr>
        <p:spPr>
          <a:xfrm>
            <a:off x="7191800" y="40486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9"/>
          <p:cNvSpPr/>
          <p:nvPr/>
        </p:nvSpPr>
        <p:spPr>
          <a:xfrm>
            <a:off x="7501743" y="42990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40"/>
          <p:cNvSpPr/>
          <p:nvPr/>
        </p:nvSpPr>
        <p:spPr>
          <a:xfrm>
            <a:off x="6867499" y="37379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41"/>
          <p:cNvSpPr/>
          <p:nvPr/>
        </p:nvSpPr>
        <p:spPr>
          <a:xfrm>
            <a:off x="8110899" y="33249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42"/>
          <p:cNvSpPr/>
          <p:nvPr/>
        </p:nvSpPr>
        <p:spPr>
          <a:xfrm>
            <a:off x="7089686" y="454017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3"/>
          <p:cNvSpPr/>
          <p:nvPr/>
        </p:nvSpPr>
        <p:spPr>
          <a:xfrm>
            <a:off x="7585258" y="391014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4"/>
          <p:cNvSpPr/>
          <p:nvPr/>
        </p:nvSpPr>
        <p:spPr>
          <a:xfrm>
            <a:off x="7241926" y="371144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5"/>
          <p:cNvSpPr/>
          <p:nvPr/>
        </p:nvSpPr>
        <p:spPr>
          <a:xfrm>
            <a:off x="6650588" y="3174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6"/>
          <p:cNvSpPr/>
          <p:nvPr/>
        </p:nvSpPr>
        <p:spPr>
          <a:xfrm>
            <a:off x="7659847" y="348816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7"/>
          <p:cNvSpPr/>
          <p:nvPr/>
        </p:nvSpPr>
        <p:spPr>
          <a:xfrm>
            <a:off x="6625865" y="450799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8"/>
          <p:cNvSpPr/>
          <p:nvPr/>
        </p:nvSpPr>
        <p:spPr>
          <a:xfrm>
            <a:off x="7604019" y="45904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9"/>
          <p:cNvSpPr/>
          <p:nvPr/>
        </p:nvSpPr>
        <p:spPr>
          <a:xfrm>
            <a:off x="7327074" y="416445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50"/>
          <p:cNvSpPr/>
          <p:nvPr/>
        </p:nvSpPr>
        <p:spPr>
          <a:xfrm>
            <a:off x="6561864" y="37174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51"/>
          <p:cNvSpPr/>
          <p:nvPr/>
        </p:nvSpPr>
        <p:spPr>
          <a:xfrm>
            <a:off x="7869081" y="353189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52"/>
          <p:cNvSpPr/>
          <p:nvPr/>
        </p:nvSpPr>
        <p:spPr>
          <a:xfrm>
            <a:off x="7349629" y="472870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3"/>
          <p:cNvSpPr/>
          <p:nvPr/>
        </p:nvSpPr>
        <p:spPr>
          <a:xfrm>
            <a:off x="7449491" y="409813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4"/>
          <p:cNvSpPr/>
          <p:nvPr/>
        </p:nvSpPr>
        <p:spPr>
          <a:xfrm>
            <a:off x="8269388" y="405196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5"/>
          <p:cNvSpPr/>
          <p:nvPr/>
        </p:nvSpPr>
        <p:spPr>
          <a:xfrm>
            <a:off x="7736615" y="4205941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6"/>
          <p:cNvSpPr/>
          <p:nvPr/>
        </p:nvSpPr>
        <p:spPr>
          <a:xfrm>
            <a:off x="8416148" y="393045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7"/>
          <p:cNvSpPr/>
          <p:nvPr/>
        </p:nvSpPr>
        <p:spPr>
          <a:xfrm>
            <a:off x="7747588" y="446343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8"/>
          <p:cNvSpPr/>
          <p:nvPr/>
        </p:nvSpPr>
        <p:spPr>
          <a:xfrm>
            <a:off x="7191668" y="472000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9"/>
          <p:cNvSpPr/>
          <p:nvPr/>
        </p:nvSpPr>
        <p:spPr>
          <a:xfrm>
            <a:off x="6942731" y="400430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60"/>
          <p:cNvSpPr/>
          <p:nvPr/>
        </p:nvSpPr>
        <p:spPr>
          <a:xfrm>
            <a:off x="6913623" y="44447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61"/>
          <p:cNvSpPr/>
          <p:nvPr/>
        </p:nvSpPr>
        <p:spPr>
          <a:xfrm>
            <a:off x="7415604" y="279271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62"/>
          <p:cNvSpPr/>
          <p:nvPr/>
        </p:nvSpPr>
        <p:spPr>
          <a:xfrm>
            <a:off x="7552328" y="31525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3"/>
          <p:cNvSpPr/>
          <p:nvPr/>
        </p:nvSpPr>
        <p:spPr>
          <a:xfrm>
            <a:off x="8342483" y="298497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4"/>
          <p:cNvSpPr/>
          <p:nvPr/>
        </p:nvSpPr>
        <p:spPr>
          <a:xfrm>
            <a:off x="6998660" y="339979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5"/>
          <p:cNvSpPr/>
          <p:nvPr/>
        </p:nvSpPr>
        <p:spPr>
          <a:xfrm>
            <a:off x="8253413" y="27551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6"/>
          <p:cNvSpPr/>
          <p:nvPr/>
        </p:nvSpPr>
        <p:spPr>
          <a:xfrm>
            <a:off x="6439953" y="35504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7"/>
          <p:cNvSpPr/>
          <p:nvPr/>
        </p:nvSpPr>
        <p:spPr>
          <a:xfrm>
            <a:off x="6853999" y="299301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8"/>
          <p:cNvSpPr/>
          <p:nvPr/>
        </p:nvSpPr>
        <p:spPr>
          <a:xfrm>
            <a:off x="7170680" y="342603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9"/>
          <p:cNvSpPr/>
          <p:nvPr/>
        </p:nvSpPr>
        <p:spPr>
          <a:xfrm>
            <a:off x="7514626" y="287096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70"/>
          <p:cNvSpPr/>
          <p:nvPr/>
        </p:nvSpPr>
        <p:spPr>
          <a:xfrm>
            <a:off x="7971540" y="472000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71"/>
          <p:cNvSpPr/>
          <p:nvPr/>
        </p:nvSpPr>
        <p:spPr>
          <a:xfrm>
            <a:off x="7902250" y="333141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72"/>
          <p:cNvSpPr/>
          <p:nvPr/>
        </p:nvSpPr>
        <p:spPr>
          <a:xfrm>
            <a:off x="7928978" y="45702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3"/>
          <p:cNvSpPr/>
          <p:nvPr/>
        </p:nvSpPr>
        <p:spPr>
          <a:xfrm>
            <a:off x="7800914" y="37136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4"/>
          <p:cNvSpPr/>
          <p:nvPr/>
        </p:nvSpPr>
        <p:spPr>
          <a:xfrm>
            <a:off x="8218482" y="43222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5"/>
          <p:cNvSpPr/>
          <p:nvPr/>
        </p:nvSpPr>
        <p:spPr>
          <a:xfrm>
            <a:off x="8246235" y="44899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6"/>
          <p:cNvSpPr/>
          <p:nvPr/>
        </p:nvSpPr>
        <p:spPr>
          <a:xfrm>
            <a:off x="7653942" y="437067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7"/>
          <p:cNvSpPr/>
          <p:nvPr/>
        </p:nvSpPr>
        <p:spPr>
          <a:xfrm>
            <a:off x="7793916" y="462660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8"/>
          <p:cNvSpPr/>
          <p:nvPr/>
        </p:nvSpPr>
        <p:spPr>
          <a:xfrm>
            <a:off x="7399831" y="3930336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9"/>
          <p:cNvSpPr/>
          <p:nvPr/>
        </p:nvSpPr>
        <p:spPr>
          <a:xfrm>
            <a:off x="7114274" y="424415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80"/>
          <p:cNvSpPr/>
          <p:nvPr/>
        </p:nvSpPr>
        <p:spPr>
          <a:xfrm>
            <a:off x="7335588" y="4417017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81"/>
          <p:cNvSpPr/>
          <p:nvPr/>
        </p:nvSpPr>
        <p:spPr>
          <a:xfrm>
            <a:off x="7430809" y="462854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82"/>
          <p:cNvSpPr/>
          <p:nvPr/>
        </p:nvSpPr>
        <p:spPr>
          <a:xfrm>
            <a:off x="8269846" y="463096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3"/>
          <p:cNvSpPr/>
          <p:nvPr/>
        </p:nvSpPr>
        <p:spPr>
          <a:xfrm>
            <a:off x="8379299" y="427191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4"/>
          <p:cNvSpPr/>
          <p:nvPr/>
        </p:nvSpPr>
        <p:spPr>
          <a:xfrm>
            <a:off x="7237536" y="38910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5"/>
          <p:cNvSpPr/>
          <p:nvPr/>
        </p:nvSpPr>
        <p:spPr>
          <a:xfrm>
            <a:off x="6517972" y="44064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6"/>
          <p:cNvSpPr/>
          <p:nvPr/>
        </p:nvSpPr>
        <p:spPr>
          <a:xfrm>
            <a:off x="6568408" y="393746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7"/>
          <p:cNvSpPr/>
          <p:nvPr/>
        </p:nvSpPr>
        <p:spPr>
          <a:xfrm>
            <a:off x="7007629" y="47355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8"/>
          <p:cNvSpPr/>
          <p:nvPr/>
        </p:nvSpPr>
        <p:spPr>
          <a:xfrm>
            <a:off x="7781319" y="30572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9"/>
          <p:cNvSpPr/>
          <p:nvPr/>
        </p:nvSpPr>
        <p:spPr>
          <a:xfrm>
            <a:off x="6934770" y="419379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90"/>
          <p:cNvSpPr/>
          <p:nvPr/>
        </p:nvSpPr>
        <p:spPr>
          <a:xfrm>
            <a:off x="6918962" y="356232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91"/>
          <p:cNvSpPr/>
          <p:nvPr/>
        </p:nvSpPr>
        <p:spPr>
          <a:xfrm>
            <a:off x="7926202" y="315145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92"/>
          <p:cNvSpPr/>
          <p:nvPr/>
        </p:nvSpPr>
        <p:spPr>
          <a:xfrm>
            <a:off x="7863508" y="389615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3"/>
          <p:cNvSpPr/>
          <p:nvPr/>
        </p:nvSpPr>
        <p:spPr>
          <a:xfrm>
            <a:off x="6396786" y="424758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4"/>
          <p:cNvSpPr/>
          <p:nvPr/>
        </p:nvSpPr>
        <p:spPr>
          <a:xfrm>
            <a:off x="6879356" y="461938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5"/>
          <p:cNvSpPr/>
          <p:nvPr/>
        </p:nvSpPr>
        <p:spPr>
          <a:xfrm>
            <a:off x="6708168" y="372597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6"/>
          <p:cNvSpPr/>
          <p:nvPr/>
        </p:nvSpPr>
        <p:spPr>
          <a:xfrm>
            <a:off x="7471609" y="34877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7"/>
          <p:cNvSpPr/>
          <p:nvPr/>
        </p:nvSpPr>
        <p:spPr>
          <a:xfrm>
            <a:off x="8272870" y="34835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8"/>
          <p:cNvSpPr/>
          <p:nvPr/>
        </p:nvSpPr>
        <p:spPr>
          <a:xfrm>
            <a:off x="7247885" y="45428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9"/>
          <p:cNvSpPr/>
          <p:nvPr/>
        </p:nvSpPr>
        <p:spPr>
          <a:xfrm>
            <a:off x="7438359" y="36263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200"/>
          <p:cNvSpPr/>
          <p:nvPr/>
        </p:nvSpPr>
        <p:spPr>
          <a:xfrm>
            <a:off x="7941374" y="27718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201"/>
          <p:cNvSpPr/>
          <p:nvPr/>
        </p:nvSpPr>
        <p:spPr>
          <a:xfrm>
            <a:off x="7882258" y="2949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202"/>
          <p:cNvSpPr/>
          <p:nvPr/>
        </p:nvSpPr>
        <p:spPr>
          <a:xfrm>
            <a:off x="7503821" y="329508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3"/>
          <p:cNvSpPr/>
          <p:nvPr/>
        </p:nvSpPr>
        <p:spPr>
          <a:xfrm>
            <a:off x="7406533" y="3075201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4"/>
          <p:cNvSpPr/>
          <p:nvPr/>
        </p:nvSpPr>
        <p:spPr>
          <a:xfrm>
            <a:off x="8117426" y="286823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5"/>
          <p:cNvSpPr/>
          <p:nvPr/>
        </p:nvSpPr>
        <p:spPr>
          <a:xfrm>
            <a:off x="7082533" y="370213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6"/>
          <p:cNvSpPr/>
          <p:nvPr/>
        </p:nvSpPr>
        <p:spPr>
          <a:xfrm>
            <a:off x="8234399" y="314613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207"/>
          <p:cNvSpPr/>
          <p:nvPr/>
        </p:nvSpPr>
        <p:spPr>
          <a:xfrm>
            <a:off x="6745933" y="439883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06" name="直線矢印コネクタ 205"/>
          <p:cNvCxnSpPr>
            <a:endCxn id="76" idx="2"/>
          </p:cNvCxnSpPr>
          <p:nvPr/>
        </p:nvCxnSpPr>
        <p:spPr>
          <a:xfrm flipV="1">
            <a:off x="7141696" y="5009324"/>
            <a:ext cx="288024" cy="316130"/>
          </a:xfrm>
          <a:prstGeom prst="straightConnector1">
            <a:avLst/>
          </a:prstGeom>
          <a:noFill/>
          <a:ln w="9525" cap="flat" cmpd="sng" algn="ctr">
            <a:solidFill>
              <a:srgbClr val="FF9999"/>
            </a:solidFill>
            <a:prstDash val="solid"/>
            <a:tailEnd type="triangle"/>
          </a:ln>
          <a:effectLst/>
        </p:spPr>
      </p:cxnSp>
      <p:sp>
        <p:nvSpPr>
          <p:cNvPr id="207" name="テキスト ボックス 206"/>
          <p:cNvSpPr txBox="1"/>
          <p:nvPr/>
        </p:nvSpPr>
        <p:spPr>
          <a:xfrm>
            <a:off x="5119989" y="49999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CCC"/>
                </a:solidFill>
              </a:rPr>
              <a:t>quark-gluon plasma</a:t>
            </a:r>
            <a:endParaRPr kumimoji="1" lang="ja-JP" altLang="en-US" dirty="0">
              <a:solidFill>
                <a:srgbClr val="FFCCCC"/>
              </a:solidFill>
            </a:endParaRPr>
          </a:p>
        </p:txBody>
      </p:sp>
      <p:cxnSp>
        <p:nvCxnSpPr>
          <p:cNvPr id="208" name="直線コネクタ 207"/>
          <p:cNvCxnSpPr/>
          <p:nvPr/>
        </p:nvCxnSpPr>
        <p:spPr>
          <a:xfrm flipH="1">
            <a:off x="5126252" y="5323849"/>
            <a:ext cx="2021707" cy="0"/>
          </a:xfrm>
          <a:prstGeom prst="line">
            <a:avLst/>
          </a:prstGeom>
          <a:ln w="952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209" name="右矢印 208"/>
          <p:cNvSpPr/>
          <p:nvPr/>
        </p:nvSpPr>
        <p:spPr>
          <a:xfrm>
            <a:off x="6151431" y="5893725"/>
            <a:ext cx="2514596" cy="831273"/>
          </a:xfrm>
          <a:prstGeom prst="rightArrow">
            <a:avLst>
              <a:gd name="adj1" fmla="val 50000"/>
              <a:gd name="adj2" fmla="val 101986"/>
            </a:avLst>
          </a:prstGeom>
          <a:gradFill>
            <a:gsLst>
              <a:gs pos="0">
                <a:srgbClr val="FF0000">
                  <a:alpha val="32000"/>
                </a:srgbClr>
              </a:gs>
              <a:gs pos="100000">
                <a:srgbClr val="FF0000"/>
              </a:gs>
            </a:gsLst>
            <a:lin ang="0" scaled="0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0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QCD</a:t>
            </a:r>
            <a:r>
              <a:rPr kumimoji="1" lang="ja-JP" altLang="en-US" dirty="0" smtClean="0"/>
              <a:t>相図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609797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2038108" y="4487354"/>
            <a:ext cx="1595309" cy="4308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ハドロン相</a:t>
            </a: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1723549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6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臨界点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869946" y="157343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温度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730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バリオン数密度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（化学ポテンシャル）</a:t>
            </a:r>
            <a:endParaRPr kumimoji="1" lang="ja-JP" altLang="en-US" sz="2400" dirty="0" smtClean="0"/>
          </a:p>
        </p:txBody>
      </p:sp>
      <p:grpSp>
        <p:nvGrpSpPr>
          <p:cNvPr id="3" name="グループ化 2"/>
          <p:cNvGrpSpPr/>
          <p:nvPr/>
        </p:nvGrpSpPr>
        <p:grpSpPr>
          <a:xfrm rot="21191551">
            <a:off x="5735751" y="4427671"/>
            <a:ext cx="2797811" cy="1922666"/>
            <a:chOff x="5678279" y="3028927"/>
            <a:chExt cx="2797811" cy="1922666"/>
          </a:xfrm>
        </p:grpSpPr>
        <p:pic>
          <p:nvPicPr>
            <p:cNvPr id="62" name="図 61"/>
            <p:cNvPicPr>
              <a:picLocks noChangeAspect="1"/>
            </p:cNvPicPr>
            <p:nvPr/>
          </p:nvPicPr>
          <p:blipFill rotWithShape="1">
            <a:blip r:embed="rId7"/>
            <a:srcRect l="20661" t="19563" r="19623" b="18881"/>
            <a:stretch/>
          </p:blipFill>
          <p:spPr>
            <a:xfrm>
              <a:off x="5678279" y="3028927"/>
              <a:ext cx="2797811" cy="192266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6633451" y="4263371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中性子星</a:t>
              </a:r>
            </a:p>
          </p:txBody>
        </p:sp>
      </p:grpSp>
      <p:pic>
        <p:nvPicPr>
          <p:cNvPr id="63" name="図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878" y="913067"/>
            <a:ext cx="2904713" cy="316120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/>
          </a:p>
        </p:txBody>
      </p:sp>
      <p:grpSp>
        <p:nvGrpSpPr>
          <p:cNvPr id="65" name="グループ化 64"/>
          <p:cNvGrpSpPr/>
          <p:nvPr/>
        </p:nvGrpSpPr>
        <p:grpSpPr>
          <a:xfrm>
            <a:off x="1689019" y="1418140"/>
            <a:ext cx="1216096" cy="4348877"/>
            <a:chOff x="813809" y="1685656"/>
            <a:chExt cx="1216096" cy="4348877"/>
          </a:xfrm>
        </p:grpSpPr>
        <p:sp>
          <p:nvSpPr>
            <p:cNvPr id="66" name="直角三角形 65"/>
            <p:cNvSpPr/>
            <p:nvPr/>
          </p:nvSpPr>
          <p:spPr>
            <a:xfrm flipV="1">
              <a:off x="813809" y="1765987"/>
              <a:ext cx="1216096" cy="4268546"/>
            </a:xfrm>
            <a:prstGeom prst="rtTriangle">
              <a:avLst/>
            </a:prstGeom>
            <a:gradFill flip="none" rotWithShape="1">
              <a:gsLst>
                <a:gs pos="56000">
                  <a:srgbClr val="FF0000">
                    <a:alpha val="12000"/>
                  </a:srgbClr>
                </a:gs>
                <a:gs pos="0">
                  <a:srgbClr val="FF0000"/>
                </a:gs>
                <a:gs pos="100000">
                  <a:srgbClr val="FF0000">
                    <a:alpha val="5000"/>
                  </a:srgbClr>
                </a:gs>
              </a:gsLst>
              <a:lin ang="213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 rot="17162019">
              <a:off x="11221" y="2778262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格子</a:t>
              </a:r>
              <a:r>
                <a:rPr lang="en-US" altLang="ja-JP" sz="2400" dirty="0" smtClean="0"/>
                <a:t>QCD</a:t>
              </a:r>
              <a:r>
                <a:rPr lang="ja-JP" altLang="en-US" sz="2400" dirty="0" smtClean="0"/>
                <a:t>数値解析</a:t>
              </a:r>
              <a:endParaRPr kumimoji="1" lang="ja-JP" altLang="en-US" sz="2400" dirty="0" smtClean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 rot="21103398">
            <a:off x="312826" y="875449"/>
            <a:ext cx="2978829" cy="2023595"/>
            <a:chOff x="907938" y="1467689"/>
            <a:chExt cx="2978829" cy="2023595"/>
          </a:xfrm>
        </p:grpSpPr>
        <p:pic>
          <p:nvPicPr>
            <p:cNvPr id="57" name="Picture 230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2031374" y="159684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初期宇宙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2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相対論的重イオン衝突実験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56515" y="1204320"/>
            <a:ext cx="7030969" cy="5511339"/>
            <a:chOff x="1056515" y="1204320"/>
            <a:chExt cx="7030969" cy="5511339"/>
          </a:xfrm>
        </p:grpSpPr>
        <p:pic>
          <p:nvPicPr>
            <p:cNvPr id="122" name="Picture 2" descr="http://legacy.kek.jp/newskek/2002/marapr/photo/CERN-MonBlan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2" b="6160"/>
            <a:stretch/>
          </p:blipFill>
          <p:spPr bwMode="auto">
            <a:xfrm>
              <a:off x="1056515" y="1204320"/>
              <a:ext cx="7030969" cy="551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テキスト ボックス 122"/>
            <p:cNvSpPr txBox="1"/>
            <p:nvPr/>
          </p:nvSpPr>
          <p:spPr>
            <a:xfrm>
              <a:off x="1056515" y="6253994"/>
              <a:ext cx="3627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LHC – Large Hadron Collider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相対論的重イオン衝突実験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56515" y="1204320"/>
            <a:ext cx="7030969" cy="5511339"/>
            <a:chOff x="1056515" y="1204320"/>
            <a:chExt cx="7030969" cy="5511339"/>
          </a:xfrm>
        </p:grpSpPr>
        <p:pic>
          <p:nvPicPr>
            <p:cNvPr id="122" name="Picture 2" descr="http://legacy.kek.jp/newskek/2002/marapr/photo/CERN-MonBlan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2" b="6160"/>
            <a:stretch/>
          </p:blipFill>
          <p:spPr bwMode="auto">
            <a:xfrm>
              <a:off x="1056515" y="1204320"/>
              <a:ext cx="7030969" cy="551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テキスト ボックス 122"/>
            <p:cNvSpPr txBox="1"/>
            <p:nvPr/>
          </p:nvSpPr>
          <p:spPr>
            <a:xfrm>
              <a:off x="1056515" y="6253994"/>
              <a:ext cx="3627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LHC – Large Hadron Collider</a:t>
              </a:r>
              <a:endParaRPr kumimoji="1" lang="ja-JP" altLang="en-US" sz="2400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0567" y="1612239"/>
            <a:ext cx="4118470" cy="4832949"/>
            <a:chOff x="160567" y="1612239"/>
            <a:chExt cx="4118470" cy="4832949"/>
          </a:xfrm>
        </p:grpSpPr>
        <p:sp>
          <p:nvSpPr>
            <p:cNvPr id="10" name="角丸四角形 9"/>
            <p:cNvSpPr/>
            <p:nvPr/>
          </p:nvSpPr>
          <p:spPr>
            <a:xfrm>
              <a:off x="160567" y="1612239"/>
              <a:ext cx="4118470" cy="4832949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351038" y="1833955"/>
              <a:ext cx="3823855" cy="2449487"/>
            </a:xfrm>
            <a:prstGeom prst="roundRect">
              <a:avLst/>
            </a:prstGeom>
            <a:solidFill>
              <a:srgbClr val="808DA9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8857" y="2051064"/>
              <a:ext cx="25298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424E5B">
                      <a:lumMod val="50000"/>
                    </a:srgbClr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rPr>
                <a:t>陽子・陽子衝突</a:t>
              </a:r>
              <a:endParaRPr lang="ja-JP" altLang="en-US" sz="2800" b="1" dirty="0">
                <a:solidFill>
                  <a:srgbClr val="424E5B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円/楕円 5"/>
            <p:cNvSpPr>
              <a:spLocks noChangeAspect="1"/>
            </p:cNvSpPr>
            <p:nvPr/>
          </p:nvSpPr>
          <p:spPr>
            <a:xfrm>
              <a:off x="875130" y="334410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AD0101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6"/>
            <p:cNvSpPr>
              <a:spLocks noChangeAspect="1"/>
            </p:cNvSpPr>
            <p:nvPr/>
          </p:nvSpPr>
          <p:spPr>
            <a:xfrm>
              <a:off x="3404970" y="334410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AD0101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1132437" y="3416105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AD0101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6" name="直線矢印コネクタ 15"/>
            <p:cNvCxnSpPr/>
            <p:nvPr/>
          </p:nvCxnSpPr>
          <p:spPr>
            <a:xfrm flipH="1">
              <a:off x="2440306" y="3416105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AD0101"/>
              </a:solidFill>
              <a:prstDash val="solid"/>
              <a:tailEnd type="stealth" w="lg" len="lg"/>
            </a:ln>
            <a:effectLst/>
          </p:spPr>
        </p:cxnSp>
        <p:sp>
          <p:nvSpPr>
            <p:cNvPr id="17" name="テキスト ボックス 16"/>
            <p:cNvSpPr txBox="1"/>
            <p:nvPr/>
          </p:nvSpPr>
          <p:spPr>
            <a:xfrm>
              <a:off x="435323" y="3488105"/>
              <a:ext cx="1023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5050"/>
                  </a:solidFill>
                  <a:latin typeface="Calibri Light" panose="020F0302020204030204"/>
                  <a:ea typeface="ＭＳ Ｐゴシック" panose="020B0600070205080204" pitchFamily="50" charset="-128"/>
                </a:rPr>
                <a:t>proton</a:t>
              </a:r>
              <a:endParaRPr lang="ja-JP" altLang="en-US" sz="2400" dirty="0">
                <a:solidFill>
                  <a:srgbClr val="FF5050"/>
                </a:solidFill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965163" y="3493472"/>
              <a:ext cx="1023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5050"/>
                  </a:solidFill>
                  <a:latin typeface="Calibri Light" panose="020F0302020204030204"/>
                  <a:ea typeface="ＭＳ Ｐゴシック" panose="020B0600070205080204" pitchFamily="50" charset="-128"/>
                </a:rPr>
                <a:t>proton</a:t>
              </a:r>
              <a:endParaRPr lang="ja-JP" altLang="en-US" sz="2400" dirty="0">
                <a:solidFill>
                  <a:srgbClr val="FF5050"/>
                </a:solidFill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3417" y="4478759"/>
              <a:ext cx="343074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>
                  <a:latin typeface="+mj-ea"/>
                  <a:ea typeface="+mj-ea"/>
                </a:rPr>
                <a:t>素過程の重ね合わせ</a:t>
              </a:r>
              <a:endParaRPr kumimoji="1" lang="en-US" altLang="ja-JP" sz="2800" b="1" dirty="0" smtClean="0">
                <a:latin typeface="+mj-ea"/>
                <a:ea typeface="+mj-ea"/>
              </a:endParaRPr>
            </a:p>
            <a:p>
              <a:r>
                <a:rPr lang="ja-JP" altLang="en-US" sz="2800" dirty="0" smtClean="0"/>
                <a:t>粒子探索</a:t>
              </a:r>
              <a:endParaRPr lang="en-US" altLang="ja-JP" sz="2800" dirty="0" smtClean="0"/>
            </a:p>
            <a:p>
              <a:r>
                <a:rPr kumimoji="1" lang="ja-JP" altLang="en-US" sz="2800" dirty="0"/>
                <a:t>粒子</a:t>
              </a:r>
              <a:r>
                <a:rPr kumimoji="1" lang="ja-JP" altLang="en-US" sz="2800" dirty="0" smtClean="0"/>
                <a:t>の性質の測定</a:t>
              </a:r>
              <a:endParaRPr kumimoji="1" lang="ja-JP" altLang="en-US" sz="2800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633504" y="1627952"/>
            <a:ext cx="4118470" cy="4832949"/>
            <a:chOff x="4633504" y="1627952"/>
            <a:chExt cx="4118470" cy="4832949"/>
          </a:xfrm>
        </p:grpSpPr>
        <p:sp>
          <p:nvSpPr>
            <p:cNvPr id="21" name="角丸四角形 20"/>
            <p:cNvSpPr/>
            <p:nvPr/>
          </p:nvSpPr>
          <p:spPr>
            <a:xfrm>
              <a:off x="4633504" y="1627952"/>
              <a:ext cx="4118470" cy="4832949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749267" y="183395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27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251522" y="2076830"/>
              <a:ext cx="2212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rPr>
                <a:t>重イオン衝突</a:t>
              </a:r>
              <a:endParaRPr lang="ja-JP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円/楕円 13"/>
            <p:cNvSpPr>
              <a:spLocks noChangeAspect="1"/>
            </p:cNvSpPr>
            <p:nvPr/>
          </p:nvSpPr>
          <p:spPr>
            <a:xfrm>
              <a:off x="7690287" y="337019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14"/>
            <p:cNvSpPr>
              <a:spLocks noChangeAspect="1"/>
            </p:cNvSpPr>
            <p:nvPr/>
          </p:nvSpPr>
          <p:spPr>
            <a:xfrm>
              <a:off x="7779187" y="351419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15"/>
            <p:cNvSpPr>
              <a:spLocks noChangeAspect="1"/>
            </p:cNvSpPr>
            <p:nvPr/>
          </p:nvSpPr>
          <p:spPr>
            <a:xfrm>
              <a:off x="7931893" y="3642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16"/>
            <p:cNvSpPr>
              <a:spLocks noChangeAspect="1"/>
            </p:cNvSpPr>
            <p:nvPr/>
          </p:nvSpPr>
          <p:spPr>
            <a:xfrm>
              <a:off x="7834287" y="337019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17"/>
            <p:cNvSpPr>
              <a:spLocks noChangeAspect="1"/>
            </p:cNvSpPr>
            <p:nvPr/>
          </p:nvSpPr>
          <p:spPr>
            <a:xfrm>
              <a:off x="7999387" y="352259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18"/>
            <p:cNvSpPr>
              <a:spLocks noChangeAspect="1"/>
            </p:cNvSpPr>
            <p:nvPr/>
          </p:nvSpPr>
          <p:spPr>
            <a:xfrm>
              <a:off x="8046236" y="364388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19"/>
            <p:cNvSpPr>
              <a:spLocks noChangeAspect="1"/>
            </p:cNvSpPr>
            <p:nvPr/>
          </p:nvSpPr>
          <p:spPr>
            <a:xfrm>
              <a:off x="8061406" y="34842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20"/>
            <p:cNvSpPr>
              <a:spLocks noChangeAspect="1"/>
            </p:cNvSpPr>
            <p:nvPr/>
          </p:nvSpPr>
          <p:spPr>
            <a:xfrm>
              <a:off x="7886463" y="352114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21"/>
            <p:cNvSpPr>
              <a:spLocks noChangeAspect="1"/>
            </p:cNvSpPr>
            <p:nvPr/>
          </p:nvSpPr>
          <p:spPr>
            <a:xfrm>
              <a:off x="7905513" y="37483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22"/>
            <p:cNvSpPr>
              <a:spLocks noChangeAspect="1"/>
            </p:cNvSpPr>
            <p:nvPr/>
          </p:nvSpPr>
          <p:spPr>
            <a:xfrm>
              <a:off x="7699366" y="324297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23"/>
            <p:cNvSpPr>
              <a:spLocks noChangeAspect="1"/>
            </p:cNvSpPr>
            <p:nvPr/>
          </p:nvSpPr>
          <p:spPr>
            <a:xfrm>
              <a:off x="7965295" y="35414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24"/>
            <p:cNvSpPr>
              <a:spLocks noChangeAspect="1"/>
            </p:cNvSpPr>
            <p:nvPr/>
          </p:nvSpPr>
          <p:spPr>
            <a:xfrm>
              <a:off x="7843888" y="319957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25"/>
            <p:cNvSpPr>
              <a:spLocks noChangeAspect="1"/>
            </p:cNvSpPr>
            <p:nvPr/>
          </p:nvSpPr>
          <p:spPr>
            <a:xfrm>
              <a:off x="7921396" y="3282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26"/>
            <p:cNvSpPr>
              <a:spLocks noChangeAspect="1"/>
            </p:cNvSpPr>
            <p:nvPr/>
          </p:nvSpPr>
          <p:spPr>
            <a:xfrm>
              <a:off x="7989645" y="337538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27"/>
            <p:cNvSpPr>
              <a:spLocks noChangeAspect="1"/>
            </p:cNvSpPr>
            <p:nvPr/>
          </p:nvSpPr>
          <p:spPr>
            <a:xfrm>
              <a:off x="8070621" y="357486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28"/>
            <p:cNvSpPr>
              <a:spLocks noChangeAspect="1"/>
            </p:cNvSpPr>
            <p:nvPr/>
          </p:nvSpPr>
          <p:spPr>
            <a:xfrm>
              <a:off x="7646242" y="33903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29"/>
            <p:cNvSpPr>
              <a:spLocks noChangeAspect="1"/>
            </p:cNvSpPr>
            <p:nvPr/>
          </p:nvSpPr>
          <p:spPr>
            <a:xfrm>
              <a:off x="7671137" y="362483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30"/>
            <p:cNvSpPr>
              <a:spLocks noChangeAspect="1"/>
            </p:cNvSpPr>
            <p:nvPr/>
          </p:nvSpPr>
          <p:spPr>
            <a:xfrm>
              <a:off x="7873094" y="38979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31"/>
            <p:cNvSpPr>
              <a:spLocks noChangeAspect="1"/>
            </p:cNvSpPr>
            <p:nvPr/>
          </p:nvSpPr>
          <p:spPr>
            <a:xfrm>
              <a:off x="7804238" y="32716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32"/>
            <p:cNvSpPr>
              <a:spLocks noChangeAspect="1"/>
            </p:cNvSpPr>
            <p:nvPr/>
          </p:nvSpPr>
          <p:spPr>
            <a:xfrm>
              <a:off x="7680171" y="37247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33"/>
            <p:cNvSpPr>
              <a:spLocks noChangeAspect="1"/>
            </p:cNvSpPr>
            <p:nvPr/>
          </p:nvSpPr>
          <p:spPr>
            <a:xfrm>
              <a:off x="7816938" y="359479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34"/>
            <p:cNvSpPr>
              <a:spLocks noChangeAspect="1"/>
            </p:cNvSpPr>
            <p:nvPr/>
          </p:nvSpPr>
          <p:spPr>
            <a:xfrm>
              <a:off x="7738729" y="365168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35"/>
            <p:cNvSpPr>
              <a:spLocks noChangeAspect="1"/>
            </p:cNvSpPr>
            <p:nvPr/>
          </p:nvSpPr>
          <p:spPr>
            <a:xfrm>
              <a:off x="7742591" y="33643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円/楕円 36"/>
            <p:cNvSpPr>
              <a:spLocks noChangeAspect="1"/>
            </p:cNvSpPr>
            <p:nvPr/>
          </p:nvSpPr>
          <p:spPr>
            <a:xfrm>
              <a:off x="7730437" y="317437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円/楕円 37"/>
            <p:cNvSpPr>
              <a:spLocks noChangeAspect="1"/>
            </p:cNvSpPr>
            <p:nvPr/>
          </p:nvSpPr>
          <p:spPr>
            <a:xfrm>
              <a:off x="7632468" y="359721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38"/>
            <p:cNvSpPr>
              <a:spLocks noChangeAspect="1"/>
            </p:cNvSpPr>
            <p:nvPr/>
          </p:nvSpPr>
          <p:spPr>
            <a:xfrm>
              <a:off x="8071116" y="340554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39"/>
            <p:cNvSpPr>
              <a:spLocks noChangeAspect="1"/>
            </p:cNvSpPr>
            <p:nvPr/>
          </p:nvSpPr>
          <p:spPr>
            <a:xfrm>
              <a:off x="7763703" y="385457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40"/>
            <p:cNvSpPr>
              <a:spLocks noChangeAspect="1"/>
            </p:cNvSpPr>
            <p:nvPr/>
          </p:nvSpPr>
          <p:spPr>
            <a:xfrm>
              <a:off x="7668756" y="328884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41"/>
            <p:cNvSpPr>
              <a:spLocks noChangeAspect="1"/>
            </p:cNvSpPr>
            <p:nvPr/>
          </p:nvSpPr>
          <p:spPr>
            <a:xfrm>
              <a:off x="7811875" y="309705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42"/>
            <p:cNvSpPr>
              <a:spLocks noChangeAspect="1"/>
            </p:cNvSpPr>
            <p:nvPr/>
          </p:nvSpPr>
          <p:spPr>
            <a:xfrm>
              <a:off x="7867777" y="378112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43"/>
            <p:cNvSpPr>
              <a:spLocks noChangeAspect="1"/>
            </p:cNvSpPr>
            <p:nvPr/>
          </p:nvSpPr>
          <p:spPr>
            <a:xfrm>
              <a:off x="7977513" y="383154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44"/>
            <p:cNvSpPr>
              <a:spLocks noChangeAspect="1"/>
            </p:cNvSpPr>
            <p:nvPr/>
          </p:nvSpPr>
          <p:spPr>
            <a:xfrm>
              <a:off x="7891176" y="316890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45"/>
            <p:cNvSpPr>
              <a:spLocks noChangeAspect="1"/>
            </p:cNvSpPr>
            <p:nvPr/>
          </p:nvSpPr>
          <p:spPr>
            <a:xfrm>
              <a:off x="8001137" y="31833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46"/>
            <p:cNvSpPr>
              <a:spLocks noChangeAspect="1"/>
            </p:cNvSpPr>
            <p:nvPr/>
          </p:nvSpPr>
          <p:spPr>
            <a:xfrm>
              <a:off x="8016208" y="37468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47"/>
            <p:cNvSpPr>
              <a:spLocks noChangeAspect="1"/>
            </p:cNvSpPr>
            <p:nvPr/>
          </p:nvSpPr>
          <p:spPr>
            <a:xfrm>
              <a:off x="7634310" y="350918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48"/>
            <p:cNvSpPr>
              <a:spLocks noChangeAspect="1"/>
            </p:cNvSpPr>
            <p:nvPr/>
          </p:nvSpPr>
          <p:spPr>
            <a:xfrm>
              <a:off x="8053514" y="329033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49"/>
            <p:cNvSpPr>
              <a:spLocks noChangeAspect="1"/>
            </p:cNvSpPr>
            <p:nvPr/>
          </p:nvSpPr>
          <p:spPr>
            <a:xfrm>
              <a:off x="7714715" y="377895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50"/>
            <p:cNvSpPr>
              <a:spLocks noChangeAspect="1"/>
            </p:cNvSpPr>
            <p:nvPr/>
          </p:nvSpPr>
          <p:spPr>
            <a:xfrm>
              <a:off x="7899762" y="339699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右矢印 61"/>
            <p:cNvSpPr/>
            <p:nvPr/>
          </p:nvSpPr>
          <p:spPr>
            <a:xfrm>
              <a:off x="5899362" y="2966761"/>
              <a:ext cx="677348" cy="678597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右矢印 62"/>
            <p:cNvSpPr/>
            <p:nvPr/>
          </p:nvSpPr>
          <p:spPr>
            <a:xfrm flipH="1">
              <a:off x="6841582" y="3241548"/>
              <a:ext cx="692507" cy="678597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53"/>
            <p:cNvSpPr>
              <a:spLocks noChangeAspect="1"/>
            </p:cNvSpPr>
            <p:nvPr/>
          </p:nvSpPr>
          <p:spPr>
            <a:xfrm>
              <a:off x="7708604" y="3572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54"/>
            <p:cNvSpPr>
              <a:spLocks noChangeAspect="1"/>
            </p:cNvSpPr>
            <p:nvPr/>
          </p:nvSpPr>
          <p:spPr>
            <a:xfrm>
              <a:off x="7821387" y="36944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55"/>
            <p:cNvSpPr>
              <a:spLocks noChangeAspect="1"/>
            </p:cNvSpPr>
            <p:nvPr/>
          </p:nvSpPr>
          <p:spPr>
            <a:xfrm>
              <a:off x="7709709" y="348237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56"/>
            <p:cNvSpPr>
              <a:spLocks noChangeAspect="1"/>
            </p:cNvSpPr>
            <p:nvPr/>
          </p:nvSpPr>
          <p:spPr>
            <a:xfrm>
              <a:off x="7831007" y="380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57"/>
            <p:cNvSpPr>
              <a:spLocks noChangeAspect="1"/>
            </p:cNvSpPr>
            <p:nvPr/>
          </p:nvSpPr>
          <p:spPr>
            <a:xfrm>
              <a:off x="7969043" y="34455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58"/>
            <p:cNvSpPr>
              <a:spLocks noChangeAspect="1"/>
            </p:cNvSpPr>
            <p:nvPr/>
          </p:nvSpPr>
          <p:spPr>
            <a:xfrm>
              <a:off x="7822886" y="343471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59"/>
            <p:cNvSpPr>
              <a:spLocks noChangeAspect="1"/>
            </p:cNvSpPr>
            <p:nvPr/>
          </p:nvSpPr>
          <p:spPr>
            <a:xfrm>
              <a:off x="8005854" y="3422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60"/>
            <p:cNvSpPr>
              <a:spLocks noChangeAspect="1"/>
            </p:cNvSpPr>
            <p:nvPr/>
          </p:nvSpPr>
          <p:spPr>
            <a:xfrm>
              <a:off x="7808467" y="319884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61"/>
            <p:cNvSpPr>
              <a:spLocks noChangeAspect="1"/>
            </p:cNvSpPr>
            <p:nvPr/>
          </p:nvSpPr>
          <p:spPr>
            <a:xfrm>
              <a:off x="7921266" y="31075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62"/>
            <p:cNvSpPr>
              <a:spLocks noChangeAspect="1"/>
            </p:cNvSpPr>
            <p:nvPr/>
          </p:nvSpPr>
          <p:spPr>
            <a:xfrm>
              <a:off x="7843903" y="334408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63"/>
            <p:cNvSpPr>
              <a:spLocks noChangeAspect="1"/>
            </p:cNvSpPr>
            <p:nvPr/>
          </p:nvSpPr>
          <p:spPr>
            <a:xfrm>
              <a:off x="5286498" y="312216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64"/>
            <p:cNvSpPr>
              <a:spLocks noChangeAspect="1"/>
            </p:cNvSpPr>
            <p:nvPr/>
          </p:nvSpPr>
          <p:spPr>
            <a:xfrm>
              <a:off x="5375398" y="326616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65"/>
            <p:cNvSpPr>
              <a:spLocks noChangeAspect="1"/>
            </p:cNvSpPr>
            <p:nvPr/>
          </p:nvSpPr>
          <p:spPr>
            <a:xfrm>
              <a:off x="5528104" y="339459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66"/>
            <p:cNvSpPr>
              <a:spLocks noChangeAspect="1"/>
            </p:cNvSpPr>
            <p:nvPr/>
          </p:nvSpPr>
          <p:spPr>
            <a:xfrm>
              <a:off x="5430498" y="312216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67"/>
            <p:cNvSpPr>
              <a:spLocks noChangeAspect="1"/>
            </p:cNvSpPr>
            <p:nvPr/>
          </p:nvSpPr>
          <p:spPr>
            <a:xfrm>
              <a:off x="5595598" y="327456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68"/>
            <p:cNvSpPr>
              <a:spLocks noChangeAspect="1"/>
            </p:cNvSpPr>
            <p:nvPr/>
          </p:nvSpPr>
          <p:spPr>
            <a:xfrm>
              <a:off x="5642447" y="339585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69"/>
            <p:cNvSpPr>
              <a:spLocks noChangeAspect="1"/>
            </p:cNvSpPr>
            <p:nvPr/>
          </p:nvSpPr>
          <p:spPr>
            <a:xfrm>
              <a:off x="5657617" y="323626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70"/>
            <p:cNvSpPr>
              <a:spLocks noChangeAspect="1"/>
            </p:cNvSpPr>
            <p:nvPr/>
          </p:nvSpPr>
          <p:spPr>
            <a:xfrm>
              <a:off x="5482674" y="327311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71"/>
            <p:cNvSpPr>
              <a:spLocks noChangeAspect="1"/>
            </p:cNvSpPr>
            <p:nvPr/>
          </p:nvSpPr>
          <p:spPr>
            <a:xfrm>
              <a:off x="5501724" y="350034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72"/>
            <p:cNvSpPr>
              <a:spLocks noChangeAspect="1"/>
            </p:cNvSpPr>
            <p:nvPr/>
          </p:nvSpPr>
          <p:spPr>
            <a:xfrm>
              <a:off x="5295577" y="29949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73"/>
            <p:cNvSpPr>
              <a:spLocks noChangeAspect="1"/>
            </p:cNvSpPr>
            <p:nvPr/>
          </p:nvSpPr>
          <p:spPr>
            <a:xfrm>
              <a:off x="5561506" y="32934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74"/>
            <p:cNvSpPr>
              <a:spLocks noChangeAspect="1"/>
            </p:cNvSpPr>
            <p:nvPr/>
          </p:nvSpPr>
          <p:spPr>
            <a:xfrm>
              <a:off x="5440099" y="295154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75"/>
            <p:cNvSpPr>
              <a:spLocks noChangeAspect="1"/>
            </p:cNvSpPr>
            <p:nvPr/>
          </p:nvSpPr>
          <p:spPr>
            <a:xfrm>
              <a:off x="5517607" y="3034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76"/>
            <p:cNvSpPr>
              <a:spLocks noChangeAspect="1"/>
            </p:cNvSpPr>
            <p:nvPr/>
          </p:nvSpPr>
          <p:spPr>
            <a:xfrm>
              <a:off x="5585856" y="31273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77"/>
            <p:cNvSpPr>
              <a:spLocks noChangeAspect="1"/>
            </p:cNvSpPr>
            <p:nvPr/>
          </p:nvSpPr>
          <p:spPr>
            <a:xfrm>
              <a:off x="5666832" y="332683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78"/>
            <p:cNvSpPr>
              <a:spLocks noChangeAspect="1"/>
            </p:cNvSpPr>
            <p:nvPr/>
          </p:nvSpPr>
          <p:spPr>
            <a:xfrm>
              <a:off x="5242453" y="314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79"/>
            <p:cNvSpPr>
              <a:spLocks noChangeAspect="1"/>
            </p:cNvSpPr>
            <p:nvPr/>
          </p:nvSpPr>
          <p:spPr>
            <a:xfrm>
              <a:off x="5267348" y="337680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80"/>
            <p:cNvSpPr>
              <a:spLocks noChangeAspect="1"/>
            </p:cNvSpPr>
            <p:nvPr/>
          </p:nvSpPr>
          <p:spPr>
            <a:xfrm>
              <a:off x="5469305" y="364993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81"/>
            <p:cNvSpPr>
              <a:spLocks noChangeAspect="1"/>
            </p:cNvSpPr>
            <p:nvPr/>
          </p:nvSpPr>
          <p:spPr>
            <a:xfrm>
              <a:off x="5400449" y="302357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82"/>
            <p:cNvSpPr>
              <a:spLocks noChangeAspect="1"/>
            </p:cNvSpPr>
            <p:nvPr/>
          </p:nvSpPr>
          <p:spPr>
            <a:xfrm>
              <a:off x="5276382" y="3476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83"/>
            <p:cNvSpPr>
              <a:spLocks noChangeAspect="1"/>
            </p:cNvSpPr>
            <p:nvPr/>
          </p:nvSpPr>
          <p:spPr>
            <a:xfrm>
              <a:off x="5413149" y="334676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84"/>
            <p:cNvSpPr>
              <a:spLocks noChangeAspect="1"/>
            </p:cNvSpPr>
            <p:nvPr/>
          </p:nvSpPr>
          <p:spPr>
            <a:xfrm>
              <a:off x="5334940" y="340365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85"/>
            <p:cNvSpPr>
              <a:spLocks noChangeAspect="1"/>
            </p:cNvSpPr>
            <p:nvPr/>
          </p:nvSpPr>
          <p:spPr>
            <a:xfrm>
              <a:off x="5338802" y="31163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86"/>
            <p:cNvSpPr>
              <a:spLocks noChangeAspect="1"/>
            </p:cNvSpPr>
            <p:nvPr/>
          </p:nvSpPr>
          <p:spPr>
            <a:xfrm>
              <a:off x="5326648" y="292634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87"/>
            <p:cNvSpPr>
              <a:spLocks noChangeAspect="1"/>
            </p:cNvSpPr>
            <p:nvPr/>
          </p:nvSpPr>
          <p:spPr>
            <a:xfrm>
              <a:off x="5228679" y="334918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88"/>
            <p:cNvSpPr>
              <a:spLocks noChangeAspect="1"/>
            </p:cNvSpPr>
            <p:nvPr/>
          </p:nvSpPr>
          <p:spPr>
            <a:xfrm>
              <a:off x="5667327" y="31575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89"/>
            <p:cNvSpPr>
              <a:spLocks noChangeAspect="1"/>
            </p:cNvSpPr>
            <p:nvPr/>
          </p:nvSpPr>
          <p:spPr>
            <a:xfrm>
              <a:off x="5359914" y="360654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90"/>
            <p:cNvSpPr>
              <a:spLocks noChangeAspect="1"/>
            </p:cNvSpPr>
            <p:nvPr/>
          </p:nvSpPr>
          <p:spPr>
            <a:xfrm>
              <a:off x="5264967" y="30408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91"/>
            <p:cNvSpPr>
              <a:spLocks noChangeAspect="1"/>
            </p:cNvSpPr>
            <p:nvPr/>
          </p:nvSpPr>
          <p:spPr>
            <a:xfrm>
              <a:off x="5408086" y="28490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92"/>
            <p:cNvSpPr>
              <a:spLocks noChangeAspect="1"/>
            </p:cNvSpPr>
            <p:nvPr/>
          </p:nvSpPr>
          <p:spPr>
            <a:xfrm>
              <a:off x="5463988" y="353309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93"/>
            <p:cNvSpPr>
              <a:spLocks noChangeAspect="1"/>
            </p:cNvSpPr>
            <p:nvPr/>
          </p:nvSpPr>
          <p:spPr>
            <a:xfrm>
              <a:off x="5573724" y="35835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94"/>
            <p:cNvSpPr>
              <a:spLocks noChangeAspect="1"/>
            </p:cNvSpPr>
            <p:nvPr/>
          </p:nvSpPr>
          <p:spPr>
            <a:xfrm>
              <a:off x="5487387" y="29208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95"/>
            <p:cNvSpPr>
              <a:spLocks noChangeAspect="1"/>
            </p:cNvSpPr>
            <p:nvPr/>
          </p:nvSpPr>
          <p:spPr>
            <a:xfrm>
              <a:off x="5597348" y="29353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7" name="円/楕円 96"/>
            <p:cNvSpPr>
              <a:spLocks noChangeAspect="1"/>
            </p:cNvSpPr>
            <p:nvPr/>
          </p:nvSpPr>
          <p:spPr>
            <a:xfrm>
              <a:off x="5612419" y="34988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8" name="円/楕円 97"/>
            <p:cNvSpPr>
              <a:spLocks noChangeAspect="1"/>
            </p:cNvSpPr>
            <p:nvPr/>
          </p:nvSpPr>
          <p:spPr>
            <a:xfrm>
              <a:off x="5230521" y="326115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9" name="円/楕円 98"/>
            <p:cNvSpPr>
              <a:spLocks noChangeAspect="1"/>
            </p:cNvSpPr>
            <p:nvPr/>
          </p:nvSpPr>
          <p:spPr>
            <a:xfrm>
              <a:off x="5649725" y="30423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0" name="円/楕円 99"/>
            <p:cNvSpPr>
              <a:spLocks noChangeAspect="1"/>
            </p:cNvSpPr>
            <p:nvPr/>
          </p:nvSpPr>
          <p:spPr>
            <a:xfrm>
              <a:off x="5310926" y="353092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1" name="円/楕円 100"/>
            <p:cNvSpPr>
              <a:spLocks noChangeAspect="1"/>
            </p:cNvSpPr>
            <p:nvPr/>
          </p:nvSpPr>
          <p:spPr>
            <a:xfrm>
              <a:off x="5495973" y="314896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2" name="円/楕円 101"/>
            <p:cNvSpPr>
              <a:spLocks noChangeAspect="1"/>
            </p:cNvSpPr>
            <p:nvPr/>
          </p:nvSpPr>
          <p:spPr>
            <a:xfrm>
              <a:off x="5304815" y="33248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3" name="円/楕円 102"/>
            <p:cNvSpPr>
              <a:spLocks noChangeAspect="1"/>
            </p:cNvSpPr>
            <p:nvPr/>
          </p:nvSpPr>
          <p:spPr>
            <a:xfrm>
              <a:off x="5417598" y="34463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4" name="円/楕円 103"/>
            <p:cNvSpPr>
              <a:spLocks noChangeAspect="1"/>
            </p:cNvSpPr>
            <p:nvPr/>
          </p:nvSpPr>
          <p:spPr>
            <a:xfrm>
              <a:off x="5305920" y="32343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5" name="円/楕円 104"/>
            <p:cNvSpPr>
              <a:spLocks noChangeAspect="1"/>
            </p:cNvSpPr>
            <p:nvPr/>
          </p:nvSpPr>
          <p:spPr>
            <a:xfrm>
              <a:off x="5427218" y="3556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6" name="円/楕円 105"/>
            <p:cNvSpPr>
              <a:spLocks noChangeAspect="1"/>
            </p:cNvSpPr>
            <p:nvPr/>
          </p:nvSpPr>
          <p:spPr>
            <a:xfrm>
              <a:off x="5565254" y="3197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7" name="円/楕円 106"/>
            <p:cNvSpPr>
              <a:spLocks noChangeAspect="1"/>
            </p:cNvSpPr>
            <p:nvPr/>
          </p:nvSpPr>
          <p:spPr>
            <a:xfrm>
              <a:off x="5419097" y="31866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8" name="円/楕円 107"/>
            <p:cNvSpPr>
              <a:spLocks noChangeAspect="1"/>
            </p:cNvSpPr>
            <p:nvPr/>
          </p:nvSpPr>
          <p:spPr>
            <a:xfrm>
              <a:off x="5602065" y="31748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9" name="円/楕円 108"/>
            <p:cNvSpPr>
              <a:spLocks noChangeAspect="1"/>
            </p:cNvSpPr>
            <p:nvPr/>
          </p:nvSpPr>
          <p:spPr>
            <a:xfrm>
              <a:off x="5404678" y="295081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0" name="円/楕円 109"/>
            <p:cNvSpPr>
              <a:spLocks noChangeAspect="1"/>
            </p:cNvSpPr>
            <p:nvPr/>
          </p:nvSpPr>
          <p:spPr>
            <a:xfrm>
              <a:off x="5517477" y="285947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1" name="円/楕円 110"/>
            <p:cNvSpPr>
              <a:spLocks noChangeAspect="1"/>
            </p:cNvSpPr>
            <p:nvPr/>
          </p:nvSpPr>
          <p:spPr>
            <a:xfrm>
              <a:off x="5440114" y="309605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4739957" y="4478759"/>
              <a:ext cx="377539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2800" b="1" dirty="0" smtClean="0">
                  <a:latin typeface="+mj-ea"/>
                  <a:ea typeface="+mj-ea"/>
                </a:rPr>
                <a:t>熱力学系の生成</a:t>
              </a:r>
              <a:endParaRPr lang="en-US" altLang="ja-JP" sz="2800" b="1" dirty="0" smtClean="0">
                <a:latin typeface="+mj-ea"/>
                <a:ea typeface="+mj-ea"/>
              </a:endParaRPr>
            </a:p>
            <a:p>
              <a:pPr algn="r"/>
              <a:r>
                <a:rPr kumimoji="1" lang="ja-JP" altLang="en-US" sz="2800" dirty="0" smtClean="0"/>
                <a:t>高温物質の</a:t>
              </a:r>
              <a:r>
                <a:rPr lang="ja-JP" altLang="en-US" sz="2800" dirty="0" smtClean="0"/>
                <a:t>物性研究</a:t>
              </a:r>
              <a:endParaRPr lang="en-US" altLang="ja-JP" sz="2800" dirty="0" smtClean="0"/>
            </a:p>
            <a:p>
              <a:pPr algn="r"/>
              <a:r>
                <a:rPr kumimoji="1" lang="ja-JP" altLang="en-US" sz="2800" dirty="0" smtClean="0"/>
                <a:t>多粒子が関与する問題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4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ビームエネルギー走査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35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ビームエネルギー走査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471822" y="1301633"/>
            <a:ext cx="2148394" cy="48593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5914" y="1351197"/>
            <a:ext cx="1946367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</a:t>
            </a:r>
          </a:p>
          <a:p>
            <a:r>
              <a:rPr lang="en-US" altLang="ja-JP" sz="28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2025~?</a:t>
            </a:r>
          </a:p>
          <a:p>
            <a:endParaRPr lang="en-US" altLang="ja-JP" sz="1400" dirty="0" smtClean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2025~??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4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ゆら</a:t>
            </a:r>
            <a:r>
              <a:rPr lang="ja-JP" altLang="en-US" dirty="0"/>
              <a:t>ぎ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765300" y="2161158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FFFFFF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659713" y="2854573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AD01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46927" y="37549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BBE0E3">
                    <a:lumMod val="25000"/>
                  </a:srgbClr>
                </a:solidFill>
                <a:latin typeface="Arial"/>
                <a:ea typeface="ＭＳ Ｐゴシック" panose="020B0600070205080204" pitchFamily="50" charset="-128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60448" y="1424351"/>
            <a:ext cx="631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Observables in equilibrium are fluctuating!</a:t>
            </a:r>
            <a:endParaRPr lang="ja-JP" altLang="en-US" sz="28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081142"/>
            <a:ext cx="301841" cy="245517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990410" y="2110932"/>
            <a:ext cx="3217964" cy="2137920"/>
            <a:chOff x="4990410" y="2110932"/>
            <a:chExt cx="3217964" cy="2137920"/>
          </a:xfrm>
        </p:grpSpPr>
        <p:sp>
          <p:nvSpPr>
            <p:cNvPr id="37" name="フリーフォーム 36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rgbClr val="AD0101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  <p:sp>
          <p:nvSpPr>
            <p:cNvPr id="39" name="左右矢印 38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 rotWithShape="1">
              <a:gsLst>
                <a:gs pos="0">
                  <a:srgbClr val="808DA9">
                    <a:tint val="70000"/>
                    <a:satMod val="100000"/>
                    <a:lumMod val="110000"/>
                    <a:alpha val="62000"/>
                  </a:srgbClr>
                </a:gs>
                <a:gs pos="50000">
                  <a:srgbClr val="808DA9">
                    <a:tint val="75000"/>
                    <a:satMod val="101000"/>
                    <a:lumMod val="105000"/>
                  </a:srgbClr>
                </a:gs>
                <a:gs pos="100000">
                  <a:srgbClr val="808DA9">
                    <a:tint val="82000"/>
                    <a:satMod val="104000"/>
                    <a:lumMod val="105000"/>
                    <a:alpha val="82000"/>
                  </a:srgbClr>
                </a:gs>
              </a:gsLst>
              <a:lin ang="2700000" scaled="0"/>
            </a:gradFill>
            <a:ln w="9525" cap="flat" cmpd="sng" algn="ctr">
              <a:solidFill>
                <a:srgbClr val="808DA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</a:rPr>
                <a:t>variance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cxnSp>
          <p:nvCxnSpPr>
            <p:cNvPr id="45" name="直線矢印コネクタ 44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</p:grpSp>
      <p:sp>
        <p:nvSpPr>
          <p:cNvPr id="46" name="フリーフォーム 45"/>
          <p:cNvSpPr/>
          <p:nvPr/>
        </p:nvSpPr>
        <p:spPr>
          <a:xfrm>
            <a:off x="5492967" y="2755038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5332956" y="2423661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2564844" y="4681376"/>
            <a:ext cx="3344841" cy="1998273"/>
            <a:chOff x="2564844" y="4681376"/>
            <a:chExt cx="3344841" cy="1998273"/>
          </a:xfrm>
        </p:grpSpPr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FFFFFF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48" y="4681376"/>
              <a:ext cx="2280285" cy="321183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FFFFFF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81" y="5239071"/>
              <a:ext cx="1336167" cy="626364"/>
            </a:xfrm>
            <a:prstGeom prst="rect">
              <a:avLst/>
            </a:prstGeom>
          </p:spPr>
        </p:pic>
        <p:pic>
          <p:nvPicPr>
  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FFFFFF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208" y="5996135"/>
              <a:ext cx="2673477" cy="683514"/>
            </a:xfrm>
            <a:prstGeom prst="rect">
              <a:avLst/>
            </a:prstGeom>
          </p:spPr>
        </p:pic>
        <p:sp>
          <p:nvSpPr>
            <p:cNvPr id="52" name="左中かっこ 51"/>
            <p:cNvSpPr/>
            <p:nvPr/>
          </p:nvSpPr>
          <p:spPr>
            <a:xfrm>
              <a:off x="2564844" y="4681376"/>
              <a:ext cx="402472" cy="1998273"/>
            </a:xfrm>
            <a:prstGeom prst="leftBrac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3" name="右矢印 52"/>
          <p:cNvSpPr/>
          <p:nvPr/>
        </p:nvSpPr>
        <p:spPr>
          <a:xfrm>
            <a:off x="1695818" y="5160514"/>
            <a:ext cx="734580" cy="1039996"/>
          </a:xfrm>
          <a:prstGeom prst="rightArrow">
            <a:avLst/>
          </a:prstGeom>
          <a:solidFill>
            <a:srgbClr val="AC956E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587418" y="5403770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non-</a:t>
            </a:r>
            <a:r>
              <a:rPr lang="en-US" altLang="ja-JP" sz="2400" dirty="0" err="1" smtClean="0">
                <a:solidFill>
                  <a:srgbClr val="FFFF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Gaussianity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55" name="下矢印 54"/>
          <p:cNvSpPr/>
          <p:nvPr/>
        </p:nvSpPr>
        <p:spPr>
          <a:xfrm>
            <a:off x="6058204" y="5158572"/>
            <a:ext cx="600222" cy="1134681"/>
          </a:xfrm>
          <a:prstGeom prst="downArrow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6058204" y="5158572"/>
            <a:ext cx="1391469" cy="194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6578634" y="463555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 Light" panose="020F0302020204030204"/>
                <a:ea typeface="ＭＳ Ｐゴシック" panose="020B0600070205080204" pitchFamily="50" charset="-128"/>
              </a:rPr>
              <a:t>Gaussian</a:t>
            </a:r>
            <a:endParaRPr lang="ja-JP" altLang="en-US" sz="2400" dirty="0"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3935392" y="2687259"/>
            <a:ext cx="710239" cy="1129400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9" name="スライド番号プレースホルダー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14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3" grpId="0" animBg="1"/>
      <p:bldP spid="54" grpId="0"/>
      <p:bldP spid="55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イベント毎ゆらぎ＝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QCD</a:t>
            </a:r>
            <a:r>
              <a:rPr lang="ja-JP" altLang="en-US" dirty="0"/>
              <a:t>相転移</a:t>
            </a:r>
            <a:r>
              <a:rPr lang="ja-JP" altLang="en-US" dirty="0" smtClean="0"/>
              <a:t>のシグナル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58420" y="1320195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2000" dirty="0" err="1" smtClean="0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, MK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, 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PPNP </a:t>
            </a:r>
            <a:r>
              <a:rPr lang="en-US" altLang="ja-JP" sz="2000" b="1" dirty="0" smtClean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 (2016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)</a:t>
            </a:r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990239" y="5669259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キュムラント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29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4685524" y="1937526"/>
            <a:ext cx="3442475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88721" y="1938484"/>
            <a:ext cx="3279763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2407" b="-11313"/>
          <a:stretch/>
        </p:blipFill>
        <p:spPr>
          <a:xfrm>
            <a:off x="1193807" y="1999604"/>
            <a:ext cx="3274677" cy="33548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陽子数高次</a:t>
            </a:r>
            <a:r>
              <a:rPr lang="ja-JP" altLang="en-US" dirty="0"/>
              <a:t>キュムラント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4705845" y="1938485"/>
            <a:ext cx="3368479" cy="30063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1741087" y="4944853"/>
            <a:ext cx="2180114" cy="3893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5300026" y="4944853"/>
            <a:ext cx="2180114" cy="3893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75076" y="5812508"/>
            <a:ext cx="679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2800" b="1" dirty="0">
                <a:solidFill>
                  <a:srgbClr val="FFFF00"/>
                </a:solidFill>
              </a:rPr>
              <a:t>非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ゼロの高次キュムラントが実験的に確立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5073" y="5353882"/>
            <a:ext cx="211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STAR, 2001.06419</a:t>
            </a:r>
            <a:endParaRPr kumimoji="1" lang="ja-JP" altLang="en-US" sz="20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_p^3 \rangle_c / \langle N_p^2 \rangle_c &#10;\end{align*}&lt;/body&gt;&#10;  &lt;fcolor&gt;FFFFFFFF&lt;/fcolor&gt;&#10;  &lt;bcolor&gt;FFFFFFFF&lt;/bcolor&gt;&#10;  &lt;transparent&gt;True&lt;/transparent&gt;&#10;  &lt;resolution&gt;1800&lt;/resolution&gt;&#10;  &lt;imageh&gt;313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0" y="1352505"/>
            <a:ext cx="2171081" cy="503369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1" y="1352505"/>
            <a:ext cx="2244044" cy="5219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50120" y="6329650"/>
            <a:ext cx="580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有限系（粒子数</a:t>
            </a:r>
            <a:r>
              <a:rPr kumimoji="1" lang="en-US" altLang="ja-JP" sz="2400" dirty="0" smtClean="0"/>
              <a:t>~10</a:t>
            </a:r>
            <a:r>
              <a:rPr kumimoji="1" lang="en-US" altLang="ja-JP" sz="2400" baseline="30000" dirty="0" smtClean="0"/>
              <a:t>4</a:t>
            </a:r>
            <a:r>
              <a:rPr kumimoji="1" lang="ja-JP" altLang="en-US" sz="2400" dirty="0" smtClean="0"/>
              <a:t>個</a:t>
            </a:r>
            <a:r>
              <a:rPr lang="ja-JP" altLang="en-US" sz="2400" dirty="0" smtClean="0"/>
              <a:t>）・高統計</a:t>
            </a:r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8</a:t>
            </a:r>
            <a:r>
              <a:rPr lang="en-US" altLang="ja-JP" sz="2400" dirty="0" smtClean="0"/>
              <a:t> events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404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角丸四角形 165"/>
          <p:cNvSpPr/>
          <p:nvPr/>
        </p:nvSpPr>
        <p:spPr>
          <a:xfrm>
            <a:off x="843819" y="4607562"/>
            <a:ext cx="7456359" cy="1786596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クォーク</a:t>
            </a:r>
            <a:r>
              <a:rPr kumimoji="1" lang="ja-JP" altLang="en-US" dirty="0" smtClean="0"/>
              <a:t>閉じ込め</a:t>
            </a:r>
            <a:r>
              <a:rPr lang="ja-JP" altLang="en-US" dirty="0" smtClean="0"/>
              <a:t>／解放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917091" y="6539043"/>
            <a:ext cx="7166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Asakawa</a:t>
            </a:r>
            <a:r>
              <a:rPr lang="en-US" altLang="ja-JP" sz="16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, Heinz, Muller PRL (2000); Jeon, Koch, ibid.; </a:t>
            </a:r>
            <a:r>
              <a:rPr lang="en-US" altLang="ja-JP" sz="1600" dirty="0" err="1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Ejiri</a:t>
            </a:r>
            <a:r>
              <a:rPr lang="en-US" altLang="ja-JP" sz="16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, </a:t>
            </a:r>
            <a:r>
              <a:rPr lang="en-US" altLang="ja-JP" sz="1600" dirty="0" err="1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Karsch</a:t>
            </a:r>
            <a:r>
              <a:rPr lang="en-US" altLang="ja-JP" sz="16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, Redlich, PLB (2005)</a:t>
            </a:r>
            <a:endParaRPr lang="ja-JP" altLang="en-US" sz="16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4780238" y="1884799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7" name="円/楕円 4"/>
          <p:cNvSpPr/>
          <p:nvPr/>
        </p:nvSpPr>
        <p:spPr>
          <a:xfrm>
            <a:off x="6468449" y="34715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8" name="円/楕円 5"/>
          <p:cNvSpPr/>
          <p:nvPr/>
        </p:nvSpPr>
        <p:spPr>
          <a:xfrm>
            <a:off x="7340588" y="35594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9" name="円/楕円 6"/>
          <p:cNvSpPr/>
          <p:nvPr/>
        </p:nvSpPr>
        <p:spPr>
          <a:xfrm>
            <a:off x="7600557" y="3350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0" name="円/楕円 7"/>
          <p:cNvSpPr/>
          <p:nvPr/>
        </p:nvSpPr>
        <p:spPr>
          <a:xfrm>
            <a:off x="5300420" y="334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1" name="円/楕円 8"/>
          <p:cNvSpPr/>
          <p:nvPr/>
        </p:nvSpPr>
        <p:spPr>
          <a:xfrm>
            <a:off x="7484604" y="25242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2" name="円/楕円 9"/>
          <p:cNvSpPr/>
          <p:nvPr/>
        </p:nvSpPr>
        <p:spPr>
          <a:xfrm>
            <a:off x="5633143" y="2811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3" name="円/楕円 10"/>
          <p:cNvSpPr/>
          <p:nvPr/>
        </p:nvSpPr>
        <p:spPr>
          <a:xfrm>
            <a:off x="5987127" y="26192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4" name="円/楕円 11"/>
          <p:cNvSpPr/>
          <p:nvPr/>
        </p:nvSpPr>
        <p:spPr>
          <a:xfrm>
            <a:off x="5192420" y="22838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5" name="円/楕円 12"/>
          <p:cNvSpPr/>
          <p:nvPr/>
        </p:nvSpPr>
        <p:spPr>
          <a:xfrm>
            <a:off x="7196548" y="3134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6" name="円/楕円 13"/>
          <p:cNvSpPr/>
          <p:nvPr/>
        </p:nvSpPr>
        <p:spPr>
          <a:xfrm>
            <a:off x="6019759" y="3242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7" name="円/楕円 14"/>
          <p:cNvSpPr/>
          <p:nvPr/>
        </p:nvSpPr>
        <p:spPr>
          <a:xfrm>
            <a:off x="7906557" y="2135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8" name="円/楕円 15"/>
          <p:cNvSpPr/>
          <p:nvPr/>
        </p:nvSpPr>
        <p:spPr>
          <a:xfrm>
            <a:off x="5693769" y="33974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9" name="円/楕円 16"/>
          <p:cNvSpPr/>
          <p:nvPr/>
        </p:nvSpPr>
        <p:spPr>
          <a:xfrm>
            <a:off x="7708557" y="279260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0" name="円/楕円 17"/>
          <p:cNvSpPr/>
          <p:nvPr/>
        </p:nvSpPr>
        <p:spPr>
          <a:xfrm>
            <a:off x="6601181" y="299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1" name="円/楕円 18"/>
          <p:cNvSpPr/>
          <p:nvPr/>
        </p:nvSpPr>
        <p:spPr>
          <a:xfrm>
            <a:off x="6420681" y="2476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2" name="円/楕円 19"/>
          <p:cNvSpPr/>
          <p:nvPr/>
        </p:nvSpPr>
        <p:spPr>
          <a:xfrm>
            <a:off x="4976396" y="2604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3" name="円/楕円 20"/>
          <p:cNvSpPr/>
          <p:nvPr/>
        </p:nvSpPr>
        <p:spPr>
          <a:xfrm>
            <a:off x="6710840" y="26217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4" name="円/楕円 21"/>
          <p:cNvSpPr/>
          <p:nvPr/>
        </p:nvSpPr>
        <p:spPr>
          <a:xfrm>
            <a:off x="6672426" y="2214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5" name="円/楕円 22"/>
          <p:cNvSpPr/>
          <p:nvPr/>
        </p:nvSpPr>
        <p:spPr>
          <a:xfrm>
            <a:off x="5580990" y="2101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6" name="円/楕円 23"/>
          <p:cNvSpPr/>
          <p:nvPr/>
        </p:nvSpPr>
        <p:spPr>
          <a:xfrm>
            <a:off x="7153302" y="27386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7" name="円/楕円 24"/>
          <p:cNvSpPr/>
          <p:nvPr/>
        </p:nvSpPr>
        <p:spPr>
          <a:xfrm>
            <a:off x="8018628" y="25677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8" name="円/楕円 25"/>
          <p:cNvSpPr/>
          <p:nvPr/>
        </p:nvSpPr>
        <p:spPr>
          <a:xfrm>
            <a:off x="7906557" y="34639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9" name="円/楕円 26"/>
          <p:cNvSpPr/>
          <p:nvPr/>
        </p:nvSpPr>
        <p:spPr>
          <a:xfrm>
            <a:off x="5023532" y="2047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0" name="円/楕円 27"/>
          <p:cNvSpPr/>
          <p:nvPr/>
        </p:nvSpPr>
        <p:spPr>
          <a:xfrm>
            <a:off x="6201878" y="28957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1" name="円/楕円 28"/>
          <p:cNvSpPr/>
          <p:nvPr/>
        </p:nvSpPr>
        <p:spPr>
          <a:xfrm>
            <a:off x="4969532" y="34626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2" name="円/楕円 29"/>
          <p:cNvSpPr/>
          <p:nvPr/>
        </p:nvSpPr>
        <p:spPr>
          <a:xfrm>
            <a:off x="6872548" y="35151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3" name="円/楕円 30"/>
          <p:cNvSpPr/>
          <p:nvPr/>
        </p:nvSpPr>
        <p:spPr>
          <a:xfrm>
            <a:off x="6234997" y="19556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4" name="円/楕円 31"/>
          <p:cNvSpPr/>
          <p:nvPr/>
        </p:nvSpPr>
        <p:spPr>
          <a:xfrm>
            <a:off x="6242800" y="21944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5" name="円/楕円 32"/>
          <p:cNvSpPr/>
          <p:nvPr/>
        </p:nvSpPr>
        <p:spPr>
          <a:xfrm>
            <a:off x="5468380" y="25545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6" name="円/楕円 33"/>
          <p:cNvSpPr/>
          <p:nvPr/>
        </p:nvSpPr>
        <p:spPr>
          <a:xfrm>
            <a:off x="7340588" y="21908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5900428" y="2398535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646012" y="1884799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9" name="円/楕円 36"/>
          <p:cNvSpPr/>
          <p:nvPr/>
        </p:nvSpPr>
        <p:spPr>
          <a:xfrm>
            <a:off x="1938839" y="34329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0" name="円/楕円 37"/>
          <p:cNvSpPr/>
          <p:nvPr/>
        </p:nvSpPr>
        <p:spPr>
          <a:xfrm>
            <a:off x="3616931" y="33633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1" name="円/楕円 38"/>
          <p:cNvSpPr/>
          <p:nvPr/>
        </p:nvSpPr>
        <p:spPr>
          <a:xfrm>
            <a:off x="3108041" y="26610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2" name="円/楕円 39"/>
          <p:cNvSpPr/>
          <p:nvPr/>
        </p:nvSpPr>
        <p:spPr>
          <a:xfrm>
            <a:off x="1454237" y="30720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3" name="円/楕円 40"/>
          <p:cNvSpPr/>
          <p:nvPr/>
        </p:nvSpPr>
        <p:spPr>
          <a:xfrm>
            <a:off x="3162041" y="27630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4" name="円/楕円 41"/>
          <p:cNvSpPr/>
          <p:nvPr/>
        </p:nvSpPr>
        <p:spPr>
          <a:xfrm>
            <a:off x="1389093" y="29701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5" name="円/楕円 42"/>
          <p:cNvSpPr/>
          <p:nvPr/>
        </p:nvSpPr>
        <p:spPr>
          <a:xfrm>
            <a:off x="2553834" y="20838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6" name="円/楕円 43"/>
          <p:cNvSpPr/>
          <p:nvPr/>
        </p:nvSpPr>
        <p:spPr>
          <a:xfrm>
            <a:off x="1112035" y="21782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7" name="円/楕円 44"/>
          <p:cNvSpPr/>
          <p:nvPr/>
        </p:nvSpPr>
        <p:spPr>
          <a:xfrm>
            <a:off x="3498099" y="3309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8" name="円/楕円 45"/>
          <p:cNvSpPr/>
          <p:nvPr/>
        </p:nvSpPr>
        <p:spPr>
          <a:xfrm>
            <a:off x="957474" y="32822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9" name="円/楕円 46"/>
          <p:cNvSpPr/>
          <p:nvPr/>
        </p:nvSpPr>
        <p:spPr>
          <a:xfrm>
            <a:off x="3651633" y="21175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0" name="円/楕円 47"/>
          <p:cNvSpPr/>
          <p:nvPr/>
        </p:nvSpPr>
        <p:spPr>
          <a:xfrm>
            <a:off x="910100" y="31742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1" name="円/楕円 48"/>
          <p:cNvSpPr/>
          <p:nvPr/>
        </p:nvSpPr>
        <p:spPr>
          <a:xfrm>
            <a:off x="3216041" y="2636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2" name="円/楕円 49"/>
          <p:cNvSpPr/>
          <p:nvPr/>
        </p:nvSpPr>
        <p:spPr>
          <a:xfrm>
            <a:off x="2050129" y="34936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3" name="円/楕円 50"/>
          <p:cNvSpPr/>
          <p:nvPr/>
        </p:nvSpPr>
        <p:spPr>
          <a:xfrm>
            <a:off x="2417060" y="20747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4" name="円/楕円 51"/>
          <p:cNvSpPr/>
          <p:nvPr/>
        </p:nvSpPr>
        <p:spPr>
          <a:xfrm>
            <a:off x="1113653" y="23179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5" name="円/楕円 52"/>
          <p:cNvSpPr/>
          <p:nvPr/>
        </p:nvSpPr>
        <p:spPr>
          <a:xfrm>
            <a:off x="2488030" y="21389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6" name="円/楕円 53"/>
          <p:cNvSpPr/>
          <p:nvPr/>
        </p:nvSpPr>
        <p:spPr>
          <a:xfrm>
            <a:off x="2062461" y="26524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7" name="円/楕円 54"/>
          <p:cNvSpPr/>
          <p:nvPr/>
        </p:nvSpPr>
        <p:spPr>
          <a:xfrm>
            <a:off x="2582016" y="2836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8" name="円/楕円 55"/>
          <p:cNvSpPr/>
          <p:nvPr/>
        </p:nvSpPr>
        <p:spPr>
          <a:xfrm>
            <a:off x="2506790" y="29449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9" name="円/楕円 56"/>
          <p:cNvSpPr/>
          <p:nvPr/>
        </p:nvSpPr>
        <p:spPr>
          <a:xfrm>
            <a:off x="3705633" y="22507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0" name="円/楕円 57"/>
          <p:cNvSpPr/>
          <p:nvPr/>
        </p:nvSpPr>
        <p:spPr>
          <a:xfrm>
            <a:off x="3604683" y="32553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1" name="円/楕円 58"/>
          <p:cNvSpPr/>
          <p:nvPr/>
        </p:nvSpPr>
        <p:spPr>
          <a:xfrm>
            <a:off x="1346237" y="3064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2" name="円/楕円 59"/>
          <p:cNvSpPr/>
          <p:nvPr/>
        </p:nvSpPr>
        <p:spPr>
          <a:xfrm>
            <a:off x="2474161" y="2825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3" name="円/楕円 60"/>
          <p:cNvSpPr/>
          <p:nvPr/>
        </p:nvSpPr>
        <p:spPr>
          <a:xfrm>
            <a:off x="847911" y="32782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4" name="円/楕円 61"/>
          <p:cNvSpPr/>
          <p:nvPr/>
        </p:nvSpPr>
        <p:spPr>
          <a:xfrm>
            <a:off x="2045988" y="33789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5" name="円/楕円 62"/>
          <p:cNvSpPr/>
          <p:nvPr/>
        </p:nvSpPr>
        <p:spPr>
          <a:xfrm>
            <a:off x="1991590" y="259844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6" name="円/楕円 63"/>
          <p:cNvSpPr/>
          <p:nvPr/>
        </p:nvSpPr>
        <p:spPr>
          <a:xfrm>
            <a:off x="2005316" y="27292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7" name="円/楕円 64"/>
          <p:cNvSpPr/>
          <p:nvPr/>
        </p:nvSpPr>
        <p:spPr>
          <a:xfrm>
            <a:off x="1221653" y="22684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8" name="円/楕円 65"/>
          <p:cNvSpPr/>
          <p:nvPr/>
        </p:nvSpPr>
        <p:spPr>
          <a:xfrm>
            <a:off x="3580939" y="222556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9" name="円/楕円 66"/>
          <p:cNvSpPr/>
          <p:nvPr/>
        </p:nvSpPr>
        <p:spPr>
          <a:xfrm>
            <a:off x="3550300" y="20828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0" name="円/楕円 67"/>
          <p:cNvSpPr/>
          <p:nvPr/>
        </p:nvSpPr>
        <p:spPr>
          <a:xfrm>
            <a:off x="1906188" y="255090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1" name="円/楕円 68"/>
          <p:cNvSpPr/>
          <p:nvPr/>
        </p:nvSpPr>
        <p:spPr>
          <a:xfrm>
            <a:off x="2374204" y="198593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2" name="円/楕円 69"/>
          <p:cNvSpPr/>
          <p:nvPr/>
        </p:nvSpPr>
        <p:spPr>
          <a:xfrm>
            <a:off x="1906188" y="332495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3" name="円/楕円 70"/>
          <p:cNvSpPr/>
          <p:nvPr/>
        </p:nvSpPr>
        <p:spPr>
          <a:xfrm>
            <a:off x="2410244" y="275415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4" name="円/楕円 71"/>
          <p:cNvSpPr/>
          <p:nvPr/>
        </p:nvSpPr>
        <p:spPr>
          <a:xfrm>
            <a:off x="3454931" y="31829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5" name="円/楕円 72"/>
          <p:cNvSpPr/>
          <p:nvPr/>
        </p:nvSpPr>
        <p:spPr>
          <a:xfrm>
            <a:off x="802100" y="3126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6" name="円/楕円 73"/>
          <p:cNvSpPr/>
          <p:nvPr/>
        </p:nvSpPr>
        <p:spPr>
          <a:xfrm>
            <a:off x="3047129" y="25728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1294084" y="29109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8" name="円/楕円 75"/>
          <p:cNvSpPr/>
          <p:nvPr/>
        </p:nvSpPr>
        <p:spPr>
          <a:xfrm>
            <a:off x="1042092" y="213624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1798140" y="2370847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1688717" y="1367226"/>
            <a:ext cx="150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solidFill>
                  <a:srgbClr val="808DA9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Hadronic</a:t>
            </a:r>
            <a:endParaRPr lang="ja-JP" altLang="en-US" sz="2800" dirty="0">
              <a:solidFill>
                <a:srgbClr val="808DA9">
                  <a:lumMod val="40000"/>
                  <a:lumOff val="60000"/>
                </a:srgbClr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5624289" y="1367097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CCCC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Quark-Gluon</a:t>
            </a:r>
            <a:endParaRPr lang="ja-JP" altLang="en-US" sz="2800" dirty="0">
              <a:solidFill>
                <a:srgbClr val="FFCCCC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1682014" y="4650756"/>
            <a:ext cx="585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white"/>
                </a:solidFill>
                <a:latin typeface="+mn-ea"/>
              </a:rPr>
              <a:t>QGP</a:t>
            </a:r>
            <a:r>
              <a:rPr lang="ja-JP" altLang="en-US" sz="2400" dirty="0" smtClean="0">
                <a:solidFill>
                  <a:prstClr val="white"/>
                </a:solidFill>
                <a:latin typeface="+mn-ea"/>
              </a:rPr>
              <a:t>中では準粒子励起が運</a:t>
            </a:r>
            <a:r>
              <a:rPr lang="ja-JP" altLang="en-US" sz="2400" dirty="0">
                <a:solidFill>
                  <a:prstClr val="white"/>
                </a:solidFill>
                <a:latin typeface="+mn-ea"/>
              </a:rPr>
              <a:t>ぶ</a:t>
            </a:r>
            <a:r>
              <a:rPr lang="ja-JP" altLang="en-US" sz="2400" dirty="0" smtClean="0">
                <a:solidFill>
                  <a:prstClr val="white"/>
                </a:solidFill>
                <a:latin typeface="+mn-ea"/>
              </a:rPr>
              <a:t>電荷数が減少</a:t>
            </a:r>
            <a:endParaRPr lang="ja-JP" altLang="en-US" sz="240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63" name="TexTeXPicture" descr="&lt;?xml version=&quot;1.0&quot; encoding=&quot;utf-16&quot;?&gt;&#10;&lt;TeXTeX&gt;&#10;  &lt;preamble&gt;\documentclass{jarticle}&#10;\usepackage{amsmath}&#10;\pagestyle{empty}&lt;/preamble&gt;&#10;  &lt;body&gt;\begin{align*} &#10;|q_B|=1/3 ,~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289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9" y="3921975"/>
            <a:ext cx="3599555" cy="322589"/>
          </a:xfrm>
          <a:prstGeom prst="rect">
            <a:avLst/>
          </a:prstGeom>
        </p:spPr>
      </p:pic>
      <p:pic>
        <p:nvPicPr>
          <p:cNvPr id="164" name="TexTeXPicture" descr="&lt;?xml version=&quot;1.0&quot; encoding=&quot;utf-16&quot;?&gt;&#10;&lt;TeXTeX&gt;&#10;  &lt;preamble&gt;\documentclass{jarticle}&#10;\usepackage{amsmath}&#10;\pagestyle{empty}&lt;/preamble&gt;&#10;  &lt;body&gt;\begin{align*} &#10;|q_B|=0,1,~&#10;|q_Q|=0,1&#10;\end{align*}&lt;/body&gt;&#10;  &lt;fcolor&gt;FFFFFFFF&lt;/fcolor&gt;&#10;  &lt;bcolor&gt;FFFFFFFF&lt;/bcolor&gt;&#10;  &lt;transparent&gt;True&lt;/transparent&gt;&#10;  &lt;resolution&gt;1800&lt;/resolution&gt;&#10;  &lt;imageh&gt;259&lt;/imageh&gt;&#10;  &lt;imagew&gt;23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0" y="3922919"/>
            <a:ext cx="2930867" cy="32069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50073" y="5465595"/>
            <a:ext cx="4455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単位粒子当たりの熱揺らぎが減少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高次</a:t>
            </a:r>
            <a:r>
              <a:rPr lang="ja-JP" altLang="en-US" sz="2400" dirty="0"/>
              <a:t>キュムラント</a:t>
            </a:r>
            <a:r>
              <a:rPr lang="ja-JP" altLang="en-US" sz="2400" dirty="0" smtClean="0"/>
              <a:t>ほど減少が顕著</a:t>
            </a:r>
            <a:endParaRPr kumimoji="1" lang="ja-JP" altLang="en-US" sz="2400" dirty="0" smtClean="0"/>
          </a:p>
        </p:txBody>
      </p:sp>
      <p:sp>
        <p:nvSpPr>
          <p:cNvPr id="165" name="右矢印 164"/>
          <p:cNvSpPr/>
          <p:nvPr/>
        </p:nvSpPr>
        <p:spPr>
          <a:xfrm rot="5400000">
            <a:off x="4419159" y="4516447"/>
            <a:ext cx="305681" cy="1600803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2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22643" y="4031528"/>
            <a:ext cx="5144494" cy="2439555"/>
          </a:xfrm>
          <a:prstGeom prst="roundRect">
            <a:avLst>
              <a:gd name="adj" fmla="val 6237"/>
            </a:avLst>
          </a:prstGeom>
          <a:noFill/>
          <a:ln w="25400" cap="flat" cmpd="sng" algn="ctr">
            <a:solidFill>
              <a:srgbClr val="AC956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639" y="4031528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Fractional Quantum</a:t>
            </a:r>
          </a:p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Hall Systems</a:t>
            </a:r>
            <a:endParaRPr lang="ja-JP" altLang="en-US" sz="2800" dirty="0">
              <a:solidFill>
                <a:srgbClr val="AD0101">
                  <a:lumMod val="20000"/>
                  <a:lumOff val="80000"/>
                </a:srgbClr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768" y="4031528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Superconductors</a:t>
            </a:r>
          </a:p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with Cooper Pairs</a:t>
            </a:r>
            <a:endParaRPr lang="ja-JP" altLang="en-US" sz="2800" dirty="0">
              <a:solidFill>
                <a:srgbClr val="AC956E">
                  <a:lumMod val="40000"/>
                  <a:lumOff val="60000"/>
                </a:srgbClr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5037277"/>
            <a:ext cx="1267943" cy="746644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5212137"/>
            <a:ext cx="1177805" cy="27942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6" name="直線コネクタ 15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893387" y="2829749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0" name="直線コネクタ 19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1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32" name="正方形/長方形 31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下矢印 32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423499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301466" y="592967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Jehl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+, Nature 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405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,50 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(2000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624639" y="5920284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Saminadayar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+, 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PRL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79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,2526 (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1997)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557274" y="4031528"/>
            <a:ext cx="3420872" cy="2439555"/>
          </a:xfrm>
          <a:prstGeom prst="roundRect">
            <a:avLst>
              <a:gd name="adj" fmla="val 6237"/>
            </a:avLst>
          </a:prstGeom>
          <a:noFill/>
          <a:ln w="25400" cap="flat" cmpd="sng" algn="ctr">
            <a:solidFill>
              <a:srgbClr val="AD010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下矢印 38"/>
          <p:cNvSpPr/>
          <p:nvPr/>
        </p:nvSpPr>
        <p:spPr>
          <a:xfrm flipV="1">
            <a:off x="4199430" y="5112080"/>
            <a:ext cx="368039" cy="479542"/>
          </a:xfrm>
          <a:prstGeom prst="downArrow">
            <a:avLst/>
          </a:prstGeom>
          <a:solidFill>
            <a:srgbClr val="AC956E"/>
          </a:solidFill>
          <a:ln w="12700" cap="flat" cmpd="sng" algn="ctr">
            <a:solidFill>
              <a:srgbClr val="AC95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83786" y="465041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AC956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doubled!</a:t>
            </a:r>
            <a:endParaRPr lang="ja-JP" altLang="en-US" sz="2400" dirty="0">
              <a:solidFill>
                <a:srgbClr val="AC956E">
                  <a:lumMod val="50000"/>
                </a:srgbClr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0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</a:t>
            </a:r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数値解析からの知見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19" y="2116989"/>
            <a:ext cx="3925231" cy="269898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\chi_4}{\chi_2} = \frac{\langle N_{\rm B}^4 \rangle_c }{\langle N_{\rm B}^2 \rangle_c }&#10;\end{align*}&lt;/body&gt;&#10;  &lt;fcolor&gt;FFFFFFFF&lt;/fcolor&gt;&#10;  &lt;bcolor&gt;FFFFFFFF&lt;/bcolor&gt;&#10;  &lt;transparent&gt;True&lt;/transparent&gt;&#10;  &lt;resolution&gt;1800&lt;/resolution&gt;&#10;  &lt;imageh&gt;618&lt;/imageh&gt;&#10;  &lt;imagew&gt;1307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24" y="4974330"/>
            <a:ext cx="1502507" cy="7104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106" y="2116989"/>
            <a:ext cx="3700783" cy="269972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004764" y="1655324"/>
            <a:ext cx="333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BNL-</a:t>
            </a:r>
            <a:r>
              <a:rPr kumimoji="1" lang="en-US" altLang="ja-JP" sz="2400" dirty="0" err="1" smtClean="0"/>
              <a:t>Bielefeld,PRL</a:t>
            </a:r>
            <a:r>
              <a:rPr kumimoji="1" lang="en-US" altLang="ja-JP" sz="2400" dirty="0" smtClean="0"/>
              <a:t>(2013)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4489" y="1624441"/>
            <a:ext cx="289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Hot-QCD, PRD (2017)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2 \rangle - \langle \delta N_{\rm B}^4 \rangle_c &#10;\end{align*}&#10;&lt;/body&gt;&#10;  &lt;fcolor&gt;FFFFFFFF&lt;/fcolor&gt;&#10;  &lt;bcolor&gt;FFFFFFFF&lt;/bcolor&gt;&#10;  &lt;transparent&gt;True&lt;/transparent&gt;&#10;  &lt;resolution&gt;1800&lt;/resolution&gt;&#10;  &lt;imageh&gt;281&lt;/imageh&gt;&#10;  &lt;imagew&gt;1694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76" y="4974330"/>
            <a:ext cx="2107695" cy="34962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s} \delta N_{\rm B}^3 \rangle_c - \langle \delta N_{\rm s} \delta N_{\rm B} \rangle &#10;\end{align*}&lt;/body&gt;&#10;  &lt;fcolor&gt;FFFFFFFF&lt;/fcolor&gt;&#10;  &lt;bcolor&gt;FFFFFFFF&lt;/bcolor&gt;&#10;  &lt;transparent&gt;True&lt;/transparent&gt;&#10;  &lt;resolution&gt;1800&lt;/resolution&gt;&#10;  &lt;imageh&gt;280&lt;/imageh&gt;&#10;  &lt;imagew&gt;2507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76" y="5462465"/>
            <a:ext cx="3119240" cy="34838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66693" y="5857711"/>
            <a:ext cx="4810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solidFill>
                  <a:srgbClr val="FFFF00"/>
                </a:solidFill>
                <a:latin typeface="+mj-lt"/>
              </a:rPr>
              <a:t>T&gt;T</a:t>
            </a:r>
            <a:r>
              <a:rPr kumimoji="1" lang="en-US" altLang="ja-JP" sz="2800" b="1" baseline="-25000" dirty="0" smtClean="0">
                <a:solidFill>
                  <a:srgbClr val="FFFF00"/>
                </a:solidFill>
                <a:latin typeface="+mj-lt"/>
              </a:rPr>
              <a:t>c</a:t>
            </a:r>
            <a:r>
              <a:rPr lang="ja-JP" altLang="en-US" sz="2800" b="1" dirty="0" err="1" smtClean="0">
                <a:solidFill>
                  <a:srgbClr val="FFFF00"/>
                </a:solidFill>
                <a:latin typeface="+mn-ea"/>
              </a:rPr>
              <a:t>での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+mn-ea"/>
              </a:rPr>
              <a:t>ハドロン描像の破綻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6693" y="6338508"/>
            <a:ext cx="471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格子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と実験結果の比較手段</a:t>
            </a:r>
          </a:p>
        </p:txBody>
      </p:sp>
    </p:spTree>
    <p:extLst>
      <p:ext uri="{BB962C8B-B14F-4D97-AF65-F5344CB8AC3E}">
        <p14:creationId xmlns:p14="http://schemas.microsoft.com/office/powerpoint/2010/main" val="25621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臨界点の観測手段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5441" y="1328469"/>
            <a:ext cx="52950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b="1" dirty="0" smtClean="0"/>
              <a:t>相関長の増大</a:t>
            </a:r>
            <a:r>
              <a:rPr kumimoji="1" lang="en-US" altLang="ja-JP" sz="2800" b="1" dirty="0" smtClean="0">
                <a:sym typeface="Wingdings" panose="05000000000000000000" pitchFamily="2" charset="2"/>
              </a:rPr>
              <a:t></a:t>
            </a:r>
            <a:r>
              <a:rPr kumimoji="1" lang="ja-JP" altLang="en-US" sz="2800" b="1" dirty="0" smtClean="0"/>
              <a:t>ゆらぎの増大</a:t>
            </a:r>
            <a:endParaRPr kumimoji="1" lang="en-US" altLang="ja-JP" sz="2800" b="1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高次キュムラントでより顕著な増大</a:t>
            </a:r>
            <a:endParaRPr kumimoji="1" lang="ja-JP" altLang="en-US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9058" y="2221021"/>
            <a:ext cx="232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Stephanov</a:t>
            </a:r>
            <a:r>
              <a:rPr kumimoji="1" lang="en-US" altLang="ja-JP" sz="2400" dirty="0" smtClean="0"/>
              <a:t>, 2009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5441" y="3819273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 smtClean="0"/>
              <a:t>高次キュムラントの符号変化</a:t>
            </a:r>
            <a:endParaRPr kumimoji="1" lang="en-US" altLang="ja-JP" sz="2400" dirty="0" smtClean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805577" y="1458220"/>
            <a:ext cx="3208403" cy="227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65" y="1537260"/>
            <a:ext cx="848748" cy="3791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113" y="3868134"/>
            <a:ext cx="3812994" cy="240058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386367" y="6097213"/>
            <a:ext cx="331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Ejiri</a:t>
            </a:r>
            <a:r>
              <a:rPr kumimoji="1" lang="en-US" altLang="ja-JP" sz="2400" dirty="0" smtClean="0"/>
              <a:t>, MK, 2009</a:t>
            </a:r>
            <a:endParaRPr kumimoji="1" lang="ja-JP" altLang="en-US" sz="2400" dirty="0"/>
          </a:p>
        </p:txBody>
      </p:sp>
      <p:sp>
        <p:nvSpPr>
          <p:cNvPr id="19" name="角丸四角形 18"/>
          <p:cNvSpPr/>
          <p:nvPr/>
        </p:nvSpPr>
        <p:spPr>
          <a:xfrm>
            <a:off x="1079276" y="4353065"/>
            <a:ext cx="3547280" cy="164715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292200" y="5044382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411366" y="5264626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00122" y="4476477"/>
            <a:ext cx="204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熱力学関係式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3 \rangle &#10;= T \frac{\partial  \langle \delta N_{\rm B}^2 \rangle }{ \partial \mu}&#10;\end{align*}&lt;/body&gt;&#10;  &lt;fcolor&gt;FFFFFFFF&lt;/fcolor&gt;&#10;  &lt;bcolor&gt;FFFFFFFF&lt;/bcolor&gt;&#10;  &lt;transparent&gt;True&lt;/transparent&gt;&#10;  &lt;resolution&gt;1800&lt;/resolution&gt;&#10;  &lt;imageh&gt;595&lt;/imageh&gt;&#10;  &lt;imagew&gt;199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96" y="5044382"/>
            <a:ext cx="2740146" cy="8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81627" y="1271613"/>
            <a:ext cx="5398718" cy="3125906"/>
          </a:xfrm>
          <a:prstGeom prst="roundRect">
            <a:avLst>
              <a:gd name="adj" fmla="val 745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臨界点は見えたのか？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8" y="1376335"/>
            <a:ext cx="5026593" cy="289249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64" y="2298931"/>
            <a:ext cx="3517832" cy="209858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822258" y="1776385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当初の期待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233449" y="3072019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</a:rPr>
              <a:t>Athanasiou</a:t>
            </a:r>
            <a:r>
              <a:rPr lang="en-US" altLang="ja-JP" dirty="0" smtClean="0">
                <a:solidFill>
                  <a:schemeClr val="bg1"/>
                </a:solidFill>
              </a:rPr>
              <a:t>+,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1006.4636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左右矢印 20"/>
          <p:cNvSpPr/>
          <p:nvPr/>
        </p:nvSpPr>
        <p:spPr>
          <a:xfrm rot="699880">
            <a:off x="5231870" y="2873245"/>
            <a:ext cx="893891" cy="62406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40464" y="4543155"/>
            <a:ext cx="6313562" cy="2142315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7709" y="4691913"/>
            <a:ext cx="5827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ポアソン分布からの有意なずれは存在するが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顕著な増幅や符号変化は見えない</a:t>
            </a:r>
          </a:p>
        </p:txBody>
      </p:sp>
      <p:sp>
        <p:nvSpPr>
          <p:cNvPr id="15" name="下矢印 14"/>
          <p:cNvSpPr/>
          <p:nvPr/>
        </p:nvSpPr>
        <p:spPr>
          <a:xfrm>
            <a:off x="2742403" y="5563916"/>
            <a:ext cx="1909687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19030" y="6070556"/>
            <a:ext cx="475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FF00"/>
                </a:solidFill>
              </a:rPr>
              <a:t>実験結果の精緻な理解が必要</a:t>
            </a:r>
          </a:p>
        </p:txBody>
      </p:sp>
    </p:spTree>
    <p:extLst>
      <p:ext uri="{BB962C8B-B14F-4D97-AF65-F5344CB8AC3E}">
        <p14:creationId xmlns:p14="http://schemas.microsoft.com/office/powerpoint/2010/main" val="35919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ja-JP" altLang="en-US" dirty="0"/>
              <a:t>結果</a:t>
            </a:r>
            <a:r>
              <a:rPr lang="ja-JP" altLang="en-US" dirty="0" smtClean="0"/>
              <a:t>の</a:t>
            </a:r>
            <a:r>
              <a:rPr lang="ja-JP" altLang="en-US" dirty="0"/>
              <a:t>変遷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0631" y="1086928"/>
            <a:ext cx="418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STAR Collaboration, 2010~2020</a:t>
            </a:r>
            <a:endParaRPr kumimoji="1" lang="ja-JP" alt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2"/>
          <a:stretch/>
        </p:blipFill>
        <p:spPr bwMode="auto">
          <a:xfrm>
            <a:off x="285247" y="2412490"/>
            <a:ext cx="3841160" cy="20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85246" y="2168134"/>
            <a:ext cx="3841161" cy="244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9348" y="4616387"/>
            <a:ext cx="1310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PRL2010</a:t>
            </a:r>
            <a:endParaRPr kumimoji="1" lang="ja-JP" altLang="en-US" sz="24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4685524" y="1937526"/>
            <a:ext cx="3442475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4705845" y="1938485"/>
            <a:ext cx="3368479" cy="300636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5300026" y="4944853"/>
            <a:ext cx="2180114" cy="389306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9" y="1575317"/>
            <a:ext cx="2244044" cy="52194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560215" y="5333201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最新結果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2001.06419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ja-JP" altLang="en-US" dirty="0"/>
              <a:t>結果</a:t>
            </a:r>
            <a:r>
              <a:rPr lang="ja-JP" altLang="en-US" dirty="0" smtClean="0"/>
              <a:t>の</a:t>
            </a:r>
            <a:r>
              <a:rPr lang="ja-JP" altLang="en-US" dirty="0"/>
              <a:t>変遷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0631" y="1086928"/>
            <a:ext cx="418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STAR Collaboration, 2010~2020</a:t>
            </a:r>
            <a:endParaRPr kumimoji="1" lang="ja-JP" alt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2"/>
          <a:stretch/>
        </p:blipFill>
        <p:spPr bwMode="auto">
          <a:xfrm>
            <a:off x="285247" y="2412490"/>
            <a:ext cx="3841160" cy="20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85246" y="2168134"/>
            <a:ext cx="3841161" cy="244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9348" y="4616387"/>
            <a:ext cx="1310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PRL2010</a:t>
            </a:r>
            <a:endParaRPr kumimoji="1" lang="ja-JP" altLang="en-US" sz="2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1"/>
          <a:stretch/>
        </p:blipFill>
        <p:spPr bwMode="auto">
          <a:xfrm>
            <a:off x="5141343" y="2274118"/>
            <a:ext cx="3754503" cy="23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141343" y="2042411"/>
            <a:ext cx="3754503" cy="231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28119" y="4616388"/>
            <a:ext cx="128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PRL2011</a:t>
            </a:r>
            <a:endParaRPr kumimoji="1" lang="ja-JP" altLang="en-US" sz="2400" dirty="0" smtClean="0"/>
          </a:p>
        </p:txBody>
      </p:sp>
      <p:sp>
        <p:nvSpPr>
          <p:cNvPr id="14" name="下矢印 13"/>
          <p:cNvSpPr/>
          <p:nvPr/>
        </p:nvSpPr>
        <p:spPr>
          <a:xfrm rot="16200000">
            <a:off x="3762017" y="3025728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04291" y="5403874"/>
            <a:ext cx="4131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統計／</a:t>
            </a:r>
            <a:r>
              <a:rPr kumimoji="1" lang="ja-JP" altLang="en-US" sz="2400" dirty="0" smtClean="0"/>
              <a:t>アクセプタンスの</a:t>
            </a:r>
            <a:r>
              <a:rPr lang="ja-JP" altLang="en-US" sz="2400" dirty="0"/>
              <a:t>改善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イベント選択技法の改良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検出器</a:t>
            </a:r>
            <a:r>
              <a:rPr lang="ja-JP" altLang="en-US" sz="2400" dirty="0"/>
              <a:t>補正 </a:t>
            </a:r>
            <a:r>
              <a:rPr lang="en-US" altLang="ja-JP" sz="2000" dirty="0"/>
              <a:t>MK+, </a:t>
            </a:r>
            <a:r>
              <a:rPr lang="en-US" altLang="ja-JP" sz="2000" dirty="0" smtClean="0"/>
              <a:t>2012-2018</a:t>
            </a:r>
            <a:endParaRPr lang="en-US" altLang="ja-JP" sz="20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9" y="1575317"/>
            <a:ext cx="2244044" cy="5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72529" y="2177965"/>
            <a:ext cx="4051106" cy="2523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ja-JP" altLang="en-US" dirty="0"/>
              <a:t>結果</a:t>
            </a:r>
            <a:r>
              <a:rPr lang="ja-JP" altLang="en-US" dirty="0" smtClean="0"/>
              <a:t>の</a:t>
            </a:r>
            <a:r>
              <a:rPr lang="ja-JP" altLang="en-US" dirty="0"/>
              <a:t>変遷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0631" y="1086928"/>
            <a:ext cx="418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STAR Collaboration, 2010~2020</a:t>
            </a:r>
            <a:endParaRPr kumimoji="1" lang="ja-JP" altLang="en-US" sz="2400" dirty="0" smtClean="0"/>
          </a:p>
        </p:txBody>
      </p:sp>
      <p:sp>
        <p:nvSpPr>
          <p:cNvPr id="14" name="下矢印 13"/>
          <p:cNvSpPr/>
          <p:nvPr/>
        </p:nvSpPr>
        <p:spPr>
          <a:xfrm rot="5400000">
            <a:off x="3723332" y="3131316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5" name="Picture 19" descr="SD_KV_POS_Energy.gif"/>
          <p:cNvPicPr>
            <a:picLocks noChangeAspect="1"/>
          </p:cNvPicPr>
          <p:nvPr/>
        </p:nvPicPr>
        <p:blipFill rotWithShape="1">
          <a:blip r:embed="rId2"/>
          <a:srcRect l="2526" t="33796" r="12439" b="36925"/>
          <a:stretch/>
        </p:blipFill>
        <p:spPr>
          <a:xfrm>
            <a:off x="239532" y="2298631"/>
            <a:ext cx="3858015" cy="1800569"/>
          </a:xfrm>
          <a:prstGeom prst="rect">
            <a:avLst/>
          </a:prstGeom>
        </p:spPr>
      </p:pic>
      <p:pic>
        <p:nvPicPr>
          <p:cNvPr id="17" name="Picture 19" descr="SD_KV_POS_Energy.gif"/>
          <p:cNvPicPr>
            <a:picLocks noChangeAspect="1"/>
          </p:cNvPicPr>
          <p:nvPr/>
        </p:nvPicPr>
        <p:blipFill rotWithShape="1">
          <a:blip r:embed="rId2"/>
          <a:srcRect l="2327" t="88689" r="12685" b="2222"/>
          <a:stretch/>
        </p:blipFill>
        <p:spPr>
          <a:xfrm>
            <a:off x="224287" y="4080459"/>
            <a:ext cx="3864634" cy="56009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066771" y="4664424"/>
            <a:ext cx="251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QuarkMatter</a:t>
            </a:r>
            <a:r>
              <a:rPr lang="en-US" altLang="ja-JP" sz="2400" dirty="0" smtClean="0"/>
              <a:t> 2012</a:t>
            </a:r>
            <a:endParaRPr kumimoji="1" lang="ja-JP" altLang="en-US" sz="2400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1"/>
          <a:stretch/>
        </p:blipFill>
        <p:spPr bwMode="auto">
          <a:xfrm>
            <a:off x="5141343" y="2274118"/>
            <a:ext cx="3754503" cy="23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5141343" y="2042411"/>
            <a:ext cx="3754503" cy="231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28119" y="4616388"/>
            <a:ext cx="128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PRL2011</a:t>
            </a:r>
            <a:endParaRPr kumimoji="1" lang="ja-JP" altLang="en-US" sz="24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04291" y="5403874"/>
            <a:ext cx="4131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統計／</a:t>
            </a:r>
            <a:r>
              <a:rPr kumimoji="1" lang="ja-JP" altLang="en-US" sz="2400" dirty="0" smtClean="0"/>
              <a:t>アクセプタンスの</a:t>
            </a:r>
            <a:r>
              <a:rPr lang="ja-JP" altLang="en-US" sz="2400" dirty="0"/>
              <a:t>改善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イベント選択技法の改良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検出器</a:t>
            </a:r>
            <a:r>
              <a:rPr lang="ja-JP" altLang="en-US" sz="2400" dirty="0"/>
              <a:t>補正 </a:t>
            </a:r>
            <a:r>
              <a:rPr lang="en-US" altLang="ja-JP" sz="2000" dirty="0"/>
              <a:t>MK+, </a:t>
            </a:r>
            <a:r>
              <a:rPr lang="en-US" altLang="ja-JP" sz="2000" dirty="0" smtClean="0"/>
              <a:t>2012-2018</a:t>
            </a:r>
            <a:endParaRPr lang="en-US" altLang="ja-JP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9" y="1575317"/>
            <a:ext cx="2244044" cy="5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ja-JP" altLang="en-US" dirty="0"/>
              <a:t>結果</a:t>
            </a:r>
            <a:r>
              <a:rPr lang="ja-JP" altLang="en-US" dirty="0" smtClean="0"/>
              <a:t>の</a:t>
            </a:r>
            <a:r>
              <a:rPr lang="ja-JP" altLang="en-US" dirty="0"/>
              <a:t>変遷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0631" y="1086928"/>
            <a:ext cx="418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STAR Collaboration, 2010~2020</a:t>
            </a:r>
            <a:endParaRPr kumimoji="1" lang="ja-JP" altLang="en-US" sz="2400" dirty="0" smtClean="0"/>
          </a:p>
        </p:txBody>
      </p:sp>
      <p:sp>
        <p:nvSpPr>
          <p:cNvPr id="14" name="下矢印 13"/>
          <p:cNvSpPr/>
          <p:nvPr/>
        </p:nvSpPr>
        <p:spPr>
          <a:xfrm rot="16200000">
            <a:off x="3617156" y="3088631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 b="36429"/>
          <a:stretch/>
        </p:blipFill>
        <p:spPr bwMode="auto">
          <a:xfrm>
            <a:off x="4958511" y="2445384"/>
            <a:ext cx="4096854" cy="15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8" b="533"/>
          <a:stretch/>
        </p:blipFill>
        <p:spPr bwMode="auto">
          <a:xfrm>
            <a:off x="4958511" y="3946591"/>
            <a:ext cx="4096853" cy="43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719313" y="4494363"/>
            <a:ext cx="145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PRL, 2014</a:t>
            </a:r>
            <a:endParaRPr kumimoji="1" lang="ja-JP" altLang="en-US" sz="24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172529" y="2177965"/>
            <a:ext cx="4051106" cy="2523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796" r="12439" b="36925"/>
          <a:stretch/>
        </p:blipFill>
        <p:spPr>
          <a:xfrm>
            <a:off x="239532" y="2298631"/>
            <a:ext cx="3858015" cy="1800569"/>
          </a:xfrm>
          <a:prstGeom prst="rect">
            <a:avLst/>
          </a:prstGeom>
        </p:spPr>
      </p:pic>
      <p:pic>
        <p:nvPicPr>
          <p:cNvPr id="23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327" t="88689" r="12685" b="2222"/>
          <a:stretch/>
        </p:blipFill>
        <p:spPr>
          <a:xfrm>
            <a:off x="224287" y="4080459"/>
            <a:ext cx="3864634" cy="56009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066771" y="4664424"/>
            <a:ext cx="251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QuarkMatter</a:t>
            </a:r>
            <a:r>
              <a:rPr lang="en-US" altLang="ja-JP" sz="2400" dirty="0" smtClean="0"/>
              <a:t> 2012</a:t>
            </a:r>
            <a:endParaRPr kumimoji="1" lang="ja-JP" altLang="en-US" sz="2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04291" y="5403874"/>
            <a:ext cx="4131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統計／</a:t>
            </a:r>
            <a:r>
              <a:rPr kumimoji="1" lang="ja-JP" altLang="en-US" sz="2400" dirty="0" smtClean="0"/>
              <a:t>アクセプタンスの</a:t>
            </a:r>
            <a:r>
              <a:rPr lang="ja-JP" altLang="en-US" sz="2400" dirty="0"/>
              <a:t>改善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イベント選択技法の改良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検出器</a:t>
            </a:r>
            <a:r>
              <a:rPr lang="ja-JP" altLang="en-US" sz="2400" dirty="0"/>
              <a:t>補正 </a:t>
            </a:r>
            <a:r>
              <a:rPr lang="en-US" altLang="ja-JP" sz="2000" dirty="0"/>
              <a:t>MK+, </a:t>
            </a:r>
            <a:r>
              <a:rPr lang="en-US" altLang="ja-JP" sz="2000" dirty="0" smtClean="0"/>
              <a:t>2012-2018</a:t>
            </a:r>
            <a:endParaRPr lang="en-US" altLang="ja-JP" sz="20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9" y="1575317"/>
            <a:ext cx="2244044" cy="5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ja-JP" altLang="en-US" dirty="0"/>
              <a:t>結果</a:t>
            </a:r>
            <a:r>
              <a:rPr lang="ja-JP" altLang="en-US" dirty="0" smtClean="0"/>
              <a:t>の</a:t>
            </a:r>
            <a:r>
              <a:rPr lang="ja-JP" altLang="en-US" dirty="0"/>
              <a:t>変遷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0631" y="1086928"/>
            <a:ext cx="418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STAR Collaboration, 2010~2020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42831"/>
          <a:stretch/>
        </p:blipFill>
        <p:spPr>
          <a:xfrm>
            <a:off x="439947" y="2190399"/>
            <a:ext cx="3569148" cy="23537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10883" y="4606506"/>
            <a:ext cx="250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QuarkMatter</a:t>
            </a:r>
            <a:r>
              <a:rPr kumimoji="1" lang="en-US" altLang="ja-JP" sz="2400" dirty="0" smtClean="0"/>
              <a:t> 2015</a:t>
            </a:r>
            <a:endParaRPr kumimoji="1" lang="ja-JP" altLang="en-US" sz="2400" dirty="0" smtClean="0"/>
          </a:p>
        </p:txBody>
      </p:sp>
      <p:sp>
        <p:nvSpPr>
          <p:cNvPr id="22" name="下矢印 21"/>
          <p:cNvSpPr/>
          <p:nvPr/>
        </p:nvSpPr>
        <p:spPr>
          <a:xfrm rot="5400000">
            <a:off x="3528959" y="3088548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 b="36429"/>
          <a:stretch/>
        </p:blipFill>
        <p:spPr bwMode="auto">
          <a:xfrm>
            <a:off x="4958511" y="2445384"/>
            <a:ext cx="4096854" cy="15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8" b="533"/>
          <a:stretch/>
        </p:blipFill>
        <p:spPr bwMode="auto">
          <a:xfrm>
            <a:off x="4958511" y="3946591"/>
            <a:ext cx="4096853" cy="43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719313" y="4494363"/>
            <a:ext cx="145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PRL, 2014</a:t>
            </a:r>
            <a:endParaRPr kumimoji="1" lang="ja-JP" altLang="en-US" sz="2400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9" y="1575317"/>
            <a:ext cx="2244044" cy="52194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004291" y="5403874"/>
            <a:ext cx="4131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統計／</a:t>
            </a:r>
            <a:r>
              <a:rPr kumimoji="1" lang="ja-JP" altLang="en-US" sz="2400" dirty="0" smtClean="0"/>
              <a:t>アクセプタンスの</a:t>
            </a:r>
            <a:r>
              <a:rPr lang="ja-JP" altLang="en-US" sz="2400" dirty="0"/>
              <a:t>改善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イベント選択技法の改良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検出器</a:t>
            </a:r>
            <a:r>
              <a:rPr lang="ja-JP" altLang="en-US" sz="2400" dirty="0"/>
              <a:t>補正 </a:t>
            </a:r>
            <a:r>
              <a:rPr lang="en-US" altLang="ja-JP" sz="2000" dirty="0"/>
              <a:t>MK+, </a:t>
            </a:r>
            <a:r>
              <a:rPr lang="en-US" altLang="ja-JP" sz="2000" dirty="0" smtClean="0"/>
              <a:t>2012-2018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6206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ja-JP" altLang="en-US" dirty="0"/>
              <a:t>結果</a:t>
            </a:r>
            <a:r>
              <a:rPr lang="ja-JP" altLang="en-US" dirty="0" smtClean="0"/>
              <a:t>の</a:t>
            </a:r>
            <a:r>
              <a:rPr lang="ja-JP" altLang="en-US" dirty="0"/>
              <a:t>変遷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0631" y="1086928"/>
            <a:ext cx="418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STAR Collaboration, 2010~2020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42831"/>
          <a:stretch/>
        </p:blipFill>
        <p:spPr>
          <a:xfrm>
            <a:off x="439947" y="2190399"/>
            <a:ext cx="3569148" cy="23537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10883" y="4606506"/>
            <a:ext cx="250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QuarkMatter</a:t>
            </a:r>
            <a:r>
              <a:rPr kumimoji="1" lang="en-US" altLang="ja-JP" sz="2400" dirty="0" smtClean="0"/>
              <a:t> 2015</a:t>
            </a:r>
            <a:endParaRPr kumimoji="1" lang="ja-JP" altLang="en-US" sz="2400" dirty="0" smtClean="0"/>
          </a:p>
        </p:txBody>
      </p:sp>
      <p:sp>
        <p:nvSpPr>
          <p:cNvPr id="22" name="下矢印 21"/>
          <p:cNvSpPr/>
          <p:nvPr/>
        </p:nvSpPr>
        <p:spPr>
          <a:xfrm rot="16200000">
            <a:off x="3528959" y="3088548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72875" y="1739119"/>
            <a:ext cx="3442475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5093196" y="1740078"/>
            <a:ext cx="3368479" cy="300636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5687377" y="4746446"/>
            <a:ext cx="2180114" cy="38930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91533" y="5946995"/>
            <a:ext cx="734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RHIC-BES-II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実験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(2019~2021)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で更なる高統計化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45276" y="5134794"/>
            <a:ext cx="249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STAR, 2001.06419</a:t>
            </a:r>
            <a:endParaRPr kumimoji="1" lang="ja-JP" altLang="en-US" sz="2400" dirty="0" smtClean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9" y="1575317"/>
            <a:ext cx="2244044" cy="5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77747" y="1755274"/>
            <a:ext cx="8149988" cy="1631216"/>
            <a:chOff x="477747" y="1755274"/>
            <a:chExt cx="8149988" cy="163121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77747" y="1755274"/>
              <a:ext cx="81499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6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一本の草も涼風宿りけり</a:t>
              </a:r>
              <a:endParaRPr kumimoji="1"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329742" y="2863270"/>
              <a:ext cx="6445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even on one blade of grass the cool wind lives</a:t>
              </a:r>
              <a:endParaRPr kumimoji="1"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434487" y="3989294"/>
            <a:ext cx="2236510" cy="1519936"/>
            <a:chOff x="3434487" y="3989294"/>
            <a:chExt cx="2236510" cy="151993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3434487" y="398929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小林</a:t>
              </a:r>
              <a:r>
                <a:rPr lang="ja-JP" altLang="en-US" sz="40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一茶</a:t>
              </a:r>
              <a:endParaRPr kumimoji="1"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83565" y="4678233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Issa</a:t>
              </a:r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Kobayashi</a:t>
              </a:r>
            </a:p>
            <a:p>
              <a:pPr algn="ctr"/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1814</a:t>
              </a:r>
              <a:endParaRPr kumimoji="1" lang="ja-JP" altLang="en-US" sz="24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角丸四角形 270"/>
          <p:cNvSpPr/>
          <p:nvPr/>
        </p:nvSpPr>
        <p:spPr>
          <a:xfrm>
            <a:off x="5527348" y="2310682"/>
            <a:ext cx="3497115" cy="2849613"/>
          </a:xfrm>
          <a:prstGeom prst="roundRect">
            <a:avLst>
              <a:gd name="adj" fmla="val 4851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ゆらぎの時間発展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8" y="1772088"/>
            <a:ext cx="5327267" cy="3866047"/>
          </a:xfrm>
          <a:prstGeom prst="rect">
            <a:avLst/>
          </a:prstGeom>
        </p:spPr>
      </p:pic>
      <p:sp>
        <p:nvSpPr>
          <p:cNvPr id="256" name="下矢印 255"/>
          <p:cNvSpPr/>
          <p:nvPr/>
        </p:nvSpPr>
        <p:spPr>
          <a:xfrm rot="1190015">
            <a:off x="1919060" y="2954572"/>
            <a:ext cx="618565" cy="2152431"/>
          </a:xfrm>
          <a:prstGeom prst="downArrow">
            <a:avLst>
              <a:gd name="adj1" fmla="val 50000"/>
              <a:gd name="adj2" fmla="val 126399"/>
            </a:avLst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2460" y="1271599"/>
            <a:ext cx="797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検出器</a:t>
            </a:r>
            <a:r>
              <a:rPr kumimoji="1" lang="ja-JP" altLang="en-US" sz="2800" b="1" dirty="0" smtClean="0"/>
              <a:t>が観測するゆらぎは、いつ生成されたのか？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2585397" y="3282866"/>
            <a:ext cx="2785523" cy="974951"/>
            <a:chOff x="5873478" y="3010339"/>
            <a:chExt cx="2785523" cy="974951"/>
          </a:xfrm>
        </p:grpSpPr>
        <p:sp>
          <p:nvSpPr>
            <p:cNvPr id="266" name="角丸四角形吹き出し 265"/>
            <p:cNvSpPr/>
            <p:nvPr/>
          </p:nvSpPr>
          <p:spPr>
            <a:xfrm>
              <a:off x="5873478" y="3010339"/>
              <a:ext cx="2785523" cy="974951"/>
            </a:xfrm>
            <a:prstGeom prst="wedgeRoundRectCallout">
              <a:avLst>
                <a:gd name="adj1" fmla="val -62695"/>
                <a:gd name="adj2" fmla="val 19525"/>
                <a:gd name="adj3" fmla="val 16667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テキスト ボックス 266"/>
            <p:cNvSpPr txBox="1"/>
            <p:nvPr/>
          </p:nvSpPr>
          <p:spPr>
            <a:xfrm>
              <a:off x="5923957" y="3081820"/>
              <a:ext cx="24577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臨界減速による</a:t>
              </a:r>
              <a:endParaRPr kumimoji="1" lang="en-US" altLang="ja-JP" sz="2400" dirty="0" smtClean="0"/>
            </a:p>
            <a:p>
              <a:r>
                <a:rPr lang="ja-JP" altLang="en-US" sz="2400" dirty="0" smtClean="0"/>
                <a:t>ゆらぎ成長の</a:t>
              </a:r>
              <a:r>
                <a:rPr lang="ja-JP" altLang="en-US" sz="2400" dirty="0"/>
                <a:t>抑制</a:t>
              </a:r>
              <a:endParaRPr kumimoji="1" lang="ja-JP" altLang="en-US" sz="2400" dirty="0" smtClean="0"/>
            </a:p>
          </p:txBody>
        </p:sp>
      </p:grpSp>
      <p:sp>
        <p:nvSpPr>
          <p:cNvPr id="268" name="角丸四角形吹き出し 267"/>
          <p:cNvSpPr/>
          <p:nvPr/>
        </p:nvSpPr>
        <p:spPr>
          <a:xfrm>
            <a:off x="2338601" y="4281363"/>
            <a:ext cx="2014195" cy="974951"/>
          </a:xfrm>
          <a:prstGeom prst="wedgeRoundRectCallout">
            <a:avLst>
              <a:gd name="adj1" fmla="val -64250"/>
              <a:gd name="adj2" fmla="val -20303"/>
              <a:gd name="adj3" fmla="val 16667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02942" y="4329298"/>
            <a:ext cx="18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拡散によるゆらぎの減衰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68427" y="6154665"/>
            <a:ext cx="620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FF00"/>
                </a:solidFill>
              </a:rPr>
              <a:t>ゆらぎの時間発展の記述・理解が不可欠</a:t>
            </a: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5661042" y="2508213"/>
            <a:ext cx="3363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QCD</a:t>
            </a:r>
            <a:r>
              <a:rPr lang="ja-JP" altLang="en-US" sz="2400" dirty="0" smtClean="0"/>
              <a:t>臨界点のソフトモード</a:t>
            </a:r>
            <a:endParaRPr lang="en-US" altLang="ja-JP" sz="2400" dirty="0" smtClean="0"/>
          </a:p>
          <a:p>
            <a:r>
              <a:rPr lang="ja-JP" altLang="en-US" sz="2400" dirty="0" smtClean="0"/>
              <a:t>＝バリオン数ゆらぎ</a:t>
            </a:r>
            <a:endParaRPr lang="en-US" altLang="ja-JP" sz="2400" dirty="0" smtClean="0"/>
          </a:p>
        </p:txBody>
      </p:sp>
      <p:sp>
        <p:nvSpPr>
          <p:cNvPr id="270" name="下矢印 269"/>
          <p:cNvSpPr/>
          <p:nvPr/>
        </p:nvSpPr>
        <p:spPr>
          <a:xfrm>
            <a:off x="6592264" y="3598640"/>
            <a:ext cx="1198052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61042" y="4130480"/>
            <a:ext cx="3231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ソフト</a:t>
            </a:r>
            <a:r>
              <a:rPr lang="ja-JP" altLang="en-US" sz="2400" dirty="0"/>
              <a:t>モード</a:t>
            </a:r>
            <a:r>
              <a:rPr lang="ja-JP" altLang="en-US" sz="2400" dirty="0" smtClean="0"/>
              <a:t>の時間発展</a:t>
            </a:r>
            <a:endParaRPr lang="en-US" altLang="ja-JP" sz="2400" dirty="0" smtClean="0"/>
          </a:p>
          <a:p>
            <a:r>
              <a:rPr lang="ja-JP" altLang="en-US" sz="2400" dirty="0"/>
              <a:t>＝</a:t>
            </a:r>
            <a:r>
              <a:rPr lang="ja-JP" altLang="en-US" sz="2400" dirty="0" smtClean="0"/>
              <a:t>保存電荷の拡散現象</a:t>
            </a:r>
            <a:endParaRPr kumimoji="1" lang="ja-JP" altLang="en-US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66298" y="3230109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Fujii</a:t>
            </a:r>
            <a:r>
              <a:rPr lang="en-US" altLang="ja-JP" dirty="0" smtClean="0"/>
              <a:t>, 2013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1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109841" y="1245970"/>
            <a:ext cx="5044619" cy="5092200"/>
          </a:xfrm>
          <a:prstGeom prst="roundRect">
            <a:avLst>
              <a:gd name="adj" fmla="val 4851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ゆらぎの拡散の記述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77471" y="3197818"/>
            <a:ext cx="1634138" cy="71199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2273" y="1408115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拡散方程式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2273" y="2697871"/>
            <a:ext cx="408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>
                <a:solidFill>
                  <a:srgbClr val="FFFF00"/>
                </a:solidFill>
              </a:rPr>
              <a:t>確率論的</a:t>
            </a:r>
            <a:r>
              <a:rPr kumimoji="1" lang="ja-JP" altLang="en-US" sz="2400" dirty="0" smtClean="0"/>
              <a:t>拡散方程式</a:t>
            </a:r>
            <a:r>
              <a:rPr kumimoji="1" lang="en-US" altLang="ja-JP" sz="2400" dirty="0" smtClean="0"/>
              <a:t> (SDE)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2542" y="4053990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>
                <a:solidFill>
                  <a:srgbClr val="FFFF00"/>
                </a:solidFill>
              </a:rPr>
              <a:t>非線形項</a:t>
            </a:r>
            <a:r>
              <a:rPr kumimoji="1" lang="ja-JP" altLang="en-US" sz="2400" dirty="0" smtClean="0"/>
              <a:t>を含む</a:t>
            </a:r>
            <a:r>
              <a:rPr kumimoji="1" lang="en-US" altLang="ja-JP" sz="2400" dirty="0" smtClean="0"/>
              <a:t>SDE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60120" y="4442384"/>
            <a:ext cx="500276" cy="82731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{\cal F} = \int dx \big( a \Delta n^2 + c(\nabla n)^2 + \lambda_3 \Delta n^3 + \cdots \big)&#10;\end{align*}&lt;/body&gt;&#10;  &lt;fcolor&gt;FFFFFFFF&lt;/fcolor&gt;&#10;  &lt;bcolor&gt;FFFFFFFF&lt;/bcolor&gt;&#10;  &lt;transparent&gt;True&lt;/transparent&gt;&#10;  &lt;resolution&gt;1800&lt;/resolution&gt;&#10;  &lt;imageh&gt;553&lt;/imageh&gt;&#10;  &lt;imagew&gt;462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8" y="5551653"/>
            <a:ext cx="4093440" cy="489337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\kappa \nabla^2 \frac{\delta {\cal F}}{\delta n}+ \frac{\partial}{\partial x} \xi(x,t)&#10;\end{align*}&lt;/body&gt;&#10;  &lt;fcolor&gt;FFFFFFFF&lt;/fcolor&gt;&#10;  &lt;bcolor&gt;FFFFFFFF&lt;/bcolor&gt;&#10;  &lt;transparent&gt;True&lt;/transparent&gt;&#10;  &lt;resolution&gt;1800&lt;/resolution&gt;&#10;  &lt;imageh&gt;520&lt;/imageh&gt;&#10;  &lt;imagew&gt;278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7" y="4521050"/>
            <a:ext cx="3630240" cy="676846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D \nabla^2 n + \nabla \xi(x,t)&#10;\end{align*}&lt;/body&gt;&#10;  &lt;fcolor&gt;FFFFFFFF&lt;/fcolor&gt;&#10;  &lt;bcolor&gt;FFFFFFFF&lt;/bcolor&gt;&#10;  &lt;transparent&gt;True&lt;/transparent&gt;&#10;  &lt;resolution&gt;1800&lt;/resolution&gt;&#10;  &lt;imageh&gt;518&lt;/imageh&gt;&#10;  &lt;imagew&gt;2484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8" y="3197818"/>
            <a:ext cx="3233244" cy="67424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D \nabla^2 n&#10;\end{align*}&lt;/body&gt;&#10;  &lt;fcolor&gt;FFFFFFFF&lt;/fcolor&gt;&#10;  &lt;bcolor&gt;FFFFFFFF&lt;/bcolor&gt;&#10;  &lt;transparent&gt;True&lt;/transparent&gt;&#10;  &lt;resolution&gt;1800&lt;/resolution&gt;&#10;  &lt;imageh&gt;518&lt;/imageh&gt;&#10;  &lt;imagew&gt;1331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2" y="1869780"/>
            <a:ext cx="1732467" cy="67424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317297" y="2210067"/>
            <a:ext cx="37452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SDE</a:t>
            </a:r>
            <a:r>
              <a:rPr kumimoji="1" lang="ja-JP" altLang="en-US" sz="2400" dirty="0" smtClean="0"/>
              <a:t>によるガウスゆらぎの記述</a:t>
            </a:r>
            <a:endParaRPr kumimoji="1" lang="en-US" altLang="ja-JP" sz="2400" dirty="0" smtClean="0"/>
          </a:p>
          <a:p>
            <a:pPr algn="r"/>
            <a:r>
              <a:rPr lang="en-US" altLang="ja-JP" sz="1600" dirty="0" err="1" smtClean="0"/>
              <a:t>Sakaida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Asakawa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Fujii</a:t>
            </a:r>
            <a:r>
              <a:rPr lang="en-US" altLang="ja-JP" sz="1600" dirty="0" smtClean="0"/>
              <a:t>, MK (’17)</a:t>
            </a:r>
          </a:p>
          <a:p>
            <a:pPr algn="r"/>
            <a:r>
              <a:rPr kumimoji="1" lang="en-US" altLang="ja-JP" sz="1600" dirty="0" smtClean="0"/>
              <a:t>Wu, Song (’19)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非線形項を含んだ数値シミュレーション</a:t>
            </a:r>
            <a:endParaRPr kumimoji="1" lang="en-US" altLang="ja-JP" sz="2400" dirty="0" smtClean="0"/>
          </a:p>
          <a:p>
            <a:pPr algn="r"/>
            <a:r>
              <a:rPr lang="en-US" altLang="ja-JP" sz="1600" dirty="0" err="1" smtClean="0"/>
              <a:t>Nahrgang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Bluhm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Shaefer</a:t>
            </a:r>
            <a:r>
              <a:rPr lang="en-US" altLang="ja-JP" sz="1600" dirty="0" smtClean="0"/>
              <a:t>, Bass (’19)</a:t>
            </a:r>
          </a:p>
          <a:p>
            <a:pPr algn="r"/>
            <a:r>
              <a:rPr lang="en-US" altLang="ja-JP" sz="1600" dirty="0" err="1" smtClean="0"/>
              <a:t>Nahrgang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Bluhm</a:t>
            </a:r>
            <a:r>
              <a:rPr lang="en-US" altLang="ja-JP" sz="1600" dirty="0" smtClean="0"/>
              <a:t>, 2007.10371</a:t>
            </a:r>
          </a:p>
          <a:p>
            <a:pPr algn="r"/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拡散モデルによる高次ゆらぎの</a:t>
            </a:r>
            <a:r>
              <a:rPr lang="ja-JP" altLang="en-US" sz="2400" dirty="0" smtClean="0"/>
              <a:t>拡散</a:t>
            </a:r>
            <a:endParaRPr lang="en-US" altLang="ja-JP" sz="2400" dirty="0" smtClean="0"/>
          </a:p>
          <a:p>
            <a:pPr algn="r"/>
            <a:r>
              <a:rPr kumimoji="1" lang="en-US" altLang="ja-JP" sz="1600" dirty="0" smtClean="0"/>
              <a:t>MK, </a:t>
            </a:r>
            <a:r>
              <a:rPr kumimoji="1" lang="en-US" altLang="ja-JP" sz="1600" dirty="0" err="1" smtClean="0"/>
              <a:t>Asakawa</a:t>
            </a:r>
            <a:r>
              <a:rPr kumimoji="1" lang="en-US" altLang="ja-JP" sz="1600" dirty="0" smtClean="0"/>
              <a:t>, Ono (’14)</a:t>
            </a:r>
          </a:p>
          <a:p>
            <a:pPr algn="r"/>
            <a:r>
              <a:rPr lang="en-US" altLang="ja-JP" sz="1600" dirty="0" smtClean="0"/>
              <a:t>MK (’15)</a:t>
            </a:r>
            <a:endParaRPr kumimoji="1"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68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ゆらぎの時間発展 </a:t>
            </a:r>
            <a:r>
              <a:rPr kumimoji="1" lang="en-US" altLang="ja-JP" dirty="0" smtClean="0"/>
              <a:t>by SDE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69" y="2631368"/>
            <a:ext cx="3796765" cy="256404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FFFFFF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3" y="2228806"/>
            <a:ext cx="3247388" cy="3491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420112" y="1232751"/>
            <a:ext cx="2672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FF00"/>
                </a:solidFill>
              </a:rPr>
              <a:t>臨界点</a:t>
            </a:r>
            <a:r>
              <a:rPr kumimoji="1" lang="ja-JP" altLang="en-US" sz="2800" b="1" dirty="0" smtClean="0"/>
              <a:t>通過</a:t>
            </a:r>
            <a:r>
              <a:rPr lang="ja-JP" altLang="en-US" sz="2800" b="1" dirty="0" smtClean="0"/>
              <a:t>時</a:t>
            </a:r>
            <a:r>
              <a:rPr kumimoji="1" lang="ja-JP" altLang="en-US" sz="2800" b="1" dirty="0" smtClean="0"/>
              <a:t>の</a:t>
            </a:r>
            <a:endParaRPr kumimoji="1" lang="en-US" altLang="ja-JP" sz="2800" b="1" dirty="0" smtClean="0"/>
          </a:p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2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次ゆらぎ</a:t>
            </a:r>
            <a:r>
              <a:rPr kumimoji="1" lang="ja-JP" altLang="en-US" sz="2800" b="1" dirty="0" smtClean="0"/>
              <a:t>の発展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992" y="2494468"/>
            <a:ext cx="2682819" cy="282909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5177610" y="1232751"/>
            <a:ext cx="3393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FF00"/>
                </a:solidFill>
              </a:rPr>
              <a:t>一次相転移</a:t>
            </a:r>
            <a:r>
              <a:rPr kumimoji="1" lang="ja-JP" altLang="en-US" sz="2800" b="1" dirty="0" smtClean="0"/>
              <a:t>通過</a:t>
            </a:r>
            <a:r>
              <a:rPr lang="ja-JP" altLang="en-US" sz="2800" b="1" dirty="0" smtClean="0"/>
              <a:t>時</a:t>
            </a:r>
            <a:r>
              <a:rPr kumimoji="1" lang="ja-JP" altLang="en-US" sz="2800" b="1" dirty="0" smtClean="0"/>
              <a:t>の</a:t>
            </a:r>
            <a:endParaRPr kumimoji="1" lang="en-US" altLang="ja-JP" sz="2800" b="1" dirty="0" smtClean="0"/>
          </a:p>
          <a:p>
            <a:pPr algn="ctr"/>
            <a:r>
              <a:rPr kumimoji="1" lang="ja-JP" altLang="en-US" sz="2800" b="1" dirty="0" smtClean="0">
                <a:solidFill>
                  <a:srgbClr val="FFFF00"/>
                </a:solidFill>
              </a:rPr>
              <a:t>密度分布</a:t>
            </a:r>
            <a:r>
              <a:rPr kumimoji="1" lang="ja-JP" altLang="en-US" sz="2800" b="1" dirty="0" smtClean="0"/>
              <a:t>の発展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212941" y="5235880"/>
            <a:ext cx="327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dirty="0" err="1"/>
              <a:t>Sakaida</a:t>
            </a:r>
            <a:r>
              <a:rPr lang="en-US" altLang="ja-JP" dirty="0"/>
              <a:t>, </a:t>
            </a:r>
            <a:r>
              <a:rPr lang="en-US" altLang="ja-JP" dirty="0" err="1"/>
              <a:t>Asakawa</a:t>
            </a:r>
            <a:r>
              <a:rPr lang="en-US" altLang="ja-JP" dirty="0"/>
              <a:t>, </a:t>
            </a:r>
            <a:r>
              <a:rPr lang="en-US" altLang="ja-JP" dirty="0" err="1"/>
              <a:t>Fujii</a:t>
            </a:r>
            <a:r>
              <a:rPr lang="en-US" altLang="ja-JP" dirty="0"/>
              <a:t>, MK (’17)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572475" y="5323562"/>
            <a:ext cx="2593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dirty="0" smtClean="0"/>
              <a:t>MK+ (’20, proc. of QM19)</a:t>
            </a:r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1769" y="5755525"/>
            <a:ext cx="384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臨界点ゆらぎは急激に減衰</a:t>
            </a:r>
            <a:endParaRPr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err="1" smtClean="0"/>
              <a:t>Δy</a:t>
            </a:r>
            <a:r>
              <a:rPr kumimoji="1" lang="ja-JP" altLang="en-US" sz="2000" dirty="0" smtClean="0"/>
              <a:t>依存性の非単調性の出現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76494" y="5755525"/>
            <a:ext cx="347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相</a:t>
            </a:r>
            <a:r>
              <a:rPr lang="ja-JP" altLang="en-US" sz="2000" dirty="0"/>
              <a:t>分離</a:t>
            </a:r>
            <a:r>
              <a:rPr lang="ja-JP" altLang="en-US" sz="2000" dirty="0" smtClean="0"/>
              <a:t>の形成とその持続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3466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非相互作用ブラウン粒子モデル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28" name="正方形/長方形 127"/>
          <p:cNvSpPr/>
          <p:nvPr/>
        </p:nvSpPr>
        <p:spPr>
          <a:xfrm>
            <a:off x="251520" y="2214421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6565"/>
              </a:gs>
              <a:gs pos="100000">
                <a:srgbClr val="FC945A"/>
              </a:gs>
            </a:gsLst>
            <a:lin ang="2700000" scaled="1"/>
            <a:tileRect/>
          </a:gradFill>
          <a:ln w="12700" cap="flat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6"/>
          <p:cNvSpPr/>
          <p:nvPr/>
        </p:nvSpPr>
        <p:spPr>
          <a:xfrm>
            <a:off x="2475725" y="28984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7"/>
          <p:cNvSpPr/>
          <p:nvPr/>
        </p:nvSpPr>
        <p:spPr>
          <a:xfrm>
            <a:off x="3347864" y="28167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8"/>
          <p:cNvSpPr/>
          <p:nvPr/>
        </p:nvSpPr>
        <p:spPr>
          <a:xfrm>
            <a:off x="3607833" y="277701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9"/>
          <p:cNvSpPr/>
          <p:nvPr/>
        </p:nvSpPr>
        <p:spPr>
          <a:xfrm>
            <a:off x="1223616" y="27704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0"/>
          <p:cNvSpPr/>
          <p:nvPr/>
        </p:nvSpPr>
        <p:spPr>
          <a:xfrm>
            <a:off x="4572000" y="2610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1"/>
          <p:cNvSpPr/>
          <p:nvPr/>
        </p:nvSpPr>
        <p:spPr>
          <a:xfrm>
            <a:off x="1640419" y="23874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"/>
          <p:cNvSpPr/>
          <p:nvPr/>
        </p:nvSpPr>
        <p:spPr>
          <a:xfrm>
            <a:off x="1994403" y="23786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"/>
          <p:cNvSpPr/>
          <p:nvPr/>
        </p:nvSpPr>
        <p:spPr>
          <a:xfrm>
            <a:off x="960644" y="25870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4"/>
          <p:cNvSpPr/>
          <p:nvPr/>
        </p:nvSpPr>
        <p:spPr>
          <a:xfrm>
            <a:off x="3203824" y="26067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5"/>
          <p:cNvSpPr/>
          <p:nvPr/>
        </p:nvSpPr>
        <p:spPr>
          <a:xfrm>
            <a:off x="2027035" y="28527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6"/>
          <p:cNvSpPr/>
          <p:nvPr/>
        </p:nvSpPr>
        <p:spPr>
          <a:xfrm>
            <a:off x="4788024" y="284448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7"/>
          <p:cNvSpPr/>
          <p:nvPr/>
        </p:nvSpPr>
        <p:spPr>
          <a:xfrm>
            <a:off x="1701045" y="282443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8"/>
          <p:cNvSpPr/>
          <p:nvPr/>
        </p:nvSpPr>
        <p:spPr>
          <a:xfrm>
            <a:off x="3715833" y="236816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9"/>
          <p:cNvSpPr/>
          <p:nvPr/>
        </p:nvSpPr>
        <p:spPr>
          <a:xfrm>
            <a:off x="2608457" y="263676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20"/>
          <p:cNvSpPr/>
          <p:nvPr/>
        </p:nvSpPr>
        <p:spPr>
          <a:xfrm>
            <a:off x="575544" y="236816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21"/>
          <p:cNvSpPr/>
          <p:nvPr/>
        </p:nvSpPr>
        <p:spPr>
          <a:xfrm>
            <a:off x="899592" y="24253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22"/>
          <p:cNvSpPr/>
          <p:nvPr/>
        </p:nvSpPr>
        <p:spPr>
          <a:xfrm>
            <a:off x="2718116" y="24110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23"/>
          <p:cNvSpPr/>
          <p:nvPr/>
        </p:nvSpPr>
        <p:spPr>
          <a:xfrm>
            <a:off x="4337968" y="287446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24"/>
          <p:cNvSpPr/>
          <p:nvPr/>
        </p:nvSpPr>
        <p:spPr>
          <a:xfrm>
            <a:off x="3903992" y="2622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25"/>
          <p:cNvSpPr/>
          <p:nvPr/>
        </p:nvSpPr>
        <p:spPr>
          <a:xfrm>
            <a:off x="3160578" y="238921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26"/>
          <p:cNvSpPr/>
          <p:nvPr/>
        </p:nvSpPr>
        <p:spPr>
          <a:xfrm>
            <a:off x="4283968" y="23385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27"/>
          <p:cNvSpPr/>
          <p:nvPr/>
        </p:nvSpPr>
        <p:spPr>
          <a:xfrm>
            <a:off x="3955873" y="28909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28"/>
          <p:cNvSpPr/>
          <p:nvPr/>
        </p:nvSpPr>
        <p:spPr>
          <a:xfrm>
            <a:off x="412188" y="28977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29"/>
          <p:cNvSpPr/>
          <p:nvPr/>
        </p:nvSpPr>
        <p:spPr>
          <a:xfrm>
            <a:off x="2209154" y="25522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30"/>
          <p:cNvSpPr/>
          <p:nvPr/>
        </p:nvSpPr>
        <p:spPr>
          <a:xfrm>
            <a:off x="892728" y="28896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31"/>
          <p:cNvSpPr/>
          <p:nvPr/>
        </p:nvSpPr>
        <p:spPr>
          <a:xfrm>
            <a:off x="2879824" y="280761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32"/>
          <p:cNvSpPr/>
          <p:nvPr/>
        </p:nvSpPr>
        <p:spPr>
          <a:xfrm>
            <a:off x="467544" y="2514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33"/>
          <p:cNvSpPr/>
          <p:nvPr/>
        </p:nvSpPr>
        <p:spPr>
          <a:xfrm>
            <a:off x="1694419" y="26607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34"/>
          <p:cNvSpPr/>
          <p:nvPr/>
        </p:nvSpPr>
        <p:spPr>
          <a:xfrm>
            <a:off x="1259632" y="23533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35"/>
          <p:cNvSpPr/>
          <p:nvPr/>
        </p:nvSpPr>
        <p:spPr>
          <a:xfrm>
            <a:off x="4734024" y="23925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正方形/長方形 198"/>
          <p:cNvSpPr/>
          <p:nvPr/>
        </p:nvSpPr>
        <p:spPr>
          <a:xfrm>
            <a:off x="251520" y="451749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5C4FF"/>
              </a:gs>
              <a:gs pos="100000">
                <a:srgbClr val="9FE6FF"/>
              </a:gs>
            </a:gsLst>
            <a:lin ang="13500000" scaled="1"/>
            <a:tileRect/>
          </a:gradFill>
          <a:ln w="127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251371" y="18943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C0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初期</a:t>
            </a:r>
            <a:r>
              <a:rPr lang="ja-JP" altLang="en-US" sz="2400" dirty="0">
                <a:solidFill>
                  <a:srgbClr val="FFC0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状態</a:t>
            </a: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251520" y="417606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93E3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終状態</a:t>
            </a:r>
            <a:endParaRPr lang="ja-JP" altLang="en-US" sz="2400" dirty="0">
              <a:solidFill>
                <a:srgbClr val="93E3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3" name="円/楕円 81"/>
          <p:cNvSpPr/>
          <p:nvPr/>
        </p:nvSpPr>
        <p:spPr>
          <a:xfrm>
            <a:off x="4145019" y="50911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82"/>
          <p:cNvSpPr/>
          <p:nvPr/>
        </p:nvSpPr>
        <p:spPr>
          <a:xfrm>
            <a:off x="4725812" y="48118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83"/>
          <p:cNvSpPr/>
          <p:nvPr/>
        </p:nvSpPr>
        <p:spPr>
          <a:xfrm>
            <a:off x="3081973" y="50077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84"/>
          <p:cNvSpPr/>
          <p:nvPr/>
        </p:nvSpPr>
        <p:spPr>
          <a:xfrm>
            <a:off x="1536217" y="47925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85"/>
          <p:cNvSpPr/>
          <p:nvPr/>
        </p:nvSpPr>
        <p:spPr>
          <a:xfrm>
            <a:off x="3135973" y="510970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86"/>
          <p:cNvSpPr/>
          <p:nvPr/>
        </p:nvSpPr>
        <p:spPr>
          <a:xfrm>
            <a:off x="1471073" y="46907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87"/>
          <p:cNvSpPr/>
          <p:nvPr/>
        </p:nvSpPr>
        <p:spPr>
          <a:xfrm>
            <a:off x="2455758" y="471137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88"/>
          <p:cNvSpPr/>
          <p:nvPr/>
        </p:nvSpPr>
        <p:spPr>
          <a:xfrm>
            <a:off x="789551" y="47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89"/>
          <p:cNvSpPr/>
          <p:nvPr/>
        </p:nvSpPr>
        <p:spPr>
          <a:xfrm>
            <a:off x="4606980" y="475782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90"/>
          <p:cNvSpPr/>
          <p:nvPr/>
        </p:nvSpPr>
        <p:spPr>
          <a:xfrm>
            <a:off x="550910" y="51376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3" name="円/楕円 91"/>
          <p:cNvSpPr/>
          <p:nvPr/>
        </p:nvSpPr>
        <p:spPr>
          <a:xfrm>
            <a:off x="3709645" y="47922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4" name="円/楕円 92"/>
          <p:cNvSpPr/>
          <p:nvPr/>
        </p:nvSpPr>
        <p:spPr>
          <a:xfrm>
            <a:off x="503536" y="50296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円/楕円 93"/>
          <p:cNvSpPr/>
          <p:nvPr/>
        </p:nvSpPr>
        <p:spPr>
          <a:xfrm>
            <a:off x="3189973" y="49835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円/楕円 94"/>
          <p:cNvSpPr/>
          <p:nvPr/>
        </p:nvSpPr>
        <p:spPr>
          <a:xfrm>
            <a:off x="4256309" y="51518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7" name="円/楕円 95"/>
          <p:cNvSpPr/>
          <p:nvPr/>
        </p:nvSpPr>
        <p:spPr>
          <a:xfrm>
            <a:off x="2318984" y="47023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" name="円/楕円 96"/>
          <p:cNvSpPr/>
          <p:nvPr/>
        </p:nvSpPr>
        <p:spPr>
          <a:xfrm>
            <a:off x="791169" y="4885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9" name="円/楕円 97"/>
          <p:cNvSpPr/>
          <p:nvPr/>
        </p:nvSpPr>
        <p:spPr>
          <a:xfrm>
            <a:off x="2389954" y="4766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0" name="円/楕円 98"/>
          <p:cNvSpPr/>
          <p:nvPr/>
        </p:nvSpPr>
        <p:spPr>
          <a:xfrm>
            <a:off x="2108401" y="5107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1" name="円/楕円 99"/>
          <p:cNvSpPr/>
          <p:nvPr/>
        </p:nvSpPr>
        <p:spPr>
          <a:xfrm>
            <a:off x="2627956" y="50891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100"/>
          <p:cNvSpPr/>
          <p:nvPr/>
        </p:nvSpPr>
        <p:spPr>
          <a:xfrm>
            <a:off x="2552730" y="51971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1"/>
          <p:cNvSpPr/>
          <p:nvPr/>
        </p:nvSpPr>
        <p:spPr>
          <a:xfrm>
            <a:off x="3763645" y="492544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02"/>
          <p:cNvSpPr/>
          <p:nvPr/>
        </p:nvSpPr>
        <p:spPr>
          <a:xfrm>
            <a:off x="4713564" y="47038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03"/>
          <p:cNvSpPr/>
          <p:nvPr/>
        </p:nvSpPr>
        <p:spPr>
          <a:xfrm>
            <a:off x="1428217" y="47848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04"/>
          <p:cNvSpPr/>
          <p:nvPr/>
        </p:nvSpPr>
        <p:spPr>
          <a:xfrm>
            <a:off x="2520101" y="50781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05"/>
          <p:cNvSpPr/>
          <p:nvPr/>
        </p:nvSpPr>
        <p:spPr>
          <a:xfrm>
            <a:off x="441347" y="51336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06"/>
          <p:cNvSpPr/>
          <p:nvPr/>
        </p:nvSpPr>
        <p:spPr>
          <a:xfrm>
            <a:off x="4252168" y="50371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07"/>
          <p:cNvSpPr/>
          <p:nvPr/>
        </p:nvSpPr>
        <p:spPr>
          <a:xfrm>
            <a:off x="2037530" y="50538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08"/>
          <p:cNvSpPr/>
          <p:nvPr/>
        </p:nvSpPr>
        <p:spPr>
          <a:xfrm>
            <a:off x="2051256" y="518471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09"/>
          <p:cNvSpPr/>
          <p:nvPr/>
        </p:nvSpPr>
        <p:spPr>
          <a:xfrm>
            <a:off x="899169" y="48357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10"/>
          <p:cNvSpPr/>
          <p:nvPr/>
        </p:nvSpPr>
        <p:spPr>
          <a:xfrm>
            <a:off x="3638951" y="49002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111"/>
          <p:cNvSpPr/>
          <p:nvPr/>
        </p:nvSpPr>
        <p:spPr>
          <a:xfrm>
            <a:off x="3608312" y="4757464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112"/>
          <p:cNvSpPr/>
          <p:nvPr/>
        </p:nvSpPr>
        <p:spPr>
          <a:xfrm>
            <a:off x="1952128" y="5006354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113"/>
          <p:cNvSpPr/>
          <p:nvPr/>
        </p:nvSpPr>
        <p:spPr>
          <a:xfrm>
            <a:off x="2276128" y="461344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114"/>
          <p:cNvSpPr/>
          <p:nvPr/>
        </p:nvSpPr>
        <p:spPr>
          <a:xfrm>
            <a:off x="4112368" y="4983154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115"/>
          <p:cNvSpPr/>
          <p:nvPr/>
        </p:nvSpPr>
        <p:spPr>
          <a:xfrm>
            <a:off x="2456184" y="5006354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116"/>
          <p:cNvSpPr/>
          <p:nvPr/>
        </p:nvSpPr>
        <p:spPr>
          <a:xfrm>
            <a:off x="4563812" y="4631456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117"/>
          <p:cNvSpPr/>
          <p:nvPr/>
        </p:nvSpPr>
        <p:spPr>
          <a:xfrm>
            <a:off x="395536" y="4982367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118"/>
          <p:cNvSpPr/>
          <p:nvPr/>
        </p:nvSpPr>
        <p:spPr>
          <a:xfrm>
            <a:off x="3021061" y="49194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119"/>
          <p:cNvSpPr/>
          <p:nvPr/>
        </p:nvSpPr>
        <p:spPr>
          <a:xfrm>
            <a:off x="1376064" y="4631456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120"/>
          <p:cNvSpPr/>
          <p:nvPr/>
        </p:nvSpPr>
        <p:spPr>
          <a:xfrm>
            <a:off x="719608" y="4703464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1730987" y="5783339"/>
            <a:ext cx="1641821" cy="403412"/>
          </a:xfrm>
          <a:prstGeom prst="rect">
            <a:avLst/>
          </a:prstGeom>
          <a:gradFill rotWithShape="1">
            <a:gsLst>
              <a:gs pos="0">
                <a:srgbClr val="808DA9">
                  <a:tint val="70000"/>
                  <a:satMod val="100000"/>
                  <a:lumMod val="110000"/>
                </a:srgbClr>
              </a:gs>
              <a:gs pos="50000">
                <a:srgbClr val="808DA9">
                  <a:tint val="75000"/>
                  <a:satMod val="101000"/>
                  <a:lumMod val="105000"/>
                </a:srgbClr>
              </a:gs>
              <a:gs pos="100000">
                <a:srgbClr val="808DA9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9525" cap="flat" cmpd="sng" algn="ctr">
            <a:solidFill>
              <a:srgbClr val="808DA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detector</a:t>
            </a:r>
            <a:endParaRPr kumimoji="0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4" name="直線コネクタ 243"/>
          <p:cNvCxnSpPr/>
          <p:nvPr/>
        </p:nvCxnSpPr>
        <p:spPr>
          <a:xfrm flipH="1">
            <a:off x="1740618" y="2104373"/>
            <a:ext cx="145" cy="449925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245" name="直線コネクタ 244"/>
          <p:cNvCxnSpPr/>
          <p:nvPr/>
        </p:nvCxnSpPr>
        <p:spPr>
          <a:xfrm flipH="1">
            <a:off x="3355815" y="2104373"/>
            <a:ext cx="0" cy="449925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246" name="下矢印 245"/>
          <p:cNvSpPr/>
          <p:nvPr/>
        </p:nvSpPr>
        <p:spPr>
          <a:xfrm>
            <a:off x="145217" y="2807618"/>
            <a:ext cx="665061" cy="1407126"/>
          </a:xfrm>
          <a:prstGeom prst="downArrow">
            <a:avLst/>
          </a:prstGeom>
          <a:solidFill>
            <a:srgbClr val="AD0101">
              <a:alpha val="67059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19" y="6294415"/>
            <a:ext cx="480113" cy="348081"/>
          </a:xfrm>
          <a:prstGeom prst="rect">
            <a:avLst/>
          </a:prstGeom>
        </p:spPr>
      </p:pic>
      <p:pic>
        <p:nvPicPr>
          <p:cNvPr id="25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2" y="3301483"/>
            <a:ext cx="118997" cy="245823"/>
          </a:xfrm>
          <a:prstGeom prst="rect">
            <a:avLst/>
          </a:prstGeom>
        </p:spPr>
      </p:pic>
      <p:pic>
        <p:nvPicPr>
          <p:cNvPr id="252" name="図 251"/>
          <p:cNvPicPr>
            <a:picLocks noChangeAspect="1"/>
          </p:cNvPicPr>
          <p:nvPr/>
        </p:nvPicPr>
        <p:blipFill rotWithShape="1">
          <a:blip r:embed="rId4"/>
          <a:srcRect r="16836"/>
          <a:stretch/>
        </p:blipFill>
        <p:spPr>
          <a:xfrm>
            <a:off x="740629" y="3168890"/>
            <a:ext cx="3817577" cy="1351060"/>
          </a:xfrm>
          <a:prstGeom prst="rect">
            <a:avLst/>
          </a:prstGeom>
        </p:spPr>
      </p:pic>
      <p:sp>
        <p:nvSpPr>
          <p:cNvPr id="253" name="テキスト ボックス 252"/>
          <p:cNvSpPr txBox="1"/>
          <p:nvPr/>
        </p:nvSpPr>
        <p:spPr>
          <a:xfrm>
            <a:off x="5292855" y="1181131"/>
            <a:ext cx="3568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Ono(’14); MK(’15)</a:t>
            </a:r>
            <a:endParaRPr kumimoji="1" lang="ja-JP" altLang="en-US" sz="2000" dirty="0" smtClean="0"/>
          </a:p>
        </p:txBody>
      </p:sp>
      <p:sp>
        <p:nvSpPr>
          <p:cNvPr id="254" name="正方形/長方形 253"/>
          <p:cNvSpPr/>
          <p:nvPr/>
        </p:nvSpPr>
        <p:spPr>
          <a:xfrm>
            <a:off x="5469496" y="2462071"/>
            <a:ext cx="3456635" cy="3260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5" name="図 2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374" y="2925323"/>
            <a:ext cx="3456635" cy="2669441"/>
          </a:xfrm>
          <a:prstGeom prst="rect">
            <a:avLst/>
          </a:prstGeom>
        </p:spPr>
      </p:pic>
      <p:pic>
        <p:nvPicPr>
          <p:cNvPr id="25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23" y="3128778"/>
            <a:ext cx="80433" cy="166158"/>
          </a:xfrm>
          <a:prstGeom prst="rect">
            <a:avLst/>
          </a:prstGeom>
        </p:spPr>
      </p:pic>
      <p:pic>
        <p:nvPicPr>
          <p:cNvPr id="257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39" y="5206988"/>
            <a:ext cx="131233" cy="117475"/>
          </a:xfrm>
          <a:prstGeom prst="rect">
            <a:avLst/>
          </a:prstGeom>
        </p:spPr>
      </p:pic>
      <p:sp>
        <p:nvSpPr>
          <p:cNvPr id="258" name="二等辺三角形 257"/>
          <p:cNvSpPr/>
          <p:nvPr/>
        </p:nvSpPr>
        <p:spPr>
          <a:xfrm flipV="1">
            <a:off x="6399490" y="2925323"/>
            <a:ext cx="1550856" cy="2123934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59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16" y="2561485"/>
            <a:ext cx="336550" cy="238125"/>
          </a:xfrm>
          <a:prstGeom prst="rect">
            <a:avLst/>
          </a:prstGeom>
        </p:spPr>
      </p:pic>
      <p:cxnSp>
        <p:nvCxnSpPr>
          <p:cNvPr id="260" name="直線矢印コネクタ 259"/>
          <p:cNvCxnSpPr/>
          <p:nvPr/>
        </p:nvCxnSpPr>
        <p:spPr>
          <a:xfrm>
            <a:off x="6347528" y="2839354"/>
            <a:ext cx="1619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４次ゆらぎの</a:t>
            </a:r>
            <a:r>
              <a:rPr lang="en-US" altLang="ja-JP" dirty="0" err="1" smtClean="0"/>
              <a:t>Δy</a:t>
            </a:r>
            <a:r>
              <a:rPr lang="ja-JP" altLang="en-US" dirty="0" smtClean="0"/>
              <a:t>依存性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dirty="0" smtClean="0"/>
              <a:t>in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拡散モデル</a:t>
            </a:r>
            <a:endParaRPr kumimoji="1" lang="ja-JP" altLang="en-US" sz="20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MK+ (2014); MK (2015)</a:t>
            </a:r>
            <a:endParaRPr kumimoji="1" lang="ja-JP" altLang="en-US" sz="2000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655" y="2105652"/>
            <a:ext cx="3960440" cy="309519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702785" y="2413437"/>
            <a:ext cx="135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+mj-lt"/>
                <a:ea typeface="ＭＳ Ｐゴシック"/>
              </a:rPr>
              <a:t>STAR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4160" y="5938772"/>
            <a:ext cx="705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高次ゆらぎには、非単調な</a:t>
            </a: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依存性が現れうる。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ja-JP" altLang="en-US" sz="2400" dirty="0" smtClean="0">
                <a:latin typeface="Arial"/>
                <a:ea typeface="ＭＳ Ｐゴシック"/>
              </a:rPr>
              <a:t>依存性から、ゆらぎの物理的性質が理解可能</a:t>
            </a:r>
            <a:r>
              <a:rPr lang="ja-JP" altLang="en-US" sz="2400" dirty="0">
                <a:latin typeface="Arial"/>
                <a:ea typeface="ＭＳ Ｐゴシック"/>
              </a:rPr>
              <a:t>！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289916" y="1458219"/>
            <a:ext cx="5561821" cy="4221220"/>
          </a:xfrm>
          <a:prstGeom prst="roundRect">
            <a:avLst>
              <a:gd name="adj" fmla="val 9599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実験結果の解釈に潜む諸問題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4160" y="1570953"/>
            <a:ext cx="44165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バリオン数の陽子数による代用</a:t>
            </a: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有限サイズ効果</a:t>
            </a: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初期状態・体積ゆらぎ</a:t>
            </a:r>
            <a:endParaRPr lang="ja-JP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共鳴</a:t>
            </a:r>
            <a:r>
              <a:rPr lang="ja-JP" altLang="en-US" sz="2400" dirty="0"/>
              <a:t>崩壊</a:t>
            </a:r>
            <a:endParaRPr lang="en-US" altLang="ja-JP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位相</a:t>
            </a:r>
            <a:r>
              <a:rPr lang="ja-JP" altLang="en-US" sz="2400" dirty="0"/>
              <a:t>空間</a:t>
            </a:r>
            <a:r>
              <a:rPr lang="ja-JP" altLang="en-US" sz="2400" dirty="0" smtClean="0"/>
              <a:t>での測定</a:t>
            </a:r>
            <a:endParaRPr lang="en-US" altLang="ja-JP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検出器効果補正</a:t>
            </a:r>
            <a:endParaRPr lang="en-US" altLang="ja-JP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…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0246" y="6037887"/>
            <a:ext cx="795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LHC-ALICE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b="1" dirty="0" smtClean="0"/>
              <a:t>GSI-HADES</a:t>
            </a:r>
            <a:r>
              <a:rPr kumimoji="1" lang="ja-JP" altLang="en-US" sz="2400" dirty="0" smtClean="0"/>
              <a:t>などの結果も活用した総合的理解へ</a:t>
            </a:r>
          </a:p>
        </p:txBody>
      </p:sp>
    </p:spTree>
    <p:extLst>
      <p:ext uri="{BB962C8B-B14F-4D97-AF65-F5344CB8AC3E}">
        <p14:creationId xmlns:p14="http://schemas.microsoft.com/office/powerpoint/2010/main" val="346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288860" y="4385785"/>
            <a:ext cx="4478054" cy="2178845"/>
          </a:xfrm>
          <a:prstGeom prst="roundRect">
            <a:avLst>
              <a:gd name="adj" fmla="val 9599"/>
            </a:avLst>
          </a:prstGeom>
          <a:solidFill>
            <a:srgbClr val="103F53">
              <a:alpha val="6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その</a:t>
            </a:r>
            <a:r>
              <a:rPr lang="ja-JP" altLang="en-US" dirty="0"/>
              <a:t>他</a:t>
            </a:r>
            <a:r>
              <a:rPr lang="ja-JP" altLang="en-US" dirty="0" smtClean="0"/>
              <a:t>のゆら</a:t>
            </a:r>
            <a:r>
              <a:rPr lang="ja-JP" altLang="en-US" dirty="0"/>
              <a:t>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pic>
        <p:nvPicPr>
          <p:cNvPr id="5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85" y="1234960"/>
            <a:ext cx="6959030" cy="1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81279" y="3138269"/>
            <a:ext cx="3603118" cy="578882"/>
          </a:xfrm>
          <a:prstGeom prst="wedgeRoundRectCallout">
            <a:avLst>
              <a:gd name="adj1" fmla="val 16365"/>
              <a:gd name="adj2" fmla="val -16145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衝突初期状態のゆらぎ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14073" y="1716066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ＱＧＰ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98" y="3845391"/>
            <a:ext cx="2887649" cy="2256054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7816241" y="2655518"/>
            <a:ext cx="1008345" cy="269309"/>
          </a:xfrm>
          <a:prstGeom prst="rightArrow">
            <a:avLst>
              <a:gd name="adj1" fmla="val 50000"/>
              <a:gd name="adj2" fmla="val 12575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7" y="2177731"/>
            <a:ext cx="206679" cy="426956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3463447" y="2473890"/>
            <a:ext cx="2342367" cy="526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4110" y="3138269"/>
            <a:ext cx="3238954" cy="578882"/>
          </a:xfrm>
          <a:prstGeom prst="wedgeRoundRectCallout">
            <a:avLst>
              <a:gd name="adj1" fmla="val -39589"/>
              <a:gd name="adj2" fmla="val -128999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流体発展中のゆらぎ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6549" y="4640893"/>
            <a:ext cx="39068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ゆらぎは重イオン衝突の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時空</a:t>
            </a:r>
            <a:r>
              <a:rPr lang="ja-JP" altLang="en-US" sz="2400" dirty="0"/>
              <a:t>発展</a:t>
            </a:r>
            <a:r>
              <a:rPr lang="ja-JP" altLang="en-US" sz="2400" dirty="0" smtClean="0"/>
              <a:t>の至るところに存在</a:t>
            </a:r>
            <a:endParaRPr lang="en-US" altLang="ja-JP" sz="2400" dirty="0" smtClean="0"/>
          </a:p>
          <a:p>
            <a:endParaRPr kumimoji="1" lang="en-US" altLang="ja-JP" sz="2800" dirty="0"/>
          </a:p>
          <a:p>
            <a:r>
              <a:rPr lang="ja-JP" altLang="en-US" sz="2400" dirty="0" smtClean="0"/>
              <a:t>統合的動的模型の発展</a:t>
            </a:r>
            <a:endParaRPr kumimoji="1" lang="ja-JP" altLang="en-US" sz="2400" dirty="0" smtClean="0"/>
          </a:p>
        </p:txBody>
      </p:sp>
      <p:sp>
        <p:nvSpPr>
          <p:cNvPr id="14" name="下矢印 13"/>
          <p:cNvSpPr/>
          <p:nvPr/>
        </p:nvSpPr>
        <p:spPr>
          <a:xfrm>
            <a:off x="5805814" y="5496979"/>
            <a:ext cx="1198052" cy="27926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6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3754930" y="2222195"/>
            <a:ext cx="1606210" cy="44265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21546" y="1650361"/>
            <a:ext cx="957950" cy="45982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820726" y="1153859"/>
            <a:ext cx="7502546" cy="1740455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流体ゆらぎ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7766" y="3305844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 smtClean="0"/>
              <a:t>数値シミュレーション</a:t>
            </a:r>
            <a:endParaRPr kumimoji="1" lang="ja-JP" altLang="en-US" sz="2800" b="1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\mu T^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127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38" y="1965612"/>
            <a:ext cx="1948193" cy="43734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67" y="3908806"/>
            <a:ext cx="2162355" cy="85901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896" y="3510410"/>
            <a:ext cx="2300649" cy="188205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22686" y="3915517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Sakai, </a:t>
            </a:r>
            <a:r>
              <a:rPr kumimoji="1" lang="en-US" altLang="ja-JP" dirty="0" err="1" smtClean="0"/>
              <a:t>Murase</a:t>
            </a:r>
            <a:r>
              <a:rPr kumimoji="1" lang="en-US" altLang="ja-JP" dirty="0" smtClean="0"/>
              <a:t>, </a:t>
            </a:r>
          </a:p>
          <a:p>
            <a:r>
              <a:rPr kumimoji="1" lang="en-US" altLang="ja-JP" dirty="0" smtClean="0"/>
              <a:t>Hirano, </a:t>
            </a:r>
          </a:p>
          <a:p>
            <a:r>
              <a:rPr kumimoji="1" lang="en-US" altLang="ja-JP" dirty="0" smtClean="0"/>
              <a:t>2003.13496</a:t>
            </a:r>
            <a:endParaRPr kumimoji="1" lang="ja-JP" altLang="en-US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{\mu\nu}= T^{\mu\nu}_{\rm ideal} + T^{\mu\nu}_{\rm viscous} + \xi^{\mu\nu}&#10;\end{align*}&lt;/body&gt;&#10;  &lt;fcolor&gt;FFFFFFFF&lt;/fcolor&gt;&#10;  &lt;bcolor&gt;FFFFFFFF&lt;/bcolor&gt;&#10;  &lt;transparent&gt;True&lt;/transparent&gt;&#10;  &lt;resolution&gt;1800&lt;/resolution&gt;&#10;  &lt;imageh&gt;271&lt;/imageh&gt;&#10;  &lt;imagew&gt;3048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9" y="1705485"/>
            <a:ext cx="4260977" cy="378846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xi^{\mu\nu}(x)\xi^{\rho\sigma}(y) = \Delta^{\mu\nu;\rho\sigma} \delta^{(4)}(x-y)&#10;\end{align*}&lt;/body&gt;&#10;  &lt;fcolor&gt;FFFFFFFF&lt;/fcolor&gt;&#10;  &lt;bcolor&gt;FFFFFFFF&lt;/bcolor&gt;&#10;  &lt;transparent&gt;True&lt;/transparent&gt;&#10;  &lt;resolution&gt;1800&lt;/resolution&gt;&#10;  &lt;imageh&gt;297&lt;/imageh&gt;&#10;  &lt;imagew&gt;3580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61" y="2256757"/>
            <a:ext cx="3788833" cy="31432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789026" y="1188696"/>
            <a:ext cx="556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/>
              <a:t>流体</a:t>
            </a:r>
            <a:r>
              <a:rPr lang="ja-JP" altLang="en-US" sz="2400" b="1" dirty="0" smtClean="0"/>
              <a:t>ゆらぎ方程式（確率論的流体方程式）</a:t>
            </a:r>
            <a:endParaRPr kumimoji="1" lang="ja-JP" altLang="en-US" sz="2400" b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86672" y="2920167"/>
            <a:ext cx="394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Kapusta</a:t>
            </a:r>
            <a:r>
              <a:rPr kumimoji="1" lang="en-US" altLang="ja-JP" dirty="0" smtClean="0"/>
              <a:t>, Muller, </a:t>
            </a:r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, PRC (2012)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7766" y="5392463"/>
            <a:ext cx="753924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b="1" dirty="0" smtClean="0"/>
              <a:t>決定論的</a:t>
            </a:r>
            <a:r>
              <a:rPr lang="ja-JP" altLang="en-US" sz="2800" b="1" dirty="0"/>
              <a:t>アプローチ</a:t>
            </a:r>
            <a:endParaRPr lang="en-US" altLang="ja-JP" sz="2800" b="1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Bjorken</a:t>
            </a:r>
            <a:r>
              <a:rPr lang="ja-JP" altLang="en-US" sz="2400" dirty="0" smtClean="0"/>
              <a:t>膨張下 </a:t>
            </a:r>
            <a:r>
              <a:rPr lang="fi-FI" altLang="ja-JP" dirty="0" smtClean="0"/>
              <a:t>Akamatsu</a:t>
            </a:r>
            <a:r>
              <a:rPr lang="fi-FI" altLang="ja-JP" dirty="0"/>
              <a:t>, Mazeliauskas, Teaney, PRC (</a:t>
            </a:r>
            <a:r>
              <a:rPr lang="fi-FI" altLang="ja-JP" dirty="0" smtClean="0"/>
              <a:t>2017; 18)</a:t>
            </a:r>
            <a:endParaRPr lang="fi-FI" altLang="ja-JP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“Hydro+”</a:t>
            </a:r>
            <a:r>
              <a:rPr kumimoji="1" lang="ja-JP" altLang="en-US" sz="2400" dirty="0" smtClean="0"/>
              <a:t>理論 </a:t>
            </a:r>
            <a:r>
              <a:rPr lang="en-US" altLang="ja-JP" dirty="0" err="1" smtClean="0"/>
              <a:t>Stephanov</a:t>
            </a:r>
            <a:r>
              <a:rPr lang="en-US" altLang="ja-JP" dirty="0"/>
              <a:t>, Yin, PRD (</a:t>
            </a:r>
            <a:r>
              <a:rPr lang="en-US" altLang="ja-JP" dirty="0" smtClean="0"/>
              <a:t>2018</a:t>
            </a:r>
            <a:r>
              <a:rPr lang="en-US" altLang="ja-JP" dirty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91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463463" y="2424069"/>
            <a:ext cx="8204548" cy="4233515"/>
          </a:xfrm>
          <a:prstGeom prst="roundRect">
            <a:avLst>
              <a:gd name="adj" fmla="val 9599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</a:t>
            </a:r>
            <a:r>
              <a:rPr lang="ja-JP" altLang="en-US" dirty="0"/>
              <a:t>め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8650" y="1132452"/>
            <a:ext cx="7666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2400" b="1" dirty="0" smtClean="0"/>
              <a:t>ビームエネルギー走査による高密度物質探索が進行中</a:t>
            </a:r>
            <a:endParaRPr lang="en-US" altLang="ja-JP" sz="2400" b="1" dirty="0" smtClean="0"/>
          </a:p>
          <a:p>
            <a:pPr marL="914400" lvl="1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STAR-BES, FAIR, J-PARC-HI, …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QCD</a:t>
            </a:r>
            <a:r>
              <a:rPr lang="ja-JP" altLang="en-US" sz="2400" dirty="0" smtClean="0"/>
              <a:t>臨界点・一次相転移発見の期待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33" y="2595800"/>
            <a:ext cx="4594425" cy="226093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28650" y="4856739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2400" b="1" dirty="0" smtClean="0"/>
              <a:t>高次ゆらぎは、ポアソン</a:t>
            </a:r>
            <a:r>
              <a:rPr lang="ja-JP" altLang="en-US" sz="2400" b="1" dirty="0"/>
              <a:t>分布からの有意な</a:t>
            </a:r>
            <a:r>
              <a:rPr lang="ja-JP" altLang="en-US" sz="2400" b="1" dirty="0" smtClean="0"/>
              <a:t>ずれを持つ</a:t>
            </a:r>
            <a:endParaRPr lang="en-US" altLang="ja-JP" sz="2400" b="1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2400" b="1" dirty="0" smtClean="0"/>
              <a:t>非</a:t>
            </a:r>
            <a:r>
              <a:rPr lang="ja-JP" altLang="en-US" sz="2400" b="1" dirty="0"/>
              <a:t>自明</a:t>
            </a:r>
            <a:r>
              <a:rPr lang="ja-JP" altLang="en-US" sz="2400" b="1" dirty="0" smtClean="0"/>
              <a:t>なシグナルが存在するが、大きくはない</a:t>
            </a:r>
            <a:endParaRPr lang="en-US" altLang="ja-JP" sz="2400" b="1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2400" b="1" dirty="0" smtClean="0"/>
              <a:t>ゆらぎを通した相構造探索に向け、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更なる理論的進展・実験結果の精密化</a:t>
            </a:r>
            <a:r>
              <a:rPr lang="ja-JP" altLang="en-US" sz="2400" b="1" dirty="0" smtClean="0"/>
              <a:t>が必要とされる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77747" y="1755274"/>
            <a:ext cx="8149988" cy="1631216"/>
            <a:chOff x="477747" y="1755274"/>
            <a:chExt cx="8149988" cy="163121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77747" y="1755274"/>
              <a:ext cx="81499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6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一本の草も涼風宿りけり</a:t>
              </a:r>
              <a:endParaRPr kumimoji="1"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329742" y="2863270"/>
              <a:ext cx="6445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even on one blade of grass the cool wind lives</a:t>
              </a:r>
              <a:endParaRPr kumimoji="1"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434487" y="3989294"/>
            <a:ext cx="2236510" cy="1519936"/>
            <a:chOff x="3434487" y="3989294"/>
            <a:chExt cx="2236510" cy="151993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3434487" y="398929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小林</a:t>
              </a:r>
              <a:r>
                <a:rPr lang="ja-JP" altLang="en-US" sz="40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一茶</a:t>
              </a:r>
              <a:endParaRPr kumimoji="1"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83565" y="4678233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Issa</a:t>
              </a:r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Kobayashi</a:t>
              </a:r>
            </a:p>
            <a:p>
              <a:pPr algn="ctr"/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1814</a:t>
              </a:r>
              <a:endParaRPr kumimoji="1" lang="ja-JP" altLang="en-US" sz="24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4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64717" y="548641"/>
            <a:ext cx="6941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私</a:t>
            </a:r>
            <a:r>
              <a:rPr lang="ja-JP" altLang="en-US" sz="2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たち</a:t>
            </a:r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は、宇宙背景放射の微小な</a:t>
            </a:r>
            <a:r>
              <a:rPr lang="ja-JP" altLang="en-US" sz="2800" b="1" dirty="0" smtClean="0">
                <a:solidFill>
                  <a:srgbClr val="FFFF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ゆらぎ</a:t>
            </a:r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の奥に</a:t>
            </a:r>
            <a:endParaRPr kumimoji="1"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r"/>
            <a:r>
              <a:rPr lang="ja-JP" altLang="en-US" sz="2800" b="1" dirty="0" smtClean="0">
                <a:solidFill>
                  <a:srgbClr val="FF66CC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誕生</a:t>
            </a:r>
            <a:r>
              <a:rPr lang="ja-JP" altLang="en-US" sz="2800" b="1" dirty="0">
                <a:solidFill>
                  <a:srgbClr val="FF66CC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直後</a:t>
            </a:r>
            <a:r>
              <a:rPr lang="ja-JP" altLang="en-US" sz="2800" b="1" dirty="0" smtClean="0">
                <a:solidFill>
                  <a:srgbClr val="FF66CC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の熱い宇宙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</a:t>
            </a:r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見る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ことができる</a:t>
            </a:r>
            <a:endParaRPr kumimoji="1"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-5654" r="1944" b="35540"/>
          <a:stretch/>
        </p:blipFill>
        <p:spPr>
          <a:xfrm>
            <a:off x="0" y="2838255"/>
            <a:ext cx="9168939" cy="406304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4000">
                <a:srgbClr val="FFFFFF">
                  <a:alpha val="25000"/>
                </a:srgbClr>
              </a:gs>
              <a:gs pos="32178">
                <a:srgbClr val="FFFFFF">
                  <a:alpha val="10000"/>
                </a:srgbClr>
              </a:gs>
              <a:gs pos="62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1791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重イオン衝突の歴史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AGS</a:t>
              </a:r>
            </a:p>
            <a:p>
              <a:pPr algn="ctr"/>
              <a:r>
                <a:rPr lang="en-US" altLang="ja-JP" dirty="0" smtClean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SPS</a:t>
              </a:r>
            </a:p>
            <a:p>
              <a:pPr algn="ctr"/>
              <a:r>
                <a:rPr kumimoji="1" lang="en-US" altLang="ja-JP" dirty="0" smtClean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</a:t>
              </a:r>
            </a:p>
            <a:p>
              <a:pPr algn="ctr"/>
              <a:r>
                <a:rPr kumimoji="1" lang="en-US" altLang="ja-JP" dirty="0" smtClean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LHC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1094" y="1426104"/>
            <a:ext cx="8607111" cy="749043"/>
            <a:chOff x="71094" y="1426104"/>
            <a:chExt cx="8607111" cy="749043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4467397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6843300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87" y="1426104"/>
              <a:ext cx="963518" cy="382641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2091494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66" y="1495176"/>
              <a:ext cx="760868" cy="238461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81" y="1431425"/>
              <a:ext cx="1137166" cy="303245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411" y="1492075"/>
              <a:ext cx="984166" cy="242596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/>
            <p:nvPr/>
          </p:nvCxnSpPr>
          <p:spPr>
            <a:xfrm flipV="1">
              <a:off x="71094" y="2028666"/>
              <a:ext cx="83649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08255" y="2983343"/>
            <a:ext cx="45127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ja-JP" altLang="en-US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高エネルギーフロンティア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86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重イオン衝突の歴史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87" y="1426104"/>
            <a:ext cx="963518" cy="38264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66" y="1495176"/>
            <a:ext cx="760868" cy="23846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81" y="1431425"/>
            <a:ext cx="1137166" cy="30324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11" y="1492075"/>
            <a:ext cx="984166" cy="242596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AGS</a:t>
              </a:r>
            </a:p>
            <a:p>
              <a:pPr algn="ctr"/>
              <a:r>
                <a:rPr lang="en-US" altLang="ja-JP" dirty="0" smtClean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SPS</a:t>
              </a:r>
            </a:p>
            <a:p>
              <a:pPr algn="ctr"/>
              <a:r>
                <a:rPr kumimoji="1" lang="en-US" altLang="ja-JP" dirty="0" smtClean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</a:t>
              </a:r>
            </a:p>
            <a:p>
              <a:pPr algn="ctr"/>
              <a:r>
                <a:rPr kumimoji="1" lang="en-US" altLang="ja-JP" dirty="0" smtClean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LHC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198761" y="2976064"/>
            <a:ext cx="2584075" cy="851725"/>
            <a:chOff x="1420711" y="1600023"/>
            <a:chExt cx="2584075" cy="851725"/>
          </a:xfrm>
        </p:grpSpPr>
        <p:sp>
          <p:nvSpPr>
            <p:cNvPr id="25" name="正方形/長方形 24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RHIC-BES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-112143" y="3884365"/>
            <a:ext cx="2717013" cy="851725"/>
            <a:chOff x="955589" y="2962999"/>
            <a:chExt cx="1849938" cy="851725"/>
          </a:xfrm>
        </p:grpSpPr>
        <p:sp>
          <p:nvSpPr>
            <p:cNvPr id="31" name="正方形/長方形 30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472447" y="3012968"/>
              <a:ext cx="8115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NICA</a:t>
              </a:r>
            </a:p>
            <a:p>
              <a:pPr algn="ctr"/>
              <a:r>
                <a:rPr lang="en-US" altLang="ja-JP" dirty="0" smtClean="0"/>
                <a:t>FXT: 2019-</a:t>
              </a:r>
              <a:endParaRPr kumimoji="1" lang="ja-JP" altLang="en-US" dirty="0"/>
            </a:p>
          </p:txBody>
        </p: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 flipH="1">
            <a:off x="1852902" y="3783406"/>
            <a:ext cx="3764582" cy="183047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9900">
                  <a:alpha val="16000"/>
                </a:srgbClr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53303" y="4184898"/>
            <a:ext cx="25490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2010~</a:t>
            </a:r>
          </a:p>
          <a:p>
            <a:r>
              <a:rPr lang="ja-JP" altLang="en-US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低エネルギーへ</a:t>
            </a:r>
            <a:endParaRPr kumimoji="1" lang="ja-JP" altLang="en-US" sz="2800" b="1" dirty="0" smtClean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-242196" y="4776778"/>
            <a:ext cx="1673734" cy="866671"/>
            <a:chOff x="301549" y="2284018"/>
            <a:chExt cx="1849938" cy="866671"/>
          </a:xfrm>
        </p:grpSpPr>
        <p:sp>
          <p:nvSpPr>
            <p:cNvPr id="28" name="正方形/長方形 2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6122" y="2284018"/>
              <a:ext cx="8607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FAIR</a:t>
              </a:r>
            </a:p>
            <a:p>
              <a:pPr algn="ctr"/>
              <a:r>
                <a:rPr lang="en-US" altLang="ja-JP" dirty="0" smtClean="0"/>
                <a:t>2025-</a:t>
              </a:r>
              <a:endParaRPr kumimoji="1" lang="ja-JP" altLang="en-US" dirty="0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908255" y="2983343"/>
            <a:ext cx="45127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ja-JP" altLang="en-US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高エネルギーフロンティア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71094" y="2028666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6843300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4467397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091494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41</a:t>
            </a:fld>
            <a:endParaRPr lang="ja-JP" altLang="en-US"/>
          </a:p>
        </p:txBody>
      </p:sp>
      <p:grpSp>
        <p:nvGrpSpPr>
          <p:cNvPr id="43" name="グループ化 42"/>
          <p:cNvGrpSpPr/>
          <p:nvPr/>
        </p:nvGrpSpPr>
        <p:grpSpPr>
          <a:xfrm>
            <a:off x="-17462" y="5658395"/>
            <a:ext cx="1673734" cy="866671"/>
            <a:chOff x="301549" y="2284018"/>
            <a:chExt cx="1849938" cy="866671"/>
          </a:xfrm>
        </p:grpSpPr>
        <p:sp>
          <p:nvSpPr>
            <p:cNvPr id="45" name="正方形/長方形 44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C00000">
                    <a:alpha val="80000"/>
                  </a:srgbClr>
                </a:gs>
                <a:gs pos="85000">
                  <a:srgbClr val="C00000">
                    <a:alpha val="80000"/>
                  </a:srgbClr>
                </a:gs>
                <a:gs pos="0">
                  <a:srgbClr val="C00000">
                    <a:alpha val="10000"/>
                  </a:srgbClr>
                </a:gs>
                <a:gs pos="100000">
                  <a:srgbClr val="C00000"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70583" y="2284018"/>
              <a:ext cx="171187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J-PARC-HI</a:t>
              </a:r>
              <a:endParaRPr kumimoji="1" lang="en-US" altLang="ja-JP" sz="2400" b="1" dirty="0" smtClean="0"/>
            </a:p>
            <a:p>
              <a:pPr algn="ctr"/>
              <a:r>
                <a:rPr lang="en-US" altLang="ja-JP" b="1" dirty="0" smtClean="0"/>
                <a:t>2025-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6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1" y="1549066"/>
            <a:ext cx="5308933" cy="53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8953" y="492464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私</a:t>
            </a:r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たち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は、ブラウン運動の乱雑な</a:t>
            </a:r>
            <a:r>
              <a:rPr kumimoji="1" lang="ja-JP" altLang="en-US" sz="2800" b="1" dirty="0" smtClean="0">
                <a:solidFill>
                  <a:srgbClr val="FFFF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ゆらぎ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の奥に</a:t>
            </a:r>
            <a:endParaRPr kumimoji="1"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極微</a:t>
            </a:r>
            <a:r>
              <a:rPr lang="ja-JP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の</a:t>
            </a:r>
            <a:r>
              <a:rPr lang="ja-JP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原子の存在</a:t>
            </a:r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を見ることができる</a:t>
            </a:r>
            <a:endParaRPr kumimoji="1"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87742" y="3493777"/>
            <a:ext cx="1807407" cy="2985588"/>
            <a:chOff x="6399575" y="2753944"/>
            <a:chExt cx="1807407" cy="298558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742670" y="4908535"/>
              <a:ext cx="1464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A. </a:t>
              </a:r>
              <a:r>
                <a:rPr lang="en-US" altLang="ja-JP" sz="24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Einsein</a:t>
              </a:r>
              <a:endParaRPr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r"/>
              <a:r>
                <a:rPr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</a:t>
              </a:r>
              <a:r>
                <a:rPr lang="en-US" altLang="ja-JP" sz="2400" dirty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1905</a:t>
              </a:r>
              <a:endParaRPr kumimoji="1" lang="en-US" altLang="ja-JP" sz="2400" dirty="0" smtClean="0">
                <a:solidFill>
                  <a:schemeClr val="tx1">
                    <a:lumMod val="85000"/>
                  </a:schemeClr>
                </a:solidFill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7292339" y="6457890"/>
            <a:ext cx="185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From Wikipedia</a:t>
            </a:r>
            <a:endParaRPr lang="ja-JP" altLang="en-US" sz="2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8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03661" y="2554175"/>
            <a:ext cx="5166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FF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ゆらぎ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を通して</a:t>
            </a:r>
            <a:endParaRPr kumimoji="1"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クォークの世界の相転移現象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を覗く</a:t>
            </a:r>
            <a:endParaRPr kumimoji="1"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2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1228013"/>
            <a:ext cx="6858000" cy="1194650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n-ea"/>
                <a:ea typeface="+mn-ea"/>
              </a:rPr>
              <a:t>重イオン衝突実験における</a:t>
            </a:r>
            <a:br>
              <a:rPr lang="ja-JP" altLang="en-US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n-ea"/>
                <a:ea typeface="+mn-ea"/>
              </a:rPr>
            </a:br>
            <a:r>
              <a:rPr lang="ja-JP" altLang="en-US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n-ea"/>
                <a:ea typeface="+mn-ea"/>
              </a:rPr>
              <a:t>ゆらぎを用いた</a:t>
            </a:r>
            <a:br>
              <a:rPr lang="ja-JP" altLang="en-US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n-ea"/>
                <a:ea typeface="+mn-ea"/>
              </a:rPr>
            </a:br>
            <a:r>
              <a:rPr lang="ja-JP" altLang="en-US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n-ea"/>
                <a:ea typeface="+mn-ea"/>
              </a:rPr>
              <a:t>ＱＣＤ相転移探索</a:t>
            </a:r>
            <a:endParaRPr kumimoji="1" lang="ja-JP" altLang="en-US" sz="4800" b="1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4698529"/>
            <a:ext cx="6858000" cy="618523"/>
          </a:xfrm>
        </p:spPr>
        <p:txBody>
          <a:bodyPr>
            <a:noAutofit/>
          </a:bodyPr>
          <a:lstStyle/>
          <a:p>
            <a:r>
              <a:rPr lang="ja-JP" altLang="en-US" sz="3600" b="1" dirty="0" smtClean="0"/>
              <a:t>北沢正清</a:t>
            </a:r>
            <a:endParaRPr lang="en-US" altLang="ja-JP" sz="3600" b="1" dirty="0" smtClean="0"/>
          </a:p>
          <a:p>
            <a:r>
              <a:rPr lang="en-US" altLang="ja-JP" sz="3200" dirty="0" smtClean="0"/>
              <a:t>(</a:t>
            </a:r>
            <a:r>
              <a:rPr lang="ja-JP" altLang="en-US" sz="3200" dirty="0" smtClean="0"/>
              <a:t>阪大理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65175" y="6230717"/>
            <a:ext cx="627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+mn-ea"/>
              </a:rPr>
              <a:t>日本物理</a:t>
            </a:r>
            <a:r>
              <a:rPr lang="zh-CN" altLang="en-US" sz="2000" dirty="0" smtClean="0">
                <a:latin typeface="+mn-ea"/>
              </a:rPr>
              <a:t>学会</a:t>
            </a:r>
            <a:r>
              <a:rPr lang="en-US" altLang="zh-CN" sz="2000" dirty="0" smtClean="0">
                <a:latin typeface="+mn-ea"/>
              </a:rPr>
              <a:t>2020</a:t>
            </a:r>
            <a:r>
              <a:rPr lang="ja-JP" altLang="en-US" sz="2000" dirty="0" smtClean="0">
                <a:latin typeface="+mn-ea"/>
              </a:rPr>
              <a:t>年秋季大会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en-US" altLang="zh-CN" sz="2000" dirty="0" smtClean="0">
                <a:latin typeface="+mn-ea"/>
              </a:rPr>
              <a:t>2020/9/15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en-US" altLang="zh-CN" sz="2000" dirty="0" smtClean="0">
                <a:latin typeface="+mn-ea"/>
              </a:rPr>
              <a:t>15pSJ-2</a:t>
            </a:r>
            <a:endParaRPr lang="en-US" altLang="zh-CN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 (QGP)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78105" y="1853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C9E4FF"/>
                </a:solidFill>
                <a:latin typeface="+mj-ea"/>
                <a:ea typeface="+mj-ea"/>
              </a:rPr>
              <a:t>真空</a:t>
            </a:r>
            <a:endParaRPr lang="ja-JP" altLang="en-US" sz="2800" dirty="0">
              <a:solidFill>
                <a:srgbClr val="C9E4FF"/>
              </a:solidFill>
              <a:latin typeface="+mj-ea"/>
              <a:ea typeface="+mj-ea"/>
            </a:endParaRPr>
          </a:p>
        </p:txBody>
      </p:sp>
      <p:sp>
        <p:nvSpPr>
          <p:cNvPr id="21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0" name="直線矢印コネクタ 29"/>
          <p:cNvCxnSpPr>
            <a:endCxn id="19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61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 (QGP)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78105" y="1853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C9E4FF"/>
                </a:solidFill>
                <a:latin typeface="+mj-ea"/>
                <a:ea typeface="+mj-ea"/>
              </a:rPr>
              <a:t>真空</a:t>
            </a:r>
            <a:endParaRPr lang="ja-JP" altLang="en-US" sz="2800" dirty="0">
              <a:solidFill>
                <a:srgbClr val="C9E4FF"/>
              </a:solidFill>
              <a:latin typeface="+mj-ea"/>
              <a:ea typeface="+mj-ea"/>
            </a:endParaRPr>
          </a:p>
        </p:txBody>
      </p:sp>
      <p:sp>
        <p:nvSpPr>
          <p:cNvPr id="21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0" name="直線矢印コネクタ 29"/>
          <p:cNvCxnSpPr>
            <a:endCxn id="19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sp>
        <p:nvSpPr>
          <p:cNvPr id="33" name="テキスト ボックス 32"/>
          <p:cNvSpPr txBox="1"/>
          <p:nvPr/>
        </p:nvSpPr>
        <p:spPr>
          <a:xfrm>
            <a:off x="3806832" y="18537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CCCC"/>
                </a:solidFill>
                <a:latin typeface="+mj-ea"/>
                <a:ea typeface="+mj-ea"/>
              </a:rPr>
              <a:t>温度上昇</a:t>
            </a:r>
            <a:endParaRPr lang="ja-JP" altLang="en-US" sz="2800" dirty="0">
              <a:solidFill>
                <a:srgbClr val="FFCCCC"/>
              </a:solidFill>
              <a:latin typeface="+mj-ea"/>
              <a:ea typeface="+mj-ea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右矢印 77"/>
          <p:cNvSpPr/>
          <p:nvPr/>
        </p:nvSpPr>
        <p:spPr>
          <a:xfrm>
            <a:off x="6151431" y="5893725"/>
            <a:ext cx="2514596" cy="831273"/>
          </a:xfrm>
          <a:prstGeom prst="rightArrow">
            <a:avLst>
              <a:gd name="adj1" fmla="val 50000"/>
              <a:gd name="adj2" fmla="val 101986"/>
            </a:avLst>
          </a:prstGeom>
          <a:gradFill>
            <a:gsLst>
              <a:gs pos="0">
                <a:srgbClr val="FF0000">
                  <a:alpha val="32000"/>
                </a:srgbClr>
              </a:gs>
              <a:gs pos="100000">
                <a:srgbClr val="FF0000"/>
              </a:gs>
            </a:gsLst>
            <a:lin ang="0" scaled="0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151431" y="557882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9999"/>
                </a:solidFill>
                <a:latin typeface="+mj-ea"/>
                <a:ea typeface="+mj-ea"/>
              </a:rPr>
              <a:t>初期宇宙</a:t>
            </a:r>
            <a:endParaRPr lang="ja-JP" altLang="en-US" sz="2800" dirty="0">
              <a:solidFill>
                <a:srgbClr val="FF9999"/>
              </a:solidFill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86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6320</TotalTime>
  <Words>1296</Words>
  <Application>Microsoft Office PowerPoint</Application>
  <PresentationFormat>画面に合わせる (4:3)</PresentationFormat>
  <Paragraphs>344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41</vt:i4>
      </vt:variant>
    </vt:vector>
  </HeadingPairs>
  <TitlesOfParts>
    <vt:vector size="64" baseType="lpstr">
      <vt:lpstr>Adobe Song Std L</vt:lpstr>
      <vt:lpstr>HGPｺﾞｼｯｸE</vt:lpstr>
      <vt:lpstr>HGPｺﾞｼｯｸM</vt:lpstr>
      <vt:lpstr>HGP教科書体</vt:lpstr>
      <vt:lpstr>HGS明朝E</vt:lpstr>
      <vt:lpstr>HGｺﾞｼｯｸM</vt:lpstr>
      <vt:lpstr>HG丸ｺﾞｼｯｸM-PRO</vt:lpstr>
      <vt:lpstr>ＭＳ Ｐゴシック</vt:lpstr>
      <vt:lpstr>ＭＳ ゴシック</vt:lpstr>
      <vt:lpstr>小塚ゴシック Pr6N B</vt:lpstr>
      <vt:lpstr>游ゴシック</vt:lpstr>
      <vt:lpstr>Arial</vt:lpstr>
      <vt:lpstr>Arial Black</vt:lpstr>
      <vt:lpstr>Calibri</vt:lpstr>
      <vt:lpstr>Calibri Light</vt:lpstr>
      <vt:lpstr>Corbel</vt:lpstr>
      <vt:lpstr>Symbol</vt:lpstr>
      <vt:lpstr>Times New Roman</vt:lpstr>
      <vt:lpstr>Trebuchet MS</vt:lpstr>
      <vt:lpstr>Wingdings</vt:lpstr>
      <vt:lpstr>奥行</vt:lpstr>
      <vt:lpstr>10_標準デザイン</vt:lpstr>
      <vt:lpstr>1_標準デザイン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重イオン衝突実験における ゆらぎを用いた ＱＣＤ相転移探索</vt:lpstr>
      <vt:lpstr>Quark-Gluon Plasma (QGP)</vt:lpstr>
      <vt:lpstr>Quark-Gluon Plasma (QGP)</vt:lpstr>
      <vt:lpstr>Quark-Gluon Plasma (QGP)</vt:lpstr>
      <vt:lpstr>QCD相図</vt:lpstr>
      <vt:lpstr>相対論的重イオン衝突実験</vt:lpstr>
      <vt:lpstr>相対論的重イオン衝突実験</vt:lpstr>
      <vt:lpstr>ビームエネルギー走査</vt:lpstr>
      <vt:lpstr>ビームエネルギー走査</vt:lpstr>
      <vt:lpstr>ゆらぎ</vt:lpstr>
      <vt:lpstr>イベント毎ゆらぎ＝ QCD相転移のシグナル</vt:lpstr>
      <vt:lpstr>陽子数高次キュムラント</vt:lpstr>
      <vt:lpstr>クォーク閉じ込め／解放</vt:lpstr>
      <vt:lpstr>Shot Noise</vt:lpstr>
      <vt:lpstr>格子QCD数値解析からの知見</vt:lpstr>
      <vt:lpstr>QCD臨界点の観測手段</vt:lpstr>
      <vt:lpstr>QCD臨界点は見えたのか？</vt:lpstr>
      <vt:lpstr>実験結果の変遷</vt:lpstr>
      <vt:lpstr>実験結果の変遷</vt:lpstr>
      <vt:lpstr>実験結果の変遷</vt:lpstr>
      <vt:lpstr>実験結果の変遷</vt:lpstr>
      <vt:lpstr>実験結果の変遷</vt:lpstr>
      <vt:lpstr>実験結果の変遷</vt:lpstr>
      <vt:lpstr>ゆらぎの時間発展</vt:lpstr>
      <vt:lpstr>ゆらぎの拡散の記述</vt:lpstr>
      <vt:lpstr>ゆらぎの時間発展 by SDE</vt:lpstr>
      <vt:lpstr>非相互作用ブラウン粒子モデル</vt:lpstr>
      <vt:lpstr>４次ゆらぎのΔy依存性 in 拡散モデル</vt:lpstr>
      <vt:lpstr>実験結果の解釈に潜む諸問題</vt:lpstr>
      <vt:lpstr>その他のゆらぎ</vt:lpstr>
      <vt:lpstr>流体ゆらぎ</vt:lpstr>
      <vt:lpstr>まとめ</vt:lpstr>
      <vt:lpstr>PowerPoint プレゼンテーション</vt:lpstr>
      <vt:lpstr>重イオン衝突の歴史</vt:lpstr>
      <vt:lpstr>重イオン衝突の歴史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501</cp:revision>
  <dcterms:created xsi:type="dcterms:W3CDTF">2015-11-23T09:24:11Z</dcterms:created>
  <dcterms:modified xsi:type="dcterms:W3CDTF">2020-09-15T05:05:25Z</dcterms:modified>
</cp:coreProperties>
</file>