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87"/>
  </p:notesMasterIdLst>
  <p:sldIdLst>
    <p:sldId id="256" r:id="rId4"/>
    <p:sldId id="421" r:id="rId5"/>
    <p:sldId id="422" r:id="rId6"/>
    <p:sldId id="499" r:id="rId7"/>
    <p:sldId id="423" r:id="rId8"/>
    <p:sldId id="268" r:id="rId9"/>
    <p:sldId id="270" r:id="rId10"/>
    <p:sldId id="482" r:id="rId11"/>
    <p:sldId id="279" r:id="rId12"/>
    <p:sldId id="359" r:id="rId13"/>
    <p:sldId id="319" r:id="rId14"/>
    <p:sldId id="430" r:id="rId15"/>
    <p:sldId id="431" r:id="rId16"/>
    <p:sldId id="320" r:id="rId17"/>
    <p:sldId id="494" r:id="rId18"/>
    <p:sldId id="371" r:id="rId19"/>
    <p:sldId id="429" r:id="rId20"/>
    <p:sldId id="483" r:id="rId21"/>
    <p:sldId id="345" r:id="rId22"/>
    <p:sldId id="432" r:id="rId23"/>
    <p:sldId id="495" r:id="rId24"/>
    <p:sldId id="417" r:id="rId25"/>
    <p:sldId id="401" r:id="rId26"/>
    <p:sldId id="402" r:id="rId27"/>
    <p:sldId id="406" r:id="rId28"/>
    <p:sldId id="420" r:id="rId29"/>
    <p:sldId id="485" r:id="rId30"/>
    <p:sldId id="484" r:id="rId31"/>
    <p:sldId id="416" r:id="rId32"/>
    <p:sldId id="419" r:id="rId33"/>
    <p:sldId id="418" r:id="rId34"/>
    <p:sldId id="410" r:id="rId35"/>
    <p:sldId id="405" r:id="rId36"/>
    <p:sldId id="496" r:id="rId37"/>
    <p:sldId id="436" r:id="rId38"/>
    <p:sldId id="486" r:id="rId39"/>
    <p:sldId id="437" r:id="rId40"/>
    <p:sldId id="500" r:id="rId41"/>
    <p:sldId id="438" r:id="rId42"/>
    <p:sldId id="497" r:id="rId43"/>
    <p:sldId id="440" r:id="rId44"/>
    <p:sldId id="441" r:id="rId45"/>
    <p:sldId id="442" r:id="rId46"/>
    <p:sldId id="443" r:id="rId47"/>
    <p:sldId id="444" r:id="rId48"/>
    <p:sldId id="445" r:id="rId49"/>
    <p:sldId id="446" r:id="rId50"/>
    <p:sldId id="447" r:id="rId51"/>
    <p:sldId id="448" r:id="rId52"/>
    <p:sldId id="451" r:id="rId53"/>
    <p:sldId id="452" r:id="rId54"/>
    <p:sldId id="453" r:id="rId55"/>
    <p:sldId id="462" r:id="rId56"/>
    <p:sldId id="454" r:id="rId57"/>
    <p:sldId id="455" r:id="rId58"/>
    <p:sldId id="456" r:id="rId59"/>
    <p:sldId id="463" r:id="rId60"/>
    <p:sldId id="457" r:id="rId61"/>
    <p:sldId id="458" r:id="rId62"/>
    <p:sldId id="459" r:id="rId63"/>
    <p:sldId id="460" r:id="rId64"/>
    <p:sldId id="501" r:id="rId65"/>
    <p:sldId id="498" r:id="rId66"/>
    <p:sldId id="472" r:id="rId67"/>
    <p:sldId id="475" r:id="rId68"/>
    <p:sldId id="489" r:id="rId69"/>
    <p:sldId id="490" r:id="rId70"/>
    <p:sldId id="488" r:id="rId71"/>
    <p:sldId id="491" r:id="rId72"/>
    <p:sldId id="493" r:id="rId73"/>
    <p:sldId id="492" r:id="rId74"/>
    <p:sldId id="481" r:id="rId75"/>
    <p:sldId id="334" r:id="rId76"/>
    <p:sldId id="502" r:id="rId77"/>
    <p:sldId id="391" r:id="rId78"/>
    <p:sldId id="427" r:id="rId79"/>
    <p:sldId id="428" r:id="rId80"/>
    <p:sldId id="409" r:id="rId81"/>
    <p:sldId id="275" r:id="rId82"/>
    <p:sldId id="407" r:id="rId83"/>
    <p:sldId id="415" r:id="rId84"/>
    <p:sldId id="449" r:id="rId85"/>
    <p:sldId id="450" r:id="rId8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24963"/>
    <a:srgbClr val="11455D"/>
    <a:srgbClr val="FF5050"/>
    <a:srgbClr val="FFCCFF"/>
    <a:srgbClr val="10445C"/>
    <a:srgbClr val="12465D"/>
    <a:srgbClr val="124760"/>
    <a:srgbClr val="2DC9D7"/>
    <a:srgbClr val="0F4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viewProps" Target="view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theme" Target="theme/theme1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D9FDC-903F-4F1E-83C2-29AAF86D0162}" type="datetimeFigureOut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F11F2-3F8B-4B66-AF29-B4F9CEDB5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77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3906-F51C-4100-8DFA-528C59429999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27EB-4E94-4315-B233-03C0AAB5CF8F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BF01-2A30-445F-AA8B-78DD65ACC8D3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7FFE9-091B-4A59-8B96-68CBA24736C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2020/10/8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2AB4-7721-462B-829F-73CB6BF7CB5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2020/10/8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80797"/>
            <a:ext cx="2057400" cy="365125"/>
          </a:xfrm>
        </p:spPr>
        <p:txBody>
          <a:bodyPr/>
          <a:lstStyle>
            <a:lvl1pPr algn="l">
              <a:defRPr sz="6000" b="1">
                <a:solidFill>
                  <a:schemeClr val="tx1">
                    <a:alpha val="50000"/>
                  </a:schemeClr>
                </a:solidFill>
                <a:latin typeface="Arial Black" panose="020B0A04020102020204" pitchFamily="34" charset="0"/>
                <a:ea typeface="+mn-ea"/>
              </a:defRPr>
            </a:lvl1pPr>
          </a:lstStyle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8AF66-8FA8-4BE6-B1DB-86463CDAAC5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2020/10/8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D01B1-C391-4068-8772-D193B50E00E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2020/10/8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5B8C9-815F-4736-9CB3-AD963069018A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2020/10/8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28CF-4DC4-40F3-83E4-3D7ECF3E92C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2020/10/8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CE54F-6F97-4485-ADD8-721F1487058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2020/10/8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0257-05D9-4831-8F4F-776905E9B9A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2020/10/8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B66C-31AB-4458-BAD2-0A318E7AB111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58F88-E27C-4B17-A3B2-37BBE29B6EB6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2020/10/8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9CAA4-D423-49B9-B1A0-429F084CA1DB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2020/10/8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226C6-7144-463D-A0A6-6A0AD65D433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2020/10/8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97148-F8DD-47A7-BE9F-9F4AB341268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2020/10/8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47FEA-3908-4F66-A819-CB744C5861B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2020/10/8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D4C60-0F7B-49A7-A0B3-8F247E8EA60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2020/10/8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3646F-5C49-4AF9-A464-CE3CD4AAE25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2020/10/8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D1106-19ED-41C4-B68C-8083E1611C2F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2020/10/8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E6A89-FB9D-4717-B90D-85115333EFD7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2020/10/8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51C-5DB6-4FED-9E91-31E6DA829537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8F9E-1696-44BF-88E9-EDA97287EE4C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E952-FD5B-43FB-9F96-C5641F37F764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47EA-4295-445F-919B-82F0E70E409D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EB7-042D-4B5B-BA0C-31CDEF4C7C83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53E9-B347-4AA0-A88B-99967CA3A822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BD29-B876-4C4D-BDBA-1D4D8BCB2005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2BA6-98A7-4192-A0E3-76CC9C9C67A9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0D21A-32F4-4AC6-B268-C3FF3C99F8E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2020/10/8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5.png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5.png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9.png"/><Relationship Id="rId7" Type="http://schemas.openxmlformats.org/officeDocument/2006/relationships/image" Target="../media/image7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0.png"/><Relationship Id="rId9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9.png"/><Relationship Id="rId7" Type="http://schemas.openxmlformats.org/officeDocument/2006/relationships/image" Target="../media/image7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5.png"/><Relationship Id="rId4" Type="http://schemas.openxmlformats.org/officeDocument/2006/relationships/image" Target="../media/image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3.emf"/><Relationship Id="rId4" Type="http://schemas.openxmlformats.org/officeDocument/2006/relationships/image" Target="../media/image99.png"/><Relationship Id="rId9" Type="http://schemas.openxmlformats.org/officeDocument/2006/relationships/image" Target="../media/image97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5.emf"/><Relationship Id="rId5" Type="http://schemas.openxmlformats.org/officeDocument/2006/relationships/image" Target="../media/image104.emf"/><Relationship Id="rId10" Type="http://schemas.openxmlformats.org/officeDocument/2006/relationships/image" Target="../media/image103.emf"/><Relationship Id="rId4" Type="http://schemas.openxmlformats.org/officeDocument/2006/relationships/image" Target="../media/image97.emf"/><Relationship Id="rId9" Type="http://schemas.openxmlformats.org/officeDocument/2006/relationships/image" Target="../media/image10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6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3.png"/><Relationship Id="rId4" Type="http://schemas.openxmlformats.org/officeDocument/2006/relationships/image" Target="../media/image1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5.png"/><Relationship Id="rId4" Type="http://schemas.openxmlformats.org/officeDocument/2006/relationships/image" Target="../media/image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0.png"/><Relationship Id="rId4" Type="http://schemas.openxmlformats.org/officeDocument/2006/relationships/image" Target="../media/image13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5.png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55.emf"/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7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7" Type="http://schemas.openxmlformats.org/officeDocument/2006/relationships/image" Target="../media/image156.emf"/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7" Type="http://schemas.openxmlformats.org/officeDocument/2006/relationships/image" Target="../media/image12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3.jp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2.emf"/><Relationship Id="rId7" Type="http://schemas.openxmlformats.org/officeDocument/2006/relationships/image" Target="../media/image123.jpg"/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39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73.emf"/><Relationship Id="rId7" Type="http://schemas.openxmlformats.org/officeDocument/2006/relationships/image" Target="../media/image177.png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8.png"/><Relationship Id="rId5" Type="http://schemas.openxmlformats.org/officeDocument/2006/relationships/image" Target="../media/image156.emf"/><Relationship Id="rId4" Type="http://schemas.openxmlformats.org/officeDocument/2006/relationships/image" Target="../media/image17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image" Target="../media/image179.emf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5.png"/><Relationship Id="rId4" Type="http://schemas.openxmlformats.org/officeDocument/2006/relationships/image" Target="../media/image4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emf"/><Relationship Id="rId2" Type="http://schemas.openxmlformats.org/officeDocument/2006/relationships/image" Target="../media/image181.emf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8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5.png"/><Relationship Id="rId5" Type="http://schemas.openxmlformats.org/officeDocument/2006/relationships/image" Target="../media/image150.png"/><Relationship Id="rId4" Type="http://schemas.openxmlformats.org/officeDocument/2006/relationships/image" Target="../media/image14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emf"/><Relationship Id="rId2" Type="http://schemas.openxmlformats.org/officeDocument/2006/relationships/image" Target="../media/image187.emf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1.png"/><Relationship Id="rId4" Type="http://schemas.openxmlformats.org/officeDocument/2006/relationships/image" Target="../media/image19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emf"/><Relationship Id="rId3" Type="http://schemas.openxmlformats.org/officeDocument/2006/relationships/image" Target="../media/image190.emf"/><Relationship Id="rId7" Type="http://schemas.openxmlformats.org/officeDocument/2006/relationships/image" Target="../media/image196.png"/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emf"/><Relationship Id="rId9" Type="http://schemas.openxmlformats.org/officeDocument/2006/relationships/image" Target="../media/image19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200.png"/><Relationship Id="rId7" Type="http://schemas.openxmlformats.org/officeDocument/2006/relationships/image" Target="../media/image202.png"/><Relationship Id="rId2" Type="http://schemas.openxmlformats.org/officeDocument/2006/relationships/image" Target="../media/image19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8.png"/><Relationship Id="rId4" Type="http://schemas.openxmlformats.org/officeDocument/2006/relationships/image" Target="../media/image201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7" Type="http://schemas.openxmlformats.org/officeDocument/2006/relationships/image" Target="../media/image9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obsproject.com/" TargetMode="External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6.png"/><Relationship Id="rId4" Type="http://schemas.openxmlformats.org/officeDocument/2006/relationships/hyperlink" Target="https://github.com/CatxFish/obs-virtual-cam/" TargetMode="Externa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7.png"/><Relationship Id="rId7" Type="http://schemas.openxmlformats.org/officeDocument/2006/relationships/image" Target="../media/image21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10" Type="http://schemas.openxmlformats.org/officeDocument/2006/relationships/image" Target="../media/image215.png"/><Relationship Id="rId4" Type="http://schemas.openxmlformats.org/officeDocument/2006/relationships/image" Target="../media/image209.png"/><Relationship Id="rId9" Type="http://schemas.openxmlformats.org/officeDocument/2006/relationships/image" Target="../media/image21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217.png"/><Relationship Id="rId7" Type="http://schemas.openxmlformats.org/officeDocument/2006/relationships/image" Target="../media/image220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5" Type="http://schemas.openxmlformats.org/officeDocument/2006/relationships/image" Target="../media/image218.png"/><Relationship Id="rId10" Type="http://schemas.openxmlformats.org/officeDocument/2006/relationships/image" Target="../media/image223.png"/><Relationship Id="rId4" Type="http://schemas.openxmlformats.org/officeDocument/2006/relationships/image" Target="../media/image61.png"/><Relationship Id="rId9" Type="http://schemas.openxmlformats.org/officeDocument/2006/relationships/image" Target="../media/image222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emf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emf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emf"/><Relationship Id="rId2" Type="http://schemas.openxmlformats.org/officeDocument/2006/relationships/image" Target="../media/image22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8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31.emf"/><Relationship Id="rId7" Type="http://schemas.openxmlformats.org/officeDocument/2006/relationships/image" Target="../media/image145.png"/><Relationship Id="rId2" Type="http://schemas.openxmlformats.org/officeDocument/2006/relationships/image" Target="../media/image23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1.png"/><Relationship Id="rId5" Type="http://schemas.openxmlformats.org/officeDocument/2006/relationships/image" Target="../media/image146.png"/><Relationship Id="rId10" Type="http://schemas.openxmlformats.org/officeDocument/2006/relationships/image" Target="../media/image70.png"/><Relationship Id="rId4" Type="http://schemas.openxmlformats.org/officeDocument/2006/relationships/image" Target="../media/image232.png"/><Relationship Id="rId9" Type="http://schemas.openxmlformats.org/officeDocument/2006/relationships/image" Target="../media/image6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image" Target="../media/image23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3.emf"/><Relationship Id="rId4" Type="http://schemas.openxmlformats.org/officeDocument/2006/relationships/image" Target="../media/image2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214008" y="-34534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80000" lon="19800000" rev="300000"/>
            </a:camera>
            <a:lightRig rig="chilly" dir="t"/>
          </a:scene3d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1624333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sz="56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Energy-Momentum Tensor</a:t>
            </a:r>
            <a:br>
              <a:rPr lang="en-US" altLang="ja-JP" sz="56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40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on the </a:t>
            </a:r>
            <a:r>
              <a:rPr lang="ja-JP" altLang="en-US" sz="40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 </a:t>
            </a:r>
            <a:r>
              <a:rPr lang="en-US" altLang="ja-JP" sz="56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Lattice</a:t>
            </a:r>
            <a:endParaRPr kumimoji="1" lang="ja-JP" altLang="en-US" sz="10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4767" y="4429241"/>
            <a:ext cx="6858000" cy="618523"/>
          </a:xfrm>
        </p:spPr>
        <p:txBody>
          <a:bodyPr>
            <a:noAutofit/>
          </a:bodyPr>
          <a:lstStyle/>
          <a:p>
            <a:r>
              <a:rPr lang="en-US" altLang="ja-JP" sz="3600" b="1" dirty="0" smtClean="0"/>
              <a:t>Masakiyo Kitazawa</a:t>
            </a:r>
            <a:endParaRPr kumimoji="1" lang="en-US" altLang="ja-JP" sz="3600" b="1" dirty="0" smtClean="0"/>
          </a:p>
          <a:p>
            <a:r>
              <a:rPr lang="en-US" altLang="ja-JP" sz="3200" dirty="0" smtClean="0"/>
              <a:t>(Osaka U.)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86176" y="168948"/>
            <a:ext cx="519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ja-JP" dirty="0" smtClean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Extreme </a:t>
            </a:r>
            <a:r>
              <a:rPr lang="en-US" altLang="ja-JP" dirty="0" err="1" smtClean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Nonequilibrium</a:t>
            </a:r>
            <a:r>
              <a:rPr lang="en-US" altLang="ja-JP" dirty="0" smtClean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 QCD, Online, </a:t>
            </a:r>
            <a:r>
              <a:rPr lang="en-US" altLang="ja-JP" smtClean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2020/Oct./8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432203" y="3484426"/>
            <a:ext cx="3008629" cy="748155"/>
            <a:chOff x="4432203" y="2805146"/>
            <a:chExt cx="3008629" cy="748155"/>
          </a:xfrm>
        </p:grpSpPr>
        <p:sp>
          <p:nvSpPr>
            <p:cNvPr id="43" name="正方形/長方形 42"/>
            <p:cNvSpPr/>
            <p:nvPr/>
          </p:nvSpPr>
          <p:spPr>
            <a:xfrm>
              <a:off x="4432203" y="2805146"/>
              <a:ext cx="826037" cy="70333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4649282" y="2845415"/>
              <a:ext cx="2791550" cy="707886"/>
              <a:chOff x="4649282" y="2845415"/>
              <a:chExt cx="2791550" cy="707886"/>
            </a:xfrm>
          </p:grpSpPr>
          <p:sp>
            <p:nvSpPr>
              <p:cNvPr id="44" name="楕円 43"/>
              <p:cNvSpPr/>
              <p:nvPr/>
            </p:nvSpPr>
            <p:spPr>
              <a:xfrm>
                <a:off x="4649282" y="2984484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5269917" y="2845415"/>
                <a:ext cx="217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Iritani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MK, Suzuki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,</a:t>
                </a:r>
              </a:p>
              <a:p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Takaura</a:t>
                </a:r>
                <a:r>
                  <a:rPr kumimoji="1" lang="en-US" altLang="ja-JP" sz="2000" dirty="0" smtClean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2019</a:t>
                </a:r>
                <a:endParaRPr kumimoji="1" lang="ja-JP" altLang="en-US" sz="2000" dirty="0" smtClean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7" name="正方形/長方形 36"/>
          <p:cNvSpPr/>
          <p:nvPr/>
        </p:nvSpPr>
        <p:spPr>
          <a:xfrm>
            <a:off x="3540616" y="2367631"/>
            <a:ext cx="1037414" cy="19512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zero</a:t>
            </a:r>
            <a:endParaRPr kumimoji="1"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66CCFF"/>
                </a:solidFill>
              </a:rPr>
              <a:t>Suzuki (2013)</a:t>
            </a:r>
            <a:endParaRPr kumimoji="1" lang="ja-JP" altLang="en-US" sz="2000" dirty="0" smtClean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Suzuki, PTEP 2013, 083B03</a:t>
            </a:r>
          </a:p>
          <a:p>
            <a:r>
              <a:rPr kumimoji="1" lang="en-US" altLang="ja-JP" sz="2000" dirty="0" err="1" smtClean="0"/>
              <a:t>Harlander</a:t>
            </a:r>
            <a:r>
              <a:rPr kumimoji="1" lang="en-US" altLang="ja-JP" sz="2000" dirty="0" smtClean="0"/>
              <a:t>+, 1808.09837</a:t>
            </a:r>
          </a:p>
          <a:p>
            <a:r>
              <a:rPr lang="en-US" altLang="ja-JP" sz="2000" dirty="0" err="1" smtClean="0"/>
              <a:t>Iritani</a:t>
            </a:r>
            <a:r>
              <a:rPr lang="en-US" altLang="ja-JP" sz="2000" dirty="0" smtClean="0"/>
              <a:t>, MK, Suzuki, </a:t>
            </a:r>
            <a:r>
              <a:rPr lang="en-US" altLang="ja-JP" sz="2000" dirty="0" err="1" smtClean="0"/>
              <a:t>Takaura</a:t>
            </a:r>
            <a:r>
              <a:rPr lang="en-US" altLang="ja-JP" sz="2000" dirty="0" smtClean="0"/>
              <a:t>, PTEP 2019</a:t>
            </a:r>
            <a:endParaRPr kumimoji="1" lang="en-US" altLang="ja-JP" sz="20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31" y="5020411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Choice of the scale of g</a:t>
            </a:r>
            <a:r>
              <a:rPr kumimoji="1" lang="en-US" altLang="ja-JP" sz="2800" b="1" baseline="30000" dirty="0" smtClean="0"/>
              <a:t>2</a:t>
            </a:r>
            <a:endParaRPr kumimoji="1" lang="ja-JP" altLang="en-US" sz="2800" b="1" baseline="30000" dirty="0" smtClean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Previous:</a:t>
            </a:r>
          </a:p>
          <a:p>
            <a:r>
              <a:rPr lang="en-US" altLang="ja-JP" sz="2400" dirty="0" smtClean="0"/>
              <a:t>Improved:</a:t>
            </a:r>
            <a:endParaRPr kumimoji="1" lang="ja-JP" altLang="en-US" sz="2400" dirty="0" smtClean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Harlander</a:t>
            </a:r>
            <a:r>
              <a:rPr kumimoji="1" lang="en-US" altLang="ja-JP" dirty="0" smtClean="0"/>
              <a:t>+ (2018)</a:t>
            </a:r>
            <a:endParaRPr kumimoji="1" lang="ja-JP" altLang="en-US" dirty="0" smtClean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56783" y="4210715"/>
            <a:ext cx="202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CCFF"/>
                </a:solidFill>
              </a:rPr>
              <a:t>Harlander</a:t>
            </a:r>
            <a:r>
              <a:rPr kumimoji="1" lang="en-US" altLang="ja-JP" sz="2000" dirty="0" smtClean="0">
                <a:solidFill>
                  <a:srgbClr val="FFCCFF"/>
                </a:solidFill>
              </a:rPr>
              <a:t>+(2018)</a:t>
            </a:r>
            <a:endParaRPr kumimoji="1" lang="ja-JP" altLang="en-US" sz="2000" dirty="0" smtClean="0">
              <a:solidFill>
                <a:srgbClr val="FFCCFF"/>
              </a:solidFill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3840339" y="298064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1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228726" y="1323707"/>
            <a:ext cx="2897150" cy="335279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  <a:effectLst>
                <a:glow rad="50800">
                  <a:schemeClr val="bg1">
                    <a:lumMod val="50000"/>
                    <a:lumOff val="50000"/>
                    <a:alpha val="42000"/>
                  </a:schemeClr>
                </a:glow>
              </a:effectLst>
            </a:endParaRPr>
          </a:p>
          <a:p>
            <a:pPr algn="ctr"/>
            <a:r>
              <a:rPr lang="en-US" altLang="ja-JP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glow rad="50800">
                    <a:schemeClr val="bg1">
                      <a:lumMod val="50000"/>
                      <a:lumOff val="50000"/>
                      <a:alpha val="42000"/>
                    </a:schemeClr>
                  </a:glow>
                </a:effectLst>
              </a:rPr>
              <a:t>Smeared world</a:t>
            </a:r>
          </a:p>
          <a:p>
            <a:pPr algn="ctr"/>
            <a:r>
              <a:rPr lang="en-US" altLang="ja-JP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glow rad="50800">
                    <a:schemeClr val="bg1">
                      <a:lumMod val="50000"/>
                      <a:lumOff val="50000"/>
                      <a:alpha val="42000"/>
                    </a:schemeClr>
                  </a:glow>
                </a:effectLst>
              </a:rPr>
              <a:t>by gradient flow</a:t>
            </a:r>
          </a:p>
          <a:p>
            <a:pPr algn="ctr"/>
            <a:endParaRPr kumimoji="1" lang="en-US" altLang="ja-JP" sz="2400" b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glow rad="50800">
                  <a:schemeClr val="bg1">
                    <a:lumMod val="50000"/>
                    <a:lumOff val="50000"/>
                    <a:alpha val="42000"/>
                  </a:schemeClr>
                </a:glow>
              </a:effectLst>
            </a:endParaRPr>
          </a:p>
          <a:p>
            <a:pPr algn="ctr"/>
            <a:endParaRPr lang="en-US" altLang="ja-JP" sz="2400" dirty="0">
              <a:solidFill>
                <a:schemeClr val="tx1">
                  <a:lumMod val="65000"/>
                </a:schemeClr>
              </a:solidFill>
              <a:effectLst>
                <a:glow rad="50800">
                  <a:schemeClr val="bg1">
                    <a:lumMod val="50000"/>
                    <a:lumOff val="50000"/>
                    <a:alpha val="42000"/>
                  </a:schemeClr>
                </a:glow>
              </a:effectLst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  <a:effectLst>
                <a:glow rad="50800">
                  <a:schemeClr val="bg1">
                    <a:lumMod val="50000"/>
                    <a:lumOff val="50000"/>
                    <a:alpha val="42000"/>
                  </a:schemeClr>
                </a:glow>
              </a:effectLst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  <a:effectLst>
                <a:glow rad="50800">
                  <a:schemeClr val="bg1">
                    <a:lumMod val="50000"/>
                    <a:lumOff val="50000"/>
                    <a:alpha val="42000"/>
                  </a:schemeClr>
                </a:glow>
              </a:effectLs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SF</a:t>
            </a:r>
            <a:r>
              <a:rPr kumimoji="1" lang="en-US" altLang="ja-JP" i="1" dirty="0" err="1" smtClean="0"/>
              <a:t>t</a:t>
            </a:r>
            <a:r>
              <a:rPr kumimoji="1" lang="en-US" altLang="ja-JP" dirty="0" err="1" smtClean="0"/>
              <a:t>X</a:t>
            </a:r>
            <a:r>
              <a:rPr kumimoji="1" lang="en-US" altLang="ja-JP" dirty="0" smtClean="0"/>
              <a:t> Method</a:t>
            </a:r>
            <a:endParaRPr kumimoji="1" lang="ja-JP" altLang="en-US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5" y="112863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43200" y="1456950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082834" y="1667766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17" y="2408182"/>
            <a:ext cx="867690" cy="58324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1045425" y="3168207"/>
            <a:ext cx="2098363" cy="155184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endParaRPr kumimoji="1" lang="en-US" altLang="ja-JP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07" y="4046475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465497" y="2117478"/>
            <a:ext cx="1149737" cy="1069033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3" y="3545498"/>
            <a:ext cx="1316566" cy="461456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3082834" y="3220144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sp>
        <p:nvSpPr>
          <p:cNvPr id="3" name="角丸四角形 2"/>
          <p:cNvSpPr/>
          <p:nvPr/>
        </p:nvSpPr>
        <p:spPr>
          <a:xfrm>
            <a:off x="5632272" y="3266238"/>
            <a:ext cx="2090057" cy="1065926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6551202" y="4035453"/>
            <a:ext cx="2090056" cy="82716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/>
              <a:t>Measure on </a:t>
            </a:r>
          </a:p>
          <a:p>
            <a:pPr algn="ctr"/>
            <a:r>
              <a:rPr lang="en-US" altLang="ja-JP" sz="2800" b="1" dirty="0" smtClean="0"/>
              <a:t>the lattice</a:t>
            </a:r>
            <a:endParaRPr kumimoji="1" lang="ja-JP" altLang="en-US" sz="2800" b="1" dirty="0"/>
          </a:p>
        </p:txBody>
      </p:sp>
      <p:sp>
        <p:nvSpPr>
          <p:cNvPr id="27" name="右矢印 26"/>
          <p:cNvSpPr/>
          <p:nvPr/>
        </p:nvSpPr>
        <p:spPr>
          <a:xfrm rot="21175600" flipH="1">
            <a:off x="2428162" y="3866131"/>
            <a:ext cx="3439736" cy="484632"/>
          </a:xfrm>
          <a:prstGeom prst="rightArrow">
            <a:avLst>
              <a:gd name="adj1" fmla="val 50000"/>
              <a:gd name="adj2" fmla="val 132659"/>
            </a:avLst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3370217" y="4161211"/>
            <a:ext cx="2403566" cy="702723"/>
          </a:xfrm>
          <a:prstGeom prst="roundRect">
            <a:avLst/>
          </a:prstGeom>
          <a:gradFill rotWithShape="1">
            <a:gsLst>
              <a:gs pos="0">
                <a:srgbClr val="C0504D">
                  <a:satMod val="103000"/>
                  <a:lumMod val="102000"/>
                  <a:tint val="94000"/>
                </a:srgbClr>
              </a:gs>
              <a:gs pos="50000">
                <a:srgbClr val="C0504D">
                  <a:satMod val="110000"/>
                  <a:lumMod val="100000"/>
                  <a:shade val="100000"/>
                </a:srgbClr>
              </a:gs>
              <a:gs pos="100000">
                <a:srgbClr val="C0504D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analytic relation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(perturbative)</a:t>
            </a:r>
            <a:endParaRPr kumimoji="0" lang="ja-JP" altLang="en-US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18990" y="4961343"/>
            <a:ext cx="8081573" cy="1797373"/>
            <a:chOff x="818990" y="4961343"/>
            <a:chExt cx="8081573" cy="1797373"/>
          </a:xfrm>
        </p:grpSpPr>
        <p:sp>
          <p:nvSpPr>
            <p:cNvPr id="34" name="角丸四角形 33"/>
            <p:cNvSpPr/>
            <p:nvPr/>
          </p:nvSpPr>
          <p:spPr>
            <a:xfrm>
              <a:off x="818990" y="4961343"/>
              <a:ext cx="7672252" cy="1797373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182932" y="4965963"/>
              <a:ext cx="4944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Take</a:t>
              </a:r>
              <a:r>
                <a:rPr kumimoji="1" lang="en-US" altLang="ja-JP" sz="2800" b="1" dirty="0" smtClean="0"/>
                <a:t> </a:t>
              </a:r>
              <a:r>
                <a:rPr lang="en-US" altLang="ja-JP" sz="2800" b="1" dirty="0"/>
                <a:t>E</a:t>
              </a:r>
              <a:r>
                <a:rPr kumimoji="1" lang="en-US" altLang="ja-JP" sz="2800" b="1" dirty="0" smtClean="0"/>
                <a:t>xtrapolation 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(</a:t>
              </a:r>
              <a:r>
                <a:rPr kumimoji="1" lang="en-US" altLang="ja-JP" sz="2800" b="1" dirty="0" err="1" smtClean="0">
                  <a:latin typeface="Century" panose="02040604050505020304" pitchFamily="18" charset="0"/>
                </a:rPr>
                <a:t>t,a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)</a:t>
              </a:r>
              <a:r>
                <a:rPr kumimoji="1" lang="en-US" altLang="ja-JP" sz="2800" b="1" dirty="0" smtClean="0">
                  <a:latin typeface="Century" panose="02040604050505020304" pitchFamily="18" charset="0"/>
                  <a:sym typeface="Wingdings" panose="05000000000000000000" pitchFamily="2" charset="2"/>
                </a:rPr>
                <a:t>(0,0)</a:t>
              </a:r>
              <a:endParaRPr kumimoji="1" lang="ja-JP" altLang="en-US" sz="2800" b="1" dirty="0" smtClean="0">
                <a:latin typeface="Century" panose="02040604050505020304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696583" y="6230001"/>
              <a:ext cx="2522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9999"/>
                  </a:solidFill>
                </a:rPr>
                <a:t>O(t) terms in SFTE</a:t>
              </a:r>
              <a:endParaRPr kumimoji="1" lang="ja-JP" altLang="en-US" sz="2400" dirty="0" smtClean="0">
                <a:solidFill>
                  <a:srgbClr val="FF9999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131856" y="6212752"/>
              <a:ext cx="2768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lattice discretization</a:t>
              </a:r>
              <a:endParaRPr kumimoji="1" lang="ja-JP" alt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 rot="16200000" flipV="1">
              <a:off x="6466198" y="5378602"/>
              <a:ext cx="796789" cy="993433"/>
            </a:xfrm>
            <a:prstGeom prst="roundRect">
              <a:avLst/>
            </a:prstGeom>
            <a:solidFill>
              <a:schemeClr val="tx2">
                <a:alpha val="10196"/>
              </a:schemeClr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角丸四角形 38"/>
            <p:cNvSpPr/>
            <p:nvPr/>
          </p:nvSpPr>
          <p:spPr>
            <a:xfrm rot="16200000" flipV="1">
              <a:off x="5320180" y="5499670"/>
              <a:ext cx="796789" cy="751295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\frac{a^2}t + \cdots&#10;\end{align*}&lt;/body&gt;&#10;  &lt;fcolor&gt;FFFFFFFF&lt;/fcolor&gt;&#10;  &lt;bcolor&gt;FF000000&lt;/bcolor&gt;&#10;  &lt;transparent&gt;True&lt;/transparent&gt;&#10;  &lt;resolution&gt;1800&lt;/resolution&gt;&#10;  &lt;imageh&gt;546&lt;/imageh&gt;&#10;  &lt;imagew&gt;5226&lt;/imagew&gt;&#10;  &lt;scale&gt;50&lt;/scale&gt;&#10;  &lt;cursor&gt;148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294" y="5520915"/>
              <a:ext cx="6268262" cy="654893"/>
            </a:xfrm>
            <a:prstGeom prst="rect">
              <a:avLst/>
            </a:prstGeom>
          </p:spPr>
        </p:pic>
      </p:grp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51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7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894289" y="1458219"/>
            <a:ext cx="4801126" cy="240482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 Fermion</a:t>
            </a:r>
            <a:r>
              <a:rPr lang="en-US" altLang="ja-JP" dirty="0"/>
              <a:t>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85798" y="1458219"/>
            <a:ext cx="2400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2013</a:t>
            </a:r>
          </a:p>
          <a:p>
            <a:r>
              <a:rPr lang="en-US" altLang="ja-JP" sz="2000" dirty="0" smtClean="0"/>
              <a:t>Makino, Suzuki, 2014</a:t>
            </a:r>
          </a:p>
          <a:p>
            <a:r>
              <a:rPr kumimoji="1" lang="en-US" altLang="ja-JP" sz="2000" dirty="0" smtClean="0"/>
              <a:t>Taniguchi+ (WHOT) </a:t>
            </a:r>
          </a:p>
          <a:p>
            <a:pPr algn="r"/>
            <a:r>
              <a:rPr kumimoji="1" lang="en-US" altLang="ja-JP" sz="2000" dirty="0" smtClean="0"/>
              <a:t>2016</a:t>
            </a:r>
            <a:r>
              <a:rPr lang="en-US" altLang="ja-JP" sz="2000" dirty="0"/>
              <a:t>~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0248" y="4301803"/>
            <a:ext cx="733726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Not</a:t>
            </a:r>
            <a:r>
              <a:rPr lang="en-US" altLang="ja-JP" sz="2400" dirty="0" smtClean="0"/>
              <a:t> “gradient” flow </a:t>
            </a:r>
            <a:r>
              <a:rPr lang="en-US" altLang="ja-JP" sz="2400" dirty="0" smtClean="0">
                <a:solidFill>
                  <a:srgbClr val="FFFF00"/>
                </a:solidFill>
              </a:rPr>
              <a:t>but</a:t>
            </a:r>
            <a:r>
              <a:rPr lang="en-US" altLang="ja-JP" sz="2400" dirty="0" smtClean="0"/>
              <a:t> a “diffusion”-type equation.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Divergence in field renormalization of fermions.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All observables are finite at t&gt;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ja-JP" sz="2400" dirty="0" smtClean="0"/>
              <a:t> once Z(t)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is fixed.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Energy-momentum tensor from </a:t>
            </a:r>
            <a:r>
              <a:rPr lang="en-US" altLang="ja-JP" sz="2400" dirty="0" err="1" smtClean="0"/>
              <a:t>SF</a:t>
            </a:r>
            <a:r>
              <a:rPr lang="en-US" altLang="ja-JP" sz="2400" i="1" dirty="0" err="1" smtClean="0"/>
              <a:t>t</a:t>
            </a:r>
            <a:r>
              <a:rPr lang="en-US" altLang="ja-JP" sz="2400" dirty="0" err="1" smtClean="0"/>
              <a:t>X</a:t>
            </a:r>
            <a:r>
              <a:rPr lang="en-US" altLang="ja-JP" sz="2400" dirty="0" smtClean="0"/>
              <a:t> </a:t>
            </a:r>
            <a:r>
              <a:rPr lang="en-US" altLang="ja-JP" dirty="0" smtClean="0"/>
              <a:t>Makino, Suzuki, 2014</a:t>
            </a: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tilde\psi(t,x)=Z(t)\psi(t,x)&#10;\end{align*}&lt;/body&gt;&#10;  &lt;fcolor&gt;FFFFFFFF&lt;/fcolor&gt;&#10;  &lt;bcolor&gt;FFFFFFFF&lt;/bcolor&gt;&#10;  &lt;transparent&gt;True&lt;/transparent&gt;&#10;  &lt;resolution&gt;1800&lt;/resolution&gt;&#10;  &lt;imageh&gt;294&lt;/imageh&gt;&#10;  &lt;imagew&gt;218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18" y="5745345"/>
            <a:ext cx="2972480" cy="399410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_\mu = \partial_\mu + A_\mu(t,x)&#10;\end{align*}&lt;/body&gt;&#10;  &lt;fcolor&gt;FFFFFFFF&lt;/fcolor&gt;&#10;  &lt;bcolor&gt;FFFFFFFF&lt;/bcolor&gt;&#10;  &lt;transparent&gt;True&lt;/transparent&gt;&#10;  &lt;resolution&gt;1800&lt;/resolution&gt;&#10;  &lt;imageh&gt;261&lt;/imageh&gt;&#10;  &lt;imagew&gt;2065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88" y="3340524"/>
            <a:ext cx="2549349" cy="322218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partial_t \psi (t,x)&#10;&amp;amp;= D_\mu D_\mu \psi(t,x)&#10;\\&#10;\partial_t \bar\psi(t,x)&#10;&amp;amp;= \psi(t,x)\overleftarrow D_\mu \overleftarrow D_\mu &#10;\end{align*}&lt;/body&gt;&#10;  &lt;fcolor&gt;FFFFFFFF&lt;/fcolor&gt;&#10;  &lt;bcolor&gt;FFFFFFFF&lt;/bcolor&gt;&#10;  &lt;transparent&gt;True&lt;/transparent&gt;&#10;  &lt;resolution&gt;1800&lt;/resolution&gt;&#10;  &lt;imageh&gt;734&lt;/imageh&gt;&#10;  &lt;imagew&gt;2701&lt;/imagew&gt;&#10;  &lt;scale&gt;50&lt;/scale&gt;&#10;  &lt;cursor&gt;1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43" y="1742402"/>
            <a:ext cx="4266254" cy="1159359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80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67783" y="1637558"/>
            <a:ext cx="8462707" cy="267822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in QCD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35698" b="1"/>
          <a:stretch/>
        </p:blipFill>
        <p:spPr>
          <a:xfrm>
            <a:off x="367783" y="4713900"/>
            <a:ext cx="5615006" cy="143180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069" y="5619194"/>
            <a:ext cx="3246432" cy="6517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(t,x) =&amp;amp; c_1(t) U_{\mu\nu}(t,x) + c_2(t) \delta_{\mu\nu}\big( E(t,x) - \langle E \rangle_0 \big) &#10;\\&#10;&amp;amp;+ c_3(t) \big( O_{3\mu\nu}(t,x) - 2 O_{4\mu\nu}(t,x) - {\rm VEV} \big)&#10;\\&#10;&amp;amp;+c_4(t) \big( O_{4\mu\nu} (t,x)- {\rm VEV} \big)&#10;+ c_5(t) \big( O_{5\mu\nu} (t,x)- {\rm VEV} \big)&#10;\end{align*}&lt;/body&gt;&#10;  &lt;fcolor&gt;FFFFFFFF&lt;/fcolor&gt;&#10;  &lt;bcolor&gt;FFFFFFFF&lt;/bcolor&gt;&#10;  &lt;transparent&gt;True&lt;/transparent&gt;&#10;  &lt;resolution&gt;1800&lt;/resolution&gt;&#10;  &lt;imageh&gt;1195&lt;/imageh&gt;&#10;  &lt;imagew&gt;706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7" y="1981928"/>
            <a:ext cx="8070721" cy="136588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(x) = \lim_{t\to0} T_{\mu\mu}(t,x)&#10;\end{align*}&lt;/body&gt;&#10;  &lt;fcolor&gt;FFFFFFFF&lt;/fcolor&gt;&#10;  &lt;bcolor&gt;FFFFFFFF&lt;/bcolor&gt;&#10;  &lt;transparent&gt;True&lt;/transparent&gt;&#10;  &lt;resolution&gt;1800&lt;/resolution&gt;&#10;  &lt;imageh&gt;344&lt;/imageh&gt;&#10;  &lt;imagew&gt;2379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97" y="3727117"/>
            <a:ext cx="3453255" cy="499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18651" y="900162"/>
            <a:ext cx="3277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Makino, Suzuki (2014)</a:t>
            </a:r>
          </a:p>
          <a:p>
            <a:r>
              <a:rPr kumimoji="1" lang="en-US" altLang="ja-JP" sz="2000" dirty="0" err="1" smtClean="0"/>
              <a:t>Harlander</a:t>
            </a:r>
            <a:r>
              <a:rPr kumimoji="1" lang="en-US" altLang="ja-JP" sz="2000" dirty="0" smtClean="0"/>
              <a:t>+ (2018)</a:t>
            </a:r>
          </a:p>
        </p:txBody>
      </p:sp>
    </p:spTree>
    <p:extLst>
      <p:ext uri="{BB962C8B-B14F-4D97-AF65-F5344CB8AC3E}">
        <p14:creationId xmlns:p14="http://schemas.microsoft.com/office/powerpoint/2010/main" val="31781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98538" y="1552227"/>
            <a:ext cx="7946921" cy="222840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on the Lattice: Conventional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0492" y="1643332"/>
            <a:ext cx="40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Lattice EMT Operator</a:t>
            </a:r>
            <a:endParaRPr kumimoji="1" lang="ja-JP" altLang="en-US" sz="3200" b="1" dirty="0" smtClean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\mu\nu}^{[1]} = \delta_{\mu\nu} F_{\rho\sigma}^a F_{\rho\sigma}^a&#10;\end{align*}&lt;/body&gt;&#10;  &lt;fcolor&gt;FFFFFFFF&lt;/fcolor&gt;&#10;  &lt;bcolor&gt;FF000000&lt;/bcolor&gt;&#10;  &lt;transparent&gt;True&lt;/transparent&gt;&#10;  &lt;resolution&gt;1800&lt;/resolution&gt;&#10;  &lt;imageh&gt;332&lt;/imageh&gt;&#10;  &lt;imagew&gt;1856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3233147"/>
            <a:ext cx="1414095" cy="25295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{[6]} = (1-\delta_{\mu\nu}) F_{\mu\rho}^a F_{\nu\rho}^a,&#10;\end{align*}&lt;/body&gt;&#10;  &lt;fcolor&gt;FFFFFFFF&lt;/fcolor&gt;&#10;  &lt;bcolor&gt;FF000000&lt;/bcolor&gt;&#10;  &lt;transparent&gt;True&lt;/transparent&gt;&#10;  &lt;resolution&gt;1800&lt;/resolution&gt;&#10;  &lt;imageh&gt;332&lt;/imageh&gt;&#10;  &lt;imagew&gt;254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2" y="3233149"/>
            <a:ext cx="1938286" cy="25295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{[3]} = \delta_{\mu\nu}\Big( F_{\mu\rho}^a F_{\nu\rho}^a - \frac14 F_{\rho\sigma}^a F_{\rho\sigma}^a \Big),&#10;\end{align*}&lt;/body&gt;&#10;  &lt;fcolor&gt;FFFFFFFF&lt;/fcolor&gt;&#10;  &lt;bcolor&gt;FF000000&lt;/bcolor&gt;&#10;  &lt;transparent&gt;True&lt;/transparent&gt;&#10;  &lt;resolution&gt;1800&lt;/resolution&gt;&#10;  &lt;imageh&gt;503&lt;/imageh&gt;&#10;  &lt;imagew&gt;3503&lt;/imagew&gt;&#10;  &lt;scale&gt;50&lt;/scale&gt;&#10;  &lt;cursor&gt;1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1" y="3168004"/>
            <a:ext cx="2668952" cy="38323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90102" y="4774567"/>
            <a:ext cx="46712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Fit to thermodynamics: Z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, Z</a:t>
            </a:r>
            <a:r>
              <a:rPr lang="en-US" altLang="ja-JP" sz="2400" baseline="-25000" dirty="0"/>
              <a:t>1</a:t>
            </a:r>
            <a:endParaRPr lang="ja-JP" altLang="en-US" sz="2400" baseline="-25000" dirty="0"/>
          </a:p>
          <a:p>
            <a:pPr marL="342900" lvl="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prstClr val="white"/>
                </a:solidFill>
              </a:rPr>
              <a:t>Shifted-boundary method: Z</a:t>
            </a:r>
            <a:r>
              <a:rPr lang="en-US" altLang="ja-JP" sz="2400" baseline="-25000" dirty="0">
                <a:solidFill>
                  <a:prstClr val="white"/>
                </a:solidFill>
              </a:rPr>
              <a:t>6</a:t>
            </a:r>
            <a:r>
              <a:rPr lang="en-US" altLang="ja-JP" sz="2400" dirty="0">
                <a:solidFill>
                  <a:prstClr val="white"/>
                </a:solidFill>
              </a:rPr>
              <a:t>, </a:t>
            </a:r>
            <a:r>
              <a:rPr lang="en-US" altLang="ja-JP" sz="2400" dirty="0" smtClean="0">
                <a:solidFill>
                  <a:prstClr val="white"/>
                </a:solidFill>
              </a:rPr>
              <a:t>Z</a:t>
            </a:r>
            <a:r>
              <a:rPr lang="en-US" altLang="ja-JP" sz="2400" baseline="-25000" dirty="0" smtClean="0">
                <a:solidFill>
                  <a:prstClr val="white"/>
                </a:solidFill>
              </a:rPr>
              <a:t>3</a:t>
            </a:r>
          </a:p>
          <a:p>
            <a:pPr marL="342900" lvl="0" indent="-342900">
              <a:buFont typeface="Wingdings" panose="05000000000000000000" pitchFamily="2" charset="2"/>
              <a:buChar char="p"/>
            </a:pPr>
            <a:endParaRPr kumimoji="1" lang="en-US" altLang="ja-JP" sz="10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Full QCD with fermions</a:t>
            </a:r>
            <a:endParaRPr kumimoji="1" lang="en-US" altLang="ja-JP" sz="2400" baseline="-25000" dirty="0" smtClean="0"/>
          </a:p>
        </p:txBody>
      </p:sp>
      <p:sp>
        <p:nvSpPr>
          <p:cNvPr id="17" name="正方形/長方形 16"/>
          <p:cNvSpPr/>
          <p:nvPr/>
        </p:nvSpPr>
        <p:spPr>
          <a:xfrm>
            <a:off x="6534493" y="1868488"/>
            <a:ext cx="2049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Caracciolo</a:t>
            </a:r>
            <a:r>
              <a:rPr lang="en-US" altLang="ja-JP" sz="2000" dirty="0" smtClean="0"/>
              <a:t>+, 1990</a:t>
            </a:r>
            <a:endParaRPr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04169" y="4915090"/>
            <a:ext cx="4000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Giusti</a:t>
            </a:r>
            <a:r>
              <a:rPr kumimoji="1" lang="en-US" altLang="ja-JP" sz="2000" dirty="0" smtClean="0"/>
              <a:t>, Meyer, 2011; 2013;</a:t>
            </a:r>
          </a:p>
          <a:p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2014~;</a:t>
            </a:r>
            <a:r>
              <a:rPr lang="en-US" altLang="ja-JP" sz="2000" dirty="0"/>
              <a:t> </a:t>
            </a:r>
            <a:r>
              <a:rPr kumimoji="1" lang="en-US" altLang="ja-JP" sz="2000" dirty="0" err="1" smtClean="0"/>
              <a:t>Borsanyi</a:t>
            </a:r>
            <a:r>
              <a:rPr kumimoji="1" lang="en-US" altLang="ja-JP" sz="2000" dirty="0" smtClean="0"/>
              <a:t>+, 2018</a:t>
            </a:r>
          </a:p>
          <a:p>
            <a:endParaRPr kumimoji="1" lang="en-US" altLang="ja-JP" sz="1200" dirty="0" smtClean="0"/>
          </a:p>
          <a:p>
            <a:r>
              <a:rPr lang="en-US" altLang="ja-JP" sz="2000" dirty="0" err="1" smtClean="0"/>
              <a:t>Brida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2020</a:t>
            </a:r>
            <a:endParaRPr kumimoji="1" lang="ja-JP" altLang="en-US" sz="20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 = &#10;Z_6 T_{\mu\nu}^{[6]} &#10;+ Z_3 T_{\mu\nu}^{[3]} &#10;+ Z_1 \big( T_{\mu\nu}^{[1]} - \langle T_{\mu\nu}^{[1]}\rangle \big)&#10;\end{align*}&lt;/body&gt;&#10;  &lt;fcolor&gt;FFFFFFFF&lt;/fcolor&gt;&#10;  &lt;bcolor&gt;FF000000&lt;/bcolor&gt;&#10;  &lt;transparent&gt;True&lt;/transparent&gt;&#10;  &lt;resolution&gt;1800&lt;/resolution&gt;&#10;  &lt;imageh&gt;332&lt;/imageh&gt;&#10;  &lt;imagew&gt;44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6" y="2445963"/>
            <a:ext cx="7099424" cy="52647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32258" y="4218425"/>
            <a:ext cx="3631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Determination of </a:t>
            </a:r>
            <a:r>
              <a:rPr kumimoji="1" lang="en-US" altLang="ja-JP" sz="2800" b="1" dirty="0" err="1" smtClean="0"/>
              <a:t>Zs</a:t>
            </a:r>
            <a:endParaRPr kumimoji="1" lang="ja-JP" altLang="en-US" sz="2800" b="1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99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505097" y="2087354"/>
            <a:ext cx="8098972" cy="1204486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28650" y="1292748"/>
                <a:ext cx="7759336" cy="5093702"/>
              </a:xfrm>
              <a:prstGeom prst="rect">
                <a:avLst/>
              </a:prstGeom>
              <a:noFill/>
              <a:effectLst>
                <a:glow rad="101600">
                  <a:srgbClr val="11455D"/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1. </a:t>
                </a:r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Constructing EMT</a:t>
                </a:r>
                <a:r>
                  <a:rPr lang="en-US" altLang="ja-JP" sz="2400" dirty="0" smtClean="0">
                    <a:effectLst>
                      <a:glow rad="101600">
                        <a:srgbClr val="124963"/>
                      </a:glow>
                    </a:effectLst>
                  </a:rPr>
                  <a:t> through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gradient flow</a:t>
                </a:r>
                <a:endParaRPr kumimoji="1" lang="en-US" altLang="ja-JP" sz="2800" dirty="0" smtClean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endParaRPr kumimoji="1" lang="en-US" altLang="ja-JP" sz="1100" dirty="0" smtClean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kumimoji="1"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2. </a:t>
                </a:r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Thermodynamics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D90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,011501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(2014); PR</a:t>
                </a:r>
                <a:r>
                  <a:rPr lang="en-US" altLang="ja-JP" sz="1400" b="1" dirty="0">
                    <a:effectLst>
                      <a:glow rad="101600">
                        <a:srgbClr val="124963"/>
                      </a:glow>
                    </a:effectLst>
                  </a:rPr>
                  <a:t>D94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114512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(2016)</a:t>
                </a:r>
              </a:p>
              <a:p>
                <a:pPr algn="r"/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WHOT-QCD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D96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014509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(2017); 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D102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014510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(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2020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)</a:t>
                </a:r>
              </a:p>
              <a:p>
                <a:pPr algn="r"/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 </a:t>
                </a:r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Iritani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+, PTEP 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2019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023B02 (2019)</a:t>
                </a:r>
                <a:endParaRPr kumimoji="1" lang="en-US" altLang="ja-JP" sz="1400" dirty="0" smtClean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3. </a:t>
                </a:r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Casimir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Effect &amp; Pressure Anisotropy</a:t>
                </a:r>
                <a:endParaRPr lang="en-US" altLang="ja-JP" sz="32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pPr algn="r"/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MK, </a:t>
                </a:r>
                <a:r>
                  <a:rPr lang="en-US" altLang="ja-JP" sz="1400" dirty="0" err="1">
                    <a:effectLst>
                      <a:glow rad="101600">
                        <a:srgbClr val="124963"/>
                      </a:glow>
                    </a:effectLst>
                  </a:rPr>
                  <a:t>Mogliacci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Horowitz, Kolbe,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D99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094507 (2019)</a:t>
                </a:r>
              </a:p>
              <a:p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4.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EMT Correlation Functions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PR</a:t>
                </a:r>
                <a:r>
                  <a:rPr lang="en-US" altLang="ja-JP" sz="1400" b="1" dirty="0">
                    <a:effectLst>
                      <a:glow rad="101600">
                        <a:srgbClr val="124963"/>
                      </a:glow>
                    </a:effectLst>
                  </a:rPr>
                  <a:t>D96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111502 (2017)</a:t>
                </a:r>
              </a:p>
              <a:p>
                <a:r>
                  <a:rPr lang="en-US" altLang="ja-JP" sz="3600" dirty="0">
                    <a:effectLst>
                      <a:glow rad="101600">
                        <a:srgbClr val="124963"/>
                      </a:glow>
                    </a:effectLst>
                  </a:rPr>
                  <a:t>5</a:t>
                </a:r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.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Flux Tube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PL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B789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210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(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2019); </a:t>
                </a:r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Yanagihara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MK, PTEP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2019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093B02 (2019) </a:t>
                </a:r>
              </a:p>
              <a:p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6</a:t>
                </a:r>
                <a:r>
                  <a:rPr kumimoji="1"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. </a:t>
                </a:r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Single-Quark System at T</a:t>
                </a:r>
                <a14:m>
                  <m:oMath xmlns:m="http://schemas.openxmlformats.org/officeDocument/2006/math">
                    <m:r>
                      <a:rPr kumimoji="1" lang="en-US" altLang="ja-JP" sz="3200" i="1" smtClean="0">
                        <a:effectLst>
                          <a:glow rad="101600">
                            <a:srgbClr val="124963"/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in prep.</a:t>
                </a:r>
                <a:endParaRPr kumimoji="1" lang="en-US" altLang="ja-JP" sz="1400" dirty="0" smtClean="0">
                  <a:effectLst>
                    <a:glow rad="101600">
                      <a:srgbClr val="124963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2748"/>
                <a:ext cx="7759336" cy="5093702"/>
              </a:xfrm>
              <a:prstGeom prst="rect">
                <a:avLst/>
              </a:prstGeom>
              <a:blipFill>
                <a:blip r:embed="rId5"/>
                <a:stretch>
                  <a:fillRect l="-1836" t="-1034"/>
                </a:stretch>
              </a:blipFill>
              <a:effectLst>
                <a:glow rad="101600">
                  <a:srgbClr val="11455D"/>
                </a:glo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74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smtClean="0"/>
              <a:t>t</a:t>
            </a:r>
            <a:r>
              <a:rPr kumimoji="1" lang="en-US" altLang="ja-JP" dirty="0" smtClean="0"/>
              <a:t> Dependence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8650" y="5349616"/>
            <a:ext cx="635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Existence of “linear window” at intermediate t</a:t>
            </a:r>
            <a:endParaRPr lang="en-US" altLang="ja-JP" sz="2400" dirty="0" smtClean="0">
              <a:latin typeface="Symbol" panose="05050102010706020507" pitchFamily="18" charset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52226" y="4805543"/>
            <a:ext cx="389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 smtClean="0"/>
              <a:t>Takaura</a:t>
            </a:r>
            <a:r>
              <a:rPr kumimoji="1" lang="en-US" altLang="ja-JP" dirty="0" smtClean="0"/>
              <a:t>, PTEP </a:t>
            </a:r>
            <a:r>
              <a:rPr lang="en-US" altLang="ja-JP" dirty="0" smtClean="0"/>
              <a:t>2019</a:t>
            </a:r>
            <a:endParaRPr kumimoji="1" lang="ja-JP" altLang="en-US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t="1683" r="2203" b="1112"/>
          <a:stretch/>
        </p:blipFill>
        <p:spPr>
          <a:xfrm>
            <a:off x="505098" y="1829049"/>
            <a:ext cx="3669182" cy="29039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927" y="1829049"/>
            <a:ext cx="3667838" cy="2903960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+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35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25" y="1349529"/>
            <a:ext cx="2054057" cy="37953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-3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47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92" y="1349529"/>
            <a:ext cx="2242308" cy="37953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44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39975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Double Extrapolation</a:t>
            </a:r>
            <a:br>
              <a:rPr lang="en-US" altLang="ja-JP" dirty="0" smtClean="0"/>
            </a:br>
            <a:r>
              <a:rPr lang="en-US" altLang="ja-JP" sz="2800" dirty="0" smtClean="0">
                <a:latin typeface="Century" panose="02040604050505020304" pitchFamily="18" charset="0"/>
              </a:rPr>
              <a:t>t</a:t>
            </a:r>
            <a:r>
              <a:rPr lang="en-US" altLang="ja-JP" sz="2800" dirty="0" smtClean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43725" y="371788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575502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915404" y="449663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386672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30957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25968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361988" y="3625704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Continuum extrapolation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1988" y="5606045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Small t extrapolation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476633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4206084"/>
            <a:ext cx="4237271" cy="33561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5933882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2652760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43723" y="321982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43723" y="366396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43723" y="415395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422036" y="4351595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4473965" y="3287312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4473964" y="516682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 t&#10;\end{align*}&lt;/body&gt;&#10;  &lt;fcolor&gt;FFFFFFFF&lt;/fcolor&gt;&#10;  &lt;bcolor&gt;FFFFFFFF&lt;/bcolor&gt;&#10;  &lt;transparent&gt;True&lt;/transparent&gt;&#10;  &lt;resolution&gt;1800&lt;/resolution&gt;&#10;  &lt;imageh&gt;275&lt;/imageh&gt;&#10;  &lt;imagew&gt;240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6179694"/>
            <a:ext cx="2778330" cy="31716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590088" y="223220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 smtClean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221495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121733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50187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526904"/>
            <a:ext cx="6067442" cy="675122"/>
          </a:xfrm>
          <a:prstGeom prst="rect">
            <a:avLst/>
          </a:prstGeom>
        </p:spPr>
      </p:pic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7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Thermodynamics: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err="1" smtClean="0"/>
              <a:t>+p</a:t>
            </a:r>
            <a:r>
              <a:rPr kumimoji="1" lang="en-US" altLang="ja-JP" dirty="0" smtClean="0"/>
              <a:t> &amp; </a:t>
            </a:r>
            <a:r>
              <a:rPr lang="en-US" altLang="ja-JP" dirty="0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smtClean="0"/>
              <a:t>-3p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8650" y="5349616"/>
            <a:ext cx="7475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Existence of “linear window” at intermediate 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Stable t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1" lang="en-US" altLang="ja-JP" sz="2400" dirty="0" smtClean="0"/>
              <a:t> extrapolation</a:t>
            </a:r>
            <a:endParaRPr kumimoji="1" lang="en-US" altLang="ja-JP" sz="105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Systematic errors: fit range, </a:t>
            </a:r>
            <a:r>
              <a:rPr lang="en-US" altLang="ja-JP" sz="2400" dirty="0" err="1" smtClean="0"/>
              <a:t>uncertaintyof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latin typeface="Symbol" panose="05050102010706020507" pitchFamily="18" charset="2"/>
              </a:rPr>
              <a:t>L </a:t>
            </a:r>
            <a:r>
              <a:rPr lang="en-US" altLang="ja-JP" sz="2400" dirty="0" smtClean="0"/>
              <a:t>(±</a:t>
            </a:r>
            <a:r>
              <a:rPr lang="en-US" altLang="ja-JP" sz="2400" dirty="0"/>
              <a:t>3</a:t>
            </a:r>
            <a:r>
              <a:rPr lang="en-US" altLang="ja-JP" sz="2400" dirty="0" smtClean="0"/>
              <a:t>%)</a:t>
            </a:r>
            <a:r>
              <a:rPr lang="en-US" altLang="ja-JP" sz="2400" dirty="0" smtClean="0">
                <a:sym typeface="Wingdings" panose="05000000000000000000" pitchFamily="2" charset="2"/>
              </a:rPr>
              <a:t>, …</a:t>
            </a:r>
            <a:endParaRPr lang="en-US" altLang="ja-JP" sz="2400" dirty="0" smtClean="0">
              <a:latin typeface="Symbol" panose="05050102010706020507" pitchFamily="18" charset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52226" y="4805543"/>
            <a:ext cx="389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 smtClean="0"/>
              <a:t>Takaura</a:t>
            </a:r>
            <a:r>
              <a:rPr kumimoji="1" lang="en-US" altLang="ja-JP" dirty="0" smtClean="0"/>
              <a:t>, PTEP </a:t>
            </a:r>
            <a:r>
              <a:rPr lang="en-US" altLang="ja-JP" dirty="0" smtClean="0"/>
              <a:t>2019</a:t>
            </a:r>
            <a:endParaRPr kumimoji="1" lang="ja-JP" altLang="en-US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t="1683" r="2203" b="1112"/>
          <a:stretch/>
        </p:blipFill>
        <p:spPr>
          <a:xfrm>
            <a:off x="505098" y="1829049"/>
            <a:ext cx="3669182" cy="29039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927" y="1829049"/>
            <a:ext cx="3667838" cy="290396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6265042" y="3079825"/>
            <a:ext cx="835217" cy="671185"/>
            <a:chOff x="2146662" y="2875950"/>
            <a:chExt cx="881652" cy="671185"/>
          </a:xfrm>
        </p:grpSpPr>
        <p:sp>
          <p:nvSpPr>
            <p:cNvPr id="13" name="正方形/長方形 12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146662" y="3177803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6019311" y="2783098"/>
            <a:ext cx="916419" cy="666059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46232" y="2744419"/>
            <a:ext cx="94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6600"/>
                </a:solidFill>
              </a:rPr>
              <a:t>Range2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458915" y="3103826"/>
            <a:ext cx="926348" cy="87221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18450" y="3606711"/>
            <a:ext cx="86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AD0101"/>
                </a:solidFill>
              </a:rPr>
              <a:t>Range3</a:t>
            </a:r>
            <a:endParaRPr kumimoji="1" lang="ja-JP" altLang="en-US" dirty="0">
              <a:solidFill>
                <a:srgbClr val="AD010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064540" y="2805173"/>
            <a:ext cx="486745" cy="624896"/>
          </a:xfrm>
          <a:prstGeom prst="rect">
            <a:avLst/>
          </a:prstGeom>
          <a:solidFill>
            <a:srgbClr val="0000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91023" y="3060737"/>
            <a:ext cx="83521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Range1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624936" y="2508446"/>
            <a:ext cx="916419" cy="626532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51857" y="2469767"/>
            <a:ext cx="94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6600"/>
                </a:solidFill>
              </a:rPr>
              <a:t>Range2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064540" y="2829174"/>
            <a:ext cx="926348" cy="87221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124075" y="3332059"/>
            <a:ext cx="86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AD0101"/>
                </a:solidFill>
              </a:rPr>
              <a:t>Range3</a:t>
            </a:r>
            <a:endParaRPr kumimoji="1" lang="ja-JP" altLang="en-US" dirty="0">
              <a:solidFill>
                <a:srgbClr val="AD0101"/>
              </a:solidFill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+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35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25" y="1349529"/>
            <a:ext cx="2054057" cy="37953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-3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47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92" y="1349529"/>
            <a:ext cx="2242308" cy="37953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10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1267548" y="5593499"/>
            <a:ext cx="6968358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88" y="1754560"/>
            <a:ext cx="4243543" cy="3180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3" y="1754560"/>
            <a:ext cx="4339675" cy="3180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 Dependence: Comparison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5344" y="1175583"/>
            <a:ext cx="3674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 smtClean="0"/>
              <a:t>Takaura</a:t>
            </a:r>
            <a:r>
              <a:rPr kumimoji="1" lang="en-US" altLang="ja-JP" sz="2000" dirty="0" smtClean="0"/>
              <a:t>, </a:t>
            </a:r>
            <a:r>
              <a:rPr lang="en-US" altLang="ja-JP" sz="2000" dirty="0" smtClean="0"/>
              <a:t>2019</a:t>
            </a:r>
            <a:endParaRPr kumimoji="1" lang="ja-JP" altLang="en-US" sz="20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97471" y="3540508"/>
            <a:ext cx="191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00FF"/>
                </a:solidFill>
              </a:rPr>
              <a:t>□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: 2-loop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</a:rPr>
              <a:t>△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: Flow2016</a:t>
            </a:r>
            <a:endParaRPr kumimoji="1" lang="ja-JP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50176" y="5732362"/>
            <a:ext cx="6603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Good agreement with other methods!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Smaller statistics thanks to smearing by the flow</a:t>
            </a:r>
            <a:endParaRPr lang="en-US" altLang="ja-JP" sz="2400" baseline="-25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41369" y="4934578"/>
            <a:ext cx="6785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Systematic error: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>
                <a:latin typeface="Symbol" panose="05050102010706020507" pitchFamily="18" charset="2"/>
              </a:rPr>
              <a:t>0</a:t>
            </a:r>
            <a:r>
              <a:rPr kumimoji="1" lang="en-US" altLang="ja-JP" sz="2400" dirty="0" smtClean="0"/>
              <a:t> or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/>
              <a:t>d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, 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function, fit range</a:t>
            </a:r>
            <a:endParaRPr kumimoji="1" lang="ja-JP" altLang="en-US" sz="2400" dirty="0" smtClean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62317" b="72342"/>
          <a:stretch/>
        </p:blipFill>
        <p:spPr>
          <a:xfrm>
            <a:off x="2204831" y="1378030"/>
            <a:ext cx="2317378" cy="124672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41369" y="3540508"/>
            <a:ext cx="191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00FF"/>
                </a:solidFill>
              </a:rPr>
              <a:t>□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: 3-loop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</a:rPr>
              <a:t>△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: Flow2016</a:t>
            </a:r>
            <a:endParaRPr kumimoji="1" lang="ja-JP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42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5913071" y="2605874"/>
            <a:ext cx="2708421" cy="2101298"/>
            <a:chOff x="5913071" y="1926589"/>
            <a:chExt cx="2708421" cy="2101298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6876705" y="3566222"/>
              <a:ext cx="923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C000"/>
                  </a:solidFill>
                </a:rPr>
                <a:t>stress</a:t>
              </a:r>
              <a:endParaRPr kumimoji="1" lang="ja-JP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 rot="16200000" flipV="1">
              <a:off x="6402209" y="1437451"/>
              <a:ext cx="1730146" cy="2708421"/>
            </a:xfrm>
            <a:prstGeom prst="roundRect">
              <a:avLst>
                <a:gd name="adj" fmla="val 8613"/>
              </a:avLst>
            </a:prstGeom>
            <a:solidFill>
              <a:srgbClr val="FF9900">
                <a:alpha val="9804"/>
              </a:srgbClr>
            </a:solidFill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08" y="3596657"/>
            <a:ext cx="1495595" cy="89517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05" y="2052854"/>
            <a:ext cx="1988788" cy="197614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7" y="1957500"/>
            <a:ext cx="3812059" cy="2431325"/>
          </a:xfrm>
          <a:prstGeom prst="rect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4985365" y="1566018"/>
            <a:ext cx="1078466" cy="960770"/>
            <a:chOff x="4985365" y="886733"/>
            <a:chExt cx="1078466" cy="96077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022584" y="886733"/>
              <a:ext cx="1041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 rot="16200000" flipV="1">
              <a:off x="5076657" y="1272295"/>
              <a:ext cx="483916" cy="666499"/>
            </a:xfrm>
            <a:prstGeom prst="roundRect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5913071" y="1566018"/>
            <a:ext cx="2708420" cy="960768"/>
            <a:chOff x="5913071" y="886733"/>
            <a:chExt cx="2708420" cy="960768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6815126" y="886733"/>
              <a:ext cx="1694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7C80"/>
                  </a:solidFill>
                </a:rPr>
                <a:t>momentum</a:t>
              </a:r>
              <a:endParaRPr kumimoji="1" lang="ja-JP" altLang="en-US" sz="2400" dirty="0">
                <a:solidFill>
                  <a:srgbClr val="FF7C80"/>
                </a:solidFill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 rot="16200000" flipV="1">
              <a:off x="7022181" y="248192"/>
              <a:ext cx="490199" cy="2708420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802350" y="2941393"/>
            <a:ext cx="2959734" cy="842856"/>
            <a:chOff x="5802350" y="2262108"/>
            <a:chExt cx="2959734" cy="842856"/>
          </a:xfrm>
        </p:grpSpPr>
        <p:sp>
          <p:nvSpPr>
            <p:cNvPr id="9" name="テキスト ボックス 8"/>
            <p:cNvSpPr txBox="1"/>
            <p:nvPr/>
          </p:nvSpPr>
          <p:spPr>
            <a:xfrm rot="1810013">
              <a:off x="7146716" y="2262108"/>
              <a:ext cx="1263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66CCFF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</a:rPr>
                <a:t>pressure</a:t>
              </a:r>
              <a:endParaRPr kumimoji="1" lang="ja-JP" altLang="en-US" sz="2400" dirty="0">
                <a:solidFill>
                  <a:srgbClr val="66CC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 rot="7265078">
              <a:off x="6996002" y="1338883"/>
              <a:ext cx="572429" cy="2959734"/>
            </a:xfrm>
            <a:prstGeom prst="roundRect">
              <a:avLst>
                <a:gd name="adj" fmla="val 27987"/>
              </a:avLst>
            </a:prstGeom>
            <a:solidFill>
              <a:srgbClr val="00B0F0">
                <a:alpha val="10000"/>
              </a:srgb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153653" y="109961"/>
            <a:ext cx="6866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Energy-Momentum Tensor</a:t>
            </a:r>
            <a:endParaRPr kumimoji="1" lang="ja-JP" altLang="en-US" sz="48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FFFFFF&lt;/fcolor&gt;&#10;  &lt;bcolor&gt;FFFFFFFF&lt;/bcolor&gt;&#10;  &lt;transparent&gt;True&lt;/transparent&gt;&#10;  &lt;resolution&gt;1800&lt;/resolution&gt;&#10;  &lt;imageh&gt;60&lt;/imageh&gt;&#10;  &lt;imagew&gt;16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53" y="2991110"/>
            <a:ext cx="779154" cy="2833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672013" y="5407025"/>
            <a:ext cx="782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All</a:t>
            </a:r>
            <a:r>
              <a:rPr kumimoji="1" lang="en-US" altLang="ja-JP" sz="2800" dirty="0" smtClean="0"/>
              <a:t> components are important physical observables!</a:t>
            </a:r>
            <a:endParaRPr kumimoji="1" lang="ja-JP" altLang="en-US" sz="2800" dirty="0" smtClean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19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2+1</a:t>
            </a:r>
            <a:r>
              <a:rPr kumimoji="1" lang="en-US" altLang="ja-JP" dirty="0" smtClean="0"/>
              <a:t> QCD </a:t>
            </a:r>
            <a:r>
              <a:rPr lang="en-US" altLang="ja-JP" dirty="0" err="1" smtClean="0"/>
              <a:t>EoS</a:t>
            </a:r>
            <a:r>
              <a:rPr lang="en-US" altLang="ja-JP" dirty="0" smtClean="0"/>
              <a:t> from Gradient Flow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90728" y="1112305"/>
            <a:ext cx="439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WHOT-QCD, PR</a:t>
            </a:r>
            <a:r>
              <a:rPr kumimoji="1" lang="en-US" altLang="ja-JP" b="1" dirty="0" smtClean="0"/>
              <a:t>D96</a:t>
            </a:r>
            <a:r>
              <a:rPr kumimoji="1" lang="en-US" altLang="ja-JP" dirty="0" smtClean="0"/>
              <a:t> (2017);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D102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(2020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)</a:t>
            </a:r>
            <a:endParaRPr lang="en-US" altLang="ja-JP" dirty="0">
              <a:effectLst>
                <a:glow rad="101600">
                  <a:srgbClr val="124963"/>
                </a:glo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7910" y="5401790"/>
            <a:ext cx="5966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Agreement with integral method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Substantial suppression of statistical errors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16975" y="6401702"/>
            <a:ext cx="496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Physical mass: </a:t>
            </a:r>
            <a:r>
              <a:rPr kumimoji="1" lang="en-US" altLang="ja-JP" dirty="0" err="1" smtClean="0"/>
              <a:t>Kanaya</a:t>
            </a:r>
            <a:r>
              <a:rPr kumimoji="1" lang="en-US" altLang="ja-JP" dirty="0" smtClean="0"/>
              <a:t>+ (WHOT-QCD), </a:t>
            </a:r>
            <a:r>
              <a:rPr lang="en-US" altLang="ja-JP" dirty="0" smtClean="0"/>
              <a:t>1910.13036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7066043" y="5359412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≈0.63 </a:t>
            </a:r>
            <a:endParaRPr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10" y="2419514"/>
            <a:ext cx="3638475" cy="276223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19514"/>
            <a:ext cx="3661407" cy="2762233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+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35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18" y="1927708"/>
            <a:ext cx="2054057" cy="37953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-3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47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49" y="1927708"/>
            <a:ext cx="2242308" cy="37953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57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505097" y="3285533"/>
            <a:ext cx="8098972" cy="775661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28650" y="1292748"/>
                <a:ext cx="7759336" cy="5093702"/>
              </a:xfrm>
              <a:prstGeom prst="rect">
                <a:avLst/>
              </a:prstGeom>
              <a:noFill/>
              <a:effectLst>
                <a:glow rad="101600">
                  <a:srgbClr val="11455D"/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1. </a:t>
                </a:r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Constructing EMT</a:t>
                </a:r>
                <a:r>
                  <a:rPr lang="en-US" altLang="ja-JP" sz="2400" dirty="0" smtClean="0">
                    <a:effectLst>
                      <a:glow rad="101600">
                        <a:srgbClr val="124963"/>
                      </a:glow>
                    </a:effectLst>
                  </a:rPr>
                  <a:t> through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gradient flow</a:t>
                </a:r>
                <a:endParaRPr kumimoji="1" lang="en-US" altLang="ja-JP" sz="2800" dirty="0" smtClean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endParaRPr kumimoji="1" lang="en-US" altLang="ja-JP" sz="1100" dirty="0" smtClean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kumimoji="1"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2. </a:t>
                </a:r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Thermodynamics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D90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,011501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(2014); PR</a:t>
                </a:r>
                <a:r>
                  <a:rPr lang="en-US" altLang="ja-JP" sz="1400" b="1" dirty="0">
                    <a:effectLst>
                      <a:glow rad="101600">
                        <a:srgbClr val="124963"/>
                      </a:glow>
                    </a:effectLst>
                  </a:rPr>
                  <a:t>D94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114512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(2016)</a:t>
                </a:r>
              </a:p>
              <a:p>
                <a:pPr algn="r"/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WHOT-QCD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D96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014509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(2017); 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D102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014510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(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2020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)</a:t>
                </a:r>
              </a:p>
              <a:p>
                <a:pPr algn="r"/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 </a:t>
                </a:r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Iritani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+, PTEP 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2019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023B02 (2019)</a:t>
                </a:r>
                <a:endParaRPr kumimoji="1" lang="en-US" altLang="ja-JP" sz="1400" dirty="0" smtClean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3. </a:t>
                </a:r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Casimir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Effect &amp; Pressure Anisotropy</a:t>
                </a:r>
                <a:endParaRPr lang="en-US" altLang="ja-JP" sz="32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pPr algn="r"/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MK, </a:t>
                </a:r>
                <a:r>
                  <a:rPr lang="en-US" altLang="ja-JP" sz="1400" dirty="0" err="1">
                    <a:effectLst>
                      <a:glow rad="101600">
                        <a:srgbClr val="124963"/>
                      </a:glow>
                    </a:effectLst>
                  </a:rPr>
                  <a:t>Mogliacci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Horowitz, Kolbe,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D99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094507 (2019)</a:t>
                </a:r>
              </a:p>
              <a:p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4.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EMT Correlation Functions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PR</a:t>
                </a:r>
                <a:r>
                  <a:rPr lang="en-US" altLang="ja-JP" sz="1400" b="1" dirty="0">
                    <a:effectLst>
                      <a:glow rad="101600">
                        <a:srgbClr val="124963"/>
                      </a:glow>
                    </a:effectLst>
                  </a:rPr>
                  <a:t>D96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111502 (2017)</a:t>
                </a:r>
              </a:p>
              <a:p>
                <a:r>
                  <a:rPr lang="en-US" altLang="ja-JP" sz="3600" dirty="0">
                    <a:effectLst>
                      <a:glow rad="101600">
                        <a:srgbClr val="124963"/>
                      </a:glow>
                    </a:effectLst>
                  </a:rPr>
                  <a:t>5</a:t>
                </a:r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.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Flux Tube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PL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B789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210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(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2019); </a:t>
                </a:r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Yanagihara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MK, PTEP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2019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093B02 (2019) </a:t>
                </a:r>
              </a:p>
              <a:p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6</a:t>
                </a:r>
                <a:r>
                  <a:rPr kumimoji="1"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. </a:t>
                </a:r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Single-Quark System at T</a:t>
                </a:r>
                <a14:m>
                  <m:oMath xmlns:m="http://schemas.openxmlformats.org/officeDocument/2006/math">
                    <m:r>
                      <a:rPr kumimoji="1" lang="en-US" altLang="ja-JP" sz="3200" i="1" smtClean="0">
                        <a:effectLst>
                          <a:glow rad="101600">
                            <a:srgbClr val="124963"/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in prep.</a:t>
                </a:r>
                <a:endParaRPr kumimoji="1" lang="en-US" altLang="ja-JP" sz="1400" dirty="0" smtClean="0">
                  <a:effectLst>
                    <a:glow rad="101600">
                      <a:srgbClr val="124963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2748"/>
                <a:ext cx="7759336" cy="5093702"/>
              </a:xfrm>
              <a:prstGeom prst="rect">
                <a:avLst/>
              </a:prstGeom>
              <a:blipFill>
                <a:blip r:embed="rId5"/>
                <a:stretch>
                  <a:fillRect l="-1836" t="-1034"/>
                </a:stretch>
              </a:blipFill>
              <a:effectLst>
                <a:glow rad="101600">
                  <a:srgbClr val="11455D"/>
                </a:glo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0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23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009165" y="5651863"/>
            <a:ext cx="712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a</a:t>
            </a:r>
            <a:r>
              <a:rPr kumimoji="1" lang="en-US" altLang="ja-JP" sz="2800" dirty="0" smtClean="0"/>
              <a:t>ttractive force between two conductive plates</a:t>
            </a:r>
            <a:endParaRPr kumimoji="1" lang="ja-JP" altLang="en-US" sz="2800" dirty="0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589418" y="2166400"/>
            <a:ext cx="0" cy="2260430"/>
            <a:chOff x="4589418" y="2175109"/>
            <a:chExt cx="0" cy="2260430"/>
          </a:xfrm>
        </p:grpSpPr>
        <p:cxnSp>
          <p:nvCxnSpPr>
            <p:cNvPr id="9" name="直線矢印コネクタ 8"/>
            <p:cNvCxnSpPr/>
            <p:nvPr/>
          </p:nvCxnSpPr>
          <p:spPr>
            <a:xfrm flipV="1">
              <a:off x="4589418" y="3751633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4589418" y="2175109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線コネクタ 17"/>
          <p:cNvCxnSpPr/>
          <p:nvPr/>
        </p:nvCxnSpPr>
        <p:spPr>
          <a:xfrm>
            <a:off x="6130834" y="2629985"/>
            <a:ext cx="3423" cy="134112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12582" y="2851496"/>
            <a:ext cx="1436501" cy="872397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42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平行四辺形 29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右矢印 30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台形 31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右矢印 32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7141618" y="3884071"/>
            <a:ext cx="1513075" cy="1358489"/>
            <a:chOff x="7141618" y="3884071"/>
            <a:chExt cx="1513075" cy="1358489"/>
          </a:xfrm>
        </p:grpSpPr>
        <p:sp>
          <p:nvSpPr>
            <p:cNvPr id="35" name="角丸四角形 34"/>
            <p:cNvSpPr/>
            <p:nvPr/>
          </p:nvSpPr>
          <p:spPr>
            <a:xfrm>
              <a:off x="7141618" y="3884071"/>
              <a:ext cx="1513075" cy="1358489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7329795" y="4634172"/>
              <a:ext cx="1159428" cy="418890"/>
            </a:xfrm>
            <a:prstGeom prst="rect">
              <a:avLst/>
            </a:prstGeom>
            <a:solidFill>
              <a:srgbClr val="0070C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329796" y="4003228"/>
              <a:ext cx="1169518" cy="418890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387" y="4082438"/>
              <a:ext cx="1009539" cy="918652"/>
            </a:xfrm>
            <a:prstGeom prst="rect">
              <a:avLst/>
            </a:prstGeom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96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sp>
        <p:nvSpPr>
          <p:cNvPr id="42" name="角丸四角形 41"/>
          <p:cNvSpPr/>
          <p:nvPr/>
        </p:nvSpPr>
        <p:spPr>
          <a:xfrm>
            <a:off x="3307787" y="4269023"/>
            <a:ext cx="2440170" cy="78299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21" y="4498666"/>
            <a:ext cx="439814" cy="366219"/>
          </a:xfrm>
          <a:prstGeom prst="rect">
            <a:avLst/>
          </a:prstGeom>
        </p:spPr>
      </p:pic>
      <p:sp>
        <p:nvSpPr>
          <p:cNvPr id="7" name="曲折矢印 6"/>
          <p:cNvSpPr/>
          <p:nvPr/>
        </p:nvSpPr>
        <p:spPr>
          <a:xfrm rot="16200000" flipV="1">
            <a:off x="3961959" y="4420471"/>
            <a:ext cx="479061" cy="420142"/>
          </a:xfrm>
          <a:prstGeom prst="bentArrow">
            <a:avLst>
              <a:gd name="adj1" fmla="val 39509"/>
              <a:gd name="adj2" fmla="val 41582"/>
              <a:gd name="adj3" fmla="val 50000"/>
              <a:gd name="adj4" fmla="val 478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曲折矢印 40"/>
          <p:cNvSpPr/>
          <p:nvPr/>
        </p:nvSpPr>
        <p:spPr>
          <a:xfrm rot="16200000" flipV="1">
            <a:off x="5050192" y="4424931"/>
            <a:ext cx="479061" cy="420142"/>
          </a:xfrm>
          <a:prstGeom prst="bentArrow">
            <a:avLst>
              <a:gd name="adj1" fmla="val 39509"/>
              <a:gd name="adj2" fmla="val 41582"/>
              <a:gd name="adj3" fmla="val 50000"/>
              <a:gd name="adj4" fmla="val 478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54" y="4503126"/>
            <a:ext cx="424044" cy="366219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8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307787" y="4269023"/>
            <a:ext cx="2440170" cy="782990"/>
            <a:chOff x="3307787" y="4269023"/>
            <a:chExt cx="2440170" cy="782990"/>
          </a:xfrm>
        </p:grpSpPr>
        <p:sp>
          <p:nvSpPr>
            <p:cNvPr id="42" name="角丸四角形 41"/>
            <p:cNvSpPr/>
            <p:nvPr/>
          </p:nvSpPr>
          <p:spPr>
            <a:xfrm>
              <a:off x="3307787" y="4269023"/>
              <a:ext cx="2440170" cy="78299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021" y="4498666"/>
              <a:ext cx="439814" cy="366219"/>
            </a:xfrm>
            <a:prstGeom prst="rect">
              <a:avLst/>
            </a:prstGeom>
          </p:spPr>
        </p:pic>
        <p:sp>
          <p:nvSpPr>
            <p:cNvPr id="7" name="曲折矢印 6"/>
            <p:cNvSpPr/>
            <p:nvPr/>
          </p:nvSpPr>
          <p:spPr>
            <a:xfrm rot="16200000" flipV="1">
              <a:off x="3961959" y="442047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曲折矢印 40"/>
            <p:cNvSpPr/>
            <p:nvPr/>
          </p:nvSpPr>
          <p:spPr>
            <a:xfrm rot="16200000" flipV="1">
              <a:off x="5050192" y="442493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254" y="4503126"/>
              <a:ext cx="424044" cy="366219"/>
            </a:xfrm>
            <a:prstGeom prst="rect">
              <a:avLst/>
            </a:prstGeom>
          </p:spPr>
        </p:pic>
      </p:grpSp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" y="2980825"/>
            <a:ext cx="582049" cy="466088"/>
          </a:xfrm>
          <a:prstGeom prst="rect">
            <a:avLst/>
          </a:prstGeom>
          <a:effectLst>
            <a:glow rad="101600">
              <a:schemeClr val="accent2">
                <a:alpha val="40000"/>
              </a:schemeClr>
            </a:glow>
          </a:effectLst>
        </p:spPr>
      </p:pic>
      <p:cxnSp>
        <p:nvCxnSpPr>
          <p:cNvPr id="45" name="直線矢印コネクタ 44"/>
          <p:cNvCxnSpPr/>
          <p:nvPr/>
        </p:nvCxnSpPr>
        <p:spPr>
          <a:xfrm flipV="1">
            <a:off x="1367167" y="2541262"/>
            <a:ext cx="0" cy="1515049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  <a:effectLst>
            <a:glow rad="101600">
              <a:schemeClr val="accent2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738962" y="5582353"/>
            <a:ext cx="6639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b="1" i="1" dirty="0" smtClean="0">
                <a:solidFill>
                  <a:srgbClr val="FFC000"/>
                </a:solidFill>
                <a:effectLst>
                  <a:glow rad="190500">
                    <a:srgbClr val="FF0000">
                      <a:alpha val="71000"/>
                    </a:srgbClr>
                  </a:glow>
                </a:effectLst>
              </a:rPr>
              <a:t>T</a:t>
            </a:r>
            <a:endParaRPr kumimoji="1" lang="ja-JP" altLang="en-US" sz="6600" b="1" i="1" dirty="0" smtClean="0">
              <a:solidFill>
                <a:srgbClr val="FFC000"/>
              </a:solidFill>
              <a:effectLst>
                <a:glow rad="190500">
                  <a:srgbClr val="FF0000">
                    <a:alpha val="71000"/>
                  </a:srgbClr>
                </a:glow>
              </a:effectLst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60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</a:t>
            </a:r>
            <a:r>
              <a:rPr lang="ja-JP" altLang="en-US" dirty="0"/>
              <a:t> </a:t>
            </a:r>
            <a:r>
              <a:rPr lang="en-US" altLang="ja-JP" dirty="0" smtClean="0"/>
              <a:t>@ T</a:t>
            </a:r>
            <a:r>
              <a:rPr lang="ja-JP" altLang="en-US" dirty="0" smtClean="0"/>
              <a:t>≠</a:t>
            </a:r>
            <a:r>
              <a:rPr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PRD(2019)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 rot="5400000" flipH="1">
            <a:off x="6366638" y="4203763"/>
            <a:ext cx="1949576" cy="3026923"/>
            <a:chOff x="6735352" y="3591305"/>
            <a:chExt cx="1949576" cy="3026923"/>
          </a:xfrm>
        </p:grpSpPr>
        <p:sp>
          <p:nvSpPr>
            <p:cNvPr id="13" name="正方形/長方形 12"/>
            <p:cNvSpPr/>
            <p:nvPr/>
          </p:nvSpPr>
          <p:spPr>
            <a:xfrm>
              <a:off x="7531494" y="3591305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4" name="平行四辺形 13"/>
            <p:cNvSpPr/>
            <p:nvPr/>
          </p:nvSpPr>
          <p:spPr>
            <a:xfrm rot="5400000" flipV="1">
              <a:off x="5628847" y="4711674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5" name="平行四辺形 14"/>
            <p:cNvSpPr/>
            <p:nvPr/>
          </p:nvSpPr>
          <p:spPr>
            <a:xfrm rot="5400000" flipV="1">
              <a:off x="6778379" y="4711673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3" name="平行四辺形 22"/>
            <p:cNvSpPr/>
            <p:nvPr/>
          </p:nvSpPr>
          <p:spPr>
            <a:xfrm>
              <a:off x="6735352" y="3605164"/>
              <a:ext cx="1946367" cy="635618"/>
            </a:xfrm>
            <a:prstGeom prst="parallelogram">
              <a:avLst>
                <a:gd name="adj" fmla="val 124411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4" name="平行四辺形 23"/>
            <p:cNvSpPr/>
            <p:nvPr/>
          </p:nvSpPr>
          <p:spPr>
            <a:xfrm>
              <a:off x="6735353" y="5982610"/>
              <a:ext cx="1946367" cy="635618"/>
            </a:xfrm>
            <a:prstGeom prst="parallelogram">
              <a:avLst>
                <a:gd name="adj" fmla="val 125410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6735352" y="4240782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rot="5400000">
              <a:off x="7308465" y="4844705"/>
              <a:ext cx="756694" cy="0"/>
            </a:xfrm>
            <a:prstGeom prst="straightConnector1">
              <a:avLst/>
            </a:prstGeom>
            <a:ln w="38100">
              <a:solidFill>
                <a:srgbClr val="66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7226624" y="5414920"/>
              <a:ext cx="756694" cy="0"/>
            </a:xfrm>
            <a:prstGeom prst="straightConnector1">
              <a:avLst/>
            </a:prstGeom>
            <a:ln w="38100">
              <a:solidFill>
                <a:srgbClr val="FF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6735352" y="6275635"/>
              <a:ext cx="1149533" cy="100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9" y="5927294"/>
            <a:ext cx="450420" cy="36068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P_z=T_{22}= T_{33}&#10;\end{align*}&lt;/body&gt;&#10;  &lt;fcolor&gt;FFFFFFFF&lt;/fcolor&gt;&#10;  &lt;bcolor&gt;FF000000&lt;/bcolor&gt;&#10;  &lt;transparent&gt;True&lt;/transparent&gt;&#10;  &lt;resolution&gt;1800&lt;/resolution&gt;&#10;  &lt;imageh&gt;210&lt;/imageh&gt;&#10;  &lt;imagew&gt;161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71" y="5964173"/>
            <a:ext cx="1713442" cy="22225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x=T_{11}&#10;\end{align*}&lt;/body&gt;&#10;  &lt;fcolor&gt;FFFFFFFF&lt;/fcolor&gt;&#10;  &lt;bcolor&gt;FF000000&lt;/bcolor&gt;&#10;  &lt;transparent&gt;True&lt;/transparent&gt;&#10;  &lt;resolution&gt;1800&lt;/resolution&gt;&#10;  &lt;imageh&gt;209&lt;/imageh&gt;&#10;  &lt;imagew&gt;93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60" y="5107491"/>
            <a:ext cx="988484" cy="22119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L_xT&#10;\end{align*}&lt;/body&gt;&#10;  &lt;fcolor&gt;FF000000&lt;/fcolor&gt;&#10;  &lt;bcolor&gt;FFFFFFFF&lt;/bcolor&gt;&#10;  &lt;transparent&gt;False&lt;/transparent&gt;&#10;  &lt;resolution&gt;1800&lt;/resolution&gt;&#10;  &lt;imageh&gt;209&lt;/imageh&gt;&#10;  &lt;imagew&gt;46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89" y="5322291"/>
            <a:ext cx="612210" cy="27755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55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70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 @ T</a:t>
            </a:r>
            <a:r>
              <a:rPr kumimoji="1" lang="ja-JP" altLang="en-US" dirty="0" smtClean="0"/>
              <a:t>≠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limit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Error: </a:t>
            </a:r>
            <a:r>
              <a:rPr lang="en-US" altLang="ja-JP" sz="2400" dirty="0" err="1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stat.+sys</a:t>
            </a: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lvl="0"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dirty="0" smtClean="0">
                <a:solidFill>
                  <a:prstClr val="white"/>
                </a:solidFill>
              </a:rPr>
              <a:t>PRD (</a:t>
            </a:r>
            <a:r>
              <a:rPr lang="en-US" altLang="ja-JP" dirty="0">
                <a:solidFill>
                  <a:prstClr val="white"/>
                </a:solidFill>
              </a:rPr>
              <a:t>2019)</a:t>
            </a:r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1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 @ T</a:t>
            </a:r>
            <a:r>
              <a:rPr kumimoji="1" lang="ja-JP" altLang="en-US" dirty="0" smtClean="0"/>
              <a:t>≠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limit</a:t>
            </a: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Error: </a:t>
            </a:r>
            <a:r>
              <a:rPr lang="en-US" altLang="ja-JP" sz="2400" dirty="0" err="1">
                <a:solidFill>
                  <a:prstClr val="white"/>
                </a:solidFill>
                <a:sym typeface="Wingdings" panose="05000000000000000000" pitchFamily="2" charset="2"/>
              </a:rPr>
              <a:t>stat.+sys</a:t>
            </a:r>
            <a:r>
              <a:rPr lang="en-US" altLang="ja-JP" sz="2400" dirty="0" smtClean="0">
                <a:solidFill>
                  <a:prstClr val="white"/>
                </a:solidFill>
                <a:sym typeface="Wingdings" panose="05000000000000000000" pitchFamily="2" charset="2"/>
              </a:rPr>
              <a:t>.</a:t>
            </a:r>
            <a:endParaRPr lang="en-US" altLang="ja-JP" sz="2400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75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PRD (2019)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96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198684" y="1889696"/>
            <a:ext cx="7682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translational invariance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98684" y="5218927"/>
            <a:ext cx="671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53141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1" y="374124"/>
            <a:ext cx="1849621" cy="1243270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39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</a:t>
            </a:r>
            <a:r>
              <a:rPr kumimoji="1" lang="en-US" altLang="ja-JP" dirty="0" smtClean="0"/>
              <a:t>nergy </a:t>
            </a:r>
            <a:r>
              <a:rPr kumimoji="1" lang="en-US" altLang="ja-JP" dirty="0" err="1" smtClean="0"/>
              <a:t>densty</a:t>
            </a:r>
            <a:r>
              <a:rPr kumimoji="1" lang="en-US" altLang="ja-JP" dirty="0" smtClean="0"/>
              <a:t> / transverse 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2" y="2284534"/>
            <a:ext cx="4134310" cy="30973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541" y="2284533"/>
            <a:ext cx="4287375" cy="309735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76514" y="1680751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Energy Density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7546" y="1696850"/>
            <a:ext cx="3717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Transverse Pressure </a:t>
            </a:r>
            <a:r>
              <a:rPr kumimoji="1" lang="en-US" altLang="ja-JP" sz="2800" b="1" dirty="0" err="1" smtClean="0"/>
              <a:t>P</a:t>
            </a:r>
            <a:r>
              <a:rPr kumimoji="1" lang="en-US" altLang="ja-JP" sz="2800" b="1" baseline="-25000" dirty="0" err="1" smtClean="0"/>
              <a:t>z</a:t>
            </a:r>
            <a:endParaRPr kumimoji="1" lang="ja-JP" altLang="en-US" sz="2800" b="1" baseline="-250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74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31</a:t>
            </a:fld>
            <a:endParaRPr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940526" y="1235183"/>
            <a:ext cx="7262948" cy="11403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6101" y="2503250"/>
            <a:ext cx="8347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Difficulties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V</a:t>
            </a:r>
            <a:r>
              <a:rPr lang="en-US" altLang="ja-JP" sz="2400" dirty="0" smtClean="0"/>
              <a:t>acuum subtraction requires large-volume simulations.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Lattice spacing not available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1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(t),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2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 are not determined.</a:t>
            </a:r>
            <a:endParaRPr kumimoji="1" lang="ja-JP" altLang="en-US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3902" y="1293807"/>
            <a:ext cx="6851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High-T limit: massless free gluons</a:t>
            </a:r>
          </a:p>
          <a:p>
            <a:pPr algn="ctr"/>
            <a:r>
              <a:rPr lang="en-US" altLang="ja-JP" sz="2800" dirty="0" smtClean="0"/>
              <a:t>How does the anisotropy approach this limit?</a:t>
            </a:r>
            <a:endParaRPr kumimoji="1" lang="ja-JP" altLang="en-US" sz="2800" dirty="0" smtClean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76101" y="3896361"/>
            <a:ext cx="8262803" cy="2539134"/>
            <a:chOff x="376101" y="3896361"/>
            <a:chExt cx="8262803" cy="2539134"/>
          </a:xfrm>
        </p:grpSpPr>
        <p:sp>
          <p:nvSpPr>
            <p:cNvPr id="8" name="角丸四角形 7"/>
            <p:cNvSpPr/>
            <p:nvPr/>
          </p:nvSpPr>
          <p:spPr>
            <a:xfrm>
              <a:off x="847784" y="5020779"/>
              <a:ext cx="4876800" cy="1414716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76101" y="4310746"/>
              <a:ext cx="18335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 smtClean="0"/>
                <a:t>We study</a:t>
              </a:r>
              <a:endParaRPr kumimoji="1" lang="ja-JP" altLang="en-US" sz="3200" b="1" dirty="0" smtClean="0"/>
            </a:p>
          </p:txBody>
        </p:sp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710&lt;/imagew&gt;&#10;  &lt;scale&gt;50&lt;/scale&gt;&#10;  &lt;cursor&gt;53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134" y="5251619"/>
              <a:ext cx="1219200" cy="953036"/>
            </a:xfrm>
            <a:prstGeom prst="rect">
              <a:avLst/>
            </a:prstGeom>
          </p:spPr>
        </p:pic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delta = -\frac14 \sum_\mu T_{\mu\mu}^{\rm E} &#10;\end{align*}&lt;/body&gt;&#10;  &lt;fcolor&gt;FFFFFFFF&lt;/fcolor&gt;&#10;  &lt;bcolor&gt;FF000000&lt;/bcolor&gt;&#10;  &lt;transparent&gt;True&lt;/transparent&gt;&#10;  &lt;resolution&gt;1800&lt;/resolution&gt;&#10;  &lt;imageh&gt;655&lt;/imageh&gt;&#10;  &lt;imagew&gt;1640&lt;/imagew&gt;&#10;  &lt;scale&gt;50&lt;/scale&gt;&#10;  &lt;cursor&gt;61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813" y="5394182"/>
              <a:ext cx="2029280" cy="810474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5916326" y="5127972"/>
              <a:ext cx="27225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No vacuum </a:t>
              </a:r>
              <a:r>
                <a:rPr kumimoji="1" lang="en-US" altLang="ja-JP" sz="2400" dirty="0" err="1" smtClean="0"/>
                <a:t>subtr</a:t>
              </a:r>
              <a:r>
                <a:rPr kumimoji="1" lang="en-US" altLang="ja-JP" sz="2400" dirty="0" smtClean="0"/>
                <a:t>. </a:t>
              </a:r>
              <a:r>
                <a:rPr lang="en-US" altLang="ja-JP" sz="2400" dirty="0" smtClean="0"/>
                <a:t>nor </a:t>
              </a:r>
              <a:r>
                <a:rPr lang="en-US" altLang="ja-JP" sz="2400" dirty="0"/>
                <a:t>S</a:t>
              </a:r>
              <a:r>
                <a:rPr kumimoji="1" lang="en-US" altLang="ja-JP" sz="2400" dirty="0" smtClean="0"/>
                <a:t>uzuki </a:t>
              </a:r>
              <a:r>
                <a:rPr kumimoji="1" lang="en-US" altLang="ja-JP" sz="2400" dirty="0" err="1" smtClean="0"/>
                <a:t>coeffs</a:t>
              </a:r>
              <a:r>
                <a:rPr kumimoji="1" lang="en-US" altLang="ja-JP" sz="2400" dirty="0" smtClean="0"/>
                <a:t>. </a:t>
              </a:r>
              <a:r>
                <a:rPr lang="en-US" altLang="ja-JP" sz="2400" dirty="0" smtClean="0"/>
                <a:t>necessary!</a:t>
              </a:r>
              <a:endParaRPr kumimoji="1" lang="en-US" altLang="ja-JP" sz="2400" dirty="0" smtClean="0"/>
            </a:p>
          </p:txBody>
        </p:sp>
        <p:sp>
          <p:nvSpPr>
            <p:cNvPr id="11" name="下矢印 10"/>
            <p:cNvSpPr/>
            <p:nvPr/>
          </p:nvSpPr>
          <p:spPr>
            <a:xfrm>
              <a:off x="505908" y="3896361"/>
              <a:ext cx="1640265" cy="496388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50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505200" y="217710"/>
            <a:ext cx="2133600" cy="138501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2" y="1854914"/>
            <a:ext cx="4402012" cy="31612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03" y="1854914"/>
            <a:ext cx="4295357" cy="31612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71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03" y="357641"/>
            <a:ext cx="1413794" cy="110514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66651" y="5643151"/>
            <a:ext cx="73677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Ratio slowly approaches the asymptotic value.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But, large deviation exists even at T/T</a:t>
            </a:r>
            <a:r>
              <a:rPr lang="en-US" altLang="ja-JP" sz="2800" baseline="-25000" dirty="0" smtClean="0"/>
              <a:t>c</a:t>
            </a:r>
            <a:r>
              <a:rPr lang="en-US" altLang="ja-JP" sz="2800" dirty="0" smtClean="0"/>
              <a:t>~25.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 rot="20573509">
            <a:off x="3012154" y="2970983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massless free</a:t>
            </a:r>
            <a:endParaRPr kumimoji="1" lang="ja-JP" altLang="en-US" sz="2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40671" y="5041555"/>
            <a:ext cx="4567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T/T</a:t>
            </a:r>
            <a:r>
              <a:rPr kumimoji="1" lang="en-US" altLang="ja-JP" sz="2400" baseline="-25000" dirty="0" smtClean="0"/>
              <a:t>c</a:t>
            </a:r>
            <a:r>
              <a:rPr kumimoji="1" lang="ja-JP" altLang="en-US" sz="2400" dirty="0" smtClean="0"/>
              <a:t>≅</a:t>
            </a:r>
            <a:r>
              <a:rPr kumimoji="1" lang="en-US" altLang="ja-JP" sz="2400" dirty="0" smtClean="0"/>
              <a:t>8.1 (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400" dirty="0" smtClean="0"/>
              <a:t>=8.0)  /  T/T</a:t>
            </a:r>
            <a:r>
              <a:rPr kumimoji="1" lang="en-US" altLang="ja-JP" sz="2400" baseline="-25000" dirty="0" smtClean="0"/>
              <a:t>c</a:t>
            </a:r>
            <a:r>
              <a:rPr kumimoji="1" lang="ja-JP" altLang="en-US" sz="2400" dirty="0" smtClean="0"/>
              <a:t>≅</a:t>
            </a:r>
            <a:r>
              <a:rPr kumimoji="1" lang="en-US" altLang="ja-JP" sz="2400" dirty="0" smtClean="0"/>
              <a:t>25 (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400" dirty="0" smtClean="0"/>
              <a:t>=9.0)</a:t>
            </a:r>
            <a:endParaRPr kumimoji="1" lang="ja-JP" altLang="en-US" sz="2400" dirty="0" smtClean="0"/>
          </a:p>
        </p:txBody>
      </p:sp>
      <p:sp>
        <p:nvSpPr>
          <p:cNvPr id="3" name="下矢印 2"/>
          <p:cNvSpPr/>
          <p:nvPr/>
        </p:nvSpPr>
        <p:spPr>
          <a:xfrm>
            <a:off x="3971974" y="1955874"/>
            <a:ext cx="365760" cy="802133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89685" y="187749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T</a:t>
            </a:r>
            <a:endParaRPr kumimoji="1" lang="ja-JP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31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33</a:t>
            </a:fld>
            <a:endParaRPr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sT = \varepsilon+P&#10;\end{align*}&lt;/body&gt;&#10;  &lt;fcolor&gt;FFFFFFFF&lt;/fcolor&gt;&#10;  &lt;bcolor&gt;FF000000&lt;/bcolor&gt;&#10;  &lt;transparent&gt;True&lt;/transparent&gt;&#10;  &lt;resolution&gt;1800&lt;/resolution&gt;&#10;  &lt;imageh&gt;191&lt;/imageh&gt;&#10;  &lt;imagew&gt;122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35" y="3411902"/>
            <a:ext cx="2355876" cy="36762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Thermodynamics on the Lattice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097" y="1323703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Various Methods</a:t>
            </a:r>
            <a:endParaRPr kumimoji="1" lang="ja-JP" altLang="en-US" sz="3200" b="1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5164" y="1908478"/>
            <a:ext cx="7707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Integral</a:t>
            </a:r>
            <a:r>
              <a:rPr kumimoji="1"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, differential, moving frame, non-equilibrium, …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r</a:t>
            </a:r>
            <a:r>
              <a:rPr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ely on thermodynamic relations valid in V</a:t>
            </a:r>
            <a:r>
              <a:rPr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</a:t>
            </a:r>
            <a:r>
              <a:rPr lang="ja-JP" altLang="en-US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∞</a:t>
            </a:r>
            <a:endParaRPr kumimoji="1" lang="ja-JP" altLang="en-US" sz="2400" dirty="0" smtClean="0">
              <a:effectLst>
                <a:glow rad="127000">
                  <a:srgbClr val="124760">
                    <a:alpha val="83000"/>
                  </a:srgbClr>
                </a:glow>
              </a:effectLst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952082" y="2868036"/>
            <a:ext cx="722811" cy="5399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74893" y="2850265"/>
            <a:ext cx="3256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Not applicable to </a:t>
            </a:r>
          </a:p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anisotropic systems</a:t>
            </a:r>
            <a:endParaRPr kumimoji="1" lang="ja-JP" alt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28472" y="4232432"/>
            <a:ext cx="8345265" cy="2290281"/>
            <a:chOff x="328472" y="4232432"/>
            <a:chExt cx="8345265" cy="2290281"/>
          </a:xfrm>
        </p:grpSpPr>
        <p:sp>
          <p:nvSpPr>
            <p:cNvPr id="16" name="角丸四角形 15"/>
            <p:cNvSpPr/>
            <p:nvPr/>
          </p:nvSpPr>
          <p:spPr>
            <a:xfrm>
              <a:off x="328472" y="4232432"/>
              <a:ext cx="8345265" cy="2290281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05097" y="4411330"/>
              <a:ext cx="48808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3200" dirty="0" smtClean="0"/>
                <a:t>We employ </a:t>
              </a:r>
              <a:r>
                <a:rPr lang="en-US" altLang="ja-JP" sz="3200" b="1" dirty="0" err="1" smtClean="0"/>
                <a:t>SF</a:t>
              </a:r>
              <a:r>
                <a:rPr lang="en-US" altLang="ja-JP" sz="3200" b="1" i="1" dirty="0" err="1" smtClean="0"/>
                <a:t>t</a:t>
              </a:r>
              <a:r>
                <a:rPr lang="en-US" altLang="ja-JP" sz="3200" b="1" dirty="0" err="1" smtClean="0"/>
                <a:t>X</a:t>
              </a:r>
              <a:r>
                <a:rPr lang="en-US" altLang="ja-JP" sz="3200" b="1" dirty="0" smtClean="0"/>
                <a:t> Method</a:t>
              </a:r>
              <a:endParaRPr kumimoji="1" lang="ja-JP" altLang="en-US" sz="3200" b="1" dirty="0" smtClean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132821" y="5776180"/>
              <a:ext cx="68783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FF00"/>
                  </a:solidFill>
                </a:rPr>
                <a:t>Components of EMT are directly accessible!</a:t>
              </a:r>
              <a:endParaRPr kumimoji="1" lang="ja-JP" altLang="en-US" sz="2800" b="1" dirty="0" smtClean="0">
                <a:solidFill>
                  <a:srgbClr val="FFFF00"/>
                </a:solidFill>
              </a:endParaRPr>
            </a:p>
          </p:txBody>
        </p:sp>
        <p:pic>
          <p:nvPicPr>
  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varepsilon = \langle T_{00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963&lt;/imagew&gt;&#10;  &lt;scale&gt;50&lt;/scale&gt;&#10;  &lt;cursor&gt;5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350" y="5188416"/>
              <a:ext cx="1403875" cy="364453"/>
            </a:xfrm>
            <a:prstGeom prst="rect">
              <a:avLst/>
            </a:prstGeom>
          </p:spPr>
        </p:pic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P =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041&lt;/imagew&gt;&#10;  &lt;scale&gt;50&lt;/scale&gt;&#10;  &lt;cursor&gt;33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685" y="5188415"/>
              <a:ext cx="1517585" cy="364453"/>
            </a:xfrm>
            <a:prstGeom prst="rect">
              <a:avLst/>
            </a:prstGeom>
          </p:spPr>
        </p:pic>
      </p:grp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=\frac TV \ln Z&#10;\end{align*}&lt;/body&gt;&#10;  &lt;fcolor&gt;FFFFFFFF&lt;/fcolor&gt;&#10;  &lt;bcolor&gt;FF000000&lt;/bcolor&gt;&#10;  &lt;transparent&gt;True&lt;/transparent&gt;&#10;  &lt;resolution&gt;1800&lt;/resolution&gt;&#10;  &lt;imageh&gt;511&lt;/imageh&gt;&#10;  &lt;imagew&gt;124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3" y="2698581"/>
            <a:ext cx="2170287" cy="88863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531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505097" y="4061196"/>
            <a:ext cx="8098972" cy="775661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28650" y="1292748"/>
                <a:ext cx="7759336" cy="5093702"/>
              </a:xfrm>
              <a:prstGeom prst="rect">
                <a:avLst/>
              </a:prstGeom>
              <a:noFill/>
              <a:effectLst>
                <a:glow rad="101600">
                  <a:srgbClr val="11455D"/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1. </a:t>
                </a:r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Constructing EMT</a:t>
                </a:r>
                <a:r>
                  <a:rPr lang="en-US" altLang="ja-JP" sz="2400" dirty="0" smtClean="0">
                    <a:effectLst>
                      <a:glow rad="101600">
                        <a:srgbClr val="124963"/>
                      </a:glow>
                    </a:effectLst>
                  </a:rPr>
                  <a:t> through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gradient flow</a:t>
                </a:r>
                <a:endParaRPr kumimoji="1" lang="en-US" altLang="ja-JP" sz="2800" dirty="0" smtClean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endParaRPr kumimoji="1" lang="en-US" altLang="ja-JP" sz="1100" dirty="0" smtClean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kumimoji="1"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2. </a:t>
                </a:r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Thermodynamics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D90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,011501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(2014); PR</a:t>
                </a:r>
                <a:r>
                  <a:rPr lang="en-US" altLang="ja-JP" sz="1400" b="1" dirty="0">
                    <a:effectLst>
                      <a:glow rad="101600">
                        <a:srgbClr val="124963"/>
                      </a:glow>
                    </a:effectLst>
                  </a:rPr>
                  <a:t>D94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114512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(2016)</a:t>
                </a:r>
              </a:p>
              <a:p>
                <a:pPr algn="r"/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WHOT-QCD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D96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014509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(2017); 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D102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014510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(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2020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)</a:t>
                </a:r>
              </a:p>
              <a:p>
                <a:pPr algn="r"/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 </a:t>
                </a:r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Iritani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+, PTEP 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2019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023B02 (2019)</a:t>
                </a:r>
                <a:endParaRPr kumimoji="1" lang="en-US" altLang="ja-JP" sz="1400" dirty="0" smtClean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3. </a:t>
                </a:r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Casimir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Effect &amp; Pressure Anisotropy</a:t>
                </a:r>
                <a:endParaRPr lang="en-US" altLang="ja-JP" sz="32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pPr algn="r"/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MK, </a:t>
                </a:r>
                <a:r>
                  <a:rPr lang="en-US" altLang="ja-JP" sz="1400" dirty="0" err="1">
                    <a:effectLst>
                      <a:glow rad="101600">
                        <a:srgbClr val="124963"/>
                      </a:glow>
                    </a:effectLst>
                  </a:rPr>
                  <a:t>Mogliacci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Horowitz, Kolbe,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D99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094507 (2019)</a:t>
                </a:r>
              </a:p>
              <a:p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4.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EMT Correlation Functions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PR</a:t>
                </a:r>
                <a:r>
                  <a:rPr lang="en-US" altLang="ja-JP" sz="1400" b="1" dirty="0">
                    <a:effectLst>
                      <a:glow rad="101600">
                        <a:srgbClr val="124963"/>
                      </a:glow>
                    </a:effectLst>
                  </a:rPr>
                  <a:t>D96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111502 (2017)</a:t>
                </a:r>
              </a:p>
              <a:p>
                <a:r>
                  <a:rPr lang="en-US" altLang="ja-JP" sz="3600" dirty="0">
                    <a:effectLst>
                      <a:glow rad="101600">
                        <a:srgbClr val="124963"/>
                      </a:glow>
                    </a:effectLst>
                  </a:rPr>
                  <a:t>5</a:t>
                </a:r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.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Flux Tube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PL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B789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210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(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2019); </a:t>
                </a:r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Yanagihara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MK, PTEP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2019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093B02 (2019) </a:t>
                </a:r>
              </a:p>
              <a:p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6</a:t>
                </a:r>
                <a:r>
                  <a:rPr kumimoji="1"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. </a:t>
                </a:r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Single-Quark System at T</a:t>
                </a:r>
                <a14:m>
                  <m:oMath xmlns:m="http://schemas.openxmlformats.org/officeDocument/2006/math">
                    <m:r>
                      <a:rPr kumimoji="1" lang="en-US" altLang="ja-JP" sz="3200" i="1" smtClean="0">
                        <a:effectLst>
                          <a:glow rad="101600">
                            <a:srgbClr val="124963"/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in prep.</a:t>
                </a:r>
                <a:endParaRPr kumimoji="1" lang="en-US" altLang="ja-JP" sz="1400" dirty="0" smtClean="0">
                  <a:effectLst>
                    <a:glow rad="101600">
                      <a:srgbClr val="124963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2748"/>
                <a:ext cx="7759336" cy="5093702"/>
              </a:xfrm>
              <a:prstGeom prst="rect">
                <a:avLst/>
              </a:prstGeom>
              <a:blipFill>
                <a:blip r:embed="rId5"/>
                <a:stretch>
                  <a:fillRect l="-1836" t="-1034"/>
                </a:stretch>
              </a:blipFill>
              <a:effectLst>
                <a:glow rad="101600">
                  <a:srgbClr val="11455D"/>
                </a:glo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0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35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8" y="132656"/>
            <a:ext cx="8163402" cy="1325563"/>
          </a:xfrm>
        </p:spPr>
        <p:txBody>
          <a:bodyPr/>
          <a:lstStyle/>
          <a:p>
            <a:r>
              <a:rPr lang="en-US" altLang="ja-JP" dirty="0" smtClean="0"/>
              <a:t>EMT Correlator: Motivation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8" y="3780156"/>
            <a:ext cx="5460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Energy/Momentum Conservation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5671142"/>
            <a:ext cx="1465889" cy="642566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eta = \int_0^\infty dt \int_0^{1/T}d\tau \int d^3x \langle T_{12}(x,-i\tau) T_{12}(0,t) \rangle&#10;\end{align*}&lt;/body&gt;&#10;  &lt;fcolor&gt;FFFFFFFF&lt;/fcolor&gt;&#10;  &lt;bcolor&gt;FFFFFFFF&lt;/bcolor&gt;&#10;  &lt;transparent&gt;True&lt;/transparent&gt;&#10;  &lt;resolution&gt;1800&lt;/resolution&gt;&#10;  &lt;imageh&gt;639&lt;/imageh&gt;&#10;  &lt;imagew&gt;5113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60" y="2440338"/>
            <a:ext cx="5186535" cy="64819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20805" y="1955769"/>
            <a:ext cx="343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Kubo formula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viscosity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2918" y="1370497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Viscosity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2918" y="5099512"/>
            <a:ext cx="5207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Fluctuation-Response Relations</a:t>
            </a:r>
            <a:endParaRPr kumimoji="1" lang="ja-JP" altLang="en-US" sz="28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0\mu}(\tau) \bar{T}_{\rho\sigma}(0) 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552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4424070"/>
            <a:ext cx="2020151" cy="36576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668764" y="4376118"/>
            <a:ext cx="335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400" dirty="0" smtClean="0"/>
              <a:t>-independent constant</a:t>
            </a:r>
            <a:endParaRPr kumimoji="1" lang="ja-JP" altLang="en-US" sz="2400" dirty="0" smtClean="0"/>
          </a:p>
        </p:txBody>
      </p:sp>
      <p:sp>
        <p:nvSpPr>
          <p:cNvPr id="18" name="角丸四角形 17"/>
          <p:cNvSpPr/>
          <p:nvPr/>
        </p:nvSpPr>
        <p:spPr>
          <a:xfrm>
            <a:off x="265634" y="3684195"/>
            <a:ext cx="7824626" cy="2882057"/>
          </a:xfrm>
          <a:prstGeom prst="roundRect">
            <a:avLst>
              <a:gd name="adj" fmla="val 10322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09608" y="1306908"/>
            <a:ext cx="23770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Karsch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Wyld</a:t>
            </a:r>
            <a:r>
              <a:rPr kumimoji="1" lang="en-US" altLang="ja-JP" dirty="0" smtClean="0"/>
              <a:t>, 1987</a:t>
            </a:r>
          </a:p>
          <a:p>
            <a:r>
              <a:rPr lang="en-US" altLang="ja-JP" dirty="0" smtClean="0"/>
              <a:t>Nakamura, Sakai, 2005</a:t>
            </a:r>
          </a:p>
          <a:p>
            <a:r>
              <a:rPr kumimoji="1" lang="en-US" altLang="ja-JP" dirty="0" smtClean="0"/>
              <a:t>Meyer, 2007; 2008</a:t>
            </a:r>
          </a:p>
          <a:p>
            <a:r>
              <a:rPr lang="en-US" altLang="ja-JP" dirty="0" smtClean="0"/>
              <a:t>…</a:t>
            </a:r>
          </a:p>
          <a:p>
            <a:r>
              <a:rPr lang="en-US" altLang="ja-JP" dirty="0" err="1" smtClean="0"/>
              <a:t>Borsanyi</a:t>
            </a:r>
            <a:r>
              <a:rPr lang="en-US" altLang="ja-JP" dirty="0" smtClean="0"/>
              <a:t>+, 2018 </a:t>
            </a:r>
          </a:p>
          <a:p>
            <a:r>
              <a:rPr lang="en-US" altLang="ja-JP" dirty="0" err="1" smtClean="0"/>
              <a:t>Astrakhantsev</a:t>
            </a:r>
            <a:r>
              <a:rPr lang="en-US" altLang="ja-JP" dirty="0"/>
              <a:t>+, </a:t>
            </a:r>
            <a:r>
              <a:rPr lang="en-US" altLang="ja-JP" dirty="0" smtClean="0"/>
              <a:t>2018</a:t>
            </a:r>
            <a:endParaRPr lang="en-US" altLang="ja-JP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varepsilon+p = \frac{ \langle \bar{T}_{01}^2 \rangle}{VT} = \frac{ \langle \bar{T}_{11} \bar{T}_{00} \rangle }{VT}&#10;\end{align*}&lt;/body&gt;&#10;  &lt;fcolor&gt;FFFFFFFF&lt;/fcolor&gt;&#10;  &lt;bcolor&gt;FFFFFFFF&lt;/bcolor&gt;&#10;  &lt;transparent&gt;True&lt;/transparent&gt;&#10;  &lt;resolution&gt;1800&lt;/resolution&gt;&#10;  &lt;imageh&gt;549&lt;/imageh&gt;&#10;  &lt;imagew&gt;274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28" y="5622732"/>
            <a:ext cx="3761351" cy="7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5741423" y="3585132"/>
            <a:ext cx="3136565" cy="193233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Euclidean Correlator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040" y="5605675"/>
            <a:ext cx="6441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+mj-lt"/>
              </a:rPr>
              <a:t>Suppression of errors at large </a:t>
            </a:r>
            <a:r>
              <a:rPr lang="en-US" altLang="ja-JP" sz="2400" dirty="0" smtClean="0">
                <a:latin typeface="Symbol" panose="05050102010706020507" pitchFamily="18" charset="2"/>
              </a:rPr>
              <a:t>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t</a:t>
            </a:r>
            <a:r>
              <a:rPr lang="en-US" altLang="ja-JP" sz="2400" dirty="0" smtClean="0"/>
              <a:t>-independent plateau </a:t>
            </a:r>
            <a:r>
              <a:rPr lang="en-US" altLang="ja-JP" sz="2400" dirty="0" smtClean="0">
                <a:sym typeface="Wingdings" panose="05000000000000000000" pitchFamily="2" charset="2"/>
              </a:rPr>
              <a:t> energy conservation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small </a:t>
            </a: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altLang="ja-JP" sz="2400" dirty="0" smtClean="0">
                <a:sym typeface="Wingdings" panose="05000000000000000000" pitchFamily="2" charset="2"/>
              </a:rPr>
              <a:t> region: not reliable due to smearing</a:t>
            </a:r>
            <a:endParaRPr lang="en-US" altLang="ja-JP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44}(\tau) \bar{T}_{44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71" y="1355746"/>
            <a:ext cx="2315721" cy="415721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7083518" y="1056766"/>
            <a:ext cx="1886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FlowQCD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(2017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bar{T}_{\mu\nu} = \int d^3x T_{\mu\nu}&#10;\end{align*}&lt;/body&gt;&#10;  &lt;fcolor&gt;FFFFFFFF&lt;/fcolor&gt;&#10;  &lt;bcolor&gt;FF000000&lt;/bcolor&gt;&#10;  &lt;transparent&gt;True&lt;/transparent&gt;&#10;  &lt;resolution&gt;1800&lt;/resolution&gt;&#10;  &lt;imageh&gt;553&lt;/imageh&gt;&#10;  &lt;imagew&gt;1760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41" y="2342418"/>
            <a:ext cx="1862667" cy="585258"/>
          </a:xfrm>
          <a:prstGeom prst="rect">
            <a:avLst/>
          </a:prstGeom>
        </p:spPr>
      </p:pic>
      <p:sp>
        <p:nvSpPr>
          <p:cNvPr id="16" name="楕円 15"/>
          <p:cNvSpPr/>
          <p:nvPr/>
        </p:nvSpPr>
        <p:spPr>
          <a:xfrm>
            <a:off x="6649419" y="4393415"/>
            <a:ext cx="108000" cy="108000"/>
          </a:xfrm>
          <a:prstGeom prst="ellipse">
            <a:avLst/>
          </a:prstGeom>
          <a:effectLst>
            <a:glow rad="1016000">
              <a:schemeClr val="accent5">
                <a:lumMod val="40000"/>
                <a:lumOff val="60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/>
        </p:nvSpPr>
        <p:spPr>
          <a:xfrm>
            <a:off x="7879844" y="4393415"/>
            <a:ext cx="108000" cy="108000"/>
          </a:xfrm>
          <a:prstGeom prst="ellipse">
            <a:avLst/>
          </a:prstGeom>
          <a:effectLst>
            <a:glow rad="1016000">
              <a:schemeClr val="accent5">
                <a:lumMod val="40000"/>
                <a:lumOff val="60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6703419" y="4918709"/>
            <a:ext cx="1243235" cy="1297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tau &amp;gt; 2\sqrt{2t}&#10;\end{align*}&lt;/body&gt;&#10;  &lt;fcolor&gt;FFFFFFFF&lt;/fcolor&gt;&#10;  &lt;bcolor&gt;FF000000&lt;/bcolor&gt;&#10;  &lt;transparent&gt;True&lt;/transparent&gt;&#10;  &lt;resolution&gt;1800&lt;/resolution&gt;&#10;  &lt;imageh&gt;249&lt;/imageh&gt;&#10;  &lt;imagew&gt;101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60" y="6454271"/>
            <a:ext cx="1068918" cy="263525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07" y="5040115"/>
            <a:ext cx="128058" cy="115358"/>
          </a:xfrm>
          <a:prstGeom prst="rect">
            <a:avLst/>
          </a:prstGeom>
        </p:spPr>
      </p:pic>
      <p:cxnSp>
        <p:nvCxnSpPr>
          <p:cNvPr id="23" name="直線矢印コネクタ 22"/>
          <p:cNvCxnSpPr/>
          <p:nvPr/>
        </p:nvCxnSpPr>
        <p:spPr>
          <a:xfrm flipV="1">
            <a:off x="6703419" y="4070643"/>
            <a:ext cx="260021" cy="376772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sqrt{2t}&#10;\end{align*}&lt;/body&gt;&#10;  &lt;fcolor&gt;FFFFFFFF&lt;/fcolor&gt;&#10;  &lt;bcolor&gt;FF000000&lt;/bcolor&gt;&#10;  &lt;transparent&gt;True&lt;/transparent&gt;&#10;  &lt;resolution&gt;1800&lt;/resolution&gt;&#10;  &lt;imageh&gt;249&lt;/imageh&gt;&#10;  &lt;imagew&gt;40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36" y="3995504"/>
            <a:ext cx="429683" cy="263525"/>
          </a:xfrm>
          <a:prstGeom prst="rect">
            <a:avLst/>
          </a:prstGeom>
        </p:spPr>
      </p:pic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507005"/>
              </p:ext>
            </p:extLst>
          </p:nvPr>
        </p:nvGraphicFramePr>
        <p:xfrm>
          <a:off x="628650" y="1851228"/>
          <a:ext cx="4668838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Acrobat Document" r:id="rId8" imgW="6278631" imgH="4945196" progId="AcroExch.Document.DC">
                  <p:embed/>
                </p:oleObj>
              </mc:Choice>
              <mc:Fallback>
                <p:oleObj name="Acrobat Document" r:id="rId8" imgW="6278631" imgH="4945196" progId="AcroExch.Document.DC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8650" y="1851228"/>
                        <a:ext cx="4668838" cy="367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0"/>
          <a:srcRect l="13378" t="9243" r="59250" b="66874"/>
          <a:stretch/>
        </p:blipFill>
        <p:spPr>
          <a:xfrm>
            <a:off x="4411708" y="1654811"/>
            <a:ext cx="1771010" cy="122139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36</a:t>
            </a:fld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395059" y="1411216"/>
            <a:ext cx="2575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See also: Eller</a:t>
            </a:r>
            <a:r>
              <a:rPr lang="en-US" altLang="ja-JP" sz="1600" dirty="0"/>
              <a:t>, </a:t>
            </a:r>
            <a:r>
              <a:rPr lang="en-US" altLang="ja-JP" sz="1600" dirty="0" smtClean="0"/>
              <a:t>Moore (2018)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283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Euclidean Correlator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266747" y="2438412"/>
          <a:ext cx="2795337" cy="22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Acrobat Document" r:id="rId3" imgW="6278631" imgH="4945196" progId="AcroExch.Document.DC">
                  <p:embed/>
                </p:oleObj>
              </mc:Choice>
              <mc:Fallback>
                <p:oleObj name="Acrobat Document" r:id="rId3" imgW="6278631" imgH="4945196" progId="AcroExch.Document.DC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47" y="2438412"/>
                        <a:ext cx="2795337" cy="22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346" y="2438411"/>
            <a:ext cx="2848988" cy="220163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735" y="2438411"/>
            <a:ext cx="2845609" cy="220163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14793" y="4807099"/>
            <a:ext cx="7835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t</a:t>
            </a:r>
            <a:r>
              <a:rPr lang="en-US" altLang="ja-JP" sz="2400" dirty="0" smtClean="0"/>
              <a:t>-independent plateau in all channels </a:t>
            </a:r>
            <a:r>
              <a:rPr lang="en-US" altLang="ja-JP" sz="2400" dirty="0" smtClean="0">
                <a:sym typeface="Wingdings" panose="05000000000000000000" pitchFamily="2" charset="2"/>
              </a:rPr>
              <a:t> conservation law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Confirmation of fluctuation-response relations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New method to measure </a:t>
            </a:r>
            <a:r>
              <a:rPr lang="en-US" altLang="ja-JP" sz="2400" dirty="0" err="1" smtClean="0"/>
              <a:t>c</a:t>
            </a:r>
            <a:r>
              <a:rPr lang="en-US" altLang="ja-JP" sz="2400" baseline="-25000" dirty="0" err="1" smtClean="0"/>
              <a:t>V</a:t>
            </a:r>
            <a:endParaRPr lang="en-US" altLang="ja-JP" sz="2400" baseline="-250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44}(\tau) \bar{T}_{44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4" y="1855642"/>
            <a:ext cx="2315721" cy="415721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bar T_{44}(\tau) \bar T_{11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9" y="1855641"/>
            <a:ext cx="2315721" cy="415721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bar T_{41}(\tau) \bar T_{41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8" y="1855641"/>
            <a:ext cx="2315721" cy="41572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0"/>
          <a:srcRect l="13378" t="9243" r="59250" b="66874"/>
          <a:stretch/>
        </p:blipFill>
        <p:spPr>
          <a:xfrm>
            <a:off x="-109090" y="592184"/>
            <a:ext cx="1589778" cy="109641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368229" y="1109571"/>
            <a:ext cx="3648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FlowQCD</a:t>
            </a:r>
            <a:r>
              <a:rPr lang="en-US" altLang="ja-JP" sz="2000" dirty="0" smtClean="0"/>
              <a:t>, PR </a:t>
            </a:r>
            <a:r>
              <a:rPr lang="en-US" altLang="ja-JP" sz="2000" b="1" dirty="0" smtClean="0"/>
              <a:t>D96</a:t>
            </a:r>
            <a:r>
              <a:rPr lang="en-US" altLang="ja-JP" sz="2000" dirty="0"/>
              <a:t>, 111502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(2017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83818" y="6023959"/>
            <a:ext cx="5564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000" dirty="0" smtClean="0"/>
              <a:t>Similar result for (41;41) channel: </a:t>
            </a:r>
            <a:r>
              <a:rPr kumimoji="1" lang="en-US" altLang="ja-JP" dirty="0" err="1" smtClean="0"/>
              <a:t>Borsanyi</a:t>
            </a:r>
            <a:r>
              <a:rPr lang="en-US" altLang="ja-JP" dirty="0" smtClean="0"/>
              <a:t>+, 2018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000" dirty="0" smtClean="0"/>
              <a:t>Perturbative analysis: </a:t>
            </a:r>
            <a:r>
              <a:rPr kumimoji="1" lang="en-US" altLang="ja-JP" dirty="0" smtClean="0"/>
              <a:t>Eller, Moore, 2018</a:t>
            </a:r>
            <a:endParaRPr kumimoji="1" lang="ja-JP" altLang="en-US" dirty="0" smtClean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66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1510302" y="4891631"/>
            <a:ext cx="3677422" cy="155331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Fluctuation-Response Relations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44" y="2229038"/>
            <a:ext cx="3279684" cy="247287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34793"/>
            <a:ext cx="3272921" cy="246777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187724" y="6278917"/>
            <a:ext cx="3807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2+1 QCD</a:t>
            </a:r>
            <a:r>
              <a:rPr kumimoji="1" lang="en-US" altLang="ja-JP" sz="2000" dirty="0" smtClean="0"/>
              <a:t>: WHOT-QCD, 1711.02262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10302" y="5018132"/>
            <a:ext cx="334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Confirmation of FRR</a:t>
            </a:r>
            <a:endParaRPr kumimoji="1" lang="ja-JP" altLang="en-US" sz="2800" b="1" dirty="0" smtClean="0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38</a:t>
            </a:fld>
            <a:endParaRPr lang="ja-JP" altLang="en-US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beta/2) T_{1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770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4" y="1749948"/>
            <a:ext cx="2725283" cy="384927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T_{41}(\beta/2) T_{4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770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18" y="1743969"/>
            <a:ext cx="2725283" cy="384927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628650" y="1146044"/>
            <a:ext cx="4225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Correlators at mid-point</a:t>
            </a:r>
            <a:endParaRPr kumimoji="1" lang="ja-JP" altLang="en-US" sz="2800" dirty="0" smtClean="0"/>
          </a:p>
        </p:txBody>
      </p:sp>
      <p:sp>
        <p:nvSpPr>
          <p:cNvPr id="21" name="右矢印 20"/>
          <p:cNvSpPr/>
          <p:nvPr/>
        </p:nvSpPr>
        <p:spPr>
          <a:xfrm>
            <a:off x="1032926" y="5018132"/>
            <a:ext cx="498190" cy="48788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varepsilon+p = \frac{ \langle \bar{T}_{01}^2 \rangle}{VT} = \frac{ \langle \bar{T}_{11} \bar{T}_{00} \rangle }{VT}&#10;\end{align*}&lt;/body&gt;&#10;  &lt;fcolor&gt;FFFFFFFF&lt;/fcolor&gt;&#10;  &lt;bcolor&gt;FFFFFFFF&lt;/bcolor&gt;&#10;  &lt;transparent&gt;True&lt;/transparent&gt;&#10;  &lt;resolution&gt;1800&lt;/resolution&gt;&#10;  &lt;imageh&gt;549&lt;/imageh&gt;&#10;  &lt;imagew&gt;274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5621654"/>
            <a:ext cx="3222215" cy="64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4417464" y="1856058"/>
            <a:ext cx="3677422" cy="201362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Fluctuation-Response Relations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) T_{44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59" y="1412695"/>
            <a:ext cx="2315721" cy="38492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90" y="1856058"/>
            <a:ext cx="3689130" cy="278159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502546" y="4688176"/>
            <a:ext cx="3906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FF00"/>
                </a:solidFill>
              </a:rPr>
              <a:t>N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ew</a:t>
            </a:r>
            <a:r>
              <a:rPr lang="en-US" altLang="ja-JP" sz="2800" b="1" dirty="0" smtClean="0"/>
              <a:t>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measurement of </a:t>
            </a:r>
            <a:r>
              <a:rPr lang="en-US" altLang="ja-JP" sz="2800" b="1" dirty="0" err="1" smtClean="0">
                <a:solidFill>
                  <a:srgbClr val="FFFF00"/>
                </a:solidFill>
              </a:rPr>
              <a:t>c</a:t>
            </a:r>
            <a:r>
              <a:rPr lang="en-US" altLang="ja-JP" sz="2800" b="1" baseline="-25000" dirty="0" err="1" smtClean="0">
                <a:solidFill>
                  <a:srgbClr val="FFFF00"/>
                </a:solidFill>
              </a:rPr>
              <a:t>V</a:t>
            </a:r>
            <a:endParaRPr lang="en-US" altLang="ja-JP" sz="2800" b="1" baseline="-25000" dirty="0" smtClean="0">
              <a:solidFill>
                <a:srgbClr val="FFFF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396" y="5266190"/>
            <a:ext cx="4811200" cy="1222924"/>
          </a:xfrm>
          <a:prstGeom prst="rect">
            <a:avLst/>
          </a:prstGeom>
        </p:spPr>
      </p:pic>
      <p:sp>
        <p:nvSpPr>
          <p:cNvPr id="16" name="下矢印 15"/>
          <p:cNvSpPr/>
          <p:nvPr/>
        </p:nvSpPr>
        <p:spPr>
          <a:xfrm>
            <a:off x="4785036" y="4074394"/>
            <a:ext cx="1341858" cy="55898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39</a:t>
            </a:fld>
            <a:endParaRPr lang="ja-JP" altLang="en-US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8" y="2917740"/>
            <a:ext cx="1465889" cy="642566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679206" y="1929407"/>
            <a:ext cx="2836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kumimoji="1" lang="en-US" altLang="ja-JP" sz="2400" dirty="0" smtClean="0"/>
              <a:t>luctuation of energy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~ specific heat</a:t>
            </a:r>
            <a:endParaRPr kumimoji="1" lang="ja-JP" altLang="en-US" sz="2400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2868" y="5842783"/>
            <a:ext cx="2390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[11] </a:t>
            </a:r>
            <a:r>
              <a:rPr kumimoji="1" lang="en-US" altLang="ja-JP" sz="2000" dirty="0" err="1" smtClean="0"/>
              <a:t>Borsanyi</a:t>
            </a:r>
            <a:r>
              <a:rPr kumimoji="1" lang="en-US" altLang="ja-JP" sz="2000" dirty="0" smtClean="0"/>
              <a:t>+ (2012)</a:t>
            </a:r>
          </a:p>
          <a:p>
            <a:r>
              <a:rPr lang="en-US" altLang="ja-JP" sz="2000" dirty="0" smtClean="0"/>
              <a:t>[19] </a:t>
            </a:r>
            <a:r>
              <a:rPr lang="en-US" altLang="ja-JP" sz="2000" dirty="0" err="1" smtClean="0"/>
              <a:t>Gavai</a:t>
            </a:r>
            <a:r>
              <a:rPr lang="en-US" altLang="ja-JP" sz="2000" dirty="0" smtClean="0"/>
              <a:t>+ (2005)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784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5" name="角丸四角形 14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grpSp>
        <p:nvGrpSpPr>
          <p:cNvPr id="20" name="グループ化 19"/>
          <p:cNvGrpSpPr/>
          <p:nvPr/>
        </p:nvGrpSpPr>
        <p:grpSpPr>
          <a:xfrm>
            <a:off x="4681092" y="3557754"/>
            <a:ext cx="4248000" cy="3024000"/>
            <a:chOff x="4681092" y="3557754"/>
            <a:chExt cx="4248000" cy="3024000"/>
          </a:xfrm>
        </p:grpSpPr>
        <p:sp>
          <p:nvSpPr>
            <p:cNvPr id="21" name="角丸四角形 20"/>
            <p:cNvSpPr/>
            <p:nvPr/>
          </p:nvSpPr>
          <p:spPr>
            <a:xfrm>
              <a:off x="4681092" y="3557754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111211" y="5767139"/>
              <a:ext cx="3613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Vacuum Structure</a:t>
              </a:r>
              <a:endParaRPr kumimoji="1" lang="ja-JP" alt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770220" y="5066358"/>
              <a:ext cx="3954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vacuum configuration</a:t>
              </a:r>
            </a:p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mixed state on 1</a:t>
              </a:r>
              <a:r>
                <a:rPr lang="en-US" altLang="ja-JP" sz="2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 transition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グループ化 23"/>
            <p:cNvGrpSpPr/>
            <p:nvPr/>
          </p:nvGrpSpPr>
          <p:grpSpPr>
            <a:xfrm rot="21415799">
              <a:off x="6852332" y="3629692"/>
              <a:ext cx="1632622" cy="1576507"/>
              <a:chOff x="6816472" y="3674517"/>
              <a:chExt cx="1632622" cy="1576507"/>
            </a:xfrm>
          </p:grpSpPr>
          <p:sp>
            <p:nvSpPr>
              <p:cNvPr id="25" name="フリーフォーム 24"/>
              <p:cNvSpPr/>
              <p:nvPr/>
            </p:nvSpPr>
            <p:spPr>
              <a:xfrm>
                <a:off x="6852654" y="3731986"/>
                <a:ext cx="1004210" cy="1458267"/>
              </a:xfrm>
              <a:custGeom>
                <a:avLst/>
                <a:gdLst>
                  <a:gd name="connsiteX0" fmla="*/ 26894 w 811870"/>
                  <a:gd name="connsiteY0" fmla="*/ 1445461 h 1469838"/>
                  <a:gd name="connsiteX1" fmla="*/ 699247 w 811870"/>
                  <a:gd name="connsiteY1" fmla="*/ 1418567 h 1469838"/>
                  <a:gd name="connsiteX2" fmla="*/ 770965 w 811870"/>
                  <a:gd name="connsiteY2" fmla="*/ 988261 h 1469838"/>
                  <a:gd name="connsiteX3" fmla="*/ 510988 w 811870"/>
                  <a:gd name="connsiteY3" fmla="*/ 737249 h 1469838"/>
                  <a:gd name="connsiteX4" fmla="*/ 528918 w 811870"/>
                  <a:gd name="connsiteY4" fmla="*/ 414520 h 1469838"/>
                  <a:gd name="connsiteX5" fmla="*/ 806824 w 811870"/>
                  <a:gd name="connsiteY5" fmla="*/ 217296 h 1469838"/>
                  <a:gd name="connsiteX6" fmla="*/ 690282 w 811870"/>
                  <a:gd name="connsiteY6" fmla="*/ 38002 h 1469838"/>
                  <a:gd name="connsiteX7" fmla="*/ 466165 w 811870"/>
                  <a:gd name="connsiteY7" fmla="*/ 46967 h 1469838"/>
                  <a:gd name="connsiteX8" fmla="*/ 0 w 811870"/>
                  <a:gd name="connsiteY8" fmla="*/ 531061 h 1469838"/>
                  <a:gd name="connsiteX0" fmla="*/ 26894 w 811870"/>
                  <a:gd name="connsiteY0" fmla="*/ 1445461 h 1461408"/>
                  <a:gd name="connsiteX1" fmla="*/ 699247 w 811870"/>
                  <a:gd name="connsiteY1" fmla="*/ 1418567 h 1461408"/>
                  <a:gd name="connsiteX2" fmla="*/ 770965 w 811870"/>
                  <a:gd name="connsiteY2" fmla="*/ 988261 h 1461408"/>
                  <a:gd name="connsiteX3" fmla="*/ 510988 w 811870"/>
                  <a:gd name="connsiteY3" fmla="*/ 737249 h 1461408"/>
                  <a:gd name="connsiteX4" fmla="*/ 528918 w 811870"/>
                  <a:gd name="connsiteY4" fmla="*/ 414520 h 1461408"/>
                  <a:gd name="connsiteX5" fmla="*/ 806824 w 811870"/>
                  <a:gd name="connsiteY5" fmla="*/ 217296 h 1461408"/>
                  <a:gd name="connsiteX6" fmla="*/ 690282 w 811870"/>
                  <a:gd name="connsiteY6" fmla="*/ 38002 h 1461408"/>
                  <a:gd name="connsiteX7" fmla="*/ 466165 w 811870"/>
                  <a:gd name="connsiteY7" fmla="*/ 46967 h 1461408"/>
                  <a:gd name="connsiteX8" fmla="*/ 0 w 811870"/>
                  <a:gd name="connsiteY8" fmla="*/ 531061 h 1461408"/>
                  <a:gd name="connsiteX0" fmla="*/ 26894 w 846189"/>
                  <a:gd name="connsiteY0" fmla="*/ 1445461 h 1449193"/>
                  <a:gd name="connsiteX1" fmla="*/ 699247 w 846189"/>
                  <a:gd name="connsiteY1" fmla="*/ 1418567 h 1449193"/>
                  <a:gd name="connsiteX2" fmla="*/ 770965 w 846189"/>
                  <a:gd name="connsiteY2" fmla="*/ 988261 h 1449193"/>
                  <a:gd name="connsiteX3" fmla="*/ 510988 w 846189"/>
                  <a:gd name="connsiteY3" fmla="*/ 737249 h 1449193"/>
                  <a:gd name="connsiteX4" fmla="*/ 528918 w 846189"/>
                  <a:gd name="connsiteY4" fmla="*/ 414520 h 1449193"/>
                  <a:gd name="connsiteX5" fmla="*/ 806824 w 846189"/>
                  <a:gd name="connsiteY5" fmla="*/ 217296 h 1449193"/>
                  <a:gd name="connsiteX6" fmla="*/ 690282 w 846189"/>
                  <a:gd name="connsiteY6" fmla="*/ 38002 h 1449193"/>
                  <a:gd name="connsiteX7" fmla="*/ 466165 w 846189"/>
                  <a:gd name="connsiteY7" fmla="*/ 46967 h 1449193"/>
                  <a:gd name="connsiteX8" fmla="*/ 0 w 846189"/>
                  <a:gd name="connsiteY8" fmla="*/ 531061 h 1449193"/>
                  <a:gd name="connsiteX0" fmla="*/ 26894 w 815772"/>
                  <a:gd name="connsiteY0" fmla="*/ 1445461 h 1473209"/>
                  <a:gd name="connsiteX1" fmla="*/ 699247 w 815772"/>
                  <a:gd name="connsiteY1" fmla="*/ 1418567 h 1473209"/>
                  <a:gd name="connsiteX2" fmla="*/ 770965 w 815772"/>
                  <a:gd name="connsiteY2" fmla="*/ 988261 h 1473209"/>
                  <a:gd name="connsiteX3" fmla="*/ 510988 w 815772"/>
                  <a:gd name="connsiteY3" fmla="*/ 737249 h 1473209"/>
                  <a:gd name="connsiteX4" fmla="*/ 528918 w 815772"/>
                  <a:gd name="connsiteY4" fmla="*/ 414520 h 1473209"/>
                  <a:gd name="connsiteX5" fmla="*/ 806824 w 815772"/>
                  <a:gd name="connsiteY5" fmla="*/ 217296 h 1473209"/>
                  <a:gd name="connsiteX6" fmla="*/ 690282 w 815772"/>
                  <a:gd name="connsiteY6" fmla="*/ 38002 h 1473209"/>
                  <a:gd name="connsiteX7" fmla="*/ 466165 w 815772"/>
                  <a:gd name="connsiteY7" fmla="*/ 46967 h 1473209"/>
                  <a:gd name="connsiteX8" fmla="*/ 0 w 815772"/>
                  <a:gd name="connsiteY8" fmla="*/ 531061 h 1473209"/>
                  <a:gd name="connsiteX0" fmla="*/ 26894 w 825280"/>
                  <a:gd name="connsiteY0" fmla="*/ 1445461 h 1446908"/>
                  <a:gd name="connsiteX1" fmla="*/ 715150 w 825280"/>
                  <a:gd name="connsiteY1" fmla="*/ 1358932 h 1446908"/>
                  <a:gd name="connsiteX2" fmla="*/ 770965 w 825280"/>
                  <a:gd name="connsiteY2" fmla="*/ 988261 h 1446908"/>
                  <a:gd name="connsiteX3" fmla="*/ 510988 w 825280"/>
                  <a:gd name="connsiteY3" fmla="*/ 737249 h 1446908"/>
                  <a:gd name="connsiteX4" fmla="*/ 528918 w 825280"/>
                  <a:gd name="connsiteY4" fmla="*/ 414520 h 1446908"/>
                  <a:gd name="connsiteX5" fmla="*/ 806824 w 825280"/>
                  <a:gd name="connsiteY5" fmla="*/ 217296 h 1446908"/>
                  <a:gd name="connsiteX6" fmla="*/ 690282 w 825280"/>
                  <a:gd name="connsiteY6" fmla="*/ 38002 h 1446908"/>
                  <a:gd name="connsiteX7" fmla="*/ 466165 w 825280"/>
                  <a:gd name="connsiteY7" fmla="*/ 46967 h 1446908"/>
                  <a:gd name="connsiteX8" fmla="*/ 0 w 825280"/>
                  <a:gd name="connsiteY8" fmla="*/ 531061 h 1446908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1158"/>
                  <a:gd name="connsiteY0" fmla="*/ 1378615 h 1417089"/>
                  <a:gd name="connsiteX1" fmla="*/ 671417 w 821158"/>
                  <a:gd name="connsiteY1" fmla="*/ 1367623 h 1417089"/>
                  <a:gd name="connsiteX2" fmla="*/ 770965 w 821158"/>
                  <a:gd name="connsiteY2" fmla="*/ 921415 h 1417089"/>
                  <a:gd name="connsiteX3" fmla="*/ 510988 w 821158"/>
                  <a:gd name="connsiteY3" fmla="*/ 670403 h 1417089"/>
                  <a:gd name="connsiteX4" fmla="*/ 528918 w 821158"/>
                  <a:gd name="connsiteY4" fmla="*/ 347674 h 1417089"/>
                  <a:gd name="connsiteX5" fmla="*/ 806824 w 821158"/>
                  <a:gd name="connsiteY5" fmla="*/ 150450 h 1417089"/>
                  <a:gd name="connsiteX6" fmla="*/ 749917 w 821158"/>
                  <a:gd name="connsiteY6" fmla="*/ 26815 h 1417089"/>
                  <a:gd name="connsiteX7" fmla="*/ 482068 w 821158"/>
                  <a:gd name="connsiteY7" fmla="*/ 0 h 1417089"/>
                  <a:gd name="connsiteX8" fmla="*/ 0 w 821158"/>
                  <a:gd name="connsiteY8" fmla="*/ 464215 h 1417089"/>
                  <a:gd name="connsiteX0" fmla="*/ 26894 w 821158"/>
                  <a:gd name="connsiteY0" fmla="*/ 1378615 h 1378733"/>
                  <a:gd name="connsiteX1" fmla="*/ 671417 w 821158"/>
                  <a:gd name="connsiteY1" fmla="*/ 1367623 h 1378733"/>
                  <a:gd name="connsiteX2" fmla="*/ 770965 w 821158"/>
                  <a:gd name="connsiteY2" fmla="*/ 921415 h 1378733"/>
                  <a:gd name="connsiteX3" fmla="*/ 510988 w 821158"/>
                  <a:gd name="connsiteY3" fmla="*/ 670403 h 1378733"/>
                  <a:gd name="connsiteX4" fmla="*/ 528918 w 821158"/>
                  <a:gd name="connsiteY4" fmla="*/ 347674 h 1378733"/>
                  <a:gd name="connsiteX5" fmla="*/ 806824 w 821158"/>
                  <a:gd name="connsiteY5" fmla="*/ 150450 h 1378733"/>
                  <a:gd name="connsiteX6" fmla="*/ 749917 w 821158"/>
                  <a:gd name="connsiteY6" fmla="*/ 26815 h 1378733"/>
                  <a:gd name="connsiteX7" fmla="*/ 482068 w 821158"/>
                  <a:gd name="connsiteY7" fmla="*/ 0 h 1378733"/>
                  <a:gd name="connsiteX8" fmla="*/ 0 w 821158"/>
                  <a:gd name="connsiteY8" fmla="*/ 464215 h 1378733"/>
                  <a:gd name="connsiteX0" fmla="*/ 0 w 830045"/>
                  <a:gd name="connsiteY0" fmla="*/ 1378615 h 1378733"/>
                  <a:gd name="connsiteX1" fmla="*/ 680304 w 830045"/>
                  <a:gd name="connsiteY1" fmla="*/ 1367623 h 1378733"/>
                  <a:gd name="connsiteX2" fmla="*/ 779852 w 830045"/>
                  <a:gd name="connsiteY2" fmla="*/ 921415 h 1378733"/>
                  <a:gd name="connsiteX3" fmla="*/ 519875 w 830045"/>
                  <a:gd name="connsiteY3" fmla="*/ 670403 h 1378733"/>
                  <a:gd name="connsiteX4" fmla="*/ 537805 w 830045"/>
                  <a:gd name="connsiteY4" fmla="*/ 347674 h 1378733"/>
                  <a:gd name="connsiteX5" fmla="*/ 815711 w 830045"/>
                  <a:gd name="connsiteY5" fmla="*/ 150450 h 1378733"/>
                  <a:gd name="connsiteX6" fmla="*/ 758804 w 830045"/>
                  <a:gd name="connsiteY6" fmla="*/ 26815 h 1378733"/>
                  <a:gd name="connsiteX7" fmla="*/ 490955 w 830045"/>
                  <a:gd name="connsiteY7" fmla="*/ 0 h 1378733"/>
                  <a:gd name="connsiteX8" fmla="*/ 8887 w 830045"/>
                  <a:gd name="connsiteY8" fmla="*/ 464215 h 137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045" h="1378733">
                    <a:moveTo>
                      <a:pt x="0" y="1378615"/>
                    </a:moveTo>
                    <a:cubicBezTo>
                      <a:pt x="305975" y="1379414"/>
                      <a:pt x="448951" y="1376237"/>
                      <a:pt x="680304" y="1367623"/>
                    </a:cubicBezTo>
                    <a:cubicBezTo>
                      <a:pt x="863950" y="1263593"/>
                      <a:pt x="806590" y="1037618"/>
                      <a:pt x="779852" y="921415"/>
                    </a:cubicBezTo>
                    <a:cubicBezTo>
                      <a:pt x="753114" y="805212"/>
                      <a:pt x="560216" y="766026"/>
                      <a:pt x="519875" y="670403"/>
                    </a:cubicBezTo>
                    <a:cubicBezTo>
                      <a:pt x="479534" y="574780"/>
                      <a:pt x="488499" y="434333"/>
                      <a:pt x="537805" y="347674"/>
                    </a:cubicBezTo>
                    <a:cubicBezTo>
                      <a:pt x="587111" y="261015"/>
                      <a:pt x="778878" y="203926"/>
                      <a:pt x="815711" y="150450"/>
                    </a:cubicBezTo>
                    <a:cubicBezTo>
                      <a:pt x="852544" y="96974"/>
                      <a:pt x="812930" y="51890"/>
                      <a:pt x="758804" y="26815"/>
                    </a:cubicBezTo>
                    <a:cubicBezTo>
                      <a:pt x="704678" y="1740"/>
                      <a:pt x="633832" y="5289"/>
                      <a:pt x="490955" y="0"/>
                    </a:cubicBezTo>
                    <a:cubicBezTo>
                      <a:pt x="391811" y="86151"/>
                      <a:pt x="184446" y="263256"/>
                      <a:pt x="8887" y="464215"/>
                    </a:cubicBezTo>
                  </a:path>
                </a:pathLst>
              </a:custGeom>
              <a:solidFill>
                <a:srgbClr val="0070C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7311224" y="3731985"/>
                <a:ext cx="1065475" cy="1458267"/>
              </a:xfrm>
              <a:custGeom>
                <a:avLst/>
                <a:gdLst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07600"/>
                  <a:gd name="connsiteX1" fmla="*/ 477842 w 974799"/>
                  <a:gd name="connsiteY1" fmla="*/ 1398912 h 1407600"/>
                  <a:gd name="connsiteX2" fmla="*/ 143888 w 974799"/>
                  <a:gd name="connsiteY2" fmla="*/ 1383010 h 1407600"/>
                  <a:gd name="connsiteX3" fmla="*/ 294962 w 974799"/>
                  <a:gd name="connsiteY3" fmla="*/ 1116641 h 1407600"/>
                  <a:gd name="connsiteX4" fmla="*/ 84253 w 974799"/>
                  <a:gd name="connsiteY4" fmla="*/ 770759 h 1407600"/>
                  <a:gd name="connsiteX5" fmla="*/ 12691 w 974799"/>
                  <a:gd name="connsiteY5" fmla="*/ 389097 h 1407600"/>
                  <a:gd name="connsiteX6" fmla="*/ 326768 w 974799"/>
                  <a:gd name="connsiteY6" fmla="*/ 154533 h 1407600"/>
                  <a:gd name="connsiteX7" fmla="*/ 223401 w 974799"/>
                  <a:gd name="connsiteY7" fmla="*/ 11410 h 1407600"/>
                  <a:gd name="connsiteX8" fmla="*/ 962872 w 974799"/>
                  <a:gd name="connsiteY8" fmla="*/ 19361 h 1407600"/>
                  <a:gd name="connsiteX0" fmla="*/ 974799 w 974799"/>
                  <a:gd name="connsiteY0" fmla="*/ 933761 h 1398912"/>
                  <a:gd name="connsiteX1" fmla="*/ 477842 w 974799"/>
                  <a:gd name="connsiteY1" fmla="*/ 1398912 h 1398912"/>
                  <a:gd name="connsiteX2" fmla="*/ 131961 w 974799"/>
                  <a:gd name="connsiteY2" fmla="*/ 1359156 h 1398912"/>
                  <a:gd name="connsiteX3" fmla="*/ 294962 w 974799"/>
                  <a:gd name="connsiteY3" fmla="*/ 1116641 h 1398912"/>
                  <a:gd name="connsiteX4" fmla="*/ 84253 w 974799"/>
                  <a:gd name="connsiteY4" fmla="*/ 770759 h 1398912"/>
                  <a:gd name="connsiteX5" fmla="*/ 12691 w 974799"/>
                  <a:gd name="connsiteY5" fmla="*/ 389097 h 1398912"/>
                  <a:gd name="connsiteX6" fmla="*/ 326768 w 974799"/>
                  <a:gd name="connsiteY6" fmla="*/ 154533 h 1398912"/>
                  <a:gd name="connsiteX7" fmla="*/ 223401 w 974799"/>
                  <a:gd name="connsiteY7" fmla="*/ 11410 h 1398912"/>
                  <a:gd name="connsiteX8" fmla="*/ 962872 w 974799"/>
                  <a:gd name="connsiteY8" fmla="*/ 19361 h 1398912"/>
                  <a:gd name="connsiteX0" fmla="*/ 974874 w 974874"/>
                  <a:gd name="connsiteY0" fmla="*/ 933761 h 1398912"/>
                  <a:gd name="connsiteX1" fmla="*/ 477917 w 974874"/>
                  <a:gd name="connsiteY1" fmla="*/ 1398912 h 1398912"/>
                  <a:gd name="connsiteX2" fmla="*/ 132036 w 974874"/>
                  <a:gd name="connsiteY2" fmla="*/ 1359156 h 1398912"/>
                  <a:gd name="connsiteX3" fmla="*/ 299013 w 974874"/>
                  <a:gd name="connsiteY3" fmla="*/ 1120616 h 1398912"/>
                  <a:gd name="connsiteX4" fmla="*/ 84328 w 974874"/>
                  <a:gd name="connsiteY4" fmla="*/ 770759 h 1398912"/>
                  <a:gd name="connsiteX5" fmla="*/ 12766 w 974874"/>
                  <a:gd name="connsiteY5" fmla="*/ 389097 h 1398912"/>
                  <a:gd name="connsiteX6" fmla="*/ 326843 w 974874"/>
                  <a:gd name="connsiteY6" fmla="*/ 154533 h 1398912"/>
                  <a:gd name="connsiteX7" fmla="*/ 223476 w 974874"/>
                  <a:gd name="connsiteY7" fmla="*/ 11410 h 1398912"/>
                  <a:gd name="connsiteX8" fmla="*/ 962947 w 974874"/>
                  <a:gd name="connsiteY8" fmla="*/ 19361 h 1398912"/>
                  <a:gd name="connsiteX0" fmla="*/ 972956 w 972956"/>
                  <a:gd name="connsiteY0" fmla="*/ 933761 h 1398912"/>
                  <a:gd name="connsiteX1" fmla="*/ 475999 w 972956"/>
                  <a:gd name="connsiteY1" fmla="*/ 1398912 h 1398912"/>
                  <a:gd name="connsiteX2" fmla="*/ 130118 w 972956"/>
                  <a:gd name="connsiteY2" fmla="*/ 1359156 h 1398912"/>
                  <a:gd name="connsiteX3" fmla="*/ 297095 w 972956"/>
                  <a:gd name="connsiteY3" fmla="*/ 1120616 h 1398912"/>
                  <a:gd name="connsiteX4" fmla="*/ 181801 w 972956"/>
                  <a:gd name="connsiteY4" fmla="*/ 874126 h 1398912"/>
                  <a:gd name="connsiteX5" fmla="*/ 82410 w 972956"/>
                  <a:gd name="connsiteY5" fmla="*/ 770759 h 1398912"/>
                  <a:gd name="connsiteX6" fmla="*/ 10848 w 972956"/>
                  <a:gd name="connsiteY6" fmla="*/ 389097 h 1398912"/>
                  <a:gd name="connsiteX7" fmla="*/ 324925 w 972956"/>
                  <a:gd name="connsiteY7" fmla="*/ 154533 h 1398912"/>
                  <a:gd name="connsiteX8" fmla="*/ 221558 w 972956"/>
                  <a:gd name="connsiteY8" fmla="*/ 11410 h 1398912"/>
                  <a:gd name="connsiteX9" fmla="*/ 961029 w 972956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321130 w 996991"/>
                  <a:gd name="connsiteY3" fmla="*/ 1120616 h 1398912"/>
                  <a:gd name="connsiteX4" fmla="*/ 205836 w 996991"/>
                  <a:gd name="connsiteY4" fmla="*/ 874126 h 1398912"/>
                  <a:gd name="connsiteX5" fmla="*/ 26932 w 996991"/>
                  <a:gd name="connsiteY5" fmla="*/ 675343 h 1398912"/>
                  <a:gd name="connsiteX6" fmla="*/ 34883 w 996991"/>
                  <a:gd name="connsiteY6" fmla="*/ 389097 h 1398912"/>
                  <a:gd name="connsiteX7" fmla="*/ 348960 w 996991"/>
                  <a:gd name="connsiteY7" fmla="*/ 154533 h 1398912"/>
                  <a:gd name="connsiteX8" fmla="*/ 245593 w 996991"/>
                  <a:gd name="connsiteY8" fmla="*/ 11410 h 1398912"/>
                  <a:gd name="connsiteX9" fmla="*/ 985064 w 996991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321130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297276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2189 w 992189"/>
                  <a:gd name="connsiteY0" fmla="*/ 935225 h 1400376"/>
                  <a:gd name="connsiteX1" fmla="*/ 495232 w 992189"/>
                  <a:gd name="connsiteY1" fmla="*/ 1400376 h 1400376"/>
                  <a:gd name="connsiteX2" fmla="*/ 149351 w 992189"/>
                  <a:gd name="connsiteY2" fmla="*/ 1360620 h 1400376"/>
                  <a:gd name="connsiteX3" fmla="*/ 244767 w 992189"/>
                  <a:gd name="connsiteY3" fmla="*/ 1308936 h 1400376"/>
                  <a:gd name="connsiteX4" fmla="*/ 292474 w 992189"/>
                  <a:gd name="connsiteY4" fmla="*/ 1122080 h 1400376"/>
                  <a:gd name="connsiteX5" fmla="*/ 201034 w 992189"/>
                  <a:gd name="connsiteY5" fmla="*/ 875590 h 1400376"/>
                  <a:gd name="connsiteX6" fmla="*/ 22130 w 992189"/>
                  <a:gd name="connsiteY6" fmla="*/ 676807 h 1400376"/>
                  <a:gd name="connsiteX7" fmla="*/ 30081 w 992189"/>
                  <a:gd name="connsiteY7" fmla="*/ 390561 h 1400376"/>
                  <a:gd name="connsiteX8" fmla="*/ 268620 w 992189"/>
                  <a:gd name="connsiteY8" fmla="*/ 175875 h 1400376"/>
                  <a:gd name="connsiteX9" fmla="*/ 240791 w 992189"/>
                  <a:gd name="connsiteY9" fmla="*/ 12874 h 1400376"/>
                  <a:gd name="connsiteX10" fmla="*/ 980262 w 992189"/>
                  <a:gd name="connsiteY10" fmla="*/ 20825 h 1400376"/>
                  <a:gd name="connsiteX0" fmla="*/ 1022992 w 1022992"/>
                  <a:gd name="connsiteY0" fmla="*/ 935225 h 1400376"/>
                  <a:gd name="connsiteX1" fmla="*/ 526035 w 1022992"/>
                  <a:gd name="connsiteY1" fmla="*/ 1400376 h 1400376"/>
                  <a:gd name="connsiteX2" fmla="*/ 180154 w 1022992"/>
                  <a:gd name="connsiteY2" fmla="*/ 1360620 h 1400376"/>
                  <a:gd name="connsiteX3" fmla="*/ 275570 w 1022992"/>
                  <a:gd name="connsiteY3" fmla="*/ 1308936 h 1400376"/>
                  <a:gd name="connsiteX4" fmla="*/ 323277 w 1022992"/>
                  <a:gd name="connsiteY4" fmla="*/ 1122080 h 1400376"/>
                  <a:gd name="connsiteX5" fmla="*/ 231837 w 1022992"/>
                  <a:gd name="connsiteY5" fmla="*/ 875590 h 1400376"/>
                  <a:gd name="connsiteX6" fmla="*/ 52933 w 1022992"/>
                  <a:gd name="connsiteY6" fmla="*/ 676807 h 1400376"/>
                  <a:gd name="connsiteX7" fmla="*/ 17152 w 1022992"/>
                  <a:gd name="connsiteY7" fmla="*/ 406464 h 1400376"/>
                  <a:gd name="connsiteX8" fmla="*/ 299423 w 1022992"/>
                  <a:gd name="connsiteY8" fmla="*/ 175875 h 1400376"/>
                  <a:gd name="connsiteX9" fmla="*/ 271594 w 1022992"/>
                  <a:gd name="connsiteY9" fmla="*/ 12874 h 1400376"/>
                  <a:gd name="connsiteX10" fmla="*/ 1011065 w 1022992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167" h="1387502">
                    <a:moveTo>
                      <a:pt x="1024167" y="922351"/>
                    </a:moveTo>
                    <a:cubicBezTo>
                      <a:pt x="817101" y="1109538"/>
                      <a:pt x="689549" y="1237090"/>
                      <a:pt x="527210" y="1387502"/>
                    </a:cubicBezTo>
                    <a:cubicBezTo>
                      <a:pt x="356920" y="1382864"/>
                      <a:pt x="223073" y="1362986"/>
                      <a:pt x="181329" y="1347746"/>
                    </a:cubicBezTo>
                    <a:cubicBezTo>
                      <a:pt x="139585" y="1332506"/>
                      <a:pt x="248916" y="1335819"/>
                      <a:pt x="276745" y="1296062"/>
                    </a:cubicBezTo>
                    <a:cubicBezTo>
                      <a:pt x="304574" y="1256305"/>
                      <a:pt x="331741" y="1181430"/>
                      <a:pt x="324452" y="1109206"/>
                    </a:cubicBezTo>
                    <a:cubicBezTo>
                      <a:pt x="317163" y="1036982"/>
                      <a:pt x="268793" y="921025"/>
                      <a:pt x="233012" y="862716"/>
                    </a:cubicBezTo>
                    <a:cubicBezTo>
                      <a:pt x="197231" y="804407"/>
                      <a:pt x="85913" y="797779"/>
                      <a:pt x="50132" y="719592"/>
                    </a:cubicBezTo>
                    <a:cubicBezTo>
                      <a:pt x="14351" y="641405"/>
                      <a:pt x="-23417" y="486355"/>
                      <a:pt x="18327" y="393590"/>
                    </a:cubicBezTo>
                    <a:cubicBezTo>
                      <a:pt x="60071" y="300825"/>
                      <a:pt x="258191" y="228599"/>
                      <a:pt x="300598" y="163001"/>
                    </a:cubicBezTo>
                    <a:cubicBezTo>
                      <a:pt x="343005" y="97403"/>
                      <a:pt x="181992" y="105355"/>
                      <a:pt x="272769" y="0"/>
                    </a:cubicBezTo>
                    <a:lnTo>
                      <a:pt x="1012240" y="7951"/>
                    </a:lnTo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7" name="Picture 76" descr="lattice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472" y="3674517"/>
                <a:ext cx="1632622" cy="1576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グループ化 27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29" name="角丸四角形 28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eta = \langle T_{12}; T_{12} \rangle&#10;\end{align*}&lt;/body&gt;&#10;  &lt;fcolor&gt;FF0000FF&lt;/fcolor&gt;&#10;  &lt;bcolor&gt;FFFFFFFF&lt;/bcolor&gt;&#10;  &lt;transparent&gt;True&lt;/transparent&gt;&#10;  &lt;resolution&gt;1800&lt;/resolution&gt;&#10;  &lt;imageh&gt;249&lt;/imageh&gt;&#10;  &lt;imagew&gt;1447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972" y="2606144"/>
              <a:ext cx="2343055" cy="403193"/>
            </a:xfrm>
            <a:prstGeom prst="rect">
              <a:avLst/>
            </a:prstGeom>
          </p:spPr>
        </p:pic>
        <p:pic>
          <p:nvPicPr>
  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441" y="1973521"/>
              <a:ext cx="2017586" cy="459867"/>
            </a:xfrm>
            <a:prstGeom prst="rect">
              <a:avLst/>
            </a:prstGeom>
          </p:spPr>
        </p:pic>
      </p:grpSp>
      <p:grpSp>
        <p:nvGrpSpPr>
          <p:cNvPr id="34" name="グループ化 33"/>
          <p:cNvGrpSpPr/>
          <p:nvPr/>
        </p:nvGrpSpPr>
        <p:grpSpPr>
          <a:xfrm>
            <a:off x="123974" y="3557517"/>
            <a:ext cx="4248000" cy="3024000"/>
            <a:chOff x="123974" y="3557517"/>
            <a:chExt cx="4248000" cy="3024000"/>
          </a:xfrm>
        </p:grpSpPr>
        <p:sp>
          <p:nvSpPr>
            <p:cNvPr id="35" name="角丸四角形 34"/>
            <p:cNvSpPr/>
            <p:nvPr/>
          </p:nvSpPr>
          <p:spPr>
            <a:xfrm>
              <a:off x="123974" y="3557517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50594" y="5767260"/>
              <a:ext cx="3495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3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50594" y="5074919"/>
              <a:ext cx="28841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flux tube / hadrons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rgbClr val="FF9900"/>
                  </a:solidFill>
                </a:rPr>
                <a:t>stress</a:t>
              </a:r>
              <a:r>
                <a:rPr kumimoji="1" lang="en-US" altLang="ja-JP" sz="2400" dirty="0" smtClean="0">
                  <a:solidFill>
                    <a:srgbClr val="FF9900"/>
                  </a:solidFill>
                </a:rPr>
                <a:t> distribution</a:t>
              </a:r>
              <a:endParaRPr kumimoji="1" lang="ja-JP" altLang="en-US" sz="2400" dirty="0">
                <a:solidFill>
                  <a:srgbClr val="FF9900"/>
                </a:solidFill>
              </a:endParaRPr>
            </a:p>
          </p:txBody>
        </p:sp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619016">
              <a:off x="304345" y="3740753"/>
              <a:ext cx="2062110" cy="1012464"/>
            </a:xfrm>
            <a:prstGeom prst="rect">
              <a:avLst/>
            </a:prstGeom>
          </p:spPr>
        </p:pic>
        <p:pic>
          <p:nvPicPr>
            <p:cNvPr id="39" name="Picture 76" descr="lattic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4150">
              <a:off x="2365640" y="3871106"/>
              <a:ext cx="1322890" cy="127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円/楕円 33"/>
            <p:cNvSpPr/>
            <p:nvPr/>
          </p:nvSpPr>
          <p:spPr>
            <a:xfrm>
              <a:off x="2503783" y="4028655"/>
              <a:ext cx="1008000" cy="1008000"/>
            </a:xfrm>
            <a:prstGeom prst="ellipse">
              <a:avLst/>
            </a:prstGeom>
            <a:solidFill>
              <a:srgbClr val="B3D9FF">
                <a:alpha val="50000"/>
              </a:srgb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14"/>
            <p:cNvSpPr/>
            <p:nvPr/>
          </p:nvSpPr>
          <p:spPr>
            <a:xfrm>
              <a:off x="2798743" y="4162546"/>
              <a:ext cx="360000" cy="360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31"/>
            <p:cNvSpPr/>
            <p:nvPr/>
          </p:nvSpPr>
          <p:spPr>
            <a:xfrm>
              <a:off x="2983606" y="4438394"/>
              <a:ext cx="360000" cy="360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32"/>
            <p:cNvSpPr/>
            <p:nvPr/>
          </p:nvSpPr>
          <p:spPr>
            <a:xfrm>
              <a:off x="2657720" y="4466670"/>
              <a:ext cx="360000" cy="360000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>
            <a:softEdge rad="889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If we have</a:t>
            </a:r>
            <a:endParaRPr lang="ja-JP" altLang="en-US" sz="32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1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258501"/>
            <a:ext cx="898118" cy="898118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3892534"/>
            <a:ext cx="837534" cy="501297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589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505097" y="4811631"/>
            <a:ext cx="8098972" cy="775661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28650" y="1292748"/>
                <a:ext cx="7759336" cy="5093702"/>
              </a:xfrm>
              <a:prstGeom prst="rect">
                <a:avLst/>
              </a:prstGeom>
              <a:noFill/>
              <a:effectLst>
                <a:glow rad="101600">
                  <a:srgbClr val="11455D"/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1. </a:t>
                </a:r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Constructing EMT</a:t>
                </a:r>
                <a:r>
                  <a:rPr lang="en-US" altLang="ja-JP" sz="2400" dirty="0" smtClean="0">
                    <a:effectLst>
                      <a:glow rad="101600">
                        <a:srgbClr val="124963"/>
                      </a:glow>
                    </a:effectLst>
                  </a:rPr>
                  <a:t> through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gradient flow</a:t>
                </a:r>
                <a:endParaRPr kumimoji="1" lang="en-US" altLang="ja-JP" sz="2800" dirty="0" smtClean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endParaRPr kumimoji="1" lang="en-US" altLang="ja-JP" sz="1100" dirty="0" smtClean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kumimoji="1"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2. </a:t>
                </a:r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Thermodynamics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D90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,011501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(2014); PR</a:t>
                </a:r>
                <a:r>
                  <a:rPr lang="en-US" altLang="ja-JP" sz="1400" b="1" dirty="0">
                    <a:effectLst>
                      <a:glow rad="101600">
                        <a:srgbClr val="124963"/>
                      </a:glow>
                    </a:effectLst>
                  </a:rPr>
                  <a:t>D94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114512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(2016)</a:t>
                </a:r>
              </a:p>
              <a:p>
                <a:pPr algn="r"/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WHOT-QCD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D96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014509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(2017); 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D102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014510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(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2020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)</a:t>
                </a:r>
              </a:p>
              <a:p>
                <a:pPr algn="r"/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 </a:t>
                </a:r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Iritani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+, PTEP 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2019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023B02 (2019)</a:t>
                </a:r>
                <a:endParaRPr kumimoji="1" lang="en-US" altLang="ja-JP" sz="1400" dirty="0" smtClean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3. </a:t>
                </a:r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Casimir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Effect &amp; Pressure Anisotropy</a:t>
                </a:r>
                <a:endParaRPr lang="en-US" altLang="ja-JP" sz="32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pPr algn="r"/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MK, </a:t>
                </a:r>
                <a:r>
                  <a:rPr lang="en-US" altLang="ja-JP" sz="1400" dirty="0" err="1">
                    <a:effectLst>
                      <a:glow rad="101600">
                        <a:srgbClr val="124963"/>
                      </a:glow>
                    </a:effectLst>
                  </a:rPr>
                  <a:t>Mogliacci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Horowitz, Kolbe,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D99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094507 (2019)</a:t>
                </a:r>
              </a:p>
              <a:p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4.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EMT Correlation Functions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PR</a:t>
                </a:r>
                <a:r>
                  <a:rPr lang="en-US" altLang="ja-JP" sz="1400" b="1" dirty="0">
                    <a:effectLst>
                      <a:glow rad="101600">
                        <a:srgbClr val="124963"/>
                      </a:glow>
                    </a:effectLst>
                  </a:rPr>
                  <a:t>D96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111502 (2017)</a:t>
                </a:r>
              </a:p>
              <a:p>
                <a:r>
                  <a:rPr lang="en-US" altLang="ja-JP" sz="3600" dirty="0">
                    <a:effectLst>
                      <a:glow rad="101600">
                        <a:srgbClr val="124963"/>
                      </a:glow>
                    </a:effectLst>
                  </a:rPr>
                  <a:t>5</a:t>
                </a:r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.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Flux Tube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PL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B789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210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(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2019); </a:t>
                </a:r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Yanagihara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MK, PTEP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2019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093B02 (2019) </a:t>
                </a:r>
              </a:p>
              <a:p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6</a:t>
                </a:r>
                <a:r>
                  <a:rPr kumimoji="1"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. </a:t>
                </a:r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Single-Quark System at T</a:t>
                </a:r>
                <a14:m>
                  <m:oMath xmlns:m="http://schemas.openxmlformats.org/officeDocument/2006/math">
                    <m:r>
                      <a:rPr kumimoji="1" lang="en-US" altLang="ja-JP" sz="3200" i="1" smtClean="0">
                        <a:effectLst>
                          <a:glow rad="101600">
                            <a:srgbClr val="124963"/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in prep.</a:t>
                </a:r>
                <a:endParaRPr kumimoji="1" lang="en-US" altLang="ja-JP" sz="1400" dirty="0" smtClean="0">
                  <a:effectLst>
                    <a:glow rad="101600">
                      <a:srgbClr val="124963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2748"/>
                <a:ext cx="7759336" cy="5093702"/>
              </a:xfrm>
              <a:prstGeom prst="rect">
                <a:avLst/>
              </a:prstGeom>
              <a:blipFill>
                <a:blip r:embed="rId5"/>
                <a:stretch>
                  <a:fillRect l="-1836" t="-1034"/>
                </a:stretch>
              </a:blipFill>
              <a:effectLst>
                <a:glow rad="101600">
                  <a:srgbClr val="11455D"/>
                </a:glo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67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798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6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42</a:t>
            </a:fld>
            <a:endParaRPr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782291" y="5157186"/>
            <a:ext cx="3136565" cy="148916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563921" y="4422406"/>
            <a:ext cx="487680" cy="434949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4" name="角丸四角形吹き出し 33"/>
          <p:cNvSpPr/>
          <p:nvPr/>
        </p:nvSpPr>
        <p:spPr>
          <a:xfrm>
            <a:off x="4671811" y="5157186"/>
            <a:ext cx="2952206" cy="1489166"/>
          </a:xfrm>
          <a:prstGeom prst="wedgeRoundRectCallout">
            <a:avLst>
              <a:gd name="adj1" fmla="val 22393"/>
              <a:gd name="adj2" fmla="val -73127"/>
              <a:gd name="adj3" fmla="val 16667"/>
            </a:avLst>
          </a:prstGeom>
          <a:solidFill>
            <a:schemeClr val="accent1">
              <a:lumMod val="50000"/>
              <a:alpha val="70000"/>
            </a:schemeClr>
          </a:solidFill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05862" y="1526611"/>
            <a:ext cx="437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Generally, F and n are not parallel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5046841" y="5208717"/>
            <a:ext cx="209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Stress Tensor</a:t>
            </a:r>
            <a:endParaRPr lang="ja-JP" altLang="en-US" sz="28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t="27094" r="35633" b="29743"/>
          <a:stretch/>
        </p:blipFill>
        <p:spPr>
          <a:xfrm>
            <a:off x="4178160" y="2117260"/>
            <a:ext cx="1959429" cy="1915887"/>
          </a:xfrm>
          <a:prstGeom prst="rect">
            <a:avLst/>
          </a:prstGeom>
        </p:spPr>
      </p:pic>
      <p:sp>
        <p:nvSpPr>
          <p:cNvPr id="47" name="平行四辺形 46"/>
          <p:cNvSpPr/>
          <p:nvPr/>
        </p:nvSpPr>
        <p:spPr>
          <a:xfrm rot="16200000" flipH="1" flipV="1">
            <a:off x="5052107" y="3221368"/>
            <a:ext cx="654735" cy="277082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6913481" y="2113527"/>
            <a:ext cx="1534839" cy="1885332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93725"/>
                  <a:invGamma/>
                  <a:alpha val="72000"/>
                </a:srgb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840456" y="2113527"/>
            <a:ext cx="73025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8448320" y="2113527"/>
            <a:ext cx="71438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518036" y="2116294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v</a:t>
            </a: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8496738" y="2354828"/>
            <a:ext cx="15875" cy="766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527638" y="2656551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F</a:t>
            </a: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 flipV="1">
            <a:off x="7193719" y="2499290"/>
            <a:ext cx="0" cy="1296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409619" y="2715190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V="1">
            <a:off x="7625519" y="2931090"/>
            <a:ext cx="0" cy="8651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7841419" y="3121590"/>
            <a:ext cx="0" cy="6746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8057319" y="3337490"/>
            <a:ext cx="1588" cy="4587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V="1">
            <a:off x="8274806" y="3580377"/>
            <a:ext cx="0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0" name="AutoShape 67"/>
          <p:cNvSpPr>
            <a:spLocks noChangeArrowheads="1"/>
          </p:cNvSpPr>
          <p:nvPr/>
        </p:nvSpPr>
        <p:spPr bwMode="auto">
          <a:xfrm rot="16200000">
            <a:off x="6275285" y="2810418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666699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1" name="平行四辺形 60"/>
          <p:cNvSpPr/>
          <p:nvPr/>
        </p:nvSpPr>
        <p:spPr>
          <a:xfrm rot="16200000" flipH="1">
            <a:off x="7262271" y="3154387"/>
            <a:ext cx="843336" cy="191293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\frac{F_i}S &#10;= \sigma_{ij} n_j&#10;\end{align*}&lt;/body&gt;&#10;  &lt;fcolor&gt;FFFFFFFF&lt;/fcolor&gt;&#10;  &lt;bcolor&gt;FF000000&lt;/bcolor&gt;&#10;  &lt;transparent&gt;True&lt;/transparent&gt;&#10;  &lt;resolution&gt;1800&lt;/resolution&gt;&#10;  &lt;imageh&gt;511&lt;/imageh&gt;&#10;  &lt;imagew&gt;1148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2" y="4162131"/>
            <a:ext cx="1832479" cy="815676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5530262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736281" y="277157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- T_{ij}&#10;\end{align*}&lt;/body&gt;&#10;  &lt;fcolor&gt;FFFFFFFF&lt;/fcolor&gt;&#10;  &lt;bcolor&gt;FF000000&lt;/bcolor&gt;&#10;  &lt;transparent&gt;True&lt;/transparent&gt;&#10;  &lt;resolution&gt;1800&lt;/resolution&gt;&#10;  &lt;imageh&gt;242&lt;/imageh&gt;&#10;  &lt;imagew&gt;1125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60" y="5908701"/>
            <a:ext cx="1795766" cy="3862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00615" y="5248550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thermal medium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= P \delta_{ij}&#10;\end{align*}&lt;/body&gt;&#10;  &lt;fcolor&gt;FFFFFFFF&lt;/fcolor&gt;&#10;  &lt;bcolor&gt;FFFFFFFF&lt;/bcolor&gt;&#10;  &lt;transparent&gt;True&lt;/transparent&gt;&#10;  &lt;resolution&gt;1800&lt;/resolution&gt;&#10;  &lt;imageh&gt;251&lt;/imageh&gt;&#10;  &lt;imagew&gt;1098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3" y="5864524"/>
            <a:ext cx="2166910" cy="4953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788134" y="6005931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Landau</a:t>
            </a:r>
          </a:p>
          <a:p>
            <a:r>
              <a:rPr lang="en-US" altLang="ja-JP" sz="2000" dirty="0" err="1" smtClean="0"/>
              <a:t>Lifshitz</a:t>
            </a:r>
            <a:endParaRPr kumimoji="1" lang="ja-JP" altLang="en-US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666583" y="322624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elastic body</a:t>
            </a:r>
            <a:endParaRPr kumimoji="1"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9596" y="211352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fluid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98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43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56915" y="1125627"/>
            <a:ext cx="8021036" cy="2651920"/>
            <a:chOff x="556915" y="1125627"/>
            <a:chExt cx="8021036" cy="2651920"/>
          </a:xfrm>
        </p:grpSpPr>
        <p:sp>
          <p:nvSpPr>
            <p:cNvPr id="20" name="角丸四角形 19"/>
            <p:cNvSpPr/>
            <p:nvPr/>
          </p:nvSpPr>
          <p:spPr>
            <a:xfrm>
              <a:off x="556915" y="1125627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/>
            <p:cNvSpPr/>
            <p:nvPr/>
          </p:nvSpPr>
          <p:spPr>
            <a:xfrm>
              <a:off x="5053679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/>
            <p:cNvSpPr/>
            <p:nvPr/>
          </p:nvSpPr>
          <p:spPr>
            <a:xfrm>
              <a:off x="7450970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左矢印 5"/>
            <p:cNvSpPr/>
            <p:nvPr/>
          </p:nvSpPr>
          <p:spPr>
            <a:xfrm>
              <a:off x="6742562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左矢印 6"/>
            <p:cNvSpPr/>
            <p:nvPr/>
          </p:nvSpPr>
          <p:spPr>
            <a:xfrm rot="10800000">
              <a:off x="5323679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m_1,~q_1&#10;\end{align*}&lt;/body&gt;&#10;  &lt;fcolor&gt;FFFFFFFF&lt;/fcolor&gt;&#10;  &lt;bcolor&gt;FF000000&lt;/bcolor&gt;&#10;  &lt;transparent&gt;True&lt;/transparent&gt;&#10;  &lt;resolution&gt;1800&lt;/resolution&gt;&#10;  &lt;imageh&gt;157&lt;/imageh&gt;&#10;  &lt;imagew&gt;710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969" y="1634415"/>
              <a:ext cx="751418" cy="166158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m_2,~q_2&#10;\end{align*}&lt;/body&gt;&#10;  &lt;fcolor&gt;FFFFFFFF&lt;/fcolor&gt;&#10;  &lt;bcolor&gt;FF000000&lt;/bcolor&gt;&#10;  &lt;transparent&gt;True&lt;/transparent&gt;&#10;  &lt;resolution&gt;1800&lt;/resolution&gt;&#10;  &lt;imageh&gt;157&lt;/imageh&gt;&#10;  &lt;imagew&gt;716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086" y="1634415"/>
              <a:ext cx="757767" cy="166158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4"/>
            <a:stretch/>
          </p:blipFill>
          <p:spPr>
            <a:xfrm>
              <a:off x="1314934" y="1888095"/>
              <a:ext cx="1399599" cy="1780605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2729695" y="2821922"/>
              <a:ext cx="1334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Newton</a:t>
              </a:r>
              <a:endPara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r>
                <a:rPr kumimoji="1"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1687</a:t>
              </a:r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F=-G\frac{m_1 m_2}{r^2}&#10;\end{align*}&lt;/body&gt;&#10;  &lt;fcolor&gt;FFFFFFFF&lt;/fcolor&gt;&#10;  &lt;bcolor&gt;FF000000&lt;/bcolor&gt;&#10;  &lt;transparent&gt;True&lt;/transparent&gt;&#10;  &lt;resolution&gt;1800&lt;/resolution&gt;&#10;  &lt;imageh&gt;450&lt;/imageh&gt;&#10;  &lt;imagew&gt;1599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327" y="2816148"/>
              <a:ext cx="1692275" cy="476250"/>
            </a:xfrm>
            <a:prstGeom prst="rect">
              <a:avLst/>
            </a:prstGeom>
          </p:spPr>
        </p:pic>
        <p:pic>
          <p:nvPicPr>
  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F=-\frac1{4\pi\epsilon_0}\frac{q_1 q_2}{r^2}&#10;\end{align*}&lt;/body&gt;&#10;  &lt;fcolor&gt;FFFFFFFF&lt;/fcolor&gt;&#10;  &lt;bcolor&gt;FF000000&lt;/bcolor&gt;&#10;  &lt;transparent&gt;True&lt;/transparent&gt;&#10;  &lt;resolution&gt;1800&lt;/resolution&gt;&#10;  &lt;imageh&gt;542&lt;/imageh&gt;&#10;  &lt;imagew&gt;1735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222" y="2767464"/>
              <a:ext cx="1836208" cy="573617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894457" y="1243093"/>
              <a:ext cx="3828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Action-at-a-distance</a:t>
              </a:r>
              <a:endParaRPr kumimoji="1" lang="ja-JP" altLang="en-US" sz="3200" b="1" dirty="0" smtClean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56916" y="3960960"/>
            <a:ext cx="8021036" cy="2651920"/>
            <a:chOff x="556916" y="3960960"/>
            <a:chExt cx="8021036" cy="2651920"/>
          </a:xfrm>
        </p:grpSpPr>
        <p:sp>
          <p:nvSpPr>
            <p:cNvPr id="21" name="角丸四角形 20"/>
            <p:cNvSpPr/>
            <p:nvPr/>
          </p:nvSpPr>
          <p:spPr>
            <a:xfrm>
              <a:off x="556916" y="3960960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7"/>
            <a:srcRect l="14046" t="11190" r="13462" b="10485"/>
            <a:stretch/>
          </p:blipFill>
          <p:spPr>
            <a:xfrm>
              <a:off x="4890747" y="4079124"/>
              <a:ext cx="3248297" cy="2420983"/>
            </a:xfrm>
            <a:prstGeom prst="rect">
              <a:avLst/>
            </a:prstGeom>
          </p:spPr>
        </p:pic>
        <p:sp>
          <p:nvSpPr>
            <p:cNvPr id="10" name="楕円 9"/>
            <p:cNvSpPr/>
            <p:nvPr/>
          </p:nvSpPr>
          <p:spPr>
            <a:xfrm>
              <a:off x="5364309" y="5084844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7280743" y="5100907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713866" y="5621840"/>
              <a:ext cx="134203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Faraday</a:t>
              </a:r>
            </a:p>
            <a:p>
              <a:r>
                <a:rPr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1839</a:t>
              </a:r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 rotWithShape="1">
            <a:blip r:embed="rId8"/>
            <a:srcRect l="10605" t="5461" r="29754" b="35380"/>
            <a:stretch/>
          </p:blipFill>
          <p:spPr>
            <a:xfrm>
              <a:off x="1314267" y="4690026"/>
              <a:ext cx="1376238" cy="1759133"/>
            </a:xfrm>
            <a:prstGeom prst="rect">
              <a:avLst/>
            </a:prstGeom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894457" y="4079124"/>
              <a:ext cx="3161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Local interaction</a:t>
              </a:r>
              <a:endParaRPr kumimoji="1" lang="ja-JP" altLang="en-US" sz="32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9395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44</a:t>
            </a:fld>
            <a:endParaRPr lang="ja-JP" altLang="en-US" dirty="0"/>
          </a:p>
        </p:txBody>
      </p:sp>
      <p:sp>
        <p:nvSpPr>
          <p:cNvPr id="28" name="角丸四角形 27"/>
          <p:cNvSpPr/>
          <p:nvPr/>
        </p:nvSpPr>
        <p:spPr>
          <a:xfrm>
            <a:off x="458076" y="2899427"/>
            <a:ext cx="5007381" cy="3797464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Maxwell Stress</a:t>
            </a:r>
            <a:br>
              <a:rPr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601589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5" name="直線矢印コネクタ 4"/>
          <p:cNvCxnSpPr/>
          <p:nvPr/>
        </p:nvCxnSpPr>
        <p:spPr>
          <a:xfrm flipH="1" flipV="1">
            <a:off x="6956966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直線矢印コネクタ 5"/>
          <p:cNvCxnSpPr/>
          <p:nvPr/>
        </p:nvCxnSpPr>
        <p:spPr>
          <a:xfrm flipH="1" flipV="1">
            <a:off x="730753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7" name="直線矢印コネクタ 6"/>
          <p:cNvCxnSpPr/>
          <p:nvPr/>
        </p:nvCxnSpPr>
        <p:spPr>
          <a:xfrm flipH="1" flipV="1">
            <a:off x="7657525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8" name="直線矢印コネクタ 7"/>
          <p:cNvCxnSpPr/>
          <p:nvPr/>
        </p:nvCxnSpPr>
        <p:spPr>
          <a:xfrm flipH="1" flipV="1">
            <a:off x="800285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9" name="直線矢印コネクタ 8"/>
          <p:cNvCxnSpPr/>
          <p:nvPr/>
        </p:nvCxnSpPr>
        <p:spPr>
          <a:xfrm flipH="1" flipV="1">
            <a:off x="8353422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0" name="テキスト ボックス 9"/>
          <p:cNvSpPr txBox="1"/>
          <p:nvPr/>
        </p:nvSpPr>
        <p:spPr>
          <a:xfrm>
            <a:off x="6084999" y="40359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Calibri" panose="020F0502020204030204"/>
                <a:ea typeface="メイリオ" panose="020B0604030504040204" pitchFamily="50" charset="-128"/>
              </a:rPr>
              <a:t>E</a:t>
            </a:r>
            <a:endParaRPr lang="ja-JP" altLang="en-US" sz="2800" dirty="0">
              <a:solidFill>
                <a:srgbClr val="FFFF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6200000" flipH="1">
            <a:off x="6842449" y="505929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rot="10800000" flipH="1">
            <a:off x="7346548" y="5451992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094" y="5662763"/>
            <a:ext cx="3668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Parallel to field: </a:t>
            </a:r>
            <a:r>
              <a:rPr lang="en-US" altLang="ja-JP" sz="2400" b="1" dirty="0" smtClean="0">
                <a:solidFill>
                  <a:srgbClr val="FF7C80"/>
                </a:solidFill>
                <a:ea typeface="メイリオ" panose="020B0604030504040204" pitchFamily="50" charset="-128"/>
              </a:rPr>
              <a:t>Pulling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Vertical to field: </a:t>
            </a:r>
            <a:r>
              <a:rPr lang="en-US" altLang="ja-JP" sz="2400" b="1" dirty="0" smtClean="0">
                <a:solidFill>
                  <a:srgbClr val="00B0F0"/>
                </a:solidFill>
                <a:ea typeface="メイリオ" panose="020B0604030504040204" pitchFamily="50" charset="-128"/>
              </a:rPr>
              <a:t>Pushing</a:t>
            </a:r>
            <a:endParaRPr lang="ja-JP" altLang="en-US" sz="2400" b="1" dirty="0">
              <a:solidFill>
                <a:srgbClr val="00B0F0"/>
              </a:solidFill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97" y="1445745"/>
            <a:ext cx="6839707" cy="117565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5" y="1672171"/>
            <a:ext cx="6052584" cy="655037"/>
          </a:xfrm>
          <a:prstGeom prst="rect">
            <a:avLst/>
          </a:prstGeom>
        </p:spPr>
      </p:pic>
      <p:sp>
        <p:nvSpPr>
          <p:cNvPr id="12" name="平行四辺形 11"/>
          <p:cNvSpPr/>
          <p:nvPr/>
        </p:nvSpPr>
        <p:spPr>
          <a:xfrm>
            <a:off x="6592007" y="479767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842449" y="44602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16200000" flipH="1">
            <a:off x="7398110" y="5500522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7945640" y="5448200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066507"/>
            <a:ext cx="2193765" cy="490731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970281" y="5738053"/>
            <a:ext cx="237185" cy="712470"/>
          </a:xfrm>
          <a:prstGeom prst="leftBrace">
            <a:avLst>
              <a:gd name="adj1" fmla="val 47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61486" y="427821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7C80"/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pulling</a:t>
            </a:r>
            <a:endParaRPr kumimoji="1" lang="ja-JP" altLang="en-US" sz="2800" b="1" dirty="0" smtClean="0">
              <a:solidFill>
                <a:srgbClr val="FF7C80"/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15606" y="5927895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pushing</a:t>
            </a:r>
            <a:endParaRPr kumimoji="1" lang="ja-JP" altLang="en-US" sz="28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4" y="1441800"/>
            <a:ext cx="1614218" cy="19409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238103" y="3795621"/>
            <a:ext cx="792479" cy="50139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18210" y="4296672"/>
            <a:ext cx="666011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966245" y="4800910"/>
            <a:ext cx="650822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_{ij} =&#10;\left(&#10;\begin{array}{ccc}&#10;-E^2 &amp;amp; 0 &amp;amp; 0 \\&#10;0 &amp;amp; E^2 &amp;amp; 0 \\&#10;0 &amp;amp; 0 &amp;amp; E^2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88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835263"/>
            <a:ext cx="3963055" cy="143611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472901" y="3368413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Maxwell</a:t>
            </a:r>
          </a:p>
        </p:txBody>
      </p:sp>
    </p:spTree>
    <p:extLst>
      <p:ext uri="{BB962C8B-B14F-4D97-AF65-F5344CB8AC3E}">
        <p14:creationId xmlns:p14="http://schemas.microsoft.com/office/powerpoint/2010/main" val="18741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45</a:t>
            </a:fld>
            <a:endParaRPr lang="ja-JP" altLang="en-US" dirty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2" y="1388550"/>
            <a:ext cx="5926678" cy="402440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1" y="5478360"/>
            <a:ext cx="6141096" cy="1305620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Maxwell Stress</a:t>
            </a:r>
            <a:br>
              <a:rPr kumimoji="1"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3869" y="5952983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</a:t>
            </a:r>
            <a:r>
              <a:rPr lang="en-US" altLang="ja-JP" sz="2400" dirty="0" smtClean="0"/>
              <a:t>interaction</a:t>
            </a:r>
            <a:endParaRPr lang="en-US" altLang="ja-JP" sz="2400" dirty="0"/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56" y="29926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length:</a:t>
            </a: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9" y="3060846"/>
            <a:ext cx="665692" cy="31644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47836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Definite physical meaning</a:t>
            </a:r>
            <a:endParaRPr kumimoji="1" lang="ja-JP" altLang="en-US" sz="2800" b="1" dirty="0" smtClean="0"/>
          </a:p>
        </p:txBody>
      </p:sp>
      <p:sp>
        <p:nvSpPr>
          <p:cNvPr id="23" name="正方形/長方形 22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46</a:t>
            </a:fld>
            <a:endParaRPr lang="ja-JP" altLang="en-US" dirty="0"/>
          </a:p>
        </p:txBody>
      </p:sp>
      <p:sp>
        <p:nvSpPr>
          <p:cNvPr id="21" name="角丸四角形 20"/>
          <p:cNvSpPr/>
          <p:nvPr/>
        </p:nvSpPr>
        <p:spPr>
          <a:xfrm>
            <a:off x="525994" y="3700401"/>
            <a:ext cx="8092010" cy="2966272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Quark-Anti-quark System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1406" y="1417113"/>
            <a:ext cx="644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Formation of the flux tube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 confinement</a:t>
            </a:r>
            <a:endParaRPr kumimoji="1" lang="ja-JP" altLang="en-US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86634" y="3780950"/>
            <a:ext cx="4770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Previous </a:t>
            </a:r>
            <a:r>
              <a:rPr lang="en-US" altLang="ja-JP" sz="2800" b="1" dirty="0"/>
              <a:t>S</a:t>
            </a:r>
            <a:r>
              <a:rPr kumimoji="1" lang="en-US" altLang="ja-JP" sz="2800" b="1" dirty="0" smtClean="0"/>
              <a:t>tudies on Flux Tube</a:t>
            </a:r>
            <a:endParaRPr kumimoji="1" lang="ja-JP" altLang="en-US" sz="28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650" y="4513861"/>
            <a:ext cx="32512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Potential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Action density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Color-electric field</a:t>
            </a:r>
            <a:endParaRPr kumimoji="1" lang="ja-JP" altLang="en-US" sz="28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86" y="4513861"/>
            <a:ext cx="2602956" cy="144232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76117" y="5929223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 many studies…</a:t>
            </a:r>
            <a:endParaRPr kumimoji="1" lang="ja-JP" altLang="en-US" sz="2400" dirty="0" smtClean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221117" y="2754192"/>
            <a:ext cx="2902397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弧 2"/>
          <p:cNvSpPr/>
          <p:nvPr/>
        </p:nvSpPr>
        <p:spPr>
          <a:xfrm>
            <a:off x="2599675" y="244310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flipV="1">
            <a:off x="2599675" y="77665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891284" y="229184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flipV="1">
            <a:off x="2891284" y="275899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5853514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2951117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479" y="4513861"/>
            <a:ext cx="1513867" cy="144232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979147" y="5929223"/>
            <a:ext cx="1554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err="1" smtClean="0"/>
              <a:t>Cea</a:t>
            </a:r>
            <a:r>
              <a:rPr kumimoji="1" lang="en-US" altLang="ja-JP" sz="2200" dirty="0" smtClean="0"/>
              <a:t>+ (2012)</a:t>
            </a:r>
            <a:endParaRPr kumimoji="1" lang="ja-JP" altLang="en-US" sz="22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60158" y="5933152"/>
            <a:ext cx="2051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smtClean="0"/>
              <a:t>Cardoso+ (2013)</a:t>
            </a:r>
            <a:endParaRPr kumimoji="1" lang="ja-JP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2001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47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Stress Tensor </a:t>
            </a:r>
            <a:r>
              <a:rPr lang="en-US" altLang="ja-JP" dirty="0" smtClean="0"/>
              <a:t>in QQ System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35041" y="1815278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Lattice simulation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SU(3) Yang-Mills</a:t>
            </a:r>
            <a:endParaRPr lang="en-US" altLang="ja-JP" sz="2400" dirty="0" smtClean="0">
              <a:solidFill>
                <a:srgbClr val="FFFF00"/>
              </a:solidFill>
            </a:endParaRPr>
          </a:p>
          <a:p>
            <a:r>
              <a:rPr kumimoji="1" lang="en-US" altLang="ja-JP" sz="2400" dirty="0" smtClean="0"/>
              <a:t>a=0.029 </a:t>
            </a:r>
            <a:r>
              <a:rPr kumimoji="1"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R=0.69 </a:t>
            </a:r>
            <a:r>
              <a:rPr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=2.0</a:t>
            </a:r>
            <a:endParaRPr kumimoji="1" lang="ja-JP" altLang="en-US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96773" y="1161108"/>
            <a:ext cx="246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err="1" smtClean="0"/>
              <a:t>FlowQCD</a:t>
            </a:r>
            <a:r>
              <a:rPr lang="en-US" altLang="ja-JP" sz="2000" dirty="0" smtClean="0"/>
              <a:t>, PLB (2019)</a:t>
            </a:r>
            <a:endParaRPr kumimoji="1" lang="ja-JP" altLang="en-US" sz="2000" dirty="0" smtClean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12506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 rot="16200000" flipH="1">
            <a:off x="6525279" y="449275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平行四辺形 17"/>
          <p:cNvSpPr/>
          <p:nvPr/>
        </p:nvSpPr>
        <p:spPr>
          <a:xfrm>
            <a:off x="6274837" y="423113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rot="5400000" flipH="1" flipV="1">
            <a:off x="6525279" y="389366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平行四辺形 19"/>
          <p:cNvSpPr/>
          <p:nvPr/>
        </p:nvSpPr>
        <p:spPr>
          <a:xfrm rot="16200000" flipH="1">
            <a:off x="7673119" y="417359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flipH="1">
            <a:off x="8220649" y="412127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3763" y="489201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6861" y="48920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5441" y="2543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err="1" smtClean="0"/>
              <a:t>ー</a:t>
            </a:r>
            <a:endParaRPr kumimoji="1" lang="ja-JP" altLang="en-US" sz="2800" dirty="0" smtClean="0"/>
          </a:p>
        </p:txBody>
      </p:sp>
      <p:sp>
        <p:nvSpPr>
          <p:cNvPr id="24" name="正方形/長方形 23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0130" y="5686303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</a:t>
            </a:r>
            <a:r>
              <a:rPr lang="en-US" altLang="ja-JP" sz="2400" dirty="0" smtClean="0"/>
              <a:t>interaction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Manifestly </a:t>
            </a:r>
            <a:r>
              <a:rPr lang="en-US" altLang="ja-JP" sz="2400" dirty="0"/>
              <a:t>gauge </a:t>
            </a:r>
            <a:r>
              <a:rPr lang="en-US" altLang="ja-JP" sz="2400" dirty="0" smtClean="0"/>
              <a:t>invariant</a:t>
            </a:r>
            <a:endParaRPr lang="en-US" altLang="ja-JP" sz="2400" dirty="0"/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273977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Definite physical meaning</a:t>
            </a:r>
            <a:endParaRPr kumimoji="1" lang="ja-JP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1237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SU(3) YM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377445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4652" y="1484893"/>
            <a:ext cx="26934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SU(3) Yang-Mills</a:t>
            </a:r>
          </a:p>
          <a:p>
            <a:pPr algn="ctr"/>
            <a:r>
              <a:rPr lang="en-US" altLang="ja-JP" sz="2400" dirty="0" smtClean="0"/>
              <a:t>(quantum)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393" y="1489323"/>
            <a:ext cx="1489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Maxwell</a:t>
            </a:r>
          </a:p>
          <a:p>
            <a:pPr algn="ctr"/>
            <a:r>
              <a:rPr lang="en-US" altLang="ja-JP" sz="2400" dirty="0" smtClean="0"/>
              <a:t>(classical)</a:t>
            </a:r>
            <a:endParaRPr kumimoji="1"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45482" y="5792357"/>
            <a:ext cx="58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Propagation of the force is clearly different </a:t>
            </a:r>
          </a:p>
          <a:p>
            <a:pPr algn="ctr"/>
            <a:r>
              <a:rPr kumimoji="1" lang="en-US" altLang="ja-JP" sz="2400" dirty="0" smtClean="0"/>
              <a:t>in YM and Maxwell theories! </a:t>
            </a:r>
            <a:endParaRPr kumimoji="1" lang="ja-JP" altLang="en-US" sz="24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05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49</a:t>
            </a:fld>
            <a:endParaRPr lang="ja-JP" altLang="en-US" dirty="0"/>
          </a:p>
        </p:txBody>
      </p:sp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678081" y="1458219"/>
            <a:ext cx="168812" cy="201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14370"/>
          <a:stretch/>
        </p:blipFill>
        <p:spPr>
          <a:xfrm>
            <a:off x="5028318" y="1458218"/>
            <a:ext cx="3649764" cy="20228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1402" y="1458219"/>
            <a:ext cx="44053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EMT around Wilson Loop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APE smearing / multi-hit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fine lattices (a=0.029-0.06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fm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continuum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Simulation: </a:t>
            </a:r>
            <a:r>
              <a:rPr lang="en-US" altLang="ja-JP" sz="2400" dirty="0" err="1" smtClean="0"/>
              <a:t>bluegene</a:t>
            </a:r>
            <a:r>
              <a:rPr lang="en-US" altLang="ja-JP" sz="2400" dirty="0" smtClean="0"/>
              <a:t>/Q@KEK</a:t>
            </a:r>
            <a:endParaRPr kumimoji="1" lang="ja-JP" altLang="en-US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318" y="3631104"/>
            <a:ext cx="3826260" cy="2945418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6494952" y="4658535"/>
            <a:ext cx="373380" cy="70339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66772" y="5350321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R=0.46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上矢印 8"/>
          <p:cNvSpPr/>
          <p:nvPr/>
        </p:nvSpPr>
        <p:spPr>
          <a:xfrm>
            <a:off x="7059758" y="4441365"/>
            <a:ext cx="373380" cy="58674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2868" y="5017856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R=0.69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7624564" y="4200012"/>
            <a:ext cx="373380" cy="458523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72939" y="4634889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R=0.92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94952" y="1058107"/>
            <a:ext cx="246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kumimoji="1" lang="en-US" altLang="ja-JP" sz="2000" dirty="0" smtClean="0"/>
              <a:t>, PLB (2019)</a:t>
            </a:r>
            <a:endParaRPr kumimoji="1" lang="ja-JP" altLang="en-US" sz="2000" dirty="0" smtClean="0"/>
          </a:p>
        </p:txBody>
      </p:sp>
      <p:sp>
        <p:nvSpPr>
          <p:cNvPr id="16" name="角丸四角形 15"/>
          <p:cNvSpPr/>
          <p:nvPr/>
        </p:nvSpPr>
        <p:spPr>
          <a:xfrm>
            <a:off x="264391" y="5582194"/>
            <a:ext cx="4509576" cy="994328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\bar{Q}} = \lim_{T\to\infty} \frac{ \langle \delta O(x) \delta W(R,T)\rangle }{\langle W(R,T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38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9" y="5803476"/>
            <a:ext cx="4103157" cy="62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3" name="角丸四角形 2"/>
          <p:cNvSpPr/>
          <p:nvPr/>
        </p:nvSpPr>
        <p:spPr>
          <a:xfrm>
            <a:off x="473567" y="1367245"/>
            <a:ext cx="8098972" cy="574766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28650" y="1292748"/>
                <a:ext cx="7759336" cy="5093702"/>
              </a:xfrm>
              <a:prstGeom prst="rect">
                <a:avLst/>
              </a:prstGeom>
              <a:noFill/>
              <a:effectLst>
                <a:glow rad="101600">
                  <a:srgbClr val="11455D"/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1. </a:t>
                </a:r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Constructing EMT</a:t>
                </a:r>
                <a:r>
                  <a:rPr lang="en-US" altLang="ja-JP" sz="2400" dirty="0" smtClean="0">
                    <a:effectLst>
                      <a:glow rad="101600">
                        <a:srgbClr val="124963"/>
                      </a:glow>
                    </a:effectLst>
                  </a:rPr>
                  <a:t> through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gradient flow</a:t>
                </a:r>
                <a:endParaRPr kumimoji="1" lang="en-US" altLang="ja-JP" sz="2800" dirty="0" smtClean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endParaRPr kumimoji="1" lang="en-US" altLang="ja-JP" sz="1100" dirty="0" smtClean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kumimoji="1"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2. </a:t>
                </a:r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Thermodynamics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D90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,011501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(2014); PR</a:t>
                </a:r>
                <a:r>
                  <a:rPr lang="en-US" altLang="ja-JP" sz="1400" b="1" dirty="0">
                    <a:effectLst>
                      <a:glow rad="101600">
                        <a:srgbClr val="124963"/>
                      </a:glow>
                    </a:effectLst>
                  </a:rPr>
                  <a:t>D94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114512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(2016)</a:t>
                </a:r>
              </a:p>
              <a:p>
                <a:pPr algn="r"/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WHOT-QCD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D96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014509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(2017); 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D102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014510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(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2020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)</a:t>
                </a:r>
              </a:p>
              <a:p>
                <a:pPr algn="r"/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 </a:t>
                </a:r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Iritani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+, PTEP 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2019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023B02 (2019)</a:t>
                </a:r>
                <a:endParaRPr kumimoji="1" lang="en-US" altLang="ja-JP" sz="1400" dirty="0" smtClean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3. </a:t>
                </a:r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Casimir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Effect &amp; Pressure Anisotropy</a:t>
                </a:r>
                <a:endParaRPr lang="en-US" altLang="ja-JP" sz="32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pPr algn="r"/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MK, </a:t>
                </a:r>
                <a:r>
                  <a:rPr lang="en-US" altLang="ja-JP" sz="1400" dirty="0" err="1">
                    <a:effectLst>
                      <a:glow rad="101600">
                        <a:srgbClr val="124963"/>
                      </a:glow>
                    </a:effectLst>
                  </a:rPr>
                  <a:t>Mogliacci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Horowitz, Kolbe,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D99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094507 (2019)</a:t>
                </a:r>
              </a:p>
              <a:p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4.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EMT Correlation Functions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PR</a:t>
                </a:r>
                <a:r>
                  <a:rPr lang="en-US" altLang="ja-JP" sz="1400" b="1" dirty="0">
                    <a:effectLst>
                      <a:glow rad="101600">
                        <a:srgbClr val="124963"/>
                      </a:glow>
                    </a:effectLst>
                  </a:rPr>
                  <a:t>D96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111502 (2017)</a:t>
                </a:r>
              </a:p>
              <a:p>
                <a:r>
                  <a:rPr lang="en-US" altLang="ja-JP" sz="3600" dirty="0">
                    <a:effectLst>
                      <a:glow rad="101600">
                        <a:srgbClr val="124963"/>
                      </a:glow>
                    </a:effectLst>
                  </a:rPr>
                  <a:t>5</a:t>
                </a:r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.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Flux Tube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PL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B789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210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(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2019); </a:t>
                </a:r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Yanagihara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MK, PTEP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2019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093B02 (2019) </a:t>
                </a:r>
              </a:p>
              <a:p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6</a:t>
                </a:r>
                <a:r>
                  <a:rPr kumimoji="1"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. </a:t>
                </a:r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Single-Quark System at T</a:t>
                </a:r>
                <a14:m>
                  <m:oMath xmlns:m="http://schemas.openxmlformats.org/officeDocument/2006/math">
                    <m:r>
                      <a:rPr kumimoji="1" lang="en-US" altLang="ja-JP" sz="3200" i="1" smtClean="0">
                        <a:effectLst>
                          <a:glow rad="101600">
                            <a:srgbClr val="124963"/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in prep.</a:t>
                </a:r>
                <a:endParaRPr kumimoji="1" lang="en-US" altLang="ja-JP" sz="1400" dirty="0" smtClean="0">
                  <a:effectLst>
                    <a:glow rad="101600">
                      <a:srgbClr val="124963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2748"/>
                <a:ext cx="7759336" cy="5093702"/>
              </a:xfrm>
              <a:prstGeom prst="rect">
                <a:avLst/>
              </a:prstGeom>
              <a:blipFill>
                <a:blip r:embed="rId5"/>
                <a:stretch>
                  <a:fillRect l="-1836" t="-1034"/>
                </a:stretch>
              </a:blipFill>
              <a:effectLst>
                <a:glow rad="101600">
                  <a:srgbClr val="11455D"/>
                </a:glo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38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Stress Distribution</a:t>
            </a:r>
            <a:r>
              <a:rPr kumimoji="1" lang="en-US" altLang="ja-JP" dirty="0" smtClean="0"/>
              <a:t> on Mid-Plane</a:t>
            </a:r>
            <a:endParaRPr kumimoji="1" lang="ja-JP" altLang="en-US" dirty="0"/>
          </a:p>
        </p:txBody>
      </p:sp>
      <p:sp>
        <p:nvSpPr>
          <p:cNvPr id="6" name="平行四辺形 5"/>
          <p:cNvSpPr/>
          <p:nvPr/>
        </p:nvSpPr>
        <p:spPr>
          <a:xfrm>
            <a:off x="4250673" y="2559832"/>
            <a:ext cx="3465091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 rot="5400000" flipV="1">
            <a:off x="5672010" y="3312786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/>
        </p:nvSpPr>
        <p:spPr>
          <a:xfrm>
            <a:off x="4238504" y="2559832"/>
            <a:ext cx="5665985" cy="1242437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18" y="2650189"/>
            <a:ext cx="286474" cy="381392"/>
          </a:xfrm>
          <a:prstGeom prst="rect">
            <a:avLst/>
          </a:prstGeom>
        </p:spPr>
      </p:pic>
      <p:sp>
        <p:nvSpPr>
          <p:cNvPr id="16" name="平行四辺形 15"/>
          <p:cNvSpPr/>
          <p:nvPr/>
        </p:nvSpPr>
        <p:spPr>
          <a:xfrm rot="5400000" flipV="1">
            <a:off x="5672011" y="1758515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 rot="5400000" flipV="1">
            <a:off x="4888190" y="2540348"/>
            <a:ext cx="4373744" cy="1281407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6641985" y="1958206"/>
            <a:ext cx="853440" cy="239485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6704398" y="2632771"/>
            <a:ext cx="364309" cy="51641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02353" y="1562083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From </a:t>
            </a:r>
            <a:r>
              <a:rPr lang="en-US" altLang="ja-JP" sz="2000" dirty="0" smtClean="0"/>
              <a:t>rotational </a:t>
            </a:r>
            <a:r>
              <a:rPr lang="en-US" altLang="ja-JP" sz="2000" dirty="0" err="1" smtClean="0"/>
              <a:t>symm</a:t>
            </a:r>
            <a:r>
              <a:rPr lang="en-US" altLang="ja-JP" sz="2000" dirty="0" smtClean="0"/>
              <a:t>. &amp; </a:t>
            </a:r>
            <a:r>
              <a:rPr kumimoji="1" lang="en-US" altLang="ja-JP" sz="2000" dirty="0" smtClean="0"/>
              <a:t>parity</a:t>
            </a:r>
            <a:endParaRPr kumimoji="1" lang="ja-JP" altLang="en-US" sz="2000" dirty="0" smtClean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6681880" y="2622128"/>
            <a:ext cx="626090" cy="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6326828" y="2100392"/>
            <a:ext cx="364309" cy="516415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6691137" y="1962193"/>
            <a:ext cx="159470" cy="665257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vec{e}_z&#10;\end{align*}&lt;/body&gt;&#10;  &lt;fcolor&gt;FFFFFF00&lt;/fcolor&gt;&#10;  &lt;bcolor&gt;FF000000&lt;/bcolor&gt;&#10;  &lt;transparent&gt;True&lt;/transparent&gt;&#10;  &lt;resolution&gt;1800&lt;/resolution&gt;&#10;  &lt;imageh&gt;217&lt;/imageh&gt;&#10;  &lt;imagew&gt;19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62" y="2184047"/>
            <a:ext cx="297376" cy="330926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49" y="1598682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64" y="1744153"/>
            <a:ext cx="294326" cy="330926"/>
          </a:xfrm>
          <a:prstGeom prst="rect">
            <a:avLst/>
          </a:prstGeom>
        </p:spPr>
      </p:pic>
      <p:sp>
        <p:nvSpPr>
          <p:cNvPr id="5" name="平行四辺形 4"/>
          <p:cNvSpPr/>
          <p:nvPr/>
        </p:nvSpPr>
        <p:spPr>
          <a:xfrm>
            <a:off x="6437557" y="2564346"/>
            <a:ext cx="3472799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4" y="2650189"/>
            <a:ext cx="286474" cy="440067"/>
          </a:xfrm>
          <a:prstGeom prst="rect">
            <a:avLst/>
          </a:prstGeom>
        </p:spPr>
      </p:pic>
      <p:sp>
        <p:nvSpPr>
          <p:cNvPr id="9" name="楕円 8"/>
          <p:cNvSpPr>
            <a:spLocks noChangeAspect="1"/>
          </p:cNvSpPr>
          <p:nvPr/>
        </p:nvSpPr>
        <p:spPr>
          <a:xfrm>
            <a:off x="5489374" y="3008879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418121" y="3477643"/>
            <a:ext cx="2846459" cy="1003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99" y="3586228"/>
            <a:ext cx="307183" cy="298556"/>
          </a:xfrm>
          <a:prstGeom prst="rect">
            <a:avLst/>
          </a:prstGeom>
        </p:spPr>
      </p:pic>
      <p:cxnSp>
        <p:nvCxnSpPr>
          <p:cNvPr id="15" name="直線コネクタ 14"/>
          <p:cNvCxnSpPr>
            <a:stCxn id="9" idx="6"/>
            <a:endCxn id="10" idx="2"/>
          </p:cNvCxnSpPr>
          <p:nvPr/>
        </p:nvCxnSpPr>
        <p:spPr>
          <a:xfrm>
            <a:off x="5782888" y="3155635"/>
            <a:ext cx="250323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/>
          <p:cNvSpPr>
            <a:spLocks noChangeAspect="1"/>
          </p:cNvSpPr>
          <p:nvPr/>
        </p:nvSpPr>
        <p:spPr>
          <a:xfrm>
            <a:off x="8286119" y="3008879"/>
            <a:ext cx="293514" cy="293514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9095" y="2144333"/>
            <a:ext cx="3915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EMT is </a:t>
            </a:r>
            <a:r>
              <a:rPr lang="en-US" altLang="ja-JP" sz="2800" dirty="0" err="1" smtClean="0"/>
              <a:t>diagonalized</a:t>
            </a:r>
            <a:r>
              <a:rPr lang="en-US" altLang="ja-JP" sz="2800" dirty="0" smtClean="0"/>
              <a:t> </a:t>
            </a:r>
          </a:p>
          <a:p>
            <a:r>
              <a:rPr lang="en-US" altLang="ja-JP" sz="2800" dirty="0" smtClean="0"/>
              <a:t>in</a:t>
            </a:r>
            <a:r>
              <a:rPr kumimoji="1" lang="en-US" altLang="ja-JP" sz="2800" dirty="0" smtClean="0"/>
              <a:t> Cylindrical Coordinates</a:t>
            </a:r>
            <a:endParaRPr kumimoji="1" lang="ja-JP" altLang="en-US" sz="2800" dirty="0" smtClean="0"/>
          </a:p>
        </p:txBody>
      </p:sp>
      <p:sp>
        <p:nvSpPr>
          <p:cNvPr id="32" name="角丸四角形 31"/>
          <p:cNvSpPr/>
          <p:nvPr/>
        </p:nvSpPr>
        <p:spPr>
          <a:xfrm>
            <a:off x="4763545" y="4944340"/>
            <a:ext cx="4014652" cy="17003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0826" y="4975298"/>
            <a:ext cx="2440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Degeneracy </a:t>
            </a:r>
          </a:p>
          <a:p>
            <a:pPr algn="ctr"/>
            <a:r>
              <a:rPr kumimoji="1" lang="en-US" altLang="ja-JP" sz="2400" dirty="0" smtClean="0"/>
              <a:t>in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78" y="6081427"/>
            <a:ext cx="3419185" cy="25499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zz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53&lt;/imagew&gt;&#10;  &lt;scale&gt;50&lt;/scale&gt;&#10;  &lt;cursor&gt;18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9" y="3302392"/>
            <a:ext cx="3586184" cy="1753741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rr} &#10;= \vec{e}_r^T&#10;T \vec{e}_r&#10;\\&#10;T_{\theta\theta} &#10;= \vec{e}_\theta^T&#10;T \vec{e}_\theta&#10;\end{align*}&lt;/body&gt;&#10;  &lt;fcolor&gt;FFFFFFFF&lt;/fcolor&gt;&#10;  &lt;bcolor&gt;FF000000&lt;/bcolor&gt;&#10;  &lt;transparent&gt;True&lt;/transparent&gt;&#10;  &lt;resolution&gt;1800&lt;/resolution&gt;&#10;  &lt;imageh&gt;732&lt;/imageh&gt;&#10;  &lt;imagew&gt;1345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529942"/>
            <a:ext cx="1426573" cy="776394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35" y="2676472"/>
            <a:ext cx="179560" cy="199312"/>
          </a:xfrm>
          <a:prstGeom prst="rect">
            <a:avLst/>
          </a:prstGeom>
        </p:spPr>
      </p:pic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47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51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250555" y="303412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324824" y="4333251"/>
            <a:ext cx="3640142" cy="112057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24849" y="4403614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</a:t>
            </a:r>
            <a:r>
              <a:rPr kumimoji="1" lang="en-US" altLang="ja-JP" sz="2400" dirty="0" smtClean="0"/>
              <a:t>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02" y="4969136"/>
            <a:ext cx="3419185" cy="25499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/>
          <a:srcRect l="1198" t="3511" r="2187" b="2659"/>
          <a:stretch/>
        </p:blipFill>
        <p:spPr>
          <a:xfrm>
            <a:off x="5324824" y="1139870"/>
            <a:ext cx="3584044" cy="18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52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198" t="3511" r="2187" b="2659"/>
          <a:stretch/>
        </p:blipFill>
        <p:spPr>
          <a:xfrm>
            <a:off x="5826935" y="1139870"/>
            <a:ext cx="2892308" cy="15280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665667" y="321657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723116"/>
            <a:ext cx="9144000" cy="28038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9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53</a:t>
            </a:fld>
            <a:endParaRPr lang="ja-JP" altLang="en-US" dirty="0"/>
          </a:p>
        </p:txBody>
      </p:sp>
      <p:sp>
        <p:nvSpPr>
          <p:cNvPr id="38" name="角丸四角形 37"/>
          <p:cNvSpPr/>
          <p:nvPr/>
        </p:nvSpPr>
        <p:spPr>
          <a:xfrm>
            <a:off x="176374" y="5427430"/>
            <a:ext cx="4707054" cy="1121415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494958" y="3600797"/>
            <a:ext cx="2936220" cy="86492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2815569" y="2007458"/>
            <a:ext cx="4337527" cy="86492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Momentum Conservation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6762"/>
          <a:stretch/>
        </p:blipFill>
        <p:spPr>
          <a:xfrm>
            <a:off x="5529942" y="3468560"/>
            <a:ext cx="3474719" cy="3205538"/>
          </a:xfrm>
          <a:prstGeom prst="rect">
            <a:avLst/>
          </a:prstGeom>
          <a:effectLst/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95486"/>
          <a:stretch/>
        </p:blipFill>
        <p:spPr>
          <a:xfrm>
            <a:off x="5062798" y="3468560"/>
            <a:ext cx="471871" cy="3205538"/>
          </a:xfrm>
          <a:prstGeom prst="rect">
            <a:avLst/>
          </a:prstGeom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5617028" y="3552120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r ( r T_{rr}) = T_{\theta\theta} - r \partial_z T_{rz}&#10;\end{align*}&lt;/body&gt;&#10;  &lt;fcolor&gt;FFFFFFFF&lt;/fcolor&gt;&#10;  &lt;bcolor&gt;FF000000&lt;/bcolor&gt;&#10;  &lt;transparent&gt;True&lt;/transparent&gt;&#10;  &lt;resolution&gt;1800&lt;/resolution&gt;&#10;  &lt;imageh&gt;250&lt;/imageh&gt;&#10;  &lt;imagew&gt;259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56" y="2247268"/>
            <a:ext cx="3935954" cy="379186"/>
          </a:xfrm>
          <a:prstGeom prst="rect">
            <a:avLst/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6328120" y="1697591"/>
            <a:ext cx="3600000" cy="3998421"/>
            <a:chOff x="6496595" y="1347844"/>
            <a:chExt cx="3600000" cy="3998421"/>
          </a:xfrm>
        </p:grpSpPr>
        <p:cxnSp>
          <p:nvCxnSpPr>
            <p:cNvPr id="20" name="直線矢印コネクタ 19"/>
            <p:cNvCxnSpPr/>
            <p:nvPr/>
          </p:nvCxnSpPr>
          <p:spPr>
            <a:xfrm flipH="1">
              <a:off x="7588159" y="1937696"/>
              <a:ext cx="375150" cy="7177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>
              <a:off x="8296595" y="2145886"/>
              <a:ext cx="0" cy="34476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アーチ 10"/>
            <p:cNvSpPr/>
            <p:nvPr/>
          </p:nvSpPr>
          <p:spPr>
            <a:xfrm>
              <a:off x="6496595" y="1746265"/>
              <a:ext cx="3600000" cy="3600000"/>
            </a:xfrm>
            <a:prstGeom prst="blockArc">
              <a:avLst>
                <a:gd name="adj1" fmla="val 15226072"/>
                <a:gd name="adj2" fmla="val 16791656"/>
                <a:gd name="adj3" fmla="val 11450"/>
              </a:avLst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isometricOffAxis2Left"/>
              <a:lightRig rig="threePt" dir="t"/>
            </a:scene3d>
            <a:sp3d extrusionH="381000" contourW="12700" prstMaterial="clear">
              <a:extrusionClr>
                <a:schemeClr val="tx2">
                  <a:lumMod val="20000"/>
                  <a:lumOff val="80000"/>
                </a:schemeClr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H="1" flipV="1">
              <a:off x="8296595" y="1347844"/>
              <a:ext cx="10388" cy="34199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8640583" y="1956293"/>
              <a:ext cx="375150" cy="11634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/>
          <p:cNvSpPr txBox="1"/>
          <p:nvPr/>
        </p:nvSpPr>
        <p:spPr>
          <a:xfrm>
            <a:off x="384810" y="1435981"/>
            <a:ext cx="4302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 In cylindrical</a:t>
            </a:r>
            <a:r>
              <a:rPr lang="ja-JP" altLang="en-US" sz="2800" dirty="0"/>
              <a:t> </a:t>
            </a:r>
            <a:r>
              <a:rPr lang="en-US" altLang="ja-JP" sz="2800" dirty="0" err="1" smtClean="0"/>
              <a:t>coordinats</a:t>
            </a:r>
            <a:r>
              <a:rPr lang="en-US" altLang="ja-JP" sz="2800" dirty="0" smtClean="0"/>
              <a:t>,</a:t>
            </a:r>
            <a:endParaRPr kumimoji="1" lang="ja-JP" altLang="en-US" sz="2800" dirty="0" smtClean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partial_i T_{ij}=0&#10;\end{align*}&lt;/body&gt;&#10;  &lt;fcolor&gt;FFFFFFFF&lt;/fcolor&gt;&#10;  &lt;bcolor&gt;FF000000&lt;/bcolor&gt;&#10;  &lt;transparent&gt;True&lt;/transparent&gt;&#10;  &lt;resolution&gt;1800&lt;/resolution&gt;&#10;  &lt;imageh&gt;249&lt;/imageh&gt;&#10;  &lt;imagew&gt;97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1" y="2253573"/>
            <a:ext cx="1474276" cy="377669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>
            <a:off x="2380506" y="2158749"/>
            <a:ext cx="424499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4810" y="2964199"/>
            <a:ext cx="472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 For infinitely-long flux tube</a:t>
            </a:r>
            <a:endParaRPr kumimoji="1" lang="ja-JP" altLang="en-US" sz="2800" dirty="0" smtClean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partial_r ( r T_{rr}) = T_{\theta\theta}&#10;\end{align*}&lt;/body&gt;&#10;  &lt;fcolor&gt;FFFFFFFF&lt;/fcolor&gt;&#10;  &lt;bcolor&gt;FF000000&lt;/bcolor&gt;&#10;  &lt;transparent&gt;True&lt;/transparent&gt;&#10;  &lt;resolution&gt;1800&lt;/resolution&gt;&#10;  &lt;imageh&gt;250&lt;/imageh&gt;&#10;  &lt;imagew&gt;1565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1" y="3844507"/>
            <a:ext cx="2373706" cy="379186"/>
          </a:xfrm>
          <a:prstGeom prst="rect">
            <a:avLst/>
          </a:prstGeom>
        </p:spPr>
      </p:pic>
      <p:sp>
        <p:nvSpPr>
          <p:cNvPr id="33" name="右矢印 32"/>
          <p:cNvSpPr/>
          <p:nvPr/>
        </p:nvSpPr>
        <p:spPr>
          <a:xfrm>
            <a:off x="510159" y="4514270"/>
            <a:ext cx="453212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65129" y="4566465"/>
            <a:ext cx="350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/>
              <a:t>T</a:t>
            </a:r>
            <a:r>
              <a:rPr kumimoji="1" lang="en-US" altLang="ja-JP" sz="2400" b="1" baseline="-25000" dirty="0" err="1" smtClean="0"/>
              <a:t>rr</a:t>
            </a:r>
            <a:r>
              <a:rPr kumimoji="1" lang="en-US" altLang="ja-JP" sz="2400" b="1" dirty="0" smtClean="0"/>
              <a:t> and </a:t>
            </a:r>
            <a:r>
              <a:rPr kumimoji="1" lang="en-US" altLang="ja-JP" sz="2400" b="1" dirty="0" err="1" smtClean="0"/>
              <a:t>T</a:t>
            </a:r>
            <a:r>
              <a:rPr kumimoji="1" lang="en-US" altLang="ja-JP" sz="2400" b="1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b="1" dirty="0" smtClean="0"/>
              <a:t> must separate!</a:t>
            </a:r>
            <a:endParaRPr kumimoji="1" lang="ja-JP" altLang="en-US" sz="2400" b="1" dirty="0" smtClean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43403" y="5611264"/>
            <a:ext cx="4540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E</a:t>
            </a:r>
            <a:r>
              <a:rPr kumimoji="1" lang="en-US" altLang="ja-JP" sz="2400" b="1" dirty="0" smtClean="0"/>
              <a:t>ffect of boundaries is important</a:t>
            </a:r>
          </a:p>
          <a:p>
            <a:r>
              <a:rPr lang="en-US" altLang="ja-JP" sz="2400" b="1" dirty="0" smtClean="0"/>
              <a:t>for the flux tube at R=0.92fm</a:t>
            </a:r>
            <a:endParaRPr kumimoji="1" lang="ja-JP" altLang="en-US" sz="2400" b="1" dirty="0" smtClean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17888" y="1041212"/>
            <a:ext cx="312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, MK, PTEP2019</a:t>
            </a:r>
            <a:endParaRPr kumimoji="1" lang="ja-JP" altLang="en-US" sz="2000" dirty="0" smtClean="0"/>
          </a:p>
        </p:txBody>
      </p:sp>
      <p:sp>
        <p:nvSpPr>
          <p:cNvPr id="3" name="左右矢印 2"/>
          <p:cNvSpPr/>
          <p:nvPr/>
        </p:nvSpPr>
        <p:spPr>
          <a:xfrm>
            <a:off x="4433249" y="4607030"/>
            <a:ext cx="685765" cy="410734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28184" y="4136895"/>
            <a:ext cx="1798890" cy="830997"/>
          </a:xfrm>
          <a:prstGeom prst="rect">
            <a:avLst/>
          </a:prstGeom>
          <a:noFill/>
          <a:effectLst>
            <a:glow rad="139700">
              <a:schemeClr val="tx1">
                <a:alpha val="58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T</a:t>
            </a:r>
            <a:r>
              <a:rPr kumimoji="1" lang="en-US" altLang="ja-JP" sz="2400" b="1" baseline="-25000" dirty="0" err="1" smtClean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rr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 and </a:t>
            </a:r>
            <a:r>
              <a:rPr kumimoji="1" lang="en-US" altLang="ja-JP" sz="2400" b="1" dirty="0" err="1" smtClean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T</a:t>
            </a:r>
            <a:r>
              <a:rPr kumimoji="1" lang="en-US" altLang="ja-JP" sz="2400" b="1" baseline="-25000" dirty="0" err="1" smtClean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  <a:latin typeface="Symbol" panose="05050102010706020507" pitchFamily="18" charset="2"/>
              </a:rPr>
              <a:t>qq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 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degene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rate!</a:t>
            </a:r>
            <a:endParaRPr kumimoji="1" lang="ja-JP" altLang="en-US" sz="2400" b="1" dirty="0" smtClean="0">
              <a:solidFill>
                <a:srgbClr val="FF0000"/>
              </a:solidFill>
              <a:effectLst>
                <a:glow rad="127000">
                  <a:schemeClr val="tx1">
                    <a:alpha val="90000"/>
                  </a:schemeClr>
                </a:glow>
              </a:effectLst>
            </a:endParaRPr>
          </a:p>
        </p:txBody>
      </p:sp>
      <p:sp>
        <p:nvSpPr>
          <p:cNvPr id="7" name="楕円 6"/>
          <p:cNvSpPr/>
          <p:nvPr/>
        </p:nvSpPr>
        <p:spPr>
          <a:xfrm rot="163320">
            <a:off x="5549656" y="5505846"/>
            <a:ext cx="1052182" cy="50822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63500">
              <a:schemeClr val="tx1">
                <a:alpha val="8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6017888" y="4903536"/>
            <a:ext cx="255885" cy="707728"/>
          </a:xfrm>
          <a:prstGeom prst="straightConnector1">
            <a:avLst/>
          </a:prstGeom>
          <a:ln w="41275">
            <a:solidFill>
              <a:srgbClr val="FF0000"/>
            </a:solidFill>
            <a:headEnd type="none" w="lg" len="lg"/>
            <a:tailEnd type="triangle" w="med" len="lg"/>
          </a:ln>
          <a:effectLst>
            <a:glow rad="63500">
              <a:schemeClr val="tx1">
                <a:alpha val="8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4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0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7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3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b="26107"/>
          <a:stretch/>
        </p:blipFill>
        <p:spPr>
          <a:xfrm>
            <a:off x="1937339" y="3407938"/>
            <a:ext cx="5194981" cy="29508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t="77066"/>
          <a:stretch/>
        </p:blipFill>
        <p:spPr>
          <a:xfrm>
            <a:off x="1937339" y="5846842"/>
            <a:ext cx="5194981" cy="91585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 rot="21217955">
            <a:off x="3336255" y="3935369"/>
            <a:ext cx="372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Agreement!</a:t>
            </a:r>
            <a:endParaRPr kumimoji="1" lang="ja-JP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8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0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>
          <a:xfrm>
            <a:off x="4776913" y="2555829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403066" y="2555829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Dual Superconductor Picture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9043" y="2555829"/>
            <a:ext cx="263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/>
              <a:t>QCD</a:t>
            </a:r>
            <a:r>
              <a:rPr kumimoji="1" lang="en-US" altLang="ja-JP" sz="3200" b="1" dirty="0" smtClean="0"/>
              <a:t> Vacuum</a:t>
            </a:r>
            <a:endParaRPr kumimoji="1" lang="ja-JP" altLang="en-US" sz="32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87965" y="2555829"/>
            <a:ext cx="337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/>
              <a:t>Superconductor</a:t>
            </a:r>
            <a:endParaRPr kumimoji="1" lang="ja-JP" altLang="en-US" sz="3600" b="1" dirty="0" smtClean="0"/>
          </a:p>
        </p:txBody>
      </p:sp>
      <p:cxnSp>
        <p:nvCxnSpPr>
          <p:cNvPr id="6" name="直線コネクタ 5"/>
          <p:cNvCxnSpPr>
            <a:stCxn id="8" idx="0"/>
          </p:cNvCxnSpPr>
          <p:nvPr/>
        </p:nvCxnSpPr>
        <p:spPr>
          <a:xfrm>
            <a:off x="1129607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821669" y="385937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 flipV="1">
            <a:off x="821669" y="432652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3601280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892393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44640" y="1130712"/>
            <a:ext cx="2422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Nambu</a:t>
            </a:r>
            <a:r>
              <a:rPr kumimoji="1" lang="en-US" altLang="ja-JP" sz="2000" dirty="0" smtClean="0"/>
              <a:t>, 1970</a:t>
            </a:r>
          </a:p>
          <a:p>
            <a:r>
              <a:rPr lang="en-US" altLang="ja-JP" sz="2000" dirty="0" smtClean="0"/>
              <a:t>Nielsen, </a:t>
            </a:r>
            <a:r>
              <a:rPr lang="en-US" altLang="ja-JP" sz="2000" dirty="0" err="1" smtClean="0"/>
              <a:t>Olesen</a:t>
            </a:r>
            <a:r>
              <a:rPr lang="en-US" altLang="ja-JP" sz="2000" dirty="0" smtClean="0"/>
              <a:t>, 1973</a:t>
            </a:r>
          </a:p>
          <a:p>
            <a:r>
              <a:rPr kumimoji="1" lang="en-US" altLang="ja-JP" sz="2000" dirty="0" smtClean="0"/>
              <a:t>t ‘</a:t>
            </a:r>
            <a:r>
              <a:rPr kumimoji="1" lang="en-US" altLang="ja-JP" sz="2000" dirty="0" err="1" smtClean="0"/>
              <a:t>Hooft</a:t>
            </a:r>
            <a:r>
              <a:rPr kumimoji="1" lang="en-US" altLang="ja-JP" sz="2000" dirty="0" smtClean="0"/>
              <a:t>, 1981</a:t>
            </a:r>
          </a:p>
          <a:p>
            <a:r>
              <a:rPr lang="en-US" altLang="ja-JP" sz="2000" dirty="0" smtClean="0"/>
              <a:t>…</a:t>
            </a:r>
            <a:endParaRPr kumimoji="1" lang="ja-JP" altLang="en-US" sz="20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5721" y="3457279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</a:t>
            </a:r>
            <a:endParaRPr kumimoji="1" lang="ja-JP" altLang="en-US" sz="24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29902" y="3457278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Anti-quark</a:t>
            </a:r>
            <a:endParaRPr kumimoji="1" lang="ja-JP" altLang="en-US" sz="2400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49687" y="4826940"/>
            <a:ext cx="1578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Flux Tube</a:t>
            </a:r>
            <a:endParaRPr kumimoji="1" lang="ja-JP" altLang="en-US" sz="2800" dirty="0" smtClean="0"/>
          </a:p>
        </p:txBody>
      </p:sp>
      <p:cxnSp>
        <p:nvCxnSpPr>
          <p:cNvPr id="22" name="直線コネクタ 21"/>
          <p:cNvCxnSpPr>
            <a:stCxn id="24" idx="0"/>
          </p:cNvCxnSpPr>
          <p:nvPr/>
        </p:nvCxnSpPr>
        <p:spPr>
          <a:xfrm>
            <a:off x="5348456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5040518" y="385937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flipV="1">
            <a:off x="5040518" y="432652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>
            <a:spLocks noChangeAspect="1"/>
          </p:cNvSpPr>
          <p:nvPr/>
        </p:nvSpPr>
        <p:spPr>
          <a:xfrm>
            <a:off x="7820129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>
            <a:spLocks noChangeAspect="1"/>
          </p:cNvSpPr>
          <p:nvPr/>
        </p:nvSpPr>
        <p:spPr>
          <a:xfrm>
            <a:off x="5111242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85937" y="3474697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Monopole</a:t>
            </a:r>
            <a:endParaRPr kumimoji="1" lang="ja-JP" altLang="en-US" sz="24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76434" y="3295129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ffectLst>
                  <a:glow rad="101600">
                    <a:srgbClr val="0F4157"/>
                  </a:glow>
                </a:effectLst>
              </a:rPr>
              <a:t>Anti-</a:t>
            </a:r>
          </a:p>
          <a:p>
            <a:r>
              <a:rPr lang="en-US" altLang="ja-JP" sz="2400" dirty="0" smtClean="0">
                <a:effectLst>
                  <a:glow rad="101600">
                    <a:srgbClr val="0F4157"/>
                  </a:glow>
                </a:effectLst>
              </a:rPr>
              <a:t>Monopole</a:t>
            </a:r>
            <a:endParaRPr kumimoji="1" lang="ja-JP" altLang="en-US" sz="2400" dirty="0" smtClean="0">
              <a:effectLst>
                <a:glow rad="101600">
                  <a:srgbClr val="0F4157"/>
                </a:glo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21735" y="4793675"/>
            <a:ext cx="260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Magnetic Vortex</a:t>
            </a:r>
            <a:endParaRPr kumimoji="1" lang="ja-JP" altLang="en-US" sz="2800" dirty="0" smtClean="0"/>
          </a:p>
        </p:txBody>
      </p:sp>
      <p:sp>
        <p:nvSpPr>
          <p:cNvPr id="31" name="左右矢印 30"/>
          <p:cNvSpPr/>
          <p:nvPr/>
        </p:nvSpPr>
        <p:spPr>
          <a:xfrm>
            <a:off x="3727925" y="5422106"/>
            <a:ext cx="1688150" cy="744429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08434" y="6137901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FF00"/>
                </a:solidFill>
              </a:rPr>
              <a:t>Dual (E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⇔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B)</a:t>
            </a:r>
            <a:endParaRPr kumimoji="1" lang="ja-JP" alt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6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178656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197684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Abelian-Higgs Model</a:t>
            </a:r>
            <a:endParaRPr kumimoji="1" lang="ja-JP" altLang="en-US" sz="28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76756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14029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05914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GL parameter:</a:t>
            </a:r>
            <a:endParaRPr kumimoji="1" lang="ja-JP" altLang="en-US" sz="28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74778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Bogomol’nyi</a:t>
            </a:r>
            <a:r>
              <a:rPr lang="en-US" altLang="ja-JP" sz="2400" dirty="0" smtClean="0"/>
              <a:t> bound :</a:t>
            </a:r>
            <a:endParaRPr kumimoji="1" lang="ja-JP" altLang="en-US" sz="24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17449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482864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05920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77390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076903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Infinitely long tube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646095"/>
            <a:ext cx="4025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</a:t>
            </a:r>
          </a:p>
          <a:p>
            <a:r>
              <a:rPr lang="en-US" altLang="ja-JP" sz="2400" dirty="0" smtClean="0"/>
              <a:t>                                        </a:t>
            </a:r>
            <a:r>
              <a:rPr lang="en-US" altLang="ja-JP" dirty="0" err="1" smtClean="0"/>
              <a:t>Luscher</a:t>
            </a:r>
            <a:r>
              <a:rPr lang="en-US" altLang="ja-JP" dirty="0" smtClean="0"/>
              <a:t>, 1981</a:t>
            </a:r>
            <a:endParaRPr kumimoji="1"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momentum conservation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140465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782850"/>
            <a:ext cx="1749425" cy="5439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307743" y="1163413"/>
            <a:ext cx="2550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, MK, 2019</a:t>
            </a:r>
            <a:endParaRPr kumimoji="1" lang="ja-JP" altLang="en-US" sz="2000" dirty="0" smtClean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30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97" y="2096018"/>
            <a:ext cx="4277904" cy="313051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51" y="1704152"/>
            <a:ext cx="1104900" cy="3069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=0&#10;\end{align*}&lt;/body&gt;&#10;  &lt;fcolor&gt;FFFFFFFF&lt;/fcolor&gt;&#10;  &lt;bcolor&gt;FF000000&lt;/bcolor&gt;&#10;  &lt;transparent&gt;True&lt;/transparent&gt;&#10;  &lt;resolution&gt;1800&lt;/resolution&gt;&#10;  &lt;imageh&gt;208&lt;/imageh&gt;&#10;  &lt;imagew&gt;1484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13" y="5745408"/>
            <a:ext cx="2833460" cy="39714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279067" y="6257506"/>
            <a:ext cx="4575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/>
              <a:t>de </a:t>
            </a:r>
            <a:r>
              <a:rPr lang="en-US" altLang="ja-JP" sz="2000" dirty="0" smtClean="0"/>
              <a:t>Vega, </a:t>
            </a:r>
            <a:r>
              <a:rPr lang="en-US" altLang="ja-JP" sz="2000" dirty="0" err="1" smtClean="0"/>
              <a:t>Schaposnik</a:t>
            </a:r>
            <a:r>
              <a:rPr lang="en-US" altLang="ja-JP" sz="2000" dirty="0" smtClean="0"/>
              <a:t>, </a:t>
            </a:r>
            <a:r>
              <a:rPr lang="en-US" altLang="ja-JP" sz="2000" dirty="0"/>
              <a:t>PR</a:t>
            </a:r>
            <a:r>
              <a:rPr lang="en-US" altLang="ja-JP" sz="2000" b="1" dirty="0"/>
              <a:t>D14</a:t>
            </a:r>
            <a:r>
              <a:rPr lang="en-US" altLang="ja-JP" sz="2000" dirty="0"/>
              <a:t>, 1100 (1976).</a:t>
            </a:r>
            <a:endParaRPr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2506514" y="1620848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Bogomol’nyi</a:t>
            </a:r>
            <a:r>
              <a:rPr lang="en-US" altLang="ja-JP" sz="2400" dirty="0"/>
              <a:t> bound :</a:t>
            </a:r>
            <a:endParaRPr lang="ja-JP" altLang="en-US" sz="2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5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6" y="5559376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608" y="5132671"/>
            <a:ext cx="4733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diffusion equation in 4-dim space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diffusion distance</a:t>
            </a:r>
            <a:r>
              <a:rPr kumimoji="1" lang="ja-JP" altLang="en-US" sz="2400" dirty="0" smtClean="0"/>
              <a:t>　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“continuous” cooling/smearing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UV divergence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</a:t>
            </a:r>
            <a:r>
              <a:rPr lang="de-DE" altLang="ja-JP" sz="2000" dirty="0" smtClean="0"/>
              <a:t>2011</a:t>
            </a:r>
            <a:endParaRPr lang="de-DE" altLang="ja-JP" sz="20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806" y="4823788"/>
            <a:ext cx="3982578" cy="18500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303532" y="5394070"/>
            <a:ext cx="2455240" cy="108591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4671" y="1369902"/>
            <a:ext cx="125034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ype-II</a:t>
            </a:r>
            <a:endParaRPr kumimoji="1" lang="ja-JP" altLang="en-US" sz="2800" b="1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19" y="1994180"/>
            <a:ext cx="3900537" cy="29693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3.0&#10;\end{align*}&lt;/body&gt;&#10;  &lt;fcolor&gt;FFFFFFFF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31" y="1677781"/>
            <a:ext cx="815975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787357" y="3932131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_{rr} &amp;l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98" y="4075616"/>
            <a:ext cx="1218945" cy="31932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09987" y="5465742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degeneracy </a:t>
            </a:r>
            <a:r>
              <a:rPr kumimoji="1" lang="en-US" altLang="ja-JP" sz="2400" dirty="0" err="1" smtClean="0"/>
              <a:t>bw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rr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changes sign </a:t>
            </a:r>
            <a:endParaRPr kumimoji="1" lang="ja-JP" altLang="en-US" sz="2400" dirty="0" smtClean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38" y="5818913"/>
            <a:ext cx="1749425" cy="5439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367211" y="5376443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conservation law</a:t>
            </a:r>
            <a:endParaRPr kumimoji="1" lang="ja-JP" altLang="en-US" sz="2400" dirty="0" smtClean="0"/>
          </a:p>
        </p:txBody>
      </p:sp>
      <p:sp>
        <p:nvSpPr>
          <p:cNvPr id="24" name="右矢印 23"/>
          <p:cNvSpPr/>
          <p:nvPr/>
        </p:nvSpPr>
        <p:spPr>
          <a:xfrm flipH="1">
            <a:off x="4572000" y="5599871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0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5303532" y="5228608"/>
            <a:ext cx="2455240" cy="1442157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</a:t>
            </a:r>
            <a:endParaRPr kumimoji="1" lang="ja-JP" altLang="en-US" sz="2800" b="1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/>
          <a:srcRect l="66762"/>
          <a:stretch/>
        </p:blipFill>
        <p:spPr>
          <a:xfrm>
            <a:off x="5355771" y="1893122"/>
            <a:ext cx="3474719" cy="3205538"/>
          </a:xfrm>
          <a:prstGeom prst="rect">
            <a:avLst/>
          </a:prstGeom>
          <a:effectLst/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5"/>
          <a:srcRect r="95486"/>
          <a:stretch/>
        </p:blipFill>
        <p:spPr>
          <a:xfrm>
            <a:off x="4882142" y="1893122"/>
            <a:ext cx="471871" cy="3205538"/>
          </a:xfrm>
          <a:prstGeom prst="rect">
            <a:avLst/>
          </a:prstGeom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5442857" y="1976682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9987" y="5465749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degeneracy </a:t>
            </a:r>
            <a:r>
              <a:rPr kumimoji="1" lang="en-US" altLang="ja-JP" sz="2400" dirty="0" err="1" smtClean="0"/>
              <a:t>bw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rr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changes sign </a:t>
            </a:r>
            <a:endParaRPr kumimoji="1" lang="ja-JP" altLang="en-US" sz="2400" dirty="0" smtClean="0"/>
          </a:p>
        </p:txBody>
      </p:sp>
      <p:sp>
        <p:nvSpPr>
          <p:cNvPr id="28" name="右矢印 27"/>
          <p:cNvSpPr/>
          <p:nvPr/>
        </p:nvSpPr>
        <p:spPr>
          <a:xfrm rot="10800000" flipH="1">
            <a:off x="4572000" y="5599878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4013" y="5300281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Inconsistent with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lattice result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\simeq T_{\theta\theta}&#10;\end{align*}&lt;/body&gt;&#10;  &lt;fcolor&gt;FFFFFFFF&lt;/fcolor&gt;&#10;  &lt;bcolor&gt;FF000000&lt;/bcolor&gt;&#10;  &lt;transparent&gt;True&lt;/transparent&gt;&#10;  &lt;resolution&gt;1800&lt;/resolution&gt;&#10;  &lt;imageh&gt;208&lt;/imageh&gt;&#10;  &lt;imagew&gt;1013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05" y="6201133"/>
            <a:ext cx="1618153" cy="332256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18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Flux Tube with Finite Length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62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29" y="1554741"/>
            <a:ext cx="4921610" cy="365883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72557" y="5489154"/>
            <a:ext cx="7296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AH model can </a:t>
            </a:r>
            <a:r>
              <a:rPr lang="en-US" altLang="ja-JP" sz="2400" dirty="0" smtClean="0"/>
              <a:t>reproduce lattice results </a:t>
            </a:r>
            <a:r>
              <a:rPr lang="en-US" altLang="ja-JP" sz="2400" b="1" dirty="0"/>
              <a:t>qualitatively</a:t>
            </a:r>
            <a:r>
              <a:rPr lang="en-US" altLang="ja-JP" sz="2400" dirty="0"/>
              <a:t> by </a:t>
            </a:r>
            <a:r>
              <a:rPr kumimoji="1" lang="en-US" altLang="ja-JP" sz="2400" dirty="0" smtClean="0"/>
              <a:t>tuning parameters.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But, </a:t>
            </a:r>
            <a:r>
              <a:rPr lang="en-US" altLang="ja-JP" sz="2400" b="1" dirty="0" smtClean="0"/>
              <a:t>quantitatively </a:t>
            </a:r>
            <a:r>
              <a:rPr kumimoji="1" lang="en-US" altLang="ja-JP" sz="2400" dirty="0" smtClean="0"/>
              <a:t>all parameters are </a:t>
            </a:r>
            <a:r>
              <a:rPr lang="en-US" altLang="ja-JP" sz="2400" dirty="0" smtClean="0"/>
              <a:t>rejected</a:t>
            </a:r>
            <a:r>
              <a:rPr kumimoji="1" lang="en-US" altLang="ja-JP" sz="2400" dirty="0" smtClean="0"/>
              <a:t>.</a:t>
            </a:r>
            <a:endParaRPr kumimoji="1" lang="ja-JP" altLang="en-US" sz="2400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327" y="1554742"/>
            <a:ext cx="3039502" cy="229460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530762" y="1088887"/>
            <a:ext cx="23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Yanagihara</a:t>
            </a:r>
            <a:r>
              <a:rPr kumimoji="1" lang="en-US" altLang="ja-JP" dirty="0" smtClean="0"/>
              <a:t>, MK (2019)</a:t>
            </a:r>
            <a:endParaRPr kumimoji="1" lang="ja-JP" altLang="en-US" dirty="0" smtClean="0"/>
          </a:p>
        </p:txBody>
      </p:sp>
      <p:sp>
        <p:nvSpPr>
          <p:cNvPr id="10" name="右矢印 9"/>
          <p:cNvSpPr/>
          <p:nvPr/>
        </p:nvSpPr>
        <p:spPr>
          <a:xfrm>
            <a:off x="1105897" y="5624861"/>
            <a:ext cx="466660" cy="76305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7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505097" y="5580986"/>
            <a:ext cx="8098972" cy="775661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28650" y="1292748"/>
                <a:ext cx="7759336" cy="5093702"/>
              </a:xfrm>
              <a:prstGeom prst="rect">
                <a:avLst/>
              </a:prstGeom>
              <a:noFill/>
              <a:effectLst>
                <a:glow rad="101600">
                  <a:srgbClr val="11455D"/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1. </a:t>
                </a:r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Constructing EMT</a:t>
                </a:r>
                <a:r>
                  <a:rPr lang="en-US" altLang="ja-JP" sz="2400" dirty="0" smtClean="0">
                    <a:effectLst>
                      <a:glow rad="101600">
                        <a:srgbClr val="124963"/>
                      </a:glow>
                    </a:effectLst>
                  </a:rPr>
                  <a:t> through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gradient flow</a:t>
                </a:r>
                <a:endParaRPr kumimoji="1" lang="en-US" altLang="ja-JP" sz="2800" dirty="0" smtClean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endParaRPr kumimoji="1" lang="en-US" altLang="ja-JP" sz="1100" dirty="0" smtClean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kumimoji="1"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2. </a:t>
                </a:r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Thermodynamics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D90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,011501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(2014); PR</a:t>
                </a:r>
                <a:r>
                  <a:rPr lang="en-US" altLang="ja-JP" sz="1400" b="1" dirty="0">
                    <a:effectLst>
                      <a:glow rad="101600">
                        <a:srgbClr val="124963"/>
                      </a:glow>
                    </a:effectLst>
                  </a:rPr>
                  <a:t>D94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114512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(2016)</a:t>
                </a:r>
              </a:p>
              <a:p>
                <a:pPr algn="r"/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WHOT-QCD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D96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014509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(2017); 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D102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014510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(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2020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)</a:t>
                </a:r>
              </a:p>
              <a:p>
                <a:pPr algn="r"/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 </a:t>
                </a:r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Iritani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+, PTEP 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2019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023B02 (2019)</a:t>
                </a:r>
                <a:endParaRPr kumimoji="1" lang="en-US" altLang="ja-JP" sz="1400" dirty="0" smtClean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3. </a:t>
                </a:r>
                <a:r>
                  <a:rPr lang="en-US" altLang="ja-JP" sz="3200" dirty="0">
                    <a:effectLst>
                      <a:glow rad="101600">
                        <a:srgbClr val="124963"/>
                      </a:glow>
                    </a:effectLst>
                  </a:rPr>
                  <a:t>Casimir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Effect &amp; Pressure Anisotropy</a:t>
                </a:r>
                <a:endParaRPr lang="en-US" altLang="ja-JP" sz="3200" dirty="0">
                  <a:effectLst>
                    <a:glow rad="101600">
                      <a:srgbClr val="124963"/>
                    </a:glow>
                  </a:effectLst>
                </a:endParaRPr>
              </a:p>
              <a:p>
                <a:pPr algn="r"/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MK, </a:t>
                </a:r>
                <a:r>
                  <a:rPr lang="en-US" altLang="ja-JP" sz="1400" dirty="0" err="1">
                    <a:effectLst>
                      <a:glow rad="101600">
                        <a:srgbClr val="124963"/>
                      </a:glow>
                    </a:effectLst>
                  </a:rPr>
                  <a:t>Mogliacci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Horowitz, Kolbe, 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PR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D99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094507 (2019)</a:t>
                </a:r>
              </a:p>
              <a:p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4.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EMT Correlation Functions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PR</a:t>
                </a:r>
                <a:r>
                  <a:rPr lang="en-US" altLang="ja-JP" sz="1400" b="1" dirty="0">
                    <a:effectLst>
                      <a:glow rad="101600">
                        <a:srgbClr val="124963"/>
                      </a:glow>
                    </a:effectLst>
                  </a:rPr>
                  <a:t>D96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, 111502 (2017)</a:t>
                </a:r>
              </a:p>
              <a:p>
                <a:r>
                  <a:rPr lang="en-US" altLang="ja-JP" sz="3600" dirty="0">
                    <a:effectLst>
                      <a:glow rad="101600">
                        <a:srgbClr val="124963"/>
                      </a:glow>
                    </a:effectLst>
                  </a:rPr>
                  <a:t>5</a:t>
                </a:r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. </a:t>
                </a:r>
                <a:r>
                  <a:rPr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Flux Tube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PL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B789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210 </a:t>
                </a:r>
                <a:r>
                  <a:rPr lang="en-US" altLang="ja-JP" sz="1400" dirty="0">
                    <a:effectLst>
                      <a:glow rad="101600">
                        <a:srgbClr val="124963"/>
                      </a:glow>
                    </a:effectLst>
                  </a:rPr>
                  <a:t>(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2019); </a:t>
                </a:r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Yanagihara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MK, PTEP</a:t>
                </a:r>
                <a:r>
                  <a:rPr lang="en-US" altLang="ja-JP" sz="1400" b="1" dirty="0" smtClean="0">
                    <a:effectLst>
                      <a:glow rad="101600">
                        <a:srgbClr val="124963"/>
                      </a:glow>
                    </a:effectLst>
                  </a:rPr>
                  <a:t>2019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093B02 (2019) </a:t>
                </a:r>
              </a:p>
              <a:p>
                <a:r>
                  <a:rPr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6</a:t>
                </a:r>
                <a:r>
                  <a:rPr kumimoji="1" lang="en-US" altLang="ja-JP" sz="3600" dirty="0" smtClean="0">
                    <a:effectLst>
                      <a:glow rad="101600">
                        <a:srgbClr val="124963"/>
                      </a:glow>
                    </a:effectLst>
                  </a:rPr>
                  <a:t>. </a:t>
                </a:r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</a:rPr>
                  <a:t>Single-Quark System at T</a:t>
                </a:r>
                <a14:m>
                  <m:oMath xmlns:m="http://schemas.openxmlformats.org/officeDocument/2006/math">
                    <m:r>
                      <a:rPr kumimoji="1" lang="en-US" altLang="ja-JP" sz="3200" i="1" smtClean="0">
                        <a:effectLst>
                          <a:glow rad="101600">
                            <a:srgbClr val="124963"/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ja-JP" sz="3200" dirty="0" smtClean="0">
                    <a:effectLst>
                      <a:glow rad="101600">
                        <a:srgbClr val="124963"/>
                      </a:glo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  <a:p>
                <a:pPr algn="r"/>
                <a:r>
                  <a:rPr lang="en-US" altLang="ja-JP" sz="1400" dirty="0" err="1" smtClean="0">
                    <a:effectLst>
                      <a:glow rad="101600">
                        <a:srgbClr val="124963"/>
                      </a:glow>
                    </a:effectLst>
                  </a:rPr>
                  <a:t>FlowQCD</a:t>
                </a:r>
                <a:r>
                  <a:rPr lang="en-US" altLang="ja-JP" sz="1400" dirty="0" smtClean="0">
                    <a:effectLst>
                      <a:glow rad="101600">
                        <a:srgbClr val="124963"/>
                      </a:glow>
                    </a:effectLst>
                  </a:rPr>
                  <a:t>, in prep.</a:t>
                </a:r>
                <a:endParaRPr kumimoji="1" lang="en-US" altLang="ja-JP" sz="1400" dirty="0" smtClean="0">
                  <a:effectLst>
                    <a:glow rad="101600">
                      <a:srgbClr val="124963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2748"/>
                <a:ext cx="7759336" cy="5093702"/>
              </a:xfrm>
              <a:prstGeom prst="rect">
                <a:avLst/>
              </a:prstGeom>
              <a:blipFill>
                <a:blip r:embed="rId5"/>
                <a:stretch>
                  <a:fillRect l="-1836" t="-1034"/>
                </a:stretch>
              </a:blipFill>
              <a:effectLst>
                <a:glow rad="101600">
                  <a:srgbClr val="11455D"/>
                </a:glo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92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Stress Tensor</a:t>
            </a:r>
            <a:r>
              <a:rPr kumimoji="1" lang="en-US" altLang="ja-JP" dirty="0" smtClean="0"/>
              <a:t> around A Quark</a:t>
            </a:r>
            <a:br>
              <a:rPr kumimoji="1" lang="en-US" altLang="ja-JP" dirty="0" smtClean="0"/>
            </a:br>
            <a:r>
              <a:rPr lang="en-US" altLang="ja-JP" sz="2800" dirty="0" smtClean="0"/>
              <a:t>in a </a:t>
            </a:r>
            <a:r>
              <a:rPr lang="en-US" altLang="ja-JP" sz="2800" dirty="0" err="1" smtClean="0"/>
              <a:t>deconfined</a:t>
            </a:r>
            <a:r>
              <a:rPr lang="en-US" altLang="ja-JP" sz="2800" dirty="0" smtClean="0"/>
              <a:t> phase</a:t>
            </a:r>
            <a:endParaRPr kumimoji="1" lang="ja-JP" altLang="en-US" dirty="0"/>
          </a:p>
        </p:txBody>
      </p:sp>
      <p:sp>
        <p:nvSpPr>
          <p:cNvPr id="4" name="楕円 3"/>
          <p:cNvSpPr>
            <a:spLocks noChangeAspect="1"/>
          </p:cNvSpPr>
          <p:nvPr/>
        </p:nvSpPr>
        <p:spPr>
          <a:xfrm>
            <a:off x="4237771" y="3364721"/>
            <a:ext cx="174772" cy="174772"/>
          </a:xfrm>
          <a:prstGeom prst="ellipse">
            <a:avLst/>
          </a:prstGeom>
          <a:effectLst>
            <a:glow rad="1905000">
              <a:schemeClr val="accent5">
                <a:satMod val="175000"/>
                <a:alpha val="14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6367" y="3814354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Q</a:t>
            </a:r>
            <a:endParaRPr kumimoji="1" lang="ja-JP" alt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68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inside Hadrons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b="2547"/>
          <a:stretch/>
        </p:blipFill>
        <p:spPr>
          <a:xfrm>
            <a:off x="855526" y="2519119"/>
            <a:ext cx="3053212" cy="333217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05447" y="5967803"/>
            <a:ext cx="3010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Nature, 557, 396 (2018)</a:t>
            </a:r>
          </a:p>
          <a:p>
            <a:r>
              <a:rPr lang="en-US" altLang="ja-JP" sz="2000" dirty="0" smtClean="0"/>
              <a:t>Shanahan, Detmold (2019)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7142" y="1230415"/>
            <a:ext cx="7389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EMT distribution inside hadrons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now accessible??</a:t>
            </a:r>
            <a:endParaRPr kumimoji="1" lang="ja-JP" altLang="en-US" sz="28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7477" y="1995899"/>
            <a:ext cx="3089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Pressure </a:t>
            </a:r>
            <a:r>
              <a:rPr lang="en-US" altLang="ja-JP" sz="2800" b="1" dirty="0"/>
              <a:t>@</a:t>
            </a:r>
            <a:r>
              <a:rPr kumimoji="1" lang="en-US" altLang="ja-JP" sz="2800" b="1" dirty="0" smtClean="0"/>
              <a:t> proton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06651" y="1995899"/>
            <a:ext cx="397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EMT distribution @ pion</a:t>
            </a:r>
            <a:endParaRPr kumimoji="1" lang="ja-JP" altLang="en-US" sz="2800" b="1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128" y="2789135"/>
            <a:ext cx="3546813" cy="262908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921128" y="5967803"/>
            <a:ext cx="36490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Kumano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Song</a:t>
            </a:r>
            <a:r>
              <a:rPr lang="en-US" altLang="ja-JP" sz="2000" dirty="0"/>
              <a:t>, </a:t>
            </a:r>
            <a:r>
              <a:rPr lang="en-US" altLang="ja-JP" sz="2000" dirty="0" err="1" smtClean="0"/>
              <a:t>Teryaev</a:t>
            </a:r>
            <a:r>
              <a:rPr lang="en-US" altLang="ja-JP" sz="2000" dirty="0" smtClean="0"/>
              <a:t> (2018)</a:t>
            </a:r>
            <a:endParaRPr lang="ja-JP" altLang="en-US" sz="2000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30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Setup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402" y="1458219"/>
            <a:ext cx="414934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Analysis above Tc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Simulation on a Z</a:t>
            </a:r>
            <a:r>
              <a:rPr lang="en-US" altLang="ja-JP" sz="2400" baseline="-25000" dirty="0" smtClean="0"/>
              <a:t>3</a:t>
            </a:r>
            <a:r>
              <a:rPr lang="en-US" altLang="ja-JP" sz="2400" dirty="0" smtClean="0"/>
              <a:t> minimum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EMT around a </a:t>
            </a:r>
            <a:r>
              <a:rPr kumimoji="1" lang="en-US" altLang="ja-JP" sz="2400" dirty="0" err="1" smtClean="0"/>
              <a:t>Polyakov</a:t>
            </a:r>
            <a:r>
              <a:rPr kumimoji="1" lang="en-US" altLang="ja-JP" sz="2400" dirty="0" smtClean="0"/>
              <a:t> loop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continuum extrapolation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692060" y="4150684"/>
            <a:ext cx="3834643" cy="994328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200" y="1458219"/>
            <a:ext cx="3221325" cy="4976634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} = \frac{ \langle \delta O(x) \delta \Omega(0)\rangle }{\langle \Omega(0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2695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4" y="4288271"/>
            <a:ext cx="3271847" cy="715072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009282" y="5086993"/>
            <a:ext cx="232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Ω: </a:t>
            </a:r>
            <a:r>
              <a:rPr lang="en-US" altLang="ja-JP" sz="2400" dirty="0" err="1" smtClean="0"/>
              <a:t>Polyakov</a:t>
            </a:r>
            <a:r>
              <a:rPr lang="en-US" altLang="ja-JP" sz="2400" dirty="0" smtClean="0"/>
              <a:t> loop</a:t>
            </a:r>
            <a:endParaRPr kumimoji="1" lang="ja-JP" altLang="en-US" sz="24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69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31"/>
          <p:cNvSpPr/>
          <p:nvPr/>
        </p:nvSpPr>
        <p:spPr>
          <a:xfrm>
            <a:off x="510078" y="1253112"/>
            <a:ext cx="4296988" cy="3506956"/>
          </a:xfrm>
          <a:prstGeom prst="roundRect">
            <a:avLst>
              <a:gd name="adj" fmla="val 1038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6128109" y="3714428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Spherical Coordinates</a:t>
            </a:r>
            <a:endParaRPr kumimoji="1" lang="ja-JP" altLang="en-US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398" y="3734362"/>
            <a:ext cx="218055" cy="290304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 flipV="1">
            <a:off x="6287836" y="2839349"/>
            <a:ext cx="1008000" cy="10080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7316651" y="2759446"/>
            <a:ext cx="426369" cy="69849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7295836" y="2368751"/>
            <a:ext cx="468000" cy="46800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 flipV="1">
            <a:off x="7065024" y="2462141"/>
            <a:ext cx="230812" cy="367297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80" y="2663832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80" y="2095431"/>
            <a:ext cx="294326" cy="330926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V="1">
            <a:off x="6434593" y="2942026"/>
            <a:ext cx="1014835" cy="105943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669811" y="1399014"/>
            <a:ext cx="37605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EMT is </a:t>
            </a:r>
            <a:r>
              <a:rPr lang="en-US" altLang="ja-JP" sz="2800" dirty="0" err="1" smtClean="0"/>
              <a:t>diagonalized</a:t>
            </a:r>
            <a:r>
              <a:rPr lang="en-US" altLang="ja-JP" sz="2800" dirty="0" smtClean="0"/>
              <a:t> </a:t>
            </a:r>
          </a:p>
          <a:p>
            <a:r>
              <a:rPr lang="en-US" altLang="ja-JP" sz="2800" dirty="0" smtClean="0"/>
              <a:t>in</a:t>
            </a:r>
            <a:r>
              <a:rPr kumimoji="1" lang="en-US" altLang="ja-JP" sz="2800" dirty="0" smtClean="0"/>
              <a:t> </a:t>
            </a:r>
            <a:r>
              <a:rPr lang="en-US" altLang="ja-JP" sz="2800" dirty="0" smtClean="0"/>
              <a:t>Spherical</a:t>
            </a:r>
            <a:r>
              <a:rPr kumimoji="1" lang="en-US" altLang="ja-JP" sz="2800" dirty="0" smtClean="0"/>
              <a:t> Coordinates</a:t>
            </a:r>
            <a:endParaRPr kumimoji="1" lang="ja-JP" altLang="en-US" sz="28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2144" y="5071695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Maxwell theory</a:t>
            </a: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24" y="3496839"/>
            <a:ext cx="179560" cy="199312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23" y="2085192"/>
            <a:ext cx="292801" cy="330926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\theta\theta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49&lt;/imagew&gt;&#10;  &lt;scale&gt;50&lt;/scale&gt;&#10;  &lt;cursor&gt;15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9" y="2609861"/>
            <a:ext cx="3581485" cy="1753741"/>
          </a:xfrm>
          <a:prstGeom prst="rect">
            <a:avLst/>
          </a:prstGeom>
        </p:spPr>
      </p:pic>
      <p:pic>
        <p:nvPicPr>
          <p:cNvPr id="60" name="TexTeXPicture" descr="&lt;?xml version=&quot;1.0&quot; encoding=&quot;utf-16&quot;?&gt;&#10;&lt;TeXTeX&gt;&#10;  &lt;preamble&gt;\documentclass{jarticle}&#10;\usepackage{amsmath,bm}&#10;\pagestyle{empty}&#10;&lt;/preamble&gt;&#10;  &lt;body&gt;\begin{align*} &#10;T_{44} = T_{rr} = -T_{\theta\theta} = &#10;-\frac{|\bm{E}|^2}2 = -\frac{\alpha}{8\pi}\frac1{r^4}&#10;\end{align*}&lt;/body&gt;&#10;  &lt;fcolor&gt;FFFFFFFF&lt;/fcolor&gt;&#10;  &lt;bcolor&gt;FF000000&lt;/bcolor&gt;&#10;  &lt;transparent&gt;True&lt;/transparent&gt;&#10;  &lt;resolution&gt;1800&lt;/resolution&gt;&#10;  &lt;imageh&gt;547&lt;/imageh&gt;&#10;  &lt;imagew&gt;4095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8" y="5704500"/>
            <a:ext cx="4333875" cy="57890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88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68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Around a Quark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49" y="1810121"/>
            <a:ext cx="3183898" cy="29720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556874" y="1152250"/>
            <a:ext cx="147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T=1.44T</a:t>
            </a:r>
            <a:r>
              <a:rPr kumimoji="1" lang="en-US" altLang="ja-JP" sz="2800" baseline="-25000" dirty="0" smtClean="0"/>
              <a:t>c</a:t>
            </a:r>
            <a:endParaRPr kumimoji="1" lang="ja-JP" altLang="en-US" sz="2800" baseline="-25000" dirty="0" smtClean="0"/>
          </a:p>
        </p:txBody>
      </p:sp>
      <p:sp>
        <p:nvSpPr>
          <p:cNvPr id="9" name="右矢印 8"/>
          <p:cNvSpPr/>
          <p:nvPr/>
        </p:nvSpPr>
        <p:spPr>
          <a:xfrm rot="10800000" flipH="1">
            <a:off x="2138733" y="534165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右矢印 9"/>
          <p:cNvSpPr/>
          <p:nvPr/>
        </p:nvSpPr>
        <p:spPr>
          <a:xfrm rot="16200000" flipH="1">
            <a:off x="1042455" y="570933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>
            <a:off x="792013" y="544771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右矢印 11"/>
          <p:cNvSpPr/>
          <p:nvPr/>
        </p:nvSpPr>
        <p:spPr>
          <a:xfrm rot="5400000" flipH="1" flipV="1">
            <a:off x="1042455" y="511024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平行四辺形 12"/>
          <p:cNvSpPr/>
          <p:nvPr/>
        </p:nvSpPr>
        <p:spPr>
          <a:xfrm rot="16200000" flipH="1">
            <a:off x="2190295" y="5390181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flipH="1">
            <a:off x="2737825" y="533785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50939" y="6108600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84037" y="6108600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95" y="1810121"/>
            <a:ext cx="3914911" cy="2972096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029666" y="5225307"/>
            <a:ext cx="4607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Suppression at large distance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Separation of </a:t>
            </a:r>
            <a:r>
              <a:rPr lang="en-US" altLang="ja-JP" sz="2400" dirty="0" smtClean="0"/>
              <a:t>different channels</a:t>
            </a:r>
            <a:endParaRPr kumimoji="1" lang="ja-JP" altLang="en-US" sz="2400" dirty="0" smtClean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/>
          <a:srcRect l="50040" t="4778" r="6951" b="50605"/>
          <a:stretch/>
        </p:blipFill>
        <p:spPr>
          <a:xfrm>
            <a:off x="5796671" y="1614389"/>
            <a:ext cx="2464460" cy="19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4719558" y="1927876"/>
            <a:ext cx="4296988" cy="2379263"/>
          </a:xfrm>
          <a:prstGeom prst="roundRect">
            <a:avLst>
              <a:gd name="adj" fmla="val 1038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smtClean="0"/>
              <a:t>r</a:t>
            </a:r>
            <a:r>
              <a:rPr kumimoji="1" lang="en-US" altLang="ja-JP" dirty="0" smtClean="0"/>
              <a:t> Dependence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8057" y="2130001"/>
            <a:ext cx="3789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Leading order perturbation</a:t>
            </a:r>
            <a:endParaRPr kumimoji="1" lang="ja-JP" altLang="en-US" sz="2400" b="1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}&#10;\pagestyle{empty}&#10;&lt;/preamble&gt;&#10;  &lt;body&gt;\begin{align*} &#10;&amp;amp;\langle&#10; \mathcal{T}_{44}(r) \rangle&#10; =   \langle \mathcal{T}_{rr}(r) \rangle&#10; =  - \langle \mathcal{T}_{\theta \theta}(r) \rangle&#10; \notag&#10; \\&#10;&amp;amp; = -  \frac{C_F}{8\pi}\alpha_s&#10; \frac{(m_{\rm _D} r +1)^2}{r^4}e^{-2 m_{\rm _D}r} &#10;\end{align*}&lt;/body&gt;&#10;  &lt;fcolor&gt;FFFFFFFF&lt;/fcolor&gt;&#10;  &lt;bcolor&gt;FF000000&lt;/bcolor&gt;&#10;  &lt;transparent&gt;True&lt;/transparent&gt;&#10;  &lt;resolution&gt;1800&lt;/resolution&gt;&#10;  &lt;imageh&gt;944&lt;/imageh&gt;&#10;  &lt;imagew&gt;3365&lt;/imagew&gt;&#10;  &lt;scale&gt;50&lt;/scale&gt;&#10;  &lt;cursor&gt;13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21" y="2943502"/>
            <a:ext cx="3561292" cy="999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96220" y="5304345"/>
                <a:ext cx="735868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 smtClean="0"/>
                  <a:t>T dependence is suppressed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&lt;1/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en-US" altLang="ja-JP" sz="2400" dirty="0" smtClean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 smtClean="0"/>
                  <a:t>Too noisy at large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dirty="0" smtClean="0"/>
                  <a:t> for extracting screening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20" y="5304345"/>
                <a:ext cx="7358681" cy="830997"/>
              </a:xfrm>
              <a:prstGeom prst="rect">
                <a:avLst/>
              </a:prstGeom>
              <a:blipFill>
                <a:blip r:embed="rId3"/>
                <a:stretch>
                  <a:fillRect l="-1076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79" y="1927876"/>
            <a:ext cx="4169710" cy="2934231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6488213" y="4335809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Higher order terms: </a:t>
            </a:r>
          </a:p>
          <a:p>
            <a:r>
              <a:rPr lang="en-US" altLang="ja-JP" dirty="0" smtClean="0"/>
              <a:t>M</a:t>
            </a:r>
            <a:r>
              <a:rPr lang="en-US" altLang="ja-JP" dirty="0"/>
              <a:t>. </a:t>
            </a:r>
            <a:r>
              <a:rPr lang="en-US" altLang="ja-JP" dirty="0" err="1" smtClean="0"/>
              <a:t>Berwein</a:t>
            </a:r>
            <a:r>
              <a:rPr lang="en-US" altLang="ja-JP" dirty="0" smtClean="0"/>
              <a:t>, in progress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69</a:t>
            </a:fld>
            <a:endParaRPr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,bm}&#10;\pagestyle{empty}&#10;&lt;/preamble&gt;&#10;  &lt;body&gt;\begin{align*} &#10;r^4 \langle T_{rr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058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27" y="1363956"/>
            <a:ext cx="1636520" cy="4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Small Flow-Time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9533" y="1095252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Weisz, 2011</a:t>
            </a:r>
          </a:p>
          <a:p>
            <a:pPr algn="r"/>
            <a:r>
              <a:rPr lang="en-US" altLang="ja-JP" dirty="0" smtClean="0"/>
              <a:t>Suzuki, 2013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9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1" name="二等辺三角形 10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06223" y="3444852"/>
            <a:ext cx="252977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右矢印 18"/>
          <p:cNvSpPr/>
          <p:nvPr/>
        </p:nvSpPr>
        <p:spPr>
          <a:xfrm flipH="1">
            <a:off x="1855036" y="5398974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06269" y="567320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limit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87" y="5675561"/>
            <a:ext cx="566208" cy="263525"/>
          </a:xfrm>
          <a:prstGeom prst="rect">
            <a:avLst/>
          </a:prstGeom>
          <a:effectLst>
            <a:glow rad="38100">
              <a:schemeClr val="tx1">
                <a:alpha val="84000"/>
              </a:schemeClr>
            </a:glow>
          </a:effectLst>
        </p:spPr>
      </p:pic>
      <p:cxnSp>
        <p:nvCxnSpPr>
          <p:cNvPr id="6" name="直線矢印コネクタ 5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13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70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Channel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28" y="1795650"/>
            <a:ext cx="2699706" cy="189978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503" y="1795650"/>
            <a:ext cx="2699706" cy="189978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379" y="1795650"/>
            <a:ext cx="2699706" cy="1899787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,bm}&#10;\pagestyle{empty}&#10;&lt;/preamble&gt;&#10;  &lt;body&gt;\begin{align*} &#10;r^4 \langle T_{00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06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7" y="1363737"/>
            <a:ext cx="1366524" cy="36225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}&#10;\pagestyle{empty}&#10;&lt;/preamble&gt;&#10;  &lt;body&gt;\begin{align*} &#10;r^4 \langle T_{\theta\theta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062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80" y="1362118"/>
            <a:ext cx="1369103" cy="36225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bm}&#10;\pagestyle{empty}&#10;&lt;/preamble&gt;&#10;  &lt;body&gt;\begin{align*} &#10;-r^4 \langle T_{rr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23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01" y="1362118"/>
            <a:ext cx="1595997" cy="36225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628" y="4553081"/>
            <a:ext cx="2700215" cy="190870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}&#10;\pagestyle{empty}&#10;&lt;/preamble&gt;&#10;  &lt;body&gt;\begin{align*} &#10;r^4\Delta(r) = -r^4 \langle T_{\mu\mu} \rangle&#10;\end{align*}&lt;/body&gt;&#10;  &lt;fcolor&gt;FFFFFFFF&lt;/fcolor&gt;&#10;  &lt;bcolor&gt;FF000000&lt;/bcolor&gt;&#10;  &lt;transparent&gt;True&lt;/transparent&gt;&#10;  &lt;resolution&gt;1800&lt;/resolution&gt;&#10;  &lt;imageh&gt;292&lt;/imageh&gt;&#10;  &lt;imagew&gt;2068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4" y="4078112"/>
            <a:ext cx="2345138" cy="33113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710939" y="4767492"/>
            <a:ext cx="4945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Separation b/w channels becomes </a:t>
            </a:r>
            <a:r>
              <a:rPr lang="en-US" altLang="ja-JP" sz="2400" dirty="0" smtClean="0"/>
              <a:t>clearer for smaller T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71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Running Coupling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229" y="1453315"/>
            <a:ext cx="4101975" cy="316013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}&#10;\pagestyle{empty}&#10;&lt;/preamble&gt;&#10;  &lt;body&gt;\begin{align*} &#10; \left|\frac{\langle T_{\mu\mu} \rangle}{ \langle {\cal T}_{44,rr,\theta\theta}(r) \rangle}\right|&#10; = \frac{11}{2\pi} \alpha_s + \mathcal{O}(g^3),&#10;\end{align*}&lt;/body&gt;&#10;  &lt;fcolor&gt;FFFFFFFF&lt;/fcolor&gt;&#10;  &lt;bcolor&gt;FF000000&lt;/bcolor&gt;&#10;  &lt;transparent&gt;True&lt;/transparent&gt;&#10;  &lt;resolution&gt;1800&lt;/resolution&gt;&#10;  &lt;imageh&gt;609&lt;/imageh&gt;&#10;  &lt;imagew&gt;3473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253174"/>
            <a:ext cx="3675592" cy="6445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314" y="4773797"/>
            <a:ext cx="2788860" cy="196374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43831" y="2998040"/>
            <a:ext cx="3845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by the formula </a:t>
            </a:r>
            <a:r>
              <a:rPr lang="en-US" altLang="ja-JP" sz="2400" dirty="0" smtClean="0"/>
              <a:t>at the leading-order perturbation theory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c</a:t>
            </a:r>
            <a:r>
              <a:rPr kumimoji="1" lang="en-US" altLang="ja-JP" sz="2400" dirty="0" smtClean="0"/>
              <a:t>hannel dependent</a:t>
            </a:r>
            <a:endParaRPr kumimoji="1" lang="ja-JP" alt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25053" y="5340171"/>
                <a:ext cx="4523521" cy="864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 smtClean="0"/>
                  <a:t>Consistent with the estimate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kumimoji="1" lang="en-US" altLang="ja-JP" sz="2400" dirty="0" smtClean="0"/>
                  <a:t> potential</a:t>
                </a:r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3" y="5340171"/>
                <a:ext cx="4523521" cy="864147"/>
              </a:xfrm>
              <a:prstGeom prst="rect">
                <a:avLst/>
              </a:prstGeom>
              <a:blipFill>
                <a:blip r:embed="rId6"/>
                <a:stretch>
                  <a:fillRect l="-1887" t="-5634" b="-11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1097864" y="6192284"/>
            <a:ext cx="3832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Kaczmarek</a:t>
            </a:r>
            <a:r>
              <a:rPr kumimoji="1" lang="en-US" altLang="ja-JP" sz="1600" dirty="0" smtClean="0"/>
              <a:t>, </a:t>
            </a:r>
            <a:r>
              <a:rPr kumimoji="1" lang="en-US" altLang="ja-JP" sz="1600" dirty="0" err="1" smtClean="0"/>
              <a:t>Karsch</a:t>
            </a:r>
            <a:r>
              <a:rPr kumimoji="1" lang="en-US" altLang="ja-JP" sz="1600" dirty="0" smtClean="0"/>
              <a:t>, </a:t>
            </a:r>
            <a:r>
              <a:rPr kumimoji="1" lang="en-US" altLang="ja-JP" sz="1600" dirty="0" err="1" smtClean="0"/>
              <a:t>Zantow</a:t>
            </a:r>
            <a:r>
              <a:rPr lang="en-US" altLang="ja-JP" sz="1600" dirty="0" smtClean="0"/>
              <a:t>, PRD70  (2004)</a:t>
            </a:r>
            <a:endParaRPr kumimoji="1" lang="ja-JP" altLang="en-US" sz="1600" dirty="0" smtClean="0"/>
          </a:p>
        </p:txBody>
      </p:sp>
      <p:sp>
        <p:nvSpPr>
          <p:cNvPr id="15" name="下矢印 14"/>
          <p:cNvSpPr/>
          <p:nvPr/>
        </p:nvSpPr>
        <p:spPr>
          <a:xfrm>
            <a:off x="1388144" y="4646412"/>
            <a:ext cx="1765738" cy="64323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16200000">
            <a:off x="4853738" y="5450627"/>
            <a:ext cx="637978" cy="64323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258444" y="4843166"/>
            <a:ext cx="369035" cy="1645920"/>
          </a:xfrm>
          <a:prstGeom prst="rect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}&#10;\pagestyle{empty}&#10;&lt;/preamble&gt;&#10;  &lt;body&gt;\begin{align*} &#10;\alpha_s&#10;\end{align*}&lt;/body&gt;&#10;  &lt;fcolor&gt;FF000000&lt;/fcolor&gt;&#10;  &lt;bcolor&gt;FF000000&lt;/bcolor&gt;&#10;  &lt;transparent&gt;True&lt;/transparent&gt;&#10;  &lt;resolution&gt;1800&lt;/resolution&gt;&#10;  &lt;imageh&gt;148&lt;/imageh&gt;&#10;  &lt;imagew&gt;22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14" y="2700561"/>
            <a:ext cx="514972" cy="33282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71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62400" y="1499279"/>
                <a:ext cx="4276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800" b="1" dirty="0" smtClean="0"/>
                  <a:t>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kumimoji="1" lang="ja-JP" altLang="en-US" sz="2800" b="1" dirty="0" smtClean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00" y="1499279"/>
                <a:ext cx="4276827" cy="523220"/>
              </a:xfrm>
              <a:prstGeom prst="rect">
                <a:avLst/>
              </a:prstGeom>
              <a:blipFill>
                <a:blip r:embed="rId8"/>
                <a:stretch>
                  <a:fillRect l="-2422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5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04" y="3994696"/>
            <a:ext cx="4087729" cy="2947691"/>
          </a:xfrm>
          <a:prstGeom prst="rect">
            <a:avLst/>
          </a:prstGeom>
          <a:scene3d>
            <a:camera prst="perspectiveContrastingLeftFacing"/>
            <a:lightRig rig="freezing" dir="t"/>
          </a:scene3d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747" y="3109137"/>
            <a:ext cx="2403635" cy="17764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304" y="1444689"/>
            <a:ext cx="7768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Successful analysis of e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nergy-momentum tensor on the lattice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is now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available, and various </a:t>
            </a:r>
            <a:r>
              <a:rPr lang="en-US" altLang="ja-JP" sz="24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stuides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are ongoing!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SF</a:t>
            </a:r>
            <a:r>
              <a:rPr lang="en-US" altLang="ja-JP" sz="2400" i="1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</a:t>
            </a:r>
            <a:r>
              <a:rPr lang="en-US" altLang="ja-JP" sz="24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X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(gradient flow)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significant error suppression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/>
          <a:srcRect l="6158" b="50231"/>
          <a:stretch/>
        </p:blipFill>
        <p:spPr>
          <a:xfrm>
            <a:off x="911089" y="3109138"/>
            <a:ext cx="2460477" cy="177642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47304" y="4980354"/>
            <a:ext cx="74284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32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So many future studies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Flux tube at </a:t>
            </a:r>
            <a:r>
              <a:rPr lang="en-US" altLang="ja-JP" sz="28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nonzero temperature</a:t>
            </a:r>
            <a:endParaRPr lang="en-US" altLang="ja-JP" sz="28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EMT distribution </a:t>
            </a:r>
            <a:r>
              <a:rPr lang="en-US" altLang="ja-JP" sz="2800" b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inside </a:t>
            </a:r>
            <a:r>
              <a:rPr lang="en-US" altLang="ja-JP" sz="28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hadrons</a:t>
            </a:r>
            <a:endParaRPr lang="en-US" altLang="ja-JP" sz="28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viscosity /</a:t>
            </a:r>
            <a:r>
              <a:rPr lang="ja-JP" altLang="en-US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en-US" altLang="ja-JP" sz="24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other operators / topology / </a:t>
            </a:r>
            <a:r>
              <a:rPr lang="en-US" altLang="ja-JP" sz="24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QCD</a:t>
            </a:r>
            <a:endParaRPr lang="en-US" altLang="ja-JP" sz="24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/>
          </p:nvPr>
        </p:nvGraphicFramePr>
        <p:xfrm>
          <a:off x="6011700" y="3109138"/>
          <a:ext cx="2255464" cy="177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Acrobat Document" r:id="rId6" imgW="6278631" imgH="4945196" progId="AcroExch.Document.DC">
                  <p:embed/>
                </p:oleObj>
              </mc:Choice>
              <mc:Fallback>
                <p:oleObj name="Acrobat Document" r:id="rId6" imgW="6278631" imgH="4945196" progId="AcroExch.Document.DC">
                  <p:embed/>
                  <p:pic>
                    <p:nvPicPr>
                      <p:cNvPr id="11" name="オブジェクト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1700" y="3109138"/>
                        <a:ext cx="2255464" cy="1776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6300901" y="3579198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Correlation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Functions</a:t>
            </a:r>
            <a:endParaRPr kumimoji="1" lang="ja-JP" altLang="en-US" sz="2400" b="1" dirty="0" smtClean="0"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0497" y="3733087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Stress</a:t>
            </a:r>
            <a:endParaRPr kumimoji="1" lang="ja-JP" altLang="en-US" sz="2800" b="1" dirty="0" smtClean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67427" y="3425310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Pressure</a:t>
            </a: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Anisotropy</a:t>
            </a:r>
            <a:endParaRPr kumimoji="1" lang="ja-JP" altLang="en-US" sz="2400" b="1" dirty="0" smtClean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73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26" y="4029089"/>
            <a:ext cx="3848773" cy="273793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Tips for</a:t>
            </a:r>
            <a:r>
              <a:rPr kumimoji="1" lang="en-US" altLang="ja-JP" dirty="0" smtClean="0"/>
              <a:t> Presentation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8650" y="1375635"/>
            <a:ext cx="74124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Install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OBS Studio </a:t>
            </a:r>
            <a:r>
              <a:rPr lang="en-US" altLang="ja-JP" dirty="0" smtClean="0">
                <a:hlinkClick r:id="rId3"/>
              </a:rPr>
              <a:t>https</a:t>
            </a:r>
            <a:r>
              <a:rPr lang="en-US" altLang="ja-JP" dirty="0">
                <a:hlinkClick r:id="rId3"/>
              </a:rPr>
              <a:t>://</a:t>
            </a:r>
            <a:r>
              <a:rPr lang="en-US" altLang="ja-JP" dirty="0" smtClean="0">
                <a:hlinkClick r:id="rId3"/>
              </a:rPr>
              <a:t>obsproject.com/</a:t>
            </a:r>
            <a:endParaRPr lang="en-US" altLang="ja-JP" dirty="0" smtClean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OBS </a:t>
            </a:r>
            <a:r>
              <a:rPr kumimoji="1" lang="en-US" altLang="ja-JP" sz="2400" dirty="0" err="1" smtClean="0"/>
              <a:t>VirtualCam</a:t>
            </a:r>
            <a:r>
              <a:rPr lang="en-US" altLang="ja-JP" sz="2400" dirty="0" smtClean="0"/>
              <a:t> </a:t>
            </a:r>
            <a:r>
              <a:rPr lang="en-US" altLang="ja-JP" dirty="0" smtClean="0">
                <a:hlinkClick r:id="rId4"/>
              </a:rPr>
              <a:t>https</a:t>
            </a:r>
            <a:r>
              <a:rPr lang="en-US" altLang="ja-JP" dirty="0">
                <a:hlinkClick r:id="rId4"/>
              </a:rPr>
              <a:t>://</a:t>
            </a:r>
            <a:r>
              <a:rPr lang="en-US" altLang="ja-JP" dirty="0" smtClean="0">
                <a:hlinkClick r:id="rId4"/>
              </a:rPr>
              <a:t>github.com/CatxFish/obs-virtual-cam/</a:t>
            </a: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Setup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000" dirty="0" smtClean="0"/>
              <a:t>tools – </a:t>
            </a:r>
            <a:r>
              <a:rPr lang="en-US" altLang="ja-JP" sz="2000" dirty="0" err="1" smtClean="0"/>
              <a:t>VirtualCam</a:t>
            </a:r>
            <a:r>
              <a:rPr lang="en-US" altLang="ja-JP" sz="2000" dirty="0" smtClean="0"/>
              <a:t> – Start</a:t>
            </a:r>
            <a:endParaRPr lang="en-US" altLang="ja-JP" sz="2400" dirty="0" smtClean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000" dirty="0" smtClean="0"/>
              <a:t>Chroma </a:t>
            </a:r>
            <a:r>
              <a:rPr lang="en-US" altLang="ja-JP" sz="2000" dirty="0"/>
              <a:t>key </a:t>
            </a:r>
            <a:r>
              <a:rPr lang="en-US" altLang="ja-JP" sz="2000" dirty="0" smtClean="0"/>
              <a:t>composition: Need a green sheet behind you!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Zoom:</a:t>
            </a:r>
            <a:r>
              <a:rPr kumimoji="1" lang="en-US" altLang="ja-JP" dirty="0" smtClean="0"/>
              <a:t> </a:t>
            </a:r>
            <a:r>
              <a:rPr kumimoji="1" lang="en-US" altLang="ja-JP" sz="2000" dirty="0" smtClean="0"/>
              <a:t>Share Screen – Advanced – Content from 2nd camera</a:t>
            </a:r>
            <a:endParaRPr kumimoji="1" lang="ja-JP" altLang="en-US" sz="2000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286" y="4390606"/>
            <a:ext cx="3814475" cy="2380138"/>
          </a:xfrm>
          <a:prstGeom prst="rect">
            <a:avLst/>
          </a:prstGeom>
        </p:spPr>
      </p:pic>
      <p:sp>
        <p:nvSpPr>
          <p:cNvPr id="10" name="楕円 9"/>
          <p:cNvSpPr/>
          <p:nvPr/>
        </p:nvSpPr>
        <p:spPr>
          <a:xfrm>
            <a:off x="5864772" y="4458488"/>
            <a:ext cx="901788" cy="214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6567523" y="4672899"/>
            <a:ext cx="901788" cy="721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40247" y="434954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Select Here!</a:t>
            </a:r>
            <a:endParaRPr kumimoji="1"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3" name="曲折矢印 12"/>
          <p:cNvSpPr/>
          <p:nvPr/>
        </p:nvSpPr>
        <p:spPr>
          <a:xfrm rot="5400000">
            <a:off x="7512462" y="3748399"/>
            <a:ext cx="594729" cy="462474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角丸四角形 43"/>
          <p:cNvSpPr/>
          <p:nvPr/>
        </p:nvSpPr>
        <p:spPr>
          <a:xfrm>
            <a:off x="1236617" y="5238409"/>
            <a:ext cx="2213189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5122659" y="5238410"/>
            <a:ext cx="3185317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Two </a:t>
            </a:r>
            <a:r>
              <a:rPr lang="en-US" altLang="ja-JP" dirty="0" smtClean="0"/>
              <a:t>Special Cases</a:t>
            </a:r>
            <a:r>
              <a:rPr kumimoji="1" lang="en-US" altLang="ja-JP" dirty="0" smtClean="0"/>
              <a:t> with PBC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80007" y="3082672"/>
            <a:ext cx="2365426" cy="810689"/>
          </a:xfrm>
          <a:prstGeom prst="rect">
            <a:avLst/>
          </a:prstGeom>
          <a:scene3d>
            <a:camera prst="isometricOffAxis2Left">
              <a:rot lat="1080000" lon="600000" rev="0"/>
            </a:camera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5470830" y="3968569"/>
            <a:ext cx="768861" cy="10985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10" y="4075804"/>
            <a:ext cx="276225" cy="221192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710310" y="3068511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7" y="3174585"/>
            <a:ext cx="191558" cy="532342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V="1">
            <a:off x="6525196" y="2914512"/>
            <a:ext cx="1631066" cy="1030513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77" y="3646967"/>
            <a:ext cx="777875" cy="257175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428811" y="3049908"/>
            <a:ext cx="877019" cy="810689"/>
          </a:xfrm>
          <a:prstGeom prst="rect">
            <a:avLst/>
          </a:prstGeom>
          <a:scene3d>
            <a:camera prst="isometricOffAxis2Left"/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5224425" y="3030517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3136591"/>
            <a:ext cx="191558" cy="532342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11}=T_{22}=T_{33}&#10;\end{align*}&lt;/body&gt;&#10;  &lt;fcolor&gt;FFFFFFFF&lt;/fcolor&gt;&#10;  &lt;bcolor&gt;FF000000&lt;/bcolor&gt;&#10;  &lt;transparent&gt;True&lt;/transparent&gt;&#10;  &lt;resolution&gt;1800&lt;/resolution&gt;&#10;  &lt;imageh&gt;209&lt;/imageh&gt;&#10;  &lt;imagew&gt;1704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4658102"/>
            <a:ext cx="2616128" cy="32087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180281" y="5288113"/>
            <a:ext cx="307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conformal (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mm</a:t>
            </a:r>
            <a:r>
              <a:rPr kumimoji="1" lang="en-US" altLang="ja-JP" sz="2400" dirty="0" smtClean="0"/>
              <a:t>=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0</a:t>
            </a:r>
            <a:r>
              <a:rPr kumimoji="1" lang="en-US" altLang="ja-JP" sz="2400" dirty="0" smtClean="0"/>
              <a:t>)</a:t>
            </a:r>
            <a:endParaRPr kumimoji="1" lang="ja-JP" altLang="en-US" sz="2400" dirty="0" smtClean="0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3449806" y="2806432"/>
            <a:ext cx="652681" cy="114002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23" y="3667763"/>
            <a:ext cx="777875" cy="257175"/>
          </a:xfrm>
          <a:prstGeom prst="rect">
            <a:avLst/>
          </a:prstGeom>
        </p:spPr>
      </p:pic>
      <p:cxnSp>
        <p:nvCxnSpPr>
          <p:cNvPr id="33" name="直線矢印コネクタ 32"/>
          <p:cNvCxnSpPr/>
          <p:nvPr/>
        </p:nvCxnSpPr>
        <p:spPr>
          <a:xfrm>
            <a:off x="880007" y="4014051"/>
            <a:ext cx="2365426" cy="110727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57" y="4155979"/>
            <a:ext cx="276225" cy="221192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628650" y="1301224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1/T \ll L_x =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303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4" y="1457947"/>
            <a:ext cx="3251700" cy="36710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4931102" y="1307167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1/T=L_x ,~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11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00" y="1482372"/>
            <a:ext cx="2979195" cy="367105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T_{44}=T_{11} ,~&#10;T_{22}=T_{33}&#10;\end{align*}&lt;/body&gt;&#10;  &lt;fcolor&gt;FFFFFFFF&lt;/fcolor&gt;&#10;  &lt;bcolor&gt;FF000000&lt;/bcolor&gt;&#10;  &lt;transparent&gt;True&lt;/transparent&gt;&#10;  &lt;resolution&gt;1800&lt;/resolution&gt;&#10;  &lt;imageh&gt;217&lt;/imageh&gt;&#10;  &lt;imagew&gt;225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4662601"/>
            <a:ext cx="3462071" cy="333157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1&#10;\end{align*}&lt;/body&gt;&#10;  &lt;fcolor&gt;FFFFFFFF&lt;/fcolor&gt;&#10;  &lt;bcolor&gt;FF000000&lt;/bcolor&gt;&#10;  &lt;transparent&gt;True&lt;/transparent&gt;&#10;  &lt;resolution&gt;1800&lt;/resolution&gt;&#10;  &lt;imageh&gt;496&lt;/imageh&gt;&#10;  &lt;imagew&gt;711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25" y="5629655"/>
            <a:ext cx="1155760" cy="806268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-1&#10;\end{align*}&lt;/body&gt;&#10;  &lt;fcolor&gt;FFFFFFFF&lt;/fcolor&gt;&#10;  &lt;bcolor&gt;FF000000&lt;/bcolor&gt;&#10;  &lt;transparent&gt;True&lt;/transparent&gt;&#10;  &lt;resolution&gt;1800&lt;/resolution&gt;&#10;  &lt;imageh&gt;496&lt;/imageh&gt;&#10;  &lt;imagew&gt;90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40" y="5817006"/>
            <a:ext cx="1471115" cy="806268"/>
          </a:xfrm>
          <a:prstGeom prst="rect">
            <a:avLst/>
          </a:prstGeom>
        </p:spPr>
      </p:pic>
      <p:sp>
        <p:nvSpPr>
          <p:cNvPr id="42" name="左右矢印 41"/>
          <p:cNvSpPr/>
          <p:nvPr/>
        </p:nvSpPr>
        <p:spPr>
          <a:xfrm>
            <a:off x="3546855" y="5691766"/>
            <a:ext cx="1481296" cy="827390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34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角丸四角形 84"/>
          <p:cNvSpPr/>
          <p:nvPr/>
        </p:nvSpPr>
        <p:spPr>
          <a:xfrm>
            <a:off x="399022" y="1290082"/>
            <a:ext cx="8219031" cy="1666333"/>
          </a:xfrm>
          <a:prstGeom prst="roundRect">
            <a:avLst>
              <a:gd name="adj" fmla="val 1198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Fermion Propagator</a:t>
            </a:r>
            <a:endParaRPr kumimoji="1" lang="ja-JP" altLang="en-US" dirty="0"/>
          </a:p>
        </p:txBody>
      </p:sp>
      <p:sp>
        <p:nvSpPr>
          <p:cNvPr id="52" name="フローチャート: データ 51"/>
          <p:cNvSpPr/>
          <p:nvPr/>
        </p:nvSpPr>
        <p:spPr>
          <a:xfrm>
            <a:off x="5533210" y="5538652"/>
            <a:ext cx="3762102" cy="482020"/>
          </a:xfrm>
          <a:prstGeom prst="flowChartInputOutput">
            <a:avLst/>
          </a:prstGeom>
          <a:solidFill>
            <a:srgbClr val="808DA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898969" y="565134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t=0</a:t>
            </a:r>
            <a:endParaRPr lang="ja-JP" altLang="en-US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(t,x)&#10;\end{align*}&lt;/body&gt;&#10;  &lt;fcolor&gt;FFFFFFFF&lt;/fcolor&gt;&#10;  &lt;bcolor&gt;FFFFFFFF&lt;/bcolor&gt;&#10;  &lt;transparent&gt;True&lt;/transparent&gt;&#10;  &lt;resolution&gt;1800&lt;/resolution&gt;&#10;  &lt;imageh&gt;250&lt;/imageh&gt;&#10;  &lt;imagew&gt;487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15" y="4315805"/>
            <a:ext cx="515408" cy="264583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(s,y)&#10;\end{align*}&lt;/body&gt;&#10;  &lt;fcolor&gt;FFFFFFFF&lt;/fcolor&gt;&#10;  &lt;bcolor&gt;FFFFFFFF&lt;/bcolor&gt;&#10;  &lt;transparent&gt;True&lt;/transparent&gt;&#10;  &lt;resolution&gt;1800&lt;/resolution&gt;&#10;  &lt;imageh&gt;250&lt;/imageh&gt;&#10;  &lt;imagew&gt;50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74" y="4590802"/>
            <a:ext cx="532341" cy="264583"/>
          </a:xfrm>
          <a:prstGeom prst="rect">
            <a:avLst/>
          </a:prstGeom>
        </p:spPr>
      </p:pic>
      <p:cxnSp>
        <p:nvCxnSpPr>
          <p:cNvPr id="56" name="直線矢印コネクタ 55"/>
          <p:cNvCxnSpPr/>
          <p:nvPr/>
        </p:nvCxnSpPr>
        <p:spPr>
          <a:xfrm flipV="1">
            <a:off x="5557199" y="3639682"/>
            <a:ext cx="2313" cy="2369734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37" y="3617900"/>
            <a:ext cx="221064" cy="456673"/>
          </a:xfrm>
          <a:prstGeom prst="rect">
            <a:avLst/>
          </a:prstGeom>
        </p:spPr>
      </p:pic>
      <p:sp>
        <p:nvSpPr>
          <p:cNvPr id="58" name="フリーフォーム 57"/>
          <p:cNvSpPr/>
          <p:nvPr/>
        </p:nvSpPr>
        <p:spPr>
          <a:xfrm>
            <a:off x="6559584" y="4824549"/>
            <a:ext cx="271202" cy="905692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9" name="フリーフォーム 58"/>
          <p:cNvSpPr/>
          <p:nvPr/>
        </p:nvSpPr>
        <p:spPr>
          <a:xfrm rot="1470409" flipH="1">
            <a:off x="8128433" y="5036807"/>
            <a:ext cx="247141" cy="867159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フリーフォーム 59"/>
          <p:cNvSpPr/>
          <p:nvPr/>
        </p:nvSpPr>
        <p:spPr>
          <a:xfrm>
            <a:off x="6839495" y="5622381"/>
            <a:ext cx="1062445" cy="264063"/>
          </a:xfrm>
          <a:custGeom>
            <a:avLst/>
            <a:gdLst>
              <a:gd name="connsiteX0" fmla="*/ 0 w 1062445"/>
              <a:gd name="connsiteY0" fmla="*/ 133986 h 264063"/>
              <a:gd name="connsiteX1" fmla="*/ 374468 w 1062445"/>
              <a:gd name="connsiteY1" fmla="*/ 3357 h 264063"/>
              <a:gd name="connsiteX2" fmla="*/ 635725 w 1062445"/>
              <a:gd name="connsiteY2" fmla="*/ 255906 h 264063"/>
              <a:gd name="connsiteX3" fmla="*/ 1062445 w 1062445"/>
              <a:gd name="connsiteY3" fmla="*/ 177528 h 26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445" h="264063">
                <a:moveTo>
                  <a:pt x="0" y="133986"/>
                </a:moveTo>
                <a:cubicBezTo>
                  <a:pt x="134257" y="58511"/>
                  <a:pt x="268514" y="-16963"/>
                  <a:pt x="374468" y="3357"/>
                </a:cubicBezTo>
                <a:cubicBezTo>
                  <a:pt x="480422" y="23677"/>
                  <a:pt x="521062" y="226878"/>
                  <a:pt x="635725" y="255906"/>
                </a:cubicBezTo>
                <a:cubicBezTo>
                  <a:pt x="750388" y="284935"/>
                  <a:pt x="906416" y="231231"/>
                  <a:pt x="1062445" y="177528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1" name="乗算 60"/>
          <p:cNvSpPr/>
          <p:nvPr/>
        </p:nvSpPr>
        <p:spPr>
          <a:xfrm>
            <a:off x="7785036" y="5646200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乗算 61"/>
          <p:cNvSpPr/>
          <p:nvPr/>
        </p:nvSpPr>
        <p:spPr>
          <a:xfrm>
            <a:off x="6683167" y="5584598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乗算 62"/>
          <p:cNvSpPr/>
          <p:nvPr/>
        </p:nvSpPr>
        <p:spPr>
          <a:xfrm>
            <a:off x="6489611" y="4639054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乗算 63"/>
          <p:cNvSpPr/>
          <p:nvPr/>
        </p:nvSpPr>
        <p:spPr>
          <a:xfrm>
            <a:off x="8295837" y="4906291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(0,v)&#10;\end{align*}&lt;/body&gt;&#10;  &lt;fcolor&gt;FFFFFFFF&lt;/fcolor&gt;&#10;  &lt;bcolor&gt;FFFFFFFF&lt;/bcolor&gt;&#10;  &lt;transparent&gt;True&lt;/transparent&gt;&#10;  &lt;resolution&gt;1800&lt;/resolution&gt;&#10;  &lt;imageh&gt;250&lt;/imageh&gt;&#10;  &lt;imagew&gt;5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49" y="5934326"/>
            <a:ext cx="538692" cy="26458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(0,w)&#10;\end{align*}&lt;/body&gt;&#10;  &lt;fcolor&gt;FFFFFFFF&lt;/fcolor&gt;&#10;  &lt;bcolor&gt;FFFFFFFF&lt;/bcolor&gt;&#10;  &lt;transparent&gt;True&lt;/transparent&gt;&#10;  &lt;resolution&gt;1800&lt;/resolution&gt;&#10;  &lt;imageh&gt;250&lt;/imageh&gt;&#10;  &lt;imagew&gt;56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29" y="6020672"/>
            <a:ext cx="597958" cy="264583"/>
          </a:xfrm>
          <a:prstGeom prst="rect">
            <a:avLst/>
          </a:prstGeom>
        </p:spPr>
      </p:pic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=&#10;\sum_{v,w}&#10;K(t,x;0,v) S(v,w)&#10;K(s,y;0,w)^\dagger&#10;\end{align*}&lt;/body&gt;&#10;  &lt;fcolor&gt;FFFFFFFF&lt;/fcolor&gt;&#10;  &lt;bcolor&gt;FFFFFFFF&lt;/bcolor&gt;&#10;  &lt;transparent&gt;True&lt;/transparent&gt;&#10;  &lt;resolution&gt;1800&lt;/resolution&gt;&#10;  &lt;imageh&gt;557&lt;/imageh&gt;&#10;  &lt;imagew&gt;406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78" y="2102732"/>
            <a:ext cx="5325034" cy="728935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S(t,x;s,y) = \langle \chi(t,x) \bar\chi(s,y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3059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5" y="1549204"/>
            <a:ext cx="4689576" cy="383260"/>
          </a:xfrm>
          <a:prstGeom prst="rect">
            <a:avLst/>
          </a:prstGeom>
        </p:spPr>
      </p:pic>
      <p:cxnSp>
        <p:nvCxnSpPr>
          <p:cNvPr id="69" name="直線矢印コネクタ 68"/>
          <p:cNvCxnSpPr/>
          <p:nvPr/>
        </p:nvCxnSpPr>
        <p:spPr>
          <a:xfrm flipH="1" flipV="1">
            <a:off x="1335004" y="5139657"/>
            <a:ext cx="0" cy="1437652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70" name="直線コネクタ 69"/>
          <p:cNvCxnSpPr/>
          <p:nvPr/>
        </p:nvCxnSpPr>
        <p:spPr>
          <a:xfrm>
            <a:off x="1662124" y="63662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1" name="直線コネクタ 70"/>
          <p:cNvCxnSpPr/>
          <p:nvPr/>
        </p:nvCxnSpPr>
        <p:spPr>
          <a:xfrm>
            <a:off x="1662124" y="6115192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2" name="直線コネクタ 71"/>
          <p:cNvCxnSpPr/>
          <p:nvPr/>
        </p:nvCxnSpPr>
        <p:spPr>
          <a:xfrm>
            <a:off x="1662124" y="586375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3" name="直線コネクタ 72"/>
          <p:cNvCxnSpPr/>
          <p:nvPr/>
        </p:nvCxnSpPr>
        <p:spPr>
          <a:xfrm>
            <a:off x="1662124" y="560086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4" name="直線コネクタ 73"/>
          <p:cNvCxnSpPr/>
          <p:nvPr/>
        </p:nvCxnSpPr>
        <p:spPr>
          <a:xfrm>
            <a:off x="1662124" y="53375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9" y="5201754"/>
            <a:ext cx="172580" cy="356515"/>
          </a:xfrm>
          <a:prstGeom prst="rect">
            <a:avLst/>
          </a:prstGeom>
        </p:spPr>
      </p:pic>
      <p:sp>
        <p:nvSpPr>
          <p:cNvPr id="76" name="下矢印 75"/>
          <p:cNvSpPr/>
          <p:nvPr/>
        </p:nvSpPr>
        <p:spPr>
          <a:xfrm>
            <a:off x="1684971" y="5052827"/>
            <a:ext cx="657760" cy="1189861"/>
          </a:xfrm>
          <a:prstGeom prst="downArrow">
            <a:avLst/>
          </a:prstGeom>
          <a:gradFill>
            <a:gsLst>
              <a:gs pos="0">
                <a:srgbClr val="FF3399">
                  <a:alpha val="51000"/>
                </a:srgbClr>
              </a:gs>
              <a:gs pos="100000">
                <a:srgbClr val="FF3399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7" name="下矢印 76"/>
          <p:cNvSpPr/>
          <p:nvPr/>
        </p:nvSpPr>
        <p:spPr>
          <a:xfrm flipV="1">
            <a:off x="2321756" y="5467077"/>
            <a:ext cx="657760" cy="1084677"/>
          </a:xfrm>
          <a:prstGeom prst="downArrow">
            <a:avLst/>
          </a:prstGeom>
          <a:gradFill>
            <a:gsLst>
              <a:gs pos="0">
                <a:srgbClr val="00B0F0">
                  <a:alpha val="51000"/>
                </a:srgbClr>
              </a:gs>
              <a:gs pos="100000">
                <a:srgbClr val="00B0F0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417792" y="6399223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  <a:latin typeface="Calibri" panose="020F0502020204030204"/>
                <a:ea typeface="メイリオ" panose="020B0604030504040204" pitchFamily="50" charset="-128"/>
              </a:rPr>
              <a:t>gauge field</a:t>
            </a:r>
            <a:endParaRPr lang="ja-JP" altLang="en-US" dirty="0">
              <a:solidFill>
                <a:srgbClr val="00B0F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153202" y="4996309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3399"/>
                </a:solidFill>
                <a:latin typeface="Calibri" panose="020F0502020204030204"/>
                <a:ea typeface="メイリオ" panose="020B0604030504040204" pitchFamily="50" charset="-128"/>
              </a:rPr>
              <a:t>fermion field</a:t>
            </a:r>
            <a:endParaRPr lang="ja-JP" altLang="en-US" dirty="0">
              <a:solidFill>
                <a:srgbClr val="FF3399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0" name="TexTeXPicture" descr="&lt;?xml version=&quot;1.0&quot; encoding=&quot;utf-16&quot;?&gt;&#10;&lt;TeXTeX&gt;&#10;  &lt;preamble&gt;\documentclass{jarticle}&#10;\usepackage{amsmath}&#10;\pagestyle{empty}&lt;/preamble&gt;&#10;  &lt;body&gt;\begin{align*} &#10;\Big( \partial_t - D_\mu D_\mu \Big) K(t,x)=0&#10;\end{align*}&lt;/body&gt;&#10;  &lt;fcolor&gt;FFFFFFFF&lt;/fcolor&gt;&#10;  &lt;bcolor&gt;FFFFFFFF&lt;/bcolor&gt;&#10;  &lt;transparent&gt;True&lt;/transparent&gt;&#10;  &lt;resolution&gt;1800&lt;/resolution&gt;&#10;  &lt;imageh&gt;447&lt;/imageh&gt;&#10;  &lt;imagew&gt;2669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8" y="3355262"/>
            <a:ext cx="2824692" cy="473075"/>
          </a:xfrm>
          <a:prstGeom prst="rect">
            <a:avLst/>
          </a:prstGeom>
        </p:spPr>
      </p:pic>
      <p:sp>
        <p:nvSpPr>
          <p:cNvPr id="81" name="テキスト ボックス 80"/>
          <p:cNvSpPr txBox="1"/>
          <p:nvPr/>
        </p:nvSpPr>
        <p:spPr>
          <a:xfrm>
            <a:off x="614300" y="3938753"/>
            <a:ext cx="4163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propagator of flow equation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Inverse propagator is needed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02" y="5157593"/>
            <a:ext cx="224367" cy="179917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08" y="5442464"/>
            <a:ext cx="224367" cy="179917"/>
          </a:xfrm>
          <a:prstGeom prst="rect">
            <a:avLst/>
          </a:prstGeom>
        </p:spPr>
      </p:pic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S&#10;\end{align*}&lt;/body&gt;&#10;  &lt;fcolor&gt;FFFFFFFF&lt;/fcolor&gt;&#10;  &lt;bcolor&gt;FFFFFFFF&lt;/bcolor&gt;&#10;  &lt;transparent&gt;True&lt;/transparent&gt;&#10;  &lt;resolution&gt;1800&lt;/resolution&gt;&#10;  &lt;imageh&gt;176&lt;/imageh&gt;&#10;  &lt;imagew&gt;14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14" y="5589533"/>
            <a:ext cx="153459" cy="18626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67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f</a:t>
            </a:r>
            <a:r>
              <a:rPr kumimoji="1" lang="en-US" altLang="ja-JP" dirty="0" smtClean="0"/>
              <a:t>=2+1 QCD </a:t>
            </a:r>
            <a:r>
              <a:rPr lang="en-US" altLang="ja-JP" dirty="0" smtClean="0"/>
              <a:t>Thermodynamics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57271" y="1918449"/>
            <a:ext cx="7693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f</a:t>
            </a:r>
            <a:r>
              <a:rPr lang="en-US" altLang="ja-JP" sz="2400" dirty="0"/>
              <a:t>=2+1 QCD, Iwasaki gauge + </a:t>
            </a:r>
            <a:r>
              <a:rPr lang="en-US" altLang="ja-JP" sz="2400" dirty="0" smtClean="0"/>
              <a:t>NP-clover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</a:t>
            </a:r>
            <a:r>
              <a:rPr lang="en-US" altLang="ja-JP" sz="2400" dirty="0" smtClean="0"/>
              <a:t>0.63 / almost physical </a:t>
            </a:r>
            <a:r>
              <a:rPr lang="en-US" altLang="ja-JP" sz="2400" dirty="0"/>
              <a:t>s </a:t>
            </a:r>
            <a:r>
              <a:rPr lang="en-US" altLang="ja-JP" sz="2400" dirty="0" smtClean="0"/>
              <a:t>quark mass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T=0: CP-PACS+JLQCD </a:t>
            </a:r>
            <a:r>
              <a:rPr lang="en-US" altLang="ja-JP" sz="2400" dirty="0"/>
              <a:t>(ß=2.05, 28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x56, a≈0.07fm)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T&gt;0: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 = 4, 6, ... , 14, 16):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T≈</a:t>
            </a:r>
            <a:r>
              <a:rPr lang="en-US" altLang="ja-JP" sz="2400" dirty="0" smtClean="0"/>
              <a:t>174-697MeV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</a:t>
            </a:r>
            <a:r>
              <a:rPr lang="en-US" altLang="ja-JP" sz="2400" dirty="0" smtClean="0">
                <a:sym typeface="Wingdings" panose="05000000000000000000" pitchFamily="2" charset="2"/>
              </a:rPr>
              <a:t>0 extrapolation only (No continuum limit)</a:t>
            </a:r>
            <a:endParaRPr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96" y="5158002"/>
            <a:ext cx="4656040" cy="140670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93220" y="1178520"/>
            <a:ext cx="285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</a:t>
            </a:r>
          </a:p>
          <a:p>
            <a:r>
              <a:rPr kumimoji="1" lang="en-US" altLang="ja-JP" sz="2000" dirty="0" smtClean="0"/>
              <a:t>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93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681907" y="1832486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466" y="1441947"/>
            <a:ext cx="4588683" cy="37518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91563" y="1286721"/>
            <a:ext cx="392485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SU(3) YM theory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Wilson gauge action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sz="20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 = 16, 12</a:t>
            </a: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z</a:t>
            </a:r>
            <a:r>
              <a:rPr lang="en-US" altLang="ja-JP" sz="2800" dirty="0" smtClean="0"/>
              <a:t>/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=6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2000~4000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Even 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x</a:t>
            </a:r>
            <a:endParaRPr lang="en-US" altLang="ja-JP" sz="2800" baseline="-250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0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 Continuum </a:t>
            </a:r>
            <a:r>
              <a:rPr lang="en-US" altLang="ja-JP" sz="2800" dirty="0" err="1" smtClean="0"/>
              <a:t>extrap</a:t>
            </a:r>
            <a:r>
              <a:rPr lang="en-US" altLang="ja-JP" sz="2800" dirty="0" smtClean="0"/>
              <a:t>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18794" y="5793911"/>
            <a:ext cx="3325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Simulations on</a:t>
            </a:r>
          </a:p>
          <a:p>
            <a:pPr algn="r"/>
            <a:r>
              <a:rPr kumimoji="1" lang="en-US" altLang="ja-JP" sz="2800" dirty="0" smtClean="0"/>
              <a:t>OCTOPUS/</a:t>
            </a:r>
            <a:r>
              <a:rPr kumimoji="1" lang="en-US" altLang="ja-JP" sz="2800" dirty="0" err="1" smtClean="0"/>
              <a:t>Reedbush</a:t>
            </a:r>
            <a:endParaRPr kumimoji="1" lang="ja-JP" altLang="en-US" sz="2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563" y="5193747"/>
            <a:ext cx="3369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Same Spatial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12x72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x12 ~ 16x96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x16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18x72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x12 ~ 24x96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x16</a:t>
            </a:r>
            <a:endParaRPr kumimoji="1" lang="ja-JP" altLang="en-US" sz="2400" dirty="0" smtClean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71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17333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Extrapolations </a:t>
            </a:r>
            <a:r>
              <a:rPr lang="en-US" altLang="ja-JP" sz="2800" dirty="0" smtClean="0">
                <a:latin typeface="Century" panose="02040604050505020304" pitchFamily="18" charset="0"/>
              </a:rPr>
              <a:t>t</a:t>
            </a:r>
            <a:r>
              <a:rPr lang="en-US" altLang="ja-JP" sz="2800" dirty="0" smtClean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75242" y="4177203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91918" y="6214338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883887" y="4955950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418189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62474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57485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358571" y="3328434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effectLst>
                  <a:glow rad="101600">
                    <a:srgbClr val="10445C"/>
                  </a:glow>
                </a:effectLst>
              </a:rPr>
              <a:t>①</a:t>
            </a:r>
            <a:r>
              <a:rPr kumimoji="1" lang="en-US" altLang="ja-JP" sz="2400" dirty="0" smtClean="0">
                <a:effectLst>
                  <a:glow rad="101600">
                    <a:srgbClr val="10445C"/>
                  </a:glow>
                </a:effectLst>
              </a:rPr>
              <a:t>Continuum</a:t>
            </a:r>
            <a:endParaRPr kumimoji="1" lang="ja-JP" altLang="en-US" sz="2400" dirty="0">
              <a:effectLst>
                <a:glow rad="101600">
                  <a:srgbClr val="10445C"/>
                </a:glo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802859" y="4676637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effectLst>
                  <a:glow rad="101600">
                    <a:srgbClr val="12465D"/>
                  </a:glow>
                </a:effectLst>
              </a:rPr>
              <a:t>②</a:t>
            </a:r>
            <a:r>
              <a:rPr kumimoji="1" lang="en-US" altLang="ja-JP" sz="2400" dirty="0" smtClean="0">
                <a:effectLst>
                  <a:glow rad="101600">
                    <a:srgbClr val="12465D"/>
                  </a:glow>
                </a:effectLst>
              </a:rPr>
              <a:t>Small t </a:t>
            </a:r>
            <a:r>
              <a:rPr kumimoji="1" lang="en-US" altLang="ja-JP" sz="2400" dirty="0" err="1" smtClean="0">
                <a:effectLst>
                  <a:glow rad="101600">
                    <a:srgbClr val="12465D"/>
                  </a:glow>
                </a:effectLst>
              </a:rPr>
              <a:t>extrapol</a:t>
            </a:r>
            <a:r>
              <a:rPr kumimoji="1" lang="en-US" altLang="ja-JP" sz="2400" dirty="0" smtClean="0">
                <a:effectLst>
                  <a:glow rad="101600">
                    <a:srgbClr val="12465D"/>
                  </a:glow>
                </a:effectLst>
              </a:rPr>
              <a:t>.</a:t>
            </a:r>
            <a:endParaRPr kumimoji="1" lang="ja-JP" altLang="en-US" sz="2400" dirty="0">
              <a:effectLst>
                <a:glow rad="101600">
                  <a:srgbClr val="12465D"/>
                </a:glo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36918" y="5225653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95" y="6174819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8" y="3112076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75240" y="367914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75240" y="4123277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75240" y="461327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390519" y="4810911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90088" y="200578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 smtClean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198853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99091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27545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300484"/>
            <a:ext cx="6067442" cy="675122"/>
          </a:xfrm>
          <a:prstGeom prst="rect">
            <a:avLst/>
          </a:prstGeom>
        </p:spPr>
      </p:pic>
      <p:sp>
        <p:nvSpPr>
          <p:cNvPr id="30" name="直角三角形 29"/>
          <p:cNvSpPr/>
          <p:nvPr/>
        </p:nvSpPr>
        <p:spPr>
          <a:xfrm flipH="1">
            <a:off x="5336411" y="4177203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4853087" y="6214338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16200000">
            <a:off x="3577282" y="4955950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879358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423643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118654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6798087" y="5225653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90" y="6254341"/>
            <a:ext cx="441119" cy="462224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87" y="3112076"/>
            <a:ext cx="221064" cy="456673"/>
          </a:xfrm>
          <a:prstGeom prst="rect">
            <a:avLst/>
          </a:prstGeom>
        </p:spPr>
      </p:pic>
      <p:sp>
        <p:nvSpPr>
          <p:cNvPr id="44" name="右矢印 43"/>
          <p:cNvSpPr/>
          <p:nvPr/>
        </p:nvSpPr>
        <p:spPr>
          <a:xfrm rot="16200000" flipH="1">
            <a:off x="4644890" y="4793663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38100" cap="flat" cmpd="sng" algn="ctr">
            <a:solidFill>
              <a:srgbClr val="DB8631"/>
            </a:solidFill>
            <a:prstDash val="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5" name="右矢印 44"/>
          <p:cNvSpPr/>
          <p:nvPr/>
        </p:nvSpPr>
        <p:spPr>
          <a:xfrm rot="16200000" flipH="1">
            <a:off x="5195394" y="4810911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38100" cap="flat" cmpd="sng" algn="ctr">
            <a:solidFill>
              <a:srgbClr val="DB8631"/>
            </a:solidFill>
            <a:prstDash val="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791200" y="3717477"/>
            <a:ext cx="170400" cy="1223038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6343222" y="3736977"/>
            <a:ext cx="170400" cy="1223038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96196" y="2668561"/>
            <a:ext cx="239302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FlowQCD2016</a:t>
            </a:r>
            <a:endParaRPr kumimoji="1" lang="ja-JP" altLang="en-US" sz="2800" b="1" dirty="0" smtClean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767901" y="2663773"/>
            <a:ext cx="182056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This Study</a:t>
            </a:r>
            <a:endParaRPr kumimoji="1" lang="ja-JP" altLang="en-US" sz="2800" b="1" dirty="0" smtClean="0"/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347261" y="3707748"/>
            <a:ext cx="2446095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5347261" y="4940515"/>
            <a:ext cx="2446095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9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1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1">
              <a:lumMod val="50000"/>
              <a:alpha val="7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2009" y="4101035"/>
            <a:ext cx="668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>
                <a:latin typeface="+mj-lt"/>
              </a:rPr>
              <a:t>G</a:t>
            </a:r>
            <a:r>
              <a:rPr kumimoji="1" lang="en-US" altLang="ja-JP" sz="2800" b="1" dirty="0" smtClean="0">
                <a:latin typeface="+mj-lt"/>
              </a:rPr>
              <a:t>auge-invariant dimension 4 operators</a:t>
            </a:r>
            <a:endParaRPr kumimoji="1" lang="ja-JP" altLang="en-US" sz="2800" b="1" dirty="0">
              <a:latin typeface="+mj-lt"/>
            </a:endParaRPr>
          </a:p>
        </p:txBody>
      </p:sp>
      <p:sp>
        <p:nvSpPr>
          <p:cNvPr id="10" name="左中かっこ 9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上矢印 11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rho\sigma}(t,x)G_{\rho\sigma}(t,x) &#10;\\&#10;&amp;amp; E(t,x) = \frac14&#10;\delta_{\mu\nu} G_{\rho\sigma}(t,x)G_{\rho\sigma}(t,x) &#10;\end{align*}&lt;/body&gt;&#10;  &lt;fcolor&gt;FFFFFFFF&lt;/fcolor&gt;&#10;  &lt;bcolor&gt;FFFFFFFF&lt;/bcolor&gt;&#10;  &lt;transparent&gt;True&lt;/transparent&gt;&#10;  &lt;resolution&gt;1800&lt;/resolution&gt;&#10;  &lt;imageh&gt;1103&lt;/imageh&gt;&#10;  &lt;imagew&gt;5964&lt;/imagew&gt;&#10;  &lt;scale&gt;50&lt;/scale&gt;&#10;  &lt;cursor&gt;20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50210" cy="1377863"/>
          </a:xfrm>
          <a:prstGeom prst="rect">
            <a:avLst/>
          </a:prstGeom>
        </p:spPr>
      </p:pic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03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Small-t Extrapolation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-1" b="29873"/>
          <a:stretch/>
        </p:blipFill>
        <p:spPr>
          <a:xfrm>
            <a:off x="124242" y="1510746"/>
            <a:ext cx="5209777" cy="331661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t="89766"/>
          <a:stretch/>
        </p:blipFill>
        <p:spPr>
          <a:xfrm>
            <a:off x="124242" y="4781647"/>
            <a:ext cx="5209777" cy="4840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34848" t="28152" r="33589" b="56271"/>
          <a:stretch/>
        </p:blipFill>
        <p:spPr>
          <a:xfrm>
            <a:off x="5496769" y="1512368"/>
            <a:ext cx="2342605" cy="104944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422622" y="2935882"/>
            <a:ext cx="361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Filled: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 / </a:t>
            </a:r>
            <a:r>
              <a:rPr lang="en-US" altLang="ja-JP" sz="2400" dirty="0" smtClean="0"/>
              <a:t>Open: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=12</a:t>
            </a:r>
            <a:endParaRPr kumimoji="1" lang="ja-JP" altLang="en-US" sz="24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T_c=1.68&#10;\end{align*}&lt;/body&gt;&#10;  &lt;fcolor&gt;FFFFFFFF&lt;/fcolor&gt;&#10;  &lt;bcolor&gt;FF000000&lt;/bcolor&gt;&#10;  &lt;transparent&gt;True&lt;/transparent&gt;&#10;  &lt;resolution&gt;1800&lt;/resolution&gt;&#10;  &lt;imageh&gt;249&lt;/imageh&gt;&#10;  &lt;imagew&gt;130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6" y="1138940"/>
            <a:ext cx="1672046" cy="3192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42265" y="5655564"/>
            <a:ext cx="7659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Stable small-t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800" dirty="0" smtClean="0"/>
              <a:t>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 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 dependence within statistics for </a:t>
            </a:r>
            <a:r>
              <a:rPr lang="en-US" altLang="ja-JP" sz="2800" dirty="0" err="1" smtClean="0"/>
              <a:t>L</a:t>
            </a:r>
            <a:r>
              <a:rPr lang="en-US" altLang="ja-JP" sz="2800" baseline="-25000" dirty="0" err="1" smtClean="0"/>
              <a:t>x</a:t>
            </a:r>
            <a:r>
              <a:rPr lang="en-US" altLang="ja-JP" sz="2800" dirty="0" err="1" smtClean="0"/>
              <a:t>T</a:t>
            </a:r>
            <a:r>
              <a:rPr lang="en-US" altLang="ja-JP" sz="2800" dirty="0" smtClean="0"/>
              <a:t>=1, 1.5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8301" y="3579213"/>
            <a:ext cx="37930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Small-t extrapolation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Solid: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=16, Range-1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Dotted: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=16, Range-2,3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Dashed: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=12, Range-1</a:t>
            </a:r>
            <a:endParaRPr kumimoji="1" lang="ja-JP" altLang="en-US" sz="24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36682" t="43926" r="33589" b="40639"/>
          <a:stretch/>
        </p:blipFill>
        <p:spPr>
          <a:xfrm>
            <a:off x="6696635" y="1511575"/>
            <a:ext cx="2206462" cy="1039906"/>
          </a:xfrm>
          <a:prstGeom prst="rect">
            <a:avLst/>
          </a:prstGeom>
        </p:spPr>
      </p:pic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80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1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t="-1" b="29873"/>
          <a:stretch/>
        </p:blipFill>
        <p:spPr>
          <a:xfrm>
            <a:off x="124242" y="1510746"/>
            <a:ext cx="5209777" cy="3316611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Small-t Extrapolation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22622" y="2935882"/>
            <a:ext cx="361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Filled: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 / </a:t>
            </a:r>
            <a:r>
              <a:rPr lang="en-US" altLang="ja-JP" sz="2400" dirty="0" smtClean="0"/>
              <a:t>Open: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=12</a:t>
            </a:r>
            <a:endParaRPr kumimoji="1" lang="ja-JP" altLang="en-US" sz="24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T_c=1.68&#10;\end{align*}&lt;/body&gt;&#10;  &lt;fcolor&gt;FFFFFFFF&lt;/fcolor&gt;&#10;  &lt;bcolor&gt;FF000000&lt;/bcolor&gt;&#10;  &lt;transparent&gt;True&lt;/transparent&gt;&#10;  &lt;resolution&gt;1800&lt;/resolution&gt;&#10;  &lt;imageh&gt;249&lt;/imageh&gt;&#10;  &lt;imagew&gt;130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6" y="1138940"/>
            <a:ext cx="1672046" cy="3192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42265" y="5655564"/>
            <a:ext cx="7659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Stable small-t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800" dirty="0" smtClean="0"/>
              <a:t>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 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 dependence within statistics for </a:t>
            </a:r>
            <a:r>
              <a:rPr lang="en-US" altLang="ja-JP" sz="2800" dirty="0" err="1" smtClean="0"/>
              <a:t>L</a:t>
            </a:r>
            <a:r>
              <a:rPr lang="en-US" altLang="ja-JP" sz="2800" baseline="-25000" dirty="0" err="1" smtClean="0"/>
              <a:t>x</a:t>
            </a:r>
            <a:r>
              <a:rPr lang="en-US" altLang="ja-JP" sz="2800" dirty="0" err="1" smtClean="0"/>
              <a:t>T</a:t>
            </a:r>
            <a:r>
              <a:rPr lang="en-US" altLang="ja-JP" sz="2800" dirty="0" smtClean="0"/>
              <a:t>=1, 1.5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8301" y="3579213"/>
            <a:ext cx="37930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Small-t extrapolation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Solid: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=16, Range-1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Dotted: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=16, Range-2,3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Dashed: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=12, Range-1</a:t>
            </a:r>
            <a:endParaRPr kumimoji="1" lang="ja-JP" altLang="en-US" sz="2400" dirty="0" smtClean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t="24439"/>
          <a:stretch/>
        </p:blipFill>
        <p:spPr>
          <a:xfrm>
            <a:off x="112171" y="1697300"/>
            <a:ext cx="5221848" cy="358183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/>
          <a:srcRect l="34848" t="28152" r="33589" b="56271"/>
          <a:stretch/>
        </p:blipFill>
        <p:spPr>
          <a:xfrm>
            <a:off x="5496769" y="1512368"/>
            <a:ext cx="2342605" cy="104944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/>
          <a:srcRect l="36682" t="43926" r="33589" b="40639"/>
          <a:stretch/>
        </p:blipFill>
        <p:spPr>
          <a:xfrm>
            <a:off x="6696635" y="1511575"/>
            <a:ext cx="2206462" cy="1039906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81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14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 </a:t>
            </a:r>
            <a:r>
              <a:rPr kumimoji="1" lang="en-US" altLang="ja-JP" dirty="0" smtClean="0"/>
              <a:t>Extrapolation</a:t>
            </a:r>
            <a:br>
              <a:rPr kumimoji="1" lang="en-US" altLang="ja-JP" dirty="0" smtClean="0"/>
            </a:br>
            <a:r>
              <a:rPr lang="en-US" altLang="ja-JP" sz="3200" dirty="0" smtClean="0"/>
              <a:t>at mid-point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127864"/>
            <a:ext cx="2574246" cy="266785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3" name="平行四辺形 12"/>
          <p:cNvSpPr/>
          <p:nvPr/>
        </p:nvSpPr>
        <p:spPr>
          <a:xfrm rot="5400000" flipV="1">
            <a:off x="5934508" y="2373878"/>
            <a:ext cx="2682240" cy="785835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平行四辺形 13"/>
          <p:cNvSpPr/>
          <p:nvPr/>
        </p:nvSpPr>
        <p:spPr>
          <a:xfrm>
            <a:off x="6884672" y="2388595"/>
            <a:ext cx="2129727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/>
          <p:cNvSpPr/>
          <p:nvPr/>
        </p:nvSpPr>
        <p:spPr>
          <a:xfrm>
            <a:off x="5543545" y="2385827"/>
            <a:ext cx="2125000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平行四辺形 15"/>
          <p:cNvSpPr/>
          <p:nvPr/>
        </p:nvSpPr>
        <p:spPr>
          <a:xfrm rot="5400000" flipV="1">
            <a:off x="6415193" y="2847583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>
            <a:off x="5536082" y="2385827"/>
            <a:ext cx="3474719" cy="761936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>
            <a:spLocks noChangeAspect="1"/>
          </p:cNvSpPr>
          <p:nvPr/>
        </p:nvSpPr>
        <p:spPr>
          <a:xfrm>
            <a:off x="6303190" y="266120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>
            <a:spLocks noChangeAspect="1"/>
          </p:cNvSpPr>
          <p:nvPr/>
        </p:nvSpPr>
        <p:spPr>
          <a:xfrm>
            <a:off x="8018320" y="266120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259493" y="2991410"/>
            <a:ext cx="1745618" cy="615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42" y="3115620"/>
            <a:ext cx="188383" cy="183092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8" y="2441239"/>
            <a:ext cx="175683" cy="233892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96" y="2441239"/>
            <a:ext cx="175683" cy="269875"/>
          </a:xfrm>
          <a:prstGeom prst="rect">
            <a:avLst/>
          </a:prstGeom>
        </p:spPr>
      </p:pic>
      <p:cxnSp>
        <p:nvCxnSpPr>
          <p:cNvPr id="25" name="直線コネクタ 24"/>
          <p:cNvCxnSpPr>
            <a:stCxn id="19" idx="6"/>
            <a:endCxn id="20" idx="2"/>
          </p:cNvCxnSpPr>
          <p:nvPr/>
        </p:nvCxnSpPr>
        <p:spPr>
          <a:xfrm>
            <a:off x="6483190" y="2751209"/>
            <a:ext cx="15351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平行四辺形 25"/>
          <p:cNvSpPr/>
          <p:nvPr/>
        </p:nvSpPr>
        <p:spPr>
          <a:xfrm rot="5400000" flipV="1">
            <a:off x="6415194" y="1894412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 rot="1635065">
            <a:off x="7238048" y="2074930"/>
            <a:ext cx="484632" cy="5951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/>
              </a:solidFill>
            </a:endParaRPr>
          </a:p>
        </p:txBody>
      </p:sp>
      <p:sp>
        <p:nvSpPr>
          <p:cNvPr id="28" name="楕円 27"/>
          <p:cNvSpPr>
            <a:spLocks noChangeAspect="1"/>
          </p:cNvSpPr>
          <p:nvPr/>
        </p:nvSpPr>
        <p:spPr>
          <a:xfrm>
            <a:off x="7183441" y="265725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047221" y="1609830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mid point</a:t>
            </a:r>
            <a:endParaRPr kumimoji="1" lang="ja-JP" alt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009877" y="211561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5721531" y="2115610"/>
            <a:ext cx="295748" cy="28795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6017279" y="1534779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8" y="1568620"/>
            <a:ext cx="206614" cy="184953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76" y="1943396"/>
            <a:ext cx="191618" cy="264933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11" y="1780741"/>
            <a:ext cx="174956" cy="18495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82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5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 smtClean="0">
                <a:latin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dirty="0" smtClean="0"/>
              <a:t>Extrapolation</a:t>
            </a:r>
            <a:br>
              <a:rPr kumimoji="1" lang="en-US" altLang="ja-JP" dirty="0" smtClean="0"/>
            </a:br>
            <a:r>
              <a:rPr lang="en-US" altLang="ja-JP" sz="3200" dirty="0" smtClean="0"/>
              <a:t>at mid-point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92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Then, </a:t>
            </a:r>
            <a:r>
              <a:rPr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t0 </a:t>
            </a:r>
            <a:r>
              <a:rPr lang="en-US" altLang="ja-JP" sz="2400" dirty="0" smtClean="0">
                <a:sym typeface="Wingdings" panose="05000000000000000000" pitchFamily="2" charset="2"/>
              </a:rPr>
              <a:t>with three ranges</a:t>
            </a:r>
            <a:endParaRPr kumimoji="1" lang="ja-JP" altLang="en-US" sz="2400" dirty="0" smtClean="0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093028"/>
            <a:ext cx="2574246" cy="266785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455001" y="2466611"/>
            <a:ext cx="1160943" cy="960126"/>
            <a:chOff x="1871592" y="2357839"/>
            <a:chExt cx="993528" cy="960126"/>
          </a:xfrm>
        </p:grpSpPr>
        <p:sp>
          <p:nvSpPr>
            <p:cNvPr id="12" name="正方形/長方形 11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000105" y="3189963"/>
            <a:ext cx="1195705" cy="1075972"/>
            <a:chOff x="2192962" y="2960914"/>
            <a:chExt cx="1151880" cy="872217"/>
          </a:xfrm>
        </p:grpSpPr>
        <p:sp>
          <p:nvSpPr>
            <p:cNvPr id="15" name="正方形/長方形 14"/>
            <p:cNvSpPr/>
            <p:nvPr/>
          </p:nvSpPr>
          <p:spPr>
            <a:xfrm>
              <a:off x="2192962" y="2960914"/>
              <a:ext cx="1151880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080" y="1512780"/>
            <a:ext cx="2928748" cy="241616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2753796" y="3043673"/>
            <a:ext cx="881652" cy="825005"/>
            <a:chOff x="2012036" y="2439630"/>
            <a:chExt cx="881652" cy="676556"/>
          </a:xfrm>
        </p:grpSpPr>
        <p:sp>
          <p:nvSpPr>
            <p:cNvPr id="9" name="正方形/長方形 8"/>
            <p:cNvSpPr/>
            <p:nvPr/>
          </p:nvSpPr>
          <p:spPr>
            <a:xfrm>
              <a:off x="2258345" y="2439630"/>
              <a:ext cx="615839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012036" y="2746854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83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23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2736894" y="6165225"/>
            <a:ext cx="5952960" cy="52322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07818" y="4142383"/>
            <a:ext cx="8444753" cy="19088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655122" y="4256423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 smtClean="0">
                <a:latin typeface="+mj-lt"/>
              </a:rPr>
              <a:t>Remormalized</a:t>
            </a:r>
            <a:r>
              <a:rPr kumimoji="1" lang="en-US" altLang="ja-JP" sz="3200" b="1" dirty="0" smtClean="0">
                <a:latin typeface="+mj-lt"/>
              </a:rPr>
              <a:t> EMT</a:t>
            </a:r>
            <a:endParaRPr kumimoji="1" lang="ja-JP" altLang="en-US" sz="32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12868" y="1691555"/>
            <a:ext cx="2642410" cy="683514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793128" y="2519188"/>
            <a:ext cx="822416" cy="534703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sp>
        <p:nvSpPr>
          <p:cNvPr id="17" name="曲折矢印 16"/>
          <p:cNvSpPr/>
          <p:nvPr/>
        </p:nvSpPr>
        <p:spPr>
          <a:xfrm rot="16200000">
            <a:off x="2340926" y="3057569"/>
            <a:ext cx="493360" cy="497695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25472" y="3220084"/>
            <a:ext cx="196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vacuum </a:t>
            </a:r>
            <a:r>
              <a:rPr kumimoji="1" lang="en-US" altLang="ja-JP" sz="2400" dirty="0" err="1" smtClean="0"/>
              <a:t>subtr</a:t>
            </a:r>
            <a:r>
              <a:rPr kumimoji="1" lang="en-US" altLang="ja-JP" sz="2400" dirty="0" smtClean="0"/>
              <a:t>.</a:t>
            </a:r>
            <a:endParaRPr kumimoji="1" lang="ja-JP" altLang="en-US" sz="2400" dirty="0" smtClean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c_1(t)&#10;U_{\mu\nu}(t,x) + \delta_{\mu\nu} c_2(t) E(t,x)_{\rm subt.} \right]&#10;\end{align*}&lt;/body&gt;&#10;  &lt;fcolor&gt;FFFFFFFF&lt;/fcolor&gt;&#10;  &lt;bcolor&gt;FFFFFFFF&lt;/bcolor&gt;&#10;  &lt;transparent&gt;True&lt;/transparent&gt;&#10;  &lt;resolution&gt;1800&lt;/resolution&gt;&#10;  &lt;imageh&gt;379&lt;/imageh&gt;&#10;  &lt;imagew&gt;5379&lt;/imagew&gt;&#10;  &lt;scale&gt;50&lt;/scale&gt;&#10;  &lt;cursor&gt;10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8" y="5076384"/>
            <a:ext cx="7172897" cy="505397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304801" y="3333204"/>
            <a:ext cx="1994262" cy="80333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55122" y="6165225"/>
            <a:ext cx="6158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+mj-lt"/>
              </a:rPr>
              <a:t>“</a:t>
            </a:r>
            <a:r>
              <a:rPr kumimoji="1" lang="en-US" altLang="ja-JP" sz="2800" b="1" dirty="0" err="1" smtClean="0">
                <a:solidFill>
                  <a:srgbClr val="FFFF00"/>
                </a:solidFill>
                <a:latin typeface="+mj-lt"/>
              </a:rPr>
              <a:t>SF</a:t>
            </a:r>
            <a:r>
              <a:rPr kumimoji="1" lang="en-US" altLang="ja-JP" sz="2800" b="1" i="1" dirty="0" err="1" smtClean="0">
                <a:solidFill>
                  <a:srgbClr val="FFFF00"/>
                </a:solidFill>
                <a:latin typeface="+mj-lt"/>
              </a:rPr>
              <a:t>t</a:t>
            </a:r>
            <a:r>
              <a:rPr kumimoji="1" lang="en-US" altLang="ja-JP" sz="2800" b="1" dirty="0" err="1" smtClean="0">
                <a:solidFill>
                  <a:srgbClr val="FFFF00"/>
                </a:solidFill>
                <a:latin typeface="+mj-lt"/>
              </a:rPr>
              <a:t>X</a:t>
            </a:r>
            <a:r>
              <a:rPr kumimoji="1" lang="en-US" altLang="ja-JP" sz="2800" b="1" dirty="0" smtClean="0">
                <a:latin typeface="+mj-lt"/>
              </a:rPr>
              <a:t> method” </a:t>
            </a:r>
            <a:r>
              <a:rPr kumimoji="1" lang="en-US" altLang="ja-JP" sz="2400" b="1" dirty="0" smtClean="0">
                <a:latin typeface="+mj-lt"/>
              </a:rPr>
              <a:t>(</a:t>
            </a:r>
            <a:r>
              <a:rPr kumimoji="1" lang="en-US" altLang="ja-JP" sz="2400" b="1" dirty="0" smtClean="0">
                <a:solidFill>
                  <a:srgbClr val="FFFF00"/>
                </a:solidFill>
                <a:latin typeface="+mj-lt"/>
              </a:rPr>
              <a:t>S</a:t>
            </a:r>
            <a:r>
              <a:rPr kumimoji="1" lang="en-US" altLang="ja-JP" sz="2000" b="1" dirty="0" smtClean="0">
                <a:latin typeface="+mj-lt"/>
              </a:rPr>
              <a:t>mall </a:t>
            </a:r>
            <a:r>
              <a:rPr kumimoji="1" lang="en-US" altLang="ja-JP" sz="2400" b="1" dirty="0" smtClean="0">
                <a:solidFill>
                  <a:srgbClr val="FFFF00"/>
                </a:solidFill>
                <a:latin typeface="+mj-lt"/>
              </a:rPr>
              <a:t>F</a:t>
            </a:r>
            <a:r>
              <a:rPr kumimoji="1" lang="en-US" altLang="ja-JP" sz="2000" b="1" dirty="0" smtClean="0">
                <a:latin typeface="+mj-lt"/>
              </a:rPr>
              <a:t>low </a:t>
            </a:r>
            <a:r>
              <a:rPr kumimoji="1" lang="en-US" altLang="ja-JP" sz="2400" b="1" i="1" dirty="0" smtClean="0">
                <a:solidFill>
                  <a:srgbClr val="FFFF00"/>
                </a:solidFill>
                <a:latin typeface="+mj-lt"/>
              </a:rPr>
              <a:t>t</a:t>
            </a:r>
            <a:r>
              <a:rPr kumimoji="1" lang="en-US" altLang="ja-JP" sz="2000" b="1" dirty="0" smtClean="0">
                <a:latin typeface="+mj-lt"/>
              </a:rPr>
              <a:t>ime </a:t>
            </a:r>
            <a:r>
              <a:rPr kumimoji="1" lang="en-US" altLang="ja-JP" sz="2000" b="1" dirty="0" err="1" smtClean="0">
                <a:latin typeface="+mj-lt"/>
              </a:rPr>
              <a:t>e</a:t>
            </a:r>
            <a:r>
              <a:rPr kumimoji="1" lang="en-US" altLang="ja-JP" sz="2400" b="1" dirty="0" err="1" smtClean="0">
                <a:solidFill>
                  <a:srgbClr val="FFFF00"/>
                </a:solidFill>
                <a:latin typeface="+mj-lt"/>
              </a:rPr>
              <a:t>X</a:t>
            </a:r>
            <a:r>
              <a:rPr kumimoji="1" lang="en-US" altLang="ja-JP" sz="2000" b="1" dirty="0" err="1" smtClean="0">
                <a:latin typeface="+mj-lt"/>
              </a:rPr>
              <a:t>pansion</a:t>
            </a:r>
            <a:r>
              <a:rPr kumimoji="1" lang="en-US" altLang="ja-JP" sz="2400" b="1" dirty="0" smtClean="0">
                <a:latin typeface="+mj-lt"/>
              </a:rPr>
              <a:t>)</a:t>
            </a:r>
            <a:endParaRPr kumimoji="1" lang="ja-JP" altLang="en-US" sz="2800" b="1" dirty="0">
              <a:latin typeface="+mj-lt"/>
            </a:endParaRPr>
          </a:p>
        </p:txBody>
      </p:sp>
      <p:sp>
        <p:nvSpPr>
          <p:cNvPr id="21" name="下矢印 20"/>
          <p:cNvSpPr/>
          <p:nvPr/>
        </p:nvSpPr>
        <p:spPr>
          <a:xfrm rot="16200000">
            <a:off x="2341546" y="6174427"/>
            <a:ext cx="403210" cy="528877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72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 \ u s e p a c k a g e { a m s m a t h , b m }  
 \ p a g e s t y l e { e m p t y }  
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978291D1-54D9-42CE-8762-571CE4B193C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5823</TotalTime>
  <Words>2897</Words>
  <Application>Microsoft Office PowerPoint</Application>
  <PresentationFormat>画面に合わせる (4:3)</PresentationFormat>
  <Paragraphs>762</Paragraphs>
  <Slides>83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83</vt:i4>
      </vt:variant>
    </vt:vector>
  </HeadingPairs>
  <TitlesOfParts>
    <vt:vector size="101" baseType="lpstr">
      <vt:lpstr>Andalus</vt:lpstr>
      <vt:lpstr>HGｺﾞｼｯｸM</vt:lpstr>
      <vt:lpstr>ＭＳ Ｐゴシック</vt:lpstr>
      <vt:lpstr>メイリオ</vt:lpstr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Century</vt:lpstr>
      <vt:lpstr>Corbel</vt:lpstr>
      <vt:lpstr>Symbol</vt:lpstr>
      <vt:lpstr>Wingdings</vt:lpstr>
      <vt:lpstr>Office テーマ</vt:lpstr>
      <vt:lpstr>奥行</vt:lpstr>
      <vt:lpstr>Acrobat Document</vt:lpstr>
      <vt:lpstr>Energy-Momentum Tensor on the  Lattice</vt:lpstr>
      <vt:lpstr>PowerPoint プレゼンテーション</vt:lpstr>
      <vt:lpstr>PowerPoint プレゼンテーション</vt:lpstr>
      <vt:lpstr>PowerPoint プレゼンテーション</vt:lpstr>
      <vt:lpstr>Contents</vt:lpstr>
      <vt:lpstr>Yang-Mills Gradient Flow</vt:lpstr>
      <vt:lpstr>Small Flow-Time Expansion</vt:lpstr>
      <vt:lpstr>Constructing EMT 1</vt:lpstr>
      <vt:lpstr>Constructing EMT</vt:lpstr>
      <vt:lpstr>Perturbative Coefficients</vt:lpstr>
      <vt:lpstr>SFtX Method</vt:lpstr>
      <vt:lpstr>Gradient Flow for Fermions</vt:lpstr>
      <vt:lpstr>EMT in QCD</vt:lpstr>
      <vt:lpstr>EMT on the Lattice: Conventional</vt:lpstr>
      <vt:lpstr>Contents</vt:lpstr>
      <vt:lpstr>t Dependence</vt:lpstr>
      <vt:lpstr>Double Extrapolation t0, a0</vt:lpstr>
      <vt:lpstr>Thermodynamics: e+p &amp; e-3p</vt:lpstr>
      <vt:lpstr>T Dependence: Comparison</vt:lpstr>
      <vt:lpstr>2+1 QCD EoS from Gradient Flow</vt:lpstr>
      <vt:lpstr>Contents</vt:lpstr>
      <vt:lpstr>Casimir Effect</vt:lpstr>
      <vt:lpstr>Casimir Effect</vt:lpstr>
      <vt:lpstr>Casimir Effect</vt:lpstr>
      <vt:lpstr>Casimir Effect</vt:lpstr>
      <vt:lpstr>Casimir Effect</vt:lpstr>
      <vt:lpstr>Pressure Anisotropy @ T≠0</vt:lpstr>
      <vt:lpstr>Pressure Anisotropy @ T≠0</vt:lpstr>
      <vt:lpstr>Pressure Anisotropy @ T≠0</vt:lpstr>
      <vt:lpstr>Energy densty / transverse P</vt:lpstr>
      <vt:lpstr>Higher T</vt:lpstr>
      <vt:lpstr>PowerPoint プレゼンテーション</vt:lpstr>
      <vt:lpstr>Thermodynamics on the Lattice</vt:lpstr>
      <vt:lpstr>Contents</vt:lpstr>
      <vt:lpstr>EMT Correlator: Motivation</vt:lpstr>
      <vt:lpstr>EMT Euclidean Correlator</vt:lpstr>
      <vt:lpstr>EMT Euclidean Correlator</vt:lpstr>
      <vt:lpstr>Fluctuation-Response Relations</vt:lpstr>
      <vt:lpstr>Fluctuation-Response Relations</vt:lpstr>
      <vt:lpstr>Contents</vt:lpstr>
      <vt:lpstr>Stress = Force per Unit Area</vt:lpstr>
      <vt:lpstr>Stress = Force per Unit Area</vt:lpstr>
      <vt:lpstr>Force</vt:lpstr>
      <vt:lpstr>Maxwell Stress (in Maxwell Theory)</vt:lpstr>
      <vt:lpstr>Maxwell Stress (in Maxwell Theory)</vt:lpstr>
      <vt:lpstr>Quark-Anti-quark System</vt:lpstr>
      <vt:lpstr>Stress Tensor in QQ System</vt:lpstr>
      <vt:lpstr>SU(3) YM vs Maxwell</vt:lpstr>
      <vt:lpstr>Lattice Setup</vt:lpstr>
      <vt:lpstr>Stress Distribution on Mid-Plane</vt:lpstr>
      <vt:lpstr>Mid-Plane</vt:lpstr>
      <vt:lpstr>Mid-Plane</vt:lpstr>
      <vt:lpstr>Momentum Conservation</vt:lpstr>
      <vt:lpstr>Force</vt:lpstr>
      <vt:lpstr>Force</vt:lpstr>
      <vt:lpstr>Force</vt:lpstr>
      <vt:lpstr>Dual Superconductor Picture</vt:lpstr>
      <vt:lpstr>Abelian-Higgs Model</vt:lpstr>
      <vt:lpstr>Stress Tensor in AH Model infinitely-long flux tube</vt:lpstr>
      <vt:lpstr>Stress Tensor in AH Model infinitely-long flux tube</vt:lpstr>
      <vt:lpstr>Stress Tensor in AH Model infinitely-long flux tube</vt:lpstr>
      <vt:lpstr>Flux Tube with Finite Length</vt:lpstr>
      <vt:lpstr>Contents</vt:lpstr>
      <vt:lpstr>Stress Tensor around A Quark in a deconfined phase</vt:lpstr>
      <vt:lpstr>Pressure inside Hadrons</vt:lpstr>
      <vt:lpstr>Lattice Setup</vt:lpstr>
      <vt:lpstr>Spherical Coordinates</vt:lpstr>
      <vt:lpstr>Stress Tensor Around a Quark</vt:lpstr>
      <vt:lpstr>r Dependence</vt:lpstr>
      <vt:lpstr>Channel Dependence</vt:lpstr>
      <vt:lpstr>Running Coupling</vt:lpstr>
      <vt:lpstr>Summary</vt:lpstr>
      <vt:lpstr>backup</vt:lpstr>
      <vt:lpstr>Tips for Presentation</vt:lpstr>
      <vt:lpstr>Two Special Cases with PBC</vt:lpstr>
      <vt:lpstr>Fermion Propagator</vt:lpstr>
      <vt:lpstr>Nf=2+1 QCD Thermodynamics</vt:lpstr>
      <vt:lpstr>Numerical Setup</vt:lpstr>
      <vt:lpstr>Extrapolations t0, a0</vt:lpstr>
      <vt:lpstr>Small-t Extrapolation</vt:lpstr>
      <vt:lpstr>Small-t Extrapolation</vt:lpstr>
      <vt:lpstr>Continuum Extrapolation at mid-point</vt:lpstr>
      <vt:lpstr>t0 Extrapolation at mid-point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Kitazawa Masakiyo</cp:lastModifiedBy>
  <cp:revision>471</cp:revision>
  <dcterms:created xsi:type="dcterms:W3CDTF">2018-05-13T13:53:28Z</dcterms:created>
  <dcterms:modified xsi:type="dcterms:W3CDTF">2020-10-08T08:25:27Z</dcterms:modified>
</cp:coreProperties>
</file>