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90" r:id="rId3"/>
    <p:sldMasterId id="2147483780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12" r:id="rId13"/>
    <p:sldMasterId id="2147483924" r:id="rId14"/>
    <p:sldMasterId id="2147483936" r:id="rId15"/>
    <p:sldMasterId id="2147483960" r:id="rId16"/>
  </p:sldMasterIdLst>
  <p:notesMasterIdLst>
    <p:notesMasterId r:id="rId41"/>
  </p:notesMasterIdLst>
  <p:sldIdLst>
    <p:sldId id="366" r:id="rId17"/>
    <p:sldId id="384" r:id="rId18"/>
    <p:sldId id="364" r:id="rId19"/>
    <p:sldId id="380" r:id="rId20"/>
    <p:sldId id="363" r:id="rId21"/>
    <p:sldId id="349" r:id="rId22"/>
    <p:sldId id="350" r:id="rId23"/>
    <p:sldId id="351" r:id="rId24"/>
    <p:sldId id="267" r:id="rId25"/>
    <p:sldId id="268" r:id="rId26"/>
    <p:sldId id="385" r:id="rId27"/>
    <p:sldId id="386" r:id="rId28"/>
    <p:sldId id="352" r:id="rId29"/>
    <p:sldId id="367" r:id="rId30"/>
    <p:sldId id="368" r:id="rId31"/>
    <p:sldId id="360" r:id="rId32"/>
    <p:sldId id="354" r:id="rId33"/>
    <p:sldId id="355" r:id="rId34"/>
    <p:sldId id="356" r:id="rId35"/>
    <p:sldId id="357" r:id="rId36"/>
    <p:sldId id="370" r:id="rId37"/>
    <p:sldId id="358" r:id="rId38"/>
    <p:sldId id="359" r:id="rId39"/>
    <p:sldId id="369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CB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0" Type="http://schemas.openxmlformats.org/officeDocument/2006/relationships/slide" Target="slides/slide4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A00C-FBD6-4E11-9FB3-E6717D7ACE40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81CF-3197-483E-911B-DDDFD599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0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19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2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67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37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256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432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9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84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794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715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395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939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54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066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82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718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747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174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34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07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35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6109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348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054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811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545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96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380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92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606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847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1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724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254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21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295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118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363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061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031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16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857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9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089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092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832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98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3133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3490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933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952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882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000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213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27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844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581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518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564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288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86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257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16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6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240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919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961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739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851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113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63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450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757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446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8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232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3825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214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99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032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56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208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75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865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9863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699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939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948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859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8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2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6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8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64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49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47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7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2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89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8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6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9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3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1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76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98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7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7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35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9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37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02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1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66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1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35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7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06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3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7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85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2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60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14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68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24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9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47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22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38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84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15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67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47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5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12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2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27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00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8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63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29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81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8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08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3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2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19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28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11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12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4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655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71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187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534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48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4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43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9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7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177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431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1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3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53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2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7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7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2020/11/30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emf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emf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934093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5400" dirty="0" smtClean="0">
                <a:latin typeface="Arial Rounded MT Bold" panose="020F0704030504030204" pitchFamily="34" charset="0"/>
              </a:rPr>
              <a:t>Search for Phase Structure</a:t>
            </a:r>
            <a:br>
              <a:rPr kumimoji="1" lang="en-US" altLang="ja-JP" sz="5400" dirty="0" smtClean="0">
                <a:latin typeface="Arial Rounded MT Bold" panose="020F0704030504030204" pitchFamily="34" charset="0"/>
              </a:rPr>
            </a:br>
            <a:r>
              <a:rPr lang="en-US" altLang="ja-JP" sz="5400" dirty="0" smtClean="0">
                <a:latin typeface="Arial Rounded MT Bold" panose="020F0704030504030204" pitchFamily="34" charset="0"/>
              </a:rPr>
              <a:t>of QCD in Relativistic</a:t>
            </a:r>
            <a:br>
              <a:rPr lang="en-US" altLang="ja-JP" sz="5400" dirty="0" smtClean="0">
                <a:latin typeface="Arial Rounded MT Bold" panose="020F0704030504030204" pitchFamily="34" charset="0"/>
              </a:rPr>
            </a:br>
            <a:r>
              <a:rPr lang="en-US" altLang="ja-JP" sz="5400" dirty="0" smtClean="0">
                <a:latin typeface="Arial Rounded MT Bold" panose="020F0704030504030204" pitchFamily="34" charset="0"/>
              </a:rPr>
              <a:t>Heavy-Ion Collisions</a:t>
            </a:r>
            <a:endParaRPr kumimoji="1" lang="ja-JP" altLang="en-US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46883" y="3770189"/>
            <a:ext cx="3853939" cy="1627112"/>
          </a:xfr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tx1"/>
                </a:solidFill>
              </a:rPr>
              <a:t>Masakiyo Kitazawa</a:t>
            </a: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</a:rPr>
              <a:t>北澤 正清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0415" y="6053088"/>
            <a:ext cx="8343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ja-JP" sz="2000" dirty="0" smtClean="0"/>
              <a:t>Exchange program between SJTU and OU</a:t>
            </a:r>
          </a:p>
          <a:p>
            <a:pPr lvl="0" algn="ctr"/>
            <a:r>
              <a:rPr lang="en-US" altLang="ja-JP" sz="2000" dirty="0" smtClean="0"/>
              <a:t>Mini Workshop: Prospect on particle and nuclear physics, and related subjects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37401" y="1951607"/>
            <a:ext cx="3347391" cy="4670720"/>
            <a:chOff x="737401" y="1951607"/>
            <a:chExt cx="3347391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14690" y="3415554"/>
              <a:ext cx="1733168" cy="461665"/>
            </a:xfrm>
            <a:prstGeom prst="rect">
              <a:avLst/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0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High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37401" y="5605155"/>
              <a:ext cx="3347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Nuclear transparency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576" y="6160662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net-baryon #: small</a:t>
              </a: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C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5145585" y="1968514"/>
            <a:ext cx="2722298" cy="4653814"/>
            <a:chOff x="5145585" y="1968514"/>
            <a:chExt cx="2722298" cy="4653814"/>
          </a:xfrm>
        </p:grpSpPr>
        <p:sp>
          <p:nvSpPr>
            <p:cNvPr id="308" name="右矢印 307"/>
            <p:cNvSpPr/>
            <p:nvPr/>
          </p:nvSpPr>
          <p:spPr>
            <a:xfrm>
              <a:off x="5423545" y="4672608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9" name="右矢印 308"/>
            <p:cNvSpPr/>
            <p:nvPr/>
          </p:nvSpPr>
          <p:spPr>
            <a:xfrm flipH="1">
              <a:off x="6702915" y="4347768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5145585" y="1968514"/>
              <a:ext cx="2722298" cy="4653814"/>
              <a:chOff x="5145585" y="1968514"/>
              <a:chExt cx="2722298" cy="465381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722703" y="3415554"/>
                <a:ext cx="1672254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Low energy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243447" y="5600495"/>
                <a:ext cx="2624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Baryon stopping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210" name="円/楕円 209"/>
              <p:cNvSpPr>
                <a:spLocks noChangeAspect="1"/>
              </p:cNvSpPr>
              <p:nvPr/>
            </p:nvSpPr>
            <p:spPr>
              <a:xfrm>
                <a:off x="6084446" y="4735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1" name="円/楕円 210"/>
              <p:cNvSpPr>
                <a:spLocks noChangeAspect="1"/>
              </p:cNvSpPr>
              <p:nvPr/>
            </p:nvSpPr>
            <p:spPr>
              <a:xfrm>
                <a:off x="6173346" y="4879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2" name="円/楕円 211"/>
              <p:cNvSpPr>
                <a:spLocks noChangeAspect="1"/>
              </p:cNvSpPr>
              <p:nvPr/>
            </p:nvSpPr>
            <p:spPr>
              <a:xfrm>
                <a:off x="6326052" y="500824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3" name="円/楕円 212"/>
              <p:cNvSpPr>
                <a:spLocks noChangeAspect="1"/>
              </p:cNvSpPr>
              <p:nvPr/>
            </p:nvSpPr>
            <p:spPr>
              <a:xfrm>
                <a:off x="6228446" y="47358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4" name="円/楕円 213"/>
              <p:cNvSpPr>
                <a:spLocks noChangeAspect="1"/>
              </p:cNvSpPr>
              <p:nvPr/>
            </p:nvSpPr>
            <p:spPr>
              <a:xfrm>
                <a:off x="6393546" y="48882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5" name="円/楕円 214"/>
              <p:cNvSpPr>
                <a:spLocks noChangeAspect="1"/>
              </p:cNvSpPr>
              <p:nvPr/>
            </p:nvSpPr>
            <p:spPr>
              <a:xfrm>
                <a:off x="6440395" y="50094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6" name="円/楕円 215"/>
              <p:cNvSpPr>
                <a:spLocks noChangeAspect="1"/>
              </p:cNvSpPr>
              <p:nvPr/>
            </p:nvSpPr>
            <p:spPr>
              <a:xfrm>
                <a:off x="6455565" y="484991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7" name="円/楕円 216"/>
              <p:cNvSpPr>
                <a:spLocks noChangeAspect="1"/>
              </p:cNvSpPr>
              <p:nvPr/>
            </p:nvSpPr>
            <p:spPr>
              <a:xfrm>
                <a:off x="6280622" y="488676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8" name="円/楕円 217"/>
              <p:cNvSpPr>
                <a:spLocks noChangeAspect="1"/>
              </p:cNvSpPr>
              <p:nvPr/>
            </p:nvSpPr>
            <p:spPr>
              <a:xfrm>
                <a:off x="6299672" y="511399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9" name="円/楕円 218"/>
              <p:cNvSpPr>
                <a:spLocks noChangeAspect="1"/>
              </p:cNvSpPr>
              <p:nvPr/>
            </p:nvSpPr>
            <p:spPr>
              <a:xfrm>
                <a:off x="6093525" y="46085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0" name="円/楕円 219"/>
              <p:cNvSpPr>
                <a:spLocks noChangeAspect="1"/>
              </p:cNvSpPr>
              <p:nvPr/>
            </p:nvSpPr>
            <p:spPr>
              <a:xfrm>
                <a:off x="6359454" y="49070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1" name="円/楕円 220"/>
              <p:cNvSpPr>
                <a:spLocks noChangeAspect="1"/>
              </p:cNvSpPr>
              <p:nvPr/>
            </p:nvSpPr>
            <p:spPr>
              <a:xfrm>
                <a:off x="6238047" y="4565191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2" name="円/楕円 221"/>
              <p:cNvSpPr>
                <a:spLocks noChangeAspect="1"/>
              </p:cNvSpPr>
              <p:nvPr/>
            </p:nvSpPr>
            <p:spPr>
              <a:xfrm>
                <a:off x="6315555" y="46476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3" name="円/楕円 222"/>
              <p:cNvSpPr>
                <a:spLocks noChangeAspect="1"/>
              </p:cNvSpPr>
              <p:nvPr/>
            </p:nvSpPr>
            <p:spPr>
              <a:xfrm>
                <a:off x="6383804" y="474100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4" name="円/楕円 223"/>
              <p:cNvSpPr>
                <a:spLocks noChangeAspect="1"/>
              </p:cNvSpPr>
              <p:nvPr/>
            </p:nvSpPr>
            <p:spPr>
              <a:xfrm>
                <a:off x="6464780" y="49404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5" name="円/楕円 224"/>
              <p:cNvSpPr>
                <a:spLocks noChangeAspect="1"/>
              </p:cNvSpPr>
              <p:nvPr/>
            </p:nvSpPr>
            <p:spPr>
              <a:xfrm>
                <a:off x="6040401" y="47559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6" name="円/楕円 225"/>
              <p:cNvSpPr>
                <a:spLocks noChangeAspect="1"/>
              </p:cNvSpPr>
              <p:nvPr/>
            </p:nvSpPr>
            <p:spPr>
              <a:xfrm>
                <a:off x="6065296" y="4990448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7" name="円/楕円 226"/>
              <p:cNvSpPr>
                <a:spLocks noChangeAspect="1"/>
              </p:cNvSpPr>
              <p:nvPr/>
            </p:nvSpPr>
            <p:spPr>
              <a:xfrm>
                <a:off x="6267253" y="526358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8" name="円/楕円 227"/>
              <p:cNvSpPr>
                <a:spLocks noChangeAspect="1"/>
              </p:cNvSpPr>
              <p:nvPr/>
            </p:nvSpPr>
            <p:spPr>
              <a:xfrm>
                <a:off x="6198397" y="463721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9" name="円/楕円 228"/>
              <p:cNvSpPr>
                <a:spLocks noChangeAspect="1"/>
              </p:cNvSpPr>
              <p:nvPr/>
            </p:nvSpPr>
            <p:spPr>
              <a:xfrm>
                <a:off x="6074330" y="509034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0" name="円/楕円 229"/>
              <p:cNvSpPr>
                <a:spLocks noChangeAspect="1"/>
              </p:cNvSpPr>
              <p:nvPr/>
            </p:nvSpPr>
            <p:spPr>
              <a:xfrm>
                <a:off x="6211097" y="496041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1" name="円/楕円 230"/>
              <p:cNvSpPr>
                <a:spLocks noChangeAspect="1"/>
              </p:cNvSpPr>
              <p:nvPr/>
            </p:nvSpPr>
            <p:spPr>
              <a:xfrm>
                <a:off x="6132888" y="501730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2" name="円/楕円 231"/>
              <p:cNvSpPr>
                <a:spLocks noChangeAspect="1"/>
              </p:cNvSpPr>
              <p:nvPr/>
            </p:nvSpPr>
            <p:spPr>
              <a:xfrm>
                <a:off x="6136750" y="472999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3" name="円/楕円 232"/>
              <p:cNvSpPr>
                <a:spLocks noChangeAspect="1"/>
              </p:cNvSpPr>
              <p:nvPr/>
            </p:nvSpPr>
            <p:spPr>
              <a:xfrm>
                <a:off x="6124596" y="453999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4" name="円/楕円 233"/>
              <p:cNvSpPr>
                <a:spLocks noChangeAspect="1"/>
              </p:cNvSpPr>
              <p:nvPr/>
            </p:nvSpPr>
            <p:spPr>
              <a:xfrm>
                <a:off x="6026627" y="496283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5" name="円/楕円 234"/>
              <p:cNvSpPr>
                <a:spLocks noChangeAspect="1"/>
              </p:cNvSpPr>
              <p:nvPr/>
            </p:nvSpPr>
            <p:spPr>
              <a:xfrm>
                <a:off x="6465275" y="4771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6" name="円/楕円 235"/>
              <p:cNvSpPr>
                <a:spLocks noChangeAspect="1"/>
              </p:cNvSpPr>
              <p:nvPr/>
            </p:nvSpPr>
            <p:spPr>
              <a:xfrm>
                <a:off x="6157862" y="522018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7" name="円/楕円 236"/>
              <p:cNvSpPr>
                <a:spLocks noChangeAspect="1"/>
              </p:cNvSpPr>
              <p:nvPr/>
            </p:nvSpPr>
            <p:spPr>
              <a:xfrm>
                <a:off x="6062915" y="465445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8" name="円/楕円 237"/>
              <p:cNvSpPr>
                <a:spLocks noChangeAspect="1"/>
              </p:cNvSpPr>
              <p:nvPr/>
            </p:nvSpPr>
            <p:spPr>
              <a:xfrm>
                <a:off x="6206034" y="44626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9" name="円/楕円 238"/>
              <p:cNvSpPr>
                <a:spLocks noChangeAspect="1"/>
              </p:cNvSpPr>
              <p:nvPr/>
            </p:nvSpPr>
            <p:spPr>
              <a:xfrm>
                <a:off x="6261936" y="514673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0" name="円/楕円 239"/>
              <p:cNvSpPr>
                <a:spLocks noChangeAspect="1"/>
              </p:cNvSpPr>
              <p:nvPr/>
            </p:nvSpPr>
            <p:spPr>
              <a:xfrm>
                <a:off x="6371672" y="5197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1" name="円/楕円 240"/>
              <p:cNvSpPr>
                <a:spLocks noChangeAspect="1"/>
              </p:cNvSpPr>
              <p:nvPr/>
            </p:nvSpPr>
            <p:spPr>
              <a:xfrm>
                <a:off x="6285335" y="453452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2" name="円/楕円 241"/>
              <p:cNvSpPr>
                <a:spLocks noChangeAspect="1"/>
              </p:cNvSpPr>
              <p:nvPr/>
            </p:nvSpPr>
            <p:spPr>
              <a:xfrm>
                <a:off x="6395296" y="45489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3" name="円/楕円 242"/>
              <p:cNvSpPr>
                <a:spLocks noChangeAspect="1"/>
              </p:cNvSpPr>
              <p:nvPr/>
            </p:nvSpPr>
            <p:spPr>
              <a:xfrm>
                <a:off x="6410367" y="51124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4" name="円/楕円 243"/>
              <p:cNvSpPr>
                <a:spLocks noChangeAspect="1"/>
              </p:cNvSpPr>
              <p:nvPr/>
            </p:nvSpPr>
            <p:spPr>
              <a:xfrm>
                <a:off x="6028469" y="487479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5" name="円/楕円 244"/>
              <p:cNvSpPr>
                <a:spLocks noChangeAspect="1"/>
              </p:cNvSpPr>
              <p:nvPr/>
            </p:nvSpPr>
            <p:spPr>
              <a:xfrm>
                <a:off x="6447673" y="465594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6" name="円/楕円 245"/>
              <p:cNvSpPr>
                <a:spLocks noChangeAspect="1"/>
              </p:cNvSpPr>
              <p:nvPr/>
            </p:nvSpPr>
            <p:spPr>
              <a:xfrm>
                <a:off x="6108874" y="514457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7" name="円/楕円 246"/>
              <p:cNvSpPr>
                <a:spLocks noChangeAspect="1"/>
              </p:cNvSpPr>
              <p:nvPr/>
            </p:nvSpPr>
            <p:spPr>
              <a:xfrm>
                <a:off x="6293921" y="476261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8" name="円/楕円 247"/>
              <p:cNvSpPr>
                <a:spLocks noChangeAspect="1"/>
              </p:cNvSpPr>
              <p:nvPr/>
            </p:nvSpPr>
            <p:spPr>
              <a:xfrm>
                <a:off x="6102763" y="49384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9" name="円/楕円 248"/>
              <p:cNvSpPr>
                <a:spLocks noChangeAspect="1"/>
              </p:cNvSpPr>
              <p:nvPr/>
            </p:nvSpPr>
            <p:spPr>
              <a:xfrm>
                <a:off x="6215546" y="506001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0" name="円/楕円 249"/>
              <p:cNvSpPr>
                <a:spLocks noChangeAspect="1"/>
              </p:cNvSpPr>
              <p:nvPr/>
            </p:nvSpPr>
            <p:spPr>
              <a:xfrm>
                <a:off x="6103868" y="48479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1" name="円/楕円 250"/>
              <p:cNvSpPr>
                <a:spLocks noChangeAspect="1"/>
              </p:cNvSpPr>
              <p:nvPr/>
            </p:nvSpPr>
            <p:spPr>
              <a:xfrm>
                <a:off x="6225166" y="516988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2" name="円/楕円 251"/>
              <p:cNvSpPr>
                <a:spLocks noChangeAspect="1"/>
              </p:cNvSpPr>
              <p:nvPr/>
            </p:nvSpPr>
            <p:spPr>
              <a:xfrm>
                <a:off x="6363202" y="481112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3" name="円/楕円 252"/>
              <p:cNvSpPr>
                <a:spLocks noChangeAspect="1"/>
              </p:cNvSpPr>
              <p:nvPr/>
            </p:nvSpPr>
            <p:spPr>
              <a:xfrm>
                <a:off x="6217045" y="480033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4" name="円/楕円 253"/>
              <p:cNvSpPr>
                <a:spLocks noChangeAspect="1"/>
              </p:cNvSpPr>
              <p:nvPr/>
            </p:nvSpPr>
            <p:spPr>
              <a:xfrm>
                <a:off x="6400013" y="47885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5" name="円/楕円 254"/>
              <p:cNvSpPr>
                <a:spLocks noChangeAspect="1"/>
              </p:cNvSpPr>
              <p:nvPr/>
            </p:nvSpPr>
            <p:spPr>
              <a:xfrm>
                <a:off x="6202626" y="456445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6" name="円/楕円 255"/>
              <p:cNvSpPr>
                <a:spLocks noChangeAspect="1"/>
              </p:cNvSpPr>
              <p:nvPr/>
            </p:nvSpPr>
            <p:spPr>
              <a:xfrm>
                <a:off x="6315425" y="447311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7" name="円/楕円 256"/>
              <p:cNvSpPr>
                <a:spLocks noChangeAspect="1"/>
              </p:cNvSpPr>
              <p:nvPr/>
            </p:nvSpPr>
            <p:spPr>
              <a:xfrm>
                <a:off x="6238062" y="47096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8" name="円/楕円 257"/>
              <p:cNvSpPr>
                <a:spLocks noChangeAspect="1"/>
              </p:cNvSpPr>
              <p:nvPr/>
            </p:nvSpPr>
            <p:spPr>
              <a:xfrm>
                <a:off x="6271471" y="4430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>
              <a:xfrm>
                <a:off x="6360371" y="4574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円/楕円 259"/>
              <p:cNvSpPr>
                <a:spLocks noChangeAspect="1"/>
              </p:cNvSpPr>
              <p:nvPr/>
            </p:nvSpPr>
            <p:spPr>
              <a:xfrm>
                <a:off x="6513077" y="47034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1" name="円/楕円 260"/>
              <p:cNvSpPr>
                <a:spLocks noChangeAspect="1"/>
              </p:cNvSpPr>
              <p:nvPr/>
            </p:nvSpPr>
            <p:spPr>
              <a:xfrm>
                <a:off x="6415471" y="44309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2" name="円/楕円 261"/>
              <p:cNvSpPr>
                <a:spLocks noChangeAspect="1"/>
              </p:cNvSpPr>
              <p:nvPr/>
            </p:nvSpPr>
            <p:spPr>
              <a:xfrm>
                <a:off x="6580571" y="45833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3" name="円/楕円 262"/>
              <p:cNvSpPr>
                <a:spLocks noChangeAspect="1"/>
              </p:cNvSpPr>
              <p:nvPr/>
            </p:nvSpPr>
            <p:spPr>
              <a:xfrm>
                <a:off x="6627420" y="47046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4" name="円/楕円 263"/>
              <p:cNvSpPr>
                <a:spLocks noChangeAspect="1"/>
              </p:cNvSpPr>
              <p:nvPr/>
            </p:nvSpPr>
            <p:spPr>
              <a:xfrm>
                <a:off x="6642590" y="454508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5" name="円/楕円 264"/>
              <p:cNvSpPr>
                <a:spLocks noChangeAspect="1"/>
              </p:cNvSpPr>
              <p:nvPr/>
            </p:nvSpPr>
            <p:spPr>
              <a:xfrm>
                <a:off x="6467647" y="45819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6" name="円/楕円 265"/>
              <p:cNvSpPr>
                <a:spLocks noChangeAspect="1"/>
              </p:cNvSpPr>
              <p:nvPr/>
            </p:nvSpPr>
            <p:spPr>
              <a:xfrm>
                <a:off x="6486697" y="480916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" name="円/楕円 266"/>
              <p:cNvSpPr>
                <a:spLocks noChangeAspect="1"/>
              </p:cNvSpPr>
              <p:nvPr/>
            </p:nvSpPr>
            <p:spPr>
              <a:xfrm>
                <a:off x="6280550" y="43037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8" name="円/楕円 267"/>
              <p:cNvSpPr>
                <a:spLocks noChangeAspect="1"/>
              </p:cNvSpPr>
              <p:nvPr/>
            </p:nvSpPr>
            <p:spPr>
              <a:xfrm>
                <a:off x="6546479" y="46022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9" name="円/楕円 268"/>
              <p:cNvSpPr>
                <a:spLocks noChangeAspect="1"/>
              </p:cNvSpPr>
              <p:nvPr/>
            </p:nvSpPr>
            <p:spPr>
              <a:xfrm>
                <a:off x="6425072" y="426036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0" name="円/楕円 269"/>
              <p:cNvSpPr>
                <a:spLocks noChangeAspect="1"/>
              </p:cNvSpPr>
              <p:nvPr/>
            </p:nvSpPr>
            <p:spPr>
              <a:xfrm>
                <a:off x="6502580" y="43428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1" name="円/楕円 270"/>
              <p:cNvSpPr>
                <a:spLocks noChangeAspect="1"/>
              </p:cNvSpPr>
              <p:nvPr/>
            </p:nvSpPr>
            <p:spPr>
              <a:xfrm>
                <a:off x="6570829" y="443617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2" name="円/楕円 271"/>
              <p:cNvSpPr>
                <a:spLocks noChangeAspect="1"/>
              </p:cNvSpPr>
              <p:nvPr/>
            </p:nvSpPr>
            <p:spPr>
              <a:xfrm>
                <a:off x="6651805" y="463565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3" name="円/楕円 272"/>
              <p:cNvSpPr>
                <a:spLocks noChangeAspect="1"/>
              </p:cNvSpPr>
              <p:nvPr/>
            </p:nvSpPr>
            <p:spPr>
              <a:xfrm>
                <a:off x="6227426" y="44511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4" name="円/楕円 273"/>
              <p:cNvSpPr>
                <a:spLocks noChangeAspect="1"/>
              </p:cNvSpPr>
              <p:nvPr/>
            </p:nvSpPr>
            <p:spPr>
              <a:xfrm>
                <a:off x="6252321" y="4685619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5" name="円/楕円 274"/>
              <p:cNvSpPr>
                <a:spLocks noChangeAspect="1"/>
              </p:cNvSpPr>
              <p:nvPr/>
            </p:nvSpPr>
            <p:spPr>
              <a:xfrm>
                <a:off x="6454278" y="495875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6" name="円/楕円 275"/>
              <p:cNvSpPr>
                <a:spLocks noChangeAspect="1"/>
              </p:cNvSpPr>
              <p:nvPr/>
            </p:nvSpPr>
            <p:spPr>
              <a:xfrm>
                <a:off x="6385422" y="433239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7" name="円/楕円 276"/>
              <p:cNvSpPr>
                <a:spLocks noChangeAspect="1"/>
              </p:cNvSpPr>
              <p:nvPr/>
            </p:nvSpPr>
            <p:spPr>
              <a:xfrm>
                <a:off x="6261355" y="478551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8" name="円/楕円 277"/>
              <p:cNvSpPr>
                <a:spLocks noChangeAspect="1"/>
              </p:cNvSpPr>
              <p:nvPr/>
            </p:nvSpPr>
            <p:spPr>
              <a:xfrm>
                <a:off x="6398122" y="465558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9" name="円/楕円 278"/>
              <p:cNvSpPr>
                <a:spLocks noChangeAspect="1"/>
              </p:cNvSpPr>
              <p:nvPr/>
            </p:nvSpPr>
            <p:spPr>
              <a:xfrm>
                <a:off x="6319913" y="471247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0" name="円/楕円 279"/>
              <p:cNvSpPr>
                <a:spLocks noChangeAspect="1"/>
              </p:cNvSpPr>
              <p:nvPr/>
            </p:nvSpPr>
            <p:spPr>
              <a:xfrm>
                <a:off x="6323775" y="442516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1" name="円/楕円 280"/>
              <p:cNvSpPr>
                <a:spLocks noChangeAspect="1"/>
              </p:cNvSpPr>
              <p:nvPr/>
            </p:nvSpPr>
            <p:spPr>
              <a:xfrm>
                <a:off x="6311621" y="4235163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2" name="円/楕円 281"/>
              <p:cNvSpPr>
                <a:spLocks noChangeAspect="1"/>
              </p:cNvSpPr>
              <p:nvPr/>
            </p:nvSpPr>
            <p:spPr>
              <a:xfrm>
                <a:off x="6213652" y="465800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3" name="円/楕円 282"/>
              <p:cNvSpPr>
                <a:spLocks noChangeAspect="1"/>
              </p:cNvSpPr>
              <p:nvPr/>
            </p:nvSpPr>
            <p:spPr>
              <a:xfrm>
                <a:off x="6652300" y="4466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4" name="円/楕円 283"/>
              <p:cNvSpPr>
                <a:spLocks noChangeAspect="1"/>
              </p:cNvSpPr>
              <p:nvPr/>
            </p:nvSpPr>
            <p:spPr>
              <a:xfrm>
                <a:off x="6344887" y="491536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5" name="円/楕円 284"/>
              <p:cNvSpPr>
                <a:spLocks noChangeAspect="1"/>
              </p:cNvSpPr>
              <p:nvPr/>
            </p:nvSpPr>
            <p:spPr>
              <a:xfrm>
                <a:off x="6249940" y="434962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6" name="円/楕円 285"/>
              <p:cNvSpPr>
                <a:spLocks noChangeAspect="1"/>
              </p:cNvSpPr>
              <p:nvPr/>
            </p:nvSpPr>
            <p:spPr>
              <a:xfrm>
                <a:off x="6393059" y="415783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7" name="円/楕円 286"/>
              <p:cNvSpPr>
                <a:spLocks noChangeAspect="1"/>
              </p:cNvSpPr>
              <p:nvPr/>
            </p:nvSpPr>
            <p:spPr>
              <a:xfrm>
                <a:off x="6448961" y="48419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8" name="円/楕円 287"/>
              <p:cNvSpPr>
                <a:spLocks noChangeAspect="1"/>
              </p:cNvSpPr>
              <p:nvPr/>
            </p:nvSpPr>
            <p:spPr>
              <a:xfrm>
                <a:off x="6558697" y="4892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9" name="円/楕円 288"/>
              <p:cNvSpPr>
                <a:spLocks noChangeAspect="1"/>
              </p:cNvSpPr>
              <p:nvPr/>
            </p:nvSpPr>
            <p:spPr>
              <a:xfrm>
                <a:off x="6472360" y="422969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0" name="円/楕円 289"/>
              <p:cNvSpPr>
                <a:spLocks noChangeAspect="1"/>
              </p:cNvSpPr>
              <p:nvPr/>
            </p:nvSpPr>
            <p:spPr>
              <a:xfrm>
                <a:off x="6582321" y="424415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1" name="円/楕円 290"/>
              <p:cNvSpPr>
                <a:spLocks noChangeAspect="1"/>
              </p:cNvSpPr>
              <p:nvPr/>
            </p:nvSpPr>
            <p:spPr>
              <a:xfrm>
                <a:off x="6597392" y="48076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2" name="円/楕円 291"/>
              <p:cNvSpPr>
                <a:spLocks noChangeAspect="1"/>
              </p:cNvSpPr>
              <p:nvPr/>
            </p:nvSpPr>
            <p:spPr>
              <a:xfrm>
                <a:off x="6215494" y="456996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3" name="円/楕円 292"/>
              <p:cNvSpPr>
                <a:spLocks noChangeAspect="1"/>
              </p:cNvSpPr>
              <p:nvPr/>
            </p:nvSpPr>
            <p:spPr>
              <a:xfrm>
                <a:off x="6634698" y="435111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4" name="円/楕円 293"/>
              <p:cNvSpPr>
                <a:spLocks noChangeAspect="1"/>
              </p:cNvSpPr>
              <p:nvPr/>
            </p:nvSpPr>
            <p:spPr>
              <a:xfrm>
                <a:off x="6129647" y="44263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5" name="円/楕円 294"/>
              <p:cNvSpPr>
                <a:spLocks noChangeAspect="1"/>
              </p:cNvSpPr>
              <p:nvPr/>
            </p:nvSpPr>
            <p:spPr>
              <a:xfrm>
                <a:off x="6480946" y="445778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6" name="円/楕円 295"/>
              <p:cNvSpPr>
                <a:spLocks noChangeAspect="1"/>
              </p:cNvSpPr>
              <p:nvPr/>
            </p:nvSpPr>
            <p:spPr>
              <a:xfrm>
                <a:off x="6668437" y="478196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7" name="円/楕円 296"/>
              <p:cNvSpPr>
                <a:spLocks noChangeAspect="1"/>
              </p:cNvSpPr>
              <p:nvPr/>
            </p:nvSpPr>
            <p:spPr>
              <a:xfrm>
                <a:off x="6044632" y="44765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8" name="円/楕円 297"/>
              <p:cNvSpPr>
                <a:spLocks noChangeAspect="1"/>
              </p:cNvSpPr>
              <p:nvPr/>
            </p:nvSpPr>
            <p:spPr>
              <a:xfrm>
                <a:off x="6290893" y="45431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9" name="円/楕円 298"/>
              <p:cNvSpPr>
                <a:spLocks noChangeAspect="1"/>
              </p:cNvSpPr>
              <p:nvPr/>
            </p:nvSpPr>
            <p:spPr>
              <a:xfrm>
                <a:off x="5957041" y="47930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0" name="円/楕円 299"/>
              <p:cNvSpPr>
                <a:spLocks noChangeAspect="1"/>
              </p:cNvSpPr>
              <p:nvPr/>
            </p:nvSpPr>
            <p:spPr>
              <a:xfrm>
                <a:off x="6550227" y="45062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1" name="円/楕円 300"/>
              <p:cNvSpPr>
                <a:spLocks noChangeAspect="1"/>
              </p:cNvSpPr>
              <p:nvPr/>
            </p:nvSpPr>
            <p:spPr>
              <a:xfrm>
                <a:off x="6404070" y="449550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2" name="円/楕円 301"/>
              <p:cNvSpPr>
                <a:spLocks noChangeAspect="1"/>
              </p:cNvSpPr>
              <p:nvPr/>
            </p:nvSpPr>
            <p:spPr>
              <a:xfrm>
                <a:off x="6587038" y="448368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3" name="円/楕円 302"/>
              <p:cNvSpPr>
                <a:spLocks noChangeAspect="1"/>
              </p:cNvSpPr>
              <p:nvPr/>
            </p:nvSpPr>
            <p:spPr>
              <a:xfrm>
                <a:off x="6389651" y="425962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4" name="円/楕円 303"/>
              <p:cNvSpPr>
                <a:spLocks noChangeAspect="1"/>
              </p:cNvSpPr>
              <p:nvPr/>
            </p:nvSpPr>
            <p:spPr>
              <a:xfrm>
                <a:off x="6502450" y="416828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5" name="円/楕円 304"/>
              <p:cNvSpPr>
                <a:spLocks noChangeAspect="1"/>
              </p:cNvSpPr>
              <p:nvPr/>
            </p:nvSpPr>
            <p:spPr>
              <a:xfrm>
                <a:off x="6425087" y="44048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" name="曲折矢印 2"/>
              <p:cNvSpPr/>
              <p:nvPr/>
            </p:nvSpPr>
            <p:spPr>
              <a:xfrm rot="5400000">
                <a:off x="5834753" y="1975548"/>
                <a:ext cx="1179593" cy="1165525"/>
              </a:xfrm>
              <a:prstGeom prst="bentArrow">
                <a:avLst>
                  <a:gd name="adj1" fmla="val 32939"/>
                  <a:gd name="adj2" fmla="val 36566"/>
                  <a:gd name="adj3" fmla="val 33461"/>
                  <a:gd name="adj4" fmla="val 591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307" name="テキスト ボックス 306"/>
              <p:cNvSpPr txBox="1"/>
              <p:nvPr/>
            </p:nvSpPr>
            <p:spPr>
              <a:xfrm>
                <a:off x="5145585" y="6160663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net-baryon #: large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8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4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79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471822" y="1301633"/>
            <a:ext cx="2148394" cy="48593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5914" y="1351197"/>
            <a:ext cx="1946367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 smtClean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</a:t>
            </a:r>
          </a:p>
          <a:p>
            <a:r>
              <a:rPr lang="en-US" altLang="ja-JP" sz="28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2025~?</a:t>
            </a:r>
          </a:p>
          <a:p>
            <a:endParaRPr lang="en-US" altLang="ja-JP" sz="1400" dirty="0" smtClean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 smtClean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2025~??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3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Maximum Density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97" y="1773933"/>
            <a:ext cx="5005633" cy="37183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55242" y="1293631"/>
            <a:ext cx="463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 evolution in </a:t>
            </a:r>
            <a:r>
              <a:rPr lang="en-US" altLang="ja-JP" sz="2400" i="1" dirty="0"/>
              <a:t>T</a:t>
            </a:r>
            <a:r>
              <a:rPr lang="en-US" altLang="ja-JP" sz="2400" dirty="0"/>
              <a:t>-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kumimoji="1" lang="en-US" altLang="ja-JP" sz="2400" dirty="0" smtClean="0"/>
              <a:t> plane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by JAM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999" y="4290104"/>
            <a:ext cx="225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2"/>
                </a:solidFill>
              </a:rPr>
              <a:t>A. </a:t>
            </a:r>
            <a:r>
              <a:rPr lang="en-US" altLang="ja-JP" sz="2400" dirty="0" smtClean="0">
                <a:solidFill>
                  <a:schemeClr val="bg2"/>
                </a:solidFill>
              </a:rPr>
              <a:t>Ohnishi, 2002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7891" y="5825191"/>
            <a:ext cx="662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Maximum </a:t>
            </a:r>
            <a:r>
              <a:rPr lang="en-US" altLang="ja-JP" sz="2400" dirty="0"/>
              <a:t>density </a:t>
            </a:r>
            <a:r>
              <a:rPr lang="en-US" altLang="ja-JP" sz="2400" dirty="0" smtClean="0"/>
              <a:t>5~10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@ E/A~20GeV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Large event-by-event fluctuations?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FFFFFF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01" y="1906581"/>
            <a:ext cx="1945427" cy="88361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21414" y="4383265"/>
            <a:ext cx="3378389" cy="936261"/>
            <a:chOff x="421414" y="4383265"/>
            <a:chExt cx="3378389" cy="936261"/>
          </a:xfrm>
        </p:grpSpPr>
        <p:sp>
          <p:nvSpPr>
            <p:cNvPr id="3" name="角丸四角形 2"/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21414" y="4691037"/>
              <a:ext cx="2116022" cy="628489"/>
            </a:xfrm>
            <a:prstGeom prst="roundRect">
              <a:avLst/>
            </a:prstGeom>
            <a:solidFill>
              <a:srgbClr val="008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7" y="4857451"/>
              <a:ext cx="1797709" cy="295660"/>
            </a:xfrm>
            <a:prstGeom prst="rect">
              <a:avLst/>
            </a:prstGeom>
          </p:spPr>
        </p:pic>
        <p:sp>
          <p:nvSpPr>
            <p:cNvPr id="20" name="右矢印 19"/>
            <p:cNvSpPr/>
            <p:nvPr/>
          </p:nvSpPr>
          <p:spPr>
            <a:xfrm rot="19918194">
              <a:off x="2475925" y="4634598"/>
              <a:ext cx="646746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31824" y="1813545"/>
            <a:ext cx="2939036" cy="2079723"/>
            <a:chOff x="131824" y="1813545"/>
            <a:chExt cx="2939036" cy="2079723"/>
          </a:xfrm>
        </p:grpSpPr>
        <p:sp>
          <p:nvSpPr>
            <p:cNvPr id="10" name="角丸四角形 9"/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rgbClr val="F89708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31824" y="2005605"/>
              <a:ext cx="2275682" cy="628489"/>
            </a:xfrm>
            <a:prstGeom prst="roundRec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7" y="2203117"/>
              <a:ext cx="2135216" cy="290537"/>
            </a:xfrm>
            <a:prstGeom prst="rect">
              <a:avLst/>
            </a:prstGeom>
          </p:spPr>
        </p:pic>
        <p:sp>
          <p:nvSpPr>
            <p:cNvPr id="21" name="右矢印 20"/>
            <p:cNvSpPr/>
            <p:nvPr/>
          </p:nvSpPr>
          <p:spPr>
            <a:xfrm rot="1534861">
              <a:off x="2340835" y="2402863"/>
              <a:ext cx="639320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05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 Acceleration </a:t>
            </a:r>
            <a:r>
              <a:rPr lang="en-US" altLang="ja-JP" dirty="0" smtClean="0"/>
              <a:t>@ </a:t>
            </a:r>
            <a:r>
              <a:rPr kumimoji="1" lang="en-US" altLang="ja-JP" dirty="0" smtClean="0"/>
              <a:t>J-PARC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8" y="1679706"/>
            <a:ext cx="7078981" cy="400107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483099" y="2599548"/>
            <a:ext cx="4880499" cy="2548469"/>
            <a:chOff x="2771800" y="1772816"/>
            <a:chExt cx="4880499" cy="2548469"/>
          </a:xfrm>
        </p:grpSpPr>
        <p:sp>
          <p:nvSpPr>
            <p:cNvPr id="7" name="1 つの角を切り取った四角形 6"/>
            <p:cNvSpPr/>
            <p:nvPr/>
          </p:nvSpPr>
          <p:spPr>
            <a:xfrm flipH="1">
              <a:off x="2771800" y="1772816"/>
              <a:ext cx="4880499" cy="2548469"/>
            </a:xfrm>
            <a:prstGeom prst="snip1Rect">
              <a:avLst>
                <a:gd name="adj" fmla="val 50000"/>
              </a:avLst>
            </a:prstGeom>
            <a:solidFill>
              <a:srgbClr val="FF000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8984" y="2944741"/>
              <a:ext cx="30189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RCS &amp; Main Ring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stable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well established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8650" y="1874373"/>
            <a:ext cx="3031250" cy="1450349"/>
            <a:chOff x="667185" y="1255594"/>
            <a:chExt cx="3031250" cy="1450349"/>
          </a:xfrm>
        </p:grpSpPr>
        <p:sp>
          <p:nvSpPr>
            <p:cNvPr id="10" name="1 つの角を切り取った四角形 9"/>
            <p:cNvSpPr/>
            <p:nvPr/>
          </p:nvSpPr>
          <p:spPr>
            <a:xfrm flipV="1">
              <a:off x="676426" y="1327737"/>
              <a:ext cx="3022009" cy="1378206"/>
            </a:xfrm>
            <a:prstGeom prst="snip1Rect">
              <a:avLst>
                <a:gd name="adj" fmla="val 50000"/>
              </a:avLst>
            </a:prstGeom>
            <a:solidFill>
              <a:srgbClr val="00B050">
                <a:alpha val="5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7185" y="1255594"/>
              <a:ext cx="2838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New HI Injector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high intensity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72147" y="1208053"/>
            <a:ext cx="3995936" cy="2236904"/>
            <a:chOff x="5209189" y="357880"/>
            <a:chExt cx="3995936" cy="22369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/>
            <a:srcRect l="259" t="1112" r="661" b="1112"/>
            <a:stretch/>
          </p:blipFill>
          <p:spPr>
            <a:xfrm rot="17887798">
              <a:off x="7070333" y="648580"/>
              <a:ext cx="2236904" cy="1655504"/>
            </a:xfrm>
            <a:prstGeom prst="rect">
              <a:avLst/>
            </a:prstGeom>
            <a:effectLst>
              <a:glow rad="228600">
                <a:srgbClr val="1B587C">
                  <a:alpha val="40000"/>
                </a:srgbClr>
              </a:glow>
            </a:effectLst>
          </p:spPr>
        </p:pic>
        <p:sp>
          <p:nvSpPr>
            <p:cNvPr id="14" name="正方形/長方形 13"/>
            <p:cNvSpPr/>
            <p:nvPr/>
          </p:nvSpPr>
          <p:spPr>
            <a:xfrm>
              <a:off x="5209189" y="533858"/>
              <a:ext cx="3995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J-PARC Heavy 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Spectrometer</a:t>
              </a:r>
              <a:r>
                <a:rPr kumimoji="0" lang="en-US" altLang="ja-JP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ＭＳ Ｐゴシック"/>
                  <a:cs typeface="+mn-cs"/>
                </a:rPr>
                <a:t> </a:t>
              </a:r>
              <a:endParaRPr kumimoji="0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1B587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92038" y="5865962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Use of reliable / high-performance RCS &amp;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ain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Reduce cost and time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142616" y="3782840"/>
            <a:ext cx="3687009" cy="1264299"/>
          </a:xfrm>
          <a:prstGeom prst="roundRect">
            <a:avLst/>
          </a:prstGeom>
          <a:solidFill>
            <a:srgbClr val="26849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2548" y="1405248"/>
            <a:ext cx="4683397" cy="4167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Collision Rate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6" y="1405248"/>
            <a:ext cx="4572859" cy="416797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649691" y="3894842"/>
            <a:ext cx="763571" cy="3959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13262" y="3696879"/>
            <a:ext cx="1244338" cy="3959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498863" y="1421724"/>
            <a:ext cx="1216058" cy="3959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6483" y="1362823"/>
            <a:ext cx="42001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High-luminosity X Fixed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World highest rate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8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Hz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4727" y="3234779"/>
            <a:ext cx="38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5-order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higher than AGS,SPS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7210" y="3980803"/>
            <a:ext cx="140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AGS, SPS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 year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2586" y="3980803"/>
            <a:ext cx="1497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 min.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18763" y="41346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＝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926682" y="2758974"/>
            <a:ext cx="1886465" cy="46131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92107" y="5193918"/>
            <a:ext cx="3669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High-statistical exp.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various event selections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higher order correlations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search of rare events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 rot="16200000">
            <a:off x="4023900" y="5512524"/>
            <a:ext cx="1153002" cy="93244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Various Observables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6121" y="1458219"/>
            <a:ext cx="5351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Flow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Dilepton</a:t>
            </a:r>
            <a:r>
              <a:rPr lang="en-US" altLang="ja-JP" sz="2400" dirty="0" smtClean="0"/>
              <a:t> / photon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Fluctuations, higher-order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cumulants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X, W, </a:t>
            </a:r>
            <a:r>
              <a:rPr lang="en-US" altLang="ja-JP" sz="2400" dirty="0" smtClean="0"/>
              <a:t>…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Sophisticated event selections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Various correlations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328" y="1911052"/>
            <a:ext cx="2679494" cy="20225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28" y="4068468"/>
            <a:ext cx="2679494" cy="25356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58" y="4068467"/>
            <a:ext cx="3412672" cy="25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59390" y="112930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2000" dirty="0" err="1" smtClean="0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, MK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, 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PPNP </a:t>
            </a:r>
            <a:r>
              <a:rPr lang="en-US" altLang="ja-JP" sz="2000" b="1" dirty="0" smtClean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 (2016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)</a:t>
            </a:r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259202" y="567021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81627" y="3439684"/>
            <a:ext cx="4670869" cy="2200282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23718" y="1458219"/>
            <a:ext cx="4168201" cy="143134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Non-Gaussian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256635" y="1259367"/>
            <a:ext cx="3575011" cy="253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34" y="1364287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8650" y="1658433"/>
            <a:ext cx="3543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Gaussian fluctuations</a:t>
            </a:r>
          </a:p>
          <a:p>
            <a:r>
              <a:rPr lang="en-US" altLang="ja-JP" sz="2800" dirty="0" smtClean="0"/>
              <a:t>diverge at the QCD-CP</a:t>
            </a:r>
            <a:endParaRPr kumimoji="1" lang="ja-JP" altLang="en-US" sz="28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2423266" y="4679017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1058" y="4899261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896511" y="5114090"/>
            <a:ext cx="4105024" cy="1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4974145" y="3957658"/>
            <a:ext cx="3889000" cy="1056090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090">
                <a:moveTo>
                  <a:pt x="0" y="1017453"/>
                </a:moveTo>
                <a:cubicBezTo>
                  <a:pt x="476518" y="992768"/>
                  <a:pt x="953036" y="968084"/>
                  <a:pt x="1249250" y="798512"/>
                </a:cubicBezTo>
                <a:cubicBezTo>
                  <a:pt x="1545464" y="628940"/>
                  <a:pt x="1624884" y="4315"/>
                  <a:pt x="1777284" y="22"/>
                </a:cubicBezTo>
                <a:cubicBezTo>
                  <a:pt x="1929684" y="-4271"/>
                  <a:pt x="1869582" y="596743"/>
                  <a:pt x="2163650" y="772754"/>
                </a:cubicBezTo>
                <a:cubicBezTo>
                  <a:pt x="2457718" y="948765"/>
                  <a:pt x="2999704" y="1002427"/>
                  <a:pt x="3541690" y="105609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902137" y="4251964"/>
            <a:ext cx="3837904" cy="1591334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91334">
                <a:moveTo>
                  <a:pt x="0" y="767442"/>
                </a:moveTo>
                <a:cubicBezTo>
                  <a:pt x="407831" y="784613"/>
                  <a:pt x="815662" y="801785"/>
                  <a:pt x="1094704" y="677289"/>
                </a:cubicBezTo>
                <a:cubicBezTo>
                  <a:pt x="1373746" y="552793"/>
                  <a:pt x="1470338" y="-125494"/>
                  <a:pt x="1674253" y="20467"/>
                </a:cubicBezTo>
                <a:cubicBezTo>
                  <a:pt x="1878168" y="166428"/>
                  <a:pt x="2082084" y="1370602"/>
                  <a:pt x="2318197" y="1553053"/>
                </a:cubicBezTo>
                <a:cubicBezTo>
                  <a:pt x="2554310" y="1735504"/>
                  <a:pt x="2837645" y="1211762"/>
                  <a:pt x="3090929" y="1115171"/>
                </a:cubicBezTo>
                <a:cubicBezTo>
                  <a:pt x="3344213" y="1018580"/>
                  <a:pt x="3586766" y="996042"/>
                  <a:pt x="3837904" y="973504"/>
                </a:cubicBezTo>
              </a:path>
            </a:pathLst>
          </a:custGeom>
          <a:noFill/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6918929" y="389908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4732" y="3616083"/>
            <a:ext cx="456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H</a:t>
            </a:r>
            <a:r>
              <a:rPr kumimoji="1" lang="en-US" altLang="ja-JP" sz="2400" dirty="0" smtClean="0"/>
              <a:t>igher 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change sign at the phase boundary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34080" y="5595354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 MK, 2009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FFFFFF&lt;/fcolor&gt;&#10;  &lt;bcolor&gt;FFFFFFFF&lt;/bcolor&gt;&#10;  &lt;transparent&gt;True&lt;/transparent&gt;&#10;  &lt;resolution&gt;1800&lt;/resolution&gt;&#10;  &lt;imageh&gt;595&lt;/imageh&gt;&#10;  &lt;imagew&gt;19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6" y="4679017"/>
            <a:ext cx="2704417" cy="8176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FFFFFF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62" y="5321018"/>
            <a:ext cx="251520" cy="29809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224000" y="6222658"/>
            <a:ext cx="8335838" cy="461665"/>
            <a:chOff x="179512" y="6001750"/>
            <a:chExt cx="8335838" cy="46166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79512" y="6001750"/>
              <a:ext cx="6481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Steeper</a:t>
              </a:r>
              <a:r>
                <a:rPr kumimoji="1" lang="en-US" altLang="ja-JP" sz="2400" dirty="0" smtClean="0"/>
                <a:t> divergence </a:t>
              </a:r>
              <a:r>
                <a:rPr lang="en-US" altLang="ja-JP" sz="2400" dirty="0" smtClean="0"/>
                <a:t>for </a:t>
              </a:r>
              <a:r>
                <a:rPr lang="en-US" altLang="ja-JP" sz="2400" dirty="0"/>
                <a:t>h</a:t>
              </a:r>
              <a:r>
                <a:rPr kumimoji="1" lang="en-US" altLang="ja-JP" sz="2400" dirty="0" smtClean="0"/>
                <a:t>igher-order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24026" y="6067911"/>
              <a:ext cx="1791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Stephanov</a:t>
              </a:r>
              <a:r>
                <a:rPr kumimoji="1" lang="en-US" altLang="ja-JP" dirty="0" smtClean="0"/>
                <a:t>, 2009</a:t>
              </a:r>
              <a:endParaRPr kumimoji="1" lang="ja-JP" altLang="en-US" dirty="0"/>
            </a:p>
          </p:txBody>
        </p:sp>
      </p:grpSp>
      <p:sp>
        <p:nvSpPr>
          <p:cNvPr id="26" name="下矢印 25"/>
          <p:cNvSpPr/>
          <p:nvPr/>
        </p:nvSpPr>
        <p:spPr>
          <a:xfrm>
            <a:off x="1352974" y="2941244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&#10;\end{align*}&lt;/body&gt;&#10;  &lt;fcolor&gt;FFFFCCFF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9" y="5271720"/>
            <a:ext cx="824517" cy="384776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B0F0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27" y="4361789"/>
            <a:ext cx="824517" cy="3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72528" y="5505601"/>
            <a:ext cx="8776432" cy="1264176"/>
          </a:xfrm>
          <a:prstGeom prst="roundRect">
            <a:avLst>
              <a:gd name="adj" fmla="val 15711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30" y="1304114"/>
            <a:ext cx="4392488" cy="41497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5769" y="1654644"/>
            <a:ext cx="1823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269" y="5610187"/>
            <a:ext cx="475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Enhancement &amp; Suppression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 </a:t>
            </a:r>
            <a:r>
              <a:rPr lang="en-US" altLang="ja-JP" sz="2800" dirty="0" smtClean="0">
                <a:latin typeface="+mj-lt"/>
                <a:ea typeface="ＭＳ Ｐゴシック"/>
              </a:rPr>
              <a:t>of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 non-Gaussian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cumulants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18" y="4249456"/>
            <a:ext cx="792088" cy="41949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00" y="2362530"/>
            <a:ext cx="792088" cy="4208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20431496">
            <a:off x="5152746" y="128740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Enhancement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705120" y="3726237"/>
            <a:ext cx="669630" cy="109718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0212624">
            <a:off x="5151764" y="309412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Suppression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 flipV="1">
            <a:off x="4705120" y="1622254"/>
            <a:ext cx="527920" cy="1134363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014198" y="2866875"/>
            <a:ext cx="823592" cy="48070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4643" y="5614428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Have we observed</a:t>
            </a:r>
          </a:p>
          <a:p>
            <a:r>
              <a:rPr lang="en-US" altLang="ja-JP" sz="2800" dirty="0" smtClean="0"/>
              <a:t>QCD </a:t>
            </a:r>
            <a:r>
              <a:rPr lang="en-US" altLang="ja-JP" sz="2800" dirty="0"/>
              <a:t>c</a:t>
            </a:r>
            <a:r>
              <a:rPr lang="en-US" altLang="ja-JP" sz="2800" dirty="0" smtClean="0"/>
              <a:t>ritical point?</a:t>
            </a:r>
            <a:endParaRPr kumimoji="1" lang="ja-JP" altLang="en-US" sz="2800" dirty="0" smtClean="0"/>
          </a:p>
        </p:txBody>
      </p:sp>
      <p:sp>
        <p:nvSpPr>
          <p:cNvPr id="15" name="下矢印 14"/>
          <p:cNvSpPr/>
          <p:nvPr/>
        </p:nvSpPr>
        <p:spPr>
          <a:xfrm rot="16200000">
            <a:off x="4853757" y="5775391"/>
            <a:ext cx="931869" cy="701222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Introducing Myself…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366" y="1450103"/>
            <a:ext cx="5947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Research Interest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rgbClr val="FFFF00"/>
                </a:solidFill>
              </a:rPr>
              <a:t>QCD in medium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Relativistic heavy-ion collisions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FFFF00"/>
                </a:solidFill>
              </a:rPr>
              <a:t>Non-Gaussian fluctuations</a:t>
            </a:r>
            <a:endParaRPr kumimoji="1" lang="en-US" altLang="ja-JP" sz="2000" dirty="0" smtClean="0">
              <a:solidFill>
                <a:srgbClr val="FFFF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Lattice numerical simulations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FFFF00"/>
                </a:solidFill>
              </a:rPr>
              <a:t>Gradient flow, energy-momentum tensor</a:t>
            </a:r>
            <a:endParaRPr kumimoji="1"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Machine learning / Hadron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Marathon</a:t>
            </a:r>
            <a:endParaRPr kumimoji="1" lang="en-US" altLang="ja-JP" sz="2400" dirty="0"/>
          </a:p>
          <a:p>
            <a:endParaRPr kumimoji="1" lang="en-US" altLang="ja-JP" sz="24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Past Affiliations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Tsukuba, Kyoto (Japan)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Frankfurt U. (Germany)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Brookhaven National Lab. (USA)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038" y="1545661"/>
            <a:ext cx="2079312" cy="22807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7612" t="9169" r="35092" b="17515"/>
          <a:stretch/>
        </p:blipFill>
        <p:spPr>
          <a:xfrm>
            <a:off x="6436038" y="4025722"/>
            <a:ext cx="2079312" cy="2318028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74357" y="1853167"/>
            <a:ext cx="5519666" cy="1120692"/>
            <a:chOff x="774357" y="1853167"/>
            <a:chExt cx="5519666" cy="1120692"/>
          </a:xfrm>
        </p:grpSpPr>
        <p:sp>
          <p:nvSpPr>
            <p:cNvPr id="8" name="角丸四角形 7"/>
            <p:cNvSpPr/>
            <p:nvPr/>
          </p:nvSpPr>
          <p:spPr>
            <a:xfrm>
              <a:off x="774357" y="2314832"/>
              <a:ext cx="5469924" cy="659027"/>
            </a:xfrm>
            <a:prstGeom prst="roundRect">
              <a:avLst/>
            </a:prstGeom>
            <a:noFill/>
            <a:ln w="28575">
              <a:solidFill>
                <a:srgbClr val="FFCA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320149" y="1853167"/>
              <a:ext cx="1973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ACB"/>
                  </a:solidFill>
                </a:rPr>
                <a:t>Today’s topics</a:t>
              </a:r>
              <a:endParaRPr kumimoji="1" lang="ja-JP" altLang="en-US" sz="2400" dirty="0" smtClean="0">
                <a:solidFill>
                  <a:srgbClr val="FFCAC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0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5360820" y="1664898"/>
            <a:ext cx="3456635" cy="3260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Rapidity Window Dependence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0" y="1560062"/>
            <a:ext cx="4707867" cy="36793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2310" y="5514539"/>
            <a:ext cx="821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latin typeface="+mj-lt"/>
                <a:ea typeface="ＭＳ Ｐゴシック"/>
              </a:rPr>
              <a:t>Non-Gaussian </a:t>
            </a:r>
            <a:r>
              <a:rPr lang="en-US" altLang="ja-JP" sz="2400" dirty="0" err="1" smtClean="0">
                <a:latin typeface="+mj-lt"/>
                <a:ea typeface="ＭＳ Ｐゴシック"/>
              </a:rPr>
              <a:t>Cumulants</a:t>
            </a:r>
            <a:r>
              <a:rPr lang="en-US" altLang="ja-JP" sz="2400" dirty="0" smtClean="0">
                <a:latin typeface="+mj-lt"/>
                <a:ea typeface="ＭＳ Ｐゴシック"/>
              </a:rPr>
              <a:t> have been observed as a function of rapidity window </a:t>
            </a: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smtClean="0">
                <a:latin typeface="+mj-lt"/>
                <a:ea typeface="ＭＳ Ｐゴシック"/>
              </a:rPr>
              <a:t>y.</a:t>
            </a:r>
          </a:p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latin typeface="+mj-lt"/>
                <a:ea typeface="ＭＳ Ｐゴシック"/>
              </a:rPr>
              <a:t>Some results have non-monotonic </a:t>
            </a:r>
            <a:r>
              <a:rPr lang="en-US" altLang="ja-JP" sz="2400" dirty="0" err="1" smtClean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err="1" smtClean="0">
                <a:latin typeface="+mj-lt"/>
                <a:ea typeface="ＭＳ Ｐゴシック"/>
              </a:rPr>
              <a:t>y</a:t>
            </a:r>
            <a:r>
              <a:rPr lang="en-US" altLang="ja-JP" sz="2400" dirty="0" smtClean="0">
                <a:latin typeface="+mj-lt"/>
                <a:ea typeface="ＭＳ Ｐゴシック"/>
              </a:rPr>
              <a:t> dependence.</a:t>
            </a:r>
            <a:endParaRPr lang="ja-JP" altLang="en-US" sz="2400" dirty="0">
              <a:latin typeface="+mj-lt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4133" y="1973465"/>
            <a:ext cx="216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+mj-lt"/>
                <a:ea typeface="ＭＳ Ｐゴシック"/>
              </a:rPr>
              <a:t>STAR Collab.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98" y="2128150"/>
            <a:ext cx="3456635" cy="266944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47" y="2331605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63" y="4409815"/>
            <a:ext cx="131233" cy="117475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flipV="1">
            <a:off x="6290814" y="2128150"/>
            <a:ext cx="1550856" cy="2123934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40" y="1764312"/>
            <a:ext cx="336550" cy="238125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6238852" y="2042181"/>
            <a:ext cx="1619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of Fluctuations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8141" y="1364010"/>
            <a:ext cx="6170141" cy="577102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620153" y="4428892"/>
            <a:ext cx="2952328" cy="2160240"/>
            <a:chOff x="4637049" y="3851642"/>
            <a:chExt cx="2952328" cy="2160240"/>
          </a:xfrm>
        </p:grpSpPr>
        <p:sp>
          <p:nvSpPr>
            <p:cNvPr id="7" name="四角形吹き出し 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84831"/>
                <a:gd name="adj2" fmla="val -4418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339253" y="1802421"/>
            <a:ext cx="2952328" cy="2160240"/>
            <a:chOff x="4785434" y="1196752"/>
            <a:chExt cx="2952328" cy="2160240"/>
          </a:xfrm>
        </p:grpSpPr>
        <p:sp>
          <p:nvSpPr>
            <p:cNvPr id="24" name="四角形吹き出し 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5112"/>
                <a:gd name="adj2" fmla="val -23236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5552143" y="4241031"/>
            <a:ext cx="3586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latin typeface="Calibri"/>
                <a:ea typeface="ＭＳ Ｐゴシック"/>
              </a:rPr>
              <a:t>Distributions in </a:t>
            </a:r>
            <a:r>
              <a:rPr lang="en-US" altLang="ja-JP" sz="2800" dirty="0" err="1" smtClean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800" dirty="0" err="1" smtClean="0">
                <a:latin typeface="Calibri"/>
                <a:ea typeface="ＭＳ Ｐゴシック"/>
              </a:rPr>
              <a:t>y</a:t>
            </a:r>
            <a:r>
              <a:rPr lang="en-US" altLang="ja-JP" sz="2800" smtClean="0">
                <a:latin typeface="Calibri"/>
                <a:ea typeface="ＭＳ Ｐゴシック"/>
              </a:rPr>
              <a:t> in </a:t>
            </a:r>
            <a:r>
              <a:rPr lang="en-US" altLang="ja-JP" sz="2800" dirty="0" smtClean="0">
                <a:latin typeface="Calibri"/>
                <a:ea typeface="ＭＳ Ｐゴシック"/>
              </a:rPr>
              <a:t>the final state and early stage are different due to</a:t>
            </a:r>
            <a:r>
              <a:rPr lang="ja-JP" altLang="en-US" sz="2800" dirty="0">
                <a:latin typeface="Calibri"/>
                <a:ea typeface="ＭＳ Ｐゴシック"/>
              </a:rPr>
              <a:t> </a:t>
            </a:r>
            <a:r>
              <a:rPr lang="en-US" altLang="ja-JP" sz="2800" dirty="0" smtClean="0">
                <a:latin typeface="Calibri"/>
                <a:ea typeface="ＭＳ Ｐゴシック"/>
              </a:rPr>
              <a:t>diffusion.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69413" y="1104276"/>
            <a:ext cx="286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Ohno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 2014</a:t>
            </a:r>
          </a:p>
          <a:p>
            <a:pPr algn="r"/>
            <a:r>
              <a:rPr lang="en-US" altLang="ja-JP" sz="2000" dirty="0" smtClean="0"/>
              <a:t>MK 2015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63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Rapidity Window dependence</a:t>
            </a:r>
            <a:br>
              <a:rPr lang="en-US" altLang="ja-JP" dirty="0" smtClean="0"/>
            </a:br>
            <a:r>
              <a:rPr lang="en-US" altLang="ja-JP" sz="3600" dirty="0" smtClean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 smtClean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Parameters</a:t>
            </a:r>
            <a:endParaRPr kumimoji="1" lang="ja-JP" altLang="en-US" sz="2800" b="1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MK+ (2014); MK (2015)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18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Rapidity Window dependence</a:t>
            </a:r>
            <a:br>
              <a:rPr lang="en-US" altLang="ja-JP" dirty="0" smtClean="0"/>
            </a:br>
            <a:r>
              <a:rPr lang="en-US" altLang="ja-JP" sz="3600" dirty="0" smtClean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 smtClean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Parameters</a:t>
            </a:r>
            <a:endParaRPr kumimoji="1" lang="ja-JP" altLang="en-US" sz="2800" b="1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655" y="2105652"/>
            <a:ext cx="3960440" cy="309519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702785" y="2413437"/>
            <a:ext cx="135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+mj-lt"/>
                <a:ea typeface="ＭＳ Ｐゴシック"/>
              </a:rPr>
              <a:t>STAR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MK+ (2014); MK (2015)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537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0857" y="1553225"/>
            <a:ext cx="8349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Exploring dense medium in relativistic heavy-ion collisions is one of the hottest topics in this field. Many new experiments will start </a:t>
            </a:r>
            <a:r>
              <a:rPr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in the near future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! </a:t>
            </a:r>
            <a:endParaRPr lang="en-US" altLang="ja-JP" sz="2400" dirty="0" smtClean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Fluctuations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are promising observables for the search for the phase structure of QCD. </a:t>
            </a:r>
            <a:r>
              <a:rPr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Non-Gaussian fluctuations attract much attention, and active experimental and theoretical studies are ongoing.</a:t>
            </a:r>
          </a:p>
        </p:txBody>
      </p:sp>
    </p:spTree>
    <p:extLst>
      <p:ext uri="{BB962C8B-B14F-4D97-AF65-F5344CB8AC3E}">
        <p14:creationId xmlns:p14="http://schemas.microsoft.com/office/powerpoint/2010/main" val="22350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543289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 (QGP)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9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543289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 (QGP)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1688246" y="1480179"/>
            <a:ext cx="1360781" cy="4286256"/>
            <a:chOff x="848182" y="1763237"/>
            <a:chExt cx="1345761" cy="4302426"/>
          </a:xfrm>
        </p:grpSpPr>
        <p:sp>
          <p:nvSpPr>
            <p:cNvPr id="63" name="直角三角形 62"/>
            <p:cNvSpPr/>
            <p:nvPr/>
          </p:nvSpPr>
          <p:spPr>
            <a:xfrm flipV="1">
              <a:off x="848182" y="1763237"/>
              <a:ext cx="1345761" cy="4302426"/>
            </a:xfrm>
            <a:prstGeom prst="rtTriangle">
              <a:avLst/>
            </a:prstGeom>
            <a:gradFill>
              <a:gsLst>
                <a:gs pos="0">
                  <a:srgbClr val="FF0000">
                    <a:alpha val="49000"/>
                  </a:srgbClr>
                </a:gs>
                <a:gs pos="100000">
                  <a:srgbClr val="FF0000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 rot="16746103">
              <a:off x="304560" y="2914324"/>
              <a:ext cx="2000758" cy="517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Lattice QCD</a:t>
              </a:r>
              <a:endParaRPr kumimoji="1" lang="ja-JP" altLang="en-US" sz="2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389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543289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 (QGP)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297566" y="1184710"/>
            <a:ext cx="2978829" cy="2023595"/>
            <a:chOff x="907938" y="1467689"/>
            <a:chExt cx="2978829" cy="2023595"/>
          </a:xfrm>
        </p:grpSpPr>
        <p:pic>
          <p:nvPicPr>
            <p:cNvPr id="57" name="Picture 23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Early Universe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6505673" y="4460910"/>
            <a:ext cx="2221323" cy="2426368"/>
            <a:chOff x="6122746" y="3631097"/>
            <a:chExt cx="2221323" cy="2426368"/>
          </a:xfrm>
        </p:grpSpPr>
        <p:pic>
          <p:nvPicPr>
            <p:cNvPr id="60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Compact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Stars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Relativistic Heavy-Ion Collisions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461169" y="2367770"/>
            <a:ext cx="4223514" cy="2540621"/>
            <a:chOff x="4291836" y="2105297"/>
            <a:chExt cx="4223514" cy="2540621"/>
          </a:xfrm>
        </p:grpSpPr>
        <p:sp>
          <p:nvSpPr>
            <p:cNvPr id="5" name="角丸四角形 4"/>
            <p:cNvSpPr/>
            <p:nvPr/>
          </p:nvSpPr>
          <p:spPr>
            <a:xfrm>
              <a:off x="4291836" y="2105297"/>
              <a:ext cx="4223514" cy="2540621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580876" y="2344555"/>
              <a:ext cx="328166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/>
                <a:t>Physics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Hot &amp; dense medium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Early Universe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Quark-gluon plasma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QCD phase </a:t>
              </a:r>
              <a:r>
                <a:rPr kumimoji="1" lang="en-US" altLang="ja-JP" sz="2400" dirty="0" err="1" smtClean="0"/>
                <a:t>structre</a:t>
              </a:r>
              <a:endParaRPr kumimoji="1" lang="ja-JP" altLang="en-US" sz="2400" dirty="0" smtClean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395711" y="3894211"/>
            <a:ext cx="3855014" cy="2883488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8439" y="4018668"/>
            <a:ext cx="31854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RHIC </a:t>
            </a:r>
            <a:r>
              <a:rPr lang="en-US" altLang="ja-JP" sz="2400" dirty="0" smtClean="0"/>
              <a:t>(2000~)</a:t>
            </a:r>
            <a:endParaRPr lang="en-US" altLang="ja-JP" sz="2400" dirty="0"/>
          </a:p>
          <a:p>
            <a:r>
              <a:rPr kumimoji="1" lang="en-US" altLang="ja-JP" sz="2400" dirty="0" smtClean="0"/>
              <a:t>QGP Formation</a:t>
            </a:r>
          </a:p>
          <a:p>
            <a:r>
              <a:rPr kumimoji="1" lang="en-US" altLang="ja-JP" sz="2400" dirty="0" smtClean="0"/>
              <a:t>Strongly coupled QGP</a:t>
            </a:r>
          </a:p>
          <a:p>
            <a:endParaRPr lang="en-US" altLang="ja-JP" sz="1100" dirty="0" smtClean="0"/>
          </a:p>
          <a:p>
            <a:r>
              <a:rPr lang="en-US" altLang="ja-JP" sz="2800" b="1" dirty="0" smtClean="0"/>
              <a:t>LHC</a:t>
            </a:r>
            <a:r>
              <a:rPr lang="en-US" altLang="ja-JP" sz="2400" dirty="0" smtClean="0"/>
              <a:t> (2010~)</a:t>
            </a:r>
            <a:endParaRPr lang="en-US" altLang="ja-JP" sz="2400" dirty="0"/>
          </a:p>
          <a:p>
            <a:r>
              <a:rPr lang="en-US" altLang="ja-JP" sz="2400" dirty="0" smtClean="0"/>
              <a:t>Precision measurement</a:t>
            </a:r>
          </a:p>
          <a:p>
            <a:r>
              <a:rPr lang="en-US" altLang="ja-JP" sz="2400" dirty="0" smtClean="0"/>
              <a:t>of the QGP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70997" y="1314745"/>
            <a:ext cx="3920839" cy="2449487"/>
            <a:chOff x="5098470" y="3829386"/>
            <a:chExt cx="3920839" cy="2449487"/>
          </a:xfrm>
        </p:grpSpPr>
        <p:sp>
          <p:nvSpPr>
            <p:cNvPr id="12" name="角丸四角形 11"/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75753" y="4052519"/>
              <a:ext cx="3417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Collide 2 heavy nuclei</a:t>
              </a:r>
              <a:endPara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明朝B"/>
              </a:endParaRPr>
            </a:p>
          </p:txBody>
        </p:sp>
        <p:sp>
          <p:nvSpPr>
            <p:cNvPr id="14" name="円/楕円 58"/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" name="円/楕円 59"/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" name="円/楕円 60"/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" name="円/楕円 61"/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" name="円/楕円 62"/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" name="円/楕円 63"/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" name="円/楕円 64"/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" name="円/楕円 65"/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" name="円/楕円 66"/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3" name="円/楕円 67"/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4" name="円/楕円 68"/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5" name="円/楕円 69"/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6" name="円/楕円 70"/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7" name="円/楕円 71"/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8" name="円/楕円 72"/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9" name="円/楕円 73"/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0" name="円/楕円 74"/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1" name="円/楕円 76"/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2" name="円/楕円 77"/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3" name="円/楕円 78"/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4" name="円/楕円 79"/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5" name="円/楕円 80"/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6" name="円/楕円 81"/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7" name="円/楕円 82"/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8" name="円/楕円 83"/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9" name="円/楕円 84"/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0" name="円/楕円 85"/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1" name="円/楕円 86"/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2" name="円/楕円 87"/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3" name="円/楕円 88"/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4" name="円/楕円 89"/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5" name="円/楕円 90"/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6" name="円/楕円 91"/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7" name="円/楕円 92"/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8" name="円/楕円 93"/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9" name="円/楕円 94"/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0" name="円/楕円 95"/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1" name="円/楕円 96"/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2" name="右矢印 51"/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3" name="右矢印 52"/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4" name="円/楕円 98"/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5" name="円/楕円 99"/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6" name="円/楕円 100"/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7" name="円/楕円 101"/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8" name="円/楕円 102"/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9" name="円/楕円 103"/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0" name="円/楕円 104"/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1" name="円/楕円 105"/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2" name="円/楕円 106"/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3" name="円/楕円 107"/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4" name="円/楕円 108"/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5" name="円/楕円 109"/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6" name="円/楕円 110"/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7" name="円/楕円 111"/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8" name="円/楕円 112"/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9" name="円/楕円 113"/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0" name="円/楕円 114"/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1" name="円/楕円 115"/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2" name="円/楕円 116"/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3" name="円/楕円 117"/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4" name="円/楕円 118"/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5" name="円/楕円 119"/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6" name="円/楕円 120"/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7" name="円/楕円 121"/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8" name="円/楕円 122"/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9" name="円/楕円 123"/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0" name="円/楕円 124"/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1" name="円/楕円 125"/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2" name="円/楕円 126"/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3" name="円/楕円 127"/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4" name="円/楕円 128"/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5" name="円/楕円 129"/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6" name="円/楕円 130"/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7" name="円/楕円 131"/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8" name="円/楕円 132"/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9" name="円/楕円 133"/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0" name="円/楕円 134"/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1" name="円/楕円 135"/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2" name="円/楕円 136"/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3" name="円/楕円 137"/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4" name="円/楕円 138"/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5" name="円/楕円 139"/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6" name="円/楕円 140"/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7" name="円/楕円 141"/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8" name="円/楕円 142"/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9" name="円/楕円 143"/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0" name="円/楕円 144"/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1" name="円/楕円 145"/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2" name="円/楕円 146"/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3" name="円/楕円 147"/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4" name="円/楕円 148"/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5" name="円/楕円 149"/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6" name="円/楕円 150"/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7" name="円/楕円 151"/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8" name="円/楕円 152"/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9" name="円/楕円 153"/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0" name="円/楕円 154"/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1" name="円/楕円 155"/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3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Brief History of Relativistic HIC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AGS</a:t>
              </a:r>
            </a:p>
            <a:p>
              <a:pPr algn="ctr"/>
              <a:r>
                <a:rPr lang="en-US" altLang="ja-JP" dirty="0" smtClean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SPS</a:t>
              </a:r>
            </a:p>
            <a:p>
              <a:pPr algn="ctr"/>
              <a:r>
                <a:rPr kumimoji="1" lang="en-US" altLang="ja-JP" dirty="0" smtClean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</a:t>
              </a:r>
            </a:p>
            <a:p>
              <a:pPr algn="ctr"/>
              <a:r>
                <a:rPr kumimoji="1" lang="en-US" altLang="ja-JP" dirty="0" smtClean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LHC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1094" y="1426104"/>
            <a:ext cx="8607111" cy="749043"/>
            <a:chOff x="71094" y="1426104"/>
            <a:chExt cx="8607111" cy="749043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4467397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6843300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87" y="1426104"/>
              <a:ext cx="963518" cy="382641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2091494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66" y="1495176"/>
              <a:ext cx="760868" cy="238461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81" y="1431425"/>
              <a:ext cx="1137166" cy="303245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411" y="1492075"/>
              <a:ext cx="984166" cy="242596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/>
            <p:nvPr/>
          </p:nvCxnSpPr>
          <p:spPr>
            <a:xfrm flipV="1">
              <a:off x="71094" y="2028666"/>
              <a:ext cx="83649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 smtClean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Brief History of Relativistic HIC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467397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6843300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87" y="1426104"/>
            <a:ext cx="963518" cy="38264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091494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66" y="1495176"/>
            <a:ext cx="760868" cy="23846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81" y="1431425"/>
            <a:ext cx="1137166" cy="30324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11" y="1492075"/>
            <a:ext cx="984166" cy="242596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AGS</a:t>
              </a:r>
            </a:p>
            <a:p>
              <a:pPr algn="ctr"/>
              <a:r>
                <a:rPr lang="en-US" altLang="ja-JP" dirty="0" smtClean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SPS</a:t>
              </a:r>
            </a:p>
            <a:p>
              <a:pPr algn="ctr"/>
              <a:r>
                <a:rPr kumimoji="1" lang="en-US" altLang="ja-JP" dirty="0" smtClean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</a:t>
              </a:r>
            </a:p>
            <a:p>
              <a:pPr algn="ctr"/>
              <a:r>
                <a:rPr kumimoji="1" lang="en-US" altLang="ja-JP" dirty="0" smtClean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LHC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cxnSp>
        <p:nvCxnSpPr>
          <p:cNvPr id="23" name="直線矢印コネクタ 22"/>
          <p:cNvCxnSpPr/>
          <p:nvPr/>
        </p:nvCxnSpPr>
        <p:spPr>
          <a:xfrm flipV="1">
            <a:off x="71094" y="2028666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1198761" y="2976064"/>
            <a:ext cx="2584075" cy="851725"/>
            <a:chOff x="1420711" y="1600023"/>
            <a:chExt cx="2584075" cy="851725"/>
          </a:xfrm>
        </p:grpSpPr>
        <p:sp>
          <p:nvSpPr>
            <p:cNvPr id="25" name="正方形/長方形 24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RHIC-BES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-112143" y="3697927"/>
            <a:ext cx="2717013" cy="851725"/>
            <a:chOff x="955589" y="2962999"/>
            <a:chExt cx="1849938" cy="851725"/>
          </a:xfrm>
        </p:grpSpPr>
        <p:sp>
          <p:nvSpPr>
            <p:cNvPr id="31" name="正方形/長方形 30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472447" y="3012968"/>
              <a:ext cx="8115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NICA</a:t>
              </a:r>
            </a:p>
            <a:p>
              <a:pPr algn="ctr"/>
              <a:r>
                <a:rPr lang="en-US" altLang="ja-JP" dirty="0" smtClean="0"/>
                <a:t>FXT: 2019-</a:t>
              </a:r>
              <a:endParaRPr kumimoji="1" lang="ja-JP" altLang="en-US" dirty="0"/>
            </a:p>
          </p:txBody>
        </p: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 smtClean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右矢印 36"/>
          <p:cNvSpPr/>
          <p:nvPr/>
        </p:nvSpPr>
        <p:spPr>
          <a:xfrm flipH="1">
            <a:off x="1852902" y="3747896"/>
            <a:ext cx="3764582" cy="183047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9900">
                  <a:alpha val="16000"/>
                </a:srgbClr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30247" y="4184898"/>
            <a:ext cx="23952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2010~</a:t>
            </a:r>
          </a:p>
          <a:p>
            <a:r>
              <a:rPr lang="en-US" altLang="ja-JP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Lower Energy</a:t>
            </a:r>
            <a:endParaRPr kumimoji="1" lang="ja-JP" altLang="en-US" sz="2800" b="1" dirty="0" smtClean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-242196" y="4386161"/>
            <a:ext cx="1673734" cy="866671"/>
            <a:chOff x="301549" y="2284018"/>
            <a:chExt cx="1849938" cy="866671"/>
          </a:xfrm>
        </p:grpSpPr>
        <p:sp>
          <p:nvSpPr>
            <p:cNvPr id="28" name="正方形/長方形 2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6122" y="2284018"/>
              <a:ext cx="8607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FAIR</a:t>
              </a:r>
            </a:p>
            <a:p>
              <a:pPr algn="ctr"/>
              <a:r>
                <a:rPr lang="en-US" altLang="ja-JP" dirty="0" smtClean="0"/>
                <a:t>2025-</a:t>
              </a:r>
              <a:endParaRPr kumimoji="1" lang="ja-JP" altLang="en-US" dirty="0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-206684" y="5283662"/>
            <a:ext cx="1849938" cy="866671"/>
            <a:chOff x="301549" y="2284018"/>
            <a:chExt cx="1849938" cy="866671"/>
          </a:xfrm>
        </p:grpSpPr>
        <p:sp>
          <p:nvSpPr>
            <p:cNvPr id="42" name="正方形/長方形 41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FF7C80"/>
                </a:gs>
                <a:gs pos="85000">
                  <a:srgbClr val="FF7C80"/>
                </a:gs>
                <a:gs pos="0">
                  <a:srgbClr val="FF7C80">
                    <a:alpha val="0"/>
                  </a:srgbClr>
                </a:gs>
                <a:gs pos="100000">
                  <a:srgbClr val="FF7C8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77757" y="2284018"/>
              <a:ext cx="14975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J-PARC-HI</a:t>
              </a:r>
            </a:p>
            <a:p>
              <a:pPr algn="ctr"/>
              <a:r>
                <a:rPr lang="en-US" altLang="ja-JP" dirty="0" smtClean="0"/>
                <a:t>2025-?</a:t>
              </a:r>
              <a:endParaRPr kumimoji="1" lang="ja-JP" altLang="en-US" dirty="0"/>
            </a:p>
          </p:txBody>
        </p:sp>
      </p:grpSp>
      <p:sp>
        <p:nvSpPr>
          <p:cNvPr id="46" name="角丸四角形 45"/>
          <p:cNvSpPr/>
          <p:nvPr/>
        </p:nvSpPr>
        <p:spPr>
          <a:xfrm>
            <a:off x="1632788" y="5327423"/>
            <a:ext cx="4183045" cy="1446930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08993" y="5351858"/>
            <a:ext cx="3805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Interaction rate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FAIR, J-PARC-HI: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~10</a:t>
            </a:r>
            <a:r>
              <a:rPr lang="en-US" altLang="ja-JP" sz="2400" b="1" baseline="30000" dirty="0" smtClean="0">
                <a:solidFill>
                  <a:srgbClr val="FFFF00"/>
                </a:solidFill>
              </a:rPr>
              <a:t>7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AGS, SPS: ~10</a:t>
            </a:r>
            <a:r>
              <a:rPr kumimoji="1" lang="en-US" altLang="ja-JP" sz="2400" baseline="30000" dirty="0" smtClean="0"/>
              <a:t>2 </a:t>
            </a:r>
            <a:r>
              <a:rPr kumimoji="1" lang="en-US" altLang="ja-JP" sz="2400" dirty="0" smtClean="0"/>
              <a:t>Hz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3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0.xml><?xml version="1.0" encoding="utf-8"?>
<a:theme xmlns:a="http://schemas.openxmlformats.org/drawingml/2006/main" name="5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F0CB588-A438-43A6-B64B-1E54975B0F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724</Words>
  <Application>Microsoft Office PowerPoint</Application>
  <PresentationFormat>画面に合わせる (4:3)</PresentationFormat>
  <Paragraphs>229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15</vt:i4>
      </vt:variant>
      <vt:variant>
        <vt:lpstr>スライド タイトル</vt:lpstr>
      </vt:variant>
      <vt:variant>
        <vt:i4>24</vt:i4>
      </vt:variant>
    </vt:vector>
  </HeadingPairs>
  <TitlesOfParts>
    <vt:vector size="56" baseType="lpstr">
      <vt:lpstr>Adobe Song Std L</vt:lpstr>
      <vt:lpstr>HGS明朝E</vt:lpstr>
      <vt:lpstr>HGｺﾞｼｯｸM</vt:lpstr>
      <vt:lpstr>HG丸ｺﾞｼｯｸM-PRO</vt:lpstr>
      <vt:lpstr>HG明朝B</vt:lpstr>
      <vt:lpstr>ＭＳ Ｐゴシック</vt:lpstr>
      <vt:lpstr>メイリオ</vt:lpstr>
      <vt:lpstr>游ゴシック</vt:lpstr>
      <vt:lpstr>Agency FB</vt:lpstr>
      <vt:lpstr>Arial</vt:lpstr>
      <vt:lpstr>Arial Rounded MT Bold</vt:lpstr>
      <vt:lpstr>Calibri</vt:lpstr>
      <vt:lpstr>Calibri Light</vt:lpstr>
      <vt:lpstr>Corbel</vt:lpstr>
      <vt:lpstr>Symbol</vt:lpstr>
      <vt:lpstr>Trebuchet MS</vt:lpstr>
      <vt:lpstr>Wingdings</vt:lpstr>
      <vt:lpstr>奥行</vt:lpstr>
      <vt:lpstr>1_奥行</vt:lpstr>
      <vt:lpstr>13_標準デザイン</vt:lpstr>
      <vt:lpstr>1_標準デザイン</vt:lpstr>
      <vt:lpstr>12_標準デザイン</vt:lpstr>
      <vt:lpstr>10_標準デザイン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2_奥行</vt:lpstr>
      <vt:lpstr>Search for Phase Structure of QCD in Relativistic Heavy-Ion Collisions</vt:lpstr>
      <vt:lpstr>Introducing Myself…</vt:lpstr>
      <vt:lpstr>QCD Phase Diagram</vt:lpstr>
      <vt:lpstr>QCD Phase Diagram</vt:lpstr>
      <vt:lpstr>QCD Phase Diagram</vt:lpstr>
      <vt:lpstr>Relativistic Heavy-Ion Collisions</vt:lpstr>
      <vt:lpstr>Brief History of Relativistic HIC</vt:lpstr>
      <vt:lpstr>Brief History of Relativistic HIC</vt:lpstr>
      <vt:lpstr>Beam-Energy Dependence</vt:lpstr>
      <vt:lpstr>Beam-Energy Dependence</vt:lpstr>
      <vt:lpstr>Beam-Energy Scan</vt:lpstr>
      <vt:lpstr>Beam-Energy Scan</vt:lpstr>
      <vt:lpstr>Maximum Density</vt:lpstr>
      <vt:lpstr>HI Acceleration @ J-PARC</vt:lpstr>
      <vt:lpstr>Collision Rate</vt:lpstr>
      <vt:lpstr>Various Observables</vt:lpstr>
      <vt:lpstr>Event-by-Event Fluctuations</vt:lpstr>
      <vt:lpstr>Non-Gaussian Cumulants</vt:lpstr>
      <vt:lpstr>Experimental Results</vt:lpstr>
      <vt:lpstr>Rapidity Window Dependence</vt:lpstr>
      <vt:lpstr>Diffusion of Fluctuations</vt:lpstr>
      <vt:lpstr>Rapidity Window dependence as a Result of Diffusion</vt:lpstr>
      <vt:lpstr>Rapidity Window dependence as a Result of Diffusion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QCD Phase Structure in Heavy-Ion Collisions</dc:title>
  <dc:creator>Masakiyo Kitazawa</dc:creator>
  <cp:lastModifiedBy>Kitazawa Masakiyo</cp:lastModifiedBy>
  <cp:revision>153</cp:revision>
  <dcterms:created xsi:type="dcterms:W3CDTF">2018-01-31T04:58:16Z</dcterms:created>
  <dcterms:modified xsi:type="dcterms:W3CDTF">2020-11-30T11:51:43Z</dcterms:modified>
</cp:coreProperties>
</file>