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63"/>
  </p:notesMasterIdLst>
  <p:sldIdLst>
    <p:sldId id="256" r:id="rId4"/>
    <p:sldId id="421" r:id="rId5"/>
    <p:sldId id="505" r:id="rId6"/>
    <p:sldId id="502" r:id="rId7"/>
    <p:sldId id="422" r:id="rId8"/>
    <p:sldId id="525" r:id="rId9"/>
    <p:sldId id="268" r:id="rId10"/>
    <p:sldId id="270" r:id="rId11"/>
    <p:sldId id="482" r:id="rId12"/>
    <p:sldId id="279" r:id="rId13"/>
    <p:sldId id="359" r:id="rId14"/>
    <p:sldId id="371" r:id="rId15"/>
    <p:sldId id="429" r:id="rId16"/>
    <p:sldId id="483" r:id="rId17"/>
    <p:sldId id="345" r:id="rId18"/>
    <p:sldId id="524" r:id="rId19"/>
    <p:sldId id="430" r:id="rId20"/>
    <p:sldId id="431" r:id="rId21"/>
    <p:sldId id="427" r:id="rId22"/>
    <p:sldId id="432" r:id="rId23"/>
    <p:sldId id="503" r:id="rId24"/>
    <p:sldId id="439" r:id="rId25"/>
    <p:sldId id="440" r:id="rId26"/>
    <p:sldId id="441" r:id="rId27"/>
    <p:sldId id="443" r:id="rId28"/>
    <p:sldId id="444" r:id="rId29"/>
    <p:sldId id="445" r:id="rId30"/>
    <p:sldId id="448" r:id="rId31"/>
    <p:sldId id="446" r:id="rId32"/>
    <p:sldId id="447" r:id="rId33"/>
    <p:sldId id="451" r:id="rId34"/>
    <p:sldId id="452" r:id="rId35"/>
    <p:sldId id="453" r:id="rId36"/>
    <p:sldId id="454" r:id="rId37"/>
    <p:sldId id="455" r:id="rId38"/>
    <p:sldId id="456" r:id="rId39"/>
    <p:sldId id="462" r:id="rId40"/>
    <p:sldId id="463" r:id="rId41"/>
    <p:sldId id="457" r:id="rId42"/>
    <p:sldId id="459" r:id="rId43"/>
    <p:sldId id="460" r:id="rId44"/>
    <p:sldId id="501" r:id="rId45"/>
    <p:sldId id="510" r:id="rId46"/>
    <p:sldId id="504" r:id="rId47"/>
    <p:sldId id="507" r:id="rId48"/>
    <p:sldId id="506" r:id="rId49"/>
    <p:sldId id="489" r:id="rId50"/>
    <p:sldId id="490" r:id="rId51"/>
    <p:sldId id="518" r:id="rId52"/>
    <p:sldId id="523" r:id="rId53"/>
    <p:sldId id="520" r:id="rId54"/>
    <p:sldId id="491" r:id="rId55"/>
    <p:sldId id="493" r:id="rId56"/>
    <p:sldId id="492" r:id="rId57"/>
    <p:sldId id="481" r:id="rId58"/>
    <p:sldId id="334" r:id="rId59"/>
    <p:sldId id="428" r:id="rId60"/>
    <p:sldId id="320" r:id="rId61"/>
    <p:sldId id="442" r:id="rId6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24963"/>
    <a:srgbClr val="11455D"/>
    <a:srgbClr val="FF5050"/>
    <a:srgbClr val="FFCCFF"/>
    <a:srgbClr val="10445C"/>
    <a:srgbClr val="12465D"/>
    <a:srgbClr val="124760"/>
    <a:srgbClr val="2DC9D7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12372-F101-4907-BB31-0AD8956D7364}" v="34" dt="2022-01-26T12:50:51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39912372-F101-4907-BB31-0AD8956D7364}"/>
    <pc:docChg chg="undo custSel addSld delSld modSld sldOrd">
      <pc:chgData name="Kitazawa Masakiyo" userId="2bf3742da7ad8ecb" providerId="LiveId" clId="{39912372-F101-4907-BB31-0AD8956D7364}" dt="2022-01-26T12:50:51.041" v="496"/>
      <pc:docMkLst>
        <pc:docMk/>
      </pc:docMkLst>
      <pc:sldChg chg="modSp mod">
        <pc:chgData name="Kitazawa Masakiyo" userId="2bf3742da7ad8ecb" providerId="LiveId" clId="{39912372-F101-4907-BB31-0AD8956D7364}" dt="2022-01-26T04:11:57.483" v="121" actId="6549"/>
        <pc:sldMkLst>
          <pc:docMk/>
          <pc:sldMk cId="1851464119" sldId="256"/>
        </pc:sldMkLst>
        <pc:spChg chg="mod">
          <ac:chgData name="Kitazawa Masakiyo" userId="2bf3742da7ad8ecb" providerId="LiveId" clId="{39912372-F101-4907-BB31-0AD8956D7364}" dt="2022-01-26T04:11:38.081" v="97" actId="1035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39912372-F101-4907-BB31-0AD8956D7364}" dt="2022-01-26T04:11:57.483" v="121" actId="6549"/>
          <ac:spMkLst>
            <pc:docMk/>
            <pc:sldMk cId="1851464119" sldId="256"/>
            <ac:spMk id="4" creationId="{00000000-0000-0000-0000-000000000000}"/>
          </ac:spMkLst>
        </pc:spChg>
      </pc:sldChg>
      <pc:sldChg chg="ord">
        <pc:chgData name="Kitazawa Masakiyo" userId="2bf3742da7ad8ecb" providerId="LiveId" clId="{39912372-F101-4907-BB31-0AD8956D7364}" dt="2022-01-26T11:48:17.499" v="487"/>
        <pc:sldMkLst>
          <pc:docMk/>
          <pc:sldMk cId="1699985801" sldId="320"/>
        </pc:sldMkLst>
      </pc:sldChg>
      <pc:sldChg chg="ord">
        <pc:chgData name="Kitazawa Masakiyo" userId="2bf3742da7ad8ecb" providerId="LiveId" clId="{39912372-F101-4907-BB31-0AD8956D7364}" dt="2022-01-26T05:29:42.737" v="331"/>
        <pc:sldMkLst>
          <pc:docMk/>
          <pc:sldMk cId="1274276480" sldId="345"/>
        </pc:sldMkLst>
      </pc:sldChg>
      <pc:sldChg chg="ord">
        <pc:chgData name="Kitazawa Masakiyo" userId="2bf3742da7ad8ecb" providerId="LiveId" clId="{39912372-F101-4907-BB31-0AD8956D7364}" dt="2022-01-26T05:29:12.522" v="329"/>
        <pc:sldMkLst>
          <pc:docMk/>
          <pc:sldMk cId="1383787547" sldId="359"/>
        </pc:sldMkLst>
      </pc:sldChg>
      <pc:sldChg chg="del">
        <pc:chgData name="Kitazawa Masakiyo" userId="2bf3742da7ad8ecb" providerId="LiveId" clId="{39912372-F101-4907-BB31-0AD8956D7364}" dt="2022-01-26T05:28:48.674" v="327" actId="2696"/>
        <pc:sldMkLst>
          <pc:docMk/>
          <pc:sldMk cId="2170139666" sldId="359"/>
        </pc:sldMkLst>
      </pc:sldChg>
      <pc:sldChg chg="del">
        <pc:chgData name="Kitazawa Masakiyo" userId="2bf3742da7ad8ecb" providerId="LiveId" clId="{39912372-F101-4907-BB31-0AD8956D7364}" dt="2022-01-26T05:31:00.844" v="335" actId="2696"/>
        <pc:sldMkLst>
          <pc:docMk/>
          <pc:sldMk cId="1374432455" sldId="371"/>
        </pc:sldMkLst>
      </pc:sldChg>
      <pc:sldChg chg="addSp delSp modSp mod modAnim">
        <pc:chgData name="Kitazawa Masakiyo" userId="2bf3742da7ad8ecb" providerId="LiveId" clId="{39912372-F101-4907-BB31-0AD8956D7364}" dt="2022-01-26T12:50:51.041" v="496"/>
        <pc:sldMkLst>
          <pc:docMk/>
          <pc:sldMk cId="2651941482" sldId="421"/>
        </pc:sldMkLst>
        <pc:spChg chg="add mod">
          <ac:chgData name="Kitazawa Masakiyo" userId="2bf3742da7ad8ecb" providerId="LiveId" clId="{39912372-F101-4907-BB31-0AD8956D7364}" dt="2022-01-26T12:50:43.713" v="494" actId="164"/>
          <ac:spMkLst>
            <pc:docMk/>
            <pc:sldMk cId="2651941482" sldId="421"/>
            <ac:spMk id="12" creationId="{A11D43DD-7F8A-4ED8-AB36-773B3D663200}"/>
          </ac:spMkLst>
        </pc:spChg>
        <pc:grpChg chg="add mod">
          <ac:chgData name="Kitazawa Masakiyo" userId="2bf3742da7ad8ecb" providerId="LiveId" clId="{39912372-F101-4907-BB31-0AD8956D7364}" dt="2022-01-26T12:50:43.713" v="494" actId="164"/>
          <ac:grpSpMkLst>
            <pc:docMk/>
            <pc:sldMk cId="2651941482" sldId="421"/>
            <ac:grpSpMk id="5" creationId="{ED222EBB-708E-4C66-AAFD-33E1ECAF2628}"/>
          </ac:grpSpMkLst>
        </pc:grpChg>
        <pc:picChg chg="add mod">
          <ac:chgData name="Kitazawa Masakiyo" userId="2bf3742da7ad8ecb" providerId="LiveId" clId="{39912372-F101-4907-BB31-0AD8956D7364}" dt="2022-01-26T12:50:43.713" v="494" actId="164"/>
          <ac:picMkLst>
            <pc:docMk/>
            <pc:sldMk cId="2651941482" sldId="421"/>
            <ac:picMk id="11" creationId="{45A8491C-027C-44C5-B7C6-4319399E8C6F}"/>
          </ac:picMkLst>
        </pc:picChg>
        <pc:picChg chg="del">
          <ac:chgData name="Kitazawa Masakiyo" userId="2bf3742da7ad8ecb" providerId="LiveId" clId="{39912372-F101-4907-BB31-0AD8956D7364}" dt="2022-01-26T04:16:18.589" v="123" actId="478"/>
          <ac:picMkLst>
            <pc:docMk/>
            <pc:sldMk cId="2651941482" sldId="421"/>
            <ac:picMk id="22" creationId="{00000000-0000-0000-0000-000000000000}"/>
          </ac:picMkLst>
        </pc:picChg>
      </pc:sldChg>
      <pc:sldChg chg="del">
        <pc:chgData name="Kitazawa Masakiyo" userId="2bf3742da7ad8ecb" providerId="LiveId" clId="{39912372-F101-4907-BB31-0AD8956D7364}" dt="2022-01-26T05:28:48.674" v="327" actId="2696"/>
        <pc:sldMkLst>
          <pc:docMk/>
          <pc:sldMk cId="4026792948" sldId="427"/>
        </pc:sldMkLst>
      </pc:sldChg>
      <pc:sldChg chg="ord">
        <pc:chgData name="Kitazawa Masakiyo" userId="2bf3742da7ad8ecb" providerId="LiveId" clId="{39912372-F101-4907-BB31-0AD8956D7364}" dt="2022-01-26T05:30:21.209" v="333"/>
        <pc:sldMkLst>
          <pc:docMk/>
          <pc:sldMk cId="3543786767" sldId="428"/>
        </pc:sldMkLst>
      </pc:sldChg>
      <pc:sldChg chg="del">
        <pc:chgData name="Kitazawa Masakiyo" userId="2bf3742da7ad8ecb" providerId="LiveId" clId="{39912372-F101-4907-BB31-0AD8956D7364}" dt="2022-01-26T05:28:48.674" v="327" actId="2696"/>
        <pc:sldMkLst>
          <pc:docMk/>
          <pc:sldMk cId="4009353827" sldId="428"/>
        </pc:sldMkLst>
      </pc:sldChg>
      <pc:sldChg chg="del">
        <pc:chgData name="Kitazawa Masakiyo" userId="2bf3742da7ad8ecb" providerId="LiveId" clId="{39912372-F101-4907-BB31-0AD8956D7364}" dt="2022-01-26T05:30:35.221" v="334" actId="2696"/>
        <pc:sldMkLst>
          <pc:docMk/>
          <pc:sldMk cId="135707483" sldId="429"/>
        </pc:sldMkLst>
      </pc:sldChg>
      <pc:sldChg chg="addSp delSp modSp mod">
        <pc:chgData name="Kitazawa Masakiyo" userId="2bf3742da7ad8ecb" providerId="LiveId" clId="{39912372-F101-4907-BB31-0AD8956D7364}" dt="2022-01-26T11:45:18.584" v="485"/>
        <pc:sldMkLst>
          <pc:docMk/>
          <pc:sldMk cId="3178188571" sldId="431"/>
        </pc:sldMkLst>
        <pc:picChg chg="add mod">
          <ac:chgData name="Kitazawa Masakiyo" userId="2bf3742da7ad8ecb" providerId="LiveId" clId="{39912372-F101-4907-BB31-0AD8956D7364}" dt="2022-01-26T11:45:18.584" v="483"/>
          <ac:picMkLst>
            <pc:docMk/>
            <pc:sldMk cId="3178188571" sldId="431"/>
            <ac:picMk id="6" creationId="{F578321D-222C-4672-B0B9-F810282347AE}"/>
          </ac:picMkLst>
        </pc:picChg>
        <pc:picChg chg="del">
          <ac:chgData name="Kitazawa Masakiyo" userId="2bf3742da7ad8ecb" providerId="LiveId" clId="{39912372-F101-4907-BB31-0AD8956D7364}" dt="2022-01-26T11:45:18.584" v="485"/>
          <ac:picMkLst>
            <pc:docMk/>
            <pc:sldMk cId="3178188571" sldId="431"/>
            <ac:picMk id="9" creationId="{00000000-0000-0000-0000-000000000000}"/>
          </ac:picMkLst>
        </pc:picChg>
      </pc:sldChg>
      <pc:sldChg chg="ord">
        <pc:chgData name="Kitazawa Masakiyo" userId="2bf3742da7ad8ecb" providerId="LiveId" clId="{39912372-F101-4907-BB31-0AD8956D7364}" dt="2022-01-26T11:50:48.670" v="489"/>
        <pc:sldMkLst>
          <pc:docMk/>
          <pc:sldMk cId="939593391" sldId="442"/>
        </pc:sldMkLst>
      </pc:sldChg>
      <pc:sldChg chg="ord">
        <pc:chgData name="Kitazawa Masakiyo" userId="2bf3742da7ad8ecb" providerId="LiveId" clId="{39912372-F101-4907-BB31-0AD8956D7364}" dt="2022-01-26T12:06:14.859" v="491"/>
        <pc:sldMkLst>
          <pc:docMk/>
          <pc:sldMk cId="1243561397" sldId="448"/>
        </pc:sldMkLst>
      </pc:sldChg>
      <pc:sldChg chg="del">
        <pc:chgData name="Kitazawa Masakiyo" userId="2bf3742da7ad8ecb" providerId="LiveId" clId="{39912372-F101-4907-BB31-0AD8956D7364}" dt="2022-01-26T05:30:35.221" v="334" actId="2696"/>
        <pc:sldMkLst>
          <pc:docMk/>
          <pc:sldMk cId="2061046066" sldId="483"/>
        </pc:sldMkLst>
      </pc:sldChg>
      <pc:sldChg chg="del">
        <pc:chgData name="Kitazawa Masakiyo" userId="2bf3742da7ad8ecb" providerId="LiveId" clId="{39912372-F101-4907-BB31-0AD8956D7364}" dt="2022-01-26T05:37:21.766" v="360" actId="2696"/>
        <pc:sldMkLst>
          <pc:docMk/>
          <pc:sldMk cId="1692944868" sldId="488"/>
        </pc:sldMkLst>
      </pc:sldChg>
      <pc:sldChg chg="addSp delSp modSp new mod ord">
        <pc:chgData name="Kitazawa Masakiyo" userId="2bf3742da7ad8ecb" providerId="LiveId" clId="{39912372-F101-4907-BB31-0AD8956D7364}" dt="2022-01-26T12:19:07.011" v="493"/>
        <pc:sldMkLst>
          <pc:docMk/>
          <pc:sldMk cId="4002175728" sldId="507"/>
        </pc:sldMkLst>
        <pc:spChg chg="mod">
          <ac:chgData name="Kitazawa Masakiyo" userId="2bf3742da7ad8ecb" providerId="LiveId" clId="{39912372-F101-4907-BB31-0AD8956D7364}" dt="2022-01-26T05:22:15.745" v="270" actId="20577"/>
          <ac:spMkLst>
            <pc:docMk/>
            <pc:sldMk cId="4002175728" sldId="507"/>
            <ac:spMk id="2" creationId="{7AD4284E-F68A-4266-ABBB-40C30FF0B2B2}"/>
          </ac:spMkLst>
        </pc:spChg>
        <pc:spChg chg="del">
          <ac:chgData name="Kitazawa Masakiyo" userId="2bf3742da7ad8ecb" providerId="LiveId" clId="{39912372-F101-4907-BB31-0AD8956D7364}" dt="2022-01-26T04:26:05.656" v="170" actId="478"/>
          <ac:spMkLst>
            <pc:docMk/>
            <pc:sldMk cId="4002175728" sldId="507"/>
            <ac:spMk id="3" creationId="{511BB79B-3B5F-4D12-BFCE-B8435F1DE2FB}"/>
          </ac:spMkLst>
        </pc:spChg>
        <pc:spChg chg="add mod">
          <ac:chgData name="Kitazawa Masakiyo" userId="2bf3742da7ad8ecb" providerId="LiveId" clId="{39912372-F101-4907-BB31-0AD8956D7364}" dt="2022-01-26T05:21:59.601" v="252" actId="1076"/>
          <ac:spMkLst>
            <pc:docMk/>
            <pc:sldMk cId="4002175728" sldId="507"/>
            <ac:spMk id="3" creationId="{E01848A6-86B0-408D-8ACE-04B2324C5BEF}"/>
          </ac:spMkLst>
        </pc:spChg>
        <pc:spChg chg="add mod">
          <ac:chgData name="Kitazawa Masakiyo" userId="2bf3742da7ad8ecb" providerId="LiveId" clId="{39912372-F101-4907-BB31-0AD8956D7364}" dt="2022-01-26T05:21:59.601" v="252" actId="1076"/>
          <ac:spMkLst>
            <pc:docMk/>
            <pc:sldMk cId="4002175728" sldId="507"/>
            <ac:spMk id="7" creationId="{011DD800-A0AA-444D-8DBC-EDF5EBB43D03}"/>
          </ac:spMkLst>
        </pc:spChg>
        <pc:spChg chg="add mod">
          <ac:chgData name="Kitazawa Masakiyo" userId="2bf3742da7ad8ecb" providerId="LiveId" clId="{39912372-F101-4907-BB31-0AD8956D7364}" dt="2022-01-26T05:21:59.601" v="252" actId="1076"/>
          <ac:spMkLst>
            <pc:docMk/>
            <pc:sldMk cId="4002175728" sldId="507"/>
            <ac:spMk id="8" creationId="{4D951573-1FE4-4342-8F55-3B30C07F10DD}"/>
          </ac:spMkLst>
        </pc:spChg>
        <pc:spChg chg="add del mod">
          <ac:chgData name="Kitazawa Masakiyo" userId="2bf3742da7ad8ecb" providerId="LiveId" clId="{39912372-F101-4907-BB31-0AD8956D7364}" dt="2022-01-26T05:21:06.849" v="199" actId="478"/>
          <ac:spMkLst>
            <pc:docMk/>
            <pc:sldMk cId="4002175728" sldId="507"/>
            <ac:spMk id="9" creationId="{29F16FF6-C819-4DD3-BDA6-BA3D7CAEB1D2}"/>
          </ac:spMkLst>
        </pc:spChg>
        <pc:spChg chg="add mod">
          <ac:chgData name="Kitazawa Masakiyo" userId="2bf3742da7ad8ecb" providerId="LiveId" clId="{39912372-F101-4907-BB31-0AD8956D7364}" dt="2022-01-26T05:23:20.835" v="322" actId="947"/>
          <ac:spMkLst>
            <pc:docMk/>
            <pc:sldMk cId="4002175728" sldId="507"/>
            <ac:spMk id="10" creationId="{A87F8168-6D8E-4280-A5C1-B1588D33B79A}"/>
          </ac:spMkLst>
        </pc:spChg>
        <pc:picChg chg="add mod">
          <ac:chgData name="Kitazawa Masakiyo" userId="2bf3742da7ad8ecb" providerId="LiveId" clId="{39912372-F101-4907-BB31-0AD8956D7364}" dt="2022-01-26T05:21:59.601" v="252" actId="1076"/>
          <ac:picMkLst>
            <pc:docMk/>
            <pc:sldMk cId="4002175728" sldId="507"/>
            <ac:picMk id="5" creationId="{3319FFA4-322F-4193-ABF6-DFD3EB13C1CC}"/>
          </ac:picMkLst>
        </pc:picChg>
        <pc:picChg chg="add mod">
          <ac:chgData name="Kitazawa Masakiyo" userId="2bf3742da7ad8ecb" providerId="LiveId" clId="{39912372-F101-4907-BB31-0AD8956D7364}" dt="2022-01-26T05:21:59.601" v="252" actId="1076"/>
          <ac:picMkLst>
            <pc:docMk/>
            <pc:sldMk cId="4002175728" sldId="507"/>
            <ac:picMk id="6" creationId="{81F08115-72EA-4D21-8D95-A154265DEBBA}"/>
          </ac:picMkLst>
        </pc:picChg>
      </pc:sldChg>
      <pc:sldChg chg="addSp delSp modSp mod">
        <pc:chgData name="Kitazawa Masakiyo" userId="2bf3742da7ad8ecb" providerId="LiveId" clId="{39912372-F101-4907-BB31-0AD8956D7364}" dt="2022-01-26T05:35:16.913" v="357" actId="1076"/>
        <pc:sldMkLst>
          <pc:docMk/>
          <pc:sldMk cId="1283657681" sldId="510"/>
        </pc:sldMkLst>
        <pc:spChg chg="add mod">
          <ac:chgData name="Kitazawa Masakiyo" userId="2bf3742da7ad8ecb" providerId="LiveId" clId="{39912372-F101-4907-BB31-0AD8956D7364}" dt="2022-01-26T05:35:16.913" v="357" actId="1076"/>
          <ac:spMkLst>
            <pc:docMk/>
            <pc:sldMk cId="1283657681" sldId="510"/>
            <ac:spMk id="6" creationId="{79E4FF2F-1636-4C4C-94A9-B5812A09BEF2}"/>
          </ac:spMkLst>
        </pc:spChg>
        <pc:spChg chg="del">
          <ac:chgData name="Kitazawa Masakiyo" userId="2bf3742da7ad8ecb" providerId="LiveId" clId="{39912372-F101-4907-BB31-0AD8956D7364}" dt="2022-01-26T05:35:04.029" v="336" actId="21"/>
          <ac:spMkLst>
            <pc:docMk/>
            <pc:sldMk cId="1283657681" sldId="510"/>
            <ac:spMk id="18" creationId="{FFF95FA5-45B6-41AF-9646-F957FE88B7BA}"/>
          </ac:spMkLst>
        </pc:spChg>
      </pc:sldChg>
      <pc:sldChg chg="ord">
        <pc:chgData name="Kitazawa Masakiyo" userId="2bf3742da7ad8ecb" providerId="LiveId" clId="{39912372-F101-4907-BB31-0AD8956D7364}" dt="2022-01-26T05:37:08.178" v="359"/>
        <pc:sldMkLst>
          <pc:docMk/>
          <pc:sldMk cId="3422660464" sldId="520"/>
        </pc:sldMkLst>
      </pc:sldChg>
      <pc:sldChg chg="addSp delSp modSp mod">
        <pc:chgData name="Kitazawa Masakiyo" userId="2bf3742da7ad8ecb" providerId="LiveId" clId="{39912372-F101-4907-BB31-0AD8956D7364}" dt="2022-01-26T11:27:11.581" v="473" actId="207"/>
        <pc:sldMkLst>
          <pc:docMk/>
          <pc:sldMk cId="2011902258" sldId="525"/>
        </pc:sldMkLst>
        <pc:spChg chg="mod">
          <ac:chgData name="Kitazawa Masakiyo" userId="2bf3742da7ad8ecb" providerId="LiveId" clId="{39912372-F101-4907-BB31-0AD8956D7364}" dt="2022-01-26T11:26:24.949" v="447" actId="114"/>
          <ac:spMkLst>
            <pc:docMk/>
            <pc:sldMk cId="2011902258" sldId="525"/>
            <ac:spMk id="2" creationId="{00000000-0000-0000-0000-000000000000}"/>
          </ac:spMkLst>
        </pc:spChg>
        <pc:spChg chg="add mod">
          <ac:chgData name="Kitazawa Masakiyo" userId="2bf3742da7ad8ecb" providerId="LiveId" clId="{39912372-F101-4907-BB31-0AD8956D7364}" dt="2022-01-26T11:27:11.581" v="473" actId="207"/>
          <ac:spMkLst>
            <pc:docMk/>
            <pc:sldMk cId="2011902258" sldId="525"/>
            <ac:spMk id="3" creationId="{348CFE16-E9BB-4FF2-9D9F-6433825B871C}"/>
          </ac:spMkLst>
        </pc:spChg>
        <pc:spChg chg="del">
          <ac:chgData name="Kitazawa Masakiyo" userId="2bf3742da7ad8ecb" providerId="LiveId" clId="{39912372-F101-4907-BB31-0AD8956D7364}" dt="2022-01-26T11:26:09.740" v="426" actId="478"/>
          <ac:spMkLst>
            <pc:docMk/>
            <pc:sldMk cId="2011902258" sldId="525"/>
            <ac:spMk id="5" creationId="{00000000-0000-0000-0000-000000000000}"/>
          </ac:spMkLst>
        </pc:spChg>
        <pc:cxnChg chg="del">
          <ac:chgData name="Kitazawa Masakiyo" userId="2bf3742da7ad8ecb" providerId="LiveId" clId="{39912372-F101-4907-BB31-0AD8956D7364}" dt="2022-01-26T11:26:01.998" v="423" actId="478"/>
          <ac:cxnSpMkLst>
            <pc:docMk/>
            <pc:sldMk cId="2011902258" sldId="525"/>
            <ac:cxnSpMk id="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FDC-903F-4F1E-83C2-29AAF86D016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1F2-3F8B-4B66-AF29-B4F9CEDB5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3906-F51C-4100-8DFA-528C59429999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27EB-4E94-4315-B233-03C0AAB5CF8F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F01-2A30-445F-AA8B-78DD65ACC8D3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B66C-31AB-4458-BAD2-0A318E7AB111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51C-5DB6-4FED-9E91-31E6DA829537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F9E-1696-44BF-88E9-EDA97287EE4C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E952-FD5B-43FB-9F96-C5641F37F764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7EA-4295-445F-919B-82F0E70E409D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EB7-042D-4B5B-BA0C-31CDEF4C7C83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53E9-B347-4AA0-A88B-99967CA3A822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D29-B876-4C4D-BDBA-1D4D8BCB2005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BA6-98A7-4192-A0E3-76CC9C9C67A9}" type="datetime1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2022/1/26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39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png"/><Relationship Id="rId4" Type="http://schemas.openxmlformats.org/officeDocument/2006/relationships/image" Target="../media/image8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0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10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jp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emf"/><Relationship Id="rId7" Type="http://schemas.openxmlformats.org/officeDocument/2006/relationships/image" Target="../media/image103.jp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8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7.emf"/><Relationship Id="rId7" Type="http://schemas.openxmlformats.org/officeDocument/2006/relationships/image" Target="../media/image121.png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5" Type="http://schemas.openxmlformats.org/officeDocument/2006/relationships/image" Target="../media/image100.emf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13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3.png"/><Relationship Id="rId5" Type="http://schemas.openxmlformats.org/officeDocument/2006/relationships/image" Target="../media/image94.png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6.emf"/><Relationship Id="rId4" Type="http://schemas.openxmlformats.org/officeDocument/2006/relationships/image" Target="../media/image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0.png"/><Relationship Id="rId5" Type="http://schemas.openxmlformats.org/officeDocument/2006/relationships/image" Target="../media/image139.png"/><Relationship Id="rId4" Type="http://schemas.openxmlformats.org/officeDocument/2006/relationships/image" Target="../media/image13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050.png"/><Relationship Id="rId4" Type="http://schemas.openxmlformats.org/officeDocument/2006/relationships/image" Target="../media/image14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44.emf"/><Relationship Id="rId7" Type="http://schemas.openxmlformats.org/officeDocument/2006/relationships/image" Target="../media/image147.png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143.png"/><Relationship Id="rId4" Type="http://schemas.openxmlformats.org/officeDocument/2006/relationships/image" Target="../media/image145.emf"/><Relationship Id="rId9" Type="http://schemas.openxmlformats.org/officeDocument/2006/relationships/image" Target="../media/image14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51.png"/><Relationship Id="rId7" Type="http://schemas.openxmlformats.org/officeDocument/2006/relationships/image" Target="../media/image153.png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8.png"/><Relationship Id="rId4" Type="http://schemas.openxmlformats.org/officeDocument/2006/relationships/image" Target="../media/image15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0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315574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Distribution of</a:t>
            </a:r>
            <a:br>
              <a:rPr lang="en-US" altLang="ja-JP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Energy-Momentum Tensor</a:t>
            </a:r>
            <a:b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in </a:t>
            </a:r>
            <a: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Static-Quark Systems</a:t>
            </a:r>
            <a:endParaRPr kumimoji="1" lang="ja-JP" altLang="en-US" sz="1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2924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  <a:endParaRPr kumimoji="1" lang="en-US" altLang="ja-JP" sz="3600" b="1" dirty="0"/>
          </a:p>
          <a:p>
            <a:r>
              <a:rPr lang="en-US" altLang="ja-JP" sz="3200" dirty="0"/>
              <a:t>(Osaka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90478" y="168948"/>
            <a:ext cx="6582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Effective Field Theory Seminar, TUM, München (Online), 2022/Jan./26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2110" y="5569020"/>
            <a:ext cx="4256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PLB </a:t>
            </a:r>
            <a:r>
              <a:rPr lang="en-US" altLang="ja-JP" b="1" dirty="0"/>
              <a:t>789</a:t>
            </a:r>
            <a:r>
              <a:rPr lang="en-US" altLang="ja-JP" dirty="0"/>
              <a:t>, 210 (2019)</a:t>
            </a:r>
          </a:p>
          <a:p>
            <a:r>
              <a:rPr lang="en-US" altLang="ja-JP" dirty="0" err="1"/>
              <a:t>Yanagihara</a:t>
            </a:r>
            <a:r>
              <a:rPr lang="en-US" altLang="ja-JP" dirty="0"/>
              <a:t>, MK, PTEP</a:t>
            </a:r>
            <a:r>
              <a:rPr lang="en-US" altLang="ja-JP" b="1" dirty="0"/>
              <a:t>2019</a:t>
            </a:r>
            <a:r>
              <a:rPr lang="en-US" altLang="ja-JP" dirty="0"/>
              <a:t>, 093B02 (2019)</a:t>
            </a:r>
          </a:p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2736894" y="6165225"/>
            <a:ext cx="5952960" cy="52322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+mj-lt"/>
              </a:rPr>
              <a:t>Remormalized</a:t>
            </a:r>
            <a:r>
              <a:rPr kumimoji="1" lang="en-US" altLang="ja-JP" sz="3200" b="1" dirty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55122" y="6165225"/>
            <a:ext cx="615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+mj-lt"/>
              </a:rPr>
              <a:t>“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SF</a:t>
            </a:r>
            <a:r>
              <a:rPr kumimoji="1" lang="en-US" altLang="ja-JP" sz="2800" b="1" i="1" dirty="0" err="1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800" b="1" dirty="0">
                <a:latin typeface="+mj-lt"/>
              </a:rPr>
              <a:t> method” </a:t>
            </a:r>
            <a:r>
              <a:rPr kumimoji="1" lang="en-US" altLang="ja-JP" sz="2400" b="1" dirty="0">
                <a:latin typeface="+mj-lt"/>
              </a:rPr>
              <a:t>(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S</a:t>
            </a:r>
            <a:r>
              <a:rPr kumimoji="1" lang="en-US" altLang="ja-JP" sz="2000" b="1" dirty="0">
                <a:latin typeface="+mj-lt"/>
              </a:rPr>
              <a:t>mall 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F</a:t>
            </a:r>
            <a:r>
              <a:rPr kumimoji="1" lang="en-US" altLang="ja-JP" sz="2000" b="1" dirty="0">
                <a:latin typeface="+mj-lt"/>
              </a:rPr>
              <a:t>low </a:t>
            </a:r>
            <a:r>
              <a:rPr kumimoji="1" lang="en-US" altLang="ja-JP" sz="2400" b="1" i="1" dirty="0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000" b="1" dirty="0">
                <a:latin typeface="+mj-lt"/>
              </a:rPr>
              <a:t>ime </a:t>
            </a:r>
            <a:r>
              <a:rPr kumimoji="1" lang="en-US" altLang="ja-JP" sz="2000" b="1" dirty="0" err="1">
                <a:latin typeface="+mj-lt"/>
              </a:rPr>
              <a:t>e</a:t>
            </a:r>
            <a:r>
              <a:rPr kumimoji="1" lang="en-US" altLang="ja-JP" sz="24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000" b="1" dirty="0" err="1">
                <a:latin typeface="+mj-lt"/>
              </a:rPr>
              <a:t>pansion</a:t>
            </a:r>
            <a:r>
              <a:rPr kumimoji="1" lang="en-US" altLang="ja-JP" sz="2400" b="1" dirty="0">
                <a:latin typeface="+mj-lt"/>
              </a:rPr>
              <a:t>)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21" name="下矢印 20"/>
          <p:cNvSpPr/>
          <p:nvPr/>
        </p:nvSpPr>
        <p:spPr>
          <a:xfrm rot="16200000">
            <a:off x="2341546" y="6174427"/>
            <a:ext cx="403210" cy="52887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Suzuki,</a:t>
                </a:r>
              </a:p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LO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66CCFF"/>
                </a:solidFill>
              </a:rPr>
              <a:t>Suzuki (2013)</a:t>
            </a:r>
            <a:endParaRPr kumimoji="1" lang="ja-JP" altLang="en-US" sz="2000" dirty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Suzuki, PTEP 2013, 083B03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+, 1808.09837</a:t>
            </a:r>
          </a:p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lang="en-US" altLang="ja-JP" sz="2000" dirty="0"/>
              <a:t>, PTEP 2019</a:t>
            </a:r>
            <a:endParaRPr kumimoji="1" lang="en-US" altLang="ja-JP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Choice of the scale of g</a:t>
            </a:r>
            <a:r>
              <a:rPr kumimoji="1" lang="en-US" altLang="ja-JP" sz="2800" b="1" baseline="30000" dirty="0"/>
              <a:t>2</a:t>
            </a:r>
            <a:endParaRPr kumimoji="1" lang="ja-JP" altLang="en-US" sz="2800" b="1" baseline="300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Previous:</a:t>
            </a:r>
          </a:p>
          <a:p>
            <a:r>
              <a:rPr lang="en-US" altLang="ja-JP" sz="2400" dirty="0"/>
              <a:t>Improved: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Harlander</a:t>
            </a:r>
            <a:r>
              <a:rPr kumimoji="1" lang="en-US" altLang="ja-JP" dirty="0"/>
              <a:t>+ (2018)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>
                <a:solidFill>
                  <a:srgbClr val="FFCCFF"/>
                </a:solidFill>
              </a:rPr>
              <a:t>+(2018)</a:t>
            </a:r>
            <a:endParaRPr kumimoji="1" lang="ja-JP" altLang="en-US" sz="2000" dirty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78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/>
              <a:t>t</a:t>
            </a:r>
            <a:r>
              <a:rPr kumimoji="1" lang="en-US" altLang="ja-JP" dirty="0"/>
              <a:t> Dependence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032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Double Extrapolation</a:t>
            </a:r>
            <a:br>
              <a:rPr lang="en-US" altLang="ja-JP" dirty="0"/>
            </a:b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823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Thermodynamics: </a:t>
            </a:r>
            <a:r>
              <a:rPr kumimoji="1"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dirty="0" err="1"/>
              <a:t>+p</a:t>
            </a:r>
            <a:r>
              <a:rPr kumimoji="1" lang="en-US" altLang="ja-JP" dirty="0"/>
              <a:t> &amp; 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kumimoji="1" lang="en-US" altLang="ja-JP" dirty="0"/>
              <a:t>-3p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747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Stable t</a:t>
            </a:r>
            <a:r>
              <a:rPr kumimoji="1" lang="ja-JP" altLang="en-US" sz="2400" dirty="0"/>
              <a:t>→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1" lang="en-US" altLang="ja-JP" sz="2400" dirty="0"/>
              <a:t> extrapolation</a:t>
            </a:r>
            <a:endParaRPr kumimoji="1" lang="en-US" altLang="ja-JP" sz="105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Systematic errors: fit range, </a:t>
            </a:r>
            <a:r>
              <a:rPr lang="en-US" altLang="ja-JP" sz="2400" dirty="0" err="1"/>
              <a:t>uncertaintyof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L </a:t>
            </a:r>
            <a:r>
              <a:rPr lang="en-US" altLang="ja-JP" sz="2400" dirty="0"/>
              <a:t>(±3%)</a:t>
            </a:r>
            <a:r>
              <a:rPr lang="en-US" altLang="ja-JP" sz="2400" dirty="0">
                <a:sym typeface="Wingdings" panose="05000000000000000000" pitchFamily="2" charset="2"/>
              </a:rPr>
              <a:t>, …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265042" y="3079825"/>
            <a:ext cx="835217" cy="671185"/>
            <a:chOff x="2146662" y="2875950"/>
            <a:chExt cx="881652" cy="671185"/>
          </a:xfrm>
        </p:grpSpPr>
        <p:sp>
          <p:nvSpPr>
            <p:cNvPr id="13" name="正方形/長方形 12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6662" y="3177803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6019311" y="2783098"/>
            <a:ext cx="916419" cy="666059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6232" y="2744419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58915" y="3103826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8450" y="3606711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64540" y="2805173"/>
            <a:ext cx="486745" cy="624896"/>
          </a:xfrm>
          <a:prstGeom prst="rect">
            <a:avLst/>
          </a:prstGeom>
          <a:solidFill>
            <a:srgbClr val="000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91023" y="3060737"/>
            <a:ext cx="8352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Range1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24936" y="2508446"/>
            <a:ext cx="916419" cy="62653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1857" y="2469767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64540" y="2829174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24075" y="3332059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113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267548" y="5593499"/>
            <a:ext cx="6968358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Thermodynamics: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2019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22162" y="3718638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50176" y="5732362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other methods within 1% level!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Smaller statistics thanks to smearing by the flow</a:t>
            </a:r>
            <a:endParaRPr lang="en-US" altLang="ja-JP" sz="2400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74872" y="3789890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}&#10;\pagestyle{empty}&#10;&lt;/preamble&gt;&#10;  &lt;body&gt;\begin{align*} &#10;\varepsilon = \langle T_{00} \rangle,~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2165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9" y="623133"/>
            <a:ext cx="3235227" cy="3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角丸四角形 15">
            <a:extLst>
              <a:ext uri="{FF2B5EF4-FFF2-40B4-BE49-F238E27FC236}">
                <a16:creationId xmlns:a16="http://schemas.microsoft.com/office/drawing/2014/main" id="{72EA8011-6585-4949-87B7-42FD33A623F6}"/>
              </a:ext>
            </a:extLst>
          </p:cNvPr>
          <p:cNvSpPr/>
          <p:nvPr/>
        </p:nvSpPr>
        <p:spPr>
          <a:xfrm>
            <a:off x="5288248" y="5680156"/>
            <a:ext cx="3280402" cy="962218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148" name="角丸四角形 15">
            <a:extLst>
              <a:ext uri="{FF2B5EF4-FFF2-40B4-BE49-F238E27FC236}">
                <a16:creationId xmlns:a16="http://schemas.microsoft.com/office/drawing/2014/main" id="{F345EABF-A211-4D3F-8991-0C9B2A8B8ECB}"/>
              </a:ext>
            </a:extLst>
          </p:cNvPr>
          <p:cNvSpPr/>
          <p:nvPr/>
        </p:nvSpPr>
        <p:spPr>
          <a:xfrm>
            <a:off x="348595" y="4004262"/>
            <a:ext cx="3553910" cy="2705606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角丸四角形 15">
            <a:extLst>
              <a:ext uri="{FF2B5EF4-FFF2-40B4-BE49-F238E27FC236}">
                <a16:creationId xmlns:a16="http://schemas.microsoft.com/office/drawing/2014/main" id="{6F217F50-F005-4E58-96AB-58A58B52D537}"/>
              </a:ext>
            </a:extLst>
          </p:cNvPr>
          <p:cNvSpPr/>
          <p:nvPr/>
        </p:nvSpPr>
        <p:spPr>
          <a:xfrm>
            <a:off x="343433" y="1138961"/>
            <a:ext cx="3553910" cy="2705606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Alternative Extrapolation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1083804" y="2762520"/>
            <a:ext cx="2150717" cy="748873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>
            <a:cxnSpLocks/>
          </p:cNvCxnSpPr>
          <p:nvPr/>
        </p:nvCxnSpPr>
        <p:spPr>
          <a:xfrm>
            <a:off x="722259" y="3513454"/>
            <a:ext cx="283551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cxnSpLocks/>
          </p:cNvCxnSpPr>
          <p:nvPr/>
        </p:nvCxnSpPr>
        <p:spPr>
          <a:xfrm flipV="1">
            <a:off x="1046035" y="1659864"/>
            <a:ext cx="3368" cy="1949991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cxnSpLocks/>
          </p:cNvCxnSpPr>
          <p:nvPr/>
        </p:nvCxnSpPr>
        <p:spPr>
          <a:xfrm>
            <a:off x="1615099" y="1720446"/>
            <a:ext cx="0" cy="1797676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cxnSpLocks/>
          </p:cNvCxnSpPr>
          <p:nvPr/>
        </p:nvCxnSpPr>
        <p:spPr>
          <a:xfrm flipH="1">
            <a:off x="2129039" y="1720446"/>
            <a:ext cx="0" cy="1795663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2664794" y="1720445"/>
            <a:ext cx="0" cy="1789102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834722" y="314879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discretization</a:t>
            </a:r>
            <a:endParaRPr lang="en-US" altLang="ja-JP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30" y="3095090"/>
            <a:ext cx="250737" cy="26273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6" y="1743101"/>
            <a:ext cx="110811" cy="228912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 rot="16200000" flipH="1">
            <a:off x="286180" y="2525894"/>
            <a:ext cx="1520040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282E910D-30FB-4283-BD16-BCFFBB33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33" y="2144858"/>
            <a:ext cx="2833507" cy="2705606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D684748-0D29-4C5C-BC65-491F6DDAEEBB}"/>
              </a:ext>
            </a:extLst>
          </p:cNvPr>
          <p:cNvSpPr txBox="1"/>
          <p:nvPr/>
        </p:nvSpPr>
        <p:spPr>
          <a:xfrm>
            <a:off x="473012" y="1163140"/>
            <a:ext cx="156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Method A:</a:t>
            </a:r>
            <a:endParaRPr kumimoji="1" lang="ja-JP" altLang="en-US" sz="2400" b="1" dirty="0"/>
          </a:p>
        </p:txBody>
      </p:sp>
      <p:pic>
        <p:nvPicPr>
          <p:cNvPr id="98" name="TexTeXPicture" descr="&lt;?xml version=&quot;1.0&quot; encoding=&quot;utf-16&quot;?&gt;&#10;&lt;TeXTeX&gt;&#10;  &lt;preamble&gt;\documentclass{jarticle}&#10;\usepackage{amsmath,bm}&#10;\pagestyle{empty}&#10;&lt;/preamble&gt;&#10;  &lt;body&gt;\begin{align*} &#10;a\to0,~t\to0&#10;\end{align*}&lt;/body&gt;&#10;  &lt;fcolor&gt;FFFFFFFF&lt;/fcolor&gt;&#10;  &lt;bcolor&gt;FF000000&lt;/bcolor&gt;&#10;  &lt;transparent&gt;True&lt;/transparent&gt;&#10;  &lt;resolution&gt;1800&lt;/resolution&gt;&#10;  &lt;imageh&gt;212&lt;/imageh&gt;&#10;  &lt;imagew&gt;1419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FF83DD1-17D4-4F04-91AC-D43AEDEE5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68" y="1321784"/>
            <a:ext cx="1501775" cy="224366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5410BF4-24F1-41B3-8CDC-8BDBD43CA6CA}"/>
              </a:ext>
            </a:extLst>
          </p:cNvPr>
          <p:cNvSpPr txBox="1"/>
          <p:nvPr/>
        </p:nvSpPr>
        <p:spPr>
          <a:xfrm>
            <a:off x="473012" y="4078813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Method B:</a:t>
            </a:r>
            <a:endParaRPr kumimoji="1" lang="ja-JP" altLang="en-US" sz="2400" b="1" dirty="0"/>
          </a:p>
        </p:txBody>
      </p:sp>
      <p:pic>
        <p:nvPicPr>
          <p:cNvPr id="115" name="TexTeXPicture" descr="&lt;?xml version=&quot;1.0&quot; encoding=&quot;utf-16&quot;?&gt;&#10;&lt;TeXTeX&gt;&#10;  &lt;preamble&gt;\documentclass{jarticle}&#10;\usepackage{amsmath,bm}&#10;\pagestyle{empty}&#10;&lt;/preamble&gt;&#10;  &lt;body&gt;\begin{align*} &#10;t\to0,~a\to0&#10;\end{align*}&lt;/body&gt;&#10;  &lt;fcolor&gt;FFFFFFFF&lt;/fcolor&gt;&#10;  &lt;bcolor&gt;FF000000&lt;/bcolor&gt;&#10;  &lt;transparent&gt;True&lt;/transparent&gt;&#10;  &lt;resolution&gt;1800&lt;/resolution&gt;&#10;  &lt;imageh&gt;212&lt;/imageh&gt;&#10;  &lt;imagew&gt;1424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124589C-AF2B-4911-8570-5230D7E32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68" y="4237457"/>
            <a:ext cx="1507067" cy="224366"/>
          </a:xfrm>
          <a:prstGeom prst="rect">
            <a:avLst/>
          </a:prstGeom>
        </p:spPr>
      </p:pic>
      <p:sp>
        <p:nvSpPr>
          <p:cNvPr id="134" name="直角三角形 133">
            <a:extLst>
              <a:ext uri="{FF2B5EF4-FFF2-40B4-BE49-F238E27FC236}">
                <a16:creationId xmlns:a16="http://schemas.microsoft.com/office/drawing/2014/main" id="{02DDC3EA-A2B4-481B-9E49-6CA5015FD298}"/>
              </a:ext>
            </a:extLst>
          </p:cNvPr>
          <p:cNvSpPr/>
          <p:nvPr/>
        </p:nvSpPr>
        <p:spPr>
          <a:xfrm flipH="1">
            <a:off x="1079883" y="5650291"/>
            <a:ext cx="2150717" cy="748873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7ED5E7D1-B7E3-44CD-B712-59886E808545}"/>
              </a:ext>
            </a:extLst>
          </p:cNvPr>
          <p:cNvCxnSpPr>
            <a:cxnSpLocks/>
          </p:cNvCxnSpPr>
          <p:nvPr/>
        </p:nvCxnSpPr>
        <p:spPr>
          <a:xfrm>
            <a:off x="718338" y="6401225"/>
            <a:ext cx="283551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6E682EA9-2D2E-4D13-B859-D20F4143A96B}"/>
              </a:ext>
            </a:extLst>
          </p:cNvPr>
          <p:cNvCxnSpPr>
            <a:cxnSpLocks/>
          </p:cNvCxnSpPr>
          <p:nvPr/>
        </p:nvCxnSpPr>
        <p:spPr>
          <a:xfrm flipV="1">
            <a:off x="1042114" y="4547635"/>
            <a:ext cx="3368" cy="1949991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8824815B-6529-4F49-8B79-91BA41E207EF}"/>
              </a:ext>
            </a:extLst>
          </p:cNvPr>
          <p:cNvCxnSpPr>
            <a:cxnSpLocks/>
          </p:cNvCxnSpPr>
          <p:nvPr/>
        </p:nvCxnSpPr>
        <p:spPr>
          <a:xfrm>
            <a:off x="1611178" y="4608217"/>
            <a:ext cx="0" cy="1797676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75BC4E33-BBEF-4AE0-80B1-A046CC5B4886}"/>
              </a:ext>
            </a:extLst>
          </p:cNvPr>
          <p:cNvCxnSpPr>
            <a:cxnSpLocks/>
          </p:cNvCxnSpPr>
          <p:nvPr/>
        </p:nvCxnSpPr>
        <p:spPr>
          <a:xfrm flipH="1">
            <a:off x="2125118" y="4608217"/>
            <a:ext cx="0" cy="1795663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CDC601B1-AE82-4FDD-AD03-1A110A2458F1}"/>
              </a:ext>
            </a:extLst>
          </p:cNvPr>
          <p:cNvCxnSpPr>
            <a:cxnSpLocks/>
          </p:cNvCxnSpPr>
          <p:nvPr/>
        </p:nvCxnSpPr>
        <p:spPr>
          <a:xfrm flipH="1">
            <a:off x="2660873" y="4608216"/>
            <a:ext cx="0" cy="1789102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A0C237DA-C5A5-4A4C-9FC5-7DF0A723989F}"/>
              </a:ext>
            </a:extLst>
          </p:cNvPr>
          <p:cNvSpPr txBox="1"/>
          <p:nvPr/>
        </p:nvSpPr>
        <p:spPr>
          <a:xfrm>
            <a:off x="1830801" y="6036561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discretization</a:t>
            </a:r>
            <a:endParaRPr lang="en-US" altLang="ja-JP" dirty="0"/>
          </a:p>
        </p:txBody>
      </p:sp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77317799-F379-4C06-BA86-088091F44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09" y="5982861"/>
            <a:ext cx="250737" cy="262734"/>
          </a:xfrm>
          <a:prstGeom prst="rect">
            <a:avLst/>
          </a:prstGeom>
        </p:spPr>
      </p:pic>
      <p:pic>
        <p:nvPicPr>
          <p:cNvPr id="1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EFB7A3A-5CDE-452A-A1F5-A16EB5DED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" y="4630872"/>
            <a:ext cx="110811" cy="228912"/>
          </a:xfrm>
          <a:prstGeom prst="rect">
            <a:avLst/>
          </a:prstGeom>
        </p:spPr>
      </p:pic>
      <p:sp>
        <p:nvSpPr>
          <p:cNvPr id="145" name="右矢印 19">
            <a:extLst>
              <a:ext uri="{FF2B5EF4-FFF2-40B4-BE49-F238E27FC236}">
                <a16:creationId xmlns:a16="http://schemas.microsoft.com/office/drawing/2014/main" id="{F21F82BF-F9D1-4690-B5A6-6B22197BD55B}"/>
              </a:ext>
            </a:extLst>
          </p:cNvPr>
          <p:cNvSpPr/>
          <p:nvPr/>
        </p:nvSpPr>
        <p:spPr>
          <a:xfrm flipH="1">
            <a:off x="1079883" y="6241266"/>
            <a:ext cx="1875318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9" name="右矢印 20">
            <a:extLst>
              <a:ext uri="{FF2B5EF4-FFF2-40B4-BE49-F238E27FC236}">
                <a16:creationId xmlns:a16="http://schemas.microsoft.com/office/drawing/2014/main" id="{6F943F3D-1699-4B06-AE05-368D8CF0A292}"/>
              </a:ext>
            </a:extLst>
          </p:cNvPr>
          <p:cNvSpPr/>
          <p:nvPr/>
        </p:nvSpPr>
        <p:spPr>
          <a:xfrm rot="16200000" flipH="1">
            <a:off x="850756" y="5463481"/>
            <a:ext cx="153463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28575" cap="flat" cmpd="sng" algn="ctr">
            <a:solidFill>
              <a:srgbClr val="DB8631"/>
            </a:solidFill>
            <a:prstDash val="sys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0" name="右矢印 20">
            <a:extLst>
              <a:ext uri="{FF2B5EF4-FFF2-40B4-BE49-F238E27FC236}">
                <a16:creationId xmlns:a16="http://schemas.microsoft.com/office/drawing/2014/main" id="{BB562D2C-DB0F-4A94-934C-C8FD385143E6}"/>
              </a:ext>
            </a:extLst>
          </p:cNvPr>
          <p:cNvSpPr/>
          <p:nvPr/>
        </p:nvSpPr>
        <p:spPr>
          <a:xfrm rot="16200000" flipH="1">
            <a:off x="1136499" y="5263888"/>
            <a:ext cx="965116" cy="156911"/>
          </a:xfrm>
          <a:prstGeom prst="rect">
            <a:avLst/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1" name="右矢印 20">
            <a:extLst>
              <a:ext uri="{FF2B5EF4-FFF2-40B4-BE49-F238E27FC236}">
                <a16:creationId xmlns:a16="http://schemas.microsoft.com/office/drawing/2014/main" id="{124F2802-41F2-4948-8561-5C18A545EAC3}"/>
              </a:ext>
            </a:extLst>
          </p:cNvPr>
          <p:cNvSpPr/>
          <p:nvPr/>
        </p:nvSpPr>
        <p:spPr>
          <a:xfrm rot="16200000" flipH="1">
            <a:off x="1354300" y="5466884"/>
            <a:ext cx="153463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28575" cap="flat" cmpd="sng" algn="ctr">
            <a:solidFill>
              <a:srgbClr val="DB8631"/>
            </a:solidFill>
            <a:prstDash val="sys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2" name="右矢印 20">
            <a:extLst>
              <a:ext uri="{FF2B5EF4-FFF2-40B4-BE49-F238E27FC236}">
                <a16:creationId xmlns:a16="http://schemas.microsoft.com/office/drawing/2014/main" id="{B4E01B13-A388-4A1D-976F-C55235A646FE}"/>
              </a:ext>
            </a:extLst>
          </p:cNvPr>
          <p:cNvSpPr/>
          <p:nvPr/>
        </p:nvSpPr>
        <p:spPr>
          <a:xfrm rot="16200000" flipH="1">
            <a:off x="1641744" y="5265589"/>
            <a:ext cx="961713" cy="156911"/>
          </a:xfrm>
          <a:prstGeom prst="rect">
            <a:avLst/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" name="右矢印 20">
            <a:extLst>
              <a:ext uri="{FF2B5EF4-FFF2-40B4-BE49-F238E27FC236}">
                <a16:creationId xmlns:a16="http://schemas.microsoft.com/office/drawing/2014/main" id="{6909AE9B-49D7-470B-8DCC-C79000A8A6F6}"/>
              </a:ext>
            </a:extLst>
          </p:cNvPr>
          <p:cNvSpPr/>
          <p:nvPr/>
        </p:nvSpPr>
        <p:spPr>
          <a:xfrm rot="16200000" flipH="1">
            <a:off x="1883512" y="5466175"/>
            <a:ext cx="153463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28575" cap="flat" cmpd="sng" algn="ctr">
            <a:solidFill>
              <a:srgbClr val="DB8631"/>
            </a:solidFill>
            <a:prstDash val="sys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4" name="右矢印 20">
            <a:extLst>
              <a:ext uri="{FF2B5EF4-FFF2-40B4-BE49-F238E27FC236}">
                <a16:creationId xmlns:a16="http://schemas.microsoft.com/office/drawing/2014/main" id="{5D98FEB6-FC6E-4856-9A9F-35720C47E59F}"/>
              </a:ext>
            </a:extLst>
          </p:cNvPr>
          <p:cNvSpPr/>
          <p:nvPr/>
        </p:nvSpPr>
        <p:spPr>
          <a:xfrm rot="16200000" flipH="1">
            <a:off x="2170602" y="5265235"/>
            <a:ext cx="962422" cy="156911"/>
          </a:xfrm>
          <a:prstGeom prst="rect">
            <a:avLst/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flipH="1">
            <a:off x="1072149" y="1861003"/>
            <a:ext cx="1640971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1072150" y="2281690"/>
            <a:ext cx="1640970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1072150" y="2683770"/>
            <a:ext cx="1637600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CEEDCE10-D5CF-40F5-B09F-CDFEA5DE274C}"/>
              </a:ext>
            </a:extLst>
          </p:cNvPr>
          <p:cNvSpPr txBox="1"/>
          <p:nvPr/>
        </p:nvSpPr>
        <p:spPr>
          <a:xfrm>
            <a:off x="4182560" y="1192411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Consistency check</a:t>
            </a:r>
            <a:endParaRPr kumimoji="1" lang="ja-JP" altLang="en-US" sz="2800" b="1" dirty="0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48F1C48-BBF9-4156-BCF5-1C89C3E07DF7}"/>
              </a:ext>
            </a:extLst>
          </p:cNvPr>
          <p:cNvSpPr txBox="1"/>
          <p:nvPr/>
        </p:nvSpPr>
        <p:spPr>
          <a:xfrm>
            <a:off x="4419150" y="1683193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latent heat &amp; pressure gap</a:t>
            </a:r>
            <a:endParaRPr kumimoji="1" lang="ja-JP" altLang="en-US" sz="2400" dirty="0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33318E81-F048-4FE6-9301-C53551CFBA89}"/>
              </a:ext>
            </a:extLst>
          </p:cNvPr>
          <p:cNvSpPr txBox="1"/>
          <p:nvPr/>
        </p:nvSpPr>
        <p:spPr>
          <a:xfrm>
            <a:off x="5656124" y="5126220"/>
            <a:ext cx="143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Method A</a:t>
            </a:r>
            <a:endParaRPr kumimoji="1" lang="ja-JP" altLang="en-US" sz="2400" dirty="0"/>
          </a:p>
        </p:txBody>
      </p:sp>
      <p:sp>
        <p:nvSpPr>
          <p:cNvPr id="158" name="左中かっこ 157">
            <a:extLst>
              <a:ext uri="{FF2B5EF4-FFF2-40B4-BE49-F238E27FC236}">
                <a16:creationId xmlns:a16="http://schemas.microsoft.com/office/drawing/2014/main" id="{B0FDBBE3-557D-41F7-9069-EA1424BFD917}"/>
              </a:ext>
            </a:extLst>
          </p:cNvPr>
          <p:cNvSpPr/>
          <p:nvPr/>
        </p:nvSpPr>
        <p:spPr>
          <a:xfrm rot="16200000">
            <a:off x="6266064" y="4157795"/>
            <a:ext cx="213698" cy="1822160"/>
          </a:xfrm>
          <a:prstGeom prst="leftBrace">
            <a:avLst>
              <a:gd name="adj1" fmla="val 24790"/>
              <a:gd name="adj2" fmla="val 50000"/>
            </a:avLst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A543C65C-5ADB-42EF-8C5A-509B3EE642EB}"/>
              </a:ext>
            </a:extLst>
          </p:cNvPr>
          <p:cNvSpPr txBox="1"/>
          <p:nvPr/>
        </p:nvSpPr>
        <p:spPr>
          <a:xfrm>
            <a:off x="4948359" y="512846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B</a:t>
            </a:r>
            <a:endParaRPr kumimoji="1" lang="ja-JP" altLang="en-US" sz="2400" dirty="0"/>
          </a:p>
        </p:txBody>
      </p: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F553842B-25FE-420C-8CB7-A8CC5B583A91}"/>
              </a:ext>
            </a:extLst>
          </p:cNvPr>
          <p:cNvCxnSpPr/>
          <p:nvPr/>
        </p:nvCxnSpPr>
        <p:spPr>
          <a:xfrm>
            <a:off x="5132063" y="4921350"/>
            <a:ext cx="0" cy="23451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5A76DE05-AFC6-466C-970D-E84BB4119B27}"/>
              </a:ext>
            </a:extLst>
          </p:cNvPr>
          <p:cNvSpPr txBox="1"/>
          <p:nvPr/>
        </p:nvSpPr>
        <p:spPr>
          <a:xfrm rot="5400000">
            <a:off x="7019253" y="2833646"/>
            <a:ext cx="1838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Shirogane</a:t>
            </a:r>
            <a:r>
              <a:rPr kumimoji="1" lang="en-US" altLang="ja-JP" dirty="0"/>
              <a:t>+, 2021</a:t>
            </a:r>
          </a:p>
          <a:p>
            <a:r>
              <a:rPr lang="en-US" altLang="ja-JP" dirty="0"/>
              <a:t>(</a:t>
            </a:r>
            <a:r>
              <a:rPr kumimoji="1" lang="en-US" altLang="ja-JP" dirty="0"/>
              <a:t>WHOT-QCD)</a:t>
            </a:r>
            <a:endParaRPr kumimoji="1" lang="ja-JP" altLang="en-US" dirty="0"/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82B7782B-D4DE-49DB-8FF0-11FA9FE8415A}"/>
              </a:ext>
            </a:extLst>
          </p:cNvPr>
          <p:cNvSpPr txBox="1"/>
          <p:nvPr/>
        </p:nvSpPr>
        <p:spPr>
          <a:xfrm>
            <a:off x="6100598" y="5745764"/>
            <a:ext cx="255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Consistent result for two methods</a:t>
            </a: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165" name="矢印: 右 164">
            <a:extLst>
              <a:ext uri="{FF2B5EF4-FFF2-40B4-BE49-F238E27FC236}">
                <a16:creationId xmlns:a16="http://schemas.microsoft.com/office/drawing/2014/main" id="{060A6932-46C1-4BA2-BA88-C3D9FBF57407}"/>
              </a:ext>
            </a:extLst>
          </p:cNvPr>
          <p:cNvSpPr/>
          <p:nvPr/>
        </p:nvSpPr>
        <p:spPr>
          <a:xfrm>
            <a:off x="5517896" y="5824901"/>
            <a:ext cx="529209" cy="67272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15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Gradient Flow</a:t>
            </a:r>
            <a:r>
              <a:rPr kumimoji="1" lang="ja-JP" altLang="en-US" dirty="0"/>
              <a:t> </a:t>
            </a:r>
            <a:r>
              <a:rPr kumimoji="1" lang="en-US" altLang="ja-JP" dirty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, 2013</a:t>
            </a:r>
          </a:p>
          <a:p>
            <a:r>
              <a:rPr lang="en-US" altLang="ja-JP" sz="2000" dirty="0"/>
              <a:t>Makino, Suzuki, 2014</a:t>
            </a:r>
          </a:p>
          <a:p>
            <a:r>
              <a:rPr kumimoji="1" lang="en-US" altLang="ja-JP" sz="2000" dirty="0"/>
              <a:t>Taniguchi+ (WHOT) </a:t>
            </a:r>
          </a:p>
          <a:p>
            <a:pPr algn="r"/>
            <a:r>
              <a:rPr kumimoji="1" lang="en-US" altLang="ja-JP" sz="2000" dirty="0"/>
              <a:t>2016</a:t>
            </a:r>
            <a:r>
              <a:rPr lang="en-US" altLang="ja-JP" sz="2000" dirty="0"/>
              <a:t>~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3726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Not</a:t>
            </a:r>
            <a:r>
              <a:rPr lang="en-US" altLang="ja-JP" sz="2400" dirty="0"/>
              <a:t> “gradient” flow </a:t>
            </a:r>
            <a:r>
              <a:rPr lang="en-US" altLang="ja-JP" sz="2400" dirty="0">
                <a:solidFill>
                  <a:srgbClr val="FFFF00"/>
                </a:solidFill>
              </a:rPr>
              <a:t>but</a:t>
            </a:r>
            <a:r>
              <a:rPr lang="en-US" altLang="ja-JP" sz="2400" dirty="0"/>
              <a:t> a “diffusion”-type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All observables are finite at t&gt;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Energy-momentum tensor from </a:t>
            </a:r>
            <a:r>
              <a:rPr lang="en-US" altLang="ja-JP" sz="2400" dirty="0" err="1"/>
              <a:t>SF</a:t>
            </a:r>
            <a:r>
              <a:rPr lang="en-US" altLang="ja-JP" sz="2400" i="1" dirty="0" err="1"/>
              <a:t>t</a:t>
            </a:r>
            <a:r>
              <a:rPr lang="en-US" altLang="ja-JP" sz="2400" dirty="0" err="1"/>
              <a:t>X</a:t>
            </a:r>
            <a:r>
              <a:rPr lang="en-US" altLang="ja-JP" sz="2400" dirty="0"/>
              <a:t> </a:t>
            </a:r>
            <a:r>
              <a:rPr lang="en-US" altLang="ja-JP" dirty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04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637558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367783" y="4713900"/>
            <a:ext cx="5615006" cy="14318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69" y="5619194"/>
            <a:ext cx="3246432" cy="651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981928"/>
            <a:ext cx="8070721" cy="136588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8651" y="900162"/>
            <a:ext cx="327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Makino, Suzuki (2014)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 (2018)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n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69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F578321D-222C-4672-B0B9-F81028234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727117"/>
            <a:ext cx="3438740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67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/>
              <a:t>Energy-Momentum Tensor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1578" y="3910734"/>
            <a:ext cx="60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The most fundamental quantity in physics.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All</a:t>
            </a:r>
            <a:r>
              <a:rPr kumimoji="1" lang="en-US" altLang="ja-JP" sz="2400" dirty="0"/>
              <a:t> components are important</a:t>
            </a:r>
            <a:r>
              <a:rPr lang="ja-JP" altLang="en-US" sz="2400" dirty="0"/>
              <a:t> </a:t>
            </a:r>
            <a:r>
              <a:rPr lang="en-US" altLang="ja-JP" sz="2400" dirty="0"/>
              <a:t>quantities</a:t>
            </a:r>
            <a:r>
              <a:rPr kumimoji="1" lang="en-US" altLang="ja-JP" sz="2400" dirty="0"/>
              <a:t>.</a:t>
            </a: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54" y="1019550"/>
            <a:ext cx="6718901" cy="271043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701578" y="5388061"/>
            <a:ext cx="5924853" cy="1138773"/>
            <a:chOff x="820338" y="5388061"/>
            <a:chExt cx="5924853" cy="1138773"/>
          </a:xfrm>
        </p:grpSpPr>
        <p:sp>
          <p:nvSpPr>
            <p:cNvPr id="19" name="正方形/長方形 18"/>
            <p:cNvSpPr/>
            <p:nvPr/>
          </p:nvSpPr>
          <p:spPr>
            <a:xfrm>
              <a:off x="3244861" y="5849726"/>
              <a:ext cx="277031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Pressure inside a proton</a:t>
              </a:r>
              <a:r>
                <a:rPr lang="en-US" altLang="ja-JP" dirty="0"/>
                <a:t> </a:t>
              </a:r>
            </a:p>
            <a:p>
              <a:r>
                <a:rPr lang="en-US" altLang="ja-JP" dirty="0"/>
                <a:t>Nature, 557, 396 (2018)</a:t>
              </a: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5901063" y="5938455"/>
              <a:ext cx="844128" cy="267639"/>
            </a:xfrm>
            <a:prstGeom prst="rightArrow">
              <a:avLst>
                <a:gd name="adj1" fmla="val 50000"/>
                <a:gd name="adj2" fmla="val 78841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20338" y="5388061"/>
              <a:ext cx="5585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en-US" altLang="ja-JP" sz="2400" dirty="0"/>
                <a:t>How does EMT behave inside hadrons?</a:t>
              </a:r>
              <a:endParaRPr kumimoji="1" lang="ja-JP" altLang="en-US" sz="2400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D222EBB-708E-4C66-AAFD-33E1ECAF2628}"/>
              </a:ext>
            </a:extLst>
          </p:cNvPr>
          <p:cNvGrpSpPr/>
          <p:nvPr/>
        </p:nvGrpSpPr>
        <p:grpSpPr>
          <a:xfrm>
            <a:off x="6742014" y="4637584"/>
            <a:ext cx="2370226" cy="2220416"/>
            <a:chOff x="6742014" y="4637584"/>
            <a:chExt cx="2370226" cy="222041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8491C-027C-44C5-B7C6-4319399E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014" y="4820063"/>
              <a:ext cx="2057400" cy="1976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11D43DD-7F8A-4ED8-AB36-773B3D663200}"/>
                </a:ext>
              </a:extLst>
            </p:cNvPr>
            <p:cNvSpPr txBox="1"/>
            <p:nvPr/>
          </p:nvSpPr>
          <p:spPr>
            <a:xfrm rot="16200000">
              <a:off x="7832755" y="5578515"/>
              <a:ext cx="2220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Burkert+, Nature (2018)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2+1</a:t>
            </a:r>
            <a:r>
              <a:rPr kumimoji="1" lang="en-US" altLang="ja-JP" dirty="0"/>
              <a:t> QCD </a:t>
            </a:r>
            <a:r>
              <a:rPr lang="en-US" altLang="ja-JP" dirty="0" err="1"/>
              <a:t>EoS</a:t>
            </a:r>
            <a:r>
              <a:rPr lang="en-US" altLang="ja-JP" dirty="0"/>
              <a:t> from Gradient Flow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0728" y="1112305"/>
            <a:ext cx="439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WHOT-QCD, PR</a:t>
            </a:r>
            <a:r>
              <a:rPr kumimoji="1" lang="en-US" altLang="ja-JP" b="1" dirty="0"/>
              <a:t>D96</a:t>
            </a:r>
            <a:r>
              <a:rPr kumimoji="1" lang="en-US" altLang="ja-JP" dirty="0"/>
              <a:t> (2017);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D102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 (2020)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40179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Substantial suppression of statistical errors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6975" y="6401702"/>
            <a:ext cx="49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Physical mass: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+ (WHOT-QCD), </a:t>
            </a:r>
            <a:r>
              <a:rPr lang="en-US" altLang="ja-JP" dirty="0"/>
              <a:t>1910.13036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66043" y="5359412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0" y="2419514"/>
            <a:ext cx="3638475" cy="27622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514"/>
            <a:ext cx="3661407" cy="27622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927708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927708"/>
            <a:ext cx="2242308" cy="37953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12080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Flux-Tube Formation</a:t>
            </a:r>
            <a:br>
              <a:rPr kumimoji="1" lang="en-US" altLang="ja-JP" sz="6000" dirty="0"/>
            </a:br>
            <a:r>
              <a:rPr kumimoji="1" lang="en-US" altLang="ja-JP" sz="6000" dirty="0"/>
              <a:t>in QQ System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282110" y="5569020"/>
            <a:ext cx="4256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PLB </a:t>
            </a:r>
            <a:r>
              <a:rPr lang="en-US" altLang="ja-JP" b="1" dirty="0"/>
              <a:t>789</a:t>
            </a:r>
            <a:r>
              <a:rPr lang="en-US" altLang="ja-JP" dirty="0"/>
              <a:t>, 210 (2019)</a:t>
            </a:r>
          </a:p>
          <a:p>
            <a:r>
              <a:rPr lang="en-US" altLang="ja-JP" dirty="0" err="1"/>
              <a:t>Yanagihara</a:t>
            </a:r>
            <a:r>
              <a:rPr lang="en-US" altLang="ja-JP" dirty="0"/>
              <a:t>, MK, PTEP</a:t>
            </a:r>
            <a:r>
              <a:rPr lang="en-US" altLang="ja-JP" b="1" dirty="0"/>
              <a:t>2019</a:t>
            </a:r>
            <a:r>
              <a:rPr lang="en-US" altLang="ja-JP" dirty="0"/>
              <a:t>, 093B02 (2019)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3752601" y="2428507"/>
            <a:ext cx="397824" cy="0"/>
          </a:xfrm>
          <a:prstGeom prst="line">
            <a:avLst/>
          </a:prstGeom>
          <a:ln w="50800">
            <a:solidFill>
              <a:schemeClr val="tx1">
                <a:alpha val="9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8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0887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 thermal medium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Landau</a:t>
            </a:r>
          </a:p>
          <a:p>
            <a:r>
              <a:rPr lang="en-US" altLang="ja-JP" sz="2000" dirty="0" err="1"/>
              <a:t>Lifshitz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elastic body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fluid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985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Maxwell Stress</a:t>
            </a:r>
            <a:br>
              <a:rPr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 Stress</a:t>
            </a:r>
            <a:br>
              <a:rPr kumimoji="1"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Formation of the flux tube </a:t>
            </a:r>
            <a:r>
              <a:rPr kumimoji="1" lang="en-US" altLang="ja-JP" sz="2800" dirty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/>
              <a:t>tudies on Flux Tube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Color-electric field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 many studies…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/>
              <a:t>Cea</a:t>
            </a:r>
            <a:r>
              <a:rPr kumimoji="1" lang="en-US" altLang="ja-JP" sz="2200" dirty="0"/>
              <a:t>+ (2012)</a:t>
            </a:r>
            <a:endParaRPr kumimoji="1" lang="ja-JP" altLang="en-US" sz="2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/>
              <a:t>Cardoso+ (2013)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0016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Wilson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fm</a:t>
            </a:r>
            <a:r>
              <a:rPr kumimoji="1" lang="en-US" altLang="ja-JP" sz="2400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Simulation: </a:t>
            </a:r>
            <a:r>
              <a:rPr lang="en-US" altLang="ja-JP" sz="2400" dirty="0" err="1"/>
              <a:t>bluegene</a:t>
            </a:r>
            <a:r>
              <a:rPr lang="en-US" altLang="ja-JP" sz="2400" dirty="0"/>
              <a:t>/Q@KEK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6604496" y="4519237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7168510" y="4297365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7739254" y="4092422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7624564" y="4211888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SU(3) Yang-Mills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/>
              <a:t>FlowQCD</a:t>
            </a:r>
            <a:r>
              <a:rPr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Manifestly gauge invariant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37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98539" y="1245290"/>
            <a:ext cx="7946921" cy="12112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Static-Quark Systems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4083" y="1397606"/>
            <a:ext cx="7495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Fundamental probe to study field theories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Numerical simulations </a:t>
            </a:r>
            <a:r>
              <a:rPr lang="en-US" altLang="ja-JP" sz="2400" dirty="0"/>
              <a:t>on the lattice is straightforward!</a:t>
            </a:r>
            <a:endParaRPr kumimoji="1" lang="ja-JP" altLang="en-US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28603" y="2618739"/>
            <a:ext cx="7863950" cy="1344517"/>
            <a:chOff x="528603" y="2618739"/>
            <a:chExt cx="7863950" cy="134451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463272" y="2618740"/>
              <a:ext cx="21355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en-US" altLang="ja-JP" sz="3200" b="1" dirty="0"/>
                <a:t>Single Q</a:t>
              </a:r>
              <a:endParaRPr kumimoji="1" lang="ja-JP" altLang="en-US" sz="3200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463272" y="3132259"/>
              <a:ext cx="39292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Heavy-light meson @ 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dirty="0"/>
                <a:t>&lt;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baseline="-25000" dirty="0"/>
                <a:t>c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Debye screening @ 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dirty="0"/>
                <a:t>&gt;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baseline="-25000" dirty="0"/>
                <a:t>c</a:t>
              </a:r>
              <a:endParaRPr kumimoji="1" lang="ja-JP" altLang="en-US" sz="2400" baseline="-25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28603" y="2618739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en-US" altLang="ja-JP" sz="3200" b="1" dirty="0"/>
                <a:t>QQ</a:t>
              </a:r>
              <a:endParaRPr kumimoji="1" lang="ja-JP" altLang="en-US" sz="3200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28603" y="3132258"/>
              <a:ext cx="3038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F</a:t>
              </a:r>
              <a:r>
                <a:rPr kumimoji="1" lang="en-US" altLang="ja-JP" sz="2400" dirty="0"/>
                <a:t>lux tube formation</a:t>
              </a:r>
              <a:endParaRPr kumimoji="1" lang="ja-JP" altLang="en-US" sz="2400" dirty="0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419103" y="2717863"/>
              <a:ext cx="237506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1028700" y="4463958"/>
            <a:ext cx="6953003" cy="1632858"/>
            <a:chOff x="1028700" y="4463958"/>
            <a:chExt cx="6953003" cy="1632858"/>
          </a:xfrm>
        </p:grpSpPr>
        <p:sp>
          <p:nvSpPr>
            <p:cNvPr id="13" name="角丸四角形 12"/>
            <p:cNvSpPr/>
            <p:nvPr/>
          </p:nvSpPr>
          <p:spPr>
            <a:xfrm>
              <a:off x="1028700" y="4463958"/>
              <a:ext cx="6953003" cy="1632858"/>
            </a:xfrm>
            <a:prstGeom prst="roundRect">
              <a:avLst/>
            </a:prstGeom>
            <a:solidFill>
              <a:schemeClr val="tx1">
                <a:alpha val="1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645609" y="4674061"/>
              <a:ext cx="571291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FFFF00"/>
                  </a:solidFill>
                </a:rPr>
                <a:t>EMT</a:t>
              </a:r>
              <a:r>
                <a:rPr kumimoji="1" lang="en-US" altLang="ja-JP" sz="4000" b="1" dirty="0"/>
                <a:t>  </a:t>
              </a:r>
              <a:r>
                <a:rPr kumimoji="1" lang="en-US" altLang="ja-JP" sz="4000" dirty="0"/>
                <a:t>in</a:t>
              </a:r>
              <a:r>
                <a:rPr kumimoji="1" lang="en-US" altLang="ja-JP" sz="4000" b="1" dirty="0"/>
                <a:t>  </a:t>
              </a:r>
              <a:r>
                <a:rPr kumimoji="1" lang="en-US" altLang="ja-JP" sz="4000" b="1" dirty="0">
                  <a:solidFill>
                    <a:srgbClr val="FFFF00"/>
                  </a:solidFill>
                </a:rPr>
                <a:t>Static Q systems</a:t>
              </a:r>
            </a:p>
            <a:p>
              <a:pPr algn="ctr"/>
              <a:r>
                <a:rPr kumimoji="1" lang="en-US" altLang="ja-JP" sz="2800" dirty="0"/>
                <a:t>Combine 2 fundamental tools!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99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SU(3) Yang-Mills</a:t>
            </a:r>
          </a:p>
          <a:p>
            <a:pPr algn="ctr"/>
            <a:r>
              <a:rPr lang="en-US" altLang="ja-JP" sz="2400" dirty="0"/>
              <a:t>(quantum)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Maxwell</a:t>
            </a:r>
          </a:p>
          <a:p>
            <a:pPr algn="ctr"/>
            <a:r>
              <a:rPr lang="en-US" altLang="ja-JP" sz="2400" dirty="0"/>
              <a:t>(classical)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Propagation of the force is clearly different </a:t>
            </a:r>
          </a:p>
          <a:p>
            <a:pPr algn="ctr"/>
            <a:r>
              <a:rPr kumimoji="1" lang="en-US" altLang="ja-JP" sz="2400" dirty="0"/>
              <a:t>in YM and Maxwell theories!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546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 Distribution</a:t>
            </a:r>
            <a:r>
              <a:rPr kumimoji="1" lang="en-US" altLang="ja-JP" dirty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From </a:t>
            </a:r>
            <a:r>
              <a:rPr lang="en-US" altLang="ja-JP" sz="2000" dirty="0"/>
              <a:t>rotational </a:t>
            </a:r>
            <a:r>
              <a:rPr lang="en-US" altLang="ja-JP" sz="2000" dirty="0" err="1"/>
              <a:t>symm</a:t>
            </a:r>
            <a:r>
              <a:rPr lang="en-US" altLang="ja-JP" sz="2000" dirty="0"/>
              <a:t>. &amp; </a:t>
            </a:r>
            <a:r>
              <a:rPr kumimoji="1" lang="en-US" altLang="ja-JP" sz="2000" dirty="0"/>
              <a:t>parity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Cylindrical Coordinates</a:t>
            </a:r>
            <a:endParaRPr kumimoji="1" lang="ja-JP" altLang="en-US" sz="2800" dirty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Degeneracy </a:t>
            </a:r>
          </a:p>
          <a:p>
            <a:pPr algn="ctr"/>
            <a:r>
              <a:rPr kumimoji="1" lang="en-US" altLang="ja-JP" sz="2400" dirty="0"/>
              <a:t>in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4087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70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/>
              <a:t>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5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03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94958" y="3600797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529942" y="3468560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5062798" y="3468560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617028" y="355212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6328120" y="1697591"/>
            <a:ext cx="3600000" cy="3998421"/>
            <a:chOff x="6496595" y="1347844"/>
            <a:chExt cx="3600000" cy="3998421"/>
          </a:xfrm>
        </p:grpSpPr>
        <p:cxnSp>
          <p:nvCxnSpPr>
            <p:cNvPr id="20" name="直線矢印コネクタ 19"/>
            <p:cNvCxnSpPr/>
            <p:nvPr/>
          </p:nvCxnSpPr>
          <p:spPr>
            <a:xfrm flipH="1">
              <a:off x="7588159" y="1937696"/>
              <a:ext cx="375150" cy="717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8296595" y="2145886"/>
              <a:ext cx="0" cy="3447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アーチ 10"/>
            <p:cNvSpPr/>
            <p:nvPr/>
          </p:nvSpPr>
          <p:spPr>
            <a:xfrm>
              <a:off x="6496595" y="1746265"/>
              <a:ext cx="3600000" cy="3600000"/>
            </a:xfrm>
            <a:prstGeom prst="blockArc">
              <a:avLst>
                <a:gd name="adj1" fmla="val 15226072"/>
                <a:gd name="adj2" fmla="val 16791656"/>
                <a:gd name="adj3" fmla="val 1145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isometricOffAxis2Left"/>
              <a:lightRig rig="threePt" dir="t"/>
            </a:scene3d>
            <a:sp3d extrusionH="381000" contourW="12700" prstMaterial="clear">
              <a:extrusionClr>
                <a:schemeClr val="tx2">
                  <a:lumMod val="20000"/>
                  <a:lumOff val="80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8296595" y="1347844"/>
              <a:ext cx="10388" cy="3419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640583" y="1956293"/>
              <a:ext cx="375150" cy="1163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84810" y="1435981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In cylindrical</a:t>
            </a:r>
            <a:r>
              <a:rPr lang="ja-JP" altLang="en-US" sz="2800" dirty="0"/>
              <a:t> </a:t>
            </a:r>
            <a:r>
              <a:rPr lang="en-US" altLang="ja-JP" sz="2800" dirty="0" err="1"/>
              <a:t>coordinats</a:t>
            </a:r>
            <a:r>
              <a:rPr lang="en-US" altLang="ja-JP" sz="2800" dirty="0"/>
              <a:t>,</a:t>
            </a:r>
            <a:endParaRPr kumimoji="1" lang="ja-JP" altLang="en-US" sz="28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810" y="296419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For infinitely-long flux tube</a:t>
            </a:r>
            <a:endParaRPr kumimoji="1" lang="ja-JP" altLang="en-US" sz="28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3844507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10159" y="4514270"/>
            <a:ext cx="453212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65129" y="4566465"/>
            <a:ext cx="3589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/>
              <a:t>rr</a:t>
            </a:r>
            <a:r>
              <a:rPr kumimoji="1" lang="en-US" altLang="ja-JP" sz="2400" b="1" dirty="0"/>
              <a:t> and </a:t>
            </a:r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/>
              <a:t> must separate!</a:t>
            </a:r>
          </a:p>
          <a:p>
            <a:r>
              <a:rPr lang="en-US" altLang="ja-JP" sz="2400" b="1" dirty="0" err="1"/>
              <a:t>T</a:t>
            </a:r>
            <a:r>
              <a:rPr lang="en-US" altLang="ja-JP" sz="2400" b="1" baseline="-25000" dirty="0" err="1">
                <a:latin typeface="Symbol" panose="05050102010706020507" pitchFamily="18" charset="2"/>
              </a:rPr>
              <a:t>qq</a:t>
            </a:r>
            <a:r>
              <a:rPr lang="en-US" altLang="ja-JP" sz="2400" b="1" dirty="0"/>
              <a:t> must change sign!</a:t>
            </a:r>
          </a:p>
          <a:p>
            <a:endParaRPr kumimoji="1" lang="ja-JP" altLang="en-US" sz="24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sp>
        <p:nvSpPr>
          <p:cNvPr id="3" name="左右矢印 2"/>
          <p:cNvSpPr/>
          <p:nvPr/>
        </p:nvSpPr>
        <p:spPr>
          <a:xfrm>
            <a:off x="4433249" y="4607030"/>
            <a:ext cx="685765" cy="41073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28184" y="4136895"/>
            <a:ext cx="1798890" cy="830997"/>
          </a:xfrm>
          <a:prstGeom prst="rect">
            <a:avLst/>
          </a:prstGeom>
          <a:noFill/>
          <a:effectLst>
            <a:glow rad="139700">
              <a:schemeClr val="tx1">
                <a:alpha val="5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rr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and 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</a:t>
            </a:r>
          </a:p>
          <a:p>
            <a:r>
              <a:rPr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degene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rate!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</a:endParaRPr>
          </a:p>
        </p:txBody>
      </p:sp>
      <p:sp>
        <p:nvSpPr>
          <p:cNvPr id="7" name="楕円 6"/>
          <p:cNvSpPr/>
          <p:nvPr/>
        </p:nvSpPr>
        <p:spPr>
          <a:xfrm rot="163320">
            <a:off x="5549656" y="5505846"/>
            <a:ext cx="1052182" cy="5082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017888" y="4903536"/>
            <a:ext cx="255885" cy="7077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triangle" w="med" len="lg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502949" y="5629314"/>
            <a:ext cx="4707054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69978" y="5813148"/>
            <a:ext cx="4540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</a:t>
            </a:r>
            <a:r>
              <a:rPr kumimoji="1" lang="en-US" altLang="ja-JP" sz="2400" b="1" dirty="0"/>
              <a:t>ffect of boundaries is important</a:t>
            </a:r>
          </a:p>
          <a:p>
            <a:r>
              <a:rPr lang="en-US" altLang="ja-JP" sz="2400" b="1" dirty="0"/>
              <a:t>for the flux tube at R=0.92fm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QCD</a:t>
            </a:r>
            <a:r>
              <a:rPr kumimoji="1" lang="en-US" altLang="ja-JP" sz="3200" b="1" dirty="0"/>
              <a:t> Vacuum</a:t>
            </a:r>
            <a:endParaRPr kumimoji="1" lang="ja-JP" altLang="en-US" sz="32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Superconductor</a:t>
            </a:r>
            <a:endParaRPr kumimoji="1" lang="ja-JP" altLang="en-US" sz="3600" b="1" dirty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Nambu</a:t>
            </a:r>
            <a:r>
              <a:rPr kumimoji="1" lang="en-US" altLang="ja-JP" sz="2000" dirty="0"/>
              <a:t>, 1970</a:t>
            </a:r>
          </a:p>
          <a:p>
            <a:r>
              <a:rPr lang="en-US" altLang="ja-JP" sz="2000" dirty="0"/>
              <a:t>Nielsen, </a:t>
            </a:r>
            <a:r>
              <a:rPr lang="en-US" altLang="ja-JP" sz="2000" dirty="0" err="1"/>
              <a:t>Olesen</a:t>
            </a:r>
            <a:r>
              <a:rPr lang="en-US" altLang="ja-JP" sz="2000" dirty="0"/>
              <a:t>, 1973</a:t>
            </a:r>
          </a:p>
          <a:p>
            <a:r>
              <a:rPr kumimoji="1" lang="en-US" altLang="ja-JP" sz="2000" dirty="0"/>
              <a:t>t ‘</a:t>
            </a:r>
            <a:r>
              <a:rPr kumimoji="1" lang="en-US" altLang="ja-JP" sz="2000" dirty="0" err="1"/>
              <a:t>Hooft</a:t>
            </a:r>
            <a:r>
              <a:rPr kumimoji="1" lang="en-US" altLang="ja-JP" sz="2000" dirty="0"/>
              <a:t>, 1981</a:t>
            </a:r>
          </a:p>
          <a:p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Anti-quark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Flux Tube</a:t>
            </a:r>
            <a:endParaRPr kumimoji="1" lang="ja-JP" altLang="en-US" sz="2800" dirty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Monopole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Magnetic Vortex</a:t>
            </a:r>
            <a:endParaRPr kumimoji="1" lang="ja-JP" altLang="en-US" sz="2800" dirty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>
                <a:solidFill>
                  <a:srgbClr val="FFFF00"/>
                </a:solidFill>
              </a:rPr>
              <a:t>B)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60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Abelian-Higgs Model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GL parameter: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Infinitely long tube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</a:t>
            </a:r>
          </a:p>
          <a:p>
            <a:r>
              <a:rPr lang="en-US" altLang="ja-JP" sz="2400" dirty="0"/>
              <a:t>                                        </a:t>
            </a:r>
            <a:r>
              <a:rPr lang="en-US" altLang="ja-JP" dirty="0" err="1"/>
              <a:t>Luscher</a:t>
            </a:r>
            <a:r>
              <a:rPr lang="en-US" altLang="ja-JP" dirty="0"/>
              <a:t>, 1981</a:t>
            </a: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momentum conservation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307743" y="1163413"/>
            <a:ext cx="255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2019</a:t>
            </a:r>
            <a:endParaRPr kumimoji="1" lang="ja-JP" altLang="en-US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06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98539" y="1245290"/>
            <a:ext cx="7946921" cy="12112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Static-Quark Systems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4083" y="1397606"/>
            <a:ext cx="7495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Fundamental probe to study field theories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Numerical simulations </a:t>
            </a:r>
            <a:r>
              <a:rPr lang="en-US" altLang="ja-JP" sz="2400" dirty="0"/>
              <a:t>on the lattice is straightforward!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63272" y="2618740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Single Q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63272" y="3132259"/>
            <a:ext cx="3929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Heavy-light meson @ </a:t>
            </a:r>
            <a:r>
              <a:rPr kumimoji="1" lang="en-US" altLang="ja-JP" sz="2400" i="1" dirty="0"/>
              <a:t>T</a:t>
            </a:r>
            <a:r>
              <a:rPr kumimoji="1" lang="en-US" altLang="ja-JP" sz="2400" dirty="0"/>
              <a:t>&lt;</a:t>
            </a:r>
            <a:r>
              <a:rPr kumimoji="1" lang="en-US" altLang="ja-JP" sz="2400" i="1" dirty="0"/>
              <a:t>T</a:t>
            </a:r>
            <a:r>
              <a:rPr kumimoji="1" lang="en-US" altLang="ja-JP" sz="2400" baseline="-25000" dirty="0"/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Debye screening @ </a:t>
            </a:r>
            <a:r>
              <a:rPr kumimoji="1" lang="en-US" altLang="ja-JP" sz="2400" i="1" dirty="0"/>
              <a:t>T</a:t>
            </a:r>
            <a:r>
              <a:rPr kumimoji="1" lang="en-US" altLang="ja-JP" sz="2400" dirty="0"/>
              <a:t>&gt;</a:t>
            </a:r>
            <a:r>
              <a:rPr kumimoji="1" lang="en-US" altLang="ja-JP" sz="2400" i="1" dirty="0"/>
              <a:t>T</a:t>
            </a:r>
            <a:r>
              <a:rPr kumimoji="1" lang="en-US" altLang="ja-JP" sz="2400" baseline="-25000" dirty="0"/>
              <a:t>c</a:t>
            </a:r>
            <a:endParaRPr kumimoji="1" lang="ja-JP" altLang="en-US" sz="2400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8603" y="2618739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QQ</a:t>
            </a:r>
            <a:endParaRPr kumimoji="1"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8603" y="3132258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</a:t>
            </a:r>
            <a:r>
              <a:rPr kumimoji="1" lang="en-US" altLang="ja-JP" sz="2400" dirty="0"/>
              <a:t>lux tube formation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628650" y="4018156"/>
            <a:ext cx="3313958" cy="224528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76" y="4018156"/>
            <a:ext cx="2403791" cy="2243884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1419103" y="2717863"/>
            <a:ext cx="237506" cy="0"/>
          </a:xfrm>
          <a:prstGeom prst="line">
            <a:avLst/>
          </a:prstGeom>
          <a:ln w="412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987137" y="6262040"/>
            <a:ext cx="31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PLB </a:t>
            </a:r>
            <a:r>
              <a:rPr lang="en-US" altLang="ja-JP" b="1" dirty="0"/>
              <a:t>789</a:t>
            </a:r>
            <a:r>
              <a:rPr lang="en-US" altLang="ja-JP" dirty="0"/>
              <a:t>, 210 (2019)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709364" y="6290996"/>
            <a:ext cx="343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1275683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ype-II</a:t>
            </a:r>
            <a:endParaRPr kumimoji="1" lang="ja-JP" altLang="en-US" sz="28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conservation law</a:t>
            </a:r>
            <a:endParaRPr kumimoji="1"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80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Inconsistent with</a:t>
            </a:r>
            <a:endParaRPr kumimoji="1" lang="en-US" altLang="ja-JP" sz="2400" dirty="0"/>
          </a:p>
          <a:p>
            <a:pPr algn="ctr"/>
            <a:r>
              <a:rPr lang="en-US" altLang="ja-JP" sz="2400" dirty="0"/>
              <a:t>lattice result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876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 with Finite Length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9" y="1554741"/>
            <a:ext cx="4921610" cy="36588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2557" y="5489154"/>
            <a:ext cx="729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AH model can </a:t>
            </a:r>
            <a:r>
              <a:rPr lang="en-US" altLang="ja-JP" sz="2400" dirty="0"/>
              <a:t>reproduce lattice results </a:t>
            </a:r>
            <a:r>
              <a:rPr lang="en-US" altLang="ja-JP" sz="2400" b="1" dirty="0"/>
              <a:t>qualitatively</a:t>
            </a:r>
            <a:r>
              <a:rPr lang="en-US" altLang="ja-JP" sz="2400" dirty="0"/>
              <a:t> by </a:t>
            </a:r>
            <a:r>
              <a:rPr kumimoji="1" lang="en-US" altLang="ja-JP" sz="2400" dirty="0"/>
              <a:t>tuning parameters.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But, </a:t>
            </a:r>
            <a:r>
              <a:rPr lang="en-US" altLang="ja-JP" sz="2400" b="1" dirty="0"/>
              <a:t>quantitatively </a:t>
            </a:r>
            <a:r>
              <a:rPr kumimoji="1" lang="en-US" altLang="ja-JP" sz="2400" dirty="0"/>
              <a:t>all parameters are </a:t>
            </a:r>
            <a:r>
              <a:rPr lang="en-US" altLang="ja-JP" sz="2400" dirty="0"/>
              <a:t>rejected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327" y="1554742"/>
            <a:ext cx="3039502" cy="229460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30762" y="1088887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Yanagihara</a:t>
            </a:r>
            <a:r>
              <a:rPr kumimoji="1" lang="en-US" altLang="ja-JP" dirty="0"/>
              <a:t>, MK (2019)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105897" y="5624861"/>
            <a:ext cx="466660" cy="76305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718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08BB0955-6426-4022-AC78-BA9B6C758886}"/>
              </a:ext>
            </a:extLst>
          </p:cNvPr>
          <p:cNvSpPr/>
          <p:nvPr/>
        </p:nvSpPr>
        <p:spPr>
          <a:xfrm>
            <a:off x="446364" y="1465096"/>
            <a:ext cx="3842084" cy="186173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Distr. in Simple Systems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/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Theory in 1+1d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blipFill>
                <a:blip r:embed="rId2"/>
                <a:stretch>
                  <a:fillRect t="-10465" r="-3456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74B800-D181-4962-B6F6-FDB252295107}"/>
              </a:ext>
            </a:extLst>
          </p:cNvPr>
          <p:cNvSpPr txBox="1"/>
          <p:nvPr/>
        </p:nvSpPr>
        <p:spPr>
          <a:xfrm>
            <a:off x="4475747" y="1804030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Soliton (kink)</a:t>
            </a:r>
            <a:endParaRPr kumimoji="1" lang="ja-JP" altLang="en-US" sz="2400" b="1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}&#10;\pagestyle{empty}&#10;&lt;/preamble&gt;&#10;  &lt;body&gt;\begin{align*} &#10;{\cal L} = \frac12 (\partial_\mu \phi)^2 - \frac\lambda4\Big(\phi^2 - \frac{m^2}\lambda \Big)^2&#10;\end{align*}&lt;/body&gt;&#10;  &lt;fcolor&gt;FFFFFFFF&lt;/fcolor&gt;&#10;  &lt;bcolor&gt;FF000000&lt;/bcolor&gt;&#10;  &lt;transparent&gt;True&lt;/transparent&gt;&#10;  &lt;resolution&gt;1800&lt;/resolution&gt;&#10;  &lt;imageh&gt;546&lt;/imageh&gt;&#10;  &lt;imagew&gt;3249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26D3B51E-2FA0-444B-9EE3-7679833E9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9" y="2377091"/>
            <a:ext cx="3438525" cy="5778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}&#10;\pagestyle{empty}&#10;&lt;/preamble&gt;&#10;  &lt;body&gt;\begin{align*} &#10;\phi(x) = \frac{m}{\sqrt{\lambda}} \tanh \frac{mx}{\sqrt2}&#10;\end{align*}&lt;/body&gt;&#10;  &lt;fcolor&gt;FFFFFFFF&lt;/fcolor&gt;&#10;  &lt;bcolor&gt;FF000000&lt;/bcolor&gt;&#10;  &lt;transparent&gt;True&lt;/transparent&gt;&#10;  &lt;resolution&gt;1800&lt;/resolution&gt;&#10;  &lt;imageh&gt;509&lt;/imageh&gt;&#10;  &lt;imagew&gt;2191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06EFD951-046A-4DE5-9727-8B1F69D41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0" y="2562111"/>
            <a:ext cx="2318808" cy="538692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A980865-03CA-4759-968A-0615199825A4}"/>
              </a:ext>
            </a:extLst>
          </p:cNvPr>
          <p:cNvCxnSpPr>
            <a:cxnSpLocks/>
          </p:cNvCxnSpPr>
          <p:nvPr/>
        </p:nvCxnSpPr>
        <p:spPr>
          <a:xfrm>
            <a:off x="7157240" y="2842635"/>
            <a:ext cx="17018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79D1A6-9E5F-47AF-B6EB-114BF93E9C73}"/>
              </a:ext>
            </a:extLst>
          </p:cNvPr>
          <p:cNvSpPr/>
          <p:nvPr/>
        </p:nvSpPr>
        <p:spPr>
          <a:xfrm>
            <a:off x="7157240" y="2377413"/>
            <a:ext cx="1701856" cy="944550"/>
          </a:xfrm>
          <a:custGeom>
            <a:avLst/>
            <a:gdLst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99937 w 2454442"/>
              <a:gd name="connsiteY3" fmla="*/ 144379 h 1018674"/>
              <a:gd name="connsiteX4" fmla="*/ 2454442 w 2454442"/>
              <a:gd name="connsiteY4" fmla="*/ 0 h 10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2" h="1018674">
                <a:moveTo>
                  <a:pt x="0" y="1018674"/>
                </a:moveTo>
                <a:cubicBezTo>
                  <a:pt x="340226" y="1005974"/>
                  <a:pt x="680452" y="1025358"/>
                  <a:pt x="866273" y="906379"/>
                </a:cubicBezTo>
                <a:cubicBezTo>
                  <a:pt x="1052094" y="787400"/>
                  <a:pt x="1009315" y="624306"/>
                  <a:pt x="1114926" y="497306"/>
                </a:cubicBezTo>
                <a:cubicBezTo>
                  <a:pt x="1220537" y="370306"/>
                  <a:pt x="1276684" y="227263"/>
                  <a:pt x="1499937" y="144379"/>
                </a:cubicBezTo>
                <a:cubicBezTo>
                  <a:pt x="1723190" y="61495"/>
                  <a:pt x="2060742" y="46790"/>
                  <a:pt x="2454442" y="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&#10;&#10;中程度の精度で自動的に生成された説明">
            <a:extLst>
              <a:ext uri="{FF2B5EF4-FFF2-40B4-BE49-F238E27FC236}">
                <a16:creationId xmlns:a16="http://schemas.microsoft.com/office/drawing/2014/main" id="{891A3FAF-60CE-4C1A-A00E-52D449897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27" y="4746378"/>
            <a:ext cx="2792595" cy="18617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A6A151-09BD-4D14-AFE3-D6FD15C69060}"/>
              </a:ext>
            </a:extLst>
          </p:cNvPr>
          <p:cNvSpPr txBox="1"/>
          <p:nvPr/>
        </p:nvSpPr>
        <p:spPr>
          <a:xfrm>
            <a:off x="376990" y="4026543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Quantu</a:t>
            </a:r>
            <a:r>
              <a:rPr lang="en-US" altLang="ja-JP" sz="2800" b="1" dirty="0"/>
              <a:t>m effect on EMT at 1-loop order</a:t>
            </a:r>
            <a:endParaRPr kumimoji="1" lang="ja-JP" altLang="en-US" sz="2800" b="1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}&#10;\pagestyle{empty}&#10;&lt;/preamble&gt;&#10;  &lt;body&gt;\begin{align*} &#10;T_{00}(x)&#10;\end{align*}&lt;/body&gt;&#10;  &lt;fcolor&gt;FFFFFFFF&lt;/fcolor&gt;&#10;  &lt;bcolor&gt;FF000000&lt;/bcolor&gt;&#10;  &lt;transparent&gt;True&lt;/transparent&gt;&#10;  &lt;resolution&gt;1800&lt;/resolution&gt;&#10;  &lt;imageh&gt;250&lt;/imageh&gt;&#10;  &lt;imagew&gt;661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6B0809A-CC81-4347-B3B7-8C36B0F8B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9088" y="5371217"/>
            <a:ext cx="1098966" cy="41564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\partial_x T_{11}(x)=0&#10;\end{align*}&lt;/body&gt;&#10;  &lt;fcolor&gt;FFFFFFFF&lt;/fcolor&gt;&#10;  &lt;bcolor&gt;FF000000&lt;/bcolor&gt;&#10;  &lt;transparent&gt;True&lt;/transparent&gt;&#10;  &lt;resolution&gt;1800&lt;/resolution&gt;&#10;  &lt;imageh&gt;250&lt;/imageh&gt;&#10;  &lt;imagew&gt;1386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755836E0-EF53-468F-8467-FF77D40BA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03" y="5809483"/>
            <a:ext cx="2148249" cy="38749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FF9C77-3EB4-4A89-AE3D-C5FF17660CA9}"/>
              </a:ext>
            </a:extLst>
          </p:cNvPr>
          <p:cNvSpPr txBox="1"/>
          <p:nvPr/>
        </p:nvSpPr>
        <p:spPr>
          <a:xfrm>
            <a:off x="5473105" y="4733586"/>
            <a:ext cx="262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Confirmation of EMT conservation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E4FF2F-1636-4C4C-94A9-B5812A09BEF2}"/>
              </a:ext>
            </a:extLst>
          </p:cNvPr>
          <p:cNvSpPr txBox="1"/>
          <p:nvPr/>
        </p:nvSpPr>
        <p:spPr>
          <a:xfrm>
            <a:off x="6801196" y="1169459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Ito, MK, in prep.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83657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12080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Single Q System </a:t>
            </a:r>
            <a:br>
              <a:rPr kumimoji="1" lang="en-US" altLang="ja-JP" sz="6000" dirty="0"/>
            </a:br>
            <a:r>
              <a:rPr kumimoji="1" lang="en-US" altLang="ja-JP" sz="4800" dirty="0"/>
              <a:t>in the </a:t>
            </a:r>
            <a:r>
              <a:rPr kumimoji="1" lang="en-US" altLang="ja-JP" sz="4800" dirty="0" err="1"/>
              <a:t>Deconfined</a:t>
            </a:r>
            <a:r>
              <a:rPr kumimoji="1" lang="en-US" altLang="ja-JP" sz="4800" dirty="0"/>
              <a:t> Phase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282110" y="5569020"/>
            <a:ext cx="425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2215342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4284E-F68A-4266-ABBB-40C30FF0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Flux Tube</a:t>
            </a:r>
            <a:r>
              <a:rPr kumimoji="1" lang="en-US" altLang="ja-JP" dirty="0"/>
              <a:t> at Nonzero 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B0F721-407A-4B2A-B63B-9EE18B94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19FFA4-322F-4193-ABF6-DFD3EB13C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92719" y="1951504"/>
            <a:ext cx="4379281" cy="31617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F08115-72EA-4D21-8D95-A154265DE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74" y="1956818"/>
            <a:ext cx="4095583" cy="3162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11DD800-A0AA-444D-8DBC-EDF5EBB43D03}"/>
                  </a:ext>
                </a:extLst>
              </p:cNvPr>
              <p:cNvSpPr txBox="1"/>
              <p:nvPr/>
            </p:nvSpPr>
            <p:spPr>
              <a:xfrm>
                <a:off x="6056215" y="1365655"/>
                <a:ext cx="1935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=1.42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11DD800-A0AA-444D-8DBC-EDF5EBB43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15" y="1365655"/>
                <a:ext cx="19354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951573-1FE4-4342-8F55-3B30C07F10DD}"/>
              </a:ext>
            </a:extLst>
          </p:cNvPr>
          <p:cNvSpPr txBox="1"/>
          <p:nvPr/>
        </p:nvSpPr>
        <p:spPr>
          <a:xfrm rot="21227567">
            <a:off x="5561497" y="3802187"/>
            <a:ext cx="2270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Preliminary</a:t>
            </a:r>
          </a:p>
          <a:p>
            <a:r>
              <a:rPr lang="en-US" altLang="ja-JP" sz="2000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(</a:t>
            </a:r>
            <a:r>
              <a:rPr lang="en-US" altLang="ja-JP" sz="2000" dirty="0" err="1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FlowQCD</a:t>
            </a:r>
            <a:r>
              <a:rPr lang="en-US" altLang="ja-JP" sz="2000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, in prep.)</a:t>
            </a:r>
            <a:endParaRPr kumimoji="1" lang="ja-JP" altLang="en-US" sz="2000" dirty="0"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1848A6-86B0-408D-8ACE-04B2324C5BEF}"/>
              </a:ext>
            </a:extLst>
          </p:cNvPr>
          <p:cNvSpPr txBox="1"/>
          <p:nvPr/>
        </p:nvSpPr>
        <p:spPr>
          <a:xfrm>
            <a:off x="1655237" y="1365655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Vacuum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7F8168-6D8E-4280-A5C1-B1588D33B79A}"/>
              </a:ext>
            </a:extLst>
          </p:cNvPr>
          <p:cNvSpPr txBox="1"/>
          <p:nvPr/>
        </p:nvSpPr>
        <p:spPr>
          <a:xfrm>
            <a:off x="1941615" y="5438898"/>
            <a:ext cx="5124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Dissociation of the flux tube at T&gt;T</a:t>
            </a:r>
            <a:r>
              <a:rPr lang="en-US" altLang="ja-JP" sz="2400" baseline="-25000" dirty="0"/>
              <a:t>c</a:t>
            </a:r>
            <a:r>
              <a:rPr lang="en-US" altLang="ja-JP" sz="2400" dirty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2175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789221" y="4233553"/>
            <a:ext cx="2937164" cy="1303021"/>
          </a:xfrm>
          <a:prstGeom prst="roundRect">
            <a:avLst>
              <a:gd name="adj" fmla="val 9977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237771" y="3364721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2543" y="3520738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46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09700" y="1312223"/>
            <a:ext cx="4803568" cy="4031673"/>
            <a:chOff x="409700" y="1312223"/>
            <a:chExt cx="4803568" cy="4031673"/>
          </a:xfrm>
        </p:grpSpPr>
        <p:sp>
          <p:nvSpPr>
            <p:cNvPr id="8" name="角丸四角形 7"/>
            <p:cNvSpPr/>
            <p:nvPr/>
          </p:nvSpPr>
          <p:spPr>
            <a:xfrm>
              <a:off x="409700" y="1312223"/>
              <a:ext cx="4803568" cy="4031673"/>
            </a:xfrm>
            <a:prstGeom prst="roundRect">
              <a:avLst>
                <a:gd name="adj" fmla="val 7243"/>
              </a:avLst>
            </a:prstGeom>
            <a:solidFill>
              <a:schemeClr val="accent1">
                <a:lumMod val="50000"/>
                <a:alpha val="7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28650" y="1481239"/>
                  <a:ext cx="4505079" cy="3600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Heavy-light meson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EMT distribution in the meson</a:t>
                  </a:r>
                </a:p>
                <a:p>
                  <a:endParaRPr kumimoji="1" lang="en-US" altLang="ja-JP" sz="2400" dirty="0"/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Single charge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Screening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Running coupling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kumimoji="1" lang="en-US" altLang="ja-JP" sz="2400" dirty="0"/>
                </a:p>
                <a:p>
                  <a:pPr marL="342900" lvl="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altLang="ja-JP" sz="2800" dirty="0">
                    <a:solidFill>
                      <a:prstClr val="white"/>
                    </a:solidFill>
                  </a:endParaRPr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>
                      <a:solidFill>
                        <a:prstClr val="white"/>
                      </a:solidFill>
                    </a:rPr>
                    <a:t>Confinement transition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1481239"/>
                  <a:ext cx="4505079" cy="3600986"/>
                </a:xfrm>
                <a:prstGeom prst="rect">
                  <a:avLst/>
                </a:prstGeom>
                <a:blipFill>
                  <a:blip r:embed="rId2"/>
                  <a:stretch>
                    <a:fillRect l="-1759" t="-1692" r="-1759" b="-28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This study: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in pure YM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blipFill>
                <a:blip r:embed="rId3"/>
                <a:stretch>
                  <a:fillRect l="-6484" t="-8280" r="-2993" b="-13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0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402" y="1458219"/>
            <a:ext cx="414934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Analysis above Tc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 on a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 minimum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a </a:t>
            </a:r>
            <a:r>
              <a:rPr kumimoji="1" lang="en-US" altLang="ja-JP" sz="2400" dirty="0" err="1"/>
              <a:t>Polyakov</a:t>
            </a:r>
            <a:r>
              <a:rPr kumimoji="1" lang="en-US" altLang="ja-JP" sz="2400" dirty="0"/>
              <a:t>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92060" y="4150684"/>
            <a:ext cx="3834643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200" y="1458219"/>
            <a:ext cx="3221325" cy="4976634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} = \frac{ \langle \delta O(x) \delta \Omega(0)\rangle }{\langle \Omega(0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2695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4" y="4288271"/>
            <a:ext cx="3271847" cy="71507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009282" y="5086993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Ω: </a:t>
            </a:r>
            <a:r>
              <a:rPr lang="en-US" altLang="ja-JP" sz="2400" dirty="0" err="1"/>
              <a:t>Polyakov</a:t>
            </a:r>
            <a:r>
              <a:rPr lang="en-US" altLang="ja-JP" sz="2400" dirty="0"/>
              <a:t> loop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47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618084" y="6434853"/>
            <a:ext cx="425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516978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/>
          <p:cNvSpPr/>
          <p:nvPr/>
        </p:nvSpPr>
        <p:spPr>
          <a:xfrm rot="16200000">
            <a:off x="6227413" y="1398484"/>
            <a:ext cx="1504509" cy="4025733"/>
          </a:xfrm>
          <a:prstGeom prst="ellipse">
            <a:avLst/>
          </a:prstGeom>
          <a:solidFill>
            <a:schemeClr val="tx1">
              <a:alpha val="32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966799" y="1399014"/>
            <a:ext cx="4026088" cy="4026088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2000"/>
                </a:schemeClr>
              </a:gs>
              <a:gs pos="74000">
                <a:schemeClr val="tx2">
                  <a:lumMod val="75000"/>
                  <a:alpha val="44000"/>
                </a:schemeClr>
              </a:gs>
              <a:gs pos="83000">
                <a:schemeClr val="tx2">
                  <a:lumMod val="75000"/>
                  <a:alpha val="3200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510078" y="1253112"/>
            <a:ext cx="4296988" cy="3506956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6833234" y="3264708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Spherical Coordinates</a:t>
            </a:r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9" y="3582453"/>
            <a:ext cx="218055" cy="290304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6979667" y="1985465"/>
            <a:ext cx="794280" cy="14258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7514804" y="1560668"/>
            <a:ext cx="253534" cy="43982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flipV="1">
            <a:off x="7768980" y="1344475"/>
            <a:ext cx="357149" cy="64800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7767690" y="1794895"/>
            <a:ext cx="436331" cy="19758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74" y="2000489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65" y="1211512"/>
            <a:ext cx="294326" cy="330926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790936" y="1858617"/>
            <a:ext cx="789022" cy="14258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69811" y="1399014"/>
            <a:ext cx="3760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</a:t>
            </a:r>
            <a:r>
              <a:rPr lang="en-US" altLang="ja-JP" sz="2800" dirty="0"/>
              <a:t>Spherical</a:t>
            </a:r>
            <a:r>
              <a:rPr kumimoji="1" lang="en-US" altLang="ja-JP" sz="2800" dirty="0"/>
              <a:t> Coordinates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2175" y="5261114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Maxwell theory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23" y="2366032"/>
            <a:ext cx="179560" cy="19931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7" y="1449652"/>
            <a:ext cx="292801" cy="330926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\theta\theta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49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" y="2609861"/>
            <a:ext cx="3581485" cy="1753741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,bm}&#10;\pagestyle{empty}&#10;&lt;/preamble&gt;&#10;  &lt;body&gt;\begin{align*} &#10;T_{44} = T_{rr} = -T_{\theta\theta} = &#10;-\frac{|\bm{E}|^2}2 = -\frac{\alpha}{8\pi}\frac1{r^4}&#10;\end{align*}&lt;/body&gt;&#10;  &lt;fcolor&gt;FFFFFFFF&lt;/fcolor&gt;&#10;  &lt;bcolor&gt;FF000000&lt;/bcolor&gt;&#10;  &lt;transparent&gt;True&lt;/transparent&gt;&#10;  &lt;resolution&gt;1800&lt;/resolution&gt;&#10;  &lt;imageh&gt;547&lt;/imageh&gt;&#10;  &lt;imagew&gt;409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09" y="5893919"/>
            <a:ext cx="4333875" cy="57890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48</a:t>
            </a:fld>
            <a:endParaRPr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767689" y="2008962"/>
            <a:ext cx="4041" cy="167335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992533" y="3411350"/>
            <a:ext cx="775156" cy="2709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67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2062" y="1280702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7024976" y="532191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5928698" y="56896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5678256" y="542798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5928698" y="509051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7076538" y="537044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7624068" y="531812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37182" y="60888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70280" y="608886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1803922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8050" y="5043713"/>
                <a:ext cx="46073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Suppression at large distance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Separation of </a:t>
                </a:r>
                <a:r>
                  <a:rPr lang="en-US" altLang="ja-JP" sz="2400" dirty="0"/>
                  <a:t>different channels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0" y="5043713"/>
                <a:ext cx="4607352" cy="1200329"/>
              </a:xfrm>
              <a:prstGeom prst="rect">
                <a:avLst/>
              </a:prstGeom>
              <a:blipFill>
                <a:blip r:embed="rId3"/>
                <a:stretch>
                  <a:fillRect l="-1720" t="-4061" r="-1058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608190"/>
            <a:ext cx="2464460" cy="194091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5ABF2B8-7017-4A9D-9506-D4234142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10" y="1803922"/>
            <a:ext cx="3183898" cy="29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8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198684" y="1889696"/>
            <a:ext cx="768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Definition of the operator is nontrivial </a:t>
            </a:r>
          </a:p>
          <a:p>
            <a:r>
              <a:rPr kumimoji="1" lang="en-US" altLang="ja-JP" sz="2400" dirty="0"/>
              <a:t>because of the explicit breaking of translational invariance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4884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Its measurement is noisy</a:t>
            </a:r>
          </a:p>
          <a:p>
            <a:r>
              <a:rPr kumimoji="1" lang="en-US" altLang="ja-JP" sz="2400" dirty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: nontrivial observable </a:t>
            </a:r>
          </a:p>
          <a:p>
            <a:r>
              <a:rPr lang="en-US" altLang="ja-JP" sz="4000" dirty="0"/>
              <a:t>   on the 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3931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50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2062" y="1280702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7024976" y="532191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5928698" y="56896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5678256" y="542798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5928698" y="509051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7076538" y="537044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7624068" y="531812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37182" y="60888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70280" y="608886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1803922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8050" y="5043713"/>
                <a:ext cx="460735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Suppression at large distance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Separation of </a:t>
                </a:r>
                <a:r>
                  <a:rPr lang="en-US" altLang="ja-JP" sz="2400" dirty="0"/>
                  <a:t>different channels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Clearer separation for lower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0" y="5043713"/>
                <a:ext cx="4607352" cy="1569660"/>
              </a:xfrm>
              <a:prstGeom prst="rect">
                <a:avLst/>
              </a:prstGeom>
              <a:blipFill>
                <a:blip r:embed="rId3"/>
                <a:stretch>
                  <a:fillRect l="-1720" t="-3101" r="-1058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608190"/>
            <a:ext cx="2464460" cy="194091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5ABF2B8-7017-4A9D-9506-D4234142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10" y="1803922"/>
            <a:ext cx="3183898" cy="297209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40B9CA1-310A-423A-A68F-996A6124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320" y="1037600"/>
            <a:ext cx="6518679" cy="50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1330DE6-6596-4FBA-BE92-E7006B95C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4"/>
          <a:stretch/>
        </p:blipFill>
        <p:spPr>
          <a:xfrm>
            <a:off x="759286" y="1976394"/>
            <a:ext cx="3599363" cy="28646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53AD6D-7448-405F-B15E-F28E95B6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Perturbative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36559F-2345-47F9-B003-32A7322C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51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6599B0-E7A2-48BB-AFA0-531266F7416B}"/>
              </a:ext>
            </a:extLst>
          </p:cNvPr>
          <p:cNvSpPr txBox="1"/>
          <p:nvPr/>
        </p:nvSpPr>
        <p:spPr>
          <a:xfrm>
            <a:off x="5900018" y="1084932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b="1" dirty="0"/>
              <a:t>M. </a:t>
            </a:r>
            <a:r>
              <a:rPr kumimoji="1" lang="en-US" altLang="ja-JP" sz="2000" b="1" dirty="0" err="1"/>
              <a:t>Berwein</a:t>
            </a:r>
            <a:r>
              <a:rPr kumimoji="1" lang="en-US" altLang="ja-JP" sz="2000" dirty="0"/>
              <a:t>, private comm.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T=2T_c&#10;\end{align*}&lt;/body&gt;&#10;  &lt;fcolor&gt;FF000000&lt;/fcolor&gt;&#10;  &lt;bcolor&gt;FF000000&lt;/bcolor&gt;&#10;  &lt;transparent&gt;True&lt;/transparent&gt;&#10;  &lt;resolution&gt;1800&lt;/resolution&gt;&#10;  &lt;imageh&gt;208&lt;/imageh&gt;&#10;  &lt;imagew&gt;86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9C70B55-9FC3-42AA-BD95-50E07D4C9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73" y="2204300"/>
            <a:ext cx="911225" cy="22013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2EE4334-877F-4FC1-BE1B-3B214FF04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51" r="50175"/>
          <a:stretch/>
        </p:blipFill>
        <p:spPr>
          <a:xfrm>
            <a:off x="5151917" y="1976394"/>
            <a:ext cx="3599362" cy="2864623"/>
          </a:xfrm>
          <a:prstGeom prst="rect">
            <a:avLst/>
          </a:prstGeom>
        </p:spPr>
      </p:pic>
      <p:sp>
        <p:nvSpPr>
          <p:cNvPr id="18" name="矢印: 左右 17">
            <a:extLst>
              <a:ext uri="{FF2B5EF4-FFF2-40B4-BE49-F238E27FC236}">
                <a16:creationId xmlns:a16="http://schemas.microsoft.com/office/drawing/2014/main" id="{70BD2EE2-3603-4B91-BE66-B69DA95EA516}"/>
              </a:ext>
            </a:extLst>
          </p:cNvPr>
          <p:cNvSpPr/>
          <p:nvPr/>
        </p:nvSpPr>
        <p:spPr>
          <a:xfrm>
            <a:off x="4200589" y="3004259"/>
            <a:ext cx="1096108" cy="808892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}&#10;\pagestyle{empty}&#10;&lt;/preamble&gt;&#10;  &lt;body&gt;\begin{align*} &#10;rT&#10;\end{align*}&lt;/body&gt;&#10;  &lt;fcolor&gt;FFFFFFFF&lt;/fcolor&gt;&#10;  &lt;bcolor&gt;FF000000&lt;/bcolor&gt;&#10;  &lt;transparent&gt;True&lt;/transparent&gt;&#10;  &lt;resolution&gt;1800&lt;/resolution&gt;&#10;  &lt;imageh&gt;171&lt;/imageh&gt;&#10;  &lt;imagew&gt;288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FD106906-D6B4-454B-AFC9-2D0AD11832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73" y="4934802"/>
            <a:ext cx="304800" cy="18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838C25F-63BF-4F97-B679-91E088ABAC1E}"/>
                  </a:ext>
                </a:extLst>
              </p:cNvPr>
              <p:cNvSpPr txBox="1"/>
              <p:nvPr/>
            </p:nvSpPr>
            <p:spPr>
              <a:xfrm>
                <a:off x="4572000" y="4993699"/>
                <a:ext cx="411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/>
                  <a:t> is reproduced by perturbation.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Hierarchy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does not match?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838C25F-63BF-4F97-B679-91E088AB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93699"/>
                <a:ext cx="4114800" cy="1569660"/>
              </a:xfrm>
              <a:prstGeom prst="rect">
                <a:avLst/>
              </a:prstGeom>
              <a:blipFill>
                <a:blip r:embed="rId6"/>
                <a:stretch>
                  <a:fillRect l="-1926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282277-588F-4696-B2B5-FA0E9F7EDDA7}"/>
              </a:ext>
            </a:extLst>
          </p:cNvPr>
          <p:cNvSpPr txBox="1"/>
          <p:nvPr/>
        </p:nvSpPr>
        <p:spPr>
          <a:xfrm>
            <a:off x="1132506" y="5229965"/>
            <a:ext cx="2658933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Perturbation:</a:t>
            </a:r>
          </a:p>
          <a:p>
            <a:r>
              <a:rPr lang="en-US" altLang="ja-JP" sz="2000" dirty="0"/>
              <a:t>Combination of </a:t>
            </a:r>
            <a:endParaRPr kumimoji="1" lang="en-US" altLang="ja-JP" sz="2000" dirty="0"/>
          </a:p>
          <a:p>
            <a:r>
              <a:rPr lang="en-US" altLang="ja-JP" sz="2000" dirty="0"/>
              <a:t>NLO pert. + </a:t>
            </a:r>
            <a:r>
              <a:rPr kumimoji="1" lang="en-US" altLang="ja-JP" sz="2000" dirty="0"/>
              <a:t>NLO EQCD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T_{\gamma\gamma}(r) \rangle / T^4&#10;\end{align*}&lt;/body&gt;&#10;  &lt;fcolor&gt;FFFFFFFF&lt;/fcolor&gt;&#10;  &lt;bcolor&gt;FF000000&lt;/bcolor&gt;&#10;  &lt;transparent&gt;True&lt;/transparent&gt;&#10;  &lt;resolution&gt;1800&lt;/resolution&gt;&#10;  &lt;imageh&gt;292&lt;/imageh&gt;&#10;  &lt;imagew&gt;1265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1843DBD9-83CB-4452-9F1E-647AFFF444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2567" y="3043929"/>
            <a:ext cx="1956710" cy="45166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E9CF8C-96F6-462F-8C1D-7261BA5837E8}"/>
              </a:ext>
            </a:extLst>
          </p:cNvPr>
          <p:cNvSpPr txBox="1"/>
          <p:nvPr/>
        </p:nvSpPr>
        <p:spPr>
          <a:xfrm>
            <a:off x="1391313" y="1437500"/>
            <a:ext cx="244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Perturbation</a:t>
            </a:r>
            <a:endParaRPr kumimoji="1" lang="ja-JP" altLang="en-US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BE5D50-82FA-4F06-B49C-99E5187B91EC}"/>
              </a:ext>
            </a:extLst>
          </p:cNvPr>
          <p:cNvSpPr txBox="1"/>
          <p:nvPr/>
        </p:nvSpPr>
        <p:spPr>
          <a:xfrm>
            <a:off x="6240506" y="1440773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2660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9" y="1930733"/>
            <a:ext cx="4169710" cy="2934231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719558" y="1927876"/>
            <a:ext cx="4296988" cy="2379263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dirty="0"/>
                  <a:t> 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008057" y="2130001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Leading order perturbation</a:t>
            </a:r>
            <a:endParaRPr kumimoji="1" lang="ja-JP" altLang="en-US" sz="2400" b="1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&amp;amp;\langle&#10; \mathcal{T}_{44}(r) \rangle&#10; =   \langle \mathcal{T}_{rr}(r) \rangle&#10; =  - \langle \mathcal{T}_{\theta \theta}(r) \rangle&#10; \notag&#10; \\&#10;&amp;amp; = -  \frac{C_F}{8\pi}\alpha_s&#10; \frac{(m_{\rm _D} r +1)^2}{r^4}e^{-2 m_{\rm _D}r} &#10;\end{align*}&lt;/body&gt;&#10;  &lt;fcolor&gt;FFFFFFFF&lt;/fcolor&gt;&#10;  &lt;bcolor&gt;FF000000&lt;/bcolor&gt;&#10;  &lt;transparent&gt;True&lt;/transparent&gt;&#10;  &lt;resolution&gt;1800&lt;/resolution&gt;&#10;  &lt;imageh&gt;944&lt;/imageh&gt;&#10;  &lt;imagew&gt;3365&lt;/imagew&gt;&#10;  &lt;scale&gt;50&lt;/scale&gt;&#10;  &lt;cursor&gt;1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1" y="2943502"/>
            <a:ext cx="3561292" cy="999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89429" y="5336998"/>
                <a:ext cx="726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Increase at short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sz="2400" dirty="0"/>
                  <a:t> / suppression at larger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en-US" altLang="ja-JP" sz="2400" i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 dependence is suppressed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Too noisy at large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/>
                  <a:t> for extracting 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29" y="5336998"/>
                <a:ext cx="7260257" cy="1200329"/>
              </a:xfrm>
              <a:prstGeom prst="rect">
                <a:avLst/>
              </a:prstGeom>
              <a:blipFill>
                <a:blip r:embed="rId5"/>
                <a:stretch>
                  <a:fillRect l="-1175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6488213" y="4335809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Higher order terms: </a:t>
            </a:r>
          </a:p>
          <a:p>
            <a:r>
              <a:rPr lang="en-US" altLang="ja-JP" dirty="0"/>
              <a:t>M. </a:t>
            </a:r>
            <a:r>
              <a:rPr lang="en-US" altLang="ja-JP" dirty="0" err="1"/>
              <a:t>Berwein</a:t>
            </a:r>
            <a:r>
              <a:rPr lang="en-US" altLang="ja-JP" dirty="0"/>
              <a:t>, in progress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52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787236" y="2200460"/>
            <a:ext cx="2734621" cy="1234548"/>
            <a:chOff x="1787236" y="2200460"/>
            <a:chExt cx="2734621" cy="1234548"/>
          </a:xfrm>
        </p:grpSpPr>
        <p:sp>
          <p:nvSpPr>
            <p:cNvPr id="5" name="フリーフォーム 4"/>
            <p:cNvSpPr/>
            <p:nvPr/>
          </p:nvSpPr>
          <p:spPr>
            <a:xfrm>
              <a:off x="1787236" y="2591666"/>
              <a:ext cx="920338" cy="54626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flipV="1">
              <a:off x="3521032" y="2840853"/>
              <a:ext cx="592769" cy="59415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057400" y="2200460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Increase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344932" y="2403133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supress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27" y="1363956"/>
            <a:ext cx="1639614" cy="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53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Channel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8" y="1795650"/>
            <a:ext cx="2699706" cy="18997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503" y="1795650"/>
            <a:ext cx="2699706" cy="18997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79" y="1795650"/>
            <a:ext cx="2699706" cy="189978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7" y="1363737"/>
            <a:ext cx="1366524" cy="36225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\theta\theta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2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80" y="1362118"/>
            <a:ext cx="1369103" cy="3622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}&#10;\pagestyle{empty}&#10;&lt;/preamble&gt;&#10;  &lt;body&gt;\begin{align*} &#10;-r^4 \langle T_{rr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23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01" y="1362118"/>
            <a:ext cx="1595997" cy="3622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28" y="4553081"/>
            <a:ext cx="2700215" cy="190870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r^4\Delta(r) = -r^4 \langle T_{\mu\mu} \rangle&#10;\end{align*}&lt;/body&gt;&#10;  &lt;fcolor&gt;FFFFFFFF&lt;/fcolor&gt;&#10;  &lt;bcolor&gt;FF000000&lt;/bcolor&gt;&#10;  &lt;transparent&gt;True&lt;/transparent&gt;&#10;  &lt;resolution&gt;1800&lt;/resolution&gt;&#10;  &lt;imageh&gt;292&lt;/imageh&gt;&#10;  &lt;imagew&gt;2068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4" y="4078112"/>
            <a:ext cx="2345138" cy="33113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710939" y="4767492"/>
            <a:ext cx="494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Separation b/w channels becomes </a:t>
            </a:r>
            <a:r>
              <a:rPr lang="en-US" altLang="ja-JP" sz="2400" dirty="0"/>
              <a:t>clearer for smaller </a:t>
            </a:r>
            <a:r>
              <a:rPr lang="en-US" altLang="ja-JP" sz="2400" i="1" dirty="0"/>
              <a:t>T</a:t>
            </a:r>
            <a:endParaRPr kumimoji="1" lang="ja-JP" altLang="en-US" sz="2400" i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5635897" y="6380797"/>
            <a:ext cx="350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77197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Running Coupling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29" y="1453315"/>
            <a:ext cx="4101975" cy="316013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 \left|\frac{\langle T_{\mu\mu} \rangle}{ \langle {\cal T}_{44,rr,\theta\theta}(r) \rangle}\right|&#10; = \frac{11}{2\pi} \alpha_s + \mathcal{O}(g^3),&#10;\end{align*}&lt;/body&gt;&#10;  &lt;fcolor&gt;FFFFFFFF&lt;/fcolor&gt;&#10;  &lt;bcolor&gt;FF000000&lt;/bcolor&gt;&#10;  &lt;transparent&gt;True&lt;/transparent&gt;&#10;  &lt;resolution&gt;1800&lt;/resolution&gt;&#10;  &lt;imageh&gt;609&lt;/imageh&gt;&#10;  &lt;imagew&gt;3473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53174"/>
            <a:ext cx="3675592" cy="6445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14" y="4773797"/>
            <a:ext cx="2788860" cy="19637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43831" y="2998040"/>
            <a:ext cx="3845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by the formula </a:t>
            </a:r>
            <a:r>
              <a:rPr lang="en-US" altLang="ja-JP" sz="2400" dirty="0"/>
              <a:t>at the leading-order perturbation theory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/>
              <a:t>hannel dependent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Consistent with the estimate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 potential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blipFill>
                <a:blip r:embed="rId6"/>
                <a:stretch>
                  <a:fillRect l="-1887" t="-563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097864" y="6192284"/>
            <a:ext cx="3056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/>
              <a:t>Kaczmarek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Karsch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Zantow</a:t>
            </a:r>
            <a:r>
              <a:rPr lang="en-US" altLang="ja-JP" sz="1600" dirty="0"/>
              <a:t>, 2004</a:t>
            </a:r>
            <a:endParaRPr kumimoji="1" lang="ja-JP" altLang="en-US" sz="1600" dirty="0"/>
          </a:p>
        </p:txBody>
      </p:sp>
      <p:sp>
        <p:nvSpPr>
          <p:cNvPr id="15" name="下矢印 14"/>
          <p:cNvSpPr/>
          <p:nvPr/>
        </p:nvSpPr>
        <p:spPr>
          <a:xfrm>
            <a:off x="1388144" y="4646412"/>
            <a:ext cx="176573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6200000">
            <a:off x="4853738" y="5450627"/>
            <a:ext cx="63797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58444" y="4843166"/>
            <a:ext cx="369035" cy="1645920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}&#10;\pagestyle{empty}&#10;&lt;/preamble&gt;&#10;  &lt;body&gt;\begin{align*} &#10;\alpha_s&#10;\end{align*}&lt;/body&gt;&#10;  &lt;fcolor&gt;FF000000&lt;/fcolor&gt;&#10;  &lt;bcolor&gt;FF000000&lt;/bcolor&gt;&#10;  &lt;transparent&gt;True&lt;/transparent&gt;&#10;  &lt;resolution&gt;1800&lt;/resolution&gt;&#10;  &lt;imageh&gt;148&lt;/imageh&gt;&#10;  &lt;imagew&gt;22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14" y="2700561"/>
            <a:ext cx="514972" cy="3328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54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blipFill>
                <a:blip r:embed="rId8"/>
                <a:stretch>
                  <a:fillRect l="-2422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60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Static charges are fundamental but convenient tools for studying YM gauge theories.</a:t>
            </a:r>
            <a:endParaRPr kumimoji="1" lang="en-US" altLang="ja-JP" sz="24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Now, lattice simulations of EMT in static-quark systems are available thanks to </a:t>
            </a:r>
            <a:r>
              <a:rPr lang="en-US" altLang="ja-JP" sz="24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SF</a:t>
            </a:r>
            <a:r>
              <a:rPr lang="en-US" altLang="ja-JP" sz="2400" i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X</a:t>
            </a: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(gradient flow) method.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997681" y="3091325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Single Q in full QCD @ 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&lt;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baseline="-250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c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= heavy-light meson 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QQQ, QQ, etc. / 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dependence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55</a:t>
            </a:fld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05" y="3091323"/>
            <a:ext cx="1903024" cy="17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N</a:t>
            </a:r>
            <a:r>
              <a:rPr kumimoji="1" lang="en-US" altLang="ja-JP" baseline="-25000" dirty="0" err="1"/>
              <a:t>f</a:t>
            </a:r>
            <a:r>
              <a:rPr kumimoji="1" lang="en-US" altLang="ja-JP" dirty="0"/>
              <a:t>=2+1 QCD </a:t>
            </a:r>
            <a:r>
              <a:rPr lang="en-US" altLang="ja-JP" dirty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/ almost physical s quark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T=0: CP-PACS+JLQCD 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T&gt;0: 32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xN</a:t>
            </a:r>
            <a:r>
              <a:rPr lang="en-US" altLang="ja-JP" sz="2400" baseline="-25000" dirty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</a:t>
            </a:r>
            <a:r>
              <a:rPr lang="en-US" altLang="ja-JP" sz="2400" dirty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Taniguchi+ (WHOT-QCD), </a:t>
            </a:r>
          </a:p>
          <a:p>
            <a:r>
              <a:rPr kumimoji="1" lang="en-US" altLang="ja-JP" sz="2000" dirty="0"/>
              <a:t>PR</a:t>
            </a:r>
            <a:r>
              <a:rPr kumimoji="1" lang="en-US" altLang="ja-JP" sz="2000" b="1" dirty="0"/>
              <a:t>D96</a:t>
            </a:r>
            <a:r>
              <a:rPr kumimoji="1" lang="en-US" altLang="ja-JP" sz="2000" dirty="0"/>
              <a:t>, 014509 (2017)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3786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55222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64333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 EMT Operator</a:t>
            </a:r>
            <a:endParaRPr kumimoji="1" lang="ja-JP" altLang="en-US" sz="3200" b="1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323314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323314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316800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27610" y="5184268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</a:rPr>
              <a:t>Shifted-boundary method</a:t>
            </a:r>
            <a:endParaRPr kumimoji="1" lang="en-US" altLang="ja-JP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Full QCD with fermions</a:t>
            </a:r>
            <a:endParaRPr kumimoji="1" lang="en-US" altLang="ja-JP" sz="2400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534493" y="186848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Caracciolo</a:t>
            </a:r>
            <a:r>
              <a:rPr lang="en-US" altLang="ja-JP" sz="2000" dirty="0"/>
              <a:t>+, 1990</a:t>
            </a:r>
            <a:endParaRPr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40792" y="5368934"/>
            <a:ext cx="361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Giusti</a:t>
            </a:r>
            <a:r>
              <a:rPr lang="en-US" altLang="ja-JP" dirty="0"/>
              <a:t>, Pepe, 2014~; </a:t>
            </a:r>
            <a:r>
              <a:rPr kumimoji="1" lang="en-US" altLang="ja-JP" dirty="0" err="1"/>
              <a:t>Borsanyi</a:t>
            </a:r>
            <a:r>
              <a:rPr kumimoji="1" lang="en-US" altLang="ja-JP" dirty="0"/>
              <a:t>+, 2018</a:t>
            </a:r>
            <a:endParaRPr kumimoji="1" lang="en-US" altLang="ja-JP" sz="1100" dirty="0"/>
          </a:p>
          <a:p>
            <a:r>
              <a:rPr lang="en-US" altLang="ja-JP" dirty="0" err="1"/>
              <a:t>Brida</a:t>
            </a:r>
            <a:r>
              <a:rPr lang="en-US" altLang="ja-JP" dirty="0"/>
              <a:t>, </a:t>
            </a:r>
            <a:r>
              <a:rPr lang="en-US" altLang="ja-JP" dirty="0" err="1"/>
              <a:t>Giusti</a:t>
            </a:r>
            <a:r>
              <a:rPr lang="en-US" altLang="ja-JP" dirty="0"/>
              <a:t>, Pepe, 2020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445963"/>
            <a:ext cx="7099424" cy="5264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1953" y="4230161"/>
            <a:ext cx="565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Determination of </a:t>
            </a:r>
            <a:r>
              <a:rPr kumimoji="1" lang="en-US" altLang="ja-JP" sz="2800" dirty="0" err="1"/>
              <a:t>Zs</a:t>
            </a:r>
            <a:r>
              <a:rPr kumimoji="1" lang="en-US" altLang="ja-JP" sz="2800" dirty="0"/>
              <a:t> are necessary.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Non-pert. Determination of </a:t>
            </a:r>
            <a:r>
              <a:rPr kumimoji="1" lang="en-US" altLang="ja-JP" sz="2800" dirty="0" err="1"/>
              <a:t>Zs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/>
                <a:t>Action-at-a-distance</a:t>
              </a:r>
              <a:endParaRPr kumimoji="1" lang="ja-JP" altLang="en-US" sz="3200" b="1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/>
                <a:t>Local interaction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9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12080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 err="1"/>
              <a:t>SF</a:t>
            </a:r>
            <a:r>
              <a:rPr kumimoji="1" lang="en-US" altLang="ja-JP" sz="6000" i="1" dirty="0" err="1"/>
              <a:t>t</a:t>
            </a:r>
            <a:r>
              <a:rPr kumimoji="1" lang="en-US" altLang="ja-JP" sz="6000" dirty="0" err="1"/>
              <a:t>X</a:t>
            </a:r>
            <a:r>
              <a:rPr kumimoji="1" lang="en-US" altLang="ja-JP" sz="6000" dirty="0"/>
              <a:t> Method and Gradient Flow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8CFE16-E9BB-4FF2-9D9F-6433825B871C}"/>
              </a:ext>
            </a:extLst>
          </p:cNvPr>
          <p:cNvSpPr txBox="1"/>
          <p:nvPr/>
        </p:nvSpPr>
        <p:spPr>
          <a:xfrm>
            <a:off x="1940093" y="4447610"/>
            <a:ext cx="526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err="1"/>
              <a:t>SF</a:t>
            </a:r>
            <a:r>
              <a:rPr kumimoji="1" lang="en-US" altLang="ja-JP" sz="2800" i="1" dirty="0" err="1"/>
              <a:t>t</a:t>
            </a:r>
            <a:r>
              <a:rPr kumimoji="1" lang="en-US" altLang="ja-JP" sz="2800" dirty="0" err="1"/>
              <a:t>X</a:t>
            </a:r>
            <a:r>
              <a:rPr kumimoji="1" lang="en-US" altLang="ja-JP" sz="2800" dirty="0"/>
              <a:t> = </a:t>
            </a:r>
            <a:r>
              <a:rPr kumimoji="1" lang="en-US" altLang="ja-JP" sz="2800" dirty="0">
                <a:solidFill>
                  <a:srgbClr val="FFFF00"/>
                </a:solidFill>
              </a:rPr>
              <a:t>S</a:t>
            </a:r>
            <a:r>
              <a:rPr kumimoji="1" lang="en-US" altLang="ja-JP" sz="2800" dirty="0"/>
              <a:t>mall </a:t>
            </a:r>
            <a:r>
              <a:rPr kumimoji="1" lang="en-US" altLang="ja-JP" sz="2800" dirty="0">
                <a:solidFill>
                  <a:srgbClr val="FFFF00"/>
                </a:solidFill>
              </a:rPr>
              <a:t>F</a:t>
            </a:r>
            <a:r>
              <a:rPr kumimoji="1" lang="en-US" altLang="ja-JP" sz="2800" dirty="0"/>
              <a:t>low-</a:t>
            </a:r>
            <a:r>
              <a:rPr kumimoji="1" lang="en-US" altLang="ja-JP" sz="2800" i="1" dirty="0">
                <a:solidFill>
                  <a:srgbClr val="FFFF00"/>
                </a:solidFill>
              </a:rPr>
              <a:t>t</a:t>
            </a:r>
            <a:r>
              <a:rPr kumimoji="1" lang="en-US" altLang="ja-JP" sz="2800" dirty="0"/>
              <a:t>ime </a:t>
            </a:r>
            <a:r>
              <a:rPr kumimoji="1" lang="en-US" altLang="ja-JP" sz="2800" dirty="0" err="1"/>
              <a:t>e</a:t>
            </a:r>
            <a:r>
              <a:rPr kumimoji="1" lang="en-US" altLang="ja-JP" sz="2800" dirty="0" err="1">
                <a:solidFill>
                  <a:srgbClr val="FFFF00"/>
                </a:solidFill>
              </a:rPr>
              <a:t>X</a:t>
            </a:r>
            <a:r>
              <a:rPr kumimoji="1" lang="en-US" altLang="ja-JP" sz="2800" dirty="0" err="1"/>
              <a:t>pansion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190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t: “flow time”</a:t>
            </a:r>
          </a:p>
          <a:p>
            <a:r>
              <a:rPr lang="en-US" altLang="ja-JP" sz="2400" dirty="0"/>
              <a:t>dim:[length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diffusion equation in 4-dim space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diffusion distance</a:t>
                </a:r>
                <a:r>
                  <a:rPr kumimoji="1" lang="ja-JP" altLang="en-US" sz="2400" dirty="0"/>
                  <a:t>　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“continuous” cooling/smearing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No UV divergence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blipFill>
                <a:blip r:embed="rId5"/>
                <a:stretch>
                  <a:fillRect l="-1804" t="-3113" r="-1031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2011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Luescher</a:t>
            </a:r>
            <a:r>
              <a:rPr kumimoji="1" lang="en-US" altLang="ja-JP" dirty="0"/>
              <a:t>, Weisz, 2011</a:t>
            </a:r>
          </a:p>
          <a:p>
            <a:pPr algn="r"/>
            <a:r>
              <a:rPr lang="en-US" altLang="ja-JP" dirty="0"/>
              <a:t>Suzuki, 2013</a:t>
            </a: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remormalized</a:t>
            </a:r>
            <a:r>
              <a:rPr kumimoji="1" lang="en-US" altLang="ja-JP" sz="2400" dirty="0"/>
              <a:t> operators</a:t>
            </a:r>
          </a:p>
          <a:p>
            <a:pPr algn="ctr"/>
            <a:r>
              <a:rPr lang="en-US" altLang="ja-JP" sz="2400" dirty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an </a:t>
            </a:r>
            <a:r>
              <a:rPr kumimoji="1" lang="en-US" altLang="ja-JP" sz="2400" dirty="0"/>
              <a:t>operator at t&gt;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7" y="5675561"/>
            <a:ext cx="566208" cy="263525"/>
          </a:xfrm>
          <a:prstGeom prst="rect">
            <a:avLst/>
          </a:prstGeom>
          <a:effectLst>
            <a:glow rad="38100">
              <a:schemeClr val="tx1">
                <a:alpha val="84000"/>
              </a:schemeClr>
            </a:glow>
          </a:effectLst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rho\sigma}(t,x)G_{\rho\sigma}(t,x) &#10;\\&#10;&amp;amp; E(t,x) = \frac14&#10;G_{\rho\sigma}(t,x)G_{\rho\sigma}(t,x) &#10;\end{align*}&lt;/body&gt;&#10;  &lt;fcolor&gt;FFFFFFFF&lt;/fcolor&gt;&#10;  &lt;bcolor&gt;FFFFFFFF&lt;/bcolor&gt;&#10;  &lt;transparent&gt;True&lt;/transparent&gt;&#10;  &lt;resolution&gt;1800&lt;/resolution&gt;&#10;  &lt;imageh&gt;1103&lt;/imageh&gt;&#10;  &lt;imagew&gt;5964&lt;/imagew&gt;&#10;  &lt;scale&gt;50&lt;/scale&gt;&#10;  &lt;cursor&gt;157&lt;/cursor&gt;&#10;&lt;/TeXTeX&gt;">
            <a:extLst>
              <a:ext uri="{FF2B5EF4-FFF2-40B4-BE49-F238E27FC236}">
                <a16:creationId xmlns:a16="http://schemas.microsoft.com/office/drawing/2014/main" id="{551DFA7C-9474-4282-9572-642CA22B0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50210" cy="13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 \ u s e p a c k a g e { a m s m a t h , b m }  
 \ p a g e s t y l e { e m p t y }  
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78291D1-54D9-42CE-8762-571CE4B193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1878</Words>
  <Application>Microsoft Office PowerPoint</Application>
  <PresentationFormat>画面に合わせる (4:3)</PresentationFormat>
  <Paragraphs>511</Paragraphs>
  <Slides>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73" baseType="lpstr">
      <vt:lpstr>Andalus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Symbol</vt:lpstr>
      <vt:lpstr>Wingdings</vt:lpstr>
      <vt:lpstr>Office テーマ</vt:lpstr>
      <vt:lpstr>奥行</vt:lpstr>
      <vt:lpstr>Distribution of Energy-Momentum Tensor in Static-Quark Systems</vt:lpstr>
      <vt:lpstr>PowerPoint プレゼンテーション</vt:lpstr>
      <vt:lpstr>Static-Quark Systems</vt:lpstr>
      <vt:lpstr>Static-Quark Systems</vt:lpstr>
      <vt:lpstr>PowerPoint プレゼンテーション</vt:lpstr>
      <vt:lpstr>SFtX Method and Gradient Flow</vt:lpstr>
      <vt:lpstr>Yang-Mills Gradient Flow</vt:lpstr>
      <vt:lpstr>Small Flow-Time Expansion</vt:lpstr>
      <vt:lpstr>Constructing EMT 1</vt:lpstr>
      <vt:lpstr>Constructing EMT</vt:lpstr>
      <vt:lpstr>Perturbative Coefficients</vt:lpstr>
      <vt:lpstr>t Dependence</vt:lpstr>
      <vt:lpstr>Double Extrapolation t0, a0</vt:lpstr>
      <vt:lpstr>Thermodynamics: e+p &amp; e-3p</vt:lpstr>
      <vt:lpstr>Thermodynamics:</vt:lpstr>
      <vt:lpstr>Alternative Extrapolation</vt:lpstr>
      <vt:lpstr>Gradient Flow for Fermions</vt:lpstr>
      <vt:lpstr>EMT in QCD</vt:lpstr>
      <vt:lpstr>Fermion Propagator</vt:lpstr>
      <vt:lpstr>2+1 QCD EoS from Gradient Flow</vt:lpstr>
      <vt:lpstr>Flux-Tube Formation in QQ System</vt:lpstr>
      <vt:lpstr>Stress = Force per Unit Area</vt:lpstr>
      <vt:lpstr>Stress = Force per Unit Area</vt:lpstr>
      <vt:lpstr>Stress = Force per Unit Area</vt:lpstr>
      <vt:lpstr>Maxwell Stress (in Maxwell Theory)</vt:lpstr>
      <vt:lpstr>Maxwell Stress (in Maxwell Theory)</vt:lpstr>
      <vt:lpstr>Quark-Anti-quark System</vt:lpstr>
      <vt:lpstr>Lattice Setup</vt:lpstr>
      <vt:lpstr>Stress Tensor in QQ System</vt:lpstr>
      <vt:lpstr>SU(3) YM vs Maxwell</vt:lpstr>
      <vt:lpstr>Stress Distribution on Mid-Plane</vt:lpstr>
      <vt:lpstr>Mid-Plane</vt:lpstr>
      <vt:lpstr>Mid-Plane</vt:lpstr>
      <vt:lpstr>Force</vt:lpstr>
      <vt:lpstr>Force</vt:lpstr>
      <vt:lpstr>Force</vt:lpstr>
      <vt:lpstr>Momentum Conservation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Flux Tube with Finite Length</vt:lpstr>
      <vt:lpstr>EMT Distr. in Simple Systems</vt:lpstr>
      <vt:lpstr>Single Q System  in the Deconfined Phase</vt:lpstr>
      <vt:lpstr>Flux Tube at Nonzero T</vt:lpstr>
      <vt:lpstr>Motivations</vt:lpstr>
      <vt:lpstr>Lattice Setup</vt:lpstr>
      <vt:lpstr>Spherical Coordinates</vt:lpstr>
      <vt:lpstr>Stress Tensor Around a Quark</vt:lpstr>
      <vt:lpstr>Stress Tensor Around a Quark</vt:lpstr>
      <vt:lpstr>Perturbative Analysis</vt:lpstr>
      <vt:lpstr>r Dependence</vt:lpstr>
      <vt:lpstr>Channel Dependence</vt:lpstr>
      <vt:lpstr>Running Coupling</vt:lpstr>
      <vt:lpstr>Summary</vt:lpstr>
      <vt:lpstr>backup</vt:lpstr>
      <vt:lpstr>Nf=2+1 QCD Thermodynamics</vt:lpstr>
      <vt:lpstr>EMT on the Lattice: Conventional</vt:lpstr>
      <vt:lpstr>Force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494</cp:revision>
  <dcterms:created xsi:type="dcterms:W3CDTF">2018-05-13T13:53:28Z</dcterms:created>
  <dcterms:modified xsi:type="dcterms:W3CDTF">2022-01-26T12:51:10Z</dcterms:modified>
</cp:coreProperties>
</file>