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43"/>
  </p:notesMasterIdLst>
  <p:sldIdLst>
    <p:sldId id="256" r:id="rId3"/>
    <p:sldId id="1212" r:id="rId4"/>
    <p:sldId id="1215" r:id="rId5"/>
    <p:sldId id="1216" r:id="rId6"/>
    <p:sldId id="1217" r:id="rId7"/>
    <p:sldId id="274" r:id="rId8"/>
    <p:sldId id="1206" r:id="rId9"/>
    <p:sldId id="1207" r:id="rId10"/>
    <p:sldId id="1221" r:id="rId11"/>
    <p:sldId id="1219" r:id="rId12"/>
    <p:sldId id="1208" r:id="rId13"/>
    <p:sldId id="1220" r:id="rId14"/>
    <p:sldId id="1192" r:id="rId15"/>
    <p:sldId id="1198" r:id="rId16"/>
    <p:sldId id="1197" r:id="rId17"/>
    <p:sldId id="1199" r:id="rId18"/>
    <p:sldId id="1210" r:id="rId19"/>
    <p:sldId id="1214" r:id="rId20"/>
    <p:sldId id="1218" r:id="rId21"/>
    <p:sldId id="1201" r:id="rId22"/>
    <p:sldId id="1184" r:id="rId23"/>
    <p:sldId id="1185" r:id="rId24"/>
    <p:sldId id="1202" r:id="rId25"/>
    <p:sldId id="1203" r:id="rId26"/>
    <p:sldId id="1186" r:id="rId27"/>
    <p:sldId id="1204" r:id="rId28"/>
    <p:sldId id="1205" r:id="rId29"/>
    <p:sldId id="1196" r:id="rId30"/>
    <p:sldId id="1188" r:id="rId31"/>
    <p:sldId id="1193" r:id="rId32"/>
    <p:sldId id="1180" r:id="rId33"/>
    <p:sldId id="1147" r:id="rId34"/>
    <p:sldId id="1174" r:id="rId35"/>
    <p:sldId id="1152" r:id="rId36"/>
    <p:sldId id="1194" r:id="rId37"/>
    <p:sldId id="1191" r:id="rId38"/>
    <p:sldId id="1148" r:id="rId39"/>
    <p:sldId id="1170" r:id="rId40"/>
    <p:sldId id="1158" r:id="rId41"/>
    <p:sldId id="1159" r:id="rId42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6F"/>
    <a:srgbClr val="334751"/>
    <a:srgbClr val="305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2A1213-525E-417A-90B1-8760C25AC06D}" v="164" dt="2025-12-17T02:44:16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akiyo Kitazawa" userId="2bf3742da7ad8ecb" providerId="LiveId" clId="{F47CBE27-9031-40BD-BC48-2BA201BA83D7}"/>
    <pc:docChg chg="undo redo custSel addSld delSld modSld sldOrd delMainMaster">
      <pc:chgData name="Masakiyo Kitazawa" userId="2bf3742da7ad8ecb" providerId="LiveId" clId="{F47CBE27-9031-40BD-BC48-2BA201BA83D7}" dt="2025-12-17T02:59:53.137" v="4895" actId="14100"/>
      <pc:docMkLst>
        <pc:docMk/>
      </pc:docMkLst>
      <pc:sldChg chg="addSp modSp mod">
        <pc:chgData name="Masakiyo Kitazawa" userId="2bf3742da7ad8ecb" providerId="LiveId" clId="{F47CBE27-9031-40BD-BC48-2BA201BA83D7}" dt="2025-12-15T12:08:57.666" v="3474" actId="20577"/>
        <pc:sldMkLst>
          <pc:docMk/>
          <pc:sldMk cId="3274957215" sldId="256"/>
        </pc:sldMkLst>
        <pc:spChg chg="mod">
          <ac:chgData name="Masakiyo Kitazawa" userId="2bf3742da7ad8ecb" providerId="LiveId" clId="{F47CBE27-9031-40BD-BC48-2BA201BA83D7}" dt="2025-12-15T12:06:04.805" v="3416" actId="404"/>
          <ac:spMkLst>
            <pc:docMk/>
            <pc:sldMk cId="3274957215" sldId="256"/>
            <ac:spMk id="2" creationId="{E36A98F8-04B7-4967-B658-5E816FB27F6B}"/>
          </ac:spMkLst>
        </pc:spChg>
        <pc:spChg chg="add mod">
          <ac:chgData name="Masakiyo Kitazawa" userId="2bf3742da7ad8ecb" providerId="LiveId" clId="{F47CBE27-9031-40BD-BC48-2BA201BA83D7}" dt="2025-12-15T12:08:57.666" v="3474" actId="20577"/>
          <ac:spMkLst>
            <pc:docMk/>
            <pc:sldMk cId="3274957215" sldId="256"/>
            <ac:spMk id="5" creationId="{D93F32A9-8D40-FAD5-0436-568B5DC2C76B}"/>
          </ac:spMkLst>
        </pc:spChg>
        <pc:spChg chg="mod">
          <ac:chgData name="Masakiyo Kitazawa" userId="2bf3742da7ad8ecb" providerId="LiveId" clId="{F47CBE27-9031-40BD-BC48-2BA201BA83D7}" dt="2025-12-15T12:05:23.522" v="3412" actId="6549"/>
          <ac:spMkLst>
            <pc:docMk/>
            <pc:sldMk cId="3274957215" sldId="256"/>
            <ac:spMk id="10" creationId="{E5652D2A-0642-4478-A632-104268A4AA39}"/>
          </ac:spMkLst>
        </pc:spChg>
      </pc:sldChg>
      <pc:sldChg chg="addSp delSp modSp add mod modAnim">
        <pc:chgData name="Masakiyo Kitazawa" userId="2bf3742da7ad8ecb" providerId="LiveId" clId="{F47CBE27-9031-40BD-BC48-2BA201BA83D7}" dt="2025-12-16T14:24:25.590" v="3622"/>
        <pc:sldMkLst>
          <pc:docMk/>
          <pc:sldMk cId="1378376466" sldId="274"/>
        </pc:sldMkLst>
        <pc:spChg chg="add mod">
          <ac:chgData name="Masakiyo Kitazawa" userId="2bf3742da7ad8ecb" providerId="LiveId" clId="{F47CBE27-9031-40BD-BC48-2BA201BA83D7}" dt="2025-12-15T12:20:03.420" v="3591" actId="14838"/>
          <ac:spMkLst>
            <pc:docMk/>
            <pc:sldMk cId="1378376466" sldId="274"/>
            <ac:spMk id="5" creationId="{B8E61DF1-ED47-7AB3-5801-ED3425B56550}"/>
          </ac:spMkLst>
        </pc:spChg>
        <pc:spChg chg="add mod">
          <ac:chgData name="Masakiyo Kitazawa" userId="2bf3742da7ad8ecb" providerId="LiveId" clId="{F47CBE27-9031-40BD-BC48-2BA201BA83D7}" dt="2025-12-16T14:24:06.878" v="3618" actId="164"/>
          <ac:spMkLst>
            <pc:docMk/>
            <pc:sldMk cId="1378376466" sldId="274"/>
            <ac:spMk id="7" creationId="{76619A66-56CC-B0E1-5D88-1A4CEBAFD4EA}"/>
          </ac:spMkLst>
        </pc:spChg>
        <pc:spChg chg="add mod">
          <ac:chgData name="Masakiyo Kitazawa" userId="2bf3742da7ad8ecb" providerId="LiveId" clId="{F47CBE27-9031-40BD-BC48-2BA201BA83D7}" dt="2025-12-16T14:24:15.596" v="3619" actId="164"/>
          <ac:spMkLst>
            <pc:docMk/>
            <pc:sldMk cId="1378376466" sldId="274"/>
            <ac:spMk id="9" creationId="{08A671DB-916F-7C01-D154-526CAB29CA1A}"/>
          </ac:spMkLst>
        </pc:spChg>
        <pc:grpChg chg="add mod">
          <ac:chgData name="Masakiyo Kitazawa" userId="2bf3742da7ad8ecb" providerId="LiveId" clId="{F47CBE27-9031-40BD-BC48-2BA201BA83D7}" dt="2025-12-16T14:24:06.878" v="3618" actId="164"/>
          <ac:grpSpMkLst>
            <pc:docMk/>
            <pc:sldMk cId="1378376466" sldId="274"/>
            <ac:grpSpMk id="2" creationId="{955ACA1C-2043-6888-0CE3-7C429DC7E5F1}"/>
          </ac:grpSpMkLst>
        </pc:grpChg>
        <pc:grpChg chg="add mod">
          <ac:chgData name="Masakiyo Kitazawa" userId="2bf3742da7ad8ecb" providerId="LiveId" clId="{F47CBE27-9031-40BD-BC48-2BA201BA83D7}" dt="2025-12-16T14:24:15.596" v="3619" actId="164"/>
          <ac:grpSpMkLst>
            <pc:docMk/>
            <pc:sldMk cId="1378376466" sldId="274"/>
            <ac:grpSpMk id="3" creationId="{767F6306-78EA-CEC4-DB7B-5DB4CD69BF36}"/>
          </ac:grpSpMkLst>
        </pc:grpChg>
        <pc:picChg chg="add mod">
          <ac:chgData name="Masakiyo Kitazawa" userId="2bf3742da7ad8ecb" providerId="LiveId" clId="{F47CBE27-9031-40BD-BC48-2BA201BA83D7}" dt="2025-12-16T14:24:06.878" v="3618" actId="164"/>
          <ac:picMkLst>
            <pc:docMk/>
            <pc:sldMk cId="1378376466" sldId="274"/>
            <ac:picMk id="6" creationId="{8F01818D-E09E-DFE8-91B9-F146A5CD4FC5}"/>
          </ac:picMkLst>
        </pc:picChg>
        <pc:picChg chg="add mod">
          <ac:chgData name="Masakiyo Kitazawa" userId="2bf3742da7ad8ecb" providerId="LiveId" clId="{F47CBE27-9031-40BD-BC48-2BA201BA83D7}" dt="2025-12-16T14:24:15.596" v="3619" actId="164"/>
          <ac:picMkLst>
            <pc:docMk/>
            <pc:sldMk cId="1378376466" sldId="274"/>
            <ac:picMk id="8" creationId="{EA0DEE3F-2965-A2DB-07A8-DC775E6ADFF2}"/>
          </ac:picMkLst>
        </pc:picChg>
      </pc:sldChg>
      <pc:sldChg chg="addSp modSp del mod">
        <pc:chgData name="Masakiyo Kitazawa" userId="2bf3742da7ad8ecb" providerId="LiveId" clId="{F47CBE27-9031-40BD-BC48-2BA201BA83D7}" dt="2025-12-16T16:18:02.805" v="4715" actId="2696"/>
        <pc:sldMkLst>
          <pc:docMk/>
          <pc:sldMk cId="2422568312" sldId="1146"/>
        </pc:sldMkLst>
      </pc:sldChg>
      <pc:sldChg chg="modSp mod">
        <pc:chgData name="Masakiyo Kitazawa" userId="2bf3742da7ad8ecb" providerId="LiveId" clId="{F47CBE27-9031-40BD-BC48-2BA201BA83D7}" dt="2025-12-17T02:59:53.137" v="4895" actId="14100"/>
        <pc:sldMkLst>
          <pc:docMk/>
          <pc:sldMk cId="2085630078" sldId="1188"/>
        </pc:sldMkLst>
        <pc:spChg chg="mod">
          <ac:chgData name="Masakiyo Kitazawa" userId="2bf3742da7ad8ecb" providerId="LiveId" clId="{F47CBE27-9031-40BD-BC48-2BA201BA83D7}" dt="2025-12-17T02:59:53.137" v="4895" actId="14100"/>
          <ac:spMkLst>
            <pc:docMk/>
            <pc:sldMk cId="2085630078" sldId="1188"/>
            <ac:spMk id="10" creationId="{1E74867C-B2BF-892F-0CAE-6889A8F8CC92}"/>
          </ac:spMkLst>
        </pc:spChg>
      </pc:sldChg>
      <pc:sldChg chg="modSp mod">
        <pc:chgData name="Masakiyo Kitazawa" userId="2bf3742da7ad8ecb" providerId="LiveId" clId="{F47CBE27-9031-40BD-BC48-2BA201BA83D7}" dt="2025-12-16T16:17:49.837" v="4714" actId="6549"/>
        <pc:sldMkLst>
          <pc:docMk/>
          <pc:sldMk cId="1527711588" sldId="1191"/>
        </pc:sldMkLst>
        <pc:spChg chg="mod">
          <ac:chgData name="Masakiyo Kitazawa" userId="2bf3742da7ad8ecb" providerId="LiveId" clId="{F47CBE27-9031-40BD-BC48-2BA201BA83D7}" dt="2025-12-16T16:17:49.837" v="4714" actId="6549"/>
          <ac:spMkLst>
            <pc:docMk/>
            <pc:sldMk cId="1527711588" sldId="1191"/>
            <ac:spMk id="13" creationId="{777E2D0F-B05F-69C9-D7D4-1C21BD54A443}"/>
          </ac:spMkLst>
        </pc:spChg>
      </pc:sldChg>
      <pc:sldChg chg="modSp mod">
        <pc:chgData name="Masakiyo Kitazawa" userId="2bf3742da7ad8ecb" providerId="LiveId" clId="{F47CBE27-9031-40BD-BC48-2BA201BA83D7}" dt="2025-12-16T14:32:58.842" v="3654" actId="20577"/>
        <pc:sldMkLst>
          <pc:docMk/>
          <pc:sldMk cId="3912235640" sldId="1194"/>
        </pc:sldMkLst>
        <pc:spChg chg="mod">
          <ac:chgData name="Masakiyo Kitazawa" userId="2bf3742da7ad8ecb" providerId="LiveId" clId="{F47CBE27-9031-40BD-BC48-2BA201BA83D7}" dt="2025-12-16T14:32:58.842" v="3654" actId="20577"/>
          <ac:spMkLst>
            <pc:docMk/>
            <pc:sldMk cId="3912235640" sldId="1194"/>
            <ac:spMk id="2" creationId="{BDA902B3-0147-7946-694A-0612EA04FFCB}"/>
          </ac:spMkLst>
        </pc:spChg>
      </pc:sldChg>
      <pc:sldChg chg="addSp modSp add mod">
        <pc:chgData name="Masakiyo Kitazawa" userId="2bf3742da7ad8ecb" providerId="LiveId" clId="{F47CBE27-9031-40BD-BC48-2BA201BA83D7}" dt="2025-12-16T14:30:38.249" v="3643" actId="20577"/>
        <pc:sldMkLst>
          <pc:docMk/>
          <pc:sldMk cId="1798414258" sldId="1201"/>
        </pc:sldMkLst>
        <pc:spChg chg="mod">
          <ac:chgData name="Masakiyo Kitazawa" userId="2bf3742da7ad8ecb" providerId="LiveId" clId="{F47CBE27-9031-40BD-BC48-2BA201BA83D7}" dt="2025-12-16T14:30:38.249" v="3643" actId="20577"/>
          <ac:spMkLst>
            <pc:docMk/>
            <pc:sldMk cId="1798414258" sldId="1201"/>
            <ac:spMk id="13" creationId="{A3CD1167-37CA-F3F5-540E-F087F9C76509}"/>
          </ac:spMkLst>
        </pc:spChg>
      </pc:sldChg>
      <pc:sldChg chg="modSp add mod">
        <pc:chgData name="Masakiyo Kitazawa" userId="2bf3742da7ad8ecb" providerId="LiveId" clId="{F47CBE27-9031-40BD-BC48-2BA201BA83D7}" dt="2025-12-15T12:24:42.741" v="3613" actId="1076"/>
        <pc:sldMkLst>
          <pc:docMk/>
          <pc:sldMk cId="3874251215" sldId="1203"/>
        </pc:sldMkLst>
        <pc:picChg chg="mod">
          <ac:chgData name="Masakiyo Kitazawa" userId="2bf3742da7ad8ecb" providerId="LiveId" clId="{F47CBE27-9031-40BD-BC48-2BA201BA83D7}" dt="2025-12-15T12:24:42.741" v="3613" actId="1076"/>
          <ac:picMkLst>
            <pc:docMk/>
            <pc:sldMk cId="3874251215" sldId="1203"/>
            <ac:picMk id="33" creationId="{0A7E026F-B7C8-4452-5430-8701587CB6CC}"/>
          </ac:picMkLst>
        </pc:picChg>
      </pc:sldChg>
      <pc:sldChg chg="addSp delSp modSp new mod">
        <pc:chgData name="Masakiyo Kitazawa" userId="2bf3742da7ad8ecb" providerId="LiveId" clId="{F47CBE27-9031-40BD-BC48-2BA201BA83D7}" dt="2025-12-17T01:21:03.993" v="4810" actId="1076"/>
        <pc:sldMkLst>
          <pc:docMk/>
          <pc:sldMk cId="2640884426" sldId="1206"/>
        </pc:sldMkLst>
        <pc:spChg chg="add mod">
          <ac:chgData name="Masakiyo Kitazawa" userId="2bf3742da7ad8ecb" providerId="LiveId" clId="{F47CBE27-9031-40BD-BC48-2BA201BA83D7}" dt="2025-12-16T14:25:17.960" v="3626" actId="1076"/>
          <ac:spMkLst>
            <pc:docMk/>
            <pc:sldMk cId="2640884426" sldId="1206"/>
            <ac:spMk id="3" creationId="{A5FD537A-54DE-41E7-60D2-23E487209802}"/>
          </ac:spMkLst>
        </pc:spChg>
        <pc:spChg chg="add mod">
          <ac:chgData name="Masakiyo Kitazawa" userId="2bf3742da7ad8ecb" providerId="LiveId" clId="{F47CBE27-9031-40BD-BC48-2BA201BA83D7}" dt="2025-12-17T01:21:03.993" v="4810" actId="1076"/>
          <ac:spMkLst>
            <pc:docMk/>
            <pc:sldMk cId="2640884426" sldId="1206"/>
            <ac:spMk id="4" creationId="{F4C7EC58-1C4E-0FFE-DF41-4B2F04A92E9B}"/>
          </ac:spMkLst>
        </pc:spChg>
        <pc:spChg chg="add mod">
          <ac:chgData name="Masakiyo Kitazawa" userId="2bf3742da7ad8ecb" providerId="LiveId" clId="{F47CBE27-9031-40BD-BC48-2BA201BA83D7}" dt="2025-12-17T01:20:56.579" v="4809" actId="1076"/>
          <ac:spMkLst>
            <pc:docMk/>
            <pc:sldMk cId="2640884426" sldId="1206"/>
            <ac:spMk id="5" creationId="{00BA7E52-192A-F5ED-F320-7113888301AC}"/>
          </ac:spMkLst>
        </pc:spChg>
        <pc:spChg chg="add mod">
          <ac:chgData name="Masakiyo Kitazawa" userId="2bf3742da7ad8ecb" providerId="LiveId" clId="{F47CBE27-9031-40BD-BC48-2BA201BA83D7}" dt="2025-12-16T14:27:07.202" v="3631" actId="404"/>
          <ac:spMkLst>
            <pc:docMk/>
            <pc:sldMk cId="2640884426" sldId="1206"/>
            <ac:spMk id="32" creationId="{9AE1773B-3B3C-0398-DBCB-96C8971AFA7E}"/>
          </ac:spMkLst>
        </pc:spChg>
        <pc:spChg chg="mod">
          <ac:chgData name="Masakiyo Kitazawa" userId="2bf3742da7ad8ecb" providerId="LiveId" clId="{F47CBE27-9031-40BD-BC48-2BA201BA83D7}" dt="2025-12-17T01:20:23.790" v="4803" actId="2711"/>
          <ac:spMkLst>
            <pc:docMk/>
            <pc:sldMk cId="2640884426" sldId="1206"/>
            <ac:spMk id="49" creationId="{BA26712F-5D53-D591-E0DF-D936E946578A}"/>
          </ac:spMkLst>
        </pc:spChg>
        <pc:spChg chg="del mod">
          <ac:chgData name="Masakiyo Kitazawa" userId="2bf3742da7ad8ecb" providerId="LiveId" clId="{F47CBE27-9031-40BD-BC48-2BA201BA83D7}" dt="2025-12-16T14:25:18.788" v="3628"/>
          <ac:spMkLst>
            <pc:docMk/>
            <pc:sldMk cId="2640884426" sldId="1206"/>
            <ac:spMk id="54" creationId="{72A82EAC-F6FC-5DF8-633B-B2F676FBAFA1}"/>
          </ac:spMkLst>
        </pc:spChg>
      </pc:sldChg>
      <pc:sldChg chg="addSp delSp modSp new mod">
        <pc:chgData name="Masakiyo Kitazawa" userId="2bf3742da7ad8ecb" providerId="LiveId" clId="{F47CBE27-9031-40BD-BC48-2BA201BA83D7}" dt="2025-12-17T02:44:20.667" v="4894" actId="478"/>
        <pc:sldMkLst>
          <pc:docMk/>
          <pc:sldMk cId="3321841344" sldId="1207"/>
        </pc:sldMkLst>
        <pc:spChg chg="mod">
          <ac:chgData name="Masakiyo Kitazawa" userId="2bf3742da7ad8ecb" providerId="LiveId" clId="{F47CBE27-9031-40BD-BC48-2BA201BA83D7}" dt="2025-12-17T01:29:11.100" v="4879" actId="404"/>
          <ac:spMkLst>
            <pc:docMk/>
            <pc:sldMk cId="3321841344" sldId="1207"/>
            <ac:spMk id="2" creationId="{51586B49-DDDB-C08B-1F20-62D4C24E7A21}"/>
          </ac:spMkLst>
        </pc:spChg>
        <pc:spChg chg="add mod">
          <ac:chgData name="Masakiyo Kitazawa" userId="2bf3742da7ad8ecb" providerId="LiveId" clId="{F47CBE27-9031-40BD-BC48-2BA201BA83D7}" dt="2025-12-16T15:44:46.655" v="4177" actId="1076"/>
          <ac:spMkLst>
            <pc:docMk/>
            <pc:sldMk cId="3321841344" sldId="1207"/>
            <ac:spMk id="4" creationId="{551B4408-3C56-19EF-DCEF-8A2D3A781693}"/>
          </ac:spMkLst>
        </pc:spChg>
        <pc:spChg chg="add del mod">
          <ac:chgData name="Masakiyo Kitazawa" userId="2bf3742da7ad8ecb" providerId="LiveId" clId="{F47CBE27-9031-40BD-BC48-2BA201BA83D7}" dt="2025-12-17T02:44:20.667" v="4894" actId="478"/>
          <ac:spMkLst>
            <pc:docMk/>
            <pc:sldMk cId="3321841344" sldId="1207"/>
            <ac:spMk id="5" creationId="{ACC9ECEC-278B-81C8-9459-788068FA6C47}"/>
          </ac:spMkLst>
        </pc:spChg>
        <pc:spChg chg="add del mod">
          <ac:chgData name="Masakiyo Kitazawa" userId="2bf3742da7ad8ecb" providerId="LiveId" clId="{F47CBE27-9031-40BD-BC48-2BA201BA83D7}" dt="2025-12-16T15:20:59.289" v="3750" actId="478"/>
          <ac:spMkLst>
            <pc:docMk/>
            <pc:sldMk cId="3321841344" sldId="1207"/>
            <ac:spMk id="6" creationId="{0CF8AB6B-ACD3-720F-8960-961A9D037929}"/>
          </ac:spMkLst>
        </pc:spChg>
        <pc:spChg chg="add mod">
          <ac:chgData name="Masakiyo Kitazawa" userId="2bf3742da7ad8ecb" providerId="LiveId" clId="{F47CBE27-9031-40BD-BC48-2BA201BA83D7}" dt="2025-12-16T15:44:54.756" v="4178" actId="1076"/>
          <ac:spMkLst>
            <pc:docMk/>
            <pc:sldMk cId="3321841344" sldId="1207"/>
            <ac:spMk id="7" creationId="{028FCB1F-A13E-B8B9-B4C0-93AD576E61A5}"/>
          </ac:spMkLst>
        </pc:spChg>
        <pc:spChg chg="add del mod">
          <ac:chgData name="Masakiyo Kitazawa" userId="2bf3742da7ad8ecb" providerId="LiveId" clId="{F47CBE27-9031-40BD-BC48-2BA201BA83D7}" dt="2025-12-16T15:29:59.620" v="3917" actId="478"/>
          <ac:spMkLst>
            <pc:docMk/>
            <pc:sldMk cId="3321841344" sldId="1207"/>
            <ac:spMk id="9" creationId="{3EF9262D-1040-5A05-E8BA-2A4690A0B118}"/>
          </ac:spMkLst>
        </pc:spChg>
        <pc:spChg chg="add del mod">
          <ac:chgData name="Masakiyo Kitazawa" userId="2bf3742da7ad8ecb" providerId="LiveId" clId="{F47CBE27-9031-40BD-BC48-2BA201BA83D7}" dt="2025-12-16T15:41:45.709" v="4129" actId="478"/>
          <ac:spMkLst>
            <pc:docMk/>
            <pc:sldMk cId="3321841344" sldId="1207"/>
            <ac:spMk id="10" creationId="{3323EC63-04AE-A512-6604-D8F49CF5A7CC}"/>
          </ac:spMkLst>
        </pc:spChg>
        <pc:spChg chg="add mod">
          <ac:chgData name="Masakiyo Kitazawa" userId="2bf3742da7ad8ecb" providerId="LiveId" clId="{F47CBE27-9031-40BD-BC48-2BA201BA83D7}" dt="2025-12-16T15:45:51.401" v="4204" actId="20577"/>
          <ac:spMkLst>
            <pc:docMk/>
            <pc:sldMk cId="3321841344" sldId="1207"/>
            <ac:spMk id="11" creationId="{42D27403-1A3F-3C08-404F-A946AC0F98CC}"/>
          </ac:spMkLst>
        </pc:spChg>
        <pc:spChg chg="add del mod">
          <ac:chgData name="Masakiyo Kitazawa" userId="2bf3742da7ad8ecb" providerId="LiveId" clId="{F47CBE27-9031-40BD-BC48-2BA201BA83D7}" dt="2025-12-16T15:20:59.289" v="3750" actId="478"/>
          <ac:spMkLst>
            <pc:docMk/>
            <pc:sldMk cId="3321841344" sldId="1207"/>
            <ac:spMk id="13" creationId="{8D03121F-4807-4467-CDF9-9FE633E7BF61}"/>
          </ac:spMkLst>
        </pc:spChg>
        <pc:spChg chg="add del mod">
          <ac:chgData name="Masakiyo Kitazawa" userId="2bf3742da7ad8ecb" providerId="LiveId" clId="{F47CBE27-9031-40BD-BC48-2BA201BA83D7}" dt="2025-12-16T15:20:59.289" v="3750" actId="478"/>
          <ac:spMkLst>
            <pc:docMk/>
            <pc:sldMk cId="3321841344" sldId="1207"/>
            <ac:spMk id="14" creationId="{5C2DC2CB-E2AD-2942-7B2B-0BE22E8F0E42}"/>
          </ac:spMkLst>
        </pc:spChg>
        <pc:spChg chg="add del mod">
          <ac:chgData name="Masakiyo Kitazawa" userId="2bf3742da7ad8ecb" providerId="LiveId" clId="{F47CBE27-9031-40BD-BC48-2BA201BA83D7}" dt="2025-12-16T15:26:43.347" v="3907" actId="478"/>
          <ac:spMkLst>
            <pc:docMk/>
            <pc:sldMk cId="3321841344" sldId="1207"/>
            <ac:spMk id="15" creationId="{CC5810DA-CCBF-F4FF-0D5F-3CF23113FFDF}"/>
          </ac:spMkLst>
        </pc:spChg>
        <pc:spChg chg="add del mod ord">
          <ac:chgData name="Masakiyo Kitazawa" userId="2bf3742da7ad8ecb" providerId="LiveId" clId="{F47CBE27-9031-40BD-BC48-2BA201BA83D7}" dt="2025-12-16T15:20:59.289" v="3750" actId="478"/>
          <ac:spMkLst>
            <pc:docMk/>
            <pc:sldMk cId="3321841344" sldId="1207"/>
            <ac:spMk id="16" creationId="{44F1D631-EFFA-468B-AF50-EB09CB12A93F}"/>
          </ac:spMkLst>
        </pc:spChg>
        <pc:spChg chg="add del">
          <ac:chgData name="Masakiyo Kitazawa" userId="2bf3742da7ad8ecb" providerId="LiveId" clId="{F47CBE27-9031-40BD-BC48-2BA201BA83D7}" dt="2025-12-16T15:31:00.222" v="3930" actId="22"/>
          <ac:spMkLst>
            <pc:docMk/>
            <pc:sldMk cId="3321841344" sldId="1207"/>
            <ac:spMk id="18" creationId="{23575A8F-FAB8-2FBE-1735-FFA3648ADE60}"/>
          </ac:spMkLst>
        </pc:spChg>
        <pc:spChg chg="add del mod">
          <ac:chgData name="Masakiyo Kitazawa" userId="2bf3742da7ad8ecb" providerId="LiveId" clId="{F47CBE27-9031-40BD-BC48-2BA201BA83D7}" dt="2025-12-16T15:41:45.709" v="4129" actId="478"/>
          <ac:spMkLst>
            <pc:docMk/>
            <pc:sldMk cId="3321841344" sldId="1207"/>
            <ac:spMk id="19" creationId="{AC8304AE-E2D7-BF50-CF88-38E52248CCD8}"/>
          </ac:spMkLst>
        </pc:spChg>
        <pc:spChg chg="add del mod">
          <ac:chgData name="Masakiyo Kitazawa" userId="2bf3742da7ad8ecb" providerId="LiveId" clId="{F47CBE27-9031-40BD-BC48-2BA201BA83D7}" dt="2025-12-16T15:33:07.367" v="3967"/>
          <ac:spMkLst>
            <pc:docMk/>
            <pc:sldMk cId="3321841344" sldId="1207"/>
            <ac:spMk id="20" creationId="{49BC0504-EFCA-1E87-6A58-D92959C7254A}"/>
          </ac:spMkLst>
        </pc:spChg>
        <pc:spChg chg="add del mod">
          <ac:chgData name="Masakiyo Kitazawa" userId="2bf3742da7ad8ecb" providerId="LiveId" clId="{F47CBE27-9031-40BD-BC48-2BA201BA83D7}" dt="2025-12-16T15:36:18.005" v="4046" actId="478"/>
          <ac:spMkLst>
            <pc:docMk/>
            <pc:sldMk cId="3321841344" sldId="1207"/>
            <ac:spMk id="21" creationId="{5E22E661-83E2-45F2-5E23-CDDBBAC9C761}"/>
          </ac:spMkLst>
        </pc:spChg>
        <pc:spChg chg="add del mod">
          <ac:chgData name="Masakiyo Kitazawa" userId="2bf3742da7ad8ecb" providerId="LiveId" clId="{F47CBE27-9031-40BD-BC48-2BA201BA83D7}" dt="2025-12-16T15:36:18.005" v="4046" actId="478"/>
          <ac:spMkLst>
            <pc:docMk/>
            <pc:sldMk cId="3321841344" sldId="1207"/>
            <ac:spMk id="22" creationId="{5A865C70-37E0-F642-E8CA-30AD8C0210F5}"/>
          </ac:spMkLst>
        </pc:spChg>
        <pc:spChg chg="add del mod ord">
          <ac:chgData name="Masakiyo Kitazawa" userId="2bf3742da7ad8ecb" providerId="LiveId" clId="{F47CBE27-9031-40BD-BC48-2BA201BA83D7}" dt="2025-12-17T02:44:20.667" v="4894" actId="478"/>
          <ac:spMkLst>
            <pc:docMk/>
            <pc:sldMk cId="3321841344" sldId="1207"/>
            <ac:spMk id="24" creationId="{CDE32DF0-5E28-8317-C1EF-9C510A956B9A}"/>
          </ac:spMkLst>
        </pc:spChg>
        <pc:spChg chg="add del mod ord">
          <ac:chgData name="Masakiyo Kitazawa" userId="2bf3742da7ad8ecb" providerId="LiveId" clId="{F47CBE27-9031-40BD-BC48-2BA201BA83D7}" dt="2025-12-17T02:44:20.667" v="4894" actId="478"/>
          <ac:spMkLst>
            <pc:docMk/>
            <pc:sldMk cId="3321841344" sldId="1207"/>
            <ac:spMk id="25" creationId="{41A91A18-727F-F420-E0C2-A4556803414F}"/>
          </ac:spMkLst>
        </pc:spChg>
        <pc:spChg chg="add del mod">
          <ac:chgData name="Masakiyo Kitazawa" userId="2bf3742da7ad8ecb" providerId="LiveId" clId="{F47CBE27-9031-40BD-BC48-2BA201BA83D7}" dt="2025-12-17T02:44:20.667" v="4894" actId="478"/>
          <ac:spMkLst>
            <pc:docMk/>
            <pc:sldMk cId="3321841344" sldId="1207"/>
            <ac:spMk id="27" creationId="{E1DAF71C-2FB9-51E7-CBBF-4A725B1141F7}"/>
          </ac:spMkLst>
        </pc:spChg>
        <pc:spChg chg="add del mod">
          <ac:chgData name="Masakiyo Kitazawa" userId="2bf3742da7ad8ecb" providerId="LiveId" clId="{F47CBE27-9031-40BD-BC48-2BA201BA83D7}" dt="2025-12-17T02:44:20.667" v="4894" actId="478"/>
          <ac:spMkLst>
            <pc:docMk/>
            <pc:sldMk cId="3321841344" sldId="1207"/>
            <ac:spMk id="29" creationId="{7CCD66F6-869E-718C-267A-2B5453899FB4}"/>
          </ac:spMkLst>
        </pc:spChg>
        <pc:spChg chg="add del mod">
          <ac:chgData name="Masakiyo Kitazawa" userId="2bf3742da7ad8ecb" providerId="LiveId" clId="{F47CBE27-9031-40BD-BC48-2BA201BA83D7}" dt="2025-12-17T02:44:20.667" v="4894" actId="478"/>
          <ac:spMkLst>
            <pc:docMk/>
            <pc:sldMk cId="3321841344" sldId="1207"/>
            <ac:spMk id="30" creationId="{834BB267-8B8C-85C1-BE89-54697BEE0119}"/>
          </ac:spMkLst>
        </pc:spChg>
        <pc:graphicFrameChg chg="add mod modGraphic">
          <ac:chgData name="Masakiyo Kitazawa" userId="2bf3742da7ad8ecb" providerId="LiveId" clId="{F47CBE27-9031-40BD-BC48-2BA201BA83D7}" dt="2025-12-16T15:44:54.756" v="4178" actId="1076"/>
          <ac:graphicFrameMkLst>
            <pc:docMk/>
            <pc:sldMk cId="3321841344" sldId="1207"/>
            <ac:graphicFrameMk id="23" creationId="{583A1611-24D7-3988-C61F-9C583AC553D8}"/>
          </ac:graphicFrameMkLst>
        </pc:graphicFrameChg>
        <pc:graphicFrameChg chg="add del mod modGraphic">
          <ac:chgData name="Masakiyo Kitazawa" userId="2bf3742da7ad8ecb" providerId="LiveId" clId="{F47CBE27-9031-40BD-BC48-2BA201BA83D7}" dt="2025-12-17T02:44:20.667" v="4894" actId="478"/>
          <ac:graphicFrameMkLst>
            <pc:docMk/>
            <pc:sldMk cId="3321841344" sldId="1207"/>
            <ac:graphicFrameMk id="26" creationId="{05EAE7E9-D947-F3A7-59C8-EE613E15E523}"/>
          </ac:graphicFrameMkLst>
        </pc:graphicFrameChg>
        <pc:picChg chg="add mod">
          <ac:chgData name="Masakiyo Kitazawa" userId="2bf3742da7ad8ecb" providerId="LiveId" clId="{F47CBE27-9031-40BD-BC48-2BA201BA83D7}" dt="2025-12-16T15:45:04.656" v="4179" actId="1076"/>
          <ac:picMkLst>
            <pc:docMk/>
            <pc:sldMk cId="3321841344" sldId="1207"/>
            <ac:picMk id="3" creationId="{D165A1F2-1790-B141-9AD8-453C8B574510}"/>
          </ac:picMkLst>
        </pc:picChg>
        <pc:picChg chg="add del mod">
          <ac:chgData name="Masakiyo Kitazawa" userId="2bf3742da7ad8ecb" providerId="LiveId" clId="{F47CBE27-9031-40BD-BC48-2BA201BA83D7}" dt="2025-12-16T15:20:55.619" v="3749" actId="478"/>
          <ac:picMkLst>
            <pc:docMk/>
            <pc:sldMk cId="3321841344" sldId="1207"/>
            <ac:picMk id="5" creationId="{D3F0C1DF-2B81-C3F7-9CCD-521150AAA7C4}"/>
          </ac:picMkLst>
        </pc:picChg>
        <pc:picChg chg="add del mod">
          <ac:chgData name="Masakiyo Kitazawa" userId="2bf3742da7ad8ecb" providerId="LiveId" clId="{F47CBE27-9031-40BD-BC48-2BA201BA83D7}" dt="2025-12-16T15:29:40.912" v="3914" actId="478"/>
          <ac:picMkLst>
            <pc:docMk/>
            <pc:sldMk cId="3321841344" sldId="1207"/>
            <ac:picMk id="8" creationId="{F3C46535-4A4B-90BC-696B-06B7AB635EA9}"/>
          </ac:picMkLst>
        </pc:picChg>
        <pc:picChg chg="add del mod">
          <ac:chgData name="Masakiyo Kitazawa" userId="2bf3742da7ad8ecb" providerId="LiveId" clId="{F47CBE27-9031-40BD-BC48-2BA201BA83D7}" dt="2025-12-16T15:20:59.289" v="3750" actId="478"/>
          <ac:picMkLst>
            <pc:docMk/>
            <pc:sldMk cId="3321841344" sldId="1207"/>
            <ac:picMk id="12" creationId="{DD8838E9-F5A5-2773-CBD9-41729D35F6BA}"/>
          </ac:picMkLst>
        </pc:picChg>
        <pc:picChg chg="add del mod ord">
          <ac:chgData name="Masakiyo Kitazawa" userId="2bf3742da7ad8ecb" providerId="LiveId" clId="{F47CBE27-9031-40BD-BC48-2BA201BA83D7}" dt="2025-12-17T02:44:20.667" v="4894" actId="478"/>
          <ac:picMkLst>
            <pc:docMk/>
            <pc:sldMk cId="3321841344" sldId="1207"/>
            <ac:picMk id="28" creationId="{615C8C37-94D2-AB22-F630-B68B19E1CA54}"/>
          </ac:picMkLst>
        </pc:picChg>
      </pc:sldChg>
      <pc:sldChg chg="addSp delSp modSp add mod modAnim">
        <pc:chgData name="Masakiyo Kitazawa" userId="2bf3742da7ad8ecb" providerId="LiveId" clId="{F47CBE27-9031-40BD-BC48-2BA201BA83D7}" dt="2025-12-16T15:10:12.656" v="3659" actId="14100"/>
        <pc:sldMkLst>
          <pc:docMk/>
          <pc:sldMk cId="2032006279" sldId="1212"/>
        </pc:sldMkLst>
        <pc:spChg chg="add mod ord">
          <ac:chgData name="Masakiyo Kitazawa" userId="2bf3742da7ad8ecb" providerId="LiveId" clId="{F47CBE27-9031-40BD-BC48-2BA201BA83D7}" dt="2025-12-16T15:10:12.656" v="3659" actId="14100"/>
          <ac:spMkLst>
            <pc:docMk/>
            <pc:sldMk cId="2032006279" sldId="1212"/>
            <ac:spMk id="3" creationId="{A281D2A3-421D-9DBA-F2EC-7E3DEA81191C}"/>
          </ac:spMkLst>
        </pc:spChg>
        <pc:spChg chg="mod">
          <ac:chgData name="Masakiyo Kitazawa" userId="2bf3742da7ad8ecb" providerId="LiveId" clId="{F47CBE27-9031-40BD-BC48-2BA201BA83D7}" dt="2025-12-16T14:29:35.193" v="3640" actId="403"/>
          <ac:spMkLst>
            <pc:docMk/>
            <pc:sldMk cId="2032006279" sldId="1212"/>
            <ac:spMk id="4" creationId="{AA143045-6CD2-0B24-5451-51F591F6EA29}"/>
          </ac:spMkLst>
        </pc:spChg>
        <pc:spChg chg="del mod">
          <ac:chgData name="Masakiyo Kitazawa" userId="2bf3742da7ad8ecb" providerId="LiveId" clId="{F47CBE27-9031-40BD-BC48-2BA201BA83D7}" dt="2025-12-16T14:29:23.980" v="3638" actId="478"/>
          <ac:spMkLst>
            <pc:docMk/>
            <pc:sldMk cId="2032006279" sldId="1212"/>
            <ac:spMk id="5" creationId="{4A55C52E-7AB8-C109-40EE-03317D4C1E68}"/>
          </ac:spMkLst>
        </pc:spChg>
      </pc:sldChg>
      <pc:sldChg chg="modSp add del mod modAnim">
        <pc:chgData name="Masakiyo Kitazawa" userId="2bf3742da7ad8ecb" providerId="LiveId" clId="{F47CBE27-9031-40BD-BC48-2BA201BA83D7}" dt="2025-12-16T15:10:39.812" v="3706" actId="2696"/>
        <pc:sldMkLst>
          <pc:docMk/>
          <pc:sldMk cId="1905714323" sldId="1213"/>
        </pc:sldMkLst>
      </pc:sldChg>
      <pc:sldChg chg="addSp modSp new mod">
        <pc:chgData name="Masakiyo Kitazawa" userId="2bf3742da7ad8ecb" providerId="LiveId" clId="{F47CBE27-9031-40BD-BC48-2BA201BA83D7}" dt="2025-12-15T12:17:06.272" v="3517"/>
        <pc:sldMkLst>
          <pc:docMk/>
          <pc:sldMk cId="125586500" sldId="1215"/>
        </pc:sldMkLst>
        <pc:spChg chg="mod">
          <ac:chgData name="Masakiyo Kitazawa" userId="2bf3742da7ad8ecb" providerId="LiveId" clId="{F47CBE27-9031-40BD-BC48-2BA201BA83D7}" dt="2025-12-15T12:10:01.345" v="3516" actId="20577"/>
          <ac:spMkLst>
            <pc:docMk/>
            <pc:sldMk cId="125586500" sldId="1215"/>
            <ac:spMk id="2" creationId="{9E5DA504-980D-9E97-0F8B-25F1625EFBF3}"/>
          </ac:spMkLst>
        </pc:spChg>
        <pc:spChg chg="add mod">
          <ac:chgData name="Masakiyo Kitazawa" userId="2bf3742da7ad8ecb" providerId="LiveId" clId="{F47CBE27-9031-40BD-BC48-2BA201BA83D7}" dt="2025-12-15T12:17:06.272" v="3517"/>
          <ac:spMkLst>
            <pc:docMk/>
            <pc:sldMk cId="125586500" sldId="1215"/>
            <ac:spMk id="4" creationId="{4C83FCA7-096A-1982-A3B0-B3FD821F037F}"/>
          </ac:spMkLst>
        </pc:spChg>
        <pc:spChg chg="add mod">
          <ac:chgData name="Masakiyo Kitazawa" userId="2bf3742da7ad8ecb" providerId="LiveId" clId="{F47CBE27-9031-40BD-BC48-2BA201BA83D7}" dt="2025-12-15T12:17:06.272" v="3517"/>
          <ac:spMkLst>
            <pc:docMk/>
            <pc:sldMk cId="125586500" sldId="1215"/>
            <ac:spMk id="5" creationId="{541B0220-5149-05AD-B590-3003C9BB5550}"/>
          </ac:spMkLst>
        </pc:spChg>
        <pc:picChg chg="add mod">
          <ac:chgData name="Masakiyo Kitazawa" userId="2bf3742da7ad8ecb" providerId="LiveId" clId="{F47CBE27-9031-40BD-BC48-2BA201BA83D7}" dt="2025-12-15T12:17:06.272" v="3517"/>
          <ac:picMkLst>
            <pc:docMk/>
            <pc:sldMk cId="125586500" sldId="1215"/>
            <ac:picMk id="3" creationId="{BA1867F4-3D23-2183-BFA2-A3E2D713E93E}"/>
          </ac:picMkLst>
        </pc:picChg>
      </pc:sldChg>
      <pc:sldChg chg="addSp modSp new mod">
        <pc:chgData name="Masakiyo Kitazawa" userId="2bf3742da7ad8ecb" providerId="LiveId" clId="{F47CBE27-9031-40BD-BC48-2BA201BA83D7}" dt="2025-12-17T01:17:24.036" v="4786" actId="1076"/>
        <pc:sldMkLst>
          <pc:docMk/>
          <pc:sldMk cId="1428777973" sldId="1216"/>
        </pc:sldMkLst>
        <pc:spChg chg="mod">
          <ac:chgData name="Masakiyo Kitazawa" userId="2bf3742da7ad8ecb" providerId="LiveId" clId="{F47CBE27-9031-40BD-BC48-2BA201BA83D7}" dt="2025-12-15T12:17:58.878" v="3547" actId="20577"/>
          <ac:spMkLst>
            <pc:docMk/>
            <pc:sldMk cId="1428777973" sldId="1216"/>
            <ac:spMk id="2" creationId="{6904EA03-4872-50C7-9A0C-E137C94AEEB4}"/>
          </ac:spMkLst>
        </pc:spChg>
        <pc:spChg chg="add mod">
          <ac:chgData name="Masakiyo Kitazawa" userId="2bf3742da7ad8ecb" providerId="LiveId" clId="{F47CBE27-9031-40BD-BC48-2BA201BA83D7}" dt="2025-12-15T12:17:45.475" v="3519"/>
          <ac:spMkLst>
            <pc:docMk/>
            <pc:sldMk cId="1428777973" sldId="1216"/>
            <ac:spMk id="4" creationId="{C025CA23-3078-AE94-5B62-E93BF7DBD2DB}"/>
          </ac:spMkLst>
        </pc:spChg>
        <pc:spChg chg="add mod">
          <ac:chgData name="Masakiyo Kitazawa" userId="2bf3742da7ad8ecb" providerId="LiveId" clId="{F47CBE27-9031-40BD-BC48-2BA201BA83D7}" dt="2025-12-15T12:17:45.475" v="3519"/>
          <ac:spMkLst>
            <pc:docMk/>
            <pc:sldMk cId="1428777973" sldId="1216"/>
            <ac:spMk id="7" creationId="{0AA96F8A-AF6D-7D1C-4751-9DD0710739FB}"/>
          </ac:spMkLst>
        </pc:spChg>
        <pc:spChg chg="add mod">
          <ac:chgData name="Masakiyo Kitazawa" userId="2bf3742da7ad8ecb" providerId="LiveId" clId="{F47CBE27-9031-40BD-BC48-2BA201BA83D7}" dt="2025-12-17T01:17:13.567" v="4784" actId="692"/>
          <ac:spMkLst>
            <pc:docMk/>
            <pc:sldMk cId="1428777973" sldId="1216"/>
            <ac:spMk id="8" creationId="{92997D97-9627-B447-C85F-868C05F44CE3}"/>
          </ac:spMkLst>
        </pc:spChg>
        <pc:spChg chg="add mod">
          <ac:chgData name="Masakiyo Kitazawa" userId="2bf3742da7ad8ecb" providerId="LiveId" clId="{F47CBE27-9031-40BD-BC48-2BA201BA83D7}" dt="2025-12-17T01:17:24.036" v="4786" actId="1076"/>
          <ac:spMkLst>
            <pc:docMk/>
            <pc:sldMk cId="1428777973" sldId="1216"/>
            <ac:spMk id="9" creationId="{3A502212-D919-CF70-E4C5-D969F1FE4205}"/>
          </ac:spMkLst>
        </pc:spChg>
        <pc:picChg chg="add mod">
          <ac:chgData name="Masakiyo Kitazawa" userId="2bf3742da7ad8ecb" providerId="LiveId" clId="{F47CBE27-9031-40BD-BC48-2BA201BA83D7}" dt="2025-12-15T12:17:45.475" v="3519"/>
          <ac:picMkLst>
            <pc:docMk/>
            <pc:sldMk cId="1428777973" sldId="1216"/>
            <ac:picMk id="3" creationId="{F722E81E-02A2-3FAC-8135-F6D297679256}"/>
          </ac:picMkLst>
        </pc:picChg>
        <pc:picChg chg="add mod">
          <ac:chgData name="Masakiyo Kitazawa" userId="2bf3742da7ad8ecb" providerId="LiveId" clId="{F47CBE27-9031-40BD-BC48-2BA201BA83D7}" dt="2025-12-15T12:17:45.475" v="3519"/>
          <ac:picMkLst>
            <pc:docMk/>
            <pc:sldMk cId="1428777973" sldId="1216"/>
            <ac:picMk id="5" creationId="{CCF94E0C-2824-BD48-2033-FEA127D4ED7C}"/>
          </ac:picMkLst>
        </pc:picChg>
        <pc:picChg chg="add mod">
          <ac:chgData name="Masakiyo Kitazawa" userId="2bf3742da7ad8ecb" providerId="LiveId" clId="{F47CBE27-9031-40BD-BC48-2BA201BA83D7}" dt="2025-12-15T12:17:45.475" v="3519"/>
          <ac:picMkLst>
            <pc:docMk/>
            <pc:sldMk cId="1428777973" sldId="1216"/>
            <ac:picMk id="6" creationId="{E9CA8324-4FB2-227C-4D16-05A500F76066}"/>
          </ac:picMkLst>
        </pc:picChg>
      </pc:sldChg>
      <pc:sldChg chg="addSp modSp new mod">
        <pc:chgData name="Masakiyo Kitazawa" userId="2bf3742da7ad8ecb" providerId="LiveId" clId="{F47CBE27-9031-40BD-BC48-2BA201BA83D7}" dt="2025-12-17T01:19:05.222" v="4795" actId="20577"/>
        <pc:sldMkLst>
          <pc:docMk/>
          <pc:sldMk cId="999913437" sldId="1217"/>
        </pc:sldMkLst>
        <pc:spChg chg="mod">
          <ac:chgData name="Masakiyo Kitazawa" userId="2bf3742da7ad8ecb" providerId="LiveId" clId="{F47CBE27-9031-40BD-BC48-2BA201BA83D7}" dt="2025-12-17T01:19:05.222" v="4795" actId="20577"/>
          <ac:spMkLst>
            <pc:docMk/>
            <pc:sldMk cId="999913437" sldId="1217"/>
            <ac:spMk id="2" creationId="{CAD9055F-92D4-D595-0C0B-1089928892BF}"/>
          </ac:spMkLst>
        </pc:spChg>
        <pc:spChg chg="add mod">
          <ac:chgData name="Masakiyo Kitazawa" userId="2bf3742da7ad8ecb" providerId="LiveId" clId="{F47CBE27-9031-40BD-BC48-2BA201BA83D7}" dt="2025-12-15T12:18:41.005" v="3576"/>
          <ac:spMkLst>
            <pc:docMk/>
            <pc:sldMk cId="999913437" sldId="1217"/>
            <ac:spMk id="4" creationId="{C292CA7A-3B28-25F6-65F0-7A8A3BF17FC0}"/>
          </ac:spMkLst>
        </pc:spChg>
        <pc:spChg chg="add mod">
          <ac:chgData name="Masakiyo Kitazawa" userId="2bf3742da7ad8ecb" providerId="LiveId" clId="{F47CBE27-9031-40BD-BC48-2BA201BA83D7}" dt="2025-12-15T12:18:41.005" v="3576"/>
          <ac:spMkLst>
            <pc:docMk/>
            <pc:sldMk cId="999913437" sldId="1217"/>
            <ac:spMk id="6" creationId="{DBB98843-659A-DBBD-EC73-36FE2CEA1CC7}"/>
          </ac:spMkLst>
        </pc:spChg>
        <pc:spChg chg="add mod">
          <ac:chgData name="Masakiyo Kitazawa" userId="2bf3742da7ad8ecb" providerId="LiveId" clId="{F47CBE27-9031-40BD-BC48-2BA201BA83D7}" dt="2025-12-17T01:16:44.324" v="4771" actId="1076"/>
          <ac:spMkLst>
            <pc:docMk/>
            <pc:sldMk cId="999913437" sldId="1217"/>
            <ac:spMk id="7" creationId="{5C2D0447-7FD7-1740-5EBB-89CAA1B7B245}"/>
          </ac:spMkLst>
        </pc:spChg>
        <pc:picChg chg="add mod">
          <ac:chgData name="Masakiyo Kitazawa" userId="2bf3742da7ad8ecb" providerId="LiveId" clId="{F47CBE27-9031-40BD-BC48-2BA201BA83D7}" dt="2025-12-15T12:18:41.005" v="3576"/>
          <ac:picMkLst>
            <pc:docMk/>
            <pc:sldMk cId="999913437" sldId="1217"/>
            <ac:picMk id="3" creationId="{CDB0F157-4B61-CC98-29AA-82B328424032}"/>
          </ac:picMkLst>
        </pc:picChg>
        <pc:picChg chg="add mod">
          <ac:chgData name="Masakiyo Kitazawa" userId="2bf3742da7ad8ecb" providerId="LiveId" clId="{F47CBE27-9031-40BD-BC48-2BA201BA83D7}" dt="2025-12-15T12:18:41.005" v="3576"/>
          <ac:picMkLst>
            <pc:docMk/>
            <pc:sldMk cId="999913437" sldId="1217"/>
            <ac:picMk id="5" creationId="{2268B706-7089-B833-8A7A-A9863F5FFBF8}"/>
          </ac:picMkLst>
        </pc:picChg>
      </pc:sldChg>
      <pc:sldChg chg="modSp add mod">
        <pc:chgData name="Masakiyo Kitazawa" userId="2bf3742da7ad8ecb" providerId="LiveId" clId="{F47CBE27-9031-40BD-BC48-2BA201BA83D7}" dt="2025-12-16T15:10:35.269" v="3705" actId="14100"/>
        <pc:sldMkLst>
          <pc:docMk/>
          <pc:sldMk cId="1705469106" sldId="1218"/>
        </pc:sldMkLst>
        <pc:spChg chg="mod">
          <ac:chgData name="Masakiyo Kitazawa" userId="2bf3742da7ad8ecb" providerId="LiveId" clId="{F47CBE27-9031-40BD-BC48-2BA201BA83D7}" dt="2025-12-16T15:10:35.269" v="3705" actId="14100"/>
          <ac:spMkLst>
            <pc:docMk/>
            <pc:sldMk cId="1705469106" sldId="1218"/>
            <ac:spMk id="3" creationId="{2B993BC2-FAA2-93EE-6B07-5A25D02214FF}"/>
          </ac:spMkLst>
        </pc:spChg>
      </pc:sldChg>
      <pc:sldChg chg="addSp delSp modSp add mod">
        <pc:chgData name="Masakiyo Kitazawa" userId="2bf3742da7ad8ecb" providerId="LiveId" clId="{F47CBE27-9031-40BD-BC48-2BA201BA83D7}" dt="2025-12-17T01:29:05.036" v="4877" actId="404"/>
        <pc:sldMkLst>
          <pc:docMk/>
          <pc:sldMk cId="3731600965" sldId="1219"/>
        </pc:sldMkLst>
        <pc:spChg chg="mod">
          <ac:chgData name="Masakiyo Kitazawa" userId="2bf3742da7ad8ecb" providerId="LiveId" clId="{F47CBE27-9031-40BD-BC48-2BA201BA83D7}" dt="2025-12-17T01:29:05.036" v="4877" actId="404"/>
          <ac:spMkLst>
            <pc:docMk/>
            <pc:sldMk cId="3731600965" sldId="1219"/>
            <ac:spMk id="2" creationId="{39EDE214-525F-C847-9A05-366030C9E77E}"/>
          </ac:spMkLst>
        </pc:spChg>
        <pc:spChg chg="del">
          <ac:chgData name="Masakiyo Kitazawa" userId="2bf3742da7ad8ecb" providerId="LiveId" clId="{F47CBE27-9031-40BD-BC48-2BA201BA83D7}" dt="2025-12-16T15:47:01.037" v="4215" actId="478"/>
          <ac:spMkLst>
            <pc:docMk/>
            <pc:sldMk cId="3731600965" sldId="1219"/>
            <ac:spMk id="4" creationId="{5EBCFA06-3305-5261-4CD5-B18C6DE6AE64}"/>
          </ac:spMkLst>
        </pc:spChg>
        <pc:spChg chg="mod">
          <ac:chgData name="Masakiyo Kitazawa" userId="2bf3742da7ad8ecb" providerId="LiveId" clId="{F47CBE27-9031-40BD-BC48-2BA201BA83D7}" dt="2025-12-16T15:49:12.969" v="4241" actId="1076"/>
          <ac:spMkLst>
            <pc:docMk/>
            <pc:sldMk cId="3731600965" sldId="1219"/>
            <ac:spMk id="6" creationId="{39838F83-C9C3-7250-5376-C9C3C2947A41}"/>
          </ac:spMkLst>
        </pc:spChg>
        <pc:spChg chg="del">
          <ac:chgData name="Masakiyo Kitazawa" userId="2bf3742da7ad8ecb" providerId="LiveId" clId="{F47CBE27-9031-40BD-BC48-2BA201BA83D7}" dt="2025-12-16T15:47:31.673" v="4223" actId="478"/>
          <ac:spMkLst>
            <pc:docMk/>
            <pc:sldMk cId="3731600965" sldId="1219"/>
            <ac:spMk id="7" creationId="{34E28EA0-1EA5-74DB-07F9-E1A59F2ACC31}"/>
          </ac:spMkLst>
        </pc:spChg>
        <pc:spChg chg="add mod ord">
          <ac:chgData name="Masakiyo Kitazawa" userId="2bf3742da7ad8ecb" providerId="LiveId" clId="{F47CBE27-9031-40BD-BC48-2BA201BA83D7}" dt="2025-12-16T15:49:32.152" v="4257" actId="1035"/>
          <ac:spMkLst>
            <pc:docMk/>
            <pc:sldMk cId="3731600965" sldId="1219"/>
            <ac:spMk id="9" creationId="{8F9C4EDC-ED1B-1F44-DC29-474C2F06CB5E}"/>
          </ac:spMkLst>
        </pc:spChg>
        <pc:spChg chg="add mod ord">
          <ac:chgData name="Masakiyo Kitazawa" userId="2bf3742da7ad8ecb" providerId="LiveId" clId="{F47CBE27-9031-40BD-BC48-2BA201BA83D7}" dt="2025-12-16T15:49:32.152" v="4257" actId="1035"/>
          <ac:spMkLst>
            <pc:docMk/>
            <pc:sldMk cId="3731600965" sldId="1219"/>
            <ac:spMk id="10" creationId="{3F9EB5AF-4E25-7A56-BEB5-2ABEB9129CE9}"/>
          </ac:spMkLst>
        </pc:spChg>
        <pc:spChg chg="del">
          <ac:chgData name="Masakiyo Kitazawa" userId="2bf3742da7ad8ecb" providerId="LiveId" clId="{F47CBE27-9031-40BD-BC48-2BA201BA83D7}" dt="2025-12-16T15:47:38.119" v="4224" actId="478"/>
          <ac:spMkLst>
            <pc:docMk/>
            <pc:sldMk cId="3731600965" sldId="1219"/>
            <ac:spMk id="11" creationId="{13FED935-E925-3A7E-51E3-C2AE2AEB5AC2}"/>
          </ac:spMkLst>
        </pc:spChg>
        <pc:spChg chg="mod">
          <ac:chgData name="Masakiyo Kitazawa" userId="2bf3742da7ad8ecb" providerId="LiveId" clId="{F47CBE27-9031-40BD-BC48-2BA201BA83D7}" dt="2025-12-16T15:48:43.944" v="4237" actId="1076"/>
          <ac:spMkLst>
            <pc:docMk/>
            <pc:sldMk cId="3731600965" sldId="1219"/>
            <ac:spMk id="13" creationId="{F763D61A-F598-6684-E6CD-C12D247FFE80}"/>
          </ac:spMkLst>
        </pc:spChg>
        <pc:spChg chg="mod">
          <ac:chgData name="Masakiyo Kitazawa" userId="2bf3742da7ad8ecb" providerId="LiveId" clId="{F47CBE27-9031-40BD-BC48-2BA201BA83D7}" dt="2025-12-16T15:48:43.944" v="4237" actId="1076"/>
          <ac:spMkLst>
            <pc:docMk/>
            <pc:sldMk cId="3731600965" sldId="1219"/>
            <ac:spMk id="14" creationId="{575163FC-FE3D-83CC-6856-CAF1139B2719}"/>
          </ac:spMkLst>
        </pc:spChg>
        <pc:spChg chg="del mod">
          <ac:chgData name="Masakiyo Kitazawa" userId="2bf3742da7ad8ecb" providerId="LiveId" clId="{F47CBE27-9031-40BD-BC48-2BA201BA83D7}" dt="2025-12-16T15:48:02.068" v="4227" actId="478"/>
          <ac:spMkLst>
            <pc:docMk/>
            <pc:sldMk cId="3731600965" sldId="1219"/>
            <ac:spMk id="15" creationId="{1D391140-FDA8-0A76-7BB4-8376D19D2A21}"/>
          </ac:spMkLst>
        </pc:spChg>
        <pc:spChg chg="mod">
          <ac:chgData name="Masakiyo Kitazawa" userId="2bf3742da7ad8ecb" providerId="LiveId" clId="{F47CBE27-9031-40BD-BC48-2BA201BA83D7}" dt="2025-12-16T15:48:43.944" v="4237" actId="1076"/>
          <ac:spMkLst>
            <pc:docMk/>
            <pc:sldMk cId="3731600965" sldId="1219"/>
            <ac:spMk id="16" creationId="{6DCD057A-D34B-27B8-3270-E29206509BAA}"/>
          </ac:spMkLst>
        </pc:spChg>
        <pc:graphicFrameChg chg="add mod ord">
          <ac:chgData name="Masakiyo Kitazawa" userId="2bf3742da7ad8ecb" providerId="LiveId" clId="{F47CBE27-9031-40BD-BC48-2BA201BA83D7}" dt="2025-12-16T15:49:32.152" v="4257" actId="1035"/>
          <ac:graphicFrameMkLst>
            <pc:docMk/>
            <pc:sldMk cId="3731600965" sldId="1219"/>
            <ac:graphicFrameMk id="8" creationId="{57A4886B-224B-2392-4C79-6201F532D742}"/>
          </ac:graphicFrameMkLst>
        </pc:graphicFrameChg>
        <pc:picChg chg="del">
          <ac:chgData name="Masakiyo Kitazawa" userId="2bf3742da7ad8ecb" providerId="LiveId" clId="{F47CBE27-9031-40BD-BC48-2BA201BA83D7}" dt="2025-12-16T15:47:38.119" v="4224" actId="478"/>
          <ac:picMkLst>
            <pc:docMk/>
            <pc:sldMk cId="3731600965" sldId="1219"/>
            <ac:picMk id="3" creationId="{E98C1201-B13A-C1A4-C8AA-518176B5B3BD}"/>
          </ac:picMkLst>
        </pc:picChg>
        <pc:picChg chg="mod">
          <ac:chgData name="Masakiyo Kitazawa" userId="2bf3742da7ad8ecb" providerId="LiveId" clId="{F47CBE27-9031-40BD-BC48-2BA201BA83D7}" dt="2025-12-16T15:49:08.598" v="4240" actId="1076"/>
          <ac:picMkLst>
            <pc:docMk/>
            <pc:sldMk cId="3731600965" sldId="1219"/>
            <ac:picMk id="5" creationId="{0F606AAB-77CD-58F2-2794-B2089512BF11}"/>
          </ac:picMkLst>
        </pc:picChg>
        <pc:picChg chg="mod">
          <ac:chgData name="Masakiyo Kitazawa" userId="2bf3742da7ad8ecb" providerId="LiveId" clId="{F47CBE27-9031-40BD-BC48-2BA201BA83D7}" dt="2025-12-16T15:48:43.944" v="4237" actId="1076"/>
          <ac:picMkLst>
            <pc:docMk/>
            <pc:sldMk cId="3731600965" sldId="1219"/>
            <ac:picMk id="12" creationId="{9067058E-4961-339E-E5EC-CCC4302736FD}"/>
          </ac:picMkLst>
        </pc:picChg>
      </pc:sldChg>
      <pc:sldChg chg="addSp delSp modSp new mod">
        <pc:chgData name="Masakiyo Kitazawa" userId="2bf3742da7ad8ecb" providerId="LiveId" clId="{F47CBE27-9031-40BD-BC48-2BA201BA83D7}" dt="2025-12-16T16:04:30.687" v="4609" actId="14100"/>
        <pc:sldMkLst>
          <pc:docMk/>
          <pc:sldMk cId="77908159" sldId="1220"/>
        </pc:sldMkLst>
        <pc:spChg chg="mod">
          <ac:chgData name="Masakiyo Kitazawa" userId="2bf3742da7ad8ecb" providerId="LiveId" clId="{F47CBE27-9031-40BD-BC48-2BA201BA83D7}" dt="2025-12-16T15:50:16.577" v="4275" actId="20577"/>
          <ac:spMkLst>
            <pc:docMk/>
            <pc:sldMk cId="77908159" sldId="1220"/>
            <ac:spMk id="2" creationId="{E0241C25-D8C2-A961-EA49-1FC0289FA9DC}"/>
          </ac:spMkLst>
        </pc:spChg>
        <pc:spChg chg="add mod">
          <ac:chgData name="Masakiyo Kitazawa" userId="2bf3742da7ad8ecb" providerId="LiveId" clId="{F47CBE27-9031-40BD-BC48-2BA201BA83D7}" dt="2025-12-16T16:04:06.068" v="4584" actId="20577"/>
          <ac:spMkLst>
            <pc:docMk/>
            <pc:sldMk cId="77908159" sldId="1220"/>
            <ac:spMk id="3" creationId="{692BA5B8-E1B2-D397-4FA6-9F73FE7638E2}"/>
          </ac:spMkLst>
        </pc:spChg>
        <pc:picChg chg="add mod">
          <ac:chgData name="Masakiyo Kitazawa" userId="2bf3742da7ad8ecb" providerId="LiveId" clId="{F47CBE27-9031-40BD-BC48-2BA201BA83D7}" dt="2025-12-16T16:04:20.195" v="4606" actId="14100"/>
          <ac:picMkLst>
            <pc:docMk/>
            <pc:sldMk cId="77908159" sldId="1220"/>
            <ac:picMk id="4" creationId="{FC337A5B-1065-D14C-4502-28289AC5098F}"/>
          </ac:picMkLst>
        </pc:picChg>
        <pc:picChg chg="add del mod">
          <ac:chgData name="Masakiyo Kitazawa" userId="2bf3742da7ad8ecb" providerId="LiveId" clId="{F47CBE27-9031-40BD-BC48-2BA201BA83D7}" dt="2025-12-16T16:00:08.870" v="4421" actId="478"/>
          <ac:picMkLst>
            <pc:docMk/>
            <pc:sldMk cId="77908159" sldId="1220"/>
            <ac:picMk id="5" creationId="{F0E3F049-F119-EC68-4CEA-07533D4017A0}"/>
          </ac:picMkLst>
        </pc:picChg>
        <pc:picChg chg="add del mod">
          <ac:chgData name="Masakiyo Kitazawa" userId="2bf3742da7ad8ecb" providerId="LiveId" clId="{F47CBE27-9031-40BD-BC48-2BA201BA83D7}" dt="2025-12-16T16:02:19.659" v="4574" actId="478"/>
          <ac:picMkLst>
            <pc:docMk/>
            <pc:sldMk cId="77908159" sldId="1220"/>
            <ac:picMk id="6" creationId="{BC8AD67E-7CA2-03DF-99ED-15E2F9161E60}"/>
          </ac:picMkLst>
        </pc:picChg>
        <pc:picChg chg="add del mod">
          <ac:chgData name="Masakiyo Kitazawa" userId="2bf3742da7ad8ecb" providerId="LiveId" clId="{F47CBE27-9031-40BD-BC48-2BA201BA83D7}" dt="2025-12-16T16:02:19.659" v="4574" actId="478"/>
          <ac:picMkLst>
            <pc:docMk/>
            <pc:sldMk cId="77908159" sldId="1220"/>
            <ac:picMk id="7" creationId="{B920FFD5-F4A2-7D0B-7C6C-BEDC8B43DE0F}"/>
          </ac:picMkLst>
        </pc:picChg>
        <pc:picChg chg="add del mod">
          <ac:chgData name="Masakiyo Kitazawa" userId="2bf3742da7ad8ecb" providerId="LiveId" clId="{F47CBE27-9031-40BD-BC48-2BA201BA83D7}" dt="2025-12-16T16:02:22.842" v="4575" actId="478"/>
          <ac:picMkLst>
            <pc:docMk/>
            <pc:sldMk cId="77908159" sldId="1220"/>
            <ac:picMk id="8" creationId="{E3F816CE-D22B-5AA7-29E1-C8291D42CFDE}"/>
          </ac:picMkLst>
        </pc:picChg>
        <pc:picChg chg="add del mod">
          <ac:chgData name="Masakiyo Kitazawa" userId="2bf3742da7ad8ecb" providerId="LiveId" clId="{F47CBE27-9031-40BD-BC48-2BA201BA83D7}" dt="2025-12-16T16:02:22.842" v="4575" actId="478"/>
          <ac:picMkLst>
            <pc:docMk/>
            <pc:sldMk cId="77908159" sldId="1220"/>
            <ac:picMk id="9" creationId="{1C0D24E9-69C6-1421-E8FB-044697EC7B84}"/>
          </ac:picMkLst>
        </pc:picChg>
        <pc:picChg chg="add mod">
          <ac:chgData name="Masakiyo Kitazawa" userId="2bf3742da7ad8ecb" providerId="LiveId" clId="{F47CBE27-9031-40BD-BC48-2BA201BA83D7}" dt="2025-12-16T16:04:30.687" v="4609" actId="14100"/>
          <ac:picMkLst>
            <pc:docMk/>
            <pc:sldMk cId="77908159" sldId="1220"/>
            <ac:picMk id="10" creationId="{7982706F-3127-2A64-49B9-75C4980A616E}"/>
          </ac:picMkLst>
        </pc:picChg>
        <pc:picChg chg="add mod">
          <ac:chgData name="Masakiyo Kitazawa" userId="2bf3742da7ad8ecb" providerId="LiveId" clId="{F47CBE27-9031-40BD-BC48-2BA201BA83D7}" dt="2025-12-16T16:04:25.455" v="4607" actId="14100"/>
          <ac:picMkLst>
            <pc:docMk/>
            <pc:sldMk cId="77908159" sldId="1220"/>
            <ac:picMk id="11" creationId="{F832F3B8-5446-AEB1-0A67-982D4D296131}"/>
          </ac:picMkLst>
        </pc:picChg>
      </pc:sldChg>
      <pc:sldChg chg="add">
        <pc:chgData name="Masakiyo Kitazawa" userId="2bf3742da7ad8ecb" providerId="LiveId" clId="{F47CBE27-9031-40BD-BC48-2BA201BA83D7}" dt="2025-12-17T02:44:16.510" v="4893"/>
        <pc:sldMkLst>
          <pc:docMk/>
          <pc:sldMk cId="3242313993" sldId="12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45640-A244-4D50-AFF2-1CFB8C0CD0CF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27AD-F831-43AE-8CFB-FBC67D2AA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20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F27AD-F831-43AE-8CFB-FBC67D2AAAB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06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806E1D-D24D-45E9-95D5-0B12C7982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D4C7A4-F2B8-417B-86A5-F8FE0D97D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A4F5D3-E708-4C88-89AA-4B0D7CB6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81D378-BDCB-4013-9271-0F971F30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1BBEA2-AE6F-46E7-88BE-752B91D8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3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31DAA-5391-4802-81D6-E7C29D8C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BE7416-2D77-4B5C-BE0E-FB224A352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438A18-B6EC-4811-B165-799EEA0C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85EEE0-A6A6-4D55-B38F-2FDB4165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CDAD9F-2D60-4F06-98FF-C48FA086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41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A6342E-BA75-4833-9B65-A6B8EBC0C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9B5710-D999-43C0-9466-C26D2696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F20C50-024F-4A2B-8D71-77EC6A45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AC89C3-FED9-4943-BEF9-D3B5F40C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FDC767-1E09-4C62-AD1A-C86AA014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4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F1177C-45B7-C2E1-9256-8CB7E7113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12DAFE-79F6-36F0-A370-223BD8562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547E9-5B19-9430-B7CF-0050E95D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2821-D29A-4B78-8271-A4F2962DB554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9E13A7-A0E9-5F7E-E2EF-3F416414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4F8781-CD66-30B9-28E5-8B0E32B4C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2496-8642-4726-9AB4-95DD4AD279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08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89659-F8D3-4368-A67D-E2B0FDA8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7" y="350195"/>
            <a:ext cx="10515600" cy="705441"/>
          </a:xfrm>
        </p:spPr>
        <p:txBody>
          <a:bodyPr bIns="0"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58FAC9-FF5D-4956-A71E-AC975BB9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0684FC-8E7B-4E92-BB36-609EF4EA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303EA1-6103-40DC-A72C-3F293028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6E2387-89EB-42D0-93A0-BFA33B504E26}"/>
              </a:ext>
            </a:extLst>
          </p:cNvPr>
          <p:cNvSpPr/>
          <p:nvPr userDrawn="1"/>
        </p:nvSpPr>
        <p:spPr>
          <a:xfrm>
            <a:off x="0" y="0"/>
            <a:ext cx="368300" cy="10556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5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25884-BA23-485E-8266-42334D52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201AF1-164F-4C2E-8C00-BF92E3F19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5F6BC1-BEB2-4EE4-9E16-AAF204F4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41A828-9A64-477F-A5CC-0BB0BDFE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0FE9FB-FC31-4018-893A-A80178EB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F7568-4372-42C5-A2AF-29EC8685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24690E-302D-430F-975C-D8C1A1030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F2D8A9-23AE-4D91-9939-458615A23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CA70E3-7058-4FA3-B0BC-4F890FF4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02802D-D82D-4476-82F1-0A0B302F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722A57-5F7F-435D-8596-AA0AAEAB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4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BB044-0569-46D2-8DDD-F761E238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2C5BAF-C84D-4F3A-A79E-03363A3D1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E7162C-AAE2-43EA-AFF5-1BB8E983D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CC30B2-1D20-43D1-832F-9050F67D3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10B648-7B97-4A48-83D4-4D5743184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E4A33B-891E-4DE6-A3F6-E56E59DC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4F89586-C87F-4A80-B2BB-D91B625D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1192EB-4AE6-42FF-9AB6-5889B3A1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8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67BF03-AF45-4CE5-8F62-A41ABB8D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170E99-653E-433C-A36B-937D5C81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580BD0-953D-4E0B-8EF0-D62232D8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3B2818-48DC-4284-AD03-90519109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8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FFEEDC-273C-4443-9B56-CDE571C5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12BCB3B-0C4A-4284-A470-580028C6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E22860-9819-4828-AA03-663C0D3D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5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27D550-84A8-4586-85C7-100379B9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C795A9-745B-40BB-8384-44FD5B3A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0FB3C7-E899-4039-B778-02F9E3A98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D75F02-8988-40B8-9E4D-485C88CB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616A20-642C-47B7-8ED5-B3DF3BA9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742F51-FA0A-485D-A417-F88D6FEF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35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E23472-D0D2-4E6E-92B6-545EA803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A139AC-C9A1-4948-B19C-FED02E438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4B3629-74A2-44A1-AA4E-CAA7F5DCA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6D1C2B-8178-4E53-BE9C-10119225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97F009-D7FE-466A-BB01-B78E7932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954D3F-BE24-4D8B-A3C1-F319124E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4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F837F83-AE5A-467B-ADB2-0FEEF821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27966E-20CE-411D-8860-0E999EFD6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7BEC42-3921-48E2-8F2D-42DAEC000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12FB-1182-4777-A9B2-54E1C2CA317B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02AA71-5563-45C0-BCB7-9858B00DF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EE7116-4374-46CD-AAC6-12D496B45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2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16.emf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56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10.png"/><Relationship Id="rId7" Type="http://schemas.openxmlformats.org/officeDocument/2006/relationships/image" Target="../media/image6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40.png"/><Relationship Id="rId10" Type="http://schemas.openxmlformats.org/officeDocument/2006/relationships/image" Target="../media/image42.png"/><Relationship Id="rId4" Type="http://schemas.openxmlformats.org/officeDocument/2006/relationships/image" Target="../media/image350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1210.png"/><Relationship Id="rId3" Type="http://schemas.openxmlformats.org/officeDocument/2006/relationships/image" Target="../media/image210.png"/><Relationship Id="rId7" Type="http://schemas.openxmlformats.org/officeDocument/2006/relationships/image" Target="../media/image60.png"/><Relationship Id="rId12" Type="http://schemas.openxmlformats.org/officeDocument/2006/relationships/image" Target="../media/image11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1010.png"/><Relationship Id="rId5" Type="http://schemas.openxmlformats.org/officeDocument/2006/relationships/image" Target="../media/image440.png"/><Relationship Id="rId10" Type="http://schemas.openxmlformats.org/officeDocument/2006/relationships/image" Target="../media/image42.png"/><Relationship Id="rId4" Type="http://schemas.openxmlformats.org/officeDocument/2006/relationships/image" Target="../media/image350.png"/><Relationship Id="rId9" Type="http://schemas.openxmlformats.org/officeDocument/2006/relationships/image" Target="../media/image41.png"/><Relationship Id="rId1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20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4.png"/><Relationship Id="rId7" Type="http://schemas.openxmlformats.org/officeDocument/2006/relationships/image" Target="../media/image4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9.emf"/><Relationship Id="rId10" Type="http://schemas.openxmlformats.org/officeDocument/2006/relationships/image" Target="../media/image57.png"/><Relationship Id="rId4" Type="http://schemas.openxmlformats.org/officeDocument/2006/relationships/image" Target="../media/image55.emf"/><Relationship Id="rId9" Type="http://schemas.openxmlformats.org/officeDocument/2006/relationships/image" Target="../media/image2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33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60.jpeg"/><Relationship Id="rId4" Type="http://schemas.openxmlformats.org/officeDocument/2006/relationships/image" Target="../media/image30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1.png"/><Relationship Id="rId3" Type="http://schemas.openxmlformats.org/officeDocument/2006/relationships/image" Target="../media/image880.png"/><Relationship Id="rId7" Type="http://schemas.openxmlformats.org/officeDocument/2006/relationships/image" Target="../media/image672.png"/><Relationship Id="rId12" Type="http://schemas.openxmlformats.org/officeDocument/2006/relationships/image" Target="../media/image720.png"/><Relationship Id="rId2" Type="http://schemas.openxmlformats.org/officeDocument/2006/relationships/image" Target="../media/image6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1.png"/><Relationship Id="rId11" Type="http://schemas.openxmlformats.org/officeDocument/2006/relationships/image" Target="../media/image61.png"/><Relationship Id="rId5" Type="http://schemas.openxmlformats.org/officeDocument/2006/relationships/image" Target="../media/image651.png"/><Relationship Id="rId10" Type="http://schemas.openxmlformats.org/officeDocument/2006/relationships/image" Target="../media/image700.png"/><Relationship Id="rId4" Type="http://schemas.openxmlformats.org/officeDocument/2006/relationships/image" Target="../media/image640.png"/><Relationship Id="rId9" Type="http://schemas.openxmlformats.org/officeDocument/2006/relationships/image" Target="../media/image69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1.png"/><Relationship Id="rId13" Type="http://schemas.openxmlformats.org/officeDocument/2006/relationships/image" Target="../media/image62.png"/><Relationship Id="rId3" Type="http://schemas.openxmlformats.org/officeDocument/2006/relationships/image" Target="../media/image880.png"/><Relationship Id="rId7" Type="http://schemas.openxmlformats.org/officeDocument/2006/relationships/image" Target="../media/image672.png"/><Relationship Id="rId12" Type="http://schemas.openxmlformats.org/officeDocument/2006/relationships/image" Target="../media/image720.png"/><Relationship Id="rId2" Type="http://schemas.openxmlformats.org/officeDocument/2006/relationships/image" Target="../media/image6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1.png"/><Relationship Id="rId11" Type="http://schemas.openxmlformats.org/officeDocument/2006/relationships/image" Target="../media/image61.png"/><Relationship Id="rId5" Type="http://schemas.openxmlformats.org/officeDocument/2006/relationships/image" Target="../media/image651.png"/><Relationship Id="rId15" Type="http://schemas.openxmlformats.org/officeDocument/2006/relationships/image" Target="../media/image64.emf"/><Relationship Id="rId10" Type="http://schemas.openxmlformats.org/officeDocument/2006/relationships/image" Target="../media/image700.png"/><Relationship Id="rId4" Type="http://schemas.openxmlformats.org/officeDocument/2006/relationships/image" Target="../media/image640.png"/><Relationship Id="rId9" Type="http://schemas.openxmlformats.org/officeDocument/2006/relationships/image" Target="../media/image691.png"/><Relationship Id="rId1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7" Type="http://schemas.openxmlformats.org/officeDocument/2006/relationships/image" Target="../media/image81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791.png"/><Relationship Id="rId4" Type="http://schemas.openxmlformats.org/officeDocument/2006/relationships/image" Target="../media/image7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7" Type="http://schemas.openxmlformats.org/officeDocument/2006/relationships/image" Target="../media/image67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5" Type="http://schemas.openxmlformats.org/officeDocument/2006/relationships/image" Target="../media/image65.png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7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12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7" Type="http://schemas.openxmlformats.org/officeDocument/2006/relationships/image" Target="../media/image74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10.png"/><Relationship Id="rId4" Type="http://schemas.openxmlformats.org/officeDocument/2006/relationships/image" Target="../media/image6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21E1FDC-C7F7-BAE6-3D89-5A7C1F8C0F20}"/>
              </a:ext>
            </a:extLst>
          </p:cNvPr>
          <p:cNvSpPr/>
          <p:nvPr/>
        </p:nvSpPr>
        <p:spPr>
          <a:xfrm>
            <a:off x="0" y="1"/>
            <a:ext cx="12192000" cy="40777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36A98F8-04B7-4967-B658-5E816FB27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15020"/>
            <a:ext cx="12192000" cy="2387600"/>
          </a:xfrm>
        </p:spPr>
        <p:txBody>
          <a:bodyPr>
            <a:no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Probing nuclear shape and surface vibration in heavy-ion collisions </a:t>
            </a:r>
            <a:endParaRPr kumimoji="1" lang="ja-JP" altLang="en-US" sz="3600" dirty="0">
              <a:solidFill>
                <a:schemeClr val="bg1"/>
              </a:solidFill>
              <a:latin typeface="Yu Gothic UI" panose="020B0500000000000000" pitchFamily="50" charset="-128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ACEB8B1-2556-4390-99D7-AEC836BA2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4175635"/>
            <a:ext cx="9144000" cy="1829974"/>
          </a:xfrm>
        </p:spPr>
        <p:txBody>
          <a:bodyPr>
            <a:normAutofit/>
          </a:bodyPr>
          <a:lstStyle/>
          <a:p>
            <a:r>
              <a:rPr kumimoji="1" lang="en-US" altLang="ja-JP" sz="4400" dirty="0"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Masakiyo Kitazawa</a:t>
            </a:r>
            <a:endParaRPr kumimoji="1" lang="en-US" altLang="ja-JP" sz="3600" dirty="0">
              <a:latin typeface="Yu Gothic UI" panose="020B0500000000000000" pitchFamily="50" charset="-128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3600" dirty="0"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(YITP, Kyoto)</a:t>
            </a:r>
            <a:endParaRPr kumimoji="1" lang="ja-JP" altLang="en-US" sz="3600" dirty="0">
              <a:latin typeface="Yu Gothic UI" panose="020B0500000000000000" pitchFamily="50" charset="-128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26B9186-F8BD-4FA7-A155-A64DF5CA9567}"/>
              </a:ext>
            </a:extLst>
          </p:cNvPr>
          <p:cNvSpPr txBox="1"/>
          <p:nvPr/>
        </p:nvSpPr>
        <p:spPr>
          <a:xfrm>
            <a:off x="149126" y="6365543"/>
            <a:ext cx="4124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Yu Gothic UI Light" panose="020B0300000000000000" pitchFamily="50" charset="-128"/>
                <a:ea typeface="Yu Gothic UI Light" panose="020B0300000000000000" pitchFamily="50" charset="-128"/>
                <a:cs typeface="Calibri" panose="020F0502020204030204" pitchFamily="34" charset="0"/>
              </a:rPr>
              <a:t>ATHIC2023, Apr. 27, 2023, Hiroshima</a:t>
            </a:r>
            <a:endParaRPr kumimoji="1" lang="ja-JP" altLang="en-US" sz="2000" dirty="0">
              <a:solidFill>
                <a:schemeClr val="bg1"/>
              </a:solidFill>
              <a:latin typeface="Yu Gothic UI Light" panose="020B0300000000000000" pitchFamily="50" charset="-128"/>
              <a:ea typeface="Yu Gothic UI Light" panose="020B03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A6DA57-FE2A-484B-B4D8-07695A6D42C2}"/>
              </a:ext>
            </a:extLst>
          </p:cNvPr>
          <p:cNvSpPr txBox="1"/>
          <p:nvPr/>
        </p:nvSpPr>
        <p:spPr>
          <a:xfrm>
            <a:off x="9149133" y="6365543"/>
            <a:ext cx="2893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  <a:latin typeface="Yu Gothic UI Light" panose="020B0300000000000000" pitchFamily="50" charset="-128"/>
                <a:ea typeface="Yu Gothic UI Light" panose="020B0300000000000000" pitchFamily="50" charset="-128"/>
              </a:rPr>
              <a:t>Photo: J-PARC Main Ring</a:t>
            </a:r>
            <a:endParaRPr kumimoji="1" lang="ja-JP" altLang="en-US" sz="2000" dirty="0">
              <a:solidFill>
                <a:schemeClr val="bg1"/>
              </a:solidFill>
              <a:latin typeface="Yu Gothic UI Light" panose="020B0300000000000000" pitchFamily="50" charset="-128"/>
              <a:ea typeface="Yu Gothic UI Light" panose="020B03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5652D2A-0642-4478-A632-104268A4AA39}"/>
              </a:ext>
            </a:extLst>
          </p:cNvPr>
          <p:cNvSpPr txBox="1"/>
          <p:nvPr/>
        </p:nvSpPr>
        <p:spPr>
          <a:xfrm>
            <a:off x="0" y="6742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ja-JP" dirty="0">
                <a:solidFill>
                  <a:schemeClr val="bg1"/>
                </a:solidFill>
              </a:rPr>
              <a:t>Workshop on recent developments from QCD to nuclear matter, 2025/12/17-20, Academia Sinica, Taipei, Taiwan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93F32A9-8D40-FAD5-0436-568B5DC2C76B}"/>
              </a:ext>
            </a:extLst>
          </p:cNvPr>
          <p:cNvSpPr txBox="1"/>
          <p:nvPr/>
        </p:nvSpPr>
        <p:spPr>
          <a:xfrm>
            <a:off x="2602092" y="5728993"/>
            <a:ext cx="698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Hagino, MK, PRC </a:t>
            </a:r>
            <a:r>
              <a:rPr kumimoji="1" lang="en-US" altLang="ja-JP" sz="2400" b="1" dirty="0"/>
              <a:t>112</a:t>
            </a:r>
            <a:r>
              <a:rPr kumimoji="1" lang="en-US" altLang="ja-JP" sz="2400" dirty="0"/>
              <a:t> (2025) L041901 [2508.05125];</a:t>
            </a:r>
          </a:p>
          <a:p>
            <a:pPr algn="ctr"/>
            <a:r>
              <a:rPr lang="it-IT" altLang="ja-JP" sz="2400" dirty="0">
                <a:solidFill>
                  <a:srgbClr val="515151"/>
                </a:solidFill>
              </a:rPr>
              <a:t>MK, Esumi, Niida, Nonaka, arXiv:2510.18383.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749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9C2C5-78D2-8DB7-AA35-DB4BBD88E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 7">
                <a:extLst>
                  <a:ext uri="{FF2B5EF4-FFF2-40B4-BE49-F238E27FC236}">
                    <a16:creationId xmlns:a16="http://schemas.microsoft.com/office/drawing/2014/main" id="{57A4886B-224B-2392-4C79-6201F532D7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8837326"/>
                  </p:ext>
                </p:extLst>
              </p:nvPr>
            </p:nvGraphicFramePr>
            <p:xfrm>
              <a:off x="475432" y="990200"/>
              <a:ext cx="5221694" cy="158548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877131">
                      <a:extLst>
                        <a:ext uri="{9D8B030D-6E8A-4147-A177-3AD203B41FA5}">
                          <a16:colId xmlns:a16="http://schemas.microsoft.com/office/drawing/2014/main" val="4012334348"/>
                        </a:ext>
                      </a:extLst>
                    </a:gridCol>
                    <a:gridCol w="3344563">
                      <a:extLst>
                        <a:ext uri="{9D8B030D-6E8A-4147-A177-3AD203B41FA5}">
                          <a16:colId xmlns:a16="http://schemas.microsoft.com/office/drawing/2014/main" val="3796857738"/>
                        </a:ext>
                      </a:extLst>
                    </a:gridCol>
                  </a:tblGrid>
                  <a:tr h="528496"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026934"/>
                      </a:ext>
                    </a:extLst>
                  </a:tr>
                  <a:tr h="528496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tip-tip</a:t>
                          </a:r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sz="2800" b="1" dirty="0">
                              <a:sym typeface="Wingdings" panose="05000000000000000000" pitchFamily="2" charset="2"/>
                            </a:rPr>
                            <a:t>large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ja-JP" sz="28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800" b="1" i="1" dirty="0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800" b="1" i="1" dirty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ja-JP" sz="2800" b="1" dirty="0">
                              <a:sym typeface="Wingdings" panose="05000000000000000000" pitchFamily="2" charset="2"/>
                            </a:rPr>
                            <a:t> / small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kumimoji="1" lang="ja-JP" altLang="en-US" sz="2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1661448"/>
                      </a:ext>
                    </a:extLst>
                  </a:tr>
                  <a:tr h="528496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body-body</a:t>
                          </a:r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sz="2800" b="1" dirty="0">
                              <a:sym typeface="Wingdings" panose="05000000000000000000" pitchFamily="2" charset="2"/>
                            </a:rPr>
                            <a:t>small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ja-JP" sz="28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800" b="1" i="1" dirty="0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800" b="1" i="1" dirty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ja-JP" sz="2800" b="1" dirty="0">
                              <a:sym typeface="Wingdings" panose="05000000000000000000" pitchFamily="2" charset="2"/>
                            </a:rPr>
                            <a:t> / large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kumimoji="1" lang="ja-JP" altLang="en-US" sz="2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8422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 7">
                <a:extLst>
                  <a:ext uri="{FF2B5EF4-FFF2-40B4-BE49-F238E27FC236}">
                    <a16:creationId xmlns:a16="http://schemas.microsoft.com/office/drawing/2014/main" id="{57A4886B-224B-2392-4C79-6201F532D7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8837326"/>
                  </p:ext>
                </p:extLst>
              </p:nvPr>
            </p:nvGraphicFramePr>
            <p:xfrm>
              <a:off x="475432" y="990200"/>
              <a:ext cx="5221694" cy="158548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877131">
                      <a:extLst>
                        <a:ext uri="{9D8B030D-6E8A-4147-A177-3AD203B41FA5}">
                          <a16:colId xmlns:a16="http://schemas.microsoft.com/office/drawing/2014/main" val="4012334348"/>
                        </a:ext>
                      </a:extLst>
                    </a:gridCol>
                    <a:gridCol w="3344563">
                      <a:extLst>
                        <a:ext uri="{9D8B030D-6E8A-4147-A177-3AD203B41FA5}">
                          <a16:colId xmlns:a16="http://schemas.microsoft.com/office/drawing/2014/main" val="3796857738"/>
                        </a:ext>
                      </a:extLst>
                    </a:gridCol>
                  </a:tblGrid>
                  <a:tr h="528496"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026934"/>
                      </a:ext>
                    </a:extLst>
                  </a:tr>
                  <a:tr h="528496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tip-tip</a:t>
                          </a:r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56182" t="-101149" r="-727" b="-1298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1661448"/>
                      </a:ext>
                    </a:extLst>
                  </a:tr>
                  <a:tr h="528496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body-body</a:t>
                          </a:r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56182" t="-201149" r="-727" b="-298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8422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F9C4EDC-ED1B-1F44-DC29-474C2F06CB5E}"/>
              </a:ext>
            </a:extLst>
          </p:cNvPr>
          <p:cNvSpPr/>
          <p:nvPr/>
        </p:nvSpPr>
        <p:spPr>
          <a:xfrm>
            <a:off x="458955" y="932066"/>
            <a:ext cx="5361737" cy="584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F9EB5AF-4E25-7A56-BEB5-2ABEB9129CE9}"/>
                  </a:ext>
                </a:extLst>
              </p:cNvPr>
              <p:cNvSpPr txBox="1"/>
              <p:nvPr/>
            </p:nvSpPr>
            <p:spPr>
              <a:xfrm>
                <a:off x="475432" y="2752332"/>
                <a:ext cx="53857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>
                    <a:sym typeface="Wingdings" panose="05000000000000000000" pitchFamily="2" charset="2"/>
                  </a:rPr>
                  <a:t></a:t>
                </a:r>
                <a:r>
                  <a:rPr kumimoji="1" lang="en-US" altLang="ja-JP" sz="2800" b="1" dirty="0"/>
                  <a:t>Inverse correlation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1" lang="ja-JP" altLang="en-US" sz="2800" b="1" dirty="0"/>
                  <a:t> </a:t>
                </a:r>
                <a:r>
                  <a:rPr kumimoji="1" lang="en-US" altLang="ja-JP" sz="2800" b="1" dirty="0"/>
                  <a:t>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ja-JP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F9EB5AF-4E25-7A56-BEB5-2ABEB9129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32" y="2752332"/>
                <a:ext cx="5385705" cy="523220"/>
              </a:xfrm>
              <a:prstGeom prst="rect">
                <a:avLst/>
              </a:prstGeom>
              <a:blipFill>
                <a:blip r:embed="rId3"/>
                <a:stretch>
                  <a:fillRect l="-2378" t="-1162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DCD057A-D34B-27B8-3270-E29206509BAA}"/>
              </a:ext>
            </a:extLst>
          </p:cNvPr>
          <p:cNvSpPr/>
          <p:nvPr/>
        </p:nvSpPr>
        <p:spPr>
          <a:xfrm>
            <a:off x="6807642" y="1572809"/>
            <a:ext cx="4432765" cy="168400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9EDE214-525F-C847-9A05-366030C9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Experimental Result </a:t>
            </a:r>
            <a:r>
              <a:rPr kumimoji="1" lang="en-US" altLang="ja-JP" sz="3600" dirty="0"/>
              <a:t>@STAR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F606AAB-77CD-58F2-2794-B2089512B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163" y="3600534"/>
            <a:ext cx="7391058" cy="318242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838F83-C9C3-7250-5376-C9C3C2947A41}"/>
              </a:ext>
            </a:extLst>
          </p:cNvPr>
          <p:cNvSpPr txBox="1"/>
          <p:nvPr/>
        </p:nvSpPr>
        <p:spPr>
          <a:xfrm rot="16200000">
            <a:off x="442588" y="4844770"/>
            <a:ext cx="272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STAR, Nature 635 (</a:t>
            </a:r>
            <a:r>
              <a:rPr lang="en-US" altLang="ja-JP" sz="2000" dirty="0"/>
              <a:t>‘</a:t>
            </a:r>
            <a:r>
              <a:rPr kumimoji="1" lang="en-US" altLang="ja-JP" sz="2000" dirty="0"/>
              <a:t>24)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067058E-4961-339E-E5EC-CCC430273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138" y="1954666"/>
            <a:ext cx="3817660" cy="9360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763D61A-F598-6684-E6CD-C12D247FFE80}"/>
                  </a:ext>
                </a:extLst>
              </p:cNvPr>
              <p:cNvSpPr txBox="1"/>
              <p:nvPr/>
            </p:nvSpPr>
            <p:spPr>
              <a:xfrm>
                <a:off x="6903682" y="1577183"/>
                <a:ext cx="30637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𝑻</m:t>
                        </m:r>
                      </m:sub>
                    </m:sSub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correlation: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763D61A-F598-6684-E6CD-C12D247FF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82" y="1577183"/>
                <a:ext cx="3063726" cy="461665"/>
              </a:xfrm>
              <a:prstGeom prst="rect">
                <a:avLst/>
              </a:prstGeom>
              <a:blipFill>
                <a:blip r:embed="rId6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75163FC-FE3D-83CC-6856-CAF1139B2719}"/>
              </a:ext>
            </a:extLst>
          </p:cNvPr>
          <p:cNvSpPr txBox="1"/>
          <p:nvPr/>
        </p:nvSpPr>
        <p:spPr>
          <a:xfrm>
            <a:off x="8937412" y="2882155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Bozek, PRC 93 (</a:t>
            </a:r>
            <a:r>
              <a:rPr lang="en-US" altLang="ja-JP" dirty="0">
                <a:solidFill>
                  <a:srgbClr val="515151"/>
                </a:solidFill>
                <a:latin typeface="Yu Gothic UI"/>
                <a:ea typeface="游明朝"/>
              </a:rPr>
              <a:t>’</a:t>
            </a:r>
            <a:r>
              <a:rPr kumimoji="1" lang="pl-PL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16)</a:t>
            </a:r>
          </a:p>
        </p:txBody>
      </p:sp>
    </p:spTree>
    <p:extLst>
      <p:ext uri="{BB962C8B-B14F-4D97-AF65-F5344CB8AC3E}">
        <p14:creationId xmlns:p14="http://schemas.microsoft.com/office/powerpoint/2010/main" val="37316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61501248-4620-551E-B47C-B3E898BE3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229" y="2959000"/>
            <a:ext cx="2905240" cy="3899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F487219-9AFF-2B86-40EB-EAE1124F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Triaxial Deformation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FCC4B-6F9E-FA04-6891-CEF82F16F1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0933"/>
          <a:stretch>
            <a:fillRect/>
          </a:stretch>
        </p:blipFill>
        <p:spPr>
          <a:xfrm>
            <a:off x="280662" y="1490174"/>
            <a:ext cx="7071342" cy="26781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6F0A10D-05A3-D9F2-6C8C-FA8AC91C77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" b="1919"/>
          <a:stretch>
            <a:fillRect/>
          </a:stretch>
        </p:blipFill>
        <p:spPr>
          <a:xfrm>
            <a:off x="8723871" y="213077"/>
            <a:ext cx="3187467" cy="281707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692FF1-0EF1-D3A1-4F5A-F7A8ACB349BF}"/>
              </a:ext>
            </a:extLst>
          </p:cNvPr>
          <p:cNvSpPr txBox="1"/>
          <p:nvPr/>
        </p:nvSpPr>
        <p:spPr>
          <a:xfrm rot="16200000">
            <a:off x="7149080" y="1290118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ATLAS, PRC 107 (2023)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B8CBA0-F8DA-4A4F-BC5E-98499B8F0E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85820" b="50000"/>
          <a:stretch/>
        </p:blipFill>
        <p:spPr>
          <a:xfrm>
            <a:off x="725505" y="5554917"/>
            <a:ext cx="1201610" cy="77893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FA809A7-A764-CFBE-B9A8-D22FD4A4D4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805" t="54551" r="59892"/>
          <a:stretch/>
        </p:blipFill>
        <p:spPr>
          <a:xfrm>
            <a:off x="1927115" y="5590367"/>
            <a:ext cx="2228850" cy="70803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CB31659-D65B-2553-1591-B1E02B864DCC}"/>
              </a:ext>
            </a:extLst>
          </p:cNvPr>
          <p:cNvSpPr txBox="1"/>
          <p:nvPr/>
        </p:nvSpPr>
        <p:spPr>
          <a:xfrm>
            <a:off x="2850364" y="1087017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Fig.: Jia, PRC (‘22)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5E5ABE1-71BE-C678-4084-3E917F8B401D}"/>
                  </a:ext>
                </a:extLst>
              </p:cNvPr>
              <p:cNvSpPr txBox="1"/>
              <p:nvPr/>
            </p:nvSpPr>
            <p:spPr>
              <a:xfrm>
                <a:off x="280662" y="4488714"/>
                <a:ext cx="723018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correlation is sensitive to deform. param.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Other correlations sensitive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and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5E5ABE1-71BE-C678-4084-3E917F8B4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62" y="4488714"/>
                <a:ext cx="7230184" cy="830997"/>
              </a:xfrm>
              <a:prstGeom prst="rect">
                <a:avLst/>
              </a:prstGeom>
              <a:blipFill>
                <a:blip r:embed="rId6"/>
                <a:stretch>
                  <a:fillRect l="-1096" t="-5109" r="-422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>
            <a:extLst>
              <a:ext uri="{FF2B5EF4-FFF2-40B4-BE49-F238E27FC236}">
                <a16:creationId xmlns:a16="http://schemas.microsoft.com/office/drawing/2014/main" id="{AC6D1AC1-1532-F273-24FA-9AF800962BF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75555"/>
          <a:stretch/>
        </p:blipFill>
        <p:spPr>
          <a:xfrm>
            <a:off x="4546867" y="5582414"/>
            <a:ext cx="1360557" cy="68297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2B63134-E6B1-EECE-6747-6AB34B701F3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86850"/>
          <a:stretch/>
        </p:blipFill>
        <p:spPr>
          <a:xfrm>
            <a:off x="5907424" y="5590367"/>
            <a:ext cx="731906" cy="682978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D7860DB-A1F8-15CD-1B78-3E309E0E9065}"/>
              </a:ext>
            </a:extLst>
          </p:cNvPr>
          <p:cNvSpPr txBox="1"/>
          <p:nvPr/>
        </p:nvSpPr>
        <p:spPr>
          <a:xfrm rot="16200000">
            <a:off x="7053701" y="4506844"/>
            <a:ext cx="2940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STAR, Nature 635 (2024)</a:t>
            </a:r>
          </a:p>
        </p:txBody>
      </p:sp>
      <p:sp>
        <p:nvSpPr>
          <p:cNvPr id="19" name="矢印: 山形 18">
            <a:extLst>
              <a:ext uri="{FF2B5EF4-FFF2-40B4-BE49-F238E27FC236}">
                <a16:creationId xmlns:a16="http://schemas.microsoft.com/office/drawing/2014/main" id="{89FF9647-0017-4A8A-079E-6D3804542C11}"/>
              </a:ext>
            </a:extLst>
          </p:cNvPr>
          <p:cNvSpPr/>
          <p:nvPr/>
        </p:nvSpPr>
        <p:spPr>
          <a:xfrm>
            <a:off x="7277863" y="2292390"/>
            <a:ext cx="924576" cy="1073740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2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241C25-D8C2-A961-EA49-1FC0289F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Further Extension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92BA5B8-E1B2-D397-4FA6-9F73FE7638E2}"/>
              </a:ext>
            </a:extLst>
          </p:cNvPr>
          <p:cNvSpPr txBox="1"/>
          <p:nvPr/>
        </p:nvSpPr>
        <p:spPr>
          <a:xfrm>
            <a:off x="537110" y="1268627"/>
            <a:ext cx="665278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Probing</a:t>
            </a:r>
          </a:p>
          <a:p>
            <a:pPr marL="342900" indent="-342900">
              <a:buFont typeface="Yu Gothic UI" panose="020B0500000000000000" pitchFamily="50" charset="-128"/>
              <a:buChar char="―"/>
            </a:pPr>
            <a:r>
              <a:rPr lang="en-US" altLang="ja-JP" sz="2400" dirty="0"/>
              <a:t>Shape fluctuations</a:t>
            </a:r>
          </a:p>
          <a:p>
            <a:pPr lvl="1"/>
            <a:r>
              <a:rPr lang="en-US" altLang="ja-JP" dirty="0"/>
              <a:t>Zhao, Xu, Zhou, Liu, Song, PRL (’24); Hagino, MK, PRC (’25); </a:t>
            </a:r>
          </a:p>
          <a:p>
            <a:pPr lvl="1"/>
            <a:r>
              <a:rPr lang="en-US" altLang="ja-JP" dirty="0">
                <a:solidFill>
                  <a:srgbClr val="515151"/>
                </a:solidFill>
              </a:rPr>
              <a:t>Liu+, 2509.09376;</a:t>
            </a:r>
            <a:r>
              <a:rPr lang="ja-JP" altLang="en-US" dirty="0">
                <a:solidFill>
                  <a:srgbClr val="515151"/>
                </a:solidFill>
              </a:rPr>
              <a:t> </a:t>
            </a:r>
            <a:r>
              <a:rPr lang="en-US" altLang="ja-JP" dirty="0"/>
              <a:t>…</a:t>
            </a:r>
            <a:endParaRPr lang="ja-JP" altLang="en-US" dirty="0"/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Octupole/</a:t>
            </a:r>
            <a:r>
              <a:rPr kumimoji="1" lang="en-US" altLang="ja-JP" sz="2400" dirty="0" err="1"/>
              <a:t>hexadecapole</a:t>
            </a:r>
            <a:r>
              <a:rPr kumimoji="1" lang="en-US" altLang="ja-JP" sz="2400" dirty="0"/>
              <a:t> deformation</a:t>
            </a:r>
          </a:p>
          <a:p>
            <a:pPr lvl="1"/>
            <a:r>
              <a:rPr kumimoji="1" lang="en-US" altLang="ja-JP" dirty="0"/>
              <a:t>Zhang+, 2504.15245; Xu+</a:t>
            </a:r>
            <a:r>
              <a:rPr lang="en-US" altLang="ja-JP" dirty="0"/>
              <a:t>, 2504.19644; …</a:t>
            </a:r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C337A5B-1065-D14C-4502-28289AC50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477" y="1055636"/>
            <a:ext cx="4045875" cy="506756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982706F-3127-2A64-49B9-75C4980A6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48" y="3404593"/>
            <a:ext cx="3347289" cy="295502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832F3B8-5446-AEB1-0A67-982D4D29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737" y="3437676"/>
            <a:ext cx="3300079" cy="292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CD95097-1A55-2460-4FDD-86BF5B66CB61}"/>
              </a:ext>
            </a:extLst>
          </p:cNvPr>
          <p:cNvSpPr/>
          <p:nvPr/>
        </p:nvSpPr>
        <p:spPr>
          <a:xfrm>
            <a:off x="7371711" y="1247354"/>
            <a:ext cx="4371975" cy="40521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68F2E62-1EEA-9C9E-E885-849C3163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Quantum </a:t>
            </a:r>
            <a:r>
              <a:rPr kumimoji="1" lang="en-US" altLang="ja-JP" dirty="0"/>
              <a:t>Surface Vibration</a:t>
            </a:r>
            <a:endParaRPr kumimoji="1" lang="ja-JP" altLang="en-US" dirty="0"/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E5A2289F-6672-33C3-4D7C-92A24B123A76}"/>
              </a:ext>
            </a:extLst>
          </p:cNvPr>
          <p:cNvCxnSpPr>
            <a:cxnSpLocks/>
          </p:cNvCxnSpPr>
          <p:nvPr/>
        </p:nvCxnSpPr>
        <p:spPr>
          <a:xfrm flipV="1">
            <a:off x="9508665" y="2268209"/>
            <a:ext cx="0" cy="218963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1832ADD1-C5A2-A642-F202-63BA4269DA8F}"/>
              </a:ext>
            </a:extLst>
          </p:cNvPr>
          <p:cNvCxnSpPr>
            <a:cxnSpLocks/>
          </p:cNvCxnSpPr>
          <p:nvPr/>
        </p:nvCxnSpPr>
        <p:spPr>
          <a:xfrm>
            <a:off x="7948219" y="4157145"/>
            <a:ext cx="330339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110DE60-C2CB-E194-9316-84F6C89960BB}"/>
              </a:ext>
            </a:extLst>
          </p:cNvPr>
          <p:cNvSpPr txBox="1"/>
          <p:nvPr/>
        </p:nvSpPr>
        <p:spPr>
          <a:xfrm>
            <a:off x="7721958" y="1279526"/>
            <a:ext cx="3573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Harmonic Oscillators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D9DB2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x&#10;\end{align*}&lt;/body&gt;&#10;  &lt;fcolor&gt;FF000000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45E52B7-9A35-8035-0989-C296A1719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744" y="4324425"/>
            <a:ext cx="199255" cy="178366"/>
          </a:xfrm>
          <a:prstGeom prst="rect">
            <a:avLst/>
          </a:prstGeom>
        </p:spPr>
      </p:pic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59933104-79D4-FE72-0C03-3E3C53A2A3AC}"/>
              </a:ext>
            </a:extLst>
          </p:cNvPr>
          <p:cNvSpPr/>
          <p:nvPr/>
        </p:nvSpPr>
        <p:spPr>
          <a:xfrm>
            <a:off x="8115241" y="2964880"/>
            <a:ext cx="2799645" cy="1095034"/>
          </a:xfrm>
          <a:custGeom>
            <a:avLst/>
            <a:gdLst>
              <a:gd name="connsiteX0" fmla="*/ 0 w 2799645"/>
              <a:gd name="connsiteY0" fmla="*/ 1061195 h 1095062"/>
              <a:gd name="connsiteX1" fmla="*/ 812800 w 2799645"/>
              <a:gd name="connsiteY1" fmla="*/ 790262 h 1095062"/>
              <a:gd name="connsiteX2" fmla="*/ 1399822 w 2799645"/>
              <a:gd name="connsiteY2" fmla="*/ 40 h 1095062"/>
              <a:gd name="connsiteX3" fmla="*/ 1930400 w 2799645"/>
              <a:gd name="connsiteY3" fmla="*/ 756395 h 1095062"/>
              <a:gd name="connsiteX4" fmla="*/ 2799645 w 2799645"/>
              <a:gd name="connsiteY4" fmla="*/ 1095062 h 1095062"/>
              <a:gd name="connsiteX0" fmla="*/ 0 w 2799645"/>
              <a:gd name="connsiteY0" fmla="*/ 1061160 h 1095027"/>
              <a:gd name="connsiteX1" fmla="*/ 812800 w 2799645"/>
              <a:gd name="connsiteY1" fmla="*/ 790227 h 1095027"/>
              <a:gd name="connsiteX2" fmla="*/ 1399822 w 2799645"/>
              <a:gd name="connsiteY2" fmla="*/ 5 h 1095027"/>
              <a:gd name="connsiteX3" fmla="*/ 1930400 w 2799645"/>
              <a:gd name="connsiteY3" fmla="*/ 756360 h 1095027"/>
              <a:gd name="connsiteX4" fmla="*/ 2799645 w 2799645"/>
              <a:gd name="connsiteY4" fmla="*/ 1095027 h 1095027"/>
              <a:gd name="connsiteX0" fmla="*/ 0 w 2799645"/>
              <a:gd name="connsiteY0" fmla="*/ 1061167 h 1095034"/>
              <a:gd name="connsiteX1" fmla="*/ 812800 w 2799645"/>
              <a:gd name="connsiteY1" fmla="*/ 790234 h 1095034"/>
              <a:gd name="connsiteX2" fmla="*/ 1399822 w 2799645"/>
              <a:gd name="connsiteY2" fmla="*/ 12 h 1095034"/>
              <a:gd name="connsiteX3" fmla="*/ 1968500 w 2799645"/>
              <a:gd name="connsiteY3" fmla="*/ 771607 h 1095034"/>
              <a:gd name="connsiteX4" fmla="*/ 2799645 w 2799645"/>
              <a:gd name="connsiteY4" fmla="*/ 1095034 h 109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9645" h="1095034">
                <a:moveTo>
                  <a:pt x="0" y="1061167"/>
                </a:moveTo>
                <a:cubicBezTo>
                  <a:pt x="289748" y="1014130"/>
                  <a:pt x="579496" y="967093"/>
                  <a:pt x="812800" y="790234"/>
                </a:cubicBezTo>
                <a:cubicBezTo>
                  <a:pt x="1046104" y="613375"/>
                  <a:pt x="1207205" y="3117"/>
                  <a:pt x="1399822" y="12"/>
                </a:cubicBezTo>
                <a:cubicBezTo>
                  <a:pt x="1592439" y="-3093"/>
                  <a:pt x="1735196" y="589103"/>
                  <a:pt x="1968500" y="771607"/>
                </a:cubicBezTo>
                <a:cubicBezTo>
                  <a:pt x="2201804" y="954111"/>
                  <a:pt x="2481674" y="1016952"/>
                  <a:pt x="2799645" y="109503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psi(x)&#10;\end{align*}&lt;/body&gt;&#10;  &lt;fcolor&gt;FF000000&lt;/fcolor&gt;&#10;  &lt;bcolor&gt;FF000000&lt;/bcolor&gt;&#10;  &lt;transparent&gt;True&lt;/transparent&gt;&#10;  &lt;resolution&gt;1800&lt;/resolution&gt;&#10;  &lt;imageh&gt;250&lt;/imageh&gt;&#10;  &lt;imagew&gt;476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C1F8EC3F-A01C-7AAF-C51D-1AD87DA0A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82" y="2267352"/>
            <a:ext cx="581683" cy="305505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langle x \rangle =0&#10;\end{align*}&lt;/body&gt;&#10;  &lt;fcolor&gt;FF000000&lt;/fcolor&gt;&#10;  &lt;bcolor&gt;FF000000&lt;/bcolor&gt;&#10;  &lt;transparent&gt;True&lt;/transparent&gt;&#10;  &lt;resolution&gt;1800&lt;/resolution&gt;&#10;  &lt;imageh&gt;250&lt;/imageh&gt;&#10;  &lt;imagew&gt;756&lt;/imagew&gt;&#10;  &lt;scale&gt;50&lt;/scale&gt;&#10;  &lt;cursor&gt;36&lt;/cursor&gt;&#10;&lt;/TeXTeX&gt;">
            <a:extLst>
              <a:ext uri="{FF2B5EF4-FFF2-40B4-BE49-F238E27FC236}">
                <a16:creationId xmlns:a16="http://schemas.microsoft.com/office/drawing/2014/main" id="{4EF84F12-75CB-32E4-F93B-58536BF659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878" y="4753187"/>
            <a:ext cx="800100" cy="26458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F70F4E6-F67D-9C33-2BF8-EC870EBB2EB6}"/>
              </a:ext>
            </a:extLst>
          </p:cNvPr>
          <p:cNvSpPr txBox="1"/>
          <p:nvPr/>
        </p:nvSpPr>
        <p:spPr>
          <a:xfrm>
            <a:off x="8485890" y="1787889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ground state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langle x^2 \rangle \ne 0&#10;\end{align*}&lt;/body&gt;&#10;  &lt;fcolor&gt;FF000000&lt;/fcolor&gt;&#10;  &lt;bcolor&gt;FF000000&lt;/bcolor&gt;&#10;  &lt;transparent&gt;True&lt;/transparent&gt;&#10;  &lt;resolution&gt;1800&lt;/resolution&gt;&#10;  &lt;imageh&gt;280&lt;/imageh&gt;&#10;  &lt;imagew&gt;868&lt;/imagew&gt;&#10;  &lt;scale&gt;50&lt;/scale&gt;&#10;  &lt;cursor&gt;41&lt;/cursor&gt;&#10;&lt;/TeXTeX&gt;">
            <a:extLst>
              <a:ext uri="{FF2B5EF4-FFF2-40B4-BE49-F238E27FC236}">
                <a16:creationId xmlns:a16="http://schemas.microsoft.com/office/drawing/2014/main" id="{08912D52-6573-FE23-E897-98EF7A5BE1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158" y="4721437"/>
            <a:ext cx="918633" cy="296333"/>
          </a:xfrm>
          <a:prstGeom prst="rect">
            <a:avLst/>
          </a:prstGeom>
        </p:spPr>
      </p:pic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7E3D3913-65A9-D9B5-8029-F3F31E555DED}"/>
              </a:ext>
            </a:extLst>
          </p:cNvPr>
          <p:cNvGrpSpPr>
            <a:grpSpLocks noChangeAspect="1"/>
          </p:cNvGrpSpPr>
          <p:nvPr/>
        </p:nvGrpSpPr>
        <p:grpSpPr>
          <a:xfrm>
            <a:off x="1588449" y="1439694"/>
            <a:ext cx="2699683" cy="2699683"/>
            <a:chOff x="1488488" y="1590594"/>
            <a:chExt cx="2057400" cy="2057400"/>
          </a:xfrm>
        </p:grpSpPr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A2BB46F7-8460-A094-BE33-FC0CD9DD21D2}"/>
                </a:ext>
              </a:extLst>
            </p:cNvPr>
            <p:cNvSpPr/>
            <p:nvPr/>
          </p:nvSpPr>
          <p:spPr>
            <a:xfrm>
              <a:off x="1701938" y="1809000"/>
              <a:ext cx="1620000" cy="16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24" name="円弧 23">
              <a:extLst>
                <a:ext uri="{FF2B5EF4-FFF2-40B4-BE49-F238E27FC236}">
                  <a16:creationId xmlns:a16="http://schemas.microsoft.com/office/drawing/2014/main" id="{68CE692C-DA6C-259C-C159-C407D5B9BB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8488" y="1590594"/>
              <a:ext cx="2057400" cy="2057400"/>
            </a:xfrm>
            <a:prstGeom prst="arc">
              <a:avLst>
                <a:gd name="adj1" fmla="val 20267162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25" name="円弧 24">
              <a:extLst>
                <a:ext uri="{FF2B5EF4-FFF2-40B4-BE49-F238E27FC236}">
                  <a16:creationId xmlns:a16="http://schemas.microsoft.com/office/drawing/2014/main" id="{22A6DDA9-4AC1-5D9D-81DA-F39E6E2CBF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8488" y="1590594"/>
              <a:ext cx="2057400" cy="2057400"/>
            </a:xfrm>
            <a:prstGeom prst="arc">
              <a:avLst>
                <a:gd name="adj1" fmla="val 14297169"/>
                <a:gd name="adj2" fmla="val 15531179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26" name="円弧 25">
              <a:extLst>
                <a:ext uri="{FF2B5EF4-FFF2-40B4-BE49-F238E27FC236}">
                  <a16:creationId xmlns:a16="http://schemas.microsoft.com/office/drawing/2014/main" id="{BEB1C1A5-423D-198F-1103-5B8CA24E4A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8488" y="1590594"/>
              <a:ext cx="2057400" cy="2057400"/>
            </a:xfrm>
            <a:prstGeom prst="arc">
              <a:avLst>
                <a:gd name="adj1" fmla="val 5926937"/>
                <a:gd name="adj2" fmla="val 7667484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27" name="円弧 26">
              <a:extLst>
                <a:ext uri="{FF2B5EF4-FFF2-40B4-BE49-F238E27FC236}">
                  <a16:creationId xmlns:a16="http://schemas.microsoft.com/office/drawing/2014/main" id="{E7D0E5B2-F7EC-9613-E469-7B225E53FF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1212" y="1695465"/>
              <a:ext cx="1851951" cy="1851951"/>
            </a:xfrm>
            <a:prstGeom prst="arc">
              <a:avLst>
                <a:gd name="adj1" fmla="val 19762280"/>
                <a:gd name="adj2" fmla="val 499291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28" name="円弧 27">
              <a:extLst>
                <a:ext uri="{FF2B5EF4-FFF2-40B4-BE49-F238E27FC236}">
                  <a16:creationId xmlns:a16="http://schemas.microsoft.com/office/drawing/2014/main" id="{AC609AF9-DEA0-EED3-891E-F62AA097B7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85962" y="1695465"/>
              <a:ext cx="1851951" cy="1851951"/>
            </a:xfrm>
            <a:prstGeom prst="arc">
              <a:avLst>
                <a:gd name="adj1" fmla="val 13245503"/>
                <a:gd name="adj2" fmla="val 16443054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29" name="円弧 28">
              <a:extLst>
                <a:ext uri="{FF2B5EF4-FFF2-40B4-BE49-F238E27FC236}">
                  <a16:creationId xmlns:a16="http://schemas.microsoft.com/office/drawing/2014/main" id="{C965BF6A-0781-D5AC-1ACB-B45D4F789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1212" y="1693024"/>
              <a:ext cx="1851951" cy="1851951"/>
            </a:xfrm>
            <a:prstGeom prst="arc">
              <a:avLst>
                <a:gd name="adj1" fmla="val 4468780"/>
                <a:gd name="adj2" fmla="val 8432665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1B8854A-635F-1070-CB06-77AA1BB0A745}"/>
                  </a:ext>
                </a:extLst>
              </p:cNvPr>
              <p:cNvSpPr txBox="1"/>
              <p:nvPr/>
            </p:nvSpPr>
            <p:spPr>
              <a:xfrm>
                <a:off x="448314" y="4460415"/>
                <a:ext cx="67206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Yu Gothic UI" panose="020B0500000000000000" pitchFamily="50" charset="-128"/>
                  <a:buChar char="―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Shape of a nucleus is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25A60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quantumly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 vibrating even on the ground state.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Yu Gothic UI" panose="020B0500000000000000" pitchFamily="50" charset="-128"/>
                  <a:buChar char="―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timescale of HIC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≫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 surface vibration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1B8854A-635F-1070-CB06-77AA1BB0A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14" y="4460415"/>
                <a:ext cx="6720699" cy="1200329"/>
              </a:xfrm>
              <a:prstGeom prst="rect">
                <a:avLst/>
              </a:prstGeom>
              <a:blipFill>
                <a:blip r:embed="rId6"/>
                <a:stretch>
                  <a:fillRect l="-1724" t="-7614" b="-131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3E3A7A9-39D2-1B14-3DF7-AE2FF293B9F9}"/>
              </a:ext>
            </a:extLst>
          </p:cNvPr>
          <p:cNvSpPr txBox="1"/>
          <p:nvPr/>
        </p:nvSpPr>
        <p:spPr>
          <a:xfrm>
            <a:off x="1093213" y="5834538"/>
            <a:ext cx="6412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E25A60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HIC takes a snapshot of shape fluctuation.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25A60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33" name="矢印: 山形 32">
            <a:extLst>
              <a:ext uri="{FF2B5EF4-FFF2-40B4-BE49-F238E27FC236}">
                <a16:creationId xmlns:a16="http://schemas.microsoft.com/office/drawing/2014/main" id="{41D97322-18D0-1BBC-00EE-2BA55AF5BCD9}"/>
              </a:ext>
            </a:extLst>
          </p:cNvPr>
          <p:cNvSpPr/>
          <p:nvPr/>
        </p:nvSpPr>
        <p:spPr>
          <a:xfrm>
            <a:off x="606613" y="5853654"/>
            <a:ext cx="486600" cy="484988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CD2F880-76E5-FEF1-CEFF-48B021B34A04}"/>
              </a:ext>
            </a:extLst>
          </p:cNvPr>
          <p:cNvSpPr txBox="1"/>
          <p:nvPr/>
        </p:nvSpPr>
        <p:spPr>
          <a:xfrm>
            <a:off x="7266805" y="5434428"/>
            <a:ext cx="43636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See also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Zhao, Xu, Zhou, Liu, Song (’24)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Xu, Xu, Zhao, Zhao, Song, Wang (’25)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Liu+, 2509.09376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24EB10-D66E-D2F2-8391-4A9362FC8F55}"/>
              </a:ext>
            </a:extLst>
          </p:cNvPr>
          <p:cNvSpPr txBox="1"/>
          <p:nvPr/>
        </p:nvSpPr>
        <p:spPr>
          <a:xfrm>
            <a:off x="8285477" y="350195"/>
            <a:ext cx="3153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Hagino, MK, PRC (’25)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76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B26CF1-094F-7788-09A7-0225F7166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Spherical Nuclei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2955F19-0041-2E1B-EDA8-A87E4601F23D}"/>
              </a:ext>
            </a:extLst>
          </p:cNvPr>
          <p:cNvSpPr txBox="1"/>
          <p:nvPr/>
        </p:nvSpPr>
        <p:spPr>
          <a:xfrm>
            <a:off x="535199" y="1288348"/>
            <a:ext cx="4107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Space-fixed coordinates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D9DB2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9BD381-7DB6-3F77-0937-DC06221F0134}"/>
              </a:ext>
            </a:extLst>
          </p:cNvPr>
          <p:cNvSpPr txBox="1"/>
          <p:nvPr/>
        </p:nvSpPr>
        <p:spPr>
          <a:xfrm>
            <a:off x="8285477" y="350195"/>
            <a:ext cx="3153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Hagino, MK, PRC (’25)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635651A-BE6E-238C-0B1B-8BDA50F3C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06" y="1719651"/>
            <a:ext cx="5600401" cy="1060370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924C656-077D-8209-1E81-A06E83A134A0}"/>
              </a:ext>
            </a:extLst>
          </p:cNvPr>
          <p:cNvSpPr txBox="1"/>
          <p:nvPr/>
        </p:nvSpPr>
        <p:spPr>
          <a:xfrm>
            <a:off x="535199" y="2883306"/>
            <a:ext cx="6708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Harmonic-oscillator model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for surface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vib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.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D9DB2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E900ECC1-2383-E478-BDD8-341AE91F7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06" y="3552604"/>
            <a:ext cx="3448050" cy="695325"/>
          </a:xfrm>
          <a:prstGeom prst="rect">
            <a:avLst/>
          </a:prstGeom>
        </p:spPr>
      </p:pic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9ACB5570-78CE-0CAD-91C2-C1520ED064AD}"/>
              </a:ext>
            </a:extLst>
          </p:cNvPr>
          <p:cNvGrpSpPr/>
          <p:nvPr/>
        </p:nvGrpSpPr>
        <p:grpSpPr>
          <a:xfrm>
            <a:off x="5290906" y="3408846"/>
            <a:ext cx="2235383" cy="885826"/>
            <a:chOff x="816506" y="4350495"/>
            <a:chExt cx="2235383" cy="885826"/>
          </a:xfrm>
        </p:grpSpPr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15BF81EB-F8CF-3850-9103-454B03C3F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66108"/>
            <a:stretch>
              <a:fillRect/>
            </a:stretch>
          </p:blipFill>
          <p:spPr>
            <a:xfrm>
              <a:off x="816506" y="4350496"/>
              <a:ext cx="1698092" cy="885825"/>
            </a:xfrm>
            <a:prstGeom prst="rect">
              <a:avLst/>
            </a:prstGeom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173387B5-4A20-9145-418F-B7B9AEA29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88924"/>
            <a:stretch>
              <a:fillRect/>
            </a:stretch>
          </p:blipFill>
          <p:spPr>
            <a:xfrm>
              <a:off x="2496939" y="4350495"/>
              <a:ext cx="554950" cy="885825"/>
            </a:xfrm>
            <a:prstGeom prst="rect">
              <a:avLst/>
            </a:prstGeom>
          </p:spPr>
        </p:pic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5595A9E1-48C7-3833-935A-194C663BC609}"/>
              </a:ext>
            </a:extLst>
          </p:cNvPr>
          <p:cNvGrpSpPr>
            <a:grpSpLocks noChangeAspect="1"/>
          </p:cNvGrpSpPr>
          <p:nvPr/>
        </p:nvGrpSpPr>
        <p:grpSpPr>
          <a:xfrm>
            <a:off x="8496718" y="1213757"/>
            <a:ext cx="2699683" cy="2699683"/>
            <a:chOff x="1488488" y="1590594"/>
            <a:chExt cx="2057400" cy="2057400"/>
          </a:xfrm>
        </p:grpSpPr>
        <p:sp>
          <p:nvSpPr>
            <p:cNvPr id="48" name="楕円 47">
              <a:extLst>
                <a:ext uri="{FF2B5EF4-FFF2-40B4-BE49-F238E27FC236}">
                  <a16:creationId xmlns:a16="http://schemas.microsoft.com/office/drawing/2014/main" id="{BFB43A62-4597-C88E-E674-C014A6C203AA}"/>
                </a:ext>
              </a:extLst>
            </p:cNvPr>
            <p:cNvSpPr/>
            <p:nvPr/>
          </p:nvSpPr>
          <p:spPr>
            <a:xfrm>
              <a:off x="1701938" y="1809000"/>
              <a:ext cx="1620000" cy="16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49" name="円弧 48">
              <a:extLst>
                <a:ext uri="{FF2B5EF4-FFF2-40B4-BE49-F238E27FC236}">
                  <a16:creationId xmlns:a16="http://schemas.microsoft.com/office/drawing/2014/main" id="{F0B6D30F-2B44-830D-B1E9-1A66C41EB0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8488" y="1590594"/>
              <a:ext cx="2057400" cy="2057400"/>
            </a:xfrm>
            <a:prstGeom prst="arc">
              <a:avLst>
                <a:gd name="adj1" fmla="val 20267162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50" name="円弧 49">
              <a:extLst>
                <a:ext uri="{FF2B5EF4-FFF2-40B4-BE49-F238E27FC236}">
                  <a16:creationId xmlns:a16="http://schemas.microsoft.com/office/drawing/2014/main" id="{675DE0C0-87C8-A7EE-23CE-499E2AD08D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8488" y="1590594"/>
              <a:ext cx="2057400" cy="2057400"/>
            </a:xfrm>
            <a:prstGeom prst="arc">
              <a:avLst>
                <a:gd name="adj1" fmla="val 14297169"/>
                <a:gd name="adj2" fmla="val 15531179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51" name="円弧 50">
              <a:extLst>
                <a:ext uri="{FF2B5EF4-FFF2-40B4-BE49-F238E27FC236}">
                  <a16:creationId xmlns:a16="http://schemas.microsoft.com/office/drawing/2014/main" id="{AC8603D4-DB91-A794-F70C-F4E21D34AF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8488" y="1590594"/>
              <a:ext cx="2057400" cy="2057400"/>
            </a:xfrm>
            <a:prstGeom prst="arc">
              <a:avLst>
                <a:gd name="adj1" fmla="val 5926937"/>
                <a:gd name="adj2" fmla="val 7667484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52" name="円弧 51">
              <a:extLst>
                <a:ext uri="{FF2B5EF4-FFF2-40B4-BE49-F238E27FC236}">
                  <a16:creationId xmlns:a16="http://schemas.microsoft.com/office/drawing/2014/main" id="{E6DB7D43-2C08-1F77-A99C-A04A30360A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1212" y="1695465"/>
              <a:ext cx="1851951" cy="1851951"/>
            </a:xfrm>
            <a:prstGeom prst="arc">
              <a:avLst>
                <a:gd name="adj1" fmla="val 19762280"/>
                <a:gd name="adj2" fmla="val 499291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53" name="円弧 52">
              <a:extLst>
                <a:ext uri="{FF2B5EF4-FFF2-40B4-BE49-F238E27FC236}">
                  <a16:creationId xmlns:a16="http://schemas.microsoft.com/office/drawing/2014/main" id="{2246C1C7-7A51-74EF-EBF8-0B308D0D4F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85962" y="1695465"/>
              <a:ext cx="1851951" cy="1851951"/>
            </a:xfrm>
            <a:prstGeom prst="arc">
              <a:avLst>
                <a:gd name="adj1" fmla="val 13245503"/>
                <a:gd name="adj2" fmla="val 16443054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  <p:sp>
          <p:nvSpPr>
            <p:cNvPr id="54" name="円弧 53">
              <a:extLst>
                <a:ext uri="{FF2B5EF4-FFF2-40B4-BE49-F238E27FC236}">
                  <a16:creationId xmlns:a16="http://schemas.microsoft.com/office/drawing/2014/main" id="{3E4EB335-F5B0-8D2F-A65D-C85C23782E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1212" y="1693024"/>
              <a:ext cx="1851951" cy="1851951"/>
            </a:xfrm>
            <a:prstGeom prst="arc">
              <a:avLst>
                <a:gd name="adj1" fmla="val 4468780"/>
                <a:gd name="adj2" fmla="val 8432665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endParaRPr>
            </a:p>
          </p:txBody>
        </p:sp>
      </p:grp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648E66A1-D314-68EB-2466-43884B9B2C87}"/>
              </a:ext>
            </a:extLst>
          </p:cNvPr>
          <p:cNvCxnSpPr>
            <a:cxnSpLocks/>
          </p:cNvCxnSpPr>
          <p:nvPr/>
        </p:nvCxnSpPr>
        <p:spPr>
          <a:xfrm flipV="1">
            <a:off x="9845323" y="1043419"/>
            <a:ext cx="0" cy="30945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EF18904A-A143-2FFB-D723-63690209D651}"/>
              </a:ext>
            </a:extLst>
          </p:cNvPr>
          <p:cNvCxnSpPr>
            <a:cxnSpLocks/>
          </p:cNvCxnSpPr>
          <p:nvPr/>
        </p:nvCxnSpPr>
        <p:spPr>
          <a:xfrm>
            <a:off x="8409166" y="2271032"/>
            <a:ext cx="2966328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3C2E3A7E-0EC7-ABA5-D427-C58A2261EA21}"/>
              </a:ext>
            </a:extLst>
          </p:cNvPr>
          <p:cNvCxnSpPr>
            <a:cxnSpLocks/>
          </p:cNvCxnSpPr>
          <p:nvPr/>
        </p:nvCxnSpPr>
        <p:spPr>
          <a:xfrm flipV="1">
            <a:off x="8711045" y="1810737"/>
            <a:ext cx="2271027" cy="15049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F80209CB-E311-EEFD-18DA-1486B1378A30}"/>
              </a:ext>
            </a:extLst>
          </p:cNvPr>
          <p:cNvCxnSpPr>
            <a:cxnSpLocks/>
          </p:cNvCxnSpPr>
          <p:nvPr/>
        </p:nvCxnSpPr>
        <p:spPr>
          <a:xfrm flipV="1">
            <a:off x="9846558" y="1960639"/>
            <a:ext cx="388691" cy="615193"/>
          </a:xfrm>
          <a:prstGeom prst="line">
            <a:avLst/>
          </a:prstGeom>
          <a:ln w="25400">
            <a:prstDash val="solid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円弧 58">
            <a:extLst>
              <a:ext uri="{FF2B5EF4-FFF2-40B4-BE49-F238E27FC236}">
                <a16:creationId xmlns:a16="http://schemas.microsoft.com/office/drawing/2014/main" id="{15FE4BCC-198F-84E1-A8B7-15F8AECB2BC7}"/>
              </a:ext>
            </a:extLst>
          </p:cNvPr>
          <p:cNvSpPr>
            <a:spLocks noChangeAspect="1"/>
          </p:cNvSpPr>
          <p:nvPr/>
        </p:nvSpPr>
        <p:spPr>
          <a:xfrm rot="20921493">
            <a:off x="9263814" y="1497142"/>
            <a:ext cx="1146437" cy="2125735"/>
          </a:xfrm>
          <a:prstGeom prst="arc">
            <a:avLst>
              <a:gd name="adj1" fmla="val 16920962"/>
              <a:gd name="adj2" fmla="val 256092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60" name="円弧 59">
            <a:extLst>
              <a:ext uri="{FF2B5EF4-FFF2-40B4-BE49-F238E27FC236}">
                <a16:creationId xmlns:a16="http://schemas.microsoft.com/office/drawing/2014/main" id="{F51B4CA3-089D-5AF2-D04B-237B18439B63}"/>
              </a:ext>
            </a:extLst>
          </p:cNvPr>
          <p:cNvSpPr>
            <a:spLocks noChangeAspect="1"/>
          </p:cNvSpPr>
          <p:nvPr/>
        </p:nvSpPr>
        <p:spPr>
          <a:xfrm rot="20921493">
            <a:off x="9621586" y="2121115"/>
            <a:ext cx="430892" cy="798965"/>
          </a:xfrm>
          <a:prstGeom prst="arc">
            <a:avLst>
              <a:gd name="adj1" fmla="val 16920962"/>
              <a:gd name="adj2" fmla="val 1921697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7D26530E-7DF8-5309-37C2-103D4232701D}"/>
              </a:ext>
            </a:extLst>
          </p:cNvPr>
          <p:cNvCxnSpPr/>
          <p:nvPr/>
        </p:nvCxnSpPr>
        <p:spPr>
          <a:xfrm>
            <a:off x="10235249" y="1960639"/>
            <a:ext cx="0" cy="8342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9CC572B3-1C8A-3A1F-DA2C-982A7E91BEF7}"/>
              </a:ext>
            </a:extLst>
          </p:cNvPr>
          <p:cNvCxnSpPr>
            <a:stCxn id="59" idx="2"/>
          </p:cNvCxnSpPr>
          <p:nvPr/>
        </p:nvCxnSpPr>
        <p:spPr>
          <a:xfrm flipH="1" flipV="1">
            <a:off x="9845323" y="2575832"/>
            <a:ext cx="587802" cy="3476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F8481A4D-483D-7A95-8D11-A441FCF78EFD}"/>
              </a:ext>
            </a:extLst>
          </p:cNvPr>
          <p:cNvSpPr/>
          <p:nvPr/>
        </p:nvSpPr>
        <p:spPr>
          <a:xfrm>
            <a:off x="9632419" y="2698360"/>
            <a:ext cx="400050" cy="39511"/>
          </a:xfrm>
          <a:custGeom>
            <a:avLst/>
            <a:gdLst>
              <a:gd name="connsiteX0" fmla="*/ 0 w 420891"/>
              <a:gd name="connsiteY0" fmla="*/ 10821 h 96546"/>
              <a:gd name="connsiteX1" fmla="*/ 219075 w 420891"/>
              <a:gd name="connsiteY1" fmla="*/ 39396 h 96546"/>
              <a:gd name="connsiteX2" fmla="*/ 400050 w 420891"/>
              <a:gd name="connsiteY2" fmla="*/ 1296 h 96546"/>
              <a:gd name="connsiteX3" fmla="*/ 409575 w 420891"/>
              <a:gd name="connsiteY3" fmla="*/ 96546 h 96546"/>
              <a:gd name="connsiteX0" fmla="*/ 0 w 400050"/>
              <a:gd name="connsiteY0" fmla="*/ 10821 h 39511"/>
              <a:gd name="connsiteX1" fmla="*/ 219075 w 400050"/>
              <a:gd name="connsiteY1" fmla="*/ 39396 h 39511"/>
              <a:gd name="connsiteX2" fmla="*/ 400050 w 400050"/>
              <a:gd name="connsiteY2" fmla="*/ 1296 h 3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39511">
                <a:moveTo>
                  <a:pt x="0" y="10821"/>
                </a:moveTo>
                <a:cubicBezTo>
                  <a:pt x="76200" y="25902"/>
                  <a:pt x="152400" y="40983"/>
                  <a:pt x="219075" y="39396"/>
                </a:cubicBezTo>
                <a:cubicBezTo>
                  <a:pt x="285750" y="37809"/>
                  <a:pt x="368300" y="-8229"/>
                  <a:pt x="400050" y="129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6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heta&#10;\end{align*}&lt;/body&gt;&#10;  &lt;fcolor&gt;FF000000&lt;/fcolor&gt;&#10;  &lt;bcolor&gt;FF000000&lt;/bcolor&gt;&#10;  &lt;transparent&gt;True&lt;/transparent&gt;&#10;  &lt;resolution&gt;1800&lt;/resolution&gt;&#10;  &lt;imageh&gt;177&lt;/imageh&gt;&#10;  &lt;imagew&gt;102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C21200C0-6377-714B-2D56-F9E2D5086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33" y="1963958"/>
            <a:ext cx="201807" cy="350195"/>
          </a:xfrm>
          <a:prstGeom prst="rect">
            <a:avLst/>
          </a:prstGeom>
        </p:spPr>
      </p:pic>
      <p:pic>
        <p:nvPicPr>
          <p:cNvPr id="6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phi&#10;\end{align*}&lt;/body&gt;&#10;  &lt;fcolor&gt;FF000000&lt;/fcolor&gt;&#10;  &lt;bcolor&gt;FF000000&lt;/bcolor&gt;&#10;  &lt;transparent&gt;True&lt;/transparent&gt;&#10;  &lt;resolution&gt;1800&lt;/resolution&gt;&#10;  &lt;imageh&gt;223&lt;/imageh&gt;&#10;  &lt;imagew&gt;130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80AAF563-D3B4-1055-AF30-9A836D1AAD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239" y="2819933"/>
            <a:ext cx="257205" cy="441206"/>
          </a:xfrm>
          <a:prstGeom prst="rect">
            <a:avLst/>
          </a:prstGeom>
        </p:spPr>
      </p:pic>
      <p:sp>
        <p:nvSpPr>
          <p:cNvPr id="67" name="矢印: 山形 66">
            <a:extLst>
              <a:ext uri="{FF2B5EF4-FFF2-40B4-BE49-F238E27FC236}">
                <a16:creationId xmlns:a16="http://schemas.microsoft.com/office/drawing/2014/main" id="{96A312A7-1A03-38AD-8036-7513EF73EF38}"/>
              </a:ext>
            </a:extLst>
          </p:cNvPr>
          <p:cNvSpPr/>
          <p:nvPr/>
        </p:nvSpPr>
        <p:spPr>
          <a:xfrm>
            <a:off x="4514585" y="3582793"/>
            <a:ext cx="486600" cy="484988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382CE0E5-1CB8-71B2-98AF-807E44B4E1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506" y="4993184"/>
            <a:ext cx="2419350" cy="742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426B5DD7-56F3-642D-1661-F62C189AAC4E}"/>
                  </a:ext>
                </a:extLst>
              </p:cNvPr>
              <p:cNvSpPr txBox="1"/>
              <p:nvPr/>
            </p:nvSpPr>
            <p:spPr>
              <a:xfrm>
                <a:off x="535199" y="4438282"/>
                <a:ext cx="61253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D9DB2">
                        <a:lumMod val="75000"/>
                      </a:srgbClr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Constraint from low-</a:t>
                </a:r>
                <a14:m>
                  <m:oMath xmlns:m="http://schemas.openxmlformats.org/officeDocument/2006/math">
                    <m:r>
                      <a:rPr kumimoji="1" lang="en-US" altLang="ja-JP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𝑬</m:t>
                    </m:r>
                  </m:oMath>
                </a14:m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D9DB2">
                        <a:lumMod val="75000"/>
                      </a:srgbClr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 exp. of </a:t>
                </a:r>
                <a14:m>
                  <m:oMath xmlns:m="http://schemas.openxmlformats.org/officeDocument/2006/math"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𝑩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𝑬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𝝀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D9DB2">
                      <a:lumMod val="75000"/>
                    </a:srgbClr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426B5DD7-56F3-642D-1661-F62C189AA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99" y="4438282"/>
                <a:ext cx="6125395" cy="523220"/>
              </a:xfrm>
              <a:prstGeom prst="rect">
                <a:avLst/>
              </a:prstGeom>
              <a:blipFill>
                <a:blip r:embed="rId8"/>
                <a:stretch>
                  <a:fillRect l="-2090" t="-1162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B2500682-2B61-257F-27E9-6EEC41FDA056}"/>
              </a:ext>
            </a:extLst>
          </p:cNvPr>
          <p:cNvSpPr txBox="1"/>
          <p:nvPr/>
        </p:nvSpPr>
        <p:spPr>
          <a:xfrm>
            <a:off x="3616706" y="5033050"/>
            <a:ext cx="2829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Hagino, Takigawa (’12)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Hagino, Ogata, Moro (’22)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9F930F37-97FE-34C3-3F73-8669ECAA1C14}"/>
                  </a:ext>
                </a:extLst>
              </p:cNvPr>
              <p:cNvSpPr txBox="1"/>
              <p:nvPr/>
            </p:nvSpPr>
            <p:spPr>
              <a:xfrm>
                <a:off x="1028256" y="5965602"/>
                <a:ext cx="1012168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Treatment of surface vibration is apparent in the space-fixed coordinates.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Deformation params.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515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𝜆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can be constrained from transition probability.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9F930F37-97FE-34C3-3F73-8669ECAA1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56" y="5965602"/>
                <a:ext cx="10121682" cy="830997"/>
              </a:xfrm>
              <a:prstGeom prst="rect">
                <a:avLst/>
              </a:prstGeom>
              <a:blipFill>
                <a:blip r:embed="rId9"/>
                <a:stretch>
                  <a:fillRect l="-964" t="-5147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図 73">
            <a:extLst>
              <a:ext uri="{FF2B5EF4-FFF2-40B4-BE49-F238E27FC236}">
                <a16:creationId xmlns:a16="http://schemas.microsoft.com/office/drawing/2014/main" id="{A69D1503-6587-92CD-0F9D-FAC70D233A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2497" y="1072638"/>
            <a:ext cx="2362200" cy="581025"/>
          </a:xfrm>
          <a:prstGeom prst="rect">
            <a:avLst/>
          </a:prstGeom>
        </p:spPr>
      </p:pic>
      <p:sp>
        <p:nvSpPr>
          <p:cNvPr id="75" name="矢印: 左右 74">
            <a:extLst>
              <a:ext uri="{FF2B5EF4-FFF2-40B4-BE49-F238E27FC236}">
                <a16:creationId xmlns:a16="http://schemas.microsoft.com/office/drawing/2014/main" id="{47823313-951B-A76A-8D2B-0928F6E91B14}"/>
              </a:ext>
            </a:extLst>
          </p:cNvPr>
          <p:cNvSpPr/>
          <p:nvPr/>
        </p:nvSpPr>
        <p:spPr>
          <a:xfrm rot="1347622">
            <a:off x="7538895" y="3962539"/>
            <a:ext cx="1095387" cy="529075"/>
          </a:xfrm>
          <a:prstGeom prst="leftRightArrow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4478DE80-0E8B-F164-C4C6-92E015B82C95}"/>
              </a:ext>
            </a:extLst>
          </p:cNvPr>
          <p:cNvSpPr txBox="1"/>
          <p:nvPr/>
        </p:nvSpPr>
        <p:spPr>
          <a:xfrm>
            <a:off x="8596572" y="4476003"/>
            <a:ext cx="3595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More complicated in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3A5065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body-fixed coordinates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14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56FF01A-DAE9-932F-94AD-24AFD6EC5FF2}"/>
              </a:ext>
            </a:extLst>
          </p:cNvPr>
          <p:cNvSpPr/>
          <p:nvPr/>
        </p:nvSpPr>
        <p:spPr>
          <a:xfrm>
            <a:off x="444593" y="1712801"/>
            <a:ext cx="3335471" cy="136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B34AEBA-1071-7BA2-A98D-B8E59F1DC53E}"/>
              </a:ext>
            </a:extLst>
          </p:cNvPr>
          <p:cNvSpPr txBox="1"/>
          <p:nvPr/>
        </p:nvSpPr>
        <p:spPr>
          <a:xfrm>
            <a:off x="444594" y="1240263"/>
            <a:ext cx="3335470" cy="472537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Initial Transverse Distr.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9659A1E-5ED8-2448-7471-DE0B8D2A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Transverse Distribution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8DCD944-3AEC-5D7C-B33E-F6B0C6DAE1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3789950" y="1759254"/>
            <a:ext cx="4168072" cy="309591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9F1017E-BEE7-7B5B-95C5-21E2F8DFE3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930"/>
          <a:stretch>
            <a:fillRect/>
          </a:stretch>
        </p:blipFill>
        <p:spPr>
          <a:xfrm>
            <a:off x="7954244" y="1769521"/>
            <a:ext cx="4141484" cy="308044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316A603-66BA-0C4E-C464-15051538D2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957" y="2113440"/>
            <a:ext cx="2333625" cy="6858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B2CECC-87C5-59D5-FA1F-8D1990379868}"/>
              </a:ext>
            </a:extLst>
          </p:cNvPr>
          <p:cNvSpPr txBox="1"/>
          <p:nvPr/>
        </p:nvSpPr>
        <p:spPr>
          <a:xfrm>
            <a:off x="534146" y="1759254"/>
            <a:ext cx="3166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droplet full-overlap model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DB8B544-27B1-2577-28AF-D0B8D1D614FD}"/>
              </a:ext>
            </a:extLst>
          </p:cNvPr>
          <p:cNvSpPr txBox="1"/>
          <p:nvPr/>
        </p:nvSpPr>
        <p:spPr>
          <a:xfrm>
            <a:off x="2672552" y="2678354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Jia (’22)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8D207FD-80BF-574E-9196-93A2E7F139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294"/>
          <a:stretch>
            <a:fillRect/>
          </a:stretch>
        </p:blipFill>
        <p:spPr>
          <a:xfrm>
            <a:off x="785957" y="3235504"/>
            <a:ext cx="2267810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17F87F2-A3B4-8F28-C8D4-A2452EE0C6E7}"/>
                  </a:ext>
                </a:extLst>
              </p:cNvPr>
              <p:cNvSpPr txBox="1"/>
              <p:nvPr/>
            </p:nvSpPr>
            <p:spPr>
              <a:xfrm>
                <a:off x="4336385" y="1228677"/>
                <a:ext cx="2888868" cy="53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/>
                      <m:sup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𝟓𝟖</m:t>
                        </m:r>
                      </m:sup>
                    </m:sSup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D9DB2">
                        <a:lumMod val="75000"/>
                      </a:srgbClr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Ni, Quadrupole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D9DB2">
                      <a:lumMod val="75000"/>
                    </a:srgbClr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17F87F2-A3B4-8F28-C8D4-A2452EE0C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385" y="1228677"/>
                <a:ext cx="2888868" cy="533031"/>
              </a:xfrm>
              <a:prstGeom prst="rect">
                <a:avLst/>
              </a:prstGeom>
              <a:blipFill>
                <a:blip r:embed="rId5"/>
                <a:stretch>
                  <a:fillRect r="-2532" b="-264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0D017CE-FDAF-6A51-0FA8-87BADDC3E887}"/>
                  </a:ext>
                </a:extLst>
              </p:cNvPr>
              <p:cNvSpPr txBox="1"/>
              <p:nvPr/>
            </p:nvSpPr>
            <p:spPr>
              <a:xfrm>
                <a:off x="8470754" y="1245714"/>
                <a:ext cx="2688493" cy="527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/>
                      <m:sup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𝟐𝟎𝟖</m:t>
                        </m:r>
                      </m:sup>
                    </m:sSup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D9DB2">
                        <a:lumMod val="75000"/>
                      </a:srgbClr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Pb, Octupole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D9DB2">
                      <a:lumMod val="75000"/>
                    </a:srgbClr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0D017CE-FDAF-6A51-0FA8-87BADDC3E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754" y="1245714"/>
                <a:ext cx="2688493" cy="527580"/>
              </a:xfrm>
              <a:prstGeom prst="rect">
                <a:avLst/>
              </a:prstGeom>
              <a:blipFill>
                <a:blip r:embed="rId6"/>
                <a:stretch>
                  <a:fillRect r="-2721" b="-252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|\epsilon_2|&#10;\end{align*}&lt;/body&gt;&#10;  &lt;fcolor&gt;FF000000&lt;/fcolor&gt;&#10;  &lt;bcolor&gt;FF000000&lt;/bcolor&gt;&#10;  &lt;transparent&gt;True&lt;/transparent&gt;&#10;  &lt;resolution&gt;1800&lt;/resolution&gt;&#10;  &lt;imageh&gt;249&lt;/imageh&gt;&#10;  &lt;imagew&gt;292&lt;/imagew&gt;&#10;  &lt;scale&gt;50&lt;/scale&gt;&#10;  &lt;cursor&gt;28&lt;/cursor&gt;&#10;&lt;/TeXTeX&gt;">
            <a:extLst>
              <a:ext uri="{FF2B5EF4-FFF2-40B4-BE49-F238E27FC236}">
                <a16:creationId xmlns:a16="http://schemas.microsoft.com/office/drawing/2014/main" id="{A71DF7A8-DD71-D1DA-ECBF-664A85CB54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079" y="3870036"/>
            <a:ext cx="410670" cy="35019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|\epsilon_3|&#10;\end{align*}&lt;/body&gt;&#10;  &lt;fcolor&gt;FF000000&lt;/fcolor&gt;&#10;  &lt;bcolor&gt;FF000000&lt;/bcolor&gt;&#10;  &lt;transparent&gt;True&lt;/transparent&gt;&#10;  &lt;resolution&gt;1800&lt;/resolution&gt;&#10;  &lt;imageh&gt;249&lt;/imageh&gt;&#10;  &lt;imagew&gt;292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3BA11970-FF1B-CE4B-BB80-260B406456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259" y="3870036"/>
            <a:ext cx="410670" cy="35019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62DEEDD8-EC2B-11EB-2CBD-7F354C160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608" t="7294" r="6137" b="82081"/>
          <a:stretch>
            <a:fillRect/>
          </a:stretch>
        </p:blipFill>
        <p:spPr>
          <a:xfrm>
            <a:off x="9823898" y="2219461"/>
            <a:ext cx="2369837" cy="906642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38C99DD-F329-5C17-4441-B630908B96F7}"/>
              </a:ext>
            </a:extLst>
          </p:cNvPr>
          <p:cNvSpPr txBox="1"/>
          <p:nvPr/>
        </p:nvSpPr>
        <p:spPr>
          <a:xfrm>
            <a:off x="357044" y="5012207"/>
            <a:ext cx="6495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Distribution differs significantly between the surface </a:t>
            </a:r>
            <a:r>
              <a:rPr lang="en-US" altLang="ja-JP" sz="2400" dirty="0">
                <a:solidFill>
                  <a:srgbClr val="515151"/>
                </a:solidFill>
                <a:latin typeface="Yu Gothic UI"/>
                <a:ea typeface="游明朝"/>
              </a:rPr>
              <a:t>vibration and static deformation.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>
                <a:solidFill>
                  <a:srgbClr val="515151"/>
                </a:solidFill>
                <a:latin typeface="Yu Gothic UI"/>
                <a:ea typeface="游明朝"/>
              </a:rPr>
              <a:t>A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xial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 deformation is insufficient to describe the surface vibration.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CE7A0E65-1B9F-18CE-AECA-3BB0FBC36E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6582" y="4801455"/>
            <a:ext cx="4922749" cy="201234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848A90-0A5C-742D-B663-21B15F52839A}"/>
              </a:ext>
            </a:extLst>
          </p:cNvPr>
          <p:cNvSpPr txBox="1"/>
          <p:nvPr/>
        </p:nvSpPr>
        <p:spPr>
          <a:xfrm>
            <a:off x="8820936" y="258651"/>
            <a:ext cx="3153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Hagino, MK, PRC (’25)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08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53F1AC8-73BB-02AC-3844-2A65C1F75815}"/>
              </a:ext>
            </a:extLst>
          </p:cNvPr>
          <p:cNvSpPr/>
          <p:nvPr/>
        </p:nvSpPr>
        <p:spPr>
          <a:xfrm>
            <a:off x="0" y="5114878"/>
            <a:ext cx="12192000" cy="17659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31B6CF4-CC8F-B407-889F-9ADB71936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Transverse Distribution 2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B3639F0-3A46-AD1A-B7C6-BE6687E0AB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7348"/>
          <a:stretch>
            <a:fillRect/>
          </a:stretch>
        </p:blipFill>
        <p:spPr>
          <a:xfrm>
            <a:off x="711261" y="2102854"/>
            <a:ext cx="3825494" cy="210064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D551E63-4D9A-C41C-D695-80B2B9D3C0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514" b="37521"/>
          <a:stretch>
            <a:fillRect/>
          </a:stretch>
        </p:blipFill>
        <p:spPr>
          <a:xfrm>
            <a:off x="4657086" y="2218498"/>
            <a:ext cx="3825494" cy="199208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9F2E829-5FDF-009F-5D8D-89C5E7826E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80"/>
          <a:stretch>
            <a:fillRect/>
          </a:stretch>
        </p:blipFill>
        <p:spPr>
          <a:xfrm>
            <a:off x="735661" y="4137108"/>
            <a:ext cx="3825494" cy="58028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6D022AE-85D3-AD8A-F718-5174290BF7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80"/>
          <a:stretch>
            <a:fillRect/>
          </a:stretch>
        </p:blipFill>
        <p:spPr>
          <a:xfrm>
            <a:off x="4657086" y="4137108"/>
            <a:ext cx="3825494" cy="58028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9F68020-1277-8BA0-F6AD-938CFF12D8AD}"/>
              </a:ext>
            </a:extLst>
          </p:cNvPr>
          <p:cNvSpPr txBox="1"/>
          <p:nvPr/>
        </p:nvSpPr>
        <p:spPr>
          <a:xfrm>
            <a:off x="1497995" y="1700233"/>
            <a:ext cx="3098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Surface Vibration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D9DB2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538CFDA-E023-93C9-73EC-E5B99071BFBC}"/>
              </a:ext>
            </a:extLst>
          </p:cNvPr>
          <p:cNvSpPr txBox="1"/>
          <p:nvPr/>
        </p:nvSpPr>
        <p:spPr>
          <a:xfrm>
            <a:off x="8820936" y="258651"/>
            <a:ext cx="3153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Hagino, MK, PRC (’25)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167CDA1-C48F-C4B0-27B9-069E560891DB}"/>
              </a:ext>
            </a:extLst>
          </p:cNvPr>
          <p:cNvSpPr txBox="1"/>
          <p:nvPr/>
        </p:nvSpPr>
        <p:spPr>
          <a:xfrm>
            <a:off x="5639058" y="1711442"/>
            <a:ext cx="251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Static Deform.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D9DB2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1F37918-7696-F057-0F90-5043D328C172}"/>
                  </a:ext>
                </a:extLst>
              </p:cNvPr>
              <p:cNvSpPr txBox="1"/>
              <p:nvPr/>
            </p:nvSpPr>
            <p:spPr>
              <a:xfrm>
                <a:off x="1718320" y="1085364"/>
                <a:ext cx="5406224" cy="606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/>
                      <m:sup>
                        <m: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𝟓𝟖</m:t>
                        </m:r>
                      </m:sup>
                    </m:sSup>
                  </m:oMath>
                </a14:m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D9DB2">
                        <a:lumMod val="75000"/>
                      </a:srgbClr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Ni, Quadrupole,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𝜷</m:t>
                        </m:r>
                      </m:e>
                      <m:sub>
                        <m: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D9DB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𝟎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D9DB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𝟐𝟏𝟖</m:t>
                    </m:r>
                  </m:oMath>
                </a14:m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D9DB2">
                      <a:lumMod val="75000"/>
                    </a:srgbClr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1F37918-7696-F057-0F90-5043D328C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320" y="1085364"/>
                <a:ext cx="5406224" cy="606448"/>
              </a:xfrm>
              <a:prstGeom prst="rect">
                <a:avLst/>
              </a:prstGeom>
              <a:blipFill>
                <a:blip r:embed="rId3"/>
                <a:stretch>
                  <a:fillRect b="-2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0AA14E0-4A25-2FF7-4AC9-C002EC47931B}"/>
              </a:ext>
            </a:extLst>
          </p:cNvPr>
          <p:cNvSpPr txBox="1"/>
          <p:nvPr/>
        </p:nvSpPr>
        <p:spPr>
          <a:xfrm>
            <a:off x="332320" y="5238092"/>
            <a:ext cx="3070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Short Summary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D9DB2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CA4496F-BD4E-2387-EBB3-58D6440B6829}"/>
                  </a:ext>
                </a:extLst>
              </p:cNvPr>
              <p:cNvSpPr txBox="1"/>
              <p:nvPr/>
            </p:nvSpPr>
            <p:spPr>
              <a:xfrm>
                <a:off x="4029209" y="5238092"/>
                <a:ext cx="742888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Surface vibration</a:t>
                </a:r>
                <a:r>
                  <a:rPr lang="en-US" altLang="ja-JP" sz="2400" dirty="0">
                    <a:solidFill>
                      <a:srgbClr val="515151"/>
                    </a:solidFill>
                    <a:latin typeface="Yu Gothic UI"/>
                    <a:ea typeface="游明朝"/>
                  </a:rPr>
                  <a:t> and static deformation are discriminable through the distributions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515151"/>
                            </a:solidFill>
                            <a:latin typeface="Cambria Math" panose="02040503050406030204" pitchFamily="18" charset="0"/>
                            <a:ea typeface="游明朝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515151"/>
                            </a:solidFill>
                            <a:latin typeface="Cambria Math" panose="02040503050406030204" pitchFamily="18" charset="0"/>
                            <a:ea typeface="游明朝"/>
                          </a:rPr>
                          <m:t>𝜖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515151"/>
                            </a:solidFill>
                            <a:latin typeface="Cambria Math" panose="02040503050406030204" pitchFamily="18" charset="0"/>
                            <a:ea typeface="游明朝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/>
                        <a:cs typeface="+mn-cs"/>
                      </a:rPr>
                      <m:t>𝑑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5151"/>
                    </a:solidFill>
                    <a:effectLst/>
                    <a:uLnTx/>
                    <a:uFillTx/>
                    <a:latin typeface="Yu Gothic UI"/>
                    <a:ea typeface="游明朝"/>
                    <a:cs typeface="+mn-cs"/>
                  </a:rPr>
                  <a:t>Space-fixed prescription is more convenient in treating the surface vibration of spherical nuclei.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CA4496F-BD4E-2387-EBB3-58D6440B6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209" y="5238092"/>
                <a:ext cx="7428880" cy="1569660"/>
              </a:xfrm>
              <a:prstGeom prst="rect">
                <a:avLst/>
              </a:prstGeom>
              <a:blipFill>
                <a:blip r:embed="rId4"/>
                <a:stretch>
                  <a:fillRect l="-1148" t="-2713" b="-8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図 20">
            <a:extLst>
              <a:ext uri="{FF2B5EF4-FFF2-40B4-BE49-F238E27FC236}">
                <a16:creationId xmlns:a16="http://schemas.microsoft.com/office/drawing/2014/main" id="{0C3F0057-6173-3DA1-0AED-99E75D3E45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7923"/>
          <a:stretch>
            <a:fillRect/>
          </a:stretch>
        </p:blipFill>
        <p:spPr>
          <a:xfrm>
            <a:off x="9446709" y="2456088"/>
            <a:ext cx="2315403" cy="70544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82A93C9B-6EDE-B5F2-5CE5-E497D08A56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1515" r="-1"/>
          <a:stretch>
            <a:fillRect/>
          </a:stretch>
        </p:blipFill>
        <p:spPr>
          <a:xfrm>
            <a:off x="9445540" y="3253073"/>
            <a:ext cx="1711154" cy="705441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958C953-33AA-4B55-D0C3-55FA63ED0544}"/>
              </a:ext>
            </a:extLst>
          </p:cNvPr>
          <p:cNvSpPr txBox="1"/>
          <p:nvPr/>
        </p:nvSpPr>
        <p:spPr>
          <a:xfrm>
            <a:off x="3696442" y="4571143"/>
            <a:ext cx="2444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inverse mean radius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67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5A7E06-091C-A3D5-D760-2D87B987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Uroboros in Nuclear Physics</a:t>
            </a:r>
            <a:endParaRPr kumimoji="1" lang="ja-JP" altLang="en-US" dirty="0"/>
          </a:p>
        </p:txBody>
      </p:sp>
      <p:pic>
        <p:nvPicPr>
          <p:cNvPr id="31" name="図 30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BE919B85-5336-1599-344B-6150E5DDC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80" y="1477402"/>
            <a:ext cx="4217773" cy="3536517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97338CD-0259-87F1-EA59-75B24B832019}"/>
              </a:ext>
            </a:extLst>
          </p:cNvPr>
          <p:cNvSpPr txBox="1"/>
          <p:nvPr/>
        </p:nvSpPr>
        <p:spPr>
          <a:xfrm>
            <a:off x="9217715" y="4888290"/>
            <a:ext cx="2139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Glashow (1982)</a:t>
            </a:r>
            <a:endParaRPr kumimoji="1" lang="ja-JP" altLang="en-US" sz="24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0BFB0C3-A9D1-2668-0E44-C79974E7C0E2}"/>
              </a:ext>
            </a:extLst>
          </p:cNvPr>
          <p:cNvSpPr txBox="1"/>
          <p:nvPr/>
        </p:nvSpPr>
        <p:spPr>
          <a:xfrm>
            <a:off x="562485" y="5689014"/>
            <a:ext cx="106779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High-Energy </a:t>
            </a:r>
            <a:r>
              <a:rPr kumimoji="1" lang="en-US" altLang="ja-JP" sz="2800" dirty="0"/>
              <a:t>HIC provides us with info. of nuclear structure.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Nuclear structure is necessary for understanding Relativistic HIC.</a:t>
            </a:r>
            <a:endParaRPr kumimoji="1" lang="ja-JP" altLang="en-US" sz="28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BDE2119-D311-D500-2467-EDFE15A1BC71}"/>
              </a:ext>
            </a:extLst>
          </p:cNvPr>
          <p:cNvSpPr txBox="1"/>
          <p:nvPr/>
        </p:nvSpPr>
        <p:spPr>
          <a:xfrm>
            <a:off x="7276586" y="1046380"/>
            <a:ext cx="343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Uroboros </a:t>
            </a:r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of Physics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2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A801B-AE7E-3043-4292-1D444E72B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5A9A89-38CF-DC99-C487-85E85579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Uroboros in Nuclear Physics</a:t>
            </a:r>
            <a:endParaRPr kumimoji="1" lang="ja-JP" altLang="en-US" dirty="0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86E0E8E6-93EE-0AF0-D94A-C4D0451B1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88" y="1659521"/>
            <a:ext cx="3259307" cy="3459602"/>
          </a:xfrm>
          <a:prstGeom prst="rect">
            <a:avLst/>
          </a:prstGeom>
        </p:spPr>
      </p:pic>
      <p:sp>
        <p:nvSpPr>
          <p:cNvPr id="28" name="角丸四角形 27">
            <a:extLst>
              <a:ext uri="{FF2B5EF4-FFF2-40B4-BE49-F238E27FC236}">
                <a16:creationId xmlns:a16="http://schemas.microsoft.com/office/drawing/2014/main" id="{C81F2EFA-77FA-A4FB-6C3E-AA7F84007E5E}"/>
              </a:ext>
            </a:extLst>
          </p:cNvPr>
          <p:cNvSpPr/>
          <p:nvPr/>
        </p:nvSpPr>
        <p:spPr>
          <a:xfrm>
            <a:off x="4027450" y="1320982"/>
            <a:ext cx="1574943" cy="1270053"/>
          </a:xfrm>
          <a:prstGeom prst="roundRect">
            <a:avLst>
              <a:gd name="adj" fmla="val 10612"/>
            </a:avLst>
          </a:prstGeom>
          <a:solidFill>
            <a:schemeClr val="tx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9" name="角丸四角形 27">
            <a:extLst>
              <a:ext uri="{FF2B5EF4-FFF2-40B4-BE49-F238E27FC236}">
                <a16:creationId xmlns:a16="http://schemas.microsoft.com/office/drawing/2014/main" id="{8888DE27-5C89-FBE8-4E6C-32ADB4A84105}"/>
              </a:ext>
            </a:extLst>
          </p:cNvPr>
          <p:cNvSpPr/>
          <p:nvPr/>
        </p:nvSpPr>
        <p:spPr>
          <a:xfrm>
            <a:off x="828452" y="1313952"/>
            <a:ext cx="2035454" cy="1270053"/>
          </a:xfrm>
          <a:prstGeom prst="roundRect">
            <a:avLst>
              <a:gd name="adj" fmla="val 10612"/>
            </a:avLst>
          </a:prstGeom>
          <a:solidFill>
            <a:schemeClr val="tx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0" name="角丸四角形 27">
            <a:extLst>
              <a:ext uri="{FF2B5EF4-FFF2-40B4-BE49-F238E27FC236}">
                <a16:creationId xmlns:a16="http://schemas.microsoft.com/office/drawing/2014/main" id="{BA31D21B-B18F-60F1-59CC-63AB33EA70C5}"/>
              </a:ext>
            </a:extLst>
          </p:cNvPr>
          <p:cNvSpPr/>
          <p:nvPr/>
        </p:nvSpPr>
        <p:spPr>
          <a:xfrm>
            <a:off x="475810" y="4106321"/>
            <a:ext cx="2383499" cy="933462"/>
          </a:xfrm>
          <a:prstGeom prst="roundRect">
            <a:avLst>
              <a:gd name="adj" fmla="val 10612"/>
            </a:avLst>
          </a:prstGeom>
          <a:solidFill>
            <a:schemeClr val="tx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31" name="図 30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B23C8FAC-E912-703C-45EF-10E551871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80" y="1477402"/>
            <a:ext cx="4217773" cy="3536517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7F7FD59-5CDA-E70E-178E-6558DFABA3D9}"/>
              </a:ext>
            </a:extLst>
          </p:cNvPr>
          <p:cNvSpPr txBox="1"/>
          <p:nvPr/>
        </p:nvSpPr>
        <p:spPr>
          <a:xfrm>
            <a:off x="4151358" y="1320982"/>
            <a:ext cx="1507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Nuclear structure</a:t>
            </a:r>
          </a:p>
          <a:p>
            <a:r>
              <a:rPr kumimoji="1" lang="en-US" altLang="ja-JP" sz="2400" dirty="0"/>
              <a:t>~1MeV</a:t>
            </a:r>
            <a:endParaRPr kumimoji="1" lang="ja-JP" altLang="en-US" sz="24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16614BF-A21F-5100-F36A-7270C73F8D57}"/>
              </a:ext>
            </a:extLst>
          </p:cNvPr>
          <p:cNvSpPr txBox="1"/>
          <p:nvPr/>
        </p:nvSpPr>
        <p:spPr>
          <a:xfrm>
            <a:off x="545982" y="4106321"/>
            <a:ext cx="2215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Hadron physics</a:t>
            </a:r>
          </a:p>
          <a:p>
            <a:r>
              <a:rPr kumimoji="1" lang="en-US" altLang="ja-JP" sz="2400" dirty="0"/>
              <a:t>~100MeV</a:t>
            </a:r>
            <a:endParaRPr kumimoji="1" lang="ja-JP" altLang="en-US" sz="24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F14D942-0D32-4F35-FA1E-DC1896F86A62}"/>
              </a:ext>
            </a:extLst>
          </p:cNvPr>
          <p:cNvSpPr txBox="1"/>
          <p:nvPr/>
        </p:nvSpPr>
        <p:spPr>
          <a:xfrm>
            <a:off x="910866" y="1340770"/>
            <a:ext cx="1992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Quark-gluon plasma</a:t>
            </a:r>
          </a:p>
          <a:p>
            <a:r>
              <a:rPr lang="en-US" altLang="ja-JP" sz="2400" dirty="0"/>
              <a:t>~1GeV</a:t>
            </a:r>
            <a:endParaRPr kumimoji="1" lang="ja-JP" altLang="en-US" sz="2400" dirty="0"/>
          </a:p>
        </p:txBody>
      </p:sp>
      <p:sp>
        <p:nvSpPr>
          <p:cNvPr id="35" name="角丸四角形 27">
            <a:extLst>
              <a:ext uri="{FF2B5EF4-FFF2-40B4-BE49-F238E27FC236}">
                <a16:creationId xmlns:a16="http://schemas.microsoft.com/office/drawing/2014/main" id="{C78E1122-C700-6EC3-43AF-97254F69188D}"/>
              </a:ext>
            </a:extLst>
          </p:cNvPr>
          <p:cNvSpPr/>
          <p:nvPr/>
        </p:nvSpPr>
        <p:spPr>
          <a:xfrm>
            <a:off x="4262323" y="3701663"/>
            <a:ext cx="1574943" cy="1270053"/>
          </a:xfrm>
          <a:prstGeom prst="roundRect">
            <a:avLst>
              <a:gd name="adj" fmla="val 10612"/>
            </a:avLst>
          </a:prstGeom>
          <a:solidFill>
            <a:schemeClr val="tx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A017491-47D1-62B5-91B1-0A4AA7304E7E}"/>
              </a:ext>
            </a:extLst>
          </p:cNvPr>
          <p:cNvSpPr txBox="1"/>
          <p:nvPr/>
        </p:nvSpPr>
        <p:spPr>
          <a:xfrm>
            <a:off x="4348539" y="3744374"/>
            <a:ext cx="1507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Nuclear reactions</a:t>
            </a:r>
          </a:p>
          <a:p>
            <a:r>
              <a:rPr kumimoji="1" lang="en-US" altLang="ja-JP" sz="2400" dirty="0"/>
              <a:t>~10MeV</a:t>
            </a:r>
            <a:endParaRPr kumimoji="1" lang="ja-JP" altLang="en-US" sz="24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5B1B34A-550D-1017-18A4-7A3B27F2F414}"/>
              </a:ext>
            </a:extLst>
          </p:cNvPr>
          <p:cNvSpPr txBox="1"/>
          <p:nvPr/>
        </p:nvSpPr>
        <p:spPr>
          <a:xfrm>
            <a:off x="2423713" y="2424564"/>
            <a:ext cx="1545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</a:rPr>
              <a:t>Heavy-ion</a:t>
            </a:r>
          </a:p>
          <a:p>
            <a:pPr algn="ctr"/>
            <a:r>
              <a:rPr lang="en-US" altLang="ja-JP" sz="2400" b="1" dirty="0">
                <a:solidFill>
                  <a:schemeClr val="bg1"/>
                </a:solidFill>
              </a:rPr>
              <a:t>Collisions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258BED7-A47B-BDB8-F5D5-0271F928161B}"/>
              </a:ext>
            </a:extLst>
          </p:cNvPr>
          <p:cNvSpPr txBox="1"/>
          <p:nvPr/>
        </p:nvSpPr>
        <p:spPr>
          <a:xfrm>
            <a:off x="9217715" y="4888290"/>
            <a:ext cx="2139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Glashow (1982)</a:t>
            </a:r>
            <a:endParaRPr kumimoji="1" lang="ja-JP" altLang="en-US" sz="24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0B11D91-94C5-A2CF-B36A-15A6F27F52D2}"/>
              </a:ext>
            </a:extLst>
          </p:cNvPr>
          <p:cNvSpPr txBox="1"/>
          <p:nvPr/>
        </p:nvSpPr>
        <p:spPr>
          <a:xfrm>
            <a:off x="643647" y="5402626"/>
            <a:ext cx="110546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High-Energy </a:t>
            </a:r>
            <a:r>
              <a:rPr kumimoji="1" lang="en-US" altLang="ja-JP" sz="2800" dirty="0"/>
              <a:t>HIC provides us with insights into nuclear structure.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Nuclear structure is necessary for understanding relativistic HIC.</a:t>
            </a:r>
            <a:endParaRPr kumimoji="1" lang="ja-JP" altLang="en-US" sz="28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FD6F0D3-CC6F-1DCF-89AC-89DB06B0D190}"/>
              </a:ext>
            </a:extLst>
          </p:cNvPr>
          <p:cNvSpPr txBox="1"/>
          <p:nvPr/>
        </p:nvSpPr>
        <p:spPr>
          <a:xfrm>
            <a:off x="2599896" y="2737562"/>
            <a:ext cx="1527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accent3">
                    <a:lumMod val="75000"/>
                  </a:schemeClr>
                </a:solidFill>
              </a:rPr>
              <a:t>heavy-ion</a:t>
            </a:r>
          </a:p>
          <a:p>
            <a:pPr algn="ctr"/>
            <a:r>
              <a:rPr lang="en-US" altLang="ja-JP" sz="2400" dirty="0">
                <a:solidFill>
                  <a:schemeClr val="accent3">
                    <a:lumMod val="75000"/>
                  </a:schemeClr>
                </a:solidFill>
              </a:rPr>
              <a:t>collisions</a:t>
            </a:r>
            <a:endParaRPr kumimoji="1" lang="ja-JP" alt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1" name="矢印: 左右 40">
            <a:extLst>
              <a:ext uri="{FF2B5EF4-FFF2-40B4-BE49-F238E27FC236}">
                <a16:creationId xmlns:a16="http://schemas.microsoft.com/office/drawing/2014/main" id="{30A9042B-11DF-C76F-5405-E9288D698763}"/>
              </a:ext>
            </a:extLst>
          </p:cNvPr>
          <p:cNvSpPr/>
          <p:nvPr/>
        </p:nvSpPr>
        <p:spPr>
          <a:xfrm>
            <a:off x="2784606" y="2439228"/>
            <a:ext cx="1158562" cy="400834"/>
          </a:xfrm>
          <a:prstGeom prst="leftRigh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AA21EDD-EF63-7CB4-F9B7-32A70419054C}"/>
              </a:ext>
            </a:extLst>
          </p:cNvPr>
          <p:cNvSpPr txBox="1"/>
          <p:nvPr/>
        </p:nvSpPr>
        <p:spPr>
          <a:xfrm>
            <a:off x="7276586" y="1046380"/>
            <a:ext cx="343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Uroboros </a:t>
            </a:r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of Physics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F281D129-35EB-2E89-BA90-E464192D0485}"/>
              </a:ext>
            </a:extLst>
          </p:cNvPr>
          <p:cNvSpPr/>
          <p:nvPr/>
        </p:nvSpPr>
        <p:spPr>
          <a:xfrm>
            <a:off x="7422204" y="3064213"/>
            <a:ext cx="729575" cy="865761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57B6B0F-79D4-5EEE-5985-BEB54BF6473E}"/>
              </a:ext>
            </a:extLst>
          </p:cNvPr>
          <p:cNvCxnSpPr/>
          <p:nvPr/>
        </p:nvCxnSpPr>
        <p:spPr>
          <a:xfrm flipH="1" flipV="1">
            <a:off x="5659149" y="2101174"/>
            <a:ext cx="2424536" cy="963039"/>
          </a:xfrm>
          <a:prstGeom prst="line">
            <a:avLst/>
          </a:pr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D423848-91A0-92B9-BA3B-A5C9678F78D7}"/>
              </a:ext>
            </a:extLst>
          </p:cNvPr>
          <p:cNvCxnSpPr>
            <a:cxnSpLocks/>
          </p:cNvCxnSpPr>
          <p:nvPr/>
        </p:nvCxnSpPr>
        <p:spPr>
          <a:xfrm flipH="1">
            <a:off x="5923482" y="3929974"/>
            <a:ext cx="2160203" cy="856035"/>
          </a:xfrm>
          <a:prstGeom prst="line">
            <a:avLst/>
          </a:pr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0CF5F2-ED3B-0C3C-9FA6-B116DA198D53}"/>
              </a:ext>
            </a:extLst>
          </p:cNvPr>
          <p:cNvSpPr txBox="1"/>
          <p:nvPr/>
        </p:nvSpPr>
        <p:spPr>
          <a:xfrm>
            <a:off x="7587575" y="6353371"/>
            <a:ext cx="4278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/>
                </a:solidFill>
              </a:rPr>
              <a:t>Workshop at YITP, April 2026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0" name="矢印: 山形 9">
            <a:extLst>
              <a:ext uri="{FF2B5EF4-FFF2-40B4-BE49-F238E27FC236}">
                <a16:creationId xmlns:a16="http://schemas.microsoft.com/office/drawing/2014/main" id="{62B78CB7-900B-1781-FD22-B1B4149B746B}"/>
              </a:ext>
            </a:extLst>
          </p:cNvPr>
          <p:cNvSpPr/>
          <p:nvPr/>
        </p:nvSpPr>
        <p:spPr>
          <a:xfrm>
            <a:off x="7197301" y="6421525"/>
            <a:ext cx="390274" cy="366118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42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4F92D-6AF2-9DC5-CF18-93B67D2A8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B993BC2-FAA2-93EE-6B07-5A25D02214FF}"/>
              </a:ext>
            </a:extLst>
          </p:cNvPr>
          <p:cNvSpPr/>
          <p:nvPr/>
        </p:nvSpPr>
        <p:spPr>
          <a:xfrm>
            <a:off x="427404" y="3393988"/>
            <a:ext cx="11218400" cy="18947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B2A9BE5-77AC-B489-1FBA-7E3BDB85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0E855E-72E5-D352-5FCC-B65902D55289}"/>
              </a:ext>
            </a:extLst>
          </p:cNvPr>
          <p:cNvSpPr txBox="1"/>
          <p:nvPr/>
        </p:nvSpPr>
        <p:spPr>
          <a:xfrm>
            <a:off x="561708" y="1630391"/>
            <a:ext cx="11218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Probing Shape Fluctuations of Nuclei in HIC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Hagino, MK, PRC112 (2025).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Efficiency Correction of Particle-averaged Quantities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MK, Esumi, Niida, Nonaka, arXiv:2510.18383.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46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20B44-4546-1744-1DB7-97C551E06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281D2A3-421D-9DBA-F2EC-7E3DEA81191C}"/>
              </a:ext>
            </a:extLst>
          </p:cNvPr>
          <p:cNvSpPr/>
          <p:nvPr/>
        </p:nvSpPr>
        <p:spPr>
          <a:xfrm>
            <a:off x="427404" y="1408671"/>
            <a:ext cx="11218400" cy="17876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7843C6C-0FF2-1487-49C8-CF04A175C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A143045-6CD2-0B24-5451-51F591F6EA29}"/>
              </a:ext>
            </a:extLst>
          </p:cNvPr>
          <p:cNvSpPr txBox="1"/>
          <p:nvPr/>
        </p:nvSpPr>
        <p:spPr>
          <a:xfrm>
            <a:off x="561708" y="1630391"/>
            <a:ext cx="11218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Probing Shape Fluctuations of Nuclei in HIC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Hagino, MK, PRC112 (2025).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Efficiency Correction of Particle-averaged Quantities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MK, Esumi, Niida, Nonaka, arXiv:2510.18383.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00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22392-048C-99BB-6D7C-400C9F00D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F5EDB276-ECF9-4320-127A-025A06BD4DD6}"/>
              </a:ext>
            </a:extLst>
          </p:cNvPr>
          <p:cNvSpPr/>
          <p:nvPr/>
        </p:nvSpPr>
        <p:spPr>
          <a:xfrm>
            <a:off x="6746952" y="4094686"/>
            <a:ext cx="3815277" cy="10704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0E0B9FFA-A34B-9C95-5997-870C5B5C588F}"/>
              </a:ext>
            </a:extLst>
          </p:cNvPr>
          <p:cNvSpPr/>
          <p:nvPr/>
        </p:nvSpPr>
        <p:spPr>
          <a:xfrm>
            <a:off x="863815" y="4045736"/>
            <a:ext cx="3815277" cy="10704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A00E3AD-C0BE-5940-B66E-6FF997D6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Detector Efficiency</a:t>
            </a:r>
            <a:endParaRPr kumimoji="1" lang="ja-JP" altLang="en-US" dirty="0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E0422965-E77B-E045-74A5-7A6731A9E62F}"/>
              </a:ext>
            </a:extLst>
          </p:cNvPr>
          <p:cNvSpPr/>
          <p:nvPr/>
        </p:nvSpPr>
        <p:spPr>
          <a:xfrm>
            <a:off x="6305086" y="1591876"/>
            <a:ext cx="2403692" cy="1837124"/>
          </a:xfrm>
          <a:prstGeom prst="rightArrow">
            <a:avLst>
              <a:gd name="adj1" fmla="val 100000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1B851C91-4488-C983-AAC1-8B24423D94C4}"/>
              </a:ext>
            </a:extLst>
          </p:cNvPr>
          <p:cNvSpPr/>
          <p:nvPr/>
        </p:nvSpPr>
        <p:spPr>
          <a:xfrm>
            <a:off x="162425" y="1498532"/>
            <a:ext cx="2716664" cy="2154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DA4FFEA-3EBC-CEB4-CAF7-E53AB45E89B7}"/>
              </a:ext>
            </a:extLst>
          </p:cNvPr>
          <p:cNvCxnSpPr>
            <a:cxnSpLocks/>
          </p:cNvCxnSpPr>
          <p:nvPr/>
        </p:nvCxnSpPr>
        <p:spPr>
          <a:xfrm flipV="1">
            <a:off x="2166454" y="1823310"/>
            <a:ext cx="1530281" cy="251169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879B7FE6-5B01-A8D2-4360-8414014384D1}"/>
              </a:ext>
            </a:extLst>
          </p:cNvPr>
          <p:cNvCxnSpPr/>
          <p:nvPr/>
        </p:nvCxnSpPr>
        <p:spPr>
          <a:xfrm flipV="1">
            <a:off x="2166454" y="2143122"/>
            <a:ext cx="1622854" cy="148282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B6B59F63-00B9-E52F-7974-22E6C8A15C7F}"/>
              </a:ext>
            </a:extLst>
          </p:cNvPr>
          <p:cNvCxnSpPr>
            <a:cxnSpLocks/>
          </p:cNvCxnSpPr>
          <p:nvPr/>
        </p:nvCxnSpPr>
        <p:spPr>
          <a:xfrm>
            <a:off x="2053896" y="2853487"/>
            <a:ext cx="1723549" cy="231448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3366A64-E4A1-061E-2FAC-2C871B036420}"/>
              </a:ext>
            </a:extLst>
          </p:cNvPr>
          <p:cNvSpPr txBox="1"/>
          <p:nvPr/>
        </p:nvSpPr>
        <p:spPr>
          <a:xfrm rot="5400000">
            <a:off x="2945449" y="238654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‥‥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13DF23D-48D2-F10D-9CE6-0E5A68C566EB}"/>
                  </a:ext>
                </a:extLst>
              </p:cNvPr>
              <p:cNvSpPr txBox="1"/>
              <p:nvPr/>
            </p:nvSpPr>
            <p:spPr>
              <a:xfrm>
                <a:off x="3845640" y="1826777"/>
                <a:ext cx="5740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28E5000-D816-ABD7-24AA-AB1F33044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640" y="1826777"/>
                <a:ext cx="574003" cy="461665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F010FB8-A5FD-C1F4-549A-C789FE4E8265}"/>
                  </a:ext>
                </a:extLst>
              </p:cNvPr>
              <p:cNvSpPr txBox="1"/>
              <p:nvPr/>
            </p:nvSpPr>
            <p:spPr>
              <a:xfrm>
                <a:off x="3737926" y="2940870"/>
                <a:ext cx="6193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76376D-5DA2-18A5-EBEE-50CD95191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926" y="2940870"/>
                <a:ext cx="619336" cy="461665"/>
              </a:xfrm>
              <a:prstGeom prst="rect">
                <a:avLst/>
              </a:prstGeom>
              <a:blipFill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A4CC368-05F1-CA79-E5EF-BF593926DBE7}"/>
              </a:ext>
            </a:extLst>
          </p:cNvPr>
          <p:cNvSpPr txBox="1"/>
          <p:nvPr/>
        </p:nvSpPr>
        <p:spPr>
          <a:xfrm rot="5400000">
            <a:off x="3796639" y="246453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63BB89D-4185-F1C4-D36D-02C37B359A8F}"/>
                  </a:ext>
                </a:extLst>
              </p:cNvPr>
              <p:cNvSpPr txBox="1"/>
              <p:nvPr/>
            </p:nvSpPr>
            <p:spPr>
              <a:xfrm>
                <a:off x="3691648" y="1501145"/>
                <a:ext cx="566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7126CEC-F5E9-BB6A-73A0-0ECDD91BF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648" y="1501145"/>
                <a:ext cx="566885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96B1F86-923E-E1F1-8C44-71E1E7F8405E}"/>
              </a:ext>
            </a:extLst>
          </p:cNvPr>
          <p:cNvSpPr txBox="1"/>
          <p:nvPr/>
        </p:nvSpPr>
        <p:spPr>
          <a:xfrm>
            <a:off x="6729315" y="1082832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chemeClr val="accent5">
                    <a:lumMod val="75000"/>
                  </a:schemeClr>
                </a:solidFill>
              </a:rPr>
              <a:t>Detector</a:t>
            </a:r>
            <a:endParaRPr kumimoji="1" lang="ja-JP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D493EC61-BB89-A7B7-E2D8-C6B5DF2990FB}"/>
                  </a:ext>
                </a:extLst>
              </p:cNvPr>
              <p:cNvSpPr txBox="1"/>
              <p:nvPr/>
            </p:nvSpPr>
            <p:spPr>
              <a:xfrm>
                <a:off x="4583970" y="2181167"/>
                <a:ext cx="1636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particles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8D576CF-0886-6C25-88E1-F9241ACA8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970" y="2181167"/>
                <a:ext cx="1636474" cy="461665"/>
              </a:xfrm>
              <a:prstGeom prst="rect">
                <a:avLst/>
              </a:prstGeom>
              <a:blipFill>
                <a:blip r:embed="rId5"/>
                <a:stretch>
                  <a:fillRect l="-1119" t="-9211" r="-4104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右中かっこ 32">
            <a:extLst>
              <a:ext uri="{FF2B5EF4-FFF2-40B4-BE49-F238E27FC236}">
                <a16:creationId xmlns:a16="http://schemas.microsoft.com/office/drawing/2014/main" id="{D66D2E54-9C3F-B005-4CF5-543538B9B622}"/>
              </a:ext>
            </a:extLst>
          </p:cNvPr>
          <p:cNvSpPr/>
          <p:nvPr/>
        </p:nvSpPr>
        <p:spPr>
          <a:xfrm>
            <a:off x="4290416" y="1609204"/>
            <a:ext cx="315534" cy="1906215"/>
          </a:xfrm>
          <a:prstGeom prst="rightBrace">
            <a:avLst>
              <a:gd name="adj1" fmla="val 24301"/>
              <a:gd name="adj2" fmla="val 4397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B1AF070-54EF-0CE6-C31E-6AC232A9F840}"/>
              </a:ext>
            </a:extLst>
          </p:cNvPr>
          <p:cNvSpPr txBox="1"/>
          <p:nvPr/>
        </p:nvSpPr>
        <p:spPr>
          <a:xfrm>
            <a:off x="1257738" y="4096408"/>
            <a:ext cx="1673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2">
                    <a:lumMod val="75000"/>
                  </a:schemeClr>
                </a:solidFill>
              </a:rPr>
              <a:t>true</a:t>
            </a:r>
            <a:r>
              <a:rPr kumimoji="1" lang="en-US" altLang="ja-JP" sz="2400" b="1" dirty="0"/>
              <a:t> </a:t>
            </a:r>
          </a:p>
          <a:p>
            <a:pPr algn="l"/>
            <a:r>
              <a:rPr kumimoji="1" lang="en-US" altLang="ja-JP" sz="2400" dirty="0"/>
              <a:t>total value:</a:t>
            </a:r>
            <a:endParaRPr kumimoji="1" lang="ja-JP" altLang="en-US" sz="2400" dirty="0"/>
          </a:p>
        </p:txBody>
      </p:sp>
      <p:sp>
        <p:nvSpPr>
          <p:cNvPr id="26" name="矢印: 下 25">
            <a:extLst>
              <a:ext uri="{FF2B5EF4-FFF2-40B4-BE49-F238E27FC236}">
                <a16:creationId xmlns:a16="http://schemas.microsoft.com/office/drawing/2014/main" id="{FA0BE4EC-3927-0107-5E93-913BE5F926D1}"/>
              </a:ext>
            </a:extLst>
          </p:cNvPr>
          <p:cNvSpPr/>
          <p:nvPr/>
        </p:nvSpPr>
        <p:spPr>
          <a:xfrm>
            <a:off x="3223360" y="3548967"/>
            <a:ext cx="1196283" cy="43783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D6712D31-4D0B-EC73-6314-55EB50E5FF09}"/>
              </a:ext>
            </a:extLst>
          </p:cNvPr>
          <p:cNvCxnSpPr>
            <a:cxnSpLocks/>
          </p:cNvCxnSpPr>
          <p:nvPr/>
        </p:nvCxnSpPr>
        <p:spPr>
          <a:xfrm>
            <a:off x="4757399" y="1788941"/>
            <a:ext cx="4694198" cy="0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5BC63B38-0523-C0D5-0792-151BF3287AEE}"/>
              </a:ext>
            </a:extLst>
          </p:cNvPr>
          <p:cNvCxnSpPr>
            <a:cxnSpLocks/>
          </p:cNvCxnSpPr>
          <p:nvPr/>
        </p:nvCxnSpPr>
        <p:spPr>
          <a:xfrm>
            <a:off x="4757398" y="2085127"/>
            <a:ext cx="1872821" cy="1679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866DEDD9-BEC0-1781-26C0-E3F308807CA1}"/>
              </a:ext>
            </a:extLst>
          </p:cNvPr>
          <p:cNvCxnSpPr>
            <a:cxnSpLocks/>
          </p:cNvCxnSpPr>
          <p:nvPr/>
        </p:nvCxnSpPr>
        <p:spPr>
          <a:xfrm>
            <a:off x="4757399" y="3171702"/>
            <a:ext cx="4694198" cy="0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FE14331F-31BB-CB11-4910-BF232B30C9FC}"/>
              </a:ext>
            </a:extLst>
          </p:cNvPr>
          <p:cNvCxnSpPr>
            <a:cxnSpLocks/>
          </p:cNvCxnSpPr>
          <p:nvPr/>
        </p:nvCxnSpPr>
        <p:spPr>
          <a:xfrm>
            <a:off x="4757398" y="2695310"/>
            <a:ext cx="4694198" cy="0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D28C353-466B-7DAA-9FE0-EE1893879AEC}"/>
              </a:ext>
            </a:extLst>
          </p:cNvPr>
          <p:cNvSpPr txBox="1"/>
          <p:nvPr/>
        </p:nvSpPr>
        <p:spPr>
          <a:xfrm>
            <a:off x="6746952" y="1787726"/>
            <a:ext cx="1253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b="1" dirty="0">
                <a:solidFill>
                  <a:schemeClr val="accent1"/>
                </a:solidFill>
              </a:rPr>
              <a:t>not </a:t>
            </a:r>
          </a:p>
          <a:p>
            <a:pPr algn="l"/>
            <a:r>
              <a:rPr kumimoji="1" lang="en-US" altLang="ja-JP" sz="2000" b="1" dirty="0">
                <a:solidFill>
                  <a:schemeClr val="accent1"/>
                </a:solidFill>
              </a:rPr>
              <a:t>observed</a:t>
            </a:r>
            <a:endParaRPr kumimoji="1" lang="ja-JP" altLang="en-US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10B0B3B3-D366-3FE5-87D8-BCD46726EF6B}"/>
                  </a:ext>
                </a:extLst>
              </p:cNvPr>
              <p:cNvSpPr txBox="1"/>
              <p:nvPr/>
            </p:nvSpPr>
            <p:spPr>
              <a:xfrm>
                <a:off x="9451597" y="2889775"/>
                <a:ext cx="6193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CE6F31A0-3D74-EBE6-D7F7-1871CE7B2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597" y="2889775"/>
                <a:ext cx="619336" cy="461665"/>
              </a:xfrm>
              <a:prstGeom prst="rect">
                <a:avLst/>
              </a:prstGeom>
              <a:blipFill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64EA93A6-E23E-493D-1717-9066EDEE7491}"/>
                  </a:ext>
                </a:extLst>
              </p:cNvPr>
              <p:cNvSpPr txBox="1"/>
              <p:nvPr/>
            </p:nvSpPr>
            <p:spPr>
              <a:xfrm>
                <a:off x="9456642" y="1507014"/>
                <a:ext cx="566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0454639-4B57-A7C2-E94C-F455475E7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642" y="1507014"/>
                <a:ext cx="566885" cy="461665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10D03F58-49C3-B99F-CEC2-6CABC7813D0B}"/>
                  </a:ext>
                </a:extLst>
              </p:cNvPr>
              <p:cNvSpPr txBox="1"/>
              <p:nvPr/>
            </p:nvSpPr>
            <p:spPr>
              <a:xfrm>
                <a:off x="10264997" y="2245838"/>
                <a:ext cx="1584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particles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52D36649-560C-2E1E-5E35-65723E671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997" y="2245838"/>
                <a:ext cx="1584536" cy="461665"/>
              </a:xfrm>
              <a:prstGeom prst="rect">
                <a:avLst/>
              </a:prstGeom>
              <a:blipFill>
                <a:blip r:embed="rId8"/>
                <a:stretch>
                  <a:fillRect t="-9211" r="-423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右中かっこ 45">
            <a:extLst>
              <a:ext uri="{FF2B5EF4-FFF2-40B4-BE49-F238E27FC236}">
                <a16:creationId xmlns:a16="http://schemas.microsoft.com/office/drawing/2014/main" id="{88C203AD-CCBE-CFEB-1BE5-C5E465190337}"/>
              </a:ext>
            </a:extLst>
          </p:cNvPr>
          <p:cNvSpPr/>
          <p:nvPr/>
        </p:nvSpPr>
        <p:spPr>
          <a:xfrm>
            <a:off x="10004088" y="1558109"/>
            <a:ext cx="315534" cy="1906215"/>
          </a:xfrm>
          <a:prstGeom prst="rightBrace">
            <a:avLst>
              <a:gd name="adj1" fmla="val 24301"/>
              <a:gd name="adj2" fmla="val 4959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47" name="乗算記号 46">
            <a:extLst>
              <a:ext uri="{FF2B5EF4-FFF2-40B4-BE49-F238E27FC236}">
                <a16:creationId xmlns:a16="http://schemas.microsoft.com/office/drawing/2014/main" id="{C15B5BFF-025E-730E-2DF1-6529FF12CE08}"/>
              </a:ext>
            </a:extLst>
          </p:cNvPr>
          <p:cNvSpPr/>
          <p:nvPr/>
        </p:nvSpPr>
        <p:spPr>
          <a:xfrm>
            <a:off x="6344113" y="1836940"/>
            <a:ext cx="504000" cy="468000"/>
          </a:xfrm>
          <a:prstGeom prst="mathMultiply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矢印: 下 50">
            <a:extLst>
              <a:ext uri="{FF2B5EF4-FFF2-40B4-BE49-F238E27FC236}">
                <a16:creationId xmlns:a16="http://schemas.microsoft.com/office/drawing/2014/main" id="{34C91A7A-8A7B-E03B-094A-CDA6AE2F3078}"/>
              </a:ext>
            </a:extLst>
          </p:cNvPr>
          <p:cNvSpPr/>
          <p:nvPr/>
        </p:nvSpPr>
        <p:spPr>
          <a:xfrm>
            <a:off x="9134376" y="3585845"/>
            <a:ext cx="1196283" cy="43783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31E1707-5A43-A65C-F4AB-37FE132F793A}"/>
              </a:ext>
            </a:extLst>
          </p:cNvPr>
          <p:cNvSpPr txBox="1"/>
          <p:nvPr/>
        </p:nvSpPr>
        <p:spPr>
          <a:xfrm>
            <a:off x="6920893" y="4226974"/>
            <a:ext cx="1673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6">
                    <a:lumMod val="75000"/>
                  </a:schemeClr>
                </a:solidFill>
              </a:rPr>
              <a:t>observed</a:t>
            </a:r>
          </a:p>
          <a:p>
            <a:pPr algn="l"/>
            <a:r>
              <a:rPr lang="en-US" altLang="ja-JP" sz="2400" dirty="0"/>
              <a:t>total value:</a:t>
            </a:r>
            <a:endParaRPr kumimoji="1" lang="ja-JP" altLang="en-US" sz="2400" dirty="0"/>
          </a:p>
        </p:txBody>
      </p:sp>
      <p:sp>
        <p:nvSpPr>
          <p:cNvPr id="6" name="乗算記号 5">
            <a:extLst>
              <a:ext uri="{FF2B5EF4-FFF2-40B4-BE49-F238E27FC236}">
                <a16:creationId xmlns:a16="http://schemas.microsoft.com/office/drawing/2014/main" id="{EEBBFE27-7FFF-6F00-E666-1D26D2D7D2FC}"/>
              </a:ext>
            </a:extLst>
          </p:cNvPr>
          <p:cNvSpPr/>
          <p:nvPr/>
        </p:nvSpPr>
        <p:spPr>
          <a:xfrm>
            <a:off x="6345650" y="2706242"/>
            <a:ext cx="504000" cy="468000"/>
          </a:xfrm>
          <a:prstGeom prst="mathMultiply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876C599-BB8B-DBA9-9236-BF95A9B78788}"/>
              </a:ext>
            </a:extLst>
          </p:cNvPr>
          <p:cNvSpPr/>
          <p:nvPr/>
        </p:nvSpPr>
        <p:spPr>
          <a:xfrm>
            <a:off x="1674056" y="5818731"/>
            <a:ext cx="8153118" cy="9544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3CD1167-37CA-F3F5-540E-F087F9C76509}"/>
              </a:ext>
            </a:extLst>
          </p:cNvPr>
          <p:cNvSpPr txBox="1"/>
          <p:nvPr/>
        </p:nvSpPr>
        <p:spPr>
          <a:xfrm>
            <a:off x="2364875" y="5891586"/>
            <a:ext cx="7015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/>
              <a:t>Observed</a:t>
            </a:r>
            <a:r>
              <a:rPr kumimoji="1" lang="en-US" altLang="ja-JP" sz="2400" dirty="0"/>
              <a:t> results are modified.</a:t>
            </a:r>
          </a:p>
          <a:p>
            <a:pPr algn="l"/>
            <a:r>
              <a:rPr lang="en-US" altLang="ja-JP" sz="2400" dirty="0"/>
              <a:t>Effects must be corrected to obtain the true result.</a:t>
            </a:r>
            <a:endParaRPr kumimoji="1" lang="ja-JP" altLang="en-US" sz="2400" dirty="0"/>
          </a:p>
        </p:txBody>
      </p:sp>
      <p:sp>
        <p:nvSpPr>
          <p:cNvPr id="14" name="矢印: 山形 13">
            <a:extLst>
              <a:ext uri="{FF2B5EF4-FFF2-40B4-BE49-F238E27FC236}">
                <a16:creationId xmlns:a16="http://schemas.microsoft.com/office/drawing/2014/main" id="{C5F1DDF1-8F15-B12B-09D5-8A8D12647233}"/>
              </a:ext>
            </a:extLst>
          </p:cNvPr>
          <p:cNvSpPr/>
          <p:nvPr/>
        </p:nvSpPr>
        <p:spPr>
          <a:xfrm>
            <a:off x="1797576" y="6006077"/>
            <a:ext cx="505741" cy="602017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sum_i p_i \Big\rangle&#10;\end{align*}&lt;/body&gt;&#10;  &lt;fcolor&gt;FF000000&lt;/fcolor&gt;&#10;  &lt;bcolor&gt;FF000000&lt;/bcolor&gt;&#10;  &lt;transparent&gt;True&lt;/transparent&gt;&#10;  &lt;resolution&gt;1800&lt;/resolution&gt;&#10;  &lt;imageh&gt;581&lt;/imageh&gt;&#10;  &lt;imagew&gt;899&lt;/imagew&gt;&#10;  &lt;scale&gt;50&lt;/scale&gt;&#10;  &lt;cursor&gt;43&lt;/cursor&gt;&#10;&lt;/TeXTeX&gt;">
            <a:extLst>
              <a:ext uri="{FF2B5EF4-FFF2-40B4-BE49-F238E27FC236}">
                <a16:creationId xmlns:a16="http://schemas.microsoft.com/office/drawing/2014/main" id="{6662193F-045D-56E9-2747-42B4785209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45" y="4306835"/>
            <a:ext cx="1099975" cy="710886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!\!\Big\langle \sum_{i\in{\rm (obs)}} p_i \Big\rangle \!\!\Big\rangle&#10;\end{align*}&lt;/body&gt;&#10;  &lt;fcolor&gt;FF000000&lt;/fcolor&gt;&#10;  &lt;bcolor&gt;FF000000&lt;/bcolor&gt;&#10;  &lt;transparent&gt;True&lt;/transparent&gt;&#10;  &lt;resolution&gt;1800&lt;/resolution&gt;&#10;  &lt;imageh&gt;640&lt;/imageh&gt;&#10;  &lt;imagew&gt;1325&lt;/imagew&gt;&#10;  &lt;scale&gt;50&lt;/scale&gt;&#10;  &lt;cursor&gt;98&lt;/cursor&gt;&#10;&lt;/TeXTeX&gt;">
            <a:extLst>
              <a:ext uri="{FF2B5EF4-FFF2-40B4-BE49-F238E27FC236}">
                <a16:creationId xmlns:a16="http://schemas.microsoft.com/office/drawing/2014/main" id="{CF7D2116-D0EE-85E6-8C75-CFC7193517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4" y="4287617"/>
            <a:ext cx="1621208" cy="783076"/>
          </a:xfrm>
          <a:prstGeom prst="rect">
            <a:avLst/>
          </a:prstGeom>
        </p:spPr>
      </p:pic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310609FD-BF38-F4E0-EAA8-57F39EF93B98}"/>
              </a:ext>
            </a:extLst>
          </p:cNvPr>
          <p:cNvCxnSpPr>
            <a:cxnSpLocks/>
          </p:cNvCxnSpPr>
          <p:nvPr/>
        </p:nvCxnSpPr>
        <p:spPr>
          <a:xfrm>
            <a:off x="4763415" y="2944305"/>
            <a:ext cx="1872821" cy="1679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26906ED-9B50-93A8-B8AE-85FD90D759CE}"/>
              </a:ext>
            </a:extLst>
          </p:cNvPr>
          <p:cNvSpPr txBox="1"/>
          <p:nvPr/>
        </p:nvSpPr>
        <p:spPr>
          <a:xfrm>
            <a:off x="1674056" y="5307571"/>
            <a:ext cx="8153118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ja-JP" sz="2800" dirty="0">
                <a:solidFill>
                  <a:schemeClr val="bg1"/>
                </a:solidFill>
              </a:rPr>
              <a:t>Real detectors lose some particles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C9C49CF1-CF79-309C-F78F-15440F96C592}"/>
              </a:ext>
            </a:extLst>
          </p:cNvPr>
          <p:cNvSpPr/>
          <p:nvPr/>
        </p:nvSpPr>
        <p:spPr>
          <a:xfrm>
            <a:off x="5080697" y="4162305"/>
            <a:ext cx="1263416" cy="9831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FF9B60-816A-D3EB-EDA6-1E9C9CC1F732}"/>
              </a:ext>
            </a:extLst>
          </p:cNvPr>
          <p:cNvSpPr txBox="1"/>
          <p:nvPr/>
        </p:nvSpPr>
        <p:spPr>
          <a:xfrm>
            <a:off x="4993937" y="3729534"/>
            <a:ext cx="14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/>
                </a:solidFill>
              </a:rPr>
              <a:t>modified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AE9FD8E-5574-8B98-1827-9B008DA099BB}"/>
              </a:ext>
            </a:extLst>
          </p:cNvPr>
          <p:cNvSpPr txBox="1"/>
          <p:nvPr/>
        </p:nvSpPr>
        <p:spPr>
          <a:xfrm rot="5400000">
            <a:off x="9288503" y="237311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‥‥</a:t>
            </a:r>
            <a:endParaRPr kumimoji="1" lang="ja-JP" altLang="en-US" sz="2400" dirty="0"/>
          </a:p>
        </p:txBody>
      </p:sp>
      <p:sp>
        <p:nvSpPr>
          <p:cNvPr id="10" name="乗算記号 9">
            <a:extLst>
              <a:ext uri="{FF2B5EF4-FFF2-40B4-BE49-F238E27FC236}">
                <a16:creationId xmlns:a16="http://schemas.microsoft.com/office/drawing/2014/main" id="{5E60FE21-9ACF-CE24-F1D0-4DA3D512C284}"/>
              </a:ext>
            </a:extLst>
          </p:cNvPr>
          <p:cNvSpPr/>
          <p:nvPr/>
        </p:nvSpPr>
        <p:spPr>
          <a:xfrm>
            <a:off x="9436613" y="1912851"/>
            <a:ext cx="504000" cy="468000"/>
          </a:xfrm>
          <a:prstGeom prst="mathMultiply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乗算記号 10">
            <a:extLst>
              <a:ext uri="{FF2B5EF4-FFF2-40B4-BE49-F238E27FC236}">
                <a16:creationId xmlns:a16="http://schemas.microsoft.com/office/drawing/2014/main" id="{25C88745-B64C-2A69-6636-0B4312ADBEBE}"/>
              </a:ext>
            </a:extLst>
          </p:cNvPr>
          <p:cNvSpPr/>
          <p:nvPr/>
        </p:nvSpPr>
        <p:spPr>
          <a:xfrm>
            <a:off x="9436612" y="2701163"/>
            <a:ext cx="504000" cy="468000"/>
          </a:xfrm>
          <a:prstGeom prst="mathMultiply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841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432A2-747E-AC4E-DA98-03DC15D75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47E60E1-63FA-41DD-CA3C-21BD26169507}"/>
              </a:ext>
            </a:extLst>
          </p:cNvPr>
          <p:cNvSpPr/>
          <p:nvPr/>
        </p:nvSpPr>
        <p:spPr>
          <a:xfrm>
            <a:off x="5763586" y="5482820"/>
            <a:ext cx="4223228" cy="11543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B30F672B-2015-86A3-8654-72963840FF5B}"/>
              </a:ext>
            </a:extLst>
          </p:cNvPr>
          <p:cNvSpPr/>
          <p:nvPr/>
        </p:nvSpPr>
        <p:spPr>
          <a:xfrm>
            <a:off x="6746952" y="4094686"/>
            <a:ext cx="3815277" cy="10704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B339704D-631B-93D8-A9BB-29B1026D8778}"/>
              </a:ext>
            </a:extLst>
          </p:cNvPr>
          <p:cNvSpPr/>
          <p:nvPr/>
        </p:nvSpPr>
        <p:spPr>
          <a:xfrm>
            <a:off x="863815" y="4045736"/>
            <a:ext cx="3815277" cy="10704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7D7D45D-01F6-9DB2-A495-0978A5AF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Efficiency Correction: Total </a:t>
            </a:r>
            <a:r>
              <a:rPr lang="en-US" altLang="ja-JP" dirty="0"/>
              <a:t>N</a:t>
            </a:r>
            <a:r>
              <a:rPr kumimoji="1" lang="en-US" altLang="ja-JP" dirty="0"/>
              <a:t>umber</a:t>
            </a:r>
            <a:endParaRPr kumimoji="1" lang="ja-JP" altLang="en-US" dirty="0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B1A3DE5F-5900-E721-CC06-F73C0882D177}"/>
              </a:ext>
            </a:extLst>
          </p:cNvPr>
          <p:cNvSpPr/>
          <p:nvPr/>
        </p:nvSpPr>
        <p:spPr>
          <a:xfrm>
            <a:off x="6305086" y="1591876"/>
            <a:ext cx="2403692" cy="1837124"/>
          </a:xfrm>
          <a:prstGeom prst="rightArrow">
            <a:avLst>
              <a:gd name="adj1" fmla="val 100000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154628C-0599-820D-5F53-A43E4248E656}"/>
              </a:ext>
            </a:extLst>
          </p:cNvPr>
          <p:cNvSpPr/>
          <p:nvPr/>
        </p:nvSpPr>
        <p:spPr>
          <a:xfrm>
            <a:off x="162425" y="1498532"/>
            <a:ext cx="2716664" cy="2154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7AF8AF75-DF4A-9AA2-BC33-AFC802B51B23}"/>
              </a:ext>
            </a:extLst>
          </p:cNvPr>
          <p:cNvCxnSpPr>
            <a:cxnSpLocks/>
          </p:cNvCxnSpPr>
          <p:nvPr/>
        </p:nvCxnSpPr>
        <p:spPr>
          <a:xfrm flipV="1">
            <a:off x="2166454" y="1823310"/>
            <a:ext cx="1530281" cy="251169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CDEFA755-B20B-5D2A-20AF-667238BE7D58}"/>
              </a:ext>
            </a:extLst>
          </p:cNvPr>
          <p:cNvCxnSpPr/>
          <p:nvPr/>
        </p:nvCxnSpPr>
        <p:spPr>
          <a:xfrm flipV="1">
            <a:off x="2166454" y="2143122"/>
            <a:ext cx="1622854" cy="148282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B430096D-192F-9DD5-2B5A-CEEF9DD04081}"/>
              </a:ext>
            </a:extLst>
          </p:cNvPr>
          <p:cNvCxnSpPr>
            <a:cxnSpLocks/>
          </p:cNvCxnSpPr>
          <p:nvPr/>
        </p:nvCxnSpPr>
        <p:spPr>
          <a:xfrm>
            <a:off x="2053896" y="2853487"/>
            <a:ext cx="1723549" cy="231448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BF2B78F-BCBC-8ED6-21AF-307549E4D67E}"/>
              </a:ext>
            </a:extLst>
          </p:cNvPr>
          <p:cNvSpPr txBox="1"/>
          <p:nvPr/>
        </p:nvSpPr>
        <p:spPr>
          <a:xfrm rot="5400000">
            <a:off x="2945449" y="238654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‥‥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5BC0251-9017-BE85-F02D-02A61BDC442C}"/>
                  </a:ext>
                </a:extLst>
              </p:cNvPr>
              <p:cNvSpPr txBox="1"/>
              <p:nvPr/>
            </p:nvSpPr>
            <p:spPr>
              <a:xfrm>
                <a:off x="3845640" y="1826777"/>
                <a:ext cx="5740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28E5000-D816-ABD7-24AA-AB1F33044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640" y="1826777"/>
                <a:ext cx="574003" cy="461665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D9F5E0C-83E2-48BB-488C-D75DD1581FE8}"/>
                  </a:ext>
                </a:extLst>
              </p:cNvPr>
              <p:cNvSpPr txBox="1"/>
              <p:nvPr/>
            </p:nvSpPr>
            <p:spPr>
              <a:xfrm>
                <a:off x="3737926" y="2940870"/>
                <a:ext cx="6193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76376D-5DA2-18A5-EBEE-50CD95191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926" y="2940870"/>
                <a:ext cx="619336" cy="461665"/>
              </a:xfrm>
              <a:prstGeom prst="rect">
                <a:avLst/>
              </a:prstGeom>
              <a:blipFill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BF6C0EA-580D-91F4-BA33-424EF5E6F842}"/>
              </a:ext>
            </a:extLst>
          </p:cNvPr>
          <p:cNvSpPr txBox="1"/>
          <p:nvPr/>
        </p:nvSpPr>
        <p:spPr>
          <a:xfrm rot="5400000">
            <a:off x="3796639" y="246453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02201B4-4FA4-A9D4-2409-0C3DF206D7A6}"/>
                  </a:ext>
                </a:extLst>
              </p:cNvPr>
              <p:cNvSpPr txBox="1"/>
              <p:nvPr/>
            </p:nvSpPr>
            <p:spPr>
              <a:xfrm>
                <a:off x="3691648" y="1501145"/>
                <a:ext cx="566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7126CEC-F5E9-BB6A-73A0-0ECDD91BF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648" y="1501145"/>
                <a:ext cx="566885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A741377-7992-50E2-68C6-598877585902}"/>
              </a:ext>
            </a:extLst>
          </p:cNvPr>
          <p:cNvSpPr txBox="1"/>
          <p:nvPr/>
        </p:nvSpPr>
        <p:spPr>
          <a:xfrm>
            <a:off x="6729315" y="1082832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chemeClr val="accent5">
                    <a:lumMod val="75000"/>
                  </a:schemeClr>
                </a:solidFill>
              </a:rPr>
              <a:t>Detector</a:t>
            </a:r>
            <a:endParaRPr kumimoji="1" lang="ja-JP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4A0255FF-CA8B-04F3-7392-2AD8813FCC98}"/>
                  </a:ext>
                </a:extLst>
              </p:cNvPr>
              <p:cNvSpPr txBox="1"/>
              <p:nvPr/>
            </p:nvSpPr>
            <p:spPr>
              <a:xfrm>
                <a:off x="4583970" y="2181167"/>
                <a:ext cx="1636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particles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8D576CF-0886-6C25-88E1-F9241ACA8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970" y="2181167"/>
                <a:ext cx="1636474" cy="461665"/>
              </a:xfrm>
              <a:prstGeom prst="rect">
                <a:avLst/>
              </a:prstGeom>
              <a:blipFill>
                <a:blip r:embed="rId5"/>
                <a:stretch>
                  <a:fillRect l="-1119" t="-9211" r="-4104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右中かっこ 32">
            <a:extLst>
              <a:ext uri="{FF2B5EF4-FFF2-40B4-BE49-F238E27FC236}">
                <a16:creationId xmlns:a16="http://schemas.microsoft.com/office/drawing/2014/main" id="{21D1E35D-D823-3B9D-601F-5E646A4F99CB}"/>
              </a:ext>
            </a:extLst>
          </p:cNvPr>
          <p:cNvSpPr/>
          <p:nvPr/>
        </p:nvSpPr>
        <p:spPr>
          <a:xfrm>
            <a:off x="4290416" y="1609204"/>
            <a:ext cx="315534" cy="1906215"/>
          </a:xfrm>
          <a:prstGeom prst="rightBrace">
            <a:avLst>
              <a:gd name="adj1" fmla="val 24301"/>
              <a:gd name="adj2" fmla="val 4397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FBB69FE-29A1-AC92-387F-8496FF1AE947}"/>
              </a:ext>
            </a:extLst>
          </p:cNvPr>
          <p:cNvSpPr txBox="1"/>
          <p:nvPr/>
        </p:nvSpPr>
        <p:spPr>
          <a:xfrm>
            <a:off x="1257738" y="4096408"/>
            <a:ext cx="1673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2">
                    <a:lumMod val="75000"/>
                  </a:schemeClr>
                </a:solidFill>
              </a:rPr>
              <a:t>true</a:t>
            </a:r>
            <a:r>
              <a:rPr kumimoji="1" lang="en-US" altLang="ja-JP" sz="2400" b="1" dirty="0"/>
              <a:t> </a:t>
            </a:r>
          </a:p>
          <a:p>
            <a:pPr algn="l"/>
            <a:r>
              <a:rPr kumimoji="1" lang="en-US" altLang="ja-JP" sz="2400" dirty="0"/>
              <a:t>total value:</a:t>
            </a:r>
            <a:endParaRPr kumimoji="1" lang="ja-JP" altLang="en-US" sz="2400" dirty="0"/>
          </a:p>
        </p:txBody>
      </p:sp>
      <p:sp>
        <p:nvSpPr>
          <p:cNvPr id="26" name="矢印: 下 25">
            <a:extLst>
              <a:ext uri="{FF2B5EF4-FFF2-40B4-BE49-F238E27FC236}">
                <a16:creationId xmlns:a16="http://schemas.microsoft.com/office/drawing/2014/main" id="{A13F87CE-76C2-C771-8900-86D662D96660}"/>
              </a:ext>
            </a:extLst>
          </p:cNvPr>
          <p:cNvSpPr/>
          <p:nvPr/>
        </p:nvSpPr>
        <p:spPr>
          <a:xfrm>
            <a:off x="3223360" y="3548967"/>
            <a:ext cx="1196283" cy="43783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210C0D01-A075-264B-C1E6-A6A55651B616}"/>
              </a:ext>
            </a:extLst>
          </p:cNvPr>
          <p:cNvCxnSpPr>
            <a:cxnSpLocks/>
          </p:cNvCxnSpPr>
          <p:nvPr/>
        </p:nvCxnSpPr>
        <p:spPr>
          <a:xfrm>
            <a:off x="4757399" y="1788941"/>
            <a:ext cx="4694198" cy="0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DB8D4585-9759-9CF9-C519-10691766086F}"/>
              </a:ext>
            </a:extLst>
          </p:cNvPr>
          <p:cNvCxnSpPr>
            <a:cxnSpLocks/>
          </p:cNvCxnSpPr>
          <p:nvPr/>
        </p:nvCxnSpPr>
        <p:spPr>
          <a:xfrm>
            <a:off x="4757398" y="2085127"/>
            <a:ext cx="1872821" cy="1679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470270D8-720E-D238-6F5C-794F20907091}"/>
              </a:ext>
            </a:extLst>
          </p:cNvPr>
          <p:cNvCxnSpPr>
            <a:cxnSpLocks/>
          </p:cNvCxnSpPr>
          <p:nvPr/>
        </p:nvCxnSpPr>
        <p:spPr>
          <a:xfrm>
            <a:off x="4757399" y="3171702"/>
            <a:ext cx="4694198" cy="0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1465995C-21EF-619E-D140-BDEAB74D9FB4}"/>
              </a:ext>
            </a:extLst>
          </p:cNvPr>
          <p:cNvCxnSpPr>
            <a:cxnSpLocks/>
          </p:cNvCxnSpPr>
          <p:nvPr/>
        </p:nvCxnSpPr>
        <p:spPr>
          <a:xfrm>
            <a:off x="4757398" y="2695310"/>
            <a:ext cx="4694198" cy="0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CE68296D-300A-BC97-9D45-7715E01E3784}"/>
                  </a:ext>
                </a:extLst>
              </p:cNvPr>
              <p:cNvSpPr txBox="1"/>
              <p:nvPr/>
            </p:nvSpPr>
            <p:spPr>
              <a:xfrm>
                <a:off x="9451597" y="2889775"/>
                <a:ext cx="6193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CE6F31A0-3D74-EBE6-D7F7-1871CE7B2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597" y="2889775"/>
                <a:ext cx="619336" cy="461665"/>
              </a:xfrm>
              <a:prstGeom prst="rect">
                <a:avLst/>
              </a:prstGeom>
              <a:blipFill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45BABFF-8994-269F-C088-9D6CD0025EB0}"/>
                  </a:ext>
                </a:extLst>
              </p:cNvPr>
              <p:cNvSpPr txBox="1"/>
              <p:nvPr/>
            </p:nvSpPr>
            <p:spPr>
              <a:xfrm>
                <a:off x="9456642" y="1507014"/>
                <a:ext cx="566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0454639-4B57-A7C2-E94C-F455475E7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642" y="1507014"/>
                <a:ext cx="566885" cy="461665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9FD659A4-CB0C-9219-F029-942BE72B208A}"/>
                  </a:ext>
                </a:extLst>
              </p:cNvPr>
              <p:cNvSpPr txBox="1"/>
              <p:nvPr/>
            </p:nvSpPr>
            <p:spPr>
              <a:xfrm>
                <a:off x="10264997" y="2245838"/>
                <a:ext cx="1584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particles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52D36649-560C-2E1E-5E35-65723E671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997" y="2245838"/>
                <a:ext cx="1584536" cy="461665"/>
              </a:xfrm>
              <a:prstGeom prst="rect">
                <a:avLst/>
              </a:prstGeom>
              <a:blipFill>
                <a:blip r:embed="rId8"/>
                <a:stretch>
                  <a:fillRect t="-9211" r="-423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右中かっこ 45">
            <a:extLst>
              <a:ext uri="{FF2B5EF4-FFF2-40B4-BE49-F238E27FC236}">
                <a16:creationId xmlns:a16="http://schemas.microsoft.com/office/drawing/2014/main" id="{68CA4762-4FD8-739A-AA82-7CE31CCB910F}"/>
              </a:ext>
            </a:extLst>
          </p:cNvPr>
          <p:cNvSpPr/>
          <p:nvPr/>
        </p:nvSpPr>
        <p:spPr>
          <a:xfrm>
            <a:off x="10004088" y="1558109"/>
            <a:ext cx="315534" cy="1906215"/>
          </a:xfrm>
          <a:prstGeom prst="rightBrace">
            <a:avLst>
              <a:gd name="adj1" fmla="val 24301"/>
              <a:gd name="adj2" fmla="val 4959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47" name="乗算記号 46">
            <a:extLst>
              <a:ext uri="{FF2B5EF4-FFF2-40B4-BE49-F238E27FC236}">
                <a16:creationId xmlns:a16="http://schemas.microsoft.com/office/drawing/2014/main" id="{7B137ED5-652F-45FB-6188-3C2B231F907E}"/>
              </a:ext>
            </a:extLst>
          </p:cNvPr>
          <p:cNvSpPr/>
          <p:nvPr/>
        </p:nvSpPr>
        <p:spPr>
          <a:xfrm>
            <a:off x="6344113" y="1836940"/>
            <a:ext cx="504000" cy="468000"/>
          </a:xfrm>
          <a:prstGeom prst="mathMultiply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矢印: 下 50">
            <a:extLst>
              <a:ext uri="{FF2B5EF4-FFF2-40B4-BE49-F238E27FC236}">
                <a16:creationId xmlns:a16="http://schemas.microsoft.com/office/drawing/2014/main" id="{CC780D25-F017-893C-CC22-80EAB3DEA12D}"/>
              </a:ext>
            </a:extLst>
          </p:cNvPr>
          <p:cNvSpPr/>
          <p:nvPr/>
        </p:nvSpPr>
        <p:spPr>
          <a:xfrm>
            <a:off x="9134376" y="3585845"/>
            <a:ext cx="1196283" cy="43783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87AC82E-44DF-8D8A-5038-6630CBEED943}"/>
              </a:ext>
            </a:extLst>
          </p:cNvPr>
          <p:cNvSpPr txBox="1"/>
          <p:nvPr/>
        </p:nvSpPr>
        <p:spPr>
          <a:xfrm>
            <a:off x="6920893" y="4226974"/>
            <a:ext cx="1673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6">
                    <a:lumMod val="75000"/>
                  </a:schemeClr>
                </a:solidFill>
              </a:rPr>
              <a:t>observed</a:t>
            </a:r>
          </a:p>
          <a:p>
            <a:pPr algn="l"/>
            <a:r>
              <a:rPr lang="en-US" altLang="ja-JP" sz="2400" dirty="0"/>
              <a:t>total value:</a:t>
            </a:r>
            <a:endParaRPr kumimoji="1" lang="ja-JP" altLang="en-US" sz="2400" dirty="0"/>
          </a:p>
        </p:txBody>
      </p:sp>
      <p:sp>
        <p:nvSpPr>
          <p:cNvPr id="6" name="乗算記号 5">
            <a:extLst>
              <a:ext uri="{FF2B5EF4-FFF2-40B4-BE49-F238E27FC236}">
                <a16:creationId xmlns:a16="http://schemas.microsoft.com/office/drawing/2014/main" id="{C70DFD7E-E01C-8532-3997-DDE00A247C6A}"/>
              </a:ext>
            </a:extLst>
          </p:cNvPr>
          <p:cNvSpPr/>
          <p:nvPr/>
        </p:nvSpPr>
        <p:spPr>
          <a:xfrm>
            <a:off x="6345650" y="2706242"/>
            <a:ext cx="504000" cy="468000"/>
          </a:xfrm>
          <a:prstGeom prst="mathMultiply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sum_i p_i \Big\rangle&#10;\end{align*}&lt;/body&gt;&#10;  &lt;fcolor&gt;FF000000&lt;/fcolor&gt;&#10;  &lt;bcolor&gt;FF000000&lt;/bcolor&gt;&#10;  &lt;transparent&gt;True&lt;/transparent&gt;&#10;  &lt;resolution&gt;1800&lt;/resolution&gt;&#10;  &lt;imageh&gt;581&lt;/imageh&gt;&#10;  &lt;imagew&gt;899&lt;/imagew&gt;&#10;  &lt;scale&gt;50&lt;/scale&gt;&#10;  &lt;cursor&gt;43&lt;/cursor&gt;&#10;&lt;/TeXTeX&gt;">
            <a:extLst>
              <a:ext uri="{FF2B5EF4-FFF2-40B4-BE49-F238E27FC236}">
                <a16:creationId xmlns:a16="http://schemas.microsoft.com/office/drawing/2014/main" id="{B30498DB-1E49-6E5E-9CD3-3459886DCE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45" y="4306835"/>
            <a:ext cx="1099975" cy="710886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!\!\Big\langle \sum_{i\in{\rm (obs)}} p_i \Big\rangle \!\!\Big\rangle&#10;\end{align*}&lt;/body&gt;&#10;  &lt;fcolor&gt;FF000000&lt;/fcolor&gt;&#10;  &lt;bcolor&gt;FF000000&lt;/bcolor&gt;&#10;  &lt;transparent&gt;True&lt;/transparent&gt;&#10;  &lt;resolution&gt;1800&lt;/resolution&gt;&#10;  &lt;imageh&gt;640&lt;/imageh&gt;&#10;  &lt;imagew&gt;1325&lt;/imagew&gt;&#10;  &lt;scale&gt;50&lt;/scale&gt;&#10;  &lt;cursor&gt;98&lt;/cursor&gt;&#10;&lt;/TeXTeX&gt;">
            <a:extLst>
              <a:ext uri="{FF2B5EF4-FFF2-40B4-BE49-F238E27FC236}">
                <a16:creationId xmlns:a16="http://schemas.microsoft.com/office/drawing/2014/main" id="{09F8CE8D-DFF8-C6E3-D732-529D36F7DE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4" y="4287617"/>
            <a:ext cx="1621208" cy="783076"/>
          </a:xfrm>
          <a:prstGeom prst="rect">
            <a:avLst/>
          </a:prstGeom>
        </p:spPr>
      </p:pic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ADD177C9-EE3B-8C58-A982-7AE22CF6C4CB}"/>
              </a:ext>
            </a:extLst>
          </p:cNvPr>
          <p:cNvCxnSpPr>
            <a:cxnSpLocks/>
          </p:cNvCxnSpPr>
          <p:nvPr/>
        </p:nvCxnSpPr>
        <p:spPr>
          <a:xfrm>
            <a:off x="4763415" y="2944305"/>
            <a:ext cx="1872821" cy="1679"/>
          </a:xfrm>
          <a:prstGeom prst="straightConnector1">
            <a:avLst/>
          </a:prstGeom>
          <a:ln w="22225"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4C883660-6625-5B44-B777-92EBE35294C4}"/>
              </a:ext>
            </a:extLst>
          </p:cNvPr>
          <p:cNvSpPr txBox="1"/>
          <p:nvPr/>
        </p:nvSpPr>
        <p:spPr>
          <a:xfrm rot="5400000">
            <a:off x="9288503" y="237311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‥‥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9BF30FD-3132-4555-765B-FD3613207876}"/>
                  </a:ext>
                </a:extLst>
              </p:cNvPr>
              <p:cNvSpPr txBox="1"/>
              <p:nvPr/>
            </p:nvSpPr>
            <p:spPr>
              <a:xfrm>
                <a:off x="6819346" y="1544226"/>
                <a:ext cx="332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glow rad="139700">
                                  <a:srgbClr val="C7D3DF"/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glow rad="139700">
                                  <a:srgbClr val="C7D3DF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glow rad="139700">
                                  <a:srgbClr val="C7D3DF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solidFill>
                    <a:schemeClr val="accent1">
                      <a:lumMod val="50000"/>
                    </a:schemeClr>
                  </a:solidFill>
                  <a:effectLst>
                    <a:glow rad="139700">
                      <a:srgbClr val="C7D3DF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9BF30FD-3132-4555-765B-FD3613207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346" y="1544226"/>
                <a:ext cx="332527" cy="369332"/>
              </a:xfrm>
              <a:prstGeom prst="rect">
                <a:avLst/>
              </a:prstGeom>
              <a:blipFill>
                <a:blip r:embed="rId11"/>
                <a:stretch>
                  <a:fillRect l="-31481" r="-27778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C837621-7CD4-3F7B-247D-8BD15DD59E4A}"/>
                  </a:ext>
                </a:extLst>
              </p:cNvPr>
              <p:cNvSpPr txBox="1"/>
              <p:nvPr/>
            </p:nvSpPr>
            <p:spPr>
              <a:xfrm>
                <a:off x="6826339" y="1859945"/>
                <a:ext cx="3396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glow rad="139700">
                                  <a:srgbClr val="C7D3DF"/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glow rad="139700">
                                  <a:srgbClr val="C7D3DF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glow rad="139700">
                                  <a:srgbClr val="C7D3DF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solidFill>
                    <a:schemeClr val="accent1">
                      <a:lumMod val="50000"/>
                    </a:schemeClr>
                  </a:solidFill>
                  <a:effectLst>
                    <a:glow rad="139700">
                      <a:srgbClr val="C7D3DF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C837621-7CD4-3F7B-247D-8BD15DD59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339" y="1859945"/>
                <a:ext cx="339644" cy="369332"/>
              </a:xfrm>
              <a:prstGeom prst="rect">
                <a:avLst/>
              </a:prstGeom>
              <a:blipFill>
                <a:blip r:embed="rId12"/>
                <a:stretch>
                  <a:fillRect l="-30357" r="-25000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CB57ADD-F566-002C-9B2E-A9FCE69D08C2}"/>
                  </a:ext>
                </a:extLst>
              </p:cNvPr>
              <p:cNvSpPr txBox="1"/>
              <p:nvPr/>
            </p:nvSpPr>
            <p:spPr>
              <a:xfrm>
                <a:off x="6793120" y="2974485"/>
                <a:ext cx="3849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glow rad="139700">
                                  <a:srgbClr val="C7D3DF"/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glow rad="139700">
                                  <a:srgbClr val="C7D3DF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glow rad="139700">
                                  <a:srgbClr val="C7D3DF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solidFill>
                    <a:schemeClr val="accent1">
                      <a:lumMod val="50000"/>
                    </a:schemeClr>
                  </a:solidFill>
                  <a:effectLst>
                    <a:glow rad="139700">
                      <a:srgbClr val="C7D3DF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CB57ADD-F566-002C-9B2E-A9FCE69D0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120" y="2974485"/>
                <a:ext cx="384977" cy="369332"/>
              </a:xfrm>
              <a:prstGeom prst="rect">
                <a:avLst/>
              </a:prstGeom>
              <a:blipFill>
                <a:blip r:embed="rId13"/>
                <a:stretch>
                  <a:fillRect l="-25000" r="-20313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486A5DA-C71C-9DEB-2C78-57356486572C}"/>
              </a:ext>
            </a:extLst>
          </p:cNvPr>
          <p:cNvSpPr txBox="1"/>
          <p:nvPr/>
        </p:nvSpPr>
        <p:spPr>
          <a:xfrm rot="5400000">
            <a:off x="6560038" y="245158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accent1">
                    <a:lumMod val="50000"/>
                  </a:schemeClr>
                </a:solidFill>
              </a:rPr>
              <a:t>‥‥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1C9CABC-BB05-6313-F1E2-FDAF84A43574}"/>
              </a:ext>
            </a:extLst>
          </p:cNvPr>
          <p:cNvSpPr txBox="1"/>
          <p:nvPr/>
        </p:nvSpPr>
        <p:spPr>
          <a:xfrm rot="5400000">
            <a:off x="6605445" y="2298992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rgbClr val="CCD7E1">
                      <a:alpha val="76000"/>
                    </a:srgbClr>
                  </a:glow>
                </a:effectLst>
              </a:rPr>
              <a:t>efficiencies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  <a:effectLst>
                <a:glow rad="228600">
                  <a:srgbClr val="CCD7E1">
                    <a:alpha val="76000"/>
                  </a:srgbClr>
                </a:glow>
              </a:effectLst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83A8E124-4A71-98AA-9C0C-42DC760D28F7}"/>
              </a:ext>
            </a:extLst>
          </p:cNvPr>
          <p:cNvSpPr/>
          <p:nvPr/>
        </p:nvSpPr>
        <p:spPr>
          <a:xfrm>
            <a:off x="5080697" y="4162305"/>
            <a:ext cx="1263416" cy="9831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1ED03D3-EA64-754C-9715-6463F7B6201F}"/>
              </a:ext>
            </a:extLst>
          </p:cNvPr>
          <p:cNvSpPr txBox="1"/>
          <p:nvPr/>
        </p:nvSpPr>
        <p:spPr>
          <a:xfrm>
            <a:off x="4993937" y="3729534"/>
            <a:ext cx="14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/>
                </a:solidFill>
              </a:rPr>
              <a:t>modified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sum_i p_i \Big\rangle = \Big\langle \!\!\Big\langle \sum_i \frac{p_i}{r_i} \Big\rangle \!\!\Big\rangle&#10;\end{align*}&lt;/body&gt;&#10;  &lt;fcolor&gt;FF000000&lt;/fcolor&gt;&#10;  &lt;bcolor&gt;FF000000&lt;/bcolor&gt;&#10;  &lt;transparent&gt;True&lt;/transparent&gt;&#10;  &lt;resolution&gt;1800&lt;/resolution&gt;&#10;  &lt;imageh&gt;581&lt;/imageh&gt;&#10;  &lt;imagew&gt;2384&lt;/imagew&gt;&#10;  &lt;scale&gt;50&lt;/scale&gt;&#10;  &lt;cursor&gt;18&lt;/cursor&gt;&#10;&lt;/TeXTeX&gt;">
            <a:extLst>
              <a:ext uri="{FF2B5EF4-FFF2-40B4-BE49-F238E27FC236}">
                <a16:creationId xmlns:a16="http://schemas.microsoft.com/office/drawing/2014/main" id="{82D105E7-972A-2248-A4AC-8E8789381B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51" y="5704178"/>
            <a:ext cx="3548280" cy="864746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E34BE2D-4CCB-C324-06D8-D3C8D4F9068C}"/>
              </a:ext>
            </a:extLst>
          </p:cNvPr>
          <p:cNvSpPr txBox="1"/>
          <p:nvPr/>
        </p:nvSpPr>
        <p:spPr>
          <a:xfrm>
            <a:off x="1712265" y="5482819"/>
            <a:ext cx="4051321" cy="1150949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noAutofit/>
          </a:bodyPr>
          <a:lstStyle/>
          <a:p>
            <a:pPr algn="l"/>
            <a:r>
              <a:rPr lang="en-US" altLang="ja-JP" sz="3200" dirty="0">
                <a:solidFill>
                  <a:schemeClr val="bg1"/>
                </a:solidFill>
              </a:rPr>
              <a:t>Correction Formula: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50" name="乗算記号 49">
            <a:extLst>
              <a:ext uri="{FF2B5EF4-FFF2-40B4-BE49-F238E27FC236}">
                <a16:creationId xmlns:a16="http://schemas.microsoft.com/office/drawing/2014/main" id="{CC22FC95-E2BE-0331-790B-54EBD3839AC4}"/>
              </a:ext>
            </a:extLst>
          </p:cNvPr>
          <p:cNvSpPr/>
          <p:nvPr/>
        </p:nvSpPr>
        <p:spPr>
          <a:xfrm>
            <a:off x="9436613" y="1912851"/>
            <a:ext cx="504000" cy="468000"/>
          </a:xfrm>
          <a:prstGeom prst="mathMultiply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乗算記号 6">
            <a:extLst>
              <a:ext uri="{FF2B5EF4-FFF2-40B4-BE49-F238E27FC236}">
                <a16:creationId xmlns:a16="http://schemas.microsoft.com/office/drawing/2014/main" id="{68AE084C-0AF3-C5DB-BBDF-0837C5F336F2}"/>
              </a:ext>
            </a:extLst>
          </p:cNvPr>
          <p:cNvSpPr/>
          <p:nvPr/>
        </p:nvSpPr>
        <p:spPr>
          <a:xfrm>
            <a:off x="9436612" y="2701163"/>
            <a:ext cx="504000" cy="468000"/>
          </a:xfrm>
          <a:prstGeom prst="mathMultiply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70471CC-30D2-50A2-8AA4-E66BE5F108C1}"/>
              </a:ext>
            </a:extLst>
          </p:cNvPr>
          <p:cNvSpPr/>
          <p:nvPr/>
        </p:nvSpPr>
        <p:spPr>
          <a:xfrm>
            <a:off x="738508" y="1348132"/>
            <a:ext cx="2346373" cy="1118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553D8B3-B2E9-F445-B5F4-300B8F34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Moments (Cumulants) of Total Number</a:t>
            </a:r>
            <a:endParaRPr kumimoji="1" lang="ja-JP" altLang="en-US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Big( \textstyle \sum_i p_i \Big)^n \Big\rangle&#10;\end{align*}&lt;/body&gt;&#10;  &lt;fcolor&gt;FF000000&lt;/fcolor&gt;&#10;  &lt;bcolor&gt;FF000000&lt;/bcolor&gt;&#10;  &lt;transparent&gt;True&lt;/transparent&gt;&#10;  &lt;resolution&gt;1800&lt;/resolution&gt;&#10;  &lt;imageh&gt;463&lt;/imageh&gt;&#10;  &lt;imagew&gt;1317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87EA15B8-8BED-47CA-7CB7-B53992A34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02" y="1545310"/>
            <a:ext cx="2031197" cy="71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0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C3EAF-01C7-C6DC-6C79-C4369D301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3417DBC-822B-1B8E-DDE8-C5394EA1EE89}"/>
              </a:ext>
            </a:extLst>
          </p:cNvPr>
          <p:cNvSpPr/>
          <p:nvPr/>
        </p:nvSpPr>
        <p:spPr>
          <a:xfrm>
            <a:off x="738508" y="3356760"/>
            <a:ext cx="5339383" cy="17263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8B7D901-30F3-EDE0-C5E4-36806D09D13A}"/>
              </a:ext>
            </a:extLst>
          </p:cNvPr>
          <p:cNvSpPr/>
          <p:nvPr/>
        </p:nvSpPr>
        <p:spPr>
          <a:xfrm>
            <a:off x="738508" y="1348132"/>
            <a:ext cx="2346373" cy="1118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3017B4B-374F-517A-8636-DF3F293BC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Moments (Cumulants) of Total Number</a:t>
            </a:r>
            <a:endParaRPr kumimoji="1" lang="ja-JP" altLang="en-US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Big( \textstyle \sum_i p_i \Big)^n \Big\rangle&#10;\end{align*}&lt;/body&gt;&#10;  &lt;fcolor&gt;FF000000&lt;/fcolor&gt;&#10;  &lt;bcolor&gt;FF000000&lt;/bcolor&gt;&#10;  &lt;transparent&gt;True&lt;/transparent&gt;&#10;  &lt;resolution&gt;1800&lt;/resolution&gt;&#10;  &lt;imageh&gt;463&lt;/imageh&gt;&#10;  &lt;imagew&gt;1317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C5B2DB14-630B-A0AC-01ED-C430843A8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02" y="1545310"/>
            <a:ext cx="2031197" cy="71408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3649302-1E1A-1A72-6AED-2149F6B513D2}"/>
              </a:ext>
            </a:extLst>
          </p:cNvPr>
          <p:cNvSpPr txBox="1"/>
          <p:nvPr/>
        </p:nvSpPr>
        <p:spPr>
          <a:xfrm>
            <a:off x="738509" y="2759290"/>
            <a:ext cx="5339382" cy="59747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Correction Procedure: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EF2F98C-2533-4484-8E36-0B173F77A602}"/>
              </a:ext>
            </a:extLst>
          </p:cNvPr>
          <p:cNvSpPr txBox="1"/>
          <p:nvPr/>
        </p:nvSpPr>
        <p:spPr>
          <a:xfrm>
            <a:off x="738508" y="5265047"/>
            <a:ext cx="5555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Assumption: efficiencies of individual particles are independent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Big( \textstyle \sum_i p_i \Big)^n \Big\rangle_{\rm f}&#10;=&#10;\Big\langle\!\!\Big\langle \Big( \textstyle \sum_i \frac{p_i}{r_i} \Big)^n \Big\rangle\!\!\Big\rangle_{\rm f}&#10;\end{align*}&lt;/body&gt;&#10;  &lt;fcolor&gt;FF000000&lt;/fcolor&gt;&#10;  &lt;bcolor&gt;FF000000&lt;/bcolor&gt;&#10;  &lt;transparent&gt;True&lt;/transparent&gt;&#10;  &lt;resolution&gt;1800&lt;/resolution&gt;&#10;  &lt;imageh&gt;476&lt;/imageh&gt;&#10;  &lt;imagew&gt;3383&lt;/imagew&gt;&#10;  &lt;scale&gt;50&lt;/scale&gt;&#10;  &lt;cursor&gt;152&lt;/cursor&gt;&#10;&lt;/TeXTeX&gt;">
            <a:extLst>
              <a:ext uri="{FF2B5EF4-FFF2-40B4-BE49-F238E27FC236}">
                <a16:creationId xmlns:a16="http://schemas.microsoft.com/office/drawing/2014/main" id="{F130256D-A4F2-7AFB-482C-7424528DB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17" y="4184500"/>
            <a:ext cx="4808959" cy="676638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B03F0E2-8C55-67CC-EBE5-D66EC78D67A9}"/>
              </a:ext>
            </a:extLst>
          </p:cNvPr>
          <p:cNvSpPr txBox="1"/>
          <p:nvPr/>
        </p:nvSpPr>
        <p:spPr>
          <a:xfrm>
            <a:off x="884117" y="3582536"/>
            <a:ext cx="475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Use factorial moments/cumulants</a:t>
            </a:r>
            <a:endParaRPr kumimoji="1"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26D440-CB12-809A-FFFF-D26DBF0FE069}"/>
              </a:ext>
            </a:extLst>
          </p:cNvPr>
          <p:cNvSpPr txBox="1"/>
          <p:nvPr/>
        </p:nvSpPr>
        <p:spPr>
          <a:xfrm>
            <a:off x="1509488" y="6146316"/>
            <a:ext cx="4586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Nonaka, MK, </a:t>
            </a:r>
            <a:r>
              <a:rPr lang="en-US" altLang="ja-JP" sz="2000" dirty="0" err="1"/>
              <a:t>Esumi</a:t>
            </a:r>
            <a:r>
              <a:rPr lang="en-US" altLang="ja-JP" sz="2000" dirty="0"/>
              <a:t> (’17)</a:t>
            </a:r>
          </a:p>
          <a:p>
            <a:r>
              <a:rPr kumimoji="1" lang="en-US" altLang="ja-JP" sz="2000" dirty="0" err="1"/>
              <a:t>Asakwa</a:t>
            </a:r>
            <a:r>
              <a:rPr kumimoji="1" lang="en-US" altLang="ja-JP" sz="2000" dirty="0"/>
              <a:t>, MK, PPNP (’16); MK, Luo (’17)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4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3EF39-078E-DB09-928F-BA49A1995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D4AA85B-1403-9348-69D1-F21711518192}"/>
              </a:ext>
            </a:extLst>
          </p:cNvPr>
          <p:cNvSpPr/>
          <p:nvPr/>
        </p:nvSpPr>
        <p:spPr>
          <a:xfrm>
            <a:off x="7013643" y="1341931"/>
            <a:ext cx="5178357" cy="51658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1DA906A-5AB5-8B08-5FC4-FAF2C5750EE5}"/>
              </a:ext>
            </a:extLst>
          </p:cNvPr>
          <p:cNvSpPr/>
          <p:nvPr/>
        </p:nvSpPr>
        <p:spPr>
          <a:xfrm>
            <a:off x="738508" y="3356760"/>
            <a:ext cx="5339383" cy="17263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89D2EFA-057D-5226-635D-45B9DA94A74D}"/>
              </a:ext>
            </a:extLst>
          </p:cNvPr>
          <p:cNvSpPr/>
          <p:nvPr/>
        </p:nvSpPr>
        <p:spPr>
          <a:xfrm>
            <a:off x="738508" y="1348132"/>
            <a:ext cx="2346373" cy="1118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5DD1B92-E1AA-7C8B-EED7-06F7607E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Moments (Cumulants) of Total Number</a:t>
            </a:r>
            <a:endParaRPr kumimoji="1" lang="ja-JP" altLang="en-US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Big( \textstyle \sum_i p_i \Big)^n \Big\rangle&#10;\end{align*}&lt;/body&gt;&#10;  &lt;fcolor&gt;FF000000&lt;/fcolor&gt;&#10;  &lt;bcolor&gt;FF000000&lt;/bcolor&gt;&#10;  &lt;transparent&gt;True&lt;/transparent&gt;&#10;  &lt;resolution&gt;1800&lt;/resolution&gt;&#10;  &lt;imageh&gt;463&lt;/imageh&gt;&#10;  &lt;imagew&gt;1317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6D1581DE-1C75-138E-B9B0-D0807000F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02" y="1545310"/>
            <a:ext cx="2031197" cy="71408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9CDC313-09A3-1ADA-9E36-A7097E44BBB5}"/>
              </a:ext>
            </a:extLst>
          </p:cNvPr>
          <p:cNvSpPr txBox="1"/>
          <p:nvPr/>
        </p:nvSpPr>
        <p:spPr>
          <a:xfrm>
            <a:off x="738509" y="2759290"/>
            <a:ext cx="5339382" cy="59747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Correction Procedure: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2BA2C7B-A6D3-DF20-29EA-0EB6817A8DA6}"/>
              </a:ext>
            </a:extLst>
          </p:cNvPr>
          <p:cNvSpPr txBox="1"/>
          <p:nvPr/>
        </p:nvSpPr>
        <p:spPr>
          <a:xfrm>
            <a:off x="738508" y="5265047"/>
            <a:ext cx="5555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Assumption: efficiencies of individual particles are independent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Big( \textstyle \sum_i p_i \Big)^n \Big\rangle_{\rm f}&#10;=&#10;\Big\langle\!\!\Big\langle \Big( \textstyle \sum_i \frac{p_i}{r_i} \Big)^n \Big\rangle\!\!\Big\rangle_{\rm f}&#10;\end{align*}&lt;/body&gt;&#10;  &lt;fcolor&gt;FF000000&lt;/fcolor&gt;&#10;  &lt;bcolor&gt;FF000000&lt;/bcolor&gt;&#10;  &lt;transparent&gt;True&lt;/transparent&gt;&#10;  &lt;resolution&gt;1800&lt;/resolution&gt;&#10;  &lt;imageh&gt;476&lt;/imageh&gt;&#10;  &lt;imagew&gt;3383&lt;/imagew&gt;&#10;  &lt;scale&gt;50&lt;/scale&gt;&#10;  &lt;cursor&gt;152&lt;/cursor&gt;&#10;&lt;/TeXTeX&gt;">
            <a:extLst>
              <a:ext uri="{FF2B5EF4-FFF2-40B4-BE49-F238E27FC236}">
                <a16:creationId xmlns:a16="http://schemas.microsoft.com/office/drawing/2014/main" id="{2C1E5FED-5892-B08C-7959-33A6F41E8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17" y="4184500"/>
            <a:ext cx="4808959" cy="676638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6AB615D-D43A-5118-B3B9-CC31276CD558}"/>
              </a:ext>
            </a:extLst>
          </p:cNvPr>
          <p:cNvSpPr txBox="1"/>
          <p:nvPr/>
        </p:nvSpPr>
        <p:spPr>
          <a:xfrm>
            <a:off x="7230908" y="1422065"/>
            <a:ext cx="4262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b="1" dirty="0">
                <a:solidFill>
                  <a:schemeClr val="accent5"/>
                </a:solidFill>
              </a:rPr>
              <a:t>Note</a:t>
            </a:r>
          </a:p>
          <a:p>
            <a:r>
              <a:rPr lang="en-US" altLang="ja-JP" sz="2400" dirty="0"/>
              <a:t>Search for QCD-CP using conserved-charge fluctuations</a:t>
            </a:r>
            <a:endParaRPr kumimoji="1" lang="ja-JP" altLang="en-US" sz="24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9DFE1AB-66FA-D52A-9DF2-B87C712A99C2}"/>
              </a:ext>
            </a:extLst>
          </p:cNvPr>
          <p:cNvSpPr txBox="1"/>
          <p:nvPr/>
        </p:nvSpPr>
        <p:spPr>
          <a:xfrm>
            <a:off x="7229548" y="4775834"/>
            <a:ext cx="46795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dirty="0"/>
              <a:t>Long history of efficiency correction:</a:t>
            </a:r>
          </a:p>
          <a:p>
            <a:pPr algn="l"/>
            <a:r>
              <a:rPr kumimoji="1" lang="en-US" altLang="ja-JP" dirty="0"/>
              <a:t>MK, Asakawa (’12); </a:t>
            </a:r>
            <a:r>
              <a:rPr lang="en-US" altLang="ja-JP" dirty="0" err="1"/>
              <a:t>Bzdak</a:t>
            </a:r>
            <a:r>
              <a:rPr lang="en-US" altLang="ja-JP" dirty="0"/>
              <a:t>, Koch (’12,’15);</a:t>
            </a:r>
          </a:p>
          <a:p>
            <a:r>
              <a:rPr kumimoji="1" lang="en-US" altLang="ja-JP" dirty="0"/>
              <a:t>Luo (’14); </a:t>
            </a:r>
            <a:r>
              <a:rPr lang="en-US" altLang="ja-JP" dirty="0"/>
              <a:t>MK (’16); Nonaka+ (’16); </a:t>
            </a:r>
            <a:r>
              <a:rPr lang="en-US" altLang="ja-JP" dirty="0" err="1"/>
              <a:t>Bzdak</a:t>
            </a:r>
            <a:r>
              <a:rPr lang="en-US" altLang="ja-JP" dirty="0"/>
              <a:t>, Holtzman, Koch (’16); </a:t>
            </a:r>
            <a:r>
              <a:rPr kumimoji="1" lang="en-US" altLang="ja-JP" dirty="0"/>
              <a:t>MK, Luo (’17); </a:t>
            </a:r>
            <a:r>
              <a:rPr lang="en-US" altLang="ja-JP" dirty="0"/>
              <a:t>Nonaka, MK, </a:t>
            </a:r>
            <a:r>
              <a:rPr lang="en-US" altLang="ja-JP" dirty="0" err="1"/>
              <a:t>Esumi</a:t>
            </a:r>
            <a:r>
              <a:rPr lang="en-US" altLang="ja-JP" dirty="0"/>
              <a:t> (’17); </a:t>
            </a:r>
            <a:r>
              <a:rPr kumimoji="1" lang="en-US" altLang="ja-JP" dirty="0"/>
              <a:t>…</a:t>
            </a:r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38CDE5E-7460-EFE2-24C7-F008AC4D2B9D}"/>
              </a:ext>
            </a:extLst>
          </p:cNvPr>
          <p:cNvSpPr txBox="1"/>
          <p:nvPr/>
        </p:nvSpPr>
        <p:spPr>
          <a:xfrm>
            <a:off x="884117" y="3582536"/>
            <a:ext cx="475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Use factorial moments/cumulants</a:t>
            </a:r>
            <a:endParaRPr kumimoji="1" lang="ja-JP" altLang="en-US" sz="24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C75A57B-A4C4-B4E3-E275-3AD0369A4131}"/>
              </a:ext>
            </a:extLst>
          </p:cNvPr>
          <p:cNvSpPr txBox="1"/>
          <p:nvPr/>
        </p:nvSpPr>
        <p:spPr>
          <a:xfrm>
            <a:off x="1509488" y="6146316"/>
            <a:ext cx="4586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Nonaka, MK, </a:t>
            </a:r>
            <a:r>
              <a:rPr lang="en-US" altLang="ja-JP" sz="2000" dirty="0" err="1"/>
              <a:t>Esumi</a:t>
            </a:r>
            <a:r>
              <a:rPr lang="en-US" altLang="ja-JP" sz="2000" dirty="0"/>
              <a:t> (’17)</a:t>
            </a:r>
          </a:p>
          <a:p>
            <a:r>
              <a:rPr kumimoji="1" lang="en-US" altLang="ja-JP" sz="2000" dirty="0" err="1"/>
              <a:t>Asakwa</a:t>
            </a:r>
            <a:r>
              <a:rPr kumimoji="1" lang="en-US" altLang="ja-JP" sz="2000" dirty="0"/>
              <a:t>, MK, PPNP (’16); MK, Luo (’17)</a:t>
            </a:r>
            <a:endParaRPr kumimoji="1" lang="ja-JP" altLang="en-US" sz="2000" dirty="0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0A7E026F-B7C8-4452-5430-8701587CB6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527" b="53560"/>
          <a:stretch>
            <a:fillRect/>
          </a:stretch>
        </p:blipFill>
        <p:spPr>
          <a:xfrm>
            <a:off x="7923696" y="2617159"/>
            <a:ext cx="3078248" cy="212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5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C44C5E-3E6E-7EDD-3DCF-5B8C0AD6E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Particle-Averaged Quantities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413FBCA-9B10-CD01-C857-2A18EDCE7179}"/>
              </a:ext>
            </a:extLst>
          </p:cNvPr>
          <p:cNvSpPr/>
          <p:nvPr/>
        </p:nvSpPr>
        <p:spPr>
          <a:xfrm>
            <a:off x="993032" y="1298672"/>
            <a:ext cx="9942061" cy="1118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textstyle \frac1N\sum_i p_i \Big\rangle ,&#10;\end{align*}&lt;/body&gt;&#10;  &lt;fcolor&gt;FF000000&lt;/fcolor&gt;&#10;  &lt;bcolor&gt;FF000000&lt;/bcolor&gt;&#10;  &lt;transparent&gt;True&lt;/transparent&gt;&#10;  &lt;resolution&gt;1800&lt;/resolution&gt;&#10;  &lt;imageh&gt;448&lt;/imageh&gt;&#10;  &lt;imagew&gt;1200&lt;/imagew&gt;&#10;  &lt;scale&gt;50&lt;/scale&gt;&#10;  &lt;cursor&gt;70&lt;/cursor&gt;&#10;&lt;/TeXTeX&gt;">
            <a:extLst>
              <a:ext uri="{FF2B5EF4-FFF2-40B4-BE49-F238E27FC236}">
                <a16:creationId xmlns:a16="http://schemas.microsoft.com/office/drawing/2014/main" id="{66DA0332-0981-EDF4-810F-46DE01405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65" y="1535663"/>
            <a:ext cx="1850749" cy="690948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Big( \textstyle \frac1N\sum_i p_i \Big)^n \Big\rangle ,&#10;\end{align*}&lt;/body&gt;&#10;  &lt;fcolor&gt;FF000000&lt;/fcolor&gt;&#10;  &lt;bcolor&gt;FF000000&lt;/bcolor&gt;&#10;  &lt;transparent&gt;True&lt;/transparent&gt;&#10;  &lt;resolution&gt;1800&lt;/resolution&gt;&#10;  &lt;imageh&gt;463&lt;/imageh&gt;&#10;  &lt;imagew&gt;1633&lt;/imagew&gt;&#10;  &lt;scale&gt;50&lt;/scale&gt;&#10;  &lt;cursor&gt;84&lt;/cursor&gt;&#10;&lt;/TeXTeX&gt;">
            <a:extLst>
              <a:ext uri="{FF2B5EF4-FFF2-40B4-BE49-F238E27FC236}">
                <a16:creationId xmlns:a16="http://schemas.microsoft.com/office/drawing/2014/main" id="{E1028539-5381-8877-9358-063115E82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10" y="1512529"/>
            <a:ext cx="2518561" cy="714082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textstyle\frac1{N(N-1)} \sum_{i\ne j} p^{(1)}_i p^{(2)}_j \Big\rangle&#10;\end{align*}&lt;/body&gt;&#10;  &lt;fcolor&gt;FF000000&lt;/fcolor&gt;&#10;  &lt;bcolor&gt;FF000000&lt;/bcolor&gt;&#10;  &lt;transparent&gt;True&lt;/transparent&gt;&#10;  &lt;resolution&gt;1800&lt;/resolution&gt;&#10;  &lt;imageh&gt;448&lt;/imageh&gt;&#10;  &lt;imagew&gt;2531&lt;/imagew&gt;&#10;  &lt;scale&gt;50&lt;/scale&gt;&#10;  &lt;cursor&gt;84&lt;/cursor&gt;&#10;&lt;/TeXTeX&gt;">
            <a:extLst>
              <a:ext uri="{FF2B5EF4-FFF2-40B4-BE49-F238E27FC236}">
                <a16:creationId xmlns:a16="http://schemas.microsoft.com/office/drawing/2014/main" id="{55E7B854-AD8F-9DB5-BABD-97E1F69C6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67" y="1512529"/>
            <a:ext cx="3903529" cy="69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3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8DD11-B87F-7C8F-9965-64660B460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BBF95D-1A79-47DC-8A80-6BF28558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Particle-Averaged Quantities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6F5C13B-BCD0-8C9A-4F5C-8877CFD3219A}"/>
              </a:ext>
            </a:extLst>
          </p:cNvPr>
          <p:cNvSpPr/>
          <p:nvPr/>
        </p:nvSpPr>
        <p:spPr>
          <a:xfrm>
            <a:off x="993032" y="1298672"/>
            <a:ext cx="9942061" cy="1118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textstyle \frac1N\sum_i p_i \Big\rangle ,&#10;\end{align*}&lt;/body&gt;&#10;  &lt;fcolor&gt;FF000000&lt;/fcolor&gt;&#10;  &lt;bcolor&gt;FF000000&lt;/bcolor&gt;&#10;  &lt;transparent&gt;True&lt;/transparent&gt;&#10;  &lt;resolution&gt;1800&lt;/resolution&gt;&#10;  &lt;imageh&gt;448&lt;/imageh&gt;&#10;  &lt;imagew&gt;1200&lt;/imagew&gt;&#10;  &lt;scale&gt;50&lt;/scale&gt;&#10;  &lt;cursor&gt;70&lt;/cursor&gt;&#10;&lt;/TeXTeX&gt;">
            <a:extLst>
              <a:ext uri="{FF2B5EF4-FFF2-40B4-BE49-F238E27FC236}">
                <a16:creationId xmlns:a16="http://schemas.microsoft.com/office/drawing/2014/main" id="{CA84376A-DBB6-39A8-9956-61C6C6A67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65" y="1535663"/>
            <a:ext cx="1850749" cy="690948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Big( \textstyle \frac1N\sum_i p_i \Big)^n \Big\rangle ,&#10;\end{align*}&lt;/body&gt;&#10;  &lt;fcolor&gt;FF000000&lt;/fcolor&gt;&#10;  &lt;bcolor&gt;FF000000&lt;/bcolor&gt;&#10;  &lt;transparent&gt;True&lt;/transparent&gt;&#10;  &lt;resolution&gt;1800&lt;/resolution&gt;&#10;  &lt;imageh&gt;463&lt;/imageh&gt;&#10;  &lt;imagew&gt;1633&lt;/imagew&gt;&#10;  &lt;scale&gt;50&lt;/scale&gt;&#10;  &lt;cursor&gt;84&lt;/cursor&gt;&#10;&lt;/TeXTeX&gt;">
            <a:extLst>
              <a:ext uri="{FF2B5EF4-FFF2-40B4-BE49-F238E27FC236}">
                <a16:creationId xmlns:a16="http://schemas.microsoft.com/office/drawing/2014/main" id="{608B1206-97A3-95E9-B165-44D3A538B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10" y="1512529"/>
            <a:ext cx="2518561" cy="714082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textstyle\frac1{N(N-1)} \sum_{i\ne j} p^{(1)}_i p^{(2)}_j \Big\rangle&#10;\end{align*}&lt;/body&gt;&#10;  &lt;fcolor&gt;FF000000&lt;/fcolor&gt;&#10;  &lt;bcolor&gt;FF000000&lt;/bcolor&gt;&#10;  &lt;transparent&gt;True&lt;/transparent&gt;&#10;  &lt;resolution&gt;1800&lt;/resolution&gt;&#10;  &lt;imageh&gt;448&lt;/imageh&gt;&#10;  &lt;imagew&gt;2531&lt;/imagew&gt;&#10;  &lt;scale&gt;50&lt;/scale&gt;&#10;  &lt;cursor&gt;84&lt;/cursor&gt;&#10;&lt;/TeXTeX&gt;">
            <a:extLst>
              <a:ext uri="{FF2B5EF4-FFF2-40B4-BE49-F238E27FC236}">
                <a16:creationId xmlns:a16="http://schemas.microsoft.com/office/drawing/2014/main" id="{78DA0172-43FF-C135-7D4E-8BFD02143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67" y="1512529"/>
            <a:ext cx="3903529" cy="6909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2728DC9-E814-B4B8-31FB-FCB474BE233C}"/>
                  </a:ext>
                </a:extLst>
              </p:cNvPr>
              <p:cNvSpPr txBox="1"/>
              <p:nvPr/>
            </p:nvSpPr>
            <p:spPr>
              <a:xfrm>
                <a:off x="1981335" y="3125002"/>
                <a:ext cx="78402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>
                    <a:effectLst>
                      <a:glow rad="254000">
                        <a:schemeClr val="bg1">
                          <a:alpha val="80000"/>
                        </a:schemeClr>
                      </a:glow>
                    </a:effectLst>
                  </a:rPr>
                  <a:t>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effectLst>
                      <a:glow rad="254000">
                        <a:schemeClr val="bg1">
                          <a:alpha val="80000"/>
                        </a:schemeClr>
                      </a:glow>
                    </a:effectLst>
                  </a:rPr>
                  <a:t>, flow anisotropy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2400" b="0" i="1" smtClean="0">
                        <a:effectLst>
                          <a:glow rad="254000">
                            <a:schemeClr val="bg1">
                              <a:alpha val="8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{</m:t>
                    </m:r>
                    <m:r>
                      <a:rPr kumimoji="1" lang="en-US" altLang="ja-JP" sz="2400" b="0" i="1" smtClean="0">
                        <a:effectLst>
                          <a:glow rad="254000">
                            <a:schemeClr val="bg1">
                              <a:alpha val="8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2400" b="0" i="1" smtClean="0">
                        <a:effectLst>
                          <a:glow rad="254000">
                            <a:schemeClr val="bg1">
                              <a:alpha val="8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en-US" altLang="ja-JP" sz="2400" dirty="0">
                    <a:effectLst>
                      <a:glow rad="254000">
                        <a:schemeClr val="bg1">
                          <a:alpha val="80000"/>
                        </a:schemeClr>
                      </a:glow>
                    </a:effectLst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dirty="0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dirty="0" smtClean="0">
                        <a:effectLst>
                          <a:glow rad="254000">
                            <a:schemeClr val="bg1">
                              <a:alpha val="8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dirty="0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effectLst>
                      <a:glow rad="254000">
                        <a:schemeClr val="bg1">
                          <a:alpha val="80000"/>
                        </a:schemeClr>
                      </a:glow>
                    </a:effectLst>
                  </a:rPr>
                  <a:t> correlation, etc.</a:t>
                </a:r>
                <a:endParaRPr kumimoji="1" lang="ja-JP" altLang="en-US" sz="2400" dirty="0">
                  <a:effectLst>
                    <a:glow rad="254000">
                      <a:schemeClr val="bg1">
                        <a:alpha val="8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2728DC9-E814-B4B8-31FB-FCB474BE2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335" y="3125002"/>
                <a:ext cx="7840223" cy="461665"/>
              </a:xfrm>
              <a:prstGeom prst="rect">
                <a:avLst/>
              </a:prstGeom>
              <a:blipFill>
                <a:blip r:embed="rId5"/>
                <a:stretch>
                  <a:fillRect l="-2722" t="-36000" r="-1788" b="-5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40743AF-60E9-F46F-D373-4DE32953727D}"/>
              </a:ext>
            </a:extLst>
          </p:cNvPr>
          <p:cNvSpPr txBox="1"/>
          <p:nvPr/>
        </p:nvSpPr>
        <p:spPr>
          <a:xfrm>
            <a:off x="1331927" y="2567451"/>
            <a:ext cx="9139040" cy="52322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  <a:effectLst>
                  <a:glow rad="254000">
                    <a:schemeClr val="bg1">
                      <a:alpha val="86000"/>
                    </a:schemeClr>
                  </a:glow>
                </a:effectLst>
              </a:rPr>
              <a:t>Many fundamental observables in HIC are of this form!</a:t>
            </a:r>
            <a:endParaRPr kumimoji="1" lang="ja-JP" altLang="en-US" sz="2800" b="1" dirty="0">
              <a:solidFill>
                <a:schemeClr val="accent1"/>
              </a:solidFill>
              <a:effectLst>
                <a:glow rad="254000">
                  <a:schemeClr val="bg1">
                    <a:alpha val="86000"/>
                  </a:schemeClr>
                </a:glow>
              </a:effectLst>
            </a:endParaRPr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_n\{2\}&#10;= \Big\langle \frac1{N(N-1)}\sum_{i\ne j} e^{in(\phi_i-\phi_j)} \Big\rangle&#10;\end{align*}&lt;/body&gt;&#10;  &lt;fcolor&gt;FF000000&lt;/fcolor&gt;&#10;  &lt;bcolor&gt;FF000000&lt;/bcolor&gt;&#10;  &lt;transparent&gt;True&lt;/transparent&gt;&#10;  &lt;resolution&gt;1800&lt;/resolution&gt;&#10;  &lt;imageh&gt;668&lt;/imageh&gt;&#10;  &lt;imagew&gt;3855&lt;/imagew&gt;&#10;  &lt;scale&gt;50&lt;/scale&gt;&#10;  &lt;cursor&gt;89&lt;/cursor&gt;&#10;&lt;/TeXTeX&gt;">
            <a:extLst>
              <a:ext uri="{FF2B5EF4-FFF2-40B4-BE49-F238E27FC236}">
                <a16:creationId xmlns:a16="http://schemas.microsoft.com/office/drawing/2014/main" id="{9C0FA875-FE71-918B-A231-823DC73471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61" y="3664662"/>
            <a:ext cx="4726771" cy="8190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3102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DFA6A-9576-7AED-8621-55A408CF4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id="{9F89F8D4-4AB9-105F-E6ED-C5214BB05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783" y="2478551"/>
            <a:ext cx="2721500" cy="2707226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E36043B-3EE2-6C80-C3AE-B51498C97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58" y="4743018"/>
            <a:ext cx="4424913" cy="214905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C593872-D773-6107-42DC-59EEB81499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/>
        </p:blipFill>
        <p:spPr>
          <a:xfrm>
            <a:off x="2598717" y="2681568"/>
            <a:ext cx="3298986" cy="3965403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84DE7484-C335-AF3E-E2C4-C25DAE7B0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9803" y="2997375"/>
            <a:ext cx="3298986" cy="297269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F686261-B036-3486-6AA0-900C94F8A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Particle-Averaged Quantities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5F360CA-618E-5F25-4FEE-5C61DC29711D}"/>
              </a:ext>
            </a:extLst>
          </p:cNvPr>
          <p:cNvSpPr/>
          <p:nvPr/>
        </p:nvSpPr>
        <p:spPr>
          <a:xfrm>
            <a:off x="993032" y="1298672"/>
            <a:ext cx="9942061" cy="1118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textstyle \frac1N\sum_i p_i \Big\rangle ,&#10;\end{align*}&lt;/body&gt;&#10;  &lt;fcolor&gt;FF000000&lt;/fcolor&gt;&#10;  &lt;bcolor&gt;FF000000&lt;/bcolor&gt;&#10;  &lt;transparent&gt;True&lt;/transparent&gt;&#10;  &lt;resolution&gt;1800&lt;/resolution&gt;&#10;  &lt;imageh&gt;448&lt;/imageh&gt;&#10;  &lt;imagew&gt;1200&lt;/imagew&gt;&#10;  &lt;scale&gt;50&lt;/scale&gt;&#10;  &lt;cursor&gt;70&lt;/cursor&gt;&#10;&lt;/TeXTeX&gt;">
            <a:extLst>
              <a:ext uri="{FF2B5EF4-FFF2-40B4-BE49-F238E27FC236}">
                <a16:creationId xmlns:a16="http://schemas.microsoft.com/office/drawing/2014/main" id="{61A90BA2-6632-F0B3-CE81-D011D0945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65" y="1535663"/>
            <a:ext cx="1850749" cy="690948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Big( \textstyle \frac1N\sum_i p_i \Big)^n \Big\rangle ,&#10;\end{align*}&lt;/body&gt;&#10;  &lt;fcolor&gt;FF000000&lt;/fcolor&gt;&#10;  &lt;bcolor&gt;FF000000&lt;/bcolor&gt;&#10;  &lt;transparent&gt;True&lt;/transparent&gt;&#10;  &lt;resolution&gt;1800&lt;/resolution&gt;&#10;  &lt;imageh&gt;463&lt;/imageh&gt;&#10;  &lt;imagew&gt;1633&lt;/imagew&gt;&#10;  &lt;scale&gt;50&lt;/scale&gt;&#10;  &lt;cursor&gt;84&lt;/cursor&gt;&#10;&lt;/TeXTeX&gt;">
            <a:extLst>
              <a:ext uri="{FF2B5EF4-FFF2-40B4-BE49-F238E27FC236}">
                <a16:creationId xmlns:a16="http://schemas.microsoft.com/office/drawing/2014/main" id="{1773EE67-CE44-D46B-63EB-9F44C410CE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10" y="1512529"/>
            <a:ext cx="2518561" cy="714082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textstyle\frac1{N(N-1)} \sum_{i\ne j} p^{(1)}_i p^{(2)}_j \Big\rangle&#10;\end{align*}&lt;/body&gt;&#10;  &lt;fcolor&gt;FF000000&lt;/fcolor&gt;&#10;  &lt;bcolor&gt;FF000000&lt;/bcolor&gt;&#10;  &lt;transparent&gt;True&lt;/transparent&gt;&#10;  &lt;resolution&gt;1800&lt;/resolution&gt;&#10;  &lt;imageh&gt;448&lt;/imageh&gt;&#10;  &lt;imagew&gt;2531&lt;/imagew&gt;&#10;  &lt;scale&gt;50&lt;/scale&gt;&#10;  &lt;cursor&gt;84&lt;/cursor&gt;&#10;&lt;/TeXTeX&gt;">
            <a:extLst>
              <a:ext uri="{FF2B5EF4-FFF2-40B4-BE49-F238E27FC236}">
                <a16:creationId xmlns:a16="http://schemas.microsoft.com/office/drawing/2014/main" id="{5E5571CC-A9D2-23D1-B6C2-52FDF48843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67" y="1512529"/>
            <a:ext cx="3903529" cy="6909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4780CED-6A56-6585-95A6-D8389E841C88}"/>
                  </a:ext>
                </a:extLst>
              </p:cNvPr>
              <p:cNvSpPr txBox="1"/>
              <p:nvPr/>
            </p:nvSpPr>
            <p:spPr>
              <a:xfrm>
                <a:off x="1981335" y="3125002"/>
                <a:ext cx="78402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>
                    <a:effectLst>
                      <a:glow rad="254000">
                        <a:schemeClr val="bg1">
                          <a:alpha val="80000"/>
                        </a:schemeClr>
                      </a:glow>
                    </a:effectLst>
                  </a:rPr>
                  <a:t>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effectLst>
                      <a:glow rad="254000">
                        <a:schemeClr val="bg1">
                          <a:alpha val="80000"/>
                        </a:schemeClr>
                      </a:glow>
                    </a:effectLst>
                  </a:rPr>
                  <a:t>, flow anisotropy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2400" b="0" i="1" smtClean="0">
                        <a:effectLst>
                          <a:glow rad="254000">
                            <a:schemeClr val="bg1">
                              <a:alpha val="8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{</m:t>
                    </m:r>
                    <m:r>
                      <a:rPr kumimoji="1" lang="en-US" altLang="ja-JP" sz="2400" b="0" i="1" smtClean="0">
                        <a:effectLst>
                          <a:glow rad="254000">
                            <a:schemeClr val="bg1">
                              <a:alpha val="8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2400" b="0" i="1" smtClean="0">
                        <a:effectLst>
                          <a:glow rad="254000">
                            <a:schemeClr val="bg1">
                              <a:alpha val="8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en-US" altLang="ja-JP" sz="2400" dirty="0">
                    <a:effectLst>
                      <a:glow rad="254000">
                        <a:schemeClr val="bg1">
                          <a:alpha val="80000"/>
                        </a:schemeClr>
                      </a:glow>
                    </a:effectLst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dirty="0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dirty="0" smtClean="0">
                        <a:effectLst>
                          <a:glow rad="254000">
                            <a:schemeClr val="bg1">
                              <a:alpha val="8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dirty="0" smtClean="0">
                            <a:effectLst>
                              <a:glow rad="254000">
                                <a:schemeClr val="bg1">
                                  <a:alpha val="8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effectLst>
                      <a:glow rad="254000">
                        <a:schemeClr val="bg1">
                          <a:alpha val="80000"/>
                        </a:schemeClr>
                      </a:glow>
                    </a:effectLst>
                  </a:rPr>
                  <a:t> correlation, etc.</a:t>
                </a:r>
                <a:endParaRPr kumimoji="1" lang="ja-JP" altLang="en-US" sz="2400" dirty="0">
                  <a:effectLst>
                    <a:glow rad="254000">
                      <a:schemeClr val="bg1">
                        <a:alpha val="8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4780CED-6A56-6585-95A6-D8389E841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335" y="3125002"/>
                <a:ext cx="7840223" cy="461665"/>
              </a:xfrm>
              <a:prstGeom prst="rect">
                <a:avLst/>
              </a:prstGeom>
              <a:blipFill>
                <a:blip r:embed="rId9"/>
                <a:stretch>
                  <a:fillRect l="-2722" t="-36000" r="-1788" b="-5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677FCB2-6D88-52FF-EDA7-3F5BBADF378F}"/>
              </a:ext>
            </a:extLst>
          </p:cNvPr>
          <p:cNvSpPr txBox="1"/>
          <p:nvPr/>
        </p:nvSpPr>
        <p:spPr>
          <a:xfrm>
            <a:off x="1331927" y="2567451"/>
            <a:ext cx="9139040" cy="52322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  <a:effectLst>
                  <a:glow rad="254000">
                    <a:schemeClr val="bg1">
                      <a:alpha val="86000"/>
                    </a:schemeClr>
                  </a:glow>
                </a:effectLst>
              </a:rPr>
              <a:t>Many fundamental observables in HIC are of this form!</a:t>
            </a:r>
            <a:endParaRPr kumimoji="1" lang="ja-JP" altLang="en-US" sz="2800" b="1" dirty="0">
              <a:solidFill>
                <a:schemeClr val="accent1"/>
              </a:solidFill>
              <a:effectLst>
                <a:glow rad="254000">
                  <a:schemeClr val="bg1">
                    <a:alpha val="86000"/>
                  </a:schemeClr>
                </a:glow>
              </a:effectLst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00FCDA42-7BDF-401C-A19C-6634CB0C1F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0817" y="4630955"/>
            <a:ext cx="4860761" cy="2261116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_n\{2\}&#10;= \Big\langle \frac1{N(N-1)}\sum_{i\ne j} e^{in(\phi_i-\phi_j)} \Big\rangle&#10;\end{align*}&lt;/body&gt;&#10;  &lt;fcolor&gt;FF000000&lt;/fcolor&gt;&#10;  &lt;bcolor&gt;FF000000&lt;/bcolor&gt;&#10;  &lt;transparent&gt;True&lt;/transparent&gt;&#10;  &lt;resolution&gt;1800&lt;/resolution&gt;&#10;  &lt;imageh&gt;668&lt;/imageh&gt;&#10;  &lt;imagew&gt;3855&lt;/imagew&gt;&#10;  &lt;scale&gt;50&lt;/scale&gt;&#10;  &lt;cursor&gt;89&lt;/cursor&gt;&#10;&lt;/TeXTeX&gt;">
            <a:extLst>
              <a:ext uri="{FF2B5EF4-FFF2-40B4-BE49-F238E27FC236}">
                <a16:creationId xmlns:a16="http://schemas.microsoft.com/office/drawing/2014/main" id="{87A99F4C-4F50-8031-42D4-FA3ABDCBF2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61" y="3664662"/>
            <a:ext cx="4726771" cy="8190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351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F81C6-8EF5-FCDF-8CAD-38D3D4816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A25ABD-6680-1446-041E-C391F5A6C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Particle-Averaged Quantities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D6527F7-AC84-684D-4262-E089E10BF924}"/>
              </a:ext>
            </a:extLst>
          </p:cNvPr>
          <p:cNvSpPr/>
          <p:nvPr/>
        </p:nvSpPr>
        <p:spPr>
          <a:xfrm>
            <a:off x="993032" y="1298672"/>
            <a:ext cx="9942061" cy="1118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textstyle \frac1N\sum_i p_i \Big\rangle ,&#10;\end{align*}&lt;/body&gt;&#10;  &lt;fcolor&gt;FF000000&lt;/fcolor&gt;&#10;  &lt;bcolor&gt;FF000000&lt;/bcolor&gt;&#10;  &lt;transparent&gt;True&lt;/transparent&gt;&#10;  &lt;resolution&gt;1800&lt;/resolution&gt;&#10;  &lt;imageh&gt;448&lt;/imageh&gt;&#10;  &lt;imagew&gt;1200&lt;/imagew&gt;&#10;  &lt;scale&gt;50&lt;/scale&gt;&#10;  &lt;cursor&gt;70&lt;/cursor&gt;&#10;&lt;/TeXTeX&gt;">
            <a:extLst>
              <a:ext uri="{FF2B5EF4-FFF2-40B4-BE49-F238E27FC236}">
                <a16:creationId xmlns:a16="http://schemas.microsoft.com/office/drawing/2014/main" id="{5D2057FB-404A-644B-C8CD-8C7DE5442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65" y="1535663"/>
            <a:ext cx="1850749" cy="690948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Big( \textstyle \frac1N\sum_i p_i \Big)^n \Big\rangle ,&#10;\end{align*}&lt;/body&gt;&#10;  &lt;fcolor&gt;FF000000&lt;/fcolor&gt;&#10;  &lt;bcolor&gt;FF000000&lt;/bcolor&gt;&#10;  &lt;transparent&gt;True&lt;/transparent&gt;&#10;  &lt;resolution&gt;1800&lt;/resolution&gt;&#10;  &lt;imageh&gt;463&lt;/imageh&gt;&#10;  &lt;imagew&gt;1633&lt;/imagew&gt;&#10;  &lt;scale&gt;50&lt;/scale&gt;&#10;  &lt;cursor&gt;84&lt;/cursor&gt;&#10;&lt;/TeXTeX&gt;">
            <a:extLst>
              <a:ext uri="{FF2B5EF4-FFF2-40B4-BE49-F238E27FC236}">
                <a16:creationId xmlns:a16="http://schemas.microsoft.com/office/drawing/2014/main" id="{5AE8E5EB-84F9-0B5F-845F-7D692F006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10" y="1512529"/>
            <a:ext cx="2518561" cy="714082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textstyle\frac1{N(N-1)} \sum_{i\ne j} p^{(1)}_i p^{(2)}_j \Big\rangle&#10;\end{align*}&lt;/body&gt;&#10;  &lt;fcolor&gt;FF000000&lt;/fcolor&gt;&#10;  &lt;bcolor&gt;FF000000&lt;/bcolor&gt;&#10;  &lt;transparent&gt;True&lt;/transparent&gt;&#10;  &lt;resolution&gt;1800&lt;/resolution&gt;&#10;  &lt;imageh&gt;448&lt;/imageh&gt;&#10;  &lt;imagew&gt;2531&lt;/imagew&gt;&#10;  &lt;scale&gt;50&lt;/scale&gt;&#10;  &lt;cursor&gt;84&lt;/cursor&gt;&#10;&lt;/TeXTeX&gt;">
            <a:extLst>
              <a:ext uri="{FF2B5EF4-FFF2-40B4-BE49-F238E27FC236}">
                <a16:creationId xmlns:a16="http://schemas.microsoft.com/office/drawing/2014/main" id="{F0A584ED-DD7B-5F9D-8796-11A3E4321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67" y="1512529"/>
            <a:ext cx="3903529" cy="690948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9C27599-3D64-373E-2A85-EEB0A455BF1E}"/>
              </a:ext>
            </a:extLst>
          </p:cNvPr>
          <p:cNvSpPr txBox="1"/>
          <p:nvPr/>
        </p:nvSpPr>
        <p:spPr>
          <a:xfrm>
            <a:off x="1331927" y="2567451"/>
            <a:ext cx="9139040" cy="52322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  <a:effectLst>
                  <a:glow rad="254000">
                    <a:schemeClr val="bg1">
                      <a:alpha val="86000"/>
                    </a:schemeClr>
                  </a:glow>
                </a:effectLst>
              </a:rPr>
              <a:t>Many fundamental observables in HIC are of this form!</a:t>
            </a:r>
            <a:endParaRPr kumimoji="1" lang="ja-JP" altLang="en-US" sz="2800" b="1" dirty="0">
              <a:solidFill>
                <a:schemeClr val="accent1"/>
              </a:solidFill>
              <a:effectLst>
                <a:glow rad="254000">
                  <a:schemeClr val="bg1">
                    <a:alpha val="86000"/>
                  </a:schemeClr>
                </a:glow>
              </a:effectLst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9C0A25C-34D6-AA4E-1B0D-88316F415FD3}"/>
              </a:ext>
            </a:extLst>
          </p:cNvPr>
          <p:cNvSpPr/>
          <p:nvPr/>
        </p:nvSpPr>
        <p:spPr>
          <a:xfrm>
            <a:off x="1483494" y="3838257"/>
            <a:ext cx="8874411" cy="19176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BA197B-A0AE-BF48-2654-438310F4C653}"/>
              </a:ext>
            </a:extLst>
          </p:cNvPr>
          <p:cNvSpPr txBox="1"/>
          <p:nvPr/>
        </p:nvSpPr>
        <p:spPr>
          <a:xfrm>
            <a:off x="1483494" y="3240788"/>
            <a:ext cx="8874411" cy="59747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“Conventional” Correction Formulas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{\textstyle\frac1{N(N-1)}} \sum_{i\ne j} p^{(1)}_i p^{(2)}_j \Big\rangle&#10;=&#10;\Bigg\langle\!\!\!\Bigg\langle \frac{\sum_{i\ne j} p^{(1)}_i p^{(2)}_j/ r_i r_j}{\sum_{i\ne j} 1/r_i r_j }\Bigg\rangle\!\!\!\Bigg\rangle&#10;\end{align*}&lt;/body&gt;&#10;  &lt;fcolor&gt;FF000000&lt;/fcolor&gt;&#10;  &lt;bcolor&gt;FF000000&lt;/bcolor&gt;&#10;  &lt;transparent&gt;True&lt;/transparent&gt;&#10;  &lt;resolution&gt;1800&lt;/resolution&gt;&#10;  &lt;imageh&gt;802&lt;/imageh&gt;&#10;  &lt;imagew&gt;5194&lt;/imagew&gt;&#10;  &lt;scale&gt;50&lt;/scale&gt;&#10;  &lt;cursor&gt;179&lt;/cursor&gt;&#10;&lt;/TeXTeX&gt;">
            <a:extLst>
              <a:ext uri="{FF2B5EF4-FFF2-40B4-BE49-F238E27FC236}">
                <a16:creationId xmlns:a16="http://schemas.microsoft.com/office/drawing/2014/main" id="{DF35E26F-DC3F-0B62-E5E4-BFE1E04DF7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786" y="3986803"/>
            <a:ext cx="8010638" cy="123692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39B2C3-F11E-BC09-A753-EEAAAEC2FCBB}"/>
              </a:ext>
            </a:extLst>
          </p:cNvPr>
          <p:cNvSpPr txBox="1"/>
          <p:nvPr/>
        </p:nvSpPr>
        <p:spPr>
          <a:xfrm>
            <a:off x="3534453" y="5355768"/>
            <a:ext cx="6936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e.g. A</a:t>
            </a:r>
            <a:r>
              <a:rPr lang="en-US" altLang="ja-JP" sz="2000" dirty="0"/>
              <a:t>TLAS, PR</a:t>
            </a:r>
            <a:r>
              <a:rPr lang="en-US" altLang="ja-JP" sz="2000" b="1" dirty="0"/>
              <a:t>C107</a:t>
            </a:r>
            <a:r>
              <a:rPr lang="en-US" altLang="ja-JP" sz="2000" dirty="0"/>
              <a:t>, 054910 (‘23); </a:t>
            </a:r>
            <a:r>
              <a:rPr kumimoji="1" lang="en-US" altLang="ja-JP" sz="2000" dirty="0"/>
              <a:t>STAR, Nature </a:t>
            </a:r>
            <a:r>
              <a:rPr kumimoji="1" lang="en-US" altLang="ja-JP" sz="2000" b="1" dirty="0"/>
              <a:t>635</a:t>
            </a:r>
            <a:r>
              <a:rPr kumimoji="1" lang="en-US" altLang="ja-JP" sz="2000" dirty="0"/>
              <a:t>, 67 (‘24)</a:t>
            </a:r>
            <a:endParaRPr kumimoji="1" lang="ja-JP" altLang="en-US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B23337-B548-A43F-047E-645370E75235}"/>
              </a:ext>
            </a:extLst>
          </p:cNvPr>
          <p:cNvSpPr txBox="1"/>
          <p:nvPr/>
        </p:nvSpPr>
        <p:spPr>
          <a:xfrm>
            <a:off x="1704219" y="5984294"/>
            <a:ext cx="8060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600" b="1" dirty="0">
                <a:solidFill>
                  <a:schemeClr val="accent1"/>
                </a:solidFill>
              </a:rPr>
              <a:t>Question: Are these formulas correct?</a:t>
            </a:r>
            <a:endParaRPr kumimoji="1" lang="ja-JP" alt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2BB782-144A-96C6-9764-4AF91E69B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Correction is Necessary!!</a:t>
            </a:r>
            <a:endParaRPr kumimoji="1" lang="ja-JP" altLang="en-US" dirty="0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5EAF015C-D59C-2AFC-5ED9-75353973E045}"/>
              </a:ext>
            </a:extLst>
          </p:cNvPr>
          <p:cNvCxnSpPr/>
          <p:nvPr/>
        </p:nvCxnSpPr>
        <p:spPr>
          <a:xfrm flipV="1">
            <a:off x="2130279" y="1531251"/>
            <a:ext cx="0" cy="235670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040E8E2-BEB2-9893-8905-E6E191B1D70A}"/>
              </a:ext>
            </a:extLst>
          </p:cNvPr>
          <p:cNvCxnSpPr>
            <a:cxnSpLocks/>
          </p:cNvCxnSpPr>
          <p:nvPr/>
        </p:nvCxnSpPr>
        <p:spPr>
          <a:xfrm>
            <a:off x="1808546" y="3610176"/>
            <a:ext cx="330339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p_T&#10;\end{align*}&lt;/body&gt;&#10;  &lt;fcolor&gt;FF000000&lt;/fcolor&gt;&#10;  &lt;bcolor&gt;FF000000&lt;/bcolor&gt;&#10;  &lt;transparent&gt;True&lt;/transparent&gt;&#10;  &lt;resolution&gt;1800&lt;/resolution&gt;&#10;  &lt;imageh&gt;157&lt;/imageh&gt;&#10;  &lt;imagew&gt;270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14DF05B3-5464-15DF-AFCC-29411F59A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59" y="3731501"/>
            <a:ext cx="433862" cy="2522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FE4E01A-DAEA-D808-F4F1-867B3634C5DF}"/>
                  </a:ext>
                </a:extLst>
              </p:cNvPr>
              <p:cNvSpPr txBox="1"/>
              <p:nvPr/>
            </p:nvSpPr>
            <p:spPr>
              <a:xfrm rot="16200000">
                <a:off x="837831" y="2270192"/>
                <a:ext cx="19414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dirty="0"/>
                  <a:t>efficiency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FE4E01A-DAEA-D808-F4F1-867B3634C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37831" y="2270192"/>
                <a:ext cx="1941429" cy="523220"/>
              </a:xfrm>
              <a:prstGeom prst="rect">
                <a:avLst/>
              </a:prstGeom>
              <a:blipFill>
                <a:blip r:embed="rId3"/>
                <a:stretch>
                  <a:fillRect l="-12791" r="-31395" b="-62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1E74867C-B2BF-892F-0CAE-6889A8F8CC92}"/>
              </a:ext>
            </a:extLst>
          </p:cNvPr>
          <p:cNvSpPr/>
          <p:nvPr/>
        </p:nvSpPr>
        <p:spPr>
          <a:xfrm>
            <a:off x="2529598" y="1772587"/>
            <a:ext cx="2155153" cy="1357345"/>
          </a:xfrm>
          <a:custGeom>
            <a:avLst/>
            <a:gdLst>
              <a:gd name="connsiteX0" fmla="*/ 0 w 2077156"/>
              <a:gd name="connsiteY0" fmla="*/ 0 h 451555"/>
              <a:gd name="connsiteX1" fmla="*/ 1106311 w 2077156"/>
              <a:gd name="connsiteY1" fmla="*/ 112889 h 451555"/>
              <a:gd name="connsiteX2" fmla="*/ 2077156 w 2077156"/>
              <a:gd name="connsiteY2" fmla="*/ 451555 h 4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7156" h="451555">
                <a:moveTo>
                  <a:pt x="0" y="0"/>
                </a:moveTo>
                <a:cubicBezTo>
                  <a:pt x="380059" y="18815"/>
                  <a:pt x="760118" y="37630"/>
                  <a:pt x="1106311" y="112889"/>
                </a:cubicBezTo>
                <a:cubicBezTo>
                  <a:pt x="1452504" y="188148"/>
                  <a:pt x="1764830" y="319851"/>
                  <a:pt x="2077156" y="451555"/>
                </a:cubicBezTo>
              </a:path>
            </a:pathLst>
          </a:cu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30FA7DE-F928-6609-EA20-4F4918EFC7F3}"/>
                  </a:ext>
                </a:extLst>
              </p:cNvPr>
              <p:cNvSpPr txBox="1"/>
              <p:nvPr/>
            </p:nvSpPr>
            <p:spPr>
              <a:xfrm>
                <a:off x="1808157" y="5516790"/>
                <a:ext cx="28386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b="0" dirty="0"/>
                  <a:t>alter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30FA7DE-F928-6609-EA20-4F4918EFC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157" y="5516790"/>
                <a:ext cx="2838628" cy="523220"/>
              </a:xfrm>
              <a:prstGeom prst="rect">
                <a:avLst/>
              </a:prstGeom>
              <a:blipFill>
                <a:blip r:embed="rId4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5" descr="ev2_front1">
            <a:extLst>
              <a:ext uri="{FF2B5EF4-FFF2-40B4-BE49-F238E27FC236}">
                <a16:creationId xmlns:a16="http://schemas.microsoft.com/office/drawing/2014/main" id="{878DFAF9-D1C1-BCEA-BC2C-C367403B6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636" y="1295336"/>
            <a:ext cx="3682642" cy="284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945026B-96A5-ED10-E8B3-929F739862FE}"/>
                  </a:ext>
                </a:extLst>
              </p:cNvPr>
              <p:cNvSpPr txBox="1"/>
              <p:nvPr/>
            </p:nvSpPr>
            <p:spPr>
              <a:xfrm>
                <a:off x="1329523" y="4327128"/>
                <a:ext cx="40175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ja-JP" sz="2800" dirty="0"/>
                  <a:t>-dependent efficiency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945026B-96A5-ED10-E8B3-929F73986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523" y="4327128"/>
                <a:ext cx="4017574" cy="523220"/>
              </a:xfrm>
              <a:prstGeom prst="rect">
                <a:avLst/>
              </a:prstGeom>
              <a:blipFill>
                <a:blip r:embed="rId6"/>
                <a:stretch>
                  <a:fillRect t="-12791" r="-2580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アーチ 14">
            <a:extLst>
              <a:ext uri="{FF2B5EF4-FFF2-40B4-BE49-F238E27FC236}">
                <a16:creationId xmlns:a16="http://schemas.microsoft.com/office/drawing/2014/main" id="{1FD2ECBA-F776-91BF-111B-D2EA5B39B915}"/>
              </a:ext>
            </a:extLst>
          </p:cNvPr>
          <p:cNvSpPr>
            <a:spLocks noChangeAspect="1"/>
          </p:cNvSpPr>
          <p:nvPr/>
        </p:nvSpPr>
        <p:spPr>
          <a:xfrm>
            <a:off x="7246078" y="1408595"/>
            <a:ext cx="2639365" cy="2639365"/>
          </a:xfrm>
          <a:prstGeom prst="blockArc">
            <a:avLst>
              <a:gd name="adj1" fmla="val 17819277"/>
              <a:gd name="adj2" fmla="val 5"/>
              <a:gd name="adj3" fmla="val 36057"/>
            </a:avLst>
          </a:prstGeom>
          <a:solidFill>
            <a:srgbClr val="FF0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矢印: 山形 15">
            <a:extLst>
              <a:ext uri="{FF2B5EF4-FFF2-40B4-BE49-F238E27FC236}">
                <a16:creationId xmlns:a16="http://schemas.microsoft.com/office/drawing/2014/main" id="{DBA43F8A-8944-822A-B056-388016AC90A7}"/>
              </a:ext>
            </a:extLst>
          </p:cNvPr>
          <p:cNvSpPr/>
          <p:nvPr/>
        </p:nvSpPr>
        <p:spPr>
          <a:xfrm rot="5400000">
            <a:off x="2898238" y="4678168"/>
            <a:ext cx="527848" cy="1001513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3A4E884-5369-A1E0-5AB0-A8B6EA7FCDB2}"/>
              </a:ext>
            </a:extLst>
          </p:cNvPr>
          <p:cNvSpPr txBox="1"/>
          <p:nvPr/>
        </p:nvSpPr>
        <p:spPr>
          <a:xfrm>
            <a:off x="5888648" y="4327128"/>
            <a:ext cx="558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/>
              <a:t>Azimuthally nonuniform efficiency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55CD3FF-55C6-F9B7-ADD7-2A3318370CC2}"/>
                  </a:ext>
                </a:extLst>
              </p:cNvPr>
              <p:cNvSpPr txBox="1"/>
              <p:nvPr/>
            </p:nvSpPr>
            <p:spPr>
              <a:xfrm>
                <a:off x="5938624" y="5515910"/>
                <a:ext cx="5378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b="0" dirty="0"/>
                  <a:t>produce unphysical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55CD3FF-55C6-F9B7-ADD7-2A3318370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624" y="5515910"/>
                <a:ext cx="5378660" cy="523220"/>
              </a:xfrm>
              <a:prstGeom prst="rect">
                <a:avLst/>
              </a:prstGeom>
              <a:blipFill>
                <a:blip r:embed="rId7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896627A-292A-2DE3-7328-FA744DC90392}"/>
              </a:ext>
            </a:extLst>
          </p:cNvPr>
          <p:cNvSpPr txBox="1"/>
          <p:nvPr/>
        </p:nvSpPr>
        <p:spPr>
          <a:xfrm>
            <a:off x="2617323" y="6371667"/>
            <a:ext cx="6957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More serious effects on higher-order correlations!</a:t>
            </a:r>
            <a:endParaRPr kumimoji="1" lang="ja-JP" altLang="en-US" sz="2400" dirty="0"/>
          </a:p>
        </p:txBody>
      </p:sp>
      <p:sp>
        <p:nvSpPr>
          <p:cNvPr id="22" name="矢印: 山形 21">
            <a:extLst>
              <a:ext uri="{FF2B5EF4-FFF2-40B4-BE49-F238E27FC236}">
                <a16:creationId xmlns:a16="http://schemas.microsoft.com/office/drawing/2014/main" id="{6B143CFF-4D50-E5B7-44F6-2E7A8D13B0BD}"/>
              </a:ext>
            </a:extLst>
          </p:cNvPr>
          <p:cNvSpPr/>
          <p:nvPr/>
        </p:nvSpPr>
        <p:spPr>
          <a:xfrm rot="5400000">
            <a:off x="8364030" y="4681679"/>
            <a:ext cx="527848" cy="1001513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3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5DA504-980D-9E97-0F8B-25F1625E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Deformation of Nucleus</a:t>
            </a:r>
            <a:endParaRPr kumimoji="1" lang="ja-JP" altLang="en-US" dirty="0"/>
          </a:p>
        </p:txBody>
      </p:sp>
      <p:pic>
        <p:nvPicPr>
          <p:cNvPr id="3" name="図 2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BA1867F4-3D23-2183-BFA2-A3E2D713E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68" y="1422972"/>
            <a:ext cx="5872947" cy="414042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83FCA7-096A-1982-A3B0-B3FD821F037F}"/>
              </a:ext>
            </a:extLst>
          </p:cNvPr>
          <p:cNvSpPr txBox="1"/>
          <p:nvPr/>
        </p:nvSpPr>
        <p:spPr>
          <a:xfrm>
            <a:off x="4706036" y="5986913"/>
            <a:ext cx="2779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Who saw it?</a:t>
            </a:r>
            <a:endParaRPr kumimoji="1" lang="ja-JP" altLang="en-US" sz="3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41B0220-5149-05AD-B590-3003C9BB5550}"/>
              </a:ext>
            </a:extLst>
          </p:cNvPr>
          <p:cNvSpPr txBox="1"/>
          <p:nvPr/>
        </p:nvSpPr>
        <p:spPr>
          <a:xfrm rot="16200000">
            <a:off x="7177413" y="3145515"/>
            <a:ext cx="4237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doi.org/10.1007/s10751-024-01880-7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58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A53FB-EC88-9A81-9762-55837192A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78D21-8EDC-3A7F-182C-965BC883F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Check in a Simple Model</a:t>
            </a:r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C1F0781C-B1C7-AD1C-FF6F-3B7A5ABB4B06}"/>
              </a:ext>
            </a:extLst>
          </p:cNvPr>
          <p:cNvSpPr/>
          <p:nvPr/>
        </p:nvSpPr>
        <p:spPr>
          <a:xfrm>
            <a:off x="-470163" y="1430416"/>
            <a:ext cx="2716664" cy="2154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B79F8F1C-F4D6-0C45-6D5E-10B6F276E5E2}"/>
              </a:ext>
            </a:extLst>
          </p:cNvPr>
          <p:cNvCxnSpPr>
            <a:cxnSpLocks/>
          </p:cNvCxnSpPr>
          <p:nvPr/>
        </p:nvCxnSpPr>
        <p:spPr>
          <a:xfrm flipV="1">
            <a:off x="1533866" y="1755194"/>
            <a:ext cx="1530281" cy="251169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E4FCB9D0-50CE-492D-8BC4-02213CFF68AE}"/>
              </a:ext>
            </a:extLst>
          </p:cNvPr>
          <p:cNvCxnSpPr>
            <a:cxnSpLocks/>
          </p:cNvCxnSpPr>
          <p:nvPr/>
        </p:nvCxnSpPr>
        <p:spPr>
          <a:xfrm flipV="1">
            <a:off x="1602869" y="2328871"/>
            <a:ext cx="1507513" cy="70941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5DCDAA34-EF88-9867-CFDC-8416E8964E02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1512384" y="3064115"/>
            <a:ext cx="1597998" cy="197989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55307D-8CE8-7912-373D-F6FD522B17B6}"/>
              </a:ext>
            </a:extLst>
          </p:cNvPr>
          <p:cNvSpPr txBox="1"/>
          <p:nvPr/>
        </p:nvSpPr>
        <p:spPr>
          <a:xfrm rot="5400000">
            <a:off x="2424919" y="268605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B02EE63-F63A-61B4-DC08-AA8191075E78}"/>
                  </a:ext>
                </a:extLst>
              </p:cNvPr>
              <p:cNvSpPr txBox="1"/>
              <p:nvPr/>
            </p:nvSpPr>
            <p:spPr>
              <a:xfrm>
                <a:off x="3103252" y="1981631"/>
                <a:ext cx="11867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B02EE63-F63A-61B4-DC08-AA8191075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252" y="1981631"/>
                <a:ext cx="1186735" cy="461665"/>
              </a:xfrm>
              <a:prstGeom prst="rect">
                <a:avLst/>
              </a:prstGeom>
              <a:blipFill>
                <a:blip r:embed="rId2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12C87EC-EBCC-1C91-1414-59BAE6F6C920}"/>
              </a:ext>
            </a:extLst>
          </p:cNvPr>
          <p:cNvSpPr txBox="1"/>
          <p:nvPr/>
        </p:nvSpPr>
        <p:spPr>
          <a:xfrm rot="5400000">
            <a:off x="3309401" y="177552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268002E-1513-983F-45BE-3AF6BA5435DC}"/>
                  </a:ext>
                </a:extLst>
              </p:cNvPr>
              <p:cNvSpPr txBox="1"/>
              <p:nvPr/>
            </p:nvSpPr>
            <p:spPr>
              <a:xfrm>
                <a:off x="3110383" y="1430416"/>
                <a:ext cx="1134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68AAC3D-DE3F-C3CB-0776-FF9A08DE7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83" y="1430416"/>
                <a:ext cx="1134285" cy="461665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177F3DF-00D1-F0A4-B91D-4B2E8ECA3FB9}"/>
                  </a:ext>
                </a:extLst>
              </p:cNvPr>
              <p:cNvSpPr txBox="1"/>
              <p:nvPr/>
            </p:nvSpPr>
            <p:spPr>
              <a:xfrm>
                <a:off x="5356972" y="1693639"/>
                <a:ext cx="1636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particles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177F3DF-00D1-F0A4-B91D-4B2E8ECA3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972" y="1693639"/>
                <a:ext cx="1636474" cy="461665"/>
              </a:xfrm>
              <a:prstGeom prst="rect">
                <a:avLst/>
              </a:prstGeom>
              <a:blipFill>
                <a:blip r:embed="rId4"/>
                <a:stretch>
                  <a:fillRect l="-1119" t="-9211" r="-4104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右中かっこ 12">
            <a:extLst>
              <a:ext uri="{FF2B5EF4-FFF2-40B4-BE49-F238E27FC236}">
                <a16:creationId xmlns:a16="http://schemas.microsoft.com/office/drawing/2014/main" id="{B1BCC259-5DF9-1713-C9A7-07C70F4F1763}"/>
              </a:ext>
            </a:extLst>
          </p:cNvPr>
          <p:cNvSpPr/>
          <p:nvPr/>
        </p:nvSpPr>
        <p:spPr>
          <a:xfrm>
            <a:off x="5040830" y="1586391"/>
            <a:ext cx="315534" cy="839941"/>
          </a:xfrm>
          <a:prstGeom prst="rightBrace">
            <a:avLst>
              <a:gd name="adj1" fmla="val 24301"/>
              <a:gd name="adj2" fmla="val 4959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4" name="右中かっこ 13">
            <a:extLst>
              <a:ext uri="{FF2B5EF4-FFF2-40B4-BE49-F238E27FC236}">
                <a16:creationId xmlns:a16="http://schemas.microsoft.com/office/drawing/2014/main" id="{D6B28769-CD36-E14D-393A-0ECB06F658A4}"/>
              </a:ext>
            </a:extLst>
          </p:cNvPr>
          <p:cNvSpPr/>
          <p:nvPr/>
        </p:nvSpPr>
        <p:spPr>
          <a:xfrm>
            <a:off x="5040830" y="2529937"/>
            <a:ext cx="315534" cy="839941"/>
          </a:xfrm>
          <a:prstGeom prst="rightBrace">
            <a:avLst>
              <a:gd name="adj1" fmla="val 24301"/>
              <a:gd name="adj2" fmla="val 4959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EE131A3-567D-B340-2242-2EC63FAB9690}"/>
                  </a:ext>
                </a:extLst>
              </p:cNvPr>
              <p:cNvSpPr txBox="1"/>
              <p:nvPr/>
            </p:nvSpPr>
            <p:spPr>
              <a:xfrm>
                <a:off x="5356972" y="2642483"/>
                <a:ext cx="1636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particles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EE131A3-567D-B340-2242-2EC63FAB9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972" y="2642483"/>
                <a:ext cx="1636474" cy="461665"/>
              </a:xfrm>
              <a:prstGeom prst="rect">
                <a:avLst/>
              </a:prstGeom>
              <a:blipFill>
                <a:blip r:embed="rId5"/>
                <a:stretch>
                  <a:fillRect l="-1119" t="-9211" r="-4104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B5E3C26-9E87-6F36-083F-9799541943A7}"/>
                  </a:ext>
                </a:extLst>
              </p:cNvPr>
              <p:cNvSpPr txBox="1"/>
              <p:nvPr/>
            </p:nvSpPr>
            <p:spPr>
              <a:xfrm>
                <a:off x="3110383" y="2425659"/>
                <a:ext cx="17093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B5E3C26-9E87-6F36-083F-979954194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83" y="2425659"/>
                <a:ext cx="1709314" cy="461665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A1807A3-38E5-4738-634E-F89A4B8613BF}"/>
                  </a:ext>
                </a:extLst>
              </p:cNvPr>
              <p:cNvSpPr txBox="1"/>
              <p:nvPr/>
            </p:nvSpPr>
            <p:spPr>
              <a:xfrm>
                <a:off x="3110382" y="3031271"/>
                <a:ext cx="15458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A1807A3-38E5-4738-634E-F89A4B861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82" y="3031271"/>
                <a:ext cx="1545808" cy="461665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1FF76131-F5CA-1FCC-46B8-082D8BF79214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1604159" y="2616373"/>
            <a:ext cx="1506224" cy="40119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9ADF5E3-5654-A7FA-8B15-1F1D67197395}"/>
              </a:ext>
            </a:extLst>
          </p:cNvPr>
          <p:cNvSpPr txBox="1"/>
          <p:nvPr/>
        </p:nvSpPr>
        <p:spPr>
          <a:xfrm rot="5400000">
            <a:off x="2417098" y="181281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</a:t>
            </a:r>
            <a:endParaRPr kumimoji="1" lang="ja-JP" altLang="en-US" sz="2400" dirty="0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47C3679C-0ABD-78B8-B677-33EA96156132}"/>
              </a:ext>
            </a:extLst>
          </p:cNvPr>
          <p:cNvSpPr/>
          <p:nvPr/>
        </p:nvSpPr>
        <p:spPr>
          <a:xfrm>
            <a:off x="6985768" y="1506739"/>
            <a:ext cx="1958772" cy="1023198"/>
          </a:xfrm>
          <a:prstGeom prst="rightArrow">
            <a:avLst>
              <a:gd name="adj1" fmla="val 100000"/>
              <a:gd name="adj2" fmla="val 44619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50C9CA50-E494-A14F-B671-B7863C71B1BF}"/>
              </a:ext>
            </a:extLst>
          </p:cNvPr>
          <p:cNvSpPr/>
          <p:nvPr/>
        </p:nvSpPr>
        <p:spPr>
          <a:xfrm>
            <a:off x="6985768" y="2562198"/>
            <a:ext cx="1958772" cy="1023198"/>
          </a:xfrm>
          <a:prstGeom prst="rightArrow">
            <a:avLst>
              <a:gd name="adj1" fmla="val 100000"/>
              <a:gd name="adj2" fmla="val 44619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DA0D9459-73C5-83E3-CB6A-D6923E24D7FF}"/>
                  </a:ext>
                </a:extLst>
              </p:cNvPr>
              <p:cNvSpPr txBox="1"/>
              <p:nvPr/>
            </p:nvSpPr>
            <p:spPr>
              <a:xfrm>
                <a:off x="7239340" y="1568815"/>
                <a:ext cx="16155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efficiency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DA0D9459-73C5-83E3-CB6A-D6923E24D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340" y="1568815"/>
                <a:ext cx="1615516" cy="830997"/>
              </a:xfrm>
              <a:prstGeom prst="rect">
                <a:avLst/>
              </a:prstGeom>
              <a:blipFill>
                <a:blip r:embed="rId8"/>
                <a:stretch>
                  <a:fillRect l="-6038" t="-5109" r="-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DB3575F-0BD3-6989-E610-5D9B254BADC1}"/>
                  </a:ext>
                </a:extLst>
              </p:cNvPr>
              <p:cNvSpPr txBox="1"/>
              <p:nvPr/>
            </p:nvSpPr>
            <p:spPr>
              <a:xfrm>
                <a:off x="7239340" y="2648616"/>
                <a:ext cx="16155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efficiency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DB3575F-0BD3-6989-E610-5D9B254BA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340" y="2648616"/>
                <a:ext cx="1615516" cy="830997"/>
              </a:xfrm>
              <a:prstGeom prst="rect">
                <a:avLst/>
              </a:prstGeom>
              <a:blipFill>
                <a:blip r:embed="rId9"/>
                <a:stretch>
                  <a:fillRect l="-6038" t="-5109" r="-377" b="-65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右中かっこ 28">
            <a:extLst>
              <a:ext uri="{FF2B5EF4-FFF2-40B4-BE49-F238E27FC236}">
                <a16:creationId xmlns:a16="http://schemas.microsoft.com/office/drawing/2014/main" id="{43013340-8AA3-B181-8D82-3D0D3C051BFD}"/>
              </a:ext>
            </a:extLst>
          </p:cNvPr>
          <p:cNvSpPr/>
          <p:nvPr/>
        </p:nvSpPr>
        <p:spPr>
          <a:xfrm>
            <a:off x="9397380" y="1537428"/>
            <a:ext cx="315534" cy="2047968"/>
          </a:xfrm>
          <a:prstGeom prst="rightBrace">
            <a:avLst>
              <a:gd name="adj1" fmla="val 24301"/>
              <a:gd name="adj2" fmla="val 4959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7503BA6-A640-AE6A-8F94-4164F8C1E1FA}"/>
                  </a:ext>
                </a:extLst>
              </p:cNvPr>
              <p:cNvSpPr txBox="1"/>
              <p:nvPr/>
            </p:nvSpPr>
            <p:spPr>
              <a:xfrm>
                <a:off x="10051697" y="1902676"/>
                <a:ext cx="15776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ja-JP" sz="2400" dirty="0"/>
                  <a:t> particles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7503BA6-A640-AE6A-8F94-4164F8C1E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697" y="1902676"/>
                <a:ext cx="1577676" cy="461665"/>
              </a:xfrm>
              <a:prstGeom prst="rect">
                <a:avLst/>
              </a:prstGeom>
              <a:blipFill>
                <a:blip r:embed="rId10"/>
                <a:stretch>
                  <a:fillRect t="-9211" r="-4633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Q=\sum_{i\in \rm (obs)} q_i&#10;\end{align*}&lt;/body&gt;&#10;  &lt;fcolor&gt;FF000000&lt;/fcolor&gt;&#10;  &lt;bcolor&gt;FF000000&lt;/bcolor&gt;&#10;  &lt;transparent&gt;True&lt;/transparent&gt;&#10;  &lt;resolution&gt;1800&lt;/resolution&gt;&#10;  &lt;imageh&gt;590&lt;/imageh&gt;&#10;  &lt;imagew&gt;1379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B8E6C931-0ABA-C511-586D-C7FC083339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754" y="2621373"/>
            <a:ext cx="1459442" cy="624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45A96C90-4D15-D195-97CB-A2E3E0DE5ED9}"/>
                  </a:ext>
                </a:extLst>
              </p:cNvPr>
              <p:cNvSpPr txBox="1"/>
              <p:nvPr/>
            </p:nvSpPr>
            <p:spPr>
              <a:xfrm>
                <a:off x="4526347" y="1021121"/>
                <a:ext cx="33035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en-US" altLang="ja-JP" sz="2400" dirty="0"/>
                  <a:t>: fixed for all events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45A96C90-4D15-D195-97CB-A2E3E0DE5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347" y="1021121"/>
                <a:ext cx="3303597" cy="461665"/>
              </a:xfrm>
              <a:prstGeom prst="rect">
                <a:avLst/>
              </a:prstGeom>
              <a:blipFill>
                <a:blip r:embed="rId12"/>
                <a:stretch>
                  <a:fillRect l="-555" t="-9333" r="-2033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B4C8F30-A2DC-D8E7-87B9-646D45448E5D}"/>
              </a:ext>
            </a:extLst>
          </p:cNvPr>
          <p:cNvSpPr txBox="1"/>
          <p:nvPr/>
        </p:nvSpPr>
        <p:spPr>
          <a:xfrm>
            <a:off x="8916744" y="43474"/>
            <a:ext cx="3214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MK, </a:t>
            </a:r>
            <a:r>
              <a:rPr kumimoji="1" lang="en-US" altLang="ja-JP" sz="2000" dirty="0" err="1"/>
              <a:t>Esumi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Niida</a:t>
            </a:r>
            <a:r>
              <a:rPr kumimoji="1" lang="en-US" altLang="ja-JP" sz="2000" dirty="0"/>
              <a:t>, Nonaka, </a:t>
            </a:r>
          </a:p>
          <a:p>
            <a:r>
              <a:rPr lang="en-US" altLang="ja-JP" sz="2000" dirty="0"/>
              <a:t>arXiv:2510.13838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547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9271E0-E715-D1B0-79B1-56802EEE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Check in a Simple Model</a:t>
            </a:r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40639DCB-D83D-71EF-A61D-8B31F1926B9F}"/>
              </a:ext>
            </a:extLst>
          </p:cNvPr>
          <p:cNvSpPr/>
          <p:nvPr/>
        </p:nvSpPr>
        <p:spPr>
          <a:xfrm>
            <a:off x="-470163" y="1430416"/>
            <a:ext cx="2716664" cy="2154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2815779C-55F9-D639-D2CC-8AC70CEC7EDF}"/>
              </a:ext>
            </a:extLst>
          </p:cNvPr>
          <p:cNvCxnSpPr>
            <a:cxnSpLocks/>
          </p:cNvCxnSpPr>
          <p:nvPr/>
        </p:nvCxnSpPr>
        <p:spPr>
          <a:xfrm flipV="1">
            <a:off x="1533866" y="1755194"/>
            <a:ext cx="1530281" cy="251169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7A1AD43E-8B47-35B1-1F51-8519E9F5455F}"/>
              </a:ext>
            </a:extLst>
          </p:cNvPr>
          <p:cNvCxnSpPr>
            <a:cxnSpLocks/>
          </p:cNvCxnSpPr>
          <p:nvPr/>
        </p:nvCxnSpPr>
        <p:spPr>
          <a:xfrm flipV="1">
            <a:off x="1602869" y="2328871"/>
            <a:ext cx="1507513" cy="70941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0D681D6B-0CC9-4EBE-1BCF-E33B2CB62ED5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1512384" y="3064115"/>
            <a:ext cx="1597998" cy="197989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752E64-31A1-35FD-AAF2-2BF60DA2F6C1}"/>
              </a:ext>
            </a:extLst>
          </p:cNvPr>
          <p:cNvSpPr txBox="1"/>
          <p:nvPr/>
        </p:nvSpPr>
        <p:spPr>
          <a:xfrm rot="5400000">
            <a:off x="2424919" y="268605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032BCE5-66D8-A4E8-35D6-6E83A7C7D54D}"/>
                  </a:ext>
                </a:extLst>
              </p:cNvPr>
              <p:cNvSpPr txBox="1"/>
              <p:nvPr/>
            </p:nvSpPr>
            <p:spPr>
              <a:xfrm>
                <a:off x="3103252" y="1981631"/>
                <a:ext cx="11867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032BCE5-66D8-A4E8-35D6-6E83A7C7D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252" y="1981631"/>
                <a:ext cx="1186735" cy="461665"/>
              </a:xfrm>
              <a:prstGeom prst="rect">
                <a:avLst/>
              </a:prstGeom>
              <a:blipFill>
                <a:blip r:embed="rId2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A47F0C-FFF9-ECA5-F8B3-DEF28E0ECD46}"/>
              </a:ext>
            </a:extLst>
          </p:cNvPr>
          <p:cNvSpPr txBox="1"/>
          <p:nvPr/>
        </p:nvSpPr>
        <p:spPr>
          <a:xfrm rot="5400000">
            <a:off x="3309401" y="177552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68AAC3D-DE3F-C3CB-0776-FF9A08DE711D}"/>
                  </a:ext>
                </a:extLst>
              </p:cNvPr>
              <p:cNvSpPr txBox="1"/>
              <p:nvPr/>
            </p:nvSpPr>
            <p:spPr>
              <a:xfrm>
                <a:off x="3110383" y="1430416"/>
                <a:ext cx="1134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68AAC3D-DE3F-C3CB-0776-FF9A08DE7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83" y="1430416"/>
                <a:ext cx="1134285" cy="461665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D233845-33FC-4E08-0005-544D2DAD13B1}"/>
                  </a:ext>
                </a:extLst>
              </p:cNvPr>
              <p:cNvSpPr txBox="1"/>
              <p:nvPr/>
            </p:nvSpPr>
            <p:spPr>
              <a:xfrm>
                <a:off x="5356972" y="1693639"/>
                <a:ext cx="1636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particles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D233845-33FC-4E08-0005-544D2DAD1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972" y="1693639"/>
                <a:ext cx="1636474" cy="461665"/>
              </a:xfrm>
              <a:prstGeom prst="rect">
                <a:avLst/>
              </a:prstGeom>
              <a:blipFill>
                <a:blip r:embed="rId4"/>
                <a:stretch>
                  <a:fillRect l="-1119" t="-9211" r="-4104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右中かっこ 12">
            <a:extLst>
              <a:ext uri="{FF2B5EF4-FFF2-40B4-BE49-F238E27FC236}">
                <a16:creationId xmlns:a16="http://schemas.microsoft.com/office/drawing/2014/main" id="{B66B2EC4-4183-C64E-039C-36788811CFA8}"/>
              </a:ext>
            </a:extLst>
          </p:cNvPr>
          <p:cNvSpPr/>
          <p:nvPr/>
        </p:nvSpPr>
        <p:spPr>
          <a:xfrm>
            <a:off x="5040830" y="1586391"/>
            <a:ext cx="315534" cy="839941"/>
          </a:xfrm>
          <a:prstGeom prst="rightBrace">
            <a:avLst>
              <a:gd name="adj1" fmla="val 24301"/>
              <a:gd name="adj2" fmla="val 4959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4" name="右中かっこ 13">
            <a:extLst>
              <a:ext uri="{FF2B5EF4-FFF2-40B4-BE49-F238E27FC236}">
                <a16:creationId xmlns:a16="http://schemas.microsoft.com/office/drawing/2014/main" id="{1B7DBADF-1E5E-765C-86AC-A82C2E3C1139}"/>
              </a:ext>
            </a:extLst>
          </p:cNvPr>
          <p:cNvSpPr/>
          <p:nvPr/>
        </p:nvSpPr>
        <p:spPr>
          <a:xfrm>
            <a:off x="5040830" y="2529937"/>
            <a:ext cx="315534" cy="839941"/>
          </a:xfrm>
          <a:prstGeom prst="rightBrace">
            <a:avLst>
              <a:gd name="adj1" fmla="val 24301"/>
              <a:gd name="adj2" fmla="val 4959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E74291F-55D5-3AF4-FC4D-A17267A5FC10}"/>
                  </a:ext>
                </a:extLst>
              </p:cNvPr>
              <p:cNvSpPr txBox="1"/>
              <p:nvPr/>
            </p:nvSpPr>
            <p:spPr>
              <a:xfrm>
                <a:off x="5356972" y="2642483"/>
                <a:ext cx="1636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particles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E74291F-55D5-3AF4-FC4D-A17267A5F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972" y="2642483"/>
                <a:ext cx="1636474" cy="461665"/>
              </a:xfrm>
              <a:prstGeom prst="rect">
                <a:avLst/>
              </a:prstGeom>
              <a:blipFill>
                <a:blip r:embed="rId5"/>
                <a:stretch>
                  <a:fillRect l="-1119" t="-9211" r="-4104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092A410-C512-F582-D1C5-0967ECE70606}"/>
                  </a:ext>
                </a:extLst>
              </p:cNvPr>
              <p:cNvSpPr txBox="1"/>
              <p:nvPr/>
            </p:nvSpPr>
            <p:spPr>
              <a:xfrm>
                <a:off x="3110383" y="2425659"/>
                <a:ext cx="17093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092A410-C512-F582-D1C5-0967ECE70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83" y="2425659"/>
                <a:ext cx="1709314" cy="461665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A2007FE-AC24-3AB9-2438-F458FCC627E9}"/>
                  </a:ext>
                </a:extLst>
              </p:cNvPr>
              <p:cNvSpPr txBox="1"/>
              <p:nvPr/>
            </p:nvSpPr>
            <p:spPr>
              <a:xfrm>
                <a:off x="3110382" y="3031271"/>
                <a:ext cx="15458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A2007FE-AC24-3AB9-2438-F458FCC62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82" y="3031271"/>
                <a:ext cx="1545808" cy="461665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952A1BC2-3F1E-5B6C-25FA-232C2780F2F9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1604159" y="2616373"/>
            <a:ext cx="1506224" cy="40119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5E1EBE0-CEE2-DC35-E1D3-F6536FDFD821}"/>
              </a:ext>
            </a:extLst>
          </p:cNvPr>
          <p:cNvSpPr txBox="1"/>
          <p:nvPr/>
        </p:nvSpPr>
        <p:spPr>
          <a:xfrm rot="5400000">
            <a:off x="2417098" y="181281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</a:t>
            </a:r>
            <a:endParaRPr kumimoji="1" lang="ja-JP" altLang="en-US" sz="2400" dirty="0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CC2204A5-7FCA-6C88-F6E6-400F6D80F2B4}"/>
              </a:ext>
            </a:extLst>
          </p:cNvPr>
          <p:cNvSpPr/>
          <p:nvPr/>
        </p:nvSpPr>
        <p:spPr>
          <a:xfrm>
            <a:off x="6985768" y="1506739"/>
            <a:ext cx="1958772" cy="1023198"/>
          </a:xfrm>
          <a:prstGeom prst="rightArrow">
            <a:avLst>
              <a:gd name="adj1" fmla="val 100000"/>
              <a:gd name="adj2" fmla="val 44619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029BE48C-6B5A-78D6-EED7-ADDB61581C8A}"/>
              </a:ext>
            </a:extLst>
          </p:cNvPr>
          <p:cNvSpPr/>
          <p:nvPr/>
        </p:nvSpPr>
        <p:spPr>
          <a:xfrm>
            <a:off x="6985768" y="2562198"/>
            <a:ext cx="1958772" cy="1023198"/>
          </a:xfrm>
          <a:prstGeom prst="rightArrow">
            <a:avLst>
              <a:gd name="adj1" fmla="val 100000"/>
              <a:gd name="adj2" fmla="val 44619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51D057F-0A57-F780-AB29-9E3F5B152D4D}"/>
                  </a:ext>
                </a:extLst>
              </p:cNvPr>
              <p:cNvSpPr txBox="1"/>
              <p:nvPr/>
            </p:nvSpPr>
            <p:spPr>
              <a:xfrm>
                <a:off x="7239340" y="1568815"/>
                <a:ext cx="16155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efficiency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51D057F-0A57-F780-AB29-9E3F5B152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340" y="1568815"/>
                <a:ext cx="1615516" cy="830997"/>
              </a:xfrm>
              <a:prstGeom prst="rect">
                <a:avLst/>
              </a:prstGeom>
              <a:blipFill>
                <a:blip r:embed="rId8"/>
                <a:stretch>
                  <a:fillRect l="-6038" t="-5109" r="-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D691F66-733E-4C5E-357F-3ABB8290FA0D}"/>
                  </a:ext>
                </a:extLst>
              </p:cNvPr>
              <p:cNvSpPr txBox="1"/>
              <p:nvPr/>
            </p:nvSpPr>
            <p:spPr>
              <a:xfrm>
                <a:off x="7239340" y="2648616"/>
                <a:ext cx="16155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efficiency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D691F66-733E-4C5E-357F-3ABB8290F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340" y="2648616"/>
                <a:ext cx="1615516" cy="830997"/>
              </a:xfrm>
              <a:prstGeom prst="rect">
                <a:avLst/>
              </a:prstGeom>
              <a:blipFill>
                <a:blip r:embed="rId9"/>
                <a:stretch>
                  <a:fillRect l="-6038" t="-5109" r="-377" b="-65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右中かっこ 28">
            <a:extLst>
              <a:ext uri="{FF2B5EF4-FFF2-40B4-BE49-F238E27FC236}">
                <a16:creationId xmlns:a16="http://schemas.microsoft.com/office/drawing/2014/main" id="{6E58AADD-02BC-3B5F-EAC3-E080674CAE38}"/>
              </a:ext>
            </a:extLst>
          </p:cNvPr>
          <p:cNvSpPr/>
          <p:nvPr/>
        </p:nvSpPr>
        <p:spPr>
          <a:xfrm>
            <a:off x="9397380" y="1537428"/>
            <a:ext cx="315534" cy="2047968"/>
          </a:xfrm>
          <a:prstGeom prst="rightBrace">
            <a:avLst>
              <a:gd name="adj1" fmla="val 24301"/>
              <a:gd name="adj2" fmla="val 4959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BC01E6C-13A2-2AE2-C92C-7EC728D7206B}"/>
                  </a:ext>
                </a:extLst>
              </p:cNvPr>
              <p:cNvSpPr txBox="1"/>
              <p:nvPr/>
            </p:nvSpPr>
            <p:spPr>
              <a:xfrm>
                <a:off x="10051697" y="1902676"/>
                <a:ext cx="15776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ja-JP" sz="2400" dirty="0"/>
                  <a:t> particles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BC01E6C-13A2-2AE2-C92C-7EC728D72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697" y="1902676"/>
                <a:ext cx="1577676" cy="461665"/>
              </a:xfrm>
              <a:prstGeom prst="rect">
                <a:avLst/>
              </a:prstGeom>
              <a:blipFill>
                <a:blip r:embed="rId10"/>
                <a:stretch>
                  <a:fillRect t="-9211" r="-4633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Q=\sum_{i\in \rm (obs)} q_i&#10;\end{align*}&lt;/body&gt;&#10;  &lt;fcolor&gt;FF000000&lt;/fcolor&gt;&#10;  &lt;bcolor&gt;FF000000&lt;/bcolor&gt;&#10;  &lt;transparent&gt;True&lt;/transparent&gt;&#10;  &lt;resolution&gt;1800&lt;/resolution&gt;&#10;  &lt;imageh&gt;590&lt;/imageh&gt;&#10;  &lt;imagew&gt;1379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64A800E2-F8B8-0777-2E21-1DCBA9A91B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754" y="2621373"/>
            <a:ext cx="1459442" cy="624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2D1C2BD-77BF-68B8-59B5-D491DB4FD14D}"/>
                  </a:ext>
                </a:extLst>
              </p:cNvPr>
              <p:cNvSpPr txBox="1"/>
              <p:nvPr/>
            </p:nvSpPr>
            <p:spPr>
              <a:xfrm>
                <a:off x="4526347" y="1021121"/>
                <a:ext cx="33035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en-US" altLang="ja-JP" sz="2400" dirty="0"/>
                  <a:t>: fixed for all events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2D1C2BD-77BF-68B8-59B5-D491DB4FD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347" y="1021121"/>
                <a:ext cx="3303597" cy="461665"/>
              </a:xfrm>
              <a:prstGeom prst="rect">
                <a:avLst/>
              </a:prstGeom>
              <a:blipFill>
                <a:blip r:embed="rId12"/>
                <a:stretch>
                  <a:fillRect l="-555" t="-9333" r="-2033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A974155-011D-B727-438C-EE07F88FCD66}"/>
              </a:ext>
            </a:extLst>
          </p:cNvPr>
          <p:cNvSpPr txBox="1"/>
          <p:nvPr/>
        </p:nvSpPr>
        <p:spPr>
          <a:xfrm>
            <a:off x="226763" y="4480896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True result</a:t>
            </a:r>
            <a:endParaRPr kumimoji="1" lang="ja-JP" altLang="en-US" sz="2400" dirty="0"/>
          </a:p>
        </p:txBody>
      </p:sp>
      <p:pic>
        <p:nvPicPr>
          <p:cNvPr id="5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frac QN \Big\rangle = 0&#10;\end{align*}&lt;/body&gt;&#10;  &lt;fcolor&gt;FF000000&lt;/fcolor&gt;&#10;  &lt;bcolor&gt;FF000000&lt;/bcolor&gt;&#10;  &lt;transparent&gt;True&lt;/transparent&gt;&#10;  &lt;resolution&gt;1800&lt;/resolution&gt;&#10;  &lt;imageh&gt;512&lt;/imageh&gt;&#10;  &lt;imagew&gt;1010&lt;/imagew&gt;&#10;  &lt;scale&gt;50&lt;/scale&gt;&#10;  &lt;cursor&gt;52&lt;/cursor&gt;&#10;&lt;/TeXTeX&gt;">
            <a:extLst>
              <a:ext uri="{FF2B5EF4-FFF2-40B4-BE49-F238E27FC236}">
                <a16:creationId xmlns:a16="http://schemas.microsoft.com/office/drawing/2014/main" id="{684042E0-A7F1-12E2-2B73-E94B6AD4AE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764" y="4400440"/>
            <a:ext cx="1275059" cy="646367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7352CEC-4C84-4485-00FB-F20F702C9A71}"/>
              </a:ext>
            </a:extLst>
          </p:cNvPr>
          <p:cNvSpPr txBox="1"/>
          <p:nvPr/>
        </p:nvSpPr>
        <p:spPr>
          <a:xfrm>
            <a:off x="221165" y="5401628"/>
            <a:ext cx="2190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Reconstructed</a:t>
            </a:r>
            <a:endParaRPr kumimoji="1" lang="ja-JP" altLang="en-US" sz="2400" dirty="0"/>
          </a:p>
        </p:txBody>
      </p:sp>
      <p:pic>
        <p:nvPicPr>
          <p:cNvPr id="6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frac{\sum_i q_i/r_i}{\sum_i 1/r_i} \Big\rangle&#10;\end{align*}&lt;/body&gt;&#10;  &lt;fcolor&gt;FF000000&lt;/fcolor&gt;&#10;  &lt;bcolor&gt;FF000000&lt;/bcolor&gt;&#10;  &lt;transparent&gt;True&lt;/transparent&gt;&#10;  &lt;resolution&gt;1800&lt;/resolution&gt;&#10;  &lt;imageh&gt;606&lt;/imageh&gt;&#10;  &lt;imagew&gt;1209&lt;/imagew&gt;&#10;  &lt;scale&gt;50&lt;/scale&gt;&#10;  &lt;cursor&gt;75&lt;/cursor&gt;&#10;&lt;/TeXTeX&gt;">
            <a:extLst>
              <a:ext uri="{FF2B5EF4-FFF2-40B4-BE49-F238E27FC236}">
                <a16:creationId xmlns:a16="http://schemas.microsoft.com/office/drawing/2014/main" id="{CF0C5B12-0A37-E370-6E59-C61D06B2B2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062" y="5242441"/>
            <a:ext cx="1556212" cy="780037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AD60A89C-4379-E74E-27E9-920A028990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27893" y="3768150"/>
            <a:ext cx="4280371" cy="3070631"/>
          </a:xfrm>
          <a:prstGeom prst="rect">
            <a:avLst/>
          </a:prstGeom>
        </p:spPr>
      </p:pic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85352AF6-97BD-9757-8AEA-301ABCDA3D40}"/>
              </a:ext>
            </a:extLst>
          </p:cNvPr>
          <p:cNvSpPr txBox="1"/>
          <p:nvPr/>
        </p:nvSpPr>
        <p:spPr>
          <a:xfrm>
            <a:off x="8726153" y="4739744"/>
            <a:ext cx="34440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b="1" dirty="0">
                <a:solidFill>
                  <a:schemeClr val="accent1"/>
                </a:solidFill>
              </a:rPr>
              <a:t>Conventional formula does not reproduce the correct result even for the mean!!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14A04A20-7131-E938-751C-FDB6CDBA0CD6}"/>
              </a:ext>
            </a:extLst>
          </p:cNvPr>
          <p:cNvSpPr txBox="1"/>
          <p:nvPr/>
        </p:nvSpPr>
        <p:spPr>
          <a:xfrm>
            <a:off x="221165" y="3768150"/>
            <a:ext cx="1191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Mean:</a:t>
            </a:r>
            <a:endParaRPr kumimoji="1" lang="ja-JP" altLang="en-US" sz="28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9D8E1C-0CE8-FDBB-FFB9-9CA87E937B49}"/>
              </a:ext>
            </a:extLst>
          </p:cNvPr>
          <p:cNvSpPr txBox="1"/>
          <p:nvPr/>
        </p:nvSpPr>
        <p:spPr>
          <a:xfrm>
            <a:off x="8916744" y="43474"/>
            <a:ext cx="3214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MK, </a:t>
            </a:r>
            <a:r>
              <a:rPr kumimoji="1" lang="en-US" altLang="ja-JP" sz="2000" dirty="0" err="1"/>
              <a:t>Esumi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Niida</a:t>
            </a:r>
            <a:r>
              <a:rPr kumimoji="1" lang="en-US" altLang="ja-JP" sz="2000" dirty="0"/>
              <a:t>, Nonaka, </a:t>
            </a:r>
          </a:p>
          <a:p>
            <a:r>
              <a:rPr lang="en-US" altLang="ja-JP" sz="2000" dirty="0"/>
              <a:t>arXiv:2510.13838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9376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12254EE-756D-30C8-4751-2EE7245E6561}"/>
              </a:ext>
            </a:extLst>
          </p:cNvPr>
          <p:cNvSpPr/>
          <p:nvPr/>
        </p:nvSpPr>
        <p:spPr>
          <a:xfrm>
            <a:off x="739301" y="2088314"/>
            <a:ext cx="10612878" cy="1837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E22D26B-D6AA-A6D4-AC25-F0C81CBD2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Derivation of </a:t>
            </a:r>
            <a:r>
              <a:rPr lang="en-US" altLang="ja-JP" dirty="0"/>
              <a:t>Correction Formulas</a:t>
            </a:r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60F4C166-0801-775A-28BD-6A740F4F6773}"/>
              </a:ext>
            </a:extLst>
          </p:cNvPr>
          <p:cNvSpPr/>
          <p:nvPr/>
        </p:nvSpPr>
        <p:spPr>
          <a:xfrm>
            <a:off x="5186591" y="4352825"/>
            <a:ext cx="2716664" cy="2154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6208648-E945-C647-6BDF-C5E1FE42CFF8}"/>
              </a:ext>
            </a:extLst>
          </p:cNvPr>
          <p:cNvSpPr/>
          <p:nvPr/>
        </p:nvSpPr>
        <p:spPr>
          <a:xfrm>
            <a:off x="1518708" y="4736050"/>
            <a:ext cx="3153334" cy="14104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AC1DEE7A-F31D-91FF-AE49-B6513528FEC5}"/>
              </a:ext>
            </a:extLst>
          </p:cNvPr>
          <p:cNvCxnSpPr>
            <a:cxnSpLocks/>
          </p:cNvCxnSpPr>
          <p:nvPr/>
        </p:nvCxnSpPr>
        <p:spPr>
          <a:xfrm flipV="1">
            <a:off x="7190620" y="4677603"/>
            <a:ext cx="1530281" cy="251169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CA6B3019-E095-1F52-4B63-B370968FC3DC}"/>
              </a:ext>
            </a:extLst>
          </p:cNvPr>
          <p:cNvCxnSpPr/>
          <p:nvPr/>
        </p:nvCxnSpPr>
        <p:spPr>
          <a:xfrm flipV="1">
            <a:off x="7190620" y="4997415"/>
            <a:ext cx="1622854" cy="148282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F82419B-3F58-918C-30D8-E48A4DAE5C58}"/>
              </a:ext>
            </a:extLst>
          </p:cNvPr>
          <p:cNvCxnSpPr>
            <a:cxnSpLocks/>
          </p:cNvCxnSpPr>
          <p:nvPr/>
        </p:nvCxnSpPr>
        <p:spPr>
          <a:xfrm>
            <a:off x="7078062" y="5707780"/>
            <a:ext cx="1723549" cy="231448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F583E80-C173-D491-5528-5B5AEF4A31A6}"/>
              </a:ext>
            </a:extLst>
          </p:cNvPr>
          <p:cNvSpPr txBox="1"/>
          <p:nvPr/>
        </p:nvSpPr>
        <p:spPr>
          <a:xfrm rot="5400000">
            <a:off x="7969615" y="524083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‥‥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5D8C432-15FD-3CFA-8BED-7B33EE398EA9}"/>
                  </a:ext>
                </a:extLst>
              </p:cNvPr>
              <p:cNvSpPr txBox="1"/>
              <p:nvPr/>
            </p:nvSpPr>
            <p:spPr>
              <a:xfrm>
                <a:off x="8720901" y="4281335"/>
                <a:ext cx="6025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5D8C432-15FD-3CFA-8BED-7B33EE398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901" y="4281335"/>
                <a:ext cx="60253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8BF2499-4AF9-1DB9-709A-1E4CDC09B746}"/>
                  </a:ext>
                </a:extLst>
              </p:cNvPr>
              <p:cNvSpPr txBox="1"/>
              <p:nvPr/>
            </p:nvSpPr>
            <p:spPr>
              <a:xfrm>
                <a:off x="8841257" y="4736050"/>
                <a:ext cx="6108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8BF2499-4AF9-1DB9-709A-1E4CDC09B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257" y="4736050"/>
                <a:ext cx="61080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9D343E8-BC34-6D60-EC69-95823A3937C0}"/>
                  </a:ext>
                </a:extLst>
              </p:cNvPr>
              <p:cNvSpPr txBox="1"/>
              <p:nvPr/>
            </p:nvSpPr>
            <p:spPr>
              <a:xfrm>
                <a:off x="8757913" y="5764979"/>
                <a:ext cx="6634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9D343E8-BC34-6D60-EC69-95823A393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913" y="5764979"/>
                <a:ext cx="66345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DD40CB8-381D-E18C-F55E-4B688AE1F212}"/>
              </a:ext>
            </a:extLst>
          </p:cNvPr>
          <p:cNvSpPr txBox="1"/>
          <p:nvPr/>
        </p:nvSpPr>
        <p:spPr>
          <a:xfrm rot="5400000">
            <a:off x="8782680" y="525935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‥</a:t>
            </a:r>
            <a:endParaRPr kumimoji="1" lang="ja-JP" altLang="en-US" sz="28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34D05E-BF7C-D7F7-16DE-99DD26D20A3F}"/>
              </a:ext>
            </a:extLst>
          </p:cNvPr>
          <p:cNvSpPr txBox="1"/>
          <p:nvPr/>
        </p:nvSpPr>
        <p:spPr>
          <a:xfrm>
            <a:off x="1725154" y="4797865"/>
            <a:ext cx="2730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b="1" dirty="0">
                <a:solidFill>
                  <a:schemeClr val="accent1"/>
                </a:solidFill>
              </a:rPr>
              <a:t>True</a:t>
            </a:r>
            <a:r>
              <a:rPr kumimoji="1" lang="en-US" altLang="ja-JP" sz="2800" b="1" dirty="0"/>
              <a:t> distr. </a:t>
            </a:r>
            <a:r>
              <a:rPr kumimoji="1" lang="en-US" altLang="ja-JP" sz="2800" b="1" dirty="0" err="1"/>
              <a:t>func</a:t>
            </a:r>
            <a:r>
              <a:rPr kumimoji="1" lang="en-US" altLang="ja-JP" sz="2800" b="1" dirty="0"/>
              <a:t>.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D1BB56F7-DD97-ABC3-3A97-B67F08E46F6A}"/>
                  </a:ext>
                </a:extLst>
              </p:cNvPr>
              <p:cNvSpPr txBox="1"/>
              <p:nvPr/>
            </p:nvSpPr>
            <p:spPr>
              <a:xfrm>
                <a:off x="982238" y="2208494"/>
                <a:ext cx="1034982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 algn="l">
                  <a:buFont typeface="+mj-lt"/>
                  <a:buAutoNum type="arabicPeriod"/>
                </a:pPr>
                <a:r>
                  <a:rPr kumimoji="1" lang="en-US" altLang="ja-JP" sz="2400" dirty="0"/>
                  <a:t>Particle production is described by a classical prob. distr. </a:t>
                </a:r>
                <a:r>
                  <a:rPr kumimoji="1" lang="en-US" altLang="ja-JP" sz="2400" dirty="0" err="1"/>
                  <a:t>func</a:t>
                </a:r>
                <a:r>
                  <a:rPr kumimoji="1" lang="en-US" altLang="ja-JP" sz="2400" dirty="0"/>
                  <a:t>.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altLang="ja-JP" sz="2400" dirty="0"/>
                  <a:t>Probs. to observe individual particles are independent.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kumimoji="1" lang="en-US" altLang="ja-JP" sz="2400" dirty="0"/>
                  <a:t>For each obser</a:t>
                </a:r>
                <a:r>
                  <a:rPr lang="en-US" altLang="ja-JP" sz="2400" dirty="0"/>
                  <a:t>ved particle, the value of efficiency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can be specified.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altLang="ja-JP" sz="2400" dirty="0"/>
                  <a:t>Other detectors’ effects are not considered.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D1BB56F7-DD97-ABC3-3A97-B67F08E46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38" y="2208494"/>
                <a:ext cx="10349821" cy="1569660"/>
              </a:xfrm>
              <a:prstGeom prst="rect">
                <a:avLst/>
              </a:prstGeom>
              <a:blipFill>
                <a:blip r:embed="rId5"/>
                <a:stretch>
                  <a:fillRect l="-1119" t="-5426" b="-100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138F5B0-7914-7ED1-00EA-60CD9C422E2A}"/>
              </a:ext>
            </a:extLst>
          </p:cNvPr>
          <p:cNvSpPr txBox="1"/>
          <p:nvPr/>
        </p:nvSpPr>
        <p:spPr>
          <a:xfrm>
            <a:off x="739301" y="1503539"/>
            <a:ext cx="10612878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Assumptions</a:t>
            </a:r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P(N;\vec \xi)&#10;\end{align*}&lt;/body&gt;&#10;  &lt;fcolor&gt;FF000000&lt;/fcolor&gt;&#10;  &lt;bcolor&gt;FF000000&lt;/bcolor&gt;&#10;  &lt;transparent&gt;True&lt;/transparent&gt;&#10;  &lt;resolution&gt;1800&lt;/resolution&gt;&#10;  &lt;imageh&gt;306&lt;/imageh&gt;&#10;  &lt;imagew&gt;812&lt;/imagew&gt;&#10;  &lt;scale&gt;50&lt;/scale&gt;&#10;  &lt;cursor&gt;28&lt;/cursor&gt;&#10;&lt;/TeXTeX&gt;">
            <a:extLst>
              <a:ext uri="{FF2B5EF4-FFF2-40B4-BE49-F238E27FC236}">
                <a16:creationId xmlns:a16="http://schemas.microsoft.com/office/drawing/2014/main" id="{0A3ECAC5-77D9-D5B3-2154-C7F4A9EE8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662" y="5430315"/>
            <a:ext cx="1693466" cy="638178"/>
          </a:xfrm>
          <a:prstGeom prst="rect">
            <a:avLst/>
          </a:prstGeom>
        </p:spPr>
      </p:pic>
      <p:sp>
        <p:nvSpPr>
          <p:cNvPr id="26" name="右中かっこ 25">
            <a:extLst>
              <a:ext uri="{FF2B5EF4-FFF2-40B4-BE49-F238E27FC236}">
                <a16:creationId xmlns:a16="http://schemas.microsoft.com/office/drawing/2014/main" id="{ECCA8AE7-CB39-48A3-BD01-B4694A1E01DE}"/>
              </a:ext>
            </a:extLst>
          </p:cNvPr>
          <p:cNvSpPr/>
          <p:nvPr/>
        </p:nvSpPr>
        <p:spPr>
          <a:xfrm>
            <a:off x="9564137" y="4352825"/>
            <a:ext cx="315534" cy="1837766"/>
          </a:xfrm>
          <a:prstGeom prst="rightBrace">
            <a:avLst>
              <a:gd name="adj1" fmla="val 24301"/>
              <a:gd name="adj2" fmla="val 4959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E3AB2015-A784-14A1-C278-8FFBB2281566}"/>
                  </a:ext>
                </a:extLst>
              </p:cNvPr>
              <p:cNvSpPr txBox="1"/>
              <p:nvPr/>
            </p:nvSpPr>
            <p:spPr>
              <a:xfrm>
                <a:off x="9923471" y="5018260"/>
                <a:ext cx="1636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particles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E3AB2015-A784-14A1-C278-8FFBB2281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471" y="5018260"/>
                <a:ext cx="1636474" cy="461665"/>
              </a:xfrm>
              <a:prstGeom prst="rect">
                <a:avLst/>
              </a:prstGeom>
              <a:blipFill>
                <a:blip r:embed="rId7"/>
                <a:stretch>
                  <a:fillRect l="-1119" t="-9211" r="-4104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02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0CDAF-755A-F1B2-C21A-3B00C8A68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378238-B852-F040-ED9A-7580E963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Connecting True/Obs</a:t>
            </a:r>
            <a:r>
              <a:rPr lang="en-US" altLang="ja-JP" dirty="0"/>
              <a:t>erved</a:t>
            </a:r>
            <a:r>
              <a:rPr kumimoji="1" lang="en-US" altLang="ja-JP" dirty="0"/>
              <a:t> Distr. </a:t>
            </a:r>
            <a:r>
              <a:rPr kumimoji="1" lang="en-US" altLang="ja-JP" dirty="0" err="1"/>
              <a:t>Funcs</a:t>
            </a:r>
            <a:r>
              <a:rPr kumimoji="1" lang="en-US" altLang="ja-JP" dirty="0"/>
              <a:t>.</a:t>
            </a:r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354A9A8-79E0-E92C-EC3F-7689E4C6BC5A}"/>
              </a:ext>
            </a:extLst>
          </p:cNvPr>
          <p:cNvSpPr/>
          <p:nvPr/>
        </p:nvSpPr>
        <p:spPr>
          <a:xfrm>
            <a:off x="163581" y="4903792"/>
            <a:ext cx="11864837" cy="14249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438F1A2-D8C7-3832-2840-639938CFAF2A}"/>
                  </a:ext>
                </a:extLst>
              </p:cNvPr>
              <p:cNvSpPr txBox="1"/>
              <p:nvPr/>
            </p:nvSpPr>
            <p:spPr>
              <a:xfrm>
                <a:off x="5841003" y="6297312"/>
                <a:ext cx="13281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438F1A2-D8C7-3832-2840-639938CFA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003" y="6297312"/>
                <a:ext cx="1328120" cy="461665"/>
              </a:xfrm>
              <a:prstGeom prst="rect">
                <a:avLst/>
              </a:prstGeom>
              <a:blipFill>
                <a:blip r:embed="rId2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1F92F79-5A70-B2DC-B45C-D653F5275A43}"/>
                  </a:ext>
                </a:extLst>
              </p:cNvPr>
              <p:cNvSpPr txBox="1"/>
              <p:nvPr/>
            </p:nvSpPr>
            <p:spPr>
              <a:xfrm>
                <a:off x="163580" y="4315843"/>
                <a:ext cx="11864837" cy="58477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3200" b="1" dirty="0"/>
                  <a:t>Probability Distr. of Observed Quantities (uniform </a:t>
                </a:r>
                <a14:m>
                  <m:oMath xmlns:m="http://schemas.openxmlformats.org/officeDocument/2006/math">
                    <m:r>
                      <a:rPr kumimoji="1" lang="en-US" altLang="ja-JP" sz="32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kumimoji="1" lang="en-US" altLang="ja-JP" sz="3200" b="1" dirty="0"/>
                  <a:t>)</a:t>
                </a: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1F92F79-5A70-B2DC-B45C-D653F5275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0" y="4315843"/>
                <a:ext cx="11864837" cy="584775"/>
              </a:xfrm>
              <a:prstGeom prst="rect">
                <a:avLst/>
              </a:prstGeom>
              <a:blipFill>
                <a:blip r:embed="rId3"/>
                <a:stretch>
                  <a:fillRect l="-1283" t="-12245" b="-316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238DB5E-BA36-6CAA-A2E3-B8AF5ED51BAD}"/>
              </a:ext>
            </a:extLst>
          </p:cNvPr>
          <p:cNvSpPr/>
          <p:nvPr/>
        </p:nvSpPr>
        <p:spPr>
          <a:xfrm>
            <a:off x="1511585" y="1484624"/>
            <a:ext cx="3153334" cy="15319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FA5D215-8A77-B59F-DC48-12B4A5DB6DF2}"/>
              </a:ext>
            </a:extLst>
          </p:cNvPr>
          <p:cNvSpPr txBox="1"/>
          <p:nvPr/>
        </p:nvSpPr>
        <p:spPr>
          <a:xfrm>
            <a:off x="1718031" y="1546439"/>
            <a:ext cx="2730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b="1" dirty="0">
                <a:solidFill>
                  <a:schemeClr val="accent1"/>
                </a:solidFill>
              </a:rPr>
              <a:t>True</a:t>
            </a:r>
            <a:r>
              <a:rPr kumimoji="1" lang="en-US" altLang="ja-JP" sz="2800" b="1" dirty="0"/>
              <a:t> distr. </a:t>
            </a:r>
            <a:r>
              <a:rPr kumimoji="1" lang="en-US" altLang="ja-JP" sz="2800" b="1" dirty="0" err="1"/>
              <a:t>func</a:t>
            </a:r>
            <a:r>
              <a:rPr kumimoji="1" lang="en-US" altLang="ja-JP" sz="2800" b="1" dirty="0"/>
              <a:t>.</a:t>
            </a:r>
            <a:endParaRPr kumimoji="1" lang="ja-JP" altLang="en-US" sz="2800" b="1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2E46927-AECB-A76C-A47C-551C81B39BED}"/>
              </a:ext>
            </a:extLst>
          </p:cNvPr>
          <p:cNvSpPr/>
          <p:nvPr/>
        </p:nvSpPr>
        <p:spPr>
          <a:xfrm>
            <a:off x="6961847" y="1484624"/>
            <a:ext cx="3967899" cy="15319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AA98722-EFDB-799A-CC91-2B055396D03B}"/>
              </a:ext>
            </a:extLst>
          </p:cNvPr>
          <p:cNvSpPr txBox="1"/>
          <p:nvPr/>
        </p:nvSpPr>
        <p:spPr>
          <a:xfrm>
            <a:off x="7169123" y="1546439"/>
            <a:ext cx="3554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</a:rPr>
              <a:t>Observed</a:t>
            </a:r>
            <a:r>
              <a:rPr kumimoji="1" lang="en-US" altLang="ja-JP" sz="2800" b="1" dirty="0"/>
              <a:t> distr. </a:t>
            </a:r>
            <a:r>
              <a:rPr kumimoji="1" lang="en-US" altLang="ja-JP" sz="2800" b="1" dirty="0" err="1"/>
              <a:t>func</a:t>
            </a:r>
            <a:r>
              <a:rPr kumimoji="1" lang="en-US" altLang="ja-JP" sz="2800" b="1" dirty="0"/>
              <a:t>.</a:t>
            </a:r>
            <a:endParaRPr kumimoji="1" lang="ja-JP" altLang="en-US" sz="2800" b="1" dirty="0"/>
          </a:p>
        </p:txBody>
      </p:sp>
      <p:sp>
        <p:nvSpPr>
          <p:cNvPr id="32" name="矢印: 左右 31">
            <a:extLst>
              <a:ext uri="{FF2B5EF4-FFF2-40B4-BE49-F238E27FC236}">
                <a16:creationId xmlns:a16="http://schemas.microsoft.com/office/drawing/2014/main" id="{580673D1-EBA8-4B8B-6525-0D982FA10021}"/>
              </a:ext>
            </a:extLst>
          </p:cNvPr>
          <p:cNvSpPr/>
          <p:nvPr/>
        </p:nvSpPr>
        <p:spPr>
          <a:xfrm>
            <a:off x="4887968" y="1738249"/>
            <a:ext cx="1728798" cy="903177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P(n;q)&#10;\end{align*}&lt;/body&gt;&#10;  &lt;fcolor&gt;FF000000&lt;/fcolor&gt;&#10;  &lt;bcolor&gt;FF000000&lt;/bcolor&gt;&#10;  &lt;transparent&gt;True&lt;/transparent&gt;&#10;  &lt;resolution&gt;1800&lt;/resolution&gt;&#10;  &lt;imageh&gt;292&lt;/imageh&gt;&#10;  &lt;imagew&gt;734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97863AA7-268E-5BFC-1271-FEE068C24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99" y="2159349"/>
            <a:ext cx="1530793" cy="608980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P(N;\vec\xi)&#10;\end{align*}&lt;/body&gt;&#10;  &lt;fcolor&gt;FF000000&lt;/fcolor&gt;&#10;  &lt;bcolor&gt;FF000000&lt;/bcolor&gt;&#10;  &lt;transparent&gt;True&lt;/transparent&gt;&#10;  &lt;resolution&gt;1800&lt;/resolution&gt;&#10;  &lt;imageh&gt;306&lt;/imageh&gt;&#10;  &lt;imagew&gt;812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D6E41D13-DCD6-E4A0-88BB-C11FF0F6EC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45" y="2141891"/>
            <a:ext cx="1693466" cy="638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3992D00-4625-88AB-2C77-E8010C10D4EC}"/>
                  </a:ext>
                </a:extLst>
              </p:cNvPr>
              <p:cNvSpPr txBox="1"/>
              <p:nvPr/>
            </p:nvSpPr>
            <p:spPr>
              <a:xfrm>
                <a:off x="7500010" y="3114745"/>
                <a:ext cx="4422364" cy="866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ja-JP" sz="2400" dirty="0"/>
                  <a:t>: observed particle number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∈(</m:t>
                        </m:r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obs</m:t>
                        </m:r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: observed sum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3992D00-4625-88AB-2C77-E8010C10D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010" y="3114745"/>
                <a:ext cx="4422364" cy="866584"/>
              </a:xfrm>
              <a:prstGeom prst="rect">
                <a:avLst/>
              </a:prstGeom>
              <a:blipFill>
                <a:blip r:embed="rId6"/>
                <a:stretch>
                  <a:fillRect l="-1791" t="-4930" r="-964" b="-112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D566FFA6-11C7-AB0A-4742-6044681016CB}"/>
              </a:ext>
            </a:extLst>
          </p:cNvPr>
          <p:cNvSpPr/>
          <p:nvPr/>
        </p:nvSpPr>
        <p:spPr>
          <a:xfrm rot="10800000">
            <a:off x="7277493" y="3206601"/>
            <a:ext cx="213090" cy="707159"/>
          </a:xfrm>
          <a:prstGeom prst="rightBrace">
            <a:avLst>
              <a:gd name="adj1" fmla="val 24301"/>
              <a:gd name="adj2" fmla="val 4959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P(n;q)=\sum_{N=1}^\infty \int d\vec \xi \sum_{\{b_i\}} \Big[ \prod_{i=1}^N (1-r)^{1-b_i}r^{b_i} \Big] \delta_{n,\sum_i b_i} \delta(q - \Sigma_i b_i \xi_i ) P(N;\vec \xi)&#10;\end{align*}&lt;/body&gt;&#10;  &lt;fcolor&gt;FF000000&lt;/fcolor&gt;&#10;  &lt;bcolor&gt;FF000000&lt;/bcolor&gt;&#10;  &lt;transparent&gt;True&lt;/transparent&gt;&#10;  &lt;resolution&gt;1800&lt;/resolution&gt;&#10;  &lt;imageh&gt;783&lt;/imageh&gt;&#10;  &lt;imagew&gt;7629&lt;/imagew&gt;&#10;  &lt;scale&gt;50&lt;/scale&gt;&#10;  &lt;cursor&gt;63&lt;/cursor&gt;&#10;&lt;/TeXTeX&gt;">
            <a:extLst>
              <a:ext uri="{FF2B5EF4-FFF2-40B4-BE49-F238E27FC236}">
                <a16:creationId xmlns:a16="http://schemas.microsoft.com/office/drawing/2014/main" id="{F423DED7-781C-EB0D-DAA8-94835A67E9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8" y="5092406"/>
            <a:ext cx="10843947" cy="11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6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405969C-7CBF-9DCC-14B1-5FA22951EA93}"/>
              </a:ext>
            </a:extLst>
          </p:cNvPr>
          <p:cNvSpPr/>
          <p:nvPr/>
        </p:nvSpPr>
        <p:spPr>
          <a:xfrm>
            <a:off x="776801" y="3421567"/>
            <a:ext cx="9479561" cy="21725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D280311-E54C-DDEE-AB4E-A03031F8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Generating Function</a:t>
            </a:r>
            <a:endParaRPr kumimoji="1" lang="ja-JP" altLang="en-US" dirty="0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alpha = \frac{r-1}r&#10;\end{align*}&lt;/body&gt;&#10;  &lt;fcolor&gt;FF000000&lt;/fcolor&gt;&#10;  &lt;bcolor&gt;FF000000&lt;/bcolor&gt;&#10;  &lt;transparent&gt;True&lt;/transparent&gt;&#10;  &lt;resolution&gt;1800&lt;/resolution&gt;&#10;  &lt;imageh&gt;505&lt;/imageh&gt;&#10;  &lt;imagew&gt;1060&lt;/imagew&gt;&#10;  &lt;scale&gt;50&lt;/scale&gt;&#10;  &lt;cursor&gt;36&lt;/cursor&gt;&#10;&lt;/TeXTeX&gt;">
            <a:extLst>
              <a:ext uri="{FF2B5EF4-FFF2-40B4-BE49-F238E27FC236}">
                <a16:creationId xmlns:a16="http://schemas.microsoft.com/office/drawing/2014/main" id="{3D4D67F9-0AB1-EE69-7116-60443C163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318" y="4805209"/>
            <a:ext cx="1121833" cy="53445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9700947-02BF-D824-DED5-BFD3CBFE5939}"/>
              </a:ext>
            </a:extLst>
          </p:cNvPr>
          <p:cNvSpPr txBox="1"/>
          <p:nvPr/>
        </p:nvSpPr>
        <p:spPr>
          <a:xfrm>
            <a:off x="400822" y="1536503"/>
            <a:ext cx="2385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Prob. distr. </a:t>
            </a:r>
            <a:r>
              <a:rPr kumimoji="1" lang="en-US" altLang="ja-JP" sz="2400" dirty="0" err="1"/>
              <a:t>func</a:t>
            </a:r>
            <a:r>
              <a:rPr kumimoji="1" lang="en-US" altLang="ja-JP" sz="2400" dirty="0"/>
              <a:t>:</a:t>
            </a: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1E60CB2-C5FD-4397-84C6-DB89F12C96F7}"/>
              </a:ext>
            </a:extLst>
          </p:cNvPr>
          <p:cNvSpPr txBox="1"/>
          <p:nvPr/>
        </p:nvSpPr>
        <p:spPr>
          <a:xfrm>
            <a:off x="400822" y="2479035"/>
            <a:ext cx="249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Generating </a:t>
            </a:r>
            <a:r>
              <a:rPr kumimoji="1" lang="en-US" altLang="ja-JP" sz="2400" dirty="0" err="1"/>
              <a:t>func</a:t>
            </a:r>
            <a:r>
              <a:rPr kumimoji="1" lang="en-US" altLang="ja-JP" sz="2400" dirty="0"/>
              <a:t>:</a:t>
            </a:r>
            <a:endParaRPr kumimoji="1" lang="ja-JP" altLang="en-US" sz="24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16ED6E9-8D87-8ECA-CF3B-57BA23BE2408}"/>
              </a:ext>
            </a:extLst>
          </p:cNvPr>
          <p:cNvSpPr txBox="1"/>
          <p:nvPr/>
        </p:nvSpPr>
        <p:spPr>
          <a:xfrm>
            <a:off x="1137578" y="3442747"/>
            <a:ext cx="8745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Represent the quantity that you want to express by the derivative of the generating function.</a:t>
            </a:r>
          </a:p>
          <a:p>
            <a:pPr algn="l"/>
            <a:r>
              <a:rPr kumimoji="1" lang="en-US" altLang="ja-JP" sz="2400" dirty="0"/>
              <a:t>Then, </a:t>
            </a:r>
            <a:r>
              <a:rPr lang="en-US" altLang="ja-JP" sz="2400" dirty="0"/>
              <a:t>represent it in terms of the observed variables.</a:t>
            </a:r>
            <a:endParaRPr kumimoji="1" lang="ja-JP" altLang="en-US" sz="2400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859FB99C-F407-84F1-77EE-5F63C3731B74}"/>
              </a:ext>
            </a:extLst>
          </p:cNvPr>
          <p:cNvSpPr txBox="1"/>
          <p:nvPr/>
        </p:nvSpPr>
        <p:spPr>
          <a:xfrm>
            <a:off x="689829" y="6126761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/>
              <a:t>Note:</a:t>
            </a:r>
            <a:endParaRPr kumimoji="1" lang="ja-JP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ABA33464-6257-F5AB-0CC6-F623087D1260}"/>
                  </a:ext>
                </a:extLst>
              </p:cNvPr>
              <p:cNvSpPr txBox="1"/>
              <p:nvPr/>
            </p:nvSpPr>
            <p:spPr>
              <a:xfrm>
                <a:off x="5174594" y="6126761"/>
                <a:ext cx="64136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term compensates the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contribution.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ABA33464-6257-F5AB-0CC6-F623087D1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594" y="6126761"/>
                <a:ext cx="6413679" cy="461665"/>
              </a:xfrm>
              <a:prstGeom prst="rect">
                <a:avLst/>
              </a:prstGeom>
              <a:blipFill>
                <a:blip r:embed="rId3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P(n;q)=\sum_{N=1}^\infty \int d\vec \xi \sum_{\{b_i\}} \Big[ \prod_{i=1}^N (1-r)^{1-b_i}r^{b_i} \Big] \delta_{n,\sum_i b_i} \delta(q - \Sigma_i b_i \xi_i ) P(N;\vec \xi)&#10;\end{align*}&lt;/body&gt;&#10;  &lt;fcolor&gt;FF000000&lt;/fcolor&gt;&#10;  &lt;bcolor&gt;FF000000&lt;/bcolor&gt;&#10;  &lt;transparent&gt;True&lt;/transparent&gt;&#10;  &lt;resolution&gt;1800&lt;/resolution&gt;&#10;  &lt;imageh&gt;783&lt;/imageh&gt;&#10;  &lt;imagew&gt;7629&lt;/imagew&gt;&#10;  &lt;scale&gt;50&lt;/scale&gt;&#10;  &lt;cursor&gt;63&lt;/cursor&gt;&#10;&lt;/TeXTeX&gt;">
            <a:extLst>
              <a:ext uri="{FF2B5EF4-FFF2-40B4-BE49-F238E27FC236}">
                <a16:creationId xmlns:a16="http://schemas.microsoft.com/office/drawing/2014/main" id="{3B3A817C-9DC9-CF27-4238-1F1BB7428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11" y="1378418"/>
            <a:ext cx="9260254" cy="95042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G(s,t)&#10;= \sum_n \int dq \tilde P s^n t^q&#10;= \sum_N \int d \vec \xi P\prod_i ( 1-r+rst^{\xi_i})&#10;\end{align*}&lt;/body&gt;&#10;  &lt;fcolor&gt;FF000000&lt;/fcolor&gt;&#10;  &lt;bcolor&gt;FF000000&lt;/bcolor&gt;&#10;  &lt;transparent&gt;True&lt;/transparent&gt;&#10;  &lt;resolution&gt;1800&lt;/resolution&gt;&#10;  &lt;imageh&gt;637&lt;/imageh&gt;&#10;  &lt;imagew&gt;5972&lt;/imagew&gt;&#10;  &lt;scale&gt;50&lt;/scale&gt;&#10;  &lt;cursor&gt;112&lt;/cursor&gt;&#10;&lt;/TeXTeX&gt;">
            <a:extLst>
              <a:ext uri="{FF2B5EF4-FFF2-40B4-BE49-F238E27FC236}">
                <a16:creationId xmlns:a16="http://schemas.microsoft.com/office/drawing/2014/main" id="{B2FF4B65-B8A1-8944-0339-63FEF7F535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33" y="2437693"/>
            <a:ext cx="6873240" cy="733131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frac{\sum_i \xi_i}N \Big\rangle_{\rm true}&#10;= \int_\alpha^1 ds \frac rs \big[\partial_t \tilde G(s,t) \big]_{t=1}&#10;=&#10;\Big\langle \frac{\sum_i \xi_i }n \Big( 1- \alpha^n \Big) \Big\rangle_{\rm obs}&#10;\end{align*}&lt;/body&gt;&#10;  &lt;fcolor&gt;FF000000&lt;/fcolor&gt;&#10;  &lt;bcolor&gt;FF000000&lt;/bcolor&gt;&#10;  &lt;transparent&gt;True&lt;/transparent&gt;&#10;  &lt;resolution&gt;1800&lt;/resolution&gt;&#10;  &lt;imageh&gt;619&lt;/imageh&gt;&#10;  &lt;imagew&gt;6494&lt;/imagew&gt;&#10;  &lt;scale&gt;50&lt;/scale&gt;&#10;  &lt;cursor&gt;172&lt;/cursor&gt;&#10;&lt;/TeXTeX&gt;">
            <a:extLst>
              <a:ext uri="{FF2B5EF4-FFF2-40B4-BE49-F238E27FC236}">
                <a16:creationId xmlns:a16="http://schemas.microsoft.com/office/drawing/2014/main" id="{8CF9F073-B2D8-71EA-E884-A984C430E2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89" y="4744884"/>
            <a:ext cx="6872815" cy="655109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ig\langle \frac{\sum_i \xi_i}N \Big\rangle_{\rm true}&#10;\ne&#10;\Big\langle \frac{\sum_i \xi_i }n \Big\rangle_{\rm obs}&#10;\end{align*}&lt;/body&gt;&#10;  &lt;fcolor&gt;FF000000&lt;/fcolor&gt;&#10;  &lt;bcolor&gt;FF000000&lt;/bcolor&gt;&#10;  &lt;transparent&gt;True&lt;/transparent&gt;&#10;  &lt;resolution&gt;1800&lt;/resolution&gt;&#10;  &lt;imageh&gt;534&lt;/imageh&gt;&#10;  &lt;imagew&gt;2837&lt;/imagew&gt;&#10;  &lt;scale&gt;50&lt;/scale&gt;&#10;  &lt;cursor&gt;104&lt;/cursor&gt;&#10;&lt;/TeXTeX&gt;">
            <a:extLst>
              <a:ext uri="{FF2B5EF4-FFF2-40B4-BE49-F238E27FC236}">
                <a16:creationId xmlns:a16="http://schemas.microsoft.com/office/drawing/2014/main" id="{CA0694F2-F0CC-5126-9E35-A38DE20955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895" y="6075017"/>
            <a:ext cx="3002491" cy="56515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0A2F6C4-E5CC-2D0B-B626-5E14D33EB79A}"/>
              </a:ext>
            </a:extLst>
          </p:cNvPr>
          <p:cNvSpPr txBox="1"/>
          <p:nvPr/>
        </p:nvSpPr>
        <p:spPr>
          <a:xfrm>
            <a:off x="6922807" y="427344"/>
            <a:ext cx="5269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MK, </a:t>
            </a:r>
            <a:r>
              <a:rPr kumimoji="1" lang="en-US" altLang="ja-JP" sz="2000" dirty="0" err="1"/>
              <a:t>Esumi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Niida</a:t>
            </a:r>
            <a:r>
              <a:rPr kumimoji="1" lang="en-US" altLang="ja-JP" sz="2000" dirty="0"/>
              <a:t>, Nonaka, </a:t>
            </a:r>
            <a:r>
              <a:rPr lang="en-US" altLang="ja-JP" sz="2000" dirty="0"/>
              <a:t>arXiv:25010.13838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2815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5744577-86F5-3F8A-7D2B-65B25159822D}"/>
              </a:ext>
            </a:extLst>
          </p:cNvPr>
          <p:cNvSpPr/>
          <p:nvPr/>
        </p:nvSpPr>
        <p:spPr>
          <a:xfrm>
            <a:off x="0" y="1556042"/>
            <a:ext cx="12192000" cy="2906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DA902B3-0147-7946-694A-0612EA04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Results: Correction Formulas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497F354-C3E7-8892-7A4F-D142239529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631" b="53985"/>
          <a:stretch>
            <a:fillRect/>
          </a:stretch>
        </p:blipFill>
        <p:spPr>
          <a:xfrm>
            <a:off x="848756" y="2301857"/>
            <a:ext cx="3232727" cy="94773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2D94B4B-A097-7A8A-81B5-D27E9D9AC4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843" b="52303"/>
          <a:stretch>
            <a:fillRect/>
          </a:stretch>
        </p:blipFill>
        <p:spPr>
          <a:xfrm>
            <a:off x="5375193" y="2317700"/>
            <a:ext cx="5054575" cy="98148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5B99BBB-4F38-2E47-B638-74AB054820E9}"/>
              </a:ext>
            </a:extLst>
          </p:cNvPr>
          <p:cNvSpPr txBox="1"/>
          <p:nvPr/>
        </p:nvSpPr>
        <p:spPr>
          <a:xfrm>
            <a:off x="1009011" y="1603177"/>
            <a:ext cx="123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Mean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49B579-95BB-A4BC-7B88-8ABBF0BBDEFA}"/>
              </a:ext>
            </a:extLst>
          </p:cNvPr>
          <p:cNvSpPr txBox="1"/>
          <p:nvPr/>
        </p:nvSpPr>
        <p:spPr>
          <a:xfrm>
            <a:off x="5375193" y="1603177"/>
            <a:ext cx="2090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2nd Order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alpha_i = \frac{1-r_i}{r_i}&#10;\end{align*}&lt;/body&gt;&#10;  &lt;fcolor&gt;FF000000&lt;/fcolor&gt;&#10;  &lt;bcolor&gt;FF000000&lt;/bcolor&gt;&#10;  &lt;transparent&gt;True&lt;/transparent&gt;&#10;  &lt;resolution&gt;1800&lt;/resolution&gt;&#10;  &lt;imageh&gt;541&lt;/imageh&gt;&#10;  &lt;imagew&gt;1218&lt;/imagew&gt;&#10;  &lt;scale&gt;50&lt;/scale&gt;&#10;  &lt;cursor&gt;44&lt;/cursor&gt;&#10;&lt;/TeXTeX&gt;">
            <a:extLst>
              <a:ext uri="{FF2B5EF4-FFF2-40B4-BE49-F238E27FC236}">
                <a16:creationId xmlns:a16="http://schemas.microsoft.com/office/drawing/2014/main" id="{8CB38028-B0AF-E891-DC4E-284ED4CBE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522" y="5802197"/>
            <a:ext cx="1289050" cy="57255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9A816E8-FD1C-AFDD-3FD2-5319BC097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4498" y="4770325"/>
            <a:ext cx="3143250" cy="72390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E08B276-0F82-D712-6B38-712C6B4E367A}"/>
              </a:ext>
            </a:extLst>
          </p:cNvPr>
          <p:cNvSpPr txBox="1"/>
          <p:nvPr/>
        </p:nvSpPr>
        <p:spPr>
          <a:xfrm>
            <a:off x="311084" y="4780174"/>
            <a:ext cx="70041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Yu Gothic UI" panose="020B0500000000000000" pitchFamily="50" charset="-128"/>
              <a:buChar char="―"/>
            </a:pPr>
            <a:r>
              <a:rPr kumimoji="1" lang="en-US" altLang="ja-JP" sz="2800" dirty="0"/>
              <a:t>Correction formulas are written in forms including integral.</a:t>
            </a:r>
          </a:p>
          <a:p>
            <a:pPr marL="457200" indent="-457200" algn="l">
              <a:buFont typeface="Yu Gothic UI" panose="020B0500000000000000" pitchFamily="50" charset="-128"/>
              <a:buChar char="―"/>
            </a:pPr>
            <a:r>
              <a:rPr lang="en-US" altLang="ja-JP" sz="2800" dirty="0"/>
              <a:t>This formula can reproduce the correct result for the previous simple model.</a:t>
            </a:r>
            <a:endParaRPr kumimoji="1" lang="ja-JP" altLang="en-US" sz="2800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EF4A21D-9070-C8C2-5C49-F898B34974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27" t="50000" r="3691"/>
          <a:stretch>
            <a:fillRect/>
          </a:stretch>
        </p:blipFill>
        <p:spPr>
          <a:xfrm>
            <a:off x="1055194" y="3424703"/>
            <a:ext cx="3232727" cy="94773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713E3CF-7F9A-4457-D9FA-A1FBAD9BF3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11" t="51093" r="3686" b="2939"/>
          <a:stretch>
            <a:fillRect/>
          </a:stretch>
        </p:blipFill>
        <p:spPr>
          <a:xfrm>
            <a:off x="5413377" y="3408213"/>
            <a:ext cx="5137500" cy="897591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A7C762A-B988-4178-29CA-2E9F3EE70012}"/>
              </a:ext>
            </a:extLst>
          </p:cNvPr>
          <p:cNvSpPr txBox="1"/>
          <p:nvPr/>
        </p:nvSpPr>
        <p:spPr>
          <a:xfrm>
            <a:off x="5890054" y="1086999"/>
            <a:ext cx="6301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MK, </a:t>
            </a:r>
            <a:r>
              <a:rPr kumimoji="1" lang="en-US" altLang="ja-JP" sz="2400" dirty="0" err="1"/>
              <a:t>Esumi</a:t>
            </a:r>
            <a:r>
              <a:rPr kumimoji="1" lang="en-US" altLang="ja-JP" sz="2400" dirty="0"/>
              <a:t>, </a:t>
            </a:r>
            <a:r>
              <a:rPr kumimoji="1" lang="en-US" altLang="ja-JP" sz="2400" dirty="0" err="1"/>
              <a:t>Niida</a:t>
            </a:r>
            <a:r>
              <a:rPr kumimoji="1" lang="en-US" altLang="ja-JP" sz="2400" dirty="0"/>
              <a:t>, Nonaka, </a:t>
            </a:r>
            <a:r>
              <a:rPr lang="en-US" altLang="ja-JP" sz="2400" dirty="0"/>
              <a:t>arXiv:25010.13838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1223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A900E4-37CD-EF4E-C143-B155C81B0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E0CC6C-EFA7-D79E-E428-AA8182EA725E}"/>
              </a:ext>
            </a:extLst>
          </p:cNvPr>
          <p:cNvSpPr/>
          <p:nvPr/>
        </p:nvSpPr>
        <p:spPr>
          <a:xfrm>
            <a:off x="1584846" y="1929809"/>
            <a:ext cx="8874411" cy="19176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BBF0C0-50B2-B5FB-AFC6-F506AA8833F7}"/>
              </a:ext>
            </a:extLst>
          </p:cNvPr>
          <p:cNvSpPr txBox="1"/>
          <p:nvPr/>
        </p:nvSpPr>
        <p:spPr>
          <a:xfrm>
            <a:off x="1584846" y="1332340"/>
            <a:ext cx="8874411" cy="59747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Efficiency Correction Formulas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16CD82-4F96-A6AB-8848-868220A2007B}"/>
              </a:ext>
            </a:extLst>
          </p:cNvPr>
          <p:cNvSpPr txBox="1"/>
          <p:nvPr/>
        </p:nvSpPr>
        <p:spPr>
          <a:xfrm>
            <a:off x="943606" y="4035764"/>
            <a:ext cx="98042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These formulas reproduce the true value in simple models.</a:t>
            </a:r>
          </a:p>
          <a:p>
            <a:pPr algn="ctr"/>
            <a:r>
              <a:rPr lang="en-US" altLang="ja-JP" sz="2800" b="1" dirty="0">
                <a:solidFill>
                  <a:schemeClr val="accent1"/>
                </a:solidFill>
              </a:rPr>
              <a:t>They will play crucial roles in experimental studies in HIC.</a:t>
            </a:r>
            <a:endParaRPr kumimoji="1" lang="en-US" altLang="ja-JP" sz="2800" b="1" dirty="0">
              <a:solidFill>
                <a:schemeClr val="accent1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F1175D7-68C4-6C78-C550-8EBB02C3BC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102" b="55445"/>
          <a:stretch>
            <a:fillRect/>
          </a:stretch>
        </p:blipFill>
        <p:spPr>
          <a:xfrm>
            <a:off x="1632472" y="2028156"/>
            <a:ext cx="2663303" cy="7508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97BD6E8-3335-FD87-C24B-1019A4FE11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472" b="53845"/>
          <a:stretch>
            <a:fillRect/>
          </a:stretch>
        </p:blipFill>
        <p:spPr>
          <a:xfrm>
            <a:off x="5358808" y="2067387"/>
            <a:ext cx="4337642" cy="79011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E4A6122-08D4-9CA7-89CD-80977E028D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87" t="51028"/>
          <a:stretch>
            <a:fillRect/>
          </a:stretch>
        </p:blipFill>
        <p:spPr>
          <a:xfrm>
            <a:off x="5276849" y="2857501"/>
            <a:ext cx="4829175" cy="8383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4171353-3E7E-AE89-ACF3-54E4CB0353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01" t="48126"/>
          <a:stretch>
            <a:fillRect/>
          </a:stretch>
        </p:blipFill>
        <p:spPr>
          <a:xfrm>
            <a:off x="1780368" y="2801102"/>
            <a:ext cx="2968105" cy="87415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7EA5921-32A5-EEA9-1794-8FDC7C79FDD7}"/>
              </a:ext>
            </a:extLst>
          </p:cNvPr>
          <p:cNvSpPr txBox="1"/>
          <p:nvPr/>
        </p:nvSpPr>
        <p:spPr>
          <a:xfrm>
            <a:off x="3437071" y="5420387"/>
            <a:ext cx="4817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What I have not Understood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77E2D0F-B05F-69C9-D7D4-1C21BD54A443}"/>
              </a:ext>
            </a:extLst>
          </p:cNvPr>
          <p:cNvSpPr txBox="1"/>
          <p:nvPr/>
        </p:nvSpPr>
        <p:spPr>
          <a:xfrm>
            <a:off x="710766" y="5943607"/>
            <a:ext cx="10381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Relation of these formulas with the conventional ones.</a:t>
            </a:r>
          </a:p>
          <a:p>
            <a:pPr algn="ctr"/>
            <a:r>
              <a:rPr kumimoji="1" lang="en-US" altLang="ja-JP" sz="2400" dirty="0"/>
              <a:t>More simplified formula / unified understanding of mathematical structure.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2771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8836BE6-64B8-B3B7-032C-F83617EE01F8}"/>
              </a:ext>
            </a:extLst>
          </p:cNvPr>
          <p:cNvSpPr/>
          <p:nvPr/>
        </p:nvSpPr>
        <p:spPr>
          <a:xfrm>
            <a:off x="6135820" y="3010150"/>
            <a:ext cx="5643330" cy="36743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5E4CBE3-03A8-E9B8-009F-7A9E63911194}"/>
              </a:ext>
            </a:extLst>
          </p:cNvPr>
          <p:cNvSpPr/>
          <p:nvPr/>
        </p:nvSpPr>
        <p:spPr>
          <a:xfrm>
            <a:off x="163582" y="3024783"/>
            <a:ext cx="5643330" cy="36743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6A92B44-0182-2F7F-7370-4B7B8987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Should Self-correlations be Eliminated?</a:t>
            </a:r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8F841828-6156-B38C-D273-FC0969CA97E5}"/>
              </a:ext>
            </a:extLst>
          </p:cNvPr>
          <p:cNvSpPr/>
          <p:nvPr/>
        </p:nvSpPr>
        <p:spPr>
          <a:xfrm>
            <a:off x="791344" y="4685328"/>
            <a:ext cx="1116000" cy="11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E90D76-F6C1-F028-BE44-6AEA5F3FD8C6}"/>
              </a:ext>
            </a:extLst>
          </p:cNvPr>
          <p:cNvSpPr txBox="1"/>
          <p:nvPr/>
        </p:nvSpPr>
        <p:spPr>
          <a:xfrm>
            <a:off x="2097950" y="2271304"/>
            <a:ext cx="7996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The “self correlation” terms are usually neglected. </a:t>
            </a:r>
            <a:r>
              <a:rPr kumimoji="1" lang="en-US" altLang="ja-JP" sz="3200" b="1" dirty="0">
                <a:solidFill>
                  <a:srgbClr val="FF0000"/>
                </a:solidFill>
              </a:rPr>
              <a:t>Why?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CB6F61-5714-56CA-8F8D-D81EF45F258D}"/>
              </a:ext>
            </a:extLst>
          </p:cNvPr>
          <p:cNvSpPr txBox="1"/>
          <p:nvPr/>
        </p:nvSpPr>
        <p:spPr>
          <a:xfrm>
            <a:off x="786306" y="1455063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/>
              <a:t>Flow correlations:</a:t>
            </a:r>
            <a:endParaRPr kumimoji="1"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EEAAE39-8CF9-83E5-B7F9-AC938DB967A6}"/>
              </a:ext>
            </a:extLst>
          </p:cNvPr>
          <p:cNvSpPr txBox="1"/>
          <p:nvPr/>
        </p:nvSpPr>
        <p:spPr>
          <a:xfrm>
            <a:off x="355828" y="3495779"/>
            <a:ext cx="5190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/>
              <a:t>Emission of 2</a:t>
            </a:r>
            <a:r>
              <a:rPr kumimoji="1" lang="en-US" altLang="ja-JP" sz="2400" dirty="0"/>
              <a:t> independent particles</a:t>
            </a:r>
            <a:endParaRPr kumimoji="1" lang="ja-JP" altLang="en-US" sz="2400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FD9F8424-F9F3-331A-2367-45A78FCAC8E7}"/>
              </a:ext>
            </a:extLst>
          </p:cNvPr>
          <p:cNvSpPr/>
          <p:nvPr/>
        </p:nvSpPr>
        <p:spPr>
          <a:xfrm>
            <a:off x="2514604" y="4685328"/>
            <a:ext cx="1116000" cy="11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868113D4-B581-0771-2788-534356F95721}"/>
              </a:ext>
            </a:extLst>
          </p:cNvPr>
          <p:cNvSpPr/>
          <p:nvPr/>
        </p:nvSpPr>
        <p:spPr>
          <a:xfrm>
            <a:off x="4242213" y="4685328"/>
            <a:ext cx="1116000" cy="11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山形 18">
            <a:extLst>
              <a:ext uri="{FF2B5EF4-FFF2-40B4-BE49-F238E27FC236}">
                <a16:creationId xmlns:a16="http://schemas.microsoft.com/office/drawing/2014/main" id="{98141655-36DB-3B0D-1F45-B30F19C9C63A}"/>
              </a:ext>
            </a:extLst>
          </p:cNvPr>
          <p:cNvSpPr/>
          <p:nvPr/>
        </p:nvSpPr>
        <p:spPr>
          <a:xfrm>
            <a:off x="858188" y="6142815"/>
            <a:ext cx="484632" cy="43446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D96A6AB1-DFE2-5F64-E8B4-ED035B0A007F}"/>
                  </a:ext>
                </a:extLst>
              </p:cNvPr>
              <p:cNvSpPr txBox="1"/>
              <p:nvPr/>
            </p:nvSpPr>
            <p:spPr>
              <a:xfrm>
                <a:off x="1342820" y="6115618"/>
                <a:ext cx="29200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kumimoji="1" lang="en-US" altLang="ja-JP" sz="2400" dirty="0"/>
                  <a:t> rather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D96A6AB1-DFE2-5F64-E8B4-ED035B0A0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820" y="6115618"/>
                <a:ext cx="2920095" cy="461665"/>
              </a:xfrm>
              <a:prstGeom prst="rect">
                <a:avLst/>
              </a:prstGeom>
              <a:blipFill>
                <a:blip r:embed="rId2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1902A57-4300-3C3A-EE9B-E8951569C8B1}"/>
              </a:ext>
            </a:extLst>
          </p:cNvPr>
          <p:cNvSpPr txBox="1"/>
          <p:nvPr/>
        </p:nvSpPr>
        <p:spPr>
          <a:xfrm>
            <a:off x="8200080" y="3785547"/>
            <a:ext cx="3326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E</a:t>
            </a:r>
            <a:r>
              <a:rPr kumimoji="1" lang="en-US" altLang="ja-JP" sz="2400" dirty="0"/>
              <a:t>mission of </a:t>
            </a:r>
            <a:r>
              <a:rPr lang="en-US" altLang="ja-JP" sz="2400" dirty="0"/>
              <a:t>a particle take away density</a:t>
            </a:r>
            <a:endParaRPr kumimoji="1" lang="ja-JP" altLang="en-US" sz="24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AAA9C5D-A827-0053-E5C7-196768B8F8C3}"/>
              </a:ext>
            </a:extLst>
          </p:cNvPr>
          <p:cNvSpPr txBox="1"/>
          <p:nvPr/>
        </p:nvSpPr>
        <p:spPr>
          <a:xfrm>
            <a:off x="373397" y="3015095"/>
            <a:ext cx="2162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Argument 1:</a:t>
            </a:r>
            <a:endParaRPr kumimoji="1" lang="ja-JP" altLang="en-US" sz="28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9107594-39FE-2D65-E63B-E6427834E0A0}"/>
              </a:ext>
            </a:extLst>
          </p:cNvPr>
          <p:cNvSpPr txBox="1"/>
          <p:nvPr/>
        </p:nvSpPr>
        <p:spPr>
          <a:xfrm>
            <a:off x="6314557" y="3005740"/>
            <a:ext cx="2217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Argument 2:</a:t>
            </a:r>
            <a:endParaRPr kumimoji="1" lang="ja-JP" altLang="en-US" sz="2800" b="1" dirty="0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EC5C28C7-DAF6-CCF6-368E-7DC1D741B61C}"/>
              </a:ext>
            </a:extLst>
          </p:cNvPr>
          <p:cNvSpPr/>
          <p:nvPr/>
        </p:nvSpPr>
        <p:spPr>
          <a:xfrm>
            <a:off x="6755172" y="4439263"/>
            <a:ext cx="1116000" cy="11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0E6CC45-5DE8-F41D-DBA9-A5358ABDD5CA}"/>
              </a:ext>
            </a:extLst>
          </p:cNvPr>
          <p:cNvSpPr txBox="1"/>
          <p:nvPr/>
        </p:nvSpPr>
        <p:spPr>
          <a:xfrm>
            <a:off x="8200080" y="5142033"/>
            <a:ext cx="3209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/>
              <a:t>suppress probability to emit particles to same direction</a:t>
            </a:r>
            <a:endParaRPr kumimoji="1" lang="ja-JP" altLang="en-US" sz="2400" dirty="0"/>
          </a:p>
        </p:txBody>
      </p:sp>
      <p:sp>
        <p:nvSpPr>
          <p:cNvPr id="28" name="部分円 27">
            <a:extLst>
              <a:ext uri="{FF2B5EF4-FFF2-40B4-BE49-F238E27FC236}">
                <a16:creationId xmlns:a16="http://schemas.microsoft.com/office/drawing/2014/main" id="{71DAA3E8-2703-CDA0-3BA8-EBA93F58E14F}"/>
              </a:ext>
            </a:extLst>
          </p:cNvPr>
          <p:cNvSpPr/>
          <p:nvPr/>
        </p:nvSpPr>
        <p:spPr>
          <a:xfrm>
            <a:off x="1110957" y="5015263"/>
            <a:ext cx="463724" cy="492130"/>
          </a:xfrm>
          <a:prstGeom prst="pie">
            <a:avLst>
              <a:gd name="adj1" fmla="val 16150894"/>
              <a:gd name="adj2" fmla="val 17062881"/>
            </a:avLst>
          </a:prstGeom>
          <a:solidFill>
            <a:schemeClr val="accent6">
              <a:alpha val="5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部分円 29">
            <a:extLst>
              <a:ext uri="{FF2B5EF4-FFF2-40B4-BE49-F238E27FC236}">
                <a16:creationId xmlns:a16="http://schemas.microsoft.com/office/drawing/2014/main" id="{C5BB07AA-63EC-E587-5D69-E237C8553C4D}"/>
              </a:ext>
            </a:extLst>
          </p:cNvPr>
          <p:cNvSpPr/>
          <p:nvPr/>
        </p:nvSpPr>
        <p:spPr>
          <a:xfrm>
            <a:off x="2838565" y="5026442"/>
            <a:ext cx="463724" cy="492130"/>
          </a:xfrm>
          <a:prstGeom prst="pie">
            <a:avLst>
              <a:gd name="adj1" fmla="val 16150894"/>
              <a:gd name="adj2" fmla="val 21598698"/>
            </a:avLst>
          </a:prstGeom>
          <a:solidFill>
            <a:schemeClr val="accent6">
              <a:alpha val="5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部分円 30">
            <a:extLst>
              <a:ext uri="{FF2B5EF4-FFF2-40B4-BE49-F238E27FC236}">
                <a16:creationId xmlns:a16="http://schemas.microsoft.com/office/drawing/2014/main" id="{60DA1C02-DCDD-671B-1CE1-2DA679E00207}"/>
              </a:ext>
            </a:extLst>
          </p:cNvPr>
          <p:cNvSpPr/>
          <p:nvPr/>
        </p:nvSpPr>
        <p:spPr>
          <a:xfrm>
            <a:off x="4561827" y="5015263"/>
            <a:ext cx="463724" cy="492130"/>
          </a:xfrm>
          <a:prstGeom prst="pie">
            <a:avLst>
              <a:gd name="adj1" fmla="val 16150894"/>
              <a:gd name="adj2" fmla="val 5122367"/>
            </a:avLst>
          </a:prstGeom>
          <a:solidFill>
            <a:schemeClr val="accent6">
              <a:alpha val="5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5EED470-97A5-D5ED-BC54-604338B80497}"/>
              </a:ext>
            </a:extLst>
          </p:cNvPr>
          <p:cNvCxnSpPr>
            <a:cxnSpLocks/>
          </p:cNvCxnSpPr>
          <p:nvPr/>
        </p:nvCxnSpPr>
        <p:spPr>
          <a:xfrm flipV="1">
            <a:off x="1347169" y="4241560"/>
            <a:ext cx="0" cy="1026082"/>
          </a:xfrm>
          <a:prstGeom prst="straightConnector1">
            <a:avLst/>
          </a:prstGeom>
          <a:ln w="412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47819B2-E844-EF7E-E64F-1B99FC9D5938}"/>
              </a:ext>
            </a:extLst>
          </p:cNvPr>
          <p:cNvCxnSpPr>
            <a:cxnSpLocks/>
          </p:cNvCxnSpPr>
          <p:nvPr/>
        </p:nvCxnSpPr>
        <p:spPr>
          <a:xfrm rot="900000" flipV="1">
            <a:off x="1475605" y="4252727"/>
            <a:ext cx="0" cy="1026082"/>
          </a:xfrm>
          <a:prstGeom prst="straightConnector1">
            <a:avLst/>
          </a:prstGeom>
          <a:ln w="412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2B479BF3-4463-A304-9632-25EA6F30DBD2}"/>
              </a:ext>
            </a:extLst>
          </p:cNvPr>
          <p:cNvCxnSpPr>
            <a:cxnSpLocks/>
          </p:cNvCxnSpPr>
          <p:nvPr/>
        </p:nvCxnSpPr>
        <p:spPr>
          <a:xfrm flipV="1">
            <a:off x="3070429" y="4241560"/>
            <a:ext cx="0" cy="1026082"/>
          </a:xfrm>
          <a:prstGeom prst="straightConnector1">
            <a:avLst/>
          </a:prstGeom>
          <a:ln w="412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11E6C352-8DF0-7D9D-E97A-9483D5274F3E}"/>
              </a:ext>
            </a:extLst>
          </p:cNvPr>
          <p:cNvCxnSpPr>
            <a:cxnSpLocks/>
          </p:cNvCxnSpPr>
          <p:nvPr/>
        </p:nvCxnSpPr>
        <p:spPr>
          <a:xfrm flipV="1">
            <a:off x="4798038" y="4241560"/>
            <a:ext cx="0" cy="1026082"/>
          </a:xfrm>
          <a:prstGeom prst="straightConnector1">
            <a:avLst/>
          </a:prstGeom>
          <a:ln w="412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F651D70F-6239-AF56-EBEA-729F173CF6AF}"/>
              </a:ext>
            </a:extLst>
          </p:cNvPr>
          <p:cNvCxnSpPr>
            <a:cxnSpLocks/>
          </p:cNvCxnSpPr>
          <p:nvPr/>
        </p:nvCxnSpPr>
        <p:spPr>
          <a:xfrm rot="5400000" flipV="1">
            <a:off x="3583470" y="4748287"/>
            <a:ext cx="0" cy="1026082"/>
          </a:xfrm>
          <a:prstGeom prst="straightConnector1">
            <a:avLst/>
          </a:prstGeom>
          <a:ln w="41275">
            <a:solidFill>
              <a:schemeClr val="tx1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90C965C1-8BF6-1085-7BF9-B0C7FBAF3FFC}"/>
              </a:ext>
            </a:extLst>
          </p:cNvPr>
          <p:cNvCxnSpPr>
            <a:cxnSpLocks/>
          </p:cNvCxnSpPr>
          <p:nvPr/>
        </p:nvCxnSpPr>
        <p:spPr>
          <a:xfrm rot="-300000">
            <a:off x="4844927" y="5256965"/>
            <a:ext cx="0" cy="1026082"/>
          </a:xfrm>
          <a:prstGeom prst="straightConnector1">
            <a:avLst/>
          </a:prstGeom>
          <a:ln w="412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FDAFC3-11B4-4277-C35E-283DDF731E13}"/>
                  </a:ext>
                </a:extLst>
              </p:cNvPr>
              <p:cNvSpPr txBox="1"/>
              <p:nvPr/>
            </p:nvSpPr>
            <p:spPr>
              <a:xfrm>
                <a:off x="3034874" y="4616544"/>
                <a:ext cx="7741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FDAFC3-11B4-4277-C35E-283DDF731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874" y="4616544"/>
                <a:ext cx="774123" cy="461665"/>
              </a:xfrm>
              <a:prstGeom prst="rect">
                <a:avLst/>
              </a:prstGeom>
              <a:blipFill>
                <a:blip r:embed="rId3"/>
                <a:stretch>
                  <a:fillRect l="-787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フローチャート: 組合せ 34">
            <a:extLst>
              <a:ext uri="{FF2B5EF4-FFF2-40B4-BE49-F238E27FC236}">
                <a16:creationId xmlns:a16="http://schemas.microsoft.com/office/drawing/2014/main" id="{21B76C39-F2CC-AA72-26A9-2AB9759572D2}"/>
              </a:ext>
            </a:extLst>
          </p:cNvPr>
          <p:cNvSpPr/>
          <p:nvPr/>
        </p:nvSpPr>
        <p:spPr>
          <a:xfrm>
            <a:off x="7044341" y="4426594"/>
            <a:ext cx="533312" cy="618941"/>
          </a:xfrm>
          <a:prstGeom prst="flowChartMerg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28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DB9058D4-6C73-ABDC-00C1-36A4AD301BED}"/>
              </a:ext>
            </a:extLst>
          </p:cNvPr>
          <p:cNvCxnSpPr>
            <a:cxnSpLocks/>
          </p:cNvCxnSpPr>
          <p:nvPr/>
        </p:nvCxnSpPr>
        <p:spPr>
          <a:xfrm flipV="1">
            <a:off x="7310997" y="3995495"/>
            <a:ext cx="0" cy="1026082"/>
          </a:xfrm>
          <a:prstGeom prst="straightConnector1">
            <a:avLst/>
          </a:prstGeom>
          <a:ln w="412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207D039A-B26F-3492-CBDA-31F8B880A731}"/>
                  </a:ext>
                </a:extLst>
              </p:cNvPr>
              <p:cNvSpPr txBox="1"/>
              <p:nvPr/>
            </p:nvSpPr>
            <p:spPr>
              <a:xfrm>
                <a:off x="2876425" y="3832487"/>
                <a:ext cx="19074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: random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207D039A-B26F-3492-CBDA-31F8B880A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425" y="3832487"/>
                <a:ext cx="1907445" cy="461665"/>
              </a:xfrm>
              <a:prstGeom prst="rect">
                <a:avLst/>
              </a:prstGeom>
              <a:blipFill>
                <a:blip r:embed="rId4"/>
                <a:stretch>
                  <a:fillRect l="-2556" t="-9333" r="-3195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楕円 31">
            <a:extLst>
              <a:ext uri="{FF2B5EF4-FFF2-40B4-BE49-F238E27FC236}">
                <a16:creationId xmlns:a16="http://schemas.microsoft.com/office/drawing/2014/main" id="{51D8C03C-7579-A830-8286-B814BF44A79B}"/>
              </a:ext>
            </a:extLst>
          </p:cNvPr>
          <p:cNvSpPr/>
          <p:nvPr/>
        </p:nvSpPr>
        <p:spPr>
          <a:xfrm>
            <a:off x="4608962" y="1446811"/>
            <a:ext cx="591074" cy="28159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_2^2 = \Big\langle \frac{\sum_{i\ne j} e^{i(\phi_i-\phi_j)}}{N(N-1) } \Big\rangle&#10;\end{align*}&lt;/body&gt;&#10;  &lt;fcolor&gt;FF000000&lt;/fcolor&gt;&#10;  &lt;bcolor&gt;FF000000&lt;/bcolor&gt;&#10;  &lt;transparent&gt;True&lt;/transparent&gt;&#10;  &lt;resolution&gt;1800&lt;/resolution&gt;&#10;  &lt;imageh&gt;661&lt;/imageh&gt;&#10;  &lt;imagew&gt;2456&lt;/imagew&gt;&#10;  &lt;scale&gt;50&lt;/scale&gt;&#10;  &lt;cursor&gt;75&lt;/cursor&gt;&#10;&lt;/TeXTeX&gt;">
            <a:extLst>
              <a:ext uri="{FF2B5EF4-FFF2-40B4-BE49-F238E27FC236}">
                <a16:creationId xmlns:a16="http://schemas.microsoft.com/office/drawing/2014/main" id="{7C1285A1-F5E6-9748-6D1C-2F0F6B0B21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63" y="1269569"/>
            <a:ext cx="3149111" cy="847540"/>
          </a:xfrm>
          <a:prstGeom prst="rect">
            <a:avLst/>
          </a:prstGeom>
        </p:spPr>
      </p:pic>
      <p:sp>
        <p:nvSpPr>
          <p:cNvPr id="40" name="矢印: 山形 39">
            <a:extLst>
              <a:ext uri="{FF2B5EF4-FFF2-40B4-BE49-F238E27FC236}">
                <a16:creationId xmlns:a16="http://schemas.microsoft.com/office/drawing/2014/main" id="{3383D7D5-917B-4114-8AC3-3E2DEB1EB82E}"/>
              </a:ext>
            </a:extLst>
          </p:cNvPr>
          <p:cNvSpPr/>
          <p:nvPr/>
        </p:nvSpPr>
        <p:spPr>
          <a:xfrm rot="5400000">
            <a:off x="8998475" y="4463112"/>
            <a:ext cx="537804" cy="820038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9069FA2-E407-2956-1BBF-CE043B4D7950}"/>
              </a:ext>
            </a:extLst>
          </p:cNvPr>
          <p:cNvSpPr/>
          <p:nvPr/>
        </p:nvSpPr>
        <p:spPr>
          <a:xfrm>
            <a:off x="605951" y="1376314"/>
            <a:ext cx="10980097" cy="24698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DCF16DE-1276-7719-A3E6-61D82CC9C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Simpler Example: Particle Number </a:t>
            </a:r>
            <a:r>
              <a:rPr kumimoji="1" lang="en-US" altLang="ja-JP" dirty="0" err="1"/>
              <a:t>Fluc</a:t>
            </a:r>
            <a:r>
              <a:rPr kumimoji="1" lang="en-US" altLang="ja-JP" dirty="0"/>
              <a:t>.</a:t>
            </a:r>
            <a:endParaRPr kumimoji="1" lang="ja-JP" altLang="en-US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50&lt;/imageh&gt;&#10;  &lt;imagew&gt;582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006425E3-7653-06EF-3DFE-B7DD87A481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26" y="2625068"/>
            <a:ext cx="1074755" cy="461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64709A29-29DF-9382-2972-6FF35542D2D6}"/>
                  </a:ext>
                </a:extLst>
              </p:cNvPr>
              <p:cNvSpPr/>
              <p:nvPr/>
            </p:nvSpPr>
            <p:spPr>
              <a:xfrm>
                <a:off x="4787425" y="1845297"/>
                <a:ext cx="2275116" cy="158370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200" dirty="0"/>
                  <a:t>Detector</a:t>
                </a:r>
              </a:p>
              <a:p>
                <a:pPr algn="ctr"/>
                <a:r>
                  <a:rPr lang="en-US" altLang="ja-JP" sz="2400" dirty="0"/>
                  <a:t>efficiency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64709A29-29DF-9382-2972-6FF35542D2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425" y="1845297"/>
                <a:ext cx="2275116" cy="15837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矢印: 右 3">
            <a:extLst>
              <a:ext uri="{FF2B5EF4-FFF2-40B4-BE49-F238E27FC236}">
                <a16:creationId xmlns:a16="http://schemas.microsoft.com/office/drawing/2014/main" id="{AFECAF06-B821-7772-2084-3637F5632302}"/>
              </a:ext>
            </a:extLst>
          </p:cNvPr>
          <p:cNvSpPr/>
          <p:nvPr/>
        </p:nvSpPr>
        <p:spPr>
          <a:xfrm>
            <a:off x="4128940" y="2013411"/>
            <a:ext cx="820132" cy="127261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1508ACB4-A73F-49CD-139D-040C0D17C88A}"/>
              </a:ext>
            </a:extLst>
          </p:cNvPr>
          <p:cNvSpPr/>
          <p:nvPr/>
        </p:nvSpPr>
        <p:spPr>
          <a:xfrm>
            <a:off x="6988518" y="2013411"/>
            <a:ext cx="820132" cy="127261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1B13618-BBB6-7B69-4DF2-F47F2437886F}"/>
                  </a:ext>
                </a:extLst>
              </p:cNvPr>
              <p:cNvSpPr txBox="1"/>
              <p:nvPr/>
            </p:nvSpPr>
            <p:spPr>
              <a:xfrm>
                <a:off x="896023" y="1979861"/>
                <a:ext cx="33313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800" b="1" dirty="0"/>
                  <a:t>Injected particles </a:t>
                </a: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1B13618-BBB6-7B69-4DF2-F47F24378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23" y="1979861"/>
                <a:ext cx="3331361" cy="523220"/>
              </a:xfrm>
              <a:prstGeom prst="rect">
                <a:avLst/>
              </a:prstGeom>
              <a:blipFill>
                <a:blip r:embed="rId4"/>
                <a:stretch>
                  <a:fillRect l="-3297" t="-12791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ED086C0E-B7A7-75AC-EF9C-7243B3CD8B17}"/>
                  </a:ext>
                </a:extLst>
              </p:cNvPr>
              <p:cNvSpPr txBox="1"/>
              <p:nvPr/>
            </p:nvSpPr>
            <p:spPr>
              <a:xfrm>
                <a:off x="7624913" y="1979860"/>
                <a:ext cx="35429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800" b="1" dirty="0"/>
                  <a:t>Observed particles </a:t>
                </a: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ED086C0E-B7A7-75AC-EF9C-7243B3CD8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913" y="1979860"/>
                <a:ext cx="3542958" cy="523220"/>
              </a:xfrm>
              <a:prstGeom prst="rect">
                <a:avLst/>
              </a:prstGeom>
              <a:blipFill>
                <a:blip r:embed="rId5"/>
                <a:stretch>
                  <a:fillRect l="-3270" t="-12791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tilde P(n)&#10;\end{align*}&lt;/body&gt;&#10;  &lt;fcolor&gt;FF000000&lt;/fcolor&gt;&#10;  &lt;bcolor&gt;FFFFFFFF&lt;/bcolor&gt;&#10;  &lt;transparent&gt;True&lt;/transparent&gt;&#10;  &lt;resolution&gt;1800&lt;/resolution&gt;&#10;  &lt;imageh&gt;292&lt;/imageh&gt;&#10;  &lt;imagew&gt;505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5929C245-9A32-B432-2C7C-3B3581E73F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013" y="2547508"/>
            <a:ext cx="932562" cy="539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13DB6A0-793C-2E48-2A87-3BD4AE42777E}"/>
                  </a:ext>
                </a:extLst>
              </p:cNvPr>
              <p:cNvSpPr txBox="1"/>
              <p:nvPr/>
            </p:nvSpPr>
            <p:spPr>
              <a:xfrm>
                <a:off x="1281434" y="4645455"/>
                <a:ext cx="9240030" cy="1745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800" dirty="0"/>
                  <a:t>How can we obtain the cumulants of the true distribution</a:t>
                </a:r>
              </a:p>
              <a:p>
                <a:pPr algn="ctr"/>
                <a:r>
                  <a:rPr kumimoji="1" lang="en-US" altLang="ja-JP" sz="2800" dirty="0"/>
                  <a:t>only from observed information 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800" dirty="0"/>
                  <a:t>?</a:t>
                </a:r>
              </a:p>
              <a:p>
                <a:pPr algn="ctr"/>
                <a:endParaRPr lang="en-US" altLang="ja-JP" sz="2400" dirty="0"/>
              </a:p>
              <a:p>
                <a:pPr algn="ctr"/>
                <a:r>
                  <a:rPr lang="en-US" altLang="ja-JP" sz="2400" dirty="0"/>
                  <a:t>MK, Asakawa, 2012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13DB6A0-793C-2E48-2A87-3BD4AE427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434" y="4645455"/>
                <a:ext cx="9240030" cy="1745350"/>
              </a:xfrm>
              <a:prstGeom prst="rect">
                <a:avLst/>
              </a:prstGeom>
              <a:blipFill>
                <a:blip r:embed="rId7"/>
                <a:stretch>
                  <a:fillRect l="-792" t="-3497" r="-858" b="-4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74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27D45A-ABFB-CE29-57D2-922E0FD7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Slot Machine Analogy</a:t>
            </a:r>
            <a:endParaRPr kumimoji="1" lang="ja-JP" altLang="en-US" dirty="0"/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484895D8-AE15-4212-9E42-6E71C6BF34DA}"/>
              </a:ext>
            </a:extLst>
          </p:cNvPr>
          <p:cNvSpPr/>
          <p:nvPr/>
        </p:nvSpPr>
        <p:spPr>
          <a:xfrm>
            <a:off x="1013591" y="4034576"/>
            <a:ext cx="1597590" cy="576064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135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0A4F6ED-797B-FFDF-9DE6-A58FBCFA8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666965" y="1418619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CB69129-6380-99C7-3AE5-0A283B143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17" y="4826664"/>
            <a:ext cx="2989596" cy="152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403F6F-E7AC-074E-394C-DCE597D0F642}"/>
              </a:ext>
            </a:extLst>
          </p:cNvPr>
          <p:cNvSpPr txBox="1"/>
          <p:nvPr/>
        </p:nvSpPr>
        <p:spPr>
          <a:xfrm>
            <a:off x="7026748" y="3161769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>
                <a:solidFill>
                  <a:prstClr val="black"/>
                </a:solidFill>
                <a:latin typeface="Tw Cen MT"/>
                <a:ea typeface="游ゴシック"/>
              </a:rPr>
              <a:t>N</a:t>
            </a:r>
            <a:endParaRPr lang="ja-JP" altLang="en-US" sz="3200" i="1" dirty="0">
              <a:solidFill>
                <a:prstClr val="black"/>
              </a:solidFill>
              <a:latin typeface="Tw Cen MT"/>
              <a:ea typeface="游ゴシック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2F64E91-D6BA-5476-E77A-755E544E5967}"/>
              </a:ext>
            </a:extLst>
          </p:cNvPr>
          <p:cNvSpPr/>
          <p:nvPr/>
        </p:nvSpPr>
        <p:spPr>
          <a:xfrm>
            <a:off x="4794500" y="2662070"/>
            <a:ext cx="144016" cy="792088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6DC14D8-3934-1904-E600-60E263BB0EA9}"/>
              </a:ext>
            </a:extLst>
          </p:cNvPr>
          <p:cNvSpPr/>
          <p:nvPr/>
        </p:nvSpPr>
        <p:spPr>
          <a:xfrm>
            <a:off x="4938516" y="3256136"/>
            <a:ext cx="144016" cy="19802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E9BECED-EF1D-949A-EBD0-ECEED6BCC771}"/>
              </a:ext>
            </a:extLst>
          </p:cNvPr>
          <p:cNvSpPr/>
          <p:nvPr/>
        </p:nvSpPr>
        <p:spPr>
          <a:xfrm>
            <a:off x="5082532" y="3058114"/>
            <a:ext cx="144016" cy="396044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E47A2A3-B011-9DC0-6C71-E187C6A94BDF}"/>
              </a:ext>
            </a:extLst>
          </p:cNvPr>
          <p:cNvSpPr/>
          <p:nvPr/>
        </p:nvSpPr>
        <p:spPr>
          <a:xfrm>
            <a:off x="5226548" y="2734078"/>
            <a:ext cx="144016" cy="720080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A3C4D19-52B7-4F18-4797-B32D342FE609}"/>
              </a:ext>
            </a:extLst>
          </p:cNvPr>
          <p:cNvSpPr/>
          <p:nvPr/>
        </p:nvSpPr>
        <p:spPr>
          <a:xfrm>
            <a:off x="5370563" y="2662070"/>
            <a:ext cx="144017" cy="792088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FB8F815-8388-EF5F-0921-60C33F49A3B7}"/>
              </a:ext>
            </a:extLst>
          </p:cNvPr>
          <p:cNvSpPr/>
          <p:nvPr/>
        </p:nvSpPr>
        <p:spPr>
          <a:xfrm>
            <a:off x="5514580" y="2446046"/>
            <a:ext cx="144016" cy="100811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BFBF673-7357-4EB7-19D3-FD02BDB2A406}"/>
              </a:ext>
            </a:extLst>
          </p:cNvPr>
          <p:cNvSpPr/>
          <p:nvPr/>
        </p:nvSpPr>
        <p:spPr>
          <a:xfrm>
            <a:off x="5658596" y="2302030"/>
            <a:ext cx="144016" cy="1152128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593DA82-66A9-B1CE-116C-CA63F01866EA}"/>
              </a:ext>
            </a:extLst>
          </p:cNvPr>
          <p:cNvSpPr/>
          <p:nvPr/>
        </p:nvSpPr>
        <p:spPr>
          <a:xfrm>
            <a:off x="5802612" y="2302030"/>
            <a:ext cx="144016" cy="1152128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EDDD9A1-90E5-B011-FFCE-C4545502C9DE}"/>
              </a:ext>
            </a:extLst>
          </p:cNvPr>
          <p:cNvSpPr/>
          <p:nvPr/>
        </p:nvSpPr>
        <p:spPr>
          <a:xfrm>
            <a:off x="5946628" y="2518054"/>
            <a:ext cx="144016" cy="936104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2D7CFD7-21DD-92FE-B74E-A59000E31047}"/>
              </a:ext>
            </a:extLst>
          </p:cNvPr>
          <p:cNvSpPr/>
          <p:nvPr/>
        </p:nvSpPr>
        <p:spPr>
          <a:xfrm>
            <a:off x="6090644" y="2662070"/>
            <a:ext cx="144016" cy="792088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516A146-EE4D-BFD6-0F67-5E4B95A78AD7}"/>
              </a:ext>
            </a:extLst>
          </p:cNvPr>
          <p:cNvSpPr/>
          <p:nvPr/>
        </p:nvSpPr>
        <p:spPr>
          <a:xfrm>
            <a:off x="6234660" y="2734078"/>
            <a:ext cx="144016" cy="720080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B5B1490-6CA5-651B-8183-FC3B3918678D}"/>
              </a:ext>
            </a:extLst>
          </p:cNvPr>
          <p:cNvSpPr/>
          <p:nvPr/>
        </p:nvSpPr>
        <p:spPr>
          <a:xfrm>
            <a:off x="6378676" y="2914098"/>
            <a:ext cx="144016" cy="540060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AB6B753-45BB-708D-4F32-8994E4813FAB}"/>
              </a:ext>
            </a:extLst>
          </p:cNvPr>
          <p:cNvSpPr/>
          <p:nvPr/>
        </p:nvSpPr>
        <p:spPr>
          <a:xfrm>
            <a:off x="6522692" y="3166126"/>
            <a:ext cx="144016" cy="28803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EB61C6B-352F-6807-3AB6-D3ECC3AFCE98}"/>
              </a:ext>
            </a:extLst>
          </p:cNvPr>
          <p:cNvSpPr/>
          <p:nvPr/>
        </p:nvSpPr>
        <p:spPr>
          <a:xfrm>
            <a:off x="6666708" y="3263132"/>
            <a:ext cx="144016" cy="191025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FCD3092-F515-56C3-4FD4-2AE174C283CE}"/>
              </a:ext>
            </a:extLst>
          </p:cNvPr>
          <p:cNvSpPr txBox="1"/>
          <p:nvPr/>
        </p:nvSpPr>
        <p:spPr>
          <a:xfrm>
            <a:off x="4051341" y="1433577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>
                <a:solidFill>
                  <a:prstClr val="black"/>
                </a:solidFill>
                <a:latin typeface="Tw Cen MT"/>
                <a:ea typeface="游ゴシック"/>
              </a:rPr>
              <a:t>P</a:t>
            </a:r>
            <a:r>
              <a:rPr lang="en-US" altLang="ja-JP" sz="3200" dirty="0">
                <a:solidFill>
                  <a:prstClr val="black"/>
                </a:solidFill>
                <a:latin typeface="Tw Cen MT"/>
                <a:ea typeface="游ゴシック"/>
              </a:rPr>
              <a:t>   (</a:t>
            </a:r>
            <a:r>
              <a:rPr lang="en-US" altLang="ja-JP" sz="3200" i="1" dirty="0">
                <a:solidFill>
                  <a:prstClr val="black"/>
                </a:solidFill>
                <a:latin typeface="Tw Cen MT"/>
                <a:ea typeface="游ゴシック"/>
              </a:rPr>
              <a:t>N</a:t>
            </a:r>
            <a:r>
              <a:rPr lang="en-US" altLang="ja-JP" sz="3200" dirty="0">
                <a:solidFill>
                  <a:prstClr val="black"/>
                </a:solidFill>
                <a:latin typeface="Tw Cen MT"/>
                <a:ea typeface="游ゴシック"/>
              </a:rPr>
              <a:t>)</a:t>
            </a:r>
            <a:endParaRPr lang="ja-JP" altLang="en-US" sz="3200" dirty="0">
              <a:solidFill>
                <a:prstClr val="black"/>
              </a:solidFill>
              <a:latin typeface="Tw Cen MT"/>
              <a:ea typeface="游ゴシック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A9E427D-30AC-88CC-F782-F8460D7A38CA}"/>
              </a:ext>
            </a:extLst>
          </p:cNvPr>
          <p:cNvSpPr txBox="1"/>
          <p:nvPr/>
        </p:nvSpPr>
        <p:spPr>
          <a:xfrm>
            <a:off x="7041969" y="598314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>
                <a:solidFill>
                  <a:prstClr val="black"/>
                </a:solidFill>
                <a:latin typeface="Tw Cen MT"/>
                <a:ea typeface="游ゴシック"/>
              </a:rPr>
              <a:t>N</a:t>
            </a:r>
            <a:endParaRPr lang="ja-JP" altLang="en-US" sz="3200" i="1" dirty="0">
              <a:solidFill>
                <a:prstClr val="black"/>
              </a:solidFill>
              <a:latin typeface="Tw Cen MT"/>
              <a:ea typeface="游ゴシック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BC3854B-BCD7-3B35-29F3-AD53A68D7328}"/>
              </a:ext>
            </a:extLst>
          </p:cNvPr>
          <p:cNvSpPr/>
          <p:nvPr/>
        </p:nvSpPr>
        <p:spPr>
          <a:xfrm>
            <a:off x="4809721" y="5483447"/>
            <a:ext cx="144016" cy="792088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136B66A-F2A0-793E-66CC-D1DC7F564DB3}"/>
              </a:ext>
            </a:extLst>
          </p:cNvPr>
          <p:cNvSpPr/>
          <p:nvPr/>
        </p:nvSpPr>
        <p:spPr>
          <a:xfrm>
            <a:off x="4953737" y="5915495"/>
            <a:ext cx="144016" cy="360040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95D4FBE-4876-549A-EF76-61FB4DCBA7CB}"/>
              </a:ext>
            </a:extLst>
          </p:cNvPr>
          <p:cNvSpPr/>
          <p:nvPr/>
        </p:nvSpPr>
        <p:spPr>
          <a:xfrm>
            <a:off x="5107180" y="5735475"/>
            <a:ext cx="128795" cy="540060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3348082-BE86-BCF9-6567-81DC6C5657C8}"/>
              </a:ext>
            </a:extLst>
          </p:cNvPr>
          <p:cNvSpPr/>
          <p:nvPr/>
        </p:nvSpPr>
        <p:spPr>
          <a:xfrm>
            <a:off x="5241769" y="5555455"/>
            <a:ext cx="144016" cy="720080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5091835-6DF2-0148-E1C1-0873ADD8C8A2}"/>
              </a:ext>
            </a:extLst>
          </p:cNvPr>
          <p:cNvSpPr/>
          <p:nvPr/>
        </p:nvSpPr>
        <p:spPr>
          <a:xfrm>
            <a:off x="5385785" y="5483447"/>
            <a:ext cx="144016" cy="792088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969BD5B-93D0-C637-295C-E0F235B9E6BF}"/>
              </a:ext>
            </a:extLst>
          </p:cNvPr>
          <p:cNvSpPr/>
          <p:nvPr/>
        </p:nvSpPr>
        <p:spPr>
          <a:xfrm>
            <a:off x="5539228" y="5735475"/>
            <a:ext cx="128795" cy="540060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2D8B9AE-A832-3274-9EBF-DB1C35CAF9C3}"/>
              </a:ext>
            </a:extLst>
          </p:cNvPr>
          <p:cNvSpPr/>
          <p:nvPr/>
        </p:nvSpPr>
        <p:spPr>
          <a:xfrm>
            <a:off x="5673817" y="5555455"/>
            <a:ext cx="144016" cy="720080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D4387E7-7926-6E65-120E-81C8856A2A2B}"/>
              </a:ext>
            </a:extLst>
          </p:cNvPr>
          <p:cNvSpPr/>
          <p:nvPr/>
        </p:nvSpPr>
        <p:spPr>
          <a:xfrm>
            <a:off x="5817833" y="5807483"/>
            <a:ext cx="144016" cy="46805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0E1FCDF-0121-FBA5-9003-4EFC88E074E2}"/>
              </a:ext>
            </a:extLst>
          </p:cNvPr>
          <p:cNvSpPr/>
          <p:nvPr/>
        </p:nvSpPr>
        <p:spPr>
          <a:xfrm>
            <a:off x="5961849" y="6041509"/>
            <a:ext cx="144016" cy="23402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DA022D6-8231-D465-D2D4-20D5C16FAF11}"/>
              </a:ext>
            </a:extLst>
          </p:cNvPr>
          <p:cNvSpPr/>
          <p:nvPr/>
        </p:nvSpPr>
        <p:spPr>
          <a:xfrm>
            <a:off x="6105865" y="5915495"/>
            <a:ext cx="144016" cy="360040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FA4E3D6-B4CB-BD0D-2A03-78143572B2B5}"/>
              </a:ext>
            </a:extLst>
          </p:cNvPr>
          <p:cNvSpPr/>
          <p:nvPr/>
        </p:nvSpPr>
        <p:spPr>
          <a:xfrm>
            <a:off x="6249881" y="6095515"/>
            <a:ext cx="144016" cy="180020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3F5A77AD-CD21-4C17-94C1-5FDBD553EC96}"/>
              </a:ext>
            </a:extLst>
          </p:cNvPr>
          <p:cNvSpPr/>
          <p:nvPr/>
        </p:nvSpPr>
        <p:spPr>
          <a:xfrm>
            <a:off x="6533322" y="6176524"/>
            <a:ext cx="144016" cy="99010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6F054E6-1B76-36CE-50CE-A6F31466A26E}"/>
              </a:ext>
            </a:extLst>
          </p:cNvPr>
          <p:cNvSpPr txBox="1"/>
          <p:nvPr/>
        </p:nvSpPr>
        <p:spPr>
          <a:xfrm>
            <a:off x="4051341" y="4178592"/>
            <a:ext cx="1354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>
                <a:solidFill>
                  <a:prstClr val="black"/>
                </a:solidFill>
                <a:latin typeface="Tw Cen MT"/>
                <a:ea typeface="游ゴシック"/>
              </a:rPr>
              <a:t>P  </a:t>
            </a:r>
            <a:r>
              <a:rPr lang="en-US" altLang="ja-JP" sz="3200" dirty="0">
                <a:solidFill>
                  <a:prstClr val="black"/>
                </a:solidFill>
                <a:latin typeface="Tw Cen MT"/>
                <a:ea typeface="游ゴシック"/>
              </a:rPr>
              <a:t> (</a:t>
            </a:r>
            <a:r>
              <a:rPr lang="en-US" altLang="ja-JP" sz="3200" i="1" dirty="0">
                <a:solidFill>
                  <a:prstClr val="black"/>
                </a:solidFill>
                <a:latin typeface="Tw Cen MT"/>
                <a:ea typeface="游ゴシック"/>
              </a:rPr>
              <a:t>N</a:t>
            </a:r>
            <a:r>
              <a:rPr lang="en-US" altLang="ja-JP" sz="3200" dirty="0">
                <a:solidFill>
                  <a:prstClr val="black"/>
                </a:solidFill>
                <a:latin typeface="Tw Cen MT"/>
                <a:ea typeface="游ゴシック"/>
              </a:rPr>
              <a:t>)</a:t>
            </a:r>
            <a:endParaRPr lang="ja-JP" altLang="en-US" sz="3200" dirty="0">
              <a:solidFill>
                <a:prstClr val="black"/>
              </a:solidFill>
              <a:latin typeface="Tw Cen MT"/>
              <a:ea typeface="游ゴシック"/>
            </a:endParaRPr>
          </a:p>
        </p:txBody>
      </p:sp>
      <p:pic>
        <p:nvPicPr>
          <p:cNvPr id="36" name="Picture 6">
            <a:extLst>
              <a:ext uri="{FF2B5EF4-FFF2-40B4-BE49-F238E27FC236}">
                <a16:creationId xmlns:a16="http://schemas.microsoft.com/office/drawing/2014/main" id="{939329B1-257F-88F9-0C36-15EF36148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353825" y="4497342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95ADB1C3-A3EE-9A49-FAE1-42A6478D4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434527" y="6276707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DCD5F7B6-079C-BBF1-4E60-413B78BE8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4367342" y="1776570"/>
            <a:ext cx="276857" cy="33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3E90DAAE-5240-2F7F-C06A-77B4307A3507}"/>
              </a:ext>
            </a:extLst>
          </p:cNvPr>
          <p:cNvCxnSpPr/>
          <p:nvPr/>
        </p:nvCxnSpPr>
        <p:spPr>
          <a:xfrm flipV="1">
            <a:off x="4794500" y="2086006"/>
            <a:ext cx="0" cy="165618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ED85F1A2-59DC-BB46-A28C-4788237B9CFB}"/>
              </a:ext>
            </a:extLst>
          </p:cNvPr>
          <p:cNvCxnSpPr/>
          <p:nvPr/>
        </p:nvCxnSpPr>
        <p:spPr>
          <a:xfrm>
            <a:off x="4578476" y="3454158"/>
            <a:ext cx="2448272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E99A8537-759C-AEC7-F47D-5E505A30DAD3}"/>
              </a:ext>
            </a:extLst>
          </p:cNvPr>
          <p:cNvCxnSpPr/>
          <p:nvPr/>
        </p:nvCxnSpPr>
        <p:spPr>
          <a:xfrm flipV="1">
            <a:off x="4809721" y="4907383"/>
            <a:ext cx="0" cy="165618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2DE913A1-AEC0-80F7-BB6A-1E91522A78B3}"/>
              </a:ext>
            </a:extLst>
          </p:cNvPr>
          <p:cNvCxnSpPr/>
          <p:nvPr/>
        </p:nvCxnSpPr>
        <p:spPr>
          <a:xfrm>
            <a:off x="4593697" y="6275535"/>
            <a:ext cx="2448272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pic>
        <p:nvPicPr>
          <p:cNvPr id="43" name="Picture 2">
            <a:extLst>
              <a:ext uri="{FF2B5EF4-FFF2-40B4-BE49-F238E27FC236}">
                <a16:creationId xmlns:a16="http://schemas.microsoft.com/office/drawing/2014/main" id="{951774B3-A6DE-7A75-A436-04568F6F0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7404762" y="3472799"/>
            <a:ext cx="276857" cy="33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E35CE813-3DFA-DF41-0F42-8779A9FC0F5B}"/>
              </a:ext>
            </a:extLst>
          </p:cNvPr>
          <p:cNvGrpSpPr/>
          <p:nvPr/>
        </p:nvGrpSpPr>
        <p:grpSpPr>
          <a:xfrm>
            <a:off x="8286413" y="918625"/>
            <a:ext cx="3594707" cy="5575791"/>
            <a:chOff x="8286413" y="918625"/>
            <a:chExt cx="3594707" cy="5575791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8292ECEA-B478-4A7C-82AC-1C1D24CD84A9}"/>
                </a:ext>
              </a:extLst>
            </p:cNvPr>
            <p:cNvSpPr txBox="1"/>
            <p:nvPr/>
          </p:nvSpPr>
          <p:spPr>
            <a:xfrm>
              <a:off x="11210010" y="3158247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</a:rPr>
                <a:t>N</a:t>
              </a:r>
              <a:endParaRPr kumimoji="0" lang="ja-JP" alt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CD8DAEDC-55BF-C3D5-F6A5-B1A6554D8EE6}"/>
                </a:ext>
              </a:extLst>
            </p:cNvPr>
            <p:cNvSpPr/>
            <p:nvPr/>
          </p:nvSpPr>
          <p:spPr>
            <a:xfrm>
              <a:off x="10849970" y="2105946"/>
              <a:ext cx="144016" cy="134469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0BBC2B06-7E75-7EA8-17EC-F5348A34597E}"/>
                </a:ext>
              </a:extLst>
            </p:cNvPr>
            <p:cNvCxnSpPr/>
            <p:nvPr/>
          </p:nvCxnSpPr>
          <p:spPr>
            <a:xfrm flipV="1">
              <a:off x="8977762" y="2082484"/>
              <a:ext cx="0" cy="16561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0970380E-67D2-B1CF-EC56-C958B0442209}"/>
                </a:ext>
              </a:extLst>
            </p:cNvPr>
            <p:cNvCxnSpPr/>
            <p:nvPr/>
          </p:nvCxnSpPr>
          <p:spPr>
            <a:xfrm>
              <a:off x="8761738" y="3450636"/>
              <a:ext cx="2448272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140C10E3-3FEA-1855-DF62-75C746F416C6}"/>
                </a:ext>
              </a:extLst>
            </p:cNvPr>
            <p:cNvSpPr txBox="1"/>
            <p:nvPr/>
          </p:nvSpPr>
          <p:spPr>
            <a:xfrm>
              <a:off x="8575455" y="918625"/>
              <a:ext cx="28208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</a:rPr>
                <a:t>Fixed # of coins</a:t>
              </a:r>
              <a:endPara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</a:endParaRP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A459A615-0312-2DE8-E515-ED76EB7D4E72}"/>
                </a:ext>
              </a:extLst>
            </p:cNvPr>
            <p:cNvSpPr txBox="1"/>
            <p:nvPr/>
          </p:nvSpPr>
          <p:spPr>
            <a:xfrm>
              <a:off x="11210010" y="5894551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</a:rPr>
                <a:t>N</a:t>
              </a:r>
              <a:endParaRPr kumimoji="0" lang="ja-JP" alt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</a:endParaRP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A4070FAA-6B8C-41E4-9438-433DFB2F0F2E}"/>
                </a:ext>
              </a:extLst>
            </p:cNvPr>
            <p:cNvSpPr/>
            <p:nvPr/>
          </p:nvSpPr>
          <p:spPr>
            <a:xfrm>
              <a:off x="9265794" y="6087928"/>
              <a:ext cx="144016" cy="99012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927FCD9C-9956-7E5F-DADA-4BA219167515}"/>
                </a:ext>
              </a:extLst>
            </p:cNvPr>
            <p:cNvSpPr/>
            <p:nvPr/>
          </p:nvSpPr>
          <p:spPr>
            <a:xfrm>
              <a:off x="9409810" y="5894550"/>
              <a:ext cx="144015" cy="29239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05B4FD45-7667-BD09-E351-7EBDE035A786}"/>
                </a:ext>
              </a:extLst>
            </p:cNvPr>
            <p:cNvSpPr/>
            <p:nvPr/>
          </p:nvSpPr>
          <p:spPr>
            <a:xfrm>
              <a:off x="9553825" y="5610876"/>
              <a:ext cx="144017" cy="57606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B11E5DD0-7F66-197F-5816-98110816F9DD}"/>
                </a:ext>
              </a:extLst>
            </p:cNvPr>
            <p:cNvSpPr/>
            <p:nvPr/>
          </p:nvSpPr>
          <p:spPr>
            <a:xfrm>
              <a:off x="9697842" y="5330720"/>
              <a:ext cx="144016" cy="85622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1E5C8856-1443-A267-0024-2A151D185BC3}"/>
                </a:ext>
              </a:extLst>
            </p:cNvPr>
            <p:cNvSpPr/>
            <p:nvPr/>
          </p:nvSpPr>
          <p:spPr>
            <a:xfrm>
              <a:off x="9841858" y="5034812"/>
              <a:ext cx="144016" cy="1152128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CAD50C59-98F3-47B1-128B-80ABDC0E7AB7}"/>
                </a:ext>
              </a:extLst>
            </p:cNvPr>
            <p:cNvSpPr/>
            <p:nvPr/>
          </p:nvSpPr>
          <p:spPr>
            <a:xfrm>
              <a:off x="9985874" y="5034812"/>
              <a:ext cx="144016" cy="1152128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AFA226A3-A4B5-268B-1F66-2ABFC5A01B7C}"/>
                </a:ext>
              </a:extLst>
            </p:cNvPr>
            <p:cNvSpPr/>
            <p:nvPr/>
          </p:nvSpPr>
          <p:spPr>
            <a:xfrm>
              <a:off x="10129890" y="5330720"/>
              <a:ext cx="144016" cy="85622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5C3B2D16-0319-5E11-A794-80F948DD3E45}"/>
                </a:ext>
              </a:extLst>
            </p:cNvPr>
            <p:cNvSpPr/>
            <p:nvPr/>
          </p:nvSpPr>
          <p:spPr>
            <a:xfrm>
              <a:off x="10273906" y="5610876"/>
              <a:ext cx="144016" cy="57606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56CDAF07-E398-D384-25CB-A0AB4FD411B4}"/>
                </a:ext>
              </a:extLst>
            </p:cNvPr>
            <p:cNvSpPr/>
            <p:nvPr/>
          </p:nvSpPr>
          <p:spPr>
            <a:xfrm>
              <a:off x="10417922" y="5894550"/>
              <a:ext cx="144016" cy="292389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160F00A3-895D-176D-1331-9AA30671CBEB}"/>
                </a:ext>
              </a:extLst>
            </p:cNvPr>
            <p:cNvSpPr/>
            <p:nvPr/>
          </p:nvSpPr>
          <p:spPr>
            <a:xfrm>
              <a:off x="10561938" y="6087928"/>
              <a:ext cx="144016" cy="99011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cxnSp>
          <p:nvCxnSpPr>
            <p:cNvPr id="61" name="直線矢印コネクタ 60">
              <a:extLst>
                <a:ext uri="{FF2B5EF4-FFF2-40B4-BE49-F238E27FC236}">
                  <a16:creationId xmlns:a16="http://schemas.microsoft.com/office/drawing/2014/main" id="{69F5BC24-513C-1917-734D-0FF41C4132A6}"/>
                </a:ext>
              </a:extLst>
            </p:cNvPr>
            <p:cNvCxnSpPr/>
            <p:nvPr/>
          </p:nvCxnSpPr>
          <p:spPr>
            <a:xfrm flipV="1">
              <a:off x="8977762" y="4818788"/>
              <a:ext cx="0" cy="16561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C03ED638-4D18-3809-C567-7D2AFB5CB219}"/>
                </a:ext>
              </a:extLst>
            </p:cNvPr>
            <p:cNvCxnSpPr/>
            <p:nvPr/>
          </p:nvCxnSpPr>
          <p:spPr>
            <a:xfrm>
              <a:off x="8761738" y="6186940"/>
              <a:ext cx="2448272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pic>
          <p:nvPicPr>
            <p:cNvPr id="63" name="Picture 6">
              <a:extLst>
                <a:ext uri="{FF2B5EF4-FFF2-40B4-BE49-F238E27FC236}">
                  <a16:creationId xmlns:a16="http://schemas.microsoft.com/office/drawing/2014/main" id="{550BF980-D93D-73B9-1F6E-7FA9980A72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11584040" y="6186938"/>
              <a:ext cx="297080" cy="307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C0F1F9EB-727A-A04E-893C-104748A27B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55" b="16137"/>
            <a:stretch/>
          </p:blipFill>
          <p:spPr bwMode="auto">
            <a:xfrm>
              <a:off x="11589781" y="3472644"/>
              <a:ext cx="276857" cy="332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095BA3A1-35B6-D187-AC5C-F72B39548966}"/>
                </a:ext>
              </a:extLst>
            </p:cNvPr>
            <p:cNvSpPr txBox="1"/>
            <p:nvPr/>
          </p:nvSpPr>
          <p:spPr>
            <a:xfrm>
              <a:off x="8293119" y="1458002"/>
              <a:ext cx="13692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</a:rPr>
                <a:t>P</a:t>
              </a:r>
              <a:r>
                <a:rPr kumimoji="0" lang="en-US" altLang="ja-JP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</a:rPr>
                <a:t>   (</a:t>
              </a:r>
              <a:r>
                <a:rPr kumimoji="0" lang="en-US" altLang="ja-JP" sz="3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</a:rPr>
                <a:t>N</a:t>
              </a:r>
              <a:r>
                <a:rPr kumimoji="0" lang="en-US" altLang="ja-JP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</a:rPr>
                <a:t>)</a:t>
              </a:r>
              <a:endPara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</a:endParaRPr>
            </a:p>
          </p:txBody>
        </p:sp>
        <p:pic>
          <p:nvPicPr>
            <p:cNvPr id="66" name="Picture 2">
              <a:extLst>
                <a:ext uri="{FF2B5EF4-FFF2-40B4-BE49-F238E27FC236}">
                  <a16:creationId xmlns:a16="http://schemas.microsoft.com/office/drawing/2014/main" id="{C04FE7D4-422E-87AC-7720-C927E9C17B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55" b="16137"/>
            <a:stretch/>
          </p:blipFill>
          <p:spPr bwMode="auto">
            <a:xfrm>
              <a:off x="8609120" y="1800995"/>
              <a:ext cx="276857" cy="332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F513389E-B5BB-B0F4-4135-ADAF2B965794}"/>
                </a:ext>
              </a:extLst>
            </p:cNvPr>
            <p:cNvSpPr txBox="1"/>
            <p:nvPr/>
          </p:nvSpPr>
          <p:spPr>
            <a:xfrm>
              <a:off x="8286413" y="4178592"/>
              <a:ext cx="13540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</a:rPr>
                <a:t>P  </a:t>
              </a:r>
              <a:r>
                <a:rPr kumimoji="0" lang="en-US" altLang="ja-JP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</a:rPr>
                <a:t> (</a:t>
              </a:r>
              <a:r>
                <a:rPr kumimoji="0" lang="en-US" altLang="ja-JP" sz="3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</a:rPr>
                <a:t>N</a:t>
              </a:r>
              <a:r>
                <a:rPr kumimoji="0" lang="en-US" altLang="ja-JP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</a:rPr>
                <a:t>)</a:t>
              </a:r>
              <a:endPara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</a:endParaRPr>
            </a:p>
          </p:txBody>
        </p:sp>
        <p:pic>
          <p:nvPicPr>
            <p:cNvPr id="68" name="Picture 6">
              <a:extLst>
                <a:ext uri="{FF2B5EF4-FFF2-40B4-BE49-F238E27FC236}">
                  <a16:creationId xmlns:a16="http://schemas.microsoft.com/office/drawing/2014/main" id="{D93402CD-1D1D-AFAF-DF99-97B74B7BF7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8588897" y="4497342"/>
              <a:ext cx="297080" cy="307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B0605B37-AB5B-B4E1-B26F-1017D0D89E2D}"/>
              </a:ext>
            </a:extLst>
          </p:cNvPr>
          <p:cNvSpPr txBox="1"/>
          <p:nvPr/>
        </p:nvSpPr>
        <p:spPr>
          <a:xfrm>
            <a:off x="8757468" y="60106"/>
            <a:ext cx="3464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4472C4"/>
                </a:solidFill>
                <a:latin typeface="Tw Cen MT"/>
                <a:ea typeface="游ゴシック"/>
              </a:rPr>
              <a:t>MK, Asakawa, 2012;2012</a:t>
            </a:r>
            <a:endParaRPr lang="ja-JP" altLang="en-US" sz="2400" dirty="0">
              <a:solidFill>
                <a:srgbClr val="4472C4"/>
              </a:solidFill>
              <a:latin typeface="Tw Cen MT"/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0059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04EA03-4872-50C7-9A0C-E137C94A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Evidence 1: Rotational Bands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,bm}&#10;\pagestyle{empty}&lt;/preamble&gt;&#10;  &lt;body&gt;\begin{align*} &#10;E_I=\frac{I(I+1)\hbar^2}{2J}&#10;\end{align*}&lt;/body&gt;&#10;  &lt;fcolor&gt;FF000000&lt;/fcolor&gt;&#10;  &lt;bcolor&gt;FFFFFFFF&lt;/bcolor&gt;&#10;  &lt;transparent&gt;True&lt;/transparent&gt;&#10;  &lt;resolution&gt;1800&lt;/resolution&gt;&#10;  &lt;imageh&gt;568&lt;/imageh&gt;&#10;  &lt;imagew&gt;1788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F722E81E-02A2-3FAC-8135-F6D297679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12" y="2556932"/>
            <a:ext cx="2479041" cy="78752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25CA23-3078-AE94-5B62-E93BF7DBD2DB}"/>
              </a:ext>
            </a:extLst>
          </p:cNvPr>
          <p:cNvSpPr txBox="1"/>
          <p:nvPr/>
        </p:nvSpPr>
        <p:spPr>
          <a:xfrm>
            <a:off x="491741" y="6121716"/>
            <a:ext cx="11208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Energy spectrum of rigid body rotation </a:t>
            </a:r>
            <a:r>
              <a:rPr kumimoji="1" lang="en-US" altLang="ja-JP" sz="2800" dirty="0">
                <a:sym typeface="Wingdings" panose="05000000000000000000" pitchFamily="2" charset="2"/>
              </a:rPr>
              <a:t> Existence of deformation</a:t>
            </a:r>
            <a:endParaRPr kumimoji="1" lang="ja-JP" altLang="en-US" sz="28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CF94E0C-2824-BD48-2033-FEA127D4E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50" y="1465965"/>
            <a:ext cx="2581275" cy="353377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9CA8324-4FB2-227C-4D16-05A500F76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927" y="2454913"/>
            <a:ext cx="5645873" cy="3079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AA96F8A-AF6D-7D1C-4751-9DD0710739FB}"/>
                  </a:ext>
                </a:extLst>
              </p:cNvPr>
              <p:cNvSpPr txBox="1"/>
              <p:nvPr/>
            </p:nvSpPr>
            <p:spPr>
              <a:xfrm>
                <a:off x="6728500" y="1285066"/>
                <a:ext cx="528112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∼3.3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for rotors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2.0</m:t>
                    </m:r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for harmonic </a:t>
                </a:r>
                <a:r>
                  <a:rPr lang="en-US" altLang="ja-JP" sz="2400" dirty="0" err="1"/>
                  <a:t>osc</a:t>
                </a:r>
                <a:r>
                  <a:rPr lang="en-US" altLang="ja-JP" sz="2400" dirty="0"/>
                  <a:t>.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AA96F8A-AF6D-7D1C-4751-9DD071073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500" y="1285066"/>
                <a:ext cx="5281126" cy="830997"/>
              </a:xfrm>
              <a:prstGeom prst="rect">
                <a:avLst/>
              </a:prstGeom>
              <a:blipFill>
                <a:blip r:embed="rId5"/>
                <a:stretch>
                  <a:fillRect l="-346" t="-5147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楕円 7">
            <a:extLst>
              <a:ext uri="{FF2B5EF4-FFF2-40B4-BE49-F238E27FC236}">
                <a16:creationId xmlns:a16="http://schemas.microsoft.com/office/drawing/2014/main" id="{92997D97-9627-B447-C85F-868C05F44CE3}"/>
              </a:ext>
            </a:extLst>
          </p:cNvPr>
          <p:cNvSpPr/>
          <p:nvPr/>
        </p:nvSpPr>
        <p:spPr>
          <a:xfrm>
            <a:off x="9902757" y="2384404"/>
            <a:ext cx="778213" cy="38556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3A502212-D919-CF70-E4C5-D969F1FE4205}"/>
              </a:ext>
            </a:extLst>
          </p:cNvPr>
          <p:cNvSpPr/>
          <p:nvPr/>
        </p:nvSpPr>
        <p:spPr>
          <a:xfrm>
            <a:off x="11216743" y="2384404"/>
            <a:ext cx="778213" cy="38556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77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0EDA82-7F3C-ED15-73F4-A7DAC4F6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Reconstructing </a:t>
            </a:r>
            <a:r>
              <a:rPr lang="en-US" altLang="ja-JP" dirty="0"/>
              <a:t>T</a:t>
            </a:r>
            <a:r>
              <a:rPr kumimoji="1" lang="en-US" altLang="ja-JP" dirty="0"/>
              <a:t>otal </a:t>
            </a:r>
            <a:r>
              <a:rPr lang="en-US" altLang="ja-JP" dirty="0"/>
              <a:t>C</a:t>
            </a:r>
            <a:r>
              <a:rPr kumimoji="1" lang="en-US" altLang="ja-JP" dirty="0"/>
              <a:t>oin #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389BDF2-DD9F-5240-AC74-C773F5226701}"/>
              </a:ext>
            </a:extLst>
          </p:cNvPr>
          <p:cNvSpPr txBox="1"/>
          <p:nvPr/>
        </p:nvSpPr>
        <p:spPr>
          <a:xfrm>
            <a:off x="755576" y="1484784"/>
            <a:ext cx="7379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i="1" dirty="0">
                <a:solidFill>
                  <a:prstClr val="black"/>
                </a:solidFill>
                <a:latin typeface="Arial"/>
                <a:ea typeface="ＭＳ Ｐゴシック"/>
              </a:rPr>
              <a:t>P  </a:t>
            </a:r>
            <a:r>
              <a:rPr lang="en-US" altLang="ja-JP" sz="3600" dirty="0">
                <a:solidFill>
                  <a:prstClr val="black"/>
                </a:solidFill>
                <a:latin typeface="Arial"/>
                <a:ea typeface="ＭＳ Ｐゴシック"/>
              </a:rPr>
              <a:t> (</a:t>
            </a:r>
            <a:r>
              <a:rPr lang="en-US" altLang="ja-JP" sz="3600" i="1" dirty="0">
                <a:solidFill>
                  <a:prstClr val="black"/>
                </a:solidFill>
                <a:latin typeface="Arial"/>
                <a:ea typeface="ＭＳ Ｐゴシック"/>
              </a:rPr>
              <a:t>N   </a:t>
            </a:r>
            <a:r>
              <a:rPr lang="en-US" altLang="ja-JP" sz="3600" dirty="0">
                <a:solidFill>
                  <a:prstClr val="black"/>
                </a:solidFill>
                <a:latin typeface="Arial"/>
                <a:ea typeface="ＭＳ Ｐゴシック"/>
              </a:rPr>
              <a:t>)=      </a:t>
            </a:r>
            <a:r>
              <a:rPr lang="en-US" altLang="ja-JP" sz="3600" i="1" dirty="0">
                <a:solidFill>
                  <a:prstClr val="black"/>
                </a:solidFill>
                <a:latin typeface="Arial"/>
                <a:ea typeface="ＭＳ Ｐゴシック"/>
              </a:rPr>
              <a:t>P</a:t>
            </a:r>
            <a:r>
              <a:rPr lang="en-US" altLang="ja-JP" sz="3600" dirty="0">
                <a:solidFill>
                  <a:prstClr val="black"/>
                </a:solidFill>
                <a:latin typeface="Arial"/>
                <a:ea typeface="ＭＳ Ｐゴシック"/>
              </a:rPr>
              <a:t>   (</a:t>
            </a:r>
            <a:r>
              <a:rPr lang="en-US" altLang="ja-JP" sz="3600" i="1" dirty="0">
                <a:solidFill>
                  <a:prstClr val="black"/>
                </a:solidFill>
                <a:latin typeface="Arial"/>
                <a:ea typeface="ＭＳ Ｐゴシック"/>
              </a:rPr>
              <a:t>N</a:t>
            </a:r>
            <a:r>
              <a:rPr lang="en-US" altLang="ja-JP" sz="3600" dirty="0">
                <a:solidFill>
                  <a:prstClr val="black"/>
                </a:solidFill>
                <a:latin typeface="Arial"/>
                <a:ea typeface="ＭＳ Ｐゴシック"/>
              </a:rPr>
              <a:t>   )</a:t>
            </a:r>
            <a:r>
              <a:rPr lang="en-US" altLang="ja-JP" sz="3600" i="1" dirty="0">
                <a:solidFill>
                  <a:prstClr val="black"/>
                </a:solidFill>
                <a:latin typeface="Arial"/>
                <a:ea typeface="ＭＳ Ｐゴシック"/>
              </a:rPr>
              <a:t>B</a:t>
            </a:r>
            <a:r>
              <a:rPr lang="en-US" altLang="ja-JP" sz="3600" baseline="-25000" dirty="0">
                <a:solidFill>
                  <a:prstClr val="black"/>
                </a:solidFill>
                <a:latin typeface="Arial"/>
                <a:ea typeface="ＭＳ Ｐゴシック"/>
              </a:rPr>
              <a:t>1/2</a:t>
            </a:r>
            <a:r>
              <a:rPr lang="en-US" altLang="ja-JP" sz="3600" dirty="0">
                <a:solidFill>
                  <a:prstClr val="black"/>
                </a:solidFill>
                <a:latin typeface="Arial"/>
                <a:ea typeface="ＭＳ Ｐゴシック"/>
              </a:rPr>
              <a:t>(</a:t>
            </a:r>
            <a:r>
              <a:rPr lang="en-US" altLang="ja-JP" sz="3600" i="1" dirty="0">
                <a:solidFill>
                  <a:prstClr val="black"/>
                </a:solidFill>
                <a:latin typeface="Arial"/>
                <a:ea typeface="ＭＳ Ｐゴシック"/>
              </a:rPr>
              <a:t>N</a:t>
            </a:r>
            <a:r>
              <a:rPr lang="en-US" altLang="ja-JP" sz="3600" dirty="0">
                <a:solidFill>
                  <a:prstClr val="black"/>
                </a:solidFill>
                <a:latin typeface="Arial"/>
                <a:ea typeface="ＭＳ Ｐゴシック"/>
              </a:rPr>
              <a:t>   ;</a:t>
            </a:r>
            <a:r>
              <a:rPr lang="en-US" altLang="ja-JP" sz="3600" i="1" dirty="0">
                <a:solidFill>
                  <a:prstClr val="black"/>
                </a:solidFill>
                <a:latin typeface="Arial"/>
                <a:ea typeface="ＭＳ Ｐゴシック"/>
              </a:rPr>
              <a:t>N</a:t>
            </a:r>
            <a:r>
              <a:rPr lang="en-US" altLang="ja-JP" sz="3600" dirty="0">
                <a:solidFill>
                  <a:prstClr val="black"/>
                </a:solidFill>
                <a:latin typeface="Arial"/>
                <a:ea typeface="ＭＳ Ｐゴシック"/>
              </a:rPr>
              <a:t>   )</a:t>
            </a:r>
            <a:endParaRPr lang="ja-JP" altLang="en-US" sz="36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AD5E6A34-D64D-CB0C-4B1E-2089D44E3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139939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0C124E35-D45C-1FE6-1B72-A890A99AC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04035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6C99F26A-12EE-D2DA-ADC5-20FE804C5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472923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角丸四角形 9">
            <a:extLst>
              <a:ext uri="{FF2B5EF4-FFF2-40B4-BE49-F238E27FC236}">
                <a16:creationId xmlns:a16="http://schemas.microsoft.com/office/drawing/2014/main" id="{5AE4D5DC-8C96-5BD0-7E81-C4E29B2ED59E}"/>
              </a:ext>
            </a:extLst>
          </p:cNvPr>
          <p:cNvSpPr/>
          <p:nvPr/>
        </p:nvSpPr>
        <p:spPr>
          <a:xfrm>
            <a:off x="467544" y="1196752"/>
            <a:ext cx="7667488" cy="1368152"/>
          </a:xfrm>
          <a:prstGeom prst="round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sum&#10;\end{align*}&lt;/body&gt;&#10;  &lt;fcolor&gt;FF000000&lt;/fcolor&gt;&#10;  &lt;bcolor&gt;FFFFFFFF&lt;/bcolor&gt;&#10;  &lt;transparent&gt;True&lt;/transparent&gt;&#10;  &lt;resolution&gt;1800&lt;/resolution&gt;&#10;  &lt;imageh&gt;349&lt;/imageh&gt;&#10;  &lt;imagew&gt;33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B50C07C7-F4BA-7749-7499-1130D374B6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16" y="1541762"/>
            <a:ext cx="558956" cy="589353"/>
          </a:xfrm>
          <a:prstGeom prst="rect">
            <a:avLst/>
          </a:prstGeom>
        </p:spPr>
      </p:pic>
      <p:sp>
        <p:nvSpPr>
          <p:cNvPr id="32" name="円/楕円 12">
            <a:extLst>
              <a:ext uri="{FF2B5EF4-FFF2-40B4-BE49-F238E27FC236}">
                <a16:creationId xmlns:a16="http://schemas.microsoft.com/office/drawing/2014/main" id="{D6C4005F-6198-E95A-66B2-0CBB9B516021}"/>
              </a:ext>
            </a:extLst>
          </p:cNvPr>
          <p:cNvSpPr/>
          <p:nvPr/>
        </p:nvSpPr>
        <p:spPr>
          <a:xfrm>
            <a:off x="3017981" y="2168083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33" name="円/楕円 14">
            <a:extLst>
              <a:ext uri="{FF2B5EF4-FFF2-40B4-BE49-F238E27FC236}">
                <a16:creationId xmlns:a16="http://schemas.microsoft.com/office/drawing/2014/main" id="{149777F1-8163-E70C-DE24-DCD94580DFA6}"/>
              </a:ext>
            </a:extLst>
          </p:cNvPr>
          <p:cNvSpPr/>
          <p:nvPr/>
        </p:nvSpPr>
        <p:spPr>
          <a:xfrm>
            <a:off x="4759222" y="1880828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34" name="円/楕円 15">
            <a:extLst>
              <a:ext uri="{FF2B5EF4-FFF2-40B4-BE49-F238E27FC236}">
                <a16:creationId xmlns:a16="http://schemas.microsoft.com/office/drawing/2014/main" id="{EA412637-D58C-7D69-B54B-9C3BE3A64C7D}"/>
              </a:ext>
            </a:extLst>
          </p:cNvPr>
          <p:cNvSpPr/>
          <p:nvPr/>
        </p:nvSpPr>
        <p:spPr>
          <a:xfrm>
            <a:off x="7351510" y="1880827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3E0349B6-CCCC-F5F7-DFEE-393EA6E5A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3852318" y="1861524"/>
            <a:ext cx="287634" cy="34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円/楕円 52">
            <a:extLst>
              <a:ext uri="{FF2B5EF4-FFF2-40B4-BE49-F238E27FC236}">
                <a16:creationId xmlns:a16="http://schemas.microsoft.com/office/drawing/2014/main" id="{81F706C2-45A8-EA7C-7719-7BCC439FA69E}"/>
              </a:ext>
            </a:extLst>
          </p:cNvPr>
          <p:cNvSpPr/>
          <p:nvPr/>
        </p:nvSpPr>
        <p:spPr>
          <a:xfrm>
            <a:off x="8944440" y="1622488"/>
            <a:ext cx="489653" cy="457934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3977044-DEBB-D4F7-6718-865AA60FEDA8}"/>
              </a:ext>
            </a:extLst>
          </p:cNvPr>
          <p:cNvSpPr txBox="1"/>
          <p:nvPr/>
        </p:nvSpPr>
        <p:spPr>
          <a:xfrm>
            <a:off x="9472498" y="1505971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prstClr val="black"/>
                </a:solidFill>
                <a:latin typeface="Tw Cen MT"/>
                <a:ea typeface="游ゴシック"/>
              </a:rPr>
              <a:t>=     +</a:t>
            </a:r>
            <a:endParaRPr lang="ja-JP" altLang="en-US" sz="3600" dirty="0">
              <a:solidFill>
                <a:prstClr val="black"/>
              </a:solidFill>
              <a:latin typeface="Tw Cen MT"/>
              <a:ea typeface="游ゴシック"/>
            </a:endParaRPr>
          </a:p>
        </p:txBody>
      </p:sp>
      <p:pic>
        <p:nvPicPr>
          <p:cNvPr id="38" name="Picture 6">
            <a:extLst>
              <a:ext uri="{FF2B5EF4-FFF2-40B4-BE49-F238E27FC236}">
                <a16:creationId xmlns:a16="http://schemas.microsoft.com/office/drawing/2014/main" id="{99493932-7D32-64BB-2FC0-AFDA3110F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9936156" y="1589617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15E31284-90E7-ED0B-1109-5304506E8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0800252" y="1589617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角丸四角形 2">
            <a:extLst>
              <a:ext uri="{FF2B5EF4-FFF2-40B4-BE49-F238E27FC236}">
                <a16:creationId xmlns:a16="http://schemas.microsoft.com/office/drawing/2014/main" id="{F8B51EFD-F148-99C6-A977-9E995E343A4B}"/>
              </a:ext>
            </a:extLst>
          </p:cNvPr>
          <p:cNvSpPr/>
          <p:nvPr/>
        </p:nvSpPr>
        <p:spPr>
          <a:xfrm>
            <a:off x="5503769" y="3362986"/>
            <a:ext cx="2448272" cy="2160240"/>
          </a:xfrm>
          <a:prstGeom prst="roundRect">
            <a:avLst>
              <a:gd name="adj" fmla="val 7247"/>
            </a:avLst>
          </a:prstGeom>
          <a:solidFill>
            <a:srgbClr val="FF9900">
              <a:alpha val="1961"/>
            </a:srgbClr>
          </a:solidFill>
          <a:ln w="12700" cap="flat" cmpd="sng" algn="ctr">
            <a:solidFill>
              <a:srgbClr val="FFC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41" name="角丸四角形 3">
            <a:extLst>
              <a:ext uri="{FF2B5EF4-FFF2-40B4-BE49-F238E27FC236}">
                <a16:creationId xmlns:a16="http://schemas.microsoft.com/office/drawing/2014/main" id="{20C7C132-60A0-A563-60D5-8B89D8E1662F}"/>
              </a:ext>
            </a:extLst>
          </p:cNvPr>
          <p:cNvSpPr/>
          <p:nvPr/>
        </p:nvSpPr>
        <p:spPr>
          <a:xfrm>
            <a:off x="3487545" y="3362986"/>
            <a:ext cx="1800200" cy="2160240"/>
          </a:xfrm>
          <a:prstGeom prst="roundRect">
            <a:avLst>
              <a:gd name="adj" fmla="val 7366"/>
            </a:avLst>
          </a:prstGeom>
          <a:solidFill>
            <a:srgbClr val="008000">
              <a:alpha val="1961"/>
            </a:srgbClr>
          </a:solidFill>
          <a:ln w="12700" cap="flat" cmpd="sng" algn="ctr">
            <a:solidFill>
              <a:srgbClr val="00B05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42" name="左中かっこ 41">
            <a:extLst>
              <a:ext uri="{FF2B5EF4-FFF2-40B4-BE49-F238E27FC236}">
                <a16:creationId xmlns:a16="http://schemas.microsoft.com/office/drawing/2014/main" id="{41DD67AC-0DCF-0D67-A972-9FF17B9D86CA}"/>
              </a:ext>
            </a:extLst>
          </p:cNvPr>
          <p:cNvSpPr/>
          <p:nvPr/>
        </p:nvSpPr>
        <p:spPr>
          <a:xfrm>
            <a:off x="1041578" y="3507002"/>
            <a:ext cx="360040" cy="1800200"/>
          </a:xfrm>
          <a:prstGeom prst="lef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C6F1C71-0787-9463-7C66-BA154BDF4C36}"/>
              </a:ext>
            </a:extLst>
          </p:cNvPr>
          <p:cNvSpPr txBox="1"/>
          <p:nvPr/>
        </p:nvSpPr>
        <p:spPr>
          <a:xfrm>
            <a:off x="3388927" y="5523226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  <a:latin typeface="Tw Cen MT"/>
                <a:ea typeface="游ゴシック"/>
              </a:rPr>
              <a:t>genuine info.</a:t>
            </a:r>
            <a:endParaRPr lang="ja-JP" altLang="en-US" sz="2400" dirty="0">
              <a:solidFill>
                <a:srgbClr val="00B050"/>
              </a:solidFill>
              <a:latin typeface="Tw Cen MT"/>
              <a:ea typeface="游ゴシック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D5980F5-7E14-08AB-6988-3AF585B02C99}"/>
              </a:ext>
            </a:extLst>
          </p:cNvPr>
          <p:cNvSpPr txBox="1"/>
          <p:nvPr/>
        </p:nvSpPr>
        <p:spPr>
          <a:xfrm>
            <a:off x="5863809" y="5523226"/>
            <a:ext cx="187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9900"/>
                </a:solidFill>
                <a:latin typeface="Tw Cen MT"/>
                <a:ea typeface="游ゴシック"/>
              </a:rPr>
              <a:t>Poisson noise</a:t>
            </a:r>
            <a:endParaRPr lang="ja-JP" altLang="en-US" sz="2400" dirty="0">
              <a:solidFill>
                <a:srgbClr val="FF9900"/>
              </a:solidFill>
              <a:latin typeface="Tw Cen MT"/>
              <a:ea typeface="游ゴシック"/>
            </a:endParaRPr>
          </a:p>
        </p:txBody>
      </p:sp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2\langle (\delta N_p^{\rm (net)})^2 \rangle&#10;=&amp;amp; \frac12 \langle (\delta N_{\rm B}^{\rm (net)})^2 \rangle&#10;+\frac12 \langle (\delta N_{\rm B}^{\rm (net)})^2 \rangle_{\rm free}&#10;\\&#10;2\langle (\delta N_p^{\rm (net)})^3 \rangle&#10;=&amp;amp; \frac14 \langle (\delta N_{\rm B}^{\rm (net)})^3 \rangle&#10;+\frac34 \langle (\delta N_{\rm B}^{\rm (net)})^3 \rangle_{\rm free}&#10;\\&#10;2\langle (\delta N_p^{\rm (net)})^4 \rangle_c&#10;=&amp;amp; \frac18 \langle (\delta N_{\rm B}^{\rm (net)})^4 \rangle_c&#10;+\cdots&#10;\end{align*}&lt;/body&gt;&#10;  &lt;fcolor&gt;FF000000&lt;/fcolor&gt;&#10;  &lt;bcolor&gt;FFFFFFFF&lt;/bcolor&gt;&#10;  &lt;transparent&gt;True&lt;/transparent&gt;&#10;  &lt;resolution&gt;1800&lt;/resolution&gt;&#10;  &lt;imageh&gt;1708&lt;/imageh&gt;&#10;  &lt;imagew&gt;5332&lt;/imagew&gt;&#10;  &lt;scale&gt;50&lt;/scale&gt;&#10;  &lt;cursor&gt;484&lt;/cursor&gt;&#10;&lt;/TeXTeX&gt;">
            <a:extLst>
              <a:ext uri="{FF2B5EF4-FFF2-40B4-BE49-F238E27FC236}">
                <a16:creationId xmlns:a16="http://schemas.microsoft.com/office/drawing/2014/main" id="{E78DC4A6-1FA0-E3E3-968A-02C2696CE3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34" y="3434994"/>
            <a:ext cx="6050702" cy="1938222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0963700-9C7A-D86D-095C-C90982EE9186}"/>
              </a:ext>
            </a:extLst>
          </p:cNvPr>
          <p:cNvSpPr txBox="1"/>
          <p:nvPr/>
        </p:nvSpPr>
        <p:spPr>
          <a:xfrm>
            <a:off x="567641" y="2743565"/>
            <a:ext cx="1955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3200" dirty="0">
                <a:solidFill>
                  <a:prstClr val="black"/>
                </a:solidFill>
                <a:latin typeface="Tw Cen MT"/>
                <a:ea typeface="游ゴシック"/>
              </a:rPr>
              <a:t>Example</a:t>
            </a:r>
            <a:endParaRPr lang="ja-JP" altLang="en-US" sz="3200" dirty="0">
              <a:solidFill>
                <a:prstClr val="black"/>
              </a:solidFill>
              <a:latin typeface="Tw Cen MT"/>
              <a:ea typeface="游ゴシック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E4E3B6B-D9F1-7669-5791-D77955843DE6}"/>
              </a:ext>
            </a:extLst>
          </p:cNvPr>
          <p:cNvSpPr txBox="1"/>
          <p:nvPr/>
        </p:nvSpPr>
        <p:spPr>
          <a:xfrm>
            <a:off x="8587929" y="6348896"/>
            <a:ext cx="3464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4472C4"/>
                </a:solidFill>
                <a:latin typeface="Tw Cen MT"/>
                <a:ea typeface="游ゴシック"/>
              </a:rPr>
              <a:t>MK, Asakawa, 2012;2012</a:t>
            </a:r>
            <a:endParaRPr lang="ja-JP" altLang="en-US" sz="2400" dirty="0">
              <a:solidFill>
                <a:srgbClr val="4472C4"/>
              </a:solidFill>
              <a:latin typeface="Tw Cen MT"/>
              <a:ea typeface="游ゴシック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ACB1B81-4011-C82C-8D30-ADA746387128}"/>
              </a:ext>
            </a:extLst>
          </p:cNvPr>
          <p:cNvSpPr txBox="1"/>
          <p:nvPr/>
        </p:nvSpPr>
        <p:spPr>
          <a:xfrm>
            <a:off x="1401618" y="6243306"/>
            <a:ext cx="5949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Tw Cen MT"/>
                <a:ea typeface="游ゴシック"/>
              </a:rPr>
              <a:t>Note: Higher order cumulants are more fragile.</a:t>
            </a:r>
            <a:endParaRPr lang="ja-JP" altLang="en-US" sz="2400" dirty="0">
              <a:solidFill>
                <a:prstClr val="black"/>
              </a:solidFill>
              <a:latin typeface="Tw Cen MT"/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8034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D9055F-92D4-D595-0C0B-108992889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Evidence 2: Nuclear Fusion Reaction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DB0F157-4B61-CC98-29AA-82B328424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571" y="1325563"/>
            <a:ext cx="8858250" cy="343852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92CA7A-3B28-25F6-65F0-7A8A3BF17FC0}"/>
              </a:ext>
            </a:extLst>
          </p:cNvPr>
          <p:cNvSpPr txBox="1"/>
          <p:nvPr/>
        </p:nvSpPr>
        <p:spPr>
          <a:xfrm>
            <a:off x="7243688" y="930874"/>
            <a:ext cx="464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Hagino, Takigawa, PTEP 128, 1061 (2012)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268B706-7089-B833-8A7A-A9863F5FF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073" y="4764088"/>
            <a:ext cx="4604425" cy="168484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BB98843-659A-DBBD-EC73-36FE2CEA1CC7}"/>
              </a:ext>
            </a:extLst>
          </p:cNvPr>
          <p:cNvSpPr txBox="1"/>
          <p:nvPr/>
        </p:nvSpPr>
        <p:spPr>
          <a:xfrm>
            <a:off x="1743896" y="5116938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Fission barrier is lowered for deformed nucle</a:t>
            </a:r>
            <a:r>
              <a:rPr lang="en-US" altLang="ja-JP" sz="2400" dirty="0"/>
              <a:t>i.</a:t>
            </a:r>
            <a:endParaRPr kumimoji="1" lang="ja-JP" altLang="en-US" sz="2400" dirty="0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5C2D0447-7FD7-1740-5EBB-89CAA1B7B245}"/>
              </a:ext>
            </a:extLst>
          </p:cNvPr>
          <p:cNvSpPr/>
          <p:nvPr/>
        </p:nvSpPr>
        <p:spPr>
          <a:xfrm flipV="1">
            <a:off x="7509139" y="2712399"/>
            <a:ext cx="506452" cy="639496"/>
          </a:xfrm>
          <a:prstGeom prst="downArrow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9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山と湖の景色&#10;&#10;AI 生成コンテンツは誤りを含む可能性があります。">
            <a:extLst>
              <a:ext uri="{FF2B5EF4-FFF2-40B4-BE49-F238E27FC236}">
                <a16:creationId xmlns:a16="http://schemas.microsoft.com/office/drawing/2014/main" id="{0B9518FC-4514-B26D-4133-F3BAD522E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" b="19300"/>
          <a:stretch>
            <a:fillRect/>
          </a:stretch>
        </p:blipFill>
        <p:spPr>
          <a:xfrm>
            <a:off x="1849" y="-1"/>
            <a:ext cx="12190151" cy="6860089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B8E61DF1-ED47-7AB3-5801-ED3425B5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  <a:effectLst>
                  <a:glow rad="127000">
                    <a:srgbClr val="1F4E6F"/>
                  </a:glow>
                </a:effectLst>
              </a:rPr>
              <a:t>Using Relativistic Heavy-Ion Collisions</a:t>
            </a:r>
            <a:br>
              <a:rPr lang="en-US" altLang="ja-JP" dirty="0">
                <a:solidFill>
                  <a:schemeClr val="bg1"/>
                </a:solidFill>
                <a:effectLst>
                  <a:glow rad="127000">
                    <a:srgbClr val="1F4E6F"/>
                  </a:glow>
                </a:effectLst>
              </a:rPr>
            </a:br>
            <a:r>
              <a:rPr lang="en-US" altLang="ja-JP" dirty="0">
                <a:solidFill>
                  <a:schemeClr val="bg1"/>
                </a:solidFill>
                <a:effectLst>
                  <a:glow rad="127000">
                    <a:srgbClr val="1F4E6F"/>
                  </a:glow>
                </a:effectLst>
              </a:rPr>
              <a:t>for nuclear-shape studies?!</a:t>
            </a:r>
            <a:endParaRPr lang="ja-JP" altLang="en-US" dirty="0">
              <a:solidFill>
                <a:schemeClr val="bg1"/>
              </a:solidFill>
              <a:effectLst>
                <a:glow rad="127000">
                  <a:srgbClr val="1F4E6F"/>
                </a:glow>
              </a:effectLst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55ACA1C-2043-6888-0CE3-7C429DC7E5F1}"/>
              </a:ext>
            </a:extLst>
          </p:cNvPr>
          <p:cNvGrpSpPr/>
          <p:nvPr/>
        </p:nvGrpSpPr>
        <p:grpSpPr>
          <a:xfrm>
            <a:off x="1762929" y="2055814"/>
            <a:ext cx="3731563" cy="3733829"/>
            <a:chOff x="1762929" y="2055814"/>
            <a:chExt cx="3731563" cy="3733829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8F01818D-E09E-DFE8-91B9-F146A5CD4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2929" y="2055814"/>
              <a:ext cx="3731563" cy="3362487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76619A66-56CC-B0E1-5D88-1A4CEBAFD4EA}"/>
                </a:ext>
              </a:extLst>
            </p:cNvPr>
            <p:cNvSpPr txBox="1"/>
            <p:nvPr/>
          </p:nvSpPr>
          <p:spPr>
            <a:xfrm>
              <a:off x="1949405" y="5420311"/>
              <a:ext cx="3358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bg1"/>
                  </a:solidFill>
                </a:rPr>
                <a:t>ATLAS, PRC 107, 054910 (2023)</a:t>
              </a: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67F6306-78EA-CEC4-DB7B-5DB4CD69BF36}"/>
              </a:ext>
            </a:extLst>
          </p:cNvPr>
          <p:cNvGrpSpPr/>
          <p:nvPr/>
        </p:nvGrpSpPr>
        <p:grpSpPr>
          <a:xfrm>
            <a:off x="7699530" y="1690688"/>
            <a:ext cx="3121350" cy="4558363"/>
            <a:chOff x="7699530" y="1690688"/>
            <a:chExt cx="3121350" cy="4558363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EA0DEE3F-2965-A2DB-07A8-DC775E6AD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99530" y="1690688"/>
              <a:ext cx="3121350" cy="4189031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8A671DB-916F-7C01-D154-526CAB29CA1A}"/>
                </a:ext>
              </a:extLst>
            </p:cNvPr>
            <p:cNvSpPr txBox="1"/>
            <p:nvPr/>
          </p:nvSpPr>
          <p:spPr>
            <a:xfrm>
              <a:off x="7746809" y="5879719"/>
              <a:ext cx="30267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bg1"/>
                  </a:solidFill>
                </a:rPr>
                <a:t>STAR, Nature 635, 67 (2024)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837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9C856A3A-0E42-27D7-CF7B-ECDCF97DA948}"/>
              </a:ext>
            </a:extLst>
          </p:cNvPr>
          <p:cNvSpPr/>
          <p:nvPr/>
        </p:nvSpPr>
        <p:spPr>
          <a:xfrm>
            <a:off x="149545" y="6166838"/>
            <a:ext cx="11914919" cy="6394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EE97F0A-9D1E-70A1-12B4-D156CD43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Rough Idea</a:t>
            </a:r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AE1773B-3B3C-0398-DBCB-96C8971AFA7E}"/>
              </a:ext>
            </a:extLst>
          </p:cNvPr>
          <p:cNvSpPr txBox="1"/>
          <p:nvPr/>
        </p:nvSpPr>
        <p:spPr>
          <a:xfrm>
            <a:off x="606354" y="6282378"/>
            <a:ext cx="10979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High</a:t>
            </a:r>
            <a:r>
              <a:rPr lang="en-US" altLang="ja-JP" sz="2400" dirty="0">
                <a:solidFill>
                  <a:prstClr val="black"/>
                </a:solidFill>
                <a:ea typeface="游ゴシック" panose="020B0400000000000000" pitchFamily="50" charset="-128"/>
              </a:rPr>
              <a:t>-energy collisions </a:t>
            </a:r>
            <a:r>
              <a:rPr lang="en-US" altLang="ja-JP" sz="2400" dirty="0">
                <a:solidFill>
                  <a:prstClr val="black"/>
                </a:solidFill>
                <a:ea typeface="游ゴシック" panose="020B0400000000000000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2400" b="1" dirty="0">
                <a:solidFill>
                  <a:srgbClr val="FF0000"/>
                </a:solidFill>
                <a:ea typeface="游ゴシック" panose="020B0400000000000000" pitchFamily="50" charset="-128"/>
                <a:sym typeface="Wingdings" panose="05000000000000000000" pitchFamily="2" charset="2"/>
              </a:rPr>
              <a:t>snapshot</a:t>
            </a:r>
            <a:r>
              <a:rPr lang="en-US" altLang="ja-JP" sz="2400" dirty="0">
                <a:solidFill>
                  <a:prstClr val="black"/>
                </a:solidFill>
                <a:ea typeface="游ゴシック" panose="020B0400000000000000" pitchFamily="50" charset="-128"/>
                <a:sym typeface="Wingdings" panose="05000000000000000000" pitchFamily="2" charset="2"/>
              </a:rPr>
              <a:t> of the overlapping region of </a:t>
            </a:r>
            <a:r>
              <a:rPr lang="en-US" altLang="ja-JP" sz="2400" b="1" dirty="0">
                <a:solidFill>
                  <a:srgbClr val="FF0000"/>
                </a:solidFill>
                <a:ea typeface="游ゴシック" panose="020B0400000000000000" pitchFamily="50" charset="-128"/>
                <a:sym typeface="Wingdings" panose="05000000000000000000" pitchFamily="2" charset="2"/>
              </a:rPr>
              <a:t>intrinsic states</a:t>
            </a:r>
            <a:endParaRPr lang="ja-JP" altLang="en-US" sz="2400" b="1" dirty="0">
              <a:solidFill>
                <a:srgbClr val="FF0000"/>
              </a:solidFill>
              <a:ea typeface="游ゴシック" panose="020B0400000000000000" pitchFamily="50" charset="-128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C9B4A72B-ADEA-A612-066B-264670C09668}"/>
              </a:ext>
            </a:extLst>
          </p:cNvPr>
          <p:cNvSpPr>
            <a:spLocks noChangeAspect="1"/>
          </p:cNvSpPr>
          <p:nvPr/>
        </p:nvSpPr>
        <p:spPr>
          <a:xfrm>
            <a:off x="2862021" y="1598605"/>
            <a:ext cx="1283157" cy="1283157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AF317FD8-B505-6FF0-9291-2F5C8F40108A}"/>
              </a:ext>
            </a:extLst>
          </p:cNvPr>
          <p:cNvSpPr>
            <a:spLocks noChangeAspect="1"/>
          </p:cNvSpPr>
          <p:nvPr/>
        </p:nvSpPr>
        <p:spPr>
          <a:xfrm>
            <a:off x="2953205" y="1598605"/>
            <a:ext cx="1283157" cy="1283157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E2DD3152-FCCB-E66D-CC83-FCFCE669744B}"/>
              </a:ext>
            </a:extLst>
          </p:cNvPr>
          <p:cNvSpPr>
            <a:spLocks noChangeAspect="1"/>
          </p:cNvSpPr>
          <p:nvPr/>
        </p:nvSpPr>
        <p:spPr>
          <a:xfrm>
            <a:off x="5067071" y="1598605"/>
            <a:ext cx="1283157" cy="1283157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23A7E2DB-3A85-AFEC-BCF7-74033D448F11}"/>
              </a:ext>
            </a:extLst>
          </p:cNvPr>
          <p:cNvSpPr>
            <a:spLocks noChangeAspect="1"/>
          </p:cNvSpPr>
          <p:nvPr/>
        </p:nvSpPr>
        <p:spPr>
          <a:xfrm>
            <a:off x="5592247" y="1598605"/>
            <a:ext cx="1283157" cy="1283157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54F08767-335D-C56B-0CE6-0A25EBCBDC1D}"/>
              </a:ext>
            </a:extLst>
          </p:cNvPr>
          <p:cNvSpPr>
            <a:spLocks noChangeAspect="1"/>
          </p:cNvSpPr>
          <p:nvPr/>
        </p:nvSpPr>
        <p:spPr>
          <a:xfrm>
            <a:off x="7706113" y="1598605"/>
            <a:ext cx="1283157" cy="1283157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B30D3333-9251-0E25-0F88-AD74B7B45141}"/>
              </a:ext>
            </a:extLst>
          </p:cNvPr>
          <p:cNvSpPr>
            <a:spLocks noChangeAspect="1"/>
          </p:cNvSpPr>
          <p:nvPr/>
        </p:nvSpPr>
        <p:spPr>
          <a:xfrm>
            <a:off x="8438875" y="1598605"/>
            <a:ext cx="1283157" cy="1283157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277B93C-3C37-150B-F2B9-928F77785F74}"/>
              </a:ext>
            </a:extLst>
          </p:cNvPr>
          <p:cNvSpPr txBox="1"/>
          <p:nvPr/>
        </p:nvSpPr>
        <p:spPr>
          <a:xfrm>
            <a:off x="615578" y="1947212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Spherical</a:t>
            </a:r>
            <a:endParaRPr lang="ja-JP" altLang="en-US" sz="2800" b="1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E2FC399-7CB0-4ACF-3A07-942F4523EA39}"/>
              </a:ext>
            </a:extLst>
          </p:cNvPr>
          <p:cNvSpPr txBox="1"/>
          <p:nvPr/>
        </p:nvSpPr>
        <p:spPr>
          <a:xfrm>
            <a:off x="615578" y="3862627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Deformed</a:t>
            </a:r>
            <a:endParaRPr lang="ja-JP" altLang="en-US" sz="2800" b="1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4E426F6F-89E4-8EF5-A82B-5A8F2B48C3D4}"/>
              </a:ext>
            </a:extLst>
          </p:cNvPr>
          <p:cNvSpPr>
            <a:spLocks noChangeAspect="1"/>
          </p:cNvSpPr>
          <p:nvPr/>
        </p:nvSpPr>
        <p:spPr>
          <a:xfrm>
            <a:off x="2946444" y="3539677"/>
            <a:ext cx="1114309" cy="1361244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63088103-4BA8-EBC5-0152-B82820DAE43D}"/>
              </a:ext>
            </a:extLst>
          </p:cNvPr>
          <p:cNvSpPr>
            <a:spLocks noChangeAspect="1"/>
          </p:cNvSpPr>
          <p:nvPr/>
        </p:nvSpPr>
        <p:spPr>
          <a:xfrm rot="3865455">
            <a:off x="3033509" y="3579260"/>
            <a:ext cx="1027329" cy="1327650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5CC9F844-B5E1-0105-21C5-98997C5486A7}"/>
              </a:ext>
            </a:extLst>
          </p:cNvPr>
          <p:cNvSpPr>
            <a:spLocks noChangeAspect="1"/>
          </p:cNvSpPr>
          <p:nvPr/>
        </p:nvSpPr>
        <p:spPr>
          <a:xfrm>
            <a:off x="5708650" y="3549789"/>
            <a:ext cx="1166754" cy="1283157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86F9D152-79A0-51B1-02DC-6443C3E38B87}"/>
              </a:ext>
            </a:extLst>
          </p:cNvPr>
          <p:cNvSpPr>
            <a:spLocks noChangeAspect="1"/>
          </p:cNvSpPr>
          <p:nvPr/>
        </p:nvSpPr>
        <p:spPr>
          <a:xfrm>
            <a:off x="5309374" y="3563403"/>
            <a:ext cx="1283157" cy="1105575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11F9E73C-FB49-DE81-38C1-D20A9BAEE304}"/>
              </a:ext>
            </a:extLst>
          </p:cNvPr>
          <p:cNvSpPr>
            <a:spLocks noChangeAspect="1"/>
          </p:cNvSpPr>
          <p:nvPr/>
        </p:nvSpPr>
        <p:spPr>
          <a:xfrm>
            <a:off x="8216349" y="3717772"/>
            <a:ext cx="1041516" cy="1041516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90AA0915-3C38-5DBA-2AB6-6B8B1F10E4B2}"/>
              </a:ext>
            </a:extLst>
          </p:cNvPr>
          <p:cNvSpPr>
            <a:spLocks noChangeAspect="1"/>
          </p:cNvSpPr>
          <p:nvPr/>
        </p:nvSpPr>
        <p:spPr>
          <a:xfrm>
            <a:off x="8319270" y="3791430"/>
            <a:ext cx="1041516" cy="1041516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04CAABAE-8711-6A10-41D6-E4A0235EE0CA}"/>
              </a:ext>
            </a:extLst>
          </p:cNvPr>
          <p:cNvSpPr>
            <a:spLocks noChangeAspect="1"/>
          </p:cNvSpPr>
          <p:nvPr/>
        </p:nvSpPr>
        <p:spPr>
          <a:xfrm>
            <a:off x="2953022" y="1598605"/>
            <a:ext cx="1191974" cy="1273966"/>
          </a:xfrm>
          <a:custGeom>
            <a:avLst/>
            <a:gdLst>
              <a:gd name="connsiteX0" fmla="*/ 595987 w 1191974"/>
              <a:gd name="connsiteY0" fmla="*/ 0 h 1273966"/>
              <a:gd name="connsiteX1" fmla="*/ 679696 w 1191974"/>
              <a:gd name="connsiteY1" fmla="*/ 8439 h 1273966"/>
              <a:gd name="connsiteX2" fmla="*/ 1191974 w 1191974"/>
              <a:gd name="connsiteY2" fmla="*/ 636983 h 1273966"/>
              <a:gd name="connsiteX3" fmla="*/ 679696 w 1191974"/>
              <a:gd name="connsiteY3" fmla="*/ 1265528 h 1273966"/>
              <a:gd name="connsiteX4" fmla="*/ 595987 w 1191974"/>
              <a:gd name="connsiteY4" fmla="*/ 1273966 h 1273966"/>
              <a:gd name="connsiteX5" fmla="*/ 512279 w 1191974"/>
              <a:gd name="connsiteY5" fmla="*/ 1265528 h 1273966"/>
              <a:gd name="connsiteX6" fmla="*/ 0 w 1191974"/>
              <a:gd name="connsiteY6" fmla="*/ 636983 h 1273966"/>
              <a:gd name="connsiteX7" fmla="*/ 512279 w 1191974"/>
              <a:gd name="connsiteY7" fmla="*/ 8439 h 127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1974" h="1273966">
                <a:moveTo>
                  <a:pt x="595987" y="0"/>
                </a:moveTo>
                <a:lnTo>
                  <a:pt x="679696" y="8439"/>
                </a:lnTo>
                <a:cubicBezTo>
                  <a:pt x="972052" y="68264"/>
                  <a:pt x="1191974" y="326941"/>
                  <a:pt x="1191974" y="636983"/>
                </a:cubicBezTo>
                <a:cubicBezTo>
                  <a:pt x="1191974" y="947025"/>
                  <a:pt x="972052" y="1205703"/>
                  <a:pt x="679696" y="1265528"/>
                </a:cubicBezTo>
                <a:lnTo>
                  <a:pt x="595987" y="1273966"/>
                </a:lnTo>
                <a:lnTo>
                  <a:pt x="512279" y="1265528"/>
                </a:lnTo>
                <a:cubicBezTo>
                  <a:pt x="219922" y="1205703"/>
                  <a:pt x="0" y="947025"/>
                  <a:pt x="0" y="636983"/>
                </a:cubicBezTo>
                <a:cubicBezTo>
                  <a:pt x="0" y="326941"/>
                  <a:pt x="219922" y="68264"/>
                  <a:pt x="512279" y="843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0FAE71BD-8C45-8BD6-BB0F-373FEB665B62}"/>
              </a:ext>
            </a:extLst>
          </p:cNvPr>
          <p:cNvSpPr>
            <a:spLocks noChangeAspect="1"/>
          </p:cNvSpPr>
          <p:nvPr/>
        </p:nvSpPr>
        <p:spPr>
          <a:xfrm>
            <a:off x="5598734" y="1650329"/>
            <a:ext cx="757982" cy="1168364"/>
          </a:xfrm>
          <a:custGeom>
            <a:avLst/>
            <a:gdLst>
              <a:gd name="connsiteX0" fmla="*/ 378991 w 757982"/>
              <a:gd name="connsiteY0" fmla="*/ 0 h 1168364"/>
              <a:gd name="connsiteX1" fmla="*/ 475116 w 757982"/>
              <a:gd name="connsiteY1" fmla="*/ 52175 h 1168364"/>
              <a:gd name="connsiteX2" fmla="*/ 757982 w 757982"/>
              <a:gd name="connsiteY2" fmla="*/ 584182 h 1168364"/>
              <a:gd name="connsiteX3" fmla="*/ 475116 w 757982"/>
              <a:gd name="connsiteY3" fmla="*/ 1116189 h 1168364"/>
              <a:gd name="connsiteX4" fmla="*/ 378991 w 757982"/>
              <a:gd name="connsiteY4" fmla="*/ 1168364 h 1168364"/>
              <a:gd name="connsiteX5" fmla="*/ 282866 w 757982"/>
              <a:gd name="connsiteY5" fmla="*/ 1116189 h 1168364"/>
              <a:gd name="connsiteX6" fmla="*/ 0 w 757982"/>
              <a:gd name="connsiteY6" fmla="*/ 584182 h 1168364"/>
              <a:gd name="connsiteX7" fmla="*/ 282866 w 757982"/>
              <a:gd name="connsiteY7" fmla="*/ 52175 h 116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7982" h="1168364">
                <a:moveTo>
                  <a:pt x="378991" y="0"/>
                </a:moveTo>
                <a:lnTo>
                  <a:pt x="475116" y="52175"/>
                </a:lnTo>
                <a:cubicBezTo>
                  <a:pt x="645777" y="167471"/>
                  <a:pt x="757982" y="362723"/>
                  <a:pt x="757982" y="584182"/>
                </a:cubicBezTo>
                <a:cubicBezTo>
                  <a:pt x="757982" y="805641"/>
                  <a:pt x="645777" y="1000893"/>
                  <a:pt x="475116" y="1116189"/>
                </a:cubicBezTo>
                <a:lnTo>
                  <a:pt x="378991" y="1168364"/>
                </a:lnTo>
                <a:lnTo>
                  <a:pt x="282866" y="1116189"/>
                </a:lnTo>
                <a:cubicBezTo>
                  <a:pt x="112205" y="1000893"/>
                  <a:pt x="0" y="805641"/>
                  <a:pt x="0" y="584182"/>
                </a:cubicBezTo>
                <a:cubicBezTo>
                  <a:pt x="0" y="362723"/>
                  <a:pt x="112205" y="167471"/>
                  <a:pt x="282866" y="5217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A26712F-5D53-D591-E0DF-D936E946578A}"/>
              </a:ext>
            </a:extLst>
          </p:cNvPr>
          <p:cNvSpPr txBox="1"/>
          <p:nvPr/>
        </p:nvSpPr>
        <p:spPr>
          <a:xfrm>
            <a:off x="10215929" y="1935786"/>
            <a:ext cx="1848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ea typeface="游ゴシック" panose="020B0400000000000000" pitchFamily="50" charset="-128"/>
              </a:rPr>
              <a:t>transverse plane</a:t>
            </a:r>
            <a:endParaRPr lang="ja-JP" altLang="en-US" sz="2400" dirty="0">
              <a:solidFill>
                <a:prstClr val="black"/>
              </a:solidFill>
              <a:ea typeface="游ゴシック" panose="020B0400000000000000" pitchFamily="50" charset="-128"/>
            </a:endParaRPr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E2B5B3D5-D027-35BB-9A4D-BFDD851DA86F}"/>
              </a:ext>
            </a:extLst>
          </p:cNvPr>
          <p:cNvSpPr>
            <a:spLocks noChangeAspect="1"/>
          </p:cNvSpPr>
          <p:nvPr/>
        </p:nvSpPr>
        <p:spPr>
          <a:xfrm>
            <a:off x="8438875" y="1718758"/>
            <a:ext cx="550396" cy="1051361"/>
          </a:xfrm>
          <a:custGeom>
            <a:avLst/>
            <a:gdLst>
              <a:gd name="connsiteX0" fmla="*/ 275198 w 550396"/>
              <a:gd name="connsiteY0" fmla="*/ 0 h 1051361"/>
              <a:gd name="connsiteX1" fmla="*/ 362482 w 550396"/>
              <a:gd name="connsiteY1" fmla="*/ 72015 h 1051361"/>
              <a:gd name="connsiteX2" fmla="*/ 550396 w 550396"/>
              <a:gd name="connsiteY2" fmla="*/ 525680 h 1051361"/>
              <a:gd name="connsiteX3" fmla="*/ 362482 w 550396"/>
              <a:gd name="connsiteY3" fmla="*/ 979345 h 1051361"/>
              <a:gd name="connsiteX4" fmla="*/ 275198 w 550396"/>
              <a:gd name="connsiteY4" fmla="*/ 1051361 h 1051361"/>
              <a:gd name="connsiteX5" fmla="*/ 187914 w 550396"/>
              <a:gd name="connsiteY5" fmla="*/ 979345 h 1051361"/>
              <a:gd name="connsiteX6" fmla="*/ 0 w 550396"/>
              <a:gd name="connsiteY6" fmla="*/ 525680 h 1051361"/>
              <a:gd name="connsiteX7" fmla="*/ 187914 w 550396"/>
              <a:gd name="connsiteY7" fmla="*/ 72015 h 105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396" h="1051361">
                <a:moveTo>
                  <a:pt x="275198" y="0"/>
                </a:moveTo>
                <a:lnTo>
                  <a:pt x="362482" y="72015"/>
                </a:lnTo>
                <a:cubicBezTo>
                  <a:pt x="478585" y="188118"/>
                  <a:pt x="550396" y="348513"/>
                  <a:pt x="550396" y="525680"/>
                </a:cubicBezTo>
                <a:cubicBezTo>
                  <a:pt x="550396" y="702847"/>
                  <a:pt x="478585" y="863242"/>
                  <a:pt x="362482" y="979345"/>
                </a:cubicBezTo>
                <a:lnTo>
                  <a:pt x="275198" y="1051361"/>
                </a:lnTo>
                <a:lnTo>
                  <a:pt x="187914" y="979345"/>
                </a:lnTo>
                <a:cubicBezTo>
                  <a:pt x="71811" y="863242"/>
                  <a:pt x="0" y="702847"/>
                  <a:pt x="0" y="525680"/>
                </a:cubicBezTo>
                <a:cubicBezTo>
                  <a:pt x="0" y="348513"/>
                  <a:pt x="71811" y="188118"/>
                  <a:pt x="187914" y="7201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38A2C4FB-F836-E96C-46D4-45EFFDC2F51C}"/>
              </a:ext>
            </a:extLst>
          </p:cNvPr>
          <p:cNvSpPr>
            <a:spLocks noChangeAspect="1"/>
          </p:cNvSpPr>
          <p:nvPr/>
        </p:nvSpPr>
        <p:spPr>
          <a:xfrm>
            <a:off x="2946444" y="3692000"/>
            <a:ext cx="1114310" cy="1089745"/>
          </a:xfrm>
          <a:custGeom>
            <a:avLst/>
            <a:gdLst>
              <a:gd name="connsiteX0" fmla="*/ 751634 w 1114310"/>
              <a:gd name="connsiteY0" fmla="*/ 442 h 1089745"/>
              <a:gd name="connsiteX1" fmla="*/ 867329 w 1114310"/>
              <a:gd name="connsiteY1" fmla="*/ 14607 h 1089745"/>
              <a:gd name="connsiteX2" fmla="*/ 951427 w 1114310"/>
              <a:gd name="connsiteY2" fmla="*/ 41263 h 1089745"/>
              <a:gd name="connsiteX3" fmla="*/ 1019157 w 1114310"/>
              <a:gd name="connsiteY3" fmla="*/ 141544 h 1089745"/>
              <a:gd name="connsiteX4" fmla="*/ 1114310 w 1114310"/>
              <a:gd name="connsiteY4" fmla="*/ 522086 h 1089745"/>
              <a:gd name="connsiteX5" fmla="*/ 1070526 w 1114310"/>
              <a:gd name="connsiteY5" fmla="*/ 787015 h 1089745"/>
              <a:gd name="connsiteX6" fmla="*/ 1037909 w 1114310"/>
              <a:gd name="connsiteY6" fmla="*/ 860424 h 1089745"/>
              <a:gd name="connsiteX7" fmla="*/ 938651 w 1114310"/>
              <a:gd name="connsiteY7" fmla="*/ 941038 h 1089745"/>
              <a:gd name="connsiteX8" fmla="*/ 822481 w 1114310"/>
              <a:gd name="connsiteY8" fmla="*/ 1008206 h 1089745"/>
              <a:gd name="connsiteX9" fmla="*/ 228195 w 1114310"/>
              <a:gd name="connsiteY9" fmla="*/ 1041560 h 1089745"/>
              <a:gd name="connsiteX10" fmla="*/ 166798 w 1114310"/>
              <a:gd name="connsiteY10" fmla="*/ 1006998 h 1089745"/>
              <a:gd name="connsiteX11" fmla="*/ 163187 w 1114310"/>
              <a:gd name="connsiteY11" fmla="*/ 1003359 h 1089745"/>
              <a:gd name="connsiteX12" fmla="*/ 0 w 1114310"/>
              <a:gd name="connsiteY12" fmla="*/ 522086 h 1089745"/>
              <a:gd name="connsiteX13" fmla="*/ 5179 w 1114310"/>
              <a:gd name="connsiteY13" fmla="*/ 459330 h 1089745"/>
              <a:gd name="connsiteX14" fmla="*/ 20527 w 1114310"/>
              <a:gd name="connsiteY14" fmla="*/ 419886 h 1089745"/>
              <a:gd name="connsiteX15" fmla="*/ 378979 w 1114310"/>
              <a:gd name="connsiteY15" fmla="*/ 81539 h 1089745"/>
              <a:gd name="connsiteX16" fmla="*/ 751634 w 1114310"/>
              <a:gd name="connsiteY16" fmla="*/ 442 h 108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14310" h="1089745">
                <a:moveTo>
                  <a:pt x="751634" y="442"/>
                </a:moveTo>
                <a:cubicBezTo>
                  <a:pt x="791459" y="1849"/>
                  <a:pt x="830208" y="6610"/>
                  <a:pt x="867329" y="14607"/>
                </a:cubicBezTo>
                <a:lnTo>
                  <a:pt x="951427" y="41263"/>
                </a:lnTo>
                <a:lnTo>
                  <a:pt x="1019157" y="141544"/>
                </a:lnTo>
                <a:cubicBezTo>
                  <a:pt x="1079232" y="250172"/>
                  <a:pt x="1114310" y="381125"/>
                  <a:pt x="1114310" y="522086"/>
                </a:cubicBezTo>
                <a:cubicBezTo>
                  <a:pt x="1114310" y="616061"/>
                  <a:pt x="1098720" y="705587"/>
                  <a:pt x="1070526" y="787015"/>
                </a:cubicBezTo>
                <a:lnTo>
                  <a:pt x="1037909" y="860424"/>
                </a:lnTo>
                <a:lnTo>
                  <a:pt x="938651" y="941038"/>
                </a:lnTo>
                <a:cubicBezTo>
                  <a:pt x="902626" y="965865"/>
                  <a:pt x="863818" y="988422"/>
                  <a:pt x="822481" y="1008206"/>
                </a:cubicBezTo>
                <a:cubicBezTo>
                  <a:pt x="615796" y="1107126"/>
                  <a:pt x="394786" y="1113308"/>
                  <a:pt x="228195" y="1041560"/>
                </a:cubicBezTo>
                <a:lnTo>
                  <a:pt x="166798" y="1006998"/>
                </a:lnTo>
                <a:lnTo>
                  <a:pt x="163187" y="1003359"/>
                </a:lnTo>
                <a:cubicBezTo>
                  <a:pt x="62362" y="880190"/>
                  <a:pt x="0" y="710035"/>
                  <a:pt x="0" y="522086"/>
                </a:cubicBezTo>
                <a:lnTo>
                  <a:pt x="5179" y="459330"/>
                </a:lnTo>
                <a:lnTo>
                  <a:pt x="20527" y="419886"/>
                </a:lnTo>
                <a:cubicBezTo>
                  <a:pt x="88755" y="284179"/>
                  <a:pt x="213630" y="160675"/>
                  <a:pt x="378979" y="81539"/>
                </a:cubicBezTo>
                <a:cubicBezTo>
                  <a:pt x="502990" y="22187"/>
                  <a:pt x="632158" y="-3779"/>
                  <a:pt x="751634" y="442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CB398884-97FB-8A80-39D3-8C278C77999E}"/>
              </a:ext>
            </a:extLst>
          </p:cNvPr>
          <p:cNvSpPr>
            <a:spLocks noChangeAspect="1"/>
          </p:cNvSpPr>
          <p:nvPr/>
        </p:nvSpPr>
        <p:spPr>
          <a:xfrm>
            <a:off x="5708649" y="3583572"/>
            <a:ext cx="883882" cy="1085406"/>
          </a:xfrm>
          <a:custGeom>
            <a:avLst/>
            <a:gdLst>
              <a:gd name="connsiteX0" fmla="*/ 405027 w 883882"/>
              <a:gd name="connsiteY0" fmla="*/ 0 h 1085406"/>
              <a:gd name="connsiteX1" fmla="*/ 492035 w 883882"/>
              <a:gd name="connsiteY1" fmla="*/ 23271 h 1085406"/>
              <a:gd name="connsiteX2" fmla="*/ 883882 w 883882"/>
              <a:gd name="connsiteY2" fmla="*/ 532618 h 1085406"/>
              <a:gd name="connsiteX3" fmla="*/ 242303 w 883882"/>
              <a:gd name="connsiteY3" fmla="*/ 1085406 h 1085406"/>
              <a:gd name="connsiteX4" fmla="*/ 192489 w 883882"/>
              <a:gd name="connsiteY4" fmla="*/ 1081080 h 1085406"/>
              <a:gd name="connsiteX5" fmla="*/ 170868 w 883882"/>
              <a:gd name="connsiteY5" fmla="*/ 1061460 h 1085406"/>
              <a:gd name="connsiteX6" fmla="*/ 0 w 883882"/>
              <a:gd name="connsiteY6" fmla="*/ 607795 h 1085406"/>
              <a:gd name="connsiteX7" fmla="*/ 356301 w 883882"/>
              <a:gd name="connsiteY7" fmla="*/ 16635 h 108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882" h="1085406">
                <a:moveTo>
                  <a:pt x="405027" y="0"/>
                </a:moveTo>
                <a:lnTo>
                  <a:pt x="492035" y="23271"/>
                </a:lnTo>
                <a:cubicBezTo>
                  <a:pt x="722307" y="107189"/>
                  <a:pt x="883882" y="303646"/>
                  <a:pt x="883882" y="532618"/>
                </a:cubicBezTo>
                <a:cubicBezTo>
                  <a:pt x="883882" y="837914"/>
                  <a:pt x="596637" y="1085406"/>
                  <a:pt x="242303" y="1085406"/>
                </a:cubicBezTo>
                <a:lnTo>
                  <a:pt x="192489" y="1081080"/>
                </a:lnTo>
                <a:lnTo>
                  <a:pt x="170868" y="1061460"/>
                </a:lnTo>
                <a:cubicBezTo>
                  <a:pt x="65297" y="945357"/>
                  <a:pt x="0" y="784962"/>
                  <a:pt x="0" y="607795"/>
                </a:cubicBezTo>
                <a:cubicBezTo>
                  <a:pt x="0" y="342045"/>
                  <a:pt x="146918" y="114032"/>
                  <a:pt x="356301" y="1663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2DA5D841-B933-6C10-4B3E-942F36610D88}"/>
              </a:ext>
            </a:extLst>
          </p:cNvPr>
          <p:cNvSpPr>
            <a:spLocks noChangeAspect="1"/>
          </p:cNvSpPr>
          <p:nvPr/>
        </p:nvSpPr>
        <p:spPr>
          <a:xfrm>
            <a:off x="8319270" y="3791430"/>
            <a:ext cx="938595" cy="967858"/>
          </a:xfrm>
          <a:custGeom>
            <a:avLst/>
            <a:gdLst>
              <a:gd name="connsiteX0" fmla="*/ 520758 w 938595"/>
              <a:gd name="connsiteY0" fmla="*/ 0 h 967858"/>
              <a:gd name="connsiteX1" fmla="*/ 723461 w 938595"/>
              <a:gd name="connsiteY1" fmla="*/ 40924 h 967858"/>
              <a:gd name="connsiteX2" fmla="*/ 772033 w 938595"/>
              <a:gd name="connsiteY2" fmla="*/ 67288 h 967858"/>
              <a:gd name="connsiteX3" fmla="*/ 786069 w 938595"/>
              <a:gd name="connsiteY3" fmla="*/ 78869 h 967858"/>
              <a:gd name="connsiteX4" fmla="*/ 938595 w 938595"/>
              <a:gd name="connsiteY4" fmla="*/ 447100 h 967858"/>
              <a:gd name="connsiteX5" fmla="*/ 417837 w 938595"/>
              <a:gd name="connsiteY5" fmla="*/ 967858 h 967858"/>
              <a:gd name="connsiteX6" fmla="*/ 215134 w 938595"/>
              <a:gd name="connsiteY6" fmla="*/ 926935 h 967858"/>
              <a:gd name="connsiteX7" fmla="*/ 166562 w 938595"/>
              <a:gd name="connsiteY7" fmla="*/ 900570 h 967858"/>
              <a:gd name="connsiteX8" fmla="*/ 152526 w 938595"/>
              <a:gd name="connsiteY8" fmla="*/ 888990 h 967858"/>
              <a:gd name="connsiteX9" fmla="*/ 0 w 938595"/>
              <a:gd name="connsiteY9" fmla="*/ 520758 h 967858"/>
              <a:gd name="connsiteX10" fmla="*/ 520758 w 938595"/>
              <a:gd name="connsiteY10" fmla="*/ 0 h 96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8595" h="967858">
                <a:moveTo>
                  <a:pt x="520758" y="0"/>
                </a:moveTo>
                <a:cubicBezTo>
                  <a:pt x="592660" y="0"/>
                  <a:pt x="661158" y="14572"/>
                  <a:pt x="723461" y="40924"/>
                </a:cubicBezTo>
                <a:lnTo>
                  <a:pt x="772033" y="67288"/>
                </a:lnTo>
                <a:lnTo>
                  <a:pt x="786069" y="78869"/>
                </a:lnTo>
                <a:cubicBezTo>
                  <a:pt x="880307" y="173107"/>
                  <a:pt x="938595" y="303297"/>
                  <a:pt x="938595" y="447100"/>
                </a:cubicBezTo>
                <a:cubicBezTo>
                  <a:pt x="938595" y="734707"/>
                  <a:pt x="705444" y="967858"/>
                  <a:pt x="417837" y="967858"/>
                </a:cubicBezTo>
                <a:cubicBezTo>
                  <a:pt x="345935" y="967858"/>
                  <a:pt x="277437" y="953286"/>
                  <a:pt x="215134" y="926935"/>
                </a:cubicBezTo>
                <a:lnTo>
                  <a:pt x="166562" y="900570"/>
                </a:lnTo>
                <a:lnTo>
                  <a:pt x="152526" y="888990"/>
                </a:lnTo>
                <a:cubicBezTo>
                  <a:pt x="58288" y="794751"/>
                  <a:pt x="0" y="664562"/>
                  <a:pt x="0" y="520758"/>
                </a:cubicBezTo>
                <a:cubicBezTo>
                  <a:pt x="0" y="233151"/>
                  <a:pt x="233151" y="0"/>
                  <a:pt x="520758" y="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5604252F-3879-F364-74BF-312BCCB00C69}"/>
              </a:ext>
            </a:extLst>
          </p:cNvPr>
          <p:cNvSpPr>
            <a:spLocks noChangeAspect="1"/>
          </p:cNvSpPr>
          <p:nvPr/>
        </p:nvSpPr>
        <p:spPr>
          <a:xfrm>
            <a:off x="10550418" y="999919"/>
            <a:ext cx="325644" cy="325644"/>
          </a:xfrm>
          <a:prstGeom prst="ellipse">
            <a:avLst/>
          </a:prstGeom>
          <a:noFill/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95A72569-CDCD-E7A0-FE8C-B14ACC609DD6}"/>
              </a:ext>
            </a:extLst>
          </p:cNvPr>
          <p:cNvSpPr>
            <a:spLocks noChangeAspect="1"/>
          </p:cNvSpPr>
          <p:nvPr/>
        </p:nvSpPr>
        <p:spPr>
          <a:xfrm>
            <a:off x="10637588" y="1091499"/>
            <a:ext cx="151304" cy="151304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C4D0C60-D3E6-6E42-2D83-51311A598ABF}"/>
              </a:ext>
            </a:extLst>
          </p:cNvPr>
          <p:cNvSpPr txBox="1"/>
          <p:nvPr/>
        </p:nvSpPr>
        <p:spPr>
          <a:xfrm>
            <a:off x="10072680" y="633791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beam axis</a:t>
            </a:r>
            <a:endParaRPr lang="ja-JP" altLang="en-US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</p:txBody>
      </p:sp>
      <p:sp>
        <p:nvSpPr>
          <p:cNvPr id="58" name="矢印: 右 57">
            <a:extLst>
              <a:ext uri="{FF2B5EF4-FFF2-40B4-BE49-F238E27FC236}">
                <a16:creationId xmlns:a16="http://schemas.microsoft.com/office/drawing/2014/main" id="{6261C638-F7F9-F5BE-A704-B60C8CA7B057}"/>
              </a:ext>
            </a:extLst>
          </p:cNvPr>
          <p:cNvSpPr/>
          <p:nvPr/>
        </p:nvSpPr>
        <p:spPr>
          <a:xfrm>
            <a:off x="10222368" y="3325218"/>
            <a:ext cx="809145" cy="453911"/>
          </a:xfrm>
          <a:prstGeom prst="rightArrow">
            <a:avLst>
              <a:gd name="adj1" fmla="val 50000"/>
              <a:gd name="adj2" fmla="val 68841"/>
            </a:avLst>
          </a:prstGeom>
          <a:solidFill>
            <a:srgbClr val="E97132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平行四辺形 58">
            <a:extLst>
              <a:ext uri="{FF2B5EF4-FFF2-40B4-BE49-F238E27FC236}">
                <a16:creationId xmlns:a16="http://schemas.microsoft.com/office/drawing/2014/main" id="{8141AC1B-8EBE-ED33-9DFB-A4EF300AAE87}"/>
              </a:ext>
            </a:extLst>
          </p:cNvPr>
          <p:cNvSpPr/>
          <p:nvPr/>
        </p:nvSpPr>
        <p:spPr>
          <a:xfrm rot="16200000" flipV="1">
            <a:off x="9938551" y="3294533"/>
            <a:ext cx="2330450" cy="629769"/>
          </a:xfrm>
          <a:prstGeom prst="parallelogram">
            <a:avLst>
              <a:gd name="adj" fmla="val 68011"/>
            </a:avLst>
          </a:prstGeom>
          <a:solidFill>
            <a:srgbClr val="156082">
              <a:alpha val="42000"/>
            </a:srgb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矢印: 右 59">
            <a:extLst>
              <a:ext uri="{FF2B5EF4-FFF2-40B4-BE49-F238E27FC236}">
                <a16:creationId xmlns:a16="http://schemas.microsoft.com/office/drawing/2014/main" id="{E9DB1785-23DA-AC91-7D33-7D0767279D57}"/>
              </a:ext>
            </a:extLst>
          </p:cNvPr>
          <p:cNvSpPr/>
          <p:nvPr/>
        </p:nvSpPr>
        <p:spPr>
          <a:xfrm rot="10800000">
            <a:off x="11255320" y="3318334"/>
            <a:ext cx="809145" cy="453911"/>
          </a:xfrm>
          <a:prstGeom prst="rightArrow">
            <a:avLst>
              <a:gd name="adj1" fmla="val 50000"/>
              <a:gd name="adj2" fmla="val 68841"/>
            </a:avLst>
          </a:prstGeom>
          <a:solidFill>
            <a:srgbClr val="E97132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FD537A-54DE-41E7-60D2-23E487209802}"/>
              </a:ext>
            </a:extLst>
          </p:cNvPr>
          <p:cNvSpPr txBox="1"/>
          <p:nvPr/>
        </p:nvSpPr>
        <p:spPr>
          <a:xfrm>
            <a:off x="1395859" y="5224198"/>
            <a:ext cx="9110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/>
              <a:t>Different transverse shapes for the spherical and deformed nuclei.</a:t>
            </a:r>
          </a:p>
          <a:p>
            <a:pPr algn="l"/>
            <a:r>
              <a:rPr kumimoji="1" lang="en-US" altLang="ja-JP" sz="2400"/>
              <a:t>Distribution is reflected into anisotropic flows in the final state.</a:t>
            </a:r>
            <a:endParaRPr kumimoji="1" lang="en-US" altLang="ja-JP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4C7EC58-1C4E-0FFE-DF41-4B2F04A92E9B}"/>
              </a:ext>
            </a:extLst>
          </p:cNvPr>
          <p:cNvSpPr txBox="1"/>
          <p:nvPr/>
        </p:nvSpPr>
        <p:spPr>
          <a:xfrm>
            <a:off x="9961120" y="3645994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rgbClr val="FF0000"/>
                </a:solidFill>
              </a:rPr>
              <a:t>beam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BA7E52-192A-F5ED-F320-7113888301AC}"/>
              </a:ext>
            </a:extLst>
          </p:cNvPr>
          <p:cNvSpPr txBox="1"/>
          <p:nvPr/>
        </p:nvSpPr>
        <p:spPr>
          <a:xfrm>
            <a:off x="11380543" y="3646933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rgbClr val="FF0000"/>
                </a:solidFill>
              </a:rPr>
              <a:t>beam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8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586B49-DDDB-C08B-1F20-62D4C24E7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Ultra-Central Collisions </a:t>
            </a:r>
            <a:r>
              <a:rPr kumimoji="1" lang="en-US" altLang="ja-JP" sz="3600" dirty="0"/>
              <a:t>(UCC)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165A1F2-1790-B141-9AD8-453C8B574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418" y="1710010"/>
            <a:ext cx="4434977" cy="27990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51B4408-3C56-19EF-DCEF-8A2D3A781693}"/>
              </a:ext>
            </a:extLst>
          </p:cNvPr>
          <p:cNvSpPr txBox="1"/>
          <p:nvPr/>
        </p:nvSpPr>
        <p:spPr>
          <a:xfrm>
            <a:off x="643647" y="1079432"/>
            <a:ext cx="7556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UCC </a:t>
            </a:r>
            <a:r>
              <a:rPr kumimoji="1" lang="en-US" altLang="ja-JP" sz="2400" dirty="0">
                <a:sym typeface="Wingdings" panose="05000000000000000000" pitchFamily="2" charset="2"/>
              </a:rPr>
              <a:t> Almost all particles participate in the collisions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8FCB1F-A13E-B8B9-B4C0-93AD576E61A5}"/>
              </a:ext>
            </a:extLst>
          </p:cNvPr>
          <p:cNvSpPr txBox="1"/>
          <p:nvPr/>
        </p:nvSpPr>
        <p:spPr>
          <a:xfrm>
            <a:off x="1302181" y="1960783"/>
            <a:ext cx="4346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Collision of Prolate </a:t>
            </a:r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nuclei</a:t>
            </a:r>
            <a:endParaRPr kumimoji="1" lang="en-US" altLang="ja-JP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2D27403-1A3F-3C08-404F-A946AC0F98CC}"/>
              </a:ext>
            </a:extLst>
          </p:cNvPr>
          <p:cNvSpPr txBox="1"/>
          <p:nvPr/>
        </p:nvSpPr>
        <p:spPr>
          <a:xfrm rot="16200000">
            <a:off x="5812026" y="2909494"/>
            <a:ext cx="2400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Giacalone, PRL (‘20)</a:t>
            </a:r>
          </a:p>
        </p:txBody>
      </p:sp>
      <p:graphicFrame>
        <p:nvGraphicFramePr>
          <p:cNvPr id="23" name="表 22">
            <a:extLst>
              <a:ext uri="{FF2B5EF4-FFF2-40B4-BE49-F238E27FC236}">
                <a16:creationId xmlns:a16="http://schemas.microsoft.com/office/drawing/2014/main" id="{583A1611-24D7-3988-C61F-9C583AC55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46010"/>
              </p:ext>
            </p:extLst>
          </p:nvPr>
        </p:nvGraphicFramePr>
        <p:xfrm>
          <a:off x="643647" y="2484003"/>
          <a:ext cx="5663130" cy="15854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7710">
                  <a:extLst>
                    <a:ext uri="{9D8B030D-6E8A-4147-A177-3AD203B41FA5}">
                      <a16:colId xmlns:a16="http://schemas.microsoft.com/office/drawing/2014/main" val="4012334348"/>
                    </a:ext>
                  </a:extLst>
                </a:gridCol>
                <a:gridCol w="1887710">
                  <a:extLst>
                    <a:ext uri="{9D8B030D-6E8A-4147-A177-3AD203B41FA5}">
                      <a16:colId xmlns:a16="http://schemas.microsoft.com/office/drawing/2014/main" val="3796857738"/>
                    </a:ext>
                  </a:extLst>
                </a:gridCol>
                <a:gridCol w="1887710">
                  <a:extLst>
                    <a:ext uri="{9D8B030D-6E8A-4147-A177-3AD203B41FA5}">
                      <a16:colId xmlns:a16="http://schemas.microsoft.com/office/drawing/2014/main" val="2499753820"/>
                    </a:ext>
                  </a:extLst>
                </a:gridCol>
              </a:tblGrid>
              <a:tr h="528496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mean radius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anisotropy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26934"/>
                  </a:ext>
                </a:extLst>
              </a:tr>
              <a:tr h="528496"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tip-tip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small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small</a:t>
                      </a:r>
                      <a:endParaRPr kumimoji="1" lang="ja-JP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661448"/>
                  </a:ext>
                </a:extLst>
              </a:tr>
              <a:tr h="528496"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body-body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large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large</a:t>
                      </a:r>
                      <a:endParaRPr kumimoji="1" lang="ja-JP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42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84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4CE6C-91FC-7C5B-A438-644CBD7A4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3A9CFF46-6230-B20A-AEF8-41F440E549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1515"/>
          <a:stretch>
            <a:fillRect/>
          </a:stretch>
        </p:blipFill>
        <p:spPr>
          <a:xfrm>
            <a:off x="7518301" y="4467547"/>
            <a:ext cx="3306219" cy="24461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B14371C-385B-3DF7-62E3-E9013A224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Ultra-Central Collisions </a:t>
            </a:r>
            <a:r>
              <a:rPr kumimoji="1" lang="en-US" altLang="ja-JP" sz="3600" dirty="0"/>
              <a:t>(UCC)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1308A1F-6865-227B-58C4-3E694C4BE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418" y="1710010"/>
            <a:ext cx="4434977" cy="27990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6CD973C-B318-5209-63E8-D1CF2868E69A}"/>
              </a:ext>
            </a:extLst>
          </p:cNvPr>
          <p:cNvSpPr txBox="1"/>
          <p:nvPr/>
        </p:nvSpPr>
        <p:spPr>
          <a:xfrm>
            <a:off x="643647" y="1079432"/>
            <a:ext cx="7556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UCC </a:t>
            </a:r>
            <a:r>
              <a:rPr kumimoji="1" lang="en-US" altLang="ja-JP" sz="2400" dirty="0">
                <a:sym typeface="Wingdings" panose="05000000000000000000" pitchFamily="2" charset="2"/>
              </a:rPr>
              <a:t> Almost all particles participate in the collisions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629359-8222-B21D-900E-3B5A4394AFEC}"/>
              </a:ext>
            </a:extLst>
          </p:cNvPr>
          <p:cNvSpPr txBox="1"/>
          <p:nvPr/>
        </p:nvSpPr>
        <p:spPr>
          <a:xfrm>
            <a:off x="1302181" y="1960783"/>
            <a:ext cx="4346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Collision of Prolate </a:t>
            </a:r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nuclei</a:t>
            </a:r>
            <a:endParaRPr kumimoji="1" lang="en-US" altLang="ja-JP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19B122E-E395-4ED1-A652-3150CCDA1A45}"/>
              </a:ext>
            </a:extLst>
          </p:cNvPr>
          <p:cNvSpPr txBox="1"/>
          <p:nvPr/>
        </p:nvSpPr>
        <p:spPr>
          <a:xfrm rot="16200000">
            <a:off x="5812026" y="2909494"/>
            <a:ext cx="2400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Giacalone, PRL (‘20)</a:t>
            </a:r>
          </a:p>
        </p:txBody>
      </p:sp>
      <p:graphicFrame>
        <p:nvGraphicFramePr>
          <p:cNvPr id="23" name="表 22">
            <a:extLst>
              <a:ext uri="{FF2B5EF4-FFF2-40B4-BE49-F238E27FC236}">
                <a16:creationId xmlns:a16="http://schemas.microsoft.com/office/drawing/2014/main" id="{1E160F26-7D4E-B49F-45F9-5A12C3281B55}"/>
              </a:ext>
            </a:extLst>
          </p:cNvPr>
          <p:cNvGraphicFramePr>
            <a:graphicFrameLocks noGrp="1"/>
          </p:cNvGraphicFramePr>
          <p:nvPr/>
        </p:nvGraphicFramePr>
        <p:xfrm>
          <a:off x="643647" y="2484003"/>
          <a:ext cx="5663130" cy="15854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7710">
                  <a:extLst>
                    <a:ext uri="{9D8B030D-6E8A-4147-A177-3AD203B41FA5}">
                      <a16:colId xmlns:a16="http://schemas.microsoft.com/office/drawing/2014/main" val="4012334348"/>
                    </a:ext>
                  </a:extLst>
                </a:gridCol>
                <a:gridCol w="1887710">
                  <a:extLst>
                    <a:ext uri="{9D8B030D-6E8A-4147-A177-3AD203B41FA5}">
                      <a16:colId xmlns:a16="http://schemas.microsoft.com/office/drawing/2014/main" val="3796857738"/>
                    </a:ext>
                  </a:extLst>
                </a:gridCol>
                <a:gridCol w="1887710">
                  <a:extLst>
                    <a:ext uri="{9D8B030D-6E8A-4147-A177-3AD203B41FA5}">
                      <a16:colId xmlns:a16="http://schemas.microsoft.com/office/drawing/2014/main" val="2499753820"/>
                    </a:ext>
                  </a:extLst>
                </a:gridCol>
              </a:tblGrid>
              <a:tr h="528496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mean radius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anisotropy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26934"/>
                  </a:ext>
                </a:extLst>
              </a:tr>
              <a:tr h="528496"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tip-tip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small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small</a:t>
                      </a:r>
                      <a:endParaRPr kumimoji="1" lang="ja-JP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661448"/>
                  </a:ext>
                </a:extLst>
              </a:tr>
              <a:tr h="528496"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body-body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large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large</a:t>
                      </a:r>
                      <a:endParaRPr kumimoji="1" lang="ja-JP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422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表 25">
                <a:extLst>
                  <a:ext uri="{FF2B5EF4-FFF2-40B4-BE49-F238E27FC236}">
                    <a16:creationId xmlns:a16="http://schemas.microsoft.com/office/drawing/2014/main" id="{3788B808-8D53-AC5A-C9D6-51977489D8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3647" y="4399468"/>
              <a:ext cx="5221694" cy="158548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877131">
                      <a:extLst>
                        <a:ext uri="{9D8B030D-6E8A-4147-A177-3AD203B41FA5}">
                          <a16:colId xmlns:a16="http://schemas.microsoft.com/office/drawing/2014/main" val="4012334348"/>
                        </a:ext>
                      </a:extLst>
                    </a:gridCol>
                    <a:gridCol w="3344563">
                      <a:extLst>
                        <a:ext uri="{9D8B030D-6E8A-4147-A177-3AD203B41FA5}">
                          <a16:colId xmlns:a16="http://schemas.microsoft.com/office/drawing/2014/main" val="3796857738"/>
                        </a:ext>
                      </a:extLst>
                    </a:gridCol>
                  </a:tblGrid>
                  <a:tr h="528496"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026934"/>
                      </a:ext>
                    </a:extLst>
                  </a:tr>
                  <a:tr h="528496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tip-tip</a:t>
                          </a:r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sz="2800" b="1" dirty="0">
                              <a:sym typeface="Wingdings" panose="05000000000000000000" pitchFamily="2" charset="2"/>
                            </a:rPr>
                            <a:t>large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ja-JP" sz="28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800" b="1" i="1" dirty="0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800" b="1" i="1" dirty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ja-JP" sz="2800" b="1" dirty="0">
                              <a:sym typeface="Wingdings" panose="05000000000000000000" pitchFamily="2" charset="2"/>
                            </a:rPr>
                            <a:t> / small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kumimoji="1" lang="ja-JP" altLang="en-US" sz="2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1661448"/>
                      </a:ext>
                    </a:extLst>
                  </a:tr>
                  <a:tr h="528496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body-body</a:t>
                          </a:r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sz="2800" b="1" dirty="0">
                              <a:sym typeface="Wingdings" panose="05000000000000000000" pitchFamily="2" charset="2"/>
                            </a:rPr>
                            <a:t>small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ja-JP" sz="28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800" b="1" i="1" dirty="0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800" b="1" i="1" dirty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ja-JP" sz="2800" b="1" dirty="0">
                              <a:sym typeface="Wingdings" panose="05000000000000000000" pitchFamily="2" charset="2"/>
                            </a:rPr>
                            <a:t> / large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kumimoji="1" lang="ja-JP" altLang="en-US" sz="2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8422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表 25">
                <a:extLst>
                  <a:ext uri="{FF2B5EF4-FFF2-40B4-BE49-F238E27FC236}">
                    <a16:creationId xmlns:a16="http://schemas.microsoft.com/office/drawing/2014/main" id="{05EAE7E9-D947-F3A7-59C8-EE613E15E5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3402424"/>
                  </p:ext>
                </p:extLst>
              </p:nvPr>
            </p:nvGraphicFramePr>
            <p:xfrm>
              <a:off x="643647" y="4399468"/>
              <a:ext cx="5221694" cy="158548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877131">
                      <a:extLst>
                        <a:ext uri="{9D8B030D-6E8A-4147-A177-3AD203B41FA5}">
                          <a16:colId xmlns:a16="http://schemas.microsoft.com/office/drawing/2014/main" val="4012334348"/>
                        </a:ext>
                      </a:extLst>
                    </a:gridCol>
                    <a:gridCol w="3344563">
                      <a:extLst>
                        <a:ext uri="{9D8B030D-6E8A-4147-A177-3AD203B41FA5}">
                          <a16:colId xmlns:a16="http://schemas.microsoft.com/office/drawing/2014/main" val="3796857738"/>
                        </a:ext>
                      </a:extLst>
                    </a:gridCol>
                  </a:tblGrid>
                  <a:tr h="528496"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026934"/>
                      </a:ext>
                    </a:extLst>
                  </a:tr>
                  <a:tr h="528496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tip-tip</a:t>
                          </a:r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56182" t="-101149" r="-727" b="-1298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1661448"/>
                      </a:ext>
                    </a:extLst>
                  </a:tr>
                  <a:tr h="528496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body-body</a:t>
                          </a:r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56182" t="-201149" r="-727" b="-298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8422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7F6E04B-F7E6-9E31-3BBA-4BA0AD9ECC3A}"/>
              </a:ext>
            </a:extLst>
          </p:cNvPr>
          <p:cNvSpPr/>
          <p:nvPr/>
        </p:nvSpPr>
        <p:spPr>
          <a:xfrm>
            <a:off x="627170" y="4341334"/>
            <a:ext cx="5361737" cy="584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A9369266-69F8-43FE-8F90-D96FDE3FCB86}"/>
              </a:ext>
            </a:extLst>
          </p:cNvPr>
          <p:cNvSpPr/>
          <p:nvPr/>
        </p:nvSpPr>
        <p:spPr>
          <a:xfrm rot="5400000">
            <a:off x="2490812" y="3630612"/>
            <a:ext cx="584340" cy="1758899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8A34DF9-7B96-BBBB-FED8-6C3DC09F3152}"/>
              </a:ext>
            </a:extLst>
          </p:cNvPr>
          <p:cNvSpPr txBox="1"/>
          <p:nvPr/>
        </p:nvSpPr>
        <p:spPr>
          <a:xfrm>
            <a:off x="3662432" y="4248451"/>
            <a:ext cx="2868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5"/>
                </a:solidFill>
              </a:rPr>
              <a:t>hydro. </a:t>
            </a:r>
            <a:r>
              <a:rPr lang="en-US" altLang="ja-JP" sz="2800" b="1" dirty="0">
                <a:solidFill>
                  <a:schemeClr val="accent5"/>
                </a:solidFill>
              </a:rPr>
              <a:t>evolution</a:t>
            </a:r>
            <a:endParaRPr kumimoji="1" lang="ja-JP" altLang="en-US" sz="2800" b="1" dirty="0">
              <a:solidFill>
                <a:schemeClr val="accent5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84BB867-5D17-4698-A857-E40BFEDCA082}"/>
              </a:ext>
            </a:extLst>
          </p:cNvPr>
          <p:cNvSpPr txBox="1"/>
          <p:nvPr/>
        </p:nvSpPr>
        <p:spPr>
          <a:xfrm rot="16200000">
            <a:off x="6292645" y="5453829"/>
            <a:ext cx="24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Niemi+, PRC87</a:t>
            </a:r>
            <a:r>
              <a:rPr lang="en-US" altLang="ja-JP" sz="2000" dirty="0"/>
              <a:t> </a:t>
            </a:r>
            <a:r>
              <a:rPr kumimoji="1" lang="en-US" altLang="ja-JP" sz="2000" dirty="0"/>
              <a:t>(‘13)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028266B-D8AC-6F48-F718-EEC9D7839CC4}"/>
                  </a:ext>
                </a:extLst>
              </p:cNvPr>
              <p:cNvSpPr txBox="1"/>
              <p:nvPr/>
            </p:nvSpPr>
            <p:spPr>
              <a:xfrm>
                <a:off x="643647" y="6161600"/>
                <a:ext cx="53857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>
                    <a:sym typeface="Wingdings" panose="05000000000000000000" pitchFamily="2" charset="2"/>
                  </a:rPr>
                  <a:t></a:t>
                </a:r>
                <a:r>
                  <a:rPr kumimoji="1" lang="en-US" altLang="ja-JP" sz="2800" b="1" dirty="0"/>
                  <a:t>Inverse correlation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1" lang="ja-JP" altLang="en-US" sz="2800" b="1" dirty="0"/>
                  <a:t> </a:t>
                </a:r>
                <a:r>
                  <a:rPr kumimoji="1" lang="en-US" altLang="ja-JP" sz="2800" b="1" dirty="0"/>
                  <a:t>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ja-JP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34BB267-8B8C-85C1-BE89-54697BEE0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47" y="6161600"/>
                <a:ext cx="5385705" cy="523220"/>
              </a:xfrm>
              <a:prstGeom prst="rect">
                <a:avLst/>
              </a:prstGeom>
              <a:blipFill>
                <a:blip r:embed="rId5"/>
                <a:stretch>
                  <a:fillRect l="-2378" t="-12791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矢印: 左右 4">
            <a:extLst>
              <a:ext uri="{FF2B5EF4-FFF2-40B4-BE49-F238E27FC236}">
                <a16:creationId xmlns:a16="http://schemas.microsoft.com/office/drawing/2014/main" id="{66AFED00-C40C-82AC-5979-87EA36FBEAD2}"/>
              </a:ext>
            </a:extLst>
          </p:cNvPr>
          <p:cNvSpPr/>
          <p:nvPr/>
        </p:nvSpPr>
        <p:spPr>
          <a:xfrm rot="1618763">
            <a:off x="6411317" y="4705858"/>
            <a:ext cx="953802" cy="461665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31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temp_strategy-3 1">
      <a:dk1>
        <a:srgbClr val="515151"/>
      </a:dk1>
      <a:lt1>
        <a:srgbClr val="FFFFFF"/>
      </a:lt1>
      <a:dk2>
        <a:srgbClr val="363E48"/>
      </a:dk2>
      <a:lt2>
        <a:srgbClr val="FFFFFF"/>
      </a:lt2>
      <a:accent1>
        <a:srgbClr val="E25A60"/>
      </a:accent1>
      <a:accent2>
        <a:srgbClr val="1E5E99"/>
      </a:accent2>
      <a:accent3>
        <a:srgbClr val="4360EE"/>
      </a:accent3>
      <a:accent4>
        <a:srgbClr val="76858A"/>
      </a:accent4>
      <a:accent5>
        <a:srgbClr val="3A5065"/>
      </a:accent5>
      <a:accent6>
        <a:srgbClr val="7D9DB2"/>
      </a:accent6>
      <a:hlink>
        <a:srgbClr val="DE69AE"/>
      </a:hlink>
      <a:folHlink>
        <a:srgbClr val="8C8C8C"/>
      </a:folHlink>
    </a:clrScheme>
    <a:fontScheme name="ユーザー定義 6">
      <a:majorFont>
        <a:latin typeface="Yu Gothic UI"/>
        <a:ea typeface="游ゴシック Light"/>
        <a:cs typeface=""/>
      </a:majorFont>
      <a:minorFont>
        <a:latin typeface="Yu Gothic UI"/>
        <a:ea typeface="游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 \ u s e p a c k a g e { a m s m a t h , b m , a m s f o n t s }  
 \ p a g e s t y l e { e m p t y }  
 < / p r e a m b l e >  
     < b o d y > \ b e g i n { a l i g n * }    
  
 \ e n d { a l i g n * } < / b o d y >  
     < f c o l o r > F F 0 0 0 0 0 0 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FEC39084-28DF-41CD-8ADB-C6C15873419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8349</TotalTime>
  <Words>1775</Words>
  <Application>Microsoft Office PowerPoint</Application>
  <PresentationFormat>ワイド画面</PresentationFormat>
  <Paragraphs>359</Paragraphs>
  <Slides>40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9" baseType="lpstr">
      <vt:lpstr>Yu Gothic UI</vt:lpstr>
      <vt:lpstr>Yu Gothic UI Light</vt:lpstr>
      <vt:lpstr>游ゴシック</vt:lpstr>
      <vt:lpstr>Arial</vt:lpstr>
      <vt:lpstr>Calibri</vt:lpstr>
      <vt:lpstr>Cambria Math</vt:lpstr>
      <vt:lpstr>Tw Cen MT</vt:lpstr>
      <vt:lpstr>Wingdings</vt:lpstr>
      <vt:lpstr>Office テーマ</vt:lpstr>
      <vt:lpstr>Probing nuclear shape and surface vibration in heavy-ion collisions </vt:lpstr>
      <vt:lpstr>Contents</vt:lpstr>
      <vt:lpstr>Deformation of Nucleus</vt:lpstr>
      <vt:lpstr>Evidence 1: Rotational Bands</vt:lpstr>
      <vt:lpstr>Evidence 2: Nuclear Fusion Reaction</vt:lpstr>
      <vt:lpstr>Using Relativistic Heavy-Ion Collisions for nuclear-shape studies?!</vt:lpstr>
      <vt:lpstr>Rough Idea</vt:lpstr>
      <vt:lpstr>Ultra-Central Collisions (UCC)</vt:lpstr>
      <vt:lpstr>Ultra-Central Collisions (UCC)</vt:lpstr>
      <vt:lpstr>Experimental Result @STAR</vt:lpstr>
      <vt:lpstr>Triaxial Deformation</vt:lpstr>
      <vt:lpstr>Further Extension</vt:lpstr>
      <vt:lpstr>Quantum Surface Vibration</vt:lpstr>
      <vt:lpstr>Spherical Nuclei</vt:lpstr>
      <vt:lpstr>Transverse Distribution</vt:lpstr>
      <vt:lpstr>Transverse Distribution 2</vt:lpstr>
      <vt:lpstr>Uroboros in Nuclear Physics</vt:lpstr>
      <vt:lpstr>Uroboros in Nuclear Physics</vt:lpstr>
      <vt:lpstr>Contents</vt:lpstr>
      <vt:lpstr>Detector Efficiency</vt:lpstr>
      <vt:lpstr>Efficiency Correction: Total Number</vt:lpstr>
      <vt:lpstr>Moments (Cumulants) of Total Number</vt:lpstr>
      <vt:lpstr>Moments (Cumulants) of Total Number</vt:lpstr>
      <vt:lpstr>Moments (Cumulants) of Total Number</vt:lpstr>
      <vt:lpstr>Particle-Averaged Quantities</vt:lpstr>
      <vt:lpstr>Particle-Averaged Quantities</vt:lpstr>
      <vt:lpstr>Particle-Averaged Quantities</vt:lpstr>
      <vt:lpstr>Particle-Averaged Quantities</vt:lpstr>
      <vt:lpstr>Correction is Necessary!!</vt:lpstr>
      <vt:lpstr>Check in a Simple Model</vt:lpstr>
      <vt:lpstr>Check in a Simple Model</vt:lpstr>
      <vt:lpstr>Derivation of Correction Formulas</vt:lpstr>
      <vt:lpstr>Connecting True/Observed Distr. Funcs.</vt:lpstr>
      <vt:lpstr>Generating Function</vt:lpstr>
      <vt:lpstr>Results: Correction Formulas</vt:lpstr>
      <vt:lpstr>Summary</vt:lpstr>
      <vt:lpstr>Should Self-correlations be Eliminated?</vt:lpstr>
      <vt:lpstr>Simpler Example: Particle Number Fluc.</vt:lpstr>
      <vt:lpstr>Slot Machine Analogy</vt:lpstr>
      <vt:lpstr>Reconstructing Total Coin #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J-PARC-HI J-PARC Heavy-Ion Project</dc:title>
  <dc:creator>Kitazawa Masakiyo</dc:creator>
  <cp:lastModifiedBy>Masakiyo Kitazawa</cp:lastModifiedBy>
  <cp:revision>123</cp:revision>
  <cp:lastPrinted>2025-05-12T12:22:11Z</cp:lastPrinted>
  <dcterms:created xsi:type="dcterms:W3CDTF">2023-04-21T06:24:41Z</dcterms:created>
  <dcterms:modified xsi:type="dcterms:W3CDTF">2025-12-17T03:00:04Z</dcterms:modified>
</cp:coreProperties>
</file>