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412" r:id="rId3"/>
    <p:sldId id="414" r:id="rId4"/>
    <p:sldId id="438" r:id="rId5"/>
    <p:sldId id="416" r:id="rId6"/>
    <p:sldId id="417" r:id="rId7"/>
    <p:sldId id="435" r:id="rId8"/>
    <p:sldId id="424" r:id="rId9"/>
    <p:sldId id="426" r:id="rId10"/>
    <p:sldId id="436" r:id="rId11"/>
    <p:sldId id="428" r:id="rId12"/>
    <p:sldId id="429" r:id="rId13"/>
    <p:sldId id="427" r:id="rId14"/>
    <p:sldId id="431" r:id="rId15"/>
    <p:sldId id="423" r:id="rId16"/>
    <p:sldId id="419" r:id="rId17"/>
    <p:sldId id="422" r:id="rId18"/>
    <p:sldId id="433" r:id="rId19"/>
    <p:sldId id="434" r:id="rId20"/>
    <p:sldId id="425" r:id="rId21"/>
    <p:sldId id="430" r:id="rId22"/>
    <p:sldId id="432" r:id="rId23"/>
    <p:sldId id="411" r:id="rId24"/>
    <p:sldId id="360" r:id="rId25"/>
    <p:sldId id="377" r:id="rId26"/>
    <p:sldId id="407" r:id="rId27"/>
    <p:sldId id="408" r:id="rId28"/>
    <p:sldId id="410" r:id="rId29"/>
    <p:sldId id="413" r:id="rId30"/>
    <p:sldId id="421" r:id="rId31"/>
    <p:sldId id="415" r:id="rId32"/>
    <p:sldId id="361" r:id="rId33"/>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Comic Sans MS" charset="0"/>
        <a:ea typeface="+mn-ea"/>
        <a:cs typeface="+mn-cs"/>
      </a:defRPr>
    </a:lvl1pPr>
    <a:lvl2pPr marL="457200" algn="l" rtl="0" eaLnBrk="0" fontAlgn="base" hangingPunct="0">
      <a:spcBef>
        <a:spcPct val="0"/>
      </a:spcBef>
      <a:spcAft>
        <a:spcPct val="0"/>
      </a:spcAft>
      <a:defRPr sz="2000" kern="1200">
        <a:solidFill>
          <a:schemeClr val="tx1"/>
        </a:solidFill>
        <a:latin typeface="Comic Sans MS" charset="0"/>
        <a:ea typeface="+mn-ea"/>
        <a:cs typeface="+mn-cs"/>
      </a:defRPr>
    </a:lvl2pPr>
    <a:lvl3pPr marL="914400" algn="l" rtl="0" eaLnBrk="0" fontAlgn="base" hangingPunct="0">
      <a:spcBef>
        <a:spcPct val="0"/>
      </a:spcBef>
      <a:spcAft>
        <a:spcPct val="0"/>
      </a:spcAft>
      <a:defRPr sz="2000"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kern="1200">
        <a:solidFill>
          <a:schemeClr val="tx1"/>
        </a:solidFill>
        <a:latin typeface="Comic Sans MS" charset="0"/>
        <a:ea typeface="+mn-ea"/>
        <a:cs typeface="+mn-cs"/>
      </a:defRPr>
    </a:lvl5pPr>
    <a:lvl6pPr marL="2286000" algn="l" defTabSz="457200" rtl="0" eaLnBrk="1" latinLnBrk="0" hangingPunct="1">
      <a:defRPr sz="2000" kern="1200">
        <a:solidFill>
          <a:schemeClr val="tx1"/>
        </a:solidFill>
        <a:latin typeface="Comic Sans MS" charset="0"/>
        <a:ea typeface="+mn-ea"/>
        <a:cs typeface="+mn-cs"/>
      </a:defRPr>
    </a:lvl6pPr>
    <a:lvl7pPr marL="2743200" algn="l" defTabSz="457200" rtl="0" eaLnBrk="1" latinLnBrk="0" hangingPunct="1">
      <a:defRPr sz="2000" kern="1200">
        <a:solidFill>
          <a:schemeClr val="tx1"/>
        </a:solidFill>
        <a:latin typeface="Comic Sans MS" charset="0"/>
        <a:ea typeface="+mn-ea"/>
        <a:cs typeface="+mn-cs"/>
      </a:defRPr>
    </a:lvl7pPr>
    <a:lvl8pPr marL="3200400" algn="l" defTabSz="457200" rtl="0" eaLnBrk="1" latinLnBrk="0" hangingPunct="1">
      <a:defRPr sz="2000" kern="1200">
        <a:solidFill>
          <a:schemeClr val="tx1"/>
        </a:solidFill>
        <a:latin typeface="Comic Sans MS" charset="0"/>
        <a:ea typeface="+mn-ea"/>
        <a:cs typeface="+mn-cs"/>
      </a:defRPr>
    </a:lvl8pPr>
    <a:lvl9pPr marL="3657600" algn="l" defTabSz="457200" rtl="0" eaLnBrk="1" latinLnBrk="0" hangingPunct="1">
      <a:defRPr sz="2000" kern="1200">
        <a:solidFill>
          <a:schemeClr val="tx1"/>
        </a:solidFill>
        <a:latin typeface="Comic Sans M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0FFEC"/>
    <a:srgbClr val="BEFF93"/>
    <a:srgbClr val="20E30F"/>
    <a:srgbClr val="81E323"/>
    <a:srgbClr val="AD8A29"/>
    <a:srgbClr val="CFCFCF"/>
    <a:srgbClr val="E5E5E5"/>
    <a:srgbClr val="2E5AE3"/>
    <a:srgbClr val="FA09FE"/>
    <a:srgbClr val="0700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5"/>
    <p:restoredTop sz="81818" autoAdjust="0"/>
  </p:normalViewPr>
  <p:slideViewPr>
    <p:cSldViewPr>
      <p:cViewPr>
        <p:scale>
          <a:sx n="77" d="100"/>
          <a:sy n="77" d="100"/>
        </p:scale>
        <p:origin x="166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6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6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6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6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44143C1-88D4-4D4A-BC22-85EA8CDF8548}" type="slidenum">
              <a:rPr lang="en-US"/>
              <a:pPr>
                <a:defRPr/>
              </a:pPr>
              <a:t>‹#›</a:t>
            </a:fld>
            <a:endParaRPr lang="en-US"/>
          </a:p>
        </p:txBody>
      </p:sp>
    </p:spTree>
    <p:extLst>
      <p:ext uri="{BB962C8B-B14F-4D97-AF65-F5344CB8AC3E}">
        <p14:creationId xmlns:p14="http://schemas.microsoft.com/office/powerpoint/2010/main" val="2790284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Hypergiant" TargetMode="External"/><Relationship Id="rId3" Type="http://schemas.openxmlformats.org/officeDocument/2006/relationships/hyperlink" Target="https://en.wikipedia.org/wiki/Pair_production" TargetMode="External"/><Relationship Id="rId7" Type="http://schemas.openxmlformats.org/officeDocument/2006/relationships/hyperlink" Target="https://en.wikipedia.org/wiki/Gamma_ray" TargetMode="External"/><Relationship Id="rId12" Type="http://schemas.openxmlformats.org/officeDocument/2006/relationships/hyperlink" Target="https://en.wikipedia.org/wiki/Pair-instability_supernova#cite_note-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Atomic_nuclei" TargetMode="External"/><Relationship Id="rId11" Type="http://schemas.openxmlformats.org/officeDocument/2006/relationships/hyperlink" Target="https://en.wikipedia.org/wiki/Thermal_runaway" TargetMode="External"/><Relationship Id="rId5" Type="http://schemas.openxmlformats.org/officeDocument/2006/relationships/hyperlink" Target="https://en.wikipedia.org/wiki/Positron" TargetMode="External"/><Relationship Id="rId10" Type="http://schemas.openxmlformats.org/officeDocument/2006/relationships/hyperlink" Target="https://en.wikipedia.org/wiki/Pair-instability_supernova#cite_note-1" TargetMode="External"/><Relationship Id="rId4" Type="http://schemas.openxmlformats.org/officeDocument/2006/relationships/hyperlink" Target="https://en.wikipedia.org/wiki/Electron" TargetMode="External"/><Relationship Id="rId9" Type="http://schemas.openxmlformats.org/officeDocument/2006/relationships/hyperlink" Target="https://en.wikipedia.org/wiki/Gravitational_collaps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93DA501-B85B-3242-89C3-C2C3AC58DD63}"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charset="0"/>
                <a:ea typeface="ＭＳ Ｐゴシック" charset="-128"/>
                <a:cs typeface="ＭＳ Ｐゴシック" charset="-128"/>
              </a:rPr>
              <a:t>A </a:t>
            </a:r>
            <a:r>
              <a:rPr lang="en-US" sz="1200" b="1" i="0" u="none" strike="noStrike" kern="1200" dirty="0">
                <a:solidFill>
                  <a:schemeClr val="tx1"/>
                </a:solidFill>
                <a:effectLst/>
                <a:latin typeface="Times" charset="0"/>
                <a:ea typeface="ＭＳ Ｐゴシック" charset="-128"/>
                <a:cs typeface="ＭＳ Ｐゴシック" charset="-128"/>
              </a:rPr>
              <a:t>pair-instability supernova</a:t>
            </a:r>
            <a:r>
              <a:rPr lang="en-US" sz="1200" b="0" i="0" u="none" strike="noStrike" kern="1200" dirty="0">
                <a:solidFill>
                  <a:schemeClr val="tx1"/>
                </a:solidFill>
                <a:effectLst/>
                <a:latin typeface="Times" charset="0"/>
                <a:ea typeface="ＭＳ Ｐゴシック" charset="-128"/>
                <a:cs typeface="ＭＳ Ｐゴシック" charset="-128"/>
              </a:rPr>
              <a:t> occurs when </a:t>
            </a:r>
            <a:r>
              <a:rPr lang="en-US" sz="1200" b="0" i="0" u="none" strike="noStrike" kern="1200" dirty="0">
                <a:solidFill>
                  <a:schemeClr val="tx1"/>
                </a:solidFill>
                <a:effectLst/>
                <a:latin typeface="Times" charset="0"/>
                <a:ea typeface="ＭＳ Ｐゴシック" charset="-128"/>
                <a:cs typeface="ＭＳ Ｐゴシック" charset="-128"/>
                <a:hlinkClick r:id="rId3" tooltip="Pair production"/>
              </a:rPr>
              <a:t>pair production</a:t>
            </a:r>
            <a:r>
              <a:rPr lang="en-US" sz="1200" b="0" i="0" u="none" strike="noStrike" kern="1200" dirty="0">
                <a:solidFill>
                  <a:schemeClr val="tx1"/>
                </a:solidFill>
                <a:effectLst/>
                <a:latin typeface="Times" charset="0"/>
                <a:ea typeface="ＭＳ Ｐゴシック" charset="-128"/>
                <a:cs typeface="ＭＳ Ｐゴシック" charset="-128"/>
              </a:rPr>
              <a:t>, the production of free </a:t>
            </a:r>
            <a:r>
              <a:rPr lang="en-US" sz="1200" b="0" i="0" u="none" strike="noStrike" kern="1200" dirty="0">
                <a:solidFill>
                  <a:schemeClr val="tx1"/>
                </a:solidFill>
                <a:effectLst/>
                <a:latin typeface="Times" charset="0"/>
                <a:ea typeface="ＭＳ Ｐゴシック" charset="-128"/>
                <a:cs typeface="ＭＳ Ｐゴシック" charset="-128"/>
                <a:hlinkClick r:id="rId4" tooltip="Electron"/>
              </a:rPr>
              <a:t>electrons</a:t>
            </a:r>
            <a:r>
              <a:rPr lang="en-US" sz="1200" b="0" i="0" u="none" strike="noStrike" kern="1200" dirty="0">
                <a:solidFill>
                  <a:schemeClr val="tx1"/>
                </a:solidFill>
                <a:effectLst/>
                <a:latin typeface="Times" charset="0"/>
                <a:ea typeface="ＭＳ Ｐゴシック" charset="-128"/>
                <a:cs typeface="ＭＳ Ｐゴシック" charset="-128"/>
              </a:rPr>
              <a:t> and </a:t>
            </a:r>
            <a:r>
              <a:rPr lang="en-US" sz="1200" b="0" i="0" u="none" strike="noStrike" kern="1200" dirty="0">
                <a:solidFill>
                  <a:schemeClr val="tx1"/>
                </a:solidFill>
                <a:effectLst/>
                <a:latin typeface="Times" charset="0"/>
                <a:ea typeface="ＭＳ Ｐゴシック" charset="-128"/>
                <a:cs typeface="ＭＳ Ｐゴシック" charset="-128"/>
                <a:hlinkClick r:id="rId5" tooltip="Positron"/>
              </a:rPr>
              <a:t>positrons</a:t>
            </a:r>
            <a:r>
              <a:rPr lang="en-US" sz="1200" b="0" i="0" u="none" strike="noStrike" kern="1200" dirty="0">
                <a:solidFill>
                  <a:schemeClr val="tx1"/>
                </a:solidFill>
                <a:effectLst/>
                <a:latin typeface="Times" charset="0"/>
                <a:ea typeface="ＭＳ Ｐゴシック" charset="-128"/>
                <a:cs typeface="ＭＳ Ｐゴシック" charset="-128"/>
              </a:rPr>
              <a:t> in the collision between </a:t>
            </a:r>
            <a:r>
              <a:rPr lang="en-US" sz="1200" b="0" i="0" u="none" strike="noStrike" kern="1200" dirty="0">
                <a:solidFill>
                  <a:schemeClr val="tx1"/>
                </a:solidFill>
                <a:effectLst/>
                <a:latin typeface="Times" charset="0"/>
                <a:ea typeface="ＭＳ Ｐゴシック" charset="-128"/>
                <a:cs typeface="ＭＳ Ｐゴシック" charset="-128"/>
                <a:hlinkClick r:id="rId6" tooltip="Atomic nuclei"/>
              </a:rPr>
              <a:t>atomic nuclei</a:t>
            </a:r>
            <a:r>
              <a:rPr lang="en-US" sz="1200" b="0" i="0" u="none" strike="noStrike" kern="1200" dirty="0">
                <a:solidFill>
                  <a:schemeClr val="tx1"/>
                </a:solidFill>
                <a:effectLst/>
                <a:latin typeface="Times" charset="0"/>
                <a:ea typeface="ＭＳ Ｐゴシック" charset="-128"/>
                <a:cs typeface="ＭＳ Ｐゴシック" charset="-128"/>
              </a:rPr>
              <a:t> and energetic </a:t>
            </a:r>
            <a:r>
              <a:rPr lang="en-US" sz="1200" b="0" i="0" u="none" strike="noStrike" kern="1200" dirty="0">
                <a:solidFill>
                  <a:schemeClr val="tx1"/>
                </a:solidFill>
                <a:effectLst/>
                <a:latin typeface="Times" charset="0"/>
                <a:ea typeface="ＭＳ Ｐゴシック" charset="-128"/>
                <a:cs typeface="ＭＳ Ｐゴシック" charset="-128"/>
                <a:hlinkClick r:id="rId7" tooltip="Gamma ray"/>
              </a:rPr>
              <a:t>gamma rays</a:t>
            </a:r>
            <a:r>
              <a:rPr lang="en-US" sz="1200" b="0" i="0" u="none" strike="noStrike" kern="1200" dirty="0">
                <a:solidFill>
                  <a:schemeClr val="tx1"/>
                </a:solidFill>
                <a:effectLst/>
                <a:latin typeface="Times" charset="0"/>
                <a:ea typeface="ＭＳ Ｐゴシック" charset="-128"/>
                <a:cs typeface="ＭＳ Ｐゴシック" charset="-128"/>
              </a:rPr>
              <a:t>, temporarily reduces the internal pressure supporting a </a:t>
            </a:r>
            <a:r>
              <a:rPr lang="en-US" sz="1200" b="0" i="0" u="none" strike="noStrike" kern="1200" dirty="0">
                <a:solidFill>
                  <a:schemeClr val="tx1"/>
                </a:solidFill>
                <a:effectLst/>
                <a:latin typeface="Times" charset="0"/>
                <a:ea typeface="ＭＳ Ｐゴシック" charset="-128"/>
                <a:cs typeface="ＭＳ Ｐゴシック" charset="-128"/>
                <a:hlinkClick r:id="rId8" tooltip="Hypergiant"/>
              </a:rPr>
              <a:t>supermassive star</a:t>
            </a:r>
            <a:r>
              <a:rPr lang="en-US" sz="1200" b="0" i="0" u="none" strike="noStrike" kern="1200" dirty="0">
                <a:solidFill>
                  <a:schemeClr val="tx1"/>
                </a:solidFill>
                <a:effectLst/>
                <a:latin typeface="Times" charset="0"/>
                <a:ea typeface="ＭＳ Ｐゴシック" charset="-128"/>
                <a:cs typeface="ＭＳ Ｐゴシック" charset="-128"/>
              </a:rPr>
              <a:t>'s core against </a:t>
            </a:r>
            <a:r>
              <a:rPr lang="en-US" sz="1200" b="0" i="0" u="none" strike="noStrike" kern="1200" dirty="0">
                <a:solidFill>
                  <a:schemeClr val="tx1"/>
                </a:solidFill>
                <a:effectLst/>
                <a:latin typeface="Times" charset="0"/>
                <a:ea typeface="ＭＳ Ｐゴシック" charset="-128"/>
                <a:cs typeface="ＭＳ Ｐゴシック" charset="-128"/>
                <a:hlinkClick r:id="rId9" tooltip="Gravitational collapse"/>
              </a:rPr>
              <a:t>gravitational collapse</a:t>
            </a:r>
            <a:r>
              <a:rPr lang="en-US" sz="1200" b="0" i="0" u="none" strike="noStrike" kern="1200" dirty="0">
                <a:solidFill>
                  <a:schemeClr val="tx1"/>
                </a:solidFill>
                <a:effectLst/>
                <a:latin typeface="Times" charset="0"/>
                <a:ea typeface="ＭＳ Ｐゴシック" charset="-128"/>
                <a:cs typeface="ＭＳ Ｐゴシック" charset="-128"/>
              </a:rPr>
              <a:t>.</a:t>
            </a:r>
            <a:r>
              <a:rPr lang="en-US" sz="1200" b="0" i="0" u="none" strike="noStrike" kern="1200" baseline="30000" dirty="0">
                <a:solidFill>
                  <a:schemeClr val="tx1"/>
                </a:solidFill>
                <a:effectLst/>
                <a:latin typeface="Times" charset="0"/>
                <a:ea typeface="ＭＳ Ｐゴシック" charset="-128"/>
                <a:cs typeface="ＭＳ Ｐゴシック" charset="-128"/>
                <a:hlinkClick r:id="rId10"/>
              </a:rPr>
              <a:t>[1]</a:t>
            </a:r>
            <a:r>
              <a:rPr lang="en-US" sz="1200" b="0" i="0" u="none" strike="noStrike" kern="1200" dirty="0">
                <a:solidFill>
                  <a:schemeClr val="tx1"/>
                </a:solidFill>
                <a:effectLst/>
                <a:latin typeface="Times" charset="0"/>
                <a:ea typeface="ＭＳ Ｐゴシック" charset="-128"/>
                <a:cs typeface="ＭＳ Ｐゴシック" charset="-128"/>
              </a:rPr>
              <a:t> This pressure drop leads to a partial collapse, which in turn causes greatly accelerated burning in a </a:t>
            </a:r>
            <a:r>
              <a:rPr lang="en-US" sz="1200" b="0" i="0" u="none" strike="noStrike" kern="1200" dirty="0">
                <a:solidFill>
                  <a:schemeClr val="tx1"/>
                </a:solidFill>
                <a:effectLst/>
                <a:latin typeface="Times" charset="0"/>
                <a:ea typeface="ＭＳ Ｐゴシック" charset="-128"/>
                <a:cs typeface="ＭＳ Ｐゴシック" charset="-128"/>
                <a:hlinkClick r:id="rId11" tooltip="Thermal runaway"/>
              </a:rPr>
              <a:t>runaway</a:t>
            </a:r>
            <a:r>
              <a:rPr lang="en-US" sz="1200" b="0" i="0" u="none" strike="noStrike" kern="1200" dirty="0">
                <a:solidFill>
                  <a:schemeClr val="tx1"/>
                </a:solidFill>
                <a:effectLst/>
                <a:latin typeface="Times" charset="0"/>
                <a:ea typeface="ＭＳ Ｐゴシック" charset="-128"/>
                <a:cs typeface="ＭＳ Ｐゴシック" charset="-128"/>
              </a:rPr>
              <a:t> thermonuclear explosion, resulting in the star being blown completely apart without leaving a stellar remnant behind.</a:t>
            </a:r>
            <a:r>
              <a:rPr lang="en-US" sz="1200" b="0" i="0" u="none" strike="noStrike" kern="1200" baseline="30000" dirty="0">
                <a:solidFill>
                  <a:schemeClr val="tx1"/>
                </a:solidFill>
                <a:effectLst/>
                <a:latin typeface="Times" charset="0"/>
                <a:ea typeface="ＭＳ Ｐゴシック" charset="-128"/>
                <a:cs typeface="ＭＳ Ｐゴシック" charset="-128"/>
                <a:hlinkClick r:id="rId12"/>
              </a:rPr>
              <a:t>[</a:t>
            </a:r>
            <a:endParaRPr lang="en-US" dirty="0"/>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17</a:t>
            </a:fld>
            <a:endParaRPr lang="en-US"/>
          </a:p>
        </p:txBody>
      </p:sp>
    </p:spTree>
    <p:extLst>
      <p:ext uri="{BB962C8B-B14F-4D97-AF65-F5344CB8AC3E}">
        <p14:creationId xmlns:p14="http://schemas.microsoft.com/office/powerpoint/2010/main" val="280660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model C a second</a:t>
            </a:r>
            <a:r>
              <a:rPr lang="en-US" baseline="0" dirty="0"/>
              <a:t> population with a gaussian mass distribution is added to the mix, with fraction </a:t>
            </a:r>
            <a:r>
              <a:rPr lang="en-US" baseline="0" dirty="0" err="1"/>
              <a:t>lambda_m</a:t>
            </a:r>
            <a:r>
              <a:rPr lang="en-US" baseline="0" dirty="0"/>
              <a:t> (best =0.4). In B, </a:t>
            </a:r>
            <a:r>
              <a:rPr lang="en-US" baseline="0" dirty="0" err="1"/>
              <a:t>m_min</a:t>
            </a:r>
            <a:r>
              <a:rPr lang="en-US" baseline="0" dirty="0"/>
              <a:t>=7.9. </a:t>
            </a:r>
            <a:r>
              <a:rPr lang="en-US" baseline="0" dirty="0" err="1"/>
              <a:t>M_max</a:t>
            </a:r>
            <a:r>
              <a:rPr lang="en-US" baseline="0" dirty="0"/>
              <a:t> around 42 </a:t>
            </a:r>
            <a:endParaRPr lang="en-US" dirty="0"/>
          </a:p>
        </p:txBody>
      </p:sp>
      <p:sp>
        <p:nvSpPr>
          <p:cNvPr id="4" name="Slide Number Placeholder 3"/>
          <p:cNvSpPr>
            <a:spLocks noGrp="1"/>
          </p:cNvSpPr>
          <p:nvPr>
            <p:ph type="sldNum" sz="quarter" idx="10"/>
          </p:nvPr>
        </p:nvSpPr>
        <p:spPr/>
        <p:txBody>
          <a:bodyPr/>
          <a:lstStyle/>
          <a:p>
            <a:pPr>
              <a:defRPr/>
            </a:pPr>
            <a:fld id="{444143C1-88D4-4D4A-BC22-85EA8CDF8548}" type="slidenum">
              <a:rPr lang="en-US" smtClean="0"/>
              <a:pPr>
                <a:defRPr/>
              </a:pPr>
              <a:t>20</a:t>
            </a:fld>
            <a:endParaRPr lang="en-US"/>
          </a:p>
        </p:txBody>
      </p:sp>
    </p:spTree>
    <p:extLst>
      <p:ext uri="{BB962C8B-B14F-4D97-AF65-F5344CB8AC3E}">
        <p14:creationId xmlns:p14="http://schemas.microsoft.com/office/powerpoint/2010/main" val="101697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What is interesting and will be even more so with larger data sets, is to be able to reproduce the observed data with a model. We did this with our BBH population dynamically produced by interaction of BHs in a star cluster. Our model has very little parametrization (slope and </a:t>
            </a:r>
            <a:r>
              <a:rPr lang="en-US" sz="1200" kern="1200" dirty="0" err="1">
                <a:solidFill>
                  <a:schemeClr val="tx1"/>
                </a:solidFill>
                <a:effectLst/>
                <a:latin typeface="Times" charset="0"/>
                <a:ea typeface="ＭＳ Ｐゴシック" charset="-128"/>
                <a:cs typeface="ＭＳ Ｐゴシック" charset="-128"/>
              </a:rPr>
              <a:t>Mmax</a:t>
            </a:r>
            <a:r>
              <a:rPr lang="en-US" sz="1200" kern="1200" dirty="0">
                <a:solidFill>
                  <a:schemeClr val="tx1"/>
                </a:solidFill>
                <a:effectLst/>
                <a:latin typeface="Times" charset="0"/>
                <a:ea typeface="ＭＳ Ｐゴシック" charset="-128"/>
                <a:cs typeface="ＭＳ Ｐゴシック" charset="-128"/>
              </a:rPr>
              <a:t>). Interesting the best match with a Salpeter IMF…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Left: Two dimensional posterior on </a:t>
            </a:r>
            <a:r>
              <a:rPr lang="el-GR" sz="1200" kern="1200" dirty="0">
                <a:solidFill>
                  <a:schemeClr val="tx1"/>
                </a:solidFill>
                <a:effectLst/>
                <a:latin typeface="Times" charset="0"/>
                <a:ea typeface="ＭＳ Ｐゴシック" charset="-128"/>
                <a:cs typeface="ＭＳ Ｐゴシック" charset="-128"/>
              </a:rPr>
              <a:t>α (</a:t>
            </a:r>
            <a:r>
              <a:rPr lang="en-US" sz="1200" kern="1200" dirty="0">
                <a:solidFill>
                  <a:schemeClr val="tx1"/>
                </a:solidFill>
                <a:effectLst/>
                <a:latin typeface="Times" charset="0"/>
                <a:ea typeface="ＭＳ Ｐゴシック" charset="-128"/>
                <a:cs typeface="ＭＳ Ｐゴシック" charset="-128"/>
              </a:rPr>
              <a:t>slope of the black  hole mass function) and </a:t>
            </a:r>
            <a:r>
              <a:rPr lang="el-GR" sz="1200" kern="1200" dirty="0">
                <a:solidFill>
                  <a:schemeClr val="tx1"/>
                </a:solidFill>
                <a:effectLst/>
                <a:latin typeface="Times" charset="0"/>
                <a:ea typeface="ＭＳ Ｐゴシック" charset="-128"/>
                <a:cs typeface="ＭＳ Ｐゴシック" charset="-128"/>
              </a:rPr>
              <a:t>λ (</a:t>
            </a:r>
            <a:r>
              <a:rPr lang="en-US" sz="1200" kern="1200" dirty="0">
                <a:solidFill>
                  <a:schemeClr val="tx1"/>
                </a:solidFill>
                <a:effectLst/>
                <a:latin typeface="Times" charset="0"/>
                <a:ea typeface="ＭＳ Ｐゴシック" charset="-128"/>
                <a:cs typeface="ＭＳ Ｐゴシック" charset="-128"/>
              </a:rPr>
              <a:t>slope of the merger rate versus redshift) inferred from the 10 LIGO/Virgo BBH detections</a:t>
            </a:r>
            <a:endParaRPr lang="en-US" dirty="0"/>
          </a:p>
          <a:p>
            <a:r>
              <a:rPr lang="en-US" sz="1200" kern="1200" dirty="0">
                <a:solidFill>
                  <a:schemeClr val="tx1"/>
                </a:solidFill>
                <a:effectLst/>
                <a:latin typeface="Times" charset="0"/>
                <a:ea typeface="ＭＳ Ｐゴシック" charset="-128"/>
                <a:cs typeface="ＭＳ Ｐゴシック" charset="-128"/>
              </a:rPr>
              <a:t>and the one-dimensional marginal posteriors for </a:t>
            </a:r>
            <a:r>
              <a:rPr lang="el-GR" sz="1200" kern="1200" dirty="0">
                <a:solidFill>
                  <a:schemeClr val="tx1"/>
                </a:solidFill>
                <a:effectLst/>
                <a:latin typeface="Times" charset="0"/>
                <a:ea typeface="ＭＳ Ｐゴシック" charset="-128"/>
                <a:cs typeface="ＭＳ Ｐゴシック" charset="-128"/>
              </a:rPr>
              <a:t>α </a:t>
            </a:r>
            <a:r>
              <a:rPr lang="en-US" sz="1200" kern="1200" dirty="0">
                <a:solidFill>
                  <a:schemeClr val="tx1"/>
                </a:solidFill>
                <a:effectLst/>
                <a:latin typeface="Times" charset="0"/>
                <a:ea typeface="ＭＳ Ｐゴシック" charset="-128"/>
                <a:cs typeface="ＭＳ Ｐゴシック" charset="-128"/>
              </a:rPr>
              <a:t>and </a:t>
            </a:r>
            <a:r>
              <a:rPr lang="el-GR" sz="1200" kern="1200" dirty="0">
                <a:solidFill>
                  <a:schemeClr val="tx1"/>
                </a:solidFill>
                <a:effectLst/>
                <a:latin typeface="Times" charset="0"/>
                <a:ea typeface="ＭＳ Ｐゴシック" charset="-128"/>
                <a:cs typeface="ＭＳ Ｐゴシック" charset="-128"/>
              </a:rPr>
              <a:t>λ. </a:t>
            </a:r>
            <a:r>
              <a:rPr lang="en-US" sz="1200" kern="1200" dirty="0">
                <a:solidFill>
                  <a:schemeClr val="tx1"/>
                </a:solidFill>
                <a:effectLst/>
                <a:latin typeface="Times" charset="0"/>
                <a:ea typeface="ＭＳ Ｐゴシック" charset="-128"/>
                <a:cs typeface="ＭＳ Ｐゴシック" charset="-128"/>
              </a:rPr>
              <a:t>We impose a flat prior density in </a:t>
            </a:r>
            <a:r>
              <a:rPr lang="el-GR" sz="1200" kern="1200" dirty="0">
                <a:solidFill>
                  <a:schemeClr val="tx1"/>
                </a:solidFill>
                <a:effectLst/>
                <a:latin typeface="Times" charset="0"/>
                <a:ea typeface="ＭＳ Ｐゴシック" charset="-128"/>
                <a:cs typeface="ＭＳ Ｐゴシック" charset="-128"/>
              </a:rPr>
              <a:t>α </a:t>
            </a:r>
            <a:r>
              <a:rPr lang="en-US" sz="1200" kern="1200" dirty="0">
                <a:solidFill>
                  <a:schemeClr val="tx1"/>
                </a:solidFill>
                <a:effectLst/>
                <a:latin typeface="Times" charset="0"/>
                <a:ea typeface="ＭＳ Ｐゴシック" charset="-128"/>
                <a:cs typeface="ＭＳ Ｐゴシック" charset="-128"/>
              </a:rPr>
              <a:t>and </a:t>
            </a:r>
            <a:r>
              <a:rPr lang="el-GR" sz="1200" kern="1200" dirty="0">
                <a:solidFill>
                  <a:schemeClr val="tx1"/>
                </a:solidFill>
                <a:effectLst/>
                <a:latin typeface="Times" charset="0"/>
                <a:ea typeface="ＭＳ Ｐゴシック" charset="-128"/>
                <a:cs typeface="ＭＳ Ｐゴシック" charset="-128"/>
              </a:rPr>
              <a:t>λ. </a:t>
            </a:r>
            <a:endParaRPr lang="el-GR" dirty="0"/>
          </a:p>
          <a:p>
            <a:r>
              <a:rPr lang="en-US" dirty="0"/>
              <a:t>Fractions that become binaries: varying between ~ 0.05% and 0.1% depending on alpha.</a:t>
            </a:r>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21</a:t>
            </a:fld>
            <a:endParaRPr lang="en-US"/>
          </a:p>
        </p:txBody>
      </p:sp>
    </p:spTree>
    <p:extLst>
      <p:ext uri="{BB962C8B-B14F-4D97-AF65-F5344CB8AC3E}">
        <p14:creationId xmlns:p14="http://schemas.microsoft.com/office/powerpoint/2010/main" val="23647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to discuss next is whether detection of electromagnetic counterparts contains any information on various formation channels, meaning whether its expectations can be different depending on the formation channel. But in order to address properly this questions, let’s first discuss…</a:t>
            </a:r>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23</a:t>
            </a:fld>
            <a:endParaRPr lang="en-US"/>
          </a:p>
        </p:txBody>
      </p:sp>
    </p:spTree>
    <p:extLst>
      <p:ext uri="{BB962C8B-B14F-4D97-AF65-F5344CB8AC3E}">
        <p14:creationId xmlns:p14="http://schemas.microsoft.com/office/powerpoint/2010/main" val="369681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NS-BH: tidal disruption for mass ratios &lt;~3-5, with precise values depending on the EOS. </a:t>
            </a:r>
          </a:p>
          <a:p>
            <a:r>
              <a:rPr lang="en-US" dirty="0"/>
              <a:t>Tidal radius (where tidal force</a:t>
            </a:r>
            <a:r>
              <a:rPr lang="en-US" baseline="0" dirty="0"/>
              <a:t> on a body of mass m and radius R, f= 2GMmR/</a:t>
            </a:r>
            <a:r>
              <a:rPr lang="en-US" baseline="0" dirty="0" err="1"/>
              <a:t>r_t</a:t>
            </a:r>
            <a:r>
              <a:rPr lang="en-US" baseline="0" dirty="0"/>
              <a:t>=self gravity = gm^2/R^2).</a:t>
            </a:r>
          </a:p>
          <a:p>
            <a:r>
              <a:rPr lang="en-US" baseline="0" dirty="0" err="1"/>
              <a:t>r_t</a:t>
            </a:r>
            <a:r>
              <a:rPr lang="en-US" baseline="0" dirty="0"/>
              <a:t> = (2M/m)^1/3 R. As the mass of the BH grows, the </a:t>
            </a:r>
            <a:r>
              <a:rPr lang="en-US" baseline="0" dirty="0" err="1"/>
              <a:t>Sch</a:t>
            </a:r>
            <a:r>
              <a:rPr lang="en-US" baseline="0" dirty="0"/>
              <a:t> radius grows faster than the tidal radius. </a:t>
            </a:r>
          </a:p>
          <a:p>
            <a:r>
              <a:rPr lang="en-US" baseline="0" dirty="0"/>
              <a:t>Tidal disruption with the formation of an accretion disk can occur if the tidal radius is larger than the radius of the innermost stable orbit.</a:t>
            </a:r>
            <a:endParaRPr lang="en-US" dirty="0"/>
          </a:p>
        </p:txBody>
      </p:sp>
      <p:sp>
        <p:nvSpPr>
          <p:cNvPr id="4" name="Slide Number Placeholder 3"/>
          <p:cNvSpPr>
            <a:spLocks noGrp="1"/>
          </p:cNvSpPr>
          <p:nvPr>
            <p:ph type="sldNum" sz="quarter" idx="10"/>
          </p:nvPr>
        </p:nvSpPr>
        <p:spPr/>
        <p:txBody>
          <a:bodyPr/>
          <a:lstStyle/>
          <a:p>
            <a:pPr>
              <a:defRPr/>
            </a:pPr>
            <a:fld id="{444143C1-88D4-4D4A-BC22-85EA8CDF8548}" type="slidenum">
              <a:rPr lang="en-US" smtClean="0"/>
              <a:pPr>
                <a:defRPr/>
              </a:pPr>
              <a:t>24</a:t>
            </a:fld>
            <a:endParaRPr lang="en-US"/>
          </a:p>
        </p:txBody>
      </p:sp>
    </p:spTree>
    <p:extLst>
      <p:ext uri="{BB962C8B-B14F-4D97-AF65-F5344CB8AC3E}">
        <p14:creationId xmlns:p14="http://schemas.microsoft.com/office/powerpoint/2010/main" val="3101732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4143C1-88D4-4D4A-BC22-85EA8CDF8548}" type="slidenum">
              <a:rPr lang="en-US" smtClean="0"/>
              <a:pPr>
                <a:defRPr/>
              </a:pPr>
              <a:t>26</a:t>
            </a:fld>
            <a:endParaRPr lang="en-US"/>
          </a:p>
        </p:txBody>
      </p:sp>
    </p:spTree>
    <p:extLst>
      <p:ext uri="{BB962C8B-B14F-4D97-AF65-F5344CB8AC3E}">
        <p14:creationId xmlns:p14="http://schemas.microsoft.com/office/powerpoint/2010/main" val="90858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For starburst galaxies we use the same potential model as for spirals, although starbursts are mostly irregular. We consider a large and a small starburst modeled by the large and small spiral galaxies. Only binaries with delay times shorter than 1 </a:t>
            </a:r>
            <a:r>
              <a:rPr lang="en-US" sz="1200" kern="1200" dirty="0" err="1">
                <a:solidFill>
                  <a:schemeClr val="tx1"/>
                </a:solidFill>
                <a:effectLst/>
                <a:latin typeface="Times" charset="0"/>
                <a:ea typeface="ＭＳ Ｐゴシック" charset="-128"/>
                <a:cs typeface="ＭＳ Ｐゴシック" charset="-128"/>
              </a:rPr>
              <a:t>Gyr</a:t>
            </a:r>
            <a:r>
              <a:rPr lang="en-US" sz="1200" kern="1200" dirty="0">
                <a:solidFill>
                  <a:schemeClr val="tx1"/>
                </a:solidFill>
                <a:effectLst/>
                <a:latin typeface="Times" charset="0"/>
                <a:ea typeface="ＭＳ Ｐゴシック" charset="-128"/>
                <a:cs typeface="ＭＳ Ｐゴシック" charset="-128"/>
              </a:rPr>
              <a:t> are considered since starbursts are young, star-forming galaxies.  On the other hand, only binaries with delay times greater than 1 </a:t>
            </a:r>
            <a:r>
              <a:rPr lang="en-US" sz="1200" kern="1200" dirty="0" err="1">
                <a:solidFill>
                  <a:schemeClr val="tx1"/>
                </a:solidFill>
                <a:effectLst/>
                <a:latin typeface="Times" charset="0"/>
                <a:ea typeface="ＭＳ Ｐゴシック" charset="-128"/>
                <a:cs typeface="ＭＳ Ｐゴシック" charset="-128"/>
              </a:rPr>
              <a:t>Gyr</a:t>
            </a:r>
            <a:r>
              <a:rPr lang="en-US" sz="1200" kern="1200" dirty="0">
                <a:solidFill>
                  <a:schemeClr val="tx1"/>
                </a:solidFill>
                <a:effectLst/>
                <a:latin typeface="Times" charset="0"/>
                <a:ea typeface="ＭＳ Ｐゴシック" charset="-128"/>
                <a:cs typeface="ＭＳ Ｐゴシック" charset="-128"/>
              </a:rPr>
              <a:t> are considered for </a:t>
            </a:r>
            <a:r>
              <a:rPr lang="en-US" sz="1200" kern="1200" dirty="0" err="1">
                <a:solidFill>
                  <a:schemeClr val="tx1"/>
                </a:solidFill>
                <a:effectLst/>
                <a:latin typeface="Times" charset="0"/>
                <a:ea typeface="ＭＳ Ｐゴシック" charset="-128"/>
                <a:cs typeface="ＭＳ Ｐゴシック" charset="-128"/>
              </a:rPr>
              <a:t>ellipticals</a:t>
            </a:r>
            <a:r>
              <a:rPr lang="en-US" sz="1200" kern="1200" dirty="0">
                <a:solidFill>
                  <a:schemeClr val="tx1"/>
                </a:solidFill>
                <a:effectLst/>
                <a:latin typeface="Times" charset="0"/>
                <a:ea typeface="ＭＳ Ｐゴシック" charset="-128"/>
                <a:cs typeface="ＭＳ Ｐゴシック" charset="-128"/>
              </a:rPr>
              <a:t>, since these galaxies contain only old populations.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444143C1-88D4-4D4A-BC22-85EA8CDF8548}" type="slidenum">
              <a:rPr lang="en-US" smtClean="0"/>
              <a:pPr>
                <a:defRPr/>
              </a:pPr>
              <a:t>29</a:t>
            </a:fld>
            <a:endParaRPr lang="en-US"/>
          </a:p>
        </p:txBody>
      </p:sp>
    </p:spTree>
    <p:extLst>
      <p:ext uri="{BB962C8B-B14F-4D97-AF65-F5344CB8AC3E}">
        <p14:creationId xmlns:p14="http://schemas.microsoft.com/office/powerpoint/2010/main" val="378222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4143C1-88D4-4D4A-BC22-85EA8CDF8548}" type="slidenum">
              <a:rPr lang="en-US" smtClean="0"/>
              <a:pPr>
                <a:defRPr/>
              </a:pPr>
              <a:t>32</a:t>
            </a:fld>
            <a:endParaRPr lang="en-US"/>
          </a:p>
        </p:txBody>
      </p:sp>
    </p:spTree>
    <p:extLst>
      <p:ext uri="{BB962C8B-B14F-4D97-AF65-F5344CB8AC3E}">
        <p14:creationId xmlns:p14="http://schemas.microsoft.com/office/powerpoint/2010/main" val="229452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Two main channels. By isolated case I mean the one where the two CO where the end state of a binary star which evolved under no other influence than the other companion star.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By dynamical channel, I encompass everything which has an external influence of dynamical nature. That encompasses cases in which binaries are almost entirely formed by dynamical interactions, to cases in which binaries are formed via the death of two massive stars, but then dynamical interactions influence their fate prior to merger.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AGN disk: talk by </a:t>
            </a:r>
            <a:r>
              <a:rPr lang="en-US" baseline="0" dirty="0" err="1"/>
              <a:t>Hiromichi</a:t>
            </a:r>
            <a:r>
              <a:rPr lang="en-US" baseline="0" dirty="0"/>
              <a:t> Tagawa</a:t>
            </a:r>
            <a:endParaRPr lang="en-US" dirty="0"/>
          </a:p>
          <a:p>
            <a:r>
              <a:rPr lang="en-US" dirty="0"/>
              <a:t>Non-star models involve primordial BHs, which were formed as a result of fluctuations in the early Universe. They had no progenitor star. </a:t>
            </a:r>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4</a:t>
            </a:fld>
            <a:endParaRPr lang="en-US"/>
          </a:p>
        </p:txBody>
      </p:sp>
    </p:spTree>
    <p:extLst>
      <p:ext uri="{BB962C8B-B14F-4D97-AF65-F5344CB8AC3E}">
        <p14:creationId xmlns:p14="http://schemas.microsoft.com/office/powerpoint/2010/main" val="354948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diagrams showing examples of binary BH formation in each of these channels. </a:t>
            </a:r>
          </a:p>
          <a:p>
            <a:r>
              <a:rPr lang="en-US" dirty="0"/>
              <a:t>Note: in order</a:t>
            </a:r>
            <a:r>
              <a:rPr lang="en-US" baseline="0" dirty="0"/>
              <a:t> to form a double BH binary which mergers within the Hubble time, CE evolution has to happen, since it removes angular momentum and hence shrinks the binary. </a:t>
            </a:r>
          </a:p>
        </p:txBody>
      </p:sp>
      <p:sp>
        <p:nvSpPr>
          <p:cNvPr id="4" name="Slide Number Placeholder 3"/>
          <p:cNvSpPr>
            <a:spLocks noGrp="1"/>
          </p:cNvSpPr>
          <p:nvPr>
            <p:ph type="sldNum" sz="quarter" idx="10"/>
          </p:nvPr>
        </p:nvSpPr>
        <p:spPr/>
        <p:txBody>
          <a:bodyPr/>
          <a:lstStyle/>
          <a:p>
            <a:pPr>
              <a:defRPr/>
            </a:pPr>
            <a:fld id="{444143C1-88D4-4D4A-BC22-85EA8CDF8548}" type="slidenum">
              <a:rPr lang="en-US" smtClean="0"/>
              <a:pPr>
                <a:defRPr/>
              </a:pPr>
              <a:t>5</a:t>
            </a:fld>
            <a:endParaRPr lang="en-US"/>
          </a:p>
        </p:txBody>
      </p:sp>
    </p:spTree>
    <p:extLst>
      <p:ext uri="{BB962C8B-B14F-4D97-AF65-F5344CB8AC3E}">
        <p14:creationId xmlns:p14="http://schemas.microsoft.com/office/powerpoint/2010/main" val="20989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slope of the outer semi-major axis distribution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We draw the initial mutual inclination i0 between the inner and outer orbit from an isotropic distribution (i.e. uniform in cos </a:t>
            </a:r>
            <a:r>
              <a:rPr lang="en-US" sz="1200" kern="1200" dirty="0" err="1">
                <a:solidFill>
                  <a:schemeClr val="tx1"/>
                </a:solidFill>
                <a:effectLst/>
                <a:latin typeface="Times" charset="0"/>
                <a:ea typeface="ＭＳ Ｐゴシック" charset="-128"/>
                <a:cs typeface="ＭＳ Ｐゴシック" charset="-128"/>
              </a:rPr>
              <a:t>i</a:t>
            </a:r>
            <a:r>
              <a:rPr lang="en-US" sz="1200" kern="1200" dirty="0">
                <a:solidFill>
                  <a:schemeClr val="tx1"/>
                </a:solidFill>
                <a:effectLst/>
                <a:latin typeface="Times" charset="0"/>
                <a:ea typeface="ＭＳ Ｐゴシック" charset="-128"/>
                <a:cs typeface="ＭＳ Ｐゴシック" charset="-128"/>
              </a:rPr>
              <a:t>). The other relevant angles, such as the arguments of </a:t>
            </a:r>
            <a:r>
              <a:rPr lang="en-US" sz="1200" kern="1200" dirty="0" err="1">
                <a:solidFill>
                  <a:schemeClr val="tx1"/>
                </a:solidFill>
                <a:effectLst/>
                <a:latin typeface="Times" charset="0"/>
                <a:ea typeface="ＭＳ Ｐゴシック" charset="-128"/>
                <a:cs typeface="ＭＳ Ｐゴシック" charset="-128"/>
              </a:rPr>
              <a:t>pericentre</a:t>
            </a:r>
            <a:r>
              <a:rPr lang="en-US" sz="1200" kern="1200" dirty="0">
                <a:solidFill>
                  <a:schemeClr val="tx1"/>
                </a:solidFill>
                <a:effectLst/>
                <a:latin typeface="Times" charset="0"/>
                <a:ea typeface="ＭＳ Ｐゴシック" charset="-128"/>
                <a:cs typeface="ＭＳ Ｐゴシック" charset="-128"/>
              </a:rPr>
              <a:t>, nodes and mean anomalies, are drawn randomly. </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Bottom figure: Distribution of eccentricities at the moment the binaries enter the LIGO frequency band (10 Hz) for BH-BH mergers in a Milky Way-like nucleus, for </a:t>
            </a:r>
            <a:r>
              <a:rPr lang="en-US" sz="1200" kern="1200" dirty="0" err="1">
                <a:solidFill>
                  <a:schemeClr val="tx1"/>
                </a:solidFill>
                <a:effectLst/>
                <a:latin typeface="Times" charset="0"/>
                <a:ea typeface="ＭＳ Ｐゴシック" charset="-128"/>
                <a:cs typeface="ＭＳ Ｐゴシック" charset="-128"/>
              </a:rPr>
              <a:t>di↵erent</a:t>
            </a:r>
            <a:r>
              <a:rPr lang="en-US" sz="1200" kern="1200" dirty="0">
                <a:solidFill>
                  <a:schemeClr val="tx1"/>
                </a:solidFill>
                <a:effectLst/>
                <a:latin typeface="Times" charset="0"/>
                <a:ea typeface="ＭＳ Ｐゴシック" charset="-128"/>
                <a:cs typeface="ＭＳ Ｐゴシック" charset="-128"/>
              </a:rPr>
              <a:t> values of and ↵. The vertical line shows the minimum e10Hz = 0.081 where LIGO/VIRGO/KAGRA network may distinguish eccentric sources from circular sources. A significant fraction of binaries have a significant eccentricity in the LIGO band.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10</a:t>
            </a:fld>
            <a:endParaRPr lang="en-US"/>
          </a:p>
        </p:txBody>
      </p:sp>
    </p:spTree>
    <p:extLst>
      <p:ext uri="{BB962C8B-B14F-4D97-AF65-F5344CB8AC3E}">
        <p14:creationId xmlns:p14="http://schemas.microsoft.com/office/powerpoint/2010/main" val="225686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fld id="{552A3EAD-4EF3-3742-98B3-935D6B0AE310}" type="slidenum">
              <a:rPr lang="de-DE" altLang="en-US" sz="1200"/>
              <a:pPr/>
              <a:t>11</a:t>
            </a:fld>
            <a:endParaRPr lang="de-DE" altLang="en-US" sz="1200"/>
          </a:p>
        </p:txBody>
      </p:sp>
      <p:sp>
        <p:nvSpPr>
          <p:cNvPr id="70658" name="Rectangle 2"/>
          <p:cNvSpPr>
            <a:spLocks noGrp="1" noRot="1" noChangeAspect="1" noChangeArrowheads="1" noTextEdit="1"/>
          </p:cNvSpPr>
          <p:nvPr>
            <p:ph type="sldImg"/>
          </p:nvPr>
        </p:nvSpPr>
        <p:spPr>
          <a:xfrm>
            <a:off x="1143000" y="685800"/>
            <a:ext cx="4573588" cy="3430588"/>
          </a:xfrm>
          <a:ln/>
        </p:spPr>
      </p:sp>
      <p:sp>
        <p:nvSpPr>
          <p:cNvPr id="70659" name="Rectangle 3"/>
          <p:cNvSpPr>
            <a:spLocks noGrp="1" noChangeArrowheads="1"/>
          </p:cNvSpPr>
          <p:nvPr>
            <p:ph type="body" idx="1"/>
          </p:nvPr>
        </p:nvSpPr>
        <p:spPr>
          <a:xfrm>
            <a:off x="914400" y="4343400"/>
            <a:ext cx="5029200" cy="4114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aseline="0" noProof="1"/>
              <a:t>. </a:t>
            </a:r>
            <a:endParaRPr lang="en-US" altLang="en-US" noProof="1"/>
          </a:p>
        </p:txBody>
      </p:sp>
    </p:spTree>
    <p:extLst>
      <p:ext uri="{BB962C8B-B14F-4D97-AF65-F5344CB8AC3E}">
        <p14:creationId xmlns:p14="http://schemas.microsoft.com/office/powerpoint/2010/main" val="1561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fld id="{F42679A1-F232-0249-80D2-8A6F88221196}" type="slidenum">
              <a:rPr lang="de-DE" altLang="en-US" sz="1200"/>
              <a:pPr/>
              <a:t>12</a:t>
            </a:fld>
            <a:endParaRPr lang="de-DE" altLang="en-US" sz="1200"/>
          </a:p>
        </p:txBody>
      </p:sp>
      <p:sp>
        <p:nvSpPr>
          <p:cNvPr id="70658" name="Rectangle 2"/>
          <p:cNvSpPr>
            <a:spLocks noGrp="1" noRot="1" noChangeAspect="1" noChangeArrowheads="1" noTextEdit="1"/>
          </p:cNvSpPr>
          <p:nvPr>
            <p:ph type="sldImg"/>
          </p:nvPr>
        </p:nvSpPr>
        <p:spPr>
          <a:xfrm>
            <a:off x="1143000" y="685800"/>
            <a:ext cx="4573588" cy="3430588"/>
          </a:xfrm>
          <a:ln/>
        </p:spPr>
      </p:sp>
      <p:sp>
        <p:nvSpPr>
          <p:cNvPr id="70659"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118979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SMBH binary separation: ~0.8 (M1/M6)^1/2 pc.</a:t>
            </a:r>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13</a:t>
            </a:fld>
            <a:endParaRPr lang="en-US"/>
          </a:p>
        </p:txBody>
      </p:sp>
    </p:spTree>
    <p:extLst>
      <p:ext uri="{BB962C8B-B14F-4D97-AF65-F5344CB8AC3E}">
        <p14:creationId xmlns:p14="http://schemas.microsoft.com/office/powerpoint/2010/main" val="323218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E-merger: </a:t>
            </a:r>
            <a:r>
              <a:rPr lang="en-US" sz="1200" kern="1200" dirty="0">
                <a:solidFill>
                  <a:schemeClr val="tx1"/>
                </a:solidFill>
                <a:effectLst/>
                <a:latin typeface="Times" charset="0"/>
                <a:ea typeface="ＭＳ Ｐゴシック" charset="-128"/>
                <a:cs typeface="ＭＳ Ｐゴシック" charset="-128"/>
              </a:rPr>
              <a:t>the outer triple is unstable, indicating that the influence of </a:t>
            </a:r>
            <a:r>
              <a:rPr lang="en-US" sz="1200" i="1" kern="1200" dirty="0">
                <a:solidFill>
                  <a:schemeClr val="tx1"/>
                </a:solidFill>
                <a:effectLst/>
                <a:latin typeface="Times" charset="0"/>
                <a:ea typeface="ＭＳ Ｐゴシック" charset="-128"/>
                <a:cs typeface="ＭＳ Ｐゴシック" charset="-128"/>
              </a:rPr>
              <a:t>M</a:t>
            </a:r>
            <a:r>
              <a:rPr lang="en-US" sz="1200" kern="1200" dirty="0">
                <a:solidFill>
                  <a:schemeClr val="tx1"/>
                </a:solidFill>
                <a:effectLst/>
                <a:latin typeface="Times" charset="0"/>
                <a:ea typeface="ＭＳ Ｐゴシック" charset="-128"/>
                <a:cs typeface="ＭＳ Ｐゴシック" charset="-128"/>
              </a:rPr>
              <a:t>2 severely perturbs the orbit of the </a:t>
            </a:r>
            <a:r>
              <a:rPr lang="en-US" sz="1200" kern="1200" dirty="0" err="1">
                <a:solidFill>
                  <a:schemeClr val="tx1"/>
                </a:solidFill>
                <a:effectLst/>
                <a:latin typeface="Times" charset="0"/>
                <a:ea typeface="ＭＳ Ｐゴシック" charset="-128"/>
                <a:cs typeface="ＭＳ Ｐゴシック" charset="-128"/>
              </a:rPr>
              <a:t>centre</a:t>
            </a:r>
            <a:r>
              <a:rPr lang="en-US" sz="1200" kern="1200" dirty="0">
                <a:solidFill>
                  <a:schemeClr val="tx1"/>
                </a:solidFill>
                <a:effectLst/>
                <a:latin typeface="Times" charset="0"/>
                <a:ea typeface="ＭＳ Ｐゴシック" charset="-128"/>
                <a:cs typeface="ＭＳ Ｐゴシック" charset="-128"/>
              </a:rPr>
              <a:t> of mass of the CO binary. In fact, in this case the CO binary can be significantly ejected by close encounters with </a:t>
            </a:r>
            <a:r>
              <a:rPr lang="en-US" sz="1200" i="1" kern="1200" dirty="0">
                <a:solidFill>
                  <a:schemeClr val="tx1"/>
                </a:solidFill>
                <a:effectLst/>
                <a:latin typeface="Times" charset="0"/>
                <a:ea typeface="ＭＳ Ｐゴシック" charset="-128"/>
                <a:cs typeface="ＭＳ Ｐゴシック" charset="-128"/>
              </a:rPr>
              <a:t>M</a:t>
            </a:r>
            <a:r>
              <a:rPr lang="en-US" sz="1200" kern="1200" dirty="0">
                <a:solidFill>
                  <a:schemeClr val="tx1"/>
                </a:solidFill>
                <a:effectLst/>
                <a:latin typeface="Times" charset="0"/>
                <a:ea typeface="ＭＳ Ｐゴシック" charset="-128"/>
                <a:cs typeface="ＭＳ Ｐゴシック" charset="-128"/>
              </a:rPr>
              <a:t>2, causing its ejection from the SMBHB sphere of influence with high velocity.  E-mergers are a subset of HVBs with </a:t>
            </a:r>
            <a:r>
              <a:rPr lang="en-US" sz="1200" kern="1200" dirty="0" err="1">
                <a:solidFill>
                  <a:schemeClr val="tx1"/>
                </a:solidFill>
                <a:effectLst/>
                <a:latin typeface="Times" charset="0"/>
                <a:ea typeface="ＭＳ Ｐゴシック" charset="-128"/>
                <a:cs typeface="ＭＳ Ｐゴシック" charset="-128"/>
              </a:rPr>
              <a:t>t_GW</a:t>
            </a:r>
            <a:r>
              <a:rPr lang="en-US" sz="1200" kern="1200" dirty="0">
                <a:solidFill>
                  <a:schemeClr val="tx1"/>
                </a:solidFill>
                <a:effectLst/>
                <a:latin typeface="Times" charset="0"/>
                <a:ea typeface="ＭＳ Ｐゴシック" charset="-128"/>
                <a:cs typeface="ＭＳ Ｐゴシック" charset="-128"/>
              </a:rPr>
              <a:t>&lt;</a:t>
            </a:r>
            <a:r>
              <a:rPr lang="en-US" sz="1200" kern="1200" dirty="0" err="1">
                <a:solidFill>
                  <a:schemeClr val="tx1"/>
                </a:solidFill>
                <a:effectLst/>
                <a:latin typeface="Times" charset="0"/>
                <a:ea typeface="ＭＳ Ｐゴシック" charset="-128"/>
                <a:cs typeface="ＭＳ Ｐゴシック" charset="-128"/>
              </a:rPr>
              <a:t>t_Hubble</a:t>
            </a:r>
            <a:r>
              <a:rPr lang="en-US" sz="1200" kern="1200" dirty="0">
                <a:solidFill>
                  <a:schemeClr val="tx1"/>
                </a:solidFill>
                <a:effectLst/>
                <a:latin typeface="Times" charset="0"/>
                <a:ea typeface="ＭＳ Ｐゴシック" charset="-128"/>
                <a:cs typeface="ＭＳ Ｐゴシック" charset="-128"/>
              </a:rPr>
              <a:t>.</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Quick mergers (i.e. collisions): </a:t>
            </a:r>
            <a:r>
              <a:rPr lang="en-US" sz="1200" kern="1200" dirty="0">
                <a:solidFill>
                  <a:schemeClr val="tx1"/>
                </a:solidFill>
                <a:effectLst/>
                <a:latin typeface="Times" charset="0"/>
                <a:ea typeface="ＭＳ Ｐゴシック" charset="-128"/>
                <a:cs typeface="ＭＳ Ｐゴシック" charset="-128"/>
              </a:rPr>
              <a:t>In the inner triple system, LK cycles can directly create collisions between the components of the compact object binary if the eccentricity becomes sufficiently high.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Slow mergers: </a:t>
            </a:r>
            <a:r>
              <a:rPr lang="en-US" sz="1200" kern="1200" dirty="0">
                <a:solidFill>
                  <a:schemeClr val="tx1"/>
                </a:solidFill>
                <a:effectLst/>
                <a:latin typeface="Times" charset="0"/>
                <a:ea typeface="ＭＳ Ｐゴシック" charset="-128"/>
                <a:cs typeface="ＭＳ Ｐゴシック" charset="-128"/>
              </a:rPr>
              <a:t>Some CO binaries neither experience ejections by </a:t>
            </a:r>
            <a:r>
              <a:rPr lang="en-US" sz="1200" i="1" kern="1200" dirty="0">
                <a:solidFill>
                  <a:schemeClr val="tx1"/>
                </a:solidFill>
                <a:effectLst/>
                <a:latin typeface="Times" charset="0"/>
                <a:ea typeface="ＭＳ Ｐゴシック" charset="-128"/>
                <a:cs typeface="ＭＳ Ｐゴシック" charset="-128"/>
              </a:rPr>
              <a:t>M</a:t>
            </a:r>
            <a:r>
              <a:rPr lang="en-US" sz="1200" kern="1200" dirty="0">
                <a:solidFill>
                  <a:schemeClr val="tx1"/>
                </a:solidFill>
                <a:effectLst/>
                <a:latin typeface="Times" charset="0"/>
                <a:ea typeface="ＭＳ Ｐゴシック" charset="-128"/>
                <a:cs typeface="ＭＳ Ｐゴシック" charset="-128"/>
              </a:rPr>
              <a:t>2 nor are subject to strong LK cycles. This occurs for a subset of systems located within the stable region in our stability map where </a:t>
            </a:r>
            <a:r>
              <a:rPr lang="en-US" sz="1200" i="1" kern="1200" dirty="0">
                <a:solidFill>
                  <a:schemeClr val="tx1"/>
                </a:solidFill>
                <a:effectLst/>
                <a:latin typeface="Times" charset="0"/>
                <a:ea typeface="ＭＳ Ｐゴシック" charset="-128"/>
                <a:cs typeface="ＭＳ Ｐゴシック" charset="-128"/>
              </a:rPr>
              <a:t>S</a:t>
            </a:r>
            <a:r>
              <a:rPr lang="en-US" sz="1200" kern="1200" dirty="0">
                <a:solidFill>
                  <a:schemeClr val="tx1"/>
                </a:solidFill>
                <a:effectLst/>
                <a:latin typeface="Times" charset="0"/>
                <a:ea typeface="ＭＳ Ｐゴシック" charset="-128"/>
                <a:cs typeface="ＭＳ Ｐゴシック" charset="-128"/>
              </a:rPr>
              <a:t>in &gt; 0 and </a:t>
            </a:r>
            <a:r>
              <a:rPr lang="en-US" sz="1200" i="1" kern="1200" dirty="0" err="1">
                <a:solidFill>
                  <a:schemeClr val="tx1"/>
                </a:solidFill>
                <a:effectLst/>
                <a:latin typeface="Times" charset="0"/>
                <a:ea typeface="ＭＳ Ｐゴシック" charset="-128"/>
                <a:cs typeface="ＭＳ Ｐゴシック" charset="-128"/>
              </a:rPr>
              <a:t>S</a:t>
            </a:r>
            <a:r>
              <a:rPr lang="en-US" sz="1200" kern="1200" dirty="0" err="1">
                <a:solidFill>
                  <a:schemeClr val="tx1"/>
                </a:solidFill>
                <a:effectLst/>
                <a:latin typeface="Times" charset="0"/>
                <a:ea typeface="ＭＳ Ｐゴシック" charset="-128"/>
                <a:cs typeface="ＭＳ Ｐゴシック" charset="-128"/>
              </a:rPr>
              <a:t>out</a:t>
            </a:r>
            <a:r>
              <a:rPr lang="en-US" sz="1200" kern="1200" dirty="0">
                <a:solidFill>
                  <a:schemeClr val="tx1"/>
                </a:solidFill>
                <a:effectLst/>
                <a:latin typeface="Times" charset="0"/>
                <a:ea typeface="ＭＳ Ｐゴシック" charset="-128"/>
                <a:cs typeface="ＭＳ Ｐゴシック" charset="-128"/>
              </a:rPr>
              <a:t> &gt; 0.  These would merger by CE in the standard isolated binary scenario (and would circularize at merger).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rPr>
              <a:t>Decoupled: </a:t>
            </a:r>
            <a:r>
              <a:rPr lang="en-US" sz="1200" kern="1200" dirty="0">
                <a:solidFill>
                  <a:schemeClr val="tx1"/>
                </a:solidFill>
                <a:effectLst/>
                <a:latin typeface="Times" charset="0"/>
                <a:ea typeface="ＭＳ Ｐゴシック" charset="-128"/>
                <a:cs typeface="ＭＳ Ｐゴシック" charset="-128"/>
              </a:rPr>
              <a:t>indicates binary disruption from interaction with the secondary massive BH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14</a:t>
            </a:fld>
            <a:endParaRPr lang="en-US"/>
          </a:p>
        </p:txBody>
      </p:sp>
    </p:spTree>
    <p:extLst>
      <p:ext uri="{BB962C8B-B14F-4D97-AF65-F5344CB8AC3E}">
        <p14:creationId xmlns:p14="http://schemas.microsoft.com/office/powerpoint/2010/main" val="248052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studied the dynamical interactions of a cluster of BH remnants of a dense star cluster, like in a OB association. More specifically, we explored the binary mass function that results from a variety of initial mass functions of the isolated BHs.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The relative fraction of those binaries which merge within the Hubble time is 0.092%, 0.069%, and 0.048% for </a:t>
            </a:r>
            <a:r>
              <a:rPr lang="el-GR" sz="1200" kern="1200" dirty="0">
                <a:solidFill>
                  <a:schemeClr val="tx1"/>
                </a:solidFill>
                <a:effectLst/>
                <a:latin typeface="Times" charset="0"/>
                <a:ea typeface="ＭＳ Ｐゴシック" charset="-128"/>
                <a:cs typeface="ＭＳ Ｐゴシック" charset="-128"/>
              </a:rPr>
              <a:t>α = 1, 2, 3, </a:t>
            </a:r>
            <a:r>
              <a:rPr lang="en-US" sz="1200" kern="1200" dirty="0">
                <a:solidFill>
                  <a:schemeClr val="tx1"/>
                </a:solidFill>
                <a:effectLst/>
                <a:latin typeface="Times" charset="0"/>
                <a:ea typeface="ＭＳ Ｐゴシック" charset="-128"/>
                <a:cs typeface="ＭＳ Ｐゴシック" charset="-128"/>
              </a:rPr>
              <a:t>respectively. </a:t>
            </a:r>
            <a:endParaRPr lang="en-US" dirty="0"/>
          </a:p>
          <a:p>
            <a:r>
              <a:rPr lang="en-US" dirty="0"/>
              <a:t>Volume: 0.1pc</a:t>
            </a:r>
          </a:p>
        </p:txBody>
      </p:sp>
      <p:sp>
        <p:nvSpPr>
          <p:cNvPr id="4" name="Slide Number Placeholder 3"/>
          <p:cNvSpPr>
            <a:spLocks noGrp="1"/>
          </p:cNvSpPr>
          <p:nvPr>
            <p:ph type="sldNum" sz="quarter" idx="5"/>
          </p:nvPr>
        </p:nvSpPr>
        <p:spPr/>
        <p:txBody>
          <a:bodyPr/>
          <a:lstStyle/>
          <a:p>
            <a:pPr>
              <a:defRPr/>
            </a:pPr>
            <a:fld id="{444143C1-88D4-4D4A-BC22-85EA8CDF8548}" type="slidenum">
              <a:rPr lang="en-US" smtClean="0"/>
              <a:pPr>
                <a:defRPr/>
              </a:pPr>
              <a:t>15</a:t>
            </a:fld>
            <a:endParaRPr lang="en-US"/>
          </a:p>
        </p:txBody>
      </p:sp>
    </p:spTree>
    <p:extLst>
      <p:ext uri="{BB962C8B-B14F-4D97-AF65-F5344CB8AC3E}">
        <p14:creationId xmlns:p14="http://schemas.microsoft.com/office/powerpoint/2010/main" val="370829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84A47-7F8B-A24D-A4AF-D5A970E35C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663A7-8B57-684A-AF91-A19B9B0921E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EFCA6-C150-C543-A9C1-0991F6001D3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034F3-B29E-F343-8B1D-0F23FA2B0A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E4037-5A69-FE46-921E-542E183B5AC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AE10EF-ABA4-3A43-9CAD-89A9BB77DBB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6F7444-A7C4-B845-A28E-A51D7B8AB6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7FF12C-7C59-164F-939D-0C29EDD9165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349EE5-758D-3643-AAC8-01A81F7EB69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4288D0-28D8-AE4A-BF4A-167C1EC99E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D6EA3C-413B-DC4F-AA5C-18CF2632169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69000">
              <a:srgbClr val="FFFFFF"/>
            </a:gs>
          </a:gsLst>
          <a:lin ang="162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2A9EA7C-CAC4-C24D-9C42-383FF9A0E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33.emf"/><Relationship Id="rId12"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733675" y="4038600"/>
            <a:ext cx="3511550" cy="701675"/>
          </a:xfrm>
          <a:prstGeom prst="rect">
            <a:avLst/>
          </a:prstGeom>
          <a:noFill/>
          <a:ln w="9525">
            <a:noFill/>
            <a:miter lim="800000"/>
            <a:headEnd/>
            <a:tailEnd/>
          </a:ln>
        </p:spPr>
        <p:txBody>
          <a:bodyPr wrap="none">
            <a:prstTxWarp prst="textNoShape">
              <a:avLst/>
            </a:prstTxWarp>
            <a:spAutoFit/>
          </a:bodyPr>
          <a:lstStyle/>
          <a:p>
            <a:r>
              <a:rPr lang="en-US" sz="4000" dirty="0"/>
              <a:t>Rosalba</a:t>
            </a:r>
            <a:r>
              <a:rPr lang="en-US" sz="4000" b="1" dirty="0"/>
              <a:t> </a:t>
            </a:r>
            <a:r>
              <a:rPr lang="en-US" sz="4000" dirty="0"/>
              <a:t>Perna</a:t>
            </a:r>
            <a:endParaRPr lang="en-US" sz="3200" b="1" dirty="0"/>
          </a:p>
        </p:txBody>
      </p:sp>
      <p:sp>
        <p:nvSpPr>
          <p:cNvPr id="14339" name="Rectangle 5"/>
          <p:cNvSpPr>
            <a:spLocks noChangeArrowheads="1"/>
          </p:cNvSpPr>
          <p:nvPr/>
        </p:nvSpPr>
        <p:spPr bwMode="auto">
          <a:xfrm>
            <a:off x="2575557" y="4953000"/>
            <a:ext cx="3749043" cy="461665"/>
          </a:xfrm>
          <a:prstGeom prst="rect">
            <a:avLst/>
          </a:prstGeom>
          <a:noFill/>
          <a:ln w="9525">
            <a:noFill/>
            <a:miter lim="800000"/>
            <a:headEnd/>
            <a:tailEnd/>
          </a:ln>
        </p:spPr>
        <p:txBody>
          <a:bodyPr wrap="none">
            <a:prstTxWarp prst="textNoShape">
              <a:avLst/>
            </a:prstTxWarp>
            <a:spAutoFit/>
          </a:bodyPr>
          <a:lstStyle/>
          <a:p>
            <a:r>
              <a:rPr lang="en-US" sz="2400" dirty="0"/>
              <a:t>(Stony Brook University)</a:t>
            </a:r>
          </a:p>
        </p:txBody>
      </p:sp>
      <p:sp>
        <p:nvSpPr>
          <p:cNvPr id="2055" name="WordArt 7"/>
          <p:cNvSpPr>
            <a:spLocks noChangeArrowheads="1" noChangeShapeType="1" noTextEdit="1"/>
          </p:cNvSpPr>
          <p:nvPr/>
        </p:nvSpPr>
        <p:spPr bwMode="auto">
          <a:xfrm>
            <a:off x="152400" y="228600"/>
            <a:ext cx="8991600" cy="3276600"/>
          </a:xfrm>
          <a:prstGeom prst="rect">
            <a:avLst/>
          </a:prstGeom>
        </p:spPr>
        <p:txBody>
          <a:bodyPr wrap="none" fromWordArt="1">
            <a:prstTxWarp prst="textPlain">
              <a:avLst>
                <a:gd name="adj" fmla="val 50319"/>
              </a:avLst>
            </a:prstTxWarp>
          </a:bodyPr>
          <a:lstStyle/>
          <a:p>
            <a:pPr algn="ctr">
              <a:defRPr/>
            </a:pPr>
            <a:r>
              <a:rPr lang="en-US" sz="5400" kern="10" dirty="0">
                <a:ln w="12700">
                  <a:solidFill>
                    <a:srgbClr val="07006B"/>
                  </a:solidFill>
                  <a:round/>
                  <a:headEnd/>
                  <a:tailEnd/>
                </a:ln>
                <a:solidFill>
                  <a:srgbClr val="FF0000"/>
                </a:solidFill>
                <a:effectLst>
                  <a:outerShdw blurRad="63500" dist="46662" dir="2115817" algn="ctr" rotWithShape="0">
                    <a:srgbClr val="9999FF">
                      <a:alpha val="74998"/>
                    </a:srgbClr>
                  </a:outerShdw>
                </a:effectLst>
                <a:latin typeface="Apple Chancery"/>
                <a:ea typeface="Apple Chancery"/>
                <a:cs typeface="Apple Chancery"/>
              </a:rPr>
              <a:t>Formation Channels of</a:t>
            </a:r>
          </a:p>
          <a:p>
            <a:pPr algn="ctr">
              <a:defRPr/>
            </a:pPr>
            <a:r>
              <a:rPr lang="en-US" sz="5400" kern="10" dirty="0">
                <a:ln w="12700">
                  <a:solidFill>
                    <a:srgbClr val="07006B"/>
                  </a:solidFill>
                  <a:round/>
                  <a:headEnd/>
                  <a:tailEnd/>
                </a:ln>
                <a:solidFill>
                  <a:srgbClr val="FF0000"/>
                </a:solidFill>
                <a:effectLst>
                  <a:outerShdw blurRad="63500" dist="46662" dir="2115817" algn="ctr" rotWithShape="0">
                    <a:srgbClr val="9999FF">
                      <a:alpha val="74998"/>
                    </a:srgbClr>
                  </a:outerShdw>
                </a:effectLst>
                <a:latin typeface="Apple Chancery"/>
                <a:ea typeface="Apple Chancery"/>
                <a:cs typeface="Apple Chancery"/>
              </a:rPr>
              <a:t>Compact Object Binaries</a:t>
            </a:r>
          </a:p>
          <a:p>
            <a:pPr algn="ctr">
              <a:defRPr/>
            </a:pPr>
            <a:r>
              <a:rPr lang="en-US" sz="5400" kern="10" dirty="0">
                <a:ln w="12700">
                  <a:solidFill>
                    <a:srgbClr val="07006B"/>
                  </a:solidFill>
                  <a:round/>
                  <a:headEnd/>
                  <a:tailEnd/>
                </a:ln>
                <a:solidFill>
                  <a:srgbClr val="FF0000"/>
                </a:solidFill>
                <a:effectLst>
                  <a:outerShdw blurRad="63500" dist="46662" dir="2115817" algn="ctr" rotWithShape="0">
                    <a:srgbClr val="9999FF">
                      <a:alpha val="74998"/>
                    </a:srgbClr>
                  </a:outerShdw>
                </a:effectLst>
                <a:latin typeface="Apple Chancery"/>
                <a:ea typeface="Apple Chancery"/>
                <a:cs typeface="Apple Chancery"/>
              </a:rPr>
              <a:t>And Observational</a:t>
            </a:r>
          </a:p>
          <a:p>
            <a:pPr algn="ctr">
              <a:defRPr/>
            </a:pPr>
            <a:r>
              <a:rPr lang="en-US" sz="5400" kern="10" dirty="0">
                <a:ln w="12700">
                  <a:solidFill>
                    <a:srgbClr val="07006B"/>
                  </a:solidFill>
                  <a:round/>
                  <a:headEnd/>
                  <a:tailEnd/>
                </a:ln>
                <a:solidFill>
                  <a:srgbClr val="FF0000"/>
                </a:solidFill>
                <a:effectLst>
                  <a:outerShdw blurRad="63500" dist="46662" dir="2115817" algn="ctr" rotWithShape="0">
                    <a:srgbClr val="9999FF">
                      <a:alpha val="74998"/>
                    </a:srgbClr>
                  </a:outerShdw>
                </a:effectLst>
                <a:latin typeface="Apple Chancery"/>
                <a:ea typeface="Apple Chancery"/>
                <a:cs typeface="Apple Chancery"/>
              </a:rPr>
              <a:t>Diagnostics</a:t>
            </a:r>
            <a:endParaRPr lang="en-US" sz="5400" kern="10" dirty="0">
              <a:ln w="12700">
                <a:solidFill>
                  <a:srgbClr val="07006B"/>
                </a:solidFill>
                <a:round/>
                <a:headEnd/>
                <a:tailEnd/>
              </a:ln>
              <a:solidFill>
                <a:srgbClr val="B2B2B2">
                  <a:alpha val="50000"/>
                </a:srgbClr>
              </a:solidFill>
              <a:effectLst>
                <a:outerShdw blurRad="63500" dist="46662" dir="2115817" algn="ctr" rotWithShape="0">
                  <a:srgbClr val="9999FF">
                    <a:alpha val="74998"/>
                  </a:srgbClr>
                </a:outerShdw>
              </a:effectLst>
              <a:latin typeface="Apple Chancery"/>
              <a:ea typeface="Apple Chancery"/>
              <a:cs typeface="Apple Chancery"/>
            </a:endParaRPr>
          </a:p>
        </p:txBody>
      </p:sp>
      <p:sp>
        <p:nvSpPr>
          <p:cNvPr id="14341" name="Rectangle 10"/>
          <p:cNvSpPr>
            <a:spLocks noChangeArrowheads="1"/>
          </p:cNvSpPr>
          <p:nvPr/>
        </p:nvSpPr>
        <p:spPr bwMode="auto">
          <a:xfrm>
            <a:off x="6369050" y="1017588"/>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0-10 at 1.55.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254500"/>
            <a:ext cx="1422400" cy="622300"/>
          </a:xfrm>
          <a:prstGeom prst="rect">
            <a:avLst/>
          </a:prstGeom>
        </p:spPr>
      </p:pic>
      <p:pic>
        <p:nvPicPr>
          <p:cNvPr id="6" name="Picture 5" descr="Screen Shot 2019-10-10 at 3.05.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00175" cy="4038600"/>
          </a:xfrm>
          <a:prstGeom prst="rect">
            <a:avLst/>
          </a:prstGeom>
        </p:spPr>
      </p:pic>
      <p:pic>
        <p:nvPicPr>
          <p:cNvPr id="7" name="Picture 6" descr="Screen Shot 2019-10-10 at 2.54.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526" y="2743199"/>
            <a:ext cx="4889474" cy="4072467"/>
          </a:xfrm>
          <a:prstGeom prst="rect">
            <a:avLst/>
          </a:prstGeom>
        </p:spPr>
      </p:pic>
      <p:sp>
        <p:nvSpPr>
          <p:cNvPr id="8" name="TextBox 7"/>
          <p:cNvSpPr txBox="1"/>
          <p:nvPr/>
        </p:nvSpPr>
        <p:spPr>
          <a:xfrm>
            <a:off x="4953000" y="76200"/>
            <a:ext cx="4304183" cy="2308324"/>
          </a:xfrm>
          <a:prstGeom prst="rect">
            <a:avLst/>
          </a:prstGeom>
          <a:noFill/>
        </p:spPr>
        <p:txBody>
          <a:bodyPr wrap="none" rtlCol="0">
            <a:spAutoFit/>
          </a:bodyPr>
          <a:lstStyle/>
          <a:p>
            <a:r>
              <a:rPr lang="en-US" sz="2400" dirty="0"/>
              <a:t>BH-BH mass distribution,</a:t>
            </a:r>
          </a:p>
          <a:p>
            <a:r>
              <a:rPr lang="en-US" sz="2400" dirty="0"/>
              <a:t>and eccentricity distribution</a:t>
            </a:r>
          </a:p>
          <a:p>
            <a:r>
              <a:rPr lang="en-US" sz="2400" dirty="0"/>
              <a:t>at the time of entering the</a:t>
            </a:r>
          </a:p>
          <a:p>
            <a:r>
              <a:rPr lang="en-US" sz="2400" dirty="0"/>
              <a:t>LIGO band for a variety of </a:t>
            </a:r>
          </a:p>
          <a:p>
            <a:r>
              <a:rPr lang="en-US" sz="2400" dirty="0"/>
              <a:t>models</a:t>
            </a:r>
          </a:p>
          <a:p>
            <a:endParaRPr lang="en-US" sz="2400" dirty="0"/>
          </a:p>
        </p:txBody>
      </p:sp>
      <p:sp>
        <p:nvSpPr>
          <p:cNvPr id="9" name="TextBox 8"/>
          <p:cNvSpPr txBox="1"/>
          <p:nvPr/>
        </p:nvSpPr>
        <p:spPr>
          <a:xfrm>
            <a:off x="-76200" y="6409492"/>
            <a:ext cx="5050068" cy="677108"/>
          </a:xfrm>
          <a:prstGeom prst="rect">
            <a:avLst/>
          </a:prstGeom>
          <a:noFill/>
        </p:spPr>
        <p:txBody>
          <a:bodyPr wrap="none" rtlCol="0">
            <a:spAutoFit/>
          </a:bodyPr>
          <a:lstStyle/>
          <a:p>
            <a:r>
              <a:rPr lang="en-US" sz="1800" dirty="0"/>
              <a:t>[</a:t>
            </a:r>
            <a:r>
              <a:rPr lang="en-US" sz="1800" dirty="0" err="1"/>
              <a:t>Fragione</a:t>
            </a:r>
            <a:r>
              <a:rPr lang="en-US" sz="1800" dirty="0"/>
              <a:t>, </a:t>
            </a:r>
            <a:r>
              <a:rPr lang="en-US" sz="1800" dirty="0" err="1"/>
              <a:t>Grishin</a:t>
            </a:r>
            <a:r>
              <a:rPr lang="en-US" sz="1800" dirty="0"/>
              <a:t>, Leigh, </a:t>
            </a:r>
            <a:r>
              <a:rPr lang="en-US" sz="1800" dirty="0" err="1"/>
              <a:t>Perets</a:t>
            </a:r>
            <a:r>
              <a:rPr lang="en-US" sz="1800" dirty="0"/>
              <a:t>, Perna 2019]</a:t>
            </a:r>
            <a:endParaRPr lang="en-US" sz="1800" dirty="0">
              <a:solidFill>
                <a:srgbClr val="FF0000"/>
              </a:solidFill>
            </a:endParaRPr>
          </a:p>
          <a:p>
            <a:endParaRPr lang="en-US" dirty="0"/>
          </a:p>
        </p:txBody>
      </p:sp>
    </p:spTree>
    <p:extLst>
      <p:ext uri="{BB962C8B-B14F-4D97-AF65-F5344CB8AC3E}">
        <p14:creationId xmlns:p14="http://schemas.microsoft.com/office/powerpoint/2010/main" val="140873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p:cNvCxnSpPr/>
          <p:nvPr/>
        </p:nvCxnSpPr>
        <p:spPr bwMode="auto">
          <a:xfrm flipH="1" flipV="1">
            <a:off x="1968079" y="1661436"/>
            <a:ext cx="3596" cy="5062956"/>
          </a:xfrm>
          <a:prstGeom prst="straightConnector1">
            <a:avLst/>
          </a:prstGeom>
          <a:solidFill>
            <a:schemeClr val="accent1"/>
          </a:solidFill>
          <a:ln w="6985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416" name="TextBox 20"/>
          <p:cNvSpPr txBox="1">
            <a:spLocks noChangeArrowheads="1"/>
          </p:cNvSpPr>
          <p:nvPr/>
        </p:nvSpPr>
        <p:spPr bwMode="auto">
          <a:xfrm>
            <a:off x="228599" y="1132905"/>
            <a:ext cx="1503933" cy="477054"/>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buFont typeface="Wingdings" charset="2"/>
              <a:buNone/>
            </a:pPr>
            <a:r>
              <a:rPr lang="en-US" altLang="en-US" sz="2500" noProof="1">
                <a:solidFill>
                  <a:schemeClr val="accent2"/>
                </a:solidFill>
              </a:rPr>
              <a:t>Theory</a:t>
            </a:r>
            <a:endParaRPr altLang="en-US" sz="2500" noProof="1">
              <a:solidFill>
                <a:schemeClr val="accent2"/>
              </a:solidFill>
            </a:endParaRPr>
          </a:p>
        </p:txBody>
      </p:sp>
      <p:sp>
        <p:nvSpPr>
          <p:cNvPr id="17418" name="TextBox 20"/>
          <p:cNvSpPr txBox="1">
            <a:spLocks noChangeArrowheads="1"/>
          </p:cNvSpPr>
          <p:nvPr/>
        </p:nvSpPr>
        <p:spPr bwMode="auto">
          <a:xfrm>
            <a:off x="68076" y="2521636"/>
            <a:ext cx="1127175" cy="47783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buFont typeface="Wingdings" charset="2"/>
              <a:buNone/>
            </a:pPr>
            <a:r>
              <a:rPr lang="en-US" altLang="en-US" sz="2500" noProof="1">
                <a:solidFill>
                  <a:srgbClr val="FF0000"/>
                </a:solidFill>
              </a:rPr>
              <a:t>Low z</a:t>
            </a:r>
            <a:endParaRPr altLang="en-US" sz="2500" noProof="1">
              <a:solidFill>
                <a:srgbClr val="FF0000"/>
              </a:solidFill>
            </a:endParaRPr>
          </a:p>
        </p:txBody>
      </p:sp>
      <p:sp>
        <p:nvSpPr>
          <p:cNvPr id="17435" name="TextBox 35"/>
          <p:cNvSpPr txBox="1">
            <a:spLocks noChangeArrowheads="1"/>
          </p:cNvSpPr>
          <p:nvPr/>
        </p:nvSpPr>
        <p:spPr bwMode="auto">
          <a:xfrm>
            <a:off x="-752475" y="6508750"/>
            <a:ext cx="184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endParaRPr lang="en-US" altLang="en-US"/>
          </a:p>
        </p:txBody>
      </p:sp>
      <p:pic>
        <p:nvPicPr>
          <p:cNvPr id="3" name="Picture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968203" y="5699553"/>
            <a:ext cx="626788" cy="62678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405723" y="5961888"/>
            <a:ext cx="1124712" cy="1124712"/>
          </a:xfrm>
          <a:prstGeom prst="rect">
            <a:avLst/>
          </a:prstGeom>
        </p:spPr>
      </p:pic>
      <p:pic>
        <p:nvPicPr>
          <p:cNvPr id="5" name="Picture 4"/>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3190874" y="4761499"/>
            <a:ext cx="967100" cy="967100"/>
          </a:xfrm>
          <a:prstGeom prst="rect">
            <a:avLst/>
          </a:prstGeom>
        </p:spPr>
      </p:pic>
      <p:pic>
        <p:nvPicPr>
          <p:cNvPr id="6" name="Picture 5"/>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tretch>
            <a:fillRect/>
          </a:stretch>
        </p:blipFill>
        <p:spPr>
          <a:xfrm>
            <a:off x="157009" y="3599153"/>
            <a:ext cx="796808" cy="796808"/>
          </a:xfrm>
          <a:prstGeom prst="rect">
            <a:avLst/>
          </a:prstGeom>
        </p:spPr>
      </p:pic>
      <p:sp>
        <p:nvSpPr>
          <p:cNvPr id="8" name="TextBox 7"/>
          <p:cNvSpPr txBox="1"/>
          <p:nvPr/>
        </p:nvSpPr>
        <p:spPr>
          <a:xfrm>
            <a:off x="-11728938" y="-2286000"/>
            <a:ext cx="184731" cy="400110"/>
          </a:xfrm>
          <a:prstGeom prst="rect">
            <a:avLst/>
          </a:prstGeom>
          <a:blipFill rotWithShape="0">
            <a:blip r:embed="rId9"/>
            <a:stretch>
              <a:fillRect/>
            </a:stretch>
          </a:blipFill>
          <a:ln w="38100">
            <a:solidFill>
              <a:schemeClr val="bg1"/>
            </a:solidFill>
          </a:ln>
        </p:spPr>
        <p:txBody>
          <a:bodyPr wrap="none" rtlCol="0">
            <a:spAutoFit/>
          </a:bodyPr>
          <a:lstStyle/>
          <a:p>
            <a:endParaRPr lang="en-US" dirty="0">
              <a:no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1171314" y="4037719"/>
            <a:ext cx="1503933" cy="1503933"/>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561773" y="1319870"/>
            <a:ext cx="2894409" cy="2894409"/>
          </a:xfrm>
          <a:prstGeom prst="rect">
            <a:avLst/>
          </a:prstGeom>
        </p:spPr>
      </p:pic>
      <p:sp>
        <p:nvSpPr>
          <p:cNvPr id="20" name="TextBox 20"/>
          <p:cNvSpPr txBox="1">
            <a:spLocks noChangeArrowheads="1"/>
          </p:cNvSpPr>
          <p:nvPr/>
        </p:nvSpPr>
        <p:spPr bwMode="auto">
          <a:xfrm>
            <a:off x="3729481" y="5945957"/>
            <a:ext cx="1628809" cy="861774"/>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buFont typeface="Wingdings" charset="2"/>
              <a:buNone/>
            </a:pPr>
            <a:r>
              <a:rPr lang="en-US" altLang="en-US" sz="2500" noProof="1">
                <a:solidFill>
                  <a:schemeClr val="accent2"/>
                </a:solidFill>
              </a:rPr>
              <a:t>Merger+ accretion</a:t>
            </a:r>
            <a:endParaRPr altLang="en-US" sz="2500" noProof="1">
              <a:solidFill>
                <a:schemeClr val="accent2"/>
              </a:solidFill>
            </a:endParaRPr>
          </a:p>
        </p:txBody>
      </p:sp>
      <p:sp useBgFill="1">
        <p:nvSpPr>
          <p:cNvPr id="29" name="Rectangle 28"/>
          <p:cNvSpPr/>
          <p:nvPr/>
        </p:nvSpPr>
        <p:spPr bwMode="auto">
          <a:xfrm>
            <a:off x="130629" y="6376939"/>
            <a:ext cx="894303" cy="532563"/>
          </a:xfrm>
          <a:prstGeom prst="rect">
            <a:avLst/>
          </a:prstGeom>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TextBox 20"/>
          <p:cNvSpPr txBox="1">
            <a:spLocks noChangeArrowheads="1"/>
          </p:cNvSpPr>
          <p:nvPr/>
        </p:nvSpPr>
        <p:spPr bwMode="auto">
          <a:xfrm>
            <a:off x="2675247" y="1147387"/>
            <a:ext cx="2069042" cy="477054"/>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buFont typeface="Wingdings" charset="2"/>
              <a:buNone/>
            </a:pPr>
            <a:r>
              <a:rPr lang="en-US" altLang="en-US" sz="2500" noProof="1">
                <a:solidFill>
                  <a:schemeClr val="accent2"/>
                </a:solidFill>
              </a:rPr>
              <a:t>Observations</a:t>
            </a:r>
            <a:endParaRPr altLang="en-US" sz="2500" noProof="1">
              <a:solidFill>
                <a:schemeClr val="accent2"/>
              </a:solidFill>
            </a:endParaRPr>
          </a:p>
        </p:txBody>
      </p:sp>
      <p:sp>
        <p:nvSpPr>
          <p:cNvPr id="110" name="TextBox 20"/>
          <p:cNvSpPr txBox="1">
            <a:spLocks noChangeArrowheads="1"/>
          </p:cNvSpPr>
          <p:nvPr/>
        </p:nvSpPr>
        <p:spPr bwMode="auto">
          <a:xfrm>
            <a:off x="14058" y="6303962"/>
            <a:ext cx="1210601" cy="47783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buFont typeface="Wingdings" charset="2"/>
              <a:buNone/>
            </a:pPr>
            <a:r>
              <a:rPr lang="en-US" altLang="en-US" sz="2500" noProof="1">
                <a:solidFill>
                  <a:srgbClr val="FF0000"/>
                </a:solidFill>
              </a:rPr>
              <a:t>High z</a:t>
            </a:r>
            <a:endParaRPr altLang="en-US" sz="2500" noProof="1">
              <a:solidFill>
                <a:srgbClr val="FF0000"/>
              </a:solidFill>
            </a:endParaRPr>
          </a:p>
        </p:txBody>
      </p:sp>
      <p:sp>
        <p:nvSpPr>
          <p:cNvPr id="33" name="Down Arrow 35"/>
          <p:cNvSpPr>
            <a:spLocks noChangeArrowheads="1"/>
          </p:cNvSpPr>
          <p:nvPr/>
        </p:nvSpPr>
        <p:spPr bwMode="auto">
          <a:xfrm rot="16200000">
            <a:off x="1267811" y="3694845"/>
            <a:ext cx="205491" cy="633290"/>
          </a:xfrm>
          <a:prstGeom prst="downArrow">
            <a:avLst>
              <a:gd name="adj1" fmla="val 50000"/>
              <a:gd name="adj2" fmla="val 50000"/>
            </a:avLst>
          </a:prstGeom>
          <a:solidFill>
            <a:srgbClr val="FFFF00"/>
          </a:solidFill>
          <a:ln w="63500">
            <a:solidFill>
              <a:srgbClr val="FFC000"/>
            </a:solidFill>
            <a:round/>
            <a:headEnd/>
            <a:tailEnd/>
          </a:ln>
        </p:spPr>
        <p:txBody>
          <a:bodyPr wrap="none" lIns="90000" tIns="46800" rIns="90000" bIns="46800" anchor="ct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eaLnBrk="1" hangingPunct="1"/>
            <a:endParaRPr lang="en-US" altLang="en-US" sz="2800">
              <a:solidFill>
                <a:schemeClr val="bg1"/>
              </a:solidFill>
            </a:endParaRPr>
          </a:p>
        </p:txBody>
      </p:sp>
      <p:sp>
        <p:nvSpPr>
          <p:cNvPr id="34" name="Down Arrow 35"/>
          <p:cNvSpPr>
            <a:spLocks noChangeArrowheads="1"/>
          </p:cNvSpPr>
          <p:nvPr/>
        </p:nvSpPr>
        <p:spPr bwMode="auto">
          <a:xfrm rot="5400000">
            <a:off x="2371206" y="5636768"/>
            <a:ext cx="265886" cy="659127"/>
          </a:xfrm>
          <a:prstGeom prst="downArrow">
            <a:avLst>
              <a:gd name="adj1" fmla="val 50000"/>
              <a:gd name="adj2" fmla="val 50000"/>
            </a:avLst>
          </a:prstGeom>
          <a:solidFill>
            <a:srgbClr val="FFFF00"/>
          </a:solidFill>
          <a:ln w="63500">
            <a:solidFill>
              <a:srgbClr val="FFC000"/>
            </a:solidFill>
            <a:round/>
            <a:headEnd/>
            <a:tailEnd/>
          </a:ln>
        </p:spPr>
        <p:txBody>
          <a:bodyPr wrap="none" lIns="90000" tIns="46800" rIns="90000" bIns="46800" anchor="ct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eaLnBrk="1" hangingPunct="1"/>
            <a:endParaRPr lang="en-US" altLang="en-US" sz="2800">
              <a:solidFill>
                <a:schemeClr val="bg1"/>
              </a:solidFill>
            </a:endParaRPr>
          </a:p>
        </p:txBody>
      </p:sp>
      <p:sp>
        <p:nvSpPr>
          <p:cNvPr id="35" name="Down Arrow 35"/>
          <p:cNvSpPr>
            <a:spLocks noChangeArrowheads="1"/>
          </p:cNvSpPr>
          <p:nvPr/>
        </p:nvSpPr>
        <p:spPr bwMode="auto">
          <a:xfrm rot="5400000">
            <a:off x="2636601" y="5036348"/>
            <a:ext cx="251639" cy="587927"/>
          </a:xfrm>
          <a:prstGeom prst="downArrow">
            <a:avLst>
              <a:gd name="adj1" fmla="val 50000"/>
              <a:gd name="adj2" fmla="val 50000"/>
            </a:avLst>
          </a:prstGeom>
          <a:solidFill>
            <a:srgbClr val="FFFF00"/>
          </a:solidFill>
          <a:ln w="63500">
            <a:solidFill>
              <a:srgbClr val="FFC000"/>
            </a:solidFill>
            <a:round/>
            <a:headEnd/>
            <a:tailEnd/>
          </a:ln>
        </p:spPr>
        <p:txBody>
          <a:bodyPr wrap="none" lIns="90000" tIns="46800" rIns="90000" bIns="46800" anchor="ct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eaLnBrk="1" hangingPunct="1"/>
            <a:endParaRPr lang="en-US" altLang="en-US" sz="2800">
              <a:solidFill>
                <a:schemeClr val="bg1"/>
              </a:solidFill>
            </a:endParaRPr>
          </a:p>
        </p:txBody>
      </p:sp>
      <p:sp>
        <p:nvSpPr>
          <p:cNvPr id="63" name="Oval 62"/>
          <p:cNvSpPr/>
          <p:nvPr/>
        </p:nvSpPr>
        <p:spPr bwMode="auto">
          <a:xfrm>
            <a:off x="3551173" y="5139086"/>
            <a:ext cx="237828" cy="251138"/>
          </a:xfrm>
          <a:prstGeom prst="ellipse">
            <a:avLst/>
          </a:prstGeom>
          <a:solidFill>
            <a:srgbClr val="FF0000"/>
          </a:solidFill>
          <a:ln w="41275"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4" name="Oval 63"/>
          <p:cNvSpPr/>
          <p:nvPr/>
        </p:nvSpPr>
        <p:spPr bwMode="auto">
          <a:xfrm>
            <a:off x="456005" y="3890111"/>
            <a:ext cx="237828" cy="251138"/>
          </a:xfrm>
          <a:prstGeom prst="ellipse">
            <a:avLst/>
          </a:prstGeom>
          <a:solidFill>
            <a:srgbClr val="FF0000"/>
          </a:solidFill>
          <a:ln w="41275"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6" name="Oval 65"/>
          <p:cNvSpPr/>
          <p:nvPr/>
        </p:nvSpPr>
        <p:spPr bwMode="auto">
          <a:xfrm>
            <a:off x="3184349" y="5915953"/>
            <a:ext cx="237828" cy="251138"/>
          </a:xfrm>
          <a:prstGeom prst="ellipse">
            <a:avLst/>
          </a:prstGeom>
          <a:solidFill>
            <a:srgbClr val="FF0000"/>
          </a:solidFill>
          <a:ln w="41275"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7" name="Oval 66"/>
          <p:cNvSpPr/>
          <p:nvPr/>
        </p:nvSpPr>
        <p:spPr bwMode="auto">
          <a:xfrm>
            <a:off x="1849165" y="6415140"/>
            <a:ext cx="237828" cy="251138"/>
          </a:xfrm>
          <a:prstGeom prst="ellipse">
            <a:avLst/>
          </a:prstGeom>
          <a:solidFill>
            <a:srgbClr val="FF0000"/>
          </a:solidFill>
          <a:ln w="41275"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81" name="Straight Connector 80"/>
          <p:cNvCxnSpPr/>
          <p:nvPr/>
        </p:nvCxnSpPr>
        <p:spPr bwMode="auto">
          <a:xfrm flipH="1">
            <a:off x="1836102" y="1998832"/>
            <a:ext cx="3095274" cy="460089"/>
          </a:xfrm>
          <a:prstGeom prst="line">
            <a:avLst/>
          </a:prstGeom>
          <a:solidFill>
            <a:schemeClr val="accent1"/>
          </a:solidFill>
          <a:ln w="47625" cap="flat" cmpd="sng" algn="ctr">
            <a:solidFill>
              <a:schemeClr val="accent5">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2" name="Straight Connector 81"/>
          <p:cNvCxnSpPr/>
          <p:nvPr/>
        </p:nvCxnSpPr>
        <p:spPr bwMode="auto">
          <a:xfrm flipH="1" flipV="1">
            <a:off x="2046280" y="2938029"/>
            <a:ext cx="2839516" cy="1855197"/>
          </a:xfrm>
          <a:prstGeom prst="line">
            <a:avLst/>
          </a:prstGeom>
          <a:solidFill>
            <a:schemeClr val="accent1"/>
          </a:solidFill>
          <a:ln w="47625" cap="flat" cmpd="sng" algn="ctr">
            <a:solidFill>
              <a:schemeClr val="accent5">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3" name="Picture 82"/>
          <p:cNvPicPr>
            <a:picLocks noChangeAspect="1"/>
          </p:cNvPicPr>
          <p:nvPr/>
        </p:nvPicPr>
        <p:blipFill rotWithShape="1">
          <a:blip r:embed="rId4">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l="34947" t="36754" r="34889" b="37649"/>
          <a:stretch/>
        </p:blipFill>
        <p:spPr>
          <a:xfrm>
            <a:off x="4944439" y="2025091"/>
            <a:ext cx="3800350" cy="2768134"/>
          </a:xfrm>
          <a:prstGeom prst="rect">
            <a:avLst/>
          </a:prstGeom>
          <a:ln w="53975">
            <a:solidFill>
              <a:schemeClr val="accent1"/>
            </a:solidFill>
          </a:ln>
        </p:spPr>
      </p:pic>
      <p:sp>
        <p:nvSpPr>
          <p:cNvPr id="84" name="Oval 83"/>
          <p:cNvSpPr/>
          <p:nvPr/>
        </p:nvSpPr>
        <p:spPr bwMode="auto">
          <a:xfrm>
            <a:off x="5044882" y="2837529"/>
            <a:ext cx="602847" cy="627547"/>
          </a:xfrm>
          <a:prstGeom prst="ellipse">
            <a:avLst/>
          </a:prstGeom>
          <a:solidFill>
            <a:srgbClr val="C00000"/>
          </a:solidFill>
          <a:ln w="25400"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5" name="Oval 84"/>
          <p:cNvSpPr/>
          <p:nvPr/>
        </p:nvSpPr>
        <p:spPr bwMode="auto">
          <a:xfrm>
            <a:off x="6797606" y="2113403"/>
            <a:ext cx="818604" cy="802509"/>
          </a:xfrm>
          <a:prstGeom prst="ellipse">
            <a:avLst/>
          </a:prstGeom>
          <a:solidFill>
            <a:srgbClr val="C00000"/>
          </a:solidFill>
          <a:ln w="25400"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6" name="Oval 85"/>
          <p:cNvSpPr/>
          <p:nvPr/>
        </p:nvSpPr>
        <p:spPr bwMode="auto">
          <a:xfrm>
            <a:off x="8054068" y="3846846"/>
            <a:ext cx="490103" cy="466565"/>
          </a:xfrm>
          <a:prstGeom prst="ellipse">
            <a:avLst/>
          </a:prstGeom>
          <a:solidFill>
            <a:srgbClr val="C00000"/>
          </a:solidFill>
          <a:ln w="25400" cap="flat" cmpd="sng" algn="ctr">
            <a:solidFill>
              <a:srgbClr val="FFFF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7" name="TextBox 86"/>
          <p:cNvSpPr txBox="1">
            <a:spLocks noChangeArrowheads="1"/>
          </p:cNvSpPr>
          <p:nvPr/>
        </p:nvSpPr>
        <p:spPr bwMode="auto">
          <a:xfrm>
            <a:off x="5926001" y="4983461"/>
            <a:ext cx="2355684" cy="461665"/>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eaLnBrk="1" hangingPunct="1">
              <a:buFont typeface="Wingdings" charset="2"/>
              <a:buNone/>
            </a:pPr>
            <a:r>
              <a:rPr lang="en-US" altLang="en-US" sz="2400" noProof="1">
                <a:solidFill>
                  <a:srgbClr val="FFFF00"/>
                </a:solidFill>
              </a:rPr>
              <a:t>Multiple SMBHs </a:t>
            </a:r>
          </a:p>
        </p:txBody>
      </p:sp>
      <p:sp>
        <p:nvSpPr>
          <p:cNvPr id="88" name="Down Arrow 30"/>
          <p:cNvSpPr>
            <a:spLocks noChangeArrowheads="1"/>
          </p:cNvSpPr>
          <p:nvPr/>
        </p:nvSpPr>
        <p:spPr bwMode="auto">
          <a:xfrm rot="-5400000">
            <a:off x="6047293" y="5566824"/>
            <a:ext cx="346075" cy="582612"/>
          </a:xfrm>
          <a:prstGeom prst="downArrow">
            <a:avLst>
              <a:gd name="adj1" fmla="val 50000"/>
              <a:gd name="adj2" fmla="val 50029"/>
            </a:avLst>
          </a:prstGeom>
          <a:solidFill>
            <a:srgbClr val="FFFF00"/>
          </a:solidFill>
          <a:ln w="63500">
            <a:solidFill>
              <a:srgbClr val="FBD618"/>
            </a:solidFill>
            <a:round/>
            <a:headEnd/>
            <a:tailEnd/>
          </a:ln>
        </p:spPr>
        <p:txBody>
          <a:bodyPr wrap="none" lIns="90000" tIns="46800" rIns="90000" bIns="46800" anchor="ct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eaLnBrk="1" hangingPunct="1"/>
            <a:endParaRPr lang="en-US" altLang="en-US"/>
          </a:p>
        </p:txBody>
      </p:sp>
      <p:sp>
        <p:nvSpPr>
          <p:cNvPr id="89" name="Rectangle 88"/>
          <p:cNvSpPr/>
          <p:nvPr/>
        </p:nvSpPr>
        <p:spPr>
          <a:xfrm>
            <a:off x="6570281" y="5672449"/>
            <a:ext cx="1896673" cy="400110"/>
          </a:xfrm>
          <a:prstGeom prst="rect">
            <a:avLst/>
          </a:prstGeom>
        </p:spPr>
        <p:txBody>
          <a:bodyPr wrap="none">
            <a:spAutoFit/>
          </a:bodyPr>
          <a:lstStyle/>
          <a:p>
            <a:pPr eaLnBrk="1" hangingPunct="1">
              <a:buFont typeface="Wingdings" charset="2"/>
              <a:buNone/>
            </a:pPr>
            <a:r>
              <a:rPr lang="en-US" altLang="en-US" noProof="1">
                <a:solidFill>
                  <a:srgbClr val="FFFF00"/>
                </a:solidFill>
              </a:rPr>
              <a:t>SMBH binaries</a:t>
            </a:r>
          </a:p>
        </p:txBody>
      </p:sp>
      <p:sp>
        <p:nvSpPr>
          <p:cNvPr id="36" name="TextBox 20"/>
          <p:cNvSpPr txBox="1">
            <a:spLocks noChangeArrowheads="1"/>
          </p:cNvSpPr>
          <p:nvPr/>
        </p:nvSpPr>
        <p:spPr bwMode="auto">
          <a:xfrm>
            <a:off x="4763204" y="1108730"/>
            <a:ext cx="4201993" cy="830997"/>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buFont typeface="Wingdings" charset="2"/>
              <a:buNone/>
            </a:pPr>
            <a:r>
              <a:rPr lang="en-US" altLang="en-US" sz="2400" noProof="1">
                <a:solidFill>
                  <a:schemeClr val="accent2"/>
                </a:solidFill>
              </a:rPr>
              <a:t>Almost every massive galaxy hosts at least one SMBH </a:t>
            </a:r>
            <a:endParaRPr altLang="en-US" sz="2400" noProof="1">
              <a:solidFill>
                <a:schemeClr val="accent2"/>
              </a:solidFill>
            </a:endParaRPr>
          </a:p>
        </p:txBody>
      </p:sp>
      <p:sp>
        <p:nvSpPr>
          <p:cNvPr id="2" name="TextBox 1"/>
          <p:cNvSpPr txBox="1"/>
          <p:nvPr/>
        </p:nvSpPr>
        <p:spPr>
          <a:xfrm>
            <a:off x="0" y="287867"/>
            <a:ext cx="9248045" cy="523220"/>
          </a:xfrm>
          <a:prstGeom prst="rect">
            <a:avLst/>
          </a:prstGeom>
          <a:noFill/>
        </p:spPr>
        <p:txBody>
          <a:bodyPr wrap="none" rtlCol="0">
            <a:spAutoFit/>
          </a:bodyPr>
          <a:lstStyle/>
          <a:p>
            <a:r>
              <a:rPr lang="en-US" sz="2800" dirty="0">
                <a:solidFill>
                  <a:srgbClr val="FF0000"/>
                </a:solidFill>
              </a:rPr>
              <a:t>One step further: SMBH </a:t>
            </a:r>
            <a:r>
              <a:rPr lang="en-US" sz="2800" i="1" dirty="0">
                <a:solidFill>
                  <a:srgbClr val="FF0000"/>
                </a:solidFill>
              </a:rPr>
              <a:t>binaries</a:t>
            </a:r>
            <a:r>
              <a:rPr lang="en-US" sz="2800" dirty="0">
                <a:solidFill>
                  <a:srgbClr val="FF0000"/>
                </a:solidFill>
              </a:rPr>
              <a:t> in Galactic centers?</a:t>
            </a:r>
          </a:p>
        </p:txBody>
      </p:sp>
      <p:sp>
        <p:nvSpPr>
          <p:cNvPr id="7" name="TextBox 6">
            <a:extLst>
              <a:ext uri="{FF2B5EF4-FFF2-40B4-BE49-F238E27FC236}">
                <a16:creationId xmlns:a16="http://schemas.microsoft.com/office/drawing/2014/main" id="{04B532F8-E145-CC46-9820-22B618995AAB}"/>
              </a:ext>
            </a:extLst>
          </p:cNvPr>
          <p:cNvSpPr txBox="1"/>
          <p:nvPr/>
        </p:nvSpPr>
        <p:spPr>
          <a:xfrm>
            <a:off x="6947565" y="6367046"/>
            <a:ext cx="2196435" cy="338554"/>
          </a:xfrm>
          <a:prstGeom prst="rect">
            <a:avLst/>
          </a:prstGeom>
          <a:noFill/>
        </p:spPr>
        <p:txBody>
          <a:bodyPr wrap="none" rtlCol="0">
            <a:spAutoFit/>
          </a:bodyPr>
          <a:lstStyle/>
          <a:p>
            <a:r>
              <a:rPr lang="en-US" sz="1600" dirty="0"/>
              <a:t>[Slide credit: T. Ryu]</a:t>
            </a:r>
          </a:p>
        </p:txBody>
      </p:sp>
    </p:spTree>
    <p:extLst>
      <p:ext uri="{BB962C8B-B14F-4D97-AF65-F5344CB8AC3E}">
        <p14:creationId xmlns:p14="http://schemas.microsoft.com/office/powerpoint/2010/main" val="43826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1"/>
          <p:cNvSpPr>
            <a:spLocks noGrp="1" noChangeArrowheads="1"/>
          </p:cNvSpPr>
          <p:nvPr>
            <p:ph type="title"/>
          </p:nvPr>
        </p:nvSpPr>
        <p:spPr>
          <a:xfrm>
            <a:off x="228599" y="304800"/>
            <a:ext cx="8734531" cy="516824"/>
          </a:xfrm>
        </p:spPr>
        <p:txBody>
          <a:bodyPr>
            <a:noAutofit/>
          </a:bodyPr>
          <a:lstStyle/>
          <a:p>
            <a:pPr eaLnBrk="1" hangingPunct="1"/>
            <a:r>
              <a:rPr lang="de-DE" altLang="en-US" sz="2800" dirty="0" err="1">
                <a:solidFill>
                  <a:srgbClr val="FF0000"/>
                </a:solidFill>
                <a:latin typeface="Comic Sans MS"/>
                <a:cs typeface="Comic Sans MS"/>
              </a:rPr>
              <a:t>Observational</a:t>
            </a:r>
            <a:r>
              <a:rPr lang="de-DE" altLang="en-US" sz="2800" dirty="0">
                <a:solidFill>
                  <a:srgbClr val="FF0000"/>
                </a:solidFill>
                <a:latin typeface="Comic Sans MS"/>
                <a:cs typeface="Comic Sans MS"/>
              </a:rPr>
              <a:t> </a:t>
            </a:r>
            <a:r>
              <a:rPr lang="de-DE" altLang="en-US" sz="2800" dirty="0" err="1">
                <a:solidFill>
                  <a:srgbClr val="FF0000"/>
                </a:solidFill>
                <a:latin typeface="Comic Sans MS"/>
                <a:cs typeface="Comic Sans MS"/>
              </a:rPr>
              <a:t>evidence</a:t>
            </a:r>
            <a:r>
              <a:rPr lang="de-DE" altLang="en-US" sz="2800" dirty="0">
                <a:solidFill>
                  <a:srgbClr val="FF0000"/>
                </a:solidFill>
                <a:latin typeface="Comic Sans MS"/>
                <a:cs typeface="Comic Sans MS"/>
              </a:rPr>
              <a:t> </a:t>
            </a:r>
            <a:r>
              <a:rPr lang="de-DE" altLang="en-US" sz="2800" dirty="0" err="1">
                <a:solidFill>
                  <a:srgbClr val="FF0000"/>
                </a:solidFill>
                <a:latin typeface="Comic Sans MS"/>
                <a:cs typeface="Comic Sans MS"/>
              </a:rPr>
              <a:t>for</a:t>
            </a:r>
            <a:r>
              <a:rPr lang="de-DE" altLang="en-US" sz="2800" dirty="0">
                <a:solidFill>
                  <a:srgbClr val="FF0000"/>
                </a:solidFill>
                <a:latin typeface="Comic Sans MS"/>
                <a:cs typeface="Comic Sans MS"/>
              </a:rPr>
              <a:t> multiple SMBH </a:t>
            </a:r>
            <a:r>
              <a:rPr lang="de-DE" altLang="en-US" sz="2800" dirty="0" err="1">
                <a:solidFill>
                  <a:srgbClr val="FF0000"/>
                </a:solidFill>
                <a:latin typeface="Comic Sans MS"/>
                <a:cs typeface="Comic Sans MS"/>
              </a:rPr>
              <a:t>systems</a:t>
            </a:r>
            <a:endParaRPr lang="de-DE" altLang="en-US" sz="2800" dirty="0">
              <a:solidFill>
                <a:srgbClr val="FF0000"/>
              </a:solidFill>
              <a:latin typeface="Comic Sans MS"/>
              <a:cs typeface="Comic Sans MS"/>
            </a:endParaRPr>
          </a:p>
        </p:txBody>
      </p:sp>
      <p:sp>
        <p:nvSpPr>
          <p:cNvPr id="38" name="Rectangle 11"/>
          <p:cNvSpPr txBox="1">
            <a:spLocks noChangeArrowheads="1"/>
          </p:cNvSpPr>
          <p:nvPr/>
        </p:nvSpPr>
        <p:spPr bwMode="gray">
          <a:xfrm>
            <a:off x="5693778" y="1261639"/>
            <a:ext cx="3450221" cy="936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ea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ea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ea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ea typeface="Arial" charset="0"/>
                <a:cs typeface="Arial" charset="0"/>
              </a:defRPr>
            </a:lvl9pPr>
          </a:lstStyle>
          <a:p>
            <a:pPr eaLnBrk="1" hangingPunct="1"/>
            <a:r>
              <a:rPr lang="de-DE" altLang="en-US" sz="2800" b="0" dirty="0">
                <a:solidFill>
                  <a:schemeClr val="accent2"/>
                </a:solidFill>
              </a:rPr>
              <a:t>SMBH</a:t>
            </a:r>
            <a:r>
              <a:rPr lang="ko-KR" altLang="en-US" sz="2800" b="0" dirty="0">
                <a:solidFill>
                  <a:schemeClr val="accent2"/>
                </a:solidFill>
              </a:rPr>
              <a:t> </a:t>
            </a:r>
            <a:r>
              <a:rPr lang="en-US" altLang="ko-KR" sz="2800" b="0" dirty="0">
                <a:solidFill>
                  <a:schemeClr val="accent2"/>
                </a:solidFill>
              </a:rPr>
              <a:t>binaries</a:t>
            </a:r>
          </a:p>
          <a:p>
            <a:pPr eaLnBrk="1" hangingPunct="1"/>
            <a:r>
              <a:rPr lang="en-US" altLang="ko-KR" sz="1400" b="0" dirty="0">
                <a:solidFill>
                  <a:schemeClr val="bg2">
                    <a:lumMod val="40000"/>
                    <a:lumOff val="60000"/>
                  </a:schemeClr>
                </a:solidFill>
              </a:rPr>
              <a:t>(</a:t>
            </a:r>
            <a:r>
              <a:rPr lang="en-US" altLang="ko-KR" sz="1400" b="0" dirty="0">
                <a:solidFill>
                  <a:schemeClr val="tx1"/>
                </a:solidFill>
              </a:rPr>
              <a:t>Rodriguez et al. 2006, Bansal et al. 2017)</a:t>
            </a:r>
            <a:endParaRPr lang="de-DE" altLang="en-US" sz="1400" b="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46835"/>
            <a:ext cx="5008245" cy="4496765"/>
          </a:xfrm>
          <a:prstGeom prst="rect">
            <a:avLst/>
          </a:prstGeom>
          <a:ln w="47625">
            <a:solidFill>
              <a:schemeClr val="accent5">
                <a:lumMod val="50000"/>
              </a:schemeClr>
            </a:solidFill>
          </a:ln>
        </p:spPr>
      </p:pic>
      <p:sp>
        <p:nvSpPr>
          <p:cNvPr id="44" name="Rectangle 11"/>
          <p:cNvSpPr txBox="1">
            <a:spLocks noChangeArrowheads="1"/>
          </p:cNvSpPr>
          <p:nvPr/>
        </p:nvSpPr>
        <p:spPr bwMode="gray">
          <a:xfrm>
            <a:off x="5520267" y="2514600"/>
            <a:ext cx="3623733" cy="295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6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ea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ea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ea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ea typeface="Arial" charset="0"/>
                <a:cs typeface="Arial" charset="0"/>
              </a:defRPr>
            </a:lvl9pPr>
          </a:lstStyle>
          <a:p>
            <a:pPr marL="285750" marR="0" lvl="0" indent="-285750" defTabSz="914400" eaLnBrk="1" fontAlgn="auto" latinLnBrk="0" hangingPunct="1">
              <a:lnSpc>
                <a:spcPct val="100000"/>
              </a:lnSpc>
              <a:spcBef>
                <a:spcPts val="0"/>
              </a:spcBef>
              <a:spcAft>
                <a:spcPts val="0"/>
              </a:spcAft>
              <a:buClrTx/>
              <a:buSzTx/>
              <a:buFontTx/>
              <a:buNone/>
              <a:tabLst/>
              <a:defRPr/>
            </a:pPr>
            <a:r>
              <a:rPr lang="en-US" altLang="en-US" sz="2400" b="0" dirty="0">
                <a:solidFill>
                  <a:schemeClr val="accent2"/>
                </a:solidFill>
              </a:rPr>
              <a:t>- The radio galaxy 0402+379</a:t>
            </a:r>
          </a:p>
        </p:txBody>
      </p:sp>
      <p:sp>
        <p:nvSpPr>
          <p:cNvPr id="5" name="Rectangle 4"/>
          <p:cNvSpPr/>
          <p:nvPr/>
        </p:nvSpPr>
        <p:spPr>
          <a:xfrm>
            <a:off x="5181600" y="3352800"/>
            <a:ext cx="3673029" cy="461665"/>
          </a:xfrm>
          <a:prstGeom prst="rect">
            <a:avLst/>
          </a:prstGeom>
        </p:spPr>
        <p:txBody>
          <a:bodyPr wrap="square">
            <a:spAutoFit/>
          </a:bodyPr>
          <a:lstStyle/>
          <a:p>
            <a:pPr algn="just" eaLnBrk="1" hangingPunct="1"/>
            <a:r>
              <a:rPr lang="fi-FI" altLang="en-US" sz="2400" noProof="1">
                <a:solidFill>
                  <a:srgbClr val="FFFF00"/>
                </a:solidFill>
              </a:rPr>
              <a:t>- M ~ 10</a:t>
            </a:r>
            <a:r>
              <a:rPr lang="fi-FI" altLang="en-US" sz="2400" baseline="30000" noProof="1">
                <a:solidFill>
                  <a:srgbClr val="FFFF00"/>
                </a:solidFill>
              </a:rPr>
              <a:t>8 </a:t>
            </a:r>
            <a:r>
              <a:rPr lang="fi-FI" altLang="en-US" sz="2400" noProof="1">
                <a:solidFill>
                  <a:srgbClr val="FFFF00"/>
                </a:solidFill>
              </a:rPr>
              <a:t>-10</a:t>
            </a:r>
            <a:r>
              <a:rPr lang="fi-FI" altLang="en-US" sz="2400" baseline="30000" noProof="1">
                <a:solidFill>
                  <a:srgbClr val="FFFF00"/>
                </a:solidFill>
              </a:rPr>
              <a:t>10 </a:t>
            </a:r>
            <a:r>
              <a:rPr lang="fi-FI" altLang="en-US" sz="2400" noProof="1">
                <a:solidFill>
                  <a:srgbClr val="FFFF00"/>
                </a:solidFill>
              </a:rPr>
              <a:t>M</a:t>
            </a:r>
            <a:r>
              <a:rPr lang="fi-FI" altLang="en-US" sz="2400" baseline="-25000" noProof="1">
                <a:solidFill>
                  <a:srgbClr val="FFFF00"/>
                </a:solidFill>
              </a:rPr>
              <a:t>⦿</a:t>
            </a:r>
            <a:endParaRPr lang="fi-FI" altLang="en-US" sz="2400" noProof="1">
              <a:solidFill>
                <a:srgbClr val="FFFF00"/>
              </a:solidFill>
            </a:endParaRPr>
          </a:p>
        </p:txBody>
      </p:sp>
      <p:sp>
        <p:nvSpPr>
          <p:cNvPr id="46" name="Rectangle 45"/>
          <p:cNvSpPr/>
          <p:nvPr/>
        </p:nvSpPr>
        <p:spPr>
          <a:xfrm>
            <a:off x="5105401" y="3776045"/>
            <a:ext cx="3749228" cy="830997"/>
          </a:xfrm>
          <a:prstGeom prst="rect">
            <a:avLst/>
          </a:prstGeom>
        </p:spPr>
        <p:txBody>
          <a:bodyPr wrap="square">
            <a:spAutoFit/>
          </a:bodyPr>
          <a:lstStyle/>
          <a:p>
            <a:pPr algn="just" eaLnBrk="1" hangingPunct="1"/>
            <a:r>
              <a:rPr lang="fi-FI" altLang="en-US" sz="2400" noProof="1">
                <a:solidFill>
                  <a:srgbClr val="FFFF00"/>
                </a:solidFill>
              </a:rPr>
              <a:t>- Projected separation  ~  7 pc</a:t>
            </a:r>
          </a:p>
        </p:txBody>
      </p:sp>
      <p:sp>
        <p:nvSpPr>
          <p:cNvPr id="47" name="Rectangle 46"/>
          <p:cNvSpPr/>
          <p:nvPr/>
        </p:nvSpPr>
        <p:spPr>
          <a:xfrm>
            <a:off x="5105400" y="2971800"/>
            <a:ext cx="3256839" cy="400110"/>
          </a:xfrm>
          <a:prstGeom prst="rect">
            <a:avLst/>
          </a:prstGeom>
        </p:spPr>
        <p:txBody>
          <a:bodyPr wrap="square">
            <a:spAutoFit/>
          </a:bodyPr>
          <a:lstStyle/>
          <a:p>
            <a:pPr algn="just" eaLnBrk="1" hangingPunct="1"/>
            <a:r>
              <a:rPr lang="fi-FI" altLang="en-US" noProof="1">
                <a:solidFill>
                  <a:srgbClr val="FFFF00"/>
                </a:solidFill>
              </a:rPr>
              <a:t>- z  ~  0.055</a:t>
            </a:r>
          </a:p>
        </p:txBody>
      </p:sp>
      <p:sp>
        <p:nvSpPr>
          <p:cNvPr id="2" name="Rectangle 1"/>
          <p:cNvSpPr/>
          <p:nvPr/>
        </p:nvSpPr>
        <p:spPr>
          <a:xfrm>
            <a:off x="5105400" y="5867400"/>
            <a:ext cx="2950472" cy="400110"/>
          </a:xfrm>
          <a:prstGeom prst="rect">
            <a:avLst/>
          </a:prstGeom>
        </p:spPr>
        <p:txBody>
          <a:bodyPr wrap="none">
            <a:spAutoFit/>
          </a:bodyPr>
          <a:lstStyle/>
          <a:p>
            <a:r>
              <a:rPr lang="en-US" altLang="ko-KR" dirty="0"/>
              <a:t>[Rodriguez et al. 2006]</a:t>
            </a:r>
            <a:endParaRPr lang="en-US" dirty="0"/>
          </a:p>
        </p:txBody>
      </p:sp>
      <p:sp useBgFill="1">
        <p:nvSpPr>
          <p:cNvPr id="10" name="Rectangle 9"/>
          <p:cNvSpPr/>
          <p:nvPr/>
        </p:nvSpPr>
        <p:spPr bwMode="auto">
          <a:xfrm>
            <a:off x="130629" y="6229978"/>
            <a:ext cx="894303" cy="532563"/>
          </a:xfrm>
          <a:prstGeom prst="rect">
            <a:avLst/>
          </a:prstGeom>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Rectangle 3"/>
          <p:cNvSpPr/>
          <p:nvPr/>
        </p:nvSpPr>
        <p:spPr>
          <a:xfrm>
            <a:off x="152400" y="1551057"/>
            <a:ext cx="4874756" cy="353943"/>
          </a:xfrm>
          <a:prstGeom prst="rect">
            <a:avLst/>
          </a:prstGeom>
          <a:solidFill>
            <a:schemeClr val="bg1"/>
          </a:solidFill>
        </p:spPr>
        <p:txBody>
          <a:bodyPr wrap="square">
            <a:spAutoFit/>
          </a:bodyPr>
          <a:lstStyle/>
          <a:p>
            <a:r>
              <a:rPr lang="en-US" sz="1700" dirty="0"/>
              <a:t>5 GHz Very Long Baseline Interferometry (VLBI) </a:t>
            </a:r>
          </a:p>
        </p:txBody>
      </p:sp>
    </p:spTree>
    <p:extLst>
      <p:ext uri="{BB962C8B-B14F-4D97-AF65-F5344CB8AC3E}">
        <p14:creationId xmlns:p14="http://schemas.microsoft.com/office/powerpoint/2010/main" val="10324779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105830" cy="1261884"/>
          </a:xfrm>
          <a:prstGeom prst="rect">
            <a:avLst/>
          </a:prstGeom>
          <a:noFill/>
        </p:spPr>
        <p:txBody>
          <a:bodyPr wrap="none" rtlCol="0">
            <a:spAutoFit/>
          </a:bodyPr>
          <a:lstStyle/>
          <a:p>
            <a:r>
              <a:rPr lang="en-US" sz="2800" dirty="0">
                <a:solidFill>
                  <a:srgbClr val="FF0000"/>
                </a:solidFill>
              </a:rPr>
              <a:t>Dynamically-induced mergers from interactions</a:t>
            </a:r>
          </a:p>
          <a:p>
            <a:r>
              <a:rPr lang="en-US" sz="2800" dirty="0">
                <a:solidFill>
                  <a:srgbClr val="FF0000"/>
                </a:solidFill>
              </a:rPr>
              <a:t>with SMBH binaries in galactic centers</a:t>
            </a:r>
          </a:p>
          <a:p>
            <a:r>
              <a:rPr lang="en-US" dirty="0"/>
              <a:t>[Wang, Leigh, </a:t>
            </a:r>
            <a:r>
              <a:rPr lang="en-US" dirty="0" err="1"/>
              <a:t>Sesana</a:t>
            </a:r>
            <a:r>
              <a:rPr lang="en-US" dirty="0"/>
              <a:t>, Perna 2019]</a:t>
            </a:r>
          </a:p>
        </p:txBody>
      </p:sp>
      <p:pic>
        <p:nvPicPr>
          <p:cNvPr id="4" name="Picture 3" descr="Screen Shot 2019-10-10 at 3.3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6700"/>
            <a:ext cx="5194300" cy="3721100"/>
          </a:xfrm>
          <a:prstGeom prst="rect">
            <a:avLst/>
          </a:prstGeom>
        </p:spPr>
      </p:pic>
      <p:sp>
        <p:nvSpPr>
          <p:cNvPr id="5" name="TextBox 4"/>
          <p:cNvSpPr txBox="1"/>
          <p:nvPr/>
        </p:nvSpPr>
        <p:spPr>
          <a:xfrm>
            <a:off x="5257800" y="2032000"/>
            <a:ext cx="3657600" cy="3416320"/>
          </a:xfrm>
          <a:prstGeom prst="rect">
            <a:avLst/>
          </a:prstGeom>
          <a:noFill/>
        </p:spPr>
        <p:txBody>
          <a:bodyPr wrap="square" rtlCol="0">
            <a:spAutoFit/>
          </a:bodyPr>
          <a:lstStyle/>
          <a:p>
            <a:r>
              <a:rPr lang="en-US" sz="2400" dirty="0"/>
              <a:t>Dynamics more complex: </a:t>
            </a:r>
          </a:p>
          <a:p>
            <a:r>
              <a:rPr lang="en-US" sz="2400" dirty="0"/>
              <a:t>for stability analysis, the 4-body system can be studied as being composed of two triples: an inner one (M</a:t>
            </a:r>
            <a:r>
              <a:rPr lang="en-US" sz="2400" baseline="-25000" dirty="0"/>
              <a:t>1</a:t>
            </a:r>
            <a:r>
              <a:rPr lang="en-US" sz="2400" dirty="0"/>
              <a:t>, m</a:t>
            </a:r>
            <a:r>
              <a:rPr lang="en-US" sz="2400" baseline="-25000" dirty="0"/>
              <a:t>1</a:t>
            </a:r>
            <a:r>
              <a:rPr lang="en-US" sz="2400" dirty="0"/>
              <a:t>, m</a:t>
            </a:r>
            <a:r>
              <a:rPr lang="en-US" sz="2400" baseline="-25000" dirty="0"/>
              <a:t>2</a:t>
            </a:r>
            <a:r>
              <a:rPr lang="en-US" sz="2400" dirty="0"/>
              <a:t>) and an outer one</a:t>
            </a:r>
          </a:p>
          <a:p>
            <a:r>
              <a:rPr lang="en-US" sz="2400" dirty="0"/>
              <a:t>(M</a:t>
            </a:r>
            <a:r>
              <a:rPr lang="en-US" sz="2400" baseline="-25000" dirty="0"/>
              <a:t>2</a:t>
            </a:r>
            <a:r>
              <a:rPr lang="en-US" sz="2400" dirty="0"/>
              <a:t>, M</a:t>
            </a:r>
            <a:r>
              <a:rPr lang="en-US" sz="2400" baseline="-25000" dirty="0"/>
              <a:t>1</a:t>
            </a:r>
            <a:r>
              <a:rPr lang="en-US" sz="2400" dirty="0"/>
              <a:t>, (m</a:t>
            </a:r>
            <a:r>
              <a:rPr lang="en-US" sz="2400" baseline="-25000" dirty="0"/>
              <a:t>1</a:t>
            </a:r>
            <a:r>
              <a:rPr lang="en-US" sz="2400" dirty="0"/>
              <a:t>, m</a:t>
            </a:r>
            <a:r>
              <a:rPr lang="en-US" sz="2400" baseline="-25000" dirty="0"/>
              <a:t>2</a:t>
            </a:r>
            <a:r>
              <a:rPr lang="en-US" sz="2400" dirty="0"/>
              <a:t>) )</a:t>
            </a:r>
          </a:p>
          <a:p>
            <a:r>
              <a:rPr lang="en-US" sz="2400" dirty="0"/>
              <a:t> </a:t>
            </a:r>
          </a:p>
        </p:txBody>
      </p:sp>
      <p:sp>
        <p:nvSpPr>
          <p:cNvPr id="6" name="TextBox 5"/>
          <p:cNvSpPr txBox="1"/>
          <p:nvPr/>
        </p:nvSpPr>
        <p:spPr>
          <a:xfrm>
            <a:off x="491067" y="5808133"/>
            <a:ext cx="8122736" cy="830997"/>
          </a:xfrm>
          <a:prstGeom prst="rect">
            <a:avLst/>
          </a:prstGeom>
          <a:noFill/>
        </p:spPr>
        <p:txBody>
          <a:bodyPr wrap="none" rtlCol="0">
            <a:spAutoFit/>
          </a:bodyPr>
          <a:lstStyle/>
          <a:p>
            <a:r>
              <a:rPr lang="en-US" sz="2400" dirty="0"/>
              <a:t>Stability of each triple system studied in terms of the </a:t>
            </a:r>
          </a:p>
          <a:p>
            <a:r>
              <a:rPr lang="en-US" sz="2400" dirty="0"/>
              <a:t>stability parameter ‘</a:t>
            </a:r>
            <a:r>
              <a:rPr lang="en-US" sz="2400" i="1" dirty="0"/>
              <a:t>S</a:t>
            </a:r>
            <a:r>
              <a:rPr lang="en-US" sz="2400" dirty="0"/>
              <a:t> ‘ </a:t>
            </a:r>
            <a:r>
              <a:rPr lang="en-US" dirty="0"/>
              <a:t>[i.e. </a:t>
            </a:r>
            <a:r>
              <a:rPr lang="en-US" dirty="0" err="1"/>
              <a:t>Kiseleva</a:t>
            </a:r>
            <a:r>
              <a:rPr lang="en-US" dirty="0"/>
              <a:t> et al. 1996]</a:t>
            </a:r>
            <a:endParaRPr lang="en-US" sz="2400" dirty="0"/>
          </a:p>
        </p:txBody>
      </p:sp>
    </p:spTree>
    <p:extLst>
      <p:ext uri="{BB962C8B-B14F-4D97-AF65-F5344CB8AC3E}">
        <p14:creationId xmlns:p14="http://schemas.microsoft.com/office/powerpoint/2010/main" val="403171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9-10-10 at 5.13.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0"/>
            <a:ext cx="9144000" cy="2655313"/>
          </a:xfrm>
          <a:prstGeom prst="rect">
            <a:avLst/>
          </a:prstGeom>
        </p:spPr>
      </p:pic>
      <p:pic>
        <p:nvPicPr>
          <p:cNvPr id="7" name="Picture 6" descr="Screen Shot 2019-10-10 at 5.18.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8839200" cy="2934435"/>
          </a:xfrm>
          <a:prstGeom prst="rect">
            <a:avLst/>
          </a:prstGeom>
        </p:spPr>
      </p:pic>
      <p:sp>
        <p:nvSpPr>
          <p:cNvPr id="8" name="TextBox 7"/>
          <p:cNvSpPr txBox="1"/>
          <p:nvPr/>
        </p:nvSpPr>
        <p:spPr>
          <a:xfrm>
            <a:off x="846512" y="-76200"/>
            <a:ext cx="6468688" cy="461665"/>
          </a:xfrm>
          <a:prstGeom prst="rect">
            <a:avLst/>
          </a:prstGeom>
          <a:noFill/>
        </p:spPr>
        <p:txBody>
          <a:bodyPr wrap="none" rtlCol="0">
            <a:spAutoFit/>
          </a:bodyPr>
          <a:lstStyle/>
          <a:p>
            <a:r>
              <a:rPr lang="en-US" sz="2400" dirty="0">
                <a:solidFill>
                  <a:srgbClr val="3366FF"/>
                </a:solidFill>
              </a:rPr>
              <a:t>A variety of outcomes from the scatterings </a:t>
            </a:r>
          </a:p>
        </p:txBody>
      </p:sp>
      <p:sp>
        <p:nvSpPr>
          <p:cNvPr id="9" name="TextBox 8"/>
          <p:cNvSpPr txBox="1"/>
          <p:nvPr/>
        </p:nvSpPr>
        <p:spPr>
          <a:xfrm>
            <a:off x="685800" y="3352800"/>
            <a:ext cx="8005940" cy="461665"/>
          </a:xfrm>
          <a:prstGeom prst="rect">
            <a:avLst/>
          </a:prstGeom>
          <a:noFill/>
        </p:spPr>
        <p:txBody>
          <a:bodyPr wrap="square" rtlCol="0">
            <a:spAutoFit/>
          </a:bodyPr>
          <a:lstStyle/>
          <a:p>
            <a:r>
              <a:rPr lang="en-US" sz="2400" dirty="0">
                <a:solidFill>
                  <a:srgbClr val="00B0F0"/>
                </a:solidFill>
              </a:rPr>
              <a:t>inclusive of the production of high velocity binaries...</a:t>
            </a:r>
          </a:p>
        </p:txBody>
      </p:sp>
      <p:sp>
        <p:nvSpPr>
          <p:cNvPr id="10" name="Rectangle 9"/>
          <p:cNvSpPr/>
          <p:nvPr/>
        </p:nvSpPr>
        <p:spPr>
          <a:xfrm>
            <a:off x="2490441" y="6457890"/>
            <a:ext cx="4291359" cy="400110"/>
          </a:xfrm>
          <a:prstGeom prst="rect">
            <a:avLst/>
          </a:prstGeom>
        </p:spPr>
        <p:txBody>
          <a:bodyPr wrap="none">
            <a:spAutoFit/>
          </a:bodyPr>
          <a:lstStyle/>
          <a:p>
            <a:r>
              <a:rPr lang="en-US" dirty="0"/>
              <a:t>[Wang, Leigh, </a:t>
            </a:r>
            <a:r>
              <a:rPr lang="en-US" dirty="0" err="1"/>
              <a:t>Sesana</a:t>
            </a:r>
            <a:r>
              <a:rPr lang="en-US" dirty="0"/>
              <a:t>, Perna 2019]</a:t>
            </a:r>
          </a:p>
        </p:txBody>
      </p:sp>
    </p:spTree>
    <p:extLst>
      <p:ext uri="{BB962C8B-B14F-4D97-AF65-F5344CB8AC3E}">
        <p14:creationId xmlns:p14="http://schemas.microsoft.com/office/powerpoint/2010/main" val="3121146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0418"/>
            <a:ext cx="9392938" cy="1077218"/>
          </a:xfrm>
          <a:prstGeom prst="rect">
            <a:avLst/>
          </a:prstGeom>
          <a:noFill/>
        </p:spPr>
        <p:txBody>
          <a:bodyPr wrap="square" rtlCol="0">
            <a:spAutoFit/>
          </a:bodyPr>
          <a:lstStyle/>
          <a:p>
            <a:r>
              <a:rPr lang="en-US" sz="3200" dirty="0">
                <a:solidFill>
                  <a:srgbClr val="FF0000"/>
                </a:solidFill>
              </a:rPr>
              <a:t>A dynamical formation scenario: BH-BH binaries</a:t>
            </a:r>
          </a:p>
          <a:p>
            <a:r>
              <a:rPr lang="en-US" sz="3200" dirty="0">
                <a:solidFill>
                  <a:srgbClr val="FF0000"/>
                </a:solidFill>
              </a:rPr>
              <a:t>                                                 in star clusters</a:t>
            </a:r>
          </a:p>
        </p:txBody>
      </p:sp>
      <p:pic>
        <p:nvPicPr>
          <p:cNvPr id="4" name="Picture 3" descr="Screen Shot 2019-10-09 at 7.4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6" y="2582043"/>
            <a:ext cx="5340491" cy="2201109"/>
          </a:xfrm>
          <a:prstGeom prst="rect">
            <a:avLst/>
          </a:prstGeom>
        </p:spPr>
      </p:pic>
      <p:pic>
        <p:nvPicPr>
          <p:cNvPr id="5" name="Picture 4" descr="Screen Shot 2019-10-09 at 7.47.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7" y="418103"/>
            <a:ext cx="5334000" cy="2172697"/>
          </a:xfrm>
          <a:prstGeom prst="rect">
            <a:avLst/>
          </a:prstGeom>
        </p:spPr>
      </p:pic>
      <p:sp>
        <p:nvSpPr>
          <p:cNvPr id="6" name="TextBox 5"/>
          <p:cNvSpPr txBox="1"/>
          <p:nvPr/>
        </p:nvSpPr>
        <p:spPr>
          <a:xfrm>
            <a:off x="5689600" y="6231467"/>
            <a:ext cx="3226489" cy="707886"/>
          </a:xfrm>
          <a:prstGeom prst="rect">
            <a:avLst/>
          </a:prstGeom>
          <a:noFill/>
        </p:spPr>
        <p:txBody>
          <a:bodyPr wrap="none" rtlCol="0">
            <a:spAutoFit/>
          </a:bodyPr>
          <a:lstStyle/>
          <a:p>
            <a:r>
              <a:rPr lang="en-US" dirty="0"/>
              <a:t>[Perna, Wang, Farr, Leigh</a:t>
            </a:r>
          </a:p>
          <a:p>
            <a:r>
              <a:rPr lang="en-US" dirty="0"/>
              <a:t>&amp; </a:t>
            </a:r>
            <a:r>
              <a:rPr lang="en-US" dirty="0" err="1"/>
              <a:t>Cantiello</a:t>
            </a:r>
            <a:r>
              <a:rPr lang="en-US" dirty="0"/>
              <a:t> 2019]</a:t>
            </a:r>
          </a:p>
        </p:txBody>
      </p:sp>
      <p:pic>
        <p:nvPicPr>
          <p:cNvPr id="7" name="Picture 6" descr="Screen Shot 2019-10-10 at 12.47.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83152"/>
            <a:ext cx="5382824" cy="2079512"/>
          </a:xfrm>
          <a:prstGeom prst="rect">
            <a:avLst/>
          </a:prstGeom>
        </p:spPr>
      </p:pic>
      <p:sp>
        <p:nvSpPr>
          <p:cNvPr id="8" name="TextBox 7"/>
          <p:cNvSpPr txBox="1"/>
          <p:nvPr/>
        </p:nvSpPr>
        <p:spPr>
          <a:xfrm>
            <a:off x="5410200" y="1982212"/>
            <a:ext cx="3906538" cy="3046988"/>
          </a:xfrm>
          <a:prstGeom prst="rect">
            <a:avLst/>
          </a:prstGeom>
          <a:noFill/>
        </p:spPr>
        <p:txBody>
          <a:bodyPr wrap="none" rtlCol="0">
            <a:spAutoFit/>
          </a:bodyPr>
          <a:lstStyle/>
          <a:p>
            <a:r>
              <a:rPr lang="en-US" sz="2400" dirty="0">
                <a:solidFill>
                  <a:srgbClr val="3366FF"/>
                </a:solidFill>
              </a:rPr>
              <a:t>Distributions of </a:t>
            </a:r>
            <a:r>
              <a:rPr lang="en-US" sz="2400" dirty="0" err="1">
                <a:solidFill>
                  <a:srgbClr val="3366FF"/>
                </a:solidFill>
              </a:rPr>
              <a:t>M,q,t</a:t>
            </a:r>
            <a:r>
              <a:rPr lang="en-US" sz="2400" baseline="-25000" dirty="0" err="1">
                <a:solidFill>
                  <a:srgbClr val="3366FF"/>
                </a:solidFill>
              </a:rPr>
              <a:t>merg</a:t>
            </a:r>
            <a:endParaRPr lang="en-US" sz="2400" dirty="0">
              <a:solidFill>
                <a:srgbClr val="3366FF"/>
              </a:solidFill>
            </a:endParaRPr>
          </a:p>
          <a:p>
            <a:r>
              <a:rPr lang="en-US" sz="2400" dirty="0">
                <a:solidFill>
                  <a:srgbClr val="3366FF"/>
                </a:solidFill>
              </a:rPr>
              <a:t>for BH-BH binaries </a:t>
            </a:r>
          </a:p>
          <a:p>
            <a:r>
              <a:rPr lang="en-US" sz="2400" dirty="0">
                <a:solidFill>
                  <a:srgbClr val="3366FF"/>
                </a:solidFill>
              </a:rPr>
              <a:t>formed via dynamical</a:t>
            </a:r>
          </a:p>
          <a:p>
            <a:r>
              <a:rPr lang="en-US" sz="2400" dirty="0">
                <a:solidFill>
                  <a:srgbClr val="3366FF"/>
                </a:solidFill>
              </a:rPr>
              <a:t>interactions in a young</a:t>
            </a:r>
          </a:p>
          <a:p>
            <a:r>
              <a:rPr lang="en-US" sz="2400" dirty="0">
                <a:solidFill>
                  <a:srgbClr val="3366FF"/>
                </a:solidFill>
              </a:rPr>
              <a:t>star cluster, as a function</a:t>
            </a:r>
          </a:p>
          <a:p>
            <a:r>
              <a:rPr lang="en-US" sz="2400" dirty="0">
                <a:solidFill>
                  <a:srgbClr val="3366FF"/>
                </a:solidFill>
              </a:rPr>
              <a:t>of the mass function</a:t>
            </a:r>
          </a:p>
          <a:p>
            <a:r>
              <a:rPr lang="en-US" sz="2400" dirty="0">
                <a:solidFill>
                  <a:srgbClr val="3366FF"/>
                </a:solidFill>
              </a:rPr>
              <a:t>of the isolated BH </a:t>
            </a:r>
          </a:p>
          <a:p>
            <a:r>
              <a:rPr lang="en-US" sz="2400" dirty="0">
                <a:solidFill>
                  <a:srgbClr val="3366FF"/>
                </a:solidFill>
              </a:rPr>
              <a:t>population</a:t>
            </a:r>
          </a:p>
        </p:txBody>
      </p:sp>
    </p:spTree>
    <p:extLst>
      <p:ext uri="{BB962C8B-B14F-4D97-AF65-F5344CB8AC3E}">
        <p14:creationId xmlns:p14="http://schemas.microsoft.com/office/powerpoint/2010/main" val="134354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155" y="152400"/>
            <a:ext cx="8180645" cy="1200329"/>
          </a:xfrm>
          <a:prstGeom prst="rect">
            <a:avLst/>
          </a:prstGeom>
          <a:noFill/>
        </p:spPr>
        <p:txBody>
          <a:bodyPr wrap="none" rtlCol="0">
            <a:spAutoFit/>
          </a:bodyPr>
          <a:lstStyle/>
          <a:p>
            <a:r>
              <a:rPr lang="en-US" sz="3600" i="1" dirty="0">
                <a:solidFill>
                  <a:srgbClr val="FF0000"/>
                </a:solidFill>
              </a:rPr>
              <a:t>Distinctive Features and Predictions </a:t>
            </a:r>
          </a:p>
          <a:p>
            <a:r>
              <a:rPr lang="en-US" sz="3600" i="1" dirty="0">
                <a:solidFill>
                  <a:srgbClr val="FF0000"/>
                </a:solidFill>
              </a:rPr>
              <a:t>   of each Formation Channel</a:t>
            </a:r>
          </a:p>
        </p:txBody>
      </p:sp>
      <p:sp>
        <p:nvSpPr>
          <p:cNvPr id="3" name="TextBox 2"/>
          <p:cNvSpPr txBox="1"/>
          <p:nvPr/>
        </p:nvSpPr>
        <p:spPr>
          <a:xfrm>
            <a:off x="660400" y="1964267"/>
            <a:ext cx="7879080" cy="3970318"/>
          </a:xfrm>
          <a:prstGeom prst="rect">
            <a:avLst/>
          </a:prstGeom>
          <a:noFill/>
        </p:spPr>
        <p:txBody>
          <a:bodyPr wrap="none" rtlCol="0">
            <a:spAutoFit/>
          </a:bodyPr>
          <a:lstStyle/>
          <a:p>
            <a:pPr marL="457200" indent="-457200">
              <a:buFont typeface="Arial"/>
              <a:buChar char="•"/>
            </a:pPr>
            <a:r>
              <a:rPr lang="en-US" sz="2800" dirty="0"/>
              <a:t>Mass Spectrum</a:t>
            </a:r>
          </a:p>
          <a:p>
            <a:pPr marL="457200" indent="-457200">
              <a:buFont typeface="Arial"/>
              <a:buChar char="•"/>
            </a:pPr>
            <a:endParaRPr lang="en-US" sz="2800" dirty="0"/>
          </a:p>
          <a:p>
            <a:pPr marL="457200" indent="-457200">
              <a:buFont typeface="Arial"/>
              <a:buChar char="•"/>
            </a:pPr>
            <a:r>
              <a:rPr lang="en-US" sz="2800" dirty="0"/>
              <a:t>Spin distribution</a:t>
            </a:r>
          </a:p>
          <a:p>
            <a:pPr marL="457200" indent="-457200">
              <a:buFont typeface="Arial"/>
              <a:buChar char="•"/>
            </a:pPr>
            <a:endParaRPr lang="en-US" sz="2800" dirty="0"/>
          </a:p>
          <a:p>
            <a:pPr marL="457200" indent="-457200">
              <a:buFont typeface="Arial"/>
              <a:buChar char="•"/>
            </a:pPr>
            <a:r>
              <a:rPr lang="en-US" sz="2800" dirty="0"/>
              <a:t>Eccentricity distribution</a:t>
            </a:r>
          </a:p>
          <a:p>
            <a:pPr marL="457200" indent="-457200">
              <a:buFont typeface="Arial"/>
              <a:buChar char="•"/>
            </a:pPr>
            <a:endParaRPr lang="en-US" sz="2800" dirty="0"/>
          </a:p>
          <a:p>
            <a:pPr marL="457200" indent="-457200">
              <a:buFont typeface="Arial"/>
              <a:buChar char="•"/>
            </a:pPr>
            <a:r>
              <a:rPr lang="en-US" sz="2800" dirty="0"/>
              <a:t>Merger Locations</a:t>
            </a:r>
          </a:p>
          <a:p>
            <a:pPr marL="457200" indent="-457200">
              <a:buFont typeface="Arial"/>
              <a:buChar char="•"/>
            </a:pPr>
            <a:endParaRPr lang="en-US" sz="2800" dirty="0"/>
          </a:p>
          <a:p>
            <a:pPr marL="457200" indent="-457200">
              <a:buFont typeface="Arial"/>
              <a:buChar char="•"/>
            </a:pPr>
            <a:r>
              <a:rPr lang="en-US" sz="2800" dirty="0"/>
              <a:t>Redshift distribution and total event rate</a:t>
            </a:r>
          </a:p>
        </p:txBody>
      </p:sp>
    </p:spTree>
    <p:extLst>
      <p:ext uri="{BB962C8B-B14F-4D97-AF65-F5344CB8AC3E}">
        <p14:creationId xmlns:p14="http://schemas.microsoft.com/office/powerpoint/2010/main" val="3896461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8410" y="76200"/>
            <a:ext cx="5830593" cy="523220"/>
          </a:xfrm>
          <a:prstGeom prst="rect">
            <a:avLst/>
          </a:prstGeom>
          <a:noFill/>
        </p:spPr>
        <p:txBody>
          <a:bodyPr wrap="none" rtlCol="0">
            <a:spAutoFit/>
          </a:bodyPr>
          <a:lstStyle/>
          <a:p>
            <a:r>
              <a:rPr lang="en-US" sz="2800" dirty="0">
                <a:solidFill>
                  <a:srgbClr val="FF0000"/>
                </a:solidFill>
              </a:rPr>
              <a:t>      CO masses from runs O1 + O2  </a:t>
            </a:r>
          </a:p>
        </p:txBody>
      </p:sp>
      <p:pic>
        <p:nvPicPr>
          <p:cNvPr id="4" name="Picture 3" descr="Screen Shot 2019-10-08 at 10.3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316279"/>
          </a:xfrm>
          <a:prstGeom prst="rect">
            <a:avLst/>
          </a:prstGeom>
        </p:spPr>
      </p:pic>
      <p:sp>
        <p:nvSpPr>
          <p:cNvPr id="5" name="TextBox 4"/>
          <p:cNvSpPr txBox="1"/>
          <p:nvPr/>
        </p:nvSpPr>
        <p:spPr>
          <a:xfrm>
            <a:off x="4995333" y="6265333"/>
            <a:ext cx="2524173" cy="400110"/>
          </a:xfrm>
          <a:prstGeom prst="rect">
            <a:avLst/>
          </a:prstGeom>
          <a:noFill/>
        </p:spPr>
        <p:txBody>
          <a:bodyPr wrap="none" rtlCol="0">
            <a:spAutoFit/>
          </a:bodyPr>
          <a:lstStyle/>
          <a:p>
            <a:r>
              <a:rPr lang="en-US" dirty="0"/>
              <a:t>[Abbott et al 2019]</a:t>
            </a:r>
          </a:p>
        </p:txBody>
      </p:sp>
    </p:spTree>
    <p:extLst>
      <p:ext uri="{BB962C8B-B14F-4D97-AF65-F5344CB8AC3E}">
        <p14:creationId xmlns:p14="http://schemas.microsoft.com/office/powerpoint/2010/main" val="1279915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Hmass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0"/>
            <a:ext cx="5867400" cy="5867400"/>
          </a:xfrm>
          <a:prstGeom prst="rect">
            <a:avLst/>
          </a:prstGeom>
        </p:spPr>
      </p:pic>
      <p:sp>
        <p:nvSpPr>
          <p:cNvPr id="3" name="TextBox 2"/>
          <p:cNvSpPr txBox="1"/>
          <p:nvPr/>
        </p:nvSpPr>
        <p:spPr>
          <a:xfrm>
            <a:off x="423333" y="76200"/>
            <a:ext cx="8224127" cy="830997"/>
          </a:xfrm>
          <a:prstGeom prst="rect">
            <a:avLst/>
          </a:prstGeom>
          <a:noFill/>
        </p:spPr>
        <p:txBody>
          <a:bodyPr wrap="none" rtlCol="0">
            <a:spAutoFit/>
          </a:bodyPr>
          <a:lstStyle/>
          <a:p>
            <a:r>
              <a:rPr lang="en-US" sz="2400" i="1" dirty="0">
                <a:solidFill>
                  <a:srgbClr val="2E5AE3"/>
                </a:solidFill>
              </a:rPr>
              <a:t>Taken at face value</a:t>
            </a:r>
            <a:r>
              <a:rPr lang="en-US" sz="2400" dirty="0">
                <a:solidFill>
                  <a:srgbClr val="2E5AE3"/>
                </a:solidFill>
              </a:rPr>
              <a:t>: distributions of GW-detected BHS </a:t>
            </a:r>
          </a:p>
          <a:p>
            <a:r>
              <a:rPr lang="en-US" sz="2400" dirty="0">
                <a:solidFill>
                  <a:srgbClr val="2E5AE3"/>
                </a:solidFill>
              </a:rPr>
              <a:t>and BHs in X-ray binaries appear distinct </a:t>
            </a:r>
          </a:p>
        </p:txBody>
      </p:sp>
      <p:sp>
        <p:nvSpPr>
          <p:cNvPr id="5" name="TextBox 4"/>
          <p:cNvSpPr txBox="1"/>
          <p:nvPr/>
        </p:nvSpPr>
        <p:spPr>
          <a:xfrm>
            <a:off x="6248400" y="2658533"/>
            <a:ext cx="2982457" cy="2308324"/>
          </a:xfrm>
          <a:prstGeom prst="rect">
            <a:avLst/>
          </a:prstGeom>
          <a:noFill/>
        </p:spPr>
        <p:txBody>
          <a:bodyPr wrap="none" rtlCol="0">
            <a:spAutoFit/>
          </a:bodyPr>
          <a:lstStyle/>
          <a:p>
            <a:r>
              <a:rPr lang="en-US" sz="2400" dirty="0"/>
              <a:t>Typically larger </a:t>
            </a:r>
          </a:p>
          <a:p>
            <a:r>
              <a:rPr lang="en-US" sz="2400" dirty="0"/>
              <a:t>BHs when detected</a:t>
            </a:r>
          </a:p>
          <a:p>
            <a:r>
              <a:rPr lang="en-US" sz="2400" dirty="0"/>
              <a:t>via GWs than when</a:t>
            </a:r>
          </a:p>
          <a:p>
            <a:r>
              <a:rPr lang="en-US" sz="2400" dirty="0"/>
              <a:t>detected via their</a:t>
            </a:r>
          </a:p>
          <a:p>
            <a:r>
              <a:rPr lang="en-US" sz="2400" dirty="0"/>
              <a:t>presence in X-ray</a:t>
            </a:r>
          </a:p>
          <a:p>
            <a:r>
              <a:rPr lang="en-US" sz="2400" dirty="0"/>
              <a:t>binaries</a:t>
            </a:r>
          </a:p>
        </p:txBody>
      </p:sp>
    </p:spTree>
    <p:extLst>
      <p:ext uri="{BB962C8B-B14F-4D97-AF65-F5344CB8AC3E}">
        <p14:creationId xmlns:p14="http://schemas.microsoft.com/office/powerpoint/2010/main" val="2377004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720006" cy="954107"/>
          </a:xfrm>
          <a:prstGeom prst="rect">
            <a:avLst/>
          </a:prstGeom>
          <a:noFill/>
        </p:spPr>
        <p:txBody>
          <a:bodyPr wrap="none" rtlCol="0">
            <a:spAutoFit/>
          </a:bodyPr>
          <a:lstStyle/>
          <a:p>
            <a:r>
              <a:rPr lang="en-US" sz="2800" dirty="0">
                <a:solidFill>
                  <a:srgbClr val="FF0000"/>
                </a:solidFill>
              </a:rPr>
              <a:t>Could there be a contribution at the high-mass end</a:t>
            </a:r>
          </a:p>
          <a:p>
            <a:r>
              <a:rPr lang="en-US" sz="2800" dirty="0">
                <a:solidFill>
                  <a:srgbClr val="FF0000"/>
                </a:solidFill>
              </a:rPr>
              <a:t>from mergers of BHs from Pop III stars?</a:t>
            </a:r>
          </a:p>
        </p:txBody>
      </p:sp>
      <p:sp>
        <p:nvSpPr>
          <p:cNvPr id="3" name="TextBox 2"/>
          <p:cNvSpPr txBox="1"/>
          <p:nvPr/>
        </p:nvSpPr>
        <p:spPr>
          <a:xfrm>
            <a:off x="228600" y="1120914"/>
            <a:ext cx="8195673" cy="707886"/>
          </a:xfrm>
          <a:prstGeom prst="rect">
            <a:avLst/>
          </a:prstGeom>
          <a:noFill/>
        </p:spPr>
        <p:txBody>
          <a:bodyPr wrap="none" rtlCol="0">
            <a:spAutoFit/>
          </a:bodyPr>
          <a:lstStyle/>
          <a:p>
            <a:r>
              <a:rPr lang="en-US" dirty="0"/>
              <a:t>[i.e. Bond &amp; Carr 1984, </a:t>
            </a:r>
            <a:r>
              <a:rPr lang="en-US" dirty="0" err="1"/>
              <a:t>Kulczyncki</a:t>
            </a:r>
            <a:r>
              <a:rPr lang="en-US" dirty="0"/>
              <a:t> et al. 2006, Kinugawa et al. 2014, </a:t>
            </a:r>
          </a:p>
          <a:p>
            <a:r>
              <a:rPr lang="en-US" dirty="0" err="1"/>
              <a:t>Hartwig</a:t>
            </a:r>
            <a:r>
              <a:rPr lang="en-US" dirty="0"/>
              <a:t> et al 2016, </a:t>
            </a:r>
            <a:r>
              <a:rPr lang="en-US" dirty="0" err="1"/>
              <a:t>Belczynski</a:t>
            </a:r>
            <a:r>
              <a:rPr lang="en-US" dirty="0"/>
              <a:t> et al. 2017] </a:t>
            </a:r>
          </a:p>
        </p:txBody>
      </p:sp>
      <p:pic>
        <p:nvPicPr>
          <p:cNvPr id="4" name="Picture 3" descr="Screen Shot 2019-10-09 at 12.02.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3" y="1981200"/>
            <a:ext cx="5659967" cy="4477966"/>
          </a:xfrm>
          <a:prstGeom prst="rect">
            <a:avLst/>
          </a:prstGeom>
        </p:spPr>
      </p:pic>
      <p:sp>
        <p:nvSpPr>
          <p:cNvPr id="5" name="TextBox 4"/>
          <p:cNvSpPr txBox="1"/>
          <p:nvPr/>
        </p:nvSpPr>
        <p:spPr>
          <a:xfrm>
            <a:off x="270933" y="6477000"/>
            <a:ext cx="4421854" cy="400110"/>
          </a:xfrm>
          <a:prstGeom prst="rect">
            <a:avLst/>
          </a:prstGeom>
          <a:noFill/>
        </p:spPr>
        <p:txBody>
          <a:bodyPr wrap="none" rtlCol="0">
            <a:spAutoFit/>
          </a:bodyPr>
          <a:lstStyle/>
          <a:p>
            <a:r>
              <a:rPr lang="en-US" dirty="0"/>
              <a:t>[</a:t>
            </a:r>
            <a:r>
              <a:rPr lang="en-US" dirty="0" err="1"/>
              <a:t>Belczynski</a:t>
            </a:r>
            <a:r>
              <a:rPr lang="en-US" dirty="0"/>
              <a:t>, </a:t>
            </a:r>
            <a:r>
              <a:rPr lang="en-US" dirty="0" err="1"/>
              <a:t>Ryu</a:t>
            </a:r>
            <a:r>
              <a:rPr lang="en-US" dirty="0"/>
              <a:t>, Perna, et al. 2017] </a:t>
            </a:r>
          </a:p>
        </p:txBody>
      </p:sp>
      <p:sp>
        <p:nvSpPr>
          <p:cNvPr id="6" name="TextBox 5"/>
          <p:cNvSpPr txBox="1"/>
          <p:nvPr/>
        </p:nvSpPr>
        <p:spPr>
          <a:xfrm>
            <a:off x="5855126" y="5674605"/>
            <a:ext cx="3365074" cy="1200328"/>
          </a:xfrm>
          <a:prstGeom prst="rect">
            <a:avLst/>
          </a:prstGeom>
          <a:noFill/>
        </p:spPr>
        <p:txBody>
          <a:bodyPr wrap="none" rtlCol="0">
            <a:spAutoFit/>
          </a:bodyPr>
          <a:lstStyle/>
          <a:p>
            <a:r>
              <a:rPr lang="en-US" sz="2400" dirty="0">
                <a:solidFill>
                  <a:schemeClr val="accent1"/>
                </a:solidFill>
              </a:rPr>
              <a:t>Not a significant</a:t>
            </a:r>
          </a:p>
          <a:p>
            <a:r>
              <a:rPr lang="en-US" sz="2400" dirty="0">
                <a:solidFill>
                  <a:schemeClr val="accent1"/>
                </a:solidFill>
              </a:rPr>
              <a:t>contribution, but</a:t>
            </a:r>
          </a:p>
          <a:p>
            <a:r>
              <a:rPr lang="en-US" sz="2400" dirty="0">
                <a:solidFill>
                  <a:schemeClr val="accent1"/>
                </a:solidFill>
              </a:rPr>
              <a:t>very model-dependent</a:t>
            </a:r>
          </a:p>
        </p:txBody>
      </p:sp>
      <p:sp>
        <p:nvSpPr>
          <p:cNvPr id="7" name="TextBox 6"/>
          <p:cNvSpPr txBox="1"/>
          <p:nvPr/>
        </p:nvSpPr>
        <p:spPr>
          <a:xfrm>
            <a:off x="5756015" y="1981200"/>
            <a:ext cx="3464185" cy="2554545"/>
          </a:xfrm>
          <a:prstGeom prst="rect">
            <a:avLst/>
          </a:prstGeom>
          <a:noFill/>
        </p:spPr>
        <p:txBody>
          <a:bodyPr wrap="none" rtlCol="0">
            <a:spAutoFit/>
          </a:bodyPr>
          <a:lstStyle/>
          <a:p>
            <a:r>
              <a:rPr lang="en-US" dirty="0"/>
              <a:t>FS1: binary formation</a:t>
            </a:r>
          </a:p>
          <a:p>
            <a:r>
              <a:rPr lang="en-US" dirty="0"/>
              <a:t>in moderately large gas</a:t>
            </a:r>
          </a:p>
          <a:p>
            <a:r>
              <a:rPr lang="en-US" dirty="0"/>
              <a:t>clouds (~2000AU [Stacy &amp;</a:t>
            </a:r>
          </a:p>
          <a:p>
            <a:r>
              <a:rPr lang="en-US" dirty="0"/>
              <a:t>Bromm2013]</a:t>
            </a:r>
          </a:p>
          <a:p>
            <a:endParaRPr lang="en-US" dirty="0"/>
          </a:p>
          <a:p>
            <a:r>
              <a:rPr lang="en-US" dirty="0"/>
              <a:t>FS1: binary formation in </a:t>
            </a:r>
          </a:p>
          <a:p>
            <a:r>
              <a:rPr lang="en-US" dirty="0"/>
              <a:t>small gas clouds (~10-20AU</a:t>
            </a:r>
          </a:p>
          <a:p>
            <a:r>
              <a:rPr lang="en-US" dirty="0"/>
              <a:t>[Greif et al 2012])</a:t>
            </a:r>
          </a:p>
        </p:txBody>
      </p:sp>
      <p:sp>
        <p:nvSpPr>
          <p:cNvPr id="8" name="TextBox 7"/>
          <p:cNvSpPr txBox="1"/>
          <p:nvPr/>
        </p:nvSpPr>
        <p:spPr>
          <a:xfrm>
            <a:off x="5791200" y="4648200"/>
            <a:ext cx="3173916" cy="830997"/>
          </a:xfrm>
          <a:prstGeom prst="rect">
            <a:avLst/>
          </a:prstGeom>
          <a:noFill/>
        </p:spPr>
        <p:txBody>
          <a:bodyPr wrap="none" rtlCol="0">
            <a:spAutoFit/>
          </a:bodyPr>
          <a:lstStyle/>
          <a:p>
            <a:r>
              <a:rPr lang="en-US" sz="2400" dirty="0"/>
              <a:t>Binary evolution with</a:t>
            </a:r>
          </a:p>
          <a:p>
            <a:r>
              <a:rPr lang="en-US" sz="2400" dirty="0" err="1"/>
              <a:t>StarTrack</a:t>
            </a:r>
            <a:r>
              <a:rPr lang="en-US" sz="2400" dirty="0"/>
              <a:t> code</a:t>
            </a:r>
          </a:p>
        </p:txBody>
      </p:sp>
      <p:sp>
        <p:nvSpPr>
          <p:cNvPr id="9" name="Right Arrow 8"/>
          <p:cNvSpPr/>
          <p:nvPr/>
        </p:nvSpPr>
        <p:spPr bwMode="auto">
          <a:xfrm>
            <a:off x="5257800" y="5867400"/>
            <a:ext cx="6096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332064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20 at 8.20.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36839"/>
          </a:xfrm>
          <a:prstGeom prst="rect">
            <a:avLst/>
          </a:prstGeom>
        </p:spPr>
      </p:pic>
      <p:sp>
        <p:nvSpPr>
          <p:cNvPr id="3" name="TextBox 2"/>
          <p:cNvSpPr txBox="1"/>
          <p:nvPr/>
        </p:nvSpPr>
        <p:spPr>
          <a:xfrm>
            <a:off x="152400" y="5334000"/>
            <a:ext cx="7313871" cy="1384995"/>
          </a:xfrm>
          <a:prstGeom prst="rect">
            <a:avLst/>
          </a:prstGeom>
          <a:noFill/>
        </p:spPr>
        <p:txBody>
          <a:bodyPr wrap="none" rtlCol="0">
            <a:spAutoFit/>
          </a:bodyPr>
          <a:lstStyle/>
          <a:p>
            <a:r>
              <a:rPr lang="en-US" sz="2800" dirty="0"/>
              <a:t>10 BH-BH mergers and 1 NS-NS merger in </a:t>
            </a:r>
          </a:p>
          <a:p>
            <a:r>
              <a:rPr lang="en-US" sz="2800" dirty="0"/>
              <a:t>LIGO/Virgo runs O1+O2  </a:t>
            </a:r>
          </a:p>
          <a:p>
            <a:r>
              <a:rPr lang="en-US" sz="2800" dirty="0"/>
              <a:t>33 Public Alerts in run O3 (just concluded) </a:t>
            </a:r>
          </a:p>
        </p:txBody>
      </p:sp>
    </p:spTree>
    <p:extLst>
      <p:ext uri="{BB962C8B-B14F-4D97-AF65-F5344CB8AC3E}">
        <p14:creationId xmlns:p14="http://schemas.microsoft.com/office/powerpoint/2010/main" val="2303771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634620" cy="954107"/>
          </a:xfrm>
          <a:prstGeom prst="rect">
            <a:avLst/>
          </a:prstGeom>
          <a:noFill/>
        </p:spPr>
        <p:txBody>
          <a:bodyPr wrap="none" rtlCol="0">
            <a:spAutoFit/>
          </a:bodyPr>
          <a:lstStyle/>
          <a:p>
            <a:r>
              <a:rPr lang="en-US" sz="2800" dirty="0">
                <a:solidFill>
                  <a:srgbClr val="FF0000"/>
                </a:solidFill>
              </a:rPr>
              <a:t>Examining the mass distribution from O1+O2 runs: </a:t>
            </a:r>
          </a:p>
          <a:p>
            <a:r>
              <a:rPr lang="en-US" sz="2800" dirty="0" err="1">
                <a:solidFill>
                  <a:srgbClr val="FF0000"/>
                </a:solidFill>
              </a:rPr>
              <a:t>emphirical</a:t>
            </a:r>
            <a:r>
              <a:rPr lang="en-US" sz="2800" dirty="0">
                <a:solidFill>
                  <a:srgbClr val="FF0000"/>
                </a:solidFill>
              </a:rPr>
              <a:t> </a:t>
            </a:r>
            <a:r>
              <a:rPr lang="en-US" sz="2800" dirty="0" err="1">
                <a:solidFill>
                  <a:srgbClr val="FF0000"/>
                </a:solidFill>
              </a:rPr>
              <a:t>parametrization</a:t>
            </a:r>
            <a:r>
              <a:rPr lang="en-US" sz="2800" dirty="0">
                <a:solidFill>
                  <a:srgbClr val="FF0000"/>
                </a:solidFill>
              </a:rPr>
              <a:t>  by LIGO/Virgo</a:t>
            </a:r>
          </a:p>
        </p:txBody>
      </p:sp>
      <p:pic>
        <p:nvPicPr>
          <p:cNvPr id="3" name="Picture 2" descr="Screen Shot 2019-10-09 at 1.11.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571"/>
            <a:ext cx="9144000" cy="2977584"/>
          </a:xfrm>
          <a:prstGeom prst="rect">
            <a:avLst/>
          </a:prstGeom>
        </p:spPr>
      </p:pic>
      <p:pic>
        <p:nvPicPr>
          <p:cNvPr id="4" name="Picture 3" descr="Screen Shot 2019-10-09 at 1.16.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4533900"/>
            <a:ext cx="7950200" cy="1638300"/>
          </a:xfrm>
          <a:prstGeom prst="rect">
            <a:avLst/>
          </a:prstGeom>
        </p:spPr>
      </p:pic>
      <p:sp>
        <p:nvSpPr>
          <p:cNvPr id="5" name="TextBox 4"/>
          <p:cNvSpPr txBox="1"/>
          <p:nvPr/>
        </p:nvSpPr>
        <p:spPr>
          <a:xfrm>
            <a:off x="5334000" y="1066800"/>
            <a:ext cx="2588043" cy="400110"/>
          </a:xfrm>
          <a:prstGeom prst="rect">
            <a:avLst/>
          </a:prstGeom>
          <a:noFill/>
        </p:spPr>
        <p:txBody>
          <a:bodyPr wrap="none" rtlCol="0">
            <a:spAutoFit/>
          </a:bodyPr>
          <a:lstStyle/>
          <a:p>
            <a:r>
              <a:rPr lang="en-US" dirty="0"/>
              <a:t>[Abbott et al. 2019]</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0707CCE-A3B7-2D4E-9206-56C0C94F7757}"/>
                  </a:ext>
                </a:extLst>
              </p:cNvPr>
              <p:cNvSpPr txBox="1"/>
              <p:nvPr/>
            </p:nvSpPr>
            <p:spPr>
              <a:xfrm>
                <a:off x="917140" y="6400800"/>
                <a:ext cx="2221314" cy="307777"/>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=0.4(+1.3/−1.9</m:t>
                    </m:r>
                  </m:oMath>
                </a14:m>
                <a:r>
                  <a:rPr lang="en-US" dirty="0"/>
                  <a:t>)</a:t>
                </a:r>
              </a:p>
            </p:txBody>
          </p:sp>
        </mc:Choice>
        <mc:Fallback>
          <p:sp>
            <p:nvSpPr>
              <p:cNvPr id="6" name="TextBox 5">
                <a:extLst>
                  <a:ext uri="{FF2B5EF4-FFF2-40B4-BE49-F238E27FC236}">
                    <a16:creationId xmlns:a16="http://schemas.microsoft.com/office/drawing/2014/main" id="{90707CCE-A3B7-2D4E-9206-56C0C94F7757}"/>
                  </a:ext>
                </a:extLst>
              </p:cNvPr>
              <p:cNvSpPr txBox="1">
                <a:spLocks noRot="1" noChangeAspect="1" noMove="1" noResize="1" noEditPoints="1" noAdjustHandles="1" noChangeArrowheads="1" noChangeShapeType="1" noTextEdit="1"/>
              </p:cNvSpPr>
              <p:nvPr/>
            </p:nvSpPr>
            <p:spPr>
              <a:xfrm>
                <a:off x="917140" y="6400800"/>
                <a:ext cx="2221314" cy="307777"/>
              </a:xfrm>
              <a:prstGeom prst="rect">
                <a:avLst/>
              </a:prstGeom>
              <a:blipFill>
                <a:blip r:embed="rId5"/>
                <a:stretch>
                  <a:fillRect l="-2857" t="-29167" r="-5714" b="-5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FB3E8D4-5893-C24C-8A4C-ACE592388CC4}"/>
                  </a:ext>
                </a:extLst>
              </p:cNvPr>
              <p:cNvSpPr txBox="1"/>
              <p:nvPr/>
            </p:nvSpPr>
            <p:spPr>
              <a:xfrm>
                <a:off x="3352800" y="6400800"/>
                <a:ext cx="2652748" cy="307777"/>
              </a:xfrm>
              <a:prstGeom prst="rect">
                <a:avLst/>
              </a:prstGeom>
              <a:noFill/>
            </p:spPr>
            <p:txBody>
              <a:bodyPr wrap="square" lIns="0" tIns="0" rIns="0" bIns="0" rtlCol="0">
                <a:spAutoFit/>
              </a:bodyPr>
              <a:lstStyle/>
              <a:p>
                <a:r>
                  <a:rPr lang="en-US" dirty="0">
                    <a:ea typeface="Cambria Math" panose="02040503050406030204" pitchFamily="18" charset="0"/>
                  </a:rPr>
                  <a:t>B: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=1.6(+1.5/−1.7)</m:t>
                    </m:r>
                  </m:oMath>
                </a14:m>
                <a:endParaRPr lang="en-US" dirty="0"/>
              </a:p>
            </p:txBody>
          </p:sp>
        </mc:Choice>
        <mc:Fallback>
          <p:sp>
            <p:nvSpPr>
              <p:cNvPr id="7" name="TextBox 6">
                <a:extLst>
                  <a:ext uri="{FF2B5EF4-FFF2-40B4-BE49-F238E27FC236}">
                    <a16:creationId xmlns:a16="http://schemas.microsoft.com/office/drawing/2014/main" id="{8FB3E8D4-5893-C24C-8A4C-ACE592388CC4}"/>
                  </a:ext>
                </a:extLst>
              </p:cNvPr>
              <p:cNvSpPr txBox="1">
                <a:spLocks noRot="1" noChangeAspect="1" noMove="1" noResize="1" noEditPoints="1" noAdjustHandles="1" noChangeArrowheads="1" noChangeShapeType="1" noTextEdit="1"/>
              </p:cNvSpPr>
              <p:nvPr/>
            </p:nvSpPr>
            <p:spPr>
              <a:xfrm>
                <a:off x="3352800" y="6400800"/>
                <a:ext cx="2652748" cy="307777"/>
              </a:xfrm>
              <a:prstGeom prst="rect">
                <a:avLst/>
              </a:prstGeom>
              <a:blipFill>
                <a:blip r:embed="rId6"/>
                <a:stretch>
                  <a:fillRect l="-5742" t="-29167" b="-5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BAD8450-783D-F94D-BE9D-FD97DAF96B3B}"/>
                  </a:ext>
                </a:extLst>
              </p:cNvPr>
              <p:cNvSpPr txBox="1"/>
              <p:nvPr/>
            </p:nvSpPr>
            <p:spPr>
              <a:xfrm>
                <a:off x="6591998" y="6397823"/>
                <a:ext cx="2347421"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=7.3(+4.2/−4.6)</m:t>
                      </m:r>
                    </m:oMath>
                  </m:oMathPara>
                </a14:m>
                <a:endParaRPr lang="en-US" dirty="0"/>
              </a:p>
            </p:txBody>
          </p:sp>
        </mc:Choice>
        <mc:Fallback>
          <p:sp>
            <p:nvSpPr>
              <p:cNvPr id="8" name="TextBox 7">
                <a:extLst>
                  <a:ext uri="{FF2B5EF4-FFF2-40B4-BE49-F238E27FC236}">
                    <a16:creationId xmlns:a16="http://schemas.microsoft.com/office/drawing/2014/main" id="{BBAD8450-783D-F94D-BE9D-FD97DAF96B3B}"/>
                  </a:ext>
                </a:extLst>
              </p:cNvPr>
              <p:cNvSpPr txBox="1">
                <a:spLocks noRot="1" noChangeAspect="1" noMove="1" noResize="1" noEditPoints="1" noAdjustHandles="1" noChangeArrowheads="1" noChangeShapeType="1" noTextEdit="1"/>
              </p:cNvSpPr>
              <p:nvPr/>
            </p:nvSpPr>
            <p:spPr>
              <a:xfrm>
                <a:off x="6591998" y="6397823"/>
                <a:ext cx="2347421" cy="307777"/>
              </a:xfrm>
              <a:prstGeom prst="rect">
                <a:avLst/>
              </a:prstGeom>
              <a:blipFill>
                <a:blip r:embed="rId7"/>
                <a:stretch>
                  <a:fillRect t="-8333" b="-375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B83D13C-AE28-C949-BB72-5ABE5F04AF51}"/>
              </a:ext>
            </a:extLst>
          </p:cNvPr>
          <p:cNvSpPr txBox="1"/>
          <p:nvPr/>
        </p:nvSpPr>
        <p:spPr>
          <a:xfrm>
            <a:off x="365760" y="6434051"/>
            <a:ext cx="449162" cy="400110"/>
          </a:xfrm>
          <a:prstGeom prst="rect">
            <a:avLst/>
          </a:prstGeom>
          <a:noFill/>
        </p:spPr>
        <p:txBody>
          <a:bodyPr wrap="none" rtlCol="0">
            <a:spAutoFit/>
          </a:bodyPr>
          <a:lstStyle/>
          <a:p>
            <a:r>
              <a:rPr lang="en-US" dirty="0"/>
              <a:t>A:</a:t>
            </a:r>
          </a:p>
        </p:txBody>
      </p:sp>
      <p:sp>
        <p:nvSpPr>
          <p:cNvPr id="11" name="TextBox 10">
            <a:extLst>
              <a:ext uri="{FF2B5EF4-FFF2-40B4-BE49-F238E27FC236}">
                <a16:creationId xmlns:a16="http://schemas.microsoft.com/office/drawing/2014/main" id="{0BD5A96F-BFCF-5D41-B2C5-4A3CAE302207}"/>
              </a:ext>
            </a:extLst>
          </p:cNvPr>
          <p:cNvSpPr txBox="1"/>
          <p:nvPr/>
        </p:nvSpPr>
        <p:spPr>
          <a:xfrm>
            <a:off x="6213902" y="6381690"/>
            <a:ext cx="415498" cy="400110"/>
          </a:xfrm>
          <a:prstGeom prst="rect">
            <a:avLst/>
          </a:prstGeom>
          <a:noFill/>
        </p:spPr>
        <p:txBody>
          <a:bodyPr wrap="none" rtlCol="0">
            <a:spAutoFit/>
          </a:bodyPr>
          <a:lstStyle/>
          <a:p>
            <a:r>
              <a:rPr lang="en-US" dirty="0"/>
              <a:t>C:</a:t>
            </a:r>
          </a:p>
        </p:txBody>
      </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F126E974-B69A-3747-A6DA-208971B483B0}"/>
                  </a:ext>
                </a:extLst>
              </p:cNvPr>
              <p:cNvSpPr/>
              <p:nvPr/>
            </p:nvSpPr>
            <p:spPr>
              <a:xfrm>
                <a:off x="6477000" y="6324600"/>
                <a:ext cx="42325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𝛼</m:t>
                      </m:r>
                    </m:oMath>
                  </m:oMathPara>
                </a14:m>
                <a:endParaRPr lang="en-US" dirty="0"/>
              </a:p>
            </p:txBody>
          </p:sp>
        </mc:Choice>
        <mc:Fallback>
          <p:sp>
            <p:nvSpPr>
              <p:cNvPr id="12" name="Rectangle 11">
                <a:extLst>
                  <a:ext uri="{FF2B5EF4-FFF2-40B4-BE49-F238E27FC236}">
                    <a16:creationId xmlns:a16="http://schemas.microsoft.com/office/drawing/2014/main" id="{F126E974-B69A-3747-A6DA-208971B483B0}"/>
                  </a:ext>
                </a:extLst>
              </p:cNvPr>
              <p:cNvSpPr>
                <a:spLocks noRot="1" noChangeAspect="1" noMove="1" noResize="1" noEditPoints="1" noAdjustHandles="1" noChangeArrowheads="1" noChangeShapeType="1" noTextEdit="1"/>
              </p:cNvSpPr>
              <p:nvPr/>
            </p:nvSpPr>
            <p:spPr>
              <a:xfrm>
                <a:off x="6477000" y="6324600"/>
                <a:ext cx="423256" cy="40011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276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9707"/>
            <a:ext cx="8619717" cy="954107"/>
          </a:xfrm>
          <a:prstGeom prst="rect">
            <a:avLst/>
          </a:prstGeom>
          <a:noFill/>
        </p:spPr>
        <p:txBody>
          <a:bodyPr wrap="none" rtlCol="0">
            <a:spAutoFit/>
          </a:bodyPr>
          <a:lstStyle/>
          <a:p>
            <a:r>
              <a:rPr lang="en-US" sz="2800" dirty="0">
                <a:solidFill>
                  <a:srgbClr val="FF0000"/>
                </a:solidFill>
              </a:rPr>
              <a:t>Mass spectrum of binaries formed in star clusters</a:t>
            </a:r>
          </a:p>
          <a:p>
            <a:r>
              <a:rPr lang="en-US" sz="2800" dirty="0">
                <a:solidFill>
                  <a:srgbClr val="FF0000"/>
                </a:solidFill>
              </a:rPr>
              <a:t>against O1+O2 BBH data</a:t>
            </a:r>
          </a:p>
        </p:txBody>
      </p:sp>
      <p:pic>
        <p:nvPicPr>
          <p:cNvPr id="3" name="Picture 2" descr="Screen Shot 2019-10-09 at 2.47.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066800"/>
            <a:ext cx="3753899" cy="3581400"/>
          </a:xfrm>
          <a:prstGeom prst="rect">
            <a:avLst/>
          </a:prstGeom>
        </p:spPr>
      </p:pic>
      <p:pic>
        <p:nvPicPr>
          <p:cNvPr id="4" name="Picture 3" descr="Screen Shot 2019-10-09 at 2.48.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1143000"/>
            <a:ext cx="4800600" cy="4981755"/>
          </a:xfrm>
          <a:prstGeom prst="rect">
            <a:avLst/>
          </a:prstGeom>
        </p:spPr>
      </p:pic>
      <p:sp>
        <p:nvSpPr>
          <p:cNvPr id="5" name="TextBox 4"/>
          <p:cNvSpPr txBox="1"/>
          <p:nvPr/>
        </p:nvSpPr>
        <p:spPr>
          <a:xfrm>
            <a:off x="4038600" y="762000"/>
            <a:ext cx="5202190" cy="400110"/>
          </a:xfrm>
          <a:prstGeom prst="rect">
            <a:avLst/>
          </a:prstGeom>
          <a:noFill/>
        </p:spPr>
        <p:txBody>
          <a:bodyPr wrap="none" rtlCol="0">
            <a:spAutoFit/>
          </a:bodyPr>
          <a:lstStyle/>
          <a:p>
            <a:r>
              <a:rPr lang="en-US" dirty="0"/>
              <a:t>[Perna, Wang, Farr, Leigh, </a:t>
            </a:r>
            <a:r>
              <a:rPr lang="en-US" dirty="0" err="1"/>
              <a:t>Cantiello</a:t>
            </a:r>
            <a:r>
              <a:rPr lang="en-US" dirty="0"/>
              <a:t> 2018]</a:t>
            </a:r>
          </a:p>
        </p:txBody>
      </p:sp>
      <p:sp>
        <p:nvSpPr>
          <p:cNvPr id="6" name="TextBox 5"/>
          <p:cNvSpPr txBox="1"/>
          <p:nvPr/>
        </p:nvSpPr>
        <p:spPr>
          <a:xfrm>
            <a:off x="152400" y="5311914"/>
            <a:ext cx="4237759" cy="1323439"/>
          </a:xfrm>
          <a:prstGeom prst="rect">
            <a:avLst/>
          </a:prstGeom>
          <a:noFill/>
        </p:spPr>
        <p:txBody>
          <a:bodyPr wrap="none" rtlCol="0">
            <a:spAutoFit/>
          </a:bodyPr>
          <a:lstStyle/>
          <a:p>
            <a:r>
              <a:rPr lang="en-US" dirty="0"/>
              <a:t>Observations favor an IMF slope</a:t>
            </a:r>
          </a:p>
          <a:p>
            <a:r>
              <a:rPr lang="en-US" dirty="0"/>
              <a:t>           and (weakly) a merger rate</a:t>
            </a:r>
          </a:p>
          <a:p>
            <a:r>
              <a:rPr lang="en-US" dirty="0"/>
              <a:t>which increases rapidly with</a:t>
            </a:r>
          </a:p>
          <a:p>
            <a:r>
              <a:rPr lang="en-US" dirty="0"/>
              <a:t>redshift:</a:t>
            </a:r>
          </a:p>
        </p:txBody>
      </p:sp>
      <p:graphicFrame>
        <p:nvGraphicFramePr>
          <p:cNvPr id="7" name="Object 6"/>
          <p:cNvGraphicFramePr>
            <a:graphicFrameLocks noChangeAspect="1"/>
          </p:cNvGraphicFramePr>
          <p:nvPr>
            <p:extLst>
              <p:ext uri="{D42A27DB-BD31-4B8C-83A1-F6EECF244321}">
                <p14:modId xmlns:p14="http://schemas.microsoft.com/office/powerpoint/2010/main" val="231671487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219"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4514850" y="3346450"/>
                        <a:ext cx="114300" cy="165100"/>
                      </a:xfrm>
                      <a:prstGeom prst="rect">
                        <a:avLst/>
                      </a:prstGeom>
                    </p:spPr>
                  </p:pic>
                </p:oleObj>
              </mc:Fallback>
            </mc:AlternateContent>
          </a:graphicData>
        </a:graphic>
      </p:graphicFrame>
      <p:sp>
        <p:nvSpPr>
          <p:cNvPr id="8" name="TextBox 7"/>
          <p:cNvSpPr txBox="1"/>
          <p:nvPr/>
        </p:nvSpPr>
        <p:spPr>
          <a:xfrm>
            <a:off x="4674856" y="6096000"/>
            <a:ext cx="4555103" cy="707886"/>
          </a:xfrm>
          <a:prstGeom prst="rect">
            <a:avLst/>
          </a:prstGeom>
          <a:noFill/>
        </p:spPr>
        <p:txBody>
          <a:bodyPr wrap="none" rtlCol="0">
            <a:spAutoFit/>
          </a:bodyPr>
          <a:lstStyle/>
          <a:p>
            <a:r>
              <a:rPr lang="en-US" dirty="0"/>
              <a:t>Model with           and              within </a:t>
            </a:r>
          </a:p>
          <a:p>
            <a:r>
              <a:rPr lang="en-US" dirty="0"/>
              <a:t>       from observations </a:t>
            </a:r>
          </a:p>
        </p:txBody>
      </p:sp>
      <p:pic>
        <p:nvPicPr>
          <p:cNvPr id="9" name="Picture 8" descr="Screen Shot 2019-10-09 at 3.06.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2261" y="6172200"/>
            <a:ext cx="695739" cy="228600"/>
          </a:xfrm>
          <a:prstGeom prst="rect">
            <a:avLst/>
          </a:prstGeom>
        </p:spPr>
      </p:pic>
      <p:pic>
        <p:nvPicPr>
          <p:cNvPr id="10" name="Picture 9" descr="Screen Shot 2019-10-09 at 3.04.26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400" y="6246091"/>
            <a:ext cx="914400" cy="230909"/>
          </a:xfrm>
          <a:prstGeom prst="rect">
            <a:avLst/>
          </a:prstGeom>
        </p:spPr>
      </p:pic>
      <p:pic>
        <p:nvPicPr>
          <p:cNvPr id="11" name="Picture 10" descr="Screen Shot 2019-10-09 at 3.04.35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4400" y="6400800"/>
            <a:ext cx="495300" cy="381000"/>
          </a:xfrm>
          <a:prstGeom prst="rect">
            <a:avLst/>
          </a:prstGeom>
        </p:spPr>
      </p:pic>
      <p:pic>
        <p:nvPicPr>
          <p:cNvPr id="12" name="Picture 11" descr="Screen Shot 2019-10-09 at 2.53.24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6500" y="4724400"/>
            <a:ext cx="1460500" cy="606669"/>
          </a:xfrm>
          <a:prstGeom prst="rect">
            <a:avLst/>
          </a:prstGeom>
        </p:spPr>
      </p:pic>
      <p:pic>
        <p:nvPicPr>
          <p:cNvPr id="13" name="Picture 12" descr="Screen Shot 2019-10-09 at 3.06.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861" y="5715000"/>
            <a:ext cx="695739" cy="228600"/>
          </a:xfrm>
          <a:prstGeom prst="rect">
            <a:avLst/>
          </a:prstGeom>
        </p:spPr>
      </p:pic>
      <p:pic>
        <p:nvPicPr>
          <p:cNvPr id="14" name="Picture 13" descr="Screen Shot 2019-10-09 at 3.11.57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5900" y="6350000"/>
            <a:ext cx="495300" cy="203200"/>
          </a:xfrm>
          <a:prstGeom prst="rect">
            <a:avLst/>
          </a:prstGeom>
        </p:spPr>
      </p:pic>
    </p:spTree>
    <p:extLst>
      <p:ext uri="{BB962C8B-B14F-4D97-AF65-F5344CB8AC3E}">
        <p14:creationId xmlns:p14="http://schemas.microsoft.com/office/powerpoint/2010/main" val="288409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0-09 at 4.17.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43" y="1524000"/>
            <a:ext cx="5295900" cy="4686300"/>
          </a:xfrm>
          <a:prstGeom prst="rect">
            <a:avLst/>
          </a:prstGeom>
        </p:spPr>
      </p:pic>
      <p:sp>
        <p:nvSpPr>
          <p:cNvPr id="4" name="TextBox 3"/>
          <p:cNvSpPr txBox="1"/>
          <p:nvPr/>
        </p:nvSpPr>
        <p:spPr>
          <a:xfrm>
            <a:off x="309143" y="76200"/>
            <a:ext cx="8423400" cy="1200328"/>
          </a:xfrm>
          <a:prstGeom prst="rect">
            <a:avLst/>
          </a:prstGeom>
          <a:noFill/>
        </p:spPr>
        <p:txBody>
          <a:bodyPr wrap="none" rtlCol="0">
            <a:spAutoFit/>
          </a:bodyPr>
          <a:lstStyle/>
          <a:p>
            <a:r>
              <a:rPr lang="en-US" sz="2400" dirty="0">
                <a:solidFill>
                  <a:srgbClr val="3366FF"/>
                </a:solidFill>
              </a:rPr>
              <a:t>Coupling Pop synthesis calculations (MOBSE) with N-body </a:t>
            </a:r>
          </a:p>
          <a:p>
            <a:r>
              <a:rPr lang="en-US" sz="2400" dirty="0">
                <a:solidFill>
                  <a:srgbClr val="3366FF"/>
                </a:solidFill>
              </a:rPr>
              <a:t>integrations to study binary mass distributions for</a:t>
            </a:r>
          </a:p>
          <a:p>
            <a:r>
              <a:rPr lang="en-US" sz="2400" dirty="0">
                <a:solidFill>
                  <a:srgbClr val="3366FF"/>
                </a:solidFill>
              </a:rPr>
              <a:t>isolated evolution and dynamical formation</a:t>
            </a:r>
          </a:p>
        </p:txBody>
      </p:sp>
      <p:sp>
        <p:nvSpPr>
          <p:cNvPr id="5" name="TextBox 4"/>
          <p:cNvSpPr txBox="1"/>
          <p:nvPr/>
        </p:nvSpPr>
        <p:spPr>
          <a:xfrm>
            <a:off x="5638800" y="1524000"/>
            <a:ext cx="3321292" cy="707886"/>
          </a:xfrm>
          <a:prstGeom prst="rect">
            <a:avLst/>
          </a:prstGeom>
          <a:noFill/>
        </p:spPr>
        <p:txBody>
          <a:bodyPr wrap="none" rtlCol="0">
            <a:spAutoFit/>
          </a:bodyPr>
          <a:lstStyle/>
          <a:p>
            <a:r>
              <a:rPr lang="en-US" dirty="0"/>
              <a:t>[</a:t>
            </a:r>
            <a:r>
              <a:rPr lang="en-US" dirty="0" err="1"/>
              <a:t>Boufannais</a:t>
            </a:r>
            <a:r>
              <a:rPr lang="en-US" dirty="0"/>
              <a:t>,  </a:t>
            </a:r>
            <a:r>
              <a:rPr lang="en-US" dirty="0" err="1"/>
              <a:t>Mapelli</a:t>
            </a:r>
            <a:r>
              <a:rPr lang="en-US" dirty="0"/>
              <a:t> et al.</a:t>
            </a:r>
          </a:p>
          <a:p>
            <a:r>
              <a:rPr lang="en-US" dirty="0"/>
              <a:t>2019]</a:t>
            </a:r>
          </a:p>
        </p:txBody>
      </p:sp>
      <p:sp>
        <p:nvSpPr>
          <p:cNvPr id="7" name="TextBox 6"/>
          <p:cNvSpPr txBox="1"/>
          <p:nvPr/>
        </p:nvSpPr>
        <p:spPr>
          <a:xfrm>
            <a:off x="5596284" y="2661672"/>
            <a:ext cx="3230372" cy="1631216"/>
          </a:xfrm>
          <a:prstGeom prst="rect">
            <a:avLst/>
          </a:prstGeom>
          <a:solidFill>
            <a:schemeClr val="bg1"/>
          </a:solidFill>
        </p:spPr>
        <p:txBody>
          <a:bodyPr wrap="none" rtlCol="0">
            <a:spAutoFit/>
          </a:bodyPr>
          <a:lstStyle/>
          <a:p>
            <a:r>
              <a:rPr lang="en-US" dirty="0"/>
              <a:t>When considering masses</a:t>
            </a:r>
          </a:p>
          <a:p>
            <a:r>
              <a:rPr lang="en-US" dirty="0"/>
              <a:t>and spin together, data</a:t>
            </a:r>
          </a:p>
          <a:p>
            <a:r>
              <a:rPr lang="en-US" dirty="0"/>
              <a:t>are found to prefer the</a:t>
            </a:r>
          </a:p>
          <a:p>
            <a:r>
              <a:rPr lang="en-US" dirty="0"/>
              <a:t>dynamical channel to the</a:t>
            </a:r>
          </a:p>
          <a:p>
            <a:r>
              <a:rPr lang="en-US" dirty="0"/>
              <a:t>          level</a:t>
            </a:r>
          </a:p>
        </p:txBody>
      </p:sp>
      <p:sp>
        <p:nvSpPr>
          <p:cNvPr id="10" name="TextBox 9"/>
          <p:cNvSpPr txBox="1"/>
          <p:nvPr/>
        </p:nvSpPr>
        <p:spPr>
          <a:xfrm>
            <a:off x="5596284" y="4724400"/>
            <a:ext cx="3547716" cy="1938992"/>
          </a:xfrm>
          <a:prstGeom prst="rect">
            <a:avLst/>
          </a:prstGeom>
          <a:noFill/>
        </p:spPr>
        <p:txBody>
          <a:bodyPr wrap="none" rtlCol="0">
            <a:spAutoFit/>
          </a:bodyPr>
          <a:lstStyle/>
          <a:p>
            <a:r>
              <a:rPr lang="en-US" dirty="0"/>
              <a:t>Mixing fraction of the two</a:t>
            </a:r>
          </a:p>
          <a:p>
            <a:r>
              <a:rPr lang="en-US" dirty="0"/>
              <a:t>channels will require a few</a:t>
            </a:r>
          </a:p>
          <a:p>
            <a:r>
              <a:rPr lang="en-US" dirty="0"/>
              <a:t>hundreds of detections to</a:t>
            </a:r>
          </a:p>
          <a:p>
            <a:r>
              <a:rPr lang="en-US" dirty="0"/>
              <a:t>be constrained to a fraction</a:t>
            </a:r>
          </a:p>
          <a:p>
            <a:r>
              <a:rPr lang="en-US" dirty="0"/>
              <a:t>error of 10-20%</a:t>
            </a:r>
          </a:p>
          <a:p>
            <a:endParaRPr lang="en-US" dirty="0"/>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AA56AA3-9666-3949-8DD8-3BA65BE50067}"/>
                  </a:ext>
                </a:extLst>
              </p:cNvPr>
              <p:cNvSpPr txBox="1"/>
              <p:nvPr/>
            </p:nvSpPr>
            <p:spPr>
              <a:xfrm>
                <a:off x="5791200" y="3959423"/>
                <a:ext cx="535275" cy="307777"/>
              </a:xfrm>
              <a:prstGeom prst="rect">
                <a:avLst/>
              </a:prstGeom>
              <a:noFill/>
            </p:spPr>
            <p:txBody>
              <a:bodyPr wrap="none" lIns="0" tIns="0" rIns="0" bIns="0" rtlCol="0">
                <a:spAutoFit/>
              </a:bodyPr>
              <a:lstStyle/>
              <a:p>
                <a:r>
                  <a:rPr lang="en-US" dirty="0">
                    <a:ea typeface="Cambria Math" panose="02040503050406030204" pitchFamily="18" charset="0"/>
                  </a:rPr>
                  <a:t>3.4</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p:txBody>
          </p:sp>
        </mc:Choice>
        <mc:Fallback>
          <p:sp>
            <p:nvSpPr>
              <p:cNvPr id="11" name="TextBox 10">
                <a:extLst>
                  <a:ext uri="{FF2B5EF4-FFF2-40B4-BE49-F238E27FC236}">
                    <a16:creationId xmlns:a16="http://schemas.microsoft.com/office/drawing/2014/main" id="{AAA56AA3-9666-3949-8DD8-3BA65BE50067}"/>
                  </a:ext>
                </a:extLst>
              </p:cNvPr>
              <p:cNvSpPr txBox="1">
                <a:spLocks noRot="1" noChangeAspect="1" noMove="1" noResize="1" noEditPoints="1" noAdjustHandles="1" noChangeArrowheads="1" noChangeShapeType="1" noTextEdit="1"/>
              </p:cNvSpPr>
              <p:nvPr/>
            </p:nvSpPr>
            <p:spPr>
              <a:xfrm>
                <a:off x="5791200" y="3959423"/>
                <a:ext cx="535275" cy="307777"/>
              </a:xfrm>
              <a:prstGeom prst="rect">
                <a:avLst/>
              </a:prstGeom>
              <a:blipFill>
                <a:blip r:embed="rId3"/>
                <a:stretch>
                  <a:fillRect l="-28571" t="-29167" r="-9524" b="-50000"/>
                </a:stretch>
              </a:blipFill>
            </p:spPr>
            <p:txBody>
              <a:bodyPr/>
              <a:lstStyle/>
              <a:p>
                <a:r>
                  <a:rPr lang="en-US">
                    <a:noFill/>
                  </a:rPr>
                  <a:t> </a:t>
                </a:r>
              </a:p>
            </p:txBody>
          </p:sp>
        </mc:Fallback>
      </mc:AlternateContent>
    </p:spTree>
    <p:extLst>
      <p:ext uri="{BB962C8B-B14F-4D97-AF65-F5344CB8AC3E}">
        <p14:creationId xmlns:p14="http://schemas.microsoft.com/office/powerpoint/2010/main" val="38848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381000"/>
            <a:ext cx="8114271" cy="1938992"/>
          </a:xfrm>
          <a:prstGeom prst="rect">
            <a:avLst/>
          </a:prstGeom>
          <a:noFill/>
        </p:spPr>
        <p:txBody>
          <a:bodyPr wrap="none" rtlCol="0">
            <a:spAutoFit/>
          </a:bodyPr>
          <a:lstStyle/>
          <a:p>
            <a:r>
              <a:rPr lang="en-US" sz="4000" dirty="0">
                <a:solidFill>
                  <a:srgbClr val="0000FF"/>
                </a:solidFill>
              </a:rPr>
              <a:t>Electromagnetic counterparts</a:t>
            </a:r>
          </a:p>
          <a:p>
            <a:r>
              <a:rPr lang="en-US" sz="4000" dirty="0">
                <a:solidFill>
                  <a:srgbClr val="0000FF"/>
                </a:solidFill>
              </a:rPr>
              <a:t>in connection to binary formation </a:t>
            </a:r>
          </a:p>
          <a:p>
            <a:r>
              <a:rPr lang="en-US" sz="4000" dirty="0">
                <a:solidFill>
                  <a:srgbClr val="0000FF"/>
                </a:solidFill>
              </a:rPr>
              <a:t>channels</a:t>
            </a:r>
          </a:p>
        </p:txBody>
      </p:sp>
      <p:sp>
        <p:nvSpPr>
          <p:cNvPr id="4" name="TextBox 3"/>
          <p:cNvSpPr txBox="1"/>
          <p:nvPr/>
        </p:nvSpPr>
        <p:spPr>
          <a:xfrm>
            <a:off x="1143000" y="3846493"/>
            <a:ext cx="6971605" cy="1384995"/>
          </a:xfrm>
          <a:prstGeom prst="rect">
            <a:avLst/>
          </a:prstGeom>
          <a:noFill/>
        </p:spPr>
        <p:txBody>
          <a:bodyPr wrap="none" rtlCol="0">
            <a:spAutoFit/>
          </a:bodyPr>
          <a:lstStyle/>
          <a:p>
            <a:r>
              <a:rPr lang="en-US" sz="2800" dirty="0"/>
              <a:t>But firstly: </a:t>
            </a:r>
            <a:r>
              <a:rPr lang="en-US" sz="2800" i="1" dirty="0"/>
              <a:t>when</a:t>
            </a:r>
            <a:r>
              <a:rPr lang="en-US" sz="2800" dirty="0"/>
              <a:t> do we expect to see</a:t>
            </a:r>
          </a:p>
          <a:p>
            <a:r>
              <a:rPr lang="en-US" sz="2800" dirty="0"/>
              <a:t>electromagnetic counterparts, and </a:t>
            </a:r>
            <a:r>
              <a:rPr lang="en-US" sz="2800" i="1" dirty="0"/>
              <a:t>what</a:t>
            </a:r>
          </a:p>
          <a:p>
            <a:r>
              <a:rPr lang="en-US" sz="2800" dirty="0"/>
              <a:t>do these counterparts look like?</a:t>
            </a:r>
          </a:p>
        </p:txBody>
      </p:sp>
    </p:spTree>
    <p:extLst>
      <p:ext uri="{BB962C8B-B14F-4D97-AF65-F5344CB8AC3E}">
        <p14:creationId xmlns:p14="http://schemas.microsoft.com/office/powerpoint/2010/main" val="721830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29 at 8.23.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457" y="2057400"/>
            <a:ext cx="6972543" cy="4800600"/>
          </a:xfrm>
          <a:prstGeom prst="rect">
            <a:avLst/>
          </a:prstGeom>
        </p:spPr>
      </p:pic>
      <p:sp>
        <p:nvSpPr>
          <p:cNvPr id="3" name="TextBox 2"/>
          <p:cNvSpPr txBox="1"/>
          <p:nvPr/>
        </p:nvSpPr>
        <p:spPr>
          <a:xfrm>
            <a:off x="0" y="1067812"/>
            <a:ext cx="2310649" cy="3046988"/>
          </a:xfrm>
          <a:prstGeom prst="rect">
            <a:avLst/>
          </a:prstGeom>
          <a:noFill/>
        </p:spPr>
        <p:txBody>
          <a:bodyPr wrap="none" rtlCol="0">
            <a:spAutoFit/>
          </a:bodyPr>
          <a:lstStyle/>
          <a:p>
            <a:r>
              <a:rPr lang="en-US" sz="3200" dirty="0">
                <a:solidFill>
                  <a:srgbClr val="3366FF"/>
                </a:solidFill>
              </a:rPr>
              <a:t>Two types</a:t>
            </a:r>
          </a:p>
          <a:p>
            <a:r>
              <a:rPr lang="en-US" sz="3200" dirty="0">
                <a:solidFill>
                  <a:srgbClr val="3366FF"/>
                </a:solidFill>
              </a:rPr>
              <a:t>of compact</a:t>
            </a:r>
          </a:p>
          <a:p>
            <a:r>
              <a:rPr lang="en-US" sz="3200" dirty="0">
                <a:solidFill>
                  <a:srgbClr val="3366FF"/>
                </a:solidFill>
              </a:rPr>
              <a:t>objects,</a:t>
            </a:r>
          </a:p>
          <a:p>
            <a:r>
              <a:rPr lang="en-US" sz="3200" dirty="0">
                <a:solidFill>
                  <a:srgbClr val="3366FF"/>
                </a:solidFill>
              </a:rPr>
              <a:t>several</a:t>
            </a:r>
          </a:p>
          <a:p>
            <a:r>
              <a:rPr lang="en-US" sz="3200" dirty="0">
                <a:solidFill>
                  <a:srgbClr val="3366FF"/>
                </a:solidFill>
              </a:rPr>
              <a:t>possible</a:t>
            </a:r>
          </a:p>
          <a:p>
            <a:r>
              <a:rPr lang="en-US" sz="3200" dirty="0">
                <a:solidFill>
                  <a:srgbClr val="3366FF"/>
                </a:solidFill>
              </a:rPr>
              <a:t>outcomes   </a:t>
            </a:r>
          </a:p>
        </p:txBody>
      </p:sp>
      <p:sp>
        <p:nvSpPr>
          <p:cNvPr id="4" name="TextBox 3"/>
          <p:cNvSpPr txBox="1"/>
          <p:nvPr/>
        </p:nvSpPr>
        <p:spPr>
          <a:xfrm>
            <a:off x="-76200" y="6412468"/>
            <a:ext cx="2283122" cy="369332"/>
          </a:xfrm>
          <a:prstGeom prst="rect">
            <a:avLst/>
          </a:prstGeom>
          <a:noFill/>
        </p:spPr>
        <p:txBody>
          <a:bodyPr wrap="none" rtlCol="0">
            <a:spAutoFit/>
          </a:bodyPr>
          <a:lstStyle/>
          <a:p>
            <a:r>
              <a:rPr lang="en-US" sz="1800" dirty="0"/>
              <a:t>[</a:t>
            </a:r>
            <a:r>
              <a:rPr lang="en-US" sz="1800" dirty="0" err="1"/>
              <a:t>Bartos</a:t>
            </a:r>
            <a:r>
              <a:rPr lang="en-US" sz="1800" dirty="0"/>
              <a:t> et al. 2013]</a:t>
            </a:r>
          </a:p>
        </p:txBody>
      </p:sp>
      <p:pic>
        <p:nvPicPr>
          <p:cNvPr id="6" name="image18.jpeg"/>
          <p:cNvPicPr>
            <a:picLocks noChangeAspect="1"/>
          </p:cNvPicPr>
          <p:nvPr/>
        </p:nvPicPr>
        <p:blipFill rotWithShape="1">
          <a:blip r:embed="rId4"/>
          <a:srcRect t="-1" b="56875"/>
          <a:stretch/>
        </p:blipFill>
        <p:spPr>
          <a:xfrm>
            <a:off x="3905646" y="152400"/>
            <a:ext cx="5238354" cy="1957694"/>
          </a:xfrm>
          <a:prstGeom prst="rect">
            <a:avLst/>
          </a:prstGeom>
          <a:ln w="12700">
            <a:miter lim="400000"/>
          </a:ln>
        </p:spPr>
      </p:pic>
      <p:sp>
        <p:nvSpPr>
          <p:cNvPr id="7" name="TextBox 6"/>
          <p:cNvSpPr txBox="1"/>
          <p:nvPr/>
        </p:nvSpPr>
        <p:spPr>
          <a:xfrm>
            <a:off x="5791200" y="457200"/>
            <a:ext cx="926418" cy="369332"/>
          </a:xfrm>
          <a:prstGeom prst="rect">
            <a:avLst/>
          </a:prstGeom>
          <a:noFill/>
          <a:ln>
            <a:solidFill>
              <a:srgbClr val="FF0000"/>
            </a:solidFill>
          </a:ln>
        </p:spPr>
        <p:txBody>
          <a:bodyPr wrap="none" rtlCol="0">
            <a:spAutoFit/>
          </a:bodyPr>
          <a:lstStyle/>
          <a:p>
            <a:r>
              <a:rPr lang="en-US" sz="1800" dirty="0">
                <a:solidFill>
                  <a:srgbClr val="FF0000"/>
                </a:solidFill>
              </a:rPr>
              <a:t>BH-BH</a:t>
            </a:r>
          </a:p>
        </p:txBody>
      </p:sp>
      <p:sp>
        <p:nvSpPr>
          <p:cNvPr id="8" name="TextBox 7"/>
          <p:cNvSpPr txBox="1"/>
          <p:nvPr/>
        </p:nvSpPr>
        <p:spPr>
          <a:xfrm>
            <a:off x="3200400" y="2209800"/>
            <a:ext cx="968797" cy="369332"/>
          </a:xfrm>
          <a:prstGeom prst="rect">
            <a:avLst/>
          </a:prstGeom>
          <a:noFill/>
          <a:ln>
            <a:solidFill>
              <a:srgbClr val="FF0000"/>
            </a:solidFill>
          </a:ln>
        </p:spPr>
        <p:txBody>
          <a:bodyPr wrap="none" rtlCol="0">
            <a:spAutoFit/>
          </a:bodyPr>
          <a:lstStyle/>
          <a:p>
            <a:r>
              <a:rPr lang="en-US" sz="1800" dirty="0">
                <a:solidFill>
                  <a:srgbClr val="FF0000"/>
                </a:solidFill>
              </a:rPr>
              <a:t>NS-NS</a:t>
            </a:r>
          </a:p>
        </p:txBody>
      </p:sp>
      <p:sp>
        <p:nvSpPr>
          <p:cNvPr id="9" name="TextBox 8"/>
          <p:cNvSpPr txBox="1"/>
          <p:nvPr/>
        </p:nvSpPr>
        <p:spPr>
          <a:xfrm>
            <a:off x="2133600" y="4343400"/>
            <a:ext cx="947608" cy="369332"/>
          </a:xfrm>
          <a:prstGeom prst="rect">
            <a:avLst/>
          </a:prstGeom>
          <a:noFill/>
          <a:ln>
            <a:solidFill>
              <a:srgbClr val="FF0000"/>
            </a:solidFill>
          </a:ln>
        </p:spPr>
        <p:txBody>
          <a:bodyPr wrap="none" rtlCol="0">
            <a:spAutoFit/>
          </a:bodyPr>
          <a:lstStyle/>
          <a:p>
            <a:r>
              <a:rPr lang="en-US" sz="1800" dirty="0">
                <a:solidFill>
                  <a:srgbClr val="FF0000"/>
                </a:solidFill>
              </a:rPr>
              <a:t>NS-BH</a:t>
            </a:r>
          </a:p>
        </p:txBody>
      </p:sp>
      <p:sp>
        <p:nvSpPr>
          <p:cNvPr id="10" name="TextBox 9"/>
          <p:cNvSpPr txBox="1"/>
          <p:nvPr/>
        </p:nvSpPr>
        <p:spPr>
          <a:xfrm>
            <a:off x="1676400" y="76200"/>
            <a:ext cx="2347706" cy="369332"/>
          </a:xfrm>
          <a:prstGeom prst="rect">
            <a:avLst/>
          </a:prstGeom>
          <a:noFill/>
        </p:spPr>
        <p:txBody>
          <a:bodyPr wrap="none" rtlCol="0">
            <a:spAutoFit/>
          </a:bodyPr>
          <a:lstStyle/>
          <a:p>
            <a:r>
              <a:rPr lang="en-US" sz="1800" dirty="0"/>
              <a:t>[Abbott et al. 2016]</a:t>
            </a:r>
          </a:p>
        </p:txBody>
      </p:sp>
    </p:spTree>
    <p:extLst>
      <p:ext uri="{BB962C8B-B14F-4D97-AF65-F5344CB8AC3E}">
        <p14:creationId xmlns:p14="http://schemas.microsoft.com/office/powerpoint/2010/main" val="274471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6259" y="228600"/>
            <a:ext cx="6363741" cy="954107"/>
          </a:xfrm>
          <a:prstGeom prst="rect">
            <a:avLst/>
          </a:prstGeom>
          <a:noFill/>
        </p:spPr>
        <p:txBody>
          <a:bodyPr wrap="none" rtlCol="0">
            <a:spAutoFit/>
          </a:bodyPr>
          <a:lstStyle/>
          <a:p>
            <a:r>
              <a:rPr lang="en-US" sz="2800" b="1" u="sng" dirty="0">
                <a:solidFill>
                  <a:srgbClr val="FF0000"/>
                </a:solidFill>
              </a:rPr>
              <a:t>EM counterparts </a:t>
            </a:r>
            <a:r>
              <a:rPr lang="en-US" sz="2800" dirty="0">
                <a:solidFill>
                  <a:srgbClr val="FF0000"/>
                </a:solidFill>
              </a:rPr>
              <a:t>to these mergers: </a:t>
            </a:r>
          </a:p>
          <a:p>
            <a:r>
              <a:rPr lang="en-US" sz="2800" dirty="0">
                <a:solidFill>
                  <a:srgbClr val="FF0000"/>
                </a:solidFill>
              </a:rPr>
              <a:t>       </a:t>
            </a:r>
            <a:r>
              <a:rPr lang="en-US" sz="2800" i="1" dirty="0">
                <a:solidFill>
                  <a:srgbClr val="FF0000"/>
                </a:solidFill>
              </a:rPr>
              <a:t>theoretical</a:t>
            </a:r>
            <a:r>
              <a:rPr lang="en-US" sz="2800" dirty="0">
                <a:solidFill>
                  <a:srgbClr val="FF0000"/>
                </a:solidFill>
              </a:rPr>
              <a:t> </a:t>
            </a:r>
            <a:r>
              <a:rPr lang="en-US" sz="2800" i="1" dirty="0">
                <a:solidFill>
                  <a:srgbClr val="FF0000"/>
                </a:solidFill>
              </a:rPr>
              <a:t>expectations</a:t>
            </a:r>
          </a:p>
        </p:txBody>
      </p:sp>
      <p:sp>
        <p:nvSpPr>
          <p:cNvPr id="3" name="Oval 2"/>
          <p:cNvSpPr/>
          <p:nvPr/>
        </p:nvSpPr>
        <p:spPr bwMode="auto">
          <a:xfrm>
            <a:off x="457200" y="2133600"/>
            <a:ext cx="304800" cy="3048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accent2"/>
              </a:solidFill>
              <a:effectLst/>
              <a:latin typeface="Comic Sans MS" charset="0"/>
            </a:endParaRPr>
          </a:p>
        </p:txBody>
      </p:sp>
      <p:sp>
        <p:nvSpPr>
          <p:cNvPr id="6" name="TextBox 5"/>
          <p:cNvSpPr txBox="1"/>
          <p:nvPr/>
        </p:nvSpPr>
        <p:spPr>
          <a:xfrm>
            <a:off x="1219200" y="1915180"/>
            <a:ext cx="2653817" cy="523220"/>
          </a:xfrm>
          <a:prstGeom prst="rect">
            <a:avLst/>
          </a:prstGeom>
          <a:noFill/>
        </p:spPr>
        <p:txBody>
          <a:bodyPr wrap="none" rtlCol="0">
            <a:spAutoFit/>
          </a:bodyPr>
          <a:lstStyle/>
          <a:p>
            <a:r>
              <a:rPr lang="en-US" sz="2800" dirty="0">
                <a:solidFill>
                  <a:srgbClr val="FF0000"/>
                </a:solidFill>
              </a:rPr>
              <a:t>BH-BH </a:t>
            </a:r>
            <a:r>
              <a:rPr lang="en-US" sz="2800" dirty="0"/>
              <a:t>merger </a:t>
            </a:r>
            <a:r>
              <a:rPr lang="en-US" sz="2800" dirty="0">
                <a:sym typeface="Wingdings"/>
              </a:rPr>
              <a:t> </a:t>
            </a:r>
            <a:endParaRPr lang="en-US" sz="2800" dirty="0"/>
          </a:p>
        </p:txBody>
      </p:sp>
      <p:sp>
        <p:nvSpPr>
          <p:cNvPr id="7" name="Right Arrow 6"/>
          <p:cNvSpPr/>
          <p:nvPr/>
        </p:nvSpPr>
        <p:spPr bwMode="auto">
          <a:xfrm>
            <a:off x="4191000" y="2057400"/>
            <a:ext cx="914400" cy="3048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333399"/>
              </a:solidFill>
              <a:effectLst/>
              <a:latin typeface="Comic Sans MS" charset="0"/>
            </a:endParaRPr>
          </a:p>
        </p:txBody>
      </p:sp>
      <p:sp>
        <p:nvSpPr>
          <p:cNvPr id="8" name="Right Arrow 7"/>
          <p:cNvSpPr/>
          <p:nvPr/>
        </p:nvSpPr>
        <p:spPr bwMode="auto">
          <a:xfrm>
            <a:off x="3962400" y="3429000"/>
            <a:ext cx="914400" cy="3048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333399"/>
              </a:solidFill>
              <a:effectLst/>
              <a:latin typeface="Comic Sans MS" charset="0"/>
            </a:endParaRPr>
          </a:p>
        </p:txBody>
      </p:sp>
      <p:sp>
        <p:nvSpPr>
          <p:cNvPr id="9" name="Right Arrow 8"/>
          <p:cNvSpPr/>
          <p:nvPr/>
        </p:nvSpPr>
        <p:spPr bwMode="auto">
          <a:xfrm>
            <a:off x="3886200" y="5638800"/>
            <a:ext cx="914400" cy="304800"/>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333399"/>
              </a:solidFill>
              <a:effectLst/>
              <a:latin typeface="Comic Sans MS" charset="0"/>
            </a:endParaRPr>
          </a:p>
        </p:txBody>
      </p:sp>
      <p:sp>
        <p:nvSpPr>
          <p:cNvPr id="10" name="TextBox 9"/>
          <p:cNvSpPr txBox="1"/>
          <p:nvPr/>
        </p:nvSpPr>
        <p:spPr>
          <a:xfrm>
            <a:off x="5562600" y="1905000"/>
            <a:ext cx="2709020" cy="830997"/>
          </a:xfrm>
          <a:prstGeom prst="rect">
            <a:avLst/>
          </a:prstGeom>
          <a:noFill/>
        </p:spPr>
        <p:txBody>
          <a:bodyPr wrap="none" rtlCol="0">
            <a:spAutoFit/>
          </a:bodyPr>
          <a:lstStyle/>
          <a:p>
            <a:r>
              <a:rPr lang="en-US" sz="2800" dirty="0"/>
              <a:t>None </a:t>
            </a:r>
          </a:p>
          <a:p>
            <a:r>
              <a:rPr lang="en-US" dirty="0"/>
              <a:t>[though ideas exist..]</a:t>
            </a:r>
          </a:p>
        </p:txBody>
      </p:sp>
      <p:sp>
        <p:nvSpPr>
          <p:cNvPr id="11" name="TextBox 10"/>
          <p:cNvSpPr txBox="1"/>
          <p:nvPr/>
        </p:nvSpPr>
        <p:spPr>
          <a:xfrm>
            <a:off x="1219200" y="2438400"/>
            <a:ext cx="3927928" cy="400110"/>
          </a:xfrm>
          <a:prstGeom prst="rect">
            <a:avLst/>
          </a:prstGeom>
          <a:noFill/>
        </p:spPr>
        <p:txBody>
          <a:bodyPr wrap="none" rtlCol="0">
            <a:spAutoFit/>
          </a:bodyPr>
          <a:lstStyle/>
          <a:p>
            <a:r>
              <a:rPr lang="en-US" dirty="0"/>
              <a:t>[remnant compact object = BH]</a:t>
            </a:r>
          </a:p>
        </p:txBody>
      </p:sp>
      <p:sp>
        <p:nvSpPr>
          <p:cNvPr id="12" name="TextBox 11"/>
          <p:cNvSpPr txBox="1"/>
          <p:nvPr/>
        </p:nvSpPr>
        <p:spPr>
          <a:xfrm>
            <a:off x="1199422" y="3276600"/>
            <a:ext cx="2686778" cy="523220"/>
          </a:xfrm>
          <a:prstGeom prst="rect">
            <a:avLst/>
          </a:prstGeom>
          <a:noFill/>
        </p:spPr>
        <p:txBody>
          <a:bodyPr wrap="none" rtlCol="0">
            <a:spAutoFit/>
          </a:bodyPr>
          <a:lstStyle/>
          <a:p>
            <a:r>
              <a:rPr lang="en-US" sz="2800" dirty="0">
                <a:solidFill>
                  <a:srgbClr val="FF0000"/>
                </a:solidFill>
              </a:rPr>
              <a:t>NS-BH </a:t>
            </a:r>
            <a:r>
              <a:rPr lang="en-US" sz="2800" dirty="0"/>
              <a:t>merger</a:t>
            </a:r>
          </a:p>
        </p:txBody>
      </p:sp>
      <p:sp>
        <p:nvSpPr>
          <p:cNvPr id="13" name="TextBox 12"/>
          <p:cNvSpPr txBox="1"/>
          <p:nvPr/>
        </p:nvSpPr>
        <p:spPr>
          <a:xfrm>
            <a:off x="4876800" y="3276600"/>
            <a:ext cx="4330482" cy="1815882"/>
          </a:xfrm>
          <a:prstGeom prst="rect">
            <a:avLst/>
          </a:prstGeom>
          <a:noFill/>
        </p:spPr>
        <p:txBody>
          <a:bodyPr wrap="none" rtlCol="0">
            <a:spAutoFit/>
          </a:bodyPr>
          <a:lstStyle/>
          <a:p>
            <a:r>
              <a:rPr lang="en-US" sz="2800" dirty="0"/>
              <a:t>Short Gamma-Ray Burst,</a:t>
            </a:r>
          </a:p>
          <a:p>
            <a:r>
              <a:rPr lang="en-US" sz="2800" dirty="0"/>
              <a:t>Afterglow, </a:t>
            </a:r>
            <a:r>
              <a:rPr lang="en-US" sz="2800" dirty="0" err="1"/>
              <a:t>Kilonova</a:t>
            </a:r>
            <a:r>
              <a:rPr lang="en-US" sz="2800" dirty="0"/>
              <a:t> for</a:t>
            </a:r>
          </a:p>
          <a:p>
            <a:r>
              <a:rPr lang="en-US" sz="2800" dirty="0"/>
              <a:t>mass ratios q &lt;~ 3-5</a:t>
            </a:r>
          </a:p>
          <a:p>
            <a:r>
              <a:rPr lang="en-US" sz="2800" dirty="0"/>
              <a:t>None for higher q</a:t>
            </a:r>
          </a:p>
        </p:txBody>
      </p:sp>
      <p:sp>
        <p:nvSpPr>
          <p:cNvPr id="14" name="TextBox 13"/>
          <p:cNvSpPr txBox="1"/>
          <p:nvPr/>
        </p:nvSpPr>
        <p:spPr>
          <a:xfrm>
            <a:off x="838200" y="3962400"/>
            <a:ext cx="3927928" cy="400110"/>
          </a:xfrm>
          <a:prstGeom prst="rect">
            <a:avLst/>
          </a:prstGeom>
          <a:noFill/>
        </p:spPr>
        <p:txBody>
          <a:bodyPr wrap="none" rtlCol="0">
            <a:spAutoFit/>
          </a:bodyPr>
          <a:lstStyle/>
          <a:p>
            <a:r>
              <a:rPr lang="en-US" dirty="0"/>
              <a:t>[remnant compact object = BH]</a:t>
            </a:r>
          </a:p>
        </p:txBody>
      </p:sp>
      <p:sp>
        <p:nvSpPr>
          <p:cNvPr id="15" name="TextBox 14"/>
          <p:cNvSpPr txBox="1"/>
          <p:nvPr/>
        </p:nvSpPr>
        <p:spPr>
          <a:xfrm>
            <a:off x="1143000" y="5486400"/>
            <a:ext cx="2719740" cy="523220"/>
          </a:xfrm>
          <a:prstGeom prst="rect">
            <a:avLst/>
          </a:prstGeom>
          <a:noFill/>
        </p:spPr>
        <p:txBody>
          <a:bodyPr wrap="none" rtlCol="0">
            <a:spAutoFit/>
          </a:bodyPr>
          <a:lstStyle/>
          <a:p>
            <a:r>
              <a:rPr lang="en-US" sz="2800" dirty="0">
                <a:solidFill>
                  <a:srgbClr val="FF0000"/>
                </a:solidFill>
              </a:rPr>
              <a:t>NS-NS </a:t>
            </a:r>
            <a:r>
              <a:rPr lang="en-US" sz="2800" dirty="0"/>
              <a:t>merger</a:t>
            </a:r>
          </a:p>
        </p:txBody>
      </p:sp>
      <p:sp>
        <p:nvSpPr>
          <p:cNvPr id="16" name="TextBox 15"/>
          <p:cNvSpPr txBox="1"/>
          <p:nvPr/>
        </p:nvSpPr>
        <p:spPr>
          <a:xfrm>
            <a:off x="533400" y="6172200"/>
            <a:ext cx="4721540" cy="400110"/>
          </a:xfrm>
          <a:prstGeom prst="rect">
            <a:avLst/>
          </a:prstGeom>
          <a:noFill/>
        </p:spPr>
        <p:txBody>
          <a:bodyPr wrap="none" rtlCol="0">
            <a:spAutoFit/>
          </a:bodyPr>
          <a:lstStyle/>
          <a:p>
            <a:r>
              <a:rPr lang="en-US" dirty="0"/>
              <a:t>[remnant compact object = BH or NS]</a:t>
            </a:r>
          </a:p>
        </p:txBody>
      </p:sp>
      <p:sp>
        <p:nvSpPr>
          <p:cNvPr id="17" name="TextBox 16"/>
          <p:cNvSpPr txBox="1"/>
          <p:nvPr/>
        </p:nvSpPr>
        <p:spPr>
          <a:xfrm>
            <a:off x="4876800" y="5486400"/>
            <a:ext cx="4348892" cy="954107"/>
          </a:xfrm>
          <a:prstGeom prst="rect">
            <a:avLst/>
          </a:prstGeom>
          <a:noFill/>
        </p:spPr>
        <p:txBody>
          <a:bodyPr wrap="none" rtlCol="0">
            <a:spAutoFit/>
          </a:bodyPr>
          <a:lstStyle/>
          <a:p>
            <a:r>
              <a:rPr lang="en-US" sz="2800" dirty="0"/>
              <a:t>Short Gamma-Gay Burst,</a:t>
            </a:r>
          </a:p>
          <a:p>
            <a:r>
              <a:rPr lang="en-US" sz="2800" dirty="0"/>
              <a:t>  Afterglow, </a:t>
            </a:r>
            <a:r>
              <a:rPr lang="en-US" sz="2800" dirty="0" err="1"/>
              <a:t>Kilonova</a:t>
            </a:r>
            <a:endParaRPr lang="en-US" sz="2800" dirty="0"/>
          </a:p>
        </p:txBody>
      </p:sp>
      <p:sp>
        <p:nvSpPr>
          <p:cNvPr id="18" name="Oval 17"/>
          <p:cNvSpPr/>
          <p:nvPr/>
        </p:nvSpPr>
        <p:spPr bwMode="auto">
          <a:xfrm>
            <a:off x="457200" y="5562600"/>
            <a:ext cx="304800" cy="3048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accent2"/>
              </a:solidFill>
              <a:effectLst/>
              <a:latin typeface="Comic Sans MS" charset="0"/>
            </a:endParaRPr>
          </a:p>
        </p:txBody>
      </p:sp>
      <p:sp>
        <p:nvSpPr>
          <p:cNvPr id="19" name="Oval 18"/>
          <p:cNvSpPr/>
          <p:nvPr/>
        </p:nvSpPr>
        <p:spPr bwMode="auto">
          <a:xfrm>
            <a:off x="457200" y="3429000"/>
            <a:ext cx="304800" cy="3048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accent2"/>
              </a:solidFill>
              <a:effectLst/>
              <a:latin typeface="Comic Sans MS" charset="0"/>
            </a:endParaRPr>
          </a:p>
        </p:txBody>
      </p:sp>
    </p:spTree>
    <p:extLst>
      <p:ext uri="{BB962C8B-B14F-4D97-AF65-F5344CB8AC3E}">
        <p14:creationId xmlns:p14="http://schemas.microsoft.com/office/powerpoint/2010/main" val="193063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m0.8bns_ah0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200"/>
            <a:ext cx="9144000" cy="6529387"/>
          </a:xfrm>
          <a:prstGeom prst="rect">
            <a:avLst/>
          </a:prstGeom>
        </p:spPr>
      </p:pic>
      <p:sp>
        <p:nvSpPr>
          <p:cNvPr id="4" name="TextBox 3"/>
          <p:cNvSpPr txBox="1"/>
          <p:nvPr/>
        </p:nvSpPr>
        <p:spPr>
          <a:xfrm>
            <a:off x="2590800" y="192438"/>
            <a:ext cx="6182902" cy="400110"/>
          </a:xfrm>
          <a:prstGeom prst="rect">
            <a:avLst/>
          </a:prstGeom>
          <a:noFill/>
        </p:spPr>
        <p:txBody>
          <a:bodyPr wrap="none" rtlCol="0">
            <a:spAutoFit/>
          </a:bodyPr>
          <a:lstStyle/>
          <a:p>
            <a:r>
              <a:rPr lang="en-US" dirty="0">
                <a:solidFill>
                  <a:schemeClr val="bg1"/>
                </a:solidFill>
              </a:rPr>
              <a:t>[</a:t>
            </a:r>
            <a:r>
              <a:rPr lang="en-US" dirty="0" err="1">
                <a:solidFill>
                  <a:schemeClr val="bg1"/>
                </a:solidFill>
              </a:rPr>
              <a:t>Rezzolla</a:t>
            </a:r>
            <a:r>
              <a:rPr lang="en-US" dirty="0">
                <a:solidFill>
                  <a:schemeClr val="bg1"/>
                </a:solidFill>
              </a:rPr>
              <a:t> et al. 2010; Visualization by </a:t>
            </a:r>
            <a:r>
              <a:rPr lang="en-US" dirty="0" err="1">
                <a:solidFill>
                  <a:schemeClr val="bg1"/>
                </a:solidFill>
              </a:rPr>
              <a:t>Giacomazzo</a:t>
            </a:r>
            <a:r>
              <a:rPr lang="en-US" dirty="0">
                <a:solidFill>
                  <a:schemeClr val="bg1"/>
                </a:solidFill>
              </a:rPr>
              <a:t>]</a:t>
            </a:r>
          </a:p>
        </p:txBody>
      </p:sp>
    </p:spTree>
    <p:extLst>
      <p:ext uri="{BB962C8B-B14F-4D97-AF65-F5344CB8AC3E}">
        <p14:creationId xmlns:p14="http://schemas.microsoft.com/office/powerpoint/2010/main" val="1504430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991600" cy="461665"/>
          </a:xfrm>
          <a:prstGeom prst="rect">
            <a:avLst/>
          </a:prstGeom>
          <a:noFill/>
        </p:spPr>
        <p:txBody>
          <a:bodyPr wrap="square" rtlCol="0">
            <a:spAutoFit/>
          </a:bodyPr>
          <a:lstStyle/>
          <a:p>
            <a:r>
              <a:rPr lang="en-US" sz="2400" dirty="0"/>
              <a:t>Evidence for possible formation of a jet [</a:t>
            </a:r>
            <a:r>
              <a:rPr lang="en-US" sz="2400" dirty="0" err="1"/>
              <a:t>Rezzolla</a:t>
            </a:r>
            <a:r>
              <a:rPr lang="en-US" sz="2400" dirty="0"/>
              <a:t> et al. 2011]</a:t>
            </a:r>
          </a:p>
        </p:txBody>
      </p:sp>
      <p:pic>
        <p:nvPicPr>
          <p:cNvPr id="3" name="Picture 2" descr="Screen Shot 2014-03-29 at 8.55.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848600" cy="6112363"/>
          </a:xfrm>
          <a:prstGeom prst="rect">
            <a:avLst/>
          </a:prstGeom>
        </p:spPr>
      </p:pic>
    </p:spTree>
    <p:extLst>
      <p:ext uri="{BB962C8B-B14F-4D97-AF65-F5344CB8AC3E}">
        <p14:creationId xmlns:p14="http://schemas.microsoft.com/office/powerpoint/2010/main" val="50512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
            <a:ext cx="8824351" cy="1938992"/>
          </a:xfrm>
          <a:prstGeom prst="rect">
            <a:avLst/>
          </a:prstGeom>
          <a:noFill/>
        </p:spPr>
        <p:txBody>
          <a:bodyPr wrap="none" rtlCol="0">
            <a:spAutoFit/>
          </a:bodyPr>
          <a:lstStyle/>
          <a:p>
            <a:r>
              <a:rPr lang="en-US" sz="4000" dirty="0"/>
              <a:t>Jet propagation </a:t>
            </a:r>
            <a:r>
              <a:rPr lang="en-US" sz="4000" dirty="0">
                <a:sym typeface="Wingdings"/>
              </a:rPr>
              <a:t> Shock Formation</a:t>
            </a:r>
          </a:p>
          <a:p>
            <a:pPr marL="571500" indent="-571500">
              <a:buFont typeface="Wingdings" charset="0"/>
              <a:buChar char="à"/>
            </a:pPr>
            <a:r>
              <a:rPr lang="en-US" sz="4000" dirty="0">
                <a:solidFill>
                  <a:srgbClr val="FF0000"/>
                </a:solidFill>
              </a:rPr>
              <a:t>Afterglow: </a:t>
            </a:r>
            <a:r>
              <a:rPr lang="en-US" sz="4000" dirty="0"/>
              <a:t>density-dependent </a:t>
            </a:r>
            <a:r>
              <a:rPr lang="en-US" sz="4000" dirty="0">
                <a:sym typeface="Wingdings"/>
              </a:rPr>
              <a:t></a:t>
            </a:r>
          </a:p>
          <a:p>
            <a:r>
              <a:rPr lang="en-US" sz="4000" dirty="0"/>
              <a:t>  </a:t>
            </a:r>
            <a:r>
              <a:rPr lang="en-US" sz="4000" i="1" dirty="0">
                <a:solidFill>
                  <a:schemeClr val="accent2"/>
                </a:solidFill>
              </a:rPr>
              <a:t>location</a:t>
            </a:r>
            <a:r>
              <a:rPr lang="en-US" sz="4000" dirty="0">
                <a:solidFill>
                  <a:schemeClr val="accent2"/>
                </a:solidFill>
              </a:rPr>
              <a:t>-dependent</a:t>
            </a:r>
            <a:endParaRPr lang="en-US" sz="4000" dirty="0"/>
          </a:p>
        </p:txBody>
      </p:sp>
      <p:grpSp>
        <p:nvGrpSpPr>
          <p:cNvPr id="3" name="Group 2"/>
          <p:cNvGrpSpPr>
            <a:grpSpLocks/>
          </p:cNvGrpSpPr>
          <p:nvPr/>
        </p:nvGrpSpPr>
        <p:grpSpPr bwMode="auto">
          <a:xfrm>
            <a:off x="1066799" y="2133600"/>
            <a:ext cx="7621127" cy="4648200"/>
            <a:chOff x="125" y="624"/>
            <a:chExt cx="5539" cy="3641"/>
          </a:xfrm>
        </p:grpSpPr>
        <p:pic>
          <p:nvPicPr>
            <p:cNvPr id="4" name="Picture 3" descr="fire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 y="624"/>
              <a:ext cx="4896" cy="2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2078111">
              <a:off x="2712" y="2611"/>
              <a:ext cx="104" cy="490"/>
            </a:xfrm>
            <a:prstGeom prst="downArrow">
              <a:avLst>
                <a:gd name="adj1" fmla="val 50000"/>
                <a:gd name="adj2" fmla="val 117788"/>
              </a:avLst>
            </a:prstGeom>
            <a:solidFill>
              <a:schemeClr val="tx1"/>
            </a:solidFill>
            <a:ln w="9525">
              <a:solidFill>
                <a:schemeClr val="tx1"/>
              </a:solidFill>
              <a:miter lim="800000"/>
              <a:headEnd/>
              <a:tailEnd/>
            </a:ln>
          </p:spPr>
          <p:txBody>
            <a:bodyPr wrap="none" anchor="ctr"/>
            <a:lstStyle/>
            <a:p>
              <a:endParaRPr lang="en-US"/>
            </a:p>
          </p:txBody>
        </p:sp>
        <p:pic>
          <p:nvPicPr>
            <p:cNvPr id="6" name="Picture 5" descr="light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3144"/>
              <a:ext cx="1798" cy="1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pt_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 y="3296"/>
              <a:ext cx="1392" cy="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AutoShape 7"/>
            <p:cNvSpPr>
              <a:spLocks noChangeArrowheads="1"/>
            </p:cNvSpPr>
            <p:nvPr/>
          </p:nvSpPr>
          <p:spPr bwMode="auto">
            <a:xfrm rot="-1363712">
              <a:off x="4302" y="3091"/>
              <a:ext cx="91" cy="356"/>
            </a:xfrm>
            <a:prstGeom prst="downArrow">
              <a:avLst>
                <a:gd name="adj1" fmla="val 50000"/>
                <a:gd name="adj2" fmla="val 97802"/>
              </a:avLst>
            </a:prstGeom>
            <a:solidFill>
              <a:schemeClr val="tx1"/>
            </a:solidFill>
            <a:ln w="9525">
              <a:solidFill>
                <a:schemeClr val="tx1"/>
              </a:solidFill>
              <a:miter lim="800000"/>
              <a:headEnd/>
              <a:tailEnd/>
            </a:ln>
          </p:spPr>
          <p:txBody>
            <a:bodyPr wrap="none" anchor="ctr"/>
            <a:lstStyle/>
            <a:p>
              <a:endParaRPr lang="en-US"/>
            </a:p>
          </p:txBody>
        </p:sp>
      </p:grpSp>
      <p:sp>
        <p:nvSpPr>
          <p:cNvPr id="9" name="Rectangle 8"/>
          <p:cNvSpPr/>
          <p:nvPr/>
        </p:nvSpPr>
        <p:spPr bwMode="auto">
          <a:xfrm>
            <a:off x="1905000" y="3733800"/>
            <a:ext cx="914400" cy="685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276128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304800"/>
            <a:ext cx="3222807" cy="2677656"/>
          </a:xfrm>
          <a:prstGeom prst="rect">
            <a:avLst/>
          </a:prstGeom>
          <a:noFill/>
        </p:spPr>
        <p:txBody>
          <a:bodyPr wrap="none" rtlCol="0">
            <a:spAutoFit/>
          </a:bodyPr>
          <a:lstStyle/>
          <a:p>
            <a:r>
              <a:rPr lang="en-US" sz="2800" dirty="0">
                <a:solidFill>
                  <a:srgbClr val="3366FF"/>
                </a:solidFill>
              </a:rPr>
              <a:t>For field binaries, </a:t>
            </a:r>
          </a:p>
          <a:p>
            <a:r>
              <a:rPr lang="en-US" sz="2800" dirty="0">
                <a:solidFill>
                  <a:srgbClr val="3366FF"/>
                </a:solidFill>
              </a:rPr>
              <a:t>predictions for </a:t>
            </a:r>
          </a:p>
          <a:p>
            <a:r>
              <a:rPr lang="en-US" sz="2800" b="1" i="1" u="sng" dirty="0">
                <a:solidFill>
                  <a:srgbClr val="3366FF"/>
                </a:solidFill>
              </a:rPr>
              <a:t>locations</a:t>
            </a:r>
            <a:r>
              <a:rPr lang="en-US" sz="2800" b="1" i="1" dirty="0">
                <a:solidFill>
                  <a:srgbClr val="3366FF"/>
                </a:solidFill>
              </a:rPr>
              <a:t> </a:t>
            </a:r>
            <a:r>
              <a:rPr lang="en-US" sz="2800" dirty="0">
                <a:solidFill>
                  <a:srgbClr val="3366FF"/>
                </a:solidFill>
              </a:rPr>
              <a:t>made </a:t>
            </a:r>
          </a:p>
          <a:p>
            <a:r>
              <a:rPr lang="en-US" sz="2800" dirty="0">
                <a:solidFill>
                  <a:srgbClr val="3366FF"/>
                </a:solidFill>
              </a:rPr>
              <a:t>via Population </a:t>
            </a:r>
          </a:p>
          <a:p>
            <a:r>
              <a:rPr lang="en-US" sz="2800" dirty="0">
                <a:solidFill>
                  <a:srgbClr val="3366FF"/>
                </a:solidFill>
              </a:rPr>
              <a:t>Synthesis </a:t>
            </a:r>
          </a:p>
          <a:p>
            <a:r>
              <a:rPr lang="en-US" sz="2800" dirty="0">
                <a:solidFill>
                  <a:srgbClr val="3366FF"/>
                </a:solidFill>
              </a:rPr>
              <a:t>calculations   </a:t>
            </a:r>
          </a:p>
        </p:txBody>
      </p:sp>
      <p:pic>
        <p:nvPicPr>
          <p:cNvPr id="6" name="Picture 5" descr="Screen Shot 2019-10-07 at 2.56.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76200"/>
            <a:ext cx="5861336" cy="6858000"/>
          </a:xfrm>
          <a:prstGeom prst="rect">
            <a:avLst/>
          </a:prstGeom>
        </p:spPr>
      </p:pic>
      <p:sp>
        <p:nvSpPr>
          <p:cNvPr id="7" name="TextBox 6"/>
          <p:cNvSpPr txBox="1"/>
          <p:nvPr/>
        </p:nvSpPr>
        <p:spPr>
          <a:xfrm>
            <a:off x="5867400" y="5791200"/>
            <a:ext cx="3016846" cy="707886"/>
          </a:xfrm>
          <a:prstGeom prst="rect">
            <a:avLst/>
          </a:prstGeom>
          <a:noFill/>
        </p:spPr>
        <p:txBody>
          <a:bodyPr wrap="none" rtlCol="0">
            <a:spAutoFit/>
          </a:bodyPr>
          <a:lstStyle/>
          <a:p>
            <a:r>
              <a:rPr lang="en-US" dirty="0"/>
              <a:t>[</a:t>
            </a:r>
            <a:r>
              <a:rPr lang="en-US" dirty="0" err="1"/>
              <a:t>Belczynski</a:t>
            </a:r>
            <a:r>
              <a:rPr lang="en-US" dirty="0"/>
              <a:t>, Perna et al.</a:t>
            </a:r>
          </a:p>
          <a:p>
            <a:r>
              <a:rPr lang="en-US" dirty="0"/>
              <a:t>2006, using </a:t>
            </a:r>
            <a:r>
              <a:rPr lang="en-US" dirty="0" err="1"/>
              <a:t>StarTrack</a:t>
            </a:r>
            <a:r>
              <a:rPr lang="en-US" dirty="0"/>
              <a:t>]</a:t>
            </a:r>
          </a:p>
        </p:txBody>
      </p:sp>
      <p:sp>
        <p:nvSpPr>
          <p:cNvPr id="8" name="TextBox 7"/>
          <p:cNvSpPr txBox="1"/>
          <p:nvPr/>
        </p:nvSpPr>
        <p:spPr>
          <a:xfrm>
            <a:off x="5992097" y="3733800"/>
            <a:ext cx="3140954" cy="1631216"/>
          </a:xfrm>
          <a:prstGeom prst="rect">
            <a:avLst/>
          </a:prstGeom>
          <a:noFill/>
        </p:spPr>
        <p:txBody>
          <a:bodyPr wrap="none" rtlCol="0">
            <a:spAutoFit/>
          </a:bodyPr>
          <a:lstStyle/>
          <a:p>
            <a:r>
              <a:rPr lang="en-US" dirty="0">
                <a:solidFill>
                  <a:srgbClr val="FF0000"/>
                </a:solidFill>
              </a:rPr>
              <a:t>Non-</a:t>
            </a:r>
            <a:r>
              <a:rPr lang="en-US" dirty="0" err="1">
                <a:solidFill>
                  <a:srgbClr val="FF0000"/>
                </a:solidFill>
              </a:rPr>
              <a:t>neglibile</a:t>
            </a:r>
            <a:r>
              <a:rPr lang="en-US" dirty="0">
                <a:solidFill>
                  <a:srgbClr val="FF0000"/>
                </a:solidFill>
              </a:rPr>
              <a:t> fraction</a:t>
            </a:r>
          </a:p>
          <a:p>
            <a:r>
              <a:rPr lang="en-US" dirty="0">
                <a:solidFill>
                  <a:srgbClr val="FF0000"/>
                </a:solidFill>
              </a:rPr>
              <a:t>to merge outside host</a:t>
            </a:r>
          </a:p>
          <a:p>
            <a:r>
              <a:rPr lang="en-US" dirty="0">
                <a:solidFill>
                  <a:srgbClr val="FF0000"/>
                </a:solidFill>
              </a:rPr>
              <a:t>Galaxy (with dependence</a:t>
            </a:r>
          </a:p>
          <a:p>
            <a:r>
              <a:rPr lang="en-US" dirty="0">
                <a:solidFill>
                  <a:srgbClr val="FF0000"/>
                </a:solidFill>
              </a:rPr>
              <a:t>on galaxy type and size) </a:t>
            </a:r>
          </a:p>
          <a:p>
            <a:r>
              <a:rPr lang="en-US" dirty="0">
                <a:solidFill>
                  <a:srgbClr val="FF0000"/>
                </a:solidFill>
                <a:sym typeface="Wingdings"/>
              </a:rPr>
              <a:t> dim afterglows</a:t>
            </a:r>
          </a:p>
        </p:txBody>
      </p:sp>
    </p:spTree>
    <p:extLst>
      <p:ext uri="{BB962C8B-B14F-4D97-AF65-F5344CB8AC3E}">
        <p14:creationId xmlns:p14="http://schemas.microsoft.com/office/powerpoint/2010/main" val="282636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28600"/>
            <a:ext cx="8077200" cy="5755421"/>
          </a:xfrm>
          <a:prstGeom prst="rect">
            <a:avLst/>
          </a:prstGeom>
          <a:noFill/>
        </p:spPr>
        <p:txBody>
          <a:bodyPr wrap="square" rtlCol="0">
            <a:spAutoFit/>
          </a:bodyPr>
          <a:lstStyle/>
          <a:p>
            <a:r>
              <a:rPr lang="en-US" sz="3200" i="1" dirty="0">
                <a:solidFill>
                  <a:schemeClr val="accent2"/>
                </a:solidFill>
              </a:rPr>
              <a:t>Debated questions since the first event: </a:t>
            </a:r>
          </a:p>
          <a:p>
            <a:endParaRPr lang="en-US" sz="3200" dirty="0"/>
          </a:p>
          <a:p>
            <a:pPr marL="342900" indent="-342900">
              <a:buFont typeface="Arial"/>
              <a:buChar char="•"/>
            </a:pPr>
            <a:endParaRPr lang="en-US" sz="3200" dirty="0"/>
          </a:p>
          <a:p>
            <a:pPr marL="342900" indent="-342900">
              <a:buFont typeface="Arial"/>
              <a:buChar char="•"/>
            </a:pPr>
            <a:r>
              <a:rPr lang="en-US" sz="3200" dirty="0"/>
              <a:t>How are the binaries formed?  </a:t>
            </a:r>
          </a:p>
          <a:p>
            <a:pPr marL="342900" indent="-342900">
              <a:buFont typeface="Arial"/>
              <a:buChar char="•"/>
            </a:pPr>
            <a:endParaRPr lang="en-US" sz="3200" dirty="0"/>
          </a:p>
          <a:p>
            <a:pPr marL="342900" indent="-342900">
              <a:buFont typeface="Arial"/>
              <a:buChar char="•"/>
            </a:pPr>
            <a:r>
              <a:rPr lang="en-US" sz="3200" dirty="0"/>
              <a:t>What are the distinctive features and </a:t>
            </a:r>
          </a:p>
          <a:p>
            <a:r>
              <a:rPr lang="en-US" sz="3200" dirty="0"/>
              <a:t>  prediction of each formation channel?</a:t>
            </a:r>
          </a:p>
          <a:p>
            <a:endParaRPr lang="en-US" sz="3200" dirty="0"/>
          </a:p>
          <a:p>
            <a:pPr marL="342900" indent="-342900">
              <a:buFont typeface="Arial"/>
              <a:buChar char="•"/>
            </a:pPr>
            <a:r>
              <a:rPr lang="en-US" sz="3200" dirty="0"/>
              <a:t> Are the current data strongly favoring </a:t>
            </a:r>
          </a:p>
          <a:p>
            <a:r>
              <a:rPr lang="en-US" sz="3200" dirty="0"/>
              <a:t>    any particular channel?</a:t>
            </a:r>
          </a:p>
          <a:p>
            <a:pPr marL="342900" indent="-342900">
              <a:buFont typeface="Arial"/>
              <a:buChar char="•"/>
            </a:pPr>
            <a:endParaRPr lang="en-US" sz="2400" dirty="0"/>
          </a:p>
          <a:p>
            <a:pPr marL="342900" indent="-342900">
              <a:buFont typeface="Arial"/>
              <a:buChar char="•"/>
            </a:pPr>
            <a:endParaRPr lang="en-US" sz="2400" dirty="0"/>
          </a:p>
        </p:txBody>
      </p:sp>
    </p:spTree>
    <p:extLst>
      <p:ext uri="{BB962C8B-B14F-4D97-AF65-F5344CB8AC3E}">
        <p14:creationId xmlns:p14="http://schemas.microsoft.com/office/powerpoint/2010/main" val="423817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
            <a:ext cx="8991600" cy="954107"/>
          </a:xfrm>
          <a:prstGeom prst="rect">
            <a:avLst/>
          </a:prstGeom>
          <a:noFill/>
        </p:spPr>
        <p:txBody>
          <a:bodyPr wrap="square" rtlCol="0">
            <a:spAutoFit/>
          </a:bodyPr>
          <a:lstStyle/>
          <a:p>
            <a:r>
              <a:rPr lang="en-US" sz="2800" dirty="0">
                <a:solidFill>
                  <a:srgbClr val="3366FF"/>
                </a:solidFill>
              </a:rPr>
              <a:t>Galaxy hosts at different redshifts (coupling results</a:t>
            </a:r>
          </a:p>
          <a:p>
            <a:r>
              <a:rPr lang="en-US" sz="2800" dirty="0">
                <a:solidFill>
                  <a:srgbClr val="3366FF"/>
                </a:solidFill>
              </a:rPr>
              <a:t>from Pop. Synth with input from </a:t>
            </a:r>
            <a:r>
              <a:rPr lang="en-US" sz="2800" dirty="0" err="1">
                <a:solidFill>
                  <a:srgbClr val="3366FF"/>
                </a:solidFill>
              </a:rPr>
              <a:t>Illustris</a:t>
            </a:r>
            <a:r>
              <a:rPr lang="en-US" sz="2800" dirty="0">
                <a:solidFill>
                  <a:srgbClr val="3366FF"/>
                </a:solidFill>
              </a:rPr>
              <a:t> simulation)</a:t>
            </a:r>
          </a:p>
        </p:txBody>
      </p:sp>
      <p:pic>
        <p:nvPicPr>
          <p:cNvPr id="7" name="Picture 6" descr="Screen Shot 2019-10-09 at 6.05.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76036"/>
            <a:ext cx="8534400" cy="4843764"/>
          </a:xfrm>
          <a:prstGeom prst="rect">
            <a:avLst/>
          </a:prstGeom>
        </p:spPr>
      </p:pic>
      <p:sp>
        <p:nvSpPr>
          <p:cNvPr id="8" name="TextBox 7"/>
          <p:cNvSpPr txBox="1"/>
          <p:nvPr/>
        </p:nvSpPr>
        <p:spPr>
          <a:xfrm>
            <a:off x="0" y="914400"/>
            <a:ext cx="3685223" cy="400110"/>
          </a:xfrm>
          <a:prstGeom prst="rect">
            <a:avLst/>
          </a:prstGeom>
          <a:noFill/>
        </p:spPr>
        <p:txBody>
          <a:bodyPr wrap="none" rtlCol="0">
            <a:spAutoFit/>
          </a:bodyPr>
          <a:lstStyle/>
          <a:p>
            <a:r>
              <a:rPr lang="en-US" dirty="0"/>
              <a:t>[</a:t>
            </a:r>
            <a:r>
              <a:rPr lang="en-US" dirty="0" err="1"/>
              <a:t>Toffano</a:t>
            </a:r>
            <a:r>
              <a:rPr lang="en-US" dirty="0"/>
              <a:t>, </a:t>
            </a:r>
            <a:r>
              <a:rPr lang="en-US" dirty="0" err="1"/>
              <a:t>Mapelli</a:t>
            </a:r>
            <a:r>
              <a:rPr lang="en-US" dirty="0"/>
              <a:t> et al. 2019]</a:t>
            </a:r>
          </a:p>
        </p:txBody>
      </p:sp>
      <p:sp>
        <p:nvSpPr>
          <p:cNvPr id="10" name="TextBox 9"/>
          <p:cNvSpPr txBox="1"/>
          <p:nvPr/>
        </p:nvSpPr>
        <p:spPr>
          <a:xfrm>
            <a:off x="16933" y="6096000"/>
            <a:ext cx="8746067" cy="1015663"/>
          </a:xfrm>
          <a:prstGeom prst="rect">
            <a:avLst/>
          </a:prstGeom>
          <a:noFill/>
        </p:spPr>
        <p:txBody>
          <a:bodyPr wrap="square" rtlCol="0">
            <a:spAutoFit/>
          </a:bodyPr>
          <a:lstStyle/>
          <a:p>
            <a:r>
              <a:rPr lang="en-US" dirty="0">
                <a:solidFill>
                  <a:srgbClr val="FF0000"/>
                </a:solidFill>
              </a:rPr>
              <a:t>Not a large number in massive galaxies </a:t>
            </a:r>
            <a:r>
              <a:rPr lang="en-US" dirty="0">
                <a:solidFill>
                  <a:srgbClr val="FF0000"/>
                </a:solidFill>
                <a:sym typeface="Wingdings"/>
              </a:rPr>
              <a:t> large fraction of escapes </a:t>
            </a:r>
          </a:p>
          <a:p>
            <a:r>
              <a:rPr lang="en-US" dirty="0">
                <a:solidFill>
                  <a:srgbClr val="FF0000"/>
                </a:solidFill>
                <a:sym typeface="Wingdings"/>
              </a:rPr>
              <a:t>likely dim afterglows </a:t>
            </a:r>
          </a:p>
          <a:p>
            <a:endParaRPr lang="en-US" dirty="0"/>
          </a:p>
        </p:txBody>
      </p:sp>
    </p:spTree>
    <p:extLst>
      <p:ext uri="{BB962C8B-B14F-4D97-AF65-F5344CB8AC3E}">
        <p14:creationId xmlns:p14="http://schemas.microsoft.com/office/powerpoint/2010/main" val="3417268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0-07 at 4.1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704"/>
            <a:ext cx="9144000" cy="2476696"/>
          </a:xfrm>
          <a:prstGeom prst="rect">
            <a:avLst/>
          </a:prstGeom>
        </p:spPr>
      </p:pic>
      <p:sp>
        <p:nvSpPr>
          <p:cNvPr id="5" name="TextBox 4"/>
          <p:cNvSpPr txBox="1"/>
          <p:nvPr/>
        </p:nvSpPr>
        <p:spPr>
          <a:xfrm>
            <a:off x="0" y="0"/>
            <a:ext cx="9230737" cy="1815882"/>
          </a:xfrm>
          <a:prstGeom prst="rect">
            <a:avLst/>
          </a:prstGeom>
          <a:noFill/>
        </p:spPr>
        <p:txBody>
          <a:bodyPr wrap="none" rtlCol="0">
            <a:spAutoFit/>
          </a:bodyPr>
          <a:lstStyle/>
          <a:p>
            <a:r>
              <a:rPr lang="en-US" sz="2800" dirty="0">
                <a:solidFill>
                  <a:schemeClr val="accent2"/>
                </a:solidFill>
              </a:rPr>
              <a:t>Merger locations for compact object mergers from</a:t>
            </a:r>
          </a:p>
          <a:p>
            <a:r>
              <a:rPr lang="en-US" sz="2800" dirty="0">
                <a:solidFill>
                  <a:schemeClr val="accent2"/>
                </a:solidFill>
              </a:rPr>
              <a:t>dynamical interactions with SMBH binaries in galactic</a:t>
            </a:r>
          </a:p>
          <a:p>
            <a:r>
              <a:rPr lang="en-US" sz="2800" dirty="0">
                <a:solidFill>
                  <a:schemeClr val="accent2"/>
                </a:solidFill>
              </a:rPr>
              <a:t>centers (coupling N-body scattering experiments with </a:t>
            </a:r>
          </a:p>
          <a:p>
            <a:r>
              <a:rPr lang="en-US" sz="2800" dirty="0">
                <a:solidFill>
                  <a:schemeClr val="accent2"/>
                </a:solidFill>
              </a:rPr>
              <a:t>input from </a:t>
            </a:r>
            <a:r>
              <a:rPr lang="en-US" sz="2800" dirty="0" err="1">
                <a:solidFill>
                  <a:schemeClr val="accent2"/>
                </a:solidFill>
              </a:rPr>
              <a:t>Illustris</a:t>
            </a:r>
            <a:r>
              <a:rPr lang="en-US" sz="2800" dirty="0">
                <a:solidFill>
                  <a:schemeClr val="accent2"/>
                </a:solidFill>
              </a:rPr>
              <a:t> simulations)</a:t>
            </a:r>
          </a:p>
        </p:txBody>
      </p:sp>
      <p:sp>
        <p:nvSpPr>
          <p:cNvPr id="7" name="TextBox 6"/>
          <p:cNvSpPr txBox="1"/>
          <p:nvPr/>
        </p:nvSpPr>
        <p:spPr>
          <a:xfrm>
            <a:off x="4526791" y="4324290"/>
            <a:ext cx="4464809" cy="400110"/>
          </a:xfrm>
          <a:prstGeom prst="rect">
            <a:avLst/>
          </a:prstGeom>
          <a:noFill/>
        </p:spPr>
        <p:txBody>
          <a:bodyPr wrap="none" rtlCol="0">
            <a:spAutoFit/>
          </a:bodyPr>
          <a:lstStyle/>
          <a:p>
            <a:r>
              <a:rPr lang="en-US" dirty="0"/>
              <a:t>[Wang, Leigh, </a:t>
            </a:r>
            <a:r>
              <a:rPr lang="en-US" dirty="0" err="1"/>
              <a:t>Sesana</a:t>
            </a:r>
            <a:r>
              <a:rPr lang="en-US" dirty="0"/>
              <a:t> &amp; Perna 2019]</a:t>
            </a:r>
          </a:p>
        </p:txBody>
      </p:sp>
      <p:sp>
        <p:nvSpPr>
          <p:cNvPr id="8" name="TextBox 7"/>
          <p:cNvSpPr txBox="1"/>
          <p:nvPr/>
        </p:nvSpPr>
        <p:spPr>
          <a:xfrm>
            <a:off x="338667" y="4910667"/>
            <a:ext cx="8119681" cy="1384995"/>
          </a:xfrm>
          <a:prstGeom prst="rect">
            <a:avLst/>
          </a:prstGeom>
          <a:noFill/>
        </p:spPr>
        <p:txBody>
          <a:bodyPr wrap="none" rtlCol="0">
            <a:spAutoFit/>
          </a:bodyPr>
          <a:lstStyle/>
          <a:p>
            <a:r>
              <a:rPr lang="en-US" sz="2800" dirty="0">
                <a:solidFill>
                  <a:srgbClr val="FF0000"/>
                </a:solidFill>
              </a:rPr>
              <a:t>Relative number dominated by events near the</a:t>
            </a:r>
          </a:p>
          <a:p>
            <a:r>
              <a:rPr lang="en-US" sz="2800" dirty="0">
                <a:solidFill>
                  <a:srgbClr val="FF0000"/>
                </a:solidFill>
              </a:rPr>
              <a:t>galactic centers </a:t>
            </a:r>
            <a:r>
              <a:rPr lang="en-US" sz="2800" dirty="0">
                <a:solidFill>
                  <a:srgbClr val="FF0000"/>
                </a:solidFill>
                <a:sym typeface="Wingdings"/>
              </a:rPr>
              <a:t> higher densities  brighter</a:t>
            </a:r>
          </a:p>
          <a:p>
            <a:r>
              <a:rPr lang="en-US" sz="2800" dirty="0">
                <a:solidFill>
                  <a:srgbClr val="FF0000"/>
                </a:solidFill>
                <a:sym typeface="Wingdings"/>
              </a:rPr>
              <a:t>afterglows</a:t>
            </a:r>
            <a:endParaRPr lang="en-US" sz="2800" dirty="0">
              <a:solidFill>
                <a:srgbClr val="FF0000"/>
              </a:solidFill>
            </a:endParaRPr>
          </a:p>
        </p:txBody>
      </p:sp>
    </p:spTree>
    <p:extLst>
      <p:ext uri="{BB962C8B-B14F-4D97-AF65-F5344CB8AC3E}">
        <p14:creationId xmlns:p14="http://schemas.microsoft.com/office/powerpoint/2010/main" val="29555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52400"/>
            <a:ext cx="2853415" cy="707886"/>
          </a:xfrm>
          <a:prstGeom prst="rect">
            <a:avLst/>
          </a:prstGeom>
          <a:noFill/>
        </p:spPr>
        <p:txBody>
          <a:bodyPr wrap="none" rtlCol="0">
            <a:spAutoFit/>
          </a:bodyPr>
          <a:lstStyle/>
          <a:p>
            <a:r>
              <a:rPr lang="en-US" sz="4000" b="1" dirty="0">
                <a:solidFill>
                  <a:srgbClr val="3366FF"/>
                </a:solidFill>
              </a:rPr>
              <a:t>SUMMARY</a:t>
            </a:r>
          </a:p>
        </p:txBody>
      </p:sp>
      <p:sp>
        <p:nvSpPr>
          <p:cNvPr id="3" name="TextBox 2"/>
          <p:cNvSpPr txBox="1"/>
          <p:nvPr/>
        </p:nvSpPr>
        <p:spPr>
          <a:xfrm>
            <a:off x="609600" y="1219200"/>
            <a:ext cx="7848600" cy="4401205"/>
          </a:xfrm>
          <a:prstGeom prst="rect">
            <a:avLst/>
          </a:prstGeom>
          <a:noFill/>
        </p:spPr>
        <p:txBody>
          <a:bodyPr wrap="square" rtlCol="0">
            <a:spAutoFit/>
          </a:bodyPr>
          <a:lstStyle/>
          <a:p>
            <a:r>
              <a:rPr lang="en-US" sz="2800" dirty="0"/>
              <a:t>The discovery of binary BHs via gravitational waves has raised the question of what is the the origin of these binaries. </a:t>
            </a:r>
          </a:p>
          <a:p>
            <a:endParaRPr lang="en-US" sz="2800" dirty="0"/>
          </a:p>
          <a:p>
            <a:r>
              <a:rPr lang="en-US" sz="2800" dirty="0"/>
              <a:t>No definitive answer to date, and  it will likely take several hundred detections before putting strong constraints on models</a:t>
            </a:r>
          </a:p>
          <a:p>
            <a:endParaRPr lang="en-US" sz="2800" dirty="0"/>
          </a:p>
          <a:p>
            <a:r>
              <a:rPr lang="en-US" sz="2800" dirty="0"/>
              <a:t>Meanwhile, they have triggered lots of interesting research</a:t>
            </a:r>
          </a:p>
        </p:txBody>
      </p:sp>
      <p:sp>
        <p:nvSpPr>
          <p:cNvPr id="4" name="TextBox 3"/>
          <p:cNvSpPr txBox="1"/>
          <p:nvPr/>
        </p:nvSpPr>
        <p:spPr>
          <a:xfrm>
            <a:off x="5435600" y="5232400"/>
            <a:ext cx="184666"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67163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0"/>
            <a:ext cx="8052204" cy="523220"/>
          </a:xfrm>
          <a:prstGeom prst="rect">
            <a:avLst/>
          </a:prstGeom>
          <a:noFill/>
        </p:spPr>
        <p:txBody>
          <a:bodyPr wrap="none" rtlCol="0">
            <a:spAutoFit/>
          </a:bodyPr>
          <a:lstStyle/>
          <a:p>
            <a:r>
              <a:rPr lang="en-US" sz="2800" dirty="0">
                <a:solidFill>
                  <a:srgbClr val="FF0000"/>
                </a:solidFill>
              </a:rPr>
              <a:t>Stars are the starting point…. (in most models)</a:t>
            </a:r>
          </a:p>
        </p:txBody>
      </p:sp>
      <p:pic>
        <p:nvPicPr>
          <p:cNvPr id="4" name="Picture 3"/>
          <p:cNvPicPr>
            <a:picLocks noChangeAspect="1"/>
          </p:cNvPicPr>
          <p:nvPr/>
        </p:nvPicPr>
        <p:blipFill>
          <a:blip r:embed="rId3"/>
          <a:stretch>
            <a:fillRect/>
          </a:stretch>
        </p:blipFill>
        <p:spPr>
          <a:xfrm>
            <a:off x="317501" y="1384296"/>
            <a:ext cx="4330699" cy="3263904"/>
          </a:xfrm>
          <a:prstGeom prst="rect">
            <a:avLst/>
          </a:prstGeom>
        </p:spPr>
      </p:pic>
      <p:sp>
        <p:nvSpPr>
          <p:cNvPr id="5" name="TextBox 4"/>
          <p:cNvSpPr txBox="1"/>
          <p:nvPr/>
        </p:nvSpPr>
        <p:spPr>
          <a:xfrm>
            <a:off x="685800" y="742890"/>
            <a:ext cx="8362686" cy="461665"/>
          </a:xfrm>
          <a:prstGeom prst="rect">
            <a:avLst/>
          </a:prstGeom>
          <a:noFill/>
        </p:spPr>
        <p:txBody>
          <a:bodyPr wrap="none" rtlCol="0">
            <a:spAutoFit/>
          </a:bodyPr>
          <a:lstStyle/>
          <a:p>
            <a:r>
              <a:rPr lang="en-US" sz="2400" dirty="0">
                <a:solidFill>
                  <a:srgbClr val="3366FF"/>
                </a:solidFill>
              </a:rPr>
              <a:t>Isolated binaries                        Dynamical interactions</a:t>
            </a:r>
          </a:p>
        </p:txBody>
      </p:sp>
      <p:pic>
        <p:nvPicPr>
          <p:cNvPr id="6" name="Picture 5"/>
          <p:cNvPicPr>
            <a:picLocks noChangeAspect="1"/>
          </p:cNvPicPr>
          <p:nvPr/>
        </p:nvPicPr>
        <p:blipFill>
          <a:blip r:embed="rId4"/>
          <a:stretch>
            <a:fillRect/>
          </a:stretch>
        </p:blipFill>
        <p:spPr>
          <a:xfrm>
            <a:off x="5410200" y="1374140"/>
            <a:ext cx="3048000" cy="3197860"/>
          </a:xfrm>
          <a:prstGeom prst="rect">
            <a:avLst/>
          </a:prstGeom>
        </p:spPr>
      </p:pic>
      <p:sp>
        <p:nvSpPr>
          <p:cNvPr id="7" name="TextBox 6"/>
          <p:cNvSpPr txBox="1"/>
          <p:nvPr/>
        </p:nvSpPr>
        <p:spPr>
          <a:xfrm>
            <a:off x="152400" y="4724400"/>
            <a:ext cx="4095993" cy="1200328"/>
          </a:xfrm>
          <a:prstGeom prst="rect">
            <a:avLst/>
          </a:prstGeom>
          <a:noFill/>
        </p:spPr>
        <p:txBody>
          <a:bodyPr wrap="none" rtlCol="0">
            <a:spAutoFit/>
          </a:bodyPr>
          <a:lstStyle/>
          <a:p>
            <a:pPr marL="342900" indent="-342900">
              <a:buFontTx/>
              <a:buChar char="-"/>
            </a:pPr>
            <a:r>
              <a:rPr lang="en-US" sz="2400" dirty="0"/>
              <a:t>Spirals, </a:t>
            </a:r>
            <a:r>
              <a:rPr lang="en-US" sz="2400" dirty="0" err="1"/>
              <a:t>ellipticals</a:t>
            </a:r>
            <a:r>
              <a:rPr lang="en-US" sz="2400" dirty="0"/>
              <a:t>, dwarf   </a:t>
            </a:r>
          </a:p>
          <a:p>
            <a:r>
              <a:rPr lang="en-US" sz="2400" dirty="0"/>
              <a:t>    galaxies</a:t>
            </a:r>
          </a:p>
          <a:p>
            <a:r>
              <a:rPr lang="en-US" sz="2400" dirty="0"/>
              <a:t>-  stellar/binary evolution</a:t>
            </a:r>
          </a:p>
        </p:txBody>
      </p:sp>
      <p:sp>
        <p:nvSpPr>
          <p:cNvPr id="8" name="TextBox 7"/>
          <p:cNvSpPr txBox="1"/>
          <p:nvPr/>
        </p:nvSpPr>
        <p:spPr>
          <a:xfrm>
            <a:off x="4577239" y="4648200"/>
            <a:ext cx="4200189" cy="1569660"/>
          </a:xfrm>
          <a:prstGeom prst="rect">
            <a:avLst/>
          </a:prstGeom>
          <a:noFill/>
        </p:spPr>
        <p:txBody>
          <a:bodyPr wrap="none" rtlCol="0">
            <a:spAutoFit/>
          </a:bodyPr>
          <a:lstStyle/>
          <a:p>
            <a:pPr marL="342900" indent="-342900">
              <a:buFontTx/>
              <a:buChar char="-"/>
            </a:pPr>
            <a:r>
              <a:rPr lang="en-US" sz="2400" dirty="0"/>
              <a:t>Globular, nuclear, star </a:t>
            </a:r>
          </a:p>
          <a:p>
            <a:r>
              <a:rPr lang="en-US" sz="2400" dirty="0"/>
              <a:t>   clusters, AGN disks</a:t>
            </a:r>
          </a:p>
          <a:p>
            <a:pPr marL="342900" indent="-342900">
              <a:buFontTx/>
              <a:buChar char="-"/>
            </a:pPr>
            <a:r>
              <a:rPr lang="en-US" sz="2400" dirty="0"/>
              <a:t>Dynamics + stellar/binary</a:t>
            </a:r>
          </a:p>
          <a:p>
            <a:r>
              <a:rPr lang="en-US" sz="2400" dirty="0"/>
              <a:t>    evolution</a:t>
            </a:r>
          </a:p>
        </p:txBody>
      </p:sp>
      <p:sp>
        <p:nvSpPr>
          <p:cNvPr id="9" name="TextBox 8"/>
          <p:cNvSpPr txBox="1"/>
          <p:nvPr/>
        </p:nvSpPr>
        <p:spPr>
          <a:xfrm>
            <a:off x="4114800" y="6324600"/>
            <a:ext cx="2976145" cy="400110"/>
          </a:xfrm>
          <a:prstGeom prst="rect">
            <a:avLst/>
          </a:prstGeom>
          <a:noFill/>
        </p:spPr>
        <p:txBody>
          <a:bodyPr wrap="none" rtlCol="0">
            <a:spAutoFit/>
          </a:bodyPr>
          <a:lstStyle/>
          <a:p>
            <a:r>
              <a:rPr lang="en-US" dirty="0"/>
              <a:t>[Images credit: NASA]</a:t>
            </a:r>
          </a:p>
        </p:txBody>
      </p:sp>
    </p:spTree>
    <p:extLst>
      <p:ext uri="{BB962C8B-B14F-4D97-AF65-F5344CB8AC3E}">
        <p14:creationId xmlns:p14="http://schemas.microsoft.com/office/powerpoint/2010/main" val="402954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152390" cy="523220"/>
          </a:xfrm>
          <a:prstGeom prst="rect">
            <a:avLst/>
          </a:prstGeom>
          <a:noFill/>
        </p:spPr>
        <p:txBody>
          <a:bodyPr wrap="none" rtlCol="0">
            <a:spAutoFit/>
          </a:bodyPr>
          <a:lstStyle/>
          <a:p>
            <a:r>
              <a:rPr lang="en-US" sz="2800" dirty="0">
                <a:solidFill>
                  <a:srgbClr val="FF0000"/>
                </a:solidFill>
              </a:rPr>
              <a:t>TWO MAIN FORMATION CHANNELS </a:t>
            </a:r>
            <a:r>
              <a:rPr lang="en-US" dirty="0"/>
              <a:t>(broadly speaking):</a:t>
            </a:r>
          </a:p>
        </p:txBody>
      </p:sp>
      <p:pic>
        <p:nvPicPr>
          <p:cNvPr id="7" name="Picture 6">
            <a:extLst>
              <a:ext uri="{FF2B5EF4-FFF2-40B4-BE49-F238E27FC236}">
                <a16:creationId xmlns:a16="http://schemas.microsoft.com/office/drawing/2014/main" id="{216338E8-7C04-DA4E-9077-C24591BF3749}"/>
              </a:ext>
            </a:extLst>
          </p:cNvPr>
          <p:cNvPicPr>
            <a:picLocks noChangeAspect="1"/>
          </p:cNvPicPr>
          <p:nvPr/>
        </p:nvPicPr>
        <p:blipFill>
          <a:blip r:embed="rId3"/>
          <a:stretch>
            <a:fillRect/>
          </a:stretch>
        </p:blipFill>
        <p:spPr>
          <a:xfrm>
            <a:off x="304800" y="1447800"/>
            <a:ext cx="3911600" cy="5105400"/>
          </a:xfrm>
          <a:prstGeom prst="rect">
            <a:avLst/>
          </a:prstGeom>
        </p:spPr>
      </p:pic>
      <p:pic>
        <p:nvPicPr>
          <p:cNvPr id="9" name="Picture 8">
            <a:extLst>
              <a:ext uri="{FF2B5EF4-FFF2-40B4-BE49-F238E27FC236}">
                <a16:creationId xmlns:a16="http://schemas.microsoft.com/office/drawing/2014/main" id="{C2058F36-1F45-FA47-A554-66965F6BF5B3}"/>
              </a:ext>
            </a:extLst>
          </p:cNvPr>
          <p:cNvPicPr>
            <a:picLocks noChangeAspect="1"/>
          </p:cNvPicPr>
          <p:nvPr/>
        </p:nvPicPr>
        <p:blipFill>
          <a:blip r:embed="rId4"/>
          <a:stretch>
            <a:fillRect/>
          </a:stretch>
        </p:blipFill>
        <p:spPr>
          <a:xfrm>
            <a:off x="5245100" y="1384300"/>
            <a:ext cx="3213100" cy="5168900"/>
          </a:xfrm>
          <a:prstGeom prst="rect">
            <a:avLst/>
          </a:prstGeom>
        </p:spPr>
      </p:pic>
      <p:sp>
        <p:nvSpPr>
          <p:cNvPr id="10" name="TextBox 9">
            <a:extLst>
              <a:ext uri="{FF2B5EF4-FFF2-40B4-BE49-F238E27FC236}">
                <a16:creationId xmlns:a16="http://schemas.microsoft.com/office/drawing/2014/main" id="{332525E1-AF0E-BE47-9685-78454CBC5033}"/>
              </a:ext>
            </a:extLst>
          </p:cNvPr>
          <p:cNvSpPr txBox="1"/>
          <p:nvPr/>
        </p:nvSpPr>
        <p:spPr>
          <a:xfrm>
            <a:off x="615142" y="838200"/>
            <a:ext cx="3728258" cy="400110"/>
          </a:xfrm>
          <a:prstGeom prst="rect">
            <a:avLst/>
          </a:prstGeom>
          <a:noFill/>
        </p:spPr>
        <p:txBody>
          <a:bodyPr wrap="square" rtlCol="0">
            <a:spAutoFit/>
          </a:bodyPr>
          <a:lstStyle/>
          <a:p>
            <a:r>
              <a:rPr lang="en-US" dirty="0">
                <a:solidFill>
                  <a:schemeClr val="accent2"/>
                </a:solidFill>
              </a:rPr>
              <a:t>Isolated binary evolution      </a:t>
            </a:r>
          </a:p>
        </p:txBody>
      </p:sp>
      <p:sp>
        <p:nvSpPr>
          <p:cNvPr id="11" name="TextBox 10">
            <a:extLst>
              <a:ext uri="{FF2B5EF4-FFF2-40B4-BE49-F238E27FC236}">
                <a16:creationId xmlns:a16="http://schemas.microsoft.com/office/drawing/2014/main" id="{07580F8D-0323-4D45-8A88-C6D0B5476BE2}"/>
              </a:ext>
            </a:extLst>
          </p:cNvPr>
          <p:cNvSpPr txBox="1"/>
          <p:nvPr/>
        </p:nvSpPr>
        <p:spPr>
          <a:xfrm>
            <a:off x="4876800" y="609600"/>
            <a:ext cx="3943708" cy="707886"/>
          </a:xfrm>
          <a:prstGeom prst="rect">
            <a:avLst/>
          </a:prstGeom>
          <a:noFill/>
        </p:spPr>
        <p:txBody>
          <a:bodyPr wrap="none" rtlCol="0">
            <a:spAutoFit/>
          </a:bodyPr>
          <a:lstStyle/>
          <a:p>
            <a:r>
              <a:rPr lang="en-US" dirty="0">
                <a:solidFill>
                  <a:schemeClr val="accent2"/>
                </a:solidFill>
              </a:rPr>
              <a:t>Dynamical (globular clusters,</a:t>
            </a:r>
          </a:p>
          <a:p>
            <a:r>
              <a:rPr lang="en-US" dirty="0">
                <a:solidFill>
                  <a:schemeClr val="accent2"/>
                </a:solidFill>
              </a:rPr>
              <a:t>star clusters, AGN, AGN disks)</a:t>
            </a:r>
          </a:p>
        </p:txBody>
      </p:sp>
    </p:spTree>
    <p:extLst>
      <p:ext uri="{BB962C8B-B14F-4D97-AF65-F5344CB8AC3E}">
        <p14:creationId xmlns:p14="http://schemas.microsoft.com/office/powerpoint/2010/main" val="49777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8933" y="0"/>
            <a:ext cx="6850153" cy="523220"/>
          </a:xfrm>
          <a:prstGeom prst="rect">
            <a:avLst/>
          </a:prstGeom>
          <a:noFill/>
        </p:spPr>
        <p:txBody>
          <a:bodyPr wrap="none" rtlCol="0">
            <a:spAutoFit/>
          </a:bodyPr>
          <a:lstStyle/>
          <a:p>
            <a:r>
              <a:rPr lang="en-US" sz="2800" i="1" u="sng" dirty="0">
                <a:solidFill>
                  <a:srgbClr val="FF0000"/>
                </a:solidFill>
              </a:rPr>
              <a:t>Population synthesis codes in a nutshell</a:t>
            </a:r>
          </a:p>
        </p:txBody>
      </p:sp>
      <p:sp>
        <p:nvSpPr>
          <p:cNvPr id="3" name="TextBox 2"/>
          <p:cNvSpPr txBox="1"/>
          <p:nvPr/>
        </p:nvSpPr>
        <p:spPr>
          <a:xfrm>
            <a:off x="76200" y="533400"/>
            <a:ext cx="8576011" cy="1015663"/>
          </a:xfrm>
          <a:prstGeom prst="rect">
            <a:avLst/>
          </a:prstGeom>
          <a:noFill/>
        </p:spPr>
        <p:txBody>
          <a:bodyPr wrap="none" rtlCol="0">
            <a:spAutoFit/>
          </a:bodyPr>
          <a:lstStyle/>
          <a:p>
            <a:r>
              <a:rPr lang="en-US" dirty="0">
                <a:solidFill>
                  <a:srgbClr val="3366FF"/>
                </a:solidFill>
              </a:rPr>
              <a:t>Monte-Carlo based codes coupling single stellar evolution (including</a:t>
            </a:r>
          </a:p>
          <a:p>
            <a:r>
              <a:rPr lang="en-US" dirty="0">
                <a:solidFill>
                  <a:srgbClr val="3366FF"/>
                </a:solidFill>
              </a:rPr>
              <a:t>the prescription for the outcomes of SN explosions) with a treatment</a:t>
            </a:r>
          </a:p>
          <a:p>
            <a:r>
              <a:rPr lang="en-US" dirty="0">
                <a:solidFill>
                  <a:srgbClr val="3366FF"/>
                </a:solidFill>
              </a:rPr>
              <a:t>of binary-evolution processes.</a:t>
            </a:r>
          </a:p>
        </p:txBody>
      </p:sp>
      <p:sp>
        <p:nvSpPr>
          <p:cNvPr id="4" name="TextBox 3"/>
          <p:cNvSpPr txBox="1"/>
          <p:nvPr/>
        </p:nvSpPr>
        <p:spPr>
          <a:xfrm>
            <a:off x="0" y="1600200"/>
            <a:ext cx="9144000" cy="5324535"/>
          </a:xfrm>
          <a:prstGeom prst="rect">
            <a:avLst/>
          </a:prstGeom>
          <a:noFill/>
        </p:spPr>
        <p:txBody>
          <a:bodyPr wrap="square" rtlCol="0">
            <a:spAutoFit/>
          </a:bodyPr>
          <a:lstStyle/>
          <a:p>
            <a:r>
              <a:rPr lang="en-US" dirty="0"/>
              <a:t>3 approaches: </a:t>
            </a:r>
          </a:p>
          <a:p>
            <a:pPr marL="342900" indent="-342900">
              <a:buFont typeface="Arial"/>
              <a:buChar char="•"/>
            </a:pPr>
            <a:r>
              <a:rPr lang="en-US" dirty="0"/>
              <a:t>Adopting </a:t>
            </a:r>
            <a:r>
              <a:rPr lang="en-US" i="1" dirty="0"/>
              <a:t>polynomial fitting formulas </a:t>
            </a:r>
            <a:r>
              <a:rPr lang="en-US" dirty="0"/>
              <a:t>to describe the evolution of the fundamental stellar parameters (luminosity, radius, mass, temperature and chemical composition)  as a function of time. Computationally very fast, but fitting formulas hard to update </a:t>
            </a:r>
            <a:r>
              <a:rPr lang="en-US" sz="1600" dirty="0"/>
              <a:t>(i.e. SEBA [</a:t>
            </a:r>
            <a:r>
              <a:rPr lang="en-US" sz="1600" dirty="0" err="1"/>
              <a:t>Portegies</a:t>
            </a:r>
            <a:r>
              <a:rPr lang="en-US" sz="1600" dirty="0"/>
              <a:t> </a:t>
            </a:r>
            <a:r>
              <a:rPr lang="en-US" sz="1600" dirty="0" err="1"/>
              <a:t>Zwart</a:t>
            </a:r>
            <a:r>
              <a:rPr lang="en-US" sz="1600" dirty="0"/>
              <a:t> et al.1996], BSE [Hurley et al., 2002], BRUSSELS CODE [De </a:t>
            </a:r>
            <a:r>
              <a:rPr lang="en-US" sz="1600" dirty="0" err="1"/>
              <a:t>Donder</a:t>
            </a:r>
            <a:r>
              <a:rPr lang="en-US" sz="1600" dirty="0"/>
              <a:t> et al., 2004], STARTRACK (</a:t>
            </a:r>
            <a:r>
              <a:rPr lang="en-US" sz="1600" dirty="0" err="1"/>
              <a:t>Belczynski</a:t>
            </a:r>
            <a:r>
              <a:rPr lang="en-US" sz="1600" dirty="0"/>
              <a:t> et al. 2008), COMPAS (Barrett et al., 2017;],  MOBSE [</a:t>
            </a:r>
            <a:r>
              <a:rPr lang="en-US" sz="1600" dirty="0" err="1"/>
              <a:t>Mapelli</a:t>
            </a:r>
            <a:r>
              <a:rPr lang="en-US" sz="1600" dirty="0"/>
              <a:t> et al. 2017])</a:t>
            </a:r>
          </a:p>
          <a:p>
            <a:pPr marL="342900" indent="-342900">
              <a:buFont typeface="Arial"/>
              <a:buChar char="•"/>
            </a:pPr>
            <a:endParaRPr lang="en-US" sz="1600" dirty="0"/>
          </a:p>
          <a:p>
            <a:pPr marL="342900" indent="-342900">
              <a:buFont typeface="Arial"/>
              <a:buChar char="•"/>
            </a:pPr>
            <a:r>
              <a:rPr lang="en-US" i="1" dirty="0"/>
              <a:t>Integration of stellar evolution on the fly</a:t>
            </a:r>
            <a:r>
              <a:rPr lang="en-US" dirty="0"/>
              <a:t>: more computationally expensive than the fitting formulas, but provide a more detailed stellar evolution impossible to achieve with the fitting formulas </a:t>
            </a:r>
            <a:r>
              <a:rPr lang="en-US" sz="1600" dirty="0"/>
              <a:t>(i.e. BPASS [</a:t>
            </a:r>
            <a:r>
              <a:rPr lang="en-US" sz="1600" dirty="0" err="1"/>
              <a:t>Eldrige</a:t>
            </a:r>
            <a:r>
              <a:rPr lang="en-US" sz="1600" dirty="0"/>
              <a:t> et al. 2016], MESA [Paxton et al. 2011,2013])</a:t>
            </a:r>
          </a:p>
          <a:p>
            <a:pPr marL="342900" indent="-342900">
              <a:buFont typeface="Arial"/>
              <a:buChar char="•"/>
            </a:pPr>
            <a:endParaRPr lang="en-US" sz="1600" dirty="0"/>
          </a:p>
          <a:p>
            <a:pPr marL="342900" indent="-342900">
              <a:buFont typeface="Arial"/>
              <a:buChar char="•"/>
            </a:pPr>
            <a:r>
              <a:rPr lang="en-US" dirty="0"/>
              <a:t>Use </a:t>
            </a:r>
            <a:r>
              <a:rPr lang="en-US" i="1" dirty="0"/>
              <a:t>look-up tables</a:t>
            </a:r>
            <a:r>
              <a:rPr lang="en-US" dirty="0"/>
              <a:t>: Contain grids of stellar evolution models that are read and interpolated by BPS codes on the fly. Computationally convenient and versatile.  Stellar models can be updated by changing the tables </a:t>
            </a:r>
            <a:r>
              <a:rPr lang="en-US" sz="1600" dirty="0"/>
              <a:t>(i.e. SEVN [</a:t>
            </a:r>
            <a:r>
              <a:rPr lang="en-US" sz="1600" dirty="0" err="1"/>
              <a:t>Spera</a:t>
            </a:r>
            <a:r>
              <a:rPr lang="en-US" sz="1600" dirty="0"/>
              <a:t> et al. al 2019]; COMBINE [</a:t>
            </a:r>
            <a:r>
              <a:rPr lang="en-US" sz="1600" dirty="0" err="1"/>
              <a:t>Kruckow</a:t>
            </a:r>
            <a:r>
              <a:rPr lang="en-US" sz="1600" dirty="0"/>
              <a:t> et al. 2018])</a:t>
            </a:r>
            <a:endParaRPr lang="en-US" dirty="0"/>
          </a:p>
        </p:txBody>
      </p:sp>
    </p:spTree>
    <p:extLst>
      <p:ext uri="{BB962C8B-B14F-4D97-AF65-F5344CB8AC3E}">
        <p14:creationId xmlns:p14="http://schemas.microsoft.com/office/powerpoint/2010/main" val="2015983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09 at 3.35.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19200"/>
            <a:ext cx="7941733" cy="5634338"/>
          </a:xfrm>
          <a:prstGeom prst="rect">
            <a:avLst/>
          </a:prstGeom>
        </p:spPr>
      </p:pic>
      <p:sp>
        <p:nvSpPr>
          <p:cNvPr id="3" name="TextBox 2"/>
          <p:cNvSpPr txBox="1"/>
          <p:nvPr/>
        </p:nvSpPr>
        <p:spPr>
          <a:xfrm>
            <a:off x="7239000" y="6457890"/>
            <a:ext cx="1887230" cy="400110"/>
          </a:xfrm>
          <a:prstGeom prst="rect">
            <a:avLst/>
          </a:prstGeom>
          <a:noFill/>
        </p:spPr>
        <p:txBody>
          <a:bodyPr wrap="none" rtlCol="0">
            <a:spAutoFit/>
          </a:bodyPr>
          <a:lstStyle/>
          <a:p>
            <a:r>
              <a:rPr lang="en-US" dirty="0"/>
              <a:t>[</a:t>
            </a:r>
            <a:r>
              <a:rPr lang="en-US" dirty="0" err="1"/>
              <a:t>Mapelli</a:t>
            </a:r>
            <a:r>
              <a:rPr lang="en-US" dirty="0"/>
              <a:t> 2018]</a:t>
            </a:r>
          </a:p>
        </p:txBody>
      </p:sp>
      <p:sp>
        <p:nvSpPr>
          <p:cNvPr id="4" name="TextBox 3"/>
          <p:cNvSpPr txBox="1"/>
          <p:nvPr/>
        </p:nvSpPr>
        <p:spPr>
          <a:xfrm>
            <a:off x="304800" y="-89595"/>
            <a:ext cx="8774708" cy="1384995"/>
          </a:xfrm>
          <a:prstGeom prst="rect">
            <a:avLst/>
          </a:prstGeom>
          <a:noFill/>
        </p:spPr>
        <p:txBody>
          <a:bodyPr wrap="none" rtlCol="0">
            <a:spAutoFit/>
          </a:bodyPr>
          <a:lstStyle/>
          <a:p>
            <a:r>
              <a:rPr lang="en-US" sz="2800" i="1" u="sng" dirty="0">
                <a:solidFill>
                  <a:srgbClr val="FF0000"/>
                </a:solidFill>
              </a:rPr>
              <a:t>Dynamics:</a:t>
            </a:r>
            <a:r>
              <a:rPr lang="en-US" sz="2800" dirty="0">
                <a:solidFill>
                  <a:srgbClr val="FF0000"/>
                </a:solidFill>
              </a:rPr>
              <a:t> studied via N-body codes - Dynamical </a:t>
            </a:r>
          </a:p>
          <a:p>
            <a:r>
              <a:rPr lang="en-US" sz="2800" dirty="0">
                <a:solidFill>
                  <a:srgbClr val="FF0000"/>
                </a:solidFill>
              </a:rPr>
              <a:t>effects can influence binary population, in addition</a:t>
            </a:r>
          </a:p>
          <a:p>
            <a:r>
              <a:rPr lang="en-US" sz="2800" dirty="0">
                <a:solidFill>
                  <a:srgbClr val="FF0000"/>
                </a:solidFill>
              </a:rPr>
              <a:t>to forming new binaries</a:t>
            </a:r>
          </a:p>
        </p:txBody>
      </p:sp>
      <p:sp>
        <p:nvSpPr>
          <p:cNvPr id="5" name="Donut 4"/>
          <p:cNvSpPr/>
          <p:nvPr/>
        </p:nvSpPr>
        <p:spPr bwMode="auto">
          <a:xfrm>
            <a:off x="457200" y="3124200"/>
            <a:ext cx="3276600" cy="1752600"/>
          </a:xfrm>
          <a:prstGeom prst="donut">
            <a:avLst>
              <a:gd name="adj" fmla="val 663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ndParaRPr>
          </a:p>
        </p:txBody>
      </p:sp>
      <p:sp>
        <p:nvSpPr>
          <p:cNvPr id="6" name="Donut 5"/>
          <p:cNvSpPr/>
          <p:nvPr/>
        </p:nvSpPr>
        <p:spPr bwMode="auto">
          <a:xfrm>
            <a:off x="1143000" y="5029200"/>
            <a:ext cx="3276600" cy="1752600"/>
          </a:xfrm>
          <a:prstGeom prst="donut">
            <a:avLst>
              <a:gd name="adj" fmla="val 663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ndParaRPr>
          </a:p>
        </p:txBody>
      </p:sp>
      <p:sp>
        <p:nvSpPr>
          <p:cNvPr id="7" name="Donut 6"/>
          <p:cNvSpPr/>
          <p:nvPr/>
        </p:nvSpPr>
        <p:spPr bwMode="auto">
          <a:xfrm>
            <a:off x="5257800" y="3124200"/>
            <a:ext cx="3276600" cy="1752600"/>
          </a:xfrm>
          <a:prstGeom prst="donut">
            <a:avLst>
              <a:gd name="adj" fmla="val 663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ndParaRPr>
          </a:p>
        </p:txBody>
      </p:sp>
      <p:sp>
        <p:nvSpPr>
          <p:cNvPr id="8" name="Donut 7"/>
          <p:cNvSpPr/>
          <p:nvPr/>
        </p:nvSpPr>
        <p:spPr bwMode="auto">
          <a:xfrm>
            <a:off x="1143000" y="1219200"/>
            <a:ext cx="3276600" cy="1752600"/>
          </a:xfrm>
          <a:prstGeom prst="donut">
            <a:avLst>
              <a:gd name="adj" fmla="val 663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3418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384995"/>
          </a:xfrm>
          <a:prstGeom prst="rect">
            <a:avLst/>
          </a:prstGeom>
          <a:noFill/>
        </p:spPr>
        <p:txBody>
          <a:bodyPr wrap="square" rtlCol="0">
            <a:spAutoFit/>
          </a:bodyPr>
          <a:lstStyle/>
          <a:p>
            <a:r>
              <a:rPr lang="en-US" sz="2800" dirty="0">
                <a:solidFill>
                  <a:srgbClr val="FF0000"/>
                </a:solidFill>
              </a:rPr>
              <a:t>Dynamical interactions can induce mergers  of binaries (formed via any channel): the case of binaries in galactic nuclei interacting with the SMBH</a:t>
            </a:r>
          </a:p>
        </p:txBody>
      </p:sp>
      <p:sp>
        <p:nvSpPr>
          <p:cNvPr id="3" name="TextBox 2"/>
          <p:cNvSpPr txBox="1"/>
          <p:nvPr/>
        </p:nvSpPr>
        <p:spPr>
          <a:xfrm>
            <a:off x="2370667" y="2946400"/>
            <a:ext cx="184666" cy="400110"/>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7" y="1524000"/>
            <a:ext cx="9210147" cy="5334000"/>
          </a:xfrm>
          <a:prstGeom prst="rect">
            <a:avLst/>
          </a:prstGeom>
        </p:spPr>
      </p:pic>
      <p:sp>
        <p:nvSpPr>
          <p:cNvPr id="7" name="TextBox 109"/>
          <p:cNvSpPr txBox="1">
            <a:spLocks noChangeArrowheads="1"/>
          </p:cNvSpPr>
          <p:nvPr/>
        </p:nvSpPr>
        <p:spPr bwMode="auto">
          <a:xfrm>
            <a:off x="127982" y="5410200"/>
            <a:ext cx="8889390" cy="584775"/>
          </a:xfrm>
          <a:prstGeom prst="rect">
            <a:avLst/>
          </a:prstGeom>
          <a:solidFill>
            <a:schemeClr val="bg1">
              <a:lumMod val="85000"/>
            </a:schemeClr>
          </a:solidFill>
          <a:ln w="38100">
            <a:noFill/>
            <a:miter lim="800000"/>
            <a:headEnd/>
            <a:tailEnd/>
          </a:ln>
        </p:spPr>
        <p:txBody>
          <a:bodyPr wrap="square">
            <a:spAutoFit/>
          </a:bodyPr>
          <a:lstStyle>
            <a:lvl1pPr>
              <a:defRPr sz="2000">
                <a:solidFill>
                  <a:schemeClr val="tx1"/>
                </a:solidFill>
                <a:latin typeface="Arial" charset="0"/>
                <a:ea typeface="Arial"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r>
              <a:rPr lang="en-US" altLang="en-US" sz="3200" dirty="0">
                <a:solidFill>
                  <a:srgbClr val="FF0000"/>
                </a:solidFill>
              </a:rPr>
              <a:t>SMBHs are ubiquitous in galactic centers</a:t>
            </a:r>
            <a:endParaRPr lang="de-DE" altLang="en-US" sz="3200" dirty="0">
              <a:solidFill>
                <a:srgbClr val="FF0000"/>
              </a:solidFill>
            </a:endParaRPr>
          </a:p>
        </p:txBody>
      </p:sp>
      <p:sp>
        <p:nvSpPr>
          <p:cNvPr id="8" name="Rectangle 7"/>
          <p:cNvSpPr/>
          <p:nvPr/>
        </p:nvSpPr>
        <p:spPr>
          <a:xfrm>
            <a:off x="304800" y="1752600"/>
            <a:ext cx="2133600" cy="1631216"/>
          </a:xfrm>
          <a:prstGeom prst="rect">
            <a:avLst/>
          </a:prstGeom>
          <a:solidFill>
            <a:schemeClr val="accent5"/>
          </a:solidFill>
        </p:spPr>
        <p:txBody>
          <a:bodyPr wrap="square">
            <a:spAutoFit/>
          </a:bodyPr>
          <a:lstStyle/>
          <a:p>
            <a:r>
              <a:rPr lang="en-US" sz="2800" dirty="0">
                <a:solidFill>
                  <a:srgbClr val="FF0000"/>
                </a:solidFill>
              </a:rPr>
              <a:t>Sag A</a:t>
            </a:r>
            <a:r>
              <a:rPr lang="en-US" sz="2800" baseline="30000" dirty="0">
                <a:solidFill>
                  <a:srgbClr val="FF0000"/>
                </a:solidFill>
              </a:rPr>
              <a:t>★</a:t>
            </a:r>
            <a:endParaRPr lang="en-US" sz="2800" dirty="0">
              <a:solidFill>
                <a:srgbClr val="FF0000"/>
              </a:solidFill>
            </a:endParaRPr>
          </a:p>
          <a:p>
            <a:r>
              <a:rPr lang="en-US" sz="1800" dirty="0">
                <a:solidFill>
                  <a:srgbClr val="FF0000"/>
                </a:solidFill>
              </a:rPr>
              <a:t>(the known closest SMBH </a:t>
            </a:r>
          </a:p>
          <a:p>
            <a:r>
              <a:rPr lang="en-US" sz="1800" dirty="0">
                <a:solidFill>
                  <a:srgbClr val="FF0000"/>
                </a:solidFill>
              </a:rPr>
              <a:t>at the center of our Galaxy)</a:t>
            </a:r>
          </a:p>
        </p:txBody>
      </p:sp>
    </p:spTree>
    <p:extLst>
      <p:ext uri="{BB962C8B-B14F-4D97-AF65-F5344CB8AC3E}">
        <p14:creationId xmlns:p14="http://schemas.microsoft.com/office/powerpoint/2010/main" val="348689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10-09 at 7.35.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59000"/>
            <a:ext cx="4826000" cy="3937000"/>
          </a:xfrm>
          <a:prstGeom prst="rect">
            <a:avLst/>
          </a:prstGeom>
        </p:spPr>
      </p:pic>
      <p:sp>
        <p:nvSpPr>
          <p:cNvPr id="7" name="TextBox 6"/>
          <p:cNvSpPr txBox="1"/>
          <p:nvPr/>
        </p:nvSpPr>
        <p:spPr>
          <a:xfrm>
            <a:off x="0" y="76200"/>
            <a:ext cx="9296400" cy="954107"/>
          </a:xfrm>
          <a:prstGeom prst="rect">
            <a:avLst/>
          </a:prstGeom>
          <a:noFill/>
        </p:spPr>
        <p:txBody>
          <a:bodyPr wrap="square" rtlCol="0">
            <a:spAutoFit/>
          </a:bodyPr>
          <a:lstStyle/>
          <a:p>
            <a:r>
              <a:rPr lang="en-US" sz="2800" dirty="0">
                <a:solidFill>
                  <a:srgbClr val="FF0000"/>
                </a:solidFill>
              </a:rPr>
              <a:t>Interactions of compact object (CO) binaries with the </a:t>
            </a:r>
          </a:p>
          <a:p>
            <a:r>
              <a:rPr lang="en-US" sz="2800" dirty="0">
                <a:solidFill>
                  <a:srgbClr val="FF0000"/>
                </a:solidFill>
              </a:rPr>
              <a:t>SMBHs in galactic nuclei </a:t>
            </a:r>
            <a:r>
              <a:rPr lang="en-US" sz="1800" dirty="0"/>
              <a:t>[</a:t>
            </a:r>
            <a:r>
              <a:rPr lang="en-US" sz="1800" dirty="0" err="1"/>
              <a:t>Fragione</a:t>
            </a:r>
            <a:r>
              <a:rPr lang="en-US" sz="1800" dirty="0"/>
              <a:t>, </a:t>
            </a:r>
            <a:r>
              <a:rPr lang="en-US" sz="1800" dirty="0" err="1"/>
              <a:t>Grishin</a:t>
            </a:r>
            <a:r>
              <a:rPr lang="en-US" sz="1800" dirty="0"/>
              <a:t>, Leigh, </a:t>
            </a:r>
            <a:r>
              <a:rPr lang="en-US" sz="1800" dirty="0" err="1"/>
              <a:t>Perets</a:t>
            </a:r>
            <a:r>
              <a:rPr lang="en-US" sz="1800" dirty="0"/>
              <a:t>, Perna 2019]</a:t>
            </a:r>
            <a:endParaRPr lang="en-US" sz="1800" dirty="0">
              <a:solidFill>
                <a:srgbClr val="FF0000"/>
              </a:solidFill>
            </a:endParaRPr>
          </a:p>
        </p:txBody>
      </p:sp>
      <p:sp>
        <p:nvSpPr>
          <p:cNvPr id="10" name="TextBox 9"/>
          <p:cNvSpPr txBox="1"/>
          <p:nvPr/>
        </p:nvSpPr>
        <p:spPr>
          <a:xfrm>
            <a:off x="338667" y="1447800"/>
            <a:ext cx="6307135" cy="461665"/>
          </a:xfrm>
          <a:prstGeom prst="rect">
            <a:avLst/>
          </a:prstGeom>
          <a:noFill/>
        </p:spPr>
        <p:txBody>
          <a:bodyPr wrap="none" rtlCol="0">
            <a:spAutoFit/>
          </a:bodyPr>
          <a:lstStyle/>
          <a:p>
            <a:r>
              <a:rPr lang="en-US" sz="2400" i="1" dirty="0"/>
              <a:t>An interesting area of investigation since: </a:t>
            </a:r>
          </a:p>
        </p:txBody>
      </p:sp>
      <p:sp>
        <p:nvSpPr>
          <p:cNvPr id="11" name="TextBox 10"/>
          <p:cNvSpPr txBox="1"/>
          <p:nvPr/>
        </p:nvSpPr>
        <p:spPr>
          <a:xfrm>
            <a:off x="5029200" y="2201333"/>
            <a:ext cx="4090057" cy="2246769"/>
          </a:xfrm>
          <a:prstGeom prst="rect">
            <a:avLst/>
          </a:prstGeom>
          <a:noFill/>
        </p:spPr>
        <p:txBody>
          <a:bodyPr wrap="none" rtlCol="0">
            <a:spAutoFit/>
          </a:bodyPr>
          <a:lstStyle/>
          <a:p>
            <a:pPr marL="457200" indent="-457200">
              <a:buAutoNum type="alphaLcParenBoth"/>
            </a:pPr>
            <a:r>
              <a:rPr lang="en-US" sz="2400" dirty="0"/>
              <a:t>Observations show that</a:t>
            </a:r>
          </a:p>
          <a:p>
            <a:r>
              <a:rPr lang="en-US" sz="2400" dirty="0"/>
              <a:t>the number of XRBs per </a:t>
            </a:r>
          </a:p>
          <a:p>
            <a:r>
              <a:rPr lang="en-US" sz="2400" dirty="0"/>
              <a:t>stellar mass in the GC is 3 </a:t>
            </a:r>
          </a:p>
          <a:p>
            <a:r>
              <a:rPr lang="en-US" sz="2400" dirty="0"/>
              <a:t>orders of magnitude larger</a:t>
            </a:r>
          </a:p>
          <a:p>
            <a:r>
              <a:rPr lang="en-US" sz="2400" dirty="0"/>
              <a:t>than in the field </a:t>
            </a:r>
            <a:r>
              <a:rPr lang="en-US" dirty="0"/>
              <a:t>[i.e. </a:t>
            </a:r>
            <a:r>
              <a:rPr lang="en-US" dirty="0" err="1"/>
              <a:t>Strader</a:t>
            </a:r>
            <a:endParaRPr lang="en-US" dirty="0"/>
          </a:p>
          <a:p>
            <a:r>
              <a:rPr lang="en-US" dirty="0"/>
              <a:t>et al. 2012; </a:t>
            </a:r>
            <a:r>
              <a:rPr lang="en-US" dirty="0" err="1"/>
              <a:t>Generov</a:t>
            </a:r>
            <a:r>
              <a:rPr lang="en-US" dirty="0"/>
              <a:t> et al. 2018]</a:t>
            </a:r>
          </a:p>
        </p:txBody>
      </p:sp>
      <p:sp>
        <p:nvSpPr>
          <p:cNvPr id="12" name="TextBox 11"/>
          <p:cNvSpPr txBox="1"/>
          <p:nvPr/>
        </p:nvSpPr>
        <p:spPr>
          <a:xfrm>
            <a:off x="5029200" y="4572000"/>
            <a:ext cx="4275029" cy="1938992"/>
          </a:xfrm>
          <a:prstGeom prst="rect">
            <a:avLst/>
          </a:prstGeom>
          <a:noFill/>
        </p:spPr>
        <p:txBody>
          <a:bodyPr wrap="none" rtlCol="0">
            <a:spAutoFit/>
          </a:bodyPr>
          <a:lstStyle/>
          <a:p>
            <a:r>
              <a:rPr lang="en-US" dirty="0"/>
              <a:t>(</a:t>
            </a:r>
            <a:r>
              <a:rPr lang="en-US" sz="2400" dirty="0"/>
              <a:t>b) SMBHs can induce </a:t>
            </a:r>
            <a:r>
              <a:rPr lang="en-US" sz="2400" dirty="0" err="1"/>
              <a:t>Lidov</a:t>
            </a:r>
            <a:r>
              <a:rPr lang="en-US" sz="2400" dirty="0"/>
              <a:t>-</a:t>
            </a:r>
          </a:p>
          <a:p>
            <a:r>
              <a:rPr lang="en-US" sz="2400" dirty="0" err="1"/>
              <a:t>Kozai</a:t>
            </a:r>
            <a:r>
              <a:rPr lang="en-US" sz="2400" dirty="0"/>
              <a:t> oscillations on CO</a:t>
            </a:r>
          </a:p>
          <a:p>
            <a:r>
              <a:rPr lang="en-US" sz="2400" dirty="0"/>
              <a:t>binaries orbiting in their</a:t>
            </a:r>
          </a:p>
          <a:p>
            <a:r>
              <a:rPr lang="en-US" sz="2400" dirty="0"/>
              <a:t>vicinity, thus enhancing</a:t>
            </a:r>
          </a:p>
          <a:p>
            <a:r>
              <a:rPr lang="en-US" sz="2400" dirty="0"/>
              <a:t>their merger probability</a:t>
            </a:r>
          </a:p>
        </p:txBody>
      </p:sp>
    </p:spTree>
    <p:extLst>
      <p:ext uri="{BB962C8B-B14F-4D97-AF65-F5344CB8AC3E}">
        <p14:creationId xmlns:p14="http://schemas.microsoft.com/office/powerpoint/2010/main" val="175975729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95323</TotalTime>
  <Words>2591</Words>
  <Application>Microsoft Macintosh PowerPoint</Application>
  <PresentationFormat>On-screen Show (4:3)</PresentationFormat>
  <Paragraphs>309</Paragraphs>
  <Slides>32</Slides>
  <Notes>17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Apple Chancery</vt:lpstr>
      <vt:lpstr>Arial</vt:lpstr>
      <vt:lpstr>Cambria Math</vt:lpstr>
      <vt:lpstr>Comic Sans MS</vt:lpstr>
      <vt:lpstr>Times</vt:lpstr>
      <vt:lpstr>Wingdings</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Observational evidence for multiple SMBH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Trial User</dc:creator>
  <cp:lastModifiedBy>Rosalba  Perna</cp:lastModifiedBy>
  <cp:revision>1973</cp:revision>
  <cp:lastPrinted>2014-03-28T03:30:51Z</cp:lastPrinted>
  <dcterms:created xsi:type="dcterms:W3CDTF">2012-02-01T00:30:33Z</dcterms:created>
  <dcterms:modified xsi:type="dcterms:W3CDTF">2019-10-16T03:30:07Z</dcterms:modified>
</cp:coreProperties>
</file>