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636" r:id="rId2"/>
    <p:sldId id="700" r:id="rId3"/>
    <p:sldId id="703" r:id="rId4"/>
    <p:sldId id="789" r:id="rId5"/>
    <p:sldId id="730" r:id="rId6"/>
    <p:sldId id="678" r:id="rId7"/>
    <p:sldId id="668" r:id="rId8"/>
    <p:sldId id="721" r:id="rId9"/>
    <p:sldId id="723" r:id="rId10"/>
    <p:sldId id="704" r:id="rId11"/>
    <p:sldId id="771" r:id="rId12"/>
    <p:sldId id="664" r:id="rId13"/>
    <p:sldId id="670" r:id="rId14"/>
    <p:sldId id="657" r:id="rId15"/>
    <p:sldId id="680" r:id="rId16"/>
    <p:sldId id="679" r:id="rId17"/>
    <p:sldId id="681" r:id="rId18"/>
    <p:sldId id="724" r:id="rId19"/>
    <p:sldId id="650" r:id="rId20"/>
    <p:sldId id="682" r:id="rId21"/>
    <p:sldId id="750" r:id="rId22"/>
    <p:sldId id="728" r:id="rId23"/>
    <p:sldId id="727" r:id="rId24"/>
    <p:sldId id="706" r:id="rId25"/>
    <p:sldId id="707" r:id="rId26"/>
    <p:sldId id="708" r:id="rId27"/>
    <p:sldId id="777" r:id="rId28"/>
    <p:sldId id="712" r:id="rId29"/>
    <p:sldId id="786" r:id="rId30"/>
    <p:sldId id="718" r:id="rId31"/>
    <p:sldId id="719" r:id="rId32"/>
    <p:sldId id="726" r:id="rId33"/>
  </p:sldIdLst>
  <p:sldSz cx="9144000" cy="6858000" type="screen4x3"/>
  <p:notesSz cx="6797675" cy="99282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田川寛通" initials="田川寛通" lastIdx="4" clrIdx="0">
    <p:extLst>
      <p:ext uri="{19B8F6BF-5375-455C-9EA6-DF929625EA0E}">
        <p15:presenceInfo xmlns:p15="http://schemas.microsoft.com/office/powerpoint/2012/main" userId="ebcfb16b2eb9ced4" providerId="Windows Live"/>
      </p:ext>
    </p:extLst>
  </p:cmAuthor>
  <p:cmAuthor id="2" name="tagawa hiromichi" initials="th" lastIdx="1" clrIdx="1">
    <p:extLst>
      <p:ext uri="{19B8F6BF-5375-455C-9EA6-DF929625EA0E}">
        <p15:presenceInfo xmlns:p15="http://schemas.microsoft.com/office/powerpoint/2012/main" userId="8775d491ac7250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933" autoAdjust="0"/>
    <p:restoredTop sz="79143" autoAdjust="0"/>
  </p:normalViewPr>
  <p:slideViewPr>
    <p:cSldViewPr snapToGrid="0">
      <p:cViewPr varScale="1">
        <p:scale>
          <a:sx n="66" d="100"/>
          <a:sy n="66" d="100"/>
        </p:scale>
        <p:origin x="258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742"/>
    </p:cViewPr>
  </p:sorterViewPr>
  <p:notesViewPr>
    <p:cSldViewPr snapToGrid="0">
      <p:cViewPr varScale="1">
        <p:scale>
          <a:sx n="58" d="100"/>
          <a:sy n="58" d="100"/>
        </p:scale>
        <p:origin x="2307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F5A98-AE83-4998-8E8C-E4DF80705DA0}" type="datetimeFigureOut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4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FF884-8475-4BF3-9D91-C620C1FE51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7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C9448-A1C4-4D7D-84CF-B661642BF926}" type="datetimeFigureOut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E7E53-E227-495F-B988-79EB559CE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74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Recent findings suggest that this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pathway can be a major origin of the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merger events. I will explain about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E7E53-E227-495F-B988-79EB559CE69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859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E7E53-E227-495F-B988-79EB559CE69E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69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important question would be “what can we learn from these events?”. To answer this question, it </a:t>
            </a:r>
            <a:r>
              <a:rPr lang="en-GB"/>
              <a:t>is a straightforward </a:t>
            </a:r>
            <a:r>
              <a:rPr lang="en-GB" dirty="0"/>
              <a:t>way to determine astrophysical models.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E7E53-E227-495F-B988-79EB559CE69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11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the merger rate is accompanied by huge uncertainties. This is because previous studies only did rough estimates. To improve this, we performed detailed calculations, and could largely reduce the uncertainties.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E7E53-E227-495F-B988-79EB559CE69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3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Observational information to distinguish models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E7E53-E227-495F-B988-79EB559CE69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924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gas dynamical friction, a </a:t>
            </a:r>
            <a:r>
              <a:rPr lang="en-GB" dirty="0" err="1"/>
              <a:t>BH</a:t>
            </a:r>
            <a:r>
              <a:rPr lang="en-GB" dirty="0"/>
              <a:t> receives a drag force by gravitationally interacting with a density wake behind the </a:t>
            </a:r>
            <a:r>
              <a:rPr lang="en-GB" dirty="0" err="1"/>
              <a:t>BH</a:t>
            </a:r>
            <a:r>
              <a:rPr lang="en-GB" dirty="0"/>
              <a:t>. </a:t>
            </a:r>
          </a:p>
          <a:p>
            <a:r>
              <a:rPr lang="en-GB" dirty="0"/>
              <a:t>In accretion torque, a </a:t>
            </a:r>
            <a:r>
              <a:rPr lang="en-GB" dirty="0" err="1"/>
              <a:t>BH</a:t>
            </a:r>
            <a:r>
              <a:rPr lang="en-GB" dirty="0"/>
              <a:t> gains a momentum of captured gas, which usually decelerate the </a:t>
            </a:r>
            <a:r>
              <a:rPr lang="en-GB" dirty="0" err="1"/>
              <a:t>BH</a:t>
            </a:r>
            <a:r>
              <a:rPr lang="en-GB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E7E53-E227-495F-B988-79EB559CE69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56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Observational information to distinguish models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E7E53-E227-495F-B988-79EB559CE69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05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effect, inner regions of a </a:t>
            </a:r>
            <a:r>
              <a:rPr lang="en-GB" dirty="0" err="1"/>
              <a:t>CBHD</a:t>
            </a:r>
            <a:r>
              <a:rPr lang="en-GB" dirty="0"/>
              <a:t> warp due to </a:t>
            </a:r>
            <a:r>
              <a:rPr lang="en-GB" dirty="0" err="1"/>
              <a:t>Lense-Thirring</a:t>
            </a:r>
            <a:r>
              <a:rPr lang="en-GB" dirty="0"/>
              <a:t> effect, and the warp is rapidly dissipated by viscosity. So </a:t>
            </a:r>
            <a:r>
              <a:rPr lang="en-GB" dirty="0" err="1"/>
              <a:t>Lwarp</a:t>
            </a:r>
            <a:r>
              <a:rPr lang="en-GB" dirty="0"/>
              <a:t>=</a:t>
            </a:r>
            <a:r>
              <a:rPr lang="en-GB" dirty="0" err="1"/>
              <a:t>aBH</a:t>
            </a:r>
            <a:r>
              <a:rPr lang="en-GB" dirty="0"/>
              <a:t>. Due to the AM conservation, torque operates onto the </a:t>
            </a:r>
            <a:r>
              <a:rPr lang="en-GB" dirty="0" err="1"/>
              <a:t>BH</a:t>
            </a:r>
            <a:r>
              <a:rPr lang="en-GB" dirty="0"/>
              <a:t> spin toward the AM direction of a </a:t>
            </a:r>
            <a:r>
              <a:rPr lang="en-GB" dirty="0" err="1"/>
              <a:t>CBHD</a:t>
            </a:r>
            <a:r>
              <a:rPr lang="en-GB" dirty="0"/>
              <a:t>. Hence the alignment of the </a:t>
            </a:r>
            <a:r>
              <a:rPr lang="en-GB" dirty="0" err="1"/>
              <a:t>BH</a:t>
            </a:r>
            <a:r>
              <a:rPr lang="en-GB" dirty="0"/>
              <a:t> spins is rapid. (Also, a CBD aligns to the binary plane due to a </a:t>
            </a:r>
            <a:r>
              <a:rPr lang="en-GB" dirty="0" err="1"/>
              <a:t>viscousity</a:t>
            </a:r>
            <a:r>
              <a:rPr lang="en-GB" dirty="0"/>
              <a:t>.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E7E53-E227-495F-B988-79EB559CE69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66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Previous study for a proto-planetary disk found that the AM direction of gas around a planet is same to the AM direction of the disk around a central star. Due to gas accretion, the binary AM gradually aligns to the AM direction of the </a:t>
            </a:r>
            <a:r>
              <a:rPr lang="en-GB" dirty="0" err="1"/>
              <a:t>AGN</a:t>
            </a:r>
            <a:r>
              <a:rPr lang="en-GB" dirty="0"/>
              <a:t> disk.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E7E53-E227-495F-B988-79EB559CE69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150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</a:t>
            </a:r>
            <a:r>
              <a:rPr lang="en-US" dirty="0" err="1"/>
              <a:t>LIGO</a:t>
            </a:r>
            <a:r>
              <a:rPr lang="en-US" dirty="0"/>
              <a:t>/Virgo can detect  mergers with e&lt;~0.1 at 10 Hz since data analysis uses template for </a:t>
            </a:r>
            <a:r>
              <a:rPr lang="en-US" dirty="0" err="1"/>
              <a:t>circulary</a:t>
            </a:r>
            <a:r>
              <a:rPr lang="en-US" dirty="0"/>
              <a:t> rotating binary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E7E53-E227-495F-B988-79EB559CE69E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92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119C-B364-41A5-A169-B9F4CB3E0512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93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9E06-CD95-4842-BE8B-2A3B7A1871F9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23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B605-9D51-44AB-82E4-3AC062F9EF81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52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4A56-535E-4261-8E99-8034685ECE35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03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2432-E5EC-4B0A-8613-908F59BB4F54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33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A79E-DBB3-4DA6-B6B1-24CED14B1BB5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64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A31-70CA-48DD-9F76-4B62B275C112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38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DC41-487D-4A2E-B71B-7339F32F516C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8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77AC-B116-45CA-8CA8-A69F9639A8EA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6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505-FE4F-4B20-B8D1-A3C9AA6FC1FD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47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6FB5-5341-4674-AAE3-221E4B00636A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75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7CDA2-DB8A-49F6-82B3-0F820A1FED43}" type="datetime1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C627B-E083-4B47-9FEC-3225CF58A9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86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2BBB1B-0794-4433-B836-1A577198E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49" y="1848684"/>
            <a:ext cx="5000625" cy="314325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9144000" cy="15727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kumimoji="1" lang="en-US" altLang="ja-JP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ormation and evolution of compact object binaries in active galactic nuclei</a:t>
            </a:r>
            <a:endParaRPr kumimoji="1" lang="ja-JP" alt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1555577" y="5463709"/>
            <a:ext cx="6656650" cy="61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Hiromichi Tagawa</a:t>
            </a:r>
            <a:r>
              <a:rPr lang="ja-JP" alt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ja-JP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Eötvös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 University)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875754" y="4593437"/>
            <a:ext cx="3143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NASA/Dana Berry, </a:t>
            </a:r>
            <a:r>
              <a:rPr lang="en-US" altLang="ja-JP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SkyWorks</a:t>
            </a:r>
            <a:r>
              <a:rPr lang="en-US" altLang="ja-JP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Digital</a:t>
            </a:r>
            <a:endParaRPr lang="ja-JP" altLang="en-US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7263E3-8B41-4D5C-8522-36A155157784}"/>
              </a:ext>
            </a:extLst>
          </p:cNvPr>
          <p:cNvSpPr txBox="1"/>
          <p:nvPr/>
        </p:nvSpPr>
        <p:spPr>
          <a:xfrm>
            <a:off x="7193776" y="1245137"/>
            <a:ext cx="1882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15/10/19 </a:t>
            </a:r>
            <a:r>
              <a:rPr lang="en-US" sz="1600" dirty="0" err="1">
                <a:solidFill>
                  <a:schemeClr val="bg1"/>
                </a:solidFill>
              </a:rPr>
              <a:t>MMGW19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2D0860-3466-4454-B364-6D094FCB9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64" y="3450789"/>
            <a:ext cx="1828237" cy="1142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3B370F-317E-499D-804A-32B778F70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273" y="2171010"/>
            <a:ext cx="965861" cy="1027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65DC9B-6D46-41F0-A42F-3FD8E2DDD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81" y="2410922"/>
            <a:ext cx="1154422" cy="773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C95C30-439B-441A-8B4D-DED29F84921D}"/>
              </a:ext>
            </a:extLst>
          </p:cNvPr>
          <p:cNvSpPr txBox="1"/>
          <p:nvPr/>
        </p:nvSpPr>
        <p:spPr>
          <a:xfrm>
            <a:off x="826294" y="6156296"/>
            <a:ext cx="8071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Zoltan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Haiman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(Columbia University), Bence Kocsis (</a:t>
            </a:r>
            <a:r>
              <a:rPr lang="en-US" altLang="ja-JP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Eötvös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 University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2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54479" y="4956738"/>
            <a:ext cx="7095838" cy="103517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ja-JP" sz="20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Alignment by gaseous torque</a:t>
            </a:r>
            <a:r>
              <a:rPr lang="ja-JP" altLang="en-US" sz="20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US" altLang="ja-JP" sz="200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0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→</a:t>
            </a:r>
            <a:r>
              <a:rPr lang="en-US" altLang="ja-JP" sz="20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binary-single interaction (</a:t>
            </a:r>
            <a:r>
              <a:rPr lang="en-US" altLang="ja-JP" sz="2000" dirty="0" err="1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Stone+17</a:t>
            </a:r>
            <a:r>
              <a:rPr lang="en-US" altLang="ja-JP" sz="20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→ </a:t>
            </a:r>
            <a:r>
              <a:rPr lang="en-GB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hardening by 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DF </a:t>
            </a:r>
            <a:r>
              <a:rPr lang="ja-JP" altLang="en-US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→ </a:t>
            </a:r>
            <a:r>
              <a:rPr lang="en-GB" altLang="ja-JP" sz="2400" dirty="0">
                <a:solidFill>
                  <a:srgbClr val="C0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torque from </a:t>
            </a:r>
            <a:r>
              <a:rPr lang="en-GB" altLang="ja-JP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circum</a:t>
            </a:r>
            <a:r>
              <a:rPr lang="en-GB" altLang="ja-JP" sz="2400" dirty="0">
                <a:solidFill>
                  <a:srgbClr val="C0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binary disk</a:t>
            </a:r>
            <a:r>
              <a:rPr lang="en-US" altLang="ja-JP" sz="2400" dirty="0">
                <a:solidFill>
                  <a:srgbClr val="C0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→</a:t>
            </a:r>
            <a:r>
              <a:rPr lang="ja-JP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altLang="ja-JP" sz="2400" dirty="0">
                <a:solidFill>
                  <a:srgbClr val="0070C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GW</a:t>
            </a:r>
            <a:endParaRPr lang="en-US" altLang="ja-JP" sz="2400" dirty="0">
              <a:solidFill>
                <a:srgbClr val="0070C0"/>
              </a:solidFill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900"/>
              </a:spcBef>
              <a:buNone/>
            </a:pPr>
            <a:endParaRPr lang="en-US" altLang="ja-JP" sz="2400" dirty="0">
              <a:solidFill>
                <a:srgbClr val="0070C0"/>
              </a:solidFill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8">
            <a:extLst>
              <a:ext uri="{FF2B5EF4-FFF2-40B4-BE49-F238E27FC236}">
                <a16:creationId xmlns:a16="http://schemas.microsoft.com/office/drawing/2014/main" id="{9E5930AF-1DC6-4320-9670-AEDA81BF6776}"/>
              </a:ext>
            </a:extLst>
          </p:cNvPr>
          <p:cNvSpPr txBox="1"/>
          <p:nvPr/>
        </p:nvSpPr>
        <p:spPr>
          <a:xfrm>
            <a:off x="3400274" y="1107520"/>
            <a:ext cx="3174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Bartos</a:t>
            </a:r>
            <a:r>
              <a:rPr lang="en-US" altLang="ja-JP" sz="1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lang="en-US" altLang="ja-JP" sz="1600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Kocsis</a:t>
            </a:r>
            <a:r>
              <a:rPr lang="en-US" altLang="ja-JP" sz="1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lang="en-US" altLang="ja-JP" sz="1600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Haiman</a:t>
            </a:r>
            <a:r>
              <a:rPr lang="en-US" altLang="ja-JP" sz="1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lang="en-US" altLang="ja-JP" sz="1600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Marka</a:t>
            </a:r>
            <a:r>
              <a:rPr lang="en-US" altLang="ja-JP" sz="1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17</a:t>
            </a:r>
            <a:endParaRPr lang="ja-JP" altLang="en-US" sz="16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F0549-CD28-413F-B33D-517B55CD0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693" y="1492762"/>
            <a:ext cx="5594802" cy="3519734"/>
          </a:xfrm>
          <a:prstGeom prst="rect">
            <a:avLst/>
          </a:prstGeom>
        </p:spPr>
      </p:pic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5C2BA525-5A2F-4AA7-A0EC-2BB6C20A96FD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Pathway to mergers in </a:t>
            </a:r>
            <a:r>
              <a:rPr lang="en-US" altLang="ja-JP" sz="4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AGN</a:t>
            </a:r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disks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0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925757-F183-43E5-AC6D-2CDD51FF2D78}"/>
              </a:ext>
            </a:extLst>
          </p:cNvPr>
          <p:cNvSpPr/>
          <p:nvPr/>
        </p:nvSpPr>
        <p:spPr>
          <a:xfrm>
            <a:off x="1665722" y="4001995"/>
            <a:ext cx="6377503" cy="130967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7" name="正方形/長方形 4">
            <a:extLst>
              <a:ext uri="{FF2B5EF4-FFF2-40B4-BE49-F238E27FC236}">
                <a16:creationId xmlns:a16="http://schemas.microsoft.com/office/drawing/2014/main" id="{BB3651D0-BABA-46EC-9484-A71DDA8071B5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Event rate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56FEE61-2193-4D17-ABB1-BC456D8510A8}"/>
                  </a:ext>
                </a:extLst>
              </p:cNvPr>
              <p:cNvSpPr/>
              <p:nvPr/>
            </p:nvSpPr>
            <p:spPr>
              <a:xfrm>
                <a:off x="1822593" y="4192614"/>
                <a:ext cx="6156565" cy="966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mer</m:t>
                        </m:r>
                        <m:r>
                          <a:rPr lang="en-GB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BH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AGN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~ </a:t>
                </a:r>
                <a:r>
                  <a:rPr lang="en-US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(5 – 3 </a:t>
                </a:r>
                <a:r>
                  <a:rPr lang="en-US" altLang="ja-JP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× 10</a:t>
                </a:r>
                <a:r>
                  <a:rPr lang="en-US" sz="2000" baseline="30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ja-JP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× 10</a:t>
                </a:r>
                <a:r>
                  <a:rPr lang="en-US" altLang="ja-JP" sz="2000" baseline="30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-13 </a:t>
                </a:r>
                <a:r>
                  <a:rPr lang="en-US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yr</a:t>
                </a:r>
                <a:r>
                  <a:rPr lang="en-US" sz="2000" baseline="30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-1 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McKernan+17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due to uncertainties in </a:t>
                </a:r>
                <a:r>
                  <a:rPr lang="en-US" sz="2000" i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bin</a:t>
                </a:r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disk</a:t>
                </a:r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merge</a:t>
                </a:r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AGN</a:t>
                </a:r>
                <a:endParaRPr lang="en-US" sz="2000" baseline="-25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56FEE61-2193-4D17-ABB1-BC456D851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593" y="4192614"/>
                <a:ext cx="6156565" cy="966227"/>
              </a:xfrm>
              <a:prstGeom prst="rect">
                <a:avLst/>
              </a:prstGeom>
              <a:blipFill>
                <a:blip r:embed="rId2"/>
                <a:stretch>
                  <a:fillRect l="-1089" t="-4430" b="-10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7E9F54-A8A8-4C89-A014-CDA401C15DA3}"/>
                  </a:ext>
                </a:extLst>
              </p:cNvPr>
              <p:cNvSpPr txBox="1"/>
              <p:nvPr/>
            </p:nvSpPr>
            <p:spPr>
              <a:xfrm>
                <a:off x="129235" y="1391383"/>
                <a:ext cx="8614281" cy="222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vol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SMBH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AGN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mass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function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BH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number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crossing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AGN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disk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mer</m:t>
                                  </m:r>
                                  <m:r>
                                    <a:rPr lang="en-US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BH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AGN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Gpc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yr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mer</m:t>
                                  </m:r>
                                  <m:r>
                                    <a:rPr lang="en-GB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BH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/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AGN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−8</m:t>
                                  </m:r>
                                </m:sup>
                              </m:sSup>
                              <m:r>
                                <a:rPr lang="en-GB" altLang="ja-JP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altLang="ja-JP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yr</m:t>
                                  </m:r>
                                </m:e>
                                <m:sup>
                                  <m:r>
                                    <a:rPr lang="en-GB" altLang="ja-JP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GB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BH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0.005 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☉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AGN</m:t>
                                  </m:r>
                                  <m:r>
                                    <a:rPr lang="en-GB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MW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0.1 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pc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Gpc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yr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7E9F54-A8A8-4C89-A014-CDA401C15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35" y="1391383"/>
                <a:ext cx="8614281" cy="22281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E465DA-A495-4BE3-AA60-321836E91BBD}"/>
                  </a:ext>
                </a:extLst>
              </p:cNvPr>
              <p:cNvSpPr/>
              <p:nvPr/>
            </p:nvSpPr>
            <p:spPr>
              <a:xfrm>
                <a:off x="1268399" y="5667886"/>
                <a:ext cx="7436310" cy="711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GB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BH</m:t>
                        </m:r>
                      </m:sub>
                    </m:sSub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~ 0.002 – 0.02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ja-JP" alt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☉</m:t>
                            </m:r>
                          </m:sub>
                        </m:sSub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The number of 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BHs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per mass in galactic centers (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Lu+13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AGN</m:t>
                        </m:r>
                        <m:r>
                          <a:rPr lang="en-GB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MW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~ 0.03 – 0.1 pc : The size of 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AGN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disks for the 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SMBH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4 </a:t>
                </a:r>
                <a:r>
                  <a:rPr lang="en-US" altLang="ja-JP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×10</a:t>
                </a:r>
                <a:r>
                  <a:rPr lang="en-US" altLang="ja-JP" sz="14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r>
                  <a:rPr lang="en-US" altLang="ja-JP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ja-JP" alt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☉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Burtscher+13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E465DA-A495-4BE3-AA60-321836E91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99" y="5667886"/>
                <a:ext cx="7436310" cy="711285"/>
              </a:xfrm>
              <a:prstGeom prst="rect">
                <a:avLst/>
              </a:prstGeom>
              <a:blipFill>
                <a:blip r:embed="rId4"/>
                <a:stretch>
                  <a:fillRect t="-862" b="-6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571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9A93DE-D5B9-491E-9901-BB1748A5C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480" y="3479309"/>
            <a:ext cx="4280370" cy="29840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78B58-CF05-4005-B5E1-CCAC956D3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11" y="2052611"/>
            <a:ext cx="4668527" cy="44871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Gaseous torque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Binary-single (BS) interaction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scattering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Radial position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Gaseous torque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separation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Gaseous torque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 interaction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formation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Gas-capture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three-body encounter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BF4B2-8E36-4E72-B644-4D4291ACF30F}"/>
              </a:ext>
            </a:extLst>
          </p:cNvPr>
          <p:cNvSpPr/>
          <p:nvPr/>
        </p:nvSpPr>
        <p:spPr>
          <a:xfrm>
            <a:off x="261846" y="2014679"/>
            <a:ext cx="3790611" cy="2328709"/>
          </a:xfrm>
          <a:prstGeom prst="roundRect">
            <a:avLst/>
          </a:prstGeom>
          <a:noFill/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正方形/長方形 4">
            <a:extLst>
              <a:ext uri="{FF2B5EF4-FFF2-40B4-BE49-F238E27FC236}">
                <a16:creationId xmlns:a16="http://schemas.microsoft.com/office/drawing/2014/main" id="{BB3651D0-BABA-46EC-9484-A71DDA8071B5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Semi-analytical model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FE2DF7-9BD5-4805-B27D-09F3C14260CB}"/>
              </a:ext>
            </a:extLst>
          </p:cNvPr>
          <p:cNvSpPr txBox="1"/>
          <p:nvPr/>
        </p:nvSpPr>
        <p:spPr>
          <a:xfrm>
            <a:off x="5305703" y="2043157"/>
            <a:ext cx="2512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 BH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BH velocity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17C271-8770-44DA-9F87-A07F8288CF86}"/>
              </a:ext>
            </a:extLst>
          </p:cNvPr>
          <p:cNvCxnSpPr>
            <a:cxnSpLocks/>
          </p:cNvCxnSpPr>
          <p:nvPr/>
        </p:nvCxnSpPr>
        <p:spPr>
          <a:xfrm flipH="1">
            <a:off x="4666307" y="2792276"/>
            <a:ext cx="554715" cy="0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EA0DEB-8661-4B95-A34A-BCD9E5BA2E7C}"/>
              </a:ext>
            </a:extLst>
          </p:cNvPr>
          <p:cNvSpPr txBox="1"/>
          <p:nvPr/>
        </p:nvSpPr>
        <p:spPr>
          <a:xfrm>
            <a:off x="1090975" y="1131279"/>
            <a:ext cx="3106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N–body particles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A8A153-1AD6-47A8-AD73-8A8358D52FC3}"/>
              </a:ext>
            </a:extLst>
          </p:cNvPr>
          <p:cNvCxnSpPr>
            <a:cxnSpLocks/>
          </p:cNvCxnSpPr>
          <p:nvPr/>
        </p:nvCxnSpPr>
        <p:spPr>
          <a:xfrm>
            <a:off x="4052457" y="2512061"/>
            <a:ext cx="1155080" cy="0"/>
          </a:xfrm>
          <a:prstGeom prst="straightConnector1">
            <a:avLst/>
          </a:prstGeom>
          <a:ln w="412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FFD17B8-2118-41FF-B4F1-15D9E4DE11F3}"/>
              </a:ext>
            </a:extLst>
          </p:cNvPr>
          <p:cNvSpPr/>
          <p:nvPr/>
        </p:nvSpPr>
        <p:spPr>
          <a:xfrm>
            <a:off x="147122" y="1758324"/>
            <a:ext cx="4519185" cy="4649900"/>
          </a:xfrm>
          <a:prstGeom prst="roundRect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3B6F86-F16F-49F3-8679-5187015732E5}"/>
              </a:ext>
            </a:extLst>
          </p:cNvPr>
          <p:cNvSpPr/>
          <p:nvPr/>
        </p:nvSpPr>
        <p:spPr>
          <a:xfrm>
            <a:off x="5677918" y="1540753"/>
            <a:ext cx="1580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Radial grid</a:t>
            </a:r>
            <a:endParaRPr lang="en-GB" sz="24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13EC607-244E-4B58-9ACE-FF16F5D47E31}"/>
              </a:ext>
            </a:extLst>
          </p:cNvPr>
          <p:cNvSpPr/>
          <p:nvPr/>
        </p:nvSpPr>
        <p:spPr>
          <a:xfrm>
            <a:off x="5236643" y="2181799"/>
            <a:ext cx="2504718" cy="923330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46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">
            <a:extLst>
              <a:ext uri="{FF2B5EF4-FFF2-40B4-BE49-F238E27FC236}">
                <a16:creationId xmlns:a16="http://schemas.microsoft.com/office/drawing/2014/main" id="{1D880639-6DD0-4BB3-9AF7-7DDCEDE5BF80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Binary formation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6C0C5EA7-62A1-42C1-AE8F-D2D112F28F2B}"/>
              </a:ext>
            </a:extLst>
          </p:cNvPr>
          <p:cNvSpPr/>
          <p:nvPr/>
        </p:nvSpPr>
        <p:spPr>
          <a:xfrm>
            <a:off x="4236337" y="4447956"/>
            <a:ext cx="2010101" cy="192660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角丸四角形 6">
            <a:extLst>
              <a:ext uri="{FF2B5EF4-FFF2-40B4-BE49-F238E27FC236}">
                <a16:creationId xmlns:a16="http://schemas.microsoft.com/office/drawing/2014/main" id="{1FAEBFB2-A28B-4CAD-AD29-7E089ACAC3B7}"/>
              </a:ext>
            </a:extLst>
          </p:cNvPr>
          <p:cNvSpPr/>
          <p:nvPr/>
        </p:nvSpPr>
        <p:spPr>
          <a:xfrm>
            <a:off x="397428" y="3964577"/>
            <a:ext cx="6479950" cy="2673364"/>
          </a:xfrm>
          <a:prstGeom prst="roundRect">
            <a:avLst/>
          </a:prstGeom>
          <a:solidFill>
            <a:schemeClr val="accent3">
              <a:lumMod val="50000"/>
              <a:alpha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Cloud 50">
            <a:extLst>
              <a:ext uri="{FF2B5EF4-FFF2-40B4-BE49-F238E27FC236}">
                <a16:creationId xmlns:a16="http://schemas.microsoft.com/office/drawing/2014/main" id="{86A806BD-DA14-4481-8432-4B63A6001E2A}"/>
              </a:ext>
            </a:extLst>
          </p:cNvPr>
          <p:cNvSpPr/>
          <p:nvPr/>
        </p:nvSpPr>
        <p:spPr>
          <a:xfrm>
            <a:off x="773604" y="4542683"/>
            <a:ext cx="2010101" cy="192660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BECD69C-BFFB-419A-9AC2-4E386F931838}"/>
              </a:ext>
            </a:extLst>
          </p:cNvPr>
          <p:cNvCxnSpPr>
            <a:cxnSpLocks/>
          </p:cNvCxnSpPr>
          <p:nvPr/>
        </p:nvCxnSpPr>
        <p:spPr>
          <a:xfrm flipH="1">
            <a:off x="2343256" y="4815075"/>
            <a:ext cx="33514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/楕円 21">
            <a:extLst>
              <a:ext uri="{FF2B5EF4-FFF2-40B4-BE49-F238E27FC236}">
                <a16:creationId xmlns:a16="http://schemas.microsoft.com/office/drawing/2014/main" id="{373B19B2-F9B9-4AA2-A7DD-B609DF79845B}"/>
              </a:ext>
            </a:extLst>
          </p:cNvPr>
          <p:cNvSpPr/>
          <p:nvPr/>
        </p:nvSpPr>
        <p:spPr>
          <a:xfrm rot="5040554">
            <a:off x="2623427" y="4717165"/>
            <a:ext cx="218369" cy="195821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B6AFC0E-A9D1-4D3F-B959-5A4AB5691FDE}"/>
              </a:ext>
            </a:extLst>
          </p:cNvPr>
          <p:cNvSpPr/>
          <p:nvPr/>
        </p:nvSpPr>
        <p:spPr>
          <a:xfrm>
            <a:off x="2064523" y="3989297"/>
            <a:ext cx="3081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Gas-capture (</a:t>
            </a:r>
            <a:r>
              <a:rPr lang="en-US" altLang="ja-JP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Goldreich+02</a:t>
            </a: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5" name="上カーブ矢印 16">
            <a:extLst>
              <a:ext uri="{FF2B5EF4-FFF2-40B4-BE49-F238E27FC236}">
                <a16:creationId xmlns:a16="http://schemas.microsoft.com/office/drawing/2014/main" id="{929EC552-A9B9-4615-8844-A46B469F0C79}"/>
              </a:ext>
            </a:extLst>
          </p:cNvPr>
          <p:cNvSpPr/>
          <p:nvPr/>
        </p:nvSpPr>
        <p:spPr>
          <a:xfrm rot="1293759">
            <a:off x="4997617" y="5587295"/>
            <a:ext cx="523495" cy="219830"/>
          </a:xfrm>
          <a:prstGeom prst="curvedUpArrow">
            <a:avLst>
              <a:gd name="adj1" fmla="val 25000"/>
              <a:gd name="adj2" fmla="val 50000"/>
              <a:gd name="adj3" fmla="val 78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上カーブ矢印 22">
            <a:extLst>
              <a:ext uri="{FF2B5EF4-FFF2-40B4-BE49-F238E27FC236}">
                <a16:creationId xmlns:a16="http://schemas.microsoft.com/office/drawing/2014/main" id="{4727AE38-9A60-4DC7-B821-A7F246EA8EDD}"/>
              </a:ext>
            </a:extLst>
          </p:cNvPr>
          <p:cNvSpPr/>
          <p:nvPr/>
        </p:nvSpPr>
        <p:spPr>
          <a:xfrm rot="12164016">
            <a:off x="5189197" y="5093642"/>
            <a:ext cx="408179" cy="202172"/>
          </a:xfrm>
          <a:prstGeom prst="curvedUpArrow">
            <a:avLst>
              <a:gd name="adj1" fmla="val 25000"/>
              <a:gd name="adj2" fmla="val 50000"/>
              <a:gd name="adj3" fmla="val 78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円/楕円 19">
            <a:extLst>
              <a:ext uri="{FF2B5EF4-FFF2-40B4-BE49-F238E27FC236}">
                <a16:creationId xmlns:a16="http://schemas.microsoft.com/office/drawing/2014/main" id="{FDB1349D-DFAE-490B-9746-1FD7F27EE578}"/>
              </a:ext>
            </a:extLst>
          </p:cNvPr>
          <p:cNvSpPr/>
          <p:nvPr/>
        </p:nvSpPr>
        <p:spPr>
          <a:xfrm rot="5040554">
            <a:off x="1569856" y="5333364"/>
            <a:ext cx="327918" cy="286558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円/楕円 20">
            <a:extLst>
              <a:ext uri="{FF2B5EF4-FFF2-40B4-BE49-F238E27FC236}">
                <a16:creationId xmlns:a16="http://schemas.microsoft.com/office/drawing/2014/main" id="{4F8630BE-5FE1-47B2-8713-3D9E7CD39E00}"/>
              </a:ext>
            </a:extLst>
          </p:cNvPr>
          <p:cNvSpPr/>
          <p:nvPr/>
        </p:nvSpPr>
        <p:spPr>
          <a:xfrm rot="5040554">
            <a:off x="5004116" y="5263031"/>
            <a:ext cx="305233" cy="30214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上カーブ矢印 22">
            <a:extLst>
              <a:ext uri="{FF2B5EF4-FFF2-40B4-BE49-F238E27FC236}">
                <a16:creationId xmlns:a16="http://schemas.microsoft.com/office/drawing/2014/main" id="{AEC42DDA-1C7E-41F9-805F-7C386B535EE1}"/>
              </a:ext>
            </a:extLst>
          </p:cNvPr>
          <p:cNvSpPr/>
          <p:nvPr/>
        </p:nvSpPr>
        <p:spPr>
          <a:xfrm rot="6485617">
            <a:off x="1002813" y="5035230"/>
            <a:ext cx="657450" cy="206335"/>
          </a:xfrm>
          <a:prstGeom prst="curvedUpArrow">
            <a:avLst>
              <a:gd name="adj1" fmla="val 25000"/>
              <a:gd name="adj2" fmla="val 50000"/>
              <a:gd name="adj3" fmla="val 78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直線矢印コネクタ 17">
            <a:extLst>
              <a:ext uri="{FF2B5EF4-FFF2-40B4-BE49-F238E27FC236}">
                <a16:creationId xmlns:a16="http://schemas.microsoft.com/office/drawing/2014/main" id="{56C073DA-852B-49AA-8C41-4A48E3485F22}"/>
              </a:ext>
            </a:extLst>
          </p:cNvPr>
          <p:cNvCxnSpPr>
            <a:cxnSpLocks/>
          </p:cNvCxnSpPr>
          <p:nvPr/>
        </p:nvCxnSpPr>
        <p:spPr>
          <a:xfrm flipV="1">
            <a:off x="3101535" y="5403110"/>
            <a:ext cx="649466" cy="0"/>
          </a:xfrm>
          <a:prstGeom prst="straightConnector1">
            <a:avLst/>
          </a:prstGeom>
          <a:ln w="603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円/楕円 21">
            <a:extLst>
              <a:ext uri="{FF2B5EF4-FFF2-40B4-BE49-F238E27FC236}">
                <a16:creationId xmlns:a16="http://schemas.microsoft.com/office/drawing/2014/main" id="{7BE0CF71-E2A9-4A88-BD04-E9CB8EB93E2E}"/>
              </a:ext>
            </a:extLst>
          </p:cNvPr>
          <p:cNvSpPr/>
          <p:nvPr/>
        </p:nvSpPr>
        <p:spPr>
          <a:xfrm rot="5040554">
            <a:off x="5415883" y="5340317"/>
            <a:ext cx="218369" cy="195821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446C3F-4D4F-4D95-9430-1BE26D078E4B}"/>
              </a:ext>
            </a:extLst>
          </p:cNvPr>
          <p:cNvSpPr txBox="1"/>
          <p:nvPr/>
        </p:nvSpPr>
        <p:spPr>
          <a:xfrm>
            <a:off x="7014923" y="1907866"/>
            <a:ext cx="1996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was not obvious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角丸四角形 6">
            <a:extLst>
              <a:ext uri="{FF2B5EF4-FFF2-40B4-BE49-F238E27FC236}">
                <a16:creationId xmlns:a16="http://schemas.microsoft.com/office/drawing/2014/main" id="{BDE8C9D5-D249-4150-9E21-AE10D6060E5C}"/>
              </a:ext>
            </a:extLst>
          </p:cNvPr>
          <p:cNvSpPr/>
          <p:nvPr/>
        </p:nvSpPr>
        <p:spPr>
          <a:xfrm>
            <a:off x="442839" y="1262060"/>
            <a:ext cx="6389127" cy="2343063"/>
          </a:xfrm>
          <a:prstGeom prst="roundRect">
            <a:avLst/>
          </a:prstGeom>
          <a:solidFill>
            <a:schemeClr val="accent6">
              <a:lumMod val="75000"/>
              <a:alpha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0">
            <a:extLst>
              <a:ext uri="{FF2B5EF4-FFF2-40B4-BE49-F238E27FC236}">
                <a16:creationId xmlns:a16="http://schemas.microsoft.com/office/drawing/2014/main" id="{86CB0ACE-DB19-4481-A127-9F33C444C00F}"/>
              </a:ext>
            </a:extLst>
          </p:cNvPr>
          <p:cNvSpPr/>
          <p:nvPr/>
        </p:nvSpPr>
        <p:spPr>
          <a:xfrm>
            <a:off x="2433954" y="1313421"/>
            <a:ext cx="27905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900"/>
              </a:spcBef>
            </a:pPr>
            <a:r>
              <a:rPr lang="en-US" altLang="ja-JP" sz="2000" dirty="0">
                <a:solidFill>
                  <a:srgbClr val="00B05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Three-body encounter </a:t>
            </a:r>
          </a:p>
        </p:txBody>
      </p:sp>
      <p:sp>
        <p:nvSpPr>
          <p:cNvPr id="20" name="上カーブ矢印 16">
            <a:extLst>
              <a:ext uri="{FF2B5EF4-FFF2-40B4-BE49-F238E27FC236}">
                <a16:creationId xmlns:a16="http://schemas.microsoft.com/office/drawing/2014/main" id="{DD59BF01-4C1F-4BB8-A5A2-44A6F795EF0E}"/>
              </a:ext>
            </a:extLst>
          </p:cNvPr>
          <p:cNvSpPr/>
          <p:nvPr/>
        </p:nvSpPr>
        <p:spPr>
          <a:xfrm rot="1293759">
            <a:off x="4460964" y="3185552"/>
            <a:ext cx="523495" cy="219830"/>
          </a:xfrm>
          <a:prstGeom prst="curvedUpArrow">
            <a:avLst>
              <a:gd name="adj1" fmla="val 25000"/>
              <a:gd name="adj2" fmla="val 50000"/>
              <a:gd name="adj3" fmla="val 78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矢印コネクタ 17">
            <a:extLst>
              <a:ext uri="{FF2B5EF4-FFF2-40B4-BE49-F238E27FC236}">
                <a16:creationId xmlns:a16="http://schemas.microsoft.com/office/drawing/2014/main" id="{2D24EC86-ED14-4206-9507-2B8B1BBD6CB0}"/>
              </a:ext>
            </a:extLst>
          </p:cNvPr>
          <p:cNvCxnSpPr>
            <a:cxnSpLocks/>
          </p:cNvCxnSpPr>
          <p:nvPr/>
        </p:nvCxnSpPr>
        <p:spPr>
          <a:xfrm flipV="1">
            <a:off x="3269465" y="2645323"/>
            <a:ext cx="649466" cy="0"/>
          </a:xfrm>
          <a:prstGeom prst="straightConnector1">
            <a:avLst/>
          </a:prstGeom>
          <a:ln w="603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上カーブ矢印 22">
            <a:extLst>
              <a:ext uri="{FF2B5EF4-FFF2-40B4-BE49-F238E27FC236}">
                <a16:creationId xmlns:a16="http://schemas.microsoft.com/office/drawing/2014/main" id="{7E1F92B0-DE1E-434B-84AE-2306701D84BA}"/>
              </a:ext>
            </a:extLst>
          </p:cNvPr>
          <p:cNvSpPr/>
          <p:nvPr/>
        </p:nvSpPr>
        <p:spPr>
          <a:xfrm rot="12164016">
            <a:off x="4758216" y="2560956"/>
            <a:ext cx="408179" cy="202172"/>
          </a:xfrm>
          <a:prstGeom prst="curvedUpArrow">
            <a:avLst>
              <a:gd name="adj1" fmla="val 25000"/>
              <a:gd name="adj2" fmla="val 50000"/>
              <a:gd name="adj3" fmla="val 78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円/楕円 19">
            <a:extLst>
              <a:ext uri="{FF2B5EF4-FFF2-40B4-BE49-F238E27FC236}">
                <a16:creationId xmlns:a16="http://schemas.microsoft.com/office/drawing/2014/main" id="{72F8BE46-1334-4E04-9D39-4412E4DE115F}"/>
              </a:ext>
            </a:extLst>
          </p:cNvPr>
          <p:cNvSpPr/>
          <p:nvPr/>
        </p:nvSpPr>
        <p:spPr>
          <a:xfrm rot="5040554">
            <a:off x="4921107" y="2868883"/>
            <a:ext cx="327918" cy="286558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円/楕円 20">
            <a:extLst>
              <a:ext uri="{FF2B5EF4-FFF2-40B4-BE49-F238E27FC236}">
                <a16:creationId xmlns:a16="http://schemas.microsoft.com/office/drawing/2014/main" id="{2EFDE10C-C656-4C0B-95B0-F3DF11DE1407}"/>
              </a:ext>
            </a:extLst>
          </p:cNvPr>
          <p:cNvSpPr/>
          <p:nvPr/>
        </p:nvSpPr>
        <p:spPr>
          <a:xfrm rot="5040554">
            <a:off x="4416218" y="2789017"/>
            <a:ext cx="305233" cy="30214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E03CCC-08B2-4135-AB0F-1AAF560CF395}"/>
              </a:ext>
            </a:extLst>
          </p:cNvPr>
          <p:cNvCxnSpPr>
            <a:cxnSpLocks/>
          </p:cNvCxnSpPr>
          <p:nvPr/>
        </p:nvCxnSpPr>
        <p:spPr>
          <a:xfrm flipV="1">
            <a:off x="5640740" y="1700021"/>
            <a:ext cx="295785" cy="3711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/楕円 21">
            <a:extLst>
              <a:ext uri="{FF2B5EF4-FFF2-40B4-BE49-F238E27FC236}">
                <a16:creationId xmlns:a16="http://schemas.microsoft.com/office/drawing/2014/main" id="{948769B8-5F5E-464A-9355-CB9D6C4C24C2}"/>
              </a:ext>
            </a:extLst>
          </p:cNvPr>
          <p:cNvSpPr/>
          <p:nvPr/>
        </p:nvSpPr>
        <p:spPr>
          <a:xfrm rot="5040554">
            <a:off x="5498982" y="2005316"/>
            <a:ext cx="218369" cy="195821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BC7B95E-C752-4A00-A111-0D4382E8024B}"/>
              </a:ext>
            </a:extLst>
          </p:cNvPr>
          <p:cNvCxnSpPr>
            <a:cxnSpLocks/>
          </p:cNvCxnSpPr>
          <p:nvPr/>
        </p:nvCxnSpPr>
        <p:spPr>
          <a:xfrm flipV="1">
            <a:off x="1358508" y="2531705"/>
            <a:ext cx="295785" cy="3711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996F00-D0A0-4DE4-B8C8-A4B48DEBB539}"/>
              </a:ext>
            </a:extLst>
          </p:cNvPr>
          <p:cNvCxnSpPr>
            <a:cxnSpLocks/>
          </p:cNvCxnSpPr>
          <p:nvPr/>
        </p:nvCxnSpPr>
        <p:spPr>
          <a:xfrm flipH="1" flipV="1">
            <a:off x="1932799" y="2459630"/>
            <a:ext cx="309046" cy="20019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C79935-3569-40D9-A67A-8C7AF43E3808}"/>
              </a:ext>
            </a:extLst>
          </p:cNvPr>
          <p:cNvCxnSpPr>
            <a:cxnSpLocks/>
          </p:cNvCxnSpPr>
          <p:nvPr/>
        </p:nvCxnSpPr>
        <p:spPr>
          <a:xfrm>
            <a:off x="1344036" y="2012720"/>
            <a:ext cx="303723" cy="1776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19">
            <a:extLst>
              <a:ext uri="{FF2B5EF4-FFF2-40B4-BE49-F238E27FC236}">
                <a16:creationId xmlns:a16="http://schemas.microsoft.com/office/drawing/2014/main" id="{B8DB26E5-E765-4934-9185-6A619F1D0228}"/>
              </a:ext>
            </a:extLst>
          </p:cNvPr>
          <p:cNvSpPr/>
          <p:nvPr/>
        </p:nvSpPr>
        <p:spPr>
          <a:xfrm rot="5040554">
            <a:off x="2173232" y="2574022"/>
            <a:ext cx="327918" cy="286558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円/楕円 20">
            <a:extLst>
              <a:ext uri="{FF2B5EF4-FFF2-40B4-BE49-F238E27FC236}">
                <a16:creationId xmlns:a16="http://schemas.microsoft.com/office/drawing/2014/main" id="{FAFCCEEA-B8DD-42D5-A2A8-E9752F7C3B84}"/>
              </a:ext>
            </a:extLst>
          </p:cNvPr>
          <p:cNvSpPr/>
          <p:nvPr/>
        </p:nvSpPr>
        <p:spPr>
          <a:xfrm rot="5040554">
            <a:off x="1119142" y="2831490"/>
            <a:ext cx="305233" cy="30214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円/楕円 21">
            <a:extLst>
              <a:ext uri="{FF2B5EF4-FFF2-40B4-BE49-F238E27FC236}">
                <a16:creationId xmlns:a16="http://schemas.microsoft.com/office/drawing/2014/main" id="{0FA03C4E-29BA-47BF-9867-C9EB76349946}"/>
              </a:ext>
            </a:extLst>
          </p:cNvPr>
          <p:cNvSpPr/>
          <p:nvPr/>
        </p:nvSpPr>
        <p:spPr>
          <a:xfrm rot="5040554">
            <a:off x="1238127" y="1911526"/>
            <a:ext cx="218369" cy="195821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999FF9-AB3E-41CD-98D3-E785644AB184}"/>
              </a:ext>
            </a:extLst>
          </p:cNvPr>
          <p:cNvSpPr txBox="1"/>
          <p:nvPr/>
        </p:nvSpPr>
        <p:spPr>
          <a:xfrm>
            <a:off x="6030477" y="196640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endParaRPr lang="en-GB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C5E78E-3C5F-4531-AEDD-945375E8FCD2}"/>
              </a:ext>
            </a:extLst>
          </p:cNvPr>
          <p:cNvSpPr txBox="1"/>
          <p:nvPr/>
        </p:nvSpPr>
        <p:spPr>
          <a:xfrm>
            <a:off x="5439763" y="288078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Δ|Φ|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72CEF0-A6A7-4A05-8110-E3DB1A6CCF20}"/>
              </a:ext>
            </a:extLst>
          </p:cNvPr>
          <p:cNvSpPr txBox="1"/>
          <p:nvPr/>
        </p:nvSpPr>
        <p:spPr>
          <a:xfrm rot="17925576">
            <a:off x="5815348" y="2395827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AD5CD-9B11-4152-BBAB-703A83F2ED2E}"/>
              </a:ext>
            </a:extLst>
          </p:cNvPr>
          <p:cNvSpPr txBox="1"/>
          <p:nvPr/>
        </p:nvSpPr>
        <p:spPr>
          <a:xfrm>
            <a:off x="6970768" y="4987611"/>
            <a:ext cx="199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has been missed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4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DD084C-C3AD-45AF-B19F-524440208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84" y="3605587"/>
            <a:ext cx="3290455" cy="3210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7E4A5-78BA-476C-93DC-D3C8A0B1E7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3063" y="4630201"/>
                <a:ext cx="4318592" cy="170979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AGN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disk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(Thompson et al. 05)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0.008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yr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SMBH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sun</a:t>
                </a:r>
                <a:endParaRPr 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7E4A5-78BA-476C-93DC-D3C8A0B1E7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3063" y="4630201"/>
                <a:ext cx="4318592" cy="1709798"/>
              </a:xfrm>
              <a:blipFill>
                <a:blip r:embed="rId3"/>
                <a:stretch>
                  <a:fillRect l="-1410"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4">
            <a:extLst>
              <a:ext uri="{FF2B5EF4-FFF2-40B4-BE49-F238E27FC236}">
                <a16:creationId xmlns:a16="http://schemas.microsoft.com/office/drawing/2014/main" id="{C255793E-E353-4E2F-B4B3-5897C46A6497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Models for </a:t>
            </a:r>
            <a:r>
              <a:rPr lang="en-US" altLang="ja-JP" sz="4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AGN</a:t>
            </a:r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and BH distribution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EB2A45-5EAB-4B5D-AE79-8185DE528971}"/>
                  </a:ext>
                </a:extLst>
              </p:cNvPr>
              <p:cNvSpPr txBox="1"/>
              <p:nvPr/>
            </p:nvSpPr>
            <p:spPr>
              <a:xfrm>
                <a:off x="2703061" y="3975951"/>
                <a:ext cx="786562" cy="496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altLang="ja-JP" sz="24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gas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EB2A45-5EAB-4B5D-AE79-8185DE528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061" y="3975951"/>
                <a:ext cx="786562" cy="496546"/>
              </a:xfrm>
              <a:prstGeom prst="rect">
                <a:avLst/>
              </a:prstGeom>
              <a:blipFill>
                <a:blip r:embed="rId4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12E826-9DAD-4371-9D25-27FBD059045D}"/>
                  </a:ext>
                </a:extLst>
              </p:cNvPr>
              <p:cNvSpPr txBox="1"/>
              <p:nvPr/>
            </p:nvSpPr>
            <p:spPr>
              <a:xfrm>
                <a:off x="2741407" y="5381563"/>
                <a:ext cx="6206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ja-JP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sf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12E826-9DAD-4371-9D25-27FBD0590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07" y="5381563"/>
                <a:ext cx="620619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BFC2ED-5D74-4E69-8DEE-A1993556065D}"/>
              </a:ext>
            </a:extLst>
          </p:cNvPr>
          <p:cNvSpPr/>
          <p:nvPr/>
        </p:nvSpPr>
        <p:spPr>
          <a:xfrm>
            <a:off x="4572001" y="4609420"/>
            <a:ext cx="4398818" cy="1709798"/>
          </a:xfrm>
          <a:prstGeom prst="round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E42AD5-4A6B-4CB6-AAE5-235B7B6551FD}"/>
              </a:ext>
            </a:extLst>
          </p:cNvPr>
          <p:cNvSpPr txBox="1"/>
          <p:nvPr/>
        </p:nvSpPr>
        <p:spPr>
          <a:xfrm>
            <a:off x="2042122" y="3762559"/>
            <a:ext cx="2040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(Units: pc, </a:t>
            </a:r>
            <a:r>
              <a:rPr lang="en-GB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GB" sz="1600" baseline="-25000" dirty="0" err="1">
                <a:latin typeface="Segoe UI" panose="020B0502040204020203" pitchFamily="34" charset="0"/>
                <a:cs typeface="Segoe UI" panose="020B0502040204020203" pitchFamily="34" charset="0"/>
              </a:rPr>
              <a:t>sun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Myr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BAE99E-1B26-455F-BAF8-D6A5C8AC2169}"/>
                  </a:ext>
                </a:extLst>
              </p:cNvPr>
              <p:cNvSpPr txBox="1"/>
              <p:nvPr/>
            </p:nvSpPr>
            <p:spPr>
              <a:xfrm>
                <a:off x="1617699" y="4148090"/>
                <a:ext cx="1085362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altLang="ja-JP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BH</m:t>
                          </m:r>
                          <m:r>
                            <a:rPr lang="en-GB" altLang="ja-JP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altLang="ja-JP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ini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BAE99E-1B26-455F-BAF8-D6A5C8AC2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99" y="4148090"/>
                <a:ext cx="1085362" cy="477888"/>
              </a:xfrm>
              <a:prstGeom prst="rect">
                <a:avLst/>
              </a:prstGeom>
              <a:blipFill>
                <a:blip r:embed="rId6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8298D9-F234-47C0-8F9C-CDBF6F22EED7}"/>
                  </a:ext>
                </a:extLst>
              </p:cNvPr>
              <p:cNvSpPr txBox="1"/>
              <p:nvPr/>
            </p:nvSpPr>
            <p:spPr>
              <a:xfrm>
                <a:off x="1274421" y="4749345"/>
                <a:ext cx="8577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altLang="ja-JP" sz="24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star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8298D9-F234-47C0-8F9C-CDBF6F22E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421" y="4749345"/>
                <a:ext cx="857735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6572D04-7BBD-428D-BB8F-2A6178AA87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4421" y="1100860"/>
            <a:ext cx="6934398" cy="264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86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CA2CC60-BE3B-4734-8733-080B22086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2" y="1039964"/>
            <a:ext cx="7807036" cy="5337174"/>
          </a:xfrm>
          <a:prstGeom prst="rect">
            <a:avLst/>
          </a:prstGeom>
        </p:spPr>
      </p:pic>
      <p:sp>
        <p:nvSpPr>
          <p:cNvPr id="7" name="正方形/長方形 4">
            <a:extLst>
              <a:ext uri="{FF2B5EF4-FFF2-40B4-BE49-F238E27FC236}">
                <a16:creationId xmlns:a16="http://schemas.microsoft.com/office/drawing/2014/main" id="{BB3651D0-BABA-46EC-9484-A71DDA8071B5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Example of binary evolution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EB523-A718-4C7B-A450-A024AB870243}"/>
              </a:ext>
            </a:extLst>
          </p:cNvPr>
          <p:cNvSpPr txBox="1"/>
          <p:nvPr/>
        </p:nvSpPr>
        <p:spPr>
          <a:xfrm>
            <a:off x="3831079" y="2760423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separation [pc]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263B7F-B772-480B-BC9F-90FAD344A26D}"/>
              </a:ext>
            </a:extLst>
          </p:cNvPr>
          <p:cNvSpPr txBox="1"/>
          <p:nvPr/>
        </p:nvSpPr>
        <p:spPr>
          <a:xfrm>
            <a:off x="3385387" y="165579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 position [pc]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2106C-9A57-4A8D-82D2-D576F9B4F981}"/>
              </a:ext>
            </a:extLst>
          </p:cNvPr>
          <p:cNvSpPr txBox="1"/>
          <p:nvPr/>
        </p:nvSpPr>
        <p:spPr>
          <a:xfrm>
            <a:off x="2587170" y="3901514"/>
            <a:ext cx="1767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Binding energy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406C7-30BF-43CE-9E70-79F54514EF87}"/>
              </a:ext>
            </a:extLst>
          </p:cNvPr>
          <p:cNvSpPr txBox="1"/>
          <p:nvPr/>
        </p:nvSpPr>
        <p:spPr>
          <a:xfrm>
            <a:off x="2397310" y="5254300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BS interaction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38A3F0-DB63-417E-A8E4-A2D31E1D01D6}"/>
              </a:ext>
            </a:extLst>
          </p:cNvPr>
          <p:cNvSpPr txBox="1"/>
          <p:nvPr/>
        </p:nvSpPr>
        <p:spPr>
          <a:xfrm>
            <a:off x="1042439" y="4548363"/>
            <a:ext cx="1767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dynamical friction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76E1B-AB80-46E0-A1C2-FE31026C23DE}"/>
              </a:ext>
            </a:extLst>
          </p:cNvPr>
          <p:cNvSpPr txBox="1"/>
          <p:nvPr/>
        </p:nvSpPr>
        <p:spPr>
          <a:xfrm>
            <a:off x="6619533" y="551966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53A8BB-B8C9-4076-892F-75C1D29677D8}"/>
              </a:ext>
            </a:extLst>
          </p:cNvPr>
          <p:cNvSpPr txBox="1"/>
          <p:nvPr/>
        </p:nvSpPr>
        <p:spPr>
          <a:xfrm>
            <a:off x="2104242" y="1076798"/>
            <a:ext cx="161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 [km/s]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2DAFDF-407E-4535-9CA8-A48BEDF0D679}"/>
              </a:ext>
            </a:extLst>
          </p:cNvPr>
          <p:cNvSpPr txBox="1"/>
          <p:nvPr/>
        </p:nvSpPr>
        <p:spPr>
          <a:xfrm>
            <a:off x="4609337" y="3798023"/>
            <a:ext cx="223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BS interaction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FDFF90-A93D-4007-8B4D-1AA5F5F06BB0}"/>
              </a:ext>
            </a:extLst>
          </p:cNvPr>
          <p:cNvSpPr txBox="1"/>
          <p:nvPr/>
        </p:nvSpPr>
        <p:spPr>
          <a:xfrm>
            <a:off x="4179686" y="4626192"/>
            <a:ext cx="1622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Torque from a CBD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39BF6A-1F20-4FC9-9D70-42BA32922E83}"/>
              </a:ext>
            </a:extLst>
          </p:cNvPr>
          <p:cNvSpPr txBox="1"/>
          <p:nvPr/>
        </p:nvSpPr>
        <p:spPr>
          <a:xfrm>
            <a:off x="4248501" y="631205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Myr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CCCAB8C-34EF-447E-9DE3-C1DE94AB89E8}"/>
              </a:ext>
            </a:extLst>
          </p:cNvPr>
          <p:cNvSpPr/>
          <p:nvPr/>
        </p:nvSpPr>
        <p:spPr>
          <a:xfrm rot="20772097">
            <a:off x="6685704" y="3870256"/>
            <a:ext cx="1142113" cy="45134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D4C2AF-B6FB-4C85-80DB-AB7425AB8AE1}"/>
              </a:ext>
            </a:extLst>
          </p:cNvPr>
          <p:cNvSpPr txBox="1"/>
          <p:nvPr/>
        </p:nvSpPr>
        <p:spPr>
          <a:xfrm>
            <a:off x="7914398" y="3510947"/>
            <a:ext cx="1091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merger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12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4">
            <a:extLst>
              <a:ext uri="{FF2B5EF4-FFF2-40B4-BE49-F238E27FC236}">
                <a16:creationId xmlns:a16="http://schemas.microsoft.com/office/drawing/2014/main" id="{BB3651D0-BABA-46EC-9484-A71DDA8071B5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Mergers and formation mechanisms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260A3-926D-4CF0-8BF0-9235EF54CBC5}"/>
              </a:ext>
            </a:extLst>
          </p:cNvPr>
          <p:cNvSpPr txBox="1"/>
          <p:nvPr/>
        </p:nvSpPr>
        <p:spPr>
          <a:xfrm>
            <a:off x="5393943" y="1864411"/>
            <a:ext cx="3229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merger rate is increased by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A15036-187D-487A-B6F5-7CFCA180A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73" y="1598385"/>
            <a:ext cx="4559535" cy="408407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16EA33-AA65-4FD6-8F02-77B346A024EE}"/>
              </a:ext>
            </a:extLst>
          </p:cNvPr>
          <p:cNvCxnSpPr/>
          <p:nvPr/>
        </p:nvCxnSpPr>
        <p:spPr>
          <a:xfrm flipV="1">
            <a:off x="5042895" y="1970420"/>
            <a:ext cx="0" cy="72498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C699A3-2FF5-4C7E-98C8-1B458B5C526E}"/>
              </a:ext>
            </a:extLst>
          </p:cNvPr>
          <p:cNvCxnSpPr/>
          <p:nvPr/>
        </p:nvCxnSpPr>
        <p:spPr>
          <a:xfrm flipV="1">
            <a:off x="1666386" y="1554673"/>
            <a:ext cx="2737520" cy="1442594"/>
          </a:xfrm>
          <a:prstGeom prst="straightConnector1">
            <a:avLst/>
          </a:prstGeom>
          <a:ln w="34925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A0B525-0279-4F98-8752-08932AAD0DAF}"/>
                  </a:ext>
                </a:extLst>
              </p:cNvPr>
              <p:cNvSpPr/>
              <p:nvPr/>
            </p:nvSpPr>
            <p:spPr>
              <a:xfrm>
                <a:off x="1370395" y="1773315"/>
                <a:ext cx="1877950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mer</m:t>
                        </m:r>
                        <m:r>
                          <a:rPr lang="en-GB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BH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AGN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A0B525-0279-4F98-8752-08932AAD0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395" y="1773315"/>
                <a:ext cx="1877950" cy="394210"/>
              </a:xfrm>
              <a:prstGeom prst="rect">
                <a:avLst/>
              </a:prstGeom>
              <a:blipFill>
                <a:blip r:embed="rId3"/>
                <a:stretch>
                  <a:fillRect l="-974"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C51FBF-6570-4981-AC65-BB12DFA00D2E}"/>
                  </a:ext>
                </a:extLst>
              </p:cNvPr>
              <p:cNvSpPr/>
              <p:nvPr/>
            </p:nvSpPr>
            <p:spPr>
              <a:xfrm>
                <a:off x="5220372" y="4745780"/>
                <a:ext cx="3577037" cy="1233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mer</m:t>
                        </m:r>
                        <m:r>
                          <a:rPr lang="en-GB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BH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AGN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not so influenced by uncertainties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AGN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C51FBF-6570-4981-AC65-BB12DFA00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372" y="4745780"/>
                <a:ext cx="3577037" cy="1233479"/>
              </a:xfrm>
              <a:prstGeom prst="rect">
                <a:avLst/>
              </a:prstGeom>
              <a:blipFill>
                <a:blip r:embed="rId4"/>
                <a:stretch>
                  <a:fillRect l="-2555" t="-4455"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48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35737E-A128-409B-8F7A-2082AC40B90D}"/>
              </a:ext>
            </a:extLst>
          </p:cNvPr>
          <p:cNvSpPr/>
          <p:nvPr/>
        </p:nvSpPr>
        <p:spPr>
          <a:xfrm>
            <a:off x="1652735" y="3291266"/>
            <a:ext cx="6474634" cy="19723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正方形/長方形 4">
            <a:extLst>
              <a:ext uri="{FF2B5EF4-FFF2-40B4-BE49-F238E27FC236}">
                <a16:creationId xmlns:a16="http://schemas.microsoft.com/office/drawing/2014/main" id="{BB3651D0-BABA-46EC-9484-A71DDA8071B5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Event rate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241E9C-935A-46A3-863A-4561CCA0399C}"/>
                  </a:ext>
                </a:extLst>
              </p:cNvPr>
              <p:cNvSpPr txBox="1"/>
              <p:nvPr/>
            </p:nvSpPr>
            <p:spPr>
              <a:xfrm>
                <a:off x="785201" y="1582992"/>
                <a:ext cx="8046837" cy="1388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vol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30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Gpc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yr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mer</m:t>
                                  </m:r>
                                  <m:r>
                                    <a:rPr lang="en-GB" sz="20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BH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/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AGN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−8</m:t>
                                  </m:r>
                                </m:sup>
                              </m:sSup>
                              <m:r>
                                <a:rPr lang="en-GB" altLang="ja-JP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altLang="ja-JP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yr</m:t>
                                  </m:r>
                                </m:e>
                                <m:sup>
                                  <m:r>
                                    <a:rPr lang="en-GB" altLang="ja-JP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GB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BH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0.005 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ja-JP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☉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AGN</m:t>
                                  </m:r>
                                  <m:r>
                                    <a:rPr lang="en-GB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MW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0.1 </m:t>
                              </m:r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pc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000" dirty="0"/>
              </a:p>
              <a:p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−300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Gpc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yr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241E9C-935A-46A3-863A-4561CCA03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01" y="1582992"/>
                <a:ext cx="8046837" cy="1388137"/>
              </a:xfrm>
              <a:prstGeom prst="rect">
                <a:avLst/>
              </a:prstGeom>
              <a:blipFill>
                <a:blip r:embed="rId2"/>
                <a:stretch>
                  <a:fillRect b="-8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56FEE61-2193-4D17-ABB1-BC456D8510A8}"/>
                  </a:ext>
                </a:extLst>
              </p:cNvPr>
              <p:cNvSpPr/>
              <p:nvPr/>
            </p:nvSpPr>
            <p:spPr>
              <a:xfrm>
                <a:off x="1210157" y="5864586"/>
                <a:ext cx="7436310" cy="711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GB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BH</m:t>
                        </m:r>
                      </m:sub>
                    </m:sSub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~ 0.002 – 0.02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ja-JP" alt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☉</m:t>
                            </m:r>
                          </m:sub>
                        </m:sSub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The number of 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BHs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per mass in galactic centers (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Lu+13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AGN</m:t>
                        </m:r>
                        <m:r>
                          <a:rPr lang="en-GB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MW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~ 0.03 – 0.1 pc : The size of 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AGN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disks for the 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SMBH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4 </a:t>
                </a:r>
                <a:r>
                  <a:rPr lang="en-US" altLang="ja-JP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×10</a:t>
                </a:r>
                <a:r>
                  <a:rPr lang="en-US" altLang="ja-JP" sz="14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r>
                  <a:rPr lang="en-US" altLang="ja-JP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ja-JP" alt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☉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Burtscher+13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56FEE61-2193-4D17-ABB1-BC456D851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57" y="5864586"/>
                <a:ext cx="7436310" cy="711285"/>
              </a:xfrm>
              <a:prstGeom prst="rect">
                <a:avLst/>
              </a:prstGeom>
              <a:blipFill>
                <a:blip r:embed="rId3"/>
                <a:stretch>
                  <a:fillRect t="-855" b="-59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CC02D6-4153-4207-B99B-8CB9F8A673F4}"/>
                  </a:ext>
                </a:extLst>
              </p:cNvPr>
              <p:cNvSpPr/>
              <p:nvPr/>
            </p:nvSpPr>
            <p:spPr>
              <a:xfrm>
                <a:off x="1939549" y="3502839"/>
                <a:ext cx="6051512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mer</m:t>
                        </m:r>
                        <m:r>
                          <a:rPr lang="en-GB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BH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AGN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~ (5 – 3 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 10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 10</a:t>
                </a:r>
                <a:r>
                  <a:rPr lang="en-US" altLang="ja-JP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-13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yr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-1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McKernan+17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ja-JP" altLang="en-US" sz="2000" dirty="0">
                    <a:ea typeface="Cambria Math" panose="02040503050406030204" pitchFamily="18" charset="0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mer</m:t>
                        </m:r>
                        <m:r>
                          <a:rPr lang="en-GB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BH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AGN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~ </a:t>
                </a:r>
                <a:r>
                  <a:rPr 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(1 - 40)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-9 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yr</a:t>
                </a:r>
                <a:r>
                  <a:rPr lang="en-US" sz="20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CC02D6-4153-4207-B99B-8CB9F8A673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549" y="3502839"/>
                <a:ext cx="6051512" cy="960328"/>
              </a:xfrm>
              <a:prstGeom prst="rect">
                <a:avLst/>
              </a:prstGeom>
              <a:blipFill>
                <a:blip r:embed="rId4"/>
                <a:stretch>
                  <a:fillRect l="-1007" t="-4459" b="-8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6CB733D-33B8-47D5-A507-F456E508EF5C}"/>
              </a:ext>
            </a:extLst>
          </p:cNvPr>
          <p:cNvSpPr/>
          <p:nvPr/>
        </p:nvSpPr>
        <p:spPr>
          <a:xfrm>
            <a:off x="2145199" y="4647502"/>
            <a:ext cx="484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due to reduced uncertainties in </a:t>
            </a:r>
            <a:r>
              <a:rPr lang="en-US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bin</a:t>
            </a:r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disk</a:t>
            </a:r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merge</a:t>
            </a:r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AGN</a:t>
            </a:r>
            <a:endParaRPr lang="en-US" baseline="-25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04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19F15A-5CA0-4C3F-8BE9-7E15B19AF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004" y="4597752"/>
            <a:ext cx="4829027" cy="20207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4BDCD-C400-4591-A19B-83A03BD4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1C5404C-1D17-4D72-A771-F665C896F935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Mass ratio and mass distribution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83B9F-250A-4B65-A57C-BEC7CA1F9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03" y="1137665"/>
            <a:ext cx="5503712" cy="3530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F34C18-9B29-4C2A-8022-7D05DE30F56A}"/>
              </a:ext>
            </a:extLst>
          </p:cNvPr>
          <p:cNvSpPr txBox="1"/>
          <p:nvPr/>
        </p:nvSpPr>
        <p:spPr>
          <a:xfrm>
            <a:off x="1496698" y="3637585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Myr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B223A-D227-4175-B7A9-48C802482293}"/>
              </a:ext>
            </a:extLst>
          </p:cNvPr>
          <p:cNvSpPr txBox="1"/>
          <p:nvPr/>
        </p:nvSpPr>
        <p:spPr>
          <a:xfrm>
            <a:off x="500388" y="5227731"/>
            <a:ext cx="3454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Mergers with massive mass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BHs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expected</a:t>
            </a:r>
            <a:endParaRPr lang="en-GB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A25F2-5EDF-4490-9903-536AC837AB00}"/>
              </a:ext>
            </a:extLst>
          </p:cNvPr>
          <p:cNvSpPr txBox="1"/>
          <p:nvPr/>
        </p:nvSpPr>
        <p:spPr>
          <a:xfrm>
            <a:off x="2842614" y="6449237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Belczynski+10</a:t>
            </a: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F0306-F992-4E83-B572-F58A747869FC}"/>
              </a:ext>
            </a:extLst>
          </p:cNvPr>
          <p:cNvSpPr txBox="1"/>
          <p:nvPr/>
        </p:nvSpPr>
        <p:spPr>
          <a:xfrm>
            <a:off x="6189142" y="423757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Initial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masses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928D47-066C-4301-A9D1-00AF9580B60E}"/>
              </a:ext>
            </a:extLst>
          </p:cNvPr>
          <p:cNvSpPr/>
          <p:nvPr/>
        </p:nvSpPr>
        <p:spPr>
          <a:xfrm>
            <a:off x="6988629" y="5378241"/>
            <a:ext cx="1589669" cy="36933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BDD66F-AFFB-42BF-AAB6-042D79FF602F}"/>
              </a:ext>
            </a:extLst>
          </p:cNvPr>
          <p:cNvCxnSpPr>
            <a:cxnSpLocks/>
          </p:cNvCxnSpPr>
          <p:nvPr/>
        </p:nvCxnSpPr>
        <p:spPr>
          <a:xfrm>
            <a:off x="4622800" y="4904440"/>
            <a:ext cx="4114800" cy="0"/>
          </a:xfrm>
          <a:prstGeom prst="line">
            <a:avLst/>
          </a:prstGeom>
          <a:ln w="158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1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8D8E6-477C-42B7-A460-9C1B45AA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1747E-8EF2-495C-A904-0600859B4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9" y="1021468"/>
            <a:ext cx="5737463" cy="5251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13398A-A762-41F3-B29C-46DFC2D84740}"/>
              </a:ext>
            </a:extLst>
          </p:cNvPr>
          <p:cNvSpPr txBox="1"/>
          <p:nvPr/>
        </p:nvSpPr>
        <p:spPr>
          <a:xfrm>
            <a:off x="2418092" y="6272852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Hailey+18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D6A08-A839-48D1-8458-8778CB418DBC}"/>
              </a:ext>
            </a:extLst>
          </p:cNvPr>
          <p:cNvSpPr txBox="1"/>
          <p:nvPr/>
        </p:nvSpPr>
        <p:spPr>
          <a:xfrm>
            <a:off x="5865398" y="3411451"/>
            <a:ext cx="2909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Tidal capture? 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Generozov+18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 causes the cut-off at ~ 1 pc?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920D6B-498A-4325-89FE-5A7CA4E74D93}"/>
              </a:ext>
            </a:extLst>
          </p:cNvPr>
          <p:cNvSpPr txBox="1"/>
          <p:nvPr/>
        </p:nvSpPr>
        <p:spPr>
          <a:xfrm>
            <a:off x="3026592" y="269473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1 pc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ACD8E-7E0F-491A-9937-72CEDDA647F4}"/>
              </a:ext>
            </a:extLst>
          </p:cNvPr>
          <p:cNvSpPr txBox="1"/>
          <p:nvPr/>
        </p:nvSpPr>
        <p:spPr>
          <a:xfrm>
            <a:off x="1383838" y="2940519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BH-LMXBs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155A30-C14F-4A96-9B3D-356BECBF3B29}"/>
              </a:ext>
            </a:extLst>
          </p:cNvPr>
          <p:cNvSpPr/>
          <p:nvPr/>
        </p:nvSpPr>
        <p:spPr>
          <a:xfrm>
            <a:off x="5957561" y="1863742"/>
            <a:ext cx="2909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LMXB candidates </a:t>
            </a:r>
          </a:p>
          <a:p>
            <a:r>
              <a:rPr lang="en-GB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pc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4">
            <a:extLst>
              <a:ext uri="{FF2B5EF4-FFF2-40B4-BE49-F238E27FC236}">
                <a16:creationId xmlns:a16="http://schemas.microsoft.com/office/drawing/2014/main" id="{DCA50FD2-9167-4F36-9A07-EB6D52D7F134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BH low-mass X-ray binaries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6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14541" y="6328038"/>
            <a:ext cx="2057400" cy="365125"/>
          </a:xfrm>
        </p:spPr>
        <p:txBody>
          <a:bodyPr/>
          <a:lstStyle/>
          <a:p>
            <a:fld id="{D6546764-B297-4037-A475-FCE547543FF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13" name="正方形/長方形 4">
            <a:extLst>
              <a:ext uri="{FF2B5EF4-FFF2-40B4-BE49-F238E27FC236}">
                <a16:creationId xmlns:a16="http://schemas.microsoft.com/office/drawing/2014/main" id="{842C2574-78DB-4185-ABE8-D7AC6F0FEAAA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Observed GW events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9E2B02-C073-4219-8B7D-9CCE41764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55" y="1209079"/>
            <a:ext cx="7965886" cy="549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23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F9020-D889-4257-B938-44F697F03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0" y="989874"/>
            <a:ext cx="6191727" cy="3990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F63AF1-82D6-4785-AB75-0F1EC37F3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927" y="4319617"/>
            <a:ext cx="3549244" cy="2506126"/>
          </a:xfrm>
          <a:prstGeom prst="rect">
            <a:avLst/>
          </a:prstGeom>
        </p:spPr>
      </p:pic>
      <p:sp>
        <p:nvSpPr>
          <p:cNvPr id="7" name="正方形/長方形 4">
            <a:extLst>
              <a:ext uri="{FF2B5EF4-FFF2-40B4-BE49-F238E27FC236}">
                <a16:creationId xmlns:a16="http://schemas.microsoft.com/office/drawing/2014/main" id="{BB3651D0-BABA-46EC-9484-A71DDA8071B5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Final binary distribution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76683B-78D5-452A-90CC-92F17A95FF55}"/>
              </a:ext>
            </a:extLst>
          </p:cNvPr>
          <p:cNvSpPr txBox="1"/>
          <p:nvPr/>
        </p:nvSpPr>
        <p:spPr>
          <a:xfrm>
            <a:off x="4530987" y="1623707"/>
            <a:ext cx="211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Gas-capture binaries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0E900-67B5-48FA-B0AF-AD1F47EECDE1}"/>
              </a:ext>
            </a:extLst>
          </p:cNvPr>
          <p:cNvSpPr txBox="1"/>
          <p:nvPr/>
        </p:nvSpPr>
        <p:spPr>
          <a:xfrm>
            <a:off x="1099538" y="3525165"/>
            <a:ext cx="249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Low-mass X-ray binaries </a:t>
            </a:r>
          </a:p>
          <a:p>
            <a:r>
              <a:rPr lang="en-US" dirty="0"/>
              <a:t>(</a:t>
            </a:r>
            <a:r>
              <a:rPr lang="en-US" dirty="0" err="1"/>
              <a:t>Hailey+18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78FA7B-87BC-4F44-911E-C1A7EADB5C95}"/>
              </a:ext>
            </a:extLst>
          </p:cNvPr>
          <p:cNvSpPr txBox="1"/>
          <p:nvPr/>
        </p:nvSpPr>
        <p:spPr>
          <a:xfrm>
            <a:off x="767499" y="5267405"/>
            <a:ext cx="4083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Gas-capture binary can reproduce the X-ray binary distribution including the cutoff</a:t>
            </a:r>
            <a:endParaRPr lang="en-GB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41AB1B-AAA8-4B56-B6E1-F3A5B358BC2F}"/>
                  </a:ext>
                </a:extLst>
              </p:cNvPr>
              <p:cNvSpPr txBox="1"/>
              <p:nvPr/>
            </p:nvSpPr>
            <p:spPr>
              <a:xfrm>
                <a:off x="6906491" y="5119255"/>
                <a:ext cx="604588" cy="404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mig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41AB1B-AAA8-4B56-B6E1-F3A5B358B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491" y="5119255"/>
                <a:ext cx="604588" cy="404213"/>
              </a:xfrm>
              <a:prstGeom prst="rect">
                <a:avLst/>
              </a:prstGeom>
              <a:blipFill>
                <a:blip r:embed="rId4"/>
                <a:stretch>
                  <a:fillRect l="-10101" r="-1010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C0FBF3-ED95-4C90-AF43-9D2839FEC61E}"/>
                  </a:ext>
                </a:extLst>
              </p:cNvPr>
              <p:cNvSpPr txBox="1"/>
              <p:nvPr/>
            </p:nvSpPr>
            <p:spPr>
              <a:xfrm>
                <a:off x="8200551" y="5498238"/>
                <a:ext cx="7087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hard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C0FBF3-ED95-4C90-AF43-9D2839FEC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551" y="5498238"/>
                <a:ext cx="708784" cy="369332"/>
              </a:xfrm>
              <a:prstGeom prst="rect">
                <a:avLst/>
              </a:prstGeom>
              <a:blipFill>
                <a:blip r:embed="rId5"/>
                <a:stretch>
                  <a:fillRect l="-7692" r="-4274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590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2A577-1842-4EAE-A499-86940E9E6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85" y="1226685"/>
            <a:ext cx="6844087" cy="53122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evolution 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disks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Evolution and mergers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Mergers processes and rates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 slides)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 for X-ray binaries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slides)</a:t>
            </a:r>
          </a:p>
          <a:p>
            <a:pPr>
              <a:lnSpc>
                <a:spcPct val="150000"/>
              </a:lnSpc>
            </a:pPr>
            <a:endParaRPr lang="en-US" sz="19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Discrimination of astrophysical models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spin parameter distribution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slides)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eccentricity distribution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slides)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signatures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slides)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CF605-2FD1-4058-B1A9-DD4FA931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D283504-746C-495B-9D39-3BD7056F3731}"/>
              </a:ext>
            </a:extLst>
          </p:cNvPr>
          <p:cNvSpPr/>
          <p:nvPr/>
        </p:nvSpPr>
        <p:spPr>
          <a:xfrm>
            <a:off x="0" y="1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Contents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47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7D1A0E-A523-4A69-97B2-643BBDC2E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78" y="1242849"/>
            <a:ext cx="5844622" cy="5531350"/>
          </a:xfrm>
          <a:prstGeom prst="rect">
            <a:avLst/>
          </a:prstGeom>
        </p:spPr>
      </p:pic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7EA5D9D8-17D3-4A9F-83D3-6305EA991750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The effective spin parameter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D7D9EC-4C45-4720-9AC6-790D34F709D4}"/>
                  </a:ext>
                </a:extLst>
              </p:cNvPr>
              <p:cNvSpPr txBox="1"/>
              <p:nvPr/>
            </p:nvSpPr>
            <p:spPr>
              <a:xfrm>
                <a:off x="181355" y="1726302"/>
                <a:ext cx="3534301" cy="731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bin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D7D9EC-4C45-4720-9AC6-790D34F70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5" y="1726302"/>
                <a:ext cx="3534301" cy="731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822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C9757-3BD8-4A7F-AD19-1652BD4D2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61" y="5000832"/>
            <a:ext cx="4151919" cy="12796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 highly depends on the efficiency of angular momentum transport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F5500-1C19-4535-8CF1-501B5479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567" y="6280531"/>
            <a:ext cx="2057400" cy="365125"/>
          </a:xfrm>
        </p:spPr>
        <p:txBody>
          <a:bodyPr/>
          <a:lstStyle/>
          <a:p>
            <a:fld id="{726C627B-E083-4B47-9FEC-3225CF58A933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7" name="正方形/長方形 4">
            <a:extLst>
              <a:ext uri="{FF2B5EF4-FFF2-40B4-BE49-F238E27FC236}">
                <a16:creationId xmlns:a16="http://schemas.microsoft.com/office/drawing/2014/main" id="{44A34C75-A436-493A-8463-BC43D4ACD39D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altLang="ja-JP" sz="4000" b="1" baseline="-25000" dirty="0" err="1">
                <a:latin typeface="Segoe UI" panose="020B0502040204020203" pitchFamily="34" charset="0"/>
                <a:cs typeface="Segoe UI" panose="020B0502040204020203" pitchFamily="34" charset="0"/>
              </a:rPr>
              <a:t>eff</a:t>
            </a:r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for isolated binaries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8445A-E916-4F83-9ACA-8AECB9DB4621}"/>
              </a:ext>
            </a:extLst>
          </p:cNvPr>
          <p:cNvSpPr txBox="1"/>
          <p:nvPr/>
        </p:nvSpPr>
        <p:spPr>
          <a:xfrm>
            <a:off x="4368337" y="1249861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Belczynski+17</a:t>
            </a:r>
            <a:endParaRPr lang="en-GB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8F5291-3646-4C94-B7BD-9034D9BEE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" y="3938808"/>
            <a:ext cx="3836214" cy="28433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EC5142-E48D-45FE-948F-15CCC04B8BDA}"/>
              </a:ext>
            </a:extLst>
          </p:cNvPr>
          <p:cNvSpPr txBox="1"/>
          <p:nvPr/>
        </p:nvSpPr>
        <p:spPr>
          <a:xfrm>
            <a:off x="4553985" y="3951306"/>
            <a:ext cx="1028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Bavera+18</a:t>
            </a:r>
            <a:endParaRPr lang="en-GB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B3F29E-AA1A-47DE-8516-497F2A3DB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95" y="1142515"/>
            <a:ext cx="3590989" cy="279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12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C9757-3BD8-4A7F-AD19-1652BD4D2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506" y="3903848"/>
            <a:ext cx="3576542" cy="24242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angle between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isotropic, so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symmetric to 0 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Rodriguez+18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Arca-Sedda+18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4">
            <a:extLst>
              <a:ext uri="{FF2B5EF4-FFF2-40B4-BE49-F238E27FC236}">
                <a16:creationId xmlns:a16="http://schemas.microsoft.com/office/drawing/2014/main" id="{44A34C75-A436-493A-8463-BC43D4ACD39D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altLang="ja-JP" sz="4000" b="1" baseline="-25000" dirty="0" err="1">
                <a:latin typeface="Segoe UI" panose="020B0502040204020203" pitchFamily="34" charset="0"/>
                <a:cs typeface="Segoe UI" panose="020B0502040204020203" pitchFamily="34" charset="0"/>
              </a:rPr>
              <a:t>eff</a:t>
            </a:r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for binaries in globular clusters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CD82BF-5EEA-40E7-B0D4-8047CF6C3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4" y="1248627"/>
            <a:ext cx="4190566" cy="55151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D8880B-3082-457D-A139-AB4D7B9209CF}"/>
              </a:ext>
            </a:extLst>
          </p:cNvPr>
          <p:cNvSpPr txBox="1"/>
          <p:nvPr/>
        </p:nvSpPr>
        <p:spPr>
          <a:xfrm>
            <a:off x="4048879" y="6455986"/>
            <a:ext cx="1303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Rodriguez+18</a:t>
            </a:r>
            <a:endParaRPr lang="en-GB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31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695DB9-9F87-437D-8DD6-AB17D8F10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155" y="1409377"/>
                <a:ext cx="5746049" cy="47566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BH spins evolve via 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Gas accretion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align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</a:t>
                </a:r>
              </a:p>
              <a:p>
                <a:pPr marL="0" indent="0">
                  <a:buNone/>
                </a:pP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Bardeen-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Petterson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effect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(Bardeen &amp; </a:t>
                </a:r>
                <a:r>
                  <a:rPr lang="en-GB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Petterson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75)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mergers</a:t>
                </a:r>
              </a:p>
              <a:p>
                <a:pPr marL="0" indent="0">
                  <a:buNone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(e.g. </a:t>
                </a:r>
                <a:r>
                  <a:rPr lang="en-US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Buonanno+07</a:t>
                </a: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Rezzolla08</a:t>
                </a: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GB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695DB9-9F87-437D-8DD6-AB17D8F10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155" y="1409377"/>
                <a:ext cx="5746049" cy="4756620"/>
              </a:xfrm>
              <a:blipFill>
                <a:blip r:embed="rId3"/>
                <a:stretch>
                  <a:fillRect l="-2229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4">
            <a:extLst>
              <a:ext uri="{FF2B5EF4-FFF2-40B4-BE49-F238E27FC236}">
                <a16:creationId xmlns:a16="http://schemas.microsoft.com/office/drawing/2014/main" id="{7FD4BDAF-9D2F-45C7-91E2-3BF73F2B3233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BH</a:t>
            </a:r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spin evolution in </a:t>
            </a:r>
            <a:r>
              <a:rPr lang="en-US" altLang="ja-JP" sz="4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AGN</a:t>
            </a:r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disks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E4638A-0C5B-4528-A283-C9FA9DF49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406" y="1136434"/>
            <a:ext cx="5317869" cy="3551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0FFBDD-794D-4649-B9F8-C216D08850EF}"/>
              </a:ext>
            </a:extLst>
          </p:cNvPr>
          <p:cNvSpPr txBox="1"/>
          <p:nvPr/>
        </p:nvSpPr>
        <p:spPr>
          <a:xfrm>
            <a:off x="4118983" y="3770717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Nealon+15</a:t>
            </a:r>
            <a:endParaRPr lang="en-GB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3E22FC-C5C8-4921-9E29-3266EA006AB6}"/>
              </a:ext>
            </a:extLst>
          </p:cNvPr>
          <p:cNvCxnSpPr>
            <a:cxnSpLocks/>
          </p:cNvCxnSpPr>
          <p:nvPr/>
        </p:nvCxnSpPr>
        <p:spPr>
          <a:xfrm flipV="1">
            <a:off x="6727313" y="1409377"/>
            <a:ext cx="862891" cy="1221820"/>
          </a:xfrm>
          <a:prstGeom prst="straightConnector1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941BE87-323E-4F4B-B64A-575586A14AA2}"/>
                  </a:ext>
                </a:extLst>
              </p:cNvPr>
              <p:cNvSpPr/>
              <p:nvPr/>
            </p:nvSpPr>
            <p:spPr>
              <a:xfrm>
                <a:off x="7092380" y="2065781"/>
                <a:ext cx="1877309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CB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 (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bin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941BE87-323E-4F4B-B64A-575586A14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380" y="2065781"/>
                <a:ext cx="1877309" cy="471539"/>
              </a:xfrm>
              <a:prstGeom prst="rect">
                <a:avLst/>
              </a:prstGeom>
              <a:blipFill>
                <a:blip r:embed="rId5"/>
                <a:stretch>
                  <a:fillRect l="-649" t="-9091" r="-4221" b="-29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B3F2F3-D3B0-41CD-981F-BA53A8D5A295}"/>
              </a:ext>
            </a:extLst>
          </p:cNvPr>
          <p:cNvCxnSpPr>
            <a:cxnSpLocks/>
          </p:cNvCxnSpPr>
          <p:nvPr/>
        </p:nvCxnSpPr>
        <p:spPr>
          <a:xfrm flipV="1">
            <a:off x="6222629" y="5148231"/>
            <a:ext cx="188451" cy="15180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DE8F95-1B26-452F-AEFB-60E13BF288EA}"/>
              </a:ext>
            </a:extLst>
          </p:cNvPr>
          <p:cNvCxnSpPr/>
          <p:nvPr/>
        </p:nvCxnSpPr>
        <p:spPr>
          <a:xfrm flipV="1">
            <a:off x="6246056" y="5867974"/>
            <a:ext cx="806105" cy="811161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CE2B06-402A-45BB-80E8-CA29BED9D391}"/>
                  </a:ext>
                </a:extLst>
              </p:cNvPr>
              <p:cNvSpPr/>
              <p:nvPr/>
            </p:nvSpPr>
            <p:spPr>
              <a:xfrm>
                <a:off x="6793075" y="6070005"/>
                <a:ext cx="8968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bin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CE2B06-402A-45BB-80E8-CA29BED9D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075" y="6070005"/>
                <a:ext cx="89684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67C0193-EC07-402A-B00A-C3831D04B26A}"/>
              </a:ext>
            </a:extLst>
          </p:cNvPr>
          <p:cNvCxnSpPr>
            <a:cxnSpLocks/>
          </p:cNvCxnSpPr>
          <p:nvPr/>
        </p:nvCxnSpPr>
        <p:spPr>
          <a:xfrm flipH="1" flipV="1">
            <a:off x="6411080" y="5148231"/>
            <a:ext cx="632467" cy="729346"/>
          </a:xfrm>
          <a:prstGeom prst="straightConnector1">
            <a:avLst/>
          </a:prstGeom>
          <a:ln w="317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F0E310C-2AE8-4CDC-9781-4529D4120BB0}"/>
                  </a:ext>
                </a:extLst>
              </p:cNvPr>
              <p:cNvSpPr/>
              <p:nvPr/>
            </p:nvSpPr>
            <p:spPr>
              <a:xfrm>
                <a:off x="6728828" y="5062321"/>
                <a:ext cx="21087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BH</m:t>
                        </m:r>
                        <m:r>
                          <a:rPr lang="en-GB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BH</m:t>
                        </m:r>
                        <m:r>
                          <a:rPr lang="en-GB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F0E310C-2AE8-4CDC-9781-4529D4120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828" y="5062321"/>
                <a:ext cx="210878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18784D-1B04-4AD7-AFB7-708DFD95740F}"/>
                  </a:ext>
                </a:extLst>
              </p:cNvPr>
              <p:cNvSpPr/>
              <p:nvPr/>
            </p:nvSpPr>
            <p:spPr>
              <a:xfrm>
                <a:off x="4319423" y="5546785"/>
                <a:ext cx="19946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sub>
                    </m:sSub>
                    <m:r>
                      <a:rPr lang="en-GB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f</m:t>
                            </m:r>
                          </m:sub>
                        </m:sSub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18784D-1B04-4AD7-AFB7-708DFD957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23" y="5546785"/>
                <a:ext cx="199464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06B164-8C73-4BAF-A3B1-AAA58F494D4F}"/>
                  </a:ext>
                </a:extLst>
              </p:cNvPr>
              <p:cNvSpPr/>
              <p:nvPr/>
            </p:nvSpPr>
            <p:spPr>
              <a:xfrm>
                <a:off x="5381848" y="1259848"/>
                <a:ext cx="1782732" cy="512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warp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𝐁𝐇</m:t>
                        </m:r>
                      </m:sub>
                    </m:sSub>
                  </m:oMath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06B164-8C73-4BAF-A3B1-AAA58F494D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848" y="1259848"/>
                <a:ext cx="1782732" cy="512961"/>
              </a:xfrm>
              <a:prstGeom prst="rect">
                <a:avLst/>
              </a:prstGeom>
              <a:blipFill>
                <a:blip r:embed="rId9"/>
                <a:stretch>
                  <a:fillRect t="-5952" b="-202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FE2E80-7A6E-4C9B-994A-B4CB0FF38EEF}"/>
              </a:ext>
            </a:extLst>
          </p:cNvPr>
          <p:cNvCxnSpPr>
            <a:cxnSpLocks/>
          </p:cNvCxnSpPr>
          <p:nvPr/>
        </p:nvCxnSpPr>
        <p:spPr>
          <a:xfrm flipV="1">
            <a:off x="6495655" y="1937794"/>
            <a:ext cx="0" cy="860169"/>
          </a:xfrm>
          <a:prstGeom prst="straightConnector1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902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D75761-5BFF-4A11-AD48-799E52FC2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823" y="2491384"/>
            <a:ext cx="4420087" cy="42300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53343-E2D8-4C65-9F3D-849322D08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89" y="1684842"/>
            <a:ext cx="71140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angular momentum evolves via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Binary-single interaction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Torque from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disk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4C74F-98A6-4C83-A2C0-EBEAB615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7" name="正方形/長方形 4">
            <a:extLst>
              <a:ext uri="{FF2B5EF4-FFF2-40B4-BE49-F238E27FC236}">
                <a16:creationId xmlns:a16="http://schemas.microsoft.com/office/drawing/2014/main" id="{2929E9EB-E8FA-4BA3-B692-17EA63FF955A}"/>
              </a:ext>
            </a:extLst>
          </p:cNvPr>
          <p:cNvSpPr/>
          <p:nvPr/>
        </p:nvSpPr>
        <p:spPr>
          <a:xfrm>
            <a:off x="0" y="-1"/>
            <a:ext cx="9144000" cy="13646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Binary angular momentum evolution </a:t>
            </a:r>
          </a:p>
          <a:p>
            <a:pPr algn="ctr"/>
            <a:r>
              <a:rPr lang="en-US" altLang="ja-JP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altLang="ja-JP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AGN</a:t>
            </a:r>
            <a:r>
              <a:rPr lang="en-US" altLang="ja-JP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disks</a:t>
            </a:r>
            <a:endParaRPr kumimoji="1" lang="ja-JP" alt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8F92B-A08D-4E44-ACE2-D3DFF09FA315}"/>
              </a:ext>
            </a:extLst>
          </p:cNvPr>
          <p:cNvSpPr txBox="1"/>
          <p:nvPr/>
        </p:nvSpPr>
        <p:spPr>
          <a:xfrm>
            <a:off x="2817033" y="6299556"/>
            <a:ext cx="116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Lubow+99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20DEE1-8A1E-4605-AD1E-22FFD5AC1D25}"/>
              </a:ext>
            </a:extLst>
          </p:cNvPr>
          <p:cNvCxnSpPr/>
          <p:nvPr/>
        </p:nvCxnSpPr>
        <p:spPr>
          <a:xfrm>
            <a:off x="8278657" y="4554893"/>
            <a:ext cx="53209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BBBACBB-2CE7-4FF4-8235-D44F0DE70413}"/>
              </a:ext>
            </a:extLst>
          </p:cNvPr>
          <p:cNvSpPr txBox="1"/>
          <p:nvPr/>
        </p:nvSpPr>
        <p:spPr>
          <a:xfrm>
            <a:off x="8060738" y="3777536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Central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3891460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63DED-5CC7-4A8A-9E4A-FD6040610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544828"/>
            <a:ext cx="8395856" cy="17179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/Virgo can detect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≳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0.03 at 10 Hz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Lower+18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Romeo-Shaw+19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Brown &amp; Zimmerman 10)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LISA will detect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≳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 at ~ 0.01 Hz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Nishizawa+16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(corresponds to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≳ </a:t>
            </a:r>
            <a:r>
              <a:rPr lang="en-GB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GB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altLang="ja-JP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GB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10 Hz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BD654-04BB-48C3-8E54-85E9481E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8" name="正方形/長方形 4">
            <a:extLst>
              <a:ext uri="{FF2B5EF4-FFF2-40B4-BE49-F238E27FC236}">
                <a16:creationId xmlns:a16="http://schemas.microsoft.com/office/drawing/2014/main" id="{DA2D81BC-F3EE-40E8-B152-20E2C3A77754}"/>
              </a:ext>
            </a:extLst>
          </p:cNvPr>
          <p:cNvSpPr/>
          <p:nvPr/>
        </p:nvSpPr>
        <p:spPr>
          <a:xfrm>
            <a:off x="0" y="0"/>
            <a:ext cx="9144000" cy="13646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Binary eccentricity distribution</a:t>
            </a:r>
            <a:endParaRPr kumimoji="1" lang="ja-JP" alt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ABC7B-2E21-449F-8DC9-1C25F55CC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759" y="3262746"/>
            <a:ext cx="5781455" cy="345873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36DF06-AE18-4430-997E-2D67B563C2FB}"/>
              </a:ext>
            </a:extLst>
          </p:cNvPr>
          <p:cNvSpPr txBox="1">
            <a:spLocks/>
          </p:cNvSpPr>
          <p:nvPr/>
        </p:nvSpPr>
        <p:spPr>
          <a:xfrm>
            <a:off x="1141213" y="6300932"/>
            <a:ext cx="278116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Romeo-Shaw+19</a:t>
            </a: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12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55CF6E1-5FA9-4BFE-B2BC-0E490524F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672" y="1889412"/>
            <a:ext cx="4528082" cy="37939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8EBC5-0FD2-43CA-AA34-0228F16A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656" y="6289846"/>
            <a:ext cx="2833822" cy="376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Antonini+17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Breivik+16</a:t>
            </a: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78663-7428-4564-A7B3-799DAC0E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64937-0EF1-44B1-8A22-C0D60139E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4" y="1812896"/>
            <a:ext cx="3926193" cy="4028727"/>
          </a:xfrm>
          <a:prstGeom prst="rect">
            <a:avLst/>
          </a:prstGeom>
        </p:spPr>
      </p:pic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1790EB81-4078-49AF-AD8A-771A87A00472}"/>
              </a:ext>
            </a:extLst>
          </p:cNvPr>
          <p:cNvSpPr/>
          <p:nvPr/>
        </p:nvSpPr>
        <p:spPr>
          <a:xfrm>
            <a:off x="0" y="0"/>
            <a:ext cx="9144000" cy="13646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Binary eccentricity distribution </a:t>
            </a:r>
          </a:p>
          <a:p>
            <a:pPr algn="ctr"/>
            <a:r>
              <a:rPr lang="en-US" altLang="ja-JP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for several models</a:t>
            </a:r>
            <a:endParaRPr kumimoji="1" lang="ja-JP" alt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402E90-81A6-4253-8BF7-E1607137F04D}"/>
              </a:ext>
            </a:extLst>
          </p:cNvPr>
          <p:cNvSpPr txBox="1">
            <a:spLocks/>
          </p:cNvSpPr>
          <p:nvPr/>
        </p:nvSpPr>
        <p:spPr>
          <a:xfrm>
            <a:off x="6230708" y="6260936"/>
            <a:ext cx="2468348" cy="37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Rodriguez+18</a:t>
            </a: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52D5DE-2525-44D3-A347-B2CD04F1522B}"/>
              </a:ext>
            </a:extLst>
          </p:cNvPr>
          <p:cNvSpPr txBox="1"/>
          <p:nvPr/>
        </p:nvSpPr>
        <p:spPr>
          <a:xfrm>
            <a:off x="7945625" y="383114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EAD8C-4CCA-43A4-8939-9261376390D3}"/>
              </a:ext>
            </a:extLst>
          </p:cNvPr>
          <p:cNvSpPr txBox="1"/>
          <p:nvPr/>
        </p:nvSpPr>
        <p:spPr>
          <a:xfrm>
            <a:off x="6632713" y="345792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D6FF5C-CF32-4E1F-A3E4-EC5BB3BCC06F}"/>
              </a:ext>
            </a:extLst>
          </p:cNvPr>
          <p:cNvSpPr txBox="1"/>
          <p:nvPr/>
        </p:nvSpPr>
        <p:spPr>
          <a:xfrm>
            <a:off x="5950226" y="247442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31AFF9-1763-49B0-BEE7-5D7A5971CCC4}"/>
              </a:ext>
            </a:extLst>
          </p:cNvPr>
          <p:cNvSpPr txBox="1"/>
          <p:nvPr/>
        </p:nvSpPr>
        <p:spPr>
          <a:xfrm>
            <a:off x="5874136" y="387631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D52142-3C2C-494E-8834-914F67344E24}"/>
                  </a:ext>
                </a:extLst>
              </p:cNvPr>
              <p:cNvSpPr txBox="1"/>
              <p:nvPr/>
            </p:nvSpPr>
            <p:spPr>
              <a:xfrm>
                <a:off x="3728555" y="1412786"/>
                <a:ext cx="1509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GW</m:t>
                        </m:r>
                      </m:sub>
                    </m:sSub>
                  </m:oMath>
                </a14:m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 Hz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D52142-3C2C-494E-8834-914F67344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555" y="1412786"/>
                <a:ext cx="1509772" cy="400110"/>
              </a:xfrm>
              <a:prstGeom prst="rect">
                <a:avLst/>
              </a:prstGeom>
              <a:blipFill>
                <a:blip r:embed="rId4"/>
                <a:stretch>
                  <a:fillRect l="-2024" t="-9231" r="-2834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5BCD95D-C17E-4F9D-BA3F-D03105A5C9B2}"/>
              </a:ext>
            </a:extLst>
          </p:cNvPr>
          <p:cNvSpPr txBox="1"/>
          <p:nvPr/>
        </p:nvSpPr>
        <p:spPr>
          <a:xfrm>
            <a:off x="6330272" y="5683386"/>
            <a:ext cx="1266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Eccentricity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964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6F476-F05A-4EC6-9DD4-EAB6A005C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57" y="1531048"/>
            <a:ext cx="8249227" cy="4819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Eccentricity evolution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Binary-single interaction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Jeans 1919; Heggie 75;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Geller+19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Torque from 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circumbinary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disk </a:t>
            </a:r>
          </a:p>
          <a:p>
            <a:pPr marL="0" indent="0">
              <a:buNone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Lubow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Artymowicz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96;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Roedig+11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Munoz+19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GW radiation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(Peters 64)</a:t>
            </a:r>
          </a:p>
          <a:p>
            <a:pPr marL="0" indent="0">
              <a:buNone/>
            </a:pPr>
            <a:endParaRPr lang="en-GB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formation by GW capture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Samsing+14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binary-single interaction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single-single encounter</a:t>
            </a:r>
          </a:p>
          <a:p>
            <a:pPr marL="0" indent="0">
              <a:buNone/>
            </a:pPr>
            <a:endParaRPr lang="en-GB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DBCDDD9-78EB-4208-9184-F4041822E5C2}"/>
              </a:ext>
            </a:extLst>
          </p:cNvPr>
          <p:cNvSpPr/>
          <p:nvPr/>
        </p:nvSpPr>
        <p:spPr>
          <a:xfrm>
            <a:off x="0" y="1"/>
            <a:ext cx="9144000" cy="123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Eccentricity evolution in </a:t>
            </a:r>
            <a:r>
              <a:rPr lang="en-US" altLang="ja-JP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AGN</a:t>
            </a:r>
            <a:r>
              <a:rPr lang="en-US" altLang="ja-JP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disks</a:t>
            </a:r>
            <a:endParaRPr kumimoji="1" lang="ja-JP" alt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A5923B-1E77-4D6A-AF97-C666A73CD34A}"/>
              </a:ext>
            </a:extLst>
          </p:cNvPr>
          <p:cNvSpPr txBox="1">
            <a:spLocks/>
          </p:cNvSpPr>
          <p:nvPr/>
        </p:nvSpPr>
        <p:spPr>
          <a:xfrm>
            <a:off x="1030969" y="3528970"/>
            <a:ext cx="3651069" cy="2298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55FD2F93-8E9B-4534-BADB-098543CA2867}"/>
              </a:ext>
            </a:extLst>
          </p:cNvPr>
          <p:cNvSpPr/>
          <p:nvPr/>
        </p:nvSpPr>
        <p:spPr>
          <a:xfrm rot="9796838">
            <a:off x="6727855" y="4088534"/>
            <a:ext cx="1160135" cy="705003"/>
          </a:xfrm>
          <a:prstGeom prst="curvedLeftArrow">
            <a:avLst>
              <a:gd name="adj1" fmla="val 6515"/>
              <a:gd name="adj2" fmla="val 14712"/>
              <a:gd name="adj3" fmla="val 29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B66E3232-C79A-4121-9B94-23B629960E26}"/>
              </a:ext>
            </a:extLst>
          </p:cNvPr>
          <p:cNvSpPr/>
          <p:nvPr/>
        </p:nvSpPr>
        <p:spPr>
          <a:xfrm rot="20597707">
            <a:off x="5970488" y="4193407"/>
            <a:ext cx="1238892" cy="847187"/>
          </a:xfrm>
          <a:prstGeom prst="curvedLeftArrow">
            <a:avLst>
              <a:gd name="adj1" fmla="val 6515"/>
              <a:gd name="adj2" fmla="val 14712"/>
              <a:gd name="adj3" fmla="val 29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467777-4CA9-4DDF-A3A6-6B17389179E2}"/>
              </a:ext>
            </a:extLst>
          </p:cNvPr>
          <p:cNvSpPr/>
          <p:nvPr/>
        </p:nvSpPr>
        <p:spPr>
          <a:xfrm>
            <a:off x="7862223" y="4438886"/>
            <a:ext cx="249898" cy="26023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8AD44D-BC45-438F-8331-EACDE5103205}"/>
              </a:ext>
            </a:extLst>
          </p:cNvPr>
          <p:cNvSpPr/>
          <p:nvPr/>
        </p:nvSpPr>
        <p:spPr>
          <a:xfrm>
            <a:off x="5782102" y="4251530"/>
            <a:ext cx="249898" cy="26023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A75850-9ADE-4836-BF0D-0B08C9571AB6}"/>
              </a:ext>
            </a:extLst>
          </p:cNvPr>
          <p:cNvCxnSpPr>
            <a:cxnSpLocks/>
          </p:cNvCxnSpPr>
          <p:nvPr/>
        </p:nvCxnSpPr>
        <p:spPr>
          <a:xfrm flipH="1" flipV="1">
            <a:off x="6441816" y="4051825"/>
            <a:ext cx="249497" cy="14586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1FE29A-8132-45BB-A2C3-3C99447464F1}"/>
              </a:ext>
            </a:extLst>
          </p:cNvPr>
          <p:cNvCxnSpPr>
            <a:cxnSpLocks/>
          </p:cNvCxnSpPr>
          <p:nvPr/>
        </p:nvCxnSpPr>
        <p:spPr>
          <a:xfrm flipH="1">
            <a:off x="6239227" y="4540814"/>
            <a:ext cx="296659" cy="10100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072500-DDE4-43CA-8074-1962E5A2BFDD}"/>
              </a:ext>
            </a:extLst>
          </p:cNvPr>
          <p:cNvCxnSpPr>
            <a:cxnSpLocks/>
          </p:cNvCxnSpPr>
          <p:nvPr/>
        </p:nvCxnSpPr>
        <p:spPr>
          <a:xfrm flipH="1">
            <a:off x="6526289" y="4772968"/>
            <a:ext cx="198651" cy="251651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5DA20E-928C-41C6-9F9A-39AC9C4EC36F}"/>
              </a:ext>
            </a:extLst>
          </p:cNvPr>
          <p:cNvCxnSpPr>
            <a:cxnSpLocks/>
          </p:cNvCxnSpPr>
          <p:nvPr/>
        </p:nvCxnSpPr>
        <p:spPr>
          <a:xfrm flipV="1">
            <a:off x="7288692" y="4271624"/>
            <a:ext cx="398759" cy="9787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0B85F6-E4EB-47A2-A2E6-64A231588FCB}"/>
              </a:ext>
            </a:extLst>
          </p:cNvPr>
          <p:cNvCxnSpPr>
            <a:cxnSpLocks/>
          </p:cNvCxnSpPr>
          <p:nvPr/>
        </p:nvCxnSpPr>
        <p:spPr>
          <a:xfrm>
            <a:off x="7295680" y="4663742"/>
            <a:ext cx="315660" cy="14101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5C712D-E337-4584-83E1-25F671F489E1}"/>
              </a:ext>
            </a:extLst>
          </p:cNvPr>
          <p:cNvCxnSpPr>
            <a:cxnSpLocks/>
          </p:cNvCxnSpPr>
          <p:nvPr/>
        </p:nvCxnSpPr>
        <p:spPr>
          <a:xfrm flipV="1">
            <a:off x="7211207" y="3911021"/>
            <a:ext cx="243489" cy="28160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5F23916-1693-4B83-9341-63A9F5A52F46}"/>
              </a:ext>
            </a:extLst>
          </p:cNvPr>
          <p:cNvSpPr txBox="1"/>
          <p:nvPr/>
        </p:nvSpPr>
        <p:spPr>
          <a:xfrm>
            <a:off x="7659111" y="4799181"/>
            <a:ext cx="68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GW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827DE8-635D-4F76-9FA9-88E8479D224B}"/>
              </a:ext>
            </a:extLst>
          </p:cNvPr>
          <p:cNvSpPr/>
          <p:nvPr/>
        </p:nvSpPr>
        <p:spPr>
          <a:xfrm rot="20463428">
            <a:off x="6071138" y="5726758"/>
            <a:ext cx="1152549" cy="52642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9C33348-D682-48EC-BB10-3566A7B5C30D}"/>
              </a:ext>
            </a:extLst>
          </p:cNvPr>
          <p:cNvSpPr/>
          <p:nvPr/>
        </p:nvSpPr>
        <p:spPr>
          <a:xfrm rot="20463428">
            <a:off x="6743946" y="5559440"/>
            <a:ext cx="1152549" cy="52642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DEFC83-0940-4149-88E4-1FA4F7E4BD32}"/>
              </a:ext>
            </a:extLst>
          </p:cNvPr>
          <p:cNvSpPr/>
          <p:nvPr/>
        </p:nvSpPr>
        <p:spPr>
          <a:xfrm>
            <a:off x="6103407" y="5787736"/>
            <a:ext cx="249898" cy="26023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3F4410-B7B9-42E3-8FDC-FB6580449826}"/>
              </a:ext>
            </a:extLst>
          </p:cNvPr>
          <p:cNvSpPr/>
          <p:nvPr/>
        </p:nvSpPr>
        <p:spPr>
          <a:xfrm>
            <a:off x="7616247" y="5692537"/>
            <a:ext cx="249898" cy="26023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842C55-1397-43A1-BEBD-BFCD63D4C834}"/>
              </a:ext>
            </a:extLst>
          </p:cNvPr>
          <p:cNvSpPr txBox="1"/>
          <p:nvPr/>
        </p:nvSpPr>
        <p:spPr>
          <a:xfrm>
            <a:off x="6821621" y="6306251"/>
            <a:ext cx="2458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Highly eccentric binary</a:t>
            </a: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8D2649-7FF1-4D11-ADC0-3CC47C9B3419}"/>
              </a:ext>
            </a:extLst>
          </p:cNvPr>
          <p:cNvCxnSpPr/>
          <p:nvPr/>
        </p:nvCxnSpPr>
        <p:spPr>
          <a:xfrm>
            <a:off x="7029546" y="5024619"/>
            <a:ext cx="0" cy="362002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74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6">
            <a:extLst>
              <a:ext uri="{FF2B5EF4-FFF2-40B4-BE49-F238E27FC236}">
                <a16:creationId xmlns:a16="http://schemas.microsoft.com/office/drawing/2014/main" id="{850BC635-3511-47DC-A44B-DBD1E18246C0}"/>
              </a:ext>
            </a:extLst>
          </p:cNvPr>
          <p:cNvSpPr/>
          <p:nvPr/>
        </p:nvSpPr>
        <p:spPr>
          <a:xfrm>
            <a:off x="3087933" y="4349101"/>
            <a:ext cx="2939260" cy="2449263"/>
          </a:xfrm>
          <a:prstGeom prst="roundRect">
            <a:avLst/>
          </a:prstGeom>
          <a:solidFill>
            <a:schemeClr val="bg2">
              <a:lumMod val="50000"/>
              <a:alpha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角丸四角形 6">
            <a:extLst>
              <a:ext uri="{FF2B5EF4-FFF2-40B4-BE49-F238E27FC236}">
                <a16:creationId xmlns:a16="http://schemas.microsoft.com/office/drawing/2014/main" id="{7AA538A8-DB59-4F6E-AAA0-C84C3391D904}"/>
              </a:ext>
            </a:extLst>
          </p:cNvPr>
          <p:cNvSpPr/>
          <p:nvPr/>
        </p:nvSpPr>
        <p:spPr>
          <a:xfrm>
            <a:off x="238399" y="1132267"/>
            <a:ext cx="2672729" cy="5666097"/>
          </a:xfrm>
          <a:prstGeom prst="roundRect">
            <a:avLst/>
          </a:prstGeom>
          <a:solidFill>
            <a:srgbClr val="FFFF00">
              <a:alpha val="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6">
            <a:extLst>
              <a:ext uri="{FF2B5EF4-FFF2-40B4-BE49-F238E27FC236}">
                <a16:creationId xmlns:a16="http://schemas.microsoft.com/office/drawing/2014/main" id="{B91947A9-1E0E-4DAF-827D-6D8A8A9FAD1B}"/>
              </a:ext>
            </a:extLst>
          </p:cNvPr>
          <p:cNvSpPr/>
          <p:nvPr/>
        </p:nvSpPr>
        <p:spPr>
          <a:xfrm>
            <a:off x="6146592" y="1070132"/>
            <a:ext cx="2854809" cy="5631681"/>
          </a:xfrm>
          <a:prstGeom prst="roundRect">
            <a:avLst/>
          </a:prstGeom>
          <a:solidFill>
            <a:srgbClr val="0070C0">
              <a:alpha val="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6">
            <a:extLst>
              <a:ext uri="{FF2B5EF4-FFF2-40B4-BE49-F238E27FC236}">
                <a16:creationId xmlns:a16="http://schemas.microsoft.com/office/drawing/2014/main" id="{0E48EBD1-97E4-4CF4-A52F-CA6E69D7266F}"/>
              </a:ext>
            </a:extLst>
          </p:cNvPr>
          <p:cNvSpPr/>
          <p:nvPr/>
        </p:nvSpPr>
        <p:spPr>
          <a:xfrm>
            <a:off x="3073469" y="1124728"/>
            <a:ext cx="2977324" cy="3133322"/>
          </a:xfrm>
          <a:prstGeom prst="roundRect">
            <a:avLst/>
          </a:prstGeom>
          <a:solidFill>
            <a:schemeClr val="accent6">
              <a:lumMod val="75000"/>
              <a:alpha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CCA71-0374-4F5B-8E7D-4C86DBBA9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639" y="1723576"/>
            <a:ext cx="890545" cy="24985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D4E55E-1DE5-4527-9611-162F19115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533" y="1897532"/>
            <a:ext cx="2432190" cy="1819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AA25C5-AD54-4F21-99B0-ECEC1373A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338733" y="677037"/>
            <a:ext cx="542595" cy="272886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1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Astrophysical models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40269" y="1309885"/>
            <a:ext cx="251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in AGN disks</a:t>
            </a:r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563E3051-C816-486E-9403-69C56ADDE50B}"/>
              </a:ext>
            </a:extLst>
          </p:cNvPr>
          <p:cNvSpPr txBox="1"/>
          <p:nvPr/>
        </p:nvSpPr>
        <p:spPr>
          <a:xfrm>
            <a:off x="623993" y="4371644"/>
            <a:ext cx="212590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7-1300 Gpc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Dominik+12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kumimoji="1"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Kinugawa+14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1"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Belczynski+16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1"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Mink &amp; Mandel 16;</a:t>
            </a:r>
          </a:p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Mandel &amp; de Mink 16;</a:t>
            </a:r>
          </a:p>
          <a:p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Marchant+16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1"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Tagawa+18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12">
            <a:extLst>
              <a:ext uri="{FF2B5EF4-FFF2-40B4-BE49-F238E27FC236}">
                <a16:creationId xmlns:a16="http://schemas.microsoft.com/office/drawing/2014/main" id="{5C4F3BA6-5F5F-4613-AD94-CA2D16A2C8E2}"/>
              </a:ext>
            </a:extLst>
          </p:cNvPr>
          <p:cNvSpPr/>
          <p:nvPr/>
        </p:nvSpPr>
        <p:spPr>
          <a:xfrm>
            <a:off x="3148734" y="1334110"/>
            <a:ext cx="292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in globular clusters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68D699-7610-4C90-AA39-116E973613E1}"/>
              </a:ext>
            </a:extLst>
          </p:cNvPr>
          <p:cNvSpPr/>
          <p:nvPr/>
        </p:nvSpPr>
        <p:spPr>
          <a:xfrm>
            <a:off x="3443046" y="2347022"/>
            <a:ext cx="247385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2-20 Gpc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GB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Samsing+14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Rodriguez+16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O’Leary+16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Askar+17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Fragione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Kocsis 18;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Choksi+18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Rodriguez &amp; Loeb 18;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Hong+18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6FFD68-4388-4B8A-8FC9-67EB64ABD462}"/>
              </a:ext>
            </a:extLst>
          </p:cNvPr>
          <p:cNvSpPr txBox="1"/>
          <p:nvPr/>
        </p:nvSpPr>
        <p:spPr>
          <a:xfrm>
            <a:off x="3441773" y="4349102"/>
            <a:ext cx="2221575" cy="239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Triple system</a:t>
            </a:r>
          </a:p>
          <a:p>
            <a:pPr algn="ctr">
              <a:spcBef>
                <a:spcPts val="20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0.3-3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Gpc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Antonini+17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 capture</a:t>
            </a:r>
          </a:p>
          <a:p>
            <a:pPr algn="ctr">
              <a:spcBef>
                <a:spcPts val="20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0.01-0.1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Gpc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Rasskazov+19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primordial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Sasaki+16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34FEB4-52DE-4CA4-93C0-057CAEAA412D}"/>
              </a:ext>
            </a:extLst>
          </p:cNvPr>
          <p:cNvSpPr/>
          <p:nvPr/>
        </p:nvSpPr>
        <p:spPr>
          <a:xfrm>
            <a:off x="350609" y="1352126"/>
            <a:ext cx="2511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binary evolution</a:t>
            </a:r>
          </a:p>
        </p:txBody>
      </p:sp>
      <p:sp>
        <p:nvSpPr>
          <p:cNvPr id="18" name="テキスト ボックス 9">
            <a:extLst>
              <a:ext uri="{FF2B5EF4-FFF2-40B4-BE49-F238E27FC236}">
                <a16:creationId xmlns:a16="http://schemas.microsoft.com/office/drawing/2014/main" id="{EE512A73-A1B7-416B-9E32-4C3D286A2E6F}"/>
              </a:ext>
            </a:extLst>
          </p:cNvPr>
          <p:cNvSpPr txBox="1"/>
          <p:nvPr/>
        </p:nvSpPr>
        <p:spPr>
          <a:xfrm>
            <a:off x="6481989" y="3926756"/>
            <a:ext cx="23635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~10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Gpc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Bellovary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Bartos+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Stone+17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McKernan+17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Leigh+18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Tagawa &amp;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Umemura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18;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Secunda+18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Yang+19a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b;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Mckernan+19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Yi+19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66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D347B-C8A5-43B9-8608-25100B29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CEED0-57CC-41AE-9657-8EA067ADF9B7}"/>
              </a:ext>
            </a:extLst>
          </p:cNvPr>
          <p:cNvSpPr txBox="1"/>
          <p:nvPr/>
        </p:nvSpPr>
        <p:spPr>
          <a:xfrm>
            <a:off x="5507802" y="3615435"/>
            <a:ext cx="3507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measured </a:t>
            </a:r>
          </a:p>
          <a:p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ja-JP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10 % uncertainties</a:t>
            </a:r>
          </a:p>
          <a:p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4 </a:t>
            </a:r>
            <a:r>
              <a:rPr lang="en-GB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observations of LISA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74975-5E5A-41D6-B1E0-B2607F0B2FC9}"/>
              </a:ext>
            </a:extLst>
          </p:cNvPr>
          <p:cNvSpPr txBox="1"/>
          <p:nvPr/>
        </p:nvSpPr>
        <p:spPr>
          <a:xfrm>
            <a:off x="2452357" y="1088626"/>
            <a:ext cx="120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Segoe UI" panose="020B0502040204020203" pitchFamily="34" charset="0"/>
                <a:cs typeface="Segoe UI" panose="020B0502040204020203" pitchFamily="34" charset="0"/>
              </a:rPr>
              <a:t>Wong+19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8301C1A4-EB44-4731-BB6D-6669592071B9}"/>
              </a:ext>
            </a:extLst>
          </p:cNvPr>
          <p:cNvSpPr/>
          <p:nvPr/>
        </p:nvSpPr>
        <p:spPr>
          <a:xfrm>
            <a:off x="0" y="1"/>
            <a:ext cx="9144000" cy="9298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Doppler acceleration</a:t>
            </a:r>
            <a:endParaRPr kumimoji="1" lang="ja-JP" alt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47BE78-BC1A-4673-BD9B-4106B9F3FAD0}"/>
              </a:ext>
            </a:extLst>
          </p:cNvPr>
          <p:cNvSpPr txBox="1"/>
          <p:nvPr/>
        </p:nvSpPr>
        <p:spPr>
          <a:xfrm>
            <a:off x="5449740" y="1149919"/>
            <a:ext cx="3463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Meiron+17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GB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Inayoshi+17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GB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Wong+19</a:t>
            </a: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90DE6A-0F18-4ED5-A100-AEFE48983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68" y="2139647"/>
            <a:ext cx="3322017" cy="824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DA0D23-F5D1-48A8-A801-962904594491}"/>
              </a:ext>
            </a:extLst>
          </p:cNvPr>
          <p:cNvSpPr txBox="1"/>
          <p:nvPr/>
        </p:nvSpPr>
        <p:spPr>
          <a:xfrm>
            <a:off x="6088671" y="1744806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~30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endParaRPr lang="en-GB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499BE-81E2-4516-91B4-AC32659EA1AF}"/>
              </a:ext>
            </a:extLst>
          </p:cNvPr>
          <p:cNvSpPr txBox="1"/>
          <p:nvPr/>
        </p:nvSpPr>
        <p:spPr>
          <a:xfrm>
            <a:off x="4633985" y="5861731"/>
            <a:ext cx="412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9-80% of mergers occur in ~2000 AU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SMBH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depending on models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2E22A-F891-4BD0-BEAB-F598EA966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42" y="1497740"/>
            <a:ext cx="4638343" cy="4136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ADDFCF-F8F1-4E46-AFC8-98098B281070}"/>
                  </a:ext>
                </a:extLst>
              </p:cNvPr>
              <p:cNvSpPr txBox="1"/>
              <p:nvPr/>
            </p:nvSpPr>
            <p:spPr>
              <a:xfrm>
                <a:off x="2184206" y="5584708"/>
                <a:ext cx="19066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SMBH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sun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ADDFCF-F8F1-4E46-AFC8-98098B281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206" y="5584708"/>
                <a:ext cx="1906676" cy="369332"/>
              </a:xfrm>
              <a:prstGeom prst="rect">
                <a:avLst/>
              </a:prstGeom>
              <a:blipFill>
                <a:blip r:embed="rId5"/>
                <a:stretch>
                  <a:fillRect l="-3195" r="-5751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5BF16B4-4C98-45A1-8D20-51713965F41E}"/>
              </a:ext>
            </a:extLst>
          </p:cNvPr>
          <p:cNvSpPr txBox="1"/>
          <p:nvPr/>
        </p:nvSpPr>
        <p:spPr>
          <a:xfrm rot="16200000">
            <a:off x="-1079781" y="2907706"/>
            <a:ext cx="306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sin(inclination) [AU]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706627-97A6-4988-8388-E904D900F062}"/>
              </a:ext>
            </a:extLst>
          </p:cNvPr>
          <p:cNvCxnSpPr>
            <a:cxnSpLocks/>
          </p:cNvCxnSpPr>
          <p:nvPr/>
        </p:nvCxnSpPr>
        <p:spPr>
          <a:xfrm flipH="1">
            <a:off x="3766456" y="2347867"/>
            <a:ext cx="1" cy="1581341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A0BD7A8-35C5-4674-8C87-6B206620C4D7}"/>
              </a:ext>
            </a:extLst>
          </p:cNvPr>
          <p:cNvSpPr txBox="1"/>
          <p:nvPr/>
        </p:nvSpPr>
        <p:spPr>
          <a:xfrm>
            <a:off x="3725844" y="2321121"/>
            <a:ext cx="1593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observable</a:t>
            </a:r>
            <a:endParaRPr lang="en-GB" sz="2400" b="1" dirty="0">
              <a:solidFill>
                <a:srgbClr val="00B05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AACF16-A09B-4DF0-9465-59109DC163B5}"/>
              </a:ext>
            </a:extLst>
          </p:cNvPr>
          <p:cNvCxnSpPr>
            <a:cxnSpLocks/>
          </p:cNvCxnSpPr>
          <p:nvPr/>
        </p:nvCxnSpPr>
        <p:spPr>
          <a:xfrm flipV="1">
            <a:off x="1142808" y="2688591"/>
            <a:ext cx="4031535" cy="2195466"/>
          </a:xfrm>
          <a:prstGeom prst="line">
            <a:avLst/>
          </a:prstGeom>
          <a:ln w="317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E50245-9193-41DA-9C77-F89374FCB50A}"/>
              </a:ext>
            </a:extLst>
          </p:cNvPr>
          <p:cNvCxnSpPr>
            <a:cxnSpLocks/>
          </p:cNvCxnSpPr>
          <p:nvPr/>
        </p:nvCxnSpPr>
        <p:spPr>
          <a:xfrm flipH="1">
            <a:off x="3378168" y="3645782"/>
            <a:ext cx="1" cy="790671"/>
          </a:xfrm>
          <a:prstGeom prst="straightConnector1">
            <a:avLst/>
          </a:prstGeom>
          <a:ln w="3175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0387854-D027-4CEE-AC33-E83F2E914325}"/>
              </a:ext>
            </a:extLst>
          </p:cNvPr>
          <p:cNvSpPr txBox="1"/>
          <p:nvPr/>
        </p:nvSpPr>
        <p:spPr>
          <a:xfrm>
            <a:off x="1335833" y="4407845"/>
            <a:ext cx="223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Lensing (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D’Orazio+19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2869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4C4322-191F-4732-8E19-949DAF2BB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9" y="2178072"/>
            <a:ext cx="5853332" cy="42644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E9C69-60D4-479C-B9CC-60268865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01E25-EC50-4A2A-8D83-2C8215B12D4E}"/>
              </a:ext>
            </a:extLst>
          </p:cNvPr>
          <p:cNvSpPr txBox="1"/>
          <p:nvPr/>
        </p:nvSpPr>
        <p:spPr>
          <a:xfrm>
            <a:off x="2338442" y="1821559"/>
            <a:ext cx="123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Segoe UI" panose="020B0502040204020203" pitchFamily="34" charset="0"/>
                <a:cs typeface="Segoe UI" panose="020B0502040204020203" pitchFamily="34" charset="0"/>
              </a:rPr>
              <a:t>Bartos+17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正方形/長方形 4">
            <a:extLst>
              <a:ext uri="{FF2B5EF4-FFF2-40B4-BE49-F238E27FC236}">
                <a16:creationId xmlns:a16="http://schemas.microsoft.com/office/drawing/2014/main" id="{F2B318DE-130F-4FE3-B332-B9587766B899}"/>
              </a:ext>
            </a:extLst>
          </p:cNvPr>
          <p:cNvSpPr/>
          <p:nvPr/>
        </p:nvSpPr>
        <p:spPr>
          <a:xfrm>
            <a:off x="0" y="1"/>
            <a:ext cx="9144000" cy="9298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Localization</a:t>
            </a:r>
            <a:endParaRPr kumimoji="1" lang="ja-JP" alt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1C5DE-C8B3-4F59-AB31-C1152EC7AAB0}"/>
              </a:ext>
            </a:extLst>
          </p:cNvPr>
          <p:cNvSpPr txBox="1"/>
          <p:nvPr/>
        </p:nvSpPr>
        <p:spPr>
          <a:xfrm>
            <a:off x="5489486" y="1082895"/>
            <a:ext cx="34809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GW localization volume: 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7.4</a:t>
            </a:r>
            <a:r>
              <a:rPr lang="en-US" altLang="ja-JP" sz="1600" dirty="0">
                <a:latin typeface="Segoe UI" panose="020B0502040204020203" pitchFamily="34" charset="0"/>
                <a:cs typeface="Segoe UI" panose="020B0502040204020203" pitchFamily="34" charset="0"/>
              </a:rPr>
              <a:t>×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en-US" sz="16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Mpc</a:t>
            </a:r>
            <a:r>
              <a:rPr lang="en-US" sz="1600" baseline="30000" dirty="0" err="1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US" sz="1600" baseline="30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LIGO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-Virgo at design for 10-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10Msun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Chen &amp;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Holz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16</a:t>
            </a: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F6F5FD-FDC0-4F08-B689-531FE46EA4C0}"/>
              </a:ext>
            </a:extLst>
          </p:cNvPr>
          <p:cNvSpPr/>
          <p:nvPr/>
        </p:nvSpPr>
        <p:spPr>
          <a:xfrm rot="1214088">
            <a:off x="3466999" y="3932163"/>
            <a:ext cx="1854024" cy="7693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8C28B8-42BA-4C1D-B943-4D72787C6CDE}"/>
              </a:ext>
            </a:extLst>
          </p:cNvPr>
          <p:cNvSpPr txBox="1"/>
          <p:nvPr/>
        </p:nvSpPr>
        <p:spPr>
          <a:xfrm>
            <a:off x="6179736" y="4901242"/>
            <a:ext cx="2335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~100 events are required to test null contribution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F908E7-30EE-43D0-B371-0190F32F2562}"/>
              </a:ext>
            </a:extLst>
          </p:cNvPr>
          <p:cNvSpPr/>
          <p:nvPr/>
        </p:nvSpPr>
        <p:spPr>
          <a:xfrm>
            <a:off x="5336177" y="989585"/>
            <a:ext cx="3634262" cy="120154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"/>
            </a:schemeClr>
          </a:solidFill>
          <a:ln w="31750">
            <a:solidFill>
              <a:schemeClr val="accent4">
                <a:lumMod val="75000"/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FDB9B-9EEE-4157-BEFA-D481211C8B7C}"/>
              </a:ext>
            </a:extLst>
          </p:cNvPr>
          <p:cNvSpPr txBox="1"/>
          <p:nvPr/>
        </p:nvSpPr>
        <p:spPr>
          <a:xfrm>
            <a:off x="5778726" y="2744611"/>
            <a:ext cx="313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the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catalogue 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GW sources</a:t>
            </a:r>
          </a:p>
        </p:txBody>
      </p:sp>
    </p:spTree>
    <p:extLst>
      <p:ext uri="{BB962C8B-B14F-4D97-AF65-F5344CB8AC3E}">
        <p14:creationId xmlns:p14="http://schemas.microsoft.com/office/powerpoint/2010/main" val="167206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4">
            <a:extLst>
              <a:ext uri="{FF2B5EF4-FFF2-40B4-BE49-F238E27FC236}">
                <a16:creationId xmlns:a16="http://schemas.microsoft.com/office/drawing/2014/main" id="{BB3651D0-BABA-46EC-9484-A71DDA8071B5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Summary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989B5-86E8-4145-8430-8E9A7B5F9966}"/>
              </a:ext>
            </a:extLst>
          </p:cNvPr>
          <p:cNvSpPr txBox="1"/>
          <p:nvPr/>
        </p:nvSpPr>
        <p:spPr>
          <a:xfrm>
            <a:off x="1088893" y="1285842"/>
            <a:ext cx="69662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Mergers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disks are still possible pathway for the major origin of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merger events.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merger rate, binary mass, mass ratio, and effective spin distribution match to the observed distribution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binary distribution can be reproduced by the gas-capture mechanism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binary eccentricity, the Doppler acceleration and localization are smoking gun signatures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213A6-79B1-47AE-AA88-72865BA89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332" y="5810157"/>
            <a:ext cx="2435168" cy="9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3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2A577-1842-4EAE-A499-86940E9E6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85" y="1226685"/>
            <a:ext cx="6844087" cy="53122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evolution 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disks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Evolution and mergers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Mergers processes and rates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 slides)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 for X-ray binaries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slides)</a:t>
            </a:r>
          </a:p>
          <a:p>
            <a:pPr>
              <a:lnSpc>
                <a:spcPct val="150000"/>
              </a:lnSpc>
            </a:pPr>
            <a:endParaRPr lang="en-US" sz="19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Discrimination of astrophysical models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spin parameter distribution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slides)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eccentricity distribution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slides)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signatures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slides)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CF605-2FD1-4058-B1A9-DD4FA931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D283504-746C-495B-9D39-3BD7056F3731}"/>
              </a:ext>
            </a:extLst>
          </p:cNvPr>
          <p:cNvSpPr/>
          <p:nvPr/>
        </p:nvSpPr>
        <p:spPr>
          <a:xfrm>
            <a:off x="0" y="1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Contents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C6B0BB-4504-4CFD-BF4F-CB147C0E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6" y="1515581"/>
            <a:ext cx="5934708" cy="46130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5A8BF-59CE-431F-9D66-3744FF02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627B-E083-4B47-9FEC-3225CF58A93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E1AADD1-3702-4974-A779-4135D527AD2C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BH</a:t>
            </a:r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and stellar distribution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テキスト ボックス 8">
            <a:extLst>
              <a:ext uri="{FF2B5EF4-FFF2-40B4-BE49-F238E27FC236}">
                <a16:creationId xmlns:a16="http://schemas.microsoft.com/office/drawing/2014/main" id="{BC4493F3-D4F1-4C40-8649-35C2DB933E7C}"/>
              </a:ext>
            </a:extLst>
          </p:cNvPr>
          <p:cNvSpPr txBox="1"/>
          <p:nvPr/>
        </p:nvSpPr>
        <p:spPr>
          <a:xfrm>
            <a:off x="986245" y="5959364"/>
            <a:ext cx="2045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Feldmeier+14</a:t>
            </a:r>
            <a:endParaRPr lang="ja-JP" altLang="en-US" sz="16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596AE-75BC-4456-B149-230971AFCA6D}"/>
              </a:ext>
            </a:extLst>
          </p:cNvPr>
          <p:cNvSpPr txBox="1"/>
          <p:nvPr/>
        </p:nvSpPr>
        <p:spPr>
          <a:xfrm>
            <a:off x="6272598" y="1644359"/>
            <a:ext cx="2736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heavy IMF?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Nayakshin+04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-1.7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Lu+13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-0.45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Bartko+09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153E3A-F944-4173-8EAD-F6073B5A5B4D}"/>
              </a:ext>
            </a:extLst>
          </p:cNvPr>
          <p:cNvSpPr txBox="1"/>
          <p:nvPr/>
        </p:nvSpPr>
        <p:spPr>
          <a:xfrm>
            <a:off x="1562474" y="118219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0.1 pc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5F364-A861-46F1-9E86-313FBFE87E14}"/>
              </a:ext>
            </a:extLst>
          </p:cNvPr>
          <p:cNvSpPr txBox="1"/>
          <p:nvPr/>
        </p:nvSpPr>
        <p:spPr>
          <a:xfrm>
            <a:off x="2940302" y="118219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1 pc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5C5F6B-BBFD-4C99-B433-F92B0643358A}"/>
              </a:ext>
            </a:extLst>
          </p:cNvPr>
          <p:cNvSpPr txBox="1"/>
          <p:nvPr/>
        </p:nvSpPr>
        <p:spPr>
          <a:xfrm>
            <a:off x="4151959" y="1207109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10 pc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8651D-659C-4EFE-9658-D1FDB813A447}"/>
              </a:ext>
            </a:extLst>
          </p:cNvPr>
          <p:cNvSpPr txBox="1"/>
          <p:nvPr/>
        </p:nvSpPr>
        <p:spPr>
          <a:xfrm>
            <a:off x="6412070" y="4825690"/>
            <a:ext cx="24577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2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(Salpeter)</a:t>
            </a:r>
          </a:p>
          <a:p>
            <a:pPr>
              <a:spcBef>
                <a:spcPts val="1200"/>
              </a:spcBef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10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Lu+13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ts val="1200"/>
              </a:spcBef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3 pc</a:t>
            </a:r>
          </a:p>
        </p:txBody>
      </p:sp>
    </p:spTree>
    <p:extLst>
      <p:ext uri="{BB962C8B-B14F-4D97-AF65-F5344CB8AC3E}">
        <p14:creationId xmlns:p14="http://schemas.microsoft.com/office/powerpoint/2010/main" val="267599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4820" y="3191804"/>
            <a:ext cx="7501875" cy="110353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ja-JP" sz="2400" dirty="0">
                <a:solidFill>
                  <a:srgbClr val="00B05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Alignment: </a:t>
            </a:r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- gas dynamical friction          - accretion torque </a:t>
            </a:r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buNone/>
            </a:pPr>
            <a:endParaRPr lang="en-US" altLang="ja-JP" sz="240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14541" y="6328038"/>
            <a:ext cx="2057400" cy="365125"/>
          </a:xfrm>
        </p:spPr>
        <p:txBody>
          <a:bodyPr/>
          <a:lstStyle/>
          <a:p>
            <a:fld id="{D6546764-B297-4037-A475-FCE547543FF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13" name="正方形/長方形 4">
            <a:extLst>
              <a:ext uri="{FF2B5EF4-FFF2-40B4-BE49-F238E27FC236}">
                <a16:creationId xmlns:a16="http://schemas.microsoft.com/office/drawing/2014/main" id="{842C2574-78DB-4185-ABE8-D7AC6F0FEAAA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BH</a:t>
            </a:r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capture to an </a:t>
            </a:r>
            <a:r>
              <a:rPr lang="en-US" altLang="ja-JP" sz="4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AGN</a:t>
            </a:r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disk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0A691493-12A0-41FF-B849-D355B7570308}"/>
              </a:ext>
            </a:extLst>
          </p:cNvPr>
          <p:cNvSpPr/>
          <p:nvPr/>
        </p:nvSpPr>
        <p:spPr>
          <a:xfrm>
            <a:off x="1273415" y="2468552"/>
            <a:ext cx="3012141" cy="24898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上カーブ矢印 16">
            <a:extLst>
              <a:ext uri="{FF2B5EF4-FFF2-40B4-BE49-F238E27FC236}">
                <a16:creationId xmlns:a16="http://schemas.microsoft.com/office/drawing/2014/main" id="{9672513A-5EBF-4739-B6CD-94141B7B3643}"/>
              </a:ext>
            </a:extLst>
          </p:cNvPr>
          <p:cNvSpPr/>
          <p:nvPr/>
        </p:nvSpPr>
        <p:spPr>
          <a:xfrm rot="548472">
            <a:off x="1953756" y="2691953"/>
            <a:ext cx="1268396" cy="290495"/>
          </a:xfrm>
          <a:prstGeom prst="curvedUpArrow">
            <a:avLst>
              <a:gd name="adj1" fmla="val 25000"/>
              <a:gd name="adj2" fmla="val 50000"/>
              <a:gd name="adj3" fmla="val 78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上カーブ矢印 22">
            <a:extLst>
              <a:ext uri="{FF2B5EF4-FFF2-40B4-BE49-F238E27FC236}">
                <a16:creationId xmlns:a16="http://schemas.microsoft.com/office/drawing/2014/main" id="{2F2D3C4E-3473-4177-A940-CE321DC942F6}"/>
              </a:ext>
            </a:extLst>
          </p:cNvPr>
          <p:cNvSpPr/>
          <p:nvPr/>
        </p:nvSpPr>
        <p:spPr>
          <a:xfrm rot="10394534">
            <a:off x="1915128" y="1239524"/>
            <a:ext cx="1499939" cy="509427"/>
          </a:xfrm>
          <a:prstGeom prst="curvedUpArrow">
            <a:avLst>
              <a:gd name="adj1" fmla="val 25000"/>
              <a:gd name="adj2" fmla="val 50000"/>
              <a:gd name="adj3" fmla="val 78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円/楕円 19">
            <a:extLst>
              <a:ext uri="{FF2B5EF4-FFF2-40B4-BE49-F238E27FC236}">
                <a16:creationId xmlns:a16="http://schemas.microsoft.com/office/drawing/2014/main" id="{D6EBC43B-E7BF-4BF9-9344-40A73D2B304E}"/>
              </a:ext>
            </a:extLst>
          </p:cNvPr>
          <p:cNvSpPr/>
          <p:nvPr/>
        </p:nvSpPr>
        <p:spPr>
          <a:xfrm rot="5040554">
            <a:off x="3386554" y="1750510"/>
            <a:ext cx="327918" cy="286558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円/楕円 20">
            <a:extLst>
              <a:ext uri="{FF2B5EF4-FFF2-40B4-BE49-F238E27FC236}">
                <a16:creationId xmlns:a16="http://schemas.microsoft.com/office/drawing/2014/main" id="{3A859273-4E2E-442F-80E9-1FB09AA891C6}"/>
              </a:ext>
            </a:extLst>
          </p:cNvPr>
          <p:cNvSpPr/>
          <p:nvPr/>
        </p:nvSpPr>
        <p:spPr>
          <a:xfrm rot="5040554">
            <a:off x="1870000" y="2317482"/>
            <a:ext cx="305233" cy="30214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438D736-9729-4344-82BE-87EDB39637FD}"/>
              </a:ext>
            </a:extLst>
          </p:cNvPr>
          <p:cNvCxnSpPr>
            <a:cxnSpLocks/>
          </p:cNvCxnSpPr>
          <p:nvPr/>
        </p:nvCxnSpPr>
        <p:spPr>
          <a:xfrm flipV="1">
            <a:off x="4740091" y="2633625"/>
            <a:ext cx="649466" cy="0"/>
          </a:xfrm>
          <a:prstGeom prst="straightConnector1">
            <a:avLst/>
          </a:prstGeom>
          <a:ln w="603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ylinder 18">
            <a:extLst>
              <a:ext uri="{FF2B5EF4-FFF2-40B4-BE49-F238E27FC236}">
                <a16:creationId xmlns:a16="http://schemas.microsoft.com/office/drawing/2014/main" id="{65F4BC90-7C9B-4B29-A57A-E1DA0F568155}"/>
              </a:ext>
            </a:extLst>
          </p:cNvPr>
          <p:cNvSpPr/>
          <p:nvPr/>
        </p:nvSpPr>
        <p:spPr>
          <a:xfrm>
            <a:off x="5627274" y="2468552"/>
            <a:ext cx="3012141" cy="24898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円/楕円 20">
            <a:extLst>
              <a:ext uri="{FF2B5EF4-FFF2-40B4-BE49-F238E27FC236}">
                <a16:creationId xmlns:a16="http://schemas.microsoft.com/office/drawing/2014/main" id="{A8BF53E7-F90C-4B04-886F-A47990984C0A}"/>
              </a:ext>
            </a:extLst>
          </p:cNvPr>
          <p:cNvSpPr/>
          <p:nvPr/>
        </p:nvSpPr>
        <p:spPr>
          <a:xfrm rot="5040554">
            <a:off x="7707286" y="2482555"/>
            <a:ext cx="305233" cy="30214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上カーブ矢印 16">
            <a:extLst>
              <a:ext uri="{FF2B5EF4-FFF2-40B4-BE49-F238E27FC236}">
                <a16:creationId xmlns:a16="http://schemas.microsoft.com/office/drawing/2014/main" id="{5F170C57-A78F-433A-AFCB-971FE569B4A9}"/>
              </a:ext>
            </a:extLst>
          </p:cNvPr>
          <p:cNvSpPr/>
          <p:nvPr/>
        </p:nvSpPr>
        <p:spPr>
          <a:xfrm flipH="1" flipV="1">
            <a:off x="6514542" y="2547324"/>
            <a:ext cx="1240033" cy="45719"/>
          </a:xfrm>
          <a:prstGeom prst="curvedUpArrow">
            <a:avLst>
              <a:gd name="adj1" fmla="val 25000"/>
              <a:gd name="adj2" fmla="val 50000"/>
              <a:gd name="adj3" fmla="val 78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円/楕円 19">
            <a:extLst>
              <a:ext uri="{FF2B5EF4-FFF2-40B4-BE49-F238E27FC236}">
                <a16:creationId xmlns:a16="http://schemas.microsoft.com/office/drawing/2014/main" id="{7F23CEDE-2DAE-4837-B017-9151C864C60D}"/>
              </a:ext>
            </a:extLst>
          </p:cNvPr>
          <p:cNvSpPr/>
          <p:nvPr/>
        </p:nvSpPr>
        <p:spPr>
          <a:xfrm rot="5040554">
            <a:off x="5953257" y="2507299"/>
            <a:ext cx="327918" cy="286558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上カーブ矢印 22">
            <a:extLst>
              <a:ext uri="{FF2B5EF4-FFF2-40B4-BE49-F238E27FC236}">
                <a16:creationId xmlns:a16="http://schemas.microsoft.com/office/drawing/2014/main" id="{73364BF5-7717-44E2-8599-2A2E5C00EFFA}"/>
              </a:ext>
            </a:extLst>
          </p:cNvPr>
          <p:cNvSpPr/>
          <p:nvPr/>
        </p:nvSpPr>
        <p:spPr>
          <a:xfrm>
            <a:off x="6159173" y="2682855"/>
            <a:ext cx="1948341" cy="130472"/>
          </a:xfrm>
          <a:prstGeom prst="curvedUpArrow">
            <a:avLst>
              <a:gd name="adj1" fmla="val 25000"/>
              <a:gd name="adj2" fmla="val 50000"/>
              <a:gd name="adj3" fmla="val 78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円/楕円 5">
            <a:extLst>
              <a:ext uri="{FF2B5EF4-FFF2-40B4-BE49-F238E27FC236}">
                <a16:creationId xmlns:a16="http://schemas.microsoft.com/office/drawing/2014/main" id="{2853F588-FA0C-4423-AB3D-D10A1DA215C1}"/>
              </a:ext>
            </a:extLst>
          </p:cNvPr>
          <p:cNvSpPr/>
          <p:nvPr/>
        </p:nvSpPr>
        <p:spPr>
          <a:xfrm rot="5040554">
            <a:off x="7129384" y="5148206"/>
            <a:ext cx="604867" cy="604867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24" name="円/楕円 7">
            <a:extLst>
              <a:ext uri="{FF2B5EF4-FFF2-40B4-BE49-F238E27FC236}">
                <a16:creationId xmlns:a16="http://schemas.microsoft.com/office/drawing/2014/main" id="{D2EF845F-B4EB-4714-8735-A0904B5CB3FB}"/>
              </a:ext>
            </a:extLst>
          </p:cNvPr>
          <p:cNvSpPr/>
          <p:nvPr/>
        </p:nvSpPr>
        <p:spPr>
          <a:xfrm>
            <a:off x="6494562" y="5264821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25" name="円/楕円 8">
            <a:extLst>
              <a:ext uri="{FF2B5EF4-FFF2-40B4-BE49-F238E27FC236}">
                <a16:creationId xmlns:a16="http://schemas.microsoft.com/office/drawing/2014/main" id="{B9CEB9BE-0BBC-4102-8928-FE7B2DE5B8EB}"/>
              </a:ext>
            </a:extLst>
          </p:cNvPr>
          <p:cNvSpPr/>
          <p:nvPr/>
        </p:nvSpPr>
        <p:spPr>
          <a:xfrm>
            <a:off x="6379645" y="4977279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26" name="円/楕円 9">
            <a:extLst>
              <a:ext uri="{FF2B5EF4-FFF2-40B4-BE49-F238E27FC236}">
                <a16:creationId xmlns:a16="http://schemas.microsoft.com/office/drawing/2014/main" id="{231813BF-CA84-4C07-922F-B2D3D0A14F7D}"/>
              </a:ext>
            </a:extLst>
          </p:cNvPr>
          <p:cNvSpPr/>
          <p:nvPr/>
        </p:nvSpPr>
        <p:spPr>
          <a:xfrm>
            <a:off x="6107269" y="5782986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27" name="円/楕円 10">
            <a:extLst>
              <a:ext uri="{FF2B5EF4-FFF2-40B4-BE49-F238E27FC236}">
                <a16:creationId xmlns:a16="http://schemas.microsoft.com/office/drawing/2014/main" id="{2B44A102-552A-42C7-BE5E-E93EDD7C7F94}"/>
              </a:ext>
            </a:extLst>
          </p:cNvPr>
          <p:cNvSpPr/>
          <p:nvPr/>
        </p:nvSpPr>
        <p:spPr>
          <a:xfrm>
            <a:off x="6925240" y="4737446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28" name="円/楕円 11">
            <a:extLst>
              <a:ext uri="{FF2B5EF4-FFF2-40B4-BE49-F238E27FC236}">
                <a16:creationId xmlns:a16="http://schemas.microsoft.com/office/drawing/2014/main" id="{6D87C3DF-4288-4AB5-BCD7-79DB67E55317}"/>
              </a:ext>
            </a:extLst>
          </p:cNvPr>
          <p:cNvSpPr/>
          <p:nvPr/>
        </p:nvSpPr>
        <p:spPr>
          <a:xfrm>
            <a:off x="8187902" y="5747507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29" name="円/楕円 12">
            <a:extLst>
              <a:ext uri="{FF2B5EF4-FFF2-40B4-BE49-F238E27FC236}">
                <a16:creationId xmlns:a16="http://schemas.microsoft.com/office/drawing/2014/main" id="{7B2BC458-EC05-4AAA-B10F-74936C10829A}"/>
              </a:ext>
            </a:extLst>
          </p:cNvPr>
          <p:cNvSpPr/>
          <p:nvPr/>
        </p:nvSpPr>
        <p:spPr>
          <a:xfrm>
            <a:off x="8440876" y="4707166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30" name="円/楕円 13">
            <a:extLst>
              <a:ext uri="{FF2B5EF4-FFF2-40B4-BE49-F238E27FC236}">
                <a16:creationId xmlns:a16="http://schemas.microsoft.com/office/drawing/2014/main" id="{37186310-F2F5-4D96-BA55-35A52BD3B9A6}"/>
              </a:ext>
            </a:extLst>
          </p:cNvPr>
          <p:cNvSpPr/>
          <p:nvPr/>
        </p:nvSpPr>
        <p:spPr>
          <a:xfrm>
            <a:off x="8187902" y="4996989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31" name="円/楕円 14">
            <a:extLst>
              <a:ext uri="{FF2B5EF4-FFF2-40B4-BE49-F238E27FC236}">
                <a16:creationId xmlns:a16="http://schemas.microsoft.com/office/drawing/2014/main" id="{1513735B-2279-4255-8B2C-7E48280712B2}"/>
              </a:ext>
            </a:extLst>
          </p:cNvPr>
          <p:cNvSpPr/>
          <p:nvPr/>
        </p:nvSpPr>
        <p:spPr>
          <a:xfrm>
            <a:off x="8036685" y="6131115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32" name="円/楕円 15">
            <a:extLst>
              <a:ext uri="{FF2B5EF4-FFF2-40B4-BE49-F238E27FC236}">
                <a16:creationId xmlns:a16="http://schemas.microsoft.com/office/drawing/2014/main" id="{E6539F0E-AD41-4460-88A3-C967314EA1C9}"/>
              </a:ext>
            </a:extLst>
          </p:cNvPr>
          <p:cNvSpPr/>
          <p:nvPr/>
        </p:nvSpPr>
        <p:spPr>
          <a:xfrm>
            <a:off x="8488198" y="5264821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33" name="円/楕円 16">
            <a:extLst>
              <a:ext uri="{FF2B5EF4-FFF2-40B4-BE49-F238E27FC236}">
                <a16:creationId xmlns:a16="http://schemas.microsoft.com/office/drawing/2014/main" id="{B5A91660-2BD4-4BAC-84B9-9E5B65DDAEFC}"/>
              </a:ext>
            </a:extLst>
          </p:cNvPr>
          <p:cNvSpPr/>
          <p:nvPr/>
        </p:nvSpPr>
        <p:spPr>
          <a:xfrm>
            <a:off x="6925240" y="4313811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34" name="円/楕円 17">
            <a:extLst>
              <a:ext uri="{FF2B5EF4-FFF2-40B4-BE49-F238E27FC236}">
                <a16:creationId xmlns:a16="http://schemas.microsoft.com/office/drawing/2014/main" id="{05DC8BBC-CDFA-4D8A-ACF7-9B333A034834}"/>
              </a:ext>
            </a:extLst>
          </p:cNvPr>
          <p:cNvSpPr/>
          <p:nvPr/>
        </p:nvSpPr>
        <p:spPr>
          <a:xfrm>
            <a:off x="7322174" y="4529307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35" name="円/楕円 18">
            <a:extLst>
              <a:ext uri="{FF2B5EF4-FFF2-40B4-BE49-F238E27FC236}">
                <a16:creationId xmlns:a16="http://schemas.microsoft.com/office/drawing/2014/main" id="{0A52C5EF-32E3-4451-BCFB-324B6CAAF9EB}"/>
              </a:ext>
            </a:extLst>
          </p:cNvPr>
          <p:cNvSpPr/>
          <p:nvPr/>
        </p:nvSpPr>
        <p:spPr>
          <a:xfrm>
            <a:off x="7815260" y="5633681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36" name="円/楕円 19">
            <a:extLst>
              <a:ext uri="{FF2B5EF4-FFF2-40B4-BE49-F238E27FC236}">
                <a16:creationId xmlns:a16="http://schemas.microsoft.com/office/drawing/2014/main" id="{5EFEEDC5-9D5B-463F-BF6D-CE03F4960606}"/>
              </a:ext>
            </a:extLst>
          </p:cNvPr>
          <p:cNvSpPr/>
          <p:nvPr/>
        </p:nvSpPr>
        <p:spPr>
          <a:xfrm>
            <a:off x="8149029" y="5375031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37" name="円/楕円 20">
            <a:extLst>
              <a:ext uri="{FF2B5EF4-FFF2-40B4-BE49-F238E27FC236}">
                <a16:creationId xmlns:a16="http://schemas.microsoft.com/office/drawing/2014/main" id="{090A18B0-1792-444F-A77E-7B1A95EFC631}"/>
              </a:ext>
            </a:extLst>
          </p:cNvPr>
          <p:cNvSpPr/>
          <p:nvPr/>
        </p:nvSpPr>
        <p:spPr>
          <a:xfrm>
            <a:off x="6379645" y="4586229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38" name="円/楕円 21">
            <a:extLst>
              <a:ext uri="{FF2B5EF4-FFF2-40B4-BE49-F238E27FC236}">
                <a16:creationId xmlns:a16="http://schemas.microsoft.com/office/drawing/2014/main" id="{789087E6-B47C-42D5-8973-E060A5BD2877}"/>
              </a:ext>
            </a:extLst>
          </p:cNvPr>
          <p:cNvSpPr/>
          <p:nvPr/>
        </p:nvSpPr>
        <p:spPr>
          <a:xfrm>
            <a:off x="6760940" y="5669767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39" name="円/楕円 22">
            <a:extLst>
              <a:ext uri="{FF2B5EF4-FFF2-40B4-BE49-F238E27FC236}">
                <a16:creationId xmlns:a16="http://schemas.microsoft.com/office/drawing/2014/main" id="{46B73D55-81B0-4A92-B1B8-9420D417451B}"/>
              </a:ext>
            </a:extLst>
          </p:cNvPr>
          <p:cNvSpPr/>
          <p:nvPr/>
        </p:nvSpPr>
        <p:spPr>
          <a:xfrm>
            <a:off x="6751342" y="4996989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40" name="円/楕円 24">
            <a:extLst>
              <a:ext uri="{FF2B5EF4-FFF2-40B4-BE49-F238E27FC236}">
                <a16:creationId xmlns:a16="http://schemas.microsoft.com/office/drawing/2014/main" id="{D47695E0-41E0-4CAA-8587-11F4BBF0E13B}"/>
              </a:ext>
            </a:extLst>
          </p:cNvPr>
          <p:cNvSpPr/>
          <p:nvPr/>
        </p:nvSpPr>
        <p:spPr>
          <a:xfrm>
            <a:off x="7809860" y="5223814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41" name="円/楕円 25">
            <a:extLst>
              <a:ext uri="{FF2B5EF4-FFF2-40B4-BE49-F238E27FC236}">
                <a16:creationId xmlns:a16="http://schemas.microsoft.com/office/drawing/2014/main" id="{BA71F6E3-6D1E-468E-8CD1-430DE57FEC3E}"/>
              </a:ext>
            </a:extLst>
          </p:cNvPr>
          <p:cNvSpPr/>
          <p:nvPr/>
        </p:nvSpPr>
        <p:spPr>
          <a:xfrm>
            <a:off x="7175079" y="5884829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42" name="円/楕円 26">
            <a:extLst>
              <a:ext uri="{FF2B5EF4-FFF2-40B4-BE49-F238E27FC236}">
                <a16:creationId xmlns:a16="http://schemas.microsoft.com/office/drawing/2014/main" id="{E7B45C5B-F3C7-4180-B4DF-FD048D7545AD}"/>
              </a:ext>
            </a:extLst>
          </p:cNvPr>
          <p:cNvSpPr/>
          <p:nvPr/>
        </p:nvSpPr>
        <p:spPr>
          <a:xfrm>
            <a:off x="7961077" y="4618947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43" name="円/楕円 27">
            <a:extLst>
              <a:ext uri="{FF2B5EF4-FFF2-40B4-BE49-F238E27FC236}">
                <a16:creationId xmlns:a16="http://schemas.microsoft.com/office/drawing/2014/main" id="{3A0B87E1-FC24-4A6B-8FA0-84ECBDCB8F4B}"/>
              </a:ext>
            </a:extLst>
          </p:cNvPr>
          <p:cNvSpPr/>
          <p:nvPr/>
        </p:nvSpPr>
        <p:spPr>
          <a:xfrm>
            <a:off x="6641174" y="5859090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44" name="円/楕円 28">
            <a:extLst>
              <a:ext uri="{FF2B5EF4-FFF2-40B4-BE49-F238E27FC236}">
                <a16:creationId xmlns:a16="http://schemas.microsoft.com/office/drawing/2014/main" id="{80CF83AE-0FAA-4767-933E-C8122DADC591}"/>
              </a:ext>
            </a:extLst>
          </p:cNvPr>
          <p:cNvSpPr/>
          <p:nvPr/>
        </p:nvSpPr>
        <p:spPr>
          <a:xfrm>
            <a:off x="7591028" y="6364993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45" name="円/楕円 29">
            <a:extLst>
              <a:ext uri="{FF2B5EF4-FFF2-40B4-BE49-F238E27FC236}">
                <a16:creationId xmlns:a16="http://schemas.microsoft.com/office/drawing/2014/main" id="{6C682054-D0F9-465F-9739-7A36AB8ED8BA}"/>
              </a:ext>
            </a:extLst>
          </p:cNvPr>
          <p:cNvSpPr/>
          <p:nvPr/>
        </p:nvSpPr>
        <p:spPr>
          <a:xfrm>
            <a:off x="7764164" y="4238450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47" name="円/楕円 33">
            <a:extLst>
              <a:ext uri="{FF2B5EF4-FFF2-40B4-BE49-F238E27FC236}">
                <a16:creationId xmlns:a16="http://schemas.microsoft.com/office/drawing/2014/main" id="{9FBE13FC-245F-41CF-BFCE-65C85B50830C}"/>
              </a:ext>
            </a:extLst>
          </p:cNvPr>
          <p:cNvSpPr/>
          <p:nvPr/>
        </p:nvSpPr>
        <p:spPr>
          <a:xfrm>
            <a:off x="7528773" y="6066307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48" name="円/楕円 34">
            <a:extLst>
              <a:ext uri="{FF2B5EF4-FFF2-40B4-BE49-F238E27FC236}">
                <a16:creationId xmlns:a16="http://schemas.microsoft.com/office/drawing/2014/main" id="{9CF7E878-6AF1-441D-A631-409C1A55B30A}"/>
              </a:ext>
            </a:extLst>
          </p:cNvPr>
          <p:cNvSpPr/>
          <p:nvPr/>
        </p:nvSpPr>
        <p:spPr>
          <a:xfrm>
            <a:off x="6743686" y="6213776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49" name="円/楕円 35">
            <a:extLst>
              <a:ext uri="{FF2B5EF4-FFF2-40B4-BE49-F238E27FC236}">
                <a16:creationId xmlns:a16="http://schemas.microsoft.com/office/drawing/2014/main" id="{0301D95A-D107-448C-B418-986365C3F8B4}"/>
              </a:ext>
            </a:extLst>
          </p:cNvPr>
          <p:cNvSpPr/>
          <p:nvPr/>
        </p:nvSpPr>
        <p:spPr>
          <a:xfrm>
            <a:off x="7646733" y="4888213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50" name="円/楕円 36">
            <a:extLst>
              <a:ext uri="{FF2B5EF4-FFF2-40B4-BE49-F238E27FC236}">
                <a16:creationId xmlns:a16="http://schemas.microsoft.com/office/drawing/2014/main" id="{EB63898E-DC6C-403F-B69A-B66955B31FCC}"/>
              </a:ext>
            </a:extLst>
          </p:cNvPr>
          <p:cNvSpPr/>
          <p:nvPr/>
        </p:nvSpPr>
        <p:spPr>
          <a:xfrm>
            <a:off x="6880357" y="5194651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cxnSp>
        <p:nvCxnSpPr>
          <p:cNvPr id="51" name="直線矢印コネクタ 37">
            <a:extLst>
              <a:ext uri="{FF2B5EF4-FFF2-40B4-BE49-F238E27FC236}">
                <a16:creationId xmlns:a16="http://schemas.microsoft.com/office/drawing/2014/main" id="{F48085AF-55F9-4F72-A872-CD6041F7BAB0}"/>
              </a:ext>
            </a:extLst>
          </p:cNvPr>
          <p:cNvCxnSpPr/>
          <p:nvPr/>
        </p:nvCxnSpPr>
        <p:spPr>
          <a:xfrm flipH="1" flipV="1">
            <a:off x="7518227" y="5717482"/>
            <a:ext cx="75609" cy="37361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38">
            <a:extLst>
              <a:ext uri="{FF2B5EF4-FFF2-40B4-BE49-F238E27FC236}">
                <a16:creationId xmlns:a16="http://schemas.microsoft.com/office/drawing/2014/main" id="{A1FC8073-1E71-4877-874D-3053B4070A38}"/>
              </a:ext>
            </a:extLst>
          </p:cNvPr>
          <p:cNvCxnSpPr>
            <a:stCxn id="38" idx="6"/>
            <a:endCxn id="17" idx="4"/>
          </p:cNvCxnSpPr>
          <p:nvPr/>
        </p:nvCxnSpPr>
        <p:spPr>
          <a:xfrm flipV="1">
            <a:off x="6912157" y="5482204"/>
            <a:ext cx="218879" cy="26317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39">
            <a:extLst>
              <a:ext uri="{FF2B5EF4-FFF2-40B4-BE49-F238E27FC236}">
                <a16:creationId xmlns:a16="http://schemas.microsoft.com/office/drawing/2014/main" id="{2E79D48C-5243-45B0-A5B0-337AFC4AF2A9}"/>
              </a:ext>
            </a:extLst>
          </p:cNvPr>
          <p:cNvCxnSpPr/>
          <p:nvPr/>
        </p:nvCxnSpPr>
        <p:spPr>
          <a:xfrm>
            <a:off x="7039496" y="4868569"/>
            <a:ext cx="120941" cy="35498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40">
            <a:extLst>
              <a:ext uri="{FF2B5EF4-FFF2-40B4-BE49-F238E27FC236}">
                <a16:creationId xmlns:a16="http://schemas.microsoft.com/office/drawing/2014/main" id="{976A06AD-A3EA-4AE7-A954-BADC9DE6C4B5}"/>
              </a:ext>
            </a:extLst>
          </p:cNvPr>
          <p:cNvCxnSpPr>
            <a:endCxn id="17" idx="1"/>
          </p:cNvCxnSpPr>
          <p:nvPr/>
        </p:nvCxnSpPr>
        <p:spPr>
          <a:xfrm flipH="1">
            <a:off x="7622183" y="5058977"/>
            <a:ext cx="63537" cy="15665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9">
            <a:extLst>
              <a:ext uri="{FF2B5EF4-FFF2-40B4-BE49-F238E27FC236}">
                <a16:creationId xmlns:a16="http://schemas.microsoft.com/office/drawing/2014/main" id="{29D2B789-13CB-46E6-AE30-64643E32A9BA}"/>
              </a:ext>
            </a:extLst>
          </p:cNvPr>
          <p:cNvCxnSpPr/>
          <p:nvPr/>
        </p:nvCxnSpPr>
        <p:spPr>
          <a:xfrm flipH="1">
            <a:off x="866555" y="5276489"/>
            <a:ext cx="1209734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下矢印 60">
            <a:extLst>
              <a:ext uri="{FF2B5EF4-FFF2-40B4-BE49-F238E27FC236}">
                <a16:creationId xmlns:a16="http://schemas.microsoft.com/office/drawing/2014/main" id="{5DAC173D-77F1-435E-9C49-FA122A8D544B}"/>
              </a:ext>
            </a:extLst>
          </p:cNvPr>
          <p:cNvSpPr/>
          <p:nvPr/>
        </p:nvSpPr>
        <p:spPr>
          <a:xfrm>
            <a:off x="3714011" y="4323533"/>
            <a:ext cx="475851" cy="50877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59" name="円/楕円 62">
            <a:extLst>
              <a:ext uri="{FF2B5EF4-FFF2-40B4-BE49-F238E27FC236}">
                <a16:creationId xmlns:a16="http://schemas.microsoft.com/office/drawing/2014/main" id="{D4294995-C8FC-4B7D-B62A-159D755A0000}"/>
              </a:ext>
            </a:extLst>
          </p:cNvPr>
          <p:cNvSpPr/>
          <p:nvPr/>
        </p:nvSpPr>
        <p:spPr>
          <a:xfrm>
            <a:off x="790946" y="5654531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60" name="円/楕円 63">
            <a:extLst>
              <a:ext uri="{FF2B5EF4-FFF2-40B4-BE49-F238E27FC236}">
                <a16:creationId xmlns:a16="http://schemas.microsoft.com/office/drawing/2014/main" id="{A268D289-849F-4A76-922E-AA8B5D41DAA9}"/>
              </a:ext>
            </a:extLst>
          </p:cNvPr>
          <p:cNvSpPr/>
          <p:nvPr/>
        </p:nvSpPr>
        <p:spPr>
          <a:xfrm>
            <a:off x="1017772" y="4747230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61" name="円/楕円 64">
            <a:extLst>
              <a:ext uri="{FF2B5EF4-FFF2-40B4-BE49-F238E27FC236}">
                <a16:creationId xmlns:a16="http://schemas.microsoft.com/office/drawing/2014/main" id="{6A91C8BC-ACA3-486B-B48A-224F0BB8C362}"/>
              </a:ext>
            </a:extLst>
          </p:cNvPr>
          <p:cNvSpPr/>
          <p:nvPr/>
        </p:nvSpPr>
        <p:spPr>
          <a:xfrm>
            <a:off x="1547699" y="6106011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62" name="円/楕円 65">
            <a:extLst>
              <a:ext uri="{FF2B5EF4-FFF2-40B4-BE49-F238E27FC236}">
                <a16:creationId xmlns:a16="http://schemas.microsoft.com/office/drawing/2014/main" id="{7B5618CF-59B8-4F91-A75A-293908D64152}"/>
              </a:ext>
            </a:extLst>
          </p:cNvPr>
          <p:cNvSpPr/>
          <p:nvPr/>
        </p:nvSpPr>
        <p:spPr>
          <a:xfrm>
            <a:off x="4571366" y="5200880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63" name="円/楕円 66">
            <a:extLst>
              <a:ext uri="{FF2B5EF4-FFF2-40B4-BE49-F238E27FC236}">
                <a16:creationId xmlns:a16="http://schemas.microsoft.com/office/drawing/2014/main" id="{2E34B52F-1DBE-40FF-9923-1366CCB39CD0}"/>
              </a:ext>
            </a:extLst>
          </p:cNvPr>
          <p:cNvSpPr/>
          <p:nvPr/>
        </p:nvSpPr>
        <p:spPr>
          <a:xfrm>
            <a:off x="1872145" y="4563295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64" name="円/楕円 67">
            <a:extLst>
              <a:ext uri="{FF2B5EF4-FFF2-40B4-BE49-F238E27FC236}">
                <a16:creationId xmlns:a16="http://schemas.microsoft.com/office/drawing/2014/main" id="{326F01AB-9C6E-4E3F-A34F-D3F48BDF0069}"/>
              </a:ext>
            </a:extLst>
          </p:cNvPr>
          <p:cNvSpPr/>
          <p:nvPr/>
        </p:nvSpPr>
        <p:spPr>
          <a:xfrm>
            <a:off x="3361632" y="6108181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65" name="円/楕円 68">
            <a:extLst>
              <a:ext uri="{FF2B5EF4-FFF2-40B4-BE49-F238E27FC236}">
                <a16:creationId xmlns:a16="http://schemas.microsoft.com/office/drawing/2014/main" id="{91F576ED-5F67-4736-B2B4-92AF966AF8A6}"/>
              </a:ext>
            </a:extLst>
          </p:cNvPr>
          <p:cNvSpPr/>
          <p:nvPr/>
        </p:nvSpPr>
        <p:spPr>
          <a:xfrm>
            <a:off x="4193324" y="5730139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66" name="円/楕円 69">
            <a:extLst>
              <a:ext uri="{FF2B5EF4-FFF2-40B4-BE49-F238E27FC236}">
                <a16:creationId xmlns:a16="http://schemas.microsoft.com/office/drawing/2014/main" id="{CF4CC145-65C0-458C-BAC5-96F3E4BB2746}"/>
              </a:ext>
            </a:extLst>
          </p:cNvPr>
          <p:cNvSpPr/>
          <p:nvPr/>
        </p:nvSpPr>
        <p:spPr>
          <a:xfrm>
            <a:off x="3134807" y="4822838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67" name="円/楕円 70">
            <a:extLst>
              <a:ext uri="{FF2B5EF4-FFF2-40B4-BE49-F238E27FC236}">
                <a16:creationId xmlns:a16="http://schemas.microsoft.com/office/drawing/2014/main" id="{F1E6BCD3-FD60-4503-8A3A-FB7005B27B62}"/>
              </a:ext>
            </a:extLst>
          </p:cNvPr>
          <p:cNvSpPr/>
          <p:nvPr/>
        </p:nvSpPr>
        <p:spPr>
          <a:xfrm>
            <a:off x="4798192" y="4898447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68" name="円/楕円 71">
            <a:extLst>
              <a:ext uri="{FF2B5EF4-FFF2-40B4-BE49-F238E27FC236}">
                <a16:creationId xmlns:a16="http://schemas.microsoft.com/office/drawing/2014/main" id="{D8E6F6D4-CEF5-4FD7-BC9A-89BB342887DA}"/>
              </a:ext>
            </a:extLst>
          </p:cNvPr>
          <p:cNvSpPr/>
          <p:nvPr/>
        </p:nvSpPr>
        <p:spPr>
          <a:xfrm>
            <a:off x="2983590" y="5956964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69" name="円/楕円 72">
            <a:extLst>
              <a:ext uri="{FF2B5EF4-FFF2-40B4-BE49-F238E27FC236}">
                <a16:creationId xmlns:a16="http://schemas.microsoft.com/office/drawing/2014/main" id="{4BCE820E-6C3C-4D31-836A-0E938B7212A2}"/>
              </a:ext>
            </a:extLst>
          </p:cNvPr>
          <p:cNvSpPr/>
          <p:nvPr/>
        </p:nvSpPr>
        <p:spPr>
          <a:xfrm>
            <a:off x="4268933" y="5352097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70" name="円/楕円 73">
            <a:extLst>
              <a:ext uri="{FF2B5EF4-FFF2-40B4-BE49-F238E27FC236}">
                <a16:creationId xmlns:a16="http://schemas.microsoft.com/office/drawing/2014/main" id="{F43D1B15-0880-4E91-9763-936A436903A4}"/>
              </a:ext>
            </a:extLst>
          </p:cNvPr>
          <p:cNvSpPr/>
          <p:nvPr/>
        </p:nvSpPr>
        <p:spPr>
          <a:xfrm>
            <a:off x="3739674" y="5427705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71" name="円/楕円 74">
            <a:extLst>
              <a:ext uri="{FF2B5EF4-FFF2-40B4-BE49-F238E27FC236}">
                <a16:creationId xmlns:a16="http://schemas.microsoft.com/office/drawing/2014/main" id="{1ED81375-2D85-4645-AB23-C58FBA0B8E94}"/>
              </a:ext>
            </a:extLst>
          </p:cNvPr>
          <p:cNvSpPr/>
          <p:nvPr/>
        </p:nvSpPr>
        <p:spPr>
          <a:xfrm>
            <a:off x="4873800" y="5730139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72" name="円/楕円 75">
            <a:extLst>
              <a:ext uri="{FF2B5EF4-FFF2-40B4-BE49-F238E27FC236}">
                <a16:creationId xmlns:a16="http://schemas.microsoft.com/office/drawing/2014/main" id="{E531F3FD-6F83-4D12-B28B-3FABC020D515}"/>
              </a:ext>
            </a:extLst>
          </p:cNvPr>
          <p:cNvSpPr/>
          <p:nvPr/>
        </p:nvSpPr>
        <p:spPr>
          <a:xfrm>
            <a:off x="4117716" y="4822838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73" name="円/楕円 76">
            <a:extLst>
              <a:ext uri="{FF2B5EF4-FFF2-40B4-BE49-F238E27FC236}">
                <a16:creationId xmlns:a16="http://schemas.microsoft.com/office/drawing/2014/main" id="{DFA8C833-DB12-486F-AA18-E71FB4CC6273}"/>
              </a:ext>
            </a:extLst>
          </p:cNvPr>
          <p:cNvSpPr/>
          <p:nvPr/>
        </p:nvSpPr>
        <p:spPr>
          <a:xfrm>
            <a:off x="3966499" y="5578922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74" name="円/楕円 77">
            <a:extLst>
              <a:ext uri="{FF2B5EF4-FFF2-40B4-BE49-F238E27FC236}">
                <a16:creationId xmlns:a16="http://schemas.microsoft.com/office/drawing/2014/main" id="{C455271E-4680-4AD7-B4C3-D7681C0AA44D}"/>
              </a:ext>
            </a:extLst>
          </p:cNvPr>
          <p:cNvSpPr/>
          <p:nvPr/>
        </p:nvSpPr>
        <p:spPr>
          <a:xfrm>
            <a:off x="3588457" y="4596013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75" name="円/楕円 78">
            <a:extLst>
              <a:ext uri="{FF2B5EF4-FFF2-40B4-BE49-F238E27FC236}">
                <a16:creationId xmlns:a16="http://schemas.microsoft.com/office/drawing/2014/main" id="{F2654DCD-DB4B-4F65-BE23-C8FE7269BE12}"/>
              </a:ext>
            </a:extLst>
          </p:cNvPr>
          <p:cNvSpPr/>
          <p:nvPr/>
        </p:nvSpPr>
        <p:spPr>
          <a:xfrm>
            <a:off x="3437240" y="5276489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76" name="円/楕円 79">
            <a:extLst>
              <a:ext uri="{FF2B5EF4-FFF2-40B4-BE49-F238E27FC236}">
                <a16:creationId xmlns:a16="http://schemas.microsoft.com/office/drawing/2014/main" id="{F158A8F3-A366-4D71-B9EE-943ECDC77527}"/>
              </a:ext>
            </a:extLst>
          </p:cNvPr>
          <p:cNvSpPr/>
          <p:nvPr/>
        </p:nvSpPr>
        <p:spPr>
          <a:xfrm>
            <a:off x="3588457" y="5049663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77" name="円/楕円 80">
            <a:extLst>
              <a:ext uri="{FF2B5EF4-FFF2-40B4-BE49-F238E27FC236}">
                <a16:creationId xmlns:a16="http://schemas.microsoft.com/office/drawing/2014/main" id="{CB9BB1F2-1B90-4F21-8B12-6DA54083E2E4}"/>
              </a:ext>
            </a:extLst>
          </p:cNvPr>
          <p:cNvSpPr/>
          <p:nvPr/>
        </p:nvSpPr>
        <p:spPr>
          <a:xfrm>
            <a:off x="2314455" y="4301251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78" name="円/楕円 81">
            <a:extLst>
              <a:ext uri="{FF2B5EF4-FFF2-40B4-BE49-F238E27FC236}">
                <a16:creationId xmlns:a16="http://schemas.microsoft.com/office/drawing/2014/main" id="{7CD3F8F2-019C-4B81-B9AB-E15ED70FA38A}"/>
              </a:ext>
            </a:extLst>
          </p:cNvPr>
          <p:cNvSpPr/>
          <p:nvPr/>
        </p:nvSpPr>
        <p:spPr>
          <a:xfrm>
            <a:off x="1707845" y="5495616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79" name="円/楕円 82">
            <a:extLst>
              <a:ext uri="{FF2B5EF4-FFF2-40B4-BE49-F238E27FC236}">
                <a16:creationId xmlns:a16="http://schemas.microsoft.com/office/drawing/2014/main" id="{9F24EC01-FA26-4384-AC22-C9C37CE87457}"/>
              </a:ext>
            </a:extLst>
          </p:cNvPr>
          <p:cNvSpPr/>
          <p:nvPr/>
        </p:nvSpPr>
        <p:spPr>
          <a:xfrm>
            <a:off x="4193324" y="5125272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80" name="円/楕円 83">
            <a:extLst>
              <a:ext uri="{FF2B5EF4-FFF2-40B4-BE49-F238E27FC236}">
                <a16:creationId xmlns:a16="http://schemas.microsoft.com/office/drawing/2014/main" id="{68C7F781-2AC2-4F9D-A4BE-04B61A1110E6}"/>
              </a:ext>
            </a:extLst>
          </p:cNvPr>
          <p:cNvSpPr/>
          <p:nvPr/>
        </p:nvSpPr>
        <p:spPr>
          <a:xfrm>
            <a:off x="2683338" y="6369537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81" name="円/楕円 84">
            <a:extLst>
              <a:ext uri="{FF2B5EF4-FFF2-40B4-BE49-F238E27FC236}">
                <a16:creationId xmlns:a16="http://schemas.microsoft.com/office/drawing/2014/main" id="{948A594C-8AD7-41F5-ABCA-16F95D3A94E3}"/>
              </a:ext>
            </a:extLst>
          </p:cNvPr>
          <p:cNvSpPr/>
          <p:nvPr/>
        </p:nvSpPr>
        <p:spPr>
          <a:xfrm>
            <a:off x="2756765" y="5049663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82" name="円/楕円 85">
            <a:extLst>
              <a:ext uri="{FF2B5EF4-FFF2-40B4-BE49-F238E27FC236}">
                <a16:creationId xmlns:a16="http://schemas.microsoft.com/office/drawing/2014/main" id="{B2C73D7A-7C4E-4B2E-8404-314B5E4C9B02}"/>
              </a:ext>
            </a:extLst>
          </p:cNvPr>
          <p:cNvSpPr/>
          <p:nvPr/>
        </p:nvSpPr>
        <p:spPr>
          <a:xfrm>
            <a:off x="2121984" y="5710678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83" name="円/楕円 86">
            <a:extLst>
              <a:ext uri="{FF2B5EF4-FFF2-40B4-BE49-F238E27FC236}">
                <a16:creationId xmlns:a16="http://schemas.microsoft.com/office/drawing/2014/main" id="{4E986D73-A20C-4F33-9FF4-C733AA12E4C4}"/>
              </a:ext>
            </a:extLst>
          </p:cNvPr>
          <p:cNvSpPr/>
          <p:nvPr/>
        </p:nvSpPr>
        <p:spPr>
          <a:xfrm>
            <a:off x="2907982" y="4444796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84" name="円/楕円 87">
            <a:extLst>
              <a:ext uri="{FF2B5EF4-FFF2-40B4-BE49-F238E27FC236}">
                <a16:creationId xmlns:a16="http://schemas.microsoft.com/office/drawing/2014/main" id="{7BB43177-0BF6-4BD8-9811-68ECFBEB61D9}"/>
              </a:ext>
            </a:extLst>
          </p:cNvPr>
          <p:cNvSpPr/>
          <p:nvPr/>
        </p:nvSpPr>
        <p:spPr>
          <a:xfrm>
            <a:off x="4420150" y="4596013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85" name="円/楕円 88">
            <a:extLst>
              <a:ext uri="{FF2B5EF4-FFF2-40B4-BE49-F238E27FC236}">
                <a16:creationId xmlns:a16="http://schemas.microsoft.com/office/drawing/2014/main" id="{5A6D3132-0EE4-4BFF-9147-2EEEC1A43043}"/>
              </a:ext>
            </a:extLst>
          </p:cNvPr>
          <p:cNvSpPr/>
          <p:nvPr/>
        </p:nvSpPr>
        <p:spPr>
          <a:xfrm>
            <a:off x="3890891" y="5049663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86" name="円/楕円 89">
            <a:extLst>
              <a:ext uri="{FF2B5EF4-FFF2-40B4-BE49-F238E27FC236}">
                <a16:creationId xmlns:a16="http://schemas.microsoft.com/office/drawing/2014/main" id="{E6CBAD29-C2B2-4A76-93B7-840916903086}"/>
              </a:ext>
            </a:extLst>
          </p:cNvPr>
          <p:cNvSpPr/>
          <p:nvPr/>
        </p:nvSpPr>
        <p:spPr>
          <a:xfrm>
            <a:off x="1588079" y="5684939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87" name="円/楕円 90">
            <a:extLst>
              <a:ext uri="{FF2B5EF4-FFF2-40B4-BE49-F238E27FC236}">
                <a16:creationId xmlns:a16="http://schemas.microsoft.com/office/drawing/2014/main" id="{B19318CD-4550-4A31-9261-F308C6A4CFBE}"/>
              </a:ext>
            </a:extLst>
          </p:cNvPr>
          <p:cNvSpPr/>
          <p:nvPr/>
        </p:nvSpPr>
        <p:spPr>
          <a:xfrm>
            <a:off x="3437240" y="5654531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88" name="円/楕円 91">
            <a:extLst>
              <a:ext uri="{FF2B5EF4-FFF2-40B4-BE49-F238E27FC236}">
                <a16:creationId xmlns:a16="http://schemas.microsoft.com/office/drawing/2014/main" id="{F72E6FFE-6B1A-4E75-8DE8-4F6F8C51211A}"/>
              </a:ext>
            </a:extLst>
          </p:cNvPr>
          <p:cNvSpPr/>
          <p:nvPr/>
        </p:nvSpPr>
        <p:spPr>
          <a:xfrm>
            <a:off x="4571366" y="5503314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89" name="円/楕円 92">
            <a:extLst>
              <a:ext uri="{FF2B5EF4-FFF2-40B4-BE49-F238E27FC236}">
                <a16:creationId xmlns:a16="http://schemas.microsoft.com/office/drawing/2014/main" id="{158C7F1D-84D3-4A6B-BF1C-01072D8730B6}"/>
              </a:ext>
            </a:extLst>
          </p:cNvPr>
          <p:cNvSpPr/>
          <p:nvPr/>
        </p:nvSpPr>
        <p:spPr>
          <a:xfrm>
            <a:off x="3739674" y="5881356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90" name="円/楕円 93">
            <a:extLst>
              <a:ext uri="{FF2B5EF4-FFF2-40B4-BE49-F238E27FC236}">
                <a16:creationId xmlns:a16="http://schemas.microsoft.com/office/drawing/2014/main" id="{06882D6C-4579-4672-BC34-EAFE04414B74}"/>
              </a:ext>
            </a:extLst>
          </p:cNvPr>
          <p:cNvSpPr/>
          <p:nvPr/>
        </p:nvSpPr>
        <p:spPr>
          <a:xfrm>
            <a:off x="4873800" y="5352097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92" name="テキスト ボックス 98">
            <a:extLst>
              <a:ext uri="{FF2B5EF4-FFF2-40B4-BE49-F238E27FC236}">
                <a16:creationId xmlns:a16="http://schemas.microsoft.com/office/drawing/2014/main" id="{3322DD1E-E58D-4217-9D02-7ABEDC14D2A0}"/>
              </a:ext>
            </a:extLst>
          </p:cNvPr>
          <p:cNvSpPr txBox="1"/>
          <p:nvPr/>
        </p:nvSpPr>
        <p:spPr>
          <a:xfrm>
            <a:off x="304840" y="4801373"/>
            <a:ext cx="654346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940" b="1" i="1" dirty="0" err="1">
                <a:solidFill>
                  <a:srgbClr val="0070C0"/>
                </a:solidFill>
              </a:rPr>
              <a:t>v</a:t>
            </a:r>
            <a:r>
              <a:rPr lang="en-US" altLang="ja-JP" sz="2940" baseline="-25000" dirty="0" err="1">
                <a:solidFill>
                  <a:srgbClr val="0070C0"/>
                </a:solidFill>
              </a:rPr>
              <a:t>BH</a:t>
            </a:r>
            <a:endParaRPr lang="ja-JP" altLang="en-US" sz="2940" baseline="-25000" dirty="0">
              <a:solidFill>
                <a:srgbClr val="0070C0"/>
              </a:solidFill>
            </a:endParaRPr>
          </a:p>
        </p:txBody>
      </p:sp>
      <p:cxnSp>
        <p:nvCxnSpPr>
          <p:cNvPr id="94" name="直線矢印コネクタ 101">
            <a:extLst>
              <a:ext uri="{FF2B5EF4-FFF2-40B4-BE49-F238E27FC236}">
                <a16:creationId xmlns:a16="http://schemas.microsoft.com/office/drawing/2014/main" id="{4D248C72-A56F-4AD2-85B3-C4566A7D61F2}"/>
              </a:ext>
            </a:extLst>
          </p:cNvPr>
          <p:cNvCxnSpPr>
            <a:cxnSpLocks/>
          </p:cNvCxnSpPr>
          <p:nvPr/>
        </p:nvCxnSpPr>
        <p:spPr>
          <a:xfrm flipV="1">
            <a:off x="2583020" y="5266286"/>
            <a:ext cx="709748" cy="8804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円/楕円 102">
            <a:extLst>
              <a:ext uri="{FF2B5EF4-FFF2-40B4-BE49-F238E27FC236}">
                <a16:creationId xmlns:a16="http://schemas.microsoft.com/office/drawing/2014/main" id="{584052B0-6ABE-4D35-AE5E-8B44AD0ADEEE}"/>
              </a:ext>
            </a:extLst>
          </p:cNvPr>
          <p:cNvSpPr/>
          <p:nvPr/>
        </p:nvSpPr>
        <p:spPr>
          <a:xfrm>
            <a:off x="2475678" y="5892156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96" name="円/楕円 103">
            <a:extLst>
              <a:ext uri="{FF2B5EF4-FFF2-40B4-BE49-F238E27FC236}">
                <a16:creationId xmlns:a16="http://schemas.microsoft.com/office/drawing/2014/main" id="{63E71CAE-1E4E-45FA-BF1A-EBDF1D2BEA66}"/>
              </a:ext>
            </a:extLst>
          </p:cNvPr>
          <p:cNvSpPr/>
          <p:nvPr/>
        </p:nvSpPr>
        <p:spPr>
          <a:xfrm>
            <a:off x="2045123" y="6026167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97" name="円/楕円 104">
            <a:extLst>
              <a:ext uri="{FF2B5EF4-FFF2-40B4-BE49-F238E27FC236}">
                <a16:creationId xmlns:a16="http://schemas.microsoft.com/office/drawing/2014/main" id="{29AE12F4-F166-40EA-AE6A-62F9C6EF0CD2}"/>
              </a:ext>
            </a:extLst>
          </p:cNvPr>
          <p:cNvSpPr/>
          <p:nvPr/>
        </p:nvSpPr>
        <p:spPr>
          <a:xfrm>
            <a:off x="2593638" y="4714062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98" name="円/楕円 105">
            <a:extLst>
              <a:ext uri="{FF2B5EF4-FFF2-40B4-BE49-F238E27FC236}">
                <a16:creationId xmlns:a16="http://schemas.microsoft.com/office/drawing/2014/main" id="{D33C13D3-5FFF-4E5C-BDB6-96F6B0525401}"/>
              </a:ext>
            </a:extLst>
          </p:cNvPr>
          <p:cNvSpPr/>
          <p:nvPr/>
        </p:nvSpPr>
        <p:spPr>
          <a:xfrm>
            <a:off x="1827262" y="5020500"/>
            <a:ext cx="151217" cy="151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58" name="下矢印 61">
            <a:extLst>
              <a:ext uri="{FF2B5EF4-FFF2-40B4-BE49-F238E27FC236}">
                <a16:creationId xmlns:a16="http://schemas.microsoft.com/office/drawing/2014/main" id="{6957701A-BE43-4D38-A960-0D338F4794E6}"/>
              </a:ext>
            </a:extLst>
          </p:cNvPr>
          <p:cNvSpPr/>
          <p:nvPr/>
        </p:nvSpPr>
        <p:spPr>
          <a:xfrm rot="10800000">
            <a:off x="3720674" y="5730139"/>
            <a:ext cx="511831" cy="4536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55" name="円/楕円 58">
            <a:extLst>
              <a:ext uri="{FF2B5EF4-FFF2-40B4-BE49-F238E27FC236}">
                <a16:creationId xmlns:a16="http://schemas.microsoft.com/office/drawing/2014/main" id="{8EF62CEB-7762-49CE-9914-9B94CBF770E1}"/>
              </a:ext>
            </a:extLst>
          </p:cNvPr>
          <p:cNvSpPr/>
          <p:nvPr/>
        </p:nvSpPr>
        <p:spPr>
          <a:xfrm rot="5040554">
            <a:off x="2076289" y="4974055"/>
            <a:ext cx="604867" cy="604867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</p:spTree>
    <p:extLst>
      <p:ext uri="{BB962C8B-B14F-4D97-AF65-F5344CB8AC3E}">
        <p14:creationId xmlns:p14="http://schemas.microsoft.com/office/powerpoint/2010/main" val="58566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14541" y="6328038"/>
            <a:ext cx="2057400" cy="365125"/>
          </a:xfrm>
        </p:spPr>
        <p:txBody>
          <a:bodyPr/>
          <a:lstStyle/>
          <a:p>
            <a:fld id="{D6546764-B297-4037-A475-FCE547543FF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8" name="テキスト ボックス 8">
            <a:extLst>
              <a:ext uri="{FF2B5EF4-FFF2-40B4-BE49-F238E27FC236}">
                <a16:creationId xmlns:a16="http://schemas.microsoft.com/office/drawing/2014/main" id="{9E5930AF-1DC6-4320-9670-AEDA81BF6776}"/>
              </a:ext>
            </a:extLst>
          </p:cNvPr>
          <p:cNvSpPr txBox="1"/>
          <p:nvPr/>
        </p:nvSpPr>
        <p:spPr>
          <a:xfrm>
            <a:off x="7387047" y="2537073"/>
            <a:ext cx="1360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Baruteau+11</a:t>
            </a:r>
            <a:endParaRPr lang="ja-JP" altLang="en-US" sz="16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88C170-608B-441A-9C08-BB3F0F77A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759" y="1404250"/>
            <a:ext cx="2717792" cy="2739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1EF099-A82B-4344-A267-A4CF979B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656" y="1453410"/>
            <a:ext cx="2525421" cy="2648612"/>
          </a:xfrm>
          <a:prstGeom prst="rect">
            <a:avLst/>
          </a:prstGeom>
        </p:spPr>
      </p:pic>
      <p:sp>
        <p:nvSpPr>
          <p:cNvPr id="13" name="正方形/長方形 4">
            <a:extLst>
              <a:ext uri="{FF2B5EF4-FFF2-40B4-BE49-F238E27FC236}">
                <a16:creationId xmlns:a16="http://schemas.microsoft.com/office/drawing/2014/main" id="{842C2574-78DB-4185-ABE8-D7AC6F0FEAAA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Binary evolution in an </a:t>
            </a:r>
            <a:r>
              <a:rPr lang="en-US" altLang="ja-JP" sz="4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AGN</a:t>
            </a:r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disk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4CB58745-748F-4A91-BE6F-31349A36CDE1}"/>
              </a:ext>
            </a:extLst>
          </p:cNvPr>
          <p:cNvSpPr txBox="1">
            <a:spLocks/>
          </p:cNvSpPr>
          <p:nvPr/>
        </p:nvSpPr>
        <p:spPr>
          <a:xfrm>
            <a:off x="2508990" y="4436248"/>
            <a:ext cx="5699828" cy="2355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Binary hardening: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- gas dynamical friction from an </a:t>
            </a:r>
            <a:r>
              <a:rPr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AGN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disk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- torque from a </a:t>
            </a:r>
            <a:r>
              <a:rPr lang="en-US" altLang="ja-JP" sz="2400" dirty="0" err="1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circumbinary</a:t>
            </a:r>
            <a:r>
              <a:rPr lang="en-US" altLang="ja-JP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disk (CBD)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- binary-single (BS) interaction</a:t>
            </a:r>
          </a:p>
        </p:txBody>
      </p:sp>
    </p:spTree>
    <p:extLst>
      <p:ext uri="{BB962C8B-B14F-4D97-AF65-F5344CB8AC3E}">
        <p14:creationId xmlns:p14="http://schemas.microsoft.com/office/powerpoint/2010/main" val="331384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14541" y="6328038"/>
            <a:ext cx="2057400" cy="365125"/>
          </a:xfrm>
        </p:spPr>
        <p:txBody>
          <a:bodyPr/>
          <a:lstStyle/>
          <a:p>
            <a:fld id="{D6546764-B297-4037-A475-FCE547543FF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8" name="テキスト ボックス 8">
            <a:extLst>
              <a:ext uri="{FF2B5EF4-FFF2-40B4-BE49-F238E27FC236}">
                <a16:creationId xmlns:a16="http://schemas.microsoft.com/office/drawing/2014/main" id="{9E5930AF-1DC6-4320-9670-AEDA81BF6776}"/>
              </a:ext>
            </a:extLst>
          </p:cNvPr>
          <p:cNvSpPr txBox="1"/>
          <p:nvPr/>
        </p:nvSpPr>
        <p:spPr>
          <a:xfrm>
            <a:off x="6697997" y="2397155"/>
            <a:ext cx="111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Tang+17</a:t>
            </a:r>
            <a:endParaRPr lang="ja-JP" altLang="en-US" sz="16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" name="正方形/長方形 4">
            <a:extLst>
              <a:ext uri="{FF2B5EF4-FFF2-40B4-BE49-F238E27FC236}">
                <a16:creationId xmlns:a16="http://schemas.microsoft.com/office/drawing/2014/main" id="{842C2574-78DB-4185-ABE8-D7AC6F0FEAAA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Torque from a </a:t>
            </a:r>
            <a:r>
              <a:rPr lang="en-US" altLang="ja-JP" sz="4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circumbinary</a:t>
            </a:r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disk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27B5F-9209-4570-9F75-8B1AA98F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345" y="1129996"/>
            <a:ext cx="3245671" cy="3012322"/>
          </a:xfrm>
          <a:prstGeom prst="rect">
            <a:avLst/>
          </a:prstGeom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EF8FC88D-4DD9-433D-AE1C-FF55BEEF01C1}"/>
              </a:ext>
            </a:extLst>
          </p:cNvPr>
          <p:cNvSpPr txBox="1">
            <a:spLocks/>
          </p:cNvSpPr>
          <p:nvPr/>
        </p:nvSpPr>
        <p:spPr>
          <a:xfrm>
            <a:off x="2508990" y="4436248"/>
            <a:ext cx="5699828" cy="2355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Binary hardening: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- gas dynamical friction from an </a:t>
            </a:r>
            <a:r>
              <a:rPr lang="en-US" altLang="ja-JP" sz="2400" dirty="0" err="1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AGN</a:t>
            </a:r>
            <a:r>
              <a:rPr lang="en-US" altLang="ja-JP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disk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- torque from a </a:t>
            </a:r>
            <a:r>
              <a:rPr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circumbinary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disk (CBD)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- binary-single (BS) interaction</a:t>
            </a:r>
          </a:p>
        </p:txBody>
      </p:sp>
    </p:spTree>
    <p:extLst>
      <p:ext uri="{BB962C8B-B14F-4D97-AF65-F5344CB8AC3E}">
        <p14:creationId xmlns:p14="http://schemas.microsoft.com/office/powerpoint/2010/main" val="274141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14541" y="6328038"/>
            <a:ext cx="2057400" cy="365125"/>
          </a:xfrm>
        </p:spPr>
        <p:txBody>
          <a:bodyPr/>
          <a:lstStyle/>
          <a:p>
            <a:fld id="{D6546764-B297-4037-A475-FCE547543FF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13" name="正方形/長方形 4">
            <a:extLst>
              <a:ext uri="{FF2B5EF4-FFF2-40B4-BE49-F238E27FC236}">
                <a16:creationId xmlns:a16="http://schemas.microsoft.com/office/drawing/2014/main" id="{842C2574-78DB-4185-ABE8-D7AC6F0FEAAA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Binary-single interaction</a:t>
            </a:r>
            <a:endParaRPr kumimoji="1" lang="ja-JP" alt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14C1AAE7-4224-4956-BFD0-E1CDE454A849}"/>
              </a:ext>
            </a:extLst>
          </p:cNvPr>
          <p:cNvSpPr txBox="1">
            <a:spLocks/>
          </p:cNvSpPr>
          <p:nvPr/>
        </p:nvSpPr>
        <p:spPr>
          <a:xfrm>
            <a:off x="2508990" y="4436248"/>
            <a:ext cx="5699828" cy="2355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Binary hardening: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- gas dynamical friction from an </a:t>
            </a:r>
            <a:r>
              <a:rPr lang="en-US" altLang="ja-JP" sz="2400" dirty="0" err="1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AGN</a:t>
            </a:r>
            <a:r>
              <a:rPr lang="en-US" altLang="ja-JP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disk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- torque from a </a:t>
            </a:r>
            <a:r>
              <a:rPr lang="en-US" altLang="ja-JP" sz="2400" dirty="0" err="1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circumbinary</a:t>
            </a:r>
            <a:r>
              <a:rPr lang="en-US" altLang="ja-JP" sz="24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disk (CBD)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- binary-single (BS) interaction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1A8580F4-4FCA-4609-885D-883C6C9A41EB}"/>
              </a:ext>
            </a:extLst>
          </p:cNvPr>
          <p:cNvSpPr/>
          <p:nvPr/>
        </p:nvSpPr>
        <p:spPr>
          <a:xfrm>
            <a:off x="1316486" y="1366714"/>
            <a:ext cx="6892332" cy="2640747"/>
          </a:xfrm>
          <a:prstGeom prst="roundRect">
            <a:avLst/>
          </a:prstGeom>
          <a:solidFill>
            <a:schemeClr val="accent1">
              <a:lumMod val="75000"/>
              <a:alpha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上カーブ矢印 16">
            <a:extLst>
              <a:ext uri="{FF2B5EF4-FFF2-40B4-BE49-F238E27FC236}">
                <a16:creationId xmlns:a16="http://schemas.microsoft.com/office/drawing/2014/main" id="{DE579019-FA96-49C3-B6EA-3734FD8FA332}"/>
              </a:ext>
            </a:extLst>
          </p:cNvPr>
          <p:cNvSpPr/>
          <p:nvPr/>
        </p:nvSpPr>
        <p:spPr>
          <a:xfrm rot="1163928">
            <a:off x="6430698" y="2163925"/>
            <a:ext cx="925453" cy="299165"/>
          </a:xfrm>
          <a:prstGeom prst="curvedUpArrow">
            <a:avLst>
              <a:gd name="adj1" fmla="val 25000"/>
              <a:gd name="adj2" fmla="val 50000"/>
              <a:gd name="adj3" fmla="val 78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上カーブ矢印 22">
            <a:extLst>
              <a:ext uri="{FF2B5EF4-FFF2-40B4-BE49-F238E27FC236}">
                <a16:creationId xmlns:a16="http://schemas.microsoft.com/office/drawing/2014/main" id="{EB7AFFFE-A512-48ED-96B2-17841F7155CC}"/>
              </a:ext>
            </a:extLst>
          </p:cNvPr>
          <p:cNvSpPr/>
          <p:nvPr/>
        </p:nvSpPr>
        <p:spPr>
          <a:xfrm rot="11106461">
            <a:off x="6547607" y="1444532"/>
            <a:ext cx="835234" cy="260621"/>
          </a:xfrm>
          <a:prstGeom prst="curvedUpArrow">
            <a:avLst>
              <a:gd name="adj1" fmla="val 25000"/>
              <a:gd name="adj2" fmla="val 50000"/>
              <a:gd name="adj3" fmla="val 78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5E562E-248C-4D59-AF3B-6AE9C4FEE807}"/>
              </a:ext>
            </a:extLst>
          </p:cNvPr>
          <p:cNvCxnSpPr>
            <a:cxnSpLocks/>
          </p:cNvCxnSpPr>
          <p:nvPr/>
        </p:nvCxnSpPr>
        <p:spPr>
          <a:xfrm flipH="1">
            <a:off x="5543618" y="2313507"/>
            <a:ext cx="398702" cy="1254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上カーブ矢印 16">
            <a:extLst>
              <a:ext uri="{FF2B5EF4-FFF2-40B4-BE49-F238E27FC236}">
                <a16:creationId xmlns:a16="http://schemas.microsoft.com/office/drawing/2014/main" id="{AF8E8491-9018-4586-89D6-3253336FC527}"/>
              </a:ext>
            </a:extLst>
          </p:cNvPr>
          <p:cNvSpPr/>
          <p:nvPr/>
        </p:nvSpPr>
        <p:spPr>
          <a:xfrm rot="1293759">
            <a:off x="2019589" y="3318377"/>
            <a:ext cx="523495" cy="219830"/>
          </a:xfrm>
          <a:prstGeom prst="curvedUpArrow">
            <a:avLst>
              <a:gd name="adj1" fmla="val 25000"/>
              <a:gd name="adj2" fmla="val 50000"/>
              <a:gd name="adj3" fmla="val 78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上カーブ矢印 22">
            <a:extLst>
              <a:ext uri="{FF2B5EF4-FFF2-40B4-BE49-F238E27FC236}">
                <a16:creationId xmlns:a16="http://schemas.microsoft.com/office/drawing/2014/main" id="{10DA035D-9FC5-494C-A060-9669E4EB9FC3}"/>
              </a:ext>
            </a:extLst>
          </p:cNvPr>
          <p:cNvSpPr/>
          <p:nvPr/>
        </p:nvSpPr>
        <p:spPr>
          <a:xfrm rot="12164016">
            <a:off x="2316841" y="2693781"/>
            <a:ext cx="408179" cy="202172"/>
          </a:xfrm>
          <a:prstGeom prst="curvedUpArrow">
            <a:avLst>
              <a:gd name="adj1" fmla="val 25000"/>
              <a:gd name="adj2" fmla="val 50000"/>
              <a:gd name="adj3" fmla="val 78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円/楕円 19">
            <a:extLst>
              <a:ext uri="{FF2B5EF4-FFF2-40B4-BE49-F238E27FC236}">
                <a16:creationId xmlns:a16="http://schemas.microsoft.com/office/drawing/2014/main" id="{ADEDC24E-B8E7-445B-9791-9F243432DC84}"/>
              </a:ext>
            </a:extLst>
          </p:cNvPr>
          <p:cNvSpPr/>
          <p:nvPr/>
        </p:nvSpPr>
        <p:spPr>
          <a:xfrm rot="5040554">
            <a:off x="2479732" y="3001708"/>
            <a:ext cx="327918" cy="286558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円/楕円 20">
            <a:extLst>
              <a:ext uri="{FF2B5EF4-FFF2-40B4-BE49-F238E27FC236}">
                <a16:creationId xmlns:a16="http://schemas.microsoft.com/office/drawing/2014/main" id="{DB9C96A3-3512-4190-B437-30A9957FEE3C}"/>
              </a:ext>
            </a:extLst>
          </p:cNvPr>
          <p:cNvSpPr/>
          <p:nvPr/>
        </p:nvSpPr>
        <p:spPr>
          <a:xfrm rot="5040554">
            <a:off x="1974843" y="2921842"/>
            <a:ext cx="305233" cy="30214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4130BD-EC34-4DF0-931E-D7D86245CD93}"/>
              </a:ext>
            </a:extLst>
          </p:cNvPr>
          <p:cNvCxnSpPr>
            <a:cxnSpLocks/>
          </p:cNvCxnSpPr>
          <p:nvPr/>
        </p:nvCxnSpPr>
        <p:spPr>
          <a:xfrm flipH="1">
            <a:off x="2761261" y="2265566"/>
            <a:ext cx="247990" cy="3269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21">
            <a:extLst>
              <a:ext uri="{FF2B5EF4-FFF2-40B4-BE49-F238E27FC236}">
                <a16:creationId xmlns:a16="http://schemas.microsoft.com/office/drawing/2014/main" id="{B0DFA056-57FA-4B0A-AB14-9CEFDF3CFA67}"/>
              </a:ext>
            </a:extLst>
          </p:cNvPr>
          <p:cNvSpPr/>
          <p:nvPr/>
        </p:nvSpPr>
        <p:spPr>
          <a:xfrm rot="5040554">
            <a:off x="2932160" y="2102762"/>
            <a:ext cx="218369" cy="195821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20782E-00E1-437D-AEB6-089054E63578}"/>
              </a:ext>
            </a:extLst>
          </p:cNvPr>
          <p:cNvSpPr txBox="1"/>
          <p:nvPr/>
        </p:nvSpPr>
        <p:spPr>
          <a:xfrm>
            <a:off x="3780233" y="1873783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1" name="直線矢印コネクタ 17">
            <a:extLst>
              <a:ext uri="{FF2B5EF4-FFF2-40B4-BE49-F238E27FC236}">
                <a16:creationId xmlns:a16="http://schemas.microsoft.com/office/drawing/2014/main" id="{8C7F4FD1-0E84-4EF8-8CFC-2CC5B71421B0}"/>
              </a:ext>
            </a:extLst>
          </p:cNvPr>
          <p:cNvCxnSpPr>
            <a:cxnSpLocks/>
          </p:cNvCxnSpPr>
          <p:nvPr/>
        </p:nvCxnSpPr>
        <p:spPr>
          <a:xfrm flipV="1">
            <a:off x="4018580" y="2426974"/>
            <a:ext cx="708483" cy="260114"/>
          </a:xfrm>
          <a:prstGeom prst="straightConnector1">
            <a:avLst/>
          </a:prstGeom>
          <a:ln w="603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19">
            <a:extLst>
              <a:ext uri="{FF2B5EF4-FFF2-40B4-BE49-F238E27FC236}">
                <a16:creationId xmlns:a16="http://schemas.microsoft.com/office/drawing/2014/main" id="{B0B63DA2-9C63-4267-9E9E-6C60D0CB5326}"/>
              </a:ext>
            </a:extLst>
          </p:cNvPr>
          <p:cNvSpPr/>
          <p:nvPr/>
        </p:nvSpPr>
        <p:spPr>
          <a:xfrm rot="5040554">
            <a:off x="7167636" y="1714182"/>
            <a:ext cx="327918" cy="286558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円/楕円 20">
            <a:extLst>
              <a:ext uri="{FF2B5EF4-FFF2-40B4-BE49-F238E27FC236}">
                <a16:creationId xmlns:a16="http://schemas.microsoft.com/office/drawing/2014/main" id="{B770AD73-3D30-4A63-AC90-FB4F771E3EF2}"/>
              </a:ext>
            </a:extLst>
          </p:cNvPr>
          <p:cNvSpPr/>
          <p:nvPr/>
        </p:nvSpPr>
        <p:spPr>
          <a:xfrm rot="5040554">
            <a:off x="6365228" y="1907379"/>
            <a:ext cx="305233" cy="30214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円/楕円 21">
            <a:extLst>
              <a:ext uri="{FF2B5EF4-FFF2-40B4-BE49-F238E27FC236}">
                <a16:creationId xmlns:a16="http://schemas.microsoft.com/office/drawing/2014/main" id="{E7256CE8-CC42-4323-B68F-F9E07E341AF7}"/>
              </a:ext>
            </a:extLst>
          </p:cNvPr>
          <p:cNvSpPr/>
          <p:nvPr/>
        </p:nvSpPr>
        <p:spPr>
          <a:xfrm rot="5040554">
            <a:off x="5941906" y="2207042"/>
            <a:ext cx="218369" cy="195821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EBC0F4-780F-43A2-9CB0-E577EAB7D344}"/>
              </a:ext>
            </a:extLst>
          </p:cNvPr>
          <p:cNvSpPr/>
          <p:nvPr/>
        </p:nvSpPr>
        <p:spPr>
          <a:xfrm>
            <a:off x="1784013" y="1550720"/>
            <a:ext cx="2660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Binary-single interaction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AF4D7A-2679-40C9-A54C-10BD304B33C7}"/>
              </a:ext>
            </a:extLst>
          </p:cNvPr>
          <p:cNvSpPr/>
          <p:nvPr/>
        </p:nvSpPr>
        <p:spPr>
          <a:xfrm>
            <a:off x="5173903" y="1478819"/>
            <a:ext cx="1163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Softening</a:t>
            </a:r>
            <a:endParaRPr lang="en-GB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5BD37A-EEF9-468C-BAC2-8F39BACF9709}"/>
              </a:ext>
            </a:extLst>
          </p:cNvPr>
          <p:cNvCxnSpPr>
            <a:cxnSpLocks/>
          </p:cNvCxnSpPr>
          <p:nvPr/>
        </p:nvCxnSpPr>
        <p:spPr>
          <a:xfrm flipV="1">
            <a:off x="6951662" y="2816265"/>
            <a:ext cx="570896" cy="2582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1">
            <a:extLst>
              <a:ext uri="{FF2B5EF4-FFF2-40B4-BE49-F238E27FC236}">
                <a16:creationId xmlns:a16="http://schemas.microsoft.com/office/drawing/2014/main" id="{2D5F6ABC-AD29-423F-BF8C-8AFCC0BE6450}"/>
              </a:ext>
            </a:extLst>
          </p:cNvPr>
          <p:cNvSpPr/>
          <p:nvPr/>
        </p:nvSpPr>
        <p:spPr>
          <a:xfrm rot="5040554">
            <a:off x="6795475" y="3019818"/>
            <a:ext cx="218369" cy="195821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上カーブ矢印 16">
            <a:extLst>
              <a:ext uri="{FF2B5EF4-FFF2-40B4-BE49-F238E27FC236}">
                <a16:creationId xmlns:a16="http://schemas.microsoft.com/office/drawing/2014/main" id="{15578AE5-16C4-4D48-81AF-F4138E1575CA}"/>
              </a:ext>
            </a:extLst>
          </p:cNvPr>
          <p:cNvSpPr/>
          <p:nvPr/>
        </p:nvSpPr>
        <p:spPr>
          <a:xfrm rot="1293759">
            <a:off x="5901696" y="3503907"/>
            <a:ext cx="358749" cy="150881"/>
          </a:xfrm>
          <a:prstGeom prst="curvedUpArrow">
            <a:avLst>
              <a:gd name="adj1" fmla="val 25000"/>
              <a:gd name="adj2" fmla="val 50000"/>
              <a:gd name="adj3" fmla="val 78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上カーブ矢印 22">
            <a:extLst>
              <a:ext uri="{FF2B5EF4-FFF2-40B4-BE49-F238E27FC236}">
                <a16:creationId xmlns:a16="http://schemas.microsoft.com/office/drawing/2014/main" id="{867D4AB2-2CA6-4F57-A0B3-2CC303C9D406}"/>
              </a:ext>
            </a:extLst>
          </p:cNvPr>
          <p:cNvSpPr/>
          <p:nvPr/>
        </p:nvSpPr>
        <p:spPr>
          <a:xfrm rot="12164016">
            <a:off x="6144529" y="3096141"/>
            <a:ext cx="326825" cy="158156"/>
          </a:xfrm>
          <a:prstGeom prst="curvedUpArrow">
            <a:avLst>
              <a:gd name="adj1" fmla="val 25000"/>
              <a:gd name="adj2" fmla="val 50000"/>
              <a:gd name="adj3" fmla="val 78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円/楕円 19">
            <a:extLst>
              <a:ext uri="{FF2B5EF4-FFF2-40B4-BE49-F238E27FC236}">
                <a16:creationId xmlns:a16="http://schemas.microsoft.com/office/drawing/2014/main" id="{E35B1C40-AD75-4B21-92FB-1C690F65DF77}"/>
              </a:ext>
            </a:extLst>
          </p:cNvPr>
          <p:cNvSpPr/>
          <p:nvPr/>
        </p:nvSpPr>
        <p:spPr>
          <a:xfrm rot="5040554">
            <a:off x="6206890" y="3282207"/>
            <a:ext cx="327918" cy="286558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円/楕円 20">
            <a:extLst>
              <a:ext uri="{FF2B5EF4-FFF2-40B4-BE49-F238E27FC236}">
                <a16:creationId xmlns:a16="http://schemas.microsoft.com/office/drawing/2014/main" id="{4121B7C9-FDE6-4F56-9825-07A85C2E2FAF}"/>
              </a:ext>
            </a:extLst>
          </p:cNvPr>
          <p:cNvSpPr/>
          <p:nvPr/>
        </p:nvSpPr>
        <p:spPr>
          <a:xfrm rot="5040554">
            <a:off x="5889760" y="3207504"/>
            <a:ext cx="305233" cy="30214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線矢印コネクタ 17">
            <a:extLst>
              <a:ext uri="{FF2B5EF4-FFF2-40B4-BE49-F238E27FC236}">
                <a16:creationId xmlns:a16="http://schemas.microsoft.com/office/drawing/2014/main" id="{17DCBAB9-9102-4CE4-A417-C65AB96941BB}"/>
              </a:ext>
            </a:extLst>
          </p:cNvPr>
          <p:cNvCxnSpPr>
            <a:cxnSpLocks/>
          </p:cNvCxnSpPr>
          <p:nvPr/>
        </p:nvCxnSpPr>
        <p:spPr>
          <a:xfrm>
            <a:off x="4020401" y="2837714"/>
            <a:ext cx="706662" cy="322074"/>
          </a:xfrm>
          <a:prstGeom prst="straightConnector1">
            <a:avLst/>
          </a:prstGeom>
          <a:ln w="603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FC68FAC-9D4C-4085-9430-7385F185A3F9}"/>
              </a:ext>
            </a:extLst>
          </p:cNvPr>
          <p:cNvSpPr txBox="1"/>
          <p:nvPr/>
        </p:nvSpPr>
        <p:spPr>
          <a:xfrm>
            <a:off x="3796567" y="3247958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71A568-9BEC-44EA-863E-80F98BB1F47A}"/>
              </a:ext>
            </a:extLst>
          </p:cNvPr>
          <p:cNvSpPr/>
          <p:nvPr/>
        </p:nvSpPr>
        <p:spPr>
          <a:xfrm>
            <a:off x="6576659" y="3496954"/>
            <a:ext cx="1250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Hardening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049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45953</TotalTime>
  <Words>1840</Words>
  <Application>Microsoft Office PowerPoint</Application>
  <PresentationFormat>On-screen Show (4:3)</PresentationFormat>
  <Paragraphs>320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Segoe UI</vt:lpstr>
      <vt:lpstr>Times New Roman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MMGW19_AGNmergers</dc:title>
  <dc:creator>田川寛通</dc:creator>
  <cp:lastModifiedBy>Hiromichi Tagawa</cp:lastModifiedBy>
  <cp:revision>2507</cp:revision>
  <cp:lastPrinted>2017-06-25T09:48:37Z</cp:lastPrinted>
  <dcterms:created xsi:type="dcterms:W3CDTF">2014-08-12T09:55:21Z</dcterms:created>
  <dcterms:modified xsi:type="dcterms:W3CDTF">2019-10-15T06:12:56Z</dcterms:modified>
</cp:coreProperties>
</file>