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85" r:id="rId3"/>
    <p:sldId id="348" r:id="rId4"/>
    <p:sldId id="296" r:id="rId5"/>
    <p:sldId id="260" r:id="rId6"/>
    <p:sldId id="336" r:id="rId7"/>
    <p:sldId id="322" r:id="rId8"/>
    <p:sldId id="354" r:id="rId9"/>
    <p:sldId id="328" r:id="rId10"/>
    <p:sldId id="331" r:id="rId11"/>
    <p:sldId id="350" r:id="rId12"/>
    <p:sldId id="266" r:id="rId13"/>
    <p:sldId id="338" r:id="rId14"/>
    <p:sldId id="343" r:id="rId15"/>
    <p:sldId id="360" r:id="rId16"/>
    <p:sldId id="353" r:id="rId17"/>
    <p:sldId id="366" r:id="rId18"/>
    <p:sldId id="345" r:id="rId19"/>
    <p:sldId id="367" r:id="rId20"/>
    <p:sldId id="368" r:id="rId21"/>
    <p:sldId id="358" r:id="rId22"/>
    <p:sldId id="283" r:id="rId23"/>
    <p:sldId id="361" r:id="rId24"/>
    <p:sldId id="337" r:id="rId25"/>
    <p:sldId id="302" r:id="rId26"/>
    <p:sldId id="327" r:id="rId27"/>
    <p:sldId id="357" r:id="rId28"/>
    <p:sldId id="359" r:id="rId2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94643"/>
  </p:normalViewPr>
  <p:slideViewPr>
    <p:cSldViewPr snapToGrid="0" snapToObjects="1" showGuides="1">
      <p:cViewPr varScale="1">
        <p:scale>
          <a:sx n="120" d="100"/>
          <a:sy n="120" d="100"/>
        </p:scale>
        <p:origin x="896" y="17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50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BB088-013B-4946-9554-86D9F30FB8CC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CA89-4B34-5340-A6F4-09DEA611AC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58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476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730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the longer period mass accretion cycle, we can find the shorter time-variability with a duration 􏰎&lt;~0.1-1 sec in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Mdot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Mdot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L_nu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changes following</a:t>
            </a:r>
            <a:r>
              <a:rPr kumimoji="1" lang="en-US" altLang="ja-JP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modulation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alpha_grav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2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8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29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77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3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41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11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redistribution of the matter</a:t>
            </a:r>
            <a:r>
              <a:rPr kumimoji="1" lang="en-US" altLang="ja-JP" baseline="0" dirty="0"/>
              <a:t> through the secularly unstable region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15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 ~ 4 sec (just before the initial spike)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CA89-4B34-5340-A6F4-09DEA611AC1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75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/>
              <a:t>プレースホルダーまでドラッグするかアイコンをクリックして図を追加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4FDA-32EF-9D4D-A540-B7D90D88A230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6C4E-1A78-B84A-AADA-EE0137977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1">
          <a:solidFill>
            <a:schemeClr val="tx2"/>
          </a:solidFill>
        </a:defRPr>
      </a:lvl2pPr>
      <a:lvl3pPr eaLnBrk="1" latinLnBrk="0" hangingPunct="1">
        <a:defRPr kumimoji="1">
          <a:solidFill>
            <a:schemeClr val="tx2"/>
          </a:solidFill>
        </a:defRPr>
      </a:lvl3pPr>
      <a:lvl4pPr eaLnBrk="1" latinLnBrk="0" hangingPunct="1">
        <a:defRPr kumimoji="1">
          <a:solidFill>
            <a:schemeClr val="tx2"/>
          </a:solidFill>
        </a:defRPr>
      </a:lvl4pPr>
      <a:lvl5pPr eaLnBrk="1" latinLnBrk="0" hangingPunct="1">
        <a:defRPr kumimoji="1">
          <a:solidFill>
            <a:schemeClr val="tx2"/>
          </a:solidFill>
        </a:defRPr>
      </a:lvl5pPr>
      <a:lvl6pPr eaLnBrk="1" latinLnBrk="0" hangingPunct="1">
        <a:defRPr kumimoji="1">
          <a:solidFill>
            <a:schemeClr val="tx2"/>
          </a:solidFill>
        </a:defRPr>
      </a:lvl6pPr>
      <a:lvl7pPr eaLnBrk="1" latinLnBrk="0" hangingPunct="1">
        <a:defRPr kumimoji="1">
          <a:solidFill>
            <a:schemeClr val="tx2"/>
          </a:solidFill>
        </a:defRPr>
      </a:lvl7pPr>
      <a:lvl8pPr eaLnBrk="1" latinLnBrk="0" hangingPunct="1">
        <a:defRPr kumimoji="1">
          <a:solidFill>
            <a:schemeClr val="tx2"/>
          </a:solidFill>
        </a:defRPr>
      </a:lvl8pPr>
      <a:lvl9pPr eaLnBrk="1" latinLnBrk="0" hangingPunct="1">
        <a:defRPr kumimoji="1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29.emf"/><Relationship Id="rId10" Type="http://schemas.openxmlformats.org/officeDocument/2006/relationships/image" Target="../media/image31.e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6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2701" y="957431"/>
            <a:ext cx="7798598" cy="1654139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latin typeface="Times New Roman"/>
                <a:cs typeface="Times New Roman"/>
              </a:rPr>
              <a:t>Instability in Neutrino-Dominated Accretion Flows and Its Application to Gamma-Ray Bursts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5178" y="4552473"/>
            <a:ext cx="8849613" cy="1329577"/>
          </a:xfrm>
        </p:spPr>
        <p:txBody>
          <a:bodyPr>
            <a:normAutofit/>
          </a:bodyPr>
          <a:lstStyle/>
          <a:p>
            <a:pPr algn="ctr"/>
            <a:r>
              <a:rPr lang="en-US" altLang="ja-JP" sz="3200" u="sng" dirty="0" err="1">
                <a:solidFill>
                  <a:schemeClr val="tx1"/>
                </a:solidFill>
              </a:rPr>
              <a:t>Norita</a:t>
            </a:r>
            <a:r>
              <a:rPr lang="en-US" altLang="ja-JP" sz="3200" u="sng" dirty="0">
                <a:solidFill>
                  <a:schemeClr val="tx1"/>
                </a:solidFill>
              </a:rPr>
              <a:t> </a:t>
            </a:r>
            <a:r>
              <a:rPr lang="en-US" altLang="ja-JP" sz="3200" u="sng" dirty="0" err="1">
                <a:solidFill>
                  <a:schemeClr val="tx1"/>
                </a:solidFill>
              </a:rPr>
              <a:t>Kawanaka</a:t>
            </a:r>
            <a:r>
              <a:rPr lang="en-US" altLang="ja-JP" sz="3200" dirty="0">
                <a:solidFill>
                  <a:schemeClr val="tx1"/>
                </a:solidFill>
              </a:rPr>
              <a:t>  </a:t>
            </a:r>
            <a:r>
              <a:rPr lang="en-US" altLang="ja-JP" dirty="0">
                <a:solidFill>
                  <a:schemeClr val="tx1"/>
                </a:solidFill>
              </a:rPr>
              <a:t>(Kyoto University)</a:t>
            </a:r>
          </a:p>
          <a:p>
            <a:pPr algn="ctr"/>
            <a:r>
              <a:rPr kumimoji="1" lang="en-US" altLang="ja-JP" sz="3200" dirty="0" err="1">
                <a:solidFill>
                  <a:schemeClr val="tx1"/>
                </a:solidFill>
              </a:rPr>
              <a:t>Youhei</a:t>
            </a:r>
            <a:r>
              <a:rPr kumimoji="1" lang="en-US" altLang="ja-JP" sz="3200" dirty="0">
                <a:solidFill>
                  <a:schemeClr val="tx1"/>
                </a:solidFill>
              </a:rPr>
              <a:t> Masada</a:t>
            </a:r>
            <a:r>
              <a:rPr kumimoji="1" lang="en-US" altLang="ja-JP" dirty="0">
                <a:solidFill>
                  <a:schemeClr val="tx1"/>
                </a:solidFill>
              </a:rPr>
              <a:t> (Aichi University of Education)</a:t>
            </a:r>
            <a:endParaRPr kumimoji="1"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7042" y="5949738"/>
            <a:ext cx="7573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Multi-Messenger Astrophysics in the Gravitational Wave Era 24</a:t>
            </a:r>
            <a:r>
              <a:rPr kumimoji="1" lang="en-US" altLang="ja-JP" sz="2000" dirty="0"/>
              <a:t>/</a:t>
            </a:r>
            <a:r>
              <a:rPr lang="en-US" altLang="ja-JP" sz="2000" dirty="0"/>
              <a:t>10</a:t>
            </a:r>
            <a:r>
              <a:rPr kumimoji="1" lang="en-US" altLang="ja-JP" sz="2000" dirty="0"/>
              <a:t>/2019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2196" y="2796939"/>
            <a:ext cx="83191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Ref. NK &amp; Masada 2019, </a:t>
            </a:r>
            <a:r>
              <a:rPr lang="en-US" altLang="ja-JP" sz="2400" dirty="0" err="1"/>
              <a:t>ApJ</a:t>
            </a:r>
            <a:r>
              <a:rPr lang="en-US" altLang="ja-JP" sz="2400" dirty="0"/>
              <a:t>, </a:t>
            </a:r>
            <a:r>
              <a:rPr lang="en-US" altLang="ja-JP" sz="2400" b="1" dirty="0"/>
              <a:t>881</a:t>
            </a:r>
            <a:r>
              <a:rPr lang="en-US" altLang="ja-JP" sz="2400" dirty="0"/>
              <a:t>, 138 (arXiv:1902.08624)</a:t>
            </a:r>
          </a:p>
          <a:p>
            <a:endParaRPr lang="en-US" altLang="ja-JP" sz="2000" dirty="0"/>
          </a:p>
          <a:p>
            <a:r>
              <a:rPr lang="en-US" altLang="ja-JP" sz="2000" dirty="0"/>
              <a:t>Masada, NK, Sano &amp; Shibata 2007; </a:t>
            </a:r>
            <a:r>
              <a:rPr kumimoji="1" lang="en-US" altLang="ja-JP" sz="2000" dirty="0"/>
              <a:t>NK &amp; </a:t>
            </a:r>
            <a:r>
              <a:rPr kumimoji="1" lang="en-US" altLang="ja-JP" sz="2000" dirty="0" err="1"/>
              <a:t>Mineshige</a:t>
            </a:r>
            <a:r>
              <a:rPr kumimoji="1" lang="en-US" altLang="ja-JP" sz="2000" dirty="0"/>
              <a:t> 2007;</a:t>
            </a:r>
            <a:r>
              <a:rPr lang="en-US" altLang="ja-JP" sz="2000" dirty="0"/>
              <a:t> NK &amp; </a:t>
            </a:r>
            <a:r>
              <a:rPr lang="en-US" altLang="ja-JP" sz="2000" dirty="0" err="1"/>
              <a:t>Kohri</a:t>
            </a:r>
            <a:r>
              <a:rPr lang="en-US" altLang="ja-JP" sz="2000" dirty="0"/>
              <a:t> 2012; NK, </a:t>
            </a:r>
            <a:r>
              <a:rPr lang="en-US" altLang="ja-JP" sz="2000" dirty="0" err="1"/>
              <a:t>Piran</a:t>
            </a:r>
            <a:r>
              <a:rPr lang="en-US" altLang="ja-JP" sz="2000" dirty="0"/>
              <a:t> &amp; </a:t>
            </a:r>
            <a:r>
              <a:rPr lang="en-US" altLang="ja-JP" sz="2000" dirty="0" err="1"/>
              <a:t>Krolik</a:t>
            </a:r>
            <a:r>
              <a:rPr lang="en-US" altLang="ja-JP" sz="2000" dirty="0"/>
              <a:t> 2013; </a:t>
            </a:r>
            <a:r>
              <a:rPr kumimoji="1" lang="en-US" altLang="ja-JP" sz="2000" dirty="0"/>
              <a:t>NK, </a:t>
            </a:r>
            <a:r>
              <a:rPr kumimoji="1" lang="en-US" altLang="ja-JP" sz="2000" dirty="0" err="1"/>
              <a:t>Mineshige</a:t>
            </a:r>
            <a:r>
              <a:rPr kumimoji="1" lang="en-US" altLang="ja-JP" sz="2000" dirty="0"/>
              <a:t> &amp; </a:t>
            </a:r>
            <a:r>
              <a:rPr kumimoji="1" lang="en-US" altLang="ja-JP" sz="2000" dirty="0" err="1"/>
              <a:t>Piran</a:t>
            </a:r>
            <a:r>
              <a:rPr kumimoji="1" lang="en-US" altLang="ja-JP" sz="2000" dirty="0"/>
              <a:t> 2013;</a:t>
            </a:r>
            <a:r>
              <a:rPr lang="en-US" altLang="ja-JP" sz="2000" dirty="0"/>
              <a:t> Liu, Gu, NK &amp; Li 2015; Kimura, </a:t>
            </a:r>
            <a:r>
              <a:rPr lang="en-US" altLang="ja-JP" sz="2000" dirty="0" err="1"/>
              <a:t>Mineshige</a:t>
            </a:r>
            <a:r>
              <a:rPr lang="en-US" altLang="ja-JP" sz="2000" dirty="0"/>
              <a:t> &amp; NK 2015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082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8142" y="229815"/>
            <a:ext cx="8731621" cy="801127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00090"/>
                </a:solidFill>
                <a:latin typeface="+mn-lt"/>
              </a:rPr>
              <a:t>What happen to</a:t>
            </a:r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 an NDAF?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8142" y="1747963"/>
            <a:ext cx="3636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</a:rPr>
              <a:t>Cooling</a:t>
            </a:r>
            <a:r>
              <a:rPr kumimoji="1" lang="en-US" altLang="ja-JP" sz="2800" dirty="0"/>
              <a:t>: </a:t>
            </a:r>
            <a:r>
              <a:rPr kumimoji="1" lang="en-US" altLang="ja-JP" sz="2800" dirty="0">
                <a:sym typeface="Wingdings"/>
              </a:rPr>
              <a:t>neutrino</a:t>
            </a:r>
          </a:p>
          <a:p>
            <a:endParaRPr kumimoji="1" lang="en-US" altLang="ja-JP" sz="2800" dirty="0">
              <a:sym typeface="Wingdings"/>
            </a:endParaRPr>
          </a:p>
          <a:p>
            <a:r>
              <a:rPr lang="en-US" altLang="ja-JP" sz="2800" dirty="0">
                <a:solidFill>
                  <a:srgbClr val="0000FF"/>
                </a:solidFill>
                <a:sym typeface="Wingdings"/>
              </a:rPr>
              <a:t>viscosity, resistivity</a:t>
            </a:r>
            <a:r>
              <a:rPr lang="en-US" altLang="ja-JP" sz="2800" dirty="0">
                <a:sym typeface="Wingdings"/>
              </a:rPr>
              <a:t>: Coulomb scattering of </a:t>
            </a:r>
            <a:r>
              <a:rPr lang="en-US" altLang="ja-JP" sz="2800" dirty="0" err="1">
                <a:sym typeface="Wingdings"/>
              </a:rPr>
              <a:t>relativistically</a:t>
            </a:r>
            <a:r>
              <a:rPr lang="en-US" altLang="ja-JP" sz="2800" dirty="0">
                <a:sym typeface="Wingdings"/>
              </a:rPr>
              <a:t> degenerate electrons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873" y="1480670"/>
            <a:ext cx="5011127" cy="34516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902822" y="4934790"/>
            <a:ext cx="20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Rossi et al. 2008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445248" y="5853684"/>
            <a:ext cx="797925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336FBE3-6D49-EE4C-972E-978DA9C9C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04" y="5733604"/>
            <a:ext cx="4669000" cy="72479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22EAF2F-44E3-EA4B-834D-C7BB84382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024" y="5802536"/>
            <a:ext cx="2332343" cy="30782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93F1AA6-E7CD-A14A-9C2F-AF6C109FB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572" y="6148316"/>
            <a:ext cx="1880172" cy="309239"/>
          </a:xfrm>
          <a:prstGeom prst="rect">
            <a:avLst/>
          </a:prstGeom>
        </p:spPr>
      </p:pic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4C921BD9-D8C4-6A49-B3EB-3651A5A7B36C}"/>
              </a:ext>
            </a:extLst>
          </p:cNvPr>
          <p:cNvSpPr/>
          <p:nvPr/>
        </p:nvSpPr>
        <p:spPr>
          <a:xfrm>
            <a:off x="6544638" y="5804423"/>
            <a:ext cx="184934" cy="7247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773FA4-39D0-0C4F-8DEF-A3C3C3EF7856}"/>
              </a:ext>
            </a:extLst>
          </p:cNvPr>
          <p:cNvSpPr txBox="1"/>
          <p:nvPr/>
        </p:nvSpPr>
        <p:spPr>
          <a:xfrm>
            <a:off x="6469529" y="86658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NK &amp; Masada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26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9676"/>
            <a:ext cx="8229600" cy="843627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Fundamental Equations of an NDAF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293403" y="616545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42877" y="5877114"/>
            <a:ext cx="7243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One</a:t>
            </a:r>
            <a:r>
              <a:rPr kumimoji="1" lang="en-US" altLang="ja-JP" sz="2800" dirty="0"/>
              <a:t> can evaluate the equilibrium solution for </a:t>
            </a:r>
            <a:r>
              <a:rPr lang="en-US" altLang="ja-JP" sz="2800" i="1" dirty="0">
                <a:latin typeface="Symbol" charset="2"/>
                <a:cs typeface="Symbol" charset="2"/>
              </a:rPr>
              <a:t>r</a:t>
            </a:r>
            <a:r>
              <a:rPr lang="en-US" altLang="ja-JP" sz="2800" dirty="0">
                <a:latin typeface="Times New Roman"/>
                <a:cs typeface="Times New Roman"/>
              </a:rPr>
              <a:t>, </a:t>
            </a:r>
            <a:r>
              <a:rPr lang="en-US" altLang="ja-JP" sz="2800" i="1" dirty="0">
                <a:latin typeface="Times New Roman"/>
                <a:cs typeface="Times New Roman"/>
              </a:rPr>
              <a:t>T</a:t>
            </a:r>
            <a:r>
              <a:rPr lang="en-US" altLang="ja-JP" sz="2800" dirty="0">
                <a:latin typeface="Times New Roman"/>
                <a:cs typeface="Times New Roman"/>
              </a:rPr>
              <a:t>, </a:t>
            </a:r>
            <a:r>
              <a:rPr lang="en-US" altLang="ja-JP" sz="2800" i="1" dirty="0" err="1">
                <a:latin typeface="Times New Roman"/>
                <a:cs typeface="Times New Roman"/>
              </a:rPr>
              <a:t>v</a:t>
            </a:r>
            <a:r>
              <a:rPr lang="en-US" altLang="ja-JP" sz="2800" i="1" baseline="-25000" dirty="0" err="1">
                <a:latin typeface="Times New Roman"/>
                <a:cs typeface="Times New Roman"/>
              </a:rPr>
              <a:t>R</a:t>
            </a:r>
            <a:r>
              <a:rPr lang="en-US" altLang="ja-JP" sz="2800" dirty="0">
                <a:latin typeface="Times New Roman"/>
                <a:cs typeface="Times New Roman"/>
              </a:rPr>
              <a:t>, </a:t>
            </a:r>
            <a:r>
              <a:rPr lang="en-US" altLang="ja-JP" sz="2800" i="1" dirty="0">
                <a:latin typeface="Times New Roman"/>
                <a:cs typeface="Times New Roman"/>
              </a:rPr>
              <a:t>H</a:t>
            </a:r>
            <a:r>
              <a:rPr lang="en-US" altLang="ja-JP" sz="2800" dirty="0">
                <a:latin typeface="Times New Roman"/>
                <a:cs typeface="Times New Roman"/>
              </a:rPr>
              <a:t>, </a:t>
            </a:r>
            <a:r>
              <a:rPr lang="en-US" altLang="ja-JP" sz="2800" i="1" dirty="0" err="1">
                <a:latin typeface="Times New Roman"/>
                <a:cs typeface="Times New Roman"/>
              </a:rPr>
              <a:t>p</a:t>
            </a:r>
            <a:r>
              <a:rPr lang="en-US" altLang="ja-JP" sz="2800" baseline="-25000" dirty="0" err="1">
                <a:latin typeface="Times New Roman"/>
                <a:cs typeface="Times New Roman"/>
              </a:rPr>
              <a:t>disk</a:t>
            </a:r>
            <a:r>
              <a:rPr lang="en-US" altLang="ja-JP" sz="2800" dirty="0">
                <a:latin typeface="Times New Roman"/>
                <a:cs typeface="Times New Roman"/>
              </a:rPr>
              <a:t>, and </a:t>
            </a:r>
            <a:r>
              <a:rPr lang="en-US" altLang="ja-JP" sz="2800" dirty="0">
                <a:latin typeface="Symbol" charset="2"/>
                <a:cs typeface="Symbol" charset="2"/>
              </a:rPr>
              <a:t>a</a:t>
            </a:r>
            <a:r>
              <a:rPr lang="en-US" altLang="ja-JP" sz="2800" dirty="0">
                <a:latin typeface="Times New Roman"/>
                <a:cs typeface="Times New Roman"/>
              </a:rPr>
              <a:t> </a:t>
            </a:r>
            <a:r>
              <a:rPr lang="en-US" altLang="ja-JP" sz="2800" dirty="0">
                <a:cs typeface="Times New Roman"/>
              </a:rPr>
              <a:t>as functions of</a:t>
            </a:r>
            <a:endParaRPr lang="ja-JP" altLang="en-US" sz="2800" i="1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34476"/>
              </p:ext>
            </p:extLst>
          </p:nvPr>
        </p:nvGraphicFramePr>
        <p:xfrm>
          <a:off x="7176974" y="6337508"/>
          <a:ext cx="15271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58" name="数式" r:id="rId3" imgW="749300" imgH="241300" progId="Equation.DSMT4">
                  <p:embed/>
                </p:oleObj>
              </mc:Choice>
              <mc:Fallback>
                <p:oleObj name="数式" r:id="rId3" imgW="749300" imgH="241300" progId="Equation.DSMT4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6974" y="6337508"/>
                        <a:ext cx="1527175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190FD18D-F7C6-494C-90D0-A738A279DF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9676"/>
              </p:ext>
            </p:extLst>
          </p:nvPr>
        </p:nvGraphicFramePr>
        <p:xfrm>
          <a:off x="1541079" y="5300808"/>
          <a:ext cx="11525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59" name="数式" r:id="rId5" imgW="457200" imgH="254000" progId="Equation.DSMT4">
                  <p:embed/>
                </p:oleObj>
              </mc:Choice>
              <mc:Fallback>
                <p:oleObj name="数式" r:id="rId5" imgW="457200" imgH="254000" progId="Equation.DSMT4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1079" y="5300808"/>
                        <a:ext cx="115252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E2039A-AE21-B643-9CC9-E2445D30B4C7}"/>
              </a:ext>
            </a:extLst>
          </p:cNvPr>
          <p:cNvSpPr txBox="1"/>
          <p:nvPr/>
        </p:nvSpPr>
        <p:spPr>
          <a:xfrm>
            <a:off x="4828016" y="5324028"/>
            <a:ext cx="3449855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ea typeface="+mj-ea"/>
              </a:rPr>
              <a:t>Pm-dependence of </a:t>
            </a:r>
            <a:r>
              <a:rPr lang="en-US" altLang="ja-JP" sz="2800" dirty="0">
                <a:latin typeface="Symbol" pitchFamily="2" charset="2"/>
                <a:ea typeface="+mj-ea"/>
              </a:rPr>
              <a:t>a</a:t>
            </a:r>
            <a:endParaRPr kumimoji="1" lang="ja-JP" altLang="en-US" sz="2800" dirty="0"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43592" y="5348906"/>
            <a:ext cx="16915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sym typeface="Wingdings"/>
              </a:rPr>
              <a:t> 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New!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9423"/>
              </p:ext>
            </p:extLst>
          </p:nvPr>
        </p:nvGraphicFramePr>
        <p:xfrm>
          <a:off x="283663" y="4381278"/>
          <a:ext cx="6295595" cy="105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60" name="数式" r:id="rId7" imgW="3200400" imgH="533400" progId="Equation.3">
                  <p:embed/>
                </p:oleObj>
              </mc:Choice>
              <mc:Fallback>
                <p:oleObj name="数式" r:id="rId7" imgW="32004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663" y="4381278"/>
                        <a:ext cx="6295595" cy="1051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4900727" y="861885"/>
            <a:ext cx="3042243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ea typeface="+mj-ea"/>
              </a:rPr>
              <a:t>mass conservation</a:t>
            </a:r>
            <a:endParaRPr kumimoji="1" lang="ja-JP" altLang="en-US" sz="2800" dirty="0"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32525" y="1581864"/>
            <a:ext cx="3809464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>
                <a:ea typeface="+mj-ea"/>
              </a:rPr>
              <a:t>ang.</a:t>
            </a:r>
            <a:r>
              <a:rPr kumimoji="1" lang="en-US" altLang="ja-JP" sz="2800" dirty="0">
                <a:ea typeface="+mj-ea"/>
              </a:rPr>
              <a:t> mom. conservation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57533" y="3171544"/>
            <a:ext cx="251533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ea typeface="+mj-ea"/>
              </a:rPr>
              <a:t>energy balance</a:t>
            </a:r>
            <a:endParaRPr kumimoji="1" lang="en-US" altLang="ja-JP" sz="2800" dirty="0">
              <a:ea typeface="+mj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32525" y="3899758"/>
            <a:ext cx="3202046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ea typeface="+mj-ea"/>
              </a:rPr>
              <a:t>hydrostatic balance</a:t>
            </a:r>
            <a:endParaRPr kumimoji="1" lang="ja-JP" altLang="en-US" sz="2800" dirty="0">
              <a:ea typeface="+mj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68598" y="4667567"/>
            <a:ext cx="80853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>
                <a:ea typeface="+mj-ea"/>
              </a:rPr>
              <a:t>EoS</a:t>
            </a:r>
            <a:endParaRPr kumimoji="1" lang="ja-JP" altLang="en-US" sz="2800" dirty="0">
              <a:ea typeface="+mj-ea"/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93787"/>
              </p:ext>
            </p:extLst>
          </p:nvPr>
        </p:nvGraphicFramePr>
        <p:xfrm>
          <a:off x="1577948" y="816530"/>
          <a:ext cx="2491868" cy="60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61" name="数式" r:id="rId9" imgW="939800" imgH="228600" progId="Equation.3">
                  <p:embed/>
                </p:oleObj>
              </mc:Choice>
              <mc:Fallback>
                <p:oleObj name="数式" r:id="rId9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77948" y="816530"/>
                        <a:ext cx="2491868" cy="606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06241"/>
              </p:ext>
            </p:extLst>
          </p:nvPr>
        </p:nvGraphicFramePr>
        <p:xfrm>
          <a:off x="400728" y="1380684"/>
          <a:ext cx="42592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62" name="数式" r:id="rId11" imgW="1816100" imgH="406400" progId="Equation.DSMT4">
                  <p:embed/>
                </p:oleObj>
              </mc:Choice>
              <mc:Fallback>
                <p:oleObj name="数式" r:id="rId11" imgW="1816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0728" y="1380684"/>
                        <a:ext cx="425926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597342"/>
              </p:ext>
            </p:extLst>
          </p:nvPr>
        </p:nvGraphicFramePr>
        <p:xfrm>
          <a:off x="1141111" y="3156526"/>
          <a:ext cx="3294054" cy="59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63" name="数式" r:id="rId13" imgW="1333500" imgH="241300" progId="Equation.3">
                  <p:embed/>
                </p:oleObj>
              </mc:Choice>
              <mc:Fallback>
                <p:oleObj name="数式" r:id="rId13" imgW="1333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41111" y="3156526"/>
                        <a:ext cx="3294054" cy="596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719856"/>
              </p:ext>
            </p:extLst>
          </p:nvPr>
        </p:nvGraphicFramePr>
        <p:xfrm>
          <a:off x="1735543" y="3802775"/>
          <a:ext cx="1606735" cy="85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64" name="数式" r:id="rId15" imgW="812800" imgH="431800" progId="Equation.3">
                  <p:embed/>
                </p:oleObj>
              </mc:Choice>
              <mc:Fallback>
                <p:oleObj name="数式" r:id="rId15" imgW="812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35543" y="3802775"/>
                        <a:ext cx="1606735" cy="853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819962"/>
              </p:ext>
            </p:extLst>
          </p:nvPr>
        </p:nvGraphicFramePr>
        <p:xfrm>
          <a:off x="1164934" y="2242476"/>
          <a:ext cx="2720777" cy="85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65" name="数式" r:id="rId17" imgW="1295400" imgH="406400" progId="Equation.DSMT4">
                  <p:embed/>
                </p:oleObj>
              </mc:Choice>
              <mc:Fallback>
                <p:oleObj name="数式" r:id="rId17" imgW="12954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64934" y="2242476"/>
                        <a:ext cx="2720777" cy="853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4783680" y="2396187"/>
            <a:ext cx="4061694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Symbol" charset="2"/>
                <a:ea typeface="+mj-ea"/>
                <a:cs typeface="Symbol" charset="2"/>
              </a:rPr>
              <a:t>a</a:t>
            </a:r>
            <a:r>
              <a:rPr lang="en-US" altLang="ja-JP" sz="2800" dirty="0">
                <a:ea typeface="+mj-ea"/>
                <a:cs typeface="Times New Roman"/>
              </a:rPr>
              <a:t>-viscosity prescription</a:t>
            </a:r>
            <a:endParaRPr kumimoji="1" lang="ja-JP" altLang="en-US" sz="2800" dirty="0">
              <a:latin typeface="Symbol" charset="2"/>
              <a:ea typeface="+mj-ea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368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484631" y="2657907"/>
            <a:ext cx="3768184" cy="1284205"/>
          </a:xfrm>
          <a:prstGeom prst="rect">
            <a:avLst/>
          </a:prstGeom>
          <a:solidFill>
            <a:schemeClr val="bg1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4592"/>
            <a:ext cx="8229600" cy="780761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00090"/>
                </a:solidFill>
                <a:latin typeface="+mn-lt"/>
                <a:cs typeface="Arial"/>
              </a:rPr>
              <a:t>Viscous Instability (Secular Instability)</a:t>
            </a:r>
            <a:endParaRPr kumimoji="1" lang="ja-JP" altLang="en-US" sz="3600" dirty="0">
              <a:latin typeface="+mn-lt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4631" y="2155810"/>
            <a:ext cx="2791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ea typeface="+mj-ea"/>
                <a:cs typeface="Arial"/>
              </a:rPr>
              <a:t>unstable condition</a:t>
            </a:r>
            <a:endParaRPr kumimoji="1" lang="ja-JP" altLang="en-US" sz="2400" dirty="0">
              <a:solidFill>
                <a:srgbClr val="0000FF"/>
              </a:solidFill>
              <a:ea typeface="+mj-ea"/>
              <a:cs typeface="Arial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40440"/>
              </p:ext>
            </p:extLst>
          </p:nvPr>
        </p:nvGraphicFramePr>
        <p:xfrm>
          <a:off x="711644" y="2699908"/>
          <a:ext cx="34353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8" name="数式" r:id="rId4" imgW="1333500" imgH="482600" progId="Equation.3">
                  <p:embed/>
                </p:oleObj>
              </mc:Choice>
              <mc:Fallback>
                <p:oleObj name="数式" r:id="rId4" imgW="1333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644" y="2699908"/>
                        <a:ext cx="3435350" cy="12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30515" y="4342101"/>
            <a:ext cx="4609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+mj-ea"/>
                <a:ea typeface="+mj-ea"/>
              </a:rPr>
              <a:t>∵</a:t>
            </a:r>
            <a:r>
              <a:rPr kumimoji="1" lang="ja-JP" altLang="en-US" sz="2400" dirty="0">
                <a:latin typeface="+mj-ea"/>
                <a:ea typeface="+mj-ea"/>
              </a:rPr>
              <a:t>　</a:t>
            </a:r>
            <a:r>
              <a:rPr lang="en-US" altLang="ja-JP" sz="2400" dirty="0">
                <a:latin typeface="Symbol" charset="2"/>
                <a:ea typeface="+mj-ea"/>
                <a:cs typeface="Symbol" charset="2"/>
              </a:rPr>
              <a:t>S</a:t>
            </a:r>
            <a:r>
              <a:rPr lang="en-US" altLang="ja-JP" sz="2400" dirty="0">
                <a:latin typeface="Times New Roman"/>
                <a:ea typeface="+mj-ea"/>
                <a:cs typeface="Times New Roman"/>
              </a:rPr>
              <a:t>(</a:t>
            </a:r>
            <a:r>
              <a:rPr lang="en-US" altLang="ja-JP" sz="2400" i="1" dirty="0">
                <a:latin typeface="Times New Roman"/>
                <a:ea typeface="+mj-ea"/>
                <a:cs typeface="Times New Roman"/>
              </a:rPr>
              <a:t>r</a:t>
            </a:r>
            <a:r>
              <a:rPr lang="en-US" altLang="ja-JP" sz="2400" dirty="0">
                <a:latin typeface="Times New Roman"/>
                <a:ea typeface="+mj-ea"/>
                <a:cs typeface="Times New Roman"/>
              </a:rPr>
              <a:t>) </a:t>
            </a:r>
            <a:r>
              <a:rPr lang="en-US" altLang="ja-JP" sz="2400" dirty="0">
                <a:ea typeface="+mj-ea"/>
                <a:cs typeface="Arial"/>
              </a:rPr>
              <a:t>grows</a:t>
            </a:r>
            <a:endParaRPr kumimoji="1" lang="en-US" altLang="ja-JP" sz="2400" i="1" dirty="0">
              <a:ea typeface="+mj-ea"/>
              <a:cs typeface="Times New Roman"/>
            </a:endParaRPr>
          </a:p>
          <a:p>
            <a:r>
              <a:rPr kumimoji="1" lang="ja-JP" altLang="en-US" sz="2400" dirty="0">
                <a:ea typeface="+mj-ea"/>
                <a:sym typeface="Wingdings"/>
              </a:rPr>
              <a:t></a:t>
            </a:r>
            <a:r>
              <a:rPr kumimoji="1" lang="en-US" altLang="ja-JP" sz="2400" dirty="0">
                <a:ea typeface="+mj-ea"/>
                <a:sym typeface="Wingdings"/>
              </a:rPr>
              <a:t> </a:t>
            </a:r>
            <a:r>
              <a:rPr kumimoji="1" lang="en-US" altLang="ja-JP" sz="2400" dirty="0">
                <a:ea typeface="+mj-ea"/>
                <a:cs typeface="Arial"/>
                <a:sym typeface="Wingdings"/>
              </a:rPr>
              <a:t>less inward mass accretion</a:t>
            </a:r>
          </a:p>
          <a:p>
            <a:r>
              <a:rPr lang="en-US" altLang="ja-JP" sz="2400" dirty="0">
                <a:ea typeface="+mj-ea"/>
                <a:cs typeface="Symbol" charset="2"/>
                <a:sym typeface="Wingdings"/>
              </a:rPr>
              <a:t> </a:t>
            </a:r>
            <a:r>
              <a:rPr lang="en-US" altLang="ja-JP" sz="2400" dirty="0">
                <a:latin typeface="Symbol" pitchFamily="2" charset="2"/>
                <a:cs typeface="Symbol" charset="2"/>
              </a:rPr>
              <a:t>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400" dirty="0">
                <a:cs typeface="Times New Roman"/>
              </a:rPr>
              <a:t> </a:t>
            </a:r>
            <a:r>
              <a:rPr lang="en-US" altLang="ja-JP" sz="2400" dirty="0">
                <a:cs typeface="Arial"/>
              </a:rPr>
              <a:t>grows further</a:t>
            </a:r>
            <a:endParaRPr lang="en-US" altLang="ja-JP" sz="2400" dirty="0">
              <a:ea typeface="+mj-ea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altLang="ja-JP" sz="2400" dirty="0">
                <a:solidFill>
                  <a:srgbClr val="FF0000"/>
                </a:solidFill>
                <a:ea typeface="+mj-ea"/>
                <a:cs typeface="Arial"/>
                <a:sym typeface="Wingdings"/>
              </a:rPr>
              <a:t>unstable, clump formation etc.</a:t>
            </a:r>
            <a:endParaRPr kumimoji="1" lang="en-US" altLang="ja-JP" sz="2400" dirty="0">
              <a:solidFill>
                <a:srgbClr val="FF0000"/>
              </a:solidFill>
              <a:ea typeface="+mj-ea"/>
              <a:cs typeface="Arial"/>
              <a:sym typeface="Wingdings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993" y="1704437"/>
            <a:ext cx="4293156" cy="40501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309406" y="1809867"/>
            <a:ext cx="3545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thermal equilibrium curve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31122" y="5754584"/>
            <a:ext cx="3412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Kato, </a:t>
            </a:r>
            <a:r>
              <a:rPr kumimoji="1" lang="en-US" altLang="ja-JP" dirty="0" err="1"/>
              <a:t>Fukue</a:t>
            </a:r>
            <a:r>
              <a:rPr kumimoji="1" lang="en-US" altLang="ja-JP" dirty="0"/>
              <a:t> &amp; </a:t>
            </a:r>
            <a:r>
              <a:rPr kumimoji="1" lang="en-US" altLang="ja-JP" dirty="0" err="1"/>
              <a:t>Mineshige</a:t>
            </a:r>
            <a:r>
              <a:rPr kumimoji="1" lang="en-US" altLang="ja-JP" dirty="0"/>
              <a:t> 2008 “Black-hole </a:t>
            </a:r>
            <a:r>
              <a:rPr lang="en-US" altLang="ja-JP" dirty="0"/>
              <a:t>A</a:t>
            </a:r>
            <a:r>
              <a:rPr kumimoji="1" lang="en-US" altLang="ja-JP" dirty="0"/>
              <a:t>ccretion </a:t>
            </a:r>
            <a:r>
              <a:rPr lang="en-US" altLang="ja-JP" dirty="0"/>
              <a:t>D</a:t>
            </a:r>
            <a:r>
              <a:rPr kumimoji="1" lang="en-US" altLang="ja-JP" dirty="0"/>
              <a:t>isks </a:t>
            </a:r>
            <a:r>
              <a:rPr kumimoji="1" lang="mr-IN" altLang="ja-JP" dirty="0"/>
              <a:t>–</a:t>
            </a:r>
            <a:r>
              <a:rPr kumimoji="1" lang="en-US" altLang="ja-JP" dirty="0"/>
              <a:t> Towards a New Paradigm </a:t>
            </a:r>
            <a:r>
              <a:rPr kumimoji="1" lang="mr-IN" altLang="ja-JP" dirty="0"/>
              <a:t>–</a:t>
            </a:r>
            <a:r>
              <a:rPr kumimoji="1" lang="en-US" altLang="ja-JP" dirty="0"/>
              <a:t>”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36876" y="873440"/>
            <a:ext cx="407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cs typeface="Arial"/>
              </a:rPr>
              <a:t>: mass accretion rate</a:t>
            </a:r>
          </a:p>
          <a:p>
            <a:r>
              <a:rPr lang="en-US" altLang="ja-JP" sz="2400" dirty="0">
                <a:cs typeface="Arial"/>
              </a:rPr>
              <a:t>: surface density of a disk</a:t>
            </a:r>
            <a:endParaRPr kumimoji="1" lang="ja-JP" altLang="en-US" sz="2400" dirty="0">
              <a:cs typeface="Arial"/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502168"/>
              </p:ext>
            </p:extLst>
          </p:nvPr>
        </p:nvGraphicFramePr>
        <p:xfrm>
          <a:off x="838160" y="850556"/>
          <a:ext cx="455921" cy="42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9" name="数式" r:id="rId7" imgW="203200" imgH="190500" progId="Equation.3">
                  <p:embed/>
                </p:oleObj>
              </mc:Choice>
              <mc:Fallback>
                <p:oleObj name="数式" r:id="rId7" imgW="203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160" y="850556"/>
                        <a:ext cx="455921" cy="42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512809"/>
              </p:ext>
            </p:extLst>
          </p:nvPr>
        </p:nvGraphicFramePr>
        <p:xfrm>
          <a:off x="861042" y="1320651"/>
          <a:ext cx="351804" cy="383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0" name="数式" r:id="rId9" imgW="139700" imgH="152400" progId="Equation.3">
                  <p:embed/>
                </p:oleObj>
              </mc:Choice>
              <mc:Fallback>
                <p:oleObj name="数式" r:id="rId9" imgW="1397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1042" y="1320651"/>
                        <a:ext cx="351804" cy="383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06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9933"/>
            <a:ext cx="8229600" cy="831009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00090"/>
                </a:solidFill>
                <a:latin typeface="+mn-lt"/>
              </a:rPr>
              <a:t>I</a:t>
            </a:r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nstability criterion in an NDAF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1503057"/>
            <a:ext cx="63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General condition for viscous instability: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69529" y="86658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NK &amp; Masada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CBFAF292-7841-DC4C-A65E-3F3F4511E9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963638"/>
              </p:ext>
            </p:extLst>
          </p:nvPr>
        </p:nvGraphicFramePr>
        <p:xfrm>
          <a:off x="6802156" y="1255079"/>
          <a:ext cx="13033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数式" r:id="rId3" imgW="520700" imgH="406400" progId="Equation.DSMT4">
                  <p:embed/>
                </p:oleObj>
              </mc:Choice>
              <mc:Fallback>
                <p:oleObj name="数式" r:id="rId3" imgW="520700" imgH="406400" progId="Equation.DSMT4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2156" y="1255079"/>
                        <a:ext cx="1303337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B1467B35-ABA8-0749-A097-0D1205EB17F7}"/>
              </a:ext>
            </a:extLst>
          </p:cNvPr>
          <p:cNvSpPr/>
          <p:nvPr/>
        </p:nvSpPr>
        <p:spPr>
          <a:xfrm>
            <a:off x="2919900" y="2749957"/>
            <a:ext cx="369870" cy="13845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>
            <a:extLst>
              <a:ext uri="{FF2B5EF4-FFF2-40B4-BE49-F238E27FC236}">
                <a16:creationId xmlns:a16="http://schemas.microsoft.com/office/drawing/2014/main" id="{88D6444B-96A3-0243-829D-87A57EBCDBF0}"/>
              </a:ext>
            </a:extLst>
          </p:cNvPr>
          <p:cNvSpPr/>
          <p:nvPr/>
        </p:nvSpPr>
        <p:spPr>
          <a:xfrm>
            <a:off x="776241" y="3269807"/>
            <a:ext cx="195195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4292184-EB5A-6A48-86D2-86C9AABB3DB5}"/>
              </a:ext>
            </a:extLst>
          </p:cNvPr>
          <p:cNvSpPr txBox="1"/>
          <p:nvPr/>
        </p:nvSpPr>
        <p:spPr>
          <a:xfrm>
            <a:off x="3203930" y="2668218"/>
            <a:ext cx="302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(1) Optically thin :</a:t>
            </a:r>
            <a:endParaRPr kumimoji="1" lang="ja-JP" altLang="en-US" sz="24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F8485D8-EDE3-EA46-8A26-91CA5215A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708" y="2578798"/>
            <a:ext cx="1670372" cy="79300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99F22E-B252-B54C-8A83-3EF9CABF8DD9}"/>
              </a:ext>
            </a:extLst>
          </p:cNvPr>
          <p:cNvSpPr txBox="1"/>
          <p:nvPr/>
        </p:nvSpPr>
        <p:spPr>
          <a:xfrm>
            <a:off x="3208257" y="3676224"/>
            <a:ext cx="3157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(2) Optically thick : </a:t>
            </a:r>
            <a:endParaRPr kumimoji="1" lang="ja-JP" altLang="en-US" sz="2400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EE89F3E-C6B6-074C-9A02-A9E9271AC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316" y="3517521"/>
            <a:ext cx="1551535" cy="79300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BC1422-1EF3-6C4A-840B-C6D254DC9D30}"/>
              </a:ext>
            </a:extLst>
          </p:cNvPr>
          <p:cNvSpPr txBox="1"/>
          <p:nvPr/>
        </p:nvSpPr>
        <p:spPr>
          <a:xfrm>
            <a:off x="3037103" y="4817053"/>
            <a:ext cx="68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(1)</a:t>
            </a:r>
            <a:endParaRPr kumimoji="1" lang="ja-JP" altLang="en-US" sz="2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273A1DE-5F39-7948-B44B-809AFEFD671C}"/>
              </a:ext>
            </a:extLst>
          </p:cNvPr>
          <p:cNvSpPr txBox="1"/>
          <p:nvPr/>
        </p:nvSpPr>
        <p:spPr>
          <a:xfrm>
            <a:off x="3025258" y="5929061"/>
            <a:ext cx="68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(2)</a:t>
            </a:r>
            <a:endParaRPr kumimoji="1" lang="ja-JP" altLang="en-US" sz="2800" dirty="0"/>
          </a:p>
        </p:txBody>
      </p:sp>
      <p:sp>
        <p:nvSpPr>
          <p:cNvPr id="25" name="左中かっこ 24">
            <a:extLst>
              <a:ext uri="{FF2B5EF4-FFF2-40B4-BE49-F238E27FC236}">
                <a16:creationId xmlns:a16="http://schemas.microsoft.com/office/drawing/2014/main" id="{EA03A9C7-22B3-034E-9DC0-394F448B024B}"/>
              </a:ext>
            </a:extLst>
          </p:cNvPr>
          <p:cNvSpPr/>
          <p:nvPr/>
        </p:nvSpPr>
        <p:spPr>
          <a:xfrm>
            <a:off x="2801956" y="4525526"/>
            <a:ext cx="401974" cy="22729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>
            <a:extLst>
              <a:ext uri="{FF2B5EF4-FFF2-40B4-BE49-F238E27FC236}">
                <a16:creationId xmlns:a16="http://schemas.microsoft.com/office/drawing/2014/main" id="{BDD4EC2D-0371-9D44-BCAE-62BC2F0998D6}"/>
              </a:ext>
            </a:extLst>
          </p:cNvPr>
          <p:cNvSpPr/>
          <p:nvPr/>
        </p:nvSpPr>
        <p:spPr>
          <a:xfrm>
            <a:off x="776241" y="5353773"/>
            <a:ext cx="1923138" cy="61883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D1A49F8-57E9-8C47-99FA-2F319B25C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1641" y="4525526"/>
            <a:ext cx="2338502" cy="111689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866684E-F29F-CF4B-8BF1-19E67B4F6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2440" y="5693931"/>
            <a:ext cx="1238413" cy="110453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95B00B-25A6-574F-859F-63A78B80AF5F}"/>
              </a:ext>
            </a:extLst>
          </p:cNvPr>
          <p:cNvSpPr txBox="1"/>
          <p:nvPr/>
        </p:nvSpPr>
        <p:spPr>
          <a:xfrm>
            <a:off x="333957" y="4908250"/>
            <a:ext cx="262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cs typeface="Symbol" charset="2"/>
              </a:rPr>
              <a:t>assuming</a:t>
            </a:r>
            <a:r>
              <a:rPr kumimoji="1" lang="en-US" altLang="ja-JP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kumimoji="1" lang="en-US" altLang="ja-JP" sz="24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sz="24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∝</a:t>
            </a:r>
            <a:r>
              <a:rPr lang="en-US" altLang="ja-JP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Pm</a:t>
            </a:r>
            <a:r>
              <a:rPr lang="en-US" altLang="ja-JP" sz="2400" i="1" baseline="30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altLang="ja-JP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endParaRPr kumimoji="1" lang="ja-JP" altLang="en-US" sz="2400" dirty="0">
              <a:solidFill>
                <a:srgbClr val="0000FF"/>
              </a:solidFill>
              <a:latin typeface="+mj-ea"/>
              <a:ea typeface="+mj-ea"/>
              <a:cs typeface="Symbol" charset="2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577C70-1B07-1941-8B41-66E58F4614D5}"/>
              </a:ext>
            </a:extLst>
          </p:cNvPr>
          <p:cNvSpPr txBox="1"/>
          <p:nvPr/>
        </p:nvSpPr>
        <p:spPr>
          <a:xfrm>
            <a:off x="959959" y="2883655"/>
            <a:ext cx="139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Symbol" pitchFamily="2" charset="2"/>
                <a:ea typeface="+mj-ea"/>
              </a:rPr>
              <a:t>n</a:t>
            </a:r>
            <a:r>
              <a:rPr lang="en-US" altLang="ja-JP" sz="2400" dirty="0">
                <a:solidFill>
                  <a:srgbClr val="0000FF"/>
                </a:solidFill>
                <a:ea typeface="+mj-ea"/>
              </a:rPr>
              <a:t> cooling</a:t>
            </a:r>
            <a:endParaRPr kumimoji="1" lang="ja-JP" altLang="en-US" sz="2400" dirty="0">
              <a:solidFill>
                <a:srgbClr val="0000FF"/>
              </a:solidFill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13713" y="4952518"/>
            <a:ext cx="3237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With such </a:t>
            </a:r>
            <a:r>
              <a:rPr kumimoji="1" lang="en-US" altLang="ja-JP" sz="2800" dirty="0">
                <a:latin typeface="Symbol" charset="2"/>
                <a:cs typeface="Symbol" charset="2"/>
              </a:rPr>
              <a:t>b</a:t>
            </a:r>
            <a:r>
              <a:rPr kumimoji="1" lang="en-US" altLang="ja-JP" sz="2800" dirty="0">
                <a:cs typeface="Symbol" charset="2"/>
              </a:rPr>
              <a:t>, an NDAF is always viscously unstable!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86126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244" y="94765"/>
            <a:ext cx="8229600" cy="771244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1-d simulation of an NDAF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69529" y="684491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NK &amp; Masada 2019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553E6-4D63-D643-BF4E-423DCC7CE0A6}"/>
              </a:ext>
            </a:extLst>
          </p:cNvPr>
          <p:cNvSpPr txBox="1"/>
          <p:nvPr/>
        </p:nvSpPr>
        <p:spPr>
          <a:xfrm>
            <a:off x="5806882" y="1930631"/>
            <a:ext cx="3202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Symbol" pitchFamily="2" charset="2"/>
              </a:rPr>
              <a:t>    S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kumimoji="1" lang="en-US" altLang="ja-JP" sz="2000" dirty="0"/>
              <a:t>: surface density</a:t>
            </a:r>
          </a:p>
          <a:p>
            <a:r>
              <a:rPr lang="en-US" altLang="ja-JP" sz="2000" dirty="0">
                <a:latin typeface="Symbol" pitchFamily="2" charset="2"/>
              </a:rPr>
              <a:t>n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sz="2000" dirty="0" err="1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: kinetic viscosity</a:t>
            </a:r>
            <a:endParaRPr kumimoji="1" lang="ja-JP" altLang="en-US" sz="2000" i="1">
              <a:latin typeface="Symbol" pitchFamily="2" charset="2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86A4E7-8CB6-8C45-B6F7-E2B9EF5BA9B8}"/>
              </a:ext>
            </a:extLst>
          </p:cNvPr>
          <p:cNvSpPr txBox="1"/>
          <p:nvPr/>
        </p:nvSpPr>
        <p:spPr>
          <a:xfrm>
            <a:off x="457200" y="1057630"/>
            <a:ext cx="53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Equation for the surface density</a:t>
            </a:r>
            <a:endParaRPr kumimoji="1" lang="ja-JP" altLang="en-US" sz="2800">
              <a:solidFill>
                <a:srgbClr val="0000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BEE005-E313-4B4C-891F-05873201F70A}"/>
              </a:ext>
            </a:extLst>
          </p:cNvPr>
          <p:cNvSpPr txBox="1"/>
          <p:nvPr/>
        </p:nvSpPr>
        <p:spPr>
          <a:xfrm>
            <a:off x="160302" y="5872288"/>
            <a:ext cx="231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Assumption:</a:t>
            </a:r>
            <a:endParaRPr kumimoji="1" lang="ja-JP" altLang="en-US" sz="28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9D0646-EB9D-C440-9475-A44BA3D2CBD6}"/>
              </a:ext>
            </a:extLst>
          </p:cNvPr>
          <p:cNvSpPr txBox="1"/>
          <p:nvPr/>
        </p:nvSpPr>
        <p:spPr>
          <a:xfrm>
            <a:off x="5563610" y="6519838"/>
            <a:ext cx="333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2000" dirty="0" err="1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endParaRPr kumimoji="1" lang="ja-JP" altLang="en-US" sz="2000">
              <a:latin typeface="Symbol" pitchFamily="2" charset="2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0D94F0F-B3AB-A14B-90AD-2AF773D8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2" y="1664495"/>
            <a:ext cx="5472707" cy="1285688"/>
          </a:xfrm>
          <a:prstGeom prst="rect">
            <a:avLst/>
          </a:prstGeom>
          <a:ln w="63500" cmpd="dbl">
            <a:solidFill>
              <a:srgbClr val="0000FF"/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FE65F42-1D56-8248-BC79-99BB02B7D320}"/>
              </a:ext>
            </a:extLst>
          </p:cNvPr>
          <p:cNvSpPr txBox="1"/>
          <p:nvPr/>
        </p:nvSpPr>
        <p:spPr>
          <a:xfrm>
            <a:off x="421226" y="3230823"/>
            <a:ext cx="538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Energy conservation</a:t>
            </a:r>
            <a:endParaRPr kumimoji="1" lang="ja-JP" altLang="en-US" sz="2800">
              <a:solidFill>
                <a:srgbClr val="0000FF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8BD7AEE-4859-2044-9031-E21667878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05" y="5710238"/>
            <a:ext cx="5156200" cy="8509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C027A4D-F968-BC40-B24A-7F45193338CE}"/>
              </a:ext>
            </a:extLst>
          </p:cNvPr>
          <p:cNvSpPr txBox="1"/>
          <p:nvPr/>
        </p:nvSpPr>
        <p:spPr>
          <a:xfrm>
            <a:off x="7077328" y="3844261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Symbol" pitchFamily="2" charset="2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cs typeface="Times New Roman" panose="02020603050405020304" pitchFamily="18" charset="0"/>
              </a:rPr>
              <a:t> =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ja-JP" sz="2400" i="1" dirty="0"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0B0102-0500-6D42-9A6A-9D656526C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02" y="3814080"/>
            <a:ext cx="6523298" cy="1644529"/>
          </a:xfrm>
          <a:prstGeom prst="rect">
            <a:avLst/>
          </a:prstGeom>
          <a:ln w="63500" cmpd="dbl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56191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台形 36"/>
          <p:cNvSpPr/>
          <p:nvPr/>
        </p:nvSpPr>
        <p:spPr>
          <a:xfrm rot="5400000">
            <a:off x="6412071" y="4624575"/>
            <a:ext cx="1364152" cy="924987"/>
          </a:xfrm>
          <a:prstGeom prst="trapezoid">
            <a:avLst>
              <a:gd name="adj" fmla="val 35171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E00580F-6CB3-6F4F-ADE6-876AC858C41F}"/>
              </a:ext>
            </a:extLst>
          </p:cNvPr>
          <p:cNvSpPr txBox="1">
            <a:spLocks/>
          </p:cNvSpPr>
          <p:nvPr/>
        </p:nvSpPr>
        <p:spPr>
          <a:xfrm>
            <a:off x="457200" y="171897"/>
            <a:ext cx="8229600" cy="783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1">
                <a:solidFill>
                  <a:schemeClr val="tx2"/>
                </a:solidFill>
              </a:defRPr>
            </a:lvl2pPr>
            <a:lvl3pPr eaLnBrk="1" latinLnBrk="0" hangingPunct="1">
              <a:defRPr kumimoji="1">
                <a:solidFill>
                  <a:schemeClr val="tx2"/>
                </a:solidFill>
              </a:defRPr>
            </a:lvl3pPr>
            <a:lvl4pPr eaLnBrk="1" latinLnBrk="0" hangingPunct="1">
              <a:defRPr kumimoji="1">
                <a:solidFill>
                  <a:schemeClr val="tx2"/>
                </a:solidFill>
              </a:defRPr>
            </a:lvl4pPr>
            <a:lvl5pPr eaLnBrk="1" latinLnBrk="0" hangingPunct="1">
              <a:defRPr kumimoji="1">
                <a:solidFill>
                  <a:schemeClr val="tx2"/>
                </a:solidFill>
              </a:defRPr>
            </a:lvl5pPr>
            <a:lvl6pPr eaLnBrk="1" latinLnBrk="0" hangingPunct="1">
              <a:defRPr kumimoji="1">
                <a:solidFill>
                  <a:schemeClr val="tx2"/>
                </a:solidFill>
              </a:defRPr>
            </a:lvl6pPr>
            <a:lvl7pPr eaLnBrk="1" latinLnBrk="0" hangingPunct="1">
              <a:defRPr kumimoji="1">
                <a:solidFill>
                  <a:schemeClr val="tx2"/>
                </a:solidFill>
              </a:defRPr>
            </a:lvl7pPr>
            <a:lvl8pPr eaLnBrk="1" latinLnBrk="0" hangingPunct="1">
              <a:defRPr kumimoji="1">
                <a:solidFill>
                  <a:schemeClr val="tx2"/>
                </a:solidFill>
              </a:defRPr>
            </a:lvl8pPr>
            <a:lvl9pPr eaLnBrk="1" latinLnBrk="0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600">
                <a:solidFill>
                  <a:srgbClr val="002060"/>
                </a:solidFill>
                <a:latin typeface="+mn-lt"/>
              </a:rPr>
              <a:t>What occurs in a viscously unstable disk</a:t>
            </a:r>
            <a:endParaRPr lang="ja-JP" alt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843" y="1097594"/>
            <a:ext cx="4185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viscously unstable</a:t>
            </a:r>
          </a:p>
          <a:p>
            <a:pPr marL="342900" indent="-342900">
              <a:buFont typeface="Wingdings" charset="0"/>
              <a:buChar char="à"/>
            </a:pPr>
            <a:r>
              <a:rPr lang="en-US" altLang="ja-JP" sz="2400" dirty="0">
                <a:sym typeface="Wingdings"/>
              </a:rPr>
              <a:t>mass accumulation</a:t>
            </a:r>
          </a:p>
          <a:p>
            <a:pPr marL="342900" indent="-342900">
              <a:buFont typeface="Wingdings" charset="0"/>
              <a:buChar char="à"/>
            </a:pPr>
            <a:r>
              <a:rPr kumimoji="1" lang="en-US" altLang="ja-JP" sz="2400" dirty="0">
                <a:sym typeface="Wingdings"/>
              </a:rPr>
              <a:t>gravitationally unstable</a:t>
            </a:r>
          </a:p>
          <a:p>
            <a:pPr marL="342900" indent="-342900">
              <a:buFont typeface="Wingdings" charset="0"/>
              <a:buChar char="à"/>
            </a:pPr>
            <a:r>
              <a:rPr kumimoji="1" lang="en-US" altLang="ja-JP" sz="2400" dirty="0">
                <a:sym typeface="Wingdings"/>
              </a:rPr>
              <a:t>non-axisymmetric patterns</a:t>
            </a:r>
          </a:p>
          <a:p>
            <a:pPr marL="342900" indent="-342900">
              <a:buFont typeface="Wingdings" charset="0"/>
              <a:buChar char="à"/>
            </a:pPr>
            <a:r>
              <a:rPr lang="en-US" altLang="ja-JP" sz="2400" dirty="0">
                <a:solidFill>
                  <a:srgbClr val="FF0000"/>
                </a:solidFill>
                <a:sym typeface="Wingdings"/>
              </a:rPr>
              <a:t>intense mass accretion</a:t>
            </a:r>
          </a:p>
          <a:p>
            <a:pPr marL="342900" indent="-342900">
              <a:buFont typeface="Wingdings" charset="0"/>
              <a:buChar char="à"/>
            </a:pPr>
            <a:r>
              <a:rPr lang="en-US" altLang="ja-JP" sz="2400" dirty="0">
                <a:sym typeface="Wingdings"/>
              </a:rPr>
              <a:t>lower surface density</a:t>
            </a:r>
          </a:p>
          <a:p>
            <a:pPr marL="342900" indent="-342900">
              <a:buFont typeface="Wingdings" charset="0"/>
              <a:buChar char="à"/>
            </a:pPr>
            <a:r>
              <a:rPr lang="en-US" altLang="ja-JP" sz="2400" dirty="0">
                <a:sym typeface="Wingdings"/>
              </a:rPr>
              <a:t>mass accumulation again</a:t>
            </a:r>
          </a:p>
          <a:p>
            <a:pPr marL="342900" indent="-342900">
              <a:buFont typeface="Wingdings" charset="0"/>
              <a:buChar char="à"/>
            </a:pPr>
            <a:r>
              <a:rPr kumimoji="1" lang="mr-IN" altLang="ja-JP" sz="2400" dirty="0">
                <a:sym typeface="Wingdings"/>
              </a:rPr>
              <a:t>…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43" y="4445819"/>
            <a:ext cx="4293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effective viscosity due to gravitational instability: </a:t>
            </a:r>
            <a:r>
              <a:rPr kumimoji="1" lang="en-US" altLang="ja-JP" sz="2400" dirty="0" err="1">
                <a:latin typeface="Symbol" charset="2"/>
                <a:cs typeface="Symbol" charset="2"/>
              </a:rPr>
              <a:t>a</a:t>
            </a:r>
            <a:r>
              <a:rPr kumimoji="1" lang="en-US" altLang="ja-JP" sz="2400" baseline="-25000" dirty="0" err="1">
                <a:latin typeface="Times New Roman"/>
                <a:cs typeface="Times New Roman"/>
              </a:rPr>
              <a:t>grav</a:t>
            </a:r>
            <a:endParaRPr kumimoji="1" lang="en-US" altLang="ja-JP" sz="2400" dirty="0"/>
          </a:p>
          <a:p>
            <a:r>
              <a:rPr kumimoji="1" lang="mr-IN" altLang="ja-JP" sz="2400" dirty="0"/>
              <a:t>…</a:t>
            </a:r>
            <a:r>
              <a:rPr kumimoji="1" lang="en-US" altLang="ja-JP" sz="2400" dirty="0"/>
              <a:t> determined by </a:t>
            </a:r>
            <a:r>
              <a:rPr kumimoji="1" lang="en-US" altLang="ja-JP" sz="2400" dirty="0" err="1"/>
              <a:t>Toomre’s</a:t>
            </a:r>
            <a:r>
              <a:rPr kumimoji="1" lang="en-US" altLang="ja-JP" sz="2400" dirty="0"/>
              <a:t> </a:t>
            </a:r>
            <a:r>
              <a:rPr kumimoji="1" lang="en-US" altLang="ja-JP" sz="2400" i="1" dirty="0">
                <a:latin typeface="Times New Roman"/>
                <a:cs typeface="Times New Roman"/>
              </a:rPr>
              <a:t>Q</a:t>
            </a:r>
            <a:r>
              <a:rPr kumimoji="1" lang="en-US" altLang="ja-JP" sz="2400" dirty="0">
                <a:cs typeface="Times New Roman"/>
              </a:rPr>
              <a:t> parameter (Zhu et al. 2010 etc.)</a:t>
            </a:r>
            <a:endParaRPr kumimoji="1" lang="ja-JP" altLang="en-US" sz="2400" dirty="0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5659638" y="1254393"/>
            <a:ext cx="3027162" cy="533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161324" y="1724790"/>
            <a:ext cx="0" cy="501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659638" y="2179508"/>
            <a:ext cx="3027162" cy="501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4683446" y="1787510"/>
            <a:ext cx="423297" cy="39199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台形 18"/>
          <p:cNvSpPr/>
          <p:nvPr/>
        </p:nvSpPr>
        <p:spPr>
          <a:xfrm rot="16200000">
            <a:off x="6098543" y="1035004"/>
            <a:ext cx="1019196" cy="1897004"/>
          </a:xfrm>
          <a:prstGeom prst="trapezoid">
            <a:avLst>
              <a:gd name="adj" fmla="val 32942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53708" y="1627256"/>
            <a:ext cx="189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viscously unstable: small </a:t>
            </a:r>
            <a:r>
              <a:rPr kumimoji="1" lang="en-US" altLang="ja-JP" dirty="0">
                <a:latin typeface="Symbol" charset="2"/>
                <a:cs typeface="Symbol" charset="2"/>
              </a:rPr>
              <a:t>a</a:t>
            </a:r>
            <a:endParaRPr kumimoji="1" lang="ja-JP" altLang="en-US" dirty="0"/>
          </a:p>
        </p:txBody>
      </p:sp>
      <p:sp>
        <p:nvSpPr>
          <p:cNvPr id="23" name="左矢印 22"/>
          <p:cNvSpPr/>
          <p:nvPr/>
        </p:nvSpPr>
        <p:spPr>
          <a:xfrm>
            <a:off x="7708392" y="1694876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左矢印 23"/>
          <p:cNvSpPr/>
          <p:nvPr/>
        </p:nvSpPr>
        <p:spPr>
          <a:xfrm>
            <a:off x="5161612" y="1850230"/>
            <a:ext cx="403958" cy="25087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91337" y="1324676"/>
            <a:ext cx="631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BH</a:t>
            </a:r>
            <a:endParaRPr kumimoji="1" lang="ja-JP" altLang="en-US" sz="2000" dirty="0"/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7586038" y="4420673"/>
            <a:ext cx="1130160" cy="3056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190721" y="4891070"/>
            <a:ext cx="0" cy="501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586038" y="5471224"/>
            <a:ext cx="1130159" cy="188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4712843" y="4953790"/>
            <a:ext cx="423297" cy="39199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台形 29"/>
          <p:cNvSpPr/>
          <p:nvPr/>
        </p:nvSpPr>
        <p:spPr>
          <a:xfrm rot="16200000">
            <a:off x="5491390" y="4644559"/>
            <a:ext cx="1400624" cy="879905"/>
          </a:xfrm>
          <a:prstGeom prst="trapezoid">
            <a:avLst>
              <a:gd name="adj" fmla="val 543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14462" y="4726300"/>
            <a:ext cx="1804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gravitational</a:t>
            </a:r>
            <a:r>
              <a:rPr kumimoji="1" lang="en-US" altLang="ja-JP" dirty="0"/>
              <a:t>ly unstable: </a:t>
            </a:r>
            <a:r>
              <a:rPr kumimoji="1" lang="en-US" altLang="ja-JP" sz="2400" b="1" dirty="0" err="1">
                <a:latin typeface="Symbol" charset="2"/>
                <a:cs typeface="Symbol" charset="2"/>
              </a:rPr>
              <a:t>a</a:t>
            </a:r>
            <a:r>
              <a:rPr kumimoji="1" lang="en-US" altLang="ja-JP" sz="2400" b="1" baseline="-25000" dirty="0" err="1">
                <a:latin typeface="Times New Roman"/>
                <a:cs typeface="Times New Roman"/>
              </a:rPr>
              <a:t>grav</a:t>
            </a:r>
            <a:endParaRPr kumimoji="1" lang="ja-JP" altLang="en-US" sz="2400" b="1" dirty="0"/>
          </a:p>
        </p:txBody>
      </p:sp>
      <p:sp>
        <p:nvSpPr>
          <p:cNvPr id="33" name="左矢印 32"/>
          <p:cNvSpPr/>
          <p:nvPr/>
        </p:nvSpPr>
        <p:spPr>
          <a:xfrm>
            <a:off x="5222365" y="4663580"/>
            <a:ext cx="403958" cy="91740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20734" y="4490956"/>
            <a:ext cx="631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BH</a:t>
            </a:r>
            <a:endParaRPr kumimoji="1" lang="ja-JP" altLang="en-US" sz="2000" dirty="0"/>
          </a:p>
        </p:txBody>
      </p:sp>
      <p:sp>
        <p:nvSpPr>
          <p:cNvPr id="39" name="左矢印 38"/>
          <p:cNvSpPr/>
          <p:nvPr/>
        </p:nvSpPr>
        <p:spPr>
          <a:xfrm>
            <a:off x="7708392" y="4861156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5565570" y="2885103"/>
            <a:ext cx="0" cy="137365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8116653" y="2822383"/>
            <a:ext cx="0" cy="13736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030882" y="2953534"/>
            <a:ext cx="1677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</a:rPr>
              <a:t>episodic accretion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H="1" flipV="1">
            <a:off x="6631655" y="4380280"/>
            <a:ext cx="924986" cy="346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5728228" y="4380280"/>
            <a:ext cx="903425" cy="480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 flipV="1">
            <a:off x="5709612" y="5317320"/>
            <a:ext cx="922043" cy="467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6663996" y="5464964"/>
            <a:ext cx="922042" cy="316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98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82367"/>
            <a:ext cx="8229600" cy="114300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0090"/>
                </a:solidFill>
                <a:latin typeface="+mn-lt"/>
              </a:rPr>
              <a:t>Results</a:t>
            </a:r>
            <a:endParaRPr kumimoji="1" lang="ja-JP" altLang="en-US" dirty="0">
              <a:solidFill>
                <a:srgbClr val="0000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650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987B28-0552-954D-8FFE-504BDD09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445"/>
            <a:ext cx="8229600" cy="804149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02060"/>
                </a:solidFill>
                <a:latin typeface="+mn-lt"/>
              </a:rPr>
              <a:t>Time evolutions of disk properties</a:t>
            </a:r>
            <a:endParaRPr kumimoji="1" lang="ja-JP" alt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69529" y="86658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NK &amp; Masada 2019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1" y="1270522"/>
            <a:ext cx="5176594" cy="251184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6" y="3794536"/>
            <a:ext cx="5157881" cy="274355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8B4E9C-58A8-3B47-BFF8-EB15D7CD538F}"/>
              </a:ext>
            </a:extLst>
          </p:cNvPr>
          <p:cNvSpPr txBox="1"/>
          <p:nvPr/>
        </p:nvSpPr>
        <p:spPr>
          <a:xfrm>
            <a:off x="5056032" y="1509848"/>
            <a:ext cx="42788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initial state</a:t>
            </a:r>
            <a:r>
              <a:rPr lang="en-US" altLang="ja-JP" sz="2800" dirty="0"/>
              <a:t>: steady solution with a constant </a:t>
            </a:r>
            <a:r>
              <a:rPr lang="en-US" altLang="ja-JP" sz="2800" dirty="0">
                <a:latin typeface="Symbol" charset="2"/>
                <a:cs typeface="Symbol" charset="2"/>
              </a:rPr>
              <a:t>a</a:t>
            </a:r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r>
              <a:rPr lang="en-US" altLang="ja-JP" sz="2800" dirty="0"/>
              <a:t>neutrino cooling</a:t>
            </a:r>
          </a:p>
          <a:p>
            <a:r>
              <a:rPr lang="en-US" altLang="ja-JP" sz="2800" dirty="0">
                <a:sym typeface="Wingdings"/>
              </a:rPr>
              <a:t> Turbulent v</a:t>
            </a:r>
            <a:r>
              <a:rPr lang="en-US" altLang="ja-JP" sz="2800" dirty="0"/>
              <a:t>iscosity due to MRI is suppressed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kumimoji="1" lang="en-US" altLang="ja-JP" sz="2800" dirty="0">
                <a:sym typeface="Wingdings" pitchFamily="2" charset="2"/>
              </a:rPr>
              <a:t>Infalling matter is accumulated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kumimoji="1" lang="en-US" altLang="ja-JP" sz="2800" dirty="0">
                <a:sym typeface="Wingdings" pitchFamily="2" charset="2"/>
              </a:rPr>
              <a:t>The </a:t>
            </a:r>
            <a:r>
              <a:rPr lang="en-US" altLang="ja-JP" sz="2800" dirty="0">
                <a:sym typeface="Wingdings" pitchFamily="2" charset="2"/>
              </a:rPr>
              <a:t>disk becomes gravitationally unstable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30038" y="2878154"/>
            <a:ext cx="233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surface density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39784" y="5532007"/>
            <a:ext cx="214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Symbol" charset="2"/>
                <a:cs typeface="Symbol" charset="2"/>
              </a:rPr>
              <a:t>a</a:t>
            </a:r>
            <a:r>
              <a:rPr lang="en-US" altLang="ja-JP" sz="2400" b="1" dirty="0">
                <a:latin typeface="Symbol" charset="2"/>
                <a:cs typeface="Symbol" charset="2"/>
              </a:rPr>
              <a:t> </a:t>
            </a:r>
            <a:r>
              <a:rPr lang="en-US" altLang="ja-JP" sz="2400" b="1" dirty="0">
                <a:cs typeface="Symbol" charset="2"/>
              </a:rPr>
              <a:t>due to MRI</a:t>
            </a:r>
            <a:endParaRPr kumimoji="1" lang="ja-JP" altLang="en-US" sz="2400" b="1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5063886" y="2536056"/>
          <a:ext cx="3355818" cy="68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7" name="数式" r:id="rId6" imgW="1308100" imgH="266700" progId="Equation.DSMT4">
                  <p:embed/>
                </p:oleObj>
              </mc:Choice>
              <mc:Fallback>
                <p:oleObj name="数式" r:id="rId6" imgW="1308100" imgH="266700" progId="Equation.DSMT4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63886" y="2536056"/>
                        <a:ext cx="3355818" cy="684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8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4226"/>
            <a:ext cx="8229600" cy="777052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>
                <a:solidFill>
                  <a:srgbClr val="000090"/>
                </a:solidFill>
                <a:latin typeface="+mn-lt"/>
              </a:rPr>
              <a:t>Toomre’s</a:t>
            </a:r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 Q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69529" y="56422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NK &amp; Masada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85CBF2-4548-814E-9120-DCB6341B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835" y="1583639"/>
            <a:ext cx="1943742" cy="109949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BEAED2-2E04-6F46-9044-1ABD9C0E1874}"/>
              </a:ext>
            </a:extLst>
          </p:cNvPr>
          <p:cNvSpPr txBox="1"/>
          <p:nvPr/>
        </p:nvSpPr>
        <p:spPr>
          <a:xfrm>
            <a:off x="470059" y="4611231"/>
            <a:ext cx="7054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When </a:t>
            </a:r>
            <a:r>
              <a:rPr kumimoji="1"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kumimoji="1" lang="en-US" altLang="ja-JP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1" lang="en-US" altLang="ja-JP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=5, </a:t>
            </a:r>
            <a:r>
              <a:rPr kumimoji="1" lang="en-US" altLang="ja-JP" sz="2800" dirty="0">
                <a:cs typeface="Times New Roman" panose="02020603050405020304" pitchFamily="18" charset="0"/>
              </a:rPr>
              <a:t>the disk becomes gravitationally unstable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en-US" altLang="ja-JP" sz="2800" dirty="0">
                <a:cs typeface="Times New Roman" panose="02020603050405020304" pitchFamily="18" charset="0"/>
                <a:sym typeface="Wingdings" pitchFamily="2" charset="2"/>
              </a:rPr>
              <a:t>non-axisymmetric patterns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en-US" altLang="ja-JP" sz="2800" dirty="0">
                <a:cs typeface="Times New Roman" panose="02020603050405020304" pitchFamily="18" charset="0"/>
                <a:sym typeface="Wingdings" pitchFamily="2" charset="2"/>
              </a:rPr>
              <a:t>effective viscosity: </a:t>
            </a:r>
            <a:r>
              <a:rPr lang="en-US" altLang="ja-JP" sz="2800" dirty="0" err="1">
                <a:latin typeface="Symbol" charset="2"/>
                <a:cs typeface="Symbol" charset="2"/>
                <a:sym typeface="Wingdings" pitchFamily="2" charset="2"/>
              </a:rPr>
              <a:t>a</a:t>
            </a:r>
            <a:r>
              <a:rPr lang="en-US" altLang="ja-JP" sz="2800" baseline="-25000" dirty="0" err="1">
                <a:latin typeface="Times New Roman"/>
                <a:cs typeface="Times New Roman"/>
                <a:sym typeface="Wingdings" pitchFamily="2" charset="2"/>
              </a:rPr>
              <a:t>grav</a:t>
            </a:r>
            <a:endParaRPr lang="en-US" altLang="ja-JP" sz="2800" dirty="0">
              <a:cs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en-US" altLang="ja-JP" sz="2800" dirty="0">
                <a:solidFill>
                  <a:srgbClr val="FF0000"/>
                </a:solidFill>
                <a:cs typeface="Times New Roman" panose="02020603050405020304" pitchFamily="18" charset="0"/>
                <a:sym typeface="Wingdings" pitchFamily="2" charset="2"/>
              </a:rPr>
              <a:t>Intense mass accretion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3" y="933560"/>
            <a:ext cx="6662741" cy="36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1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859895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0090"/>
                </a:solidFill>
                <a:latin typeface="+mn-lt"/>
              </a:rPr>
              <a:t>mass accretion variability</a:t>
            </a:r>
            <a:endParaRPr kumimoji="1" lang="ja-JP" altLang="en-US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77" y="1354946"/>
            <a:ext cx="7648641" cy="404495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69529" y="86658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NK &amp; Masada 2019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73EB98-5586-6642-9F06-7BD031D0485E}"/>
              </a:ext>
            </a:extLst>
          </p:cNvPr>
          <p:cNvSpPr txBox="1"/>
          <p:nvPr/>
        </p:nvSpPr>
        <p:spPr>
          <a:xfrm>
            <a:off x="2677864" y="5507941"/>
            <a:ext cx="6663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Symbol" charset="2"/>
                <a:cs typeface="Symbol" charset="2"/>
              </a:rPr>
              <a:t>b&lt;~ 0.60 </a:t>
            </a:r>
            <a:r>
              <a:rPr lang="en-US" altLang="ja-JP" sz="3200" dirty="0">
                <a:cs typeface="Symbol" charset="2"/>
                <a:sym typeface="Wingdings"/>
              </a:rPr>
              <a:t> </a:t>
            </a:r>
            <a:r>
              <a:rPr lang="en-US" altLang="ja-JP" sz="3200" dirty="0">
                <a:ea typeface="+mj-ea"/>
                <a:cs typeface="Symbol" charset="2"/>
                <a:sym typeface="Wingdings"/>
              </a:rPr>
              <a:t>stable accretion</a:t>
            </a:r>
            <a:endParaRPr lang="en-US" altLang="ja-JP" sz="3200" dirty="0">
              <a:ea typeface="+mj-ea"/>
              <a:cs typeface="Symbol" charset="2"/>
            </a:endParaRPr>
          </a:p>
          <a:p>
            <a:r>
              <a:rPr lang="en-US" altLang="ja-JP" sz="3200" dirty="0">
                <a:solidFill>
                  <a:srgbClr val="FF0000"/>
                </a:solidFill>
                <a:latin typeface="Symbol" charset="2"/>
                <a:cs typeface="Symbol" charset="2"/>
              </a:rPr>
              <a:t>b&gt;~ 0.75 </a:t>
            </a:r>
            <a:r>
              <a:rPr lang="en-US" altLang="ja-JP" sz="3200" dirty="0">
                <a:solidFill>
                  <a:srgbClr val="FF0000"/>
                </a:solidFill>
                <a:cs typeface="Symbol" charset="2"/>
                <a:sym typeface="Wingdings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ea typeface="+mj-ea"/>
                <a:cs typeface="Symbol" charset="2"/>
                <a:sym typeface="Wingdings"/>
              </a:rPr>
              <a:t>highly variable accretion</a:t>
            </a: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657EFB2B-4050-8448-8DD5-AE5228DBF89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7200" y="5649109"/>
          <a:ext cx="1430973" cy="794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0" name="数式" r:id="rId4" imgW="457200" imgH="254000" progId="Equation.DSMT4">
                  <p:embed/>
                </p:oleObj>
              </mc:Choice>
              <mc:Fallback>
                <p:oleObj name="数式" r:id="rId4" imgW="457200" imgH="254000" progId="Equation.DSMT4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657EFB2B-4050-8448-8DD5-AE5228DBF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649109"/>
                        <a:ext cx="1430973" cy="794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BD472CE-0337-0E42-BC5D-1CAE7E8E1D88}"/>
              </a:ext>
            </a:extLst>
          </p:cNvPr>
          <p:cNvCxnSpPr>
            <a:cxnSpLocks/>
          </p:cNvCxnSpPr>
          <p:nvPr/>
        </p:nvCxnSpPr>
        <p:spPr>
          <a:xfrm>
            <a:off x="1950428" y="6046550"/>
            <a:ext cx="665181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3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0339" y="139320"/>
            <a:ext cx="8525485" cy="697926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00090"/>
                </a:solidFill>
                <a:latin typeface="+mn-lt"/>
                <a:cs typeface="Arial"/>
              </a:rPr>
              <a:t>Central Engine of Gamma-ray Bursts</a:t>
            </a:r>
            <a:endParaRPr kumimoji="1" lang="ja-JP" altLang="en-US" sz="3600" dirty="0">
              <a:solidFill>
                <a:srgbClr val="000090"/>
              </a:solidFill>
              <a:latin typeface="+mn-lt"/>
              <a:cs typeface="Arial"/>
            </a:endParaRPr>
          </a:p>
        </p:txBody>
      </p:sp>
      <p:pic>
        <p:nvPicPr>
          <p:cNvPr id="5" name="Picture 4" descr="ruff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30" y="1035884"/>
            <a:ext cx="4167188" cy="5456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4043" y="745565"/>
            <a:ext cx="4632621" cy="59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altLang="ja-JP" sz="2400" dirty="0">
                <a:ea typeface="+mj-ea"/>
              </a:rPr>
              <a:t>most likely</a:t>
            </a:r>
            <a:r>
              <a:rPr lang="ja-JP" altLang="en-US" sz="2400" dirty="0">
                <a:ea typeface="+mj-ea"/>
              </a:rPr>
              <a:t>：</a:t>
            </a:r>
            <a:r>
              <a:rPr lang="en-US" altLang="ja-JP" sz="2400" dirty="0">
                <a:solidFill>
                  <a:srgbClr val="0000FF"/>
                </a:solidFill>
                <a:ea typeface="ＭＳ Ｐゴシック"/>
                <a:cs typeface="ＭＳ Ｐゴシック"/>
              </a:rPr>
              <a:t>a massive accretion disk around a stellar-mass black hole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altLang="ja-JP" sz="2400" dirty="0">
                <a:ea typeface="ＭＳ Ｐゴシック"/>
                <a:cs typeface="ＭＳ Ｐゴシック"/>
              </a:rPr>
              <a:t>the outcome of the collapse of a massive star or a merger of compact objects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altLang="ja-JP" sz="2400" dirty="0">
                <a:ea typeface="ＭＳ Ｐゴシック"/>
                <a:cs typeface="ＭＳ Ｐゴシック"/>
              </a:rPr>
              <a:t>Accretion rate </a:t>
            </a:r>
            <a:r>
              <a:rPr lang="en-US" altLang="ja-JP" sz="24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&gt;~ 0.01</a:t>
            </a:r>
            <a:r>
              <a:rPr lang="en-US" altLang="ja-JP" sz="2400" i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</a:t>
            </a:r>
            <a:r>
              <a:rPr lang="en-US" altLang="ja-JP" sz="2400" baseline="-25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sun</a:t>
            </a:r>
            <a:r>
              <a:rPr lang="en-US" altLang="ja-JP" sz="24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ea typeface="ＭＳ Ｐゴシック"/>
                <a:cs typeface="ＭＳ Ｐゴシック"/>
              </a:rPr>
              <a:t>s</a:t>
            </a:r>
            <a:r>
              <a:rPr lang="en-US" altLang="ja-JP" sz="2400" baseline="30000" dirty="0">
                <a:ea typeface="ＭＳ Ｐゴシック"/>
                <a:cs typeface="ＭＳ Ｐゴシック"/>
              </a:rPr>
              <a:t>-1</a:t>
            </a:r>
            <a:endParaRPr lang="en-US" altLang="ja-JP" sz="2400" dirty="0">
              <a:ea typeface="ＭＳ Ｐゴシック"/>
              <a:cs typeface="ＭＳ Ｐゴシック"/>
            </a:endParaRPr>
          </a:p>
          <a:p>
            <a:pPr>
              <a:spcBef>
                <a:spcPts val="600"/>
              </a:spcBef>
            </a:pPr>
            <a:r>
              <a:rPr lang="en-US" altLang="ja-JP" sz="2400" dirty="0">
                <a:ea typeface="ＭＳ Ｐゴシック"/>
                <a:cs typeface="ＭＳ Ｐゴシック"/>
              </a:rPr>
              <a:t>       &gt;~ 10</a:t>
            </a:r>
            <a:r>
              <a:rPr lang="en-US" altLang="ja-JP" sz="2400" baseline="30000" dirty="0">
                <a:ea typeface="ＭＳ Ｐゴシック"/>
                <a:cs typeface="ＭＳ Ｐゴシック"/>
              </a:rPr>
              <a:t>12</a:t>
            </a:r>
            <a:r>
              <a:rPr lang="en-US" altLang="ja-JP" sz="2400" dirty="0">
                <a:ea typeface="ＭＳ Ｐゴシック"/>
                <a:cs typeface="ＭＳ Ｐゴシック"/>
              </a:rPr>
              <a:t> × Eddington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altLang="ja-JP" sz="2400" dirty="0">
                <a:ea typeface="ＭＳ Ｐゴシック"/>
                <a:cs typeface="Arial"/>
              </a:rPr>
              <a:t>Photons are trapped in the accretion flow </a:t>
            </a:r>
            <a:r>
              <a:rPr lang="en-US" altLang="ja-JP" sz="2000" dirty="0">
                <a:ea typeface="ＭＳ Ｐゴシック"/>
                <a:cs typeface="Arial"/>
              </a:rPr>
              <a:t>(Advection-Dominated Accretion Flow; ADAF)</a:t>
            </a:r>
            <a:r>
              <a:rPr lang="en-US" altLang="ja-JP" sz="2400" dirty="0">
                <a:ea typeface="ＭＳ Ｐゴシック"/>
                <a:cs typeface="Arial"/>
              </a:rPr>
              <a:t>.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altLang="ja-JP" sz="2400" dirty="0">
                <a:ea typeface="ＭＳ Ｐゴシック"/>
                <a:cs typeface="Arial"/>
              </a:rPr>
              <a:t>When       is large enough, </a:t>
            </a:r>
            <a:r>
              <a:rPr lang="en-US" altLang="ja-JP" sz="2400" dirty="0">
                <a:solidFill>
                  <a:srgbClr val="FF0000"/>
                </a:solidFill>
                <a:ea typeface="ＭＳ Ｐゴシック"/>
                <a:cs typeface="Arial"/>
              </a:rPr>
              <a:t>neutrino emission becomes efficient.</a:t>
            </a:r>
            <a:endParaRPr lang="en-US" altLang="ja-JP" sz="2400" dirty="0">
              <a:ea typeface="ＭＳ Ｐゴシック"/>
              <a:cs typeface="Arial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026766"/>
              </p:ext>
            </p:extLst>
          </p:nvPr>
        </p:nvGraphicFramePr>
        <p:xfrm>
          <a:off x="1428147" y="5125143"/>
          <a:ext cx="471555" cy="44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6" name="数式" r:id="rId5" imgW="203200" imgH="190500" progId="Equation.3">
                  <p:embed/>
                </p:oleObj>
              </mc:Choice>
              <mc:Fallback>
                <p:oleObj name="数式" r:id="rId5" imgW="203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8147" y="5125143"/>
                        <a:ext cx="471555" cy="44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987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3930"/>
            <a:ext cx="8229600" cy="889465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00090"/>
                </a:solidFill>
                <a:latin typeface="+mn-lt"/>
              </a:rPr>
              <a:t>A</a:t>
            </a:r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ccretion </a:t>
            </a:r>
            <a:r>
              <a:rPr lang="en-US" altLang="ja-JP" sz="3600" dirty="0">
                <a:solidFill>
                  <a:srgbClr val="000090"/>
                </a:solidFill>
                <a:latin typeface="+mn-lt"/>
              </a:rPr>
              <a:t>R</a:t>
            </a:r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ate, </a:t>
            </a:r>
            <a:r>
              <a:rPr kumimoji="1" lang="en-US" altLang="ja-JP" sz="3600" dirty="0">
                <a:solidFill>
                  <a:srgbClr val="000090"/>
                </a:solidFill>
                <a:latin typeface="Symbol" pitchFamily="2" charset="2"/>
              </a:rPr>
              <a:t>n</a:t>
            </a:r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 luminosity, and </a:t>
            </a:r>
            <a:r>
              <a:rPr kumimoji="1" lang="en-US" altLang="ja-JP" sz="3600" dirty="0" err="1">
                <a:solidFill>
                  <a:srgbClr val="000090"/>
                </a:solidFill>
                <a:latin typeface="Symbol" pitchFamily="2" charset="2"/>
              </a:rPr>
              <a:t>a</a:t>
            </a:r>
            <a:r>
              <a:rPr kumimoji="1" lang="en-US" altLang="ja-JP" sz="3600" baseline="-25000" dirty="0" err="1">
                <a:solidFill>
                  <a:srgbClr val="000090"/>
                </a:solidFill>
                <a:latin typeface="+mn-lt"/>
              </a:rPr>
              <a:t>grav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26" y="1073395"/>
            <a:ext cx="8006348" cy="37657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5FA3DA-C30E-8544-819A-5BD6AFCD8BF7}"/>
              </a:ext>
            </a:extLst>
          </p:cNvPr>
          <p:cNvSpPr txBox="1"/>
          <p:nvPr/>
        </p:nvSpPr>
        <p:spPr>
          <a:xfrm>
            <a:off x="1027415" y="4982966"/>
            <a:ext cx="6904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kumimoji="1" lang="en-US" altLang="ja-JP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3 sec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⇔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kumimoji="1"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ISCO</a:t>
            </a:r>
            <a:r>
              <a:rPr kumimoji="1" lang="en-US" altLang="ja-JP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2400" dirty="0" err="1"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</a:t>
            </a:r>
            <a:r>
              <a:rPr lang="en-US" altLang="ja-JP" sz="2400" dirty="0">
                <a:latin typeface="Symbol" pitchFamily="2" charset="2"/>
                <a:cs typeface="Times New Roman" panose="02020603050405020304" pitchFamily="18" charset="0"/>
              </a:rPr>
              <a:t>(</a:t>
            </a:r>
            <a:r>
              <a:rPr lang="en-US" altLang="ja-JP" sz="2400" dirty="0" err="1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ja-JP" sz="2400" dirty="0">
                <a:latin typeface="Symbol" pitchFamily="2" charset="2"/>
                <a:cs typeface="Times New Roman" panose="02020603050405020304" pitchFamily="18" charset="0"/>
              </a:rPr>
              <a:t>)</a:t>
            </a:r>
            <a:endParaRPr lang="en-US" altLang="ja-JP" sz="2400" baseline="-25000" dirty="0">
              <a:latin typeface="Symbol" pitchFamily="2" charset="2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timescale variability (&lt;~ 0.1-1 sec)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51390C-9947-7F4D-A598-2515FCDEA7B1}"/>
              </a:ext>
            </a:extLst>
          </p:cNvPr>
          <p:cNvSpPr txBox="1"/>
          <p:nvPr/>
        </p:nvSpPr>
        <p:spPr>
          <a:xfrm>
            <a:off x="1232775" y="5915135"/>
            <a:ext cx="6730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GRB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lightcurve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two components with different timescales? (e.g.: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Vetere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2006)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85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What is the origin of the shorter timescale variability? 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0E776B-9030-F14B-B0AD-408D01F4B61B}"/>
              </a:ext>
            </a:extLst>
          </p:cNvPr>
          <p:cNvSpPr txBox="1"/>
          <p:nvPr/>
        </p:nvSpPr>
        <p:spPr>
          <a:xfrm>
            <a:off x="457200" y="1695236"/>
            <a:ext cx="828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1. Shorter wavelength mode of the viscous instability</a:t>
            </a:r>
            <a:endParaRPr kumimoji="1" lang="ja-JP" altLang="en-US" sz="28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120C2A-594D-2847-9C58-809617C4B47A}"/>
              </a:ext>
            </a:extLst>
          </p:cNvPr>
          <p:cNvSpPr txBox="1"/>
          <p:nvPr/>
        </p:nvSpPr>
        <p:spPr>
          <a:xfrm>
            <a:off x="1345915" y="2424135"/>
            <a:ext cx="6452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Growth timescale: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grow,VI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2400" dirty="0">
                <a:latin typeface="Symbol" pitchFamily="2" charset="2"/>
                <a:cs typeface="Times New Roman" panose="02020603050405020304" pitchFamily="18" charset="0"/>
              </a:rPr>
              <a:t>l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Perturbations with 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horter wavelengths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can grow within shorter timescale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827580-F4AB-F541-ABB7-B0E88B99DE0C}"/>
              </a:ext>
            </a:extLst>
          </p:cNvPr>
          <p:cNvSpPr txBox="1"/>
          <p:nvPr/>
        </p:nvSpPr>
        <p:spPr>
          <a:xfrm>
            <a:off x="457200" y="3953839"/>
            <a:ext cx="828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</a:t>
            </a:r>
            <a:r>
              <a:rPr kumimoji="1" lang="en-US" altLang="ja-JP" sz="2800" dirty="0"/>
              <a:t>. Thermal instability</a:t>
            </a:r>
            <a:endParaRPr kumimoji="1" lang="ja-JP" altLang="en-US" sz="28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24A534-5C9A-B54A-943F-2E3E8DAFC6D4}"/>
              </a:ext>
            </a:extLst>
          </p:cNvPr>
          <p:cNvSpPr txBox="1"/>
          <p:nvPr/>
        </p:nvSpPr>
        <p:spPr>
          <a:xfrm>
            <a:off x="1371600" y="4707095"/>
            <a:ext cx="6452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Growth timescale: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grow,TI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1/(</a:t>
            </a:r>
            <a:r>
              <a:rPr lang="en-US" altLang="ja-JP" sz="2400" dirty="0" err="1">
                <a:latin typeface="Symbol" pitchFamily="2" charset="2"/>
                <a:cs typeface="Times New Roman" panose="02020603050405020304" pitchFamily="18" charset="0"/>
              </a:rPr>
              <a:t>aW</a:t>
            </a:r>
            <a:r>
              <a:rPr lang="en-US" altLang="ja-JP" sz="2400" dirty="0">
                <a:latin typeface="Symbol" pitchFamily="2" charset="2"/>
                <a:cs typeface="Times New Roman" panose="02020603050405020304" pitchFamily="18" charset="0"/>
              </a:rPr>
              <a:t>) &lt;&lt;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endParaRPr lang="en-US" altLang="ja-JP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cs typeface="Times New Roman" panose="02020603050405020304" pitchFamily="18" charset="0"/>
                <a:sym typeface="Wingdings" pitchFamily="2" charset="2"/>
              </a:rPr>
              <a:t>When a disk is optically-thick with respect to neutrinos and viscously unstable, it is also thermally unstable.</a:t>
            </a:r>
          </a:p>
        </p:txBody>
      </p:sp>
    </p:spTree>
    <p:extLst>
      <p:ext uri="{BB962C8B-B14F-4D97-AF65-F5344CB8AC3E}">
        <p14:creationId xmlns:p14="http://schemas.microsoft.com/office/powerpoint/2010/main" val="2280914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4544"/>
            <a:ext cx="8229600" cy="743693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000090"/>
                </a:solidFill>
                <a:latin typeface="+mn-lt"/>
                <a:cs typeface="Arial"/>
              </a:rPr>
              <a:t>Summary</a:t>
            </a:r>
            <a:endParaRPr kumimoji="1" lang="ja-JP" altLang="en-US" sz="3600" dirty="0">
              <a:solidFill>
                <a:srgbClr val="000090"/>
              </a:solidFill>
              <a:latin typeface="+mn-lt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0331" y="926794"/>
            <a:ext cx="851190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altLang="ja-JP" sz="2800" dirty="0" err="1">
                <a:solidFill>
                  <a:srgbClr val="000000"/>
                </a:solidFill>
                <a:ea typeface="+mj-ea"/>
                <a:cs typeface="Arial"/>
              </a:rPr>
              <a:t>Hyperaccretion</a:t>
            </a:r>
            <a:r>
              <a:rPr lang="en-US" altLang="ja-JP" sz="2800" dirty="0">
                <a:solidFill>
                  <a:srgbClr val="000000"/>
                </a:solidFill>
                <a:ea typeface="+mj-ea"/>
                <a:cs typeface="Arial"/>
              </a:rPr>
              <a:t> flows as a central engine of GRBs</a:t>
            </a:r>
          </a:p>
          <a:p>
            <a:pPr>
              <a:spcBef>
                <a:spcPts val="600"/>
              </a:spcBef>
            </a:pPr>
            <a:r>
              <a:rPr lang="en-US" altLang="ja-JP" sz="2800" dirty="0">
                <a:solidFill>
                  <a:srgbClr val="FF0000"/>
                </a:solidFill>
                <a:ea typeface="+mj-ea"/>
                <a:cs typeface="Arial"/>
                <a:sym typeface="Wingdings"/>
              </a:rPr>
              <a:t>   </a:t>
            </a:r>
            <a:r>
              <a:rPr lang="en-US" altLang="ja-JP" sz="2800" dirty="0">
                <a:solidFill>
                  <a:srgbClr val="FF0000"/>
                </a:solidFill>
                <a:ea typeface="+mj-ea"/>
                <a:cs typeface="Arial"/>
              </a:rPr>
              <a:t>Neutrino-Dominated Accretion Flow (NDAF)</a:t>
            </a:r>
            <a:endParaRPr lang="en-US" altLang="ja-JP" sz="2800" dirty="0">
              <a:solidFill>
                <a:srgbClr val="000000"/>
              </a:solidFill>
              <a:ea typeface="+mj-ea"/>
              <a:cs typeface="Arial"/>
            </a:endParaRP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altLang="ja-JP" sz="2800" dirty="0">
                <a:solidFill>
                  <a:srgbClr val="FF0000"/>
                </a:solidFill>
                <a:ea typeface="+mj-ea"/>
                <a:cs typeface="Arial"/>
              </a:rPr>
              <a:t>Viscous instability: </a:t>
            </a:r>
            <a:r>
              <a:rPr lang="en-US" altLang="ja-JP" sz="2800" dirty="0">
                <a:ea typeface="+mj-ea"/>
                <a:cs typeface="Arial"/>
              </a:rPr>
              <a:t>the origin of the short-term variability of GRBs?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altLang="ja-JP" sz="2800" dirty="0">
                <a:latin typeface="Symbol" charset="2"/>
                <a:ea typeface="+mj-ea"/>
                <a:cs typeface="Symbol" charset="2"/>
              </a:rPr>
              <a:t>a</a:t>
            </a:r>
            <a:r>
              <a:rPr lang="en-US" altLang="ja-JP" sz="2800" dirty="0">
                <a:ea typeface="+mj-ea"/>
                <a:cs typeface="Symbol" charset="2"/>
              </a:rPr>
              <a:t>-parameter is not always constant</a:t>
            </a:r>
            <a:r>
              <a:rPr lang="en-US" altLang="ja-JP" sz="2800" dirty="0">
                <a:ea typeface="+mj-ea"/>
                <a:cs typeface="Arial"/>
              </a:rPr>
              <a:t> in an NDAF.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altLang="ja-JP" sz="2800" dirty="0">
                <a:solidFill>
                  <a:srgbClr val="FF0000"/>
                </a:solidFill>
                <a:ea typeface="+mj-ea"/>
                <a:cs typeface="Arial"/>
              </a:rPr>
              <a:t>An NDAF may become viscously unstable and mass accretion may be highly variable </a:t>
            </a:r>
            <a:r>
              <a:rPr lang="en-US" altLang="ja-JP" sz="2800" dirty="0">
                <a:ea typeface="+mj-ea"/>
                <a:cs typeface="Arial"/>
              </a:rPr>
              <a:t>due to degenerate electrons’ viscosity/resistivity.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altLang="ja-JP" sz="2800" dirty="0">
                <a:ea typeface="+mj-ea"/>
                <a:cs typeface="Arial"/>
              </a:rPr>
              <a:t>Our simulations show that </a:t>
            </a:r>
            <a:r>
              <a:rPr lang="en-US" altLang="ja-JP" sz="2800" dirty="0">
                <a:solidFill>
                  <a:srgbClr val="FF0000"/>
                </a:solidFill>
                <a:ea typeface="+mj-ea"/>
                <a:cs typeface="Arial"/>
              </a:rPr>
              <a:t>the mass accretion in a viscously unstable NDAF would be intermittent</a:t>
            </a:r>
            <a:r>
              <a:rPr lang="en-US" altLang="ja-JP" sz="2800" dirty="0">
                <a:ea typeface="+mj-ea"/>
                <a:cs typeface="Arial"/>
              </a:rPr>
              <a:t>, which may account for the short-term variability observed in the prompt emission of GRBs. </a:t>
            </a:r>
          </a:p>
        </p:txBody>
      </p:sp>
    </p:spTree>
    <p:extLst>
      <p:ext uri="{BB962C8B-B14F-4D97-AF65-F5344CB8AC3E}">
        <p14:creationId xmlns:p14="http://schemas.microsoft.com/office/powerpoint/2010/main" val="1833630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9088"/>
            <a:ext cx="8229600" cy="114300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0090"/>
                </a:solidFill>
                <a:latin typeface="+mn-lt"/>
              </a:rPr>
              <a:t>Backup slides</a:t>
            </a:r>
            <a:endParaRPr kumimoji="1" lang="ja-JP" altLang="en-US" dirty="0">
              <a:solidFill>
                <a:srgbClr val="0000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679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0287"/>
            <a:ext cx="8229600" cy="726421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MRI in a </a:t>
            </a:r>
            <a:r>
              <a:rPr kumimoji="1" lang="en-US" altLang="ja-JP" sz="3600" dirty="0">
                <a:solidFill>
                  <a:srgbClr val="000090"/>
                </a:solidFill>
                <a:latin typeface="Symbol" charset="2"/>
                <a:cs typeface="Symbol" charset="2"/>
              </a:rPr>
              <a:t>n</a:t>
            </a:r>
            <a:r>
              <a:rPr kumimoji="1" lang="en-US" altLang="ja-JP" sz="3600" dirty="0">
                <a:solidFill>
                  <a:srgbClr val="000090"/>
                </a:solidFill>
                <a:latin typeface="+mn-lt"/>
                <a:cs typeface="Symbol" charset="2"/>
              </a:rPr>
              <a:t>-thick</a:t>
            </a:r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 NDAF?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3882" y="1112889"/>
            <a:ext cx="85762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800" dirty="0"/>
          </a:p>
          <a:p>
            <a:r>
              <a:rPr lang="en-US" altLang="ja-JP" sz="2800" dirty="0">
                <a:sym typeface="Wingdings"/>
              </a:rPr>
              <a:t> </a:t>
            </a:r>
            <a:r>
              <a:rPr lang="en-US" altLang="ja-JP" sz="2800" dirty="0"/>
              <a:t>innermost region </a:t>
            </a:r>
            <a:r>
              <a:rPr lang="en-US" altLang="ja-JP" sz="2800" dirty="0">
                <a:sym typeface="Wingdings"/>
              </a:rPr>
              <a:t>may be </a:t>
            </a:r>
            <a:r>
              <a:rPr lang="en-US" altLang="ja-JP" sz="2800" dirty="0"/>
              <a:t>neutrino-opaque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en-US" altLang="ja-JP" sz="2800" dirty="0"/>
              <a:t>energy/momentum transport due to neutrino diffusion is effective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kumimoji="1" lang="en-US" altLang="ja-JP" sz="2800" dirty="0">
                <a:sym typeface="Wingdings"/>
              </a:rPr>
              <a:t>The growth of MRI would be suppressed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en-US" altLang="ja-JP" sz="2800" u="sng" dirty="0">
                <a:latin typeface="Symbol" pitchFamily="2" charset="2"/>
                <a:sym typeface="Wingdings"/>
              </a:rPr>
              <a:t>a </a:t>
            </a:r>
            <a:r>
              <a:rPr lang="en-US" altLang="ja-JP" sz="2800" u="sng" dirty="0">
                <a:sym typeface="Wingdings"/>
              </a:rPr>
              <a:t>would become locally smaller </a:t>
            </a:r>
            <a:endParaRPr kumimoji="1" lang="ja-JP" altLang="en-US" sz="2800" u="sng" dirty="0">
              <a:latin typeface="Symbol" pitchFamily="2" charset="2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27" y="3820305"/>
            <a:ext cx="5966345" cy="3037695"/>
          </a:xfrm>
          <a:prstGeom prst="rect">
            <a:avLst/>
          </a:prstGeom>
        </p:spPr>
      </p:pic>
      <p:sp>
        <p:nvSpPr>
          <p:cNvPr id="5" name="左中かっこ 4"/>
          <p:cNvSpPr/>
          <p:nvPr/>
        </p:nvSpPr>
        <p:spPr>
          <a:xfrm rot="5400000">
            <a:off x="5115054" y="3962500"/>
            <a:ext cx="418353" cy="106354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1999" y="3820305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Dead Zone?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0040" y="702506"/>
            <a:ext cx="385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Masada, NK, Sano &amp; Shibata 2007</a:t>
            </a:r>
            <a:endParaRPr kumimoji="1" lang="ja-JP" altLang="en-US" sz="2000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55470"/>
              </p:ext>
            </p:extLst>
          </p:nvPr>
        </p:nvGraphicFramePr>
        <p:xfrm>
          <a:off x="457200" y="982449"/>
          <a:ext cx="29225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6" name="数式" r:id="rId4" imgW="1079500" imgH="266700" progId="Equation.DSMT4">
                  <p:embed/>
                </p:oleObj>
              </mc:Choice>
              <mc:Fallback>
                <p:oleObj name="数式" r:id="rId4" imgW="1079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982449"/>
                        <a:ext cx="2922588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161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5030"/>
            <a:ext cx="8229600" cy="843627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Fundamental Equations of an NDAF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97535"/>
              </p:ext>
            </p:extLst>
          </p:nvPr>
        </p:nvGraphicFramePr>
        <p:xfrm>
          <a:off x="283663" y="4683638"/>
          <a:ext cx="6295595" cy="105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23" name="数式" r:id="rId3" imgW="3200400" imgH="533400" progId="Equation.3">
                  <p:embed/>
                </p:oleObj>
              </mc:Choice>
              <mc:Fallback>
                <p:oleObj name="数式" r:id="rId3" imgW="32004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663" y="4683638"/>
                        <a:ext cx="6295595" cy="1051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900727" y="861885"/>
            <a:ext cx="3042243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ea typeface="+mj-ea"/>
              </a:rPr>
              <a:t>mass conservation</a:t>
            </a:r>
            <a:endParaRPr kumimoji="1" lang="ja-JP" altLang="en-US" sz="2800" dirty="0"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32525" y="1627218"/>
            <a:ext cx="3809464" cy="83099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>
                <a:ea typeface="+mj-ea"/>
              </a:rPr>
              <a:t>ang.</a:t>
            </a:r>
            <a:r>
              <a:rPr kumimoji="1" lang="en-US" altLang="ja-JP" sz="2800" dirty="0">
                <a:ea typeface="+mj-ea"/>
              </a:rPr>
              <a:t> mom. conservation</a:t>
            </a:r>
          </a:p>
          <a:p>
            <a:r>
              <a:rPr lang="en-US" altLang="ja-JP" sz="2000" i="1" dirty="0" err="1">
                <a:latin typeface="Symbol" charset="2"/>
                <a:ea typeface="+mj-ea"/>
                <a:cs typeface="Symbol" charset="2"/>
              </a:rPr>
              <a:t>n</a:t>
            </a:r>
            <a:r>
              <a:rPr lang="en-US" altLang="ja-JP" sz="2000" i="1" baseline="-25000" dirty="0" err="1">
                <a:latin typeface="Times New Roman"/>
                <a:ea typeface="+mj-ea"/>
                <a:cs typeface="Times New Roman"/>
              </a:rPr>
              <a:t>t</a:t>
            </a:r>
            <a:r>
              <a:rPr lang="en-US" altLang="ja-JP" sz="2000" dirty="0">
                <a:ea typeface="+mj-ea"/>
                <a:cs typeface="Times New Roman"/>
              </a:rPr>
              <a:t>: kinematic viscosity</a:t>
            </a:r>
            <a:endParaRPr kumimoji="1" lang="ja-JP" altLang="en-US" sz="2000" i="1" dirty="0">
              <a:latin typeface="Symbol" charset="2"/>
              <a:ea typeface="+mj-ea"/>
              <a:cs typeface="Symbol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7533" y="3171544"/>
            <a:ext cx="4263668" cy="83099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ea typeface="+mj-ea"/>
              </a:rPr>
              <a:t>energy balance</a:t>
            </a:r>
            <a:endParaRPr kumimoji="1" lang="en-US" altLang="ja-JP" sz="2800" dirty="0">
              <a:ea typeface="+mj-ea"/>
            </a:endParaRPr>
          </a:p>
          <a:p>
            <a:r>
              <a:rPr lang="en-US" altLang="ja-JP" sz="2000" dirty="0">
                <a:ea typeface="+mj-ea"/>
              </a:rPr>
              <a:t>(</a:t>
            </a:r>
            <a:r>
              <a:rPr kumimoji="1" lang="en-US" altLang="ja-JP" sz="2000" i="1" dirty="0">
                <a:latin typeface="Times New Roman"/>
                <a:ea typeface="+mj-ea"/>
                <a:cs typeface="Times New Roman"/>
              </a:rPr>
              <a:t>Q</a:t>
            </a:r>
            <a:r>
              <a:rPr lang="en-US" altLang="ja-JP" sz="2000" baseline="30000" dirty="0">
                <a:latin typeface="Times New Roman"/>
                <a:ea typeface="+mj-ea"/>
                <a:cs typeface="Times New Roman"/>
              </a:rPr>
              <a:t> -</a:t>
            </a:r>
            <a:r>
              <a:rPr kumimoji="1" lang="en-US" altLang="ja-JP" sz="2000" baseline="-25000" dirty="0" err="1">
                <a:latin typeface="Times New Roman"/>
                <a:ea typeface="+mj-ea"/>
                <a:cs typeface="Times New Roman"/>
              </a:rPr>
              <a:t>adv</a:t>
            </a:r>
            <a:r>
              <a:rPr kumimoji="1" lang="en-US" altLang="ja-JP" sz="2000" dirty="0" err="1">
                <a:latin typeface="Times New Roman"/>
                <a:ea typeface="+mj-ea"/>
                <a:cs typeface="Times New Roman"/>
              </a:rPr>
              <a:t>:</a:t>
            </a:r>
            <a:r>
              <a:rPr lang="en-US" altLang="ja-JP" sz="2000" dirty="0" err="1">
                <a:ea typeface="+mj-ea"/>
              </a:rPr>
              <a:t>advection</a:t>
            </a:r>
            <a:r>
              <a:rPr kumimoji="1" lang="en-US" altLang="ja-JP" sz="2000" dirty="0">
                <a:latin typeface="+mj-ea"/>
                <a:ea typeface="+mj-ea"/>
              </a:rPr>
              <a:t>, </a:t>
            </a:r>
            <a:r>
              <a:rPr kumimoji="1" lang="en-US" altLang="ja-JP" sz="2000" i="1" dirty="0">
                <a:latin typeface="Times New Roman"/>
                <a:ea typeface="+mj-ea"/>
                <a:cs typeface="Times New Roman"/>
              </a:rPr>
              <a:t>Q</a:t>
            </a:r>
            <a:r>
              <a:rPr lang="en-US" altLang="ja-JP" sz="2000" baseline="30000" dirty="0">
                <a:latin typeface="Times New Roman"/>
                <a:ea typeface="+mj-ea"/>
                <a:cs typeface="Times New Roman"/>
              </a:rPr>
              <a:t> -</a:t>
            </a:r>
            <a:r>
              <a:rPr kumimoji="1" lang="en-US" altLang="ja-JP" sz="2000" baseline="-25000" dirty="0" err="1">
                <a:latin typeface="Symbol" charset="2"/>
                <a:ea typeface="+mj-ea"/>
                <a:cs typeface="Symbol" charset="2"/>
              </a:rPr>
              <a:t>n</a:t>
            </a:r>
            <a:r>
              <a:rPr kumimoji="1" lang="en-US" altLang="ja-JP" sz="2000" dirty="0" err="1">
                <a:latin typeface="Times New Roman"/>
                <a:ea typeface="+mj-ea"/>
                <a:cs typeface="Times New Roman"/>
              </a:rPr>
              <a:t>:</a:t>
            </a:r>
            <a:r>
              <a:rPr lang="en-US" altLang="ja-JP" sz="2000" dirty="0" err="1">
                <a:ea typeface="+mj-ea"/>
                <a:cs typeface="Times New Roman"/>
              </a:rPr>
              <a:t>neutrino</a:t>
            </a:r>
            <a:r>
              <a:rPr lang="en-US" altLang="ja-JP" sz="2000" dirty="0">
                <a:ea typeface="+mj-ea"/>
                <a:cs typeface="Times New Roman"/>
              </a:rPr>
              <a:t>)</a:t>
            </a:r>
            <a:endParaRPr kumimoji="1" lang="ja-JP" altLang="en-US" sz="2000" dirty="0"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32525" y="4111410"/>
            <a:ext cx="3202046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ea typeface="+mj-ea"/>
              </a:rPr>
              <a:t>hydrostatic balance</a:t>
            </a:r>
            <a:endParaRPr kumimoji="1" lang="ja-JP" altLang="en-US" sz="2800" dirty="0"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82853" y="4991831"/>
            <a:ext cx="80853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>
                <a:ea typeface="+mj-ea"/>
              </a:rPr>
              <a:t>EoS</a:t>
            </a:r>
            <a:endParaRPr kumimoji="1" lang="ja-JP" altLang="en-US" sz="2800" dirty="0">
              <a:ea typeface="+mj-ea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975094"/>
              </p:ext>
            </p:extLst>
          </p:nvPr>
        </p:nvGraphicFramePr>
        <p:xfrm>
          <a:off x="1577948" y="816530"/>
          <a:ext cx="2491868" cy="60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24" name="数式" r:id="rId5" imgW="939800" imgH="228600" progId="Equation.3">
                  <p:embed/>
                </p:oleObj>
              </mc:Choice>
              <mc:Fallback>
                <p:oleObj name="数式" r:id="rId5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7948" y="816530"/>
                        <a:ext cx="2491868" cy="606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7415"/>
              </p:ext>
            </p:extLst>
          </p:nvPr>
        </p:nvGraphicFramePr>
        <p:xfrm>
          <a:off x="400728" y="1441156"/>
          <a:ext cx="42592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25" name="数式" r:id="rId7" imgW="1816100" imgH="406400" progId="Equation.DSMT4">
                  <p:embed/>
                </p:oleObj>
              </mc:Choice>
              <mc:Fallback>
                <p:oleObj name="数式" r:id="rId7" imgW="1816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728" y="1441156"/>
                        <a:ext cx="425926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998019"/>
              </p:ext>
            </p:extLst>
          </p:nvPr>
        </p:nvGraphicFramePr>
        <p:xfrm>
          <a:off x="1141111" y="3262352"/>
          <a:ext cx="3294054" cy="59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26" name="数式" r:id="rId9" imgW="1333500" imgH="241300" progId="Equation.3">
                  <p:embed/>
                </p:oleObj>
              </mc:Choice>
              <mc:Fallback>
                <p:oleObj name="数式" r:id="rId9" imgW="1333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1111" y="3262352"/>
                        <a:ext cx="3294054" cy="596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914765"/>
              </p:ext>
            </p:extLst>
          </p:nvPr>
        </p:nvGraphicFramePr>
        <p:xfrm>
          <a:off x="1433137" y="3969073"/>
          <a:ext cx="1606735" cy="85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27" name="数式" r:id="rId11" imgW="812800" imgH="431800" progId="Equation.3">
                  <p:embed/>
                </p:oleObj>
              </mc:Choice>
              <mc:Fallback>
                <p:oleObj name="数式" r:id="rId11" imgW="812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33137" y="3969073"/>
                        <a:ext cx="1606735" cy="853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右矢印 17"/>
          <p:cNvSpPr/>
          <p:nvPr/>
        </p:nvSpPr>
        <p:spPr>
          <a:xfrm>
            <a:off x="283663" y="6037931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33137" y="5749587"/>
            <a:ext cx="62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One</a:t>
            </a:r>
            <a:r>
              <a:rPr kumimoji="1" lang="en-US" altLang="ja-JP" sz="2800" dirty="0"/>
              <a:t> can evaluate </a:t>
            </a:r>
            <a:r>
              <a:rPr lang="en-US" altLang="ja-JP" sz="2800" i="1" dirty="0">
                <a:latin typeface="Symbol" charset="2"/>
                <a:cs typeface="Symbol" charset="2"/>
              </a:rPr>
              <a:t>r</a:t>
            </a:r>
            <a:r>
              <a:rPr lang="en-US" altLang="ja-JP" sz="2800" dirty="0">
                <a:latin typeface="Times New Roman"/>
                <a:cs typeface="Times New Roman"/>
              </a:rPr>
              <a:t>, </a:t>
            </a:r>
            <a:r>
              <a:rPr lang="en-US" altLang="ja-JP" sz="2800" i="1" dirty="0">
                <a:latin typeface="Times New Roman"/>
                <a:cs typeface="Times New Roman"/>
              </a:rPr>
              <a:t>T</a:t>
            </a:r>
            <a:r>
              <a:rPr lang="en-US" altLang="ja-JP" sz="2800" dirty="0">
                <a:latin typeface="Times New Roman"/>
                <a:cs typeface="Times New Roman"/>
              </a:rPr>
              <a:t>, </a:t>
            </a:r>
            <a:r>
              <a:rPr lang="en-US" altLang="ja-JP" sz="2800" i="1" dirty="0" err="1">
                <a:latin typeface="Times New Roman"/>
                <a:cs typeface="Times New Roman"/>
              </a:rPr>
              <a:t>v</a:t>
            </a:r>
            <a:r>
              <a:rPr lang="en-US" altLang="ja-JP" sz="2800" i="1" baseline="-25000" dirty="0" err="1">
                <a:latin typeface="Times New Roman"/>
                <a:cs typeface="Times New Roman"/>
              </a:rPr>
              <a:t>R</a:t>
            </a:r>
            <a:r>
              <a:rPr lang="en-US" altLang="ja-JP" sz="2800" dirty="0">
                <a:latin typeface="Times New Roman"/>
                <a:cs typeface="Times New Roman"/>
              </a:rPr>
              <a:t>, </a:t>
            </a:r>
            <a:r>
              <a:rPr lang="en-US" altLang="ja-JP" sz="2800" i="1" dirty="0">
                <a:latin typeface="Times New Roman"/>
                <a:cs typeface="Times New Roman"/>
              </a:rPr>
              <a:t>H</a:t>
            </a:r>
            <a:r>
              <a:rPr lang="en-US" altLang="ja-JP" sz="2800" dirty="0">
                <a:latin typeface="Times New Roman"/>
                <a:cs typeface="Times New Roman"/>
              </a:rPr>
              <a:t>, </a:t>
            </a:r>
            <a:r>
              <a:rPr lang="en-US" altLang="ja-JP" sz="2800" dirty="0">
                <a:cs typeface="Times New Roman"/>
              </a:rPr>
              <a:t>and</a:t>
            </a:r>
            <a:r>
              <a:rPr lang="en-US" altLang="ja-JP" sz="2800" dirty="0">
                <a:latin typeface="Times New Roman"/>
                <a:cs typeface="Times New Roman"/>
              </a:rPr>
              <a:t> </a:t>
            </a:r>
            <a:r>
              <a:rPr lang="en-US" altLang="ja-JP" sz="2800" i="1" dirty="0" err="1">
                <a:latin typeface="Times New Roman"/>
                <a:cs typeface="Times New Roman"/>
              </a:rPr>
              <a:t>p</a:t>
            </a:r>
            <a:r>
              <a:rPr lang="en-US" altLang="ja-JP" sz="2800" baseline="-25000" dirty="0" err="1">
                <a:latin typeface="Times New Roman"/>
                <a:cs typeface="Times New Roman"/>
              </a:rPr>
              <a:t>disk</a:t>
            </a:r>
            <a:r>
              <a:rPr lang="en-US" altLang="ja-JP" sz="2800" dirty="0">
                <a:latin typeface="Times New Roman"/>
                <a:cs typeface="Times New Roman"/>
              </a:rPr>
              <a:t> </a:t>
            </a:r>
            <a:r>
              <a:rPr lang="en-US" altLang="ja-JP" sz="2800" dirty="0">
                <a:cs typeface="Times New Roman"/>
              </a:rPr>
              <a:t>as functions of</a:t>
            </a:r>
            <a:endParaRPr lang="ja-JP" altLang="en-US" sz="2800" i="1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3388911" y="6226238"/>
          <a:ext cx="1939471" cy="465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28" name="数式" r:id="rId13" imgW="952500" imgH="228600" progId="Equation.3">
                  <p:embed/>
                </p:oleObj>
              </mc:Choice>
              <mc:Fallback>
                <p:oleObj name="数式" r:id="rId13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88911" y="6226238"/>
                        <a:ext cx="1939471" cy="465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31031"/>
              </p:ext>
            </p:extLst>
          </p:nvPr>
        </p:nvGraphicFramePr>
        <p:xfrm>
          <a:off x="1164934" y="2393656"/>
          <a:ext cx="2720777" cy="85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29" name="数式" r:id="rId15" imgW="1295400" imgH="406400" progId="Equation.DSMT4">
                  <p:embed/>
                </p:oleObj>
              </mc:Choice>
              <mc:Fallback>
                <p:oleObj name="数式" r:id="rId15" imgW="12954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64934" y="2393656"/>
                        <a:ext cx="2720777" cy="853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783680" y="2547367"/>
            <a:ext cx="4061694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Symbol" charset="2"/>
                <a:ea typeface="+mj-ea"/>
                <a:cs typeface="Symbol" charset="2"/>
              </a:rPr>
              <a:t>a</a:t>
            </a:r>
            <a:r>
              <a:rPr lang="en-US" altLang="ja-JP" sz="2800" dirty="0">
                <a:ea typeface="+mj-ea"/>
                <a:cs typeface="Times New Roman"/>
              </a:rPr>
              <a:t>-viscosity prescription</a:t>
            </a:r>
            <a:endParaRPr kumimoji="1" lang="ja-JP" altLang="en-US" sz="2800" dirty="0">
              <a:latin typeface="Symbol" charset="2"/>
              <a:ea typeface="+mj-ea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3002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110"/>
            <a:ext cx="8229600" cy="711480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02060"/>
                </a:solidFill>
                <a:latin typeface="+mn-lt"/>
              </a:rPr>
              <a:t>Schematic picture</a:t>
            </a:r>
            <a:endParaRPr kumimoji="1" lang="ja-JP" altLang="en-US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859118"/>
            <a:ext cx="65024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01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4166"/>
            <a:ext cx="8229600" cy="798755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00090"/>
                </a:solidFill>
                <a:latin typeface="+mn-lt"/>
              </a:rPr>
              <a:t>W</a:t>
            </a:r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ith decaying mass injection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3969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23707A-FFAB-1643-8945-A5B41A86D1DE}"/>
              </a:ext>
            </a:extLst>
          </p:cNvPr>
          <p:cNvSpPr txBox="1"/>
          <p:nvPr/>
        </p:nvSpPr>
        <p:spPr>
          <a:xfrm>
            <a:off x="4029739" y="1679944"/>
            <a:ext cx="3964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Mass injection rate </a:t>
            </a:r>
            <a:r>
              <a:rPr kumimoji="1" lang="ja-JP" altLang="en-US" sz="2800"/>
              <a:t>∝</a:t>
            </a:r>
            <a:r>
              <a:rPr kumimoji="1" lang="en-US" altLang="ja-JP" sz="2800" dirty="0"/>
              <a:t> </a:t>
            </a:r>
            <a:r>
              <a:rPr kumimoji="1"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-5/3</a:t>
            </a:r>
          </a:p>
          <a:p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3170798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53165" y="113988"/>
            <a:ext cx="9260958" cy="708046"/>
          </a:xfrm>
        </p:spPr>
        <p:txBody>
          <a:bodyPr>
            <a:noAutofit/>
          </a:bodyPr>
          <a:lstStyle/>
          <a:p>
            <a:r>
              <a:rPr lang="en-US" altLang="ja-JP" sz="3600" dirty="0">
                <a:solidFill>
                  <a:srgbClr val="7030A0"/>
                </a:solidFill>
                <a:latin typeface="+mn-lt"/>
              </a:rPr>
              <a:t>Evolution paths on the </a:t>
            </a:r>
            <a:r>
              <a:rPr lang="en-US" altLang="ja-JP" sz="3600" dirty="0" err="1">
                <a:solidFill>
                  <a:srgbClr val="7030A0"/>
                </a:solidFill>
                <a:latin typeface="+mn-lt"/>
              </a:rPr>
              <a:t>Mdot</a:t>
            </a:r>
            <a:r>
              <a:rPr lang="en-US" altLang="ja-JP" sz="3600" dirty="0">
                <a:solidFill>
                  <a:srgbClr val="7030A0"/>
                </a:solidFill>
                <a:latin typeface="+mn-lt"/>
              </a:rPr>
              <a:t>-</a:t>
            </a:r>
            <a:r>
              <a:rPr lang="en-US" altLang="ja-JP" sz="3600" dirty="0">
                <a:solidFill>
                  <a:srgbClr val="7030A0"/>
                </a:solidFill>
                <a:latin typeface="Symbol" pitchFamily="2" charset="2"/>
              </a:rPr>
              <a:t>S</a:t>
            </a:r>
            <a:r>
              <a:rPr lang="en-US" altLang="ja-JP" sz="3600" dirty="0">
                <a:solidFill>
                  <a:srgbClr val="7030A0"/>
                </a:solidFill>
                <a:latin typeface="+mn-lt"/>
              </a:rPr>
              <a:t> and T-</a:t>
            </a:r>
            <a:r>
              <a:rPr lang="en-US" altLang="ja-JP" sz="3600" dirty="0">
                <a:solidFill>
                  <a:srgbClr val="7030A0"/>
                </a:solidFill>
                <a:latin typeface="Symbol" pitchFamily="2" charset="2"/>
              </a:rPr>
              <a:t>S</a:t>
            </a:r>
            <a:r>
              <a:rPr lang="en-US" altLang="ja-JP" sz="3600" dirty="0">
                <a:solidFill>
                  <a:srgbClr val="7030A0"/>
                </a:solidFill>
                <a:latin typeface="+mn-lt"/>
              </a:rPr>
              <a:t> planes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522"/>
            <a:ext cx="6485344" cy="492286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700794-1013-0D4F-AAEA-6E387AF4ACC5}"/>
              </a:ext>
            </a:extLst>
          </p:cNvPr>
          <p:cNvSpPr txBox="1"/>
          <p:nvPr/>
        </p:nvSpPr>
        <p:spPr>
          <a:xfrm>
            <a:off x="6793688" y="1711843"/>
            <a:ext cx="2041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Limit cycle behavior?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67573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41" y="93552"/>
            <a:ext cx="9143999" cy="764711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000090"/>
                </a:solidFill>
                <a:latin typeface="+mn-lt"/>
                <a:cs typeface="Arial"/>
              </a:rPr>
              <a:t>Neutrino-Dominated Accretion Flow (NDAF)</a:t>
            </a:r>
            <a:endParaRPr kumimoji="1" lang="ja-JP" altLang="en-US" sz="3600" dirty="0">
              <a:solidFill>
                <a:srgbClr val="000090"/>
              </a:solidFill>
              <a:latin typeface="+mn-lt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89" y="788993"/>
            <a:ext cx="89777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u="sng" dirty="0">
                <a:ea typeface="+mj-ea"/>
                <a:cs typeface="ＭＳ Ｐゴシック"/>
              </a:rPr>
              <a:t>cools via neutrino emission</a:t>
            </a:r>
            <a:r>
              <a:rPr kumimoji="1" lang="en-US" altLang="ja-JP" sz="2400" dirty="0">
                <a:ea typeface="+mj-ea"/>
                <a:cs typeface="ＭＳ Ｐゴシック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ja-JP" sz="2400" dirty="0">
                <a:ea typeface="+mj-ea"/>
                <a:cs typeface="ＭＳ Ｐゴシック"/>
              </a:rPr>
              <a:t>appears above </a:t>
            </a:r>
            <a:r>
              <a:rPr kumimoji="1" lang="en-US" altLang="ja-JP" sz="2400" dirty="0">
                <a:solidFill>
                  <a:srgbClr val="FF0000"/>
                </a:solidFill>
                <a:ea typeface="+mj-ea"/>
                <a:cs typeface="ＭＳ Ｐゴシック"/>
              </a:rPr>
              <a:t>~0.01M</a:t>
            </a:r>
            <a:r>
              <a:rPr kumimoji="1" lang="en-US" altLang="ja-JP" sz="2400" baseline="-25000" dirty="0">
                <a:solidFill>
                  <a:srgbClr val="FF0000"/>
                </a:solidFill>
                <a:ea typeface="+mj-ea"/>
                <a:cs typeface="ＭＳ Ｐゴシック"/>
              </a:rPr>
              <a:t>sun </a:t>
            </a:r>
            <a:r>
              <a:rPr kumimoji="1" lang="en-US" altLang="ja-JP" sz="2400" dirty="0">
                <a:solidFill>
                  <a:srgbClr val="FF0000"/>
                </a:solidFill>
                <a:ea typeface="+mj-ea"/>
                <a:cs typeface="ＭＳ Ｐゴシック"/>
              </a:rPr>
              <a:t>s</a:t>
            </a:r>
            <a:r>
              <a:rPr kumimoji="1" lang="en-US" altLang="ja-JP" sz="2400" baseline="30000" dirty="0">
                <a:solidFill>
                  <a:srgbClr val="FF0000"/>
                </a:solidFill>
                <a:ea typeface="+mj-ea"/>
                <a:cs typeface="ＭＳ Ｐゴシック"/>
              </a:rPr>
              <a:t>-1</a:t>
            </a:r>
            <a:r>
              <a:rPr lang="en-US" altLang="ja-JP" sz="2400" dirty="0">
                <a:ea typeface="+mj-ea"/>
                <a:cs typeface="ＭＳ Ｐゴシック"/>
              </a:rPr>
              <a:t>; </a:t>
            </a:r>
            <a:r>
              <a:rPr lang="en-US" altLang="ja-JP" sz="2400" i="1" dirty="0">
                <a:latin typeface="Symbol" charset="2"/>
                <a:ea typeface="+mj-ea"/>
                <a:cs typeface="Symbol" charset="2"/>
              </a:rPr>
              <a:t>r</a:t>
            </a:r>
            <a:r>
              <a:rPr lang="en-US" altLang="ja-JP" sz="2400" dirty="0">
                <a:latin typeface="Arial"/>
                <a:ea typeface="+mj-ea"/>
                <a:cs typeface="Arial"/>
              </a:rPr>
              <a:t> </a:t>
            </a:r>
            <a:r>
              <a:rPr lang="en-US" altLang="ja-JP" sz="2400" dirty="0">
                <a:ea typeface="+mj-ea"/>
                <a:cs typeface="Arial"/>
              </a:rPr>
              <a:t>~ 10</a:t>
            </a:r>
            <a:r>
              <a:rPr lang="en-US" altLang="ja-JP" sz="2400" baseline="30000" dirty="0">
                <a:ea typeface="+mj-ea"/>
                <a:cs typeface="Arial"/>
              </a:rPr>
              <a:t>9-11</a:t>
            </a:r>
            <a:r>
              <a:rPr lang="en-US" altLang="ja-JP" sz="2400" dirty="0">
                <a:ea typeface="+mj-ea"/>
                <a:cs typeface="Arial"/>
              </a:rPr>
              <a:t> g cm</a:t>
            </a:r>
            <a:r>
              <a:rPr lang="en-US" altLang="ja-JP" sz="2400" baseline="30000" dirty="0">
                <a:ea typeface="+mj-ea"/>
                <a:cs typeface="Arial"/>
              </a:rPr>
              <a:t>-3</a:t>
            </a:r>
            <a:r>
              <a:rPr lang="en-US" altLang="ja-JP" sz="2400" dirty="0">
                <a:ea typeface="+mj-ea"/>
                <a:cs typeface="Arial"/>
              </a:rPr>
              <a:t>,</a:t>
            </a:r>
            <a:r>
              <a:rPr lang="en-US" altLang="ja-JP" sz="2400" dirty="0">
                <a:latin typeface="Arial"/>
                <a:ea typeface="+mj-ea"/>
                <a:cs typeface="Arial"/>
              </a:rPr>
              <a:t> </a:t>
            </a:r>
            <a:r>
              <a:rPr lang="en-US" altLang="ja-JP" sz="2400" i="1" dirty="0">
                <a:latin typeface="Times New Roman"/>
                <a:ea typeface="+mj-ea"/>
                <a:cs typeface="Times New Roman"/>
              </a:rPr>
              <a:t>T</a:t>
            </a:r>
            <a:r>
              <a:rPr lang="en-US" altLang="ja-JP" sz="2400" dirty="0">
                <a:latin typeface="Arial"/>
                <a:ea typeface="+mj-ea"/>
                <a:cs typeface="Arial"/>
              </a:rPr>
              <a:t> </a:t>
            </a:r>
            <a:r>
              <a:rPr lang="en-US" altLang="ja-JP" sz="2400" dirty="0">
                <a:ea typeface="+mj-ea"/>
                <a:cs typeface="Arial"/>
              </a:rPr>
              <a:t>~ 10</a:t>
            </a:r>
            <a:r>
              <a:rPr lang="en-US" altLang="ja-JP" sz="2400" baseline="30000" dirty="0">
                <a:ea typeface="+mj-ea"/>
                <a:cs typeface="Arial"/>
              </a:rPr>
              <a:t>10-11</a:t>
            </a:r>
            <a:r>
              <a:rPr lang="en-US" altLang="ja-JP" sz="2400" dirty="0">
                <a:ea typeface="+mj-ea"/>
                <a:cs typeface="Arial"/>
              </a:rPr>
              <a:t> K</a:t>
            </a:r>
            <a:endParaRPr lang="en-US" altLang="ja-JP" sz="2400" dirty="0">
              <a:ea typeface="+mj-ea"/>
              <a:cs typeface="ＭＳ Ｐゴシック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400" dirty="0">
                <a:ea typeface="+mj-ea"/>
                <a:cs typeface="ＭＳ Ｐゴシック"/>
              </a:rPr>
              <a:t>URCA processes</a:t>
            </a:r>
            <a:r>
              <a:rPr lang="en-US" altLang="ja-JP" sz="2400" i="1" dirty="0">
                <a:ea typeface="+mj-ea"/>
                <a:cs typeface="ＭＳ Ｐゴシック"/>
              </a:rPr>
              <a:t> </a:t>
            </a:r>
            <a:r>
              <a:rPr lang="en-US" altLang="ja-JP" sz="2400" dirty="0">
                <a:latin typeface="Times New Roman"/>
                <a:ea typeface="+mj-ea"/>
                <a:cs typeface="ＭＳ Ｐゴシック"/>
              </a:rPr>
              <a:t>(</a:t>
            </a:r>
            <a:r>
              <a:rPr lang="en-US" altLang="ja-JP" sz="2400" i="1" dirty="0">
                <a:latin typeface="Times New Roman"/>
                <a:ea typeface="ＭＳ Ｐゴシック"/>
                <a:cs typeface="Times New Roman"/>
              </a:rPr>
              <a:t>e</a:t>
            </a:r>
            <a:r>
              <a:rPr lang="en-US" altLang="ja-JP" sz="2400" baseline="30000" dirty="0">
                <a:latin typeface="Times New Roman"/>
                <a:ea typeface="ＭＳ Ｐゴシック"/>
                <a:cs typeface="Times New Roman"/>
              </a:rPr>
              <a:t>-</a:t>
            </a:r>
            <a:r>
              <a:rPr lang="en-US" altLang="ja-JP" sz="2400" i="1" dirty="0"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US" altLang="ja-JP" sz="2400" dirty="0">
                <a:latin typeface="Times New Roman"/>
                <a:ea typeface="ＭＳ Ｐゴシック"/>
                <a:cs typeface="Times New Roman"/>
              </a:rPr>
              <a:t>+ </a:t>
            </a:r>
            <a:r>
              <a:rPr lang="en-US" altLang="ja-JP" sz="2400" i="1" dirty="0">
                <a:latin typeface="Times New Roman"/>
                <a:ea typeface="ＭＳ Ｐゴシック"/>
                <a:cs typeface="Times New Roman"/>
              </a:rPr>
              <a:t>p </a:t>
            </a:r>
            <a:r>
              <a:rPr lang="en-US" altLang="ja-JP" sz="2400" dirty="0">
                <a:ea typeface="ＭＳ Ｐゴシック"/>
                <a:cs typeface="ＭＳ Ｐゴシック"/>
                <a:sym typeface="Wingdings"/>
              </a:rPr>
              <a:t> </a:t>
            </a:r>
            <a:r>
              <a:rPr lang="en-US" altLang="ja-JP" sz="2400" i="1" dirty="0">
                <a:latin typeface="Times New Roman"/>
                <a:ea typeface="ＭＳ Ｐゴシック"/>
                <a:cs typeface="Times New Roman"/>
                <a:sym typeface="Wingdings"/>
              </a:rPr>
              <a:t>n </a:t>
            </a:r>
            <a:r>
              <a:rPr lang="en-US" altLang="ja-JP" sz="2400" dirty="0">
                <a:ea typeface="ＭＳ Ｐゴシック"/>
                <a:cs typeface="ＭＳ Ｐゴシック"/>
                <a:sym typeface="Wingdings"/>
              </a:rPr>
              <a:t>+ </a:t>
            </a:r>
            <a:r>
              <a:rPr lang="en-US" altLang="ja-JP" sz="2400" i="1" dirty="0">
                <a:latin typeface="Symbol" charset="2"/>
                <a:ea typeface="ＭＳ Ｐゴシック"/>
                <a:cs typeface="Symbol" charset="2"/>
                <a:sym typeface="Wingdings"/>
              </a:rPr>
              <a:t>n</a:t>
            </a:r>
            <a:r>
              <a:rPr lang="en-US" altLang="ja-JP" sz="2400" i="1" baseline="-25000" dirty="0">
                <a:latin typeface="Times New Roman"/>
                <a:ea typeface="ＭＳ Ｐゴシック"/>
                <a:cs typeface="Times New Roman"/>
                <a:sym typeface="Wingdings"/>
              </a:rPr>
              <a:t>e</a:t>
            </a:r>
            <a:r>
              <a:rPr lang="en-US" altLang="ja-JP" sz="2400" dirty="0">
                <a:latin typeface="Times New Roman"/>
                <a:ea typeface="ＭＳ Ｐゴシック"/>
                <a:cs typeface="Times New Roman"/>
                <a:sym typeface="Wingdings"/>
              </a:rPr>
              <a:t> / </a:t>
            </a:r>
            <a:r>
              <a:rPr lang="en-US" altLang="ja-JP" sz="2400" i="1" dirty="0">
                <a:latin typeface="Times New Roman"/>
                <a:ea typeface="ＭＳ Ｐゴシック"/>
                <a:cs typeface="Times New Roman"/>
                <a:sym typeface="Wingdings"/>
              </a:rPr>
              <a:t>e</a:t>
            </a:r>
            <a:r>
              <a:rPr lang="en-US" altLang="ja-JP" sz="2400" baseline="30000" dirty="0">
                <a:latin typeface="Times New Roman"/>
                <a:ea typeface="ＭＳ Ｐゴシック"/>
                <a:cs typeface="Times New Roman"/>
                <a:sym typeface="Wingdings"/>
              </a:rPr>
              <a:t>+</a:t>
            </a:r>
            <a:r>
              <a:rPr lang="en-US" altLang="ja-JP" sz="2400" dirty="0">
                <a:latin typeface="Times New Roman"/>
                <a:ea typeface="ＭＳ Ｐゴシック"/>
                <a:cs typeface="Times New Roman"/>
                <a:sym typeface="Wingdings"/>
              </a:rPr>
              <a:t> + </a:t>
            </a:r>
            <a:r>
              <a:rPr lang="en-US" altLang="ja-JP" sz="2400" i="1" dirty="0">
                <a:latin typeface="Times New Roman"/>
                <a:ea typeface="ＭＳ Ｐゴシック"/>
                <a:cs typeface="Times New Roman"/>
                <a:sym typeface="Wingdings"/>
              </a:rPr>
              <a:t>n </a:t>
            </a:r>
            <a:r>
              <a:rPr lang="en-US" altLang="ja-JP" sz="2400" dirty="0">
                <a:latin typeface="Times New Roman"/>
                <a:ea typeface="ＭＳ Ｐゴシック"/>
                <a:cs typeface="Times New Roman"/>
                <a:sym typeface="Wingdings"/>
              </a:rPr>
              <a:t> </a:t>
            </a:r>
            <a:r>
              <a:rPr lang="en-US" altLang="ja-JP" sz="2400" i="1" dirty="0">
                <a:latin typeface="Times New Roman"/>
                <a:ea typeface="ＭＳ Ｐゴシック"/>
                <a:cs typeface="Times New Roman"/>
                <a:sym typeface="Wingdings"/>
              </a:rPr>
              <a:t>p </a:t>
            </a:r>
            <a:r>
              <a:rPr lang="en-US" altLang="ja-JP" sz="2400" dirty="0">
                <a:latin typeface="Times New Roman"/>
                <a:ea typeface="ＭＳ Ｐゴシック"/>
                <a:cs typeface="Times New Roman"/>
                <a:sym typeface="Wingdings"/>
              </a:rPr>
              <a:t>+ </a:t>
            </a:r>
            <a:r>
              <a:rPr kumimoji="1" lang="en-US" altLang="ja-JP" sz="2400" dirty="0">
                <a:ea typeface="+mj-ea"/>
                <a:cs typeface="ＭＳ Ｐゴシック"/>
              </a:rPr>
              <a:t>    </a:t>
            </a:r>
            <a:r>
              <a:rPr kumimoji="1" lang="en-US" altLang="ja-JP" sz="2400" dirty="0">
                <a:ea typeface="+mj-ea"/>
                <a:cs typeface="Times New Roman"/>
              </a:rPr>
              <a:t>) </a:t>
            </a:r>
            <a:r>
              <a:rPr lang="en-US" altLang="ja-JP" sz="2400" dirty="0">
                <a:ea typeface="+mj-ea"/>
                <a:cs typeface="Times New Roman"/>
              </a:rPr>
              <a:t>are dominant</a:t>
            </a:r>
            <a:endParaRPr kumimoji="1" lang="en-US" altLang="ja-JP" sz="2400" dirty="0">
              <a:ea typeface="+mj-ea"/>
              <a:cs typeface="ＭＳ Ｐゴシック"/>
            </a:endParaRPr>
          </a:p>
          <a:p>
            <a:endParaRPr lang="en-US" altLang="ja-JP" sz="2000" dirty="0">
              <a:solidFill>
                <a:srgbClr val="0000FF"/>
              </a:solidFill>
              <a:cs typeface="Arial"/>
            </a:endParaRPr>
          </a:p>
          <a:p>
            <a:r>
              <a:rPr kumimoji="1" lang="en-US" altLang="ja-JP" sz="2600" dirty="0">
                <a:solidFill>
                  <a:srgbClr val="0000FF"/>
                </a:solidFill>
                <a:cs typeface="Arial"/>
              </a:rPr>
              <a:t>Analytical studies</a:t>
            </a:r>
          </a:p>
          <a:p>
            <a:r>
              <a:rPr kumimoji="1" lang="en-US" altLang="ja-JP" dirty="0" err="1">
                <a:cs typeface="Arial"/>
              </a:rPr>
              <a:t>Popham</a:t>
            </a:r>
            <a:r>
              <a:rPr kumimoji="1" lang="en-US" altLang="ja-JP" dirty="0">
                <a:cs typeface="Arial"/>
              </a:rPr>
              <a:t>+ 99; Narayan+ 01; </a:t>
            </a:r>
            <a:r>
              <a:rPr kumimoji="1" lang="en-US" altLang="ja-JP" dirty="0" err="1">
                <a:cs typeface="Arial"/>
              </a:rPr>
              <a:t>Kohri</a:t>
            </a:r>
            <a:r>
              <a:rPr kumimoji="1" lang="en-US" altLang="ja-JP" dirty="0">
                <a:cs typeface="Arial"/>
              </a:rPr>
              <a:t> &amp; </a:t>
            </a:r>
            <a:r>
              <a:rPr kumimoji="1" lang="en-US" altLang="ja-JP" dirty="0" err="1">
                <a:cs typeface="Arial"/>
              </a:rPr>
              <a:t>Mineshige</a:t>
            </a:r>
            <a:r>
              <a:rPr kumimoji="1" lang="en-US" altLang="ja-JP" dirty="0">
                <a:cs typeface="Arial"/>
              </a:rPr>
              <a:t> 02, </a:t>
            </a:r>
            <a:r>
              <a:rPr kumimoji="1" lang="en-US" altLang="ja-JP" dirty="0">
                <a:ea typeface="+mj-ea"/>
                <a:cs typeface="Arial"/>
              </a:rPr>
              <a:t>Di </a:t>
            </a:r>
            <a:r>
              <a:rPr kumimoji="1" lang="en-US" altLang="ja-JP" dirty="0" err="1">
                <a:ea typeface="+mj-ea"/>
                <a:cs typeface="Arial"/>
              </a:rPr>
              <a:t>Matteo</a:t>
            </a:r>
            <a:r>
              <a:rPr kumimoji="1" lang="en-US" altLang="ja-JP" dirty="0">
                <a:ea typeface="+mj-ea"/>
                <a:cs typeface="Arial"/>
              </a:rPr>
              <a:t>+ 03; </a:t>
            </a:r>
            <a:r>
              <a:rPr kumimoji="1" lang="en-US" altLang="ja-JP" dirty="0" err="1">
                <a:ea typeface="+mj-ea"/>
                <a:cs typeface="Arial"/>
              </a:rPr>
              <a:t>Kohri</a:t>
            </a:r>
            <a:r>
              <a:rPr kumimoji="1" lang="en-US" altLang="ja-JP" dirty="0">
                <a:ea typeface="+mj-ea"/>
                <a:cs typeface="Arial"/>
              </a:rPr>
              <a:t>+ 05; Chen &amp; </a:t>
            </a:r>
            <a:r>
              <a:rPr kumimoji="1" lang="en-US" altLang="ja-JP" dirty="0" err="1">
                <a:ea typeface="+mj-ea"/>
                <a:cs typeface="Arial"/>
              </a:rPr>
              <a:t>Beloborodov</a:t>
            </a:r>
            <a:r>
              <a:rPr kumimoji="1" lang="en-US" altLang="ja-JP" dirty="0">
                <a:ea typeface="+mj-ea"/>
                <a:cs typeface="Arial"/>
              </a:rPr>
              <a:t> 07; NK &amp; </a:t>
            </a:r>
            <a:r>
              <a:rPr kumimoji="1" lang="en-US" altLang="ja-JP" dirty="0" err="1">
                <a:ea typeface="+mj-ea"/>
                <a:cs typeface="Arial"/>
              </a:rPr>
              <a:t>Mineshige</a:t>
            </a:r>
            <a:r>
              <a:rPr kumimoji="1" lang="en-US" altLang="ja-JP" dirty="0">
                <a:ea typeface="+mj-ea"/>
                <a:cs typeface="Arial"/>
              </a:rPr>
              <a:t> 07</a:t>
            </a:r>
            <a:r>
              <a:rPr kumimoji="1" lang="en-US" altLang="ja-JP" dirty="0">
                <a:cs typeface="Arial"/>
              </a:rPr>
              <a:t>; Masada, NK+07; Liu+ 07; NK &amp; </a:t>
            </a:r>
            <a:r>
              <a:rPr kumimoji="1" lang="en-US" altLang="ja-JP" dirty="0" err="1">
                <a:cs typeface="Arial"/>
              </a:rPr>
              <a:t>Kohri</a:t>
            </a:r>
            <a:r>
              <a:rPr kumimoji="1" lang="en-US" altLang="ja-JP" dirty="0">
                <a:cs typeface="Arial"/>
              </a:rPr>
              <a:t> 12; NK, </a:t>
            </a:r>
            <a:r>
              <a:rPr kumimoji="1" lang="en-US" altLang="ja-JP" dirty="0" err="1">
                <a:cs typeface="Arial"/>
              </a:rPr>
              <a:t>Piran</a:t>
            </a:r>
            <a:r>
              <a:rPr kumimoji="1" lang="en-US" altLang="ja-JP" dirty="0">
                <a:cs typeface="Arial"/>
              </a:rPr>
              <a:t> &amp; </a:t>
            </a:r>
            <a:r>
              <a:rPr kumimoji="1" lang="en-US" altLang="ja-JP" dirty="0" err="1">
                <a:cs typeface="Arial"/>
              </a:rPr>
              <a:t>Krolik</a:t>
            </a:r>
            <a:r>
              <a:rPr kumimoji="1" lang="en-US" altLang="ja-JP" dirty="0">
                <a:cs typeface="Arial"/>
              </a:rPr>
              <a:t> 13; NK, </a:t>
            </a:r>
            <a:r>
              <a:rPr kumimoji="1" lang="en-US" altLang="ja-JP" dirty="0" err="1">
                <a:cs typeface="Arial"/>
              </a:rPr>
              <a:t>Mineshige</a:t>
            </a:r>
            <a:r>
              <a:rPr kumimoji="1" lang="en-US" altLang="ja-JP" dirty="0">
                <a:cs typeface="Arial"/>
              </a:rPr>
              <a:t> &amp; </a:t>
            </a:r>
            <a:r>
              <a:rPr kumimoji="1" lang="en-US" altLang="ja-JP" dirty="0" err="1">
                <a:cs typeface="Arial"/>
              </a:rPr>
              <a:t>Piran</a:t>
            </a:r>
            <a:r>
              <a:rPr kumimoji="1" lang="en-US" altLang="ja-JP" dirty="0">
                <a:cs typeface="Arial"/>
              </a:rPr>
              <a:t> 13; Liu, </a:t>
            </a:r>
            <a:r>
              <a:rPr kumimoji="1" lang="en-US" altLang="ja-JP" dirty="0" err="1">
                <a:cs typeface="Arial"/>
              </a:rPr>
              <a:t>Gu</a:t>
            </a:r>
            <a:r>
              <a:rPr kumimoji="1" lang="en-US" altLang="ja-JP" dirty="0">
                <a:cs typeface="Arial"/>
              </a:rPr>
              <a:t>, NK &amp; Liu 15; Kimura, </a:t>
            </a:r>
            <a:r>
              <a:rPr kumimoji="1" lang="en-US" altLang="ja-JP" dirty="0" err="1">
                <a:cs typeface="Arial"/>
              </a:rPr>
              <a:t>Mineshige</a:t>
            </a:r>
            <a:r>
              <a:rPr kumimoji="1" lang="en-US" altLang="ja-JP" dirty="0">
                <a:cs typeface="Arial"/>
              </a:rPr>
              <a:t> &amp; NK 15 etc.</a:t>
            </a:r>
          </a:p>
          <a:p>
            <a:r>
              <a:rPr kumimoji="1" lang="en-US" altLang="ja-JP" sz="2600" dirty="0">
                <a:solidFill>
                  <a:srgbClr val="0000FF"/>
                </a:solidFill>
                <a:ea typeface="+mj-ea"/>
                <a:cs typeface="Arial"/>
              </a:rPr>
              <a:t>Simulation studies</a:t>
            </a:r>
          </a:p>
          <a:p>
            <a:r>
              <a:rPr kumimoji="1" lang="en-US" altLang="ja-JP" dirty="0">
                <a:ea typeface="+mj-ea"/>
                <a:cs typeface="Arial"/>
              </a:rPr>
              <a:t>Lee &amp; Ramirez-Ruiz 02; Lee+ 03; </a:t>
            </a:r>
            <a:r>
              <a:rPr kumimoji="1" lang="en-US" altLang="ja-JP" dirty="0" err="1">
                <a:ea typeface="+mj-ea"/>
                <a:cs typeface="Arial"/>
              </a:rPr>
              <a:t>Setiawan</a:t>
            </a:r>
            <a:r>
              <a:rPr lang="en-US" altLang="ja-JP" dirty="0">
                <a:ea typeface="+mj-ea"/>
                <a:cs typeface="Arial"/>
              </a:rPr>
              <a:t>+ 04</a:t>
            </a:r>
            <a:r>
              <a:rPr kumimoji="1" lang="en-US" altLang="ja-JP" dirty="0">
                <a:ea typeface="+mj-ea"/>
                <a:cs typeface="Arial"/>
              </a:rPr>
              <a:t>; Shibata+07; Metzger+ 08; </a:t>
            </a:r>
            <a:r>
              <a:rPr kumimoji="1" lang="en-US" altLang="ja-JP" dirty="0" err="1">
                <a:ea typeface="+mj-ea"/>
                <a:cs typeface="Arial"/>
              </a:rPr>
              <a:t>Sekiguchi</a:t>
            </a:r>
            <a:r>
              <a:rPr kumimoji="1" lang="en-US" altLang="ja-JP" dirty="0">
                <a:ea typeface="+mj-ea"/>
                <a:cs typeface="Arial"/>
              </a:rPr>
              <a:t> &amp; Shibata 11; Siegel &amp; Metzger 17; </a:t>
            </a:r>
            <a:r>
              <a:rPr kumimoji="1" lang="en-US" altLang="ja-JP" dirty="0" err="1">
                <a:ea typeface="+mj-ea"/>
                <a:cs typeface="Arial"/>
              </a:rPr>
              <a:t>Kyutoku</a:t>
            </a:r>
            <a:r>
              <a:rPr kumimoji="1" lang="en-US" altLang="ja-JP" dirty="0">
                <a:ea typeface="+mj-ea"/>
                <a:cs typeface="Arial"/>
              </a:rPr>
              <a:t>+ 18 etc.</a:t>
            </a:r>
            <a:endParaRPr kumimoji="1" lang="ja-JP" altLang="en-US" dirty="0">
              <a:ea typeface="+mj-ea"/>
              <a:cs typeface="Arial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941" y="4388970"/>
            <a:ext cx="4849430" cy="246903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20941" y="6495137"/>
            <a:ext cx="31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Chen &amp; </a:t>
            </a:r>
            <a:r>
              <a:rPr kumimoji="1" lang="en-US" altLang="ja-JP" dirty="0" err="1"/>
              <a:t>Beloborodov</a:t>
            </a:r>
            <a:r>
              <a:rPr kumimoji="1" lang="en-US" altLang="ja-JP" dirty="0"/>
              <a:t> 2007</a:t>
            </a:r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764378"/>
              </p:ext>
            </p:extLst>
          </p:nvPr>
        </p:nvGraphicFramePr>
        <p:xfrm>
          <a:off x="6488571" y="1577673"/>
          <a:ext cx="346362" cy="45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1" name="数式" r:id="rId5" imgW="165100" imgH="215900" progId="Equation.DSMT4">
                  <p:embed/>
                </p:oleObj>
              </mc:Choice>
              <mc:Fallback>
                <p:oleObj name="数式" r:id="rId5" imgW="165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8571" y="1577673"/>
                        <a:ext cx="346362" cy="452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57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9032"/>
            <a:ext cx="8229600" cy="67431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000090"/>
                </a:solidFill>
                <a:latin typeface="+mn-lt"/>
                <a:cs typeface="Arial"/>
              </a:rPr>
              <a:t>Problems to be solved</a:t>
            </a:r>
            <a:endParaRPr kumimoji="1" lang="ja-JP" altLang="en-US" sz="3600" dirty="0">
              <a:solidFill>
                <a:srgbClr val="000090"/>
              </a:solidFill>
              <a:latin typeface="+mn-lt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327" y="865404"/>
            <a:ext cx="51566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3200" dirty="0">
                <a:solidFill>
                  <a:srgbClr val="0000FF"/>
                </a:solidFill>
                <a:ea typeface="+mj-ea"/>
                <a:cs typeface="Arial"/>
              </a:rPr>
              <a:t>Jet launching mechanism</a:t>
            </a:r>
            <a:endParaRPr kumimoji="1" lang="ja-JP" altLang="en-US" sz="3200" dirty="0">
              <a:solidFill>
                <a:srgbClr val="0000FF"/>
              </a:solidFill>
              <a:ea typeface="+mj-ea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327" y="3813588"/>
            <a:ext cx="87834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3200" dirty="0">
                <a:solidFill>
                  <a:srgbClr val="0000FF"/>
                </a:solidFill>
                <a:ea typeface="+mj-ea"/>
                <a:cs typeface="Arial"/>
              </a:rPr>
              <a:t>Origin of short-term variability </a:t>
            </a:r>
            <a:r>
              <a:rPr lang="en-US" altLang="ja-JP" sz="3200" dirty="0">
                <a:solidFill>
                  <a:srgbClr val="FF0000"/>
                </a:solidFill>
                <a:ea typeface="+mj-ea"/>
                <a:cs typeface="Arial"/>
                <a:sym typeface="Wingdings" pitchFamily="2" charset="2"/>
              </a:rPr>
              <a:t> This talk</a:t>
            </a:r>
            <a:endParaRPr kumimoji="1" lang="ja-JP" altLang="en-US" sz="2800" dirty="0">
              <a:solidFill>
                <a:srgbClr val="FF0000"/>
              </a:solidFill>
              <a:ea typeface="+mj-ea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810" y="4472956"/>
            <a:ext cx="59079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ea typeface="+mj-ea"/>
                <a:cs typeface="Arial"/>
              </a:rPr>
              <a:t>internal shock, magnetic reconnection, etc.</a:t>
            </a:r>
            <a:endParaRPr kumimoji="1" lang="en-US" altLang="ja-JP" sz="2400" dirty="0">
              <a:ea typeface="+mj-ea"/>
              <a:cs typeface="Arial"/>
            </a:endParaRPr>
          </a:p>
          <a:p>
            <a:r>
              <a:rPr kumimoji="1" lang="en-US" altLang="ja-JP" sz="2400" dirty="0">
                <a:ea typeface="+mj-ea"/>
              </a:rPr>
              <a:t>… </a:t>
            </a:r>
            <a:r>
              <a:rPr kumimoji="1" lang="en-US" altLang="ja-JP" sz="2400" dirty="0">
                <a:ea typeface="+mj-ea"/>
                <a:cs typeface="Arial"/>
              </a:rPr>
              <a:t>a jet ejected from the NDAF should be spatially inhomogeneous</a:t>
            </a:r>
            <a:endParaRPr kumimoji="1" lang="en-US" altLang="ja-JP" sz="2400" dirty="0">
              <a:ea typeface="+mj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21" y="4518752"/>
            <a:ext cx="2719854" cy="2030314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94650" y="5949414"/>
            <a:ext cx="73165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04787" y="5726522"/>
            <a:ext cx="4026810" cy="95410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ea typeface="+mj-ea"/>
                <a:cs typeface="Arial"/>
              </a:rPr>
              <a:t>What mechanism makes a highly variable jet?</a:t>
            </a:r>
            <a:endParaRPr kumimoji="1" lang="ja-JP" altLang="en-US" sz="2800" dirty="0">
              <a:ea typeface="+mj-ea"/>
              <a:cs typeface="Arial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231" y="1335452"/>
            <a:ext cx="3531864" cy="21274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3E3A7D-8ABC-EE42-973B-CCE7F0F27F76}"/>
              </a:ext>
            </a:extLst>
          </p:cNvPr>
          <p:cNvSpPr txBox="1"/>
          <p:nvPr/>
        </p:nvSpPr>
        <p:spPr>
          <a:xfrm>
            <a:off x="485377" y="1463214"/>
            <a:ext cx="48656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2800" dirty="0"/>
              <a:t> Neutrino pair annihilation?</a:t>
            </a:r>
            <a:endParaRPr lang="en-US" altLang="ja-JP" sz="2800" dirty="0"/>
          </a:p>
          <a:p>
            <a:r>
              <a:rPr kumimoji="1" lang="en-US" altLang="ja-JP" sz="2000" dirty="0"/>
              <a:t>     (Eichler</a:t>
            </a:r>
            <a:r>
              <a:rPr lang="en-US" altLang="ja-JP" sz="2000" dirty="0"/>
              <a:t>+89; Asano &amp; Fukuyama 00, 01; </a:t>
            </a:r>
            <a:r>
              <a:rPr lang="en-US" altLang="ja-JP" sz="2000" dirty="0" err="1"/>
              <a:t>Birkl</a:t>
            </a:r>
            <a:r>
              <a:rPr lang="en-US" altLang="ja-JP" sz="2000" dirty="0"/>
              <a:t>+ 07; </a:t>
            </a:r>
            <a:r>
              <a:rPr lang="en-US" altLang="ja-JP" sz="2000" dirty="0" err="1"/>
              <a:t>Zalamea</a:t>
            </a:r>
            <a:r>
              <a:rPr lang="en-US" altLang="ja-JP" sz="2000" dirty="0"/>
              <a:t> &amp; </a:t>
            </a:r>
            <a:r>
              <a:rPr lang="en-US" altLang="ja-JP" sz="2000" dirty="0" err="1"/>
              <a:t>Beloborodov</a:t>
            </a:r>
            <a:r>
              <a:rPr lang="en-US" altLang="ja-JP" sz="2000" dirty="0"/>
              <a:t> 11 etc.)</a:t>
            </a:r>
            <a:endParaRPr kumimoji="1" lang="en-US" altLang="ja-JP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6495E5-D44E-534E-8BB9-A24BC4F7C529}"/>
              </a:ext>
            </a:extLst>
          </p:cNvPr>
          <p:cNvSpPr txBox="1"/>
          <p:nvPr/>
        </p:nvSpPr>
        <p:spPr>
          <a:xfrm>
            <a:off x="457200" y="2591844"/>
            <a:ext cx="47597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2800" dirty="0"/>
              <a:t> Magnetic field-driven?</a:t>
            </a:r>
            <a:endParaRPr lang="en-US" altLang="ja-JP" sz="2800" dirty="0"/>
          </a:p>
          <a:p>
            <a:r>
              <a:rPr kumimoji="1" lang="en-US" altLang="ja-JP" sz="2000" dirty="0"/>
              <a:t>     (Blandford &amp; </a:t>
            </a:r>
            <a:r>
              <a:rPr kumimoji="1" lang="en-US" altLang="ja-JP" sz="2000" dirty="0" err="1"/>
              <a:t>Znajek</a:t>
            </a:r>
            <a:r>
              <a:rPr kumimoji="1" lang="en-US" altLang="ja-JP" sz="2000" dirty="0"/>
              <a:t> 1977; Barkov &amp; </a:t>
            </a:r>
            <a:r>
              <a:rPr kumimoji="1" lang="en-US" altLang="ja-JP" sz="2000" dirty="0" err="1"/>
              <a:t>Komissarov</a:t>
            </a:r>
            <a:r>
              <a:rPr kumimoji="1" lang="en-US" altLang="ja-JP" sz="2000" dirty="0"/>
              <a:t> 2008; NK et al. 2013 etc.)</a:t>
            </a:r>
          </a:p>
        </p:txBody>
      </p:sp>
    </p:spTree>
    <p:extLst>
      <p:ext uri="{BB962C8B-B14F-4D97-AF65-F5344CB8AC3E}">
        <p14:creationId xmlns:p14="http://schemas.microsoft.com/office/powerpoint/2010/main" val="126229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028" y="104616"/>
            <a:ext cx="8534946" cy="691764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ja-JP" sz="3600" dirty="0">
                <a:solidFill>
                  <a:srgbClr val="000090"/>
                </a:solidFill>
                <a:latin typeface="+mn-lt"/>
                <a:cs typeface="Arial"/>
              </a:rPr>
              <a:t>Origin of short-term variability in GRBs?</a:t>
            </a:r>
            <a:endParaRPr lang="ja-JP" altLang="en-US" sz="3200" dirty="0">
              <a:solidFill>
                <a:srgbClr val="000090"/>
              </a:solidFill>
              <a:latin typeface="+mn-lt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792798"/>
            <a:ext cx="457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800" dirty="0">
                <a:solidFill>
                  <a:srgbClr val="FF0000"/>
                </a:solidFill>
                <a:ea typeface="+mj-ea"/>
                <a:cs typeface="Arial"/>
              </a:rPr>
              <a:t>The disk instability </a:t>
            </a:r>
            <a:r>
              <a:rPr lang="en-US" altLang="ja-JP" sz="2800" dirty="0">
                <a:ea typeface="+mj-ea"/>
                <a:cs typeface="Arial"/>
              </a:rPr>
              <a:t>may drive the intermittent mass accretion</a:t>
            </a:r>
          </a:p>
          <a:p>
            <a:r>
              <a:rPr lang="en-US" altLang="ja-JP" sz="2800" dirty="0">
                <a:ea typeface="+mj-ea"/>
                <a:cs typeface="Arial"/>
                <a:sym typeface="Wingdings"/>
              </a:rPr>
              <a:t>    inhomogeneous jet?</a:t>
            </a:r>
            <a:endParaRPr lang="en-US" altLang="ja-JP" sz="2800" dirty="0">
              <a:ea typeface="+mj-ea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2800" dirty="0">
                <a:ea typeface="+mj-ea"/>
                <a:cs typeface="Arial"/>
              </a:rPr>
              <a:t>often discussed in the context of X-ray binaries </a:t>
            </a:r>
            <a:r>
              <a:rPr lang="en-US" altLang="ja-JP" sz="2000" dirty="0">
                <a:ea typeface="+mj-ea"/>
                <a:cs typeface="Arial"/>
              </a:rPr>
              <a:t>(</a:t>
            </a:r>
            <a:r>
              <a:rPr lang="en-US" altLang="ja-JP" sz="2000" dirty="0" err="1">
                <a:ea typeface="+mj-ea"/>
                <a:cs typeface="Arial"/>
              </a:rPr>
              <a:t>Lightman</a:t>
            </a:r>
            <a:r>
              <a:rPr lang="en-US" altLang="ja-JP" sz="2000" dirty="0">
                <a:ea typeface="+mj-ea"/>
                <a:cs typeface="Arial"/>
              </a:rPr>
              <a:t> &amp; </a:t>
            </a:r>
            <a:r>
              <a:rPr lang="en-US" altLang="ja-JP" sz="2000" dirty="0" err="1">
                <a:ea typeface="+mj-ea"/>
                <a:cs typeface="Arial"/>
              </a:rPr>
              <a:t>Eardley</a:t>
            </a:r>
            <a:r>
              <a:rPr lang="en-US" altLang="ja-JP" sz="2000" dirty="0">
                <a:ea typeface="+mj-ea"/>
                <a:cs typeface="Arial"/>
              </a:rPr>
              <a:t> 74; </a:t>
            </a:r>
            <a:r>
              <a:rPr lang="en-US" altLang="ja-JP" sz="2000" dirty="0" err="1">
                <a:ea typeface="+mj-ea"/>
                <a:cs typeface="Arial"/>
              </a:rPr>
              <a:t>Shibazaki</a:t>
            </a:r>
            <a:r>
              <a:rPr lang="en-US" altLang="ja-JP" sz="2000" dirty="0">
                <a:ea typeface="+mj-ea"/>
                <a:cs typeface="Arial"/>
              </a:rPr>
              <a:t> &amp; </a:t>
            </a:r>
            <a:r>
              <a:rPr lang="en-US" altLang="ja-JP" sz="2000" dirty="0" err="1">
                <a:ea typeface="+mj-ea"/>
                <a:cs typeface="Arial"/>
              </a:rPr>
              <a:t>Hōshi</a:t>
            </a:r>
            <a:r>
              <a:rPr lang="en-US" altLang="ja-JP" sz="2000" dirty="0">
                <a:ea typeface="+mj-ea"/>
                <a:cs typeface="Arial"/>
              </a:rPr>
              <a:t> 75; </a:t>
            </a:r>
            <a:r>
              <a:rPr lang="en-US" altLang="ja-JP" sz="2000" dirty="0" err="1">
                <a:ea typeface="+mj-ea"/>
                <a:cs typeface="Arial"/>
              </a:rPr>
              <a:t>Shakura</a:t>
            </a:r>
            <a:r>
              <a:rPr lang="en-US" altLang="ja-JP" sz="2000" dirty="0">
                <a:ea typeface="+mj-ea"/>
                <a:cs typeface="Arial"/>
              </a:rPr>
              <a:t> &amp; </a:t>
            </a:r>
            <a:r>
              <a:rPr lang="en-US" altLang="ja-JP" sz="2000" dirty="0" err="1">
                <a:ea typeface="+mj-ea"/>
                <a:cs typeface="Arial"/>
              </a:rPr>
              <a:t>Sunyaev</a:t>
            </a:r>
            <a:r>
              <a:rPr lang="en-US" altLang="ja-JP" sz="2000" dirty="0">
                <a:ea typeface="+mj-ea"/>
                <a:cs typeface="Arial"/>
              </a:rPr>
              <a:t> 76; </a:t>
            </a:r>
            <a:r>
              <a:rPr lang="en-US" altLang="ja-JP" sz="2000" dirty="0" err="1">
                <a:ea typeface="+mj-ea"/>
                <a:cs typeface="Arial"/>
              </a:rPr>
              <a:t>Piran</a:t>
            </a:r>
            <a:r>
              <a:rPr lang="en-US" altLang="ja-JP" sz="2000" dirty="0">
                <a:ea typeface="+mj-ea"/>
                <a:cs typeface="Arial"/>
              </a:rPr>
              <a:t> 78)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800" dirty="0">
                <a:ea typeface="+mj-ea"/>
                <a:cs typeface="Arial"/>
              </a:rPr>
              <a:t>Some instabilities of NDAFs have been found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80573"/>
            <a:ext cx="4396147" cy="44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322064" y="2540105"/>
            <a:ext cx="777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Arial"/>
                <a:cs typeface="Arial"/>
              </a:rPr>
              <a:t>jet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00034" y="4703786"/>
            <a:ext cx="622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/>
                <a:cs typeface="Arial"/>
              </a:rPr>
              <a:t>disk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049" y="5161470"/>
            <a:ext cx="4148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cs typeface="Arial"/>
              </a:rPr>
              <a:t>thermal instability: Janiuk+07</a:t>
            </a:r>
          </a:p>
          <a:p>
            <a:r>
              <a:rPr lang="en-US" altLang="ja-JP" sz="2000" dirty="0">
                <a:solidFill>
                  <a:srgbClr val="FF0000"/>
                </a:solidFill>
                <a:cs typeface="Arial"/>
              </a:rPr>
              <a:t>viscous instability</a:t>
            </a:r>
            <a:r>
              <a:rPr lang="en-US" altLang="ja-JP" sz="2000" dirty="0">
                <a:cs typeface="Arial"/>
              </a:rPr>
              <a:t>: Masada, NK +07; NK &amp; </a:t>
            </a:r>
            <a:r>
              <a:rPr lang="en-US" altLang="ja-JP" sz="2000" dirty="0" err="1">
                <a:cs typeface="Arial"/>
              </a:rPr>
              <a:t>Kohri</a:t>
            </a:r>
            <a:r>
              <a:rPr lang="en-US" altLang="ja-JP" sz="2000" dirty="0">
                <a:cs typeface="Arial"/>
              </a:rPr>
              <a:t> 12; NK+ 13b; Kimura, </a:t>
            </a:r>
            <a:r>
              <a:rPr lang="en-US" altLang="ja-JP" sz="2000" dirty="0" err="1">
                <a:cs typeface="Arial"/>
              </a:rPr>
              <a:t>Mineshige</a:t>
            </a:r>
            <a:r>
              <a:rPr lang="en-US" altLang="ja-JP" sz="2000" dirty="0">
                <a:cs typeface="Arial"/>
              </a:rPr>
              <a:t> &amp; NK 15</a:t>
            </a:r>
            <a:endParaRPr kumimoji="1" lang="ja-JP" altLang="en-US" sz="2000" dirty="0"/>
          </a:p>
        </p:txBody>
      </p:sp>
      <p:sp>
        <p:nvSpPr>
          <p:cNvPr id="8" name="左中かっこ 7"/>
          <p:cNvSpPr/>
          <p:nvPr/>
        </p:nvSpPr>
        <p:spPr>
          <a:xfrm>
            <a:off x="154111" y="5195794"/>
            <a:ext cx="331781" cy="1289115"/>
          </a:xfrm>
          <a:prstGeom prst="leftBrac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矢印 8"/>
          <p:cNvSpPr/>
          <p:nvPr/>
        </p:nvSpPr>
        <p:spPr>
          <a:xfrm rot="1898135">
            <a:off x="4170908" y="5959938"/>
            <a:ext cx="708115" cy="366495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97366" y="5899478"/>
            <a:ext cx="448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Most of these works are based on the </a:t>
            </a:r>
            <a:r>
              <a:rPr kumimoji="1" lang="en-US" altLang="ja-JP" sz="2400" b="1" dirty="0">
                <a:latin typeface="Symbol" charset="2"/>
                <a:cs typeface="Symbol" charset="2"/>
              </a:rPr>
              <a:t>a</a:t>
            </a:r>
            <a:r>
              <a:rPr kumimoji="1" lang="en-US" altLang="ja-JP" sz="2400" b="1" dirty="0">
                <a:cs typeface="Symbol" charset="2"/>
              </a:rPr>
              <a:t>-viscosity model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975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75323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000090"/>
                </a:solidFill>
                <a:latin typeface="+mn-lt"/>
              </a:rPr>
              <a:t>Q. Is the </a:t>
            </a:r>
            <a:r>
              <a:rPr kumimoji="1" lang="en-US" altLang="ja-JP" dirty="0">
                <a:solidFill>
                  <a:srgbClr val="000090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dirty="0">
                <a:solidFill>
                  <a:srgbClr val="000090"/>
                </a:solidFill>
                <a:latin typeface="+mn-lt"/>
              </a:rPr>
              <a:t>-viscosity parameter always constant in an NDAF?</a:t>
            </a:r>
            <a:endParaRPr kumimoji="1" lang="ja-JP" alt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27824" y="4213412"/>
            <a:ext cx="168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A. No!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6171" y="416006"/>
            <a:ext cx="4697506" cy="1080386"/>
          </a:xfrm>
        </p:spPr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000090"/>
                </a:solidFill>
                <a:latin typeface="+mn-lt"/>
              </a:rPr>
              <a:t>Origin of shear viscosity in an accretion disk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885" y="1538451"/>
            <a:ext cx="50194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altLang="ja-JP" sz="2800" dirty="0"/>
              <a:t>…</a:t>
            </a:r>
            <a:r>
              <a:rPr lang="en-US" altLang="ja-JP" sz="2800" dirty="0"/>
              <a:t> turbulence driven by </a:t>
            </a:r>
            <a:r>
              <a:rPr lang="en-US" altLang="ja-JP" sz="2800" dirty="0" err="1">
                <a:solidFill>
                  <a:srgbClr val="FF0000"/>
                </a:solidFill>
              </a:rPr>
              <a:t>MagnetoRotational</a:t>
            </a:r>
            <a:r>
              <a:rPr lang="en-US" altLang="ja-JP" sz="2800" dirty="0">
                <a:solidFill>
                  <a:srgbClr val="FF0000"/>
                </a:solidFill>
              </a:rPr>
              <a:t> Instability </a:t>
            </a:r>
            <a:r>
              <a:rPr lang="en-US" altLang="ja-JP" sz="2400" dirty="0"/>
              <a:t>(MRI; </a:t>
            </a:r>
            <a:r>
              <a:rPr lang="en-US" altLang="ja-JP" sz="2400" dirty="0" err="1"/>
              <a:t>Velikhov</a:t>
            </a:r>
            <a:r>
              <a:rPr lang="en-US" altLang="ja-JP" sz="2400" dirty="0"/>
              <a:t> 1959; Chandrasekhar 1960; </a:t>
            </a:r>
            <a:r>
              <a:rPr lang="en-US" altLang="ja-JP" sz="2400" dirty="0" err="1"/>
              <a:t>Balbus</a:t>
            </a:r>
            <a:r>
              <a:rPr lang="en-US" altLang="ja-JP" sz="2400" dirty="0"/>
              <a:t> &amp; Hawley 1991)</a:t>
            </a:r>
            <a:endParaRPr lang="en-US" altLang="ja-JP" sz="2400" dirty="0">
              <a:cs typeface="Symbol" charset="2"/>
              <a:sym typeface="Wingding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8F674D-3CF5-964A-A998-5C3C7F3E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917" y="776236"/>
            <a:ext cx="3320551" cy="483952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CD3601-7ECC-F74F-839B-B439CB82C9C5}"/>
              </a:ext>
            </a:extLst>
          </p:cNvPr>
          <p:cNvSpPr txBox="1"/>
          <p:nvPr/>
        </p:nvSpPr>
        <p:spPr>
          <a:xfrm>
            <a:off x="6287784" y="5712432"/>
            <a:ext cx="257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Hung et al. 2019, Nature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24C840-1B05-BE4F-85AD-0E27E3D92A2F}"/>
              </a:ext>
            </a:extLst>
          </p:cNvPr>
          <p:cNvSpPr txBox="1"/>
          <p:nvPr/>
        </p:nvSpPr>
        <p:spPr>
          <a:xfrm>
            <a:off x="281665" y="3429000"/>
            <a:ext cx="4997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Necessary condition: </a:t>
            </a:r>
            <a:r>
              <a:rPr lang="en-US" altLang="ja-JP" sz="2400" dirty="0">
                <a:latin typeface="Symbol" pitchFamily="2" charset="2"/>
              </a:rPr>
              <a:t>W</a:t>
            </a:r>
            <a:r>
              <a:rPr lang="en-US" altLang="ja-JP" sz="2400" dirty="0"/>
              <a:t> decreases as the distance from the rotation center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unstable no matter how weak the magnetic field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fastest growing mode: </a:t>
            </a:r>
            <a:r>
              <a:rPr lang="en-US" altLang="ja-JP" sz="2400" dirty="0">
                <a:latin typeface="Symbol" pitchFamily="2" charset="2"/>
              </a:rPr>
              <a:t>l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2400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Growth timescale ~ </a:t>
            </a:r>
            <a:r>
              <a:rPr kumimoji="1" lang="en-US" altLang="ja-JP" sz="2400" dirty="0">
                <a:latin typeface="Symbol" pitchFamily="2" charset="2"/>
              </a:rPr>
              <a:t>W</a:t>
            </a:r>
            <a:r>
              <a:rPr kumimoji="1" lang="en-US" altLang="ja-JP" sz="2400" baseline="30000" dirty="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761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C0B249-D34C-624C-A029-2168ADE7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122" y="729365"/>
            <a:ext cx="3883674" cy="533363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D87F26-236F-684D-883D-8980C6A35348}"/>
              </a:ext>
            </a:extLst>
          </p:cNvPr>
          <p:cNvSpPr txBox="1"/>
          <p:nvPr/>
        </p:nvSpPr>
        <p:spPr>
          <a:xfrm>
            <a:off x="6936467" y="6063002"/>
            <a:ext cx="236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Sano et al. 2004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5BE292-DFC3-5042-8688-3FC75EE6310E}"/>
              </a:ext>
            </a:extLst>
          </p:cNvPr>
          <p:cNvSpPr/>
          <p:nvPr/>
        </p:nvSpPr>
        <p:spPr>
          <a:xfrm>
            <a:off x="457200" y="4786843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>
                <a:cs typeface="Symbol" charset="2"/>
                <a:sym typeface="Wingdings"/>
              </a:rPr>
              <a:t>∴</a:t>
            </a:r>
            <a:r>
              <a:rPr lang="en-US" altLang="ja-JP" sz="2800" dirty="0">
                <a:cs typeface="Symbol" charset="2"/>
                <a:sym typeface="Wingdings"/>
              </a:rPr>
              <a:t> If the growth of MRI is boosted (suppressed), </a:t>
            </a:r>
            <a:r>
              <a:rPr lang="en-US" altLang="ja-JP" sz="2800" dirty="0">
                <a:latin typeface="Symbol" pitchFamily="2" charset="2"/>
                <a:cs typeface="Symbol" charset="2"/>
                <a:sym typeface="Wingdings"/>
              </a:rPr>
              <a:t>a</a:t>
            </a:r>
            <a:r>
              <a:rPr lang="en-US" altLang="ja-JP" sz="2800" dirty="0">
                <a:cs typeface="Symbol" charset="2"/>
                <a:sym typeface="Wingdings"/>
              </a:rPr>
              <a:t> becomes larger (smaller).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E1E611-BD6D-3E46-9E0E-D09F14DE397B}"/>
              </a:ext>
            </a:extLst>
          </p:cNvPr>
          <p:cNvSpPr txBox="1"/>
          <p:nvPr/>
        </p:nvSpPr>
        <p:spPr>
          <a:xfrm>
            <a:off x="457200" y="466414"/>
            <a:ext cx="43695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turbulent viscosity</a:t>
            </a:r>
          </a:p>
          <a:p>
            <a:r>
              <a:rPr lang="en-US" altLang="ja-JP" sz="2800" dirty="0"/>
              <a:t>... </a:t>
            </a:r>
            <a:r>
              <a:rPr lang="en-US" altLang="ja-JP" sz="2800" dirty="0" err="1">
                <a:latin typeface="Symbol" pitchFamily="2" charset="2"/>
              </a:rPr>
              <a:t>n</a:t>
            </a:r>
            <a:r>
              <a:rPr lang="en-US" altLang="ja-JP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</a:t>
            </a:r>
            <a:r>
              <a:rPr lang="en-US" altLang="ja-JP" sz="2800" dirty="0">
                <a:latin typeface="Symbol" pitchFamily="2" charset="2"/>
              </a:rPr>
              <a:t> </a:t>
            </a:r>
            <a:r>
              <a:rPr lang="en-US" altLang="ja-JP" sz="2800" dirty="0"/>
              <a:t>~ </a:t>
            </a:r>
            <a:r>
              <a:rPr lang="en-US" altLang="ja-JP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Symbol" pitchFamily="2" charset="2"/>
                <a:cs typeface="Times New Roman" panose="02020603050405020304" pitchFamily="18" charset="0"/>
              </a:rPr>
              <a:t>l </a:t>
            </a:r>
          </a:p>
          <a:p>
            <a:r>
              <a:rPr lang="en-US" altLang="ja-JP" sz="2400" dirty="0">
                <a:latin typeface="Symbol" pitchFamily="2" charset="2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2400" dirty="0">
                <a:cs typeface="Times New Roman" panose="02020603050405020304" pitchFamily="18" charset="0"/>
              </a:rPr>
              <a:t>turbulent velocity,</a:t>
            </a:r>
          </a:p>
          <a:p>
            <a:r>
              <a:rPr lang="en-US" altLang="ja-JP" sz="2400" dirty="0">
                <a:latin typeface="Symbol" pitchFamily="2" charset="2"/>
                <a:cs typeface="Times New Roman" panose="02020603050405020304" pitchFamily="18" charset="0"/>
              </a:rPr>
              <a:t>l</a:t>
            </a:r>
            <a:r>
              <a:rPr lang="en-US" altLang="ja-JP" sz="2400" dirty="0">
                <a:cs typeface="Times New Roman" panose="02020603050405020304" pitchFamily="18" charset="0"/>
              </a:rPr>
              <a:t>: turbulence scale)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C644F0-FDAC-1A40-9126-C10A075C0A7B}"/>
              </a:ext>
            </a:extLst>
          </p:cNvPr>
          <p:cNvSpPr txBox="1"/>
          <p:nvPr/>
        </p:nvSpPr>
        <p:spPr>
          <a:xfrm>
            <a:off x="339048" y="2580551"/>
            <a:ext cx="42276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/>
              <a:t>N.B.</a:t>
            </a:r>
            <a:r>
              <a:rPr kumimoji="1" lang="en-US" altLang="ja-JP" sz="2800" dirty="0"/>
              <a:t> In the </a:t>
            </a:r>
            <a:r>
              <a:rPr kumimoji="1" lang="en-US" altLang="ja-JP" sz="2800" dirty="0">
                <a:latin typeface="Symbol" pitchFamily="2" charset="2"/>
              </a:rPr>
              <a:t>a</a:t>
            </a:r>
            <a:r>
              <a:rPr kumimoji="1" lang="en-US" altLang="ja-JP" sz="2800" dirty="0"/>
              <a:t> prescription,</a:t>
            </a:r>
          </a:p>
          <a:p>
            <a:r>
              <a:rPr lang="en-US" altLang="ja-JP" sz="2800" dirty="0">
                <a:latin typeface="Symbol" pitchFamily="2" charset="2"/>
              </a:rPr>
              <a:t>        n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altLang="ja-JP" sz="2800" dirty="0" err="1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altLang="ja-JP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ja-JP" sz="2800" dirty="0">
                <a:cs typeface="Times New Roman" panose="02020603050405020304" pitchFamily="18" charset="0"/>
              </a:rPr>
              <a:t>with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Symbol" charset="2"/>
                <a:cs typeface="Symbol" charset="2"/>
              </a:rPr>
              <a:t>a</a:t>
            </a:r>
            <a:r>
              <a:rPr lang="en-US" altLang="ja-JP" sz="2800" dirty="0">
                <a:latin typeface="Times New Roman"/>
                <a:cs typeface="Times New Roman"/>
              </a:rPr>
              <a:t>&lt;~1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dirty="0">
                <a:latin typeface="Symbol" pitchFamily="2" charset="2"/>
              </a:rPr>
              <a:t>         (</a:t>
            </a:r>
            <a:r>
              <a:rPr kumimoji="1"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US" altLang="ja-JP" sz="2400" dirty="0">
                <a:cs typeface="Times New Roman" panose="02020603050405020304" pitchFamily="18" charset="0"/>
              </a:rPr>
              <a:t>sound speed,</a:t>
            </a:r>
          </a:p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2400" dirty="0">
                <a:cs typeface="Times New Roman" panose="02020603050405020304" pitchFamily="18" charset="0"/>
              </a:rPr>
              <a:t>disk scale height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400" i="1" dirty="0"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701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065" y="169312"/>
            <a:ext cx="9002901" cy="831009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Magnetic </a:t>
            </a:r>
            <a:r>
              <a:rPr kumimoji="1" lang="en-US" altLang="ja-JP" sz="3600" dirty="0" err="1">
                <a:solidFill>
                  <a:srgbClr val="000090"/>
                </a:solidFill>
                <a:latin typeface="+mn-lt"/>
              </a:rPr>
              <a:t>Prandtl</a:t>
            </a:r>
            <a:r>
              <a:rPr kumimoji="1" lang="en-US" altLang="ja-JP" sz="3600" dirty="0">
                <a:solidFill>
                  <a:srgbClr val="000090"/>
                </a:solidFill>
                <a:latin typeface="+mn-lt"/>
              </a:rPr>
              <a:t> number effect</a:t>
            </a:r>
            <a:endParaRPr kumimoji="1" lang="ja-JP" altLang="en-US" sz="3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6019" y="1078450"/>
            <a:ext cx="83126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Recent MHD simulations show that </a:t>
            </a:r>
            <a:r>
              <a:rPr kumimoji="1" lang="en-US" altLang="ja-JP" sz="2800" dirty="0"/>
              <a:t>P</a:t>
            </a:r>
            <a:r>
              <a:rPr kumimoji="1" lang="en-US" altLang="ja-JP" sz="2800" baseline="-25000" dirty="0"/>
              <a:t>m</a:t>
            </a:r>
            <a:r>
              <a:rPr kumimoji="1" lang="en-US" altLang="ja-JP" sz="2800" dirty="0"/>
              <a:t> could influence the saturated state of the MRI turbulence </a:t>
            </a:r>
          </a:p>
          <a:p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Fromang</a:t>
            </a:r>
            <a:r>
              <a:rPr kumimoji="1" lang="en-US" altLang="ja-JP" sz="2000" dirty="0"/>
              <a:t> et al. 2007; </a:t>
            </a:r>
            <a:r>
              <a:rPr kumimoji="1" lang="en-US" altLang="ja-JP" sz="2000" dirty="0" err="1"/>
              <a:t>Lesur</a:t>
            </a:r>
            <a:r>
              <a:rPr kumimoji="1" lang="en-US" altLang="ja-JP" sz="2000" dirty="0"/>
              <a:t> &amp; </a:t>
            </a:r>
            <a:r>
              <a:rPr kumimoji="1" lang="en-US" altLang="ja-JP" sz="2000" dirty="0" err="1"/>
              <a:t>Longaretti</a:t>
            </a:r>
            <a:r>
              <a:rPr kumimoji="1" lang="en-US" altLang="ja-JP" sz="2000" dirty="0"/>
              <a:t> 2007; Simon &amp; Hawley 2009 etc.)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87" y="3092823"/>
            <a:ext cx="3108118" cy="12876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881" y="2823882"/>
            <a:ext cx="4850954" cy="3794311"/>
          </a:xfrm>
          <a:prstGeom prst="rect">
            <a:avLst/>
          </a:prstGeom>
        </p:spPr>
      </p:pic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21326"/>
              </p:ext>
            </p:extLst>
          </p:nvPr>
        </p:nvGraphicFramePr>
        <p:xfrm>
          <a:off x="917575" y="5484813"/>
          <a:ext cx="238918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4" name="数式" r:id="rId5" imgW="508000" imgH="254000" progId="Equation.DSMT4">
                  <p:embed/>
                </p:oleObj>
              </mc:Choice>
              <mc:Fallback>
                <p:oleObj name="数式" r:id="rId5" imgW="5080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7575" y="5484813"/>
                        <a:ext cx="2389188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317128" y="5806746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Lesur</a:t>
            </a:r>
            <a:r>
              <a:rPr kumimoji="1" lang="en-US" altLang="ja-JP" dirty="0"/>
              <a:t> &amp; </a:t>
            </a:r>
            <a:r>
              <a:rPr kumimoji="1" lang="en-US" altLang="ja-JP" dirty="0" err="1"/>
              <a:t>Longaretti</a:t>
            </a:r>
            <a:r>
              <a:rPr kumimoji="1" lang="en-US" altLang="ja-JP" dirty="0"/>
              <a:t> 07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7027" y="4323087"/>
            <a:ext cx="3280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Symbol" charset="2"/>
                <a:cs typeface="Symbol" charset="2"/>
              </a:rPr>
              <a:t>n</a:t>
            </a:r>
            <a:r>
              <a:rPr kumimoji="1" lang="en-US" altLang="ja-JP" sz="2400" dirty="0">
                <a:cs typeface="Symbol" charset="2"/>
              </a:rPr>
              <a:t>: </a:t>
            </a:r>
            <a:r>
              <a:rPr lang="en-US" altLang="ja-JP" sz="2400" dirty="0">
                <a:cs typeface="Symbol" charset="2"/>
              </a:rPr>
              <a:t>microscopi</a:t>
            </a:r>
            <a:r>
              <a:rPr kumimoji="1" lang="en-US" altLang="ja-JP" sz="2400" dirty="0">
                <a:cs typeface="Symbol" charset="2"/>
              </a:rPr>
              <a:t>c viscosity</a:t>
            </a:r>
          </a:p>
          <a:p>
            <a:r>
              <a:rPr lang="en-US" altLang="ja-JP" sz="2400" dirty="0">
                <a:latin typeface="Symbol" charset="2"/>
                <a:cs typeface="Symbol" charset="2"/>
              </a:rPr>
              <a:t>h</a:t>
            </a:r>
            <a:r>
              <a:rPr lang="en-US" altLang="ja-JP" sz="2400" dirty="0">
                <a:cs typeface="Symbol" charset="2"/>
              </a:rPr>
              <a:t>: resistivity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4471" y="4275884"/>
            <a:ext cx="478119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Symbol" charset="2"/>
                <a:cs typeface="Symbol" charset="2"/>
              </a:rPr>
              <a:t>a</a:t>
            </a:r>
            <a:endParaRPr kumimoji="1" lang="ja-JP" altLang="en-US" sz="32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6715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ドラゴン">
  <a:themeElements>
    <a:clrScheme name="ドラゴン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ドラゴン">
      <a:majorFont>
        <a:latin typeface="Harrington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ドラゴン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ドラゴン.thmx</Template>
  <TotalTime>67176</TotalTime>
  <Words>1506</Words>
  <Application>Microsoft Macintosh PowerPoint</Application>
  <PresentationFormat>画面に合わせる (4:3)</PresentationFormat>
  <Paragraphs>212</Paragraphs>
  <Slides>28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2" baseType="lpstr">
      <vt:lpstr>ＭＳ Ｐゴシック</vt:lpstr>
      <vt:lpstr>ＭＳ Ｐ明朝</vt:lpstr>
      <vt:lpstr>华文楷体</vt:lpstr>
      <vt:lpstr>Arial</vt:lpstr>
      <vt:lpstr>Calibri</vt:lpstr>
      <vt:lpstr>Cambria</vt:lpstr>
      <vt:lpstr>Harrington</vt:lpstr>
      <vt:lpstr>Mangal</vt:lpstr>
      <vt:lpstr>Symbol</vt:lpstr>
      <vt:lpstr>Times New Roman</vt:lpstr>
      <vt:lpstr>Wingdings</vt:lpstr>
      <vt:lpstr>Wingdings 2</vt:lpstr>
      <vt:lpstr>ドラゴン</vt:lpstr>
      <vt:lpstr>数式</vt:lpstr>
      <vt:lpstr>Instability in Neutrino-Dominated Accretion Flows and Its Application to Gamma-Ray Bursts</vt:lpstr>
      <vt:lpstr>Central Engine of Gamma-ray Bursts</vt:lpstr>
      <vt:lpstr>Neutrino-Dominated Accretion Flow (NDAF)</vt:lpstr>
      <vt:lpstr>Problems to be solved</vt:lpstr>
      <vt:lpstr>Origin of short-term variability in GRBs?</vt:lpstr>
      <vt:lpstr>Q. Is the a-viscosity parameter always constant in an NDAF?</vt:lpstr>
      <vt:lpstr>Origin of shear viscosity in an accretion disk</vt:lpstr>
      <vt:lpstr>PowerPoint プレゼンテーション</vt:lpstr>
      <vt:lpstr>Magnetic Prandtl number effect</vt:lpstr>
      <vt:lpstr>What happen to an NDAF?</vt:lpstr>
      <vt:lpstr>Fundamental Equations of an NDAF</vt:lpstr>
      <vt:lpstr>Viscous Instability (Secular Instability)</vt:lpstr>
      <vt:lpstr>Instability criterion in an NDAF</vt:lpstr>
      <vt:lpstr>1-d simulation of an NDAF</vt:lpstr>
      <vt:lpstr>PowerPoint プレゼンテーション</vt:lpstr>
      <vt:lpstr>Results</vt:lpstr>
      <vt:lpstr>Time evolutions of disk properties</vt:lpstr>
      <vt:lpstr>Toomre’s Q</vt:lpstr>
      <vt:lpstr>mass accretion variability</vt:lpstr>
      <vt:lpstr>Accretion Rate, n luminosity, and agrav</vt:lpstr>
      <vt:lpstr>What is the origin of the shorter timescale variability? </vt:lpstr>
      <vt:lpstr>Summary</vt:lpstr>
      <vt:lpstr>Backup slides</vt:lpstr>
      <vt:lpstr>MRI in a n-thick NDAF?</vt:lpstr>
      <vt:lpstr>Fundamental Equations of an NDAF</vt:lpstr>
      <vt:lpstr>Schematic picture</vt:lpstr>
      <vt:lpstr>With decaying mass injection</vt:lpstr>
      <vt:lpstr>Evolution paths on the Mdot-S and T-S planes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ニュートリノ優勢降着円盤の新しい不安定性とガンマ線バーストへの示唆  Reference: NK, Mineshige &amp; Piran, arXiv:1308.3235</dc:title>
  <dc:creator>川中 宣太</dc:creator>
  <cp:lastModifiedBy>NORITA NORITA</cp:lastModifiedBy>
  <cp:revision>655</cp:revision>
  <dcterms:created xsi:type="dcterms:W3CDTF">2013-08-29T08:14:23Z</dcterms:created>
  <dcterms:modified xsi:type="dcterms:W3CDTF">2019-10-24T07:14:21Z</dcterms:modified>
</cp:coreProperties>
</file>