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 autoCompressPictures="0">
  <p:sldMasterIdLst>
    <p:sldMasterId id="2147483828" r:id="rId1"/>
  </p:sldMasterIdLst>
  <p:notesMasterIdLst>
    <p:notesMasterId r:id="rId45"/>
  </p:notesMasterIdLst>
  <p:sldIdLst>
    <p:sldId id="354" r:id="rId2"/>
    <p:sldId id="424" r:id="rId3"/>
    <p:sldId id="261" r:id="rId4"/>
    <p:sldId id="373" r:id="rId5"/>
    <p:sldId id="401" r:id="rId6"/>
    <p:sldId id="370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397" r:id="rId20"/>
    <p:sldId id="398" r:id="rId21"/>
    <p:sldId id="396" r:id="rId22"/>
    <p:sldId id="390" r:id="rId23"/>
    <p:sldId id="399" r:id="rId24"/>
    <p:sldId id="306" r:id="rId25"/>
    <p:sldId id="361" r:id="rId26"/>
    <p:sldId id="362" r:id="rId27"/>
    <p:sldId id="307" r:id="rId28"/>
    <p:sldId id="371" r:id="rId29"/>
    <p:sldId id="389" r:id="rId30"/>
    <p:sldId id="400" r:id="rId31"/>
    <p:sldId id="347" r:id="rId32"/>
    <p:sldId id="348" r:id="rId33"/>
    <p:sldId id="367" r:id="rId34"/>
    <p:sldId id="349" r:id="rId35"/>
    <p:sldId id="383" r:id="rId36"/>
    <p:sldId id="385" r:id="rId37"/>
    <p:sldId id="387" r:id="rId38"/>
    <p:sldId id="386" r:id="rId39"/>
    <p:sldId id="406" r:id="rId40"/>
    <p:sldId id="402" r:id="rId41"/>
    <p:sldId id="403" r:id="rId42"/>
    <p:sldId id="404" r:id="rId43"/>
    <p:sldId id="405" r:id="rId44"/>
  </p:sldIdLst>
  <p:sldSz cx="9144000" cy="6858000" type="screen4x3"/>
  <p:notesSz cx="6858000" cy="9144000"/>
  <p:embeddedFontLst>
    <p:embeddedFont>
      <p:font typeface="BKM-cmr10" panose="020B0501010101010101" pitchFamily="34" charset="2"/>
      <p:regular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Yu Gothic" panose="020B0400000000000000" pitchFamily="50" charset="-128"/>
      <p:regular r:id="rId51"/>
      <p:bold r:id="rId52"/>
    </p:embeddedFont>
    <p:embeddedFont>
      <p:font typeface="Helvetica" panose="020B0604020202020204" pitchFamily="34" charset="0"/>
      <p:regular r:id="rId53"/>
      <p:bold r:id="rId54"/>
      <p:italic r:id="rId55"/>
      <p:boldItalic r:id="rId56"/>
    </p:embeddedFont>
    <p:embeddedFont>
      <p:font typeface="BKM-cmmi10" panose="020B0501010101010101" pitchFamily="34" charset="2"/>
      <p:regular r:id="rId57"/>
    </p:embeddedFont>
    <p:embeddedFont>
      <p:font typeface="Cambria Math" panose="02040503050406030204" pitchFamily="18" charset="0"/>
      <p:regular r:id="rId58"/>
    </p:embeddedFont>
    <p:embeddedFont>
      <p:font typeface="MT Extra" pitchFamily="2" charset="0"/>
      <p:regular r:id="rId59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540" userDrawn="1">
          <p15:clr>
            <a:srgbClr val="A4A3A4"/>
          </p15:clr>
        </p15:guide>
        <p15:guide id="6" pos="656" userDrawn="1">
          <p15:clr>
            <a:srgbClr val="A4A3A4"/>
          </p15:clr>
        </p15:guide>
        <p15:guide id="10" pos="4717" userDrawn="1">
          <p15:clr>
            <a:srgbClr val="A4A3A4"/>
          </p15:clr>
        </p15:guide>
        <p15:guide id="11" pos="158" userDrawn="1">
          <p15:clr>
            <a:srgbClr val="A4A3A4"/>
          </p15:clr>
        </p15:guide>
        <p15:guide id="1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AA9CB"/>
    <a:srgbClr val="7C35B1"/>
    <a:srgbClr val="09ED70"/>
    <a:srgbClr val="00E266"/>
    <a:srgbClr val="C19FC1"/>
    <a:srgbClr val="DCCADC"/>
    <a:srgbClr val="82E0CD"/>
    <a:srgbClr val="B789B8"/>
    <a:srgbClr val="A77DA7"/>
    <a:srgbClr val="402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224" autoAdjust="0"/>
    <p:restoredTop sz="9595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760" y="68"/>
      </p:cViewPr>
      <p:guideLst>
        <p:guide pos="2540"/>
        <p:guide pos="656"/>
        <p:guide pos="4717"/>
        <p:guide pos="15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A1888-04A5-D84F-BB6E-AB3E61741EF1}" type="datetimeFigureOut">
              <a:rPr kumimoji="1" lang="ja-JP" altLang="en-US" smtClean="0"/>
              <a:t>2018/5/15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3AB7A-8453-2C40-93AB-D41479A5C2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49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23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159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289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252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725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8053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862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922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7678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187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220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701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449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870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7618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必要ならスライドを足す</a:t>
            </a:r>
            <a:endParaRPr kumimoji="1" lang="en-US" altLang="ja-JP" dirty="0" smtClean="0"/>
          </a:p>
          <a:p>
            <a:r>
              <a:rPr kumimoji="1" lang="en-US" altLang="ja-JP" dirty="0" smtClean="0"/>
              <a:t>JGRG poster</a:t>
            </a:r>
            <a:r>
              <a:rPr kumimoji="1" lang="ja-JP" altLang="en-US" dirty="0" smtClean="0"/>
              <a:t>を見ながら作成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952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余計なことを書きすぎか？後ほど調整する</a:t>
            </a:r>
            <a:endParaRPr kumimoji="1" lang="en-US" altLang="ja-JP" dirty="0" smtClean="0"/>
          </a:p>
          <a:p>
            <a:r>
              <a:rPr kumimoji="1" lang="ja-JP" altLang="en-US" dirty="0" smtClean="0"/>
              <a:t>長引きそうだし、</a:t>
            </a:r>
            <a:r>
              <a:rPr kumimoji="1" lang="en-US" altLang="ja-JP" dirty="0" smtClean="0"/>
              <a:t>A bound on chaos</a:t>
            </a:r>
            <a:r>
              <a:rPr kumimoji="1" lang="ja-JP" altLang="en-US" dirty="0" smtClean="0"/>
              <a:t>に関連しないことは除くべきかもしれない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409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Definition</a:t>
            </a:r>
            <a:r>
              <a:rPr kumimoji="1" lang="en-US" altLang="ja-JP" baseline="0" dirty="0" smtClean="0"/>
              <a:t> and interpretation of OTOC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45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9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37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66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647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963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200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3AB7A-8453-2C40-93AB-D41479A5C2B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0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  <a:lvl2pPr>
              <a:defRPr>
                <a:latin typeface="Helvetica" charset="0"/>
                <a:ea typeface="Helvetica" charset="0"/>
                <a:cs typeface="Helvetica" charset="0"/>
              </a:defRPr>
            </a:lvl2pPr>
            <a:lvl3pPr>
              <a:defRPr>
                <a:latin typeface="Helvetica" charset="0"/>
                <a:ea typeface="Helvetica" charset="0"/>
                <a:cs typeface="Helvetica" charset="0"/>
              </a:defRPr>
            </a:lvl3pPr>
            <a:lvl4pPr>
              <a:defRPr>
                <a:latin typeface="Helvetica" charset="0"/>
                <a:ea typeface="Helvetica" charset="0"/>
                <a:cs typeface="Helvetica" charset="0"/>
              </a:defRPr>
            </a:lvl4pPr>
            <a:lvl5pPr>
              <a:defRPr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中央大学セミナー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E5AB-717E-8B48-B48A-2737DF86FD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41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gif"/><Relationship Id="rId7" Type="http://schemas.microsoft.com/office/2007/relationships/hdphoto" Target="../media/hdphoto13.wdp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gif"/><Relationship Id="rId7" Type="http://schemas.microsoft.com/office/2007/relationships/hdphoto" Target="../media/hdphoto13.wdp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gif"/><Relationship Id="rId7" Type="http://schemas.openxmlformats.org/officeDocument/2006/relationships/image" Target="../media/image3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280.png"/><Relationship Id="rId5" Type="http://schemas.openxmlformats.org/officeDocument/2006/relationships/image" Target="../media/image39.png"/><Relationship Id="rId10" Type="http://schemas.microsoft.com/office/2007/relationships/hdphoto" Target="../media/hdphoto14.wdp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3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948127"/>
            <a:ext cx="7720314" cy="1825096"/>
          </a:xfrm>
        </p:spPr>
        <p:txBody>
          <a:bodyPr>
            <a:noAutofit/>
          </a:bodyPr>
          <a:lstStyle/>
          <a:p>
            <a:r>
              <a:rPr lang="ja-JP" altLang="en-US" sz="4400" dirty="0">
                <a:solidFill>
                  <a:srgbClr val="FFC000"/>
                </a:solidFill>
              </a:rPr>
              <a:t>ブラックホール時空で運動する弦のカオスの普遍性</a:t>
            </a:r>
            <a:endParaRPr kumimoji="1" lang="ja-JP" altLang="en-US" sz="4400" dirty="0">
              <a:solidFill>
                <a:srgbClr val="FFC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24024" y="3011268"/>
            <a:ext cx="7999539" cy="685800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棚橋典大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937550" y="3649304"/>
            <a:ext cx="8229600" cy="205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based on</a:t>
            </a:r>
            <a:endParaRPr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Chaos </a:t>
            </a:r>
            <a:r>
              <a:rPr lang="en-US" altLang="ja-JP" sz="20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of Wilson Loop </a:t>
            </a:r>
            <a:r>
              <a:rPr lang="en-US" altLang="ja-JP" sz="20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from </a:t>
            </a:r>
            <a:r>
              <a:rPr lang="en-US" altLang="ja-JP" sz="20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String Motion near Black Hole Horizon</a:t>
            </a:r>
            <a:r>
              <a:rPr lang="is-IS" altLang="ja-JP" sz="20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ja-JP" altLang="en-US" sz="2000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橋本</a:t>
            </a:r>
            <a:r>
              <a:rPr lang="ja-JP" alt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幸士</a:t>
            </a:r>
            <a:r>
              <a:rPr lang="ja-JP" altLang="en-US" sz="2000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、村田佳樹</a:t>
            </a:r>
            <a:r>
              <a:rPr lang="ja-JP" alt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、</a:t>
            </a:r>
            <a:r>
              <a:rPr lang="ja-JP" altLang="en-US" sz="2000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棚橋</a:t>
            </a:r>
            <a:r>
              <a:rPr lang="ja-JP" alt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典</a:t>
            </a:r>
            <a:r>
              <a:rPr lang="ja-JP" altLang="en-US" sz="2000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大</a:t>
            </a:r>
            <a:r>
              <a:rPr lang="is-IS" altLang="ja-JP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s-IS" altLang="ja-JP" sz="2000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[</a:t>
            </a:r>
            <a:r>
              <a:rPr lang="is-IS" altLang="ja-JP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arXiv:1803.06756</a:t>
            </a:r>
            <a:r>
              <a:rPr lang="is-IS" altLang="ja-JP" sz="2000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en-US" altLang="ja-JP" sz="2000" dirty="0">
                <a:latin typeface="Helvetica" charset="0"/>
                <a:ea typeface="Helvetica" charset="0"/>
                <a:cs typeface="Helvetica" charset="0"/>
              </a:rPr>
              <a:t>Universality in Chaos of Particle Motion near Black Hole Horizon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ja-JP" altLang="en-US" sz="2000" dirty="0">
                <a:latin typeface="Helvetica" charset="0"/>
                <a:ea typeface="Helvetica" charset="0"/>
                <a:cs typeface="Helvetica" charset="0"/>
              </a:rPr>
              <a:t>橋本幸士、棚橋典大 </a:t>
            </a:r>
            <a:r>
              <a:rPr lang="en-US" altLang="ja-JP" sz="2000" dirty="0">
                <a:latin typeface="Helvetica" charset="0"/>
                <a:ea typeface="Helvetica" charset="0"/>
                <a:cs typeface="Helvetica" charset="0"/>
              </a:rPr>
              <a:t>[</a:t>
            </a:r>
            <a:r>
              <a:rPr lang="is-IS" altLang="ja-JP" sz="2000" dirty="0">
                <a:latin typeface="Helvetica" charset="0"/>
                <a:ea typeface="Helvetica" charset="0"/>
                <a:cs typeface="Helvetica" charset="0"/>
              </a:rPr>
              <a:t>arXiv:1610.06070</a:t>
            </a:r>
            <a:r>
              <a:rPr lang="is-IS" altLang="ja-JP" sz="2000" dirty="0" smtClean="0">
                <a:latin typeface="Helvetica" charset="0"/>
                <a:ea typeface="Helvetica" charset="0"/>
                <a:cs typeface="Helvetica" charset="0"/>
              </a:rPr>
              <a:t>]</a:t>
            </a:r>
            <a:endParaRPr lang="is-IS" altLang="ja-JP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301027" y="3018607"/>
            <a:ext cx="4436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[</a:t>
            </a:r>
            <a:r>
              <a:rPr lang="ja-JP" altLang="en-US" dirty="0" smtClean="0">
                <a:sym typeface="Wingdings" panose="05000000000000000000" pitchFamily="2" charset="2"/>
              </a:rPr>
              <a:t>九州大学 </a:t>
            </a:r>
            <a:r>
              <a:rPr lang="ja-JP" altLang="en-US" dirty="0">
                <a:sym typeface="Wingdings" panose="05000000000000000000" pitchFamily="2" charset="2"/>
              </a:rPr>
              <a:t>マス・フォア・インダストリ研究所</a:t>
            </a:r>
            <a:r>
              <a:rPr lang="en-US" altLang="ja-JP" dirty="0"/>
              <a:t>]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84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Derive the bound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60"/>
            <a:ext cx="7955280" cy="985397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en-US" altLang="ja-JP" dirty="0" smtClean="0"/>
              <a:t> To realize </a:t>
            </a:r>
            <a:r>
              <a:rPr lang="en-US" altLang="ja-JP" dirty="0" smtClean="0">
                <a:solidFill>
                  <a:schemeClr val="accent5"/>
                </a:solidFill>
              </a:rPr>
              <a:t>a particle moving very close to BH horizon</a:t>
            </a:r>
            <a:r>
              <a:rPr lang="en-US" altLang="ja-JP" dirty="0" smtClean="0"/>
              <a:t>,</a:t>
            </a:r>
          </a:p>
          <a:p>
            <a:pPr marL="623888" indent="-296863">
              <a:buFont typeface="+mj-lt"/>
              <a:buAutoNum type="arabicPeriod"/>
            </a:pPr>
            <a:r>
              <a:rPr lang="en-US" altLang="ja-JP" dirty="0" smtClean="0"/>
              <a:t>put a particle in a trapping harmonic potential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2982713" y="3287776"/>
            <a:ext cx="2324800" cy="1064001"/>
          </a:xfrm>
          <a:custGeom>
            <a:avLst/>
            <a:gdLst>
              <a:gd name="connsiteX0" fmla="*/ 0 w 2653553"/>
              <a:gd name="connsiteY0" fmla="*/ 0 h 1255059"/>
              <a:gd name="connsiteX1" fmla="*/ 1434353 w 2653553"/>
              <a:gd name="connsiteY1" fmla="*/ 1255059 h 1255059"/>
              <a:gd name="connsiteX2" fmla="*/ 2653553 w 2653553"/>
              <a:gd name="connsiteY2" fmla="*/ 0 h 1255059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752352"/>
              <a:gd name="connsiteY0" fmla="*/ 93234 h 1354919"/>
              <a:gd name="connsiteX1" fmla="*/ 1334962 w 2752352"/>
              <a:gd name="connsiteY1" fmla="*/ 1354919 h 1354919"/>
              <a:gd name="connsiteX2" fmla="*/ 2653553 w 2752352"/>
              <a:gd name="connsiteY2" fmla="*/ 93234 h 1354919"/>
              <a:gd name="connsiteX3" fmla="*/ 2657451 w 2752352"/>
              <a:gd name="connsiteY3" fmla="*/ 94013 h 1354919"/>
              <a:gd name="connsiteX0" fmla="*/ 0 w 3108025"/>
              <a:gd name="connsiteY0" fmla="*/ 60705 h 1322390"/>
              <a:gd name="connsiteX1" fmla="*/ 1334962 w 3108025"/>
              <a:gd name="connsiteY1" fmla="*/ 1322390 h 1322390"/>
              <a:gd name="connsiteX2" fmla="*/ 2653553 w 3108025"/>
              <a:gd name="connsiteY2" fmla="*/ 60705 h 1322390"/>
              <a:gd name="connsiteX3" fmla="*/ 3108025 w 3108025"/>
              <a:gd name="connsiteY3" fmla="*/ 253641 h 1322390"/>
              <a:gd name="connsiteX0" fmla="*/ 0 w 3108025"/>
              <a:gd name="connsiteY0" fmla="*/ 0 h 1261685"/>
              <a:gd name="connsiteX1" fmla="*/ 1334962 w 3108025"/>
              <a:gd name="connsiteY1" fmla="*/ 1261685 h 1261685"/>
              <a:gd name="connsiteX2" fmla="*/ 2653553 w 3108025"/>
              <a:gd name="connsiteY2" fmla="*/ 0 h 1261685"/>
              <a:gd name="connsiteX3" fmla="*/ 3108025 w 3108025"/>
              <a:gd name="connsiteY3" fmla="*/ 192936 h 1261685"/>
              <a:gd name="connsiteX0" fmla="*/ 0 w 3108025"/>
              <a:gd name="connsiteY0" fmla="*/ 148013 h 1409698"/>
              <a:gd name="connsiteX1" fmla="*/ 1334962 w 3108025"/>
              <a:gd name="connsiteY1" fmla="*/ 1409698 h 1409698"/>
              <a:gd name="connsiteX2" fmla="*/ 2653553 w 3108025"/>
              <a:gd name="connsiteY2" fmla="*/ 148013 h 1409698"/>
              <a:gd name="connsiteX3" fmla="*/ 3108025 w 3108025"/>
              <a:gd name="connsiteY3" fmla="*/ 340949 h 1409698"/>
              <a:gd name="connsiteX0" fmla="*/ 0 w 2653553"/>
              <a:gd name="connsiteY0" fmla="*/ 148013 h 1409698"/>
              <a:gd name="connsiteX1" fmla="*/ 1334962 w 2653553"/>
              <a:gd name="connsiteY1" fmla="*/ 1409698 h 1409698"/>
              <a:gd name="connsiteX2" fmla="*/ 2653553 w 2653553"/>
              <a:gd name="connsiteY2" fmla="*/ 148013 h 1409698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3553" h="1261685">
                <a:moveTo>
                  <a:pt x="0" y="0"/>
                </a:moveTo>
                <a:cubicBezTo>
                  <a:pt x="496047" y="627529"/>
                  <a:pt x="892703" y="1261685"/>
                  <a:pt x="1334962" y="1261685"/>
                </a:cubicBezTo>
                <a:cubicBezTo>
                  <a:pt x="1777221" y="1261685"/>
                  <a:pt x="2201226" y="640847"/>
                  <a:pt x="2653553" y="0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980330" y="3043839"/>
            <a:ext cx="2327184" cy="4399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416726" y="4317236"/>
            <a:ext cx="3772318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3614905" y="3938888"/>
            <a:ext cx="1030294" cy="7871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147415" y="3263789"/>
            <a:ext cx="0" cy="105923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3309372" y="3548492"/>
            <a:ext cx="305533" cy="30553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26" name="円弧 25"/>
          <p:cNvSpPr/>
          <p:nvPr/>
        </p:nvSpPr>
        <p:spPr>
          <a:xfrm>
            <a:off x="3318817" y="3463637"/>
            <a:ext cx="1647194" cy="430699"/>
          </a:xfrm>
          <a:prstGeom prst="arc">
            <a:avLst>
              <a:gd name="adj1" fmla="val 20292236"/>
              <a:gd name="adj2" fmla="val 9905360"/>
            </a:avLst>
          </a:prstGeom>
          <a:ln w="38100">
            <a:solidFill>
              <a:srgbClr val="22350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75070" y="3621202"/>
            <a:ext cx="174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( no chaos)</a:t>
            </a:r>
            <a:endParaRPr kumimoji="1" lang="ja-JP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24128" y="4767758"/>
            <a:ext cx="754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9088" indent="-319088">
              <a:buFont typeface="+mj-lt"/>
              <a:buAutoNum type="arabicPeriod" startAt="2"/>
            </a:pP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take it close to a BH horizon 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&amp; look at the separatrix </a:t>
            </a:r>
            <a:endParaRPr kumimoji="1" lang="ja-JP" altLang="en-US" sz="22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1297653" y="5310447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091786" y="5531752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210793" y="5534863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force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2045370" y="6038985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3887704" y="5813248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3091786" y="6036364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rot="10800000" flipH="1">
            <a:off x="4110821" y="6036364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38"/>
          <p:cNvSpPr/>
          <p:nvPr/>
        </p:nvSpPr>
        <p:spPr>
          <a:xfrm>
            <a:off x="4073636" y="5999180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40" name="フリーフォーム 39"/>
          <p:cNvSpPr/>
          <p:nvPr/>
        </p:nvSpPr>
        <p:spPr>
          <a:xfrm>
            <a:off x="3492738" y="6056536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98569" y="6148297"/>
            <a:ext cx="26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ß"/>
            </a:pP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Effective potential</a:t>
            </a:r>
          </a:p>
          <a:p>
            <a:pPr marL="317500"/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for particle motion</a:t>
            </a:r>
            <a:endParaRPr kumimoji="1" lang="ja-JP" altLang="en-US" dirty="0" err="1" smtClean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73500" y="3767002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11607" y="5508866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916145" y="6224732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4110820" y="5688201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3287777" y="4258127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endParaRPr kumimoji="1" lang="ja-JP" altLang="en-US" sz="3200" i="1" dirty="0" err="1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685976" y="2165393"/>
            <a:ext cx="7495496" cy="3078766"/>
            <a:chOff x="690109" y="4476271"/>
            <a:chExt cx="7495496" cy="3078766"/>
          </a:xfrm>
        </p:grpSpPr>
        <p:sp>
          <p:nvSpPr>
            <p:cNvPr id="44" name="角丸四角形 43"/>
            <p:cNvSpPr/>
            <p:nvPr/>
          </p:nvSpPr>
          <p:spPr>
            <a:xfrm>
              <a:off x="690109" y="4476271"/>
              <a:ext cx="7495496" cy="2599112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円/楕円 48"/>
            <p:cNvSpPr/>
            <p:nvPr/>
          </p:nvSpPr>
          <p:spPr>
            <a:xfrm>
              <a:off x="4117851" y="4630613"/>
              <a:ext cx="2924424" cy="2924424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tint val="44500"/>
                    <a:satMod val="160000"/>
                    <a:alpha val="80000"/>
                  </a:schemeClr>
                </a:gs>
                <a:gs pos="100000">
                  <a:schemeClr val="accent6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5080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6" name="円/楕円 50"/>
            <p:cNvSpPr/>
            <p:nvPr/>
          </p:nvSpPr>
          <p:spPr>
            <a:xfrm>
              <a:off x="1422042" y="5470791"/>
              <a:ext cx="1256743" cy="1256743"/>
            </a:xfrm>
            <a:prstGeom prst="ellipse">
              <a:avLst/>
            </a:prstGeom>
            <a:gradFill flip="none" rotWithShape="1">
              <a:gsLst>
                <a:gs pos="0">
                  <a:srgbClr val="DADADA"/>
                </a:gs>
                <a:gs pos="40000">
                  <a:srgbClr val="A77DA7"/>
                </a:gs>
                <a:gs pos="92000">
                  <a:schemeClr val="bg1">
                    <a:lumMod val="95000"/>
                    <a:lumOff val="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>
              <a:off x="2049418" y="6092825"/>
              <a:ext cx="5461725" cy="0"/>
            </a:xfrm>
            <a:prstGeom prst="straightConnector1">
              <a:avLst/>
            </a:prstGeom>
            <a:ln w="9525">
              <a:solidFill>
                <a:schemeClr val="accent1">
                  <a:lumMod val="40000"/>
                  <a:lumOff val="60000"/>
                </a:schemeClr>
              </a:solidFill>
              <a:headEnd type="oval"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円/楕円 15"/>
            <p:cNvSpPr/>
            <p:nvPr/>
          </p:nvSpPr>
          <p:spPr>
            <a:xfrm>
              <a:off x="5545334" y="6055712"/>
              <a:ext cx="78098" cy="780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9" name="円/楕円 52"/>
            <p:cNvSpPr/>
            <p:nvPr/>
          </p:nvSpPr>
          <p:spPr>
            <a:xfrm>
              <a:off x="4013270" y="6577379"/>
              <a:ext cx="199288" cy="19928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3000">
                  <a:schemeClr val="accent4">
                    <a:lumMod val="75000"/>
                  </a:schemeClr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50" name="直線コネクタ 49"/>
            <p:cNvCxnSpPr/>
            <p:nvPr/>
          </p:nvCxnSpPr>
          <p:spPr>
            <a:xfrm rot="18900000">
              <a:off x="3930787" y="5730714"/>
              <a:ext cx="0" cy="36000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63"/>
            <p:cNvSpPr/>
            <p:nvPr/>
          </p:nvSpPr>
          <p:spPr>
            <a:xfrm>
              <a:off x="4230144" y="6577379"/>
              <a:ext cx="199288" cy="19928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3000">
                  <a:schemeClr val="accent4">
                    <a:lumMod val="75000"/>
                  </a:schemeClr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 flipV="1">
              <a:off x="4121287" y="5184947"/>
              <a:ext cx="0" cy="1301261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フリーフォーム 52"/>
            <p:cNvSpPr/>
            <p:nvPr/>
          </p:nvSpPr>
          <p:spPr>
            <a:xfrm>
              <a:off x="4309629" y="5230167"/>
              <a:ext cx="442127" cy="1266092"/>
            </a:xfrm>
            <a:custGeom>
              <a:avLst/>
              <a:gdLst>
                <a:gd name="connsiteX0" fmla="*/ 0 w 391885"/>
                <a:gd name="connsiteY0" fmla="*/ 1256044 h 1256044"/>
                <a:gd name="connsiteX1" fmla="*/ 391885 w 391885"/>
                <a:gd name="connsiteY1" fmla="*/ 0 h 1256044"/>
                <a:gd name="connsiteX0" fmla="*/ 1022 w 392907"/>
                <a:gd name="connsiteY0" fmla="*/ 1256044 h 1256044"/>
                <a:gd name="connsiteX1" fmla="*/ 392907 w 392907"/>
                <a:gd name="connsiteY1" fmla="*/ 0 h 1256044"/>
                <a:gd name="connsiteX0" fmla="*/ 0 w 391885"/>
                <a:gd name="connsiteY0" fmla="*/ 1256044 h 1256044"/>
                <a:gd name="connsiteX1" fmla="*/ 391885 w 391885"/>
                <a:gd name="connsiteY1" fmla="*/ 0 h 1256044"/>
                <a:gd name="connsiteX0" fmla="*/ 0 w 391885"/>
                <a:gd name="connsiteY0" fmla="*/ 1256044 h 1256044"/>
                <a:gd name="connsiteX1" fmla="*/ 391885 w 391885"/>
                <a:gd name="connsiteY1" fmla="*/ 0 h 1256044"/>
                <a:gd name="connsiteX0" fmla="*/ 0 w 442127"/>
                <a:gd name="connsiteY0" fmla="*/ 1251020 h 1251020"/>
                <a:gd name="connsiteX1" fmla="*/ 442127 w 442127"/>
                <a:gd name="connsiteY1" fmla="*/ 0 h 125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2127" h="1251020">
                  <a:moveTo>
                    <a:pt x="0" y="1251020"/>
                  </a:moveTo>
                  <a:cubicBezTo>
                    <a:pt x="10048" y="550986"/>
                    <a:pt x="180870" y="227762"/>
                    <a:pt x="442127" y="0"/>
                  </a:cubicBezTo>
                </a:path>
              </a:pathLst>
            </a:custGeom>
            <a:noFill/>
            <a:ln w="28575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54" name="直線矢印コネクタ 53"/>
            <p:cNvCxnSpPr/>
            <p:nvPr/>
          </p:nvCxnSpPr>
          <p:spPr>
            <a:xfrm>
              <a:off x="4178649" y="5137201"/>
              <a:ext cx="4431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3516811" y="5437014"/>
              <a:ext cx="429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kumimoji="1" lang="en-US" altLang="ja-JP" sz="20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  <a:endParaRPr kumimoji="1" lang="ja-JP" altLang="en-US" sz="20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1251407" y="4638842"/>
              <a:ext cx="1840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Head-on view:</a:t>
              </a:r>
              <a:endParaRPr kumimoji="1" lang="ja-JP" altLang="en-US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7241101" y="5715092"/>
              <a:ext cx="277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endParaRPr kumimoji="1" lang="ja-JP" altLang="en-US" sz="20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508" y="4673051"/>
              <a:ext cx="781775" cy="278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0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Derive 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5" name="フリーフォーム 14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30693" y="2643215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29" y="4324632"/>
            <a:ext cx="4167188" cy="68103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60" y="4424177"/>
            <a:ext cx="1962150" cy="514350"/>
          </a:xfrm>
          <a:prstGeom prst="rect">
            <a:avLst/>
          </a:prstGeom>
        </p:spPr>
      </p:pic>
      <p:sp>
        <p:nvSpPr>
          <p:cNvPr id="21" name="大かっこ 20"/>
          <p:cNvSpPr/>
          <p:nvPr/>
        </p:nvSpPr>
        <p:spPr>
          <a:xfrm>
            <a:off x="1441407" y="4262036"/>
            <a:ext cx="6907460" cy="725557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1312201" y="4235880"/>
            <a:ext cx="7237439" cy="82647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14400" y="5020168"/>
            <a:ext cx="754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9088" indent="-319088">
              <a:buFont typeface="+mj-lt"/>
              <a:buAutoNum type="arabicPeriod" startAt="3"/>
            </a:pP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Focus </a:t>
            </a:r>
            <a:r>
              <a:rPr lang="en-US" altLang="ja-JP" sz="2200" dirty="0">
                <a:latin typeface="Helvetica" charset="0"/>
                <a:ea typeface="Helvetica" charset="0"/>
                <a:cs typeface="Helvetica" charset="0"/>
              </a:rPr>
              <a:t>on </a:t>
            </a:r>
            <a:r>
              <a:rPr lang="en-US" altLang="ja-JP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slow radial motion </a:t>
            </a:r>
            <a:r>
              <a:rPr lang="en-US" altLang="ja-JP" sz="2200" dirty="0">
                <a:latin typeface="Helvetica" charset="0"/>
                <a:ea typeface="Helvetica" charset="0"/>
                <a:cs typeface="Helvetica" charset="0"/>
              </a:rPr>
              <a:t>near </a:t>
            </a:r>
            <a:r>
              <a:rPr lang="en-US" altLang="ja-JP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maximum</a:t>
            </a:r>
            <a:endParaRPr lang="ja-JP" altLang="en-US" sz="2200" dirty="0" err="1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2" y="3366912"/>
            <a:ext cx="7699452" cy="792731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30" y="5440489"/>
            <a:ext cx="4655462" cy="679317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9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Derive 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5" name="フリーフォーム 14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30693" y="2643215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29" y="4324632"/>
            <a:ext cx="4167188" cy="68103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60" y="4424177"/>
            <a:ext cx="1962150" cy="514350"/>
          </a:xfrm>
          <a:prstGeom prst="rect">
            <a:avLst/>
          </a:prstGeom>
        </p:spPr>
      </p:pic>
      <p:sp>
        <p:nvSpPr>
          <p:cNvPr id="21" name="大かっこ 20"/>
          <p:cNvSpPr/>
          <p:nvPr/>
        </p:nvSpPr>
        <p:spPr>
          <a:xfrm>
            <a:off x="1441407" y="4262036"/>
            <a:ext cx="6907460" cy="725557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1312201" y="4235880"/>
            <a:ext cx="7237439" cy="82647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14400" y="5030675"/>
            <a:ext cx="754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" indent="-314325">
              <a:buClr>
                <a:schemeClr val="tx1"/>
              </a:buClr>
              <a:buFont typeface="+mj-lt"/>
              <a:buAutoNum type="arabicPeriod" startAt="4"/>
            </a:pP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Taylor expand </a:t>
            </a:r>
            <a:r>
              <a:rPr lang="en-US" altLang="ja-JP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near the potential maximum</a:t>
            </a:r>
            <a:endParaRPr lang="ja-JP" altLang="en-US" sz="2200" dirty="0" err="1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2" y="3366912"/>
            <a:ext cx="7699452" cy="79273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48"/>
          <a:stretch/>
        </p:blipFill>
        <p:spPr>
          <a:xfrm>
            <a:off x="1301129" y="5440634"/>
            <a:ext cx="5571429" cy="715468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3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29" y="5440633"/>
            <a:ext cx="5571429" cy="13666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Derive 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5" name="フリーフォーム 14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30693" y="2643215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29" y="4324632"/>
            <a:ext cx="4167188" cy="68103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60" y="4424177"/>
            <a:ext cx="1962150" cy="514350"/>
          </a:xfrm>
          <a:prstGeom prst="rect">
            <a:avLst/>
          </a:prstGeom>
        </p:spPr>
      </p:pic>
      <p:sp>
        <p:nvSpPr>
          <p:cNvPr id="21" name="大かっこ 20"/>
          <p:cNvSpPr/>
          <p:nvPr/>
        </p:nvSpPr>
        <p:spPr>
          <a:xfrm>
            <a:off x="1441407" y="4262036"/>
            <a:ext cx="6907460" cy="725557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1312201" y="4235880"/>
            <a:ext cx="7237439" cy="82647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14400" y="5030675"/>
            <a:ext cx="754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" indent="-314325">
              <a:buClr>
                <a:schemeClr val="tx1"/>
              </a:buClr>
              <a:buFont typeface="+mj-lt"/>
              <a:buAutoNum type="arabicPeriod" startAt="4"/>
            </a:pP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Taylor expand </a:t>
            </a:r>
            <a:r>
              <a:rPr lang="en-US" altLang="ja-JP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near the potential maximum</a:t>
            </a:r>
            <a:endParaRPr lang="ja-JP" altLang="en-US" sz="2200" dirty="0" err="1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2" y="3366912"/>
            <a:ext cx="7699452" cy="79273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2059918" y="5461562"/>
            <a:ext cx="1562958" cy="661446"/>
          </a:xfrm>
          <a:prstGeom prst="roundRect">
            <a:avLst>
              <a:gd name="adj" fmla="val 50000"/>
            </a:avLst>
          </a:prstGeom>
          <a:noFill/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5342079" y="5463586"/>
            <a:ext cx="1606102" cy="661446"/>
          </a:xfrm>
          <a:prstGeom prst="roundRect">
            <a:avLst>
              <a:gd name="adj" fmla="val 50000"/>
            </a:avLst>
          </a:prstGeom>
          <a:noFill/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4558554" y="6129867"/>
            <a:ext cx="1444314" cy="364867"/>
          </a:xfrm>
          <a:custGeom>
            <a:avLst/>
            <a:gdLst>
              <a:gd name="connsiteX0" fmla="*/ 1354667 w 1354667"/>
              <a:gd name="connsiteY0" fmla="*/ 0 h 383297"/>
              <a:gd name="connsiteX1" fmla="*/ 1083733 w 1354667"/>
              <a:gd name="connsiteY1" fmla="*/ 347133 h 383297"/>
              <a:gd name="connsiteX2" fmla="*/ 0 w 1354667"/>
              <a:gd name="connsiteY2" fmla="*/ 372533 h 38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383297">
                <a:moveTo>
                  <a:pt x="1354667" y="0"/>
                </a:moveTo>
                <a:cubicBezTo>
                  <a:pt x="1332089" y="142522"/>
                  <a:pt x="1309511" y="285044"/>
                  <a:pt x="1083733" y="347133"/>
                </a:cubicBezTo>
                <a:cubicBezTo>
                  <a:pt x="857955" y="409222"/>
                  <a:pt x="0" y="372533"/>
                  <a:pt x="0" y="372533"/>
                </a:cubicBezTo>
              </a:path>
            </a:pathLst>
          </a:custGeom>
          <a:noFill/>
          <a:ln w="190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3507286" y="6036972"/>
            <a:ext cx="191878" cy="256950"/>
          </a:xfrm>
          <a:prstGeom prst="straightConnector1">
            <a:avLst/>
          </a:prstGeom>
          <a:ln w="190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96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Derive 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5" name="フリーフォーム 14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30693" y="2643215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29" y="4324632"/>
            <a:ext cx="4167188" cy="68103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60" y="4424177"/>
            <a:ext cx="1962150" cy="514350"/>
          </a:xfrm>
          <a:prstGeom prst="rect">
            <a:avLst/>
          </a:prstGeom>
        </p:spPr>
      </p:pic>
      <p:sp>
        <p:nvSpPr>
          <p:cNvPr id="21" name="大かっこ 20"/>
          <p:cNvSpPr/>
          <p:nvPr/>
        </p:nvSpPr>
        <p:spPr>
          <a:xfrm>
            <a:off x="1441407" y="4262036"/>
            <a:ext cx="6907460" cy="725557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1312201" y="4235880"/>
            <a:ext cx="7237439" cy="82647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14400" y="5030675"/>
            <a:ext cx="754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indent="-317500">
              <a:buClr>
                <a:schemeClr val="tx1"/>
              </a:buClr>
              <a:buFont typeface="+mj-lt"/>
              <a:buAutoNum type="arabicPeriod" startAt="5"/>
            </a:pP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Move 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the potential maximum </a:t>
            </a:r>
            <a:r>
              <a:rPr lang="en-US" altLang="ja-JP" sz="2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n-US" altLang="ja-JP" sz="2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200" b="1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toward BH horizon</a:t>
            </a:r>
            <a:endParaRPr lang="ja-JP" altLang="en-US" sz="2200" dirty="0" err="1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2" y="3366912"/>
            <a:ext cx="7699452" cy="792731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56" y="5442881"/>
            <a:ext cx="5572125" cy="136683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98" y="6332594"/>
            <a:ext cx="3127274" cy="289076"/>
          </a:xfrm>
          <a:prstGeom prst="rect">
            <a:avLst/>
          </a:prstGeom>
        </p:spPr>
      </p:pic>
      <p:sp>
        <p:nvSpPr>
          <p:cNvPr id="34" name="楕円 33"/>
          <p:cNvSpPr/>
          <p:nvPr/>
        </p:nvSpPr>
        <p:spPr>
          <a:xfrm>
            <a:off x="2488019" y="5445703"/>
            <a:ext cx="850604" cy="74344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/>
          <p:cNvSpPr/>
          <p:nvPr/>
        </p:nvSpPr>
        <p:spPr>
          <a:xfrm>
            <a:off x="3912883" y="5728826"/>
            <a:ext cx="978093" cy="528483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 flipH="1" flipV="1">
            <a:off x="4844426" y="6211297"/>
            <a:ext cx="687015" cy="19966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 flipV="1">
            <a:off x="3235960" y="6108106"/>
            <a:ext cx="2295481" cy="41772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Derive 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5" name="フリーフォーム 14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30693" y="2643215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914400" y="5030675"/>
            <a:ext cx="754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chemeClr val="tx1"/>
              </a:buClr>
              <a:buFont typeface="+mj-lt"/>
              <a:buAutoNum type="arabicPeriod" startAt="6"/>
            </a:pP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Expanding      around </a:t>
            </a:r>
            <a:r>
              <a:rPr lang="en-US" altLang="ja-JP" sz="22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n-US" altLang="ja-JP" sz="2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200" b="1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 for small distance, we get</a:t>
            </a:r>
            <a:endParaRPr lang="ja-JP" altLang="en-US" sz="2200" dirty="0" err="1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95" y="3434647"/>
            <a:ext cx="5572125" cy="13668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36" y="5135104"/>
            <a:ext cx="228600" cy="2286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51" y="5587004"/>
            <a:ext cx="1574184" cy="417485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94" y="6121542"/>
            <a:ext cx="3601865" cy="554960"/>
          </a:xfrm>
          <a:prstGeom prst="rect">
            <a:avLst/>
          </a:prstGeom>
        </p:spPr>
      </p:pic>
      <p:sp>
        <p:nvSpPr>
          <p:cNvPr id="40" name="大かっこ 39"/>
          <p:cNvSpPr/>
          <p:nvPr/>
        </p:nvSpPr>
        <p:spPr>
          <a:xfrm>
            <a:off x="5377912" y="5561069"/>
            <a:ext cx="3731474" cy="1136097"/>
          </a:xfrm>
          <a:prstGeom prst="bracketPair">
            <a:avLst>
              <a:gd name="adj" fmla="val 1192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5237825" y="5480873"/>
            <a:ext cx="3906175" cy="137724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25" y="5750932"/>
            <a:ext cx="3776663" cy="619125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98" y="4366634"/>
            <a:ext cx="3127274" cy="289076"/>
          </a:xfrm>
          <a:prstGeom prst="rect">
            <a:avLst/>
          </a:prstGeom>
        </p:spPr>
      </p:pic>
      <p:sp>
        <p:nvSpPr>
          <p:cNvPr id="3" name="大かっこ 2"/>
          <p:cNvSpPr/>
          <p:nvPr/>
        </p:nvSpPr>
        <p:spPr>
          <a:xfrm>
            <a:off x="5526951" y="4287520"/>
            <a:ext cx="3297009" cy="447040"/>
          </a:xfrm>
          <a:prstGeom prst="bracketPair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円/楕円 48"/>
          <p:cNvSpPr/>
          <p:nvPr/>
        </p:nvSpPr>
        <p:spPr>
          <a:xfrm>
            <a:off x="4117851" y="4630613"/>
            <a:ext cx="2924424" cy="2924424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50000">
                <a:schemeClr val="accent6">
                  <a:tint val="44500"/>
                  <a:satMod val="160000"/>
                  <a:alpha val="80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5080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1422042" y="5470791"/>
            <a:ext cx="1256743" cy="1256743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2049418" y="6092825"/>
            <a:ext cx="5461725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5545334" y="6055712"/>
            <a:ext cx="78098" cy="7809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Derive 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5" name="フリーフォーム 14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30693" y="2643215"/>
            <a:ext cx="52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891795" y="3995684"/>
            <a:ext cx="426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⇒  Lyapunov exponent </a:t>
            </a:r>
            <a:r>
              <a:rPr lang="en-US" altLang="ja-JP" sz="2400" b="1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𝜆  =  </a:t>
            </a:r>
            <a:r>
              <a:rPr lang="en-US" altLang="ja-JP" sz="2400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𝜅</a:t>
            </a:r>
            <a:endParaRPr kumimoji="1" lang="ja-JP" altLang="en-US" sz="2400" dirty="0" err="1" smtClean="0">
              <a:solidFill>
                <a:srgbClr val="FFC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5" y="3357346"/>
            <a:ext cx="4531995" cy="742950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62" y="3531536"/>
            <a:ext cx="2864644" cy="450056"/>
          </a:xfrm>
          <a:prstGeom prst="rect">
            <a:avLst/>
          </a:prstGeom>
        </p:spPr>
      </p:pic>
      <p:sp>
        <p:nvSpPr>
          <p:cNvPr id="53" name="円/楕円 52"/>
          <p:cNvSpPr/>
          <p:nvPr/>
        </p:nvSpPr>
        <p:spPr>
          <a:xfrm>
            <a:off x="4013270" y="6577379"/>
            <a:ext cx="199288" cy="19928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55" name="正方形/長方形 54"/>
          <p:cNvSpPr/>
          <p:nvPr/>
        </p:nvSpPr>
        <p:spPr>
          <a:xfrm>
            <a:off x="4882148" y="354563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Helvetica" charset="0"/>
                <a:ea typeface="Helvetica" charset="0"/>
                <a:cs typeface="Helvetica" charset="0"/>
              </a:rPr>
              <a:t>⇒</a:t>
            </a:r>
            <a:endParaRPr lang="ja-JP" altLang="en-US" sz="2400" dirty="0"/>
          </a:p>
        </p:txBody>
      </p:sp>
      <p:cxnSp>
        <p:nvCxnSpPr>
          <p:cNvPr id="62" name="直線コネクタ 61"/>
          <p:cNvCxnSpPr/>
          <p:nvPr/>
        </p:nvCxnSpPr>
        <p:spPr>
          <a:xfrm rot="18900000">
            <a:off x="3930787" y="5730714"/>
            <a:ext cx="0" cy="36000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円/楕円 63"/>
          <p:cNvSpPr/>
          <p:nvPr/>
        </p:nvSpPr>
        <p:spPr>
          <a:xfrm>
            <a:off x="4230144" y="6577379"/>
            <a:ext cx="199288" cy="19928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66" name="直線矢印コネクタ 65"/>
          <p:cNvCxnSpPr/>
          <p:nvPr/>
        </p:nvCxnSpPr>
        <p:spPr>
          <a:xfrm flipV="1">
            <a:off x="4121287" y="5184947"/>
            <a:ext cx="0" cy="1301261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フリーフォーム 67"/>
          <p:cNvSpPr/>
          <p:nvPr/>
        </p:nvSpPr>
        <p:spPr>
          <a:xfrm>
            <a:off x="4309629" y="5230167"/>
            <a:ext cx="442127" cy="1266092"/>
          </a:xfrm>
          <a:custGeom>
            <a:avLst/>
            <a:gdLst>
              <a:gd name="connsiteX0" fmla="*/ 0 w 391885"/>
              <a:gd name="connsiteY0" fmla="*/ 1256044 h 1256044"/>
              <a:gd name="connsiteX1" fmla="*/ 391885 w 391885"/>
              <a:gd name="connsiteY1" fmla="*/ 0 h 1256044"/>
              <a:gd name="connsiteX0" fmla="*/ 1022 w 392907"/>
              <a:gd name="connsiteY0" fmla="*/ 1256044 h 1256044"/>
              <a:gd name="connsiteX1" fmla="*/ 392907 w 392907"/>
              <a:gd name="connsiteY1" fmla="*/ 0 h 1256044"/>
              <a:gd name="connsiteX0" fmla="*/ 0 w 391885"/>
              <a:gd name="connsiteY0" fmla="*/ 1256044 h 1256044"/>
              <a:gd name="connsiteX1" fmla="*/ 391885 w 391885"/>
              <a:gd name="connsiteY1" fmla="*/ 0 h 1256044"/>
              <a:gd name="connsiteX0" fmla="*/ 0 w 391885"/>
              <a:gd name="connsiteY0" fmla="*/ 1256044 h 1256044"/>
              <a:gd name="connsiteX1" fmla="*/ 391885 w 391885"/>
              <a:gd name="connsiteY1" fmla="*/ 0 h 1256044"/>
              <a:gd name="connsiteX0" fmla="*/ 0 w 442127"/>
              <a:gd name="connsiteY0" fmla="*/ 1251020 h 1251020"/>
              <a:gd name="connsiteX1" fmla="*/ 442127 w 442127"/>
              <a:gd name="connsiteY1" fmla="*/ 0 h 125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2127" h="1251020">
                <a:moveTo>
                  <a:pt x="0" y="1251020"/>
                </a:moveTo>
                <a:cubicBezTo>
                  <a:pt x="10048" y="550986"/>
                  <a:pt x="180870" y="227762"/>
                  <a:pt x="442127" y="0"/>
                </a:cubicBezTo>
              </a:path>
            </a:pathLst>
          </a:custGeom>
          <a:noFill/>
          <a:ln w="28575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9" name="直線矢印コネクタ 68"/>
          <p:cNvCxnSpPr/>
          <p:nvPr/>
        </p:nvCxnSpPr>
        <p:spPr>
          <a:xfrm>
            <a:off x="4147748" y="5137201"/>
            <a:ext cx="53643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図 7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53" y="4634571"/>
            <a:ext cx="939142" cy="324068"/>
          </a:xfrm>
          <a:prstGeom prst="rect">
            <a:avLst/>
          </a:prstGeom>
        </p:spPr>
      </p:pic>
      <p:sp>
        <p:nvSpPr>
          <p:cNvPr id="76" name="テキスト ボックス 75"/>
          <p:cNvSpPr txBox="1"/>
          <p:nvPr/>
        </p:nvSpPr>
        <p:spPr>
          <a:xfrm>
            <a:off x="3516811" y="5437014"/>
            <a:ext cx="429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20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20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1251407" y="4638842"/>
            <a:ext cx="184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Head-on view:</a:t>
            </a:r>
            <a:endParaRPr kumimoji="1" lang="ja-JP" altLang="en-US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8" name="大かっこ 77"/>
          <p:cNvSpPr/>
          <p:nvPr/>
        </p:nvSpPr>
        <p:spPr>
          <a:xfrm>
            <a:off x="1008063" y="4550348"/>
            <a:ext cx="6859587" cy="2315187"/>
          </a:xfrm>
          <a:prstGeom prst="bracketPair">
            <a:avLst>
              <a:gd name="adj" fmla="val 100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7241101" y="5715092"/>
            <a:ext cx="27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20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Derive 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5" name="フリーフォーム 14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30693" y="2643215"/>
            <a:ext cx="52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891795" y="3995684"/>
            <a:ext cx="426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⇒  Lyapunov exponent </a:t>
            </a:r>
            <a:r>
              <a:rPr lang="en-US" altLang="ja-JP" sz="2400" b="1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𝜆  =  </a:t>
            </a:r>
            <a:r>
              <a:rPr lang="en-US" altLang="ja-JP" sz="2400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𝜅</a:t>
            </a:r>
            <a:endParaRPr kumimoji="1" lang="ja-JP" altLang="en-US" sz="2400" dirty="0" err="1" smtClean="0">
              <a:solidFill>
                <a:srgbClr val="FFC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62" y="3531536"/>
            <a:ext cx="2864644" cy="450056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4882148" y="354563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Helvetica" charset="0"/>
                <a:ea typeface="Helvetica" charset="0"/>
                <a:cs typeface="Helvetica" charset="0"/>
              </a:rPr>
              <a:t>⇒</a:t>
            </a:r>
            <a:endParaRPr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94845" y="4693444"/>
            <a:ext cx="8470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ü"/>
            </a:pPr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This</a:t>
            </a:r>
            <a:r>
              <a:rPr lang="en-US" altLang="ja-JP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𝜆</a:t>
            </a:r>
            <a:r>
              <a:rPr lang="en-US" altLang="ja-JP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is independent of </a:t>
            </a: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particle mass</a:t>
            </a:r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strength &amp; species of potential force</a:t>
            </a:r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metric form</a:t>
            </a:r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, cosmological constant and dimensions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ü"/>
            </a:pPr>
            <a:endParaRPr lang="en-US" altLang="ja-JP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Font typeface="Wingdings" charset="2"/>
              <a:buChar char="ü"/>
            </a:pPr>
            <a:endParaRPr lang="en-US" altLang="ja-JP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ü"/>
            </a:pPr>
            <a:r>
              <a:rPr lang="en-US" altLang="ja-JP" b="1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𝜆</a:t>
            </a:r>
            <a:r>
              <a:rPr lang="en-US" altLang="ja-JP" dirty="0" smtClean="0">
                <a:latin typeface="Helvetica" charset="0"/>
                <a:ea typeface="Times New Roman" charset="0"/>
                <a:cs typeface="Helvetica" charset="0"/>
              </a:rPr>
              <a:t> averaged over trajectory </a:t>
            </a:r>
            <a:r>
              <a:rPr lang="en-US" altLang="ja-JP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⇒</a:t>
            </a:r>
            <a:r>
              <a:rPr lang="en-US" altLang="ja-JP" dirty="0" smtClean="0">
                <a:latin typeface="Helvetica" charset="0"/>
                <a:ea typeface="Times New Roman" charset="0"/>
                <a:cs typeface="Helvetica" charset="0"/>
              </a:rPr>
              <a:t> 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generic trajectory </a:t>
            </a:r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will obey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kumimoji="1" lang="ja-JP" altLang="en-US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5" y="6303397"/>
            <a:ext cx="2509076" cy="335342"/>
          </a:xfrm>
          <a:prstGeom prst="rect">
            <a:avLst/>
          </a:prstGeom>
        </p:spPr>
      </p:pic>
      <p:sp>
        <p:nvSpPr>
          <p:cNvPr id="5" name="左中かっこ 4"/>
          <p:cNvSpPr/>
          <p:nvPr/>
        </p:nvSpPr>
        <p:spPr>
          <a:xfrm>
            <a:off x="6471424" y="5473490"/>
            <a:ext cx="138950" cy="576135"/>
          </a:xfrm>
          <a:prstGeom prst="leftBrace">
            <a:avLst>
              <a:gd name="adj1" fmla="val 8333"/>
              <a:gd name="adj2" fmla="val 51058"/>
            </a:avLst>
          </a:prstGeom>
          <a:ln>
            <a:solidFill>
              <a:srgbClr val="DCC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53736" y="5598745"/>
            <a:ext cx="544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DCCADC"/>
                </a:solidFill>
                <a:latin typeface="Helvetica" charset="0"/>
                <a:ea typeface="Helvetica" charset="0"/>
                <a:cs typeface="Helvetica" charset="0"/>
              </a:rPr>
              <a:t>with</a:t>
            </a:r>
            <a:endParaRPr kumimoji="1" lang="ja-JP" altLang="en-US" sz="1400" dirty="0" err="1" smtClean="0">
              <a:solidFill>
                <a:srgbClr val="DCCADC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大かっこ 20"/>
          <p:cNvSpPr/>
          <p:nvPr/>
        </p:nvSpPr>
        <p:spPr>
          <a:xfrm>
            <a:off x="1008063" y="5417000"/>
            <a:ext cx="8041344" cy="675825"/>
          </a:xfrm>
          <a:prstGeom prst="bracketPair">
            <a:avLst/>
          </a:prstGeom>
          <a:ln>
            <a:solidFill>
              <a:srgbClr val="DCC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/>
          <p:cNvSpPr/>
          <p:nvPr/>
        </p:nvSpPr>
        <p:spPr>
          <a:xfrm>
            <a:off x="664225" y="5370207"/>
            <a:ext cx="341225" cy="400880"/>
          </a:xfrm>
          <a:custGeom>
            <a:avLst/>
            <a:gdLst>
              <a:gd name="connsiteX0" fmla="*/ 191296 w 1034576"/>
              <a:gd name="connsiteY0" fmla="*/ 670560 h 670560"/>
              <a:gd name="connsiteX1" fmla="*/ 59216 w 1034576"/>
              <a:gd name="connsiteY1" fmla="*/ 243840 h 670560"/>
              <a:gd name="connsiteX2" fmla="*/ 1034576 w 1034576"/>
              <a:gd name="connsiteY2" fmla="*/ 0 h 670560"/>
              <a:gd name="connsiteX0" fmla="*/ 578868 w 997785"/>
              <a:gd name="connsiteY0" fmla="*/ 468482 h 468482"/>
              <a:gd name="connsiteX1" fmla="*/ 22425 w 997785"/>
              <a:gd name="connsiteY1" fmla="*/ 243840 h 468482"/>
              <a:gd name="connsiteX2" fmla="*/ 997785 w 997785"/>
              <a:gd name="connsiteY2" fmla="*/ 0 h 468482"/>
              <a:gd name="connsiteX0" fmla="*/ 581191 w 1000108"/>
              <a:gd name="connsiteY0" fmla="*/ 468482 h 468482"/>
              <a:gd name="connsiteX1" fmla="*/ 24748 w 1000108"/>
              <a:gd name="connsiteY1" fmla="*/ 243840 h 468482"/>
              <a:gd name="connsiteX2" fmla="*/ 1000108 w 1000108"/>
              <a:gd name="connsiteY2" fmla="*/ 0 h 468482"/>
              <a:gd name="connsiteX0" fmla="*/ 576346 w 1000315"/>
              <a:gd name="connsiteY0" fmla="*/ 443222 h 443222"/>
              <a:gd name="connsiteX1" fmla="*/ 24955 w 1000315"/>
              <a:gd name="connsiteY1" fmla="*/ 243840 h 443222"/>
              <a:gd name="connsiteX2" fmla="*/ 1000315 w 1000315"/>
              <a:gd name="connsiteY2" fmla="*/ 0 h 443222"/>
              <a:gd name="connsiteX0" fmla="*/ 576346 w 576346"/>
              <a:gd name="connsiteY0" fmla="*/ 478585 h 478585"/>
              <a:gd name="connsiteX1" fmla="*/ 24955 w 576346"/>
              <a:gd name="connsiteY1" fmla="*/ 279203 h 478585"/>
              <a:gd name="connsiteX2" fmla="*/ 313252 w 576346"/>
              <a:gd name="connsiteY2" fmla="*/ 0 h 478585"/>
              <a:gd name="connsiteX0" fmla="*/ 263094 w 263094"/>
              <a:gd name="connsiteY0" fmla="*/ 478585 h 478585"/>
              <a:gd name="connsiteX1" fmla="*/ 0 w 263094"/>
              <a:gd name="connsiteY1" fmla="*/ 0 h 478585"/>
              <a:gd name="connsiteX0" fmla="*/ 361761 w 361761"/>
              <a:gd name="connsiteY0" fmla="*/ 478585 h 478585"/>
              <a:gd name="connsiteX1" fmla="*/ 98667 w 361761"/>
              <a:gd name="connsiteY1" fmla="*/ 0 h 478585"/>
              <a:gd name="connsiteX0" fmla="*/ 399075 w 399075"/>
              <a:gd name="connsiteY0" fmla="*/ 478585 h 478730"/>
              <a:gd name="connsiteX1" fmla="*/ 135981 w 399075"/>
              <a:gd name="connsiteY1" fmla="*/ 0 h 478730"/>
              <a:gd name="connsiteX0" fmla="*/ 381145 w 381145"/>
              <a:gd name="connsiteY0" fmla="*/ 478585 h 478756"/>
              <a:gd name="connsiteX1" fmla="*/ 118051 w 381145"/>
              <a:gd name="connsiteY1" fmla="*/ 0 h 478756"/>
              <a:gd name="connsiteX0" fmla="*/ 373477 w 373477"/>
              <a:gd name="connsiteY0" fmla="*/ 458377 h 458564"/>
              <a:gd name="connsiteX1" fmla="*/ 120487 w 373477"/>
              <a:gd name="connsiteY1" fmla="*/ 0 h 458564"/>
              <a:gd name="connsiteX0" fmla="*/ 341225 w 341225"/>
              <a:gd name="connsiteY0" fmla="*/ 458377 h 458583"/>
              <a:gd name="connsiteX1" fmla="*/ 88235 w 341225"/>
              <a:gd name="connsiteY1" fmla="*/ 0 h 45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1225" h="458583">
                <a:moveTo>
                  <a:pt x="341225" y="458377"/>
                </a:moveTo>
                <a:cubicBezTo>
                  <a:pt x="26190" y="465562"/>
                  <a:pt x="-100011" y="285170"/>
                  <a:pt x="88235" y="0"/>
                </a:cubicBezTo>
              </a:path>
            </a:pathLst>
          </a:custGeom>
          <a:noFill/>
          <a:ln w="12700">
            <a:solidFill>
              <a:srgbClr val="DCCAD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5" y="3357346"/>
            <a:ext cx="4531995" cy="74295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40" y="5464069"/>
            <a:ext cx="2091810" cy="57542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67" y="5419973"/>
            <a:ext cx="4176191" cy="6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9286" y="764373"/>
            <a:ext cx="8040354" cy="1293028"/>
          </a:xfrm>
        </p:spPr>
        <p:txBody>
          <a:bodyPr/>
          <a:lstStyle/>
          <a:p>
            <a:r>
              <a:rPr lang="en-US" altLang="ja-JP" dirty="0" smtClean="0"/>
              <a:t>Summary: Derive </a:t>
            </a:r>
            <a:r>
              <a:rPr lang="en-US" altLang="ja-JP" dirty="0"/>
              <a:t>the bound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80487" y="4089372"/>
            <a:ext cx="74662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ja-JP" sz="2400" dirty="0">
                <a:solidFill>
                  <a:schemeClr val="accent3"/>
                </a:solidFill>
                <a:latin typeface="Helvetica" charset="0"/>
                <a:ea typeface="Helvetica" charset="0"/>
                <a:cs typeface="Helvetica" charset="0"/>
              </a:rPr>
              <a:t>Slow motion </a:t>
            </a: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near </a:t>
            </a:r>
            <a:r>
              <a:rPr lang="en-US" altLang="ja-JP" sz="2400" dirty="0">
                <a:latin typeface="Helvetica" charset="0"/>
                <a:ea typeface="Helvetica" charset="0"/>
                <a:cs typeface="Helvetica" charset="0"/>
              </a:rPr>
              <a:t>unstable maximum </a:t>
            </a:r>
            <a:r>
              <a:rPr lang="en-US" altLang="ja-JP" sz="2400" i="1" dirty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400" dirty="0"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n-US" altLang="ja-JP" sz="2400" i="1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ja-JP" sz="2400" dirty="0" smtClean="0">
                <a:solidFill>
                  <a:schemeClr val="accent3"/>
                </a:solidFill>
                <a:latin typeface="Helvetica" charset="0"/>
                <a:ea typeface="Helvetica" charset="0"/>
                <a:cs typeface="Helvetica" charset="0"/>
              </a:rPr>
              <a:t>Near-horizon limit </a:t>
            </a:r>
            <a:r>
              <a:rPr lang="en-US" altLang="ja-JP" sz="2400" i="1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altLang="ja-JP" sz="2400" dirty="0" smtClean="0">
                <a:latin typeface="Times New Roman" charset="0"/>
                <a:ea typeface="Times New Roman" charset="0"/>
                <a:cs typeface="Times New Roman" charset="0"/>
              </a:rPr>
              <a:t> → </a:t>
            </a:r>
            <a:r>
              <a:rPr lang="en-US" altLang="ja-JP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4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horizon</a:t>
            </a:r>
            <a:endParaRPr lang="en-US" altLang="ja-JP" sz="2400" baseline="-25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ja-JP" sz="2400" dirty="0" smtClean="0">
                <a:solidFill>
                  <a:schemeClr val="accent3"/>
                </a:solidFill>
                <a:latin typeface="Helvetica" charset="0"/>
                <a:ea typeface="Helvetica" charset="0"/>
                <a:cs typeface="Helvetica" charset="0"/>
              </a:rPr>
              <a:t>Linear approximation for </a:t>
            </a:r>
            <a:r>
              <a:rPr lang="en-US" altLang="ja-JP" sz="2400" i="1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sz="2400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400" i="1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400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altLang="ja-JP" sz="2400" dirty="0" smtClean="0">
                <a:latin typeface="Times New Roman" charset="0"/>
                <a:ea typeface="Times New Roman" charset="0"/>
                <a:cs typeface="Times New Roman" charset="0"/>
              </a:rPr>
              <a:t>~ (slope) ⨉ (</a:t>
            </a:r>
            <a:r>
              <a:rPr lang="en-US" altLang="ja-JP" sz="2400" i="1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400" dirty="0">
                <a:latin typeface="Times New Roman" charset="0"/>
                <a:ea typeface="Times New Roman" charset="0"/>
                <a:cs typeface="Times New Roman" charset="0"/>
              </a:rPr>
              <a:t> − </a:t>
            </a:r>
            <a:r>
              <a:rPr lang="en-US" altLang="ja-JP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4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horizon</a:t>
            </a:r>
            <a:r>
              <a:rPr lang="en-US" altLang="ja-JP" sz="24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sz="2400" dirty="0" err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9" y="3277663"/>
            <a:ext cx="7955203" cy="819062"/>
          </a:xfrm>
          <a:prstGeom prst="rect">
            <a:avLst/>
          </a:prstGeom>
        </p:spPr>
      </p:pic>
      <p:sp>
        <p:nvSpPr>
          <p:cNvPr id="25" name="角丸四角形 24"/>
          <p:cNvSpPr/>
          <p:nvPr/>
        </p:nvSpPr>
        <p:spPr>
          <a:xfrm>
            <a:off x="1362635" y="4099587"/>
            <a:ext cx="7502441" cy="1497890"/>
          </a:xfrm>
          <a:prstGeom prst="roundRect">
            <a:avLst>
              <a:gd name="adj" fmla="val 6577"/>
            </a:avLst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 rot="21540000">
            <a:off x="726702" y="3957893"/>
            <a:ext cx="350284" cy="1811366"/>
          </a:xfrm>
          <a:custGeom>
            <a:avLst/>
            <a:gdLst>
              <a:gd name="connsiteX0" fmla="*/ 490955 w 490955"/>
              <a:gd name="connsiteY0" fmla="*/ 0 h 2040556"/>
              <a:gd name="connsiteX1" fmla="*/ 66 w 490955"/>
              <a:gd name="connsiteY1" fmla="*/ 1039528 h 2040556"/>
              <a:gd name="connsiteX2" fmla="*/ 452454 w 490955"/>
              <a:gd name="connsiteY2" fmla="*/ 2040556 h 20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955" h="2040556">
                <a:moveTo>
                  <a:pt x="490955" y="0"/>
                </a:moveTo>
                <a:cubicBezTo>
                  <a:pt x="248719" y="349717"/>
                  <a:pt x="6483" y="699435"/>
                  <a:pt x="66" y="1039528"/>
                </a:cubicBezTo>
                <a:cubicBezTo>
                  <a:pt x="-6351" y="1379621"/>
                  <a:pt x="452454" y="2040556"/>
                  <a:pt x="452454" y="2040556"/>
                </a:cubicBezTo>
              </a:path>
            </a:pathLst>
          </a:custGeom>
          <a:noFill/>
          <a:ln w="5080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/>
        </p:nvCxnSpPr>
        <p:spPr>
          <a:xfrm>
            <a:off x="732635" y="4840895"/>
            <a:ext cx="6300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8" y="5767890"/>
            <a:ext cx="6744518" cy="391397"/>
          </a:xfrm>
          <a:prstGeom prst="rect">
            <a:avLst/>
          </a:prstGeom>
        </p:spPr>
      </p:pic>
      <p:sp>
        <p:nvSpPr>
          <p:cNvPr id="40" name="円/楕円 39"/>
          <p:cNvSpPr/>
          <p:nvPr/>
        </p:nvSpPr>
        <p:spPr>
          <a:xfrm>
            <a:off x="1312201" y="172893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06334" y="1950235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25341" y="1953346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2059918" y="245746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円/楕円 43"/>
          <p:cNvSpPr/>
          <p:nvPr/>
        </p:nvSpPr>
        <p:spPr>
          <a:xfrm>
            <a:off x="3902252" y="223173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3106334" y="245484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rot="10800000" flipH="1">
            <a:off x="4125369" y="245484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46"/>
          <p:cNvSpPr/>
          <p:nvPr/>
        </p:nvSpPr>
        <p:spPr>
          <a:xfrm>
            <a:off x="4088184" y="241766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48" name="フリーフォーム 47"/>
          <p:cNvSpPr/>
          <p:nvPr/>
        </p:nvSpPr>
        <p:spPr>
          <a:xfrm>
            <a:off x="3507286" y="247501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326155" y="192734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930693" y="2643215"/>
            <a:ext cx="52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>
            <a:off x="4125368" y="2106684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967162" y="6299062"/>
            <a:ext cx="7640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⇒ </a:t>
            </a:r>
            <a:r>
              <a:rPr lang="en-US" altLang="ja-JP" sz="2000" dirty="0" smtClean="0">
                <a:latin typeface="Helvetica" charset="0"/>
                <a:ea typeface="Helvetica" charset="0"/>
                <a:cs typeface="Helvetica" charset="0"/>
              </a:rPr>
              <a:t>A </a:t>
            </a:r>
            <a:r>
              <a:rPr kumimoji="1" lang="en-US" altLang="ja-JP" sz="2000" dirty="0" smtClean="0">
                <a:latin typeface="Helvetica" charset="0"/>
                <a:ea typeface="Helvetica" charset="0"/>
                <a:cs typeface="Helvetica" charset="0"/>
              </a:rPr>
              <a:t>generic trajectory would obey </a:t>
            </a:r>
            <a:endParaRPr kumimoji="1" lang="ja-JP" altLang="en-US" sz="20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69" y="6386036"/>
            <a:ext cx="2509076" cy="3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6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9" y="2473568"/>
            <a:ext cx="4114800" cy="317754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2473568"/>
            <a:ext cx="4114800" cy="3177540"/>
          </a:xfrm>
          <a:prstGeom prst="rect">
            <a:avLst/>
          </a:prstGeom>
        </p:spPr>
      </p:pic>
      <p:cxnSp>
        <p:nvCxnSpPr>
          <p:cNvPr id="36" name="直線矢印コネクタ 35"/>
          <p:cNvCxnSpPr/>
          <p:nvPr/>
        </p:nvCxnSpPr>
        <p:spPr>
          <a:xfrm>
            <a:off x="802888" y="4244898"/>
            <a:ext cx="3598127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>
            <a:off x="5316150" y="4225611"/>
            <a:ext cx="3598127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図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06" y="3871915"/>
            <a:ext cx="247898" cy="193670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63" y="3871915"/>
            <a:ext cx="247898" cy="193670"/>
          </a:xfrm>
          <a:prstGeom prst="rect">
            <a:avLst/>
          </a:prstGeom>
        </p:spPr>
      </p:pic>
      <p:sp>
        <p:nvSpPr>
          <p:cNvPr id="48" name="円/楕円 48"/>
          <p:cNvSpPr/>
          <p:nvPr/>
        </p:nvSpPr>
        <p:spPr>
          <a:xfrm>
            <a:off x="1481107" y="3191570"/>
            <a:ext cx="2186118" cy="2186118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50000"/>
                </a:schemeClr>
              </a:gs>
              <a:gs pos="50000">
                <a:schemeClr val="accent6">
                  <a:tint val="44500"/>
                  <a:satMod val="160000"/>
                  <a:alpha val="80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6022154" y="3151839"/>
            <a:ext cx="2186118" cy="2186118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50000"/>
                </a:schemeClr>
              </a:gs>
              <a:gs pos="50000">
                <a:schemeClr val="accent6">
                  <a:tint val="44500"/>
                  <a:satMod val="160000"/>
                  <a:alpha val="80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7" y="2574200"/>
            <a:ext cx="246857" cy="277714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34" y="2562222"/>
            <a:ext cx="246857" cy="277714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346059" y="2473568"/>
            <a:ext cx="453113" cy="317754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4855603" y="2473568"/>
            <a:ext cx="453113" cy="3177541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/>
          <p:cNvCxnSpPr/>
          <p:nvPr/>
        </p:nvCxnSpPr>
        <p:spPr>
          <a:xfrm flipV="1">
            <a:off x="799172" y="2473568"/>
            <a:ext cx="0" cy="317754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5316150" y="2473568"/>
            <a:ext cx="0" cy="317754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/>
          <p:cNvSpPr>
            <a:spLocks noGrp="1"/>
          </p:cNvSpPr>
          <p:nvPr>
            <p:ph type="title"/>
          </p:nvPr>
        </p:nvSpPr>
        <p:spPr>
          <a:xfrm>
            <a:off x="2171700" y="-131739"/>
            <a:ext cx="6377940" cy="1293028"/>
          </a:xfrm>
        </p:spPr>
        <p:txBody>
          <a:bodyPr/>
          <a:lstStyle/>
          <a:p>
            <a:r>
              <a:rPr lang="en-US" altLang="ja-JP" cap="none" dirty="0" smtClean="0"/>
              <a:t>Numerical check</a:t>
            </a:r>
            <a:endParaRPr kumimoji="1" lang="ja-JP" altLang="en-US" cap="none" dirty="0"/>
          </a:p>
        </p:txBody>
      </p:sp>
      <p:sp>
        <p:nvSpPr>
          <p:cNvPr id="22" name="正方形/長方形 21"/>
          <p:cNvSpPr/>
          <p:nvPr/>
        </p:nvSpPr>
        <p:spPr>
          <a:xfrm>
            <a:off x="247065" y="1987282"/>
            <a:ext cx="4180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Particle </a:t>
            </a:r>
            <a:r>
              <a:rPr lang="en-US" altLang="ja-JP" sz="22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 Potential Minimum</a:t>
            </a:r>
            <a:endParaRPr lang="en-US" altLang="ja-JP" sz="22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749431" y="1981293"/>
            <a:ext cx="33188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Particle </a:t>
            </a:r>
            <a:r>
              <a:rPr lang="en-US" altLang="ja-JP" sz="22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 BH Horizon</a:t>
            </a:r>
            <a:endParaRPr lang="en-US" altLang="ja-JP" sz="22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4" y="1033457"/>
            <a:ext cx="6092572" cy="773144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7286219" y="1265301"/>
            <a:ext cx="1546183" cy="402841"/>
            <a:chOff x="8208272" y="1173183"/>
            <a:chExt cx="2138183" cy="522514"/>
          </a:xfrm>
        </p:grpSpPr>
        <p:sp>
          <p:nvSpPr>
            <p:cNvPr id="27" name="大かっこ 26"/>
            <p:cNvSpPr/>
            <p:nvPr/>
          </p:nvSpPr>
          <p:spPr>
            <a:xfrm>
              <a:off x="8208272" y="1173183"/>
              <a:ext cx="2138183" cy="522514"/>
            </a:xfrm>
            <a:prstGeom prst="bracketPair">
              <a:avLst/>
            </a:prstGeom>
            <a:ln>
              <a:solidFill>
                <a:srgbClr val="DCC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866" y="1271391"/>
              <a:ext cx="1795143" cy="319524"/>
            </a:xfrm>
            <a:prstGeom prst="rect">
              <a:avLst/>
            </a:prstGeom>
          </p:spPr>
        </p:pic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2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2552" y="142287"/>
            <a:ext cx="7955280" cy="714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Classical particle </a:t>
            </a:r>
            <a:r>
              <a:rPr kumimoji="1" lang="en-US" altLang="ja-JP" sz="2400" dirty="0" smtClean="0"/>
              <a:t>moving </a:t>
            </a:r>
            <a:r>
              <a:rPr kumimoji="1" lang="en-US" altLang="ja-JP" sz="2400" b="1" dirty="0" smtClean="0">
                <a:solidFill>
                  <a:srgbClr val="CAA9CB"/>
                </a:solidFill>
              </a:rPr>
              <a:t>near BH horizon</a:t>
            </a:r>
            <a:endParaRPr kumimoji="1" lang="ja-JP" altLang="en-US" sz="2400" b="1" dirty="0">
              <a:solidFill>
                <a:srgbClr val="CAA9CB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365127" y="716029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59260" y="937334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78267" y="940445"/>
            <a:ext cx="38046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External force: electric, scalar, ...</a:t>
            </a:r>
            <a:endParaRPr kumimoji="1" lang="ja-JP" altLang="en-US" dirty="0">
              <a:solidFill>
                <a:srgbClr val="FFC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112844" y="1444567"/>
            <a:ext cx="4605238" cy="0"/>
          </a:xfrm>
          <a:prstGeom prst="straightConnector1">
            <a:avLst/>
          </a:prstGeom>
          <a:ln w="25400">
            <a:solidFill>
              <a:schemeClr val="tx1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3955178" y="1218830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3159260" y="1441946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10800000" flipH="1">
            <a:off x="4178295" y="1441946"/>
            <a:ext cx="1019035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フリーフォーム 19"/>
          <p:cNvSpPr/>
          <p:nvPr/>
        </p:nvSpPr>
        <p:spPr>
          <a:xfrm>
            <a:off x="3560212" y="1462234"/>
            <a:ext cx="3025982" cy="620886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414744"/>
              <a:gd name="connsiteY0" fmla="*/ 1157164 h 1315012"/>
              <a:gd name="connsiteX1" fmla="*/ 1380565 w 6414744"/>
              <a:gd name="connsiteY1" fmla="*/ 717 h 1315012"/>
              <a:gd name="connsiteX2" fmla="*/ 4052048 w 6414744"/>
              <a:gd name="connsiteY2" fmla="*/ 1300600 h 1315012"/>
              <a:gd name="connsiteX3" fmla="*/ 6414744 w 6414744"/>
              <a:gd name="connsiteY3" fmla="*/ 331956 h 1315012"/>
              <a:gd name="connsiteX0" fmla="*/ 0 w 6414744"/>
              <a:gd name="connsiteY0" fmla="*/ 1157164 h 1317312"/>
              <a:gd name="connsiteX1" fmla="*/ 1380565 w 6414744"/>
              <a:gd name="connsiteY1" fmla="*/ 717 h 1317312"/>
              <a:gd name="connsiteX2" fmla="*/ 4052048 w 6414744"/>
              <a:gd name="connsiteY2" fmla="*/ 1300600 h 1317312"/>
              <a:gd name="connsiteX3" fmla="*/ 6414744 w 6414744"/>
              <a:gd name="connsiteY3" fmla="*/ 331956 h 1317312"/>
              <a:gd name="connsiteX0" fmla="*/ 0 w 6414744"/>
              <a:gd name="connsiteY0" fmla="*/ 1157164 h 1316210"/>
              <a:gd name="connsiteX1" fmla="*/ 1380565 w 6414744"/>
              <a:gd name="connsiteY1" fmla="*/ 717 h 1316210"/>
              <a:gd name="connsiteX2" fmla="*/ 4052048 w 6414744"/>
              <a:gd name="connsiteY2" fmla="*/ 1300600 h 1316210"/>
              <a:gd name="connsiteX3" fmla="*/ 6414744 w 6414744"/>
              <a:gd name="connsiteY3" fmla="*/ 331956 h 131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744" h="1316210">
                <a:moveTo>
                  <a:pt x="0" y="1157164"/>
                </a:moveTo>
                <a:cubicBezTo>
                  <a:pt x="356347" y="555034"/>
                  <a:pt x="705224" y="-23189"/>
                  <a:pt x="1380565" y="717"/>
                </a:cubicBezTo>
                <a:cubicBezTo>
                  <a:pt x="2055906" y="24623"/>
                  <a:pt x="3291542" y="1173600"/>
                  <a:pt x="4052048" y="1300600"/>
                </a:cubicBezTo>
                <a:cubicBezTo>
                  <a:pt x="4812554" y="1427600"/>
                  <a:pt x="6003990" y="750381"/>
                  <a:pt x="6414744" y="33195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grpSp>
        <p:nvGrpSpPr>
          <p:cNvPr id="4" name="グループ化 3"/>
          <p:cNvGrpSpPr/>
          <p:nvPr/>
        </p:nvGrpSpPr>
        <p:grpSpPr>
          <a:xfrm>
            <a:off x="1615660" y="2951769"/>
            <a:ext cx="5435530" cy="2124771"/>
            <a:chOff x="1570577" y="4291561"/>
            <a:chExt cx="5435530" cy="2493858"/>
          </a:xfrm>
        </p:grpSpPr>
        <p:sp>
          <p:nvSpPr>
            <p:cNvPr id="19" name="平行四辺形 18"/>
            <p:cNvSpPr/>
            <p:nvPr/>
          </p:nvSpPr>
          <p:spPr>
            <a:xfrm rot="16200000" flipV="1">
              <a:off x="832891" y="5029247"/>
              <a:ext cx="2454054" cy="978681"/>
            </a:xfrm>
            <a:prstGeom prst="parallelogram">
              <a:avLst>
                <a:gd name="adj" fmla="val 42460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2057620" y="5558392"/>
              <a:ext cx="460523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3036302" y="4331365"/>
              <a:ext cx="3969805" cy="2454054"/>
              <a:chOff x="2496604" y="3912806"/>
              <a:chExt cx="5882155" cy="2454054"/>
            </a:xfrm>
          </p:grpSpPr>
          <p:cxnSp>
            <p:nvCxnSpPr>
              <p:cNvPr id="27" name="直線コネクタ 26"/>
              <p:cNvCxnSpPr>
                <a:stCxn id="29" idx="2"/>
                <a:endCxn id="29" idx="5"/>
              </p:cNvCxnSpPr>
              <p:nvPr/>
            </p:nvCxnSpPr>
            <p:spPr>
              <a:xfrm>
                <a:off x="7881712" y="4053031"/>
                <a:ext cx="0" cy="21736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フリーフォーム 27"/>
              <p:cNvSpPr/>
              <p:nvPr/>
            </p:nvSpPr>
            <p:spPr>
              <a:xfrm>
                <a:off x="2496604" y="4409609"/>
                <a:ext cx="5383685" cy="1454399"/>
              </a:xfrm>
              <a:custGeom>
                <a:avLst/>
                <a:gdLst>
                  <a:gd name="connsiteX0" fmla="*/ 3723640 w 3723640"/>
                  <a:gd name="connsiteY0" fmla="*/ 0 h 1671320"/>
                  <a:gd name="connsiteX1" fmla="*/ 0 w 3723640"/>
                  <a:gd name="connsiteY1" fmla="*/ 833120 h 1671320"/>
                  <a:gd name="connsiteX2" fmla="*/ 3718560 w 3723640"/>
                  <a:gd name="connsiteY2" fmla="*/ 1671320 h 1671320"/>
                  <a:gd name="connsiteX0" fmla="*/ 3723640 w 3723640"/>
                  <a:gd name="connsiteY0" fmla="*/ 0 h 1671320"/>
                  <a:gd name="connsiteX1" fmla="*/ 0 w 3723640"/>
                  <a:gd name="connsiteY1" fmla="*/ 833120 h 1671320"/>
                  <a:gd name="connsiteX2" fmla="*/ 3718560 w 3723640"/>
                  <a:gd name="connsiteY2" fmla="*/ 1671320 h 1671320"/>
                  <a:gd name="connsiteX0" fmla="*/ 3723640 w 3723640"/>
                  <a:gd name="connsiteY0" fmla="*/ 0 h 1671320"/>
                  <a:gd name="connsiteX1" fmla="*/ 0 w 3723640"/>
                  <a:gd name="connsiteY1" fmla="*/ 833120 h 1671320"/>
                  <a:gd name="connsiteX2" fmla="*/ 3718560 w 3723640"/>
                  <a:gd name="connsiteY2" fmla="*/ 1671320 h 1671320"/>
                  <a:gd name="connsiteX0" fmla="*/ 3723640 w 3723640"/>
                  <a:gd name="connsiteY0" fmla="*/ 0 h 1671366"/>
                  <a:gd name="connsiteX1" fmla="*/ 0 w 3723640"/>
                  <a:gd name="connsiteY1" fmla="*/ 833120 h 1671366"/>
                  <a:gd name="connsiteX2" fmla="*/ 3718560 w 3723640"/>
                  <a:gd name="connsiteY2" fmla="*/ 1671320 h 1671366"/>
                  <a:gd name="connsiteX0" fmla="*/ 3723640 w 3723640"/>
                  <a:gd name="connsiteY0" fmla="*/ 0 h 1671412"/>
                  <a:gd name="connsiteX1" fmla="*/ 0 w 3723640"/>
                  <a:gd name="connsiteY1" fmla="*/ 833120 h 1671412"/>
                  <a:gd name="connsiteX2" fmla="*/ 3718560 w 3723640"/>
                  <a:gd name="connsiteY2" fmla="*/ 1671320 h 167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23640" h="1671412">
                    <a:moveTo>
                      <a:pt x="3723640" y="0"/>
                    </a:moveTo>
                    <a:cubicBezTo>
                      <a:pt x="1745826" y="2116"/>
                      <a:pt x="847" y="268817"/>
                      <a:pt x="0" y="833120"/>
                    </a:cubicBezTo>
                    <a:cubicBezTo>
                      <a:pt x="-847" y="1397423"/>
                      <a:pt x="1740323" y="1677246"/>
                      <a:pt x="3718560" y="1671320"/>
                    </a:cubicBezTo>
                  </a:path>
                </a:pathLst>
              </a:custGeom>
              <a:no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平行四辺形 28"/>
              <p:cNvSpPr/>
              <p:nvPr/>
            </p:nvSpPr>
            <p:spPr>
              <a:xfrm rot="16200000" flipV="1">
                <a:off x="6654685" y="4650492"/>
                <a:ext cx="2454054" cy="978681"/>
              </a:xfrm>
              <a:prstGeom prst="parallelogram">
                <a:avLst>
                  <a:gd name="adj" fmla="val 4246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0" name="直線コネクタ 29"/>
              <p:cNvCxnSpPr/>
              <p:nvPr/>
            </p:nvCxnSpPr>
            <p:spPr>
              <a:xfrm flipV="1">
                <a:off x="7400077" y="4931869"/>
                <a:ext cx="978682" cy="4159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7163021" y="3226816"/>
            <a:ext cx="244956" cy="36428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156590" y="4443819"/>
            <a:ext cx="257819" cy="364285"/>
          </a:xfrm>
          <a:prstGeom prst="rect">
            <a:avLst/>
          </a:prstGeom>
        </p:spPr>
      </p:pic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432552" y="2511457"/>
            <a:ext cx="7955280" cy="714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String </a:t>
            </a:r>
            <a:r>
              <a:rPr lang="en-US" altLang="ja-JP" sz="2400" dirty="0" smtClean="0"/>
              <a:t>moving </a:t>
            </a:r>
            <a:r>
              <a:rPr lang="en-US" altLang="ja-JP" sz="2400" b="1" dirty="0" smtClean="0">
                <a:solidFill>
                  <a:srgbClr val="CAA9CB"/>
                </a:solidFill>
              </a:rPr>
              <a:t>near AdS BH horizon</a:t>
            </a:r>
            <a:endParaRPr lang="ja-JP" altLang="en-US" sz="2400" b="1" dirty="0">
              <a:solidFill>
                <a:srgbClr val="CAA9CB"/>
              </a:solidFill>
            </a:endParaRPr>
          </a:p>
        </p:txBody>
      </p:sp>
      <p:sp>
        <p:nvSpPr>
          <p:cNvPr id="42" name="コンテンツ プレースホルダー 2"/>
          <p:cNvSpPr txBox="1">
            <a:spLocks/>
          </p:cNvSpPr>
          <p:nvPr/>
        </p:nvSpPr>
        <p:spPr>
          <a:xfrm>
            <a:off x="-82296" y="5236201"/>
            <a:ext cx="9381743" cy="9249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lvl="1" indent="-265113">
              <a:spcAft>
                <a:spcPts val="600"/>
              </a:spcAft>
              <a:buClr>
                <a:schemeClr val="tx1"/>
              </a:buClr>
              <a:buFont typeface="Wingdings" charset="2"/>
              <a:buChar char="ü"/>
            </a:pPr>
            <a:r>
              <a:rPr lang="en-US" altLang="ja-JP" sz="2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Particle &amp; string motion become chaotic </a:t>
            </a:r>
            <a:r>
              <a:rPr lang="en-US" altLang="ja-JP" sz="2200" dirty="0" smtClean="0"/>
              <a:t>due to BH gravity</a:t>
            </a:r>
          </a:p>
          <a:p>
            <a:pPr marL="447675" lvl="1" indent="-265113">
              <a:spcAft>
                <a:spcPts val="600"/>
              </a:spcAft>
              <a:buClr>
                <a:schemeClr val="tx1"/>
              </a:buClr>
              <a:buFont typeface="Wingdings" charset="2"/>
              <a:buChar char="ü"/>
            </a:pPr>
            <a:r>
              <a:rPr lang="en-US" altLang="ja-JP" sz="2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Lyapunov exponent 𝜆</a:t>
            </a:r>
            <a:r>
              <a:rPr lang="en-US" altLang="ja-JP" sz="2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sz="2200" dirty="0" smtClean="0"/>
              <a:t>of the chaos is bounded by </a:t>
            </a:r>
            <a:r>
              <a:rPr lang="en-US" altLang="ja-JP" sz="2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surface gravity </a:t>
            </a:r>
            <a:r>
              <a:rPr lang="en-US" altLang="ja-JP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𝜅</a:t>
            </a:r>
            <a:endParaRPr lang="ja-JP" altLang="en-US" sz="22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44" y="6241697"/>
            <a:ext cx="3526812" cy="468273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4141110" y="1404762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5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2473568"/>
            <a:ext cx="4114800" cy="317754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1" y="2473568"/>
            <a:ext cx="4114800" cy="3177540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802888" y="4244898"/>
            <a:ext cx="3598127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5316150" y="4225611"/>
            <a:ext cx="3598127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06" y="3871915"/>
            <a:ext cx="247898" cy="19367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63" y="3871915"/>
            <a:ext cx="247898" cy="193670"/>
          </a:xfrm>
          <a:prstGeom prst="rect">
            <a:avLst/>
          </a:prstGeom>
        </p:spPr>
      </p:pic>
      <p:sp>
        <p:nvSpPr>
          <p:cNvPr id="13" name="円/楕円 48"/>
          <p:cNvSpPr/>
          <p:nvPr/>
        </p:nvSpPr>
        <p:spPr>
          <a:xfrm>
            <a:off x="1481107" y="3191570"/>
            <a:ext cx="2186118" cy="2186118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50000"/>
                </a:schemeClr>
              </a:gs>
              <a:gs pos="50000">
                <a:schemeClr val="accent6">
                  <a:tint val="44500"/>
                  <a:satMod val="160000"/>
                  <a:alpha val="80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48"/>
          <p:cNvSpPr/>
          <p:nvPr/>
        </p:nvSpPr>
        <p:spPr>
          <a:xfrm>
            <a:off x="6022154" y="3151839"/>
            <a:ext cx="2186118" cy="2186118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50000"/>
                </a:schemeClr>
              </a:gs>
              <a:gs pos="50000">
                <a:schemeClr val="accent6">
                  <a:tint val="44500"/>
                  <a:satMod val="160000"/>
                  <a:alpha val="80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7" y="2574200"/>
            <a:ext cx="246857" cy="27771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34" y="2562222"/>
            <a:ext cx="246857" cy="277714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346059" y="2473568"/>
            <a:ext cx="453113" cy="317754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855603" y="2473568"/>
            <a:ext cx="453113" cy="3177541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799172" y="2473568"/>
            <a:ext cx="0" cy="317754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5316150" y="2473568"/>
            <a:ext cx="0" cy="317754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2171700" y="-131739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cap="none" smtClean="0"/>
              <a:t>Numerical check</a:t>
            </a:r>
            <a:endParaRPr lang="ja-JP" altLang="en-US" cap="none" dirty="0"/>
          </a:p>
        </p:txBody>
      </p:sp>
      <p:sp>
        <p:nvSpPr>
          <p:cNvPr id="24" name="正方形/長方形 23"/>
          <p:cNvSpPr/>
          <p:nvPr/>
        </p:nvSpPr>
        <p:spPr>
          <a:xfrm>
            <a:off x="247065" y="1987282"/>
            <a:ext cx="4180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Particle </a:t>
            </a:r>
            <a:r>
              <a:rPr lang="en-US" altLang="ja-JP" sz="22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 Potential Minimum</a:t>
            </a:r>
            <a:endParaRPr lang="en-US" altLang="ja-JP" sz="22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749431" y="1981293"/>
            <a:ext cx="33188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Particle </a:t>
            </a:r>
            <a:r>
              <a:rPr lang="en-US" altLang="ja-JP" sz="22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 BH Horizon</a:t>
            </a:r>
            <a:endParaRPr lang="en-US" altLang="ja-JP" sz="22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948412" y="5838395"/>
            <a:ext cx="2540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24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Chaotic motion</a:t>
            </a:r>
            <a:endParaRPr kumimoji="1" lang="ja-JP" altLang="en-US" sz="2400" dirty="0" err="1" smtClean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49059" y="5713961"/>
            <a:ext cx="392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Periodic motion</a:t>
            </a:r>
            <a:r>
              <a:rPr kumimoji="1"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, no chaos</a:t>
            </a:r>
            <a:endParaRPr kumimoji="1" lang="ja-JP" altLang="en-US" sz="24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4" y="1033457"/>
            <a:ext cx="6092572" cy="773144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7286219" y="1265301"/>
            <a:ext cx="1546183" cy="402841"/>
            <a:chOff x="8208272" y="1173183"/>
            <a:chExt cx="2138183" cy="522514"/>
          </a:xfrm>
        </p:grpSpPr>
        <p:sp>
          <p:nvSpPr>
            <p:cNvPr id="33" name="大かっこ 32"/>
            <p:cNvSpPr/>
            <p:nvPr/>
          </p:nvSpPr>
          <p:spPr>
            <a:xfrm>
              <a:off x="8208272" y="1173183"/>
              <a:ext cx="2138183" cy="522514"/>
            </a:xfrm>
            <a:prstGeom prst="bracketPair">
              <a:avLst/>
            </a:prstGeom>
            <a:ln>
              <a:solidFill>
                <a:srgbClr val="DCC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866" y="1271391"/>
              <a:ext cx="1795143" cy="319524"/>
            </a:xfrm>
            <a:prstGeom prst="rect">
              <a:avLst/>
            </a:prstGeom>
          </p:spPr>
        </p:pic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2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59"/>
          <p:cNvSpPr/>
          <p:nvPr/>
        </p:nvSpPr>
        <p:spPr>
          <a:xfrm>
            <a:off x="4846136" y="2480030"/>
            <a:ext cx="4122913" cy="3180787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31191" y="2476815"/>
            <a:ext cx="4130039" cy="3180787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1" y="3079108"/>
            <a:ext cx="3888899" cy="2349543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74" y="3067890"/>
            <a:ext cx="3935865" cy="23369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16943" y="-3126"/>
            <a:ext cx="4690637" cy="1293028"/>
          </a:xfrm>
        </p:spPr>
        <p:txBody>
          <a:bodyPr/>
          <a:lstStyle/>
          <a:p>
            <a:pPr marL="534988" algn="l"/>
            <a:r>
              <a:rPr kumimoji="1" lang="en-US" altLang="ja-JP" cap="none" dirty="0" err="1" smtClean="0"/>
              <a:t>Poincaré</a:t>
            </a:r>
            <a:r>
              <a:rPr kumimoji="1" lang="en-US" altLang="ja-JP" cap="none" dirty="0" smtClean="0"/>
              <a:t> plot at</a:t>
            </a:r>
            <a:endParaRPr kumimoji="1" lang="ja-JP" altLang="en-US" cap="none" dirty="0"/>
          </a:p>
        </p:txBody>
      </p:sp>
      <p:cxnSp>
        <p:nvCxnSpPr>
          <p:cNvPr id="45" name="直線矢印コネクタ 44"/>
          <p:cNvCxnSpPr/>
          <p:nvPr/>
        </p:nvCxnSpPr>
        <p:spPr>
          <a:xfrm flipV="1">
            <a:off x="781222" y="2889250"/>
            <a:ext cx="0" cy="258094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363136" y="4251836"/>
            <a:ext cx="3974141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6" y="2653774"/>
            <a:ext cx="432055" cy="300798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73" y="3900722"/>
            <a:ext cx="228256" cy="211830"/>
          </a:xfrm>
          <a:prstGeom prst="rect">
            <a:avLst/>
          </a:prstGeom>
        </p:spPr>
      </p:pic>
      <p:cxnSp>
        <p:nvCxnSpPr>
          <p:cNvPr id="58" name="直線矢印コネクタ 57"/>
          <p:cNvCxnSpPr/>
          <p:nvPr/>
        </p:nvCxnSpPr>
        <p:spPr>
          <a:xfrm flipV="1">
            <a:off x="5329417" y="2875940"/>
            <a:ext cx="0" cy="265148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4860327" y="4221571"/>
            <a:ext cx="409170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図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52" y="2658069"/>
            <a:ext cx="432055" cy="300798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90" y="3894739"/>
            <a:ext cx="228256" cy="21183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5"/>
          <a:stretch/>
        </p:blipFill>
        <p:spPr>
          <a:xfrm>
            <a:off x="7380748" y="429676"/>
            <a:ext cx="1504807" cy="49530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354422" y="5713961"/>
            <a:ext cx="39230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Regular KAM tori, no chaos</a:t>
            </a:r>
            <a:endParaRPr kumimoji="1" lang="ja-JP" altLang="en-US" sz="24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47065" y="1987282"/>
            <a:ext cx="4180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Particle </a:t>
            </a:r>
            <a:r>
              <a:rPr lang="en-US" altLang="ja-JP" sz="22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 Potential Minimum</a:t>
            </a:r>
            <a:endParaRPr lang="en-US" altLang="ja-JP" sz="22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749431" y="1981293"/>
            <a:ext cx="33188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Particle </a:t>
            </a:r>
            <a:r>
              <a:rPr lang="en-US" altLang="ja-JP" sz="22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 BH Horizon</a:t>
            </a:r>
            <a:endParaRPr lang="en-US" altLang="ja-JP" sz="22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4" y="1033457"/>
            <a:ext cx="6092572" cy="773144"/>
          </a:xfrm>
          <a:prstGeom prst="rect">
            <a:avLst/>
          </a:prstGeom>
        </p:spPr>
      </p:pic>
      <p:grpSp>
        <p:nvGrpSpPr>
          <p:cNvPr id="30" name="グループ化 29"/>
          <p:cNvGrpSpPr/>
          <p:nvPr/>
        </p:nvGrpSpPr>
        <p:grpSpPr>
          <a:xfrm>
            <a:off x="7286219" y="1265301"/>
            <a:ext cx="1546183" cy="402841"/>
            <a:chOff x="8208272" y="1173183"/>
            <a:chExt cx="2138183" cy="522514"/>
          </a:xfrm>
        </p:grpSpPr>
        <p:sp>
          <p:nvSpPr>
            <p:cNvPr id="31" name="大かっこ 30"/>
            <p:cNvSpPr/>
            <p:nvPr/>
          </p:nvSpPr>
          <p:spPr>
            <a:xfrm>
              <a:off x="8208272" y="1173183"/>
              <a:ext cx="2138183" cy="522514"/>
            </a:xfrm>
            <a:prstGeom prst="bracketPair">
              <a:avLst/>
            </a:prstGeom>
            <a:ln>
              <a:solidFill>
                <a:srgbClr val="DCC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866" y="1271391"/>
              <a:ext cx="1795143" cy="31952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4762406" y="5838395"/>
                <a:ext cx="4564472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kumimoji="1" lang="en-US" altLang="ja-JP" sz="2400" dirty="0" smtClean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rPr>
                  <a:t>Lyapunov exponent   </a:t>
                </a:r>
                <a:r>
                  <a:rPr lang="en-US" altLang="ja-JP" sz="2400" b="1" dirty="0" smtClean="0">
                    <a:solidFill>
                      <a:srgbClr val="FFC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𝜆  ~  0.2 𝜅</a:t>
                </a:r>
                <a:r>
                  <a:rPr lang="en-US" altLang="ja-JP" sz="2400" dirty="0">
                    <a:solidFill>
                      <a:srgbClr val="FFC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en-US" altLang="ja-JP" sz="24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altLang="ja-JP" sz="2400" b="1" dirty="0" smtClean="0">
                    <a:solidFill>
                      <a:srgbClr val="FFC000"/>
                    </a:solidFill>
                    <a:latin typeface="Helvetica" charset="0"/>
                    <a:ea typeface="Helvetica" charset="0"/>
                    <a:cs typeface="Helvetica" charset="0"/>
                  </a:rPr>
                  <a:t>Satisfies the bound</a:t>
                </a:r>
                <a:r>
                  <a:rPr kumimoji="1" lang="en-US" altLang="ja-JP" sz="2400" b="1" dirty="0" smtClean="0">
                    <a:solidFill>
                      <a:srgbClr val="FFC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</a:t>
                </a:r>
                <a:r>
                  <a:rPr lang="en-US" altLang="ja-JP" sz="2400" b="1" dirty="0" smtClean="0">
                    <a:solidFill>
                      <a:srgbClr val="FFC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𝜆 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FFC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≤</m:t>
                    </m:r>
                  </m:oMath>
                </a14:m>
                <a:r>
                  <a:rPr lang="en-US" altLang="ja-JP" sz="2400" b="1" dirty="0" smtClean="0">
                    <a:solidFill>
                      <a:srgbClr val="FFC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𝜅</a:t>
                </a:r>
                <a:r>
                  <a:rPr lang="en-US" altLang="ja-JP" sz="2400" b="1" dirty="0">
                    <a:solidFill>
                      <a:srgbClr val="FFC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ja-JP" altLang="en-US" sz="2400" b="1" dirty="0" err="1" smtClean="0">
                  <a:solidFill>
                    <a:srgbClr val="FFC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406" y="5838395"/>
                <a:ext cx="4564472" cy="907941"/>
              </a:xfrm>
              <a:prstGeom prst="rect">
                <a:avLst/>
              </a:prstGeom>
              <a:blipFill>
                <a:blip r:embed="rId11"/>
                <a:stretch>
                  <a:fillRect l="-2003" t="-6040" b="-14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2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59"/>
            <a:ext cx="7955280" cy="412252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Chaos bound for particle near BH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/>
              <a:t>Chaos bound for AdS string</a:t>
            </a:r>
          </a:p>
          <a:p>
            <a:pPr lvl="1">
              <a:lnSpc>
                <a:spcPct val="200000"/>
              </a:lnSpc>
            </a:pPr>
            <a:r>
              <a:rPr kumimoji="1" lang="en-US" altLang="ja-JP" sz="3000" dirty="0" smtClean="0"/>
              <a:t>Perturbative motion</a:t>
            </a:r>
          </a:p>
          <a:p>
            <a:pPr lvl="1">
              <a:lnSpc>
                <a:spcPct val="200000"/>
              </a:lnSpc>
            </a:pPr>
            <a:r>
              <a:rPr lang="en-US" altLang="ja-JP" sz="3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Nonlinear time evolution &amp; </a:t>
            </a:r>
            <a:r>
              <a:rPr lang="en-US" altLang="ja-JP" sz="3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chaos</a:t>
            </a:r>
            <a:endParaRPr kumimoji="1" lang="en-US" altLang="ja-JP" sz="30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Summary</a:t>
            </a:r>
            <a:endParaRPr kumimoji="1" lang="ja-JP" alt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平行四辺形 26"/>
          <p:cNvSpPr/>
          <p:nvPr/>
        </p:nvSpPr>
        <p:spPr>
          <a:xfrm rot="16200000" flipV="1">
            <a:off x="763041" y="4432888"/>
            <a:ext cx="2454054" cy="978681"/>
          </a:xfrm>
          <a:prstGeom prst="parallelogram">
            <a:avLst>
              <a:gd name="adj" fmla="val 42460"/>
            </a:avLst>
          </a:prstGeom>
          <a:gradFill flip="none" rotWithShape="1">
            <a:gsLst>
              <a:gs pos="0">
                <a:srgbClr val="402C40"/>
              </a:gs>
              <a:gs pos="43000">
                <a:srgbClr val="A77DA7">
                  <a:shade val="67500"/>
                  <a:satMod val="115000"/>
                </a:srgbClr>
              </a:gs>
              <a:gs pos="97000">
                <a:srgbClr val="DCCADC"/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/>
          <p:cNvSpPr/>
          <p:nvPr/>
        </p:nvSpPr>
        <p:spPr>
          <a:xfrm>
            <a:off x="3433097" y="4985094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71700" y="375345"/>
            <a:ext cx="6377940" cy="1293028"/>
          </a:xfrm>
        </p:spPr>
        <p:txBody>
          <a:bodyPr>
            <a:normAutofit/>
          </a:bodyPr>
          <a:lstStyle/>
          <a:p>
            <a:r>
              <a:rPr kumimoji="1" lang="en-US" altLang="ja-JP" sz="3600" cap="none" dirty="0" smtClean="0"/>
              <a:t>Chaos Bound for AdS String</a:t>
            </a:r>
            <a:endParaRPr kumimoji="1" lang="ja-JP" altLang="en-US" sz="3600" cap="none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0714" y="6277059"/>
            <a:ext cx="7176350" cy="548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Fundamental string in AdS </a:t>
            </a:r>
            <a:r>
              <a:rPr kumimoji="1" lang="en-US" altLang="ja-JP" sz="2400" dirty="0" smtClean="0"/>
              <a:t>= “</a:t>
            </a:r>
            <a:r>
              <a:rPr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quark-anti </a:t>
            </a:r>
            <a:r>
              <a:rPr lang="en-US" altLang="ja-JP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quark </a:t>
            </a:r>
            <a:r>
              <a:rPr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pair”</a:t>
            </a:r>
            <a:endParaRPr kumimoji="1" lang="ja-JP" alt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円/楕円 39"/>
          <p:cNvSpPr/>
          <p:nvPr/>
        </p:nvSpPr>
        <p:spPr>
          <a:xfrm>
            <a:off x="1242351" y="1697180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34484" y="1918485"/>
            <a:ext cx="103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sz="2000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990068" y="2425718"/>
            <a:ext cx="4605238" cy="0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43"/>
          <p:cNvSpPr/>
          <p:nvPr/>
        </p:nvSpPr>
        <p:spPr>
          <a:xfrm>
            <a:off x="3832402" y="2199981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3036484" y="2423097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10800000" flipH="1">
            <a:off x="4055519" y="2423097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リーフォーム 11"/>
          <p:cNvSpPr/>
          <p:nvPr/>
        </p:nvSpPr>
        <p:spPr>
          <a:xfrm>
            <a:off x="3437436" y="2443269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56305" y="1895599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60843" y="2611465"/>
            <a:ext cx="52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4055518" y="2074934"/>
            <a:ext cx="0" cy="685647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1987770" y="4962033"/>
            <a:ext cx="4605238" cy="0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グループ化 55"/>
          <p:cNvGrpSpPr/>
          <p:nvPr/>
        </p:nvGrpSpPr>
        <p:grpSpPr>
          <a:xfrm>
            <a:off x="4086799" y="3735006"/>
            <a:ext cx="2849458" cy="2454054"/>
            <a:chOff x="4156649" y="3912806"/>
            <a:chExt cx="4222110" cy="2454054"/>
          </a:xfrm>
        </p:grpSpPr>
        <p:cxnSp>
          <p:nvCxnSpPr>
            <p:cNvPr id="30" name="直線コネクタ 29"/>
            <p:cNvCxnSpPr>
              <a:stCxn id="28" idx="2"/>
              <a:endCxn id="28" idx="5"/>
            </p:cNvCxnSpPr>
            <p:nvPr/>
          </p:nvCxnSpPr>
          <p:spPr>
            <a:xfrm>
              <a:off x="7881712" y="4053031"/>
              <a:ext cx="0" cy="21736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フリーフォーム 36"/>
            <p:cNvSpPr/>
            <p:nvPr/>
          </p:nvSpPr>
          <p:spPr>
            <a:xfrm>
              <a:off x="4156649" y="4548459"/>
              <a:ext cx="3723640" cy="1176700"/>
            </a:xfrm>
            <a:custGeom>
              <a:avLst/>
              <a:gdLst>
                <a:gd name="connsiteX0" fmla="*/ 3723640 w 3723640"/>
                <a:gd name="connsiteY0" fmla="*/ 0 h 1671320"/>
                <a:gd name="connsiteX1" fmla="*/ 0 w 3723640"/>
                <a:gd name="connsiteY1" fmla="*/ 833120 h 1671320"/>
                <a:gd name="connsiteX2" fmla="*/ 3718560 w 3723640"/>
                <a:gd name="connsiteY2" fmla="*/ 1671320 h 1671320"/>
                <a:gd name="connsiteX0" fmla="*/ 3723640 w 3723640"/>
                <a:gd name="connsiteY0" fmla="*/ 0 h 1671320"/>
                <a:gd name="connsiteX1" fmla="*/ 0 w 3723640"/>
                <a:gd name="connsiteY1" fmla="*/ 833120 h 1671320"/>
                <a:gd name="connsiteX2" fmla="*/ 3718560 w 3723640"/>
                <a:gd name="connsiteY2" fmla="*/ 1671320 h 1671320"/>
                <a:gd name="connsiteX0" fmla="*/ 3723640 w 3723640"/>
                <a:gd name="connsiteY0" fmla="*/ 0 h 1671320"/>
                <a:gd name="connsiteX1" fmla="*/ 0 w 3723640"/>
                <a:gd name="connsiteY1" fmla="*/ 833120 h 1671320"/>
                <a:gd name="connsiteX2" fmla="*/ 3718560 w 3723640"/>
                <a:gd name="connsiteY2" fmla="*/ 1671320 h 1671320"/>
                <a:gd name="connsiteX0" fmla="*/ 3723640 w 3723640"/>
                <a:gd name="connsiteY0" fmla="*/ 0 h 1671366"/>
                <a:gd name="connsiteX1" fmla="*/ 0 w 3723640"/>
                <a:gd name="connsiteY1" fmla="*/ 833120 h 1671366"/>
                <a:gd name="connsiteX2" fmla="*/ 3718560 w 3723640"/>
                <a:gd name="connsiteY2" fmla="*/ 1671320 h 1671366"/>
                <a:gd name="connsiteX0" fmla="*/ 3723640 w 3723640"/>
                <a:gd name="connsiteY0" fmla="*/ 0 h 1671412"/>
                <a:gd name="connsiteX1" fmla="*/ 0 w 3723640"/>
                <a:gd name="connsiteY1" fmla="*/ 833120 h 1671412"/>
                <a:gd name="connsiteX2" fmla="*/ 3718560 w 3723640"/>
                <a:gd name="connsiteY2" fmla="*/ 1671320 h 167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3640" h="1671412">
                  <a:moveTo>
                    <a:pt x="3723640" y="0"/>
                  </a:moveTo>
                  <a:cubicBezTo>
                    <a:pt x="1745826" y="2116"/>
                    <a:pt x="847" y="268817"/>
                    <a:pt x="0" y="833120"/>
                  </a:cubicBezTo>
                  <a:cubicBezTo>
                    <a:pt x="-847" y="1397423"/>
                    <a:pt x="1740323" y="1677246"/>
                    <a:pt x="3718560" y="1671320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平行四辺形 27"/>
            <p:cNvSpPr/>
            <p:nvPr/>
          </p:nvSpPr>
          <p:spPr>
            <a:xfrm rot="16200000" flipV="1">
              <a:off x="6654685" y="4650492"/>
              <a:ext cx="2454054" cy="978681"/>
            </a:xfrm>
            <a:prstGeom prst="parallelogram">
              <a:avLst>
                <a:gd name="adj" fmla="val 4246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7400077" y="4931869"/>
              <a:ext cx="978682" cy="4159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7056653" y="4162887"/>
            <a:ext cx="244956" cy="364285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075051" y="5356328"/>
            <a:ext cx="257819" cy="364285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3863380" y="5135838"/>
            <a:ext cx="52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>
            <a:off x="4058055" y="4599307"/>
            <a:ext cx="0" cy="685647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4182470" y="1921596"/>
            <a:ext cx="197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</a:t>
            </a:r>
            <a:r>
              <a:rPr lang="en-US" altLang="ja-JP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altLang="ja-JP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ja-JP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ja-JP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ja-JP" alt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929404" y="3775476"/>
            <a:ext cx="103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sz="2000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H="1">
            <a:off x="3031404" y="4280088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rot="10800000" flipH="1">
            <a:off x="4050439" y="4280088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4177390" y="3778587"/>
            <a:ext cx="197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String tension</a:t>
            </a:r>
            <a:endParaRPr kumimoji="1" lang="ja-JP" altLang="en-US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5" name="楕円 54"/>
          <p:cNvSpPr/>
          <p:nvPr/>
        </p:nvSpPr>
        <p:spPr>
          <a:xfrm>
            <a:off x="3970504" y="4197216"/>
            <a:ext cx="177104" cy="1771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7696065" y="6149256"/>
            <a:ext cx="1713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Maldacena</a:t>
            </a:r>
            <a:r>
              <a:rPr lang="en-US" altLang="ja-JP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‘98</a:t>
            </a:r>
            <a:endParaRPr lang="en-US" altLang="ja-JP" sz="16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Rey &amp; Yee </a:t>
            </a:r>
            <a:r>
              <a:rPr lang="en-US" altLang="ja-JP" sz="16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‘98</a:t>
            </a:r>
            <a:endParaRPr lang="ja-JP" altLang="en-US" sz="16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円/楕円 46"/>
          <p:cNvSpPr/>
          <p:nvPr/>
        </p:nvSpPr>
        <p:spPr>
          <a:xfrm>
            <a:off x="4018334" y="2385913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</p:spTree>
    <p:extLst>
      <p:ext uri="{BB962C8B-B14F-4D97-AF65-F5344CB8AC3E}">
        <p14:creationId xmlns:p14="http://schemas.microsoft.com/office/powerpoint/2010/main" val="13139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1653840"/>
            <a:ext cx="7895371" cy="4905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400" dirty="0" smtClean="0"/>
              <a:t>Three shapes of static </a:t>
            </a:r>
            <a:r>
              <a:rPr kumimoji="1" lang="en-US" altLang="ja-JP" sz="2400" dirty="0" err="1" smtClean="0"/>
              <a:t>Nambu-Goto</a:t>
            </a:r>
            <a:r>
              <a:rPr kumimoji="1" lang="en-US" altLang="ja-JP" sz="2400" dirty="0" smtClean="0"/>
              <a:t> string in </a:t>
            </a:r>
            <a:r>
              <a:rPr lang="en-US" altLang="ja-JP" sz="2400" dirty="0" smtClean="0"/>
              <a:t>AdS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1663320" y="2266103"/>
            <a:ext cx="930729" cy="27534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A77DA7">
                  <a:shade val="67500"/>
                  <a:satMod val="115000"/>
                </a:srgbClr>
              </a:gs>
              <a:gs pos="100000">
                <a:srgbClr val="B789B8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7199287" y="2255671"/>
            <a:ext cx="0" cy="27638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2572142" y="3639898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H="1">
            <a:off x="2579637" y="2654593"/>
            <a:ext cx="4605238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2579637" y="4619954"/>
            <a:ext cx="4605238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 31"/>
          <p:cNvSpPr/>
          <p:nvPr/>
        </p:nvSpPr>
        <p:spPr>
          <a:xfrm>
            <a:off x="3296376" y="2728746"/>
            <a:ext cx="3891958" cy="1821248"/>
          </a:xfrm>
          <a:custGeom>
            <a:avLst/>
            <a:gdLst>
              <a:gd name="connsiteX0" fmla="*/ 3723640 w 3723640"/>
              <a:gd name="connsiteY0" fmla="*/ 0 h 1671320"/>
              <a:gd name="connsiteX1" fmla="*/ 0 w 3723640"/>
              <a:gd name="connsiteY1" fmla="*/ 833120 h 1671320"/>
              <a:gd name="connsiteX2" fmla="*/ 3718560 w 3723640"/>
              <a:gd name="connsiteY2" fmla="*/ 1671320 h 1671320"/>
              <a:gd name="connsiteX0" fmla="*/ 3723640 w 3723640"/>
              <a:gd name="connsiteY0" fmla="*/ 0 h 1671320"/>
              <a:gd name="connsiteX1" fmla="*/ 0 w 3723640"/>
              <a:gd name="connsiteY1" fmla="*/ 833120 h 1671320"/>
              <a:gd name="connsiteX2" fmla="*/ 3718560 w 3723640"/>
              <a:gd name="connsiteY2" fmla="*/ 1671320 h 1671320"/>
              <a:gd name="connsiteX0" fmla="*/ 3723640 w 3723640"/>
              <a:gd name="connsiteY0" fmla="*/ 0 h 1671320"/>
              <a:gd name="connsiteX1" fmla="*/ 0 w 3723640"/>
              <a:gd name="connsiteY1" fmla="*/ 833120 h 1671320"/>
              <a:gd name="connsiteX2" fmla="*/ 3718560 w 3723640"/>
              <a:gd name="connsiteY2" fmla="*/ 1671320 h 1671320"/>
              <a:gd name="connsiteX0" fmla="*/ 3723640 w 3723640"/>
              <a:gd name="connsiteY0" fmla="*/ 0 h 1671366"/>
              <a:gd name="connsiteX1" fmla="*/ 0 w 3723640"/>
              <a:gd name="connsiteY1" fmla="*/ 833120 h 1671366"/>
              <a:gd name="connsiteX2" fmla="*/ 3718560 w 3723640"/>
              <a:gd name="connsiteY2" fmla="*/ 1671320 h 1671366"/>
              <a:gd name="connsiteX0" fmla="*/ 3723640 w 3723640"/>
              <a:gd name="connsiteY0" fmla="*/ 0 h 1671412"/>
              <a:gd name="connsiteX1" fmla="*/ 0 w 3723640"/>
              <a:gd name="connsiteY1" fmla="*/ 833120 h 1671412"/>
              <a:gd name="connsiteX2" fmla="*/ 3718560 w 3723640"/>
              <a:gd name="connsiteY2" fmla="*/ 1671320 h 1671412"/>
              <a:gd name="connsiteX0" fmla="*/ 3723640 w 3723640"/>
              <a:gd name="connsiteY0" fmla="*/ 7359 h 1678771"/>
              <a:gd name="connsiteX1" fmla="*/ 0 w 3723640"/>
              <a:gd name="connsiteY1" fmla="*/ 840479 h 1678771"/>
              <a:gd name="connsiteX2" fmla="*/ 3718560 w 3723640"/>
              <a:gd name="connsiteY2" fmla="*/ 1678679 h 1678771"/>
              <a:gd name="connsiteX0" fmla="*/ 3723640 w 3723640"/>
              <a:gd name="connsiteY0" fmla="*/ 130 h 1671542"/>
              <a:gd name="connsiteX1" fmla="*/ 0 w 3723640"/>
              <a:gd name="connsiteY1" fmla="*/ 833250 h 1671542"/>
              <a:gd name="connsiteX2" fmla="*/ 3718560 w 3723640"/>
              <a:gd name="connsiteY2" fmla="*/ 1671450 h 1671542"/>
              <a:gd name="connsiteX0" fmla="*/ 3723665 w 3723665"/>
              <a:gd name="connsiteY0" fmla="*/ 130 h 1671455"/>
              <a:gd name="connsiteX1" fmla="*/ 25 w 3723665"/>
              <a:gd name="connsiteY1" fmla="*/ 833250 h 1671455"/>
              <a:gd name="connsiteX2" fmla="*/ 3718585 w 3723665"/>
              <a:gd name="connsiteY2" fmla="*/ 1671450 h 1671455"/>
              <a:gd name="connsiteX0" fmla="*/ 3723665 w 3723665"/>
              <a:gd name="connsiteY0" fmla="*/ 130 h 1671455"/>
              <a:gd name="connsiteX1" fmla="*/ 25 w 3723665"/>
              <a:gd name="connsiteY1" fmla="*/ 833250 h 1671455"/>
              <a:gd name="connsiteX2" fmla="*/ 3718585 w 3723665"/>
              <a:gd name="connsiteY2" fmla="*/ 1671450 h 1671455"/>
              <a:gd name="connsiteX0" fmla="*/ 3723665 w 3723665"/>
              <a:gd name="connsiteY0" fmla="*/ 130 h 1671455"/>
              <a:gd name="connsiteX1" fmla="*/ 25 w 3723665"/>
              <a:gd name="connsiteY1" fmla="*/ 833250 h 1671455"/>
              <a:gd name="connsiteX2" fmla="*/ 3718585 w 3723665"/>
              <a:gd name="connsiteY2" fmla="*/ 1671450 h 1671455"/>
              <a:gd name="connsiteX0" fmla="*/ 3725593 w 3725593"/>
              <a:gd name="connsiteY0" fmla="*/ 496 h 1671839"/>
              <a:gd name="connsiteX1" fmla="*/ 1953 w 3725593"/>
              <a:gd name="connsiteY1" fmla="*/ 833616 h 1671839"/>
              <a:gd name="connsiteX2" fmla="*/ 3720513 w 3725593"/>
              <a:gd name="connsiteY2" fmla="*/ 1671816 h 1671839"/>
              <a:gd name="connsiteX0" fmla="*/ 3723666 w 3723666"/>
              <a:gd name="connsiteY0" fmla="*/ 999 h 1672399"/>
              <a:gd name="connsiteX1" fmla="*/ 26 w 3723666"/>
              <a:gd name="connsiteY1" fmla="*/ 834119 h 1672399"/>
              <a:gd name="connsiteX2" fmla="*/ 3718586 w 3723666"/>
              <a:gd name="connsiteY2" fmla="*/ 1672319 h 167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3666" h="1672399">
                <a:moveTo>
                  <a:pt x="3723666" y="999"/>
                </a:moveTo>
                <a:cubicBezTo>
                  <a:pt x="-4111" y="-6002"/>
                  <a:pt x="873" y="848"/>
                  <a:pt x="26" y="834119"/>
                </a:cubicBezTo>
                <a:cubicBezTo>
                  <a:pt x="-821" y="1667390"/>
                  <a:pt x="-1418" y="1673687"/>
                  <a:pt x="3718586" y="1672319"/>
                </a:cubicBezTo>
              </a:path>
            </a:pathLst>
          </a:custGeom>
          <a:noFill/>
          <a:ln w="38100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4470400" y="2817818"/>
            <a:ext cx="2713329" cy="1638911"/>
          </a:xfrm>
          <a:custGeom>
            <a:avLst/>
            <a:gdLst>
              <a:gd name="connsiteX0" fmla="*/ 3723640 w 3723640"/>
              <a:gd name="connsiteY0" fmla="*/ 0 h 1671320"/>
              <a:gd name="connsiteX1" fmla="*/ 0 w 3723640"/>
              <a:gd name="connsiteY1" fmla="*/ 833120 h 1671320"/>
              <a:gd name="connsiteX2" fmla="*/ 3718560 w 3723640"/>
              <a:gd name="connsiteY2" fmla="*/ 1671320 h 1671320"/>
              <a:gd name="connsiteX0" fmla="*/ 3723640 w 3723640"/>
              <a:gd name="connsiteY0" fmla="*/ 0 h 1671320"/>
              <a:gd name="connsiteX1" fmla="*/ 0 w 3723640"/>
              <a:gd name="connsiteY1" fmla="*/ 833120 h 1671320"/>
              <a:gd name="connsiteX2" fmla="*/ 3718560 w 3723640"/>
              <a:gd name="connsiteY2" fmla="*/ 1671320 h 1671320"/>
              <a:gd name="connsiteX0" fmla="*/ 3723640 w 3723640"/>
              <a:gd name="connsiteY0" fmla="*/ 0 h 1671320"/>
              <a:gd name="connsiteX1" fmla="*/ 0 w 3723640"/>
              <a:gd name="connsiteY1" fmla="*/ 833120 h 1671320"/>
              <a:gd name="connsiteX2" fmla="*/ 3718560 w 3723640"/>
              <a:gd name="connsiteY2" fmla="*/ 1671320 h 1671320"/>
              <a:gd name="connsiteX0" fmla="*/ 3723640 w 3723640"/>
              <a:gd name="connsiteY0" fmla="*/ 0 h 1671366"/>
              <a:gd name="connsiteX1" fmla="*/ 0 w 3723640"/>
              <a:gd name="connsiteY1" fmla="*/ 833120 h 1671366"/>
              <a:gd name="connsiteX2" fmla="*/ 3718560 w 3723640"/>
              <a:gd name="connsiteY2" fmla="*/ 1671320 h 1671366"/>
              <a:gd name="connsiteX0" fmla="*/ 3723640 w 3723640"/>
              <a:gd name="connsiteY0" fmla="*/ 0 h 1671412"/>
              <a:gd name="connsiteX1" fmla="*/ 0 w 3723640"/>
              <a:gd name="connsiteY1" fmla="*/ 833120 h 1671412"/>
              <a:gd name="connsiteX2" fmla="*/ 3718560 w 3723640"/>
              <a:gd name="connsiteY2" fmla="*/ 1671320 h 16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3640" h="1671412">
                <a:moveTo>
                  <a:pt x="3723640" y="0"/>
                </a:moveTo>
                <a:cubicBezTo>
                  <a:pt x="1745826" y="2116"/>
                  <a:pt x="847" y="268817"/>
                  <a:pt x="0" y="833120"/>
                </a:cubicBezTo>
                <a:cubicBezTo>
                  <a:pt x="-847" y="1397423"/>
                  <a:pt x="1740323" y="1677246"/>
                  <a:pt x="3718560" y="1671320"/>
                </a:cubicBezTo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2579762" y="6215458"/>
            <a:ext cx="4605238" cy="0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2579762" y="5136666"/>
            <a:ext cx="7228" cy="1078792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1428750" y="5162998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effective potential</a:t>
            </a:r>
            <a:endParaRPr kumimoji="1" lang="ja-JP" altLang="en-US" sz="2000" dirty="0" err="1" smtClean="0">
              <a:solidFill>
                <a:schemeClr val="accent6">
                  <a:lumMod val="40000"/>
                  <a:lumOff val="6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0" name="フリーフォーム 39"/>
          <p:cNvSpPr/>
          <p:nvPr/>
        </p:nvSpPr>
        <p:spPr>
          <a:xfrm>
            <a:off x="2805335" y="5395470"/>
            <a:ext cx="3979005" cy="77434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  <a:gd name="connsiteX0" fmla="*/ 0 w 6350429"/>
              <a:gd name="connsiteY0" fmla="*/ 1157410 h 1345334"/>
              <a:gd name="connsiteX1" fmla="*/ 1342946 w 6350429"/>
              <a:gd name="connsiteY1" fmla="*/ 962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  <a:gd name="connsiteX0" fmla="*/ 0 w 6350429"/>
              <a:gd name="connsiteY0" fmla="*/ 1156545 h 1344469"/>
              <a:gd name="connsiteX1" fmla="*/ 1342946 w 6350429"/>
              <a:gd name="connsiteY1" fmla="*/ 97 h 1344469"/>
              <a:gd name="connsiteX2" fmla="*/ 4123840 w 6350429"/>
              <a:gd name="connsiteY2" fmla="*/ 1323913 h 1344469"/>
              <a:gd name="connsiteX3" fmla="*/ 6350429 w 6350429"/>
              <a:gd name="connsiteY3" fmla="*/ 427060 h 1344469"/>
              <a:gd name="connsiteX0" fmla="*/ 0 w 6500906"/>
              <a:gd name="connsiteY0" fmla="*/ 2011464 h 2011464"/>
              <a:gd name="connsiteX1" fmla="*/ 1493423 w 6500906"/>
              <a:gd name="connsiteY1" fmla="*/ 6955 h 2011464"/>
              <a:gd name="connsiteX2" fmla="*/ 4274317 w 6500906"/>
              <a:gd name="connsiteY2" fmla="*/ 1330771 h 2011464"/>
              <a:gd name="connsiteX3" fmla="*/ 6500906 w 6500906"/>
              <a:gd name="connsiteY3" fmla="*/ 433918 h 2011464"/>
              <a:gd name="connsiteX0" fmla="*/ 0 w 6500906"/>
              <a:gd name="connsiteY0" fmla="*/ 2011464 h 2011464"/>
              <a:gd name="connsiteX1" fmla="*/ 1493423 w 6500906"/>
              <a:gd name="connsiteY1" fmla="*/ 6955 h 2011464"/>
              <a:gd name="connsiteX2" fmla="*/ 4274317 w 6500906"/>
              <a:gd name="connsiteY2" fmla="*/ 1330771 h 2011464"/>
              <a:gd name="connsiteX3" fmla="*/ 6500906 w 6500906"/>
              <a:gd name="connsiteY3" fmla="*/ 433918 h 2011464"/>
              <a:gd name="connsiteX0" fmla="*/ 0 w 6463287"/>
              <a:gd name="connsiteY0" fmla="*/ 1642686 h 1642686"/>
              <a:gd name="connsiteX1" fmla="*/ 1455804 w 6463287"/>
              <a:gd name="connsiteY1" fmla="*/ 1632 h 1642686"/>
              <a:gd name="connsiteX2" fmla="*/ 4236698 w 6463287"/>
              <a:gd name="connsiteY2" fmla="*/ 1325448 h 1642686"/>
              <a:gd name="connsiteX3" fmla="*/ 6463287 w 6463287"/>
              <a:gd name="connsiteY3" fmla="*/ 428595 h 1642686"/>
              <a:gd name="connsiteX0" fmla="*/ 0 w 6463287"/>
              <a:gd name="connsiteY0" fmla="*/ 1641556 h 1641556"/>
              <a:gd name="connsiteX1" fmla="*/ 1455804 w 6463287"/>
              <a:gd name="connsiteY1" fmla="*/ 502 h 1641556"/>
              <a:gd name="connsiteX2" fmla="*/ 4763369 w 6463287"/>
              <a:gd name="connsiteY2" fmla="*/ 1458932 h 1641556"/>
              <a:gd name="connsiteX3" fmla="*/ 6463287 w 6463287"/>
              <a:gd name="connsiteY3" fmla="*/ 427465 h 1641556"/>
              <a:gd name="connsiteX0" fmla="*/ 0 w 6463287"/>
              <a:gd name="connsiteY0" fmla="*/ 1641509 h 1641509"/>
              <a:gd name="connsiteX1" fmla="*/ 1455804 w 6463287"/>
              <a:gd name="connsiteY1" fmla="*/ 455 h 1641509"/>
              <a:gd name="connsiteX2" fmla="*/ 4763369 w 6463287"/>
              <a:gd name="connsiteY2" fmla="*/ 1458885 h 1641509"/>
              <a:gd name="connsiteX3" fmla="*/ 6463287 w 6463287"/>
              <a:gd name="connsiteY3" fmla="*/ 427418 h 1641509"/>
              <a:gd name="connsiteX0" fmla="*/ 0 w 12388336"/>
              <a:gd name="connsiteY0" fmla="*/ 1671775 h 1671775"/>
              <a:gd name="connsiteX1" fmla="*/ 1455804 w 12388336"/>
              <a:gd name="connsiteY1" fmla="*/ 30721 h 1671775"/>
              <a:gd name="connsiteX2" fmla="*/ 4763369 w 12388336"/>
              <a:gd name="connsiteY2" fmla="*/ 1489151 h 1671775"/>
              <a:gd name="connsiteX3" fmla="*/ 12388336 w 12388336"/>
              <a:gd name="connsiteY3" fmla="*/ 0 h 1671775"/>
              <a:gd name="connsiteX0" fmla="*/ 0 w 12162620"/>
              <a:gd name="connsiteY0" fmla="*/ 1819849 h 1819849"/>
              <a:gd name="connsiteX1" fmla="*/ 1455804 w 12162620"/>
              <a:gd name="connsiteY1" fmla="*/ 178795 h 1819849"/>
              <a:gd name="connsiteX2" fmla="*/ 4763369 w 12162620"/>
              <a:gd name="connsiteY2" fmla="*/ 1637225 h 1819849"/>
              <a:gd name="connsiteX3" fmla="*/ 12162620 w 12162620"/>
              <a:gd name="connsiteY3" fmla="*/ 0 h 1819849"/>
              <a:gd name="connsiteX0" fmla="*/ 0 w 12162620"/>
              <a:gd name="connsiteY0" fmla="*/ 1819849 h 1819849"/>
              <a:gd name="connsiteX1" fmla="*/ 1455804 w 12162620"/>
              <a:gd name="connsiteY1" fmla="*/ 178795 h 1819849"/>
              <a:gd name="connsiteX2" fmla="*/ 4763369 w 12162620"/>
              <a:gd name="connsiteY2" fmla="*/ 1637225 h 1819849"/>
              <a:gd name="connsiteX3" fmla="*/ 12162620 w 12162620"/>
              <a:gd name="connsiteY3" fmla="*/ 0 h 1819849"/>
              <a:gd name="connsiteX0" fmla="*/ 0 w 11955714"/>
              <a:gd name="connsiteY0" fmla="*/ 1766004 h 1766004"/>
              <a:gd name="connsiteX1" fmla="*/ 1455804 w 11955714"/>
              <a:gd name="connsiteY1" fmla="*/ 124950 h 1766004"/>
              <a:gd name="connsiteX2" fmla="*/ 4763369 w 11955714"/>
              <a:gd name="connsiteY2" fmla="*/ 1583380 h 1766004"/>
              <a:gd name="connsiteX3" fmla="*/ 11955714 w 11955714"/>
              <a:gd name="connsiteY3" fmla="*/ 0 h 1766004"/>
              <a:gd name="connsiteX0" fmla="*/ 0 w 11955714"/>
              <a:gd name="connsiteY0" fmla="*/ 1766004 h 1766004"/>
              <a:gd name="connsiteX1" fmla="*/ 1455804 w 11955714"/>
              <a:gd name="connsiteY1" fmla="*/ 124950 h 1766004"/>
              <a:gd name="connsiteX2" fmla="*/ 4819798 w 11955714"/>
              <a:gd name="connsiteY2" fmla="*/ 1583380 h 1766004"/>
              <a:gd name="connsiteX3" fmla="*/ 11955714 w 11955714"/>
              <a:gd name="connsiteY3" fmla="*/ 0 h 1766004"/>
              <a:gd name="connsiteX0" fmla="*/ 0 w 11955714"/>
              <a:gd name="connsiteY0" fmla="*/ 1766004 h 1766004"/>
              <a:gd name="connsiteX1" fmla="*/ 1455804 w 11955714"/>
              <a:gd name="connsiteY1" fmla="*/ 124950 h 1766004"/>
              <a:gd name="connsiteX2" fmla="*/ 4819798 w 11955714"/>
              <a:gd name="connsiteY2" fmla="*/ 1583380 h 1766004"/>
              <a:gd name="connsiteX3" fmla="*/ 11955714 w 11955714"/>
              <a:gd name="connsiteY3" fmla="*/ 0 h 1766004"/>
              <a:gd name="connsiteX0" fmla="*/ 0 w 11786427"/>
              <a:gd name="connsiteY0" fmla="*/ 1641524 h 1641524"/>
              <a:gd name="connsiteX1" fmla="*/ 1455804 w 11786427"/>
              <a:gd name="connsiteY1" fmla="*/ 470 h 1641524"/>
              <a:gd name="connsiteX2" fmla="*/ 4819798 w 11786427"/>
              <a:gd name="connsiteY2" fmla="*/ 1458900 h 1641524"/>
              <a:gd name="connsiteX3" fmla="*/ 11786427 w 11786427"/>
              <a:gd name="connsiteY3" fmla="*/ 185130 h 1641524"/>
              <a:gd name="connsiteX0" fmla="*/ 0 w 11786427"/>
              <a:gd name="connsiteY0" fmla="*/ 1641524 h 1641524"/>
              <a:gd name="connsiteX1" fmla="*/ 1455804 w 11786427"/>
              <a:gd name="connsiteY1" fmla="*/ 470 h 1641524"/>
              <a:gd name="connsiteX2" fmla="*/ 4819798 w 11786427"/>
              <a:gd name="connsiteY2" fmla="*/ 1458900 h 1641524"/>
              <a:gd name="connsiteX3" fmla="*/ 11786427 w 11786427"/>
              <a:gd name="connsiteY3" fmla="*/ 185130 h 164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427" h="1641524">
                <a:moveTo>
                  <a:pt x="0" y="1641524"/>
                </a:moveTo>
                <a:cubicBezTo>
                  <a:pt x="262299" y="877858"/>
                  <a:pt x="652504" y="30907"/>
                  <a:pt x="1455804" y="470"/>
                </a:cubicBezTo>
                <a:cubicBezTo>
                  <a:pt x="2259104" y="-29967"/>
                  <a:pt x="3098028" y="1428123"/>
                  <a:pt x="4819798" y="1458900"/>
                </a:cubicBezTo>
                <a:cubicBezTo>
                  <a:pt x="6541568" y="1489677"/>
                  <a:pt x="10647493" y="606544"/>
                  <a:pt x="11786427" y="185130"/>
                </a:cubicBezTo>
              </a:path>
            </a:pathLst>
          </a:custGeom>
          <a:noFill/>
          <a:ln w="25400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cxnSp>
        <p:nvCxnSpPr>
          <p:cNvPr id="42" name="直線コネクタ 41"/>
          <p:cNvCxnSpPr/>
          <p:nvPr/>
        </p:nvCxnSpPr>
        <p:spPr>
          <a:xfrm>
            <a:off x="3296405" y="3637104"/>
            <a:ext cx="1785" cy="2584142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flipH="1">
            <a:off x="4479290" y="3637104"/>
            <a:ext cx="1" cy="257835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6941725" y="5620708"/>
            <a:ext cx="3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" name="楕円 47"/>
          <p:cNvSpPr/>
          <p:nvPr/>
        </p:nvSpPr>
        <p:spPr>
          <a:xfrm>
            <a:off x="3216957" y="3558510"/>
            <a:ext cx="160608" cy="160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/>
          <p:cNvSpPr/>
          <p:nvPr/>
        </p:nvSpPr>
        <p:spPr>
          <a:xfrm>
            <a:off x="4400932" y="3559594"/>
            <a:ext cx="160608" cy="1606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/>
          <p:cNvSpPr/>
          <p:nvPr/>
        </p:nvSpPr>
        <p:spPr>
          <a:xfrm>
            <a:off x="3218274" y="5325509"/>
            <a:ext cx="160608" cy="1606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/>
          <p:cNvSpPr/>
          <p:nvPr/>
        </p:nvSpPr>
        <p:spPr>
          <a:xfrm>
            <a:off x="4400932" y="5997368"/>
            <a:ext cx="160608" cy="1606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/>
          <p:cNvCxnSpPr/>
          <p:nvPr/>
        </p:nvCxnSpPr>
        <p:spPr>
          <a:xfrm flipV="1">
            <a:off x="7509828" y="2759702"/>
            <a:ext cx="0" cy="1757363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7282816" y="2728746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7278054" y="4549994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7520928" y="3292405"/>
            <a:ext cx="3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kumimoji="1" lang="ja-JP" altLang="en-US" sz="3200" i="1" dirty="0" err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605002" y="2259956"/>
            <a:ext cx="2056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straight strings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121326" y="3039966"/>
            <a:ext cx="2056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stable</a:t>
            </a:r>
            <a:endParaRPr kumimoji="1" lang="en-US" altLang="ja-JP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2985836" y="3055583"/>
            <a:ext cx="952193" cy="363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800829" y="3011701"/>
            <a:ext cx="132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unstable</a:t>
            </a:r>
            <a:endParaRPr kumimoji="1" lang="en-US" altLang="ja-JP" sz="2000" dirty="0" smtClean="0">
              <a:solidFill>
                <a:schemeClr val="accent1">
                  <a:lumMod val="40000"/>
                  <a:lumOff val="6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807427" y="3534802"/>
            <a:ext cx="37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13035" y="3411811"/>
            <a:ext cx="65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BH</a:t>
            </a:r>
            <a:endParaRPr kumimoji="1" lang="ja-JP" altLang="en-US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タイトル 1"/>
          <p:cNvSpPr txBox="1">
            <a:spLocks/>
          </p:cNvSpPr>
          <p:nvPr/>
        </p:nvSpPr>
        <p:spPr>
          <a:xfrm>
            <a:off x="2171700" y="375345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dirty="0" smtClean="0"/>
              <a:t>STRING IN AdS</a:t>
            </a:r>
            <a:endParaRPr lang="ja-JP" altLang="en-US" sz="3600" cap="none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2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7955280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“Square-shaped string” approximation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663320" y="1977761"/>
            <a:ext cx="930729" cy="27534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A77DA7">
                  <a:shade val="67500"/>
                  <a:satMod val="115000"/>
                </a:srgbClr>
              </a:gs>
              <a:gs pos="100000">
                <a:srgbClr val="B789B8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7199287" y="1967329"/>
            <a:ext cx="0" cy="27638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2572142" y="3351556"/>
            <a:ext cx="4605238" cy="0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606348" y="2471360"/>
            <a:ext cx="0" cy="1757363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379336" y="2440404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7374574" y="4261652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617448" y="3004063"/>
            <a:ext cx="3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kumimoji="1" lang="ja-JP" altLang="en-US" sz="3200" i="1" dirty="0" err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56627" y="3246460"/>
            <a:ext cx="37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6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3296374" y="2439284"/>
            <a:ext cx="3881006" cy="1822368"/>
            <a:chOff x="3296374" y="3161180"/>
            <a:chExt cx="3888501" cy="1822368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3296374" y="3161180"/>
              <a:ext cx="3888501" cy="1820883"/>
              <a:chOff x="2579637" y="3161180"/>
              <a:chExt cx="4605241" cy="1820883"/>
            </a:xfrm>
          </p:grpSpPr>
          <p:cxnSp>
            <p:nvCxnSpPr>
              <p:cNvPr id="8" name="直線コネクタ 7"/>
              <p:cNvCxnSpPr/>
              <p:nvPr/>
            </p:nvCxnSpPr>
            <p:spPr>
              <a:xfrm flipH="1">
                <a:off x="2579637" y="3161180"/>
                <a:ext cx="4605238" cy="0"/>
              </a:xfrm>
              <a:prstGeom prst="line">
                <a:avLst/>
              </a:prstGeom>
              <a:ln w="38100" cap="sq">
                <a:solidFill>
                  <a:schemeClr val="accent4">
                    <a:lumMod val="60000"/>
                    <a:lumOff val="40000"/>
                  </a:schemeClr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 flipH="1">
                <a:off x="2579637" y="4982063"/>
                <a:ext cx="4605238" cy="0"/>
              </a:xfrm>
              <a:prstGeom prst="line">
                <a:avLst/>
              </a:prstGeom>
              <a:ln w="38100" cap="sq">
                <a:solidFill>
                  <a:schemeClr val="accent4">
                    <a:lumMod val="60000"/>
                    <a:lumOff val="40000"/>
                  </a:schemeClr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線コネクタ 27"/>
            <p:cNvCxnSpPr/>
            <p:nvPr/>
          </p:nvCxnSpPr>
          <p:spPr>
            <a:xfrm>
              <a:off x="3296376" y="3162300"/>
              <a:ext cx="0" cy="1821248"/>
            </a:xfrm>
            <a:prstGeom prst="line">
              <a:avLst/>
            </a:prstGeom>
            <a:ln w="38100" cap="sq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コネクタ 30"/>
          <p:cNvCxnSpPr/>
          <p:nvPr/>
        </p:nvCxnSpPr>
        <p:spPr>
          <a:xfrm>
            <a:off x="3296374" y="4261652"/>
            <a:ext cx="0" cy="31452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67" y="4602233"/>
            <a:ext cx="732534" cy="415356"/>
          </a:xfrm>
          <a:prstGeom prst="rect">
            <a:avLst/>
          </a:prstGeom>
        </p:spPr>
      </p:pic>
      <p:sp>
        <p:nvSpPr>
          <p:cNvPr id="48" name="楕円 47"/>
          <p:cNvSpPr/>
          <p:nvPr/>
        </p:nvSpPr>
        <p:spPr>
          <a:xfrm>
            <a:off x="3216957" y="3270168"/>
            <a:ext cx="160608" cy="1606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3002192" y="3831235"/>
            <a:ext cx="5884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3002192" y="2897845"/>
            <a:ext cx="5884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2171700" y="375345"/>
            <a:ext cx="6377940" cy="1293028"/>
          </a:xfrm>
        </p:spPr>
        <p:txBody>
          <a:bodyPr>
            <a:normAutofit/>
          </a:bodyPr>
          <a:lstStyle/>
          <a:p>
            <a:r>
              <a:rPr lang="en-US" altLang="ja-JP" sz="3600" cap="none" dirty="0"/>
              <a:t>STRING IN AdS</a:t>
            </a:r>
            <a:endParaRPr kumimoji="1" lang="ja-JP" altLang="en-US" sz="3600" cap="none" dirty="0"/>
          </a:p>
        </p:txBody>
      </p:sp>
      <p:sp>
        <p:nvSpPr>
          <p:cNvPr id="39" name="楕円 38"/>
          <p:cNvSpPr>
            <a:spLocks noChangeAspect="1"/>
          </p:cNvSpPr>
          <p:nvPr/>
        </p:nvSpPr>
        <p:spPr>
          <a:xfrm>
            <a:off x="7088871" y="2331525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>
            <a:spLocks noChangeAspect="1"/>
          </p:cNvSpPr>
          <p:nvPr/>
        </p:nvSpPr>
        <p:spPr>
          <a:xfrm>
            <a:off x="7085071" y="4157913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大かっこ 31"/>
          <p:cNvSpPr/>
          <p:nvPr/>
        </p:nvSpPr>
        <p:spPr>
          <a:xfrm>
            <a:off x="7363316" y="5863210"/>
            <a:ext cx="1754504" cy="56392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706" y="5879177"/>
            <a:ext cx="1504762" cy="49142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9" y="5652921"/>
            <a:ext cx="7017338" cy="9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7955280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“Square-shaped string” approximation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663320" y="1977761"/>
            <a:ext cx="930729" cy="27534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A77DA7">
                  <a:shade val="67500"/>
                  <a:satMod val="115000"/>
                </a:srgbClr>
              </a:gs>
              <a:gs pos="100000">
                <a:srgbClr val="B789B8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7199287" y="1967329"/>
            <a:ext cx="0" cy="27638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2572142" y="3351556"/>
            <a:ext cx="4605238" cy="0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606348" y="2471360"/>
            <a:ext cx="0" cy="1757363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379336" y="2440404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7374574" y="4261652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617448" y="3004063"/>
            <a:ext cx="3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kumimoji="1" lang="ja-JP" altLang="en-US" sz="3200" i="1" dirty="0" err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56627" y="3246460"/>
            <a:ext cx="37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6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3296374" y="2439284"/>
            <a:ext cx="3881006" cy="1822368"/>
            <a:chOff x="3296374" y="3161180"/>
            <a:chExt cx="3888501" cy="1822368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3296374" y="3161180"/>
              <a:ext cx="3888501" cy="1820883"/>
              <a:chOff x="2579637" y="3161180"/>
              <a:chExt cx="4605241" cy="1820883"/>
            </a:xfrm>
          </p:grpSpPr>
          <p:cxnSp>
            <p:nvCxnSpPr>
              <p:cNvPr id="8" name="直線コネクタ 7"/>
              <p:cNvCxnSpPr/>
              <p:nvPr/>
            </p:nvCxnSpPr>
            <p:spPr>
              <a:xfrm flipH="1">
                <a:off x="2579637" y="3161180"/>
                <a:ext cx="4605238" cy="0"/>
              </a:xfrm>
              <a:prstGeom prst="line">
                <a:avLst/>
              </a:prstGeom>
              <a:ln w="38100" cap="sq">
                <a:solidFill>
                  <a:schemeClr val="accent4">
                    <a:lumMod val="60000"/>
                    <a:lumOff val="40000"/>
                  </a:schemeClr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 flipH="1">
                <a:off x="2579637" y="4982063"/>
                <a:ext cx="4605238" cy="0"/>
              </a:xfrm>
              <a:prstGeom prst="line">
                <a:avLst/>
              </a:prstGeom>
              <a:ln w="38100" cap="sq">
                <a:solidFill>
                  <a:schemeClr val="accent4">
                    <a:lumMod val="60000"/>
                    <a:lumOff val="40000"/>
                  </a:schemeClr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線コネクタ 27"/>
            <p:cNvCxnSpPr/>
            <p:nvPr/>
          </p:nvCxnSpPr>
          <p:spPr>
            <a:xfrm>
              <a:off x="3296376" y="3162300"/>
              <a:ext cx="0" cy="1821248"/>
            </a:xfrm>
            <a:prstGeom prst="line">
              <a:avLst/>
            </a:prstGeom>
            <a:ln w="38100" cap="sq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コネクタ 30"/>
          <p:cNvCxnSpPr/>
          <p:nvPr/>
        </p:nvCxnSpPr>
        <p:spPr>
          <a:xfrm>
            <a:off x="3296374" y="4261652"/>
            <a:ext cx="0" cy="31452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67" y="4602233"/>
            <a:ext cx="732534" cy="415356"/>
          </a:xfrm>
          <a:prstGeom prst="rect">
            <a:avLst/>
          </a:prstGeom>
        </p:spPr>
      </p:pic>
      <p:sp>
        <p:nvSpPr>
          <p:cNvPr id="48" name="楕円 47"/>
          <p:cNvSpPr/>
          <p:nvPr/>
        </p:nvSpPr>
        <p:spPr>
          <a:xfrm>
            <a:off x="3216957" y="3270168"/>
            <a:ext cx="160608" cy="1606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3002192" y="3831235"/>
            <a:ext cx="5884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3002192" y="2897845"/>
            <a:ext cx="5884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2171700" y="375345"/>
            <a:ext cx="6377940" cy="1293028"/>
          </a:xfrm>
        </p:spPr>
        <p:txBody>
          <a:bodyPr>
            <a:normAutofit/>
          </a:bodyPr>
          <a:lstStyle/>
          <a:p>
            <a:r>
              <a:rPr lang="en-US" altLang="ja-JP" sz="3600" cap="none" dirty="0"/>
              <a:t>STRING IN AdS</a:t>
            </a:r>
            <a:endParaRPr lang="ja-JP" altLang="en-US" sz="3600" cap="none" dirty="0"/>
          </a:p>
        </p:txBody>
      </p:sp>
      <p:sp>
        <p:nvSpPr>
          <p:cNvPr id="39" name="楕円 38"/>
          <p:cNvSpPr>
            <a:spLocks noChangeAspect="1"/>
          </p:cNvSpPr>
          <p:nvPr/>
        </p:nvSpPr>
        <p:spPr>
          <a:xfrm>
            <a:off x="7088871" y="2331525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>
            <a:spLocks noChangeAspect="1"/>
          </p:cNvSpPr>
          <p:nvPr/>
        </p:nvSpPr>
        <p:spPr>
          <a:xfrm>
            <a:off x="7085071" y="4157913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大かっこ 31"/>
          <p:cNvSpPr/>
          <p:nvPr/>
        </p:nvSpPr>
        <p:spPr>
          <a:xfrm>
            <a:off x="7363316" y="5863210"/>
            <a:ext cx="1754504" cy="56392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706" y="5879177"/>
            <a:ext cx="1504762" cy="49142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9" y="5652921"/>
            <a:ext cx="7017338" cy="908446"/>
          </a:xfrm>
          <a:prstGeom prst="rect">
            <a:avLst/>
          </a:prstGeom>
        </p:spPr>
      </p:pic>
      <p:cxnSp>
        <p:nvCxnSpPr>
          <p:cNvPr id="34" name="直線矢印コネクタ 33"/>
          <p:cNvCxnSpPr/>
          <p:nvPr/>
        </p:nvCxnSpPr>
        <p:spPr>
          <a:xfrm>
            <a:off x="4762939" y="4486629"/>
            <a:ext cx="17869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306545" y="4545383"/>
            <a:ext cx="277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String tension</a:t>
            </a:r>
          </a:p>
          <a:p>
            <a:r>
              <a:rPr lang="en-US" altLang="ja-JP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 panose="05000000000000000000" pitchFamily="2" charset="2"/>
              </a:rPr>
              <a:t> Linear potential</a:t>
            </a:r>
            <a:endParaRPr lang="en-US" altLang="ja-JP" sz="2400" dirty="0" smtClean="0">
              <a:solidFill>
                <a:schemeClr val="accent6">
                  <a:lumMod val="40000"/>
                  <a:lumOff val="6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5309263" y="5778923"/>
            <a:ext cx="1960236" cy="647927"/>
          </a:xfrm>
          <a:prstGeom prst="round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2827867" y="2331525"/>
            <a:ext cx="1038276" cy="2883942"/>
          </a:xfrm>
          <a:prstGeom prst="roundRect">
            <a:avLst/>
          </a:prstGeom>
          <a:ln w="28575">
            <a:solidFill>
              <a:srgbClr val="CAA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787588" y="5535197"/>
            <a:ext cx="4283946" cy="1097377"/>
          </a:xfrm>
          <a:prstGeom prst="roundRect">
            <a:avLst/>
          </a:prstGeom>
          <a:ln w="28575">
            <a:solidFill>
              <a:srgbClr val="CAA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>
            <a:stCxn id="12" idx="2"/>
          </p:cNvCxnSpPr>
          <p:nvPr/>
        </p:nvCxnSpPr>
        <p:spPr>
          <a:xfrm>
            <a:off x="3347005" y="5215467"/>
            <a:ext cx="0" cy="319730"/>
          </a:xfrm>
          <a:prstGeom prst="line">
            <a:avLst/>
          </a:prstGeom>
          <a:ln w="28575">
            <a:solidFill>
              <a:srgbClr val="CAA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899150" y="5376869"/>
            <a:ext cx="411195" cy="398048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853790" y="1881774"/>
            <a:ext cx="277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Gravitation</a:t>
            </a:r>
            <a:endParaRPr kumimoji="1" lang="ja-JP" altLang="en-US" sz="2400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2837487" y="2115459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9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7955280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“Square-shaped string” approximation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663320" y="1977761"/>
            <a:ext cx="930729" cy="27534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A77DA7">
                  <a:shade val="67500"/>
                  <a:satMod val="115000"/>
                </a:srgbClr>
              </a:gs>
              <a:gs pos="100000">
                <a:srgbClr val="B789B8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7199287" y="1967329"/>
            <a:ext cx="0" cy="27638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2572142" y="3351556"/>
            <a:ext cx="4605238" cy="0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606348" y="2471360"/>
            <a:ext cx="0" cy="1757363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379336" y="2440404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7374574" y="4261652"/>
            <a:ext cx="3333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617448" y="3004063"/>
            <a:ext cx="3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endParaRPr kumimoji="1" lang="ja-JP" altLang="en-US" sz="3200" i="1" dirty="0" err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56627" y="3246460"/>
            <a:ext cx="37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6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3296374" y="2439284"/>
            <a:ext cx="3881006" cy="1822368"/>
            <a:chOff x="3296374" y="3161180"/>
            <a:chExt cx="3888501" cy="1822368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3296374" y="3161180"/>
              <a:ext cx="3888501" cy="1820883"/>
              <a:chOff x="2579637" y="3161180"/>
              <a:chExt cx="4605241" cy="1820883"/>
            </a:xfrm>
          </p:grpSpPr>
          <p:cxnSp>
            <p:nvCxnSpPr>
              <p:cNvPr id="8" name="直線コネクタ 7"/>
              <p:cNvCxnSpPr/>
              <p:nvPr/>
            </p:nvCxnSpPr>
            <p:spPr>
              <a:xfrm flipH="1">
                <a:off x="2579637" y="3161180"/>
                <a:ext cx="4605238" cy="0"/>
              </a:xfrm>
              <a:prstGeom prst="line">
                <a:avLst/>
              </a:prstGeom>
              <a:ln w="38100" cap="sq">
                <a:solidFill>
                  <a:schemeClr val="accent4">
                    <a:lumMod val="60000"/>
                    <a:lumOff val="40000"/>
                  </a:schemeClr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 flipH="1">
                <a:off x="2579637" y="4982063"/>
                <a:ext cx="4605238" cy="0"/>
              </a:xfrm>
              <a:prstGeom prst="line">
                <a:avLst/>
              </a:prstGeom>
              <a:ln w="38100" cap="sq">
                <a:solidFill>
                  <a:schemeClr val="accent4">
                    <a:lumMod val="60000"/>
                    <a:lumOff val="40000"/>
                  </a:schemeClr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線コネクタ 27"/>
            <p:cNvCxnSpPr/>
            <p:nvPr/>
          </p:nvCxnSpPr>
          <p:spPr>
            <a:xfrm>
              <a:off x="3296376" y="3162300"/>
              <a:ext cx="0" cy="1821248"/>
            </a:xfrm>
            <a:prstGeom prst="line">
              <a:avLst/>
            </a:prstGeom>
            <a:ln w="38100" cap="sq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コネクタ 30"/>
          <p:cNvCxnSpPr/>
          <p:nvPr/>
        </p:nvCxnSpPr>
        <p:spPr>
          <a:xfrm>
            <a:off x="3296374" y="4261652"/>
            <a:ext cx="0" cy="31452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67" y="4602233"/>
            <a:ext cx="732534" cy="415356"/>
          </a:xfrm>
          <a:prstGeom prst="rect">
            <a:avLst/>
          </a:prstGeom>
        </p:spPr>
      </p:pic>
      <p:sp>
        <p:nvSpPr>
          <p:cNvPr id="48" name="楕円 47"/>
          <p:cNvSpPr/>
          <p:nvPr/>
        </p:nvSpPr>
        <p:spPr>
          <a:xfrm>
            <a:off x="3216957" y="3270168"/>
            <a:ext cx="160608" cy="1606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3002192" y="3831235"/>
            <a:ext cx="5884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3002192" y="2897845"/>
            <a:ext cx="5884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2171700" y="375345"/>
            <a:ext cx="6377940" cy="1293028"/>
          </a:xfrm>
        </p:spPr>
        <p:txBody>
          <a:bodyPr>
            <a:normAutofit/>
          </a:bodyPr>
          <a:lstStyle/>
          <a:p>
            <a:r>
              <a:rPr lang="en-US" altLang="ja-JP" sz="3600" cap="none" dirty="0"/>
              <a:t>STRING IN AdS</a:t>
            </a:r>
            <a:endParaRPr kumimoji="1" lang="ja-JP" altLang="en-US" sz="3600" cap="none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4" y="5597657"/>
            <a:ext cx="5074286" cy="771428"/>
          </a:xfrm>
          <a:prstGeom prst="rect">
            <a:avLst/>
          </a:prstGeom>
        </p:spPr>
      </p:pic>
      <p:sp>
        <p:nvSpPr>
          <p:cNvPr id="34" name="コンテンツ プレースホルダー 2"/>
          <p:cNvSpPr txBox="1">
            <a:spLocks/>
          </p:cNvSpPr>
          <p:nvPr/>
        </p:nvSpPr>
        <p:spPr>
          <a:xfrm>
            <a:off x="433500" y="5000365"/>
            <a:ext cx="8304864" cy="54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dirty="0" smtClean="0"/>
              <a:t>When the string is on the potential maximum near horizon,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535797" y="572436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⇒</a:t>
            </a:r>
            <a:endParaRPr lang="ja-JP" altLang="en-US" sz="2800" dirty="0"/>
          </a:p>
        </p:txBody>
      </p:sp>
      <p:sp>
        <p:nvSpPr>
          <p:cNvPr id="39" name="楕円 38"/>
          <p:cNvSpPr>
            <a:spLocks noChangeAspect="1"/>
          </p:cNvSpPr>
          <p:nvPr/>
        </p:nvSpPr>
        <p:spPr>
          <a:xfrm>
            <a:off x="7088871" y="2331525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>
            <a:spLocks noChangeAspect="1"/>
          </p:cNvSpPr>
          <p:nvPr/>
        </p:nvSpPr>
        <p:spPr>
          <a:xfrm>
            <a:off x="7085071" y="4157913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91" y="5761646"/>
            <a:ext cx="2744139" cy="431124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5522655" y="629455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⇒</a:t>
            </a:r>
            <a:endParaRPr lang="ja-JP" altLang="en-US" sz="28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6" y="6389360"/>
            <a:ext cx="2629506" cy="3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角丸四角形 64"/>
          <p:cNvSpPr/>
          <p:nvPr/>
        </p:nvSpPr>
        <p:spPr>
          <a:xfrm>
            <a:off x="3960184" y="4534021"/>
            <a:ext cx="5657682" cy="2566273"/>
          </a:xfrm>
          <a:prstGeom prst="roundRect">
            <a:avLst>
              <a:gd name="adj" fmla="val 3511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36375" y="1709847"/>
            <a:ext cx="5657682" cy="2566273"/>
          </a:xfrm>
          <a:prstGeom prst="roundRect">
            <a:avLst>
              <a:gd name="adj" fmla="val 3511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lang="ja-JP" altLang="en-US" smtClean="0"/>
              <a:pPr/>
              <a:t>28</a:t>
            </a:fld>
            <a:endParaRPr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433078" y="1738423"/>
            <a:ext cx="3581107" cy="3989207"/>
            <a:chOff x="541028" y="1478073"/>
            <a:chExt cx="3581107" cy="3989207"/>
          </a:xfrm>
        </p:grpSpPr>
        <p:sp>
          <p:nvSpPr>
            <p:cNvPr id="34" name="正方形/長方形 33"/>
            <p:cNvSpPr/>
            <p:nvPr/>
          </p:nvSpPr>
          <p:spPr>
            <a:xfrm rot="16200000">
              <a:off x="1684627" y="3404038"/>
              <a:ext cx="930729" cy="319575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A77DA7">
                    <a:shade val="67500"/>
                    <a:satMod val="115000"/>
                  </a:srgbClr>
                </a:gs>
                <a:gs pos="100000">
                  <a:srgbClr val="B789B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541028" y="2048091"/>
              <a:ext cx="320684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rot="16200000">
              <a:off x="541028" y="3238636"/>
              <a:ext cx="320684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541028" y="4532211"/>
              <a:ext cx="320684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フリーフォーム 10"/>
            <p:cNvSpPr/>
            <p:nvPr/>
          </p:nvSpPr>
          <p:spPr>
            <a:xfrm>
              <a:off x="1122251" y="2044156"/>
              <a:ext cx="2029011" cy="2203451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11" h="2203451">
                  <a:moveTo>
                    <a:pt x="0" y="9525"/>
                  </a:moveTo>
                  <a:cubicBezTo>
                    <a:pt x="794" y="1246981"/>
                    <a:pt x="417513" y="2205037"/>
                    <a:pt x="1019175" y="2203450"/>
                  </a:cubicBezTo>
                  <a:cubicBezTo>
                    <a:pt x="1620837" y="2201863"/>
                    <a:pt x="2039143" y="1246981"/>
                    <a:pt x="2028825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2849979" y="3699919"/>
              <a:ext cx="71437" cy="115888"/>
            </a:xfrm>
            <a:custGeom>
              <a:avLst/>
              <a:gdLst>
                <a:gd name="connsiteX0" fmla="*/ 0 w 71437"/>
                <a:gd name="connsiteY0" fmla="*/ 0 h 123825"/>
                <a:gd name="connsiteX1" fmla="*/ 71437 w 71437"/>
                <a:gd name="connsiteY1" fmla="*/ 42862 h 123825"/>
                <a:gd name="connsiteX2" fmla="*/ 31750 w 71437"/>
                <a:gd name="connsiteY2" fmla="*/ 123825 h 123825"/>
                <a:gd name="connsiteX0" fmla="*/ 0 w 71437"/>
                <a:gd name="connsiteY0" fmla="*/ 0 h 115888"/>
                <a:gd name="connsiteX1" fmla="*/ 71437 w 71437"/>
                <a:gd name="connsiteY1" fmla="*/ 42862 h 115888"/>
                <a:gd name="connsiteX2" fmla="*/ 28575 w 71437"/>
                <a:gd name="connsiteY2" fmla="*/ 115888 h 11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15888">
                  <a:moveTo>
                    <a:pt x="0" y="0"/>
                  </a:moveTo>
                  <a:lnTo>
                    <a:pt x="71437" y="42862"/>
                  </a:lnTo>
                  <a:lnTo>
                    <a:pt x="28575" y="11588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15" name="楕円 14"/>
            <p:cNvSpPr/>
            <p:nvPr/>
          </p:nvSpPr>
          <p:spPr>
            <a:xfrm>
              <a:off x="2105029" y="4208188"/>
              <a:ext cx="78837" cy="7883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16" name="フリーフォーム 15"/>
            <p:cNvSpPr/>
            <p:nvPr/>
          </p:nvSpPr>
          <p:spPr>
            <a:xfrm rot="-60000">
              <a:off x="2495456" y="3303496"/>
              <a:ext cx="557306" cy="824459"/>
            </a:xfrm>
            <a:custGeom>
              <a:avLst/>
              <a:gdLst>
                <a:gd name="connsiteX0" fmla="*/ 484716 w 531357"/>
                <a:gd name="connsiteY0" fmla="*/ 0 h 774700"/>
                <a:gd name="connsiteX1" fmla="*/ 484716 w 531357"/>
                <a:gd name="connsiteY1" fmla="*/ 518584 h 774700"/>
                <a:gd name="connsiteX2" fmla="*/ 0 w 531357"/>
                <a:gd name="connsiteY2" fmla="*/ 774700 h 774700"/>
                <a:gd name="connsiteX0" fmla="*/ 484716 w 507651"/>
                <a:gd name="connsiteY0" fmla="*/ 0 h 774700"/>
                <a:gd name="connsiteX1" fmla="*/ 484716 w 507651"/>
                <a:gd name="connsiteY1" fmla="*/ 518584 h 774700"/>
                <a:gd name="connsiteX2" fmla="*/ 0 w 507651"/>
                <a:gd name="connsiteY2" fmla="*/ 774700 h 774700"/>
                <a:gd name="connsiteX0" fmla="*/ 484716 w 507651"/>
                <a:gd name="connsiteY0" fmla="*/ 0 h 774700"/>
                <a:gd name="connsiteX1" fmla="*/ 484716 w 507651"/>
                <a:gd name="connsiteY1" fmla="*/ 518584 h 774700"/>
                <a:gd name="connsiteX2" fmla="*/ 0 w 507651"/>
                <a:gd name="connsiteY2" fmla="*/ 774700 h 774700"/>
                <a:gd name="connsiteX0" fmla="*/ 484716 w 521311"/>
                <a:gd name="connsiteY0" fmla="*/ 0 h 774700"/>
                <a:gd name="connsiteX1" fmla="*/ 484716 w 521311"/>
                <a:gd name="connsiteY1" fmla="*/ 518584 h 774700"/>
                <a:gd name="connsiteX2" fmla="*/ 0 w 521311"/>
                <a:gd name="connsiteY2" fmla="*/ 774700 h 774700"/>
                <a:gd name="connsiteX0" fmla="*/ 484716 w 496610"/>
                <a:gd name="connsiteY0" fmla="*/ 0 h 774700"/>
                <a:gd name="connsiteX1" fmla="*/ 484716 w 496610"/>
                <a:gd name="connsiteY1" fmla="*/ 518584 h 774700"/>
                <a:gd name="connsiteX2" fmla="*/ 0 w 496610"/>
                <a:gd name="connsiteY2" fmla="*/ 774700 h 774700"/>
                <a:gd name="connsiteX0" fmla="*/ 446616 w 501874"/>
                <a:gd name="connsiteY0" fmla="*/ 0 h 675216"/>
                <a:gd name="connsiteX1" fmla="*/ 484716 w 501874"/>
                <a:gd name="connsiteY1" fmla="*/ 419100 h 675216"/>
                <a:gd name="connsiteX2" fmla="*/ 0 w 501874"/>
                <a:gd name="connsiteY2" fmla="*/ 675216 h 675216"/>
                <a:gd name="connsiteX0" fmla="*/ 345016 w 394677"/>
                <a:gd name="connsiteY0" fmla="*/ 0 h 582082"/>
                <a:gd name="connsiteX1" fmla="*/ 383116 w 394677"/>
                <a:gd name="connsiteY1" fmla="*/ 419100 h 582082"/>
                <a:gd name="connsiteX2" fmla="*/ 0 w 394677"/>
                <a:gd name="connsiteY2" fmla="*/ 582082 h 582082"/>
                <a:gd name="connsiteX0" fmla="*/ 328082 w 376865"/>
                <a:gd name="connsiteY0" fmla="*/ 0 h 556682"/>
                <a:gd name="connsiteX1" fmla="*/ 366182 w 376865"/>
                <a:gd name="connsiteY1" fmla="*/ 419100 h 556682"/>
                <a:gd name="connsiteX2" fmla="*/ 0 w 376865"/>
                <a:gd name="connsiteY2" fmla="*/ 556682 h 556682"/>
                <a:gd name="connsiteX0" fmla="*/ 328082 w 376970"/>
                <a:gd name="connsiteY0" fmla="*/ 0 h 556682"/>
                <a:gd name="connsiteX1" fmla="*/ 366182 w 376970"/>
                <a:gd name="connsiteY1" fmla="*/ 419100 h 556682"/>
                <a:gd name="connsiteX2" fmla="*/ 0 w 376970"/>
                <a:gd name="connsiteY2" fmla="*/ 556682 h 556682"/>
                <a:gd name="connsiteX0" fmla="*/ 317499 w 375914"/>
                <a:gd name="connsiteY0" fmla="*/ 0 h 520698"/>
                <a:gd name="connsiteX1" fmla="*/ 366182 w 375914"/>
                <a:gd name="connsiteY1" fmla="*/ 383116 h 520698"/>
                <a:gd name="connsiteX2" fmla="*/ 0 w 375914"/>
                <a:gd name="connsiteY2" fmla="*/ 520698 h 520698"/>
                <a:gd name="connsiteX0" fmla="*/ 326295 w 376785"/>
                <a:gd name="connsiteY0" fmla="*/ 0 h 535926"/>
                <a:gd name="connsiteX1" fmla="*/ 366182 w 376785"/>
                <a:gd name="connsiteY1" fmla="*/ 398344 h 535926"/>
                <a:gd name="connsiteX2" fmla="*/ 0 w 376785"/>
                <a:gd name="connsiteY2" fmla="*/ 535926 h 535926"/>
                <a:gd name="connsiteX0" fmla="*/ 326295 w 378551"/>
                <a:gd name="connsiteY0" fmla="*/ 0 h 535926"/>
                <a:gd name="connsiteX1" fmla="*/ 366182 w 378551"/>
                <a:gd name="connsiteY1" fmla="*/ 398344 h 535926"/>
                <a:gd name="connsiteX2" fmla="*/ 0 w 378551"/>
                <a:gd name="connsiteY2" fmla="*/ 535926 h 535926"/>
                <a:gd name="connsiteX0" fmla="*/ 318985 w 377656"/>
                <a:gd name="connsiteY0" fmla="*/ 0 h 524220"/>
                <a:gd name="connsiteX1" fmla="*/ 366182 w 377656"/>
                <a:gd name="connsiteY1" fmla="*/ 386638 h 524220"/>
                <a:gd name="connsiteX2" fmla="*/ 0 w 377656"/>
                <a:gd name="connsiteY2" fmla="*/ 524220 h 524220"/>
                <a:gd name="connsiteX0" fmla="*/ 318985 w 378283"/>
                <a:gd name="connsiteY0" fmla="*/ 0 h 524220"/>
                <a:gd name="connsiteX1" fmla="*/ 366182 w 378283"/>
                <a:gd name="connsiteY1" fmla="*/ 386638 h 524220"/>
                <a:gd name="connsiteX2" fmla="*/ 0 w 378283"/>
                <a:gd name="connsiteY2" fmla="*/ 524220 h 524220"/>
                <a:gd name="connsiteX0" fmla="*/ 318985 w 370317"/>
                <a:gd name="connsiteY0" fmla="*/ 0 h 524220"/>
                <a:gd name="connsiteX1" fmla="*/ 357582 w 370317"/>
                <a:gd name="connsiteY1" fmla="*/ 392419 h 524220"/>
                <a:gd name="connsiteX2" fmla="*/ 0 w 370317"/>
                <a:gd name="connsiteY2" fmla="*/ 524220 h 524220"/>
                <a:gd name="connsiteX0" fmla="*/ 370615 w 425047"/>
                <a:gd name="connsiteY0" fmla="*/ 0 h 492753"/>
                <a:gd name="connsiteX1" fmla="*/ 409212 w 425047"/>
                <a:gd name="connsiteY1" fmla="*/ 392419 h 492753"/>
                <a:gd name="connsiteX2" fmla="*/ 0 w 425047"/>
                <a:gd name="connsiteY2" fmla="*/ 492753 h 492753"/>
                <a:gd name="connsiteX0" fmla="*/ 370615 w 425048"/>
                <a:gd name="connsiteY0" fmla="*/ 0 h 492753"/>
                <a:gd name="connsiteX1" fmla="*/ 409212 w 425048"/>
                <a:gd name="connsiteY1" fmla="*/ 392419 h 492753"/>
                <a:gd name="connsiteX2" fmla="*/ 0 w 425048"/>
                <a:gd name="connsiteY2" fmla="*/ 492753 h 492753"/>
                <a:gd name="connsiteX0" fmla="*/ 357851 w 411506"/>
                <a:gd name="connsiteY0" fmla="*/ 0 h 490577"/>
                <a:gd name="connsiteX1" fmla="*/ 396448 w 411506"/>
                <a:gd name="connsiteY1" fmla="*/ 392419 h 490577"/>
                <a:gd name="connsiteX2" fmla="*/ 0 w 411506"/>
                <a:gd name="connsiteY2" fmla="*/ 490577 h 490577"/>
                <a:gd name="connsiteX0" fmla="*/ 344496 w 409667"/>
                <a:gd name="connsiteY0" fmla="*/ 0 h 460058"/>
                <a:gd name="connsiteX1" fmla="*/ 396448 w 409667"/>
                <a:gd name="connsiteY1" fmla="*/ 361900 h 460058"/>
                <a:gd name="connsiteX2" fmla="*/ 0 w 409667"/>
                <a:gd name="connsiteY2" fmla="*/ 460058 h 460058"/>
                <a:gd name="connsiteX0" fmla="*/ 344496 w 409667"/>
                <a:gd name="connsiteY0" fmla="*/ 0 h 460058"/>
                <a:gd name="connsiteX1" fmla="*/ 396448 w 409667"/>
                <a:gd name="connsiteY1" fmla="*/ 361900 h 460058"/>
                <a:gd name="connsiteX2" fmla="*/ 0 w 409667"/>
                <a:gd name="connsiteY2" fmla="*/ 460058 h 460058"/>
                <a:gd name="connsiteX0" fmla="*/ 344496 w 415349"/>
                <a:gd name="connsiteY0" fmla="*/ 0 h 460058"/>
                <a:gd name="connsiteX1" fmla="*/ 396448 w 415349"/>
                <a:gd name="connsiteY1" fmla="*/ 361900 h 460058"/>
                <a:gd name="connsiteX2" fmla="*/ 0 w 415349"/>
                <a:gd name="connsiteY2" fmla="*/ 460058 h 460058"/>
                <a:gd name="connsiteX0" fmla="*/ 344496 w 415349"/>
                <a:gd name="connsiteY0" fmla="*/ 0 h 460058"/>
                <a:gd name="connsiteX1" fmla="*/ 396448 w 415349"/>
                <a:gd name="connsiteY1" fmla="*/ 361900 h 460058"/>
                <a:gd name="connsiteX2" fmla="*/ 0 w 415349"/>
                <a:gd name="connsiteY2" fmla="*/ 460058 h 460058"/>
                <a:gd name="connsiteX0" fmla="*/ 344496 w 370576"/>
                <a:gd name="connsiteY0" fmla="*/ 0 h 460058"/>
                <a:gd name="connsiteX1" fmla="*/ 337631 w 370576"/>
                <a:gd name="connsiteY1" fmla="*/ 336234 h 460058"/>
                <a:gd name="connsiteX2" fmla="*/ 0 w 370576"/>
                <a:gd name="connsiteY2" fmla="*/ 460058 h 460058"/>
                <a:gd name="connsiteX0" fmla="*/ 344496 w 363695"/>
                <a:gd name="connsiteY0" fmla="*/ 0 h 460058"/>
                <a:gd name="connsiteX1" fmla="*/ 337631 w 363695"/>
                <a:gd name="connsiteY1" fmla="*/ 336234 h 460058"/>
                <a:gd name="connsiteX2" fmla="*/ 0 w 363695"/>
                <a:gd name="connsiteY2" fmla="*/ 460058 h 460058"/>
                <a:gd name="connsiteX0" fmla="*/ 344496 w 363695"/>
                <a:gd name="connsiteY0" fmla="*/ 0 h 460058"/>
                <a:gd name="connsiteX1" fmla="*/ 337631 w 363695"/>
                <a:gd name="connsiteY1" fmla="*/ 336234 h 460058"/>
                <a:gd name="connsiteX2" fmla="*/ 0 w 363695"/>
                <a:gd name="connsiteY2" fmla="*/ 460058 h 46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3695" h="460058">
                  <a:moveTo>
                    <a:pt x="344496" y="0"/>
                  </a:moveTo>
                  <a:cubicBezTo>
                    <a:pt x="338858" y="179354"/>
                    <a:pt x="395047" y="259558"/>
                    <a:pt x="337631" y="336234"/>
                  </a:cubicBezTo>
                  <a:cubicBezTo>
                    <a:pt x="280215" y="412910"/>
                    <a:pt x="208205" y="378132"/>
                    <a:pt x="0" y="460058"/>
                  </a:cubicBez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2803109" y="3775590"/>
              <a:ext cx="203504" cy="119061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 flipH="1">
              <a:off x="3075671" y="3674090"/>
              <a:ext cx="350955" cy="187932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3391300" y="3397035"/>
              <a:ext cx="730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FF00"/>
                  </a:solidFill>
                  <a:latin typeface="BKM-cmmi10" panose="020B0501010101010101" pitchFamily="34" charset="2"/>
                  <a:sym typeface="BKM-cmmi10" panose="020B0501010101010101" pitchFamily="34" charset="2"/>
                </a:rPr>
                <a:t></a:t>
              </a:r>
              <a:r>
                <a:rPr kumimoji="1" lang="en-US" altLang="ja-JP" sz="28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1" lang="en-US" altLang="ja-JP" sz="2800" dirty="0" smtClean="0">
                  <a:solidFill>
                    <a:srgbClr val="FFFF00"/>
                  </a:solidFill>
                  <a:latin typeface="MT Extra" panose="05050102010205020202" pitchFamily="18" charset="2"/>
                  <a:cs typeface="Times New Roman" panose="02020603050405020304" pitchFamily="18" charset="0"/>
                </a:rPr>
                <a:t>l</a:t>
              </a:r>
              <a:r>
                <a:rPr kumimoji="1" lang="en-US" altLang="ja-JP" sz="28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2400" dirty="0">
                <a:solidFill>
                  <a:srgbClr val="FFFF00"/>
                </a:solidFill>
                <a:latin typeface="BKM-cmmi10" panose="020B0501010101010101" pitchFamily="34" charset="2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1752604" y="4258450"/>
              <a:ext cx="35242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1398720" y="4015770"/>
              <a:ext cx="456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BKM-cmmi10" panose="020B0501010101010101" pitchFamily="34" charset="2"/>
                </a:rPr>
                <a:t>r</a:t>
              </a:r>
              <a:r>
                <a:rPr kumimoji="1" lang="en-US" altLang="ja-JP" sz="2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1" lang="ja-JP" altLang="en-US" sz="2400" baseline="-25000" dirty="0">
                <a:latin typeface="BKM-cmmi10" panose="020B0501010101010101" pitchFamily="34" charset="2"/>
              </a:endParaRPr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2149892" y="3692616"/>
              <a:ext cx="537633" cy="412750"/>
            </a:xfrm>
            <a:custGeom>
              <a:avLst/>
              <a:gdLst>
                <a:gd name="connsiteX0" fmla="*/ 0 w 537633"/>
                <a:gd name="connsiteY0" fmla="*/ 381000 h 381000"/>
                <a:gd name="connsiteX1" fmla="*/ 275166 w 537633"/>
                <a:gd name="connsiteY1" fmla="*/ 300567 h 381000"/>
                <a:gd name="connsiteX2" fmla="*/ 537633 w 537633"/>
                <a:gd name="connsiteY2" fmla="*/ 0 h 381000"/>
                <a:gd name="connsiteX0" fmla="*/ 0 w 537633"/>
                <a:gd name="connsiteY0" fmla="*/ 412750 h 412750"/>
                <a:gd name="connsiteX1" fmla="*/ 275166 w 537633"/>
                <a:gd name="connsiteY1" fmla="*/ 300567 h 412750"/>
                <a:gd name="connsiteX2" fmla="*/ 537633 w 537633"/>
                <a:gd name="connsiteY2" fmla="*/ 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633" h="412750">
                  <a:moveTo>
                    <a:pt x="0" y="412750"/>
                  </a:moveTo>
                  <a:cubicBezTo>
                    <a:pt x="92780" y="404283"/>
                    <a:pt x="185561" y="369359"/>
                    <a:pt x="275166" y="300567"/>
                  </a:cubicBezTo>
                  <a:cubicBezTo>
                    <a:pt x="364771" y="231775"/>
                    <a:pt x="451202" y="118533"/>
                    <a:pt x="537633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oval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330909" y="3423066"/>
              <a:ext cx="2542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>
                  <a:latin typeface="MT Extra" panose="05050102010205020202" pitchFamily="18" charset="2"/>
                  <a:cs typeface="Times New Roman" panose="02020603050405020304" pitchFamily="18" charset="0"/>
                </a:rPr>
                <a:t>l</a:t>
              </a:r>
              <a:endParaRPr kumimoji="1" lang="ja-JP" altLang="en-US" sz="2400" dirty="0">
                <a:latin typeface="BKM-cmmi10" panose="020B0501010101010101" pitchFamily="34" charset="2"/>
              </a:endParaRPr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2144447" y="2046273"/>
              <a:ext cx="90111" cy="1016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2882945" y="1576518"/>
              <a:ext cx="637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BKM-cmmi10" panose="020B0501010101010101" pitchFamily="34" charset="2"/>
                  <a:cs typeface="Times New Roman" panose="02020603050405020304" pitchFamily="18" charset="0"/>
                </a:rPr>
                <a:t>L</a:t>
              </a:r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/2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141646" y="1478073"/>
              <a:ext cx="2460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BKM-cmmi10" panose="020B0501010101010101" pitchFamily="34" charset="2"/>
                  <a:cs typeface="Times New Roman" panose="02020603050405020304" pitchFamily="18" charset="0"/>
                </a:rPr>
                <a:t>r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500643" y="1605153"/>
              <a:ext cx="281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BKM-cmmi10" panose="020B0501010101010101" pitchFamily="34" charset="2"/>
                  <a:cs typeface="Times New Roman" panose="02020603050405020304" pitchFamily="18" charset="0"/>
                </a:rPr>
                <a:t>x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線コネクタ 29"/>
            <p:cNvCxnSpPr>
              <a:stCxn id="11" idx="2"/>
            </p:cNvCxnSpPr>
            <p:nvPr/>
          </p:nvCxnSpPr>
          <p:spPr>
            <a:xfrm flipV="1">
              <a:off x="3151076" y="1872805"/>
              <a:ext cx="186" cy="1713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2156262" y="1993711"/>
              <a:ext cx="937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BKM-cmmi10" panose="020B0501010101010101" pitchFamily="34" charset="2"/>
                  <a:cs typeface="Times New Roman" panose="02020603050405020304" pitchFamily="18" charset="0"/>
                </a:rPr>
                <a:t>r</a:t>
              </a:r>
              <a:r>
                <a:rPr kumimoji="1"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=∞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165389" y="4472724"/>
              <a:ext cx="577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err="1" smtClean="0">
                  <a:latin typeface="BKM-cmmi10" panose="020B0501010101010101" pitchFamily="34" charset="2"/>
                  <a:cs typeface="Times New Roman" panose="02020603050405020304" pitchFamily="18" charset="0"/>
                </a:rPr>
                <a:t>r</a:t>
              </a:r>
              <a:r>
                <a:rPr kumimoji="1" lang="en-US" altLang="ja-JP" sz="2400" baseline="-25000" dirty="0" err="1" smtClean="0">
                  <a:latin typeface="BKM-cmmi10" panose="020B0501010101010101" pitchFamily="34" charset="2"/>
                  <a:cs typeface="Times New Roman" panose="02020603050405020304" pitchFamily="18" charset="0"/>
                </a:rPr>
                <a:t>H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線コネクタ 32"/>
            <p:cNvCxnSpPr/>
            <p:nvPr/>
          </p:nvCxnSpPr>
          <p:spPr>
            <a:xfrm>
              <a:off x="2144447" y="4539710"/>
              <a:ext cx="90111" cy="1016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タイトル 1"/>
          <p:cNvSpPr txBox="1">
            <a:spLocks/>
          </p:cNvSpPr>
          <p:nvPr/>
        </p:nvSpPr>
        <p:spPr>
          <a:xfrm>
            <a:off x="2141646" y="730945"/>
            <a:ext cx="6407994" cy="729555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dirty="0"/>
              <a:t>Perturbative string motion</a:t>
            </a:r>
            <a:endParaRPr lang="ja-JP" altLang="en-US" sz="3600" cap="none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28009" y="1738423"/>
            <a:ext cx="5034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Truncate </a:t>
            </a:r>
            <a:r>
              <a:rPr lang="en-US" altLang="ja-JP" sz="2200" b="1" dirty="0">
                <a:solidFill>
                  <a:srgbClr val="FFFF00"/>
                </a:solidFill>
                <a:latin typeface="BKM-cmmi10" panose="020B0501010101010101" pitchFamily="34" charset="2"/>
                <a:sym typeface="BKM-cmmi10" panose="020B0501010101010101" pitchFamily="34" charset="2"/>
              </a:rPr>
              <a:t></a:t>
            </a:r>
            <a:r>
              <a:rPr lang="en-US" altLang="ja-JP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200" b="1" dirty="0">
                <a:solidFill>
                  <a:srgbClr val="FFFF00"/>
                </a:solidFill>
                <a:latin typeface="MT Extra" panose="05050102010205020202" pitchFamily="18" charset="2"/>
                <a:cs typeface="Times New Roman" panose="02020603050405020304" pitchFamily="18" charset="0"/>
              </a:rPr>
              <a:t>l</a:t>
            </a:r>
            <a:r>
              <a:rPr lang="en-US" altLang="ja-JP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22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 up to lowest 2 modes </a:t>
            </a:r>
            <a:endParaRPr kumimoji="1" lang="ja-JP" altLang="en-US" sz="2200" b="1" dirty="0" err="1" smtClean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32" y="2325174"/>
            <a:ext cx="3893638" cy="255245"/>
          </a:xfrm>
          <a:prstGeom prst="rect">
            <a:avLst/>
          </a:prstGeom>
        </p:spPr>
      </p:pic>
      <p:grpSp>
        <p:nvGrpSpPr>
          <p:cNvPr id="37" name="グループ化 36"/>
          <p:cNvGrpSpPr/>
          <p:nvPr/>
        </p:nvGrpSpPr>
        <p:grpSpPr>
          <a:xfrm>
            <a:off x="5799057" y="2950652"/>
            <a:ext cx="1080256" cy="1290868"/>
            <a:chOff x="2404440" y="4005078"/>
            <a:chExt cx="1441509" cy="1722553"/>
          </a:xfrm>
        </p:grpSpPr>
        <p:sp>
          <p:nvSpPr>
            <p:cNvPr id="38" name="正方形/長方形 37"/>
            <p:cNvSpPr/>
            <p:nvPr/>
          </p:nvSpPr>
          <p:spPr>
            <a:xfrm rot="16200000">
              <a:off x="2918500" y="4800182"/>
              <a:ext cx="418372" cy="143652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A77DA7">
                    <a:shade val="67500"/>
                    <a:satMod val="115000"/>
                  </a:srgbClr>
                </a:gs>
                <a:gs pos="100000">
                  <a:srgbClr val="B789B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04440" y="4190670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 rot="16200000">
              <a:off x="2404440" y="4725832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>
              <a:off x="2404440" y="5307308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フリーフォーム 41"/>
            <p:cNvSpPr/>
            <p:nvPr/>
          </p:nvSpPr>
          <p:spPr>
            <a:xfrm>
              <a:off x="2665706" y="4188902"/>
              <a:ext cx="912061" cy="825510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11" h="2203451">
                  <a:moveTo>
                    <a:pt x="0" y="9525"/>
                  </a:moveTo>
                  <a:cubicBezTo>
                    <a:pt x="794" y="1246981"/>
                    <a:pt x="417513" y="2205037"/>
                    <a:pt x="1019175" y="2203450"/>
                  </a:cubicBezTo>
                  <a:cubicBezTo>
                    <a:pt x="1620837" y="2201863"/>
                    <a:pt x="2039143" y="1246981"/>
                    <a:pt x="2028825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2665706" y="4198193"/>
              <a:ext cx="912061" cy="985585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11" h="2203451">
                  <a:moveTo>
                    <a:pt x="0" y="9525"/>
                  </a:moveTo>
                  <a:cubicBezTo>
                    <a:pt x="794" y="1246981"/>
                    <a:pt x="417513" y="2205037"/>
                    <a:pt x="1019175" y="2203450"/>
                  </a:cubicBezTo>
                  <a:cubicBezTo>
                    <a:pt x="1620837" y="2201863"/>
                    <a:pt x="2039143" y="1246981"/>
                    <a:pt x="2028825" y="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7387497" y="2952155"/>
            <a:ext cx="1080256" cy="1290868"/>
            <a:chOff x="5086680" y="4011760"/>
            <a:chExt cx="1441509" cy="1722553"/>
          </a:xfrm>
        </p:grpSpPr>
        <p:sp>
          <p:nvSpPr>
            <p:cNvPr id="45" name="正方形/長方形 44"/>
            <p:cNvSpPr/>
            <p:nvPr/>
          </p:nvSpPr>
          <p:spPr>
            <a:xfrm rot="16200000">
              <a:off x="5600740" y="4806864"/>
              <a:ext cx="418372" cy="143652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A77DA7">
                    <a:shade val="67500"/>
                    <a:satMod val="115000"/>
                  </a:srgbClr>
                </a:gs>
                <a:gs pos="100000">
                  <a:srgbClr val="B789B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cxnSp>
          <p:nvCxnSpPr>
            <p:cNvPr id="46" name="直線矢印コネクタ 45"/>
            <p:cNvCxnSpPr/>
            <p:nvPr/>
          </p:nvCxnSpPr>
          <p:spPr>
            <a:xfrm>
              <a:off x="5086680" y="4197352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rot="16200000">
              <a:off x="5086680" y="4732514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>
              <a:off x="5086680" y="5313990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フリーフォーム 48"/>
            <p:cNvSpPr/>
            <p:nvPr/>
          </p:nvSpPr>
          <p:spPr>
            <a:xfrm>
              <a:off x="5347946" y="4195584"/>
              <a:ext cx="912061" cy="823505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11" h="2203451">
                  <a:moveTo>
                    <a:pt x="0" y="9525"/>
                  </a:moveTo>
                  <a:cubicBezTo>
                    <a:pt x="794" y="1246981"/>
                    <a:pt x="417513" y="2205037"/>
                    <a:pt x="1019175" y="2203450"/>
                  </a:cubicBezTo>
                  <a:cubicBezTo>
                    <a:pt x="1620837" y="2201863"/>
                    <a:pt x="2039143" y="1246981"/>
                    <a:pt x="2028825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5347948" y="4204874"/>
              <a:ext cx="997246" cy="838724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  <a:gd name="connsiteX0" fmla="*/ 0 w 2029011"/>
                <a:gd name="connsiteY0" fmla="*/ 9526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  <a:gd name="connsiteX0" fmla="*/ 0 w 2029011"/>
                <a:gd name="connsiteY0" fmla="*/ 9526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  <a:gd name="connsiteX0" fmla="*/ 0 w 2029011"/>
                <a:gd name="connsiteY0" fmla="*/ 9526 h 2203451"/>
                <a:gd name="connsiteX1" fmla="*/ 1019175 w 2029011"/>
                <a:gd name="connsiteY1" fmla="*/ 2203451 h 2203451"/>
                <a:gd name="connsiteX2" fmla="*/ 2028825 w 2029011"/>
                <a:gd name="connsiteY2" fmla="*/ 0 h 2203451"/>
                <a:gd name="connsiteX0" fmla="*/ 0 w 2028989"/>
                <a:gd name="connsiteY0" fmla="*/ 9526 h 2247256"/>
                <a:gd name="connsiteX1" fmla="*/ 1019175 w 2028989"/>
                <a:gd name="connsiteY1" fmla="*/ 2203451 h 2247256"/>
                <a:gd name="connsiteX2" fmla="*/ 2028825 w 2028989"/>
                <a:gd name="connsiteY2" fmla="*/ 0 h 2247256"/>
                <a:gd name="connsiteX0" fmla="*/ 0 w 2028940"/>
                <a:gd name="connsiteY0" fmla="*/ 9526 h 2203451"/>
                <a:gd name="connsiteX1" fmla="*/ 1019175 w 2028940"/>
                <a:gd name="connsiteY1" fmla="*/ 2203451 h 2203451"/>
                <a:gd name="connsiteX2" fmla="*/ 2028824 w 2028940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101584"/>
                <a:gd name="connsiteY0" fmla="*/ 9526 h 2230188"/>
                <a:gd name="connsiteX1" fmla="*/ 1019175 w 2101584"/>
                <a:gd name="connsiteY1" fmla="*/ 2203451 h 2230188"/>
                <a:gd name="connsiteX2" fmla="*/ 2028824 w 2101584"/>
                <a:gd name="connsiteY2" fmla="*/ 0 h 2230188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84405"/>
                <a:gd name="connsiteY0" fmla="*/ 9526 h 2224746"/>
                <a:gd name="connsiteX1" fmla="*/ 1019175 w 2084405"/>
                <a:gd name="connsiteY1" fmla="*/ 2203451 h 2224746"/>
                <a:gd name="connsiteX2" fmla="*/ 2028824 w 2084405"/>
                <a:gd name="connsiteY2" fmla="*/ 0 h 2224746"/>
                <a:gd name="connsiteX0" fmla="*/ 0 w 2079333"/>
                <a:gd name="connsiteY0" fmla="*/ 9526 h 2203453"/>
                <a:gd name="connsiteX1" fmla="*/ 1019175 w 2079333"/>
                <a:gd name="connsiteY1" fmla="*/ 2203451 h 2203453"/>
                <a:gd name="connsiteX2" fmla="*/ 2028825 w 2079333"/>
                <a:gd name="connsiteY2" fmla="*/ 0 h 2203453"/>
                <a:gd name="connsiteX0" fmla="*/ 0 w 2124818"/>
                <a:gd name="connsiteY0" fmla="*/ 9526 h 2203453"/>
                <a:gd name="connsiteX1" fmla="*/ 1019175 w 2124818"/>
                <a:gd name="connsiteY1" fmla="*/ 2203451 h 2203453"/>
                <a:gd name="connsiteX2" fmla="*/ 2028825 w 2124818"/>
                <a:gd name="connsiteY2" fmla="*/ 0 h 2203453"/>
                <a:gd name="connsiteX0" fmla="*/ 0 w 2124818"/>
                <a:gd name="connsiteY0" fmla="*/ 9526 h 2203453"/>
                <a:gd name="connsiteX1" fmla="*/ 1019175 w 2124818"/>
                <a:gd name="connsiteY1" fmla="*/ 2203451 h 2203453"/>
                <a:gd name="connsiteX2" fmla="*/ 2028825 w 2124818"/>
                <a:gd name="connsiteY2" fmla="*/ 0 h 2203453"/>
                <a:gd name="connsiteX0" fmla="*/ 0 w 2124818"/>
                <a:gd name="connsiteY0" fmla="*/ 9526 h 2203453"/>
                <a:gd name="connsiteX1" fmla="*/ 1019175 w 2124818"/>
                <a:gd name="connsiteY1" fmla="*/ 2203451 h 2203453"/>
                <a:gd name="connsiteX2" fmla="*/ 2028825 w 2124818"/>
                <a:gd name="connsiteY2" fmla="*/ 0 h 2203453"/>
                <a:gd name="connsiteX0" fmla="*/ 0 w 2134030"/>
                <a:gd name="connsiteY0" fmla="*/ 9526 h 2219866"/>
                <a:gd name="connsiteX1" fmla="*/ 1019175 w 2134030"/>
                <a:gd name="connsiteY1" fmla="*/ 2203451 h 2219866"/>
                <a:gd name="connsiteX2" fmla="*/ 2028825 w 2134030"/>
                <a:gd name="connsiteY2" fmla="*/ 0 h 2219866"/>
                <a:gd name="connsiteX0" fmla="*/ 0 w 2124818"/>
                <a:gd name="connsiteY0" fmla="*/ 9526 h 2203454"/>
                <a:gd name="connsiteX1" fmla="*/ 1019175 w 2124818"/>
                <a:gd name="connsiteY1" fmla="*/ 2203451 h 2203454"/>
                <a:gd name="connsiteX2" fmla="*/ 2028825 w 2124818"/>
                <a:gd name="connsiteY2" fmla="*/ 0 h 2203454"/>
                <a:gd name="connsiteX0" fmla="*/ 0 w 2124818"/>
                <a:gd name="connsiteY0" fmla="*/ 9526 h 2203451"/>
                <a:gd name="connsiteX1" fmla="*/ 1019175 w 2124818"/>
                <a:gd name="connsiteY1" fmla="*/ 2203451 h 2203451"/>
                <a:gd name="connsiteX2" fmla="*/ 2028825 w 2124818"/>
                <a:gd name="connsiteY2" fmla="*/ 0 h 2203451"/>
                <a:gd name="connsiteX0" fmla="*/ 0 w 2124821"/>
                <a:gd name="connsiteY0" fmla="*/ 9526 h 2203451"/>
                <a:gd name="connsiteX1" fmla="*/ 1019175 w 2124821"/>
                <a:gd name="connsiteY1" fmla="*/ 2203451 h 2203451"/>
                <a:gd name="connsiteX2" fmla="*/ 2028826 w 2124821"/>
                <a:gd name="connsiteY2" fmla="*/ 0 h 2203451"/>
                <a:gd name="connsiteX0" fmla="*/ 0 w 2208372"/>
                <a:gd name="connsiteY0" fmla="*/ 9526 h 2203451"/>
                <a:gd name="connsiteX1" fmla="*/ 1019175 w 2208372"/>
                <a:gd name="connsiteY1" fmla="*/ 2203451 h 2203451"/>
                <a:gd name="connsiteX2" fmla="*/ 2028826 w 2208372"/>
                <a:gd name="connsiteY2" fmla="*/ 0 h 2203451"/>
                <a:gd name="connsiteX0" fmla="*/ 0 w 2208372"/>
                <a:gd name="connsiteY0" fmla="*/ 9526 h 2203451"/>
                <a:gd name="connsiteX1" fmla="*/ 1019174 w 2208372"/>
                <a:gd name="connsiteY1" fmla="*/ 2203451 h 2203451"/>
                <a:gd name="connsiteX2" fmla="*/ 2028826 w 2208372"/>
                <a:gd name="connsiteY2" fmla="*/ 0 h 2203451"/>
                <a:gd name="connsiteX0" fmla="*/ 0 w 2218516"/>
                <a:gd name="connsiteY0" fmla="*/ 9526 h 2267483"/>
                <a:gd name="connsiteX1" fmla="*/ 1019174 w 2218516"/>
                <a:gd name="connsiteY1" fmla="*/ 2203451 h 2267483"/>
                <a:gd name="connsiteX2" fmla="*/ 2028826 w 2218516"/>
                <a:gd name="connsiteY2" fmla="*/ 0 h 2267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8516" h="2267483">
                  <a:moveTo>
                    <a:pt x="0" y="9526"/>
                  </a:moveTo>
                  <a:cubicBezTo>
                    <a:pt x="405050" y="1176998"/>
                    <a:pt x="574217" y="1829325"/>
                    <a:pt x="1019174" y="2203451"/>
                  </a:cubicBezTo>
                  <a:cubicBezTo>
                    <a:pt x="1464131" y="2577577"/>
                    <a:pt x="2684831" y="1243072"/>
                    <a:pt x="2028826" y="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</p:grpSp>
      <p:sp>
        <p:nvSpPr>
          <p:cNvPr id="53" name="右矢印 52"/>
          <p:cNvSpPr/>
          <p:nvPr/>
        </p:nvSpPr>
        <p:spPr>
          <a:xfrm rot="16200000">
            <a:off x="6271532" y="2727181"/>
            <a:ext cx="135306" cy="150812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右矢印 53"/>
          <p:cNvSpPr/>
          <p:nvPr/>
        </p:nvSpPr>
        <p:spPr>
          <a:xfrm rot="16200000">
            <a:off x="7859972" y="2720918"/>
            <a:ext cx="135306" cy="150812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930138" y="4576891"/>
            <a:ext cx="556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Then expand     up to 3rd order in </a:t>
            </a:r>
            <a:r>
              <a:rPr lang="en-US" altLang="ja-JP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</a:t>
            </a:r>
            <a:r>
              <a:rPr lang="en-US" altLang="ja-JP" sz="2400" b="1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i</a:t>
            </a:r>
            <a:r>
              <a:rPr lang="en-US" altLang="ja-JP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(</a:t>
            </a:r>
            <a:r>
              <a:rPr lang="en-US" altLang="ja-JP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</a:t>
            </a:r>
            <a:r>
              <a:rPr lang="en-US" altLang="ja-JP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)</a:t>
            </a:r>
            <a:endParaRPr kumimoji="1" lang="ja-JP" altLang="en-US" sz="2200" b="1" dirty="0" err="1" smtClean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81" b="82685"/>
          <a:stretch/>
        </p:blipFill>
        <p:spPr>
          <a:xfrm>
            <a:off x="5805932" y="4688924"/>
            <a:ext cx="269658" cy="234320"/>
          </a:xfrm>
          <a:prstGeom prst="rect">
            <a:avLst/>
          </a:prstGeom>
        </p:spPr>
      </p:pic>
      <p:sp>
        <p:nvSpPr>
          <p:cNvPr id="62" name="テキスト ボックス 61"/>
          <p:cNvSpPr txBox="1"/>
          <p:nvPr/>
        </p:nvSpPr>
        <p:spPr>
          <a:xfrm>
            <a:off x="3951206" y="4986346"/>
            <a:ext cx="299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x.) For </a:t>
            </a:r>
            <a:r>
              <a:rPr kumimoji="1" lang="en-US" altLang="ja-JP" i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2000" baseline="-25000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r>
              <a:rPr kumimoji="1" lang="en-US" altLang="ja-JP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= 1.1 </a:t>
            </a:r>
            <a:r>
              <a:rPr kumimoji="1" lang="en-US" altLang="ja-JP" i="1" dirty="0" err="1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2000" i="1" baseline="-25000" dirty="0" err="1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H</a:t>
            </a:r>
            <a:r>
              <a:rPr kumimoji="1" lang="en-US" altLang="ja-JP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endParaRPr kumimoji="1" lang="ja-JP" altLang="en-US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54" y="6552373"/>
            <a:ext cx="2232661" cy="240030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2" y="5429819"/>
            <a:ext cx="4708001" cy="9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角丸四角形 64"/>
          <p:cNvSpPr/>
          <p:nvPr/>
        </p:nvSpPr>
        <p:spPr>
          <a:xfrm>
            <a:off x="3960184" y="4534021"/>
            <a:ext cx="5657682" cy="2566273"/>
          </a:xfrm>
          <a:prstGeom prst="roundRect">
            <a:avLst>
              <a:gd name="adj" fmla="val 3511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36375" y="1709847"/>
            <a:ext cx="5657682" cy="2566273"/>
          </a:xfrm>
          <a:prstGeom prst="roundRect">
            <a:avLst>
              <a:gd name="adj" fmla="val 3511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36" name="タイトル 1"/>
          <p:cNvSpPr txBox="1">
            <a:spLocks/>
          </p:cNvSpPr>
          <p:nvPr/>
        </p:nvSpPr>
        <p:spPr>
          <a:xfrm>
            <a:off x="2141646" y="730945"/>
            <a:ext cx="6407994" cy="729555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dirty="0"/>
              <a:t>Perturbative string motion</a:t>
            </a:r>
            <a:endParaRPr lang="ja-JP" altLang="en-US" sz="3600" cap="none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28009" y="1738423"/>
            <a:ext cx="5034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Truncate </a:t>
            </a:r>
            <a:r>
              <a:rPr lang="en-US" altLang="ja-JP" sz="2200" b="1" dirty="0">
                <a:solidFill>
                  <a:srgbClr val="FFFF00"/>
                </a:solidFill>
                <a:latin typeface="BKM-cmmi10" panose="020B0501010101010101" pitchFamily="34" charset="2"/>
                <a:sym typeface="BKM-cmmi10" panose="020B0501010101010101" pitchFamily="34" charset="2"/>
              </a:rPr>
              <a:t></a:t>
            </a:r>
            <a:r>
              <a:rPr lang="en-US" altLang="ja-JP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200" b="1" dirty="0">
                <a:solidFill>
                  <a:srgbClr val="FFFF00"/>
                </a:solidFill>
                <a:latin typeface="MT Extra" panose="05050102010205020202" pitchFamily="18" charset="2"/>
                <a:cs typeface="Times New Roman" panose="02020603050405020304" pitchFamily="18" charset="0"/>
              </a:rPr>
              <a:t>l</a:t>
            </a:r>
            <a:r>
              <a:rPr lang="en-US" altLang="ja-JP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22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 up to lowest 2 modes </a:t>
            </a:r>
            <a:endParaRPr kumimoji="1" lang="ja-JP" altLang="en-US" sz="2200" b="1" dirty="0" err="1" smtClean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32" y="2325174"/>
            <a:ext cx="3893638" cy="255245"/>
          </a:xfrm>
          <a:prstGeom prst="rect">
            <a:avLst/>
          </a:prstGeom>
        </p:spPr>
      </p:pic>
      <p:grpSp>
        <p:nvGrpSpPr>
          <p:cNvPr id="37" name="グループ化 36"/>
          <p:cNvGrpSpPr/>
          <p:nvPr/>
        </p:nvGrpSpPr>
        <p:grpSpPr>
          <a:xfrm>
            <a:off x="5799057" y="2950652"/>
            <a:ext cx="1080256" cy="1290868"/>
            <a:chOff x="2404440" y="4005078"/>
            <a:chExt cx="1441509" cy="1722553"/>
          </a:xfrm>
        </p:grpSpPr>
        <p:sp>
          <p:nvSpPr>
            <p:cNvPr id="38" name="正方形/長方形 37"/>
            <p:cNvSpPr/>
            <p:nvPr/>
          </p:nvSpPr>
          <p:spPr>
            <a:xfrm rot="16200000">
              <a:off x="2918500" y="4800182"/>
              <a:ext cx="418372" cy="143652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A77DA7">
                    <a:shade val="67500"/>
                    <a:satMod val="115000"/>
                  </a:srgbClr>
                </a:gs>
                <a:gs pos="100000">
                  <a:srgbClr val="B789B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04440" y="4190670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 rot="16200000">
              <a:off x="2404440" y="4725832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>
              <a:off x="2404440" y="5307308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フリーフォーム 41"/>
            <p:cNvSpPr/>
            <p:nvPr/>
          </p:nvSpPr>
          <p:spPr>
            <a:xfrm>
              <a:off x="2665706" y="4188902"/>
              <a:ext cx="912061" cy="825510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11" h="2203451">
                  <a:moveTo>
                    <a:pt x="0" y="9525"/>
                  </a:moveTo>
                  <a:cubicBezTo>
                    <a:pt x="794" y="1246981"/>
                    <a:pt x="417513" y="2205037"/>
                    <a:pt x="1019175" y="2203450"/>
                  </a:cubicBezTo>
                  <a:cubicBezTo>
                    <a:pt x="1620837" y="2201863"/>
                    <a:pt x="2039143" y="1246981"/>
                    <a:pt x="2028825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2665706" y="4198193"/>
              <a:ext cx="912061" cy="985585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11" h="2203451">
                  <a:moveTo>
                    <a:pt x="0" y="9525"/>
                  </a:moveTo>
                  <a:cubicBezTo>
                    <a:pt x="794" y="1246981"/>
                    <a:pt x="417513" y="2205037"/>
                    <a:pt x="1019175" y="2203450"/>
                  </a:cubicBezTo>
                  <a:cubicBezTo>
                    <a:pt x="1620837" y="2201863"/>
                    <a:pt x="2039143" y="1246981"/>
                    <a:pt x="2028825" y="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7387497" y="2952155"/>
            <a:ext cx="1080256" cy="1290868"/>
            <a:chOff x="5086680" y="4011760"/>
            <a:chExt cx="1441509" cy="1722553"/>
          </a:xfrm>
        </p:grpSpPr>
        <p:sp>
          <p:nvSpPr>
            <p:cNvPr id="45" name="正方形/長方形 44"/>
            <p:cNvSpPr/>
            <p:nvPr/>
          </p:nvSpPr>
          <p:spPr>
            <a:xfrm rot="16200000">
              <a:off x="5600740" y="4806864"/>
              <a:ext cx="418372" cy="143652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A77DA7">
                    <a:shade val="67500"/>
                    <a:satMod val="115000"/>
                  </a:srgbClr>
                </a:gs>
                <a:gs pos="100000">
                  <a:srgbClr val="B789B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cxnSp>
          <p:nvCxnSpPr>
            <p:cNvPr id="46" name="直線矢印コネクタ 45"/>
            <p:cNvCxnSpPr/>
            <p:nvPr/>
          </p:nvCxnSpPr>
          <p:spPr>
            <a:xfrm>
              <a:off x="5086680" y="4197352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rot="16200000">
              <a:off x="5086680" y="4732514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>
              <a:off x="5086680" y="5313990"/>
              <a:ext cx="14415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フリーフォーム 48"/>
            <p:cNvSpPr/>
            <p:nvPr/>
          </p:nvSpPr>
          <p:spPr>
            <a:xfrm>
              <a:off x="5347946" y="4195584"/>
              <a:ext cx="912061" cy="823505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11" h="2203451">
                  <a:moveTo>
                    <a:pt x="0" y="9525"/>
                  </a:moveTo>
                  <a:cubicBezTo>
                    <a:pt x="794" y="1246981"/>
                    <a:pt x="417513" y="2205037"/>
                    <a:pt x="1019175" y="2203450"/>
                  </a:cubicBezTo>
                  <a:cubicBezTo>
                    <a:pt x="1620837" y="2201863"/>
                    <a:pt x="2039143" y="1246981"/>
                    <a:pt x="2028825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5347948" y="4204874"/>
              <a:ext cx="997246" cy="838724"/>
            </a:xfrm>
            <a:custGeom>
              <a:avLst/>
              <a:gdLst>
                <a:gd name="connsiteX0" fmla="*/ 0 w 2028825"/>
                <a:gd name="connsiteY0" fmla="*/ 9525 h 2203451"/>
                <a:gd name="connsiteX1" fmla="*/ 1019175 w 2028825"/>
                <a:gd name="connsiteY1" fmla="*/ 2203450 h 2203451"/>
                <a:gd name="connsiteX2" fmla="*/ 2028825 w 2028825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8940"/>
                <a:gd name="connsiteY0" fmla="*/ 9525 h 2203451"/>
                <a:gd name="connsiteX1" fmla="*/ 1019175 w 2028940"/>
                <a:gd name="connsiteY1" fmla="*/ 2203450 h 2203451"/>
                <a:gd name="connsiteX2" fmla="*/ 2028825 w 2028940"/>
                <a:gd name="connsiteY2" fmla="*/ 0 h 2203451"/>
                <a:gd name="connsiteX0" fmla="*/ 0 w 2029011"/>
                <a:gd name="connsiteY0" fmla="*/ 9525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  <a:gd name="connsiteX0" fmla="*/ 0 w 2029011"/>
                <a:gd name="connsiteY0" fmla="*/ 9526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  <a:gd name="connsiteX0" fmla="*/ 0 w 2029011"/>
                <a:gd name="connsiteY0" fmla="*/ 9526 h 2203451"/>
                <a:gd name="connsiteX1" fmla="*/ 1019175 w 2029011"/>
                <a:gd name="connsiteY1" fmla="*/ 2203450 h 2203451"/>
                <a:gd name="connsiteX2" fmla="*/ 2028825 w 2029011"/>
                <a:gd name="connsiteY2" fmla="*/ 0 h 2203451"/>
                <a:gd name="connsiteX0" fmla="*/ 0 w 2029011"/>
                <a:gd name="connsiteY0" fmla="*/ 9526 h 2203451"/>
                <a:gd name="connsiteX1" fmla="*/ 1019175 w 2029011"/>
                <a:gd name="connsiteY1" fmla="*/ 2203451 h 2203451"/>
                <a:gd name="connsiteX2" fmla="*/ 2028825 w 2029011"/>
                <a:gd name="connsiteY2" fmla="*/ 0 h 2203451"/>
                <a:gd name="connsiteX0" fmla="*/ 0 w 2028989"/>
                <a:gd name="connsiteY0" fmla="*/ 9526 h 2247256"/>
                <a:gd name="connsiteX1" fmla="*/ 1019175 w 2028989"/>
                <a:gd name="connsiteY1" fmla="*/ 2203451 h 2247256"/>
                <a:gd name="connsiteX2" fmla="*/ 2028825 w 2028989"/>
                <a:gd name="connsiteY2" fmla="*/ 0 h 2247256"/>
                <a:gd name="connsiteX0" fmla="*/ 0 w 2028940"/>
                <a:gd name="connsiteY0" fmla="*/ 9526 h 2203451"/>
                <a:gd name="connsiteX1" fmla="*/ 1019175 w 2028940"/>
                <a:gd name="connsiteY1" fmla="*/ 2203451 h 2203451"/>
                <a:gd name="connsiteX2" fmla="*/ 2028824 w 2028940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101584"/>
                <a:gd name="connsiteY0" fmla="*/ 9526 h 2230188"/>
                <a:gd name="connsiteX1" fmla="*/ 1019175 w 2101584"/>
                <a:gd name="connsiteY1" fmla="*/ 2203451 h 2230188"/>
                <a:gd name="connsiteX2" fmla="*/ 2028824 w 2101584"/>
                <a:gd name="connsiteY2" fmla="*/ 0 h 2230188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79333"/>
                <a:gd name="connsiteY0" fmla="*/ 9526 h 2203451"/>
                <a:gd name="connsiteX1" fmla="*/ 1019175 w 2079333"/>
                <a:gd name="connsiteY1" fmla="*/ 2203451 h 2203451"/>
                <a:gd name="connsiteX2" fmla="*/ 2028824 w 2079333"/>
                <a:gd name="connsiteY2" fmla="*/ 0 h 2203451"/>
                <a:gd name="connsiteX0" fmla="*/ 0 w 2084405"/>
                <a:gd name="connsiteY0" fmla="*/ 9526 h 2224746"/>
                <a:gd name="connsiteX1" fmla="*/ 1019175 w 2084405"/>
                <a:gd name="connsiteY1" fmla="*/ 2203451 h 2224746"/>
                <a:gd name="connsiteX2" fmla="*/ 2028824 w 2084405"/>
                <a:gd name="connsiteY2" fmla="*/ 0 h 2224746"/>
                <a:gd name="connsiteX0" fmla="*/ 0 w 2079333"/>
                <a:gd name="connsiteY0" fmla="*/ 9526 h 2203453"/>
                <a:gd name="connsiteX1" fmla="*/ 1019175 w 2079333"/>
                <a:gd name="connsiteY1" fmla="*/ 2203451 h 2203453"/>
                <a:gd name="connsiteX2" fmla="*/ 2028825 w 2079333"/>
                <a:gd name="connsiteY2" fmla="*/ 0 h 2203453"/>
                <a:gd name="connsiteX0" fmla="*/ 0 w 2124818"/>
                <a:gd name="connsiteY0" fmla="*/ 9526 h 2203453"/>
                <a:gd name="connsiteX1" fmla="*/ 1019175 w 2124818"/>
                <a:gd name="connsiteY1" fmla="*/ 2203451 h 2203453"/>
                <a:gd name="connsiteX2" fmla="*/ 2028825 w 2124818"/>
                <a:gd name="connsiteY2" fmla="*/ 0 h 2203453"/>
                <a:gd name="connsiteX0" fmla="*/ 0 w 2124818"/>
                <a:gd name="connsiteY0" fmla="*/ 9526 h 2203453"/>
                <a:gd name="connsiteX1" fmla="*/ 1019175 w 2124818"/>
                <a:gd name="connsiteY1" fmla="*/ 2203451 h 2203453"/>
                <a:gd name="connsiteX2" fmla="*/ 2028825 w 2124818"/>
                <a:gd name="connsiteY2" fmla="*/ 0 h 2203453"/>
                <a:gd name="connsiteX0" fmla="*/ 0 w 2124818"/>
                <a:gd name="connsiteY0" fmla="*/ 9526 h 2203453"/>
                <a:gd name="connsiteX1" fmla="*/ 1019175 w 2124818"/>
                <a:gd name="connsiteY1" fmla="*/ 2203451 h 2203453"/>
                <a:gd name="connsiteX2" fmla="*/ 2028825 w 2124818"/>
                <a:gd name="connsiteY2" fmla="*/ 0 h 2203453"/>
                <a:gd name="connsiteX0" fmla="*/ 0 w 2134030"/>
                <a:gd name="connsiteY0" fmla="*/ 9526 h 2219866"/>
                <a:gd name="connsiteX1" fmla="*/ 1019175 w 2134030"/>
                <a:gd name="connsiteY1" fmla="*/ 2203451 h 2219866"/>
                <a:gd name="connsiteX2" fmla="*/ 2028825 w 2134030"/>
                <a:gd name="connsiteY2" fmla="*/ 0 h 2219866"/>
                <a:gd name="connsiteX0" fmla="*/ 0 w 2124818"/>
                <a:gd name="connsiteY0" fmla="*/ 9526 h 2203454"/>
                <a:gd name="connsiteX1" fmla="*/ 1019175 w 2124818"/>
                <a:gd name="connsiteY1" fmla="*/ 2203451 h 2203454"/>
                <a:gd name="connsiteX2" fmla="*/ 2028825 w 2124818"/>
                <a:gd name="connsiteY2" fmla="*/ 0 h 2203454"/>
                <a:gd name="connsiteX0" fmla="*/ 0 w 2124818"/>
                <a:gd name="connsiteY0" fmla="*/ 9526 h 2203451"/>
                <a:gd name="connsiteX1" fmla="*/ 1019175 w 2124818"/>
                <a:gd name="connsiteY1" fmla="*/ 2203451 h 2203451"/>
                <a:gd name="connsiteX2" fmla="*/ 2028825 w 2124818"/>
                <a:gd name="connsiteY2" fmla="*/ 0 h 2203451"/>
                <a:gd name="connsiteX0" fmla="*/ 0 w 2124821"/>
                <a:gd name="connsiteY0" fmla="*/ 9526 h 2203451"/>
                <a:gd name="connsiteX1" fmla="*/ 1019175 w 2124821"/>
                <a:gd name="connsiteY1" fmla="*/ 2203451 h 2203451"/>
                <a:gd name="connsiteX2" fmla="*/ 2028826 w 2124821"/>
                <a:gd name="connsiteY2" fmla="*/ 0 h 2203451"/>
                <a:gd name="connsiteX0" fmla="*/ 0 w 2208372"/>
                <a:gd name="connsiteY0" fmla="*/ 9526 h 2203451"/>
                <a:gd name="connsiteX1" fmla="*/ 1019175 w 2208372"/>
                <a:gd name="connsiteY1" fmla="*/ 2203451 h 2203451"/>
                <a:gd name="connsiteX2" fmla="*/ 2028826 w 2208372"/>
                <a:gd name="connsiteY2" fmla="*/ 0 h 2203451"/>
                <a:gd name="connsiteX0" fmla="*/ 0 w 2208372"/>
                <a:gd name="connsiteY0" fmla="*/ 9526 h 2203451"/>
                <a:gd name="connsiteX1" fmla="*/ 1019174 w 2208372"/>
                <a:gd name="connsiteY1" fmla="*/ 2203451 h 2203451"/>
                <a:gd name="connsiteX2" fmla="*/ 2028826 w 2208372"/>
                <a:gd name="connsiteY2" fmla="*/ 0 h 2203451"/>
                <a:gd name="connsiteX0" fmla="*/ 0 w 2218516"/>
                <a:gd name="connsiteY0" fmla="*/ 9526 h 2267483"/>
                <a:gd name="connsiteX1" fmla="*/ 1019174 w 2218516"/>
                <a:gd name="connsiteY1" fmla="*/ 2203451 h 2267483"/>
                <a:gd name="connsiteX2" fmla="*/ 2028826 w 2218516"/>
                <a:gd name="connsiteY2" fmla="*/ 0 h 2267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8516" h="2267483">
                  <a:moveTo>
                    <a:pt x="0" y="9526"/>
                  </a:moveTo>
                  <a:cubicBezTo>
                    <a:pt x="405050" y="1176998"/>
                    <a:pt x="574217" y="1829325"/>
                    <a:pt x="1019174" y="2203451"/>
                  </a:cubicBezTo>
                  <a:cubicBezTo>
                    <a:pt x="1464131" y="2577577"/>
                    <a:pt x="2684831" y="1243072"/>
                    <a:pt x="2028826" y="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</p:grpSp>
      <p:sp>
        <p:nvSpPr>
          <p:cNvPr id="53" name="右矢印 52"/>
          <p:cNvSpPr/>
          <p:nvPr/>
        </p:nvSpPr>
        <p:spPr>
          <a:xfrm rot="16200000">
            <a:off x="6271532" y="2727181"/>
            <a:ext cx="135306" cy="150812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右矢印 53"/>
          <p:cNvSpPr/>
          <p:nvPr/>
        </p:nvSpPr>
        <p:spPr>
          <a:xfrm rot="16200000">
            <a:off x="7859972" y="2720918"/>
            <a:ext cx="135306" cy="150812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930138" y="4576891"/>
            <a:ext cx="556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Then expand     up to 3rd order in </a:t>
            </a:r>
            <a:r>
              <a:rPr lang="en-US" altLang="ja-JP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</a:t>
            </a:r>
            <a:r>
              <a:rPr lang="en-US" altLang="ja-JP" sz="2400" b="1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i</a:t>
            </a:r>
            <a:r>
              <a:rPr lang="en-US" altLang="ja-JP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(</a:t>
            </a:r>
            <a:r>
              <a:rPr lang="en-US" altLang="ja-JP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</a:t>
            </a:r>
            <a:r>
              <a:rPr lang="en-US" altLang="ja-JP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)</a:t>
            </a:r>
            <a:endParaRPr kumimoji="1" lang="ja-JP" altLang="en-US" sz="2200" b="1" dirty="0" err="1" smtClean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81" b="82685"/>
          <a:stretch/>
        </p:blipFill>
        <p:spPr>
          <a:xfrm>
            <a:off x="5805932" y="4688924"/>
            <a:ext cx="269658" cy="234320"/>
          </a:xfrm>
          <a:prstGeom prst="rect">
            <a:avLst/>
          </a:prstGeom>
        </p:spPr>
      </p:pic>
      <p:sp>
        <p:nvSpPr>
          <p:cNvPr id="62" name="テキスト ボックス 61"/>
          <p:cNvSpPr txBox="1"/>
          <p:nvPr/>
        </p:nvSpPr>
        <p:spPr>
          <a:xfrm>
            <a:off x="3951206" y="4986346"/>
            <a:ext cx="299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x.) For </a:t>
            </a:r>
            <a:r>
              <a:rPr kumimoji="1" lang="en-US" altLang="ja-JP" i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2000" baseline="-25000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r>
              <a:rPr kumimoji="1" lang="en-US" altLang="ja-JP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= 1.1 </a:t>
            </a:r>
            <a:r>
              <a:rPr kumimoji="1" lang="en-US" altLang="ja-JP" i="1" dirty="0" err="1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</a:t>
            </a:r>
            <a:r>
              <a:rPr kumimoji="1" lang="en-US" altLang="ja-JP" sz="2000" i="1" baseline="-25000" dirty="0" err="1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H</a:t>
            </a:r>
            <a:r>
              <a:rPr kumimoji="1" lang="en-US" altLang="ja-JP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endParaRPr kumimoji="1" lang="ja-JP" altLang="en-US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54" y="6552373"/>
            <a:ext cx="2232661" cy="240030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2" y="5429819"/>
            <a:ext cx="4708001" cy="994136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04" y="1737359"/>
            <a:ext cx="2974758" cy="1813273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27" y="3813089"/>
            <a:ext cx="3016556" cy="1767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2" y="2474530"/>
            <a:ext cx="174986" cy="187484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5"/>
          <a:stretch/>
        </p:blipFill>
        <p:spPr>
          <a:xfrm>
            <a:off x="1923598" y="3563497"/>
            <a:ext cx="174986" cy="149397"/>
          </a:xfrm>
          <a:prstGeom prst="rect">
            <a:avLst/>
          </a:prstGeom>
        </p:spPr>
      </p:pic>
      <p:sp>
        <p:nvSpPr>
          <p:cNvPr id="61" name="テキスト ボックス 60"/>
          <p:cNvSpPr txBox="1"/>
          <p:nvPr/>
        </p:nvSpPr>
        <p:spPr>
          <a:xfrm>
            <a:off x="232136" y="1270000"/>
            <a:ext cx="273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Poincaré </a:t>
            </a:r>
            <a:r>
              <a:rPr lang="en-US" altLang="ja-JP" sz="24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plot</a:t>
            </a:r>
            <a:endParaRPr lang="en-US" altLang="ja-JP" sz="24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33674" y="5701864"/>
            <a:ext cx="358271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Chaotic (scattered plot) in near-horizon region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 ~ 0.04×2π</a:t>
            </a:r>
            <a:r>
              <a:rPr lang="en-US" altLang="ja-JP" sz="2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ja-JP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ℏ</a:t>
            </a:r>
            <a:endParaRPr lang="en-US" altLang="ja-JP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角丸四角形 67"/>
          <p:cNvSpPr/>
          <p:nvPr/>
        </p:nvSpPr>
        <p:spPr>
          <a:xfrm>
            <a:off x="467360" y="3780078"/>
            <a:ext cx="3129860" cy="1855547"/>
          </a:xfrm>
          <a:prstGeom prst="roundRect">
            <a:avLst>
              <a:gd name="adj" fmla="val 4421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楕円 68"/>
          <p:cNvSpPr/>
          <p:nvPr/>
        </p:nvSpPr>
        <p:spPr>
          <a:xfrm>
            <a:off x="3210560" y="2433320"/>
            <a:ext cx="275030" cy="275030"/>
          </a:xfrm>
          <a:prstGeom prst="ellips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/>
          <p:cNvSpPr/>
          <p:nvPr/>
        </p:nvSpPr>
        <p:spPr>
          <a:xfrm>
            <a:off x="3462867" y="2652607"/>
            <a:ext cx="303728" cy="1151466"/>
          </a:xfrm>
          <a:custGeom>
            <a:avLst/>
            <a:gdLst>
              <a:gd name="connsiteX0" fmla="*/ 0 w 303728"/>
              <a:gd name="connsiteY0" fmla="*/ 0 h 1151466"/>
              <a:gd name="connsiteX1" fmla="*/ 302683 w 303728"/>
              <a:gd name="connsiteY1" fmla="*/ 594783 h 1151466"/>
              <a:gd name="connsiteX2" fmla="*/ 80433 w 303728"/>
              <a:gd name="connsiteY2" fmla="*/ 1151466 h 11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728" h="1151466">
                <a:moveTo>
                  <a:pt x="0" y="0"/>
                </a:moveTo>
                <a:cubicBezTo>
                  <a:pt x="144639" y="201436"/>
                  <a:pt x="289278" y="402872"/>
                  <a:pt x="302683" y="594783"/>
                </a:cubicBezTo>
                <a:cubicBezTo>
                  <a:pt x="316088" y="786694"/>
                  <a:pt x="198260" y="969080"/>
                  <a:pt x="80433" y="1151466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63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336886" y="4284644"/>
            <a:ext cx="8727166" cy="2299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Wingdings" charset="2"/>
              <a:buChar char="n"/>
            </a:pPr>
            <a:r>
              <a:rPr lang="en-US" altLang="ja-JP" sz="2400" dirty="0" smtClean="0"/>
              <a:t> We study </a:t>
            </a:r>
            <a:r>
              <a:rPr lang="en-US" altLang="ja-JP" sz="2400" dirty="0" smtClean="0">
                <a:solidFill>
                  <a:srgbClr val="CAA9CB"/>
                </a:solidFill>
              </a:rPr>
              <a:t>effect of temperature to chaos in classical gravity</a:t>
            </a:r>
            <a:r>
              <a:rPr lang="en-US" altLang="ja-JP" sz="2400" dirty="0" smtClean="0">
                <a:solidFill>
                  <a:srgbClr val="DCCADC"/>
                </a:solidFill>
              </a:rPr>
              <a:t>.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charset="2"/>
              <a:buChar char="n"/>
            </a:pPr>
            <a:endParaRPr lang="en-US" altLang="ja-JP" sz="2400" dirty="0"/>
          </a:p>
          <a:p>
            <a:pPr>
              <a:spcAft>
                <a:spcPts val="1200"/>
              </a:spcAft>
              <a:buFont typeface="Wingdings" charset="2"/>
              <a:buChar char="n"/>
            </a:pPr>
            <a:r>
              <a:rPr lang="en-US" altLang="ja-JP" sz="2400" dirty="0" smtClean="0"/>
              <a:t> To probe effect of </a:t>
            </a:r>
            <a:r>
              <a:rPr lang="en-US" altLang="ja-JP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𝜅</a:t>
            </a:r>
            <a:r>
              <a:rPr lang="en-US" altLang="ja-JP" sz="2400" dirty="0" smtClean="0"/>
              <a:t>, we look at </a:t>
            </a:r>
            <a:r>
              <a:rPr lang="en-US" altLang="ja-JP" sz="2400" dirty="0" smtClean="0">
                <a:solidFill>
                  <a:srgbClr val="CAA9CB"/>
                </a:solidFill>
              </a:rPr>
              <a:t>trajectories very close to BH</a:t>
            </a:r>
            <a:r>
              <a:rPr lang="en-US" altLang="ja-JP" sz="2400" dirty="0" smtClean="0">
                <a:solidFill>
                  <a:srgbClr val="DCCADC"/>
                </a:solidFill>
              </a:rPr>
              <a:t>.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9110" y="5027585"/>
            <a:ext cx="6876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Use </a:t>
            </a:r>
            <a:r>
              <a:rPr kumimoji="1" lang="en-US" altLang="ja-JP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BH surface gravity                            </a:t>
            </a:r>
            <a:r>
              <a:rPr kumimoji="1"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instead.</a:t>
            </a:r>
            <a:endParaRPr kumimoji="1" lang="ja-JP" alt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19" y="5084884"/>
            <a:ext cx="2015674" cy="380060"/>
          </a:xfrm>
          <a:prstGeom prst="rect">
            <a:avLst/>
          </a:prstGeom>
        </p:spPr>
      </p:pic>
      <p:cxnSp>
        <p:nvCxnSpPr>
          <p:cNvPr id="33" name="直線矢印コネクタ 32"/>
          <p:cNvCxnSpPr/>
          <p:nvPr/>
        </p:nvCxnSpPr>
        <p:spPr>
          <a:xfrm flipV="1">
            <a:off x="4186277" y="4808101"/>
            <a:ext cx="0" cy="249238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011" y="884888"/>
            <a:ext cx="6882062" cy="132200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kumimoji="1" lang="en-US" altLang="ja-JP" sz="2400" dirty="0" smtClean="0"/>
              <a:t> Motivation:</a:t>
            </a:r>
          </a:p>
          <a:p>
            <a:pPr marL="357188" indent="0">
              <a:buClr>
                <a:schemeClr val="accent2"/>
              </a:buClr>
              <a:buNone/>
            </a:pPr>
            <a:r>
              <a:rPr kumimoji="1" lang="en-US" altLang="ja-JP" sz="2400" dirty="0" smtClean="0">
                <a:solidFill>
                  <a:srgbClr val="FFC000"/>
                </a:solidFill>
              </a:rPr>
              <a:t>A bound on chaos in QFT at temperature </a:t>
            </a:r>
            <a:r>
              <a:rPr kumimoji="1" lang="en-US" altLang="ja-JP" sz="2400" i="1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1" lang="en-US" altLang="ja-JP" sz="2400" dirty="0" smtClean="0">
                <a:solidFill>
                  <a:srgbClr val="FFC000"/>
                </a:solidFill>
              </a:rPr>
              <a:t> :</a:t>
            </a:r>
            <a:endParaRPr kumimoji="1"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037936" y="2427528"/>
            <a:ext cx="3847612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lvl="1" defTabSz="3668569">
              <a:lnSpc>
                <a:spcPct val="130000"/>
              </a:lnSpc>
              <a:spcBef>
                <a:spcPts val="600"/>
              </a:spcBef>
              <a:buClr>
                <a:prstClr val="white"/>
              </a:buClr>
            </a:pPr>
            <a:r>
              <a:rPr lang="en-US" altLang="ja-JP" dirty="0">
                <a:solidFill>
                  <a:prstClr val="white">
                    <a:lumMod val="6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[Maldacena-Shenker-Stanford</a:t>
            </a:r>
            <a:r>
              <a:rPr lang="nl-NL" altLang="ja-JP" dirty="0">
                <a:solidFill>
                  <a:prstClr val="white">
                    <a:lumMod val="6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 '</a:t>
            </a:r>
            <a:r>
              <a:rPr lang="en-US" altLang="ja-JP" dirty="0">
                <a:solidFill>
                  <a:prstClr val="white">
                    <a:lumMod val="6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15]</a:t>
            </a:r>
          </a:p>
        </p:txBody>
      </p: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291707" y="2953305"/>
            <a:ext cx="7889767" cy="517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Wingdings" charset="2"/>
              <a:buChar char="u"/>
            </a:pPr>
            <a:r>
              <a:rPr lang="en-US" altLang="ja-JP" sz="2400" dirty="0" smtClean="0"/>
              <a:t> Probing </a:t>
            </a:r>
            <a:r>
              <a:rPr lang="en-US" altLang="ja-JP" sz="2400" dirty="0" smtClean="0">
                <a:solidFill>
                  <a:srgbClr val="FFC000"/>
                </a:solidFill>
              </a:rPr>
              <a:t>the effect of temperature </a:t>
            </a:r>
            <a:r>
              <a:rPr lang="en-US" altLang="ja-JP" sz="24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400" dirty="0" smtClean="0">
                <a:solidFill>
                  <a:srgbClr val="FFC000"/>
                </a:solidFill>
              </a:rPr>
              <a:t> to chaos in QFT</a:t>
            </a:r>
            <a:r>
              <a:rPr lang="en-US" altLang="ja-JP" sz="2400" dirty="0" smtClean="0"/>
              <a:t>.</a:t>
            </a:r>
            <a:endParaRPr lang="ja-JP" altLang="en-US" sz="2400" dirty="0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04" y="1945279"/>
            <a:ext cx="2828925" cy="533400"/>
          </a:xfrm>
          <a:prstGeom prst="rect">
            <a:avLst/>
          </a:prstGeom>
        </p:spPr>
      </p:pic>
      <p:sp>
        <p:nvSpPr>
          <p:cNvPr id="39" name="角丸四角形 38"/>
          <p:cNvSpPr/>
          <p:nvPr/>
        </p:nvSpPr>
        <p:spPr>
          <a:xfrm>
            <a:off x="134753" y="741145"/>
            <a:ext cx="8884119" cy="2825608"/>
          </a:xfrm>
          <a:prstGeom prst="roundRect">
            <a:avLst>
              <a:gd name="adj" fmla="val 9415"/>
            </a:avLst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142875" y="4058626"/>
            <a:ext cx="8875997" cy="2313297"/>
          </a:xfrm>
          <a:prstGeom prst="roundRect">
            <a:avLst>
              <a:gd name="adj" fmla="val 9415"/>
            </a:avLst>
          </a:prstGeom>
          <a:ln w="19050">
            <a:solidFill>
              <a:srgbClr val="CAA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>
            <a:off x="3263900" y="4694228"/>
            <a:ext cx="1587500" cy="0"/>
          </a:xfrm>
          <a:prstGeom prst="lin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59"/>
            <a:ext cx="7955280" cy="412252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Chaos bound for particle near BH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/>
              <a:t>Chaos bound for AdS string</a:t>
            </a:r>
          </a:p>
          <a:p>
            <a:pPr lvl="1">
              <a:lnSpc>
                <a:spcPct val="200000"/>
              </a:lnSpc>
            </a:pPr>
            <a:r>
              <a:rPr kumimoji="1" lang="en-US" altLang="ja-JP" sz="3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Perturbative motion</a:t>
            </a:r>
          </a:p>
          <a:p>
            <a:pPr lvl="1">
              <a:lnSpc>
                <a:spcPct val="200000"/>
              </a:lnSpc>
            </a:pPr>
            <a:r>
              <a:rPr lang="en-US" altLang="ja-JP" sz="3000" dirty="0"/>
              <a:t>Nonlinear time evolution &amp; </a:t>
            </a:r>
            <a:r>
              <a:rPr lang="en-US" altLang="ja-JP" sz="3000" dirty="0" smtClean="0"/>
              <a:t>chaos</a:t>
            </a:r>
            <a:endParaRPr kumimoji="1" lang="en-US" altLang="ja-JP" sz="3000" dirty="0" smtClean="0"/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Summary</a:t>
            </a:r>
            <a:endParaRPr kumimoji="1" lang="ja-JP" alt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09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171700" y="375345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smtClean="0"/>
              <a:t>Chaos Bound for AdS String</a:t>
            </a:r>
            <a:endParaRPr lang="ja-JP" altLang="en-US" sz="3600" cap="none" dirty="0"/>
          </a:p>
        </p:txBody>
      </p:sp>
      <p:sp>
        <p:nvSpPr>
          <p:cNvPr id="4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7955280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Nonlinear dynamics of string</a:t>
            </a:r>
            <a:endParaRPr kumimoji="1" lang="ja-JP" altLang="en-US" sz="2800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4652348" y="1957811"/>
            <a:ext cx="4542467" cy="4711072"/>
            <a:chOff x="1431881" y="2059415"/>
            <a:chExt cx="4542467" cy="4711072"/>
          </a:xfrm>
        </p:grpSpPr>
        <p:sp>
          <p:nvSpPr>
            <p:cNvPr id="70" name="テキスト ボックス 69"/>
            <p:cNvSpPr txBox="1"/>
            <p:nvPr/>
          </p:nvSpPr>
          <p:spPr>
            <a:xfrm>
              <a:off x="5135458" y="3506785"/>
              <a:ext cx="838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1653761" y="2493331"/>
              <a:ext cx="729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charset="0"/>
                </a:rPr>
                <a:t>⊥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79305" y="2111268"/>
              <a:ext cx="2696225" cy="167902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平行四辺形 35"/>
            <p:cNvSpPr/>
            <p:nvPr/>
          </p:nvSpPr>
          <p:spPr>
            <a:xfrm rot="10800000" flipV="1">
              <a:off x="1431881" y="5736760"/>
              <a:ext cx="4510636" cy="1033727"/>
            </a:xfrm>
            <a:prstGeom prst="parallelogram">
              <a:avLst>
                <a:gd name="adj" fmla="val 160583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704282" y="2917402"/>
              <a:ext cx="0" cy="3319059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フリーフォーム 34"/>
            <p:cNvSpPr/>
            <p:nvPr/>
          </p:nvSpPr>
          <p:spPr>
            <a:xfrm>
              <a:off x="2632543" y="2474281"/>
              <a:ext cx="1837936" cy="2900915"/>
            </a:xfrm>
            <a:custGeom>
              <a:avLst/>
              <a:gdLst>
                <a:gd name="connsiteX0" fmla="*/ 153041 w 1254354"/>
                <a:gd name="connsiteY0" fmla="*/ 0 h 2407175"/>
                <a:gd name="connsiteX1" fmla="*/ 158121 w 1254354"/>
                <a:gd name="connsiteY1" fmla="*/ 553720 h 2407175"/>
                <a:gd name="connsiteX2" fmla="*/ 641 w 1254354"/>
                <a:gd name="connsiteY2" fmla="*/ 746760 h 2407175"/>
                <a:gd name="connsiteX3" fmla="*/ 117481 w 1254354"/>
                <a:gd name="connsiteY3" fmla="*/ 985520 h 2407175"/>
                <a:gd name="connsiteX4" fmla="*/ 457841 w 1254354"/>
                <a:gd name="connsiteY4" fmla="*/ 2230120 h 2407175"/>
                <a:gd name="connsiteX5" fmla="*/ 1042041 w 1254354"/>
                <a:gd name="connsiteY5" fmla="*/ 2331720 h 2407175"/>
                <a:gd name="connsiteX6" fmla="*/ 1179201 w 1254354"/>
                <a:gd name="connsiteY6" fmla="*/ 1590040 h 2407175"/>
                <a:gd name="connsiteX7" fmla="*/ 1036961 w 1254354"/>
                <a:gd name="connsiteY7" fmla="*/ 1391920 h 2407175"/>
                <a:gd name="connsiteX8" fmla="*/ 1230001 w 1254354"/>
                <a:gd name="connsiteY8" fmla="*/ 1168400 h 2407175"/>
                <a:gd name="connsiteX9" fmla="*/ 1245241 w 1254354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603 w 1253916"/>
                <a:gd name="connsiteY0" fmla="*/ 0 h 2403716"/>
                <a:gd name="connsiteX1" fmla="*/ 132283 w 1253916"/>
                <a:gd name="connsiteY1" fmla="*/ 553720 h 2403716"/>
                <a:gd name="connsiteX2" fmla="*/ 203 w 1253916"/>
                <a:gd name="connsiteY2" fmla="*/ 746760 h 2403716"/>
                <a:gd name="connsiteX3" fmla="*/ 111963 w 1253916"/>
                <a:gd name="connsiteY3" fmla="*/ 1051560 h 2403716"/>
                <a:gd name="connsiteX4" fmla="*/ 457403 w 1253916"/>
                <a:gd name="connsiteY4" fmla="*/ 2230120 h 2403716"/>
                <a:gd name="connsiteX5" fmla="*/ 1041603 w 1253916"/>
                <a:gd name="connsiteY5" fmla="*/ 2331720 h 2403716"/>
                <a:gd name="connsiteX6" fmla="*/ 1178763 w 1253916"/>
                <a:gd name="connsiteY6" fmla="*/ 1590040 h 2403716"/>
                <a:gd name="connsiteX7" fmla="*/ 1036523 w 1253916"/>
                <a:gd name="connsiteY7" fmla="*/ 1391920 h 2403716"/>
                <a:gd name="connsiteX8" fmla="*/ 1229563 w 1253916"/>
                <a:gd name="connsiteY8" fmla="*/ 1168400 h 2403716"/>
                <a:gd name="connsiteX9" fmla="*/ 1244803 w 1253916"/>
                <a:gd name="connsiteY9" fmla="*/ 767080 h 2403716"/>
                <a:gd name="connsiteX0" fmla="*/ 152507 w 1253820"/>
                <a:gd name="connsiteY0" fmla="*/ 0 h 2405831"/>
                <a:gd name="connsiteX1" fmla="*/ 132187 w 1253820"/>
                <a:gd name="connsiteY1" fmla="*/ 553720 h 2405831"/>
                <a:gd name="connsiteX2" fmla="*/ 107 w 1253820"/>
                <a:gd name="connsiteY2" fmla="*/ 746760 h 2405831"/>
                <a:gd name="connsiteX3" fmla="*/ 116947 w 1253820"/>
                <a:gd name="connsiteY3" fmla="*/ 1010920 h 2405831"/>
                <a:gd name="connsiteX4" fmla="*/ 457307 w 1253820"/>
                <a:gd name="connsiteY4" fmla="*/ 2230120 h 2405831"/>
                <a:gd name="connsiteX5" fmla="*/ 1041507 w 1253820"/>
                <a:gd name="connsiteY5" fmla="*/ 2331720 h 2405831"/>
                <a:gd name="connsiteX6" fmla="*/ 1178667 w 1253820"/>
                <a:gd name="connsiteY6" fmla="*/ 1590040 h 2405831"/>
                <a:gd name="connsiteX7" fmla="*/ 1036427 w 1253820"/>
                <a:gd name="connsiteY7" fmla="*/ 1391920 h 2405831"/>
                <a:gd name="connsiteX8" fmla="*/ 1229467 w 1253820"/>
                <a:gd name="connsiteY8" fmla="*/ 1168400 h 2405831"/>
                <a:gd name="connsiteX9" fmla="*/ 1244707 w 1253820"/>
                <a:gd name="connsiteY9" fmla="*/ 767080 h 2405831"/>
                <a:gd name="connsiteX0" fmla="*/ 57290 w 1158603"/>
                <a:gd name="connsiteY0" fmla="*/ 0 h 2405831"/>
                <a:gd name="connsiteX1" fmla="*/ 36970 w 1158603"/>
                <a:gd name="connsiteY1" fmla="*/ 553720 h 2405831"/>
                <a:gd name="connsiteX2" fmla="*/ 21730 w 1158603"/>
                <a:gd name="connsiteY2" fmla="*/ 1010920 h 2405831"/>
                <a:gd name="connsiteX3" fmla="*/ 362090 w 1158603"/>
                <a:gd name="connsiteY3" fmla="*/ 2230120 h 2405831"/>
                <a:gd name="connsiteX4" fmla="*/ 946290 w 1158603"/>
                <a:gd name="connsiteY4" fmla="*/ 2331720 h 2405831"/>
                <a:gd name="connsiteX5" fmla="*/ 1083450 w 1158603"/>
                <a:gd name="connsiteY5" fmla="*/ 1590040 h 2405831"/>
                <a:gd name="connsiteX6" fmla="*/ 941210 w 1158603"/>
                <a:gd name="connsiteY6" fmla="*/ 1391920 h 2405831"/>
                <a:gd name="connsiteX7" fmla="*/ 1134250 w 1158603"/>
                <a:gd name="connsiteY7" fmla="*/ 1168400 h 2405831"/>
                <a:gd name="connsiteX8" fmla="*/ 1149490 w 1158603"/>
                <a:gd name="connsiteY8" fmla="*/ 767080 h 2405831"/>
                <a:gd name="connsiteX0" fmla="*/ 153351 w 1254664"/>
                <a:gd name="connsiteY0" fmla="*/ 0 h 2405831"/>
                <a:gd name="connsiteX1" fmla="*/ 133031 w 1254664"/>
                <a:gd name="connsiteY1" fmla="*/ 553720 h 2405831"/>
                <a:gd name="connsiteX2" fmla="*/ 104 w 1254664"/>
                <a:gd name="connsiteY2" fmla="*/ 763270 h 2405831"/>
                <a:gd name="connsiteX3" fmla="*/ 117791 w 1254664"/>
                <a:gd name="connsiteY3" fmla="*/ 1010920 h 2405831"/>
                <a:gd name="connsiteX4" fmla="*/ 458151 w 1254664"/>
                <a:gd name="connsiteY4" fmla="*/ 2230120 h 2405831"/>
                <a:gd name="connsiteX5" fmla="*/ 1042351 w 1254664"/>
                <a:gd name="connsiteY5" fmla="*/ 2331720 h 2405831"/>
                <a:gd name="connsiteX6" fmla="*/ 1179511 w 1254664"/>
                <a:gd name="connsiteY6" fmla="*/ 1590040 h 2405831"/>
                <a:gd name="connsiteX7" fmla="*/ 1037271 w 1254664"/>
                <a:gd name="connsiteY7" fmla="*/ 1391920 h 2405831"/>
                <a:gd name="connsiteX8" fmla="*/ 1230311 w 1254664"/>
                <a:gd name="connsiteY8" fmla="*/ 1168400 h 2405831"/>
                <a:gd name="connsiteX9" fmla="*/ 1245551 w 1254664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269 w 1254582"/>
                <a:gd name="connsiteY0" fmla="*/ 0 h 2405831"/>
                <a:gd name="connsiteX1" fmla="*/ 149882 w 1254582"/>
                <a:gd name="connsiteY1" fmla="*/ 566420 h 2405831"/>
                <a:gd name="connsiteX2" fmla="*/ 22 w 1254582"/>
                <a:gd name="connsiteY2" fmla="*/ 763270 h 2405831"/>
                <a:gd name="connsiteX3" fmla="*/ 117709 w 1254582"/>
                <a:gd name="connsiteY3" fmla="*/ 1010920 h 2405831"/>
                <a:gd name="connsiteX4" fmla="*/ 458069 w 1254582"/>
                <a:gd name="connsiteY4" fmla="*/ 2230120 h 2405831"/>
                <a:gd name="connsiteX5" fmla="*/ 1042269 w 1254582"/>
                <a:gd name="connsiteY5" fmla="*/ 2331720 h 2405831"/>
                <a:gd name="connsiteX6" fmla="*/ 1179429 w 1254582"/>
                <a:gd name="connsiteY6" fmla="*/ 1590040 h 2405831"/>
                <a:gd name="connsiteX7" fmla="*/ 1037189 w 1254582"/>
                <a:gd name="connsiteY7" fmla="*/ 1391920 h 2405831"/>
                <a:gd name="connsiteX8" fmla="*/ 1230229 w 1254582"/>
                <a:gd name="connsiteY8" fmla="*/ 1168400 h 2405831"/>
                <a:gd name="connsiteX9" fmla="*/ 1245469 w 1254582"/>
                <a:gd name="connsiteY9" fmla="*/ 767080 h 2405831"/>
                <a:gd name="connsiteX0" fmla="*/ 153767 w 1255080"/>
                <a:gd name="connsiteY0" fmla="*/ 0 h 2405831"/>
                <a:gd name="connsiteX1" fmla="*/ 154614 w 1255080"/>
                <a:gd name="connsiteY1" fmla="*/ 524086 h 2405831"/>
                <a:gd name="connsiteX2" fmla="*/ 520 w 1255080"/>
                <a:gd name="connsiteY2" fmla="*/ 763270 h 2405831"/>
                <a:gd name="connsiteX3" fmla="*/ 118207 w 1255080"/>
                <a:gd name="connsiteY3" fmla="*/ 1010920 h 2405831"/>
                <a:gd name="connsiteX4" fmla="*/ 458567 w 1255080"/>
                <a:gd name="connsiteY4" fmla="*/ 2230120 h 2405831"/>
                <a:gd name="connsiteX5" fmla="*/ 1042767 w 1255080"/>
                <a:gd name="connsiteY5" fmla="*/ 2331720 h 2405831"/>
                <a:gd name="connsiteX6" fmla="*/ 1179927 w 1255080"/>
                <a:gd name="connsiteY6" fmla="*/ 1590040 h 2405831"/>
                <a:gd name="connsiteX7" fmla="*/ 1037687 w 1255080"/>
                <a:gd name="connsiteY7" fmla="*/ 1391920 h 2405831"/>
                <a:gd name="connsiteX8" fmla="*/ 1230727 w 1255080"/>
                <a:gd name="connsiteY8" fmla="*/ 1168400 h 2405831"/>
                <a:gd name="connsiteX9" fmla="*/ 1245967 w 1255080"/>
                <a:gd name="connsiteY9" fmla="*/ 767080 h 2405831"/>
                <a:gd name="connsiteX0" fmla="*/ 153341 w 1254654"/>
                <a:gd name="connsiteY0" fmla="*/ 0 h 2405831"/>
                <a:gd name="connsiteX1" fmla="*/ 154188 w 1254654"/>
                <a:gd name="connsiteY1" fmla="*/ 524086 h 2405831"/>
                <a:gd name="connsiteX2" fmla="*/ 94 w 1254654"/>
                <a:gd name="connsiteY2" fmla="*/ 763270 h 2405831"/>
                <a:gd name="connsiteX3" fmla="*/ 117781 w 1254654"/>
                <a:gd name="connsiteY3" fmla="*/ 1010920 h 2405831"/>
                <a:gd name="connsiteX4" fmla="*/ 458141 w 1254654"/>
                <a:gd name="connsiteY4" fmla="*/ 2230120 h 2405831"/>
                <a:gd name="connsiteX5" fmla="*/ 1042341 w 1254654"/>
                <a:gd name="connsiteY5" fmla="*/ 2331720 h 2405831"/>
                <a:gd name="connsiteX6" fmla="*/ 1179501 w 1254654"/>
                <a:gd name="connsiteY6" fmla="*/ 1590040 h 2405831"/>
                <a:gd name="connsiteX7" fmla="*/ 1037261 w 1254654"/>
                <a:gd name="connsiteY7" fmla="*/ 1391920 h 2405831"/>
                <a:gd name="connsiteX8" fmla="*/ 1230301 w 1254654"/>
                <a:gd name="connsiteY8" fmla="*/ 1168400 h 2405831"/>
                <a:gd name="connsiteX9" fmla="*/ 1245541 w 1254654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423 w 1254736"/>
                <a:gd name="connsiteY0" fmla="*/ 0 h 2400519"/>
                <a:gd name="connsiteX1" fmla="*/ 154270 w 1254736"/>
                <a:gd name="connsiteY1" fmla="*/ 524086 h 2400519"/>
                <a:gd name="connsiteX2" fmla="*/ 176 w 1254736"/>
                <a:gd name="connsiteY2" fmla="*/ 763270 h 2400519"/>
                <a:gd name="connsiteX3" fmla="*/ 122096 w 1254736"/>
                <a:gd name="connsiteY3" fmla="*/ 1114636 h 2400519"/>
                <a:gd name="connsiteX4" fmla="*/ 458223 w 1254736"/>
                <a:gd name="connsiteY4" fmla="*/ 2230120 h 2400519"/>
                <a:gd name="connsiteX5" fmla="*/ 1042423 w 1254736"/>
                <a:gd name="connsiteY5" fmla="*/ 2331720 h 2400519"/>
                <a:gd name="connsiteX6" fmla="*/ 1179583 w 1254736"/>
                <a:gd name="connsiteY6" fmla="*/ 1590040 h 2400519"/>
                <a:gd name="connsiteX7" fmla="*/ 1037343 w 1254736"/>
                <a:gd name="connsiteY7" fmla="*/ 1391920 h 2400519"/>
                <a:gd name="connsiteX8" fmla="*/ 1230383 w 1254736"/>
                <a:gd name="connsiteY8" fmla="*/ 1168400 h 2400519"/>
                <a:gd name="connsiteX9" fmla="*/ 1245623 w 1254736"/>
                <a:gd name="connsiteY9" fmla="*/ 767080 h 2400519"/>
                <a:gd name="connsiteX0" fmla="*/ 162057 w 1263370"/>
                <a:gd name="connsiteY0" fmla="*/ 0 h 2400519"/>
                <a:gd name="connsiteX1" fmla="*/ 162904 w 1263370"/>
                <a:gd name="connsiteY1" fmla="*/ 524086 h 2400519"/>
                <a:gd name="connsiteX2" fmla="*/ 343 w 1263370"/>
                <a:gd name="connsiteY2" fmla="*/ 769620 h 2400519"/>
                <a:gd name="connsiteX3" fmla="*/ 130730 w 1263370"/>
                <a:gd name="connsiteY3" fmla="*/ 1114636 h 2400519"/>
                <a:gd name="connsiteX4" fmla="*/ 466857 w 1263370"/>
                <a:gd name="connsiteY4" fmla="*/ 2230120 h 2400519"/>
                <a:gd name="connsiteX5" fmla="*/ 1051057 w 1263370"/>
                <a:gd name="connsiteY5" fmla="*/ 2331720 h 2400519"/>
                <a:gd name="connsiteX6" fmla="*/ 1188217 w 1263370"/>
                <a:gd name="connsiteY6" fmla="*/ 1590040 h 2400519"/>
                <a:gd name="connsiteX7" fmla="*/ 1045977 w 1263370"/>
                <a:gd name="connsiteY7" fmla="*/ 1391920 h 2400519"/>
                <a:gd name="connsiteX8" fmla="*/ 1239017 w 1263370"/>
                <a:gd name="connsiteY8" fmla="*/ 1168400 h 2400519"/>
                <a:gd name="connsiteX9" fmla="*/ 1254257 w 1263370"/>
                <a:gd name="connsiteY9" fmla="*/ 767080 h 2400519"/>
                <a:gd name="connsiteX0" fmla="*/ 161732 w 1263045"/>
                <a:gd name="connsiteY0" fmla="*/ 0 h 2400519"/>
                <a:gd name="connsiteX1" fmla="*/ 162579 w 1263045"/>
                <a:gd name="connsiteY1" fmla="*/ 524086 h 2400519"/>
                <a:gd name="connsiteX2" fmla="*/ 18 w 1263045"/>
                <a:gd name="connsiteY2" fmla="*/ 769620 h 2400519"/>
                <a:gd name="connsiteX3" fmla="*/ 130405 w 1263045"/>
                <a:gd name="connsiteY3" fmla="*/ 1114636 h 2400519"/>
                <a:gd name="connsiteX4" fmla="*/ 466532 w 1263045"/>
                <a:gd name="connsiteY4" fmla="*/ 2230120 h 2400519"/>
                <a:gd name="connsiteX5" fmla="*/ 1050732 w 1263045"/>
                <a:gd name="connsiteY5" fmla="*/ 2331720 h 2400519"/>
                <a:gd name="connsiteX6" fmla="*/ 1187892 w 1263045"/>
                <a:gd name="connsiteY6" fmla="*/ 1590040 h 2400519"/>
                <a:gd name="connsiteX7" fmla="*/ 1045652 w 1263045"/>
                <a:gd name="connsiteY7" fmla="*/ 1391920 h 2400519"/>
                <a:gd name="connsiteX8" fmla="*/ 1238692 w 1263045"/>
                <a:gd name="connsiteY8" fmla="*/ 1168400 h 2400519"/>
                <a:gd name="connsiteX9" fmla="*/ 1253932 w 1263045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789 w 1246102"/>
                <a:gd name="connsiteY0" fmla="*/ 0 h 2400519"/>
                <a:gd name="connsiteX1" fmla="*/ 145636 w 1246102"/>
                <a:gd name="connsiteY1" fmla="*/ 524086 h 2400519"/>
                <a:gd name="connsiteX2" fmla="*/ 9 w 1246102"/>
                <a:gd name="connsiteY2" fmla="*/ 771737 h 2400519"/>
                <a:gd name="connsiteX3" fmla="*/ 113462 w 1246102"/>
                <a:gd name="connsiteY3" fmla="*/ 1114636 h 2400519"/>
                <a:gd name="connsiteX4" fmla="*/ 449589 w 1246102"/>
                <a:gd name="connsiteY4" fmla="*/ 2230120 h 2400519"/>
                <a:gd name="connsiteX5" fmla="*/ 1033789 w 1246102"/>
                <a:gd name="connsiteY5" fmla="*/ 2331720 h 2400519"/>
                <a:gd name="connsiteX6" fmla="*/ 1170949 w 1246102"/>
                <a:gd name="connsiteY6" fmla="*/ 1590040 h 2400519"/>
                <a:gd name="connsiteX7" fmla="*/ 1028709 w 1246102"/>
                <a:gd name="connsiteY7" fmla="*/ 1391920 h 2400519"/>
                <a:gd name="connsiteX8" fmla="*/ 1221749 w 1246102"/>
                <a:gd name="connsiteY8" fmla="*/ 1168400 h 2400519"/>
                <a:gd name="connsiteX9" fmla="*/ 1236989 w 1246102"/>
                <a:gd name="connsiteY9" fmla="*/ 767080 h 2400519"/>
                <a:gd name="connsiteX0" fmla="*/ 144804 w 1246117"/>
                <a:gd name="connsiteY0" fmla="*/ 0 h 2389236"/>
                <a:gd name="connsiteX1" fmla="*/ 145651 w 1246117"/>
                <a:gd name="connsiteY1" fmla="*/ 524086 h 2389236"/>
                <a:gd name="connsiteX2" fmla="*/ 24 w 1246117"/>
                <a:gd name="connsiteY2" fmla="*/ 771737 h 2389236"/>
                <a:gd name="connsiteX3" fmla="*/ 113477 w 1246117"/>
                <a:gd name="connsiteY3" fmla="*/ 1114636 h 2389236"/>
                <a:gd name="connsiteX4" fmla="*/ 464420 w 1246117"/>
                <a:gd name="connsiteY4" fmla="*/ 2202603 h 2389236"/>
                <a:gd name="connsiteX5" fmla="*/ 1033804 w 1246117"/>
                <a:gd name="connsiteY5" fmla="*/ 2331720 h 2389236"/>
                <a:gd name="connsiteX6" fmla="*/ 1170964 w 1246117"/>
                <a:gd name="connsiteY6" fmla="*/ 1590040 h 2389236"/>
                <a:gd name="connsiteX7" fmla="*/ 1028724 w 1246117"/>
                <a:gd name="connsiteY7" fmla="*/ 1391920 h 2389236"/>
                <a:gd name="connsiteX8" fmla="*/ 1221764 w 1246117"/>
                <a:gd name="connsiteY8" fmla="*/ 1168400 h 2389236"/>
                <a:gd name="connsiteX9" fmla="*/ 1237004 w 1246117"/>
                <a:gd name="connsiteY9" fmla="*/ 767080 h 2389236"/>
                <a:gd name="connsiteX0" fmla="*/ 144789 w 1246102"/>
                <a:gd name="connsiteY0" fmla="*/ 0 h 2389236"/>
                <a:gd name="connsiteX1" fmla="*/ 145636 w 1246102"/>
                <a:gd name="connsiteY1" fmla="*/ 524086 h 2389236"/>
                <a:gd name="connsiteX2" fmla="*/ 9 w 1246102"/>
                <a:gd name="connsiteY2" fmla="*/ 771737 h 2389236"/>
                <a:gd name="connsiteX3" fmla="*/ 113462 w 1246102"/>
                <a:gd name="connsiteY3" fmla="*/ 1114636 h 2389236"/>
                <a:gd name="connsiteX4" fmla="*/ 464405 w 1246102"/>
                <a:gd name="connsiteY4" fmla="*/ 2202603 h 2389236"/>
                <a:gd name="connsiteX5" fmla="*/ 1033789 w 1246102"/>
                <a:gd name="connsiteY5" fmla="*/ 2331720 h 2389236"/>
                <a:gd name="connsiteX6" fmla="*/ 1170949 w 1246102"/>
                <a:gd name="connsiteY6" fmla="*/ 1590040 h 2389236"/>
                <a:gd name="connsiteX7" fmla="*/ 1028709 w 1246102"/>
                <a:gd name="connsiteY7" fmla="*/ 1391920 h 2389236"/>
                <a:gd name="connsiteX8" fmla="*/ 1221749 w 1246102"/>
                <a:gd name="connsiteY8" fmla="*/ 1168400 h 2389236"/>
                <a:gd name="connsiteX9" fmla="*/ 1236989 w 1246102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783 w 1246096"/>
                <a:gd name="connsiteY0" fmla="*/ 0 h 2389236"/>
                <a:gd name="connsiteX1" fmla="*/ 145630 w 1246096"/>
                <a:gd name="connsiteY1" fmla="*/ 524086 h 2389236"/>
                <a:gd name="connsiteX2" fmla="*/ 3 w 1246096"/>
                <a:gd name="connsiteY2" fmla="*/ 771737 h 2389236"/>
                <a:gd name="connsiteX3" fmla="*/ 124039 w 1246096"/>
                <a:gd name="connsiteY3" fmla="*/ 1114636 h 2389236"/>
                <a:gd name="connsiteX4" fmla="*/ 464399 w 1246096"/>
                <a:gd name="connsiteY4" fmla="*/ 2202603 h 2389236"/>
                <a:gd name="connsiteX5" fmla="*/ 1033783 w 1246096"/>
                <a:gd name="connsiteY5" fmla="*/ 2331720 h 2389236"/>
                <a:gd name="connsiteX6" fmla="*/ 1170943 w 1246096"/>
                <a:gd name="connsiteY6" fmla="*/ 1590040 h 2389236"/>
                <a:gd name="connsiteX7" fmla="*/ 1028703 w 1246096"/>
                <a:gd name="connsiteY7" fmla="*/ 1391920 h 2389236"/>
                <a:gd name="connsiteX8" fmla="*/ 1221743 w 1246096"/>
                <a:gd name="connsiteY8" fmla="*/ 1168400 h 2389236"/>
                <a:gd name="connsiteX9" fmla="*/ 1236983 w 1246096"/>
                <a:gd name="connsiteY9" fmla="*/ 767080 h 2389236"/>
                <a:gd name="connsiteX0" fmla="*/ 144783 w 1246096"/>
                <a:gd name="connsiteY0" fmla="*/ 0 h 2386577"/>
                <a:gd name="connsiteX1" fmla="*/ 145630 w 1246096"/>
                <a:gd name="connsiteY1" fmla="*/ 524086 h 2386577"/>
                <a:gd name="connsiteX2" fmla="*/ 3 w 1246096"/>
                <a:gd name="connsiteY2" fmla="*/ 771737 h 2386577"/>
                <a:gd name="connsiteX3" fmla="*/ 124039 w 1246096"/>
                <a:gd name="connsiteY3" fmla="*/ 1114636 h 2386577"/>
                <a:gd name="connsiteX4" fmla="*/ 464399 w 1246096"/>
                <a:gd name="connsiteY4" fmla="*/ 2202603 h 2386577"/>
                <a:gd name="connsiteX5" fmla="*/ 1033783 w 1246096"/>
                <a:gd name="connsiteY5" fmla="*/ 2331720 h 2386577"/>
                <a:gd name="connsiteX6" fmla="*/ 1170943 w 1246096"/>
                <a:gd name="connsiteY6" fmla="*/ 1590040 h 2386577"/>
                <a:gd name="connsiteX7" fmla="*/ 1028703 w 1246096"/>
                <a:gd name="connsiteY7" fmla="*/ 1391920 h 2386577"/>
                <a:gd name="connsiteX8" fmla="*/ 1221743 w 1246096"/>
                <a:gd name="connsiteY8" fmla="*/ 1168400 h 2386577"/>
                <a:gd name="connsiteX9" fmla="*/ 1236983 w 1246096"/>
                <a:gd name="connsiteY9" fmla="*/ 767080 h 2386577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73915"/>
                <a:gd name="connsiteX1" fmla="*/ 145630 w 1246096"/>
                <a:gd name="connsiteY1" fmla="*/ 524086 h 2373915"/>
                <a:gd name="connsiteX2" fmla="*/ 3 w 1246096"/>
                <a:gd name="connsiteY2" fmla="*/ 771737 h 2373915"/>
                <a:gd name="connsiteX3" fmla="*/ 124039 w 1246096"/>
                <a:gd name="connsiteY3" fmla="*/ 1114636 h 2373915"/>
                <a:gd name="connsiteX4" fmla="*/ 188385 w 1246096"/>
                <a:gd name="connsiteY4" fmla="*/ 1753871 h 2373915"/>
                <a:gd name="connsiteX5" fmla="*/ 464399 w 1246096"/>
                <a:gd name="connsiteY5" fmla="*/ 2202603 h 2373915"/>
                <a:gd name="connsiteX6" fmla="*/ 1033783 w 1246096"/>
                <a:gd name="connsiteY6" fmla="*/ 2331720 h 2373915"/>
                <a:gd name="connsiteX7" fmla="*/ 1170943 w 1246096"/>
                <a:gd name="connsiteY7" fmla="*/ 1590040 h 2373915"/>
                <a:gd name="connsiteX8" fmla="*/ 1028703 w 1246096"/>
                <a:gd name="connsiteY8" fmla="*/ 1391920 h 2373915"/>
                <a:gd name="connsiteX9" fmla="*/ 1221743 w 1246096"/>
                <a:gd name="connsiteY9" fmla="*/ 1168400 h 2373915"/>
                <a:gd name="connsiteX10" fmla="*/ 1236983 w 1246096"/>
                <a:gd name="connsiteY10" fmla="*/ 767080 h 2373915"/>
                <a:gd name="connsiteX0" fmla="*/ 144783 w 1246096"/>
                <a:gd name="connsiteY0" fmla="*/ 0 h 2399829"/>
                <a:gd name="connsiteX1" fmla="*/ 145630 w 1246096"/>
                <a:gd name="connsiteY1" fmla="*/ 524086 h 2399829"/>
                <a:gd name="connsiteX2" fmla="*/ 3 w 1246096"/>
                <a:gd name="connsiteY2" fmla="*/ 771737 h 2399829"/>
                <a:gd name="connsiteX3" fmla="*/ 124039 w 1246096"/>
                <a:gd name="connsiteY3" fmla="*/ 1114636 h 2399829"/>
                <a:gd name="connsiteX4" fmla="*/ 188385 w 1246096"/>
                <a:gd name="connsiteY4" fmla="*/ 1753871 h 2399829"/>
                <a:gd name="connsiteX5" fmla="*/ 464399 w 1246096"/>
                <a:gd name="connsiteY5" fmla="*/ 2202603 h 2399829"/>
                <a:gd name="connsiteX6" fmla="*/ 978750 w 1246096"/>
                <a:gd name="connsiteY6" fmla="*/ 2367703 h 2399829"/>
                <a:gd name="connsiteX7" fmla="*/ 1170943 w 1246096"/>
                <a:gd name="connsiteY7" fmla="*/ 1590040 h 2399829"/>
                <a:gd name="connsiteX8" fmla="*/ 1028703 w 1246096"/>
                <a:gd name="connsiteY8" fmla="*/ 1391920 h 2399829"/>
                <a:gd name="connsiteX9" fmla="*/ 1221743 w 1246096"/>
                <a:gd name="connsiteY9" fmla="*/ 1168400 h 2399829"/>
                <a:gd name="connsiteX10" fmla="*/ 1236983 w 1246096"/>
                <a:gd name="connsiteY10" fmla="*/ 767080 h 2399829"/>
                <a:gd name="connsiteX0" fmla="*/ 144783 w 1246096"/>
                <a:gd name="connsiteY0" fmla="*/ 0 h 2419022"/>
                <a:gd name="connsiteX1" fmla="*/ 145630 w 1246096"/>
                <a:gd name="connsiteY1" fmla="*/ 524086 h 2419022"/>
                <a:gd name="connsiteX2" fmla="*/ 3 w 1246096"/>
                <a:gd name="connsiteY2" fmla="*/ 771737 h 2419022"/>
                <a:gd name="connsiteX3" fmla="*/ 124039 w 1246096"/>
                <a:gd name="connsiteY3" fmla="*/ 1114636 h 2419022"/>
                <a:gd name="connsiteX4" fmla="*/ 188385 w 1246096"/>
                <a:gd name="connsiteY4" fmla="*/ 1753871 h 2419022"/>
                <a:gd name="connsiteX5" fmla="*/ 464399 w 1246096"/>
                <a:gd name="connsiteY5" fmla="*/ 2202603 h 2419022"/>
                <a:gd name="connsiteX6" fmla="*/ 978750 w 1246096"/>
                <a:gd name="connsiteY6" fmla="*/ 2367703 h 2419022"/>
                <a:gd name="connsiteX7" fmla="*/ 1170943 w 1246096"/>
                <a:gd name="connsiteY7" fmla="*/ 1590040 h 2419022"/>
                <a:gd name="connsiteX8" fmla="*/ 1028703 w 1246096"/>
                <a:gd name="connsiteY8" fmla="*/ 1391920 h 2419022"/>
                <a:gd name="connsiteX9" fmla="*/ 1221743 w 1246096"/>
                <a:gd name="connsiteY9" fmla="*/ 1168400 h 2419022"/>
                <a:gd name="connsiteX10" fmla="*/ 1236983 w 1246096"/>
                <a:gd name="connsiteY10" fmla="*/ 767080 h 2419022"/>
                <a:gd name="connsiteX0" fmla="*/ 144783 w 1246096"/>
                <a:gd name="connsiteY0" fmla="*/ 0 h 2389903"/>
                <a:gd name="connsiteX1" fmla="*/ 145630 w 1246096"/>
                <a:gd name="connsiteY1" fmla="*/ 524086 h 2389903"/>
                <a:gd name="connsiteX2" fmla="*/ 3 w 1246096"/>
                <a:gd name="connsiteY2" fmla="*/ 771737 h 2389903"/>
                <a:gd name="connsiteX3" fmla="*/ 124039 w 1246096"/>
                <a:gd name="connsiteY3" fmla="*/ 1114636 h 2389903"/>
                <a:gd name="connsiteX4" fmla="*/ 188385 w 1246096"/>
                <a:gd name="connsiteY4" fmla="*/ 1753871 h 2389903"/>
                <a:gd name="connsiteX5" fmla="*/ 464399 w 1246096"/>
                <a:gd name="connsiteY5" fmla="*/ 2202603 h 2389903"/>
                <a:gd name="connsiteX6" fmla="*/ 997800 w 1246096"/>
                <a:gd name="connsiteY6" fmla="*/ 2333837 h 2389903"/>
                <a:gd name="connsiteX7" fmla="*/ 1170943 w 1246096"/>
                <a:gd name="connsiteY7" fmla="*/ 1590040 h 2389903"/>
                <a:gd name="connsiteX8" fmla="*/ 1028703 w 1246096"/>
                <a:gd name="connsiteY8" fmla="*/ 1391920 h 2389903"/>
                <a:gd name="connsiteX9" fmla="*/ 1221743 w 1246096"/>
                <a:gd name="connsiteY9" fmla="*/ 1168400 h 2389903"/>
                <a:gd name="connsiteX10" fmla="*/ 1236983 w 1246096"/>
                <a:gd name="connsiteY10" fmla="*/ 767080 h 2389903"/>
                <a:gd name="connsiteX0" fmla="*/ 144783 w 1246096"/>
                <a:gd name="connsiteY0" fmla="*/ 0 h 2383524"/>
                <a:gd name="connsiteX1" fmla="*/ 145630 w 1246096"/>
                <a:gd name="connsiteY1" fmla="*/ 524086 h 2383524"/>
                <a:gd name="connsiteX2" fmla="*/ 3 w 1246096"/>
                <a:gd name="connsiteY2" fmla="*/ 771737 h 2383524"/>
                <a:gd name="connsiteX3" fmla="*/ 124039 w 1246096"/>
                <a:gd name="connsiteY3" fmla="*/ 1114636 h 2383524"/>
                <a:gd name="connsiteX4" fmla="*/ 188385 w 1246096"/>
                <a:gd name="connsiteY4" fmla="*/ 1753871 h 2383524"/>
                <a:gd name="connsiteX5" fmla="*/ 464399 w 1246096"/>
                <a:gd name="connsiteY5" fmla="*/ 2202603 h 2383524"/>
                <a:gd name="connsiteX6" fmla="*/ 997800 w 1246096"/>
                <a:gd name="connsiteY6" fmla="*/ 2333837 h 2383524"/>
                <a:gd name="connsiteX7" fmla="*/ 1170943 w 1246096"/>
                <a:gd name="connsiteY7" fmla="*/ 1590040 h 2383524"/>
                <a:gd name="connsiteX8" fmla="*/ 1028703 w 1246096"/>
                <a:gd name="connsiteY8" fmla="*/ 1391920 h 2383524"/>
                <a:gd name="connsiteX9" fmla="*/ 1221743 w 1246096"/>
                <a:gd name="connsiteY9" fmla="*/ 1168400 h 2383524"/>
                <a:gd name="connsiteX10" fmla="*/ 1236983 w 1246096"/>
                <a:gd name="connsiteY10" fmla="*/ 767080 h 2383524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0844"/>
                <a:gd name="connsiteX1" fmla="*/ 145630 w 1246096"/>
                <a:gd name="connsiteY1" fmla="*/ 524086 h 2390844"/>
                <a:gd name="connsiteX2" fmla="*/ 3 w 1246096"/>
                <a:gd name="connsiteY2" fmla="*/ 771737 h 2390844"/>
                <a:gd name="connsiteX3" fmla="*/ 124039 w 1246096"/>
                <a:gd name="connsiteY3" fmla="*/ 1114636 h 2390844"/>
                <a:gd name="connsiteX4" fmla="*/ 188385 w 1246096"/>
                <a:gd name="connsiteY4" fmla="*/ 1753871 h 2390844"/>
                <a:gd name="connsiteX5" fmla="*/ 479215 w 1246096"/>
                <a:gd name="connsiteY5" fmla="*/ 2221653 h 2390844"/>
                <a:gd name="connsiteX6" fmla="*/ 993567 w 1246096"/>
                <a:gd name="connsiteY6" fmla="*/ 2352887 h 2390844"/>
                <a:gd name="connsiteX7" fmla="*/ 1170943 w 1246096"/>
                <a:gd name="connsiteY7" fmla="*/ 1590040 h 2390844"/>
                <a:gd name="connsiteX8" fmla="*/ 1028703 w 1246096"/>
                <a:gd name="connsiteY8" fmla="*/ 1391920 h 2390844"/>
                <a:gd name="connsiteX9" fmla="*/ 1221743 w 1246096"/>
                <a:gd name="connsiteY9" fmla="*/ 1168400 h 2390844"/>
                <a:gd name="connsiteX10" fmla="*/ 1236983 w 1246096"/>
                <a:gd name="connsiteY10" fmla="*/ 767080 h 2390844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391920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0059"/>
                <a:gd name="connsiteY0" fmla="*/ 0 h 2393777"/>
                <a:gd name="connsiteX1" fmla="*/ 145630 w 1240059"/>
                <a:gd name="connsiteY1" fmla="*/ 524086 h 2393777"/>
                <a:gd name="connsiteX2" fmla="*/ 3 w 1240059"/>
                <a:gd name="connsiteY2" fmla="*/ 771737 h 2393777"/>
                <a:gd name="connsiteX3" fmla="*/ 124039 w 1240059"/>
                <a:gd name="connsiteY3" fmla="*/ 1114636 h 2393777"/>
                <a:gd name="connsiteX4" fmla="*/ 188385 w 1240059"/>
                <a:gd name="connsiteY4" fmla="*/ 1753871 h 2393777"/>
                <a:gd name="connsiteX5" fmla="*/ 479215 w 1240059"/>
                <a:gd name="connsiteY5" fmla="*/ 2221653 h 2393777"/>
                <a:gd name="connsiteX6" fmla="*/ 993567 w 1240059"/>
                <a:gd name="connsiteY6" fmla="*/ 2352887 h 2393777"/>
                <a:gd name="connsiteX7" fmla="*/ 1170943 w 1240059"/>
                <a:gd name="connsiteY7" fmla="*/ 1590040 h 2393777"/>
                <a:gd name="connsiteX8" fmla="*/ 1028703 w 1240059"/>
                <a:gd name="connsiteY8" fmla="*/ 1391920 h 2393777"/>
                <a:gd name="connsiteX9" fmla="*/ 1221743 w 1240059"/>
                <a:gd name="connsiteY9" fmla="*/ 1168400 h 2393777"/>
                <a:gd name="connsiteX10" fmla="*/ 1236983 w 1240059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55 w 1245442"/>
                <a:gd name="connsiteY0" fmla="*/ 0 h 2390726"/>
                <a:gd name="connsiteX1" fmla="*/ 145701 w 1245442"/>
                <a:gd name="connsiteY1" fmla="*/ 479636 h 2390726"/>
                <a:gd name="connsiteX2" fmla="*/ 75 w 1245442"/>
                <a:gd name="connsiteY2" fmla="*/ 771737 h 2390726"/>
                <a:gd name="connsiteX3" fmla="*/ 124111 w 1245442"/>
                <a:gd name="connsiteY3" fmla="*/ 1114636 h 2390726"/>
                <a:gd name="connsiteX4" fmla="*/ 188457 w 1245442"/>
                <a:gd name="connsiteY4" fmla="*/ 1753871 h 2390726"/>
                <a:gd name="connsiteX5" fmla="*/ 479287 w 1245442"/>
                <a:gd name="connsiteY5" fmla="*/ 2221653 h 2390726"/>
                <a:gd name="connsiteX6" fmla="*/ 993639 w 1245442"/>
                <a:gd name="connsiteY6" fmla="*/ 2352887 h 2390726"/>
                <a:gd name="connsiteX7" fmla="*/ 1168899 w 1245442"/>
                <a:gd name="connsiteY7" fmla="*/ 1632373 h 2390726"/>
                <a:gd name="connsiteX8" fmla="*/ 1041475 w 1245442"/>
                <a:gd name="connsiteY8" fmla="*/ 1383453 h 2390726"/>
                <a:gd name="connsiteX9" fmla="*/ 1221815 w 1245442"/>
                <a:gd name="connsiteY9" fmla="*/ 1168400 h 2390726"/>
                <a:gd name="connsiteX10" fmla="*/ 1237055 w 1245442"/>
                <a:gd name="connsiteY10" fmla="*/ 767080 h 2390726"/>
                <a:gd name="connsiteX0" fmla="*/ 144783 w 1245370"/>
                <a:gd name="connsiteY0" fmla="*/ 0 h 2390726"/>
                <a:gd name="connsiteX1" fmla="*/ 145629 w 1245370"/>
                <a:gd name="connsiteY1" fmla="*/ 47963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4672"/>
                <a:gd name="connsiteY0" fmla="*/ 0 h 2390726"/>
                <a:gd name="connsiteX1" fmla="*/ 145629 w 1244672"/>
                <a:gd name="connsiteY1" fmla="*/ 479636 h 2390726"/>
                <a:gd name="connsiteX2" fmla="*/ 3 w 1244672"/>
                <a:gd name="connsiteY2" fmla="*/ 771737 h 2390726"/>
                <a:gd name="connsiteX3" fmla="*/ 124039 w 1244672"/>
                <a:gd name="connsiteY3" fmla="*/ 1114636 h 2390726"/>
                <a:gd name="connsiteX4" fmla="*/ 188385 w 1244672"/>
                <a:gd name="connsiteY4" fmla="*/ 1753871 h 2390726"/>
                <a:gd name="connsiteX5" fmla="*/ 479215 w 1244672"/>
                <a:gd name="connsiteY5" fmla="*/ 2221653 h 2390726"/>
                <a:gd name="connsiteX6" fmla="*/ 993567 w 1244672"/>
                <a:gd name="connsiteY6" fmla="*/ 2352887 h 2390726"/>
                <a:gd name="connsiteX7" fmla="*/ 1168827 w 1244672"/>
                <a:gd name="connsiteY7" fmla="*/ 1632373 h 2390726"/>
                <a:gd name="connsiteX8" fmla="*/ 1054103 w 1244672"/>
                <a:gd name="connsiteY8" fmla="*/ 1415203 h 2390726"/>
                <a:gd name="connsiteX9" fmla="*/ 1221743 w 1244672"/>
                <a:gd name="connsiteY9" fmla="*/ 1168400 h 2390726"/>
                <a:gd name="connsiteX10" fmla="*/ 1236983 w 1244672"/>
                <a:gd name="connsiteY10" fmla="*/ 767080 h 2390726"/>
                <a:gd name="connsiteX0" fmla="*/ 144783 w 1240619"/>
                <a:gd name="connsiteY0" fmla="*/ 0 h 2390726"/>
                <a:gd name="connsiteX1" fmla="*/ 145629 w 1240619"/>
                <a:gd name="connsiteY1" fmla="*/ 479636 h 2390726"/>
                <a:gd name="connsiteX2" fmla="*/ 3 w 1240619"/>
                <a:gd name="connsiteY2" fmla="*/ 771737 h 2390726"/>
                <a:gd name="connsiteX3" fmla="*/ 124039 w 1240619"/>
                <a:gd name="connsiteY3" fmla="*/ 1114636 h 2390726"/>
                <a:gd name="connsiteX4" fmla="*/ 188385 w 1240619"/>
                <a:gd name="connsiteY4" fmla="*/ 1753871 h 2390726"/>
                <a:gd name="connsiteX5" fmla="*/ 479215 w 1240619"/>
                <a:gd name="connsiteY5" fmla="*/ 2221653 h 2390726"/>
                <a:gd name="connsiteX6" fmla="*/ 993567 w 1240619"/>
                <a:gd name="connsiteY6" fmla="*/ 2352887 h 2390726"/>
                <a:gd name="connsiteX7" fmla="*/ 1168827 w 1240619"/>
                <a:gd name="connsiteY7" fmla="*/ 1632373 h 2390726"/>
                <a:gd name="connsiteX8" fmla="*/ 1054103 w 1240619"/>
                <a:gd name="connsiteY8" fmla="*/ 1415203 h 2390726"/>
                <a:gd name="connsiteX9" fmla="*/ 1221743 w 1240619"/>
                <a:gd name="connsiteY9" fmla="*/ 1168400 h 2390726"/>
                <a:gd name="connsiteX10" fmla="*/ 1236983 w 1240619"/>
                <a:gd name="connsiteY10" fmla="*/ 767080 h 2390726"/>
                <a:gd name="connsiteX0" fmla="*/ 144783 w 1245609"/>
                <a:gd name="connsiteY0" fmla="*/ 0 h 2390726"/>
                <a:gd name="connsiteX1" fmla="*/ 145629 w 1245609"/>
                <a:gd name="connsiteY1" fmla="*/ 479636 h 2390726"/>
                <a:gd name="connsiteX2" fmla="*/ 3 w 1245609"/>
                <a:gd name="connsiteY2" fmla="*/ 771737 h 2390726"/>
                <a:gd name="connsiteX3" fmla="*/ 124039 w 1245609"/>
                <a:gd name="connsiteY3" fmla="*/ 1114636 h 2390726"/>
                <a:gd name="connsiteX4" fmla="*/ 188385 w 1245609"/>
                <a:gd name="connsiteY4" fmla="*/ 1753871 h 2390726"/>
                <a:gd name="connsiteX5" fmla="*/ 479215 w 1245609"/>
                <a:gd name="connsiteY5" fmla="*/ 2221653 h 2390726"/>
                <a:gd name="connsiteX6" fmla="*/ 993567 w 1245609"/>
                <a:gd name="connsiteY6" fmla="*/ 2352887 h 2390726"/>
                <a:gd name="connsiteX7" fmla="*/ 1168827 w 1245609"/>
                <a:gd name="connsiteY7" fmla="*/ 1632373 h 2390726"/>
                <a:gd name="connsiteX8" fmla="*/ 1037170 w 1245609"/>
                <a:gd name="connsiteY8" fmla="*/ 1410969 h 2390726"/>
                <a:gd name="connsiteX9" fmla="*/ 1221743 w 1245609"/>
                <a:gd name="connsiteY9" fmla="*/ 1168400 h 2390726"/>
                <a:gd name="connsiteX10" fmla="*/ 1236983 w 1245609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79219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40038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9403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59142 h 2387077"/>
                <a:gd name="connsiteX0" fmla="*/ 144783 w 1240410"/>
                <a:gd name="connsiteY0" fmla="*/ 0 h 2387077"/>
                <a:gd name="connsiteX1" fmla="*/ 145629 w 1240410"/>
                <a:gd name="connsiteY1" fmla="*/ 479636 h 2387077"/>
                <a:gd name="connsiteX2" fmla="*/ 3 w 1240410"/>
                <a:gd name="connsiteY2" fmla="*/ 771737 h 2387077"/>
                <a:gd name="connsiteX3" fmla="*/ 124039 w 1240410"/>
                <a:gd name="connsiteY3" fmla="*/ 1114636 h 2387077"/>
                <a:gd name="connsiteX4" fmla="*/ 188385 w 1240410"/>
                <a:gd name="connsiteY4" fmla="*/ 1753871 h 2387077"/>
                <a:gd name="connsiteX5" fmla="*/ 479215 w 1240410"/>
                <a:gd name="connsiteY5" fmla="*/ 2221653 h 2387077"/>
                <a:gd name="connsiteX6" fmla="*/ 993567 w 1240410"/>
                <a:gd name="connsiteY6" fmla="*/ 2352887 h 2387077"/>
                <a:gd name="connsiteX7" fmla="*/ 1168827 w 1240410"/>
                <a:gd name="connsiteY7" fmla="*/ 1683173 h 2387077"/>
                <a:gd name="connsiteX8" fmla="*/ 1043520 w 1240410"/>
                <a:gd name="connsiteY8" fmla="*/ 1394036 h 2387077"/>
                <a:gd name="connsiteX9" fmla="*/ 1221743 w 1240410"/>
                <a:gd name="connsiteY9" fmla="*/ 1151467 h 2387077"/>
                <a:gd name="connsiteX10" fmla="*/ 1236983 w 1240410"/>
                <a:gd name="connsiteY10" fmla="*/ 759142 h 2387077"/>
                <a:gd name="connsiteX0" fmla="*/ 144783 w 1244307"/>
                <a:gd name="connsiteY0" fmla="*/ 0 h 2387077"/>
                <a:gd name="connsiteX1" fmla="*/ 145629 w 1244307"/>
                <a:gd name="connsiteY1" fmla="*/ 479636 h 2387077"/>
                <a:gd name="connsiteX2" fmla="*/ 3 w 1244307"/>
                <a:gd name="connsiteY2" fmla="*/ 771737 h 2387077"/>
                <a:gd name="connsiteX3" fmla="*/ 124039 w 1244307"/>
                <a:gd name="connsiteY3" fmla="*/ 1114636 h 2387077"/>
                <a:gd name="connsiteX4" fmla="*/ 188385 w 1244307"/>
                <a:gd name="connsiteY4" fmla="*/ 1753871 h 2387077"/>
                <a:gd name="connsiteX5" fmla="*/ 479215 w 1244307"/>
                <a:gd name="connsiteY5" fmla="*/ 2221653 h 2387077"/>
                <a:gd name="connsiteX6" fmla="*/ 993567 w 1244307"/>
                <a:gd name="connsiteY6" fmla="*/ 2352887 h 2387077"/>
                <a:gd name="connsiteX7" fmla="*/ 1168827 w 1244307"/>
                <a:gd name="connsiteY7" fmla="*/ 1683173 h 2387077"/>
                <a:gd name="connsiteX8" fmla="*/ 1043520 w 1244307"/>
                <a:gd name="connsiteY8" fmla="*/ 1394036 h 2387077"/>
                <a:gd name="connsiteX9" fmla="*/ 1228093 w 1244307"/>
                <a:gd name="connsiteY9" fmla="*/ 1173692 h 2387077"/>
                <a:gd name="connsiteX10" fmla="*/ 1236983 w 1244307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43520 w 1236983"/>
                <a:gd name="connsiteY8" fmla="*/ 1394036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3271"/>
                <a:gd name="connsiteY0" fmla="*/ 0 h 2387077"/>
                <a:gd name="connsiteX1" fmla="*/ 145629 w 1243271"/>
                <a:gd name="connsiteY1" fmla="*/ 479636 h 2387077"/>
                <a:gd name="connsiteX2" fmla="*/ 3 w 1243271"/>
                <a:gd name="connsiteY2" fmla="*/ 771737 h 2387077"/>
                <a:gd name="connsiteX3" fmla="*/ 124039 w 1243271"/>
                <a:gd name="connsiteY3" fmla="*/ 1114636 h 2387077"/>
                <a:gd name="connsiteX4" fmla="*/ 188385 w 1243271"/>
                <a:gd name="connsiteY4" fmla="*/ 1753871 h 2387077"/>
                <a:gd name="connsiteX5" fmla="*/ 479215 w 1243271"/>
                <a:gd name="connsiteY5" fmla="*/ 2221653 h 2387077"/>
                <a:gd name="connsiteX6" fmla="*/ 993567 w 1243271"/>
                <a:gd name="connsiteY6" fmla="*/ 2352887 h 2387077"/>
                <a:gd name="connsiteX7" fmla="*/ 1168827 w 1243271"/>
                <a:gd name="connsiteY7" fmla="*/ 1683173 h 2387077"/>
                <a:gd name="connsiteX8" fmla="*/ 1057808 w 1243271"/>
                <a:gd name="connsiteY8" fmla="*/ 1397211 h 2387077"/>
                <a:gd name="connsiteX9" fmla="*/ 1228093 w 1243271"/>
                <a:gd name="connsiteY9" fmla="*/ 1173692 h 2387077"/>
                <a:gd name="connsiteX10" fmla="*/ 1236983 w 1243271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949145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857639 w 1236983"/>
                <a:gd name="connsiteY8" fmla="*/ 1391335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373545 w 1465745"/>
                <a:gd name="connsiteY0" fmla="*/ 0 h 2375395"/>
                <a:gd name="connsiteX1" fmla="*/ 374391 w 1465745"/>
                <a:gd name="connsiteY1" fmla="*/ 479636 h 2375395"/>
                <a:gd name="connsiteX2" fmla="*/ 0 w 1465745"/>
                <a:gd name="connsiteY2" fmla="*/ 742360 h 2375395"/>
                <a:gd name="connsiteX3" fmla="*/ 352801 w 1465745"/>
                <a:gd name="connsiteY3" fmla="*/ 1114636 h 2375395"/>
                <a:gd name="connsiteX4" fmla="*/ 417147 w 1465745"/>
                <a:gd name="connsiteY4" fmla="*/ 1753871 h 2375395"/>
                <a:gd name="connsiteX5" fmla="*/ 707977 w 1465745"/>
                <a:gd name="connsiteY5" fmla="*/ 2221653 h 2375395"/>
                <a:gd name="connsiteX6" fmla="*/ 1222329 w 1465745"/>
                <a:gd name="connsiteY6" fmla="*/ 2352887 h 2375395"/>
                <a:gd name="connsiteX7" fmla="*/ 1357555 w 1465745"/>
                <a:gd name="connsiteY7" fmla="*/ 1847683 h 2375395"/>
                <a:gd name="connsiteX8" fmla="*/ 1143592 w 1465745"/>
                <a:gd name="connsiteY8" fmla="*/ 1379584 h 2375395"/>
                <a:gd name="connsiteX9" fmla="*/ 1456855 w 1465745"/>
                <a:gd name="connsiteY9" fmla="*/ 1173692 h 2375395"/>
                <a:gd name="connsiteX10" fmla="*/ 1465745 w 1465745"/>
                <a:gd name="connsiteY10" fmla="*/ 759142 h 2375395"/>
                <a:gd name="connsiteX0" fmla="*/ 373873 w 1466073"/>
                <a:gd name="connsiteY0" fmla="*/ 0 h 2375395"/>
                <a:gd name="connsiteX1" fmla="*/ 374719 w 1466073"/>
                <a:gd name="connsiteY1" fmla="*/ 479636 h 2375395"/>
                <a:gd name="connsiteX2" fmla="*/ 328 w 1466073"/>
                <a:gd name="connsiteY2" fmla="*/ 742360 h 2375395"/>
                <a:gd name="connsiteX3" fmla="*/ 353129 w 1466073"/>
                <a:gd name="connsiteY3" fmla="*/ 1114636 h 2375395"/>
                <a:gd name="connsiteX4" fmla="*/ 417475 w 1466073"/>
                <a:gd name="connsiteY4" fmla="*/ 1753871 h 2375395"/>
                <a:gd name="connsiteX5" fmla="*/ 708305 w 1466073"/>
                <a:gd name="connsiteY5" fmla="*/ 2221653 h 2375395"/>
                <a:gd name="connsiteX6" fmla="*/ 1222657 w 1466073"/>
                <a:gd name="connsiteY6" fmla="*/ 2352887 h 2375395"/>
                <a:gd name="connsiteX7" fmla="*/ 1357883 w 1466073"/>
                <a:gd name="connsiteY7" fmla="*/ 1847683 h 2375395"/>
                <a:gd name="connsiteX8" fmla="*/ 1143920 w 1466073"/>
                <a:gd name="connsiteY8" fmla="*/ 1379584 h 2375395"/>
                <a:gd name="connsiteX9" fmla="*/ 1457183 w 1466073"/>
                <a:gd name="connsiteY9" fmla="*/ 1173692 h 2375395"/>
                <a:gd name="connsiteX10" fmla="*/ 1466073 w 1466073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59497 w 1465746"/>
                <a:gd name="connsiteY9" fmla="*/ 1135706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38368 w 1465746"/>
                <a:gd name="connsiteY9" fmla="*/ 1195398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483"/>
                <a:gd name="connsiteY0" fmla="*/ 0 h 2376654"/>
                <a:gd name="connsiteX1" fmla="*/ 374392 w 1487483"/>
                <a:gd name="connsiteY1" fmla="*/ 479636 h 2376654"/>
                <a:gd name="connsiteX2" fmla="*/ 1 w 1487483"/>
                <a:gd name="connsiteY2" fmla="*/ 742360 h 2376654"/>
                <a:gd name="connsiteX3" fmla="*/ 352802 w 1487483"/>
                <a:gd name="connsiteY3" fmla="*/ 1114636 h 2376654"/>
                <a:gd name="connsiteX4" fmla="*/ 417148 w 1487483"/>
                <a:gd name="connsiteY4" fmla="*/ 1753871 h 2376654"/>
                <a:gd name="connsiteX5" fmla="*/ 707978 w 1487483"/>
                <a:gd name="connsiteY5" fmla="*/ 2221653 h 2376654"/>
                <a:gd name="connsiteX6" fmla="*/ 1222330 w 1487483"/>
                <a:gd name="connsiteY6" fmla="*/ 2352887 h 2376654"/>
                <a:gd name="connsiteX7" fmla="*/ 1428338 w 1487483"/>
                <a:gd name="connsiteY7" fmla="*/ 1829775 h 2376654"/>
                <a:gd name="connsiteX8" fmla="*/ 1060838 w 1487483"/>
                <a:gd name="connsiteY8" fmla="*/ 1416666 h 2376654"/>
                <a:gd name="connsiteX9" fmla="*/ 1455271 w 1487483"/>
                <a:gd name="connsiteY9" fmla="*/ 1212763 h 2376654"/>
                <a:gd name="connsiteX10" fmla="*/ 1465746 w 1487483"/>
                <a:gd name="connsiteY10" fmla="*/ 759142 h 2376654"/>
                <a:gd name="connsiteX0" fmla="*/ 373546 w 1492541"/>
                <a:gd name="connsiteY0" fmla="*/ 0 h 2376654"/>
                <a:gd name="connsiteX1" fmla="*/ 374392 w 1492541"/>
                <a:gd name="connsiteY1" fmla="*/ 479636 h 2376654"/>
                <a:gd name="connsiteX2" fmla="*/ 1 w 1492541"/>
                <a:gd name="connsiteY2" fmla="*/ 742360 h 2376654"/>
                <a:gd name="connsiteX3" fmla="*/ 352802 w 1492541"/>
                <a:gd name="connsiteY3" fmla="*/ 1114636 h 2376654"/>
                <a:gd name="connsiteX4" fmla="*/ 417148 w 1492541"/>
                <a:gd name="connsiteY4" fmla="*/ 1753871 h 2376654"/>
                <a:gd name="connsiteX5" fmla="*/ 707978 w 1492541"/>
                <a:gd name="connsiteY5" fmla="*/ 2221653 h 2376654"/>
                <a:gd name="connsiteX6" fmla="*/ 1222330 w 1492541"/>
                <a:gd name="connsiteY6" fmla="*/ 2352887 h 2376654"/>
                <a:gd name="connsiteX7" fmla="*/ 1428338 w 1492541"/>
                <a:gd name="connsiteY7" fmla="*/ 1829775 h 2376654"/>
                <a:gd name="connsiteX8" fmla="*/ 1060838 w 1492541"/>
                <a:gd name="connsiteY8" fmla="*/ 1416666 h 2376654"/>
                <a:gd name="connsiteX9" fmla="*/ 1462314 w 1492541"/>
                <a:gd name="connsiteY9" fmla="*/ 1191057 h 2376654"/>
                <a:gd name="connsiteX10" fmla="*/ 1465746 w 1492541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5746" h="2376654">
                  <a:moveTo>
                    <a:pt x="373546" y="0"/>
                  </a:moveTo>
                  <a:cubicBezTo>
                    <a:pt x="369179" y="425108"/>
                    <a:pt x="373262" y="340985"/>
                    <a:pt x="374392" y="479636"/>
                  </a:cubicBezTo>
                  <a:cubicBezTo>
                    <a:pt x="375522" y="618287"/>
                    <a:pt x="-635" y="485628"/>
                    <a:pt x="1" y="742360"/>
                  </a:cubicBezTo>
                  <a:cubicBezTo>
                    <a:pt x="637" y="999092"/>
                    <a:pt x="349306" y="929772"/>
                    <a:pt x="352802" y="1114636"/>
                  </a:cubicBezTo>
                  <a:cubicBezTo>
                    <a:pt x="356298" y="1299500"/>
                    <a:pt x="357952" y="1569368"/>
                    <a:pt x="417148" y="1753871"/>
                  </a:cubicBezTo>
                  <a:cubicBezTo>
                    <a:pt x="476344" y="1938374"/>
                    <a:pt x="597065" y="2102767"/>
                    <a:pt x="707978" y="2221653"/>
                  </a:cubicBezTo>
                  <a:cubicBezTo>
                    <a:pt x="818891" y="2340539"/>
                    <a:pt x="1102270" y="2418200"/>
                    <a:pt x="1222330" y="2352887"/>
                  </a:cubicBezTo>
                  <a:cubicBezTo>
                    <a:pt x="1342390" y="2287574"/>
                    <a:pt x="1421798" y="2052739"/>
                    <a:pt x="1428338" y="1829775"/>
                  </a:cubicBezTo>
                  <a:cubicBezTo>
                    <a:pt x="1434878" y="1606811"/>
                    <a:pt x="1049893" y="1675062"/>
                    <a:pt x="1060838" y="1416666"/>
                  </a:cubicBezTo>
                  <a:cubicBezTo>
                    <a:pt x="1071783" y="1158270"/>
                    <a:pt x="1465260" y="1351292"/>
                    <a:pt x="1462314" y="1191057"/>
                  </a:cubicBezTo>
                  <a:cubicBezTo>
                    <a:pt x="1459368" y="1030822"/>
                    <a:pt x="1462782" y="949007"/>
                    <a:pt x="1465746" y="759142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矢印コネクタ 36"/>
            <p:cNvCxnSpPr>
              <a:stCxn id="36" idx="1"/>
              <a:endCxn id="36" idx="3"/>
            </p:cNvCxnSpPr>
            <p:nvPr/>
          </p:nvCxnSpPr>
          <p:spPr>
            <a:xfrm>
              <a:off x="2857204" y="5736760"/>
              <a:ext cx="1659992" cy="1033727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36" idx="5"/>
              <a:endCxn id="36" idx="2"/>
            </p:cNvCxnSpPr>
            <p:nvPr/>
          </p:nvCxnSpPr>
          <p:spPr>
            <a:xfrm flipH="1">
              <a:off x="2261877" y="6253624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フリーフォーム 81"/>
            <p:cNvSpPr/>
            <p:nvPr/>
          </p:nvSpPr>
          <p:spPr>
            <a:xfrm>
              <a:off x="3078951" y="3080264"/>
              <a:ext cx="15428" cy="725281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19050 w 19050"/>
                <a:gd name="connsiteY0" fmla="*/ 0 h 687387"/>
                <a:gd name="connsiteX1" fmla="*/ 0 w 19050"/>
                <a:gd name="connsiteY1" fmla="*/ 687387 h 687387"/>
                <a:gd name="connsiteX0" fmla="*/ 14288 w 14288"/>
                <a:gd name="connsiteY0" fmla="*/ 0 h 695325"/>
                <a:gd name="connsiteX1" fmla="*/ 0 w 14288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91" h="695325">
                  <a:moveTo>
                    <a:pt x="14791" y="0"/>
                  </a:moveTo>
                  <a:cubicBezTo>
                    <a:pt x="10028" y="231775"/>
                    <a:pt x="-2672" y="454025"/>
                    <a:pt x="503" y="695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/>
            <p:cNvSpPr/>
            <p:nvPr/>
          </p:nvSpPr>
          <p:spPr>
            <a:xfrm flipH="1">
              <a:off x="4434237" y="3989569"/>
              <a:ext cx="11923" cy="678698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0 w 5557"/>
                <a:gd name="connsiteY0" fmla="*/ 0 h 834117"/>
                <a:gd name="connsiteX1" fmla="*/ 5557 w 5557"/>
                <a:gd name="connsiteY1" fmla="*/ 834117 h 8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7" h="834117">
                  <a:moveTo>
                    <a:pt x="0" y="0"/>
                  </a:moveTo>
                  <a:cubicBezTo>
                    <a:pt x="1852" y="278039"/>
                    <a:pt x="3705" y="556078"/>
                    <a:pt x="5557" y="83411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/>
            <p:cNvSpPr/>
            <p:nvPr/>
          </p:nvSpPr>
          <p:spPr>
            <a:xfrm>
              <a:off x="2984122" y="2761677"/>
              <a:ext cx="224847" cy="224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H="1">
              <a:off x="2278960" y="2874100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楕円 91"/>
            <p:cNvSpPr/>
            <p:nvPr/>
          </p:nvSpPr>
          <p:spPr>
            <a:xfrm>
              <a:off x="4319659" y="3253336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H="1">
              <a:off x="3944406" y="3407579"/>
              <a:ext cx="52608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楕円 92"/>
            <p:cNvSpPr/>
            <p:nvPr/>
          </p:nvSpPr>
          <p:spPr>
            <a:xfrm>
              <a:off x="2951200" y="2323904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矢印コネクタ 93"/>
            <p:cNvCxnSpPr/>
            <p:nvPr/>
          </p:nvCxnSpPr>
          <p:spPr>
            <a:xfrm flipH="1">
              <a:off x="2624355" y="2478146"/>
              <a:ext cx="47767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3914734" y="3278419"/>
              <a:ext cx="34973" cy="136111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2588645" y="2391978"/>
              <a:ext cx="35710" cy="138984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楕円 40"/>
            <p:cNvSpPr/>
            <p:nvPr/>
          </p:nvSpPr>
          <p:spPr>
            <a:xfrm>
              <a:off x="3602432" y="5204037"/>
              <a:ext cx="209257" cy="2086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004076" y="2986524"/>
              <a:ext cx="361778" cy="31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45" y="2993090"/>
              <a:ext cx="235255" cy="244303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709838" y="2059415"/>
              <a:ext cx="274284" cy="33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84" y="2065981"/>
              <a:ext cx="235255" cy="244303"/>
            </a:xfrm>
            <a:prstGeom prst="rect">
              <a:avLst/>
            </a:prstGeom>
          </p:spPr>
        </p:pic>
      </p:grpSp>
      <p:sp>
        <p:nvSpPr>
          <p:cNvPr id="23" name="テキスト ボックス 22"/>
          <p:cNvSpPr txBox="1"/>
          <p:nvPr/>
        </p:nvSpPr>
        <p:spPr>
          <a:xfrm>
            <a:off x="437265" y="2323628"/>
            <a:ext cx="4299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Shake the string end points</a:t>
            </a:r>
          </a:p>
          <a:p>
            <a:pPr>
              <a:lnSpc>
                <a:spcPct val="125000"/>
              </a:lnSpc>
            </a:pPr>
            <a:r>
              <a:rPr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by amplitude </a:t>
            </a:r>
            <a:endParaRPr kumimoji="1" lang="en-US" altLang="ja-JP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25000"/>
              </a:lnSpc>
            </a:pP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  <a:sym typeface="Wingdings" panose="05000000000000000000" pitchFamily="2" charset="2"/>
              </a:rPr>
              <a:t></a:t>
            </a: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 Nonlinear string motion</a:t>
            </a:r>
            <a:endParaRPr kumimoji="1" lang="ja-JP" altLang="en-US" sz="24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" name="左右矢印 26"/>
          <p:cNvSpPr/>
          <p:nvPr/>
        </p:nvSpPr>
        <p:spPr>
          <a:xfrm rot="16200000">
            <a:off x="1940284" y="3971735"/>
            <a:ext cx="726362" cy="426836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40818" y="4619551"/>
            <a:ext cx="4623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Shake the quark</a:t>
            </a:r>
            <a:r>
              <a:rPr kumimoji="1" lang="ja-JP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－</a:t>
            </a:r>
            <a:r>
              <a:rPr kumimoji="1"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quark pair</a:t>
            </a:r>
          </a:p>
          <a:p>
            <a:pPr>
              <a:lnSpc>
                <a:spcPct val="125000"/>
              </a:lnSpc>
            </a:pP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  <a:sym typeface="Wingdings" panose="05000000000000000000" pitchFamily="2" charset="2"/>
              </a:rPr>
              <a:t> Nonlinear flux tube dynamics</a:t>
            </a:r>
            <a:endParaRPr kumimoji="1" lang="ja-JP" altLang="en-US" sz="24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3074398" y="4729787"/>
            <a:ext cx="7112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6543796" y="2790622"/>
            <a:ext cx="4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3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KM-cmmi10" panose="020B0501010101010101" pitchFamily="34" charset="2"/>
                <a:ea typeface="Times New Roman" charset="0"/>
                <a:cs typeface="Times New Roman" charset="0"/>
              </a:rPr>
              <a:t>r</a:t>
            </a:r>
            <a:endParaRPr kumimoji="1" lang="ja-JP" altLang="en-US" sz="3600" spc="-3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6577943" y="1940092"/>
            <a:ext cx="244956" cy="364285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939146" y="2897114"/>
            <a:ext cx="257819" cy="364285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27" y="2952801"/>
            <a:ext cx="235255" cy="244303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5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171700" y="375345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smtClean="0"/>
              <a:t>Chaos Bound for AdS String</a:t>
            </a:r>
            <a:endParaRPr lang="ja-JP" altLang="en-US" sz="3600" cap="none" dirty="0"/>
          </a:p>
        </p:txBody>
      </p:sp>
      <p:sp>
        <p:nvSpPr>
          <p:cNvPr id="4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8716494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Nonlinear dynamics of string </a:t>
            </a:r>
            <a:r>
              <a:rPr lang="en-US" altLang="ja-JP" sz="2800" dirty="0" smtClean="0"/>
              <a:t>for slightly different</a:t>
            </a:r>
            <a:endParaRPr kumimoji="1" lang="ja-JP" altLang="en-US" sz="2800" i="1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13" y="2265281"/>
            <a:ext cx="6998512" cy="4898959"/>
          </a:xfrm>
          <a:prstGeom prst="rect">
            <a:avLst/>
          </a:prstGeom>
        </p:spPr>
      </p:pic>
      <p:sp>
        <p:nvSpPr>
          <p:cNvPr id="43" name="正方形/長方形 42"/>
          <p:cNvSpPr/>
          <p:nvPr/>
        </p:nvSpPr>
        <p:spPr>
          <a:xfrm>
            <a:off x="3756660" y="2265281"/>
            <a:ext cx="2057400" cy="489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/>
        </p:nvGrpSpPr>
        <p:grpSpPr>
          <a:xfrm>
            <a:off x="4652348" y="1957811"/>
            <a:ext cx="4542467" cy="4711072"/>
            <a:chOff x="1431881" y="2059415"/>
            <a:chExt cx="4542467" cy="4711072"/>
          </a:xfrm>
        </p:grpSpPr>
        <p:sp>
          <p:nvSpPr>
            <p:cNvPr id="70" name="テキスト ボックス 69"/>
            <p:cNvSpPr txBox="1"/>
            <p:nvPr/>
          </p:nvSpPr>
          <p:spPr>
            <a:xfrm>
              <a:off x="5135458" y="3506785"/>
              <a:ext cx="838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1653761" y="2493331"/>
              <a:ext cx="729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charset="0"/>
                </a:rPr>
                <a:t>⊥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79305" y="2111268"/>
              <a:ext cx="2696225" cy="167902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平行四辺形 35"/>
            <p:cNvSpPr/>
            <p:nvPr/>
          </p:nvSpPr>
          <p:spPr>
            <a:xfrm rot="10800000" flipV="1">
              <a:off x="1431881" y="5736760"/>
              <a:ext cx="4510636" cy="1033727"/>
            </a:xfrm>
            <a:prstGeom prst="parallelogram">
              <a:avLst>
                <a:gd name="adj" fmla="val 160583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704282" y="2913046"/>
              <a:ext cx="0" cy="3319059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フリーフォーム 34"/>
            <p:cNvSpPr/>
            <p:nvPr/>
          </p:nvSpPr>
          <p:spPr>
            <a:xfrm>
              <a:off x="2632543" y="2474281"/>
              <a:ext cx="1837936" cy="2900915"/>
            </a:xfrm>
            <a:custGeom>
              <a:avLst/>
              <a:gdLst>
                <a:gd name="connsiteX0" fmla="*/ 153041 w 1254354"/>
                <a:gd name="connsiteY0" fmla="*/ 0 h 2407175"/>
                <a:gd name="connsiteX1" fmla="*/ 158121 w 1254354"/>
                <a:gd name="connsiteY1" fmla="*/ 553720 h 2407175"/>
                <a:gd name="connsiteX2" fmla="*/ 641 w 1254354"/>
                <a:gd name="connsiteY2" fmla="*/ 746760 h 2407175"/>
                <a:gd name="connsiteX3" fmla="*/ 117481 w 1254354"/>
                <a:gd name="connsiteY3" fmla="*/ 985520 h 2407175"/>
                <a:gd name="connsiteX4" fmla="*/ 457841 w 1254354"/>
                <a:gd name="connsiteY4" fmla="*/ 2230120 h 2407175"/>
                <a:gd name="connsiteX5" fmla="*/ 1042041 w 1254354"/>
                <a:gd name="connsiteY5" fmla="*/ 2331720 h 2407175"/>
                <a:gd name="connsiteX6" fmla="*/ 1179201 w 1254354"/>
                <a:gd name="connsiteY6" fmla="*/ 1590040 h 2407175"/>
                <a:gd name="connsiteX7" fmla="*/ 1036961 w 1254354"/>
                <a:gd name="connsiteY7" fmla="*/ 1391920 h 2407175"/>
                <a:gd name="connsiteX8" fmla="*/ 1230001 w 1254354"/>
                <a:gd name="connsiteY8" fmla="*/ 1168400 h 2407175"/>
                <a:gd name="connsiteX9" fmla="*/ 1245241 w 1254354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603 w 1253916"/>
                <a:gd name="connsiteY0" fmla="*/ 0 h 2403716"/>
                <a:gd name="connsiteX1" fmla="*/ 132283 w 1253916"/>
                <a:gd name="connsiteY1" fmla="*/ 553720 h 2403716"/>
                <a:gd name="connsiteX2" fmla="*/ 203 w 1253916"/>
                <a:gd name="connsiteY2" fmla="*/ 746760 h 2403716"/>
                <a:gd name="connsiteX3" fmla="*/ 111963 w 1253916"/>
                <a:gd name="connsiteY3" fmla="*/ 1051560 h 2403716"/>
                <a:gd name="connsiteX4" fmla="*/ 457403 w 1253916"/>
                <a:gd name="connsiteY4" fmla="*/ 2230120 h 2403716"/>
                <a:gd name="connsiteX5" fmla="*/ 1041603 w 1253916"/>
                <a:gd name="connsiteY5" fmla="*/ 2331720 h 2403716"/>
                <a:gd name="connsiteX6" fmla="*/ 1178763 w 1253916"/>
                <a:gd name="connsiteY6" fmla="*/ 1590040 h 2403716"/>
                <a:gd name="connsiteX7" fmla="*/ 1036523 w 1253916"/>
                <a:gd name="connsiteY7" fmla="*/ 1391920 h 2403716"/>
                <a:gd name="connsiteX8" fmla="*/ 1229563 w 1253916"/>
                <a:gd name="connsiteY8" fmla="*/ 1168400 h 2403716"/>
                <a:gd name="connsiteX9" fmla="*/ 1244803 w 1253916"/>
                <a:gd name="connsiteY9" fmla="*/ 767080 h 2403716"/>
                <a:gd name="connsiteX0" fmla="*/ 152507 w 1253820"/>
                <a:gd name="connsiteY0" fmla="*/ 0 h 2405831"/>
                <a:gd name="connsiteX1" fmla="*/ 132187 w 1253820"/>
                <a:gd name="connsiteY1" fmla="*/ 553720 h 2405831"/>
                <a:gd name="connsiteX2" fmla="*/ 107 w 1253820"/>
                <a:gd name="connsiteY2" fmla="*/ 746760 h 2405831"/>
                <a:gd name="connsiteX3" fmla="*/ 116947 w 1253820"/>
                <a:gd name="connsiteY3" fmla="*/ 1010920 h 2405831"/>
                <a:gd name="connsiteX4" fmla="*/ 457307 w 1253820"/>
                <a:gd name="connsiteY4" fmla="*/ 2230120 h 2405831"/>
                <a:gd name="connsiteX5" fmla="*/ 1041507 w 1253820"/>
                <a:gd name="connsiteY5" fmla="*/ 2331720 h 2405831"/>
                <a:gd name="connsiteX6" fmla="*/ 1178667 w 1253820"/>
                <a:gd name="connsiteY6" fmla="*/ 1590040 h 2405831"/>
                <a:gd name="connsiteX7" fmla="*/ 1036427 w 1253820"/>
                <a:gd name="connsiteY7" fmla="*/ 1391920 h 2405831"/>
                <a:gd name="connsiteX8" fmla="*/ 1229467 w 1253820"/>
                <a:gd name="connsiteY8" fmla="*/ 1168400 h 2405831"/>
                <a:gd name="connsiteX9" fmla="*/ 1244707 w 1253820"/>
                <a:gd name="connsiteY9" fmla="*/ 767080 h 2405831"/>
                <a:gd name="connsiteX0" fmla="*/ 57290 w 1158603"/>
                <a:gd name="connsiteY0" fmla="*/ 0 h 2405831"/>
                <a:gd name="connsiteX1" fmla="*/ 36970 w 1158603"/>
                <a:gd name="connsiteY1" fmla="*/ 553720 h 2405831"/>
                <a:gd name="connsiteX2" fmla="*/ 21730 w 1158603"/>
                <a:gd name="connsiteY2" fmla="*/ 1010920 h 2405831"/>
                <a:gd name="connsiteX3" fmla="*/ 362090 w 1158603"/>
                <a:gd name="connsiteY3" fmla="*/ 2230120 h 2405831"/>
                <a:gd name="connsiteX4" fmla="*/ 946290 w 1158603"/>
                <a:gd name="connsiteY4" fmla="*/ 2331720 h 2405831"/>
                <a:gd name="connsiteX5" fmla="*/ 1083450 w 1158603"/>
                <a:gd name="connsiteY5" fmla="*/ 1590040 h 2405831"/>
                <a:gd name="connsiteX6" fmla="*/ 941210 w 1158603"/>
                <a:gd name="connsiteY6" fmla="*/ 1391920 h 2405831"/>
                <a:gd name="connsiteX7" fmla="*/ 1134250 w 1158603"/>
                <a:gd name="connsiteY7" fmla="*/ 1168400 h 2405831"/>
                <a:gd name="connsiteX8" fmla="*/ 1149490 w 1158603"/>
                <a:gd name="connsiteY8" fmla="*/ 767080 h 2405831"/>
                <a:gd name="connsiteX0" fmla="*/ 153351 w 1254664"/>
                <a:gd name="connsiteY0" fmla="*/ 0 h 2405831"/>
                <a:gd name="connsiteX1" fmla="*/ 133031 w 1254664"/>
                <a:gd name="connsiteY1" fmla="*/ 553720 h 2405831"/>
                <a:gd name="connsiteX2" fmla="*/ 104 w 1254664"/>
                <a:gd name="connsiteY2" fmla="*/ 763270 h 2405831"/>
                <a:gd name="connsiteX3" fmla="*/ 117791 w 1254664"/>
                <a:gd name="connsiteY3" fmla="*/ 1010920 h 2405831"/>
                <a:gd name="connsiteX4" fmla="*/ 458151 w 1254664"/>
                <a:gd name="connsiteY4" fmla="*/ 2230120 h 2405831"/>
                <a:gd name="connsiteX5" fmla="*/ 1042351 w 1254664"/>
                <a:gd name="connsiteY5" fmla="*/ 2331720 h 2405831"/>
                <a:gd name="connsiteX6" fmla="*/ 1179511 w 1254664"/>
                <a:gd name="connsiteY6" fmla="*/ 1590040 h 2405831"/>
                <a:gd name="connsiteX7" fmla="*/ 1037271 w 1254664"/>
                <a:gd name="connsiteY7" fmla="*/ 1391920 h 2405831"/>
                <a:gd name="connsiteX8" fmla="*/ 1230311 w 1254664"/>
                <a:gd name="connsiteY8" fmla="*/ 1168400 h 2405831"/>
                <a:gd name="connsiteX9" fmla="*/ 1245551 w 1254664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269 w 1254582"/>
                <a:gd name="connsiteY0" fmla="*/ 0 h 2405831"/>
                <a:gd name="connsiteX1" fmla="*/ 149882 w 1254582"/>
                <a:gd name="connsiteY1" fmla="*/ 566420 h 2405831"/>
                <a:gd name="connsiteX2" fmla="*/ 22 w 1254582"/>
                <a:gd name="connsiteY2" fmla="*/ 763270 h 2405831"/>
                <a:gd name="connsiteX3" fmla="*/ 117709 w 1254582"/>
                <a:gd name="connsiteY3" fmla="*/ 1010920 h 2405831"/>
                <a:gd name="connsiteX4" fmla="*/ 458069 w 1254582"/>
                <a:gd name="connsiteY4" fmla="*/ 2230120 h 2405831"/>
                <a:gd name="connsiteX5" fmla="*/ 1042269 w 1254582"/>
                <a:gd name="connsiteY5" fmla="*/ 2331720 h 2405831"/>
                <a:gd name="connsiteX6" fmla="*/ 1179429 w 1254582"/>
                <a:gd name="connsiteY6" fmla="*/ 1590040 h 2405831"/>
                <a:gd name="connsiteX7" fmla="*/ 1037189 w 1254582"/>
                <a:gd name="connsiteY7" fmla="*/ 1391920 h 2405831"/>
                <a:gd name="connsiteX8" fmla="*/ 1230229 w 1254582"/>
                <a:gd name="connsiteY8" fmla="*/ 1168400 h 2405831"/>
                <a:gd name="connsiteX9" fmla="*/ 1245469 w 1254582"/>
                <a:gd name="connsiteY9" fmla="*/ 767080 h 2405831"/>
                <a:gd name="connsiteX0" fmla="*/ 153767 w 1255080"/>
                <a:gd name="connsiteY0" fmla="*/ 0 h 2405831"/>
                <a:gd name="connsiteX1" fmla="*/ 154614 w 1255080"/>
                <a:gd name="connsiteY1" fmla="*/ 524086 h 2405831"/>
                <a:gd name="connsiteX2" fmla="*/ 520 w 1255080"/>
                <a:gd name="connsiteY2" fmla="*/ 763270 h 2405831"/>
                <a:gd name="connsiteX3" fmla="*/ 118207 w 1255080"/>
                <a:gd name="connsiteY3" fmla="*/ 1010920 h 2405831"/>
                <a:gd name="connsiteX4" fmla="*/ 458567 w 1255080"/>
                <a:gd name="connsiteY4" fmla="*/ 2230120 h 2405831"/>
                <a:gd name="connsiteX5" fmla="*/ 1042767 w 1255080"/>
                <a:gd name="connsiteY5" fmla="*/ 2331720 h 2405831"/>
                <a:gd name="connsiteX6" fmla="*/ 1179927 w 1255080"/>
                <a:gd name="connsiteY6" fmla="*/ 1590040 h 2405831"/>
                <a:gd name="connsiteX7" fmla="*/ 1037687 w 1255080"/>
                <a:gd name="connsiteY7" fmla="*/ 1391920 h 2405831"/>
                <a:gd name="connsiteX8" fmla="*/ 1230727 w 1255080"/>
                <a:gd name="connsiteY8" fmla="*/ 1168400 h 2405831"/>
                <a:gd name="connsiteX9" fmla="*/ 1245967 w 1255080"/>
                <a:gd name="connsiteY9" fmla="*/ 767080 h 2405831"/>
                <a:gd name="connsiteX0" fmla="*/ 153341 w 1254654"/>
                <a:gd name="connsiteY0" fmla="*/ 0 h 2405831"/>
                <a:gd name="connsiteX1" fmla="*/ 154188 w 1254654"/>
                <a:gd name="connsiteY1" fmla="*/ 524086 h 2405831"/>
                <a:gd name="connsiteX2" fmla="*/ 94 w 1254654"/>
                <a:gd name="connsiteY2" fmla="*/ 763270 h 2405831"/>
                <a:gd name="connsiteX3" fmla="*/ 117781 w 1254654"/>
                <a:gd name="connsiteY3" fmla="*/ 1010920 h 2405831"/>
                <a:gd name="connsiteX4" fmla="*/ 458141 w 1254654"/>
                <a:gd name="connsiteY4" fmla="*/ 2230120 h 2405831"/>
                <a:gd name="connsiteX5" fmla="*/ 1042341 w 1254654"/>
                <a:gd name="connsiteY5" fmla="*/ 2331720 h 2405831"/>
                <a:gd name="connsiteX6" fmla="*/ 1179501 w 1254654"/>
                <a:gd name="connsiteY6" fmla="*/ 1590040 h 2405831"/>
                <a:gd name="connsiteX7" fmla="*/ 1037261 w 1254654"/>
                <a:gd name="connsiteY7" fmla="*/ 1391920 h 2405831"/>
                <a:gd name="connsiteX8" fmla="*/ 1230301 w 1254654"/>
                <a:gd name="connsiteY8" fmla="*/ 1168400 h 2405831"/>
                <a:gd name="connsiteX9" fmla="*/ 1245541 w 1254654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423 w 1254736"/>
                <a:gd name="connsiteY0" fmla="*/ 0 h 2400519"/>
                <a:gd name="connsiteX1" fmla="*/ 154270 w 1254736"/>
                <a:gd name="connsiteY1" fmla="*/ 524086 h 2400519"/>
                <a:gd name="connsiteX2" fmla="*/ 176 w 1254736"/>
                <a:gd name="connsiteY2" fmla="*/ 763270 h 2400519"/>
                <a:gd name="connsiteX3" fmla="*/ 122096 w 1254736"/>
                <a:gd name="connsiteY3" fmla="*/ 1114636 h 2400519"/>
                <a:gd name="connsiteX4" fmla="*/ 458223 w 1254736"/>
                <a:gd name="connsiteY4" fmla="*/ 2230120 h 2400519"/>
                <a:gd name="connsiteX5" fmla="*/ 1042423 w 1254736"/>
                <a:gd name="connsiteY5" fmla="*/ 2331720 h 2400519"/>
                <a:gd name="connsiteX6" fmla="*/ 1179583 w 1254736"/>
                <a:gd name="connsiteY6" fmla="*/ 1590040 h 2400519"/>
                <a:gd name="connsiteX7" fmla="*/ 1037343 w 1254736"/>
                <a:gd name="connsiteY7" fmla="*/ 1391920 h 2400519"/>
                <a:gd name="connsiteX8" fmla="*/ 1230383 w 1254736"/>
                <a:gd name="connsiteY8" fmla="*/ 1168400 h 2400519"/>
                <a:gd name="connsiteX9" fmla="*/ 1245623 w 1254736"/>
                <a:gd name="connsiteY9" fmla="*/ 767080 h 2400519"/>
                <a:gd name="connsiteX0" fmla="*/ 162057 w 1263370"/>
                <a:gd name="connsiteY0" fmla="*/ 0 h 2400519"/>
                <a:gd name="connsiteX1" fmla="*/ 162904 w 1263370"/>
                <a:gd name="connsiteY1" fmla="*/ 524086 h 2400519"/>
                <a:gd name="connsiteX2" fmla="*/ 343 w 1263370"/>
                <a:gd name="connsiteY2" fmla="*/ 769620 h 2400519"/>
                <a:gd name="connsiteX3" fmla="*/ 130730 w 1263370"/>
                <a:gd name="connsiteY3" fmla="*/ 1114636 h 2400519"/>
                <a:gd name="connsiteX4" fmla="*/ 466857 w 1263370"/>
                <a:gd name="connsiteY4" fmla="*/ 2230120 h 2400519"/>
                <a:gd name="connsiteX5" fmla="*/ 1051057 w 1263370"/>
                <a:gd name="connsiteY5" fmla="*/ 2331720 h 2400519"/>
                <a:gd name="connsiteX6" fmla="*/ 1188217 w 1263370"/>
                <a:gd name="connsiteY6" fmla="*/ 1590040 h 2400519"/>
                <a:gd name="connsiteX7" fmla="*/ 1045977 w 1263370"/>
                <a:gd name="connsiteY7" fmla="*/ 1391920 h 2400519"/>
                <a:gd name="connsiteX8" fmla="*/ 1239017 w 1263370"/>
                <a:gd name="connsiteY8" fmla="*/ 1168400 h 2400519"/>
                <a:gd name="connsiteX9" fmla="*/ 1254257 w 1263370"/>
                <a:gd name="connsiteY9" fmla="*/ 767080 h 2400519"/>
                <a:gd name="connsiteX0" fmla="*/ 161732 w 1263045"/>
                <a:gd name="connsiteY0" fmla="*/ 0 h 2400519"/>
                <a:gd name="connsiteX1" fmla="*/ 162579 w 1263045"/>
                <a:gd name="connsiteY1" fmla="*/ 524086 h 2400519"/>
                <a:gd name="connsiteX2" fmla="*/ 18 w 1263045"/>
                <a:gd name="connsiteY2" fmla="*/ 769620 h 2400519"/>
                <a:gd name="connsiteX3" fmla="*/ 130405 w 1263045"/>
                <a:gd name="connsiteY3" fmla="*/ 1114636 h 2400519"/>
                <a:gd name="connsiteX4" fmla="*/ 466532 w 1263045"/>
                <a:gd name="connsiteY4" fmla="*/ 2230120 h 2400519"/>
                <a:gd name="connsiteX5" fmla="*/ 1050732 w 1263045"/>
                <a:gd name="connsiteY5" fmla="*/ 2331720 h 2400519"/>
                <a:gd name="connsiteX6" fmla="*/ 1187892 w 1263045"/>
                <a:gd name="connsiteY6" fmla="*/ 1590040 h 2400519"/>
                <a:gd name="connsiteX7" fmla="*/ 1045652 w 1263045"/>
                <a:gd name="connsiteY7" fmla="*/ 1391920 h 2400519"/>
                <a:gd name="connsiteX8" fmla="*/ 1238692 w 1263045"/>
                <a:gd name="connsiteY8" fmla="*/ 1168400 h 2400519"/>
                <a:gd name="connsiteX9" fmla="*/ 1253932 w 1263045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789 w 1246102"/>
                <a:gd name="connsiteY0" fmla="*/ 0 h 2400519"/>
                <a:gd name="connsiteX1" fmla="*/ 145636 w 1246102"/>
                <a:gd name="connsiteY1" fmla="*/ 524086 h 2400519"/>
                <a:gd name="connsiteX2" fmla="*/ 9 w 1246102"/>
                <a:gd name="connsiteY2" fmla="*/ 771737 h 2400519"/>
                <a:gd name="connsiteX3" fmla="*/ 113462 w 1246102"/>
                <a:gd name="connsiteY3" fmla="*/ 1114636 h 2400519"/>
                <a:gd name="connsiteX4" fmla="*/ 449589 w 1246102"/>
                <a:gd name="connsiteY4" fmla="*/ 2230120 h 2400519"/>
                <a:gd name="connsiteX5" fmla="*/ 1033789 w 1246102"/>
                <a:gd name="connsiteY5" fmla="*/ 2331720 h 2400519"/>
                <a:gd name="connsiteX6" fmla="*/ 1170949 w 1246102"/>
                <a:gd name="connsiteY6" fmla="*/ 1590040 h 2400519"/>
                <a:gd name="connsiteX7" fmla="*/ 1028709 w 1246102"/>
                <a:gd name="connsiteY7" fmla="*/ 1391920 h 2400519"/>
                <a:gd name="connsiteX8" fmla="*/ 1221749 w 1246102"/>
                <a:gd name="connsiteY8" fmla="*/ 1168400 h 2400519"/>
                <a:gd name="connsiteX9" fmla="*/ 1236989 w 1246102"/>
                <a:gd name="connsiteY9" fmla="*/ 767080 h 2400519"/>
                <a:gd name="connsiteX0" fmla="*/ 144804 w 1246117"/>
                <a:gd name="connsiteY0" fmla="*/ 0 h 2389236"/>
                <a:gd name="connsiteX1" fmla="*/ 145651 w 1246117"/>
                <a:gd name="connsiteY1" fmla="*/ 524086 h 2389236"/>
                <a:gd name="connsiteX2" fmla="*/ 24 w 1246117"/>
                <a:gd name="connsiteY2" fmla="*/ 771737 h 2389236"/>
                <a:gd name="connsiteX3" fmla="*/ 113477 w 1246117"/>
                <a:gd name="connsiteY3" fmla="*/ 1114636 h 2389236"/>
                <a:gd name="connsiteX4" fmla="*/ 464420 w 1246117"/>
                <a:gd name="connsiteY4" fmla="*/ 2202603 h 2389236"/>
                <a:gd name="connsiteX5" fmla="*/ 1033804 w 1246117"/>
                <a:gd name="connsiteY5" fmla="*/ 2331720 h 2389236"/>
                <a:gd name="connsiteX6" fmla="*/ 1170964 w 1246117"/>
                <a:gd name="connsiteY6" fmla="*/ 1590040 h 2389236"/>
                <a:gd name="connsiteX7" fmla="*/ 1028724 w 1246117"/>
                <a:gd name="connsiteY7" fmla="*/ 1391920 h 2389236"/>
                <a:gd name="connsiteX8" fmla="*/ 1221764 w 1246117"/>
                <a:gd name="connsiteY8" fmla="*/ 1168400 h 2389236"/>
                <a:gd name="connsiteX9" fmla="*/ 1237004 w 1246117"/>
                <a:gd name="connsiteY9" fmla="*/ 767080 h 2389236"/>
                <a:gd name="connsiteX0" fmla="*/ 144789 w 1246102"/>
                <a:gd name="connsiteY0" fmla="*/ 0 h 2389236"/>
                <a:gd name="connsiteX1" fmla="*/ 145636 w 1246102"/>
                <a:gd name="connsiteY1" fmla="*/ 524086 h 2389236"/>
                <a:gd name="connsiteX2" fmla="*/ 9 w 1246102"/>
                <a:gd name="connsiteY2" fmla="*/ 771737 h 2389236"/>
                <a:gd name="connsiteX3" fmla="*/ 113462 w 1246102"/>
                <a:gd name="connsiteY3" fmla="*/ 1114636 h 2389236"/>
                <a:gd name="connsiteX4" fmla="*/ 464405 w 1246102"/>
                <a:gd name="connsiteY4" fmla="*/ 2202603 h 2389236"/>
                <a:gd name="connsiteX5" fmla="*/ 1033789 w 1246102"/>
                <a:gd name="connsiteY5" fmla="*/ 2331720 h 2389236"/>
                <a:gd name="connsiteX6" fmla="*/ 1170949 w 1246102"/>
                <a:gd name="connsiteY6" fmla="*/ 1590040 h 2389236"/>
                <a:gd name="connsiteX7" fmla="*/ 1028709 w 1246102"/>
                <a:gd name="connsiteY7" fmla="*/ 1391920 h 2389236"/>
                <a:gd name="connsiteX8" fmla="*/ 1221749 w 1246102"/>
                <a:gd name="connsiteY8" fmla="*/ 1168400 h 2389236"/>
                <a:gd name="connsiteX9" fmla="*/ 1236989 w 1246102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783 w 1246096"/>
                <a:gd name="connsiteY0" fmla="*/ 0 h 2389236"/>
                <a:gd name="connsiteX1" fmla="*/ 145630 w 1246096"/>
                <a:gd name="connsiteY1" fmla="*/ 524086 h 2389236"/>
                <a:gd name="connsiteX2" fmla="*/ 3 w 1246096"/>
                <a:gd name="connsiteY2" fmla="*/ 771737 h 2389236"/>
                <a:gd name="connsiteX3" fmla="*/ 124039 w 1246096"/>
                <a:gd name="connsiteY3" fmla="*/ 1114636 h 2389236"/>
                <a:gd name="connsiteX4" fmla="*/ 464399 w 1246096"/>
                <a:gd name="connsiteY4" fmla="*/ 2202603 h 2389236"/>
                <a:gd name="connsiteX5" fmla="*/ 1033783 w 1246096"/>
                <a:gd name="connsiteY5" fmla="*/ 2331720 h 2389236"/>
                <a:gd name="connsiteX6" fmla="*/ 1170943 w 1246096"/>
                <a:gd name="connsiteY6" fmla="*/ 1590040 h 2389236"/>
                <a:gd name="connsiteX7" fmla="*/ 1028703 w 1246096"/>
                <a:gd name="connsiteY7" fmla="*/ 1391920 h 2389236"/>
                <a:gd name="connsiteX8" fmla="*/ 1221743 w 1246096"/>
                <a:gd name="connsiteY8" fmla="*/ 1168400 h 2389236"/>
                <a:gd name="connsiteX9" fmla="*/ 1236983 w 1246096"/>
                <a:gd name="connsiteY9" fmla="*/ 767080 h 2389236"/>
                <a:gd name="connsiteX0" fmla="*/ 144783 w 1246096"/>
                <a:gd name="connsiteY0" fmla="*/ 0 h 2386577"/>
                <a:gd name="connsiteX1" fmla="*/ 145630 w 1246096"/>
                <a:gd name="connsiteY1" fmla="*/ 524086 h 2386577"/>
                <a:gd name="connsiteX2" fmla="*/ 3 w 1246096"/>
                <a:gd name="connsiteY2" fmla="*/ 771737 h 2386577"/>
                <a:gd name="connsiteX3" fmla="*/ 124039 w 1246096"/>
                <a:gd name="connsiteY3" fmla="*/ 1114636 h 2386577"/>
                <a:gd name="connsiteX4" fmla="*/ 464399 w 1246096"/>
                <a:gd name="connsiteY4" fmla="*/ 2202603 h 2386577"/>
                <a:gd name="connsiteX5" fmla="*/ 1033783 w 1246096"/>
                <a:gd name="connsiteY5" fmla="*/ 2331720 h 2386577"/>
                <a:gd name="connsiteX6" fmla="*/ 1170943 w 1246096"/>
                <a:gd name="connsiteY6" fmla="*/ 1590040 h 2386577"/>
                <a:gd name="connsiteX7" fmla="*/ 1028703 w 1246096"/>
                <a:gd name="connsiteY7" fmla="*/ 1391920 h 2386577"/>
                <a:gd name="connsiteX8" fmla="*/ 1221743 w 1246096"/>
                <a:gd name="connsiteY8" fmla="*/ 1168400 h 2386577"/>
                <a:gd name="connsiteX9" fmla="*/ 1236983 w 1246096"/>
                <a:gd name="connsiteY9" fmla="*/ 767080 h 2386577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73915"/>
                <a:gd name="connsiteX1" fmla="*/ 145630 w 1246096"/>
                <a:gd name="connsiteY1" fmla="*/ 524086 h 2373915"/>
                <a:gd name="connsiteX2" fmla="*/ 3 w 1246096"/>
                <a:gd name="connsiteY2" fmla="*/ 771737 h 2373915"/>
                <a:gd name="connsiteX3" fmla="*/ 124039 w 1246096"/>
                <a:gd name="connsiteY3" fmla="*/ 1114636 h 2373915"/>
                <a:gd name="connsiteX4" fmla="*/ 188385 w 1246096"/>
                <a:gd name="connsiteY4" fmla="*/ 1753871 h 2373915"/>
                <a:gd name="connsiteX5" fmla="*/ 464399 w 1246096"/>
                <a:gd name="connsiteY5" fmla="*/ 2202603 h 2373915"/>
                <a:gd name="connsiteX6" fmla="*/ 1033783 w 1246096"/>
                <a:gd name="connsiteY6" fmla="*/ 2331720 h 2373915"/>
                <a:gd name="connsiteX7" fmla="*/ 1170943 w 1246096"/>
                <a:gd name="connsiteY7" fmla="*/ 1590040 h 2373915"/>
                <a:gd name="connsiteX8" fmla="*/ 1028703 w 1246096"/>
                <a:gd name="connsiteY8" fmla="*/ 1391920 h 2373915"/>
                <a:gd name="connsiteX9" fmla="*/ 1221743 w 1246096"/>
                <a:gd name="connsiteY9" fmla="*/ 1168400 h 2373915"/>
                <a:gd name="connsiteX10" fmla="*/ 1236983 w 1246096"/>
                <a:gd name="connsiteY10" fmla="*/ 767080 h 2373915"/>
                <a:gd name="connsiteX0" fmla="*/ 144783 w 1246096"/>
                <a:gd name="connsiteY0" fmla="*/ 0 h 2399829"/>
                <a:gd name="connsiteX1" fmla="*/ 145630 w 1246096"/>
                <a:gd name="connsiteY1" fmla="*/ 524086 h 2399829"/>
                <a:gd name="connsiteX2" fmla="*/ 3 w 1246096"/>
                <a:gd name="connsiteY2" fmla="*/ 771737 h 2399829"/>
                <a:gd name="connsiteX3" fmla="*/ 124039 w 1246096"/>
                <a:gd name="connsiteY3" fmla="*/ 1114636 h 2399829"/>
                <a:gd name="connsiteX4" fmla="*/ 188385 w 1246096"/>
                <a:gd name="connsiteY4" fmla="*/ 1753871 h 2399829"/>
                <a:gd name="connsiteX5" fmla="*/ 464399 w 1246096"/>
                <a:gd name="connsiteY5" fmla="*/ 2202603 h 2399829"/>
                <a:gd name="connsiteX6" fmla="*/ 978750 w 1246096"/>
                <a:gd name="connsiteY6" fmla="*/ 2367703 h 2399829"/>
                <a:gd name="connsiteX7" fmla="*/ 1170943 w 1246096"/>
                <a:gd name="connsiteY7" fmla="*/ 1590040 h 2399829"/>
                <a:gd name="connsiteX8" fmla="*/ 1028703 w 1246096"/>
                <a:gd name="connsiteY8" fmla="*/ 1391920 h 2399829"/>
                <a:gd name="connsiteX9" fmla="*/ 1221743 w 1246096"/>
                <a:gd name="connsiteY9" fmla="*/ 1168400 h 2399829"/>
                <a:gd name="connsiteX10" fmla="*/ 1236983 w 1246096"/>
                <a:gd name="connsiteY10" fmla="*/ 767080 h 2399829"/>
                <a:gd name="connsiteX0" fmla="*/ 144783 w 1246096"/>
                <a:gd name="connsiteY0" fmla="*/ 0 h 2419022"/>
                <a:gd name="connsiteX1" fmla="*/ 145630 w 1246096"/>
                <a:gd name="connsiteY1" fmla="*/ 524086 h 2419022"/>
                <a:gd name="connsiteX2" fmla="*/ 3 w 1246096"/>
                <a:gd name="connsiteY2" fmla="*/ 771737 h 2419022"/>
                <a:gd name="connsiteX3" fmla="*/ 124039 w 1246096"/>
                <a:gd name="connsiteY3" fmla="*/ 1114636 h 2419022"/>
                <a:gd name="connsiteX4" fmla="*/ 188385 w 1246096"/>
                <a:gd name="connsiteY4" fmla="*/ 1753871 h 2419022"/>
                <a:gd name="connsiteX5" fmla="*/ 464399 w 1246096"/>
                <a:gd name="connsiteY5" fmla="*/ 2202603 h 2419022"/>
                <a:gd name="connsiteX6" fmla="*/ 978750 w 1246096"/>
                <a:gd name="connsiteY6" fmla="*/ 2367703 h 2419022"/>
                <a:gd name="connsiteX7" fmla="*/ 1170943 w 1246096"/>
                <a:gd name="connsiteY7" fmla="*/ 1590040 h 2419022"/>
                <a:gd name="connsiteX8" fmla="*/ 1028703 w 1246096"/>
                <a:gd name="connsiteY8" fmla="*/ 1391920 h 2419022"/>
                <a:gd name="connsiteX9" fmla="*/ 1221743 w 1246096"/>
                <a:gd name="connsiteY9" fmla="*/ 1168400 h 2419022"/>
                <a:gd name="connsiteX10" fmla="*/ 1236983 w 1246096"/>
                <a:gd name="connsiteY10" fmla="*/ 767080 h 2419022"/>
                <a:gd name="connsiteX0" fmla="*/ 144783 w 1246096"/>
                <a:gd name="connsiteY0" fmla="*/ 0 h 2389903"/>
                <a:gd name="connsiteX1" fmla="*/ 145630 w 1246096"/>
                <a:gd name="connsiteY1" fmla="*/ 524086 h 2389903"/>
                <a:gd name="connsiteX2" fmla="*/ 3 w 1246096"/>
                <a:gd name="connsiteY2" fmla="*/ 771737 h 2389903"/>
                <a:gd name="connsiteX3" fmla="*/ 124039 w 1246096"/>
                <a:gd name="connsiteY3" fmla="*/ 1114636 h 2389903"/>
                <a:gd name="connsiteX4" fmla="*/ 188385 w 1246096"/>
                <a:gd name="connsiteY4" fmla="*/ 1753871 h 2389903"/>
                <a:gd name="connsiteX5" fmla="*/ 464399 w 1246096"/>
                <a:gd name="connsiteY5" fmla="*/ 2202603 h 2389903"/>
                <a:gd name="connsiteX6" fmla="*/ 997800 w 1246096"/>
                <a:gd name="connsiteY6" fmla="*/ 2333837 h 2389903"/>
                <a:gd name="connsiteX7" fmla="*/ 1170943 w 1246096"/>
                <a:gd name="connsiteY7" fmla="*/ 1590040 h 2389903"/>
                <a:gd name="connsiteX8" fmla="*/ 1028703 w 1246096"/>
                <a:gd name="connsiteY8" fmla="*/ 1391920 h 2389903"/>
                <a:gd name="connsiteX9" fmla="*/ 1221743 w 1246096"/>
                <a:gd name="connsiteY9" fmla="*/ 1168400 h 2389903"/>
                <a:gd name="connsiteX10" fmla="*/ 1236983 w 1246096"/>
                <a:gd name="connsiteY10" fmla="*/ 767080 h 2389903"/>
                <a:gd name="connsiteX0" fmla="*/ 144783 w 1246096"/>
                <a:gd name="connsiteY0" fmla="*/ 0 h 2383524"/>
                <a:gd name="connsiteX1" fmla="*/ 145630 w 1246096"/>
                <a:gd name="connsiteY1" fmla="*/ 524086 h 2383524"/>
                <a:gd name="connsiteX2" fmla="*/ 3 w 1246096"/>
                <a:gd name="connsiteY2" fmla="*/ 771737 h 2383524"/>
                <a:gd name="connsiteX3" fmla="*/ 124039 w 1246096"/>
                <a:gd name="connsiteY3" fmla="*/ 1114636 h 2383524"/>
                <a:gd name="connsiteX4" fmla="*/ 188385 w 1246096"/>
                <a:gd name="connsiteY4" fmla="*/ 1753871 h 2383524"/>
                <a:gd name="connsiteX5" fmla="*/ 464399 w 1246096"/>
                <a:gd name="connsiteY5" fmla="*/ 2202603 h 2383524"/>
                <a:gd name="connsiteX6" fmla="*/ 997800 w 1246096"/>
                <a:gd name="connsiteY6" fmla="*/ 2333837 h 2383524"/>
                <a:gd name="connsiteX7" fmla="*/ 1170943 w 1246096"/>
                <a:gd name="connsiteY7" fmla="*/ 1590040 h 2383524"/>
                <a:gd name="connsiteX8" fmla="*/ 1028703 w 1246096"/>
                <a:gd name="connsiteY8" fmla="*/ 1391920 h 2383524"/>
                <a:gd name="connsiteX9" fmla="*/ 1221743 w 1246096"/>
                <a:gd name="connsiteY9" fmla="*/ 1168400 h 2383524"/>
                <a:gd name="connsiteX10" fmla="*/ 1236983 w 1246096"/>
                <a:gd name="connsiteY10" fmla="*/ 767080 h 2383524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0844"/>
                <a:gd name="connsiteX1" fmla="*/ 145630 w 1246096"/>
                <a:gd name="connsiteY1" fmla="*/ 524086 h 2390844"/>
                <a:gd name="connsiteX2" fmla="*/ 3 w 1246096"/>
                <a:gd name="connsiteY2" fmla="*/ 771737 h 2390844"/>
                <a:gd name="connsiteX3" fmla="*/ 124039 w 1246096"/>
                <a:gd name="connsiteY3" fmla="*/ 1114636 h 2390844"/>
                <a:gd name="connsiteX4" fmla="*/ 188385 w 1246096"/>
                <a:gd name="connsiteY4" fmla="*/ 1753871 h 2390844"/>
                <a:gd name="connsiteX5" fmla="*/ 479215 w 1246096"/>
                <a:gd name="connsiteY5" fmla="*/ 2221653 h 2390844"/>
                <a:gd name="connsiteX6" fmla="*/ 993567 w 1246096"/>
                <a:gd name="connsiteY6" fmla="*/ 2352887 h 2390844"/>
                <a:gd name="connsiteX7" fmla="*/ 1170943 w 1246096"/>
                <a:gd name="connsiteY7" fmla="*/ 1590040 h 2390844"/>
                <a:gd name="connsiteX8" fmla="*/ 1028703 w 1246096"/>
                <a:gd name="connsiteY8" fmla="*/ 1391920 h 2390844"/>
                <a:gd name="connsiteX9" fmla="*/ 1221743 w 1246096"/>
                <a:gd name="connsiteY9" fmla="*/ 1168400 h 2390844"/>
                <a:gd name="connsiteX10" fmla="*/ 1236983 w 1246096"/>
                <a:gd name="connsiteY10" fmla="*/ 767080 h 2390844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391920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0059"/>
                <a:gd name="connsiteY0" fmla="*/ 0 h 2393777"/>
                <a:gd name="connsiteX1" fmla="*/ 145630 w 1240059"/>
                <a:gd name="connsiteY1" fmla="*/ 524086 h 2393777"/>
                <a:gd name="connsiteX2" fmla="*/ 3 w 1240059"/>
                <a:gd name="connsiteY2" fmla="*/ 771737 h 2393777"/>
                <a:gd name="connsiteX3" fmla="*/ 124039 w 1240059"/>
                <a:gd name="connsiteY3" fmla="*/ 1114636 h 2393777"/>
                <a:gd name="connsiteX4" fmla="*/ 188385 w 1240059"/>
                <a:gd name="connsiteY4" fmla="*/ 1753871 h 2393777"/>
                <a:gd name="connsiteX5" fmla="*/ 479215 w 1240059"/>
                <a:gd name="connsiteY5" fmla="*/ 2221653 h 2393777"/>
                <a:gd name="connsiteX6" fmla="*/ 993567 w 1240059"/>
                <a:gd name="connsiteY6" fmla="*/ 2352887 h 2393777"/>
                <a:gd name="connsiteX7" fmla="*/ 1170943 w 1240059"/>
                <a:gd name="connsiteY7" fmla="*/ 1590040 h 2393777"/>
                <a:gd name="connsiteX8" fmla="*/ 1028703 w 1240059"/>
                <a:gd name="connsiteY8" fmla="*/ 1391920 h 2393777"/>
                <a:gd name="connsiteX9" fmla="*/ 1221743 w 1240059"/>
                <a:gd name="connsiteY9" fmla="*/ 1168400 h 2393777"/>
                <a:gd name="connsiteX10" fmla="*/ 1236983 w 1240059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55 w 1245442"/>
                <a:gd name="connsiteY0" fmla="*/ 0 h 2390726"/>
                <a:gd name="connsiteX1" fmla="*/ 145701 w 1245442"/>
                <a:gd name="connsiteY1" fmla="*/ 479636 h 2390726"/>
                <a:gd name="connsiteX2" fmla="*/ 75 w 1245442"/>
                <a:gd name="connsiteY2" fmla="*/ 771737 h 2390726"/>
                <a:gd name="connsiteX3" fmla="*/ 124111 w 1245442"/>
                <a:gd name="connsiteY3" fmla="*/ 1114636 h 2390726"/>
                <a:gd name="connsiteX4" fmla="*/ 188457 w 1245442"/>
                <a:gd name="connsiteY4" fmla="*/ 1753871 h 2390726"/>
                <a:gd name="connsiteX5" fmla="*/ 479287 w 1245442"/>
                <a:gd name="connsiteY5" fmla="*/ 2221653 h 2390726"/>
                <a:gd name="connsiteX6" fmla="*/ 993639 w 1245442"/>
                <a:gd name="connsiteY6" fmla="*/ 2352887 h 2390726"/>
                <a:gd name="connsiteX7" fmla="*/ 1168899 w 1245442"/>
                <a:gd name="connsiteY7" fmla="*/ 1632373 h 2390726"/>
                <a:gd name="connsiteX8" fmla="*/ 1041475 w 1245442"/>
                <a:gd name="connsiteY8" fmla="*/ 1383453 h 2390726"/>
                <a:gd name="connsiteX9" fmla="*/ 1221815 w 1245442"/>
                <a:gd name="connsiteY9" fmla="*/ 1168400 h 2390726"/>
                <a:gd name="connsiteX10" fmla="*/ 1237055 w 1245442"/>
                <a:gd name="connsiteY10" fmla="*/ 767080 h 2390726"/>
                <a:gd name="connsiteX0" fmla="*/ 144783 w 1245370"/>
                <a:gd name="connsiteY0" fmla="*/ 0 h 2390726"/>
                <a:gd name="connsiteX1" fmla="*/ 145629 w 1245370"/>
                <a:gd name="connsiteY1" fmla="*/ 47963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4672"/>
                <a:gd name="connsiteY0" fmla="*/ 0 h 2390726"/>
                <a:gd name="connsiteX1" fmla="*/ 145629 w 1244672"/>
                <a:gd name="connsiteY1" fmla="*/ 479636 h 2390726"/>
                <a:gd name="connsiteX2" fmla="*/ 3 w 1244672"/>
                <a:gd name="connsiteY2" fmla="*/ 771737 h 2390726"/>
                <a:gd name="connsiteX3" fmla="*/ 124039 w 1244672"/>
                <a:gd name="connsiteY3" fmla="*/ 1114636 h 2390726"/>
                <a:gd name="connsiteX4" fmla="*/ 188385 w 1244672"/>
                <a:gd name="connsiteY4" fmla="*/ 1753871 h 2390726"/>
                <a:gd name="connsiteX5" fmla="*/ 479215 w 1244672"/>
                <a:gd name="connsiteY5" fmla="*/ 2221653 h 2390726"/>
                <a:gd name="connsiteX6" fmla="*/ 993567 w 1244672"/>
                <a:gd name="connsiteY6" fmla="*/ 2352887 h 2390726"/>
                <a:gd name="connsiteX7" fmla="*/ 1168827 w 1244672"/>
                <a:gd name="connsiteY7" fmla="*/ 1632373 h 2390726"/>
                <a:gd name="connsiteX8" fmla="*/ 1054103 w 1244672"/>
                <a:gd name="connsiteY8" fmla="*/ 1415203 h 2390726"/>
                <a:gd name="connsiteX9" fmla="*/ 1221743 w 1244672"/>
                <a:gd name="connsiteY9" fmla="*/ 1168400 h 2390726"/>
                <a:gd name="connsiteX10" fmla="*/ 1236983 w 1244672"/>
                <a:gd name="connsiteY10" fmla="*/ 767080 h 2390726"/>
                <a:gd name="connsiteX0" fmla="*/ 144783 w 1240619"/>
                <a:gd name="connsiteY0" fmla="*/ 0 h 2390726"/>
                <a:gd name="connsiteX1" fmla="*/ 145629 w 1240619"/>
                <a:gd name="connsiteY1" fmla="*/ 479636 h 2390726"/>
                <a:gd name="connsiteX2" fmla="*/ 3 w 1240619"/>
                <a:gd name="connsiteY2" fmla="*/ 771737 h 2390726"/>
                <a:gd name="connsiteX3" fmla="*/ 124039 w 1240619"/>
                <a:gd name="connsiteY3" fmla="*/ 1114636 h 2390726"/>
                <a:gd name="connsiteX4" fmla="*/ 188385 w 1240619"/>
                <a:gd name="connsiteY4" fmla="*/ 1753871 h 2390726"/>
                <a:gd name="connsiteX5" fmla="*/ 479215 w 1240619"/>
                <a:gd name="connsiteY5" fmla="*/ 2221653 h 2390726"/>
                <a:gd name="connsiteX6" fmla="*/ 993567 w 1240619"/>
                <a:gd name="connsiteY6" fmla="*/ 2352887 h 2390726"/>
                <a:gd name="connsiteX7" fmla="*/ 1168827 w 1240619"/>
                <a:gd name="connsiteY7" fmla="*/ 1632373 h 2390726"/>
                <a:gd name="connsiteX8" fmla="*/ 1054103 w 1240619"/>
                <a:gd name="connsiteY8" fmla="*/ 1415203 h 2390726"/>
                <a:gd name="connsiteX9" fmla="*/ 1221743 w 1240619"/>
                <a:gd name="connsiteY9" fmla="*/ 1168400 h 2390726"/>
                <a:gd name="connsiteX10" fmla="*/ 1236983 w 1240619"/>
                <a:gd name="connsiteY10" fmla="*/ 767080 h 2390726"/>
                <a:gd name="connsiteX0" fmla="*/ 144783 w 1245609"/>
                <a:gd name="connsiteY0" fmla="*/ 0 h 2390726"/>
                <a:gd name="connsiteX1" fmla="*/ 145629 w 1245609"/>
                <a:gd name="connsiteY1" fmla="*/ 479636 h 2390726"/>
                <a:gd name="connsiteX2" fmla="*/ 3 w 1245609"/>
                <a:gd name="connsiteY2" fmla="*/ 771737 h 2390726"/>
                <a:gd name="connsiteX3" fmla="*/ 124039 w 1245609"/>
                <a:gd name="connsiteY3" fmla="*/ 1114636 h 2390726"/>
                <a:gd name="connsiteX4" fmla="*/ 188385 w 1245609"/>
                <a:gd name="connsiteY4" fmla="*/ 1753871 h 2390726"/>
                <a:gd name="connsiteX5" fmla="*/ 479215 w 1245609"/>
                <a:gd name="connsiteY5" fmla="*/ 2221653 h 2390726"/>
                <a:gd name="connsiteX6" fmla="*/ 993567 w 1245609"/>
                <a:gd name="connsiteY6" fmla="*/ 2352887 h 2390726"/>
                <a:gd name="connsiteX7" fmla="*/ 1168827 w 1245609"/>
                <a:gd name="connsiteY7" fmla="*/ 1632373 h 2390726"/>
                <a:gd name="connsiteX8" fmla="*/ 1037170 w 1245609"/>
                <a:gd name="connsiteY8" fmla="*/ 1410969 h 2390726"/>
                <a:gd name="connsiteX9" fmla="*/ 1221743 w 1245609"/>
                <a:gd name="connsiteY9" fmla="*/ 1168400 h 2390726"/>
                <a:gd name="connsiteX10" fmla="*/ 1236983 w 1245609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79219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40038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9403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59142 h 2387077"/>
                <a:gd name="connsiteX0" fmla="*/ 144783 w 1240410"/>
                <a:gd name="connsiteY0" fmla="*/ 0 h 2387077"/>
                <a:gd name="connsiteX1" fmla="*/ 145629 w 1240410"/>
                <a:gd name="connsiteY1" fmla="*/ 479636 h 2387077"/>
                <a:gd name="connsiteX2" fmla="*/ 3 w 1240410"/>
                <a:gd name="connsiteY2" fmla="*/ 771737 h 2387077"/>
                <a:gd name="connsiteX3" fmla="*/ 124039 w 1240410"/>
                <a:gd name="connsiteY3" fmla="*/ 1114636 h 2387077"/>
                <a:gd name="connsiteX4" fmla="*/ 188385 w 1240410"/>
                <a:gd name="connsiteY4" fmla="*/ 1753871 h 2387077"/>
                <a:gd name="connsiteX5" fmla="*/ 479215 w 1240410"/>
                <a:gd name="connsiteY5" fmla="*/ 2221653 h 2387077"/>
                <a:gd name="connsiteX6" fmla="*/ 993567 w 1240410"/>
                <a:gd name="connsiteY6" fmla="*/ 2352887 h 2387077"/>
                <a:gd name="connsiteX7" fmla="*/ 1168827 w 1240410"/>
                <a:gd name="connsiteY7" fmla="*/ 1683173 h 2387077"/>
                <a:gd name="connsiteX8" fmla="*/ 1043520 w 1240410"/>
                <a:gd name="connsiteY8" fmla="*/ 1394036 h 2387077"/>
                <a:gd name="connsiteX9" fmla="*/ 1221743 w 1240410"/>
                <a:gd name="connsiteY9" fmla="*/ 1151467 h 2387077"/>
                <a:gd name="connsiteX10" fmla="*/ 1236983 w 1240410"/>
                <a:gd name="connsiteY10" fmla="*/ 759142 h 2387077"/>
                <a:gd name="connsiteX0" fmla="*/ 144783 w 1244307"/>
                <a:gd name="connsiteY0" fmla="*/ 0 h 2387077"/>
                <a:gd name="connsiteX1" fmla="*/ 145629 w 1244307"/>
                <a:gd name="connsiteY1" fmla="*/ 479636 h 2387077"/>
                <a:gd name="connsiteX2" fmla="*/ 3 w 1244307"/>
                <a:gd name="connsiteY2" fmla="*/ 771737 h 2387077"/>
                <a:gd name="connsiteX3" fmla="*/ 124039 w 1244307"/>
                <a:gd name="connsiteY3" fmla="*/ 1114636 h 2387077"/>
                <a:gd name="connsiteX4" fmla="*/ 188385 w 1244307"/>
                <a:gd name="connsiteY4" fmla="*/ 1753871 h 2387077"/>
                <a:gd name="connsiteX5" fmla="*/ 479215 w 1244307"/>
                <a:gd name="connsiteY5" fmla="*/ 2221653 h 2387077"/>
                <a:gd name="connsiteX6" fmla="*/ 993567 w 1244307"/>
                <a:gd name="connsiteY6" fmla="*/ 2352887 h 2387077"/>
                <a:gd name="connsiteX7" fmla="*/ 1168827 w 1244307"/>
                <a:gd name="connsiteY7" fmla="*/ 1683173 h 2387077"/>
                <a:gd name="connsiteX8" fmla="*/ 1043520 w 1244307"/>
                <a:gd name="connsiteY8" fmla="*/ 1394036 h 2387077"/>
                <a:gd name="connsiteX9" fmla="*/ 1228093 w 1244307"/>
                <a:gd name="connsiteY9" fmla="*/ 1173692 h 2387077"/>
                <a:gd name="connsiteX10" fmla="*/ 1236983 w 1244307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43520 w 1236983"/>
                <a:gd name="connsiteY8" fmla="*/ 1394036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3271"/>
                <a:gd name="connsiteY0" fmla="*/ 0 h 2387077"/>
                <a:gd name="connsiteX1" fmla="*/ 145629 w 1243271"/>
                <a:gd name="connsiteY1" fmla="*/ 479636 h 2387077"/>
                <a:gd name="connsiteX2" fmla="*/ 3 w 1243271"/>
                <a:gd name="connsiteY2" fmla="*/ 771737 h 2387077"/>
                <a:gd name="connsiteX3" fmla="*/ 124039 w 1243271"/>
                <a:gd name="connsiteY3" fmla="*/ 1114636 h 2387077"/>
                <a:gd name="connsiteX4" fmla="*/ 188385 w 1243271"/>
                <a:gd name="connsiteY4" fmla="*/ 1753871 h 2387077"/>
                <a:gd name="connsiteX5" fmla="*/ 479215 w 1243271"/>
                <a:gd name="connsiteY5" fmla="*/ 2221653 h 2387077"/>
                <a:gd name="connsiteX6" fmla="*/ 993567 w 1243271"/>
                <a:gd name="connsiteY6" fmla="*/ 2352887 h 2387077"/>
                <a:gd name="connsiteX7" fmla="*/ 1168827 w 1243271"/>
                <a:gd name="connsiteY7" fmla="*/ 1683173 h 2387077"/>
                <a:gd name="connsiteX8" fmla="*/ 1057808 w 1243271"/>
                <a:gd name="connsiteY8" fmla="*/ 1397211 h 2387077"/>
                <a:gd name="connsiteX9" fmla="*/ 1228093 w 1243271"/>
                <a:gd name="connsiteY9" fmla="*/ 1173692 h 2387077"/>
                <a:gd name="connsiteX10" fmla="*/ 1236983 w 1243271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949145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857639 w 1236983"/>
                <a:gd name="connsiteY8" fmla="*/ 1391335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373545 w 1465745"/>
                <a:gd name="connsiteY0" fmla="*/ 0 h 2375395"/>
                <a:gd name="connsiteX1" fmla="*/ 374391 w 1465745"/>
                <a:gd name="connsiteY1" fmla="*/ 479636 h 2375395"/>
                <a:gd name="connsiteX2" fmla="*/ 0 w 1465745"/>
                <a:gd name="connsiteY2" fmla="*/ 742360 h 2375395"/>
                <a:gd name="connsiteX3" fmla="*/ 352801 w 1465745"/>
                <a:gd name="connsiteY3" fmla="*/ 1114636 h 2375395"/>
                <a:gd name="connsiteX4" fmla="*/ 417147 w 1465745"/>
                <a:gd name="connsiteY4" fmla="*/ 1753871 h 2375395"/>
                <a:gd name="connsiteX5" fmla="*/ 707977 w 1465745"/>
                <a:gd name="connsiteY5" fmla="*/ 2221653 h 2375395"/>
                <a:gd name="connsiteX6" fmla="*/ 1222329 w 1465745"/>
                <a:gd name="connsiteY6" fmla="*/ 2352887 h 2375395"/>
                <a:gd name="connsiteX7" fmla="*/ 1357555 w 1465745"/>
                <a:gd name="connsiteY7" fmla="*/ 1847683 h 2375395"/>
                <a:gd name="connsiteX8" fmla="*/ 1143592 w 1465745"/>
                <a:gd name="connsiteY8" fmla="*/ 1379584 h 2375395"/>
                <a:gd name="connsiteX9" fmla="*/ 1456855 w 1465745"/>
                <a:gd name="connsiteY9" fmla="*/ 1173692 h 2375395"/>
                <a:gd name="connsiteX10" fmla="*/ 1465745 w 1465745"/>
                <a:gd name="connsiteY10" fmla="*/ 759142 h 2375395"/>
                <a:gd name="connsiteX0" fmla="*/ 373873 w 1466073"/>
                <a:gd name="connsiteY0" fmla="*/ 0 h 2375395"/>
                <a:gd name="connsiteX1" fmla="*/ 374719 w 1466073"/>
                <a:gd name="connsiteY1" fmla="*/ 479636 h 2375395"/>
                <a:gd name="connsiteX2" fmla="*/ 328 w 1466073"/>
                <a:gd name="connsiteY2" fmla="*/ 742360 h 2375395"/>
                <a:gd name="connsiteX3" fmla="*/ 353129 w 1466073"/>
                <a:gd name="connsiteY3" fmla="*/ 1114636 h 2375395"/>
                <a:gd name="connsiteX4" fmla="*/ 417475 w 1466073"/>
                <a:gd name="connsiteY4" fmla="*/ 1753871 h 2375395"/>
                <a:gd name="connsiteX5" fmla="*/ 708305 w 1466073"/>
                <a:gd name="connsiteY5" fmla="*/ 2221653 h 2375395"/>
                <a:gd name="connsiteX6" fmla="*/ 1222657 w 1466073"/>
                <a:gd name="connsiteY6" fmla="*/ 2352887 h 2375395"/>
                <a:gd name="connsiteX7" fmla="*/ 1357883 w 1466073"/>
                <a:gd name="connsiteY7" fmla="*/ 1847683 h 2375395"/>
                <a:gd name="connsiteX8" fmla="*/ 1143920 w 1466073"/>
                <a:gd name="connsiteY8" fmla="*/ 1379584 h 2375395"/>
                <a:gd name="connsiteX9" fmla="*/ 1457183 w 1466073"/>
                <a:gd name="connsiteY9" fmla="*/ 1173692 h 2375395"/>
                <a:gd name="connsiteX10" fmla="*/ 1466073 w 1466073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59497 w 1465746"/>
                <a:gd name="connsiteY9" fmla="*/ 1135706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38368 w 1465746"/>
                <a:gd name="connsiteY9" fmla="*/ 1195398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483"/>
                <a:gd name="connsiteY0" fmla="*/ 0 h 2376654"/>
                <a:gd name="connsiteX1" fmla="*/ 374392 w 1487483"/>
                <a:gd name="connsiteY1" fmla="*/ 479636 h 2376654"/>
                <a:gd name="connsiteX2" fmla="*/ 1 w 1487483"/>
                <a:gd name="connsiteY2" fmla="*/ 742360 h 2376654"/>
                <a:gd name="connsiteX3" fmla="*/ 352802 w 1487483"/>
                <a:gd name="connsiteY3" fmla="*/ 1114636 h 2376654"/>
                <a:gd name="connsiteX4" fmla="*/ 417148 w 1487483"/>
                <a:gd name="connsiteY4" fmla="*/ 1753871 h 2376654"/>
                <a:gd name="connsiteX5" fmla="*/ 707978 w 1487483"/>
                <a:gd name="connsiteY5" fmla="*/ 2221653 h 2376654"/>
                <a:gd name="connsiteX6" fmla="*/ 1222330 w 1487483"/>
                <a:gd name="connsiteY6" fmla="*/ 2352887 h 2376654"/>
                <a:gd name="connsiteX7" fmla="*/ 1428338 w 1487483"/>
                <a:gd name="connsiteY7" fmla="*/ 1829775 h 2376654"/>
                <a:gd name="connsiteX8" fmla="*/ 1060838 w 1487483"/>
                <a:gd name="connsiteY8" fmla="*/ 1416666 h 2376654"/>
                <a:gd name="connsiteX9" fmla="*/ 1455271 w 1487483"/>
                <a:gd name="connsiteY9" fmla="*/ 1212763 h 2376654"/>
                <a:gd name="connsiteX10" fmla="*/ 1465746 w 1487483"/>
                <a:gd name="connsiteY10" fmla="*/ 759142 h 2376654"/>
                <a:gd name="connsiteX0" fmla="*/ 373546 w 1492541"/>
                <a:gd name="connsiteY0" fmla="*/ 0 h 2376654"/>
                <a:gd name="connsiteX1" fmla="*/ 374392 w 1492541"/>
                <a:gd name="connsiteY1" fmla="*/ 479636 h 2376654"/>
                <a:gd name="connsiteX2" fmla="*/ 1 w 1492541"/>
                <a:gd name="connsiteY2" fmla="*/ 742360 h 2376654"/>
                <a:gd name="connsiteX3" fmla="*/ 352802 w 1492541"/>
                <a:gd name="connsiteY3" fmla="*/ 1114636 h 2376654"/>
                <a:gd name="connsiteX4" fmla="*/ 417148 w 1492541"/>
                <a:gd name="connsiteY4" fmla="*/ 1753871 h 2376654"/>
                <a:gd name="connsiteX5" fmla="*/ 707978 w 1492541"/>
                <a:gd name="connsiteY5" fmla="*/ 2221653 h 2376654"/>
                <a:gd name="connsiteX6" fmla="*/ 1222330 w 1492541"/>
                <a:gd name="connsiteY6" fmla="*/ 2352887 h 2376654"/>
                <a:gd name="connsiteX7" fmla="*/ 1428338 w 1492541"/>
                <a:gd name="connsiteY7" fmla="*/ 1829775 h 2376654"/>
                <a:gd name="connsiteX8" fmla="*/ 1060838 w 1492541"/>
                <a:gd name="connsiteY8" fmla="*/ 1416666 h 2376654"/>
                <a:gd name="connsiteX9" fmla="*/ 1462314 w 1492541"/>
                <a:gd name="connsiteY9" fmla="*/ 1191057 h 2376654"/>
                <a:gd name="connsiteX10" fmla="*/ 1465746 w 1492541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5746" h="2376654">
                  <a:moveTo>
                    <a:pt x="373546" y="0"/>
                  </a:moveTo>
                  <a:cubicBezTo>
                    <a:pt x="369179" y="425108"/>
                    <a:pt x="373262" y="340985"/>
                    <a:pt x="374392" y="479636"/>
                  </a:cubicBezTo>
                  <a:cubicBezTo>
                    <a:pt x="375522" y="618287"/>
                    <a:pt x="-635" y="485628"/>
                    <a:pt x="1" y="742360"/>
                  </a:cubicBezTo>
                  <a:cubicBezTo>
                    <a:pt x="637" y="999092"/>
                    <a:pt x="349306" y="929772"/>
                    <a:pt x="352802" y="1114636"/>
                  </a:cubicBezTo>
                  <a:cubicBezTo>
                    <a:pt x="356298" y="1299500"/>
                    <a:pt x="357952" y="1569368"/>
                    <a:pt x="417148" y="1753871"/>
                  </a:cubicBezTo>
                  <a:cubicBezTo>
                    <a:pt x="476344" y="1938374"/>
                    <a:pt x="597065" y="2102767"/>
                    <a:pt x="707978" y="2221653"/>
                  </a:cubicBezTo>
                  <a:cubicBezTo>
                    <a:pt x="818891" y="2340539"/>
                    <a:pt x="1102270" y="2418200"/>
                    <a:pt x="1222330" y="2352887"/>
                  </a:cubicBezTo>
                  <a:cubicBezTo>
                    <a:pt x="1342390" y="2287574"/>
                    <a:pt x="1421798" y="2052739"/>
                    <a:pt x="1428338" y="1829775"/>
                  </a:cubicBezTo>
                  <a:cubicBezTo>
                    <a:pt x="1434878" y="1606811"/>
                    <a:pt x="1049893" y="1675062"/>
                    <a:pt x="1060838" y="1416666"/>
                  </a:cubicBezTo>
                  <a:cubicBezTo>
                    <a:pt x="1071783" y="1158270"/>
                    <a:pt x="1465260" y="1351292"/>
                    <a:pt x="1462314" y="1191057"/>
                  </a:cubicBezTo>
                  <a:cubicBezTo>
                    <a:pt x="1459368" y="1030822"/>
                    <a:pt x="1462782" y="949007"/>
                    <a:pt x="1465746" y="759142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矢印コネクタ 36"/>
            <p:cNvCxnSpPr>
              <a:stCxn id="36" idx="1"/>
              <a:endCxn id="36" idx="3"/>
            </p:cNvCxnSpPr>
            <p:nvPr/>
          </p:nvCxnSpPr>
          <p:spPr>
            <a:xfrm>
              <a:off x="2857204" y="5736760"/>
              <a:ext cx="1659992" cy="1033727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36" idx="5"/>
              <a:endCxn id="36" idx="2"/>
            </p:cNvCxnSpPr>
            <p:nvPr/>
          </p:nvCxnSpPr>
          <p:spPr>
            <a:xfrm flipH="1">
              <a:off x="2261877" y="6253624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フリーフォーム 81"/>
            <p:cNvSpPr/>
            <p:nvPr/>
          </p:nvSpPr>
          <p:spPr>
            <a:xfrm>
              <a:off x="3078951" y="3080264"/>
              <a:ext cx="15428" cy="725281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19050 w 19050"/>
                <a:gd name="connsiteY0" fmla="*/ 0 h 687387"/>
                <a:gd name="connsiteX1" fmla="*/ 0 w 19050"/>
                <a:gd name="connsiteY1" fmla="*/ 687387 h 687387"/>
                <a:gd name="connsiteX0" fmla="*/ 14288 w 14288"/>
                <a:gd name="connsiteY0" fmla="*/ 0 h 695325"/>
                <a:gd name="connsiteX1" fmla="*/ 0 w 14288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91" h="695325">
                  <a:moveTo>
                    <a:pt x="14791" y="0"/>
                  </a:moveTo>
                  <a:cubicBezTo>
                    <a:pt x="10028" y="231775"/>
                    <a:pt x="-2672" y="454025"/>
                    <a:pt x="503" y="695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/>
            <p:cNvSpPr/>
            <p:nvPr/>
          </p:nvSpPr>
          <p:spPr>
            <a:xfrm flipH="1">
              <a:off x="4434237" y="3989569"/>
              <a:ext cx="11923" cy="678698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0 w 5557"/>
                <a:gd name="connsiteY0" fmla="*/ 0 h 834117"/>
                <a:gd name="connsiteX1" fmla="*/ 5557 w 5557"/>
                <a:gd name="connsiteY1" fmla="*/ 834117 h 8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7" h="834117">
                  <a:moveTo>
                    <a:pt x="0" y="0"/>
                  </a:moveTo>
                  <a:cubicBezTo>
                    <a:pt x="1852" y="278039"/>
                    <a:pt x="3705" y="556078"/>
                    <a:pt x="5557" y="83411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/>
            <p:cNvSpPr/>
            <p:nvPr/>
          </p:nvSpPr>
          <p:spPr>
            <a:xfrm>
              <a:off x="2984122" y="2761677"/>
              <a:ext cx="224847" cy="224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H="1">
              <a:off x="2278960" y="2874100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楕円 91"/>
            <p:cNvSpPr/>
            <p:nvPr/>
          </p:nvSpPr>
          <p:spPr>
            <a:xfrm>
              <a:off x="4319659" y="3253336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H="1">
              <a:off x="3944406" y="3407579"/>
              <a:ext cx="52608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楕円 92"/>
            <p:cNvSpPr/>
            <p:nvPr/>
          </p:nvSpPr>
          <p:spPr>
            <a:xfrm>
              <a:off x="2951200" y="2323904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矢印コネクタ 93"/>
            <p:cNvCxnSpPr/>
            <p:nvPr/>
          </p:nvCxnSpPr>
          <p:spPr>
            <a:xfrm flipH="1">
              <a:off x="2624355" y="2478146"/>
              <a:ext cx="47767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3914734" y="3278419"/>
              <a:ext cx="34973" cy="136111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2588645" y="2391978"/>
              <a:ext cx="35710" cy="138984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楕円 40"/>
            <p:cNvSpPr/>
            <p:nvPr/>
          </p:nvSpPr>
          <p:spPr>
            <a:xfrm>
              <a:off x="3602432" y="5204037"/>
              <a:ext cx="209257" cy="2086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004076" y="2986524"/>
              <a:ext cx="361778" cy="31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45" y="2993090"/>
              <a:ext cx="235255" cy="244303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709838" y="2059415"/>
              <a:ext cx="274284" cy="33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84" y="2065981"/>
              <a:ext cx="235255" cy="244303"/>
            </a:xfrm>
            <a:prstGeom prst="rect">
              <a:avLst/>
            </a:prstGeom>
          </p:spPr>
        </p:pic>
      </p:grpSp>
      <p:cxnSp>
        <p:nvCxnSpPr>
          <p:cNvPr id="45" name="直線矢印コネクタ 44"/>
          <p:cNvCxnSpPr/>
          <p:nvPr/>
        </p:nvCxnSpPr>
        <p:spPr>
          <a:xfrm>
            <a:off x="5101167" y="3887965"/>
            <a:ext cx="49044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4121930" y="3377349"/>
            <a:ext cx="931034" cy="862722"/>
            <a:chOff x="4121930" y="3377349"/>
            <a:chExt cx="931034" cy="86272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121930" y="3594939"/>
              <a:ext cx="931034" cy="28914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4121948" y="3874402"/>
              <a:ext cx="879321" cy="29069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フリーフォーム 17"/>
            <p:cNvSpPr/>
            <p:nvPr/>
          </p:nvSpPr>
          <p:spPr>
            <a:xfrm>
              <a:off x="4861990" y="3399350"/>
              <a:ext cx="73835" cy="246661"/>
            </a:xfrm>
            <a:custGeom>
              <a:avLst/>
              <a:gdLst>
                <a:gd name="connsiteX0" fmla="*/ 14287 w 28987"/>
                <a:gd name="connsiteY0" fmla="*/ 96837 h 96837"/>
                <a:gd name="connsiteX1" fmla="*/ 28575 w 28987"/>
                <a:gd name="connsiteY1" fmla="*/ 33337 h 96837"/>
                <a:gd name="connsiteX2" fmla="*/ 0 w 28987"/>
                <a:gd name="connsiteY2" fmla="*/ 0 h 9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7" h="96837">
                  <a:moveTo>
                    <a:pt x="14287" y="96837"/>
                  </a:moveTo>
                  <a:cubicBezTo>
                    <a:pt x="22621" y="73156"/>
                    <a:pt x="30956" y="49476"/>
                    <a:pt x="28575" y="33337"/>
                  </a:cubicBezTo>
                  <a:cubicBezTo>
                    <a:pt x="26194" y="17198"/>
                    <a:pt x="13097" y="8599"/>
                    <a:pt x="0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 rot="540000">
              <a:off x="4923746" y="3377349"/>
              <a:ext cx="73835" cy="246661"/>
            </a:xfrm>
            <a:custGeom>
              <a:avLst/>
              <a:gdLst>
                <a:gd name="connsiteX0" fmla="*/ 14287 w 28987"/>
                <a:gd name="connsiteY0" fmla="*/ 96837 h 96837"/>
                <a:gd name="connsiteX1" fmla="*/ 28575 w 28987"/>
                <a:gd name="connsiteY1" fmla="*/ 33337 h 96837"/>
                <a:gd name="connsiteX2" fmla="*/ 0 w 28987"/>
                <a:gd name="connsiteY2" fmla="*/ 0 h 9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7" h="96837">
                  <a:moveTo>
                    <a:pt x="14287" y="96837"/>
                  </a:moveTo>
                  <a:cubicBezTo>
                    <a:pt x="22621" y="73156"/>
                    <a:pt x="30956" y="49476"/>
                    <a:pt x="28575" y="33337"/>
                  </a:cubicBezTo>
                  <a:cubicBezTo>
                    <a:pt x="26194" y="17198"/>
                    <a:pt x="13097" y="8599"/>
                    <a:pt x="0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4908267" y="3648389"/>
              <a:ext cx="84923" cy="472113"/>
            </a:xfrm>
            <a:custGeom>
              <a:avLst/>
              <a:gdLst>
                <a:gd name="connsiteX0" fmla="*/ 1587 w 33340"/>
                <a:gd name="connsiteY0" fmla="*/ 0 h 182563"/>
                <a:gd name="connsiteX1" fmla="*/ 33337 w 33340"/>
                <a:gd name="connsiteY1" fmla="*/ 100013 h 182563"/>
                <a:gd name="connsiteX2" fmla="*/ 0 w 33340"/>
                <a:gd name="connsiteY2" fmla="*/ 182563 h 1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40" h="182563">
                  <a:moveTo>
                    <a:pt x="1587" y="0"/>
                  </a:moveTo>
                  <a:cubicBezTo>
                    <a:pt x="17594" y="34793"/>
                    <a:pt x="33601" y="69586"/>
                    <a:pt x="33337" y="100013"/>
                  </a:cubicBezTo>
                  <a:cubicBezTo>
                    <a:pt x="33073" y="130440"/>
                    <a:pt x="16536" y="156501"/>
                    <a:pt x="0" y="182563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 flipH="1">
              <a:off x="4901971" y="3751921"/>
              <a:ext cx="61082" cy="285272"/>
            </a:xfrm>
            <a:custGeom>
              <a:avLst/>
              <a:gdLst>
                <a:gd name="connsiteX0" fmla="*/ 1587 w 33340"/>
                <a:gd name="connsiteY0" fmla="*/ 0 h 182563"/>
                <a:gd name="connsiteX1" fmla="*/ 33337 w 33340"/>
                <a:gd name="connsiteY1" fmla="*/ 100013 h 182563"/>
                <a:gd name="connsiteX2" fmla="*/ 0 w 33340"/>
                <a:gd name="connsiteY2" fmla="*/ 182563 h 1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40" h="182563">
                  <a:moveTo>
                    <a:pt x="1587" y="0"/>
                  </a:moveTo>
                  <a:cubicBezTo>
                    <a:pt x="17594" y="34793"/>
                    <a:pt x="33601" y="69586"/>
                    <a:pt x="33337" y="100013"/>
                  </a:cubicBezTo>
                  <a:cubicBezTo>
                    <a:pt x="33073" y="130440"/>
                    <a:pt x="16536" y="156501"/>
                    <a:pt x="0" y="182563"/>
                  </a:cubicBezTo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/>
            <p:cNvCxnSpPr/>
            <p:nvPr/>
          </p:nvCxnSpPr>
          <p:spPr>
            <a:xfrm>
              <a:off x="4983339" y="4158061"/>
              <a:ext cx="0" cy="8201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フリーフォーム 60"/>
            <p:cNvSpPr/>
            <p:nvPr/>
          </p:nvSpPr>
          <p:spPr>
            <a:xfrm>
              <a:off x="4947469" y="3751921"/>
              <a:ext cx="45719" cy="285271"/>
            </a:xfrm>
            <a:custGeom>
              <a:avLst/>
              <a:gdLst>
                <a:gd name="connsiteX0" fmla="*/ 1587 w 33340"/>
                <a:gd name="connsiteY0" fmla="*/ 0 h 182563"/>
                <a:gd name="connsiteX1" fmla="*/ 33337 w 33340"/>
                <a:gd name="connsiteY1" fmla="*/ 100013 h 182563"/>
                <a:gd name="connsiteX2" fmla="*/ 0 w 33340"/>
                <a:gd name="connsiteY2" fmla="*/ 182563 h 1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40" h="182563">
                  <a:moveTo>
                    <a:pt x="1587" y="0"/>
                  </a:moveTo>
                  <a:cubicBezTo>
                    <a:pt x="17594" y="34793"/>
                    <a:pt x="33601" y="69586"/>
                    <a:pt x="33337" y="100013"/>
                  </a:cubicBezTo>
                  <a:cubicBezTo>
                    <a:pt x="33073" y="130440"/>
                    <a:pt x="16536" y="156501"/>
                    <a:pt x="0" y="182563"/>
                  </a:cubicBezTo>
                </a:path>
              </a:pathLst>
            </a:custGeom>
            <a:solidFill>
              <a:schemeClr val="tx1"/>
            </a:solidFill>
            <a:ln w="254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2" name="図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67" y="1501385"/>
            <a:ext cx="301930" cy="313542"/>
          </a:xfrm>
          <a:prstGeom prst="rect">
            <a:avLst/>
          </a:prstGeom>
        </p:spPr>
      </p:pic>
      <p:cxnSp>
        <p:nvCxnSpPr>
          <p:cNvPr id="74" name="直線矢印コネクタ 73"/>
          <p:cNvCxnSpPr>
            <a:stCxn id="76" idx="3"/>
          </p:cNvCxnSpPr>
          <p:nvPr/>
        </p:nvCxnSpPr>
        <p:spPr>
          <a:xfrm flipV="1">
            <a:off x="1793203" y="2795510"/>
            <a:ext cx="2" cy="3714841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/>
          <p:cNvSpPr/>
          <p:nvPr/>
        </p:nvSpPr>
        <p:spPr>
          <a:xfrm rot="16200000">
            <a:off x="1469744" y="5337678"/>
            <a:ext cx="646917" cy="299226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矢印コネクタ 77"/>
          <p:cNvCxnSpPr/>
          <p:nvPr/>
        </p:nvCxnSpPr>
        <p:spPr>
          <a:xfrm flipH="1">
            <a:off x="311854" y="2795595"/>
            <a:ext cx="2992264" cy="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543796" y="2790622"/>
            <a:ext cx="4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3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KM-cmmi10" panose="020B0501010101010101" pitchFamily="34" charset="2"/>
                <a:ea typeface="Times New Roman" charset="0"/>
                <a:cs typeface="Times New Roman" charset="0"/>
              </a:rPr>
              <a:t>r</a:t>
            </a:r>
            <a:endParaRPr kumimoji="1" lang="ja-JP" altLang="en-US" sz="3600" spc="-3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56569" y="5493638"/>
            <a:ext cx="4124045" cy="1291289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2793694" y="5825914"/>
            <a:ext cx="660400" cy="0"/>
          </a:xfrm>
          <a:prstGeom prst="line">
            <a:avLst/>
          </a:prstGeom>
          <a:ln w="57150">
            <a:solidFill>
              <a:srgbClr val="00E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2798349" y="6438477"/>
            <a:ext cx="660400" cy="0"/>
          </a:xfrm>
          <a:prstGeom prst="line">
            <a:avLst/>
          </a:prstGeom>
          <a:ln w="57150">
            <a:solidFill>
              <a:srgbClr val="7C3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6577943" y="1940092"/>
            <a:ext cx="244956" cy="364285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939146" y="2897114"/>
            <a:ext cx="257819" cy="364285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85" y="5733043"/>
            <a:ext cx="1114286" cy="210477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76" y="6215327"/>
            <a:ext cx="3132381" cy="427143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9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171700" y="375345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smtClean="0"/>
              <a:t>Chaos Bound for AdS String</a:t>
            </a:r>
            <a:endParaRPr lang="ja-JP" altLang="en-US" sz="3600" cap="none" dirty="0"/>
          </a:p>
        </p:txBody>
      </p:sp>
      <p:sp>
        <p:nvSpPr>
          <p:cNvPr id="4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8716494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Nonlinear dynamics of string </a:t>
            </a:r>
            <a:r>
              <a:rPr lang="en-US" altLang="ja-JP" sz="2800" dirty="0" smtClean="0"/>
              <a:t>for slightly different</a:t>
            </a:r>
            <a:endParaRPr kumimoji="1" lang="ja-JP" altLang="en-US" sz="2800" i="1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13" y="2265281"/>
            <a:ext cx="6998513" cy="4898959"/>
          </a:xfrm>
          <a:prstGeom prst="rect">
            <a:avLst/>
          </a:prstGeom>
        </p:spPr>
      </p:pic>
      <p:sp>
        <p:nvSpPr>
          <p:cNvPr id="43" name="正方形/長方形 42"/>
          <p:cNvSpPr/>
          <p:nvPr/>
        </p:nvSpPr>
        <p:spPr>
          <a:xfrm>
            <a:off x="3756660" y="2265281"/>
            <a:ext cx="2057400" cy="489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/>
        </p:nvGrpSpPr>
        <p:grpSpPr>
          <a:xfrm>
            <a:off x="4652348" y="1957811"/>
            <a:ext cx="4542467" cy="4711072"/>
            <a:chOff x="1431881" y="2059415"/>
            <a:chExt cx="4542467" cy="4711072"/>
          </a:xfrm>
        </p:grpSpPr>
        <p:sp>
          <p:nvSpPr>
            <p:cNvPr id="70" name="テキスト ボックス 69"/>
            <p:cNvSpPr txBox="1"/>
            <p:nvPr/>
          </p:nvSpPr>
          <p:spPr>
            <a:xfrm>
              <a:off x="5135458" y="3506785"/>
              <a:ext cx="838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1653761" y="2493331"/>
              <a:ext cx="729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charset="0"/>
                </a:rPr>
                <a:t>⊥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79305" y="2111268"/>
              <a:ext cx="2696225" cy="167902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平行四辺形 35"/>
            <p:cNvSpPr/>
            <p:nvPr/>
          </p:nvSpPr>
          <p:spPr>
            <a:xfrm rot="10800000" flipV="1">
              <a:off x="1431881" y="5736760"/>
              <a:ext cx="4510636" cy="1033727"/>
            </a:xfrm>
            <a:prstGeom prst="parallelogram">
              <a:avLst>
                <a:gd name="adj" fmla="val 160583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704282" y="2913046"/>
              <a:ext cx="0" cy="3319059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フリーフォーム 34"/>
            <p:cNvSpPr/>
            <p:nvPr/>
          </p:nvSpPr>
          <p:spPr>
            <a:xfrm>
              <a:off x="2632543" y="2474281"/>
              <a:ext cx="1837936" cy="2900915"/>
            </a:xfrm>
            <a:custGeom>
              <a:avLst/>
              <a:gdLst>
                <a:gd name="connsiteX0" fmla="*/ 153041 w 1254354"/>
                <a:gd name="connsiteY0" fmla="*/ 0 h 2407175"/>
                <a:gd name="connsiteX1" fmla="*/ 158121 w 1254354"/>
                <a:gd name="connsiteY1" fmla="*/ 553720 h 2407175"/>
                <a:gd name="connsiteX2" fmla="*/ 641 w 1254354"/>
                <a:gd name="connsiteY2" fmla="*/ 746760 h 2407175"/>
                <a:gd name="connsiteX3" fmla="*/ 117481 w 1254354"/>
                <a:gd name="connsiteY3" fmla="*/ 985520 h 2407175"/>
                <a:gd name="connsiteX4" fmla="*/ 457841 w 1254354"/>
                <a:gd name="connsiteY4" fmla="*/ 2230120 h 2407175"/>
                <a:gd name="connsiteX5" fmla="*/ 1042041 w 1254354"/>
                <a:gd name="connsiteY5" fmla="*/ 2331720 h 2407175"/>
                <a:gd name="connsiteX6" fmla="*/ 1179201 w 1254354"/>
                <a:gd name="connsiteY6" fmla="*/ 1590040 h 2407175"/>
                <a:gd name="connsiteX7" fmla="*/ 1036961 w 1254354"/>
                <a:gd name="connsiteY7" fmla="*/ 1391920 h 2407175"/>
                <a:gd name="connsiteX8" fmla="*/ 1230001 w 1254354"/>
                <a:gd name="connsiteY8" fmla="*/ 1168400 h 2407175"/>
                <a:gd name="connsiteX9" fmla="*/ 1245241 w 1254354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603 w 1253916"/>
                <a:gd name="connsiteY0" fmla="*/ 0 h 2403716"/>
                <a:gd name="connsiteX1" fmla="*/ 132283 w 1253916"/>
                <a:gd name="connsiteY1" fmla="*/ 553720 h 2403716"/>
                <a:gd name="connsiteX2" fmla="*/ 203 w 1253916"/>
                <a:gd name="connsiteY2" fmla="*/ 746760 h 2403716"/>
                <a:gd name="connsiteX3" fmla="*/ 111963 w 1253916"/>
                <a:gd name="connsiteY3" fmla="*/ 1051560 h 2403716"/>
                <a:gd name="connsiteX4" fmla="*/ 457403 w 1253916"/>
                <a:gd name="connsiteY4" fmla="*/ 2230120 h 2403716"/>
                <a:gd name="connsiteX5" fmla="*/ 1041603 w 1253916"/>
                <a:gd name="connsiteY5" fmla="*/ 2331720 h 2403716"/>
                <a:gd name="connsiteX6" fmla="*/ 1178763 w 1253916"/>
                <a:gd name="connsiteY6" fmla="*/ 1590040 h 2403716"/>
                <a:gd name="connsiteX7" fmla="*/ 1036523 w 1253916"/>
                <a:gd name="connsiteY7" fmla="*/ 1391920 h 2403716"/>
                <a:gd name="connsiteX8" fmla="*/ 1229563 w 1253916"/>
                <a:gd name="connsiteY8" fmla="*/ 1168400 h 2403716"/>
                <a:gd name="connsiteX9" fmla="*/ 1244803 w 1253916"/>
                <a:gd name="connsiteY9" fmla="*/ 767080 h 2403716"/>
                <a:gd name="connsiteX0" fmla="*/ 152507 w 1253820"/>
                <a:gd name="connsiteY0" fmla="*/ 0 h 2405831"/>
                <a:gd name="connsiteX1" fmla="*/ 132187 w 1253820"/>
                <a:gd name="connsiteY1" fmla="*/ 553720 h 2405831"/>
                <a:gd name="connsiteX2" fmla="*/ 107 w 1253820"/>
                <a:gd name="connsiteY2" fmla="*/ 746760 h 2405831"/>
                <a:gd name="connsiteX3" fmla="*/ 116947 w 1253820"/>
                <a:gd name="connsiteY3" fmla="*/ 1010920 h 2405831"/>
                <a:gd name="connsiteX4" fmla="*/ 457307 w 1253820"/>
                <a:gd name="connsiteY4" fmla="*/ 2230120 h 2405831"/>
                <a:gd name="connsiteX5" fmla="*/ 1041507 w 1253820"/>
                <a:gd name="connsiteY5" fmla="*/ 2331720 h 2405831"/>
                <a:gd name="connsiteX6" fmla="*/ 1178667 w 1253820"/>
                <a:gd name="connsiteY6" fmla="*/ 1590040 h 2405831"/>
                <a:gd name="connsiteX7" fmla="*/ 1036427 w 1253820"/>
                <a:gd name="connsiteY7" fmla="*/ 1391920 h 2405831"/>
                <a:gd name="connsiteX8" fmla="*/ 1229467 w 1253820"/>
                <a:gd name="connsiteY8" fmla="*/ 1168400 h 2405831"/>
                <a:gd name="connsiteX9" fmla="*/ 1244707 w 1253820"/>
                <a:gd name="connsiteY9" fmla="*/ 767080 h 2405831"/>
                <a:gd name="connsiteX0" fmla="*/ 57290 w 1158603"/>
                <a:gd name="connsiteY0" fmla="*/ 0 h 2405831"/>
                <a:gd name="connsiteX1" fmla="*/ 36970 w 1158603"/>
                <a:gd name="connsiteY1" fmla="*/ 553720 h 2405831"/>
                <a:gd name="connsiteX2" fmla="*/ 21730 w 1158603"/>
                <a:gd name="connsiteY2" fmla="*/ 1010920 h 2405831"/>
                <a:gd name="connsiteX3" fmla="*/ 362090 w 1158603"/>
                <a:gd name="connsiteY3" fmla="*/ 2230120 h 2405831"/>
                <a:gd name="connsiteX4" fmla="*/ 946290 w 1158603"/>
                <a:gd name="connsiteY4" fmla="*/ 2331720 h 2405831"/>
                <a:gd name="connsiteX5" fmla="*/ 1083450 w 1158603"/>
                <a:gd name="connsiteY5" fmla="*/ 1590040 h 2405831"/>
                <a:gd name="connsiteX6" fmla="*/ 941210 w 1158603"/>
                <a:gd name="connsiteY6" fmla="*/ 1391920 h 2405831"/>
                <a:gd name="connsiteX7" fmla="*/ 1134250 w 1158603"/>
                <a:gd name="connsiteY7" fmla="*/ 1168400 h 2405831"/>
                <a:gd name="connsiteX8" fmla="*/ 1149490 w 1158603"/>
                <a:gd name="connsiteY8" fmla="*/ 767080 h 2405831"/>
                <a:gd name="connsiteX0" fmla="*/ 153351 w 1254664"/>
                <a:gd name="connsiteY0" fmla="*/ 0 h 2405831"/>
                <a:gd name="connsiteX1" fmla="*/ 133031 w 1254664"/>
                <a:gd name="connsiteY1" fmla="*/ 553720 h 2405831"/>
                <a:gd name="connsiteX2" fmla="*/ 104 w 1254664"/>
                <a:gd name="connsiteY2" fmla="*/ 763270 h 2405831"/>
                <a:gd name="connsiteX3" fmla="*/ 117791 w 1254664"/>
                <a:gd name="connsiteY3" fmla="*/ 1010920 h 2405831"/>
                <a:gd name="connsiteX4" fmla="*/ 458151 w 1254664"/>
                <a:gd name="connsiteY4" fmla="*/ 2230120 h 2405831"/>
                <a:gd name="connsiteX5" fmla="*/ 1042351 w 1254664"/>
                <a:gd name="connsiteY5" fmla="*/ 2331720 h 2405831"/>
                <a:gd name="connsiteX6" fmla="*/ 1179511 w 1254664"/>
                <a:gd name="connsiteY6" fmla="*/ 1590040 h 2405831"/>
                <a:gd name="connsiteX7" fmla="*/ 1037271 w 1254664"/>
                <a:gd name="connsiteY7" fmla="*/ 1391920 h 2405831"/>
                <a:gd name="connsiteX8" fmla="*/ 1230311 w 1254664"/>
                <a:gd name="connsiteY8" fmla="*/ 1168400 h 2405831"/>
                <a:gd name="connsiteX9" fmla="*/ 1245551 w 1254664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269 w 1254582"/>
                <a:gd name="connsiteY0" fmla="*/ 0 h 2405831"/>
                <a:gd name="connsiteX1" fmla="*/ 149882 w 1254582"/>
                <a:gd name="connsiteY1" fmla="*/ 566420 h 2405831"/>
                <a:gd name="connsiteX2" fmla="*/ 22 w 1254582"/>
                <a:gd name="connsiteY2" fmla="*/ 763270 h 2405831"/>
                <a:gd name="connsiteX3" fmla="*/ 117709 w 1254582"/>
                <a:gd name="connsiteY3" fmla="*/ 1010920 h 2405831"/>
                <a:gd name="connsiteX4" fmla="*/ 458069 w 1254582"/>
                <a:gd name="connsiteY4" fmla="*/ 2230120 h 2405831"/>
                <a:gd name="connsiteX5" fmla="*/ 1042269 w 1254582"/>
                <a:gd name="connsiteY5" fmla="*/ 2331720 h 2405831"/>
                <a:gd name="connsiteX6" fmla="*/ 1179429 w 1254582"/>
                <a:gd name="connsiteY6" fmla="*/ 1590040 h 2405831"/>
                <a:gd name="connsiteX7" fmla="*/ 1037189 w 1254582"/>
                <a:gd name="connsiteY7" fmla="*/ 1391920 h 2405831"/>
                <a:gd name="connsiteX8" fmla="*/ 1230229 w 1254582"/>
                <a:gd name="connsiteY8" fmla="*/ 1168400 h 2405831"/>
                <a:gd name="connsiteX9" fmla="*/ 1245469 w 1254582"/>
                <a:gd name="connsiteY9" fmla="*/ 767080 h 2405831"/>
                <a:gd name="connsiteX0" fmla="*/ 153767 w 1255080"/>
                <a:gd name="connsiteY0" fmla="*/ 0 h 2405831"/>
                <a:gd name="connsiteX1" fmla="*/ 154614 w 1255080"/>
                <a:gd name="connsiteY1" fmla="*/ 524086 h 2405831"/>
                <a:gd name="connsiteX2" fmla="*/ 520 w 1255080"/>
                <a:gd name="connsiteY2" fmla="*/ 763270 h 2405831"/>
                <a:gd name="connsiteX3" fmla="*/ 118207 w 1255080"/>
                <a:gd name="connsiteY3" fmla="*/ 1010920 h 2405831"/>
                <a:gd name="connsiteX4" fmla="*/ 458567 w 1255080"/>
                <a:gd name="connsiteY4" fmla="*/ 2230120 h 2405831"/>
                <a:gd name="connsiteX5" fmla="*/ 1042767 w 1255080"/>
                <a:gd name="connsiteY5" fmla="*/ 2331720 h 2405831"/>
                <a:gd name="connsiteX6" fmla="*/ 1179927 w 1255080"/>
                <a:gd name="connsiteY6" fmla="*/ 1590040 h 2405831"/>
                <a:gd name="connsiteX7" fmla="*/ 1037687 w 1255080"/>
                <a:gd name="connsiteY7" fmla="*/ 1391920 h 2405831"/>
                <a:gd name="connsiteX8" fmla="*/ 1230727 w 1255080"/>
                <a:gd name="connsiteY8" fmla="*/ 1168400 h 2405831"/>
                <a:gd name="connsiteX9" fmla="*/ 1245967 w 1255080"/>
                <a:gd name="connsiteY9" fmla="*/ 767080 h 2405831"/>
                <a:gd name="connsiteX0" fmla="*/ 153341 w 1254654"/>
                <a:gd name="connsiteY0" fmla="*/ 0 h 2405831"/>
                <a:gd name="connsiteX1" fmla="*/ 154188 w 1254654"/>
                <a:gd name="connsiteY1" fmla="*/ 524086 h 2405831"/>
                <a:gd name="connsiteX2" fmla="*/ 94 w 1254654"/>
                <a:gd name="connsiteY2" fmla="*/ 763270 h 2405831"/>
                <a:gd name="connsiteX3" fmla="*/ 117781 w 1254654"/>
                <a:gd name="connsiteY3" fmla="*/ 1010920 h 2405831"/>
                <a:gd name="connsiteX4" fmla="*/ 458141 w 1254654"/>
                <a:gd name="connsiteY4" fmla="*/ 2230120 h 2405831"/>
                <a:gd name="connsiteX5" fmla="*/ 1042341 w 1254654"/>
                <a:gd name="connsiteY5" fmla="*/ 2331720 h 2405831"/>
                <a:gd name="connsiteX6" fmla="*/ 1179501 w 1254654"/>
                <a:gd name="connsiteY6" fmla="*/ 1590040 h 2405831"/>
                <a:gd name="connsiteX7" fmla="*/ 1037261 w 1254654"/>
                <a:gd name="connsiteY7" fmla="*/ 1391920 h 2405831"/>
                <a:gd name="connsiteX8" fmla="*/ 1230301 w 1254654"/>
                <a:gd name="connsiteY8" fmla="*/ 1168400 h 2405831"/>
                <a:gd name="connsiteX9" fmla="*/ 1245541 w 1254654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423 w 1254736"/>
                <a:gd name="connsiteY0" fmla="*/ 0 h 2400519"/>
                <a:gd name="connsiteX1" fmla="*/ 154270 w 1254736"/>
                <a:gd name="connsiteY1" fmla="*/ 524086 h 2400519"/>
                <a:gd name="connsiteX2" fmla="*/ 176 w 1254736"/>
                <a:gd name="connsiteY2" fmla="*/ 763270 h 2400519"/>
                <a:gd name="connsiteX3" fmla="*/ 122096 w 1254736"/>
                <a:gd name="connsiteY3" fmla="*/ 1114636 h 2400519"/>
                <a:gd name="connsiteX4" fmla="*/ 458223 w 1254736"/>
                <a:gd name="connsiteY4" fmla="*/ 2230120 h 2400519"/>
                <a:gd name="connsiteX5" fmla="*/ 1042423 w 1254736"/>
                <a:gd name="connsiteY5" fmla="*/ 2331720 h 2400519"/>
                <a:gd name="connsiteX6" fmla="*/ 1179583 w 1254736"/>
                <a:gd name="connsiteY6" fmla="*/ 1590040 h 2400519"/>
                <a:gd name="connsiteX7" fmla="*/ 1037343 w 1254736"/>
                <a:gd name="connsiteY7" fmla="*/ 1391920 h 2400519"/>
                <a:gd name="connsiteX8" fmla="*/ 1230383 w 1254736"/>
                <a:gd name="connsiteY8" fmla="*/ 1168400 h 2400519"/>
                <a:gd name="connsiteX9" fmla="*/ 1245623 w 1254736"/>
                <a:gd name="connsiteY9" fmla="*/ 767080 h 2400519"/>
                <a:gd name="connsiteX0" fmla="*/ 162057 w 1263370"/>
                <a:gd name="connsiteY0" fmla="*/ 0 h 2400519"/>
                <a:gd name="connsiteX1" fmla="*/ 162904 w 1263370"/>
                <a:gd name="connsiteY1" fmla="*/ 524086 h 2400519"/>
                <a:gd name="connsiteX2" fmla="*/ 343 w 1263370"/>
                <a:gd name="connsiteY2" fmla="*/ 769620 h 2400519"/>
                <a:gd name="connsiteX3" fmla="*/ 130730 w 1263370"/>
                <a:gd name="connsiteY3" fmla="*/ 1114636 h 2400519"/>
                <a:gd name="connsiteX4" fmla="*/ 466857 w 1263370"/>
                <a:gd name="connsiteY4" fmla="*/ 2230120 h 2400519"/>
                <a:gd name="connsiteX5" fmla="*/ 1051057 w 1263370"/>
                <a:gd name="connsiteY5" fmla="*/ 2331720 h 2400519"/>
                <a:gd name="connsiteX6" fmla="*/ 1188217 w 1263370"/>
                <a:gd name="connsiteY6" fmla="*/ 1590040 h 2400519"/>
                <a:gd name="connsiteX7" fmla="*/ 1045977 w 1263370"/>
                <a:gd name="connsiteY7" fmla="*/ 1391920 h 2400519"/>
                <a:gd name="connsiteX8" fmla="*/ 1239017 w 1263370"/>
                <a:gd name="connsiteY8" fmla="*/ 1168400 h 2400519"/>
                <a:gd name="connsiteX9" fmla="*/ 1254257 w 1263370"/>
                <a:gd name="connsiteY9" fmla="*/ 767080 h 2400519"/>
                <a:gd name="connsiteX0" fmla="*/ 161732 w 1263045"/>
                <a:gd name="connsiteY0" fmla="*/ 0 h 2400519"/>
                <a:gd name="connsiteX1" fmla="*/ 162579 w 1263045"/>
                <a:gd name="connsiteY1" fmla="*/ 524086 h 2400519"/>
                <a:gd name="connsiteX2" fmla="*/ 18 w 1263045"/>
                <a:gd name="connsiteY2" fmla="*/ 769620 h 2400519"/>
                <a:gd name="connsiteX3" fmla="*/ 130405 w 1263045"/>
                <a:gd name="connsiteY3" fmla="*/ 1114636 h 2400519"/>
                <a:gd name="connsiteX4" fmla="*/ 466532 w 1263045"/>
                <a:gd name="connsiteY4" fmla="*/ 2230120 h 2400519"/>
                <a:gd name="connsiteX5" fmla="*/ 1050732 w 1263045"/>
                <a:gd name="connsiteY5" fmla="*/ 2331720 h 2400519"/>
                <a:gd name="connsiteX6" fmla="*/ 1187892 w 1263045"/>
                <a:gd name="connsiteY6" fmla="*/ 1590040 h 2400519"/>
                <a:gd name="connsiteX7" fmla="*/ 1045652 w 1263045"/>
                <a:gd name="connsiteY7" fmla="*/ 1391920 h 2400519"/>
                <a:gd name="connsiteX8" fmla="*/ 1238692 w 1263045"/>
                <a:gd name="connsiteY8" fmla="*/ 1168400 h 2400519"/>
                <a:gd name="connsiteX9" fmla="*/ 1253932 w 1263045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789 w 1246102"/>
                <a:gd name="connsiteY0" fmla="*/ 0 h 2400519"/>
                <a:gd name="connsiteX1" fmla="*/ 145636 w 1246102"/>
                <a:gd name="connsiteY1" fmla="*/ 524086 h 2400519"/>
                <a:gd name="connsiteX2" fmla="*/ 9 w 1246102"/>
                <a:gd name="connsiteY2" fmla="*/ 771737 h 2400519"/>
                <a:gd name="connsiteX3" fmla="*/ 113462 w 1246102"/>
                <a:gd name="connsiteY3" fmla="*/ 1114636 h 2400519"/>
                <a:gd name="connsiteX4" fmla="*/ 449589 w 1246102"/>
                <a:gd name="connsiteY4" fmla="*/ 2230120 h 2400519"/>
                <a:gd name="connsiteX5" fmla="*/ 1033789 w 1246102"/>
                <a:gd name="connsiteY5" fmla="*/ 2331720 h 2400519"/>
                <a:gd name="connsiteX6" fmla="*/ 1170949 w 1246102"/>
                <a:gd name="connsiteY6" fmla="*/ 1590040 h 2400519"/>
                <a:gd name="connsiteX7" fmla="*/ 1028709 w 1246102"/>
                <a:gd name="connsiteY7" fmla="*/ 1391920 h 2400519"/>
                <a:gd name="connsiteX8" fmla="*/ 1221749 w 1246102"/>
                <a:gd name="connsiteY8" fmla="*/ 1168400 h 2400519"/>
                <a:gd name="connsiteX9" fmla="*/ 1236989 w 1246102"/>
                <a:gd name="connsiteY9" fmla="*/ 767080 h 2400519"/>
                <a:gd name="connsiteX0" fmla="*/ 144804 w 1246117"/>
                <a:gd name="connsiteY0" fmla="*/ 0 h 2389236"/>
                <a:gd name="connsiteX1" fmla="*/ 145651 w 1246117"/>
                <a:gd name="connsiteY1" fmla="*/ 524086 h 2389236"/>
                <a:gd name="connsiteX2" fmla="*/ 24 w 1246117"/>
                <a:gd name="connsiteY2" fmla="*/ 771737 h 2389236"/>
                <a:gd name="connsiteX3" fmla="*/ 113477 w 1246117"/>
                <a:gd name="connsiteY3" fmla="*/ 1114636 h 2389236"/>
                <a:gd name="connsiteX4" fmla="*/ 464420 w 1246117"/>
                <a:gd name="connsiteY4" fmla="*/ 2202603 h 2389236"/>
                <a:gd name="connsiteX5" fmla="*/ 1033804 w 1246117"/>
                <a:gd name="connsiteY5" fmla="*/ 2331720 h 2389236"/>
                <a:gd name="connsiteX6" fmla="*/ 1170964 w 1246117"/>
                <a:gd name="connsiteY6" fmla="*/ 1590040 h 2389236"/>
                <a:gd name="connsiteX7" fmla="*/ 1028724 w 1246117"/>
                <a:gd name="connsiteY7" fmla="*/ 1391920 h 2389236"/>
                <a:gd name="connsiteX8" fmla="*/ 1221764 w 1246117"/>
                <a:gd name="connsiteY8" fmla="*/ 1168400 h 2389236"/>
                <a:gd name="connsiteX9" fmla="*/ 1237004 w 1246117"/>
                <a:gd name="connsiteY9" fmla="*/ 767080 h 2389236"/>
                <a:gd name="connsiteX0" fmla="*/ 144789 w 1246102"/>
                <a:gd name="connsiteY0" fmla="*/ 0 h 2389236"/>
                <a:gd name="connsiteX1" fmla="*/ 145636 w 1246102"/>
                <a:gd name="connsiteY1" fmla="*/ 524086 h 2389236"/>
                <a:gd name="connsiteX2" fmla="*/ 9 w 1246102"/>
                <a:gd name="connsiteY2" fmla="*/ 771737 h 2389236"/>
                <a:gd name="connsiteX3" fmla="*/ 113462 w 1246102"/>
                <a:gd name="connsiteY3" fmla="*/ 1114636 h 2389236"/>
                <a:gd name="connsiteX4" fmla="*/ 464405 w 1246102"/>
                <a:gd name="connsiteY4" fmla="*/ 2202603 h 2389236"/>
                <a:gd name="connsiteX5" fmla="*/ 1033789 w 1246102"/>
                <a:gd name="connsiteY5" fmla="*/ 2331720 h 2389236"/>
                <a:gd name="connsiteX6" fmla="*/ 1170949 w 1246102"/>
                <a:gd name="connsiteY6" fmla="*/ 1590040 h 2389236"/>
                <a:gd name="connsiteX7" fmla="*/ 1028709 w 1246102"/>
                <a:gd name="connsiteY7" fmla="*/ 1391920 h 2389236"/>
                <a:gd name="connsiteX8" fmla="*/ 1221749 w 1246102"/>
                <a:gd name="connsiteY8" fmla="*/ 1168400 h 2389236"/>
                <a:gd name="connsiteX9" fmla="*/ 1236989 w 1246102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783 w 1246096"/>
                <a:gd name="connsiteY0" fmla="*/ 0 h 2389236"/>
                <a:gd name="connsiteX1" fmla="*/ 145630 w 1246096"/>
                <a:gd name="connsiteY1" fmla="*/ 524086 h 2389236"/>
                <a:gd name="connsiteX2" fmla="*/ 3 w 1246096"/>
                <a:gd name="connsiteY2" fmla="*/ 771737 h 2389236"/>
                <a:gd name="connsiteX3" fmla="*/ 124039 w 1246096"/>
                <a:gd name="connsiteY3" fmla="*/ 1114636 h 2389236"/>
                <a:gd name="connsiteX4" fmla="*/ 464399 w 1246096"/>
                <a:gd name="connsiteY4" fmla="*/ 2202603 h 2389236"/>
                <a:gd name="connsiteX5" fmla="*/ 1033783 w 1246096"/>
                <a:gd name="connsiteY5" fmla="*/ 2331720 h 2389236"/>
                <a:gd name="connsiteX6" fmla="*/ 1170943 w 1246096"/>
                <a:gd name="connsiteY6" fmla="*/ 1590040 h 2389236"/>
                <a:gd name="connsiteX7" fmla="*/ 1028703 w 1246096"/>
                <a:gd name="connsiteY7" fmla="*/ 1391920 h 2389236"/>
                <a:gd name="connsiteX8" fmla="*/ 1221743 w 1246096"/>
                <a:gd name="connsiteY8" fmla="*/ 1168400 h 2389236"/>
                <a:gd name="connsiteX9" fmla="*/ 1236983 w 1246096"/>
                <a:gd name="connsiteY9" fmla="*/ 767080 h 2389236"/>
                <a:gd name="connsiteX0" fmla="*/ 144783 w 1246096"/>
                <a:gd name="connsiteY0" fmla="*/ 0 h 2386577"/>
                <a:gd name="connsiteX1" fmla="*/ 145630 w 1246096"/>
                <a:gd name="connsiteY1" fmla="*/ 524086 h 2386577"/>
                <a:gd name="connsiteX2" fmla="*/ 3 w 1246096"/>
                <a:gd name="connsiteY2" fmla="*/ 771737 h 2386577"/>
                <a:gd name="connsiteX3" fmla="*/ 124039 w 1246096"/>
                <a:gd name="connsiteY3" fmla="*/ 1114636 h 2386577"/>
                <a:gd name="connsiteX4" fmla="*/ 464399 w 1246096"/>
                <a:gd name="connsiteY4" fmla="*/ 2202603 h 2386577"/>
                <a:gd name="connsiteX5" fmla="*/ 1033783 w 1246096"/>
                <a:gd name="connsiteY5" fmla="*/ 2331720 h 2386577"/>
                <a:gd name="connsiteX6" fmla="*/ 1170943 w 1246096"/>
                <a:gd name="connsiteY6" fmla="*/ 1590040 h 2386577"/>
                <a:gd name="connsiteX7" fmla="*/ 1028703 w 1246096"/>
                <a:gd name="connsiteY7" fmla="*/ 1391920 h 2386577"/>
                <a:gd name="connsiteX8" fmla="*/ 1221743 w 1246096"/>
                <a:gd name="connsiteY8" fmla="*/ 1168400 h 2386577"/>
                <a:gd name="connsiteX9" fmla="*/ 1236983 w 1246096"/>
                <a:gd name="connsiteY9" fmla="*/ 767080 h 2386577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73915"/>
                <a:gd name="connsiteX1" fmla="*/ 145630 w 1246096"/>
                <a:gd name="connsiteY1" fmla="*/ 524086 h 2373915"/>
                <a:gd name="connsiteX2" fmla="*/ 3 w 1246096"/>
                <a:gd name="connsiteY2" fmla="*/ 771737 h 2373915"/>
                <a:gd name="connsiteX3" fmla="*/ 124039 w 1246096"/>
                <a:gd name="connsiteY3" fmla="*/ 1114636 h 2373915"/>
                <a:gd name="connsiteX4" fmla="*/ 188385 w 1246096"/>
                <a:gd name="connsiteY4" fmla="*/ 1753871 h 2373915"/>
                <a:gd name="connsiteX5" fmla="*/ 464399 w 1246096"/>
                <a:gd name="connsiteY5" fmla="*/ 2202603 h 2373915"/>
                <a:gd name="connsiteX6" fmla="*/ 1033783 w 1246096"/>
                <a:gd name="connsiteY6" fmla="*/ 2331720 h 2373915"/>
                <a:gd name="connsiteX7" fmla="*/ 1170943 w 1246096"/>
                <a:gd name="connsiteY7" fmla="*/ 1590040 h 2373915"/>
                <a:gd name="connsiteX8" fmla="*/ 1028703 w 1246096"/>
                <a:gd name="connsiteY8" fmla="*/ 1391920 h 2373915"/>
                <a:gd name="connsiteX9" fmla="*/ 1221743 w 1246096"/>
                <a:gd name="connsiteY9" fmla="*/ 1168400 h 2373915"/>
                <a:gd name="connsiteX10" fmla="*/ 1236983 w 1246096"/>
                <a:gd name="connsiteY10" fmla="*/ 767080 h 2373915"/>
                <a:gd name="connsiteX0" fmla="*/ 144783 w 1246096"/>
                <a:gd name="connsiteY0" fmla="*/ 0 h 2399829"/>
                <a:gd name="connsiteX1" fmla="*/ 145630 w 1246096"/>
                <a:gd name="connsiteY1" fmla="*/ 524086 h 2399829"/>
                <a:gd name="connsiteX2" fmla="*/ 3 w 1246096"/>
                <a:gd name="connsiteY2" fmla="*/ 771737 h 2399829"/>
                <a:gd name="connsiteX3" fmla="*/ 124039 w 1246096"/>
                <a:gd name="connsiteY3" fmla="*/ 1114636 h 2399829"/>
                <a:gd name="connsiteX4" fmla="*/ 188385 w 1246096"/>
                <a:gd name="connsiteY4" fmla="*/ 1753871 h 2399829"/>
                <a:gd name="connsiteX5" fmla="*/ 464399 w 1246096"/>
                <a:gd name="connsiteY5" fmla="*/ 2202603 h 2399829"/>
                <a:gd name="connsiteX6" fmla="*/ 978750 w 1246096"/>
                <a:gd name="connsiteY6" fmla="*/ 2367703 h 2399829"/>
                <a:gd name="connsiteX7" fmla="*/ 1170943 w 1246096"/>
                <a:gd name="connsiteY7" fmla="*/ 1590040 h 2399829"/>
                <a:gd name="connsiteX8" fmla="*/ 1028703 w 1246096"/>
                <a:gd name="connsiteY8" fmla="*/ 1391920 h 2399829"/>
                <a:gd name="connsiteX9" fmla="*/ 1221743 w 1246096"/>
                <a:gd name="connsiteY9" fmla="*/ 1168400 h 2399829"/>
                <a:gd name="connsiteX10" fmla="*/ 1236983 w 1246096"/>
                <a:gd name="connsiteY10" fmla="*/ 767080 h 2399829"/>
                <a:gd name="connsiteX0" fmla="*/ 144783 w 1246096"/>
                <a:gd name="connsiteY0" fmla="*/ 0 h 2419022"/>
                <a:gd name="connsiteX1" fmla="*/ 145630 w 1246096"/>
                <a:gd name="connsiteY1" fmla="*/ 524086 h 2419022"/>
                <a:gd name="connsiteX2" fmla="*/ 3 w 1246096"/>
                <a:gd name="connsiteY2" fmla="*/ 771737 h 2419022"/>
                <a:gd name="connsiteX3" fmla="*/ 124039 w 1246096"/>
                <a:gd name="connsiteY3" fmla="*/ 1114636 h 2419022"/>
                <a:gd name="connsiteX4" fmla="*/ 188385 w 1246096"/>
                <a:gd name="connsiteY4" fmla="*/ 1753871 h 2419022"/>
                <a:gd name="connsiteX5" fmla="*/ 464399 w 1246096"/>
                <a:gd name="connsiteY5" fmla="*/ 2202603 h 2419022"/>
                <a:gd name="connsiteX6" fmla="*/ 978750 w 1246096"/>
                <a:gd name="connsiteY6" fmla="*/ 2367703 h 2419022"/>
                <a:gd name="connsiteX7" fmla="*/ 1170943 w 1246096"/>
                <a:gd name="connsiteY7" fmla="*/ 1590040 h 2419022"/>
                <a:gd name="connsiteX8" fmla="*/ 1028703 w 1246096"/>
                <a:gd name="connsiteY8" fmla="*/ 1391920 h 2419022"/>
                <a:gd name="connsiteX9" fmla="*/ 1221743 w 1246096"/>
                <a:gd name="connsiteY9" fmla="*/ 1168400 h 2419022"/>
                <a:gd name="connsiteX10" fmla="*/ 1236983 w 1246096"/>
                <a:gd name="connsiteY10" fmla="*/ 767080 h 2419022"/>
                <a:gd name="connsiteX0" fmla="*/ 144783 w 1246096"/>
                <a:gd name="connsiteY0" fmla="*/ 0 h 2389903"/>
                <a:gd name="connsiteX1" fmla="*/ 145630 w 1246096"/>
                <a:gd name="connsiteY1" fmla="*/ 524086 h 2389903"/>
                <a:gd name="connsiteX2" fmla="*/ 3 w 1246096"/>
                <a:gd name="connsiteY2" fmla="*/ 771737 h 2389903"/>
                <a:gd name="connsiteX3" fmla="*/ 124039 w 1246096"/>
                <a:gd name="connsiteY3" fmla="*/ 1114636 h 2389903"/>
                <a:gd name="connsiteX4" fmla="*/ 188385 w 1246096"/>
                <a:gd name="connsiteY4" fmla="*/ 1753871 h 2389903"/>
                <a:gd name="connsiteX5" fmla="*/ 464399 w 1246096"/>
                <a:gd name="connsiteY5" fmla="*/ 2202603 h 2389903"/>
                <a:gd name="connsiteX6" fmla="*/ 997800 w 1246096"/>
                <a:gd name="connsiteY6" fmla="*/ 2333837 h 2389903"/>
                <a:gd name="connsiteX7" fmla="*/ 1170943 w 1246096"/>
                <a:gd name="connsiteY7" fmla="*/ 1590040 h 2389903"/>
                <a:gd name="connsiteX8" fmla="*/ 1028703 w 1246096"/>
                <a:gd name="connsiteY8" fmla="*/ 1391920 h 2389903"/>
                <a:gd name="connsiteX9" fmla="*/ 1221743 w 1246096"/>
                <a:gd name="connsiteY9" fmla="*/ 1168400 h 2389903"/>
                <a:gd name="connsiteX10" fmla="*/ 1236983 w 1246096"/>
                <a:gd name="connsiteY10" fmla="*/ 767080 h 2389903"/>
                <a:gd name="connsiteX0" fmla="*/ 144783 w 1246096"/>
                <a:gd name="connsiteY0" fmla="*/ 0 h 2383524"/>
                <a:gd name="connsiteX1" fmla="*/ 145630 w 1246096"/>
                <a:gd name="connsiteY1" fmla="*/ 524086 h 2383524"/>
                <a:gd name="connsiteX2" fmla="*/ 3 w 1246096"/>
                <a:gd name="connsiteY2" fmla="*/ 771737 h 2383524"/>
                <a:gd name="connsiteX3" fmla="*/ 124039 w 1246096"/>
                <a:gd name="connsiteY3" fmla="*/ 1114636 h 2383524"/>
                <a:gd name="connsiteX4" fmla="*/ 188385 w 1246096"/>
                <a:gd name="connsiteY4" fmla="*/ 1753871 h 2383524"/>
                <a:gd name="connsiteX5" fmla="*/ 464399 w 1246096"/>
                <a:gd name="connsiteY5" fmla="*/ 2202603 h 2383524"/>
                <a:gd name="connsiteX6" fmla="*/ 997800 w 1246096"/>
                <a:gd name="connsiteY6" fmla="*/ 2333837 h 2383524"/>
                <a:gd name="connsiteX7" fmla="*/ 1170943 w 1246096"/>
                <a:gd name="connsiteY7" fmla="*/ 1590040 h 2383524"/>
                <a:gd name="connsiteX8" fmla="*/ 1028703 w 1246096"/>
                <a:gd name="connsiteY8" fmla="*/ 1391920 h 2383524"/>
                <a:gd name="connsiteX9" fmla="*/ 1221743 w 1246096"/>
                <a:gd name="connsiteY9" fmla="*/ 1168400 h 2383524"/>
                <a:gd name="connsiteX10" fmla="*/ 1236983 w 1246096"/>
                <a:gd name="connsiteY10" fmla="*/ 767080 h 2383524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0844"/>
                <a:gd name="connsiteX1" fmla="*/ 145630 w 1246096"/>
                <a:gd name="connsiteY1" fmla="*/ 524086 h 2390844"/>
                <a:gd name="connsiteX2" fmla="*/ 3 w 1246096"/>
                <a:gd name="connsiteY2" fmla="*/ 771737 h 2390844"/>
                <a:gd name="connsiteX3" fmla="*/ 124039 w 1246096"/>
                <a:gd name="connsiteY3" fmla="*/ 1114636 h 2390844"/>
                <a:gd name="connsiteX4" fmla="*/ 188385 w 1246096"/>
                <a:gd name="connsiteY4" fmla="*/ 1753871 h 2390844"/>
                <a:gd name="connsiteX5" fmla="*/ 479215 w 1246096"/>
                <a:gd name="connsiteY5" fmla="*/ 2221653 h 2390844"/>
                <a:gd name="connsiteX6" fmla="*/ 993567 w 1246096"/>
                <a:gd name="connsiteY6" fmla="*/ 2352887 h 2390844"/>
                <a:gd name="connsiteX7" fmla="*/ 1170943 w 1246096"/>
                <a:gd name="connsiteY7" fmla="*/ 1590040 h 2390844"/>
                <a:gd name="connsiteX8" fmla="*/ 1028703 w 1246096"/>
                <a:gd name="connsiteY8" fmla="*/ 1391920 h 2390844"/>
                <a:gd name="connsiteX9" fmla="*/ 1221743 w 1246096"/>
                <a:gd name="connsiteY9" fmla="*/ 1168400 h 2390844"/>
                <a:gd name="connsiteX10" fmla="*/ 1236983 w 1246096"/>
                <a:gd name="connsiteY10" fmla="*/ 767080 h 2390844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391920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0059"/>
                <a:gd name="connsiteY0" fmla="*/ 0 h 2393777"/>
                <a:gd name="connsiteX1" fmla="*/ 145630 w 1240059"/>
                <a:gd name="connsiteY1" fmla="*/ 524086 h 2393777"/>
                <a:gd name="connsiteX2" fmla="*/ 3 w 1240059"/>
                <a:gd name="connsiteY2" fmla="*/ 771737 h 2393777"/>
                <a:gd name="connsiteX3" fmla="*/ 124039 w 1240059"/>
                <a:gd name="connsiteY3" fmla="*/ 1114636 h 2393777"/>
                <a:gd name="connsiteX4" fmla="*/ 188385 w 1240059"/>
                <a:gd name="connsiteY4" fmla="*/ 1753871 h 2393777"/>
                <a:gd name="connsiteX5" fmla="*/ 479215 w 1240059"/>
                <a:gd name="connsiteY5" fmla="*/ 2221653 h 2393777"/>
                <a:gd name="connsiteX6" fmla="*/ 993567 w 1240059"/>
                <a:gd name="connsiteY6" fmla="*/ 2352887 h 2393777"/>
                <a:gd name="connsiteX7" fmla="*/ 1170943 w 1240059"/>
                <a:gd name="connsiteY7" fmla="*/ 1590040 h 2393777"/>
                <a:gd name="connsiteX8" fmla="*/ 1028703 w 1240059"/>
                <a:gd name="connsiteY8" fmla="*/ 1391920 h 2393777"/>
                <a:gd name="connsiteX9" fmla="*/ 1221743 w 1240059"/>
                <a:gd name="connsiteY9" fmla="*/ 1168400 h 2393777"/>
                <a:gd name="connsiteX10" fmla="*/ 1236983 w 1240059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55 w 1245442"/>
                <a:gd name="connsiteY0" fmla="*/ 0 h 2390726"/>
                <a:gd name="connsiteX1" fmla="*/ 145701 w 1245442"/>
                <a:gd name="connsiteY1" fmla="*/ 479636 h 2390726"/>
                <a:gd name="connsiteX2" fmla="*/ 75 w 1245442"/>
                <a:gd name="connsiteY2" fmla="*/ 771737 h 2390726"/>
                <a:gd name="connsiteX3" fmla="*/ 124111 w 1245442"/>
                <a:gd name="connsiteY3" fmla="*/ 1114636 h 2390726"/>
                <a:gd name="connsiteX4" fmla="*/ 188457 w 1245442"/>
                <a:gd name="connsiteY4" fmla="*/ 1753871 h 2390726"/>
                <a:gd name="connsiteX5" fmla="*/ 479287 w 1245442"/>
                <a:gd name="connsiteY5" fmla="*/ 2221653 h 2390726"/>
                <a:gd name="connsiteX6" fmla="*/ 993639 w 1245442"/>
                <a:gd name="connsiteY6" fmla="*/ 2352887 h 2390726"/>
                <a:gd name="connsiteX7" fmla="*/ 1168899 w 1245442"/>
                <a:gd name="connsiteY7" fmla="*/ 1632373 h 2390726"/>
                <a:gd name="connsiteX8" fmla="*/ 1041475 w 1245442"/>
                <a:gd name="connsiteY8" fmla="*/ 1383453 h 2390726"/>
                <a:gd name="connsiteX9" fmla="*/ 1221815 w 1245442"/>
                <a:gd name="connsiteY9" fmla="*/ 1168400 h 2390726"/>
                <a:gd name="connsiteX10" fmla="*/ 1237055 w 1245442"/>
                <a:gd name="connsiteY10" fmla="*/ 767080 h 2390726"/>
                <a:gd name="connsiteX0" fmla="*/ 144783 w 1245370"/>
                <a:gd name="connsiteY0" fmla="*/ 0 h 2390726"/>
                <a:gd name="connsiteX1" fmla="*/ 145629 w 1245370"/>
                <a:gd name="connsiteY1" fmla="*/ 47963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4672"/>
                <a:gd name="connsiteY0" fmla="*/ 0 h 2390726"/>
                <a:gd name="connsiteX1" fmla="*/ 145629 w 1244672"/>
                <a:gd name="connsiteY1" fmla="*/ 479636 h 2390726"/>
                <a:gd name="connsiteX2" fmla="*/ 3 w 1244672"/>
                <a:gd name="connsiteY2" fmla="*/ 771737 h 2390726"/>
                <a:gd name="connsiteX3" fmla="*/ 124039 w 1244672"/>
                <a:gd name="connsiteY3" fmla="*/ 1114636 h 2390726"/>
                <a:gd name="connsiteX4" fmla="*/ 188385 w 1244672"/>
                <a:gd name="connsiteY4" fmla="*/ 1753871 h 2390726"/>
                <a:gd name="connsiteX5" fmla="*/ 479215 w 1244672"/>
                <a:gd name="connsiteY5" fmla="*/ 2221653 h 2390726"/>
                <a:gd name="connsiteX6" fmla="*/ 993567 w 1244672"/>
                <a:gd name="connsiteY6" fmla="*/ 2352887 h 2390726"/>
                <a:gd name="connsiteX7" fmla="*/ 1168827 w 1244672"/>
                <a:gd name="connsiteY7" fmla="*/ 1632373 h 2390726"/>
                <a:gd name="connsiteX8" fmla="*/ 1054103 w 1244672"/>
                <a:gd name="connsiteY8" fmla="*/ 1415203 h 2390726"/>
                <a:gd name="connsiteX9" fmla="*/ 1221743 w 1244672"/>
                <a:gd name="connsiteY9" fmla="*/ 1168400 h 2390726"/>
                <a:gd name="connsiteX10" fmla="*/ 1236983 w 1244672"/>
                <a:gd name="connsiteY10" fmla="*/ 767080 h 2390726"/>
                <a:gd name="connsiteX0" fmla="*/ 144783 w 1240619"/>
                <a:gd name="connsiteY0" fmla="*/ 0 h 2390726"/>
                <a:gd name="connsiteX1" fmla="*/ 145629 w 1240619"/>
                <a:gd name="connsiteY1" fmla="*/ 479636 h 2390726"/>
                <a:gd name="connsiteX2" fmla="*/ 3 w 1240619"/>
                <a:gd name="connsiteY2" fmla="*/ 771737 h 2390726"/>
                <a:gd name="connsiteX3" fmla="*/ 124039 w 1240619"/>
                <a:gd name="connsiteY3" fmla="*/ 1114636 h 2390726"/>
                <a:gd name="connsiteX4" fmla="*/ 188385 w 1240619"/>
                <a:gd name="connsiteY4" fmla="*/ 1753871 h 2390726"/>
                <a:gd name="connsiteX5" fmla="*/ 479215 w 1240619"/>
                <a:gd name="connsiteY5" fmla="*/ 2221653 h 2390726"/>
                <a:gd name="connsiteX6" fmla="*/ 993567 w 1240619"/>
                <a:gd name="connsiteY6" fmla="*/ 2352887 h 2390726"/>
                <a:gd name="connsiteX7" fmla="*/ 1168827 w 1240619"/>
                <a:gd name="connsiteY7" fmla="*/ 1632373 h 2390726"/>
                <a:gd name="connsiteX8" fmla="*/ 1054103 w 1240619"/>
                <a:gd name="connsiteY8" fmla="*/ 1415203 h 2390726"/>
                <a:gd name="connsiteX9" fmla="*/ 1221743 w 1240619"/>
                <a:gd name="connsiteY9" fmla="*/ 1168400 h 2390726"/>
                <a:gd name="connsiteX10" fmla="*/ 1236983 w 1240619"/>
                <a:gd name="connsiteY10" fmla="*/ 767080 h 2390726"/>
                <a:gd name="connsiteX0" fmla="*/ 144783 w 1245609"/>
                <a:gd name="connsiteY0" fmla="*/ 0 h 2390726"/>
                <a:gd name="connsiteX1" fmla="*/ 145629 w 1245609"/>
                <a:gd name="connsiteY1" fmla="*/ 479636 h 2390726"/>
                <a:gd name="connsiteX2" fmla="*/ 3 w 1245609"/>
                <a:gd name="connsiteY2" fmla="*/ 771737 h 2390726"/>
                <a:gd name="connsiteX3" fmla="*/ 124039 w 1245609"/>
                <a:gd name="connsiteY3" fmla="*/ 1114636 h 2390726"/>
                <a:gd name="connsiteX4" fmla="*/ 188385 w 1245609"/>
                <a:gd name="connsiteY4" fmla="*/ 1753871 h 2390726"/>
                <a:gd name="connsiteX5" fmla="*/ 479215 w 1245609"/>
                <a:gd name="connsiteY5" fmla="*/ 2221653 h 2390726"/>
                <a:gd name="connsiteX6" fmla="*/ 993567 w 1245609"/>
                <a:gd name="connsiteY6" fmla="*/ 2352887 h 2390726"/>
                <a:gd name="connsiteX7" fmla="*/ 1168827 w 1245609"/>
                <a:gd name="connsiteY7" fmla="*/ 1632373 h 2390726"/>
                <a:gd name="connsiteX8" fmla="*/ 1037170 w 1245609"/>
                <a:gd name="connsiteY8" fmla="*/ 1410969 h 2390726"/>
                <a:gd name="connsiteX9" fmla="*/ 1221743 w 1245609"/>
                <a:gd name="connsiteY9" fmla="*/ 1168400 h 2390726"/>
                <a:gd name="connsiteX10" fmla="*/ 1236983 w 1245609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79219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40038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9403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59142 h 2387077"/>
                <a:gd name="connsiteX0" fmla="*/ 144783 w 1240410"/>
                <a:gd name="connsiteY0" fmla="*/ 0 h 2387077"/>
                <a:gd name="connsiteX1" fmla="*/ 145629 w 1240410"/>
                <a:gd name="connsiteY1" fmla="*/ 479636 h 2387077"/>
                <a:gd name="connsiteX2" fmla="*/ 3 w 1240410"/>
                <a:gd name="connsiteY2" fmla="*/ 771737 h 2387077"/>
                <a:gd name="connsiteX3" fmla="*/ 124039 w 1240410"/>
                <a:gd name="connsiteY3" fmla="*/ 1114636 h 2387077"/>
                <a:gd name="connsiteX4" fmla="*/ 188385 w 1240410"/>
                <a:gd name="connsiteY4" fmla="*/ 1753871 h 2387077"/>
                <a:gd name="connsiteX5" fmla="*/ 479215 w 1240410"/>
                <a:gd name="connsiteY5" fmla="*/ 2221653 h 2387077"/>
                <a:gd name="connsiteX6" fmla="*/ 993567 w 1240410"/>
                <a:gd name="connsiteY6" fmla="*/ 2352887 h 2387077"/>
                <a:gd name="connsiteX7" fmla="*/ 1168827 w 1240410"/>
                <a:gd name="connsiteY7" fmla="*/ 1683173 h 2387077"/>
                <a:gd name="connsiteX8" fmla="*/ 1043520 w 1240410"/>
                <a:gd name="connsiteY8" fmla="*/ 1394036 h 2387077"/>
                <a:gd name="connsiteX9" fmla="*/ 1221743 w 1240410"/>
                <a:gd name="connsiteY9" fmla="*/ 1151467 h 2387077"/>
                <a:gd name="connsiteX10" fmla="*/ 1236983 w 1240410"/>
                <a:gd name="connsiteY10" fmla="*/ 759142 h 2387077"/>
                <a:gd name="connsiteX0" fmla="*/ 144783 w 1244307"/>
                <a:gd name="connsiteY0" fmla="*/ 0 h 2387077"/>
                <a:gd name="connsiteX1" fmla="*/ 145629 w 1244307"/>
                <a:gd name="connsiteY1" fmla="*/ 479636 h 2387077"/>
                <a:gd name="connsiteX2" fmla="*/ 3 w 1244307"/>
                <a:gd name="connsiteY2" fmla="*/ 771737 h 2387077"/>
                <a:gd name="connsiteX3" fmla="*/ 124039 w 1244307"/>
                <a:gd name="connsiteY3" fmla="*/ 1114636 h 2387077"/>
                <a:gd name="connsiteX4" fmla="*/ 188385 w 1244307"/>
                <a:gd name="connsiteY4" fmla="*/ 1753871 h 2387077"/>
                <a:gd name="connsiteX5" fmla="*/ 479215 w 1244307"/>
                <a:gd name="connsiteY5" fmla="*/ 2221653 h 2387077"/>
                <a:gd name="connsiteX6" fmla="*/ 993567 w 1244307"/>
                <a:gd name="connsiteY6" fmla="*/ 2352887 h 2387077"/>
                <a:gd name="connsiteX7" fmla="*/ 1168827 w 1244307"/>
                <a:gd name="connsiteY7" fmla="*/ 1683173 h 2387077"/>
                <a:gd name="connsiteX8" fmla="*/ 1043520 w 1244307"/>
                <a:gd name="connsiteY8" fmla="*/ 1394036 h 2387077"/>
                <a:gd name="connsiteX9" fmla="*/ 1228093 w 1244307"/>
                <a:gd name="connsiteY9" fmla="*/ 1173692 h 2387077"/>
                <a:gd name="connsiteX10" fmla="*/ 1236983 w 1244307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43520 w 1236983"/>
                <a:gd name="connsiteY8" fmla="*/ 1394036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3271"/>
                <a:gd name="connsiteY0" fmla="*/ 0 h 2387077"/>
                <a:gd name="connsiteX1" fmla="*/ 145629 w 1243271"/>
                <a:gd name="connsiteY1" fmla="*/ 479636 h 2387077"/>
                <a:gd name="connsiteX2" fmla="*/ 3 w 1243271"/>
                <a:gd name="connsiteY2" fmla="*/ 771737 h 2387077"/>
                <a:gd name="connsiteX3" fmla="*/ 124039 w 1243271"/>
                <a:gd name="connsiteY3" fmla="*/ 1114636 h 2387077"/>
                <a:gd name="connsiteX4" fmla="*/ 188385 w 1243271"/>
                <a:gd name="connsiteY4" fmla="*/ 1753871 h 2387077"/>
                <a:gd name="connsiteX5" fmla="*/ 479215 w 1243271"/>
                <a:gd name="connsiteY5" fmla="*/ 2221653 h 2387077"/>
                <a:gd name="connsiteX6" fmla="*/ 993567 w 1243271"/>
                <a:gd name="connsiteY6" fmla="*/ 2352887 h 2387077"/>
                <a:gd name="connsiteX7" fmla="*/ 1168827 w 1243271"/>
                <a:gd name="connsiteY7" fmla="*/ 1683173 h 2387077"/>
                <a:gd name="connsiteX8" fmla="*/ 1057808 w 1243271"/>
                <a:gd name="connsiteY8" fmla="*/ 1397211 h 2387077"/>
                <a:gd name="connsiteX9" fmla="*/ 1228093 w 1243271"/>
                <a:gd name="connsiteY9" fmla="*/ 1173692 h 2387077"/>
                <a:gd name="connsiteX10" fmla="*/ 1236983 w 1243271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949145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857639 w 1236983"/>
                <a:gd name="connsiteY8" fmla="*/ 1391335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373545 w 1465745"/>
                <a:gd name="connsiteY0" fmla="*/ 0 h 2375395"/>
                <a:gd name="connsiteX1" fmla="*/ 374391 w 1465745"/>
                <a:gd name="connsiteY1" fmla="*/ 479636 h 2375395"/>
                <a:gd name="connsiteX2" fmla="*/ 0 w 1465745"/>
                <a:gd name="connsiteY2" fmla="*/ 742360 h 2375395"/>
                <a:gd name="connsiteX3" fmla="*/ 352801 w 1465745"/>
                <a:gd name="connsiteY3" fmla="*/ 1114636 h 2375395"/>
                <a:gd name="connsiteX4" fmla="*/ 417147 w 1465745"/>
                <a:gd name="connsiteY4" fmla="*/ 1753871 h 2375395"/>
                <a:gd name="connsiteX5" fmla="*/ 707977 w 1465745"/>
                <a:gd name="connsiteY5" fmla="*/ 2221653 h 2375395"/>
                <a:gd name="connsiteX6" fmla="*/ 1222329 w 1465745"/>
                <a:gd name="connsiteY6" fmla="*/ 2352887 h 2375395"/>
                <a:gd name="connsiteX7" fmla="*/ 1357555 w 1465745"/>
                <a:gd name="connsiteY7" fmla="*/ 1847683 h 2375395"/>
                <a:gd name="connsiteX8" fmla="*/ 1143592 w 1465745"/>
                <a:gd name="connsiteY8" fmla="*/ 1379584 h 2375395"/>
                <a:gd name="connsiteX9" fmla="*/ 1456855 w 1465745"/>
                <a:gd name="connsiteY9" fmla="*/ 1173692 h 2375395"/>
                <a:gd name="connsiteX10" fmla="*/ 1465745 w 1465745"/>
                <a:gd name="connsiteY10" fmla="*/ 759142 h 2375395"/>
                <a:gd name="connsiteX0" fmla="*/ 373873 w 1466073"/>
                <a:gd name="connsiteY0" fmla="*/ 0 h 2375395"/>
                <a:gd name="connsiteX1" fmla="*/ 374719 w 1466073"/>
                <a:gd name="connsiteY1" fmla="*/ 479636 h 2375395"/>
                <a:gd name="connsiteX2" fmla="*/ 328 w 1466073"/>
                <a:gd name="connsiteY2" fmla="*/ 742360 h 2375395"/>
                <a:gd name="connsiteX3" fmla="*/ 353129 w 1466073"/>
                <a:gd name="connsiteY3" fmla="*/ 1114636 h 2375395"/>
                <a:gd name="connsiteX4" fmla="*/ 417475 w 1466073"/>
                <a:gd name="connsiteY4" fmla="*/ 1753871 h 2375395"/>
                <a:gd name="connsiteX5" fmla="*/ 708305 w 1466073"/>
                <a:gd name="connsiteY5" fmla="*/ 2221653 h 2375395"/>
                <a:gd name="connsiteX6" fmla="*/ 1222657 w 1466073"/>
                <a:gd name="connsiteY6" fmla="*/ 2352887 h 2375395"/>
                <a:gd name="connsiteX7" fmla="*/ 1357883 w 1466073"/>
                <a:gd name="connsiteY7" fmla="*/ 1847683 h 2375395"/>
                <a:gd name="connsiteX8" fmla="*/ 1143920 w 1466073"/>
                <a:gd name="connsiteY8" fmla="*/ 1379584 h 2375395"/>
                <a:gd name="connsiteX9" fmla="*/ 1457183 w 1466073"/>
                <a:gd name="connsiteY9" fmla="*/ 1173692 h 2375395"/>
                <a:gd name="connsiteX10" fmla="*/ 1466073 w 1466073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59497 w 1465746"/>
                <a:gd name="connsiteY9" fmla="*/ 1135706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38368 w 1465746"/>
                <a:gd name="connsiteY9" fmla="*/ 1195398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483"/>
                <a:gd name="connsiteY0" fmla="*/ 0 h 2376654"/>
                <a:gd name="connsiteX1" fmla="*/ 374392 w 1487483"/>
                <a:gd name="connsiteY1" fmla="*/ 479636 h 2376654"/>
                <a:gd name="connsiteX2" fmla="*/ 1 w 1487483"/>
                <a:gd name="connsiteY2" fmla="*/ 742360 h 2376654"/>
                <a:gd name="connsiteX3" fmla="*/ 352802 w 1487483"/>
                <a:gd name="connsiteY3" fmla="*/ 1114636 h 2376654"/>
                <a:gd name="connsiteX4" fmla="*/ 417148 w 1487483"/>
                <a:gd name="connsiteY4" fmla="*/ 1753871 h 2376654"/>
                <a:gd name="connsiteX5" fmla="*/ 707978 w 1487483"/>
                <a:gd name="connsiteY5" fmla="*/ 2221653 h 2376654"/>
                <a:gd name="connsiteX6" fmla="*/ 1222330 w 1487483"/>
                <a:gd name="connsiteY6" fmla="*/ 2352887 h 2376654"/>
                <a:gd name="connsiteX7" fmla="*/ 1428338 w 1487483"/>
                <a:gd name="connsiteY7" fmla="*/ 1829775 h 2376654"/>
                <a:gd name="connsiteX8" fmla="*/ 1060838 w 1487483"/>
                <a:gd name="connsiteY8" fmla="*/ 1416666 h 2376654"/>
                <a:gd name="connsiteX9" fmla="*/ 1455271 w 1487483"/>
                <a:gd name="connsiteY9" fmla="*/ 1212763 h 2376654"/>
                <a:gd name="connsiteX10" fmla="*/ 1465746 w 1487483"/>
                <a:gd name="connsiteY10" fmla="*/ 759142 h 2376654"/>
                <a:gd name="connsiteX0" fmla="*/ 373546 w 1492541"/>
                <a:gd name="connsiteY0" fmla="*/ 0 h 2376654"/>
                <a:gd name="connsiteX1" fmla="*/ 374392 w 1492541"/>
                <a:gd name="connsiteY1" fmla="*/ 479636 h 2376654"/>
                <a:gd name="connsiteX2" fmla="*/ 1 w 1492541"/>
                <a:gd name="connsiteY2" fmla="*/ 742360 h 2376654"/>
                <a:gd name="connsiteX3" fmla="*/ 352802 w 1492541"/>
                <a:gd name="connsiteY3" fmla="*/ 1114636 h 2376654"/>
                <a:gd name="connsiteX4" fmla="*/ 417148 w 1492541"/>
                <a:gd name="connsiteY4" fmla="*/ 1753871 h 2376654"/>
                <a:gd name="connsiteX5" fmla="*/ 707978 w 1492541"/>
                <a:gd name="connsiteY5" fmla="*/ 2221653 h 2376654"/>
                <a:gd name="connsiteX6" fmla="*/ 1222330 w 1492541"/>
                <a:gd name="connsiteY6" fmla="*/ 2352887 h 2376654"/>
                <a:gd name="connsiteX7" fmla="*/ 1428338 w 1492541"/>
                <a:gd name="connsiteY7" fmla="*/ 1829775 h 2376654"/>
                <a:gd name="connsiteX8" fmla="*/ 1060838 w 1492541"/>
                <a:gd name="connsiteY8" fmla="*/ 1416666 h 2376654"/>
                <a:gd name="connsiteX9" fmla="*/ 1462314 w 1492541"/>
                <a:gd name="connsiteY9" fmla="*/ 1191057 h 2376654"/>
                <a:gd name="connsiteX10" fmla="*/ 1465746 w 1492541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5746" h="2376654">
                  <a:moveTo>
                    <a:pt x="373546" y="0"/>
                  </a:moveTo>
                  <a:cubicBezTo>
                    <a:pt x="369179" y="425108"/>
                    <a:pt x="373262" y="340985"/>
                    <a:pt x="374392" y="479636"/>
                  </a:cubicBezTo>
                  <a:cubicBezTo>
                    <a:pt x="375522" y="618287"/>
                    <a:pt x="-635" y="485628"/>
                    <a:pt x="1" y="742360"/>
                  </a:cubicBezTo>
                  <a:cubicBezTo>
                    <a:pt x="637" y="999092"/>
                    <a:pt x="349306" y="929772"/>
                    <a:pt x="352802" y="1114636"/>
                  </a:cubicBezTo>
                  <a:cubicBezTo>
                    <a:pt x="356298" y="1299500"/>
                    <a:pt x="357952" y="1569368"/>
                    <a:pt x="417148" y="1753871"/>
                  </a:cubicBezTo>
                  <a:cubicBezTo>
                    <a:pt x="476344" y="1938374"/>
                    <a:pt x="597065" y="2102767"/>
                    <a:pt x="707978" y="2221653"/>
                  </a:cubicBezTo>
                  <a:cubicBezTo>
                    <a:pt x="818891" y="2340539"/>
                    <a:pt x="1102270" y="2418200"/>
                    <a:pt x="1222330" y="2352887"/>
                  </a:cubicBezTo>
                  <a:cubicBezTo>
                    <a:pt x="1342390" y="2287574"/>
                    <a:pt x="1421798" y="2052739"/>
                    <a:pt x="1428338" y="1829775"/>
                  </a:cubicBezTo>
                  <a:cubicBezTo>
                    <a:pt x="1434878" y="1606811"/>
                    <a:pt x="1049893" y="1675062"/>
                    <a:pt x="1060838" y="1416666"/>
                  </a:cubicBezTo>
                  <a:cubicBezTo>
                    <a:pt x="1071783" y="1158270"/>
                    <a:pt x="1465260" y="1351292"/>
                    <a:pt x="1462314" y="1191057"/>
                  </a:cubicBezTo>
                  <a:cubicBezTo>
                    <a:pt x="1459368" y="1030822"/>
                    <a:pt x="1462782" y="949007"/>
                    <a:pt x="1465746" y="759142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矢印コネクタ 36"/>
            <p:cNvCxnSpPr>
              <a:stCxn id="36" idx="1"/>
              <a:endCxn id="36" idx="3"/>
            </p:cNvCxnSpPr>
            <p:nvPr/>
          </p:nvCxnSpPr>
          <p:spPr>
            <a:xfrm>
              <a:off x="2857204" y="5736760"/>
              <a:ext cx="1659992" cy="1033727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36" idx="5"/>
              <a:endCxn id="36" idx="2"/>
            </p:cNvCxnSpPr>
            <p:nvPr/>
          </p:nvCxnSpPr>
          <p:spPr>
            <a:xfrm flipH="1">
              <a:off x="2261877" y="6253624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フリーフォーム 81"/>
            <p:cNvSpPr/>
            <p:nvPr/>
          </p:nvSpPr>
          <p:spPr>
            <a:xfrm>
              <a:off x="3078951" y="3080264"/>
              <a:ext cx="15428" cy="725281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19050 w 19050"/>
                <a:gd name="connsiteY0" fmla="*/ 0 h 687387"/>
                <a:gd name="connsiteX1" fmla="*/ 0 w 19050"/>
                <a:gd name="connsiteY1" fmla="*/ 687387 h 687387"/>
                <a:gd name="connsiteX0" fmla="*/ 14288 w 14288"/>
                <a:gd name="connsiteY0" fmla="*/ 0 h 695325"/>
                <a:gd name="connsiteX1" fmla="*/ 0 w 14288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91" h="695325">
                  <a:moveTo>
                    <a:pt x="14791" y="0"/>
                  </a:moveTo>
                  <a:cubicBezTo>
                    <a:pt x="10028" y="231775"/>
                    <a:pt x="-2672" y="454025"/>
                    <a:pt x="503" y="695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/>
            <p:cNvSpPr/>
            <p:nvPr/>
          </p:nvSpPr>
          <p:spPr>
            <a:xfrm flipH="1">
              <a:off x="4434237" y="3989569"/>
              <a:ext cx="11923" cy="678698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0 w 5557"/>
                <a:gd name="connsiteY0" fmla="*/ 0 h 834117"/>
                <a:gd name="connsiteX1" fmla="*/ 5557 w 5557"/>
                <a:gd name="connsiteY1" fmla="*/ 834117 h 8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7" h="834117">
                  <a:moveTo>
                    <a:pt x="0" y="0"/>
                  </a:moveTo>
                  <a:cubicBezTo>
                    <a:pt x="1852" y="278039"/>
                    <a:pt x="3705" y="556078"/>
                    <a:pt x="5557" y="83411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/>
            <p:cNvSpPr/>
            <p:nvPr/>
          </p:nvSpPr>
          <p:spPr>
            <a:xfrm>
              <a:off x="2984122" y="2761677"/>
              <a:ext cx="224847" cy="224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H="1">
              <a:off x="2278960" y="2874100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楕円 91"/>
            <p:cNvSpPr/>
            <p:nvPr/>
          </p:nvSpPr>
          <p:spPr>
            <a:xfrm>
              <a:off x="4319659" y="3253336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H="1">
              <a:off x="3944406" y="3407579"/>
              <a:ext cx="52608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楕円 92"/>
            <p:cNvSpPr/>
            <p:nvPr/>
          </p:nvSpPr>
          <p:spPr>
            <a:xfrm>
              <a:off x="2951200" y="2323904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矢印コネクタ 93"/>
            <p:cNvCxnSpPr/>
            <p:nvPr/>
          </p:nvCxnSpPr>
          <p:spPr>
            <a:xfrm flipH="1">
              <a:off x="2624355" y="2478146"/>
              <a:ext cx="47767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3914734" y="3278419"/>
              <a:ext cx="34973" cy="136111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2588645" y="2391978"/>
              <a:ext cx="35710" cy="138984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楕円 40"/>
            <p:cNvSpPr/>
            <p:nvPr/>
          </p:nvSpPr>
          <p:spPr>
            <a:xfrm>
              <a:off x="3602432" y="5204037"/>
              <a:ext cx="209257" cy="2086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004076" y="2986524"/>
              <a:ext cx="361778" cy="31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45" y="2993090"/>
              <a:ext cx="235255" cy="244303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709838" y="2059415"/>
              <a:ext cx="274284" cy="33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84" y="2065981"/>
              <a:ext cx="235255" cy="244303"/>
            </a:xfrm>
            <a:prstGeom prst="rect">
              <a:avLst/>
            </a:prstGeom>
          </p:spPr>
        </p:pic>
      </p:grpSp>
      <p:cxnSp>
        <p:nvCxnSpPr>
          <p:cNvPr id="45" name="直線矢印コネクタ 44"/>
          <p:cNvCxnSpPr/>
          <p:nvPr/>
        </p:nvCxnSpPr>
        <p:spPr>
          <a:xfrm>
            <a:off x="5101167" y="3887965"/>
            <a:ext cx="49044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4121930" y="3377349"/>
            <a:ext cx="931034" cy="862722"/>
            <a:chOff x="4121930" y="3377349"/>
            <a:chExt cx="931034" cy="86272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121930" y="3594939"/>
              <a:ext cx="931034" cy="28914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4121948" y="3874402"/>
              <a:ext cx="879321" cy="29069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フリーフォーム 17"/>
            <p:cNvSpPr/>
            <p:nvPr/>
          </p:nvSpPr>
          <p:spPr>
            <a:xfrm>
              <a:off x="4861990" y="3399350"/>
              <a:ext cx="73835" cy="246661"/>
            </a:xfrm>
            <a:custGeom>
              <a:avLst/>
              <a:gdLst>
                <a:gd name="connsiteX0" fmla="*/ 14287 w 28987"/>
                <a:gd name="connsiteY0" fmla="*/ 96837 h 96837"/>
                <a:gd name="connsiteX1" fmla="*/ 28575 w 28987"/>
                <a:gd name="connsiteY1" fmla="*/ 33337 h 96837"/>
                <a:gd name="connsiteX2" fmla="*/ 0 w 28987"/>
                <a:gd name="connsiteY2" fmla="*/ 0 h 9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7" h="96837">
                  <a:moveTo>
                    <a:pt x="14287" y="96837"/>
                  </a:moveTo>
                  <a:cubicBezTo>
                    <a:pt x="22621" y="73156"/>
                    <a:pt x="30956" y="49476"/>
                    <a:pt x="28575" y="33337"/>
                  </a:cubicBezTo>
                  <a:cubicBezTo>
                    <a:pt x="26194" y="17198"/>
                    <a:pt x="13097" y="8599"/>
                    <a:pt x="0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 rot="540000">
              <a:off x="4923746" y="3377349"/>
              <a:ext cx="73835" cy="246661"/>
            </a:xfrm>
            <a:custGeom>
              <a:avLst/>
              <a:gdLst>
                <a:gd name="connsiteX0" fmla="*/ 14287 w 28987"/>
                <a:gd name="connsiteY0" fmla="*/ 96837 h 96837"/>
                <a:gd name="connsiteX1" fmla="*/ 28575 w 28987"/>
                <a:gd name="connsiteY1" fmla="*/ 33337 h 96837"/>
                <a:gd name="connsiteX2" fmla="*/ 0 w 28987"/>
                <a:gd name="connsiteY2" fmla="*/ 0 h 9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87" h="96837">
                  <a:moveTo>
                    <a:pt x="14287" y="96837"/>
                  </a:moveTo>
                  <a:cubicBezTo>
                    <a:pt x="22621" y="73156"/>
                    <a:pt x="30956" y="49476"/>
                    <a:pt x="28575" y="33337"/>
                  </a:cubicBezTo>
                  <a:cubicBezTo>
                    <a:pt x="26194" y="17198"/>
                    <a:pt x="13097" y="8599"/>
                    <a:pt x="0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4908267" y="3648389"/>
              <a:ext cx="84923" cy="472113"/>
            </a:xfrm>
            <a:custGeom>
              <a:avLst/>
              <a:gdLst>
                <a:gd name="connsiteX0" fmla="*/ 1587 w 33340"/>
                <a:gd name="connsiteY0" fmla="*/ 0 h 182563"/>
                <a:gd name="connsiteX1" fmla="*/ 33337 w 33340"/>
                <a:gd name="connsiteY1" fmla="*/ 100013 h 182563"/>
                <a:gd name="connsiteX2" fmla="*/ 0 w 33340"/>
                <a:gd name="connsiteY2" fmla="*/ 182563 h 1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40" h="182563">
                  <a:moveTo>
                    <a:pt x="1587" y="0"/>
                  </a:moveTo>
                  <a:cubicBezTo>
                    <a:pt x="17594" y="34793"/>
                    <a:pt x="33601" y="69586"/>
                    <a:pt x="33337" y="100013"/>
                  </a:cubicBezTo>
                  <a:cubicBezTo>
                    <a:pt x="33073" y="130440"/>
                    <a:pt x="16536" y="156501"/>
                    <a:pt x="0" y="182563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 flipH="1">
              <a:off x="4901971" y="3751921"/>
              <a:ext cx="61082" cy="285272"/>
            </a:xfrm>
            <a:custGeom>
              <a:avLst/>
              <a:gdLst>
                <a:gd name="connsiteX0" fmla="*/ 1587 w 33340"/>
                <a:gd name="connsiteY0" fmla="*/ 0 h 182563"/>
                <a:gd name="connsiteX1" fmla="*/ 33337 w 33340"/>
                <a:gd name="connsiteY1" fmla="*/ 100013 h 182563"/>
                <a:gd name="connsiteX2" fmla="*/ 0 w 33340"/>
                <a:gd name="connsiteY2" fmla="*/ 182563 h 1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40" h="182563">
                  <a:moveTo>
                    <a:pt x="1587" y="0"/>
                  </a:moveTo>
                  <a:cubicBezTo>
                    <a:pt x="17594" y="34793"/>
                    <a:pt x="33601" y="69586"/>
                    <a:pt x="33337" y="100013"/>
                  </a:cubicBezTo>
                  <a:cubicBezTo>
                    <a:pt x="33073" y="130440"/>
                    <a:pt x="16536" y="156501"/>
                    <a:pt x="0" y="182563"/>
                  </a:cubicBezTo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/>
            <p:cNvCxnSpPr/>
            <p:nvPr/>
          </p:nvCxnSpPr>
          <p:spPr>
            <a:xfrm>
              <a:off x="4983339" y="4158061"/>
              <a:ext cx="0" cy="8201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フリーフォーム 60"/>
            <p:cNvSpPr/>
            <p:nvPr/>
          </p:nvSpPr>
          <p:spPr>
            <a:xfrm>
              <a:off x="4947469" y="3751921"/>
              <a:ext cx="45719" cy="285271"/>
            </a:xfrm>
            <a:custGeom>
              <a:avLst/>
              <a:gdLst>
                <a:gd name="connsiteX0" fmla="*/ 1587 w 33340"/>
                <a:gd name="connsiteY0" fmla="*/ 0 h 182563"/>
                <a:gd name="connsiteX1" fmla="*/ 33337 w 33340"/>
                <a:gd name="connsiteY1" fmla="*/ 100013 h 182563"/>
                <a:gd name="connsiteX2" fmla="*/ 0 w 33340"/>
                <a:gd name="connsiteY2" fmla="*/ 182563 h 1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40" h="182563">
                  <a:moveTo>
                    <a:pt x="1587" y="0"/>
                  </a:moveTo>
                  <a:cubicBezTo>
                    <a:pt x="17594" y="34793"/>
                    <a:pt x="33601" y="69586"/>
                    <a:pt x="33337" y="100013"/>
                  </a:cubicBezTo>
                  <a:cubicBezTo>
                    <a:pt x="33073" y="130440"/>
                    <a:pt x="16536" y="156501"/>
                    <a:pt x="0" y="182563"/>
                  </a:cubicBezTo>
                </a:path>
              </a:pathLst>
            </a:custGeom>
            <a:solidFill>
              <a:schemeClr val="tx1"/>
            </a:solidFill>
            <a:ln w="254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2" name="図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67" y="1501385"/>
            <a:ext cx="301930" cy="313542"/>
          </a:xfrm>
          <a:prstGeom prst="rect">
            <a:avLst/>
          </a:prstGeom>
        </p:spPr>
      </p:pic>
      <p:cxnSp>
        <p:nvCxnSpPr>
          <p:cNvPr id="74" name="直線矢印コネクタ 73"/>
          <p:cNvCxnSpPr>
            <a:stCxn id="76" idx="3"/>
          </p:cNvCxnSpPr>
          <p:nvPr/>
        </p:nvCxnSpPr>
        <p:spPr>
          <a:xfrm flipV="1">
            <a:off x="1793203" y="2795510"/>
            <a:ext cx="2" cy="3714841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/>
          <p:cNvSpPr/>
          <p:nvPr/>
        </p:nvSpPr>
        <p:spPr>
          <a:xfrm rot="16200000">
            <a:off x="1469744" y="5337678"/>
            <a:ext cx="646917" cy="299226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矢印コネクタ 77"/>
          <p:cNvCxnSpPr/>
          <p:nvPr/>
        </p:nvCxnSpPr>
        <p:spPr>
          <a:xfrm flipH="1">
            <a:off x="311854" y="2795595"/>
            <a:ext cx="2992264" cy="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543796" y="2790622"/>
            <a:ext cx="4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3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KM-cmmi10" panose="020B0501010101010101" pitchFamily="34" charset="2"/>
                <a:ea typeface="Times New Roman" charset="0"/>
                <a:cs typeface="Times New Roman" charset="0"/>
              </a:rPr>
              <a:t>r</a:t>
            </a:r>
            <a:endParaRPr kumimoji="1" lang="ja-JP" altLang="en-US" sz="3600" spc="-3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56569" y="5493638"/>
            <a:ext cx="4124045" cy="1291289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2793694" y="5825914"/>
            <a:ext cx="660400" cy="0"/>
          </a:xfrm>
          <a:prstGeom prst="line">
            <a:avLst/>
          </a:prstGeom>
          <a:ln w="57150">
            <a:solidFill>
              <a:srgbClr val="00E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2798349" y="6438477"/>
            <a:ext cx="660400" cy="0"/>
          </a:xfrm>
          <a:prstGeom prst="line">
            <a:avLst/>
          </a:prstGeom>
          <a:ln w="57150">
            <a:solidFill>
              <a:srgbClr val="7C3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6577943" y="1940092"/>
            <a:ext cx="244956" cy="364285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939146" y="2897114"/>
            <a:ext cx="257819" cy="364285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85" y="5733043"/>
            <a:ext cx="1114286" cy="210477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76" y="6215327"/>
            <a:ext cx="3132381" cy="427143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2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16848" y="2009664"/>
            <a:ext cx="4656004" cy="4784836"/>
          </a:xfrm>
          <a:prstGeom prst="roundRect">
            <a:avLst>
              <a:gd name="adj" fmla="val 3200"/>
            </a:avLst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0" y="2772539"/>
            <a:ext cx="3753483" cy="266077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171700" y="375345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smtClean="0"/>
              <a:t>Chaos Bound for AdS String</a:t>
            </a:r>
            <a:endParaRPr lang="ja-JP" altLang="en-US" sz="3600" cap="none" dirty="0"/>
          </a:p>
        </p:txBody>
      </p:sp>
      <p:sp>
        <p:nvSpPr>
          <p:cNvPr id="4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8716494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Nonlinear dynamics of string </a:t>
            </a:r>
            <a:r>
              <a:rPr lang="en-US" altLang="ja-JP" sz="2800" dirty="0" smtClean="0"/>
              <a:t>for slightly different</a:t>
            </a:r>
            <a:endParaRPr kumimoji="1" lang="ja-JP" altLang="en-US" sz="2800" i="1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4652348" y="1957811"/>
            <a:ext cx="4542467" cy="4711072"/>
            <a:chOff x="1431881" y="2059415"/>
            <a:chExt cx="4542467" cy="4711072"/>
          </a:xfrm>
        </p:grpSpPr>
        <p:sp>
          <p:nvSpPr>
            <p:cNvPr id="70" name="テキスト ボックス 69"/>
            <p:cNvSpPr txBox="1"/>
            <p:nvPr/>
          </p:nvSpPr>
          <p:spPr>
            <a:xfrm>
              <a:off x="5135458" y="3506785"/>
              <a:ext cx="838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1653761" y="2493331"/>
              <a:ext cx="729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charset="0"/>
                </a:rPr>
                <a:t>⊥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79305" y="2111268"/>
              <a:ext cx="2696225" cy="167902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平行四辺形 35"/>
            <p:cNvSpPr/>
            <p:nvPr/>
          </p:nvSpPr>
          <p:spPr>
            <a:xfrm rot="10800000" flipV="1">
              <a:off x="1431881" y="5736760"/>
              <a:ext cx="4510636" cy="1033727"/>
            </a:xfrm>
            <a:prstGeom prst="parallelogram">
              <a:avLst>
                <a:gd name="adj" fmla="val 160583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704282" y="2912322"/>
              <a:ext cx="0" cy="3319059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フリーフォーム 34"/>
            <p:cNvSpPr/>
            <p:nvPr/>
          </p:nvSpPr>
          <p:spPr>
            <a:xfrm>
              <a:off x="2632543" y="2474281"/>
              <a:ext cx="1837936" cy="2900915"/>
            </a:xfrm>
            <a:custGeom>
              <a:avLst/>
              <a:gdLst>
                <a:gd name="connsiteX0" fmla="*/ 153041 w 1254354"/>
                <a:gd name="connsiteY0" fmla="*/ 0 h 2407175"/>
                <a:gd name="connsiteX1" fmla="*/ 158121 w 1254354"/>
                <a:gd name="connsiteY1" fmla="*/ 553720 h 2407175"/>
                <a:gd name="connsiteX2" fmla="*/ 641 w 1254354"/>
                <a:gd name="connsiteY2" fmla="*/ 746760 h 2407175"/>
                <a:gd name="connsiteX3" fmla="*/ 117481 w 1254354"/>
                <a:gd name="connsiteY3" fmla="*/ 985520 h 2407175"/>
                <a:gd name="connsiteX4" fmla="*/ 457841 w 1254354"/>
                <a:gd name="connsiteY4" fmla="*/ 2230120 h 2407175"/>
                <a:gd name="connsiteX5" fmla="*/ 1042041 w 1254354"/>
                <a:gd name="connsiteY5" fmla="*/ 2331720 h 2407175"/>
                <a:gd name="connsiteX6" fmla="*/ 1179201 w 1254354"/>
                <a:gd name="connsiteY6" fmla="*/ 1590040 h 2407175"/>
                <a:gd name="connsiteX7" fmla="*/ 1036961 w 1254354"/>
                <a:gd name="connsiteY7" fmla="*/ 1391920 h 2407175"/>
                <a:gd name="connsiteX8" fmla="*/ 1230001 w 1254354"/>
                <a:gd name="connsiteY8" fmla="*/ 1168400 h 2407175"/>
                <a:gd name="connsiteX9" fmla="*/ 1245241 w 1254354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603 w 1253916"/>
                <a:gd name="connsiteY0" fmla="*/ 0 h 2403716"/>
                <a:gd name="connsiteX1" fmla="*/ 132283 w 1253916"/>
                <a:gd name="connsiteY1" fmla="*/ 553720 h 2403716"/>
                <a:gd name="connsiteX2" fmla="*/ 203 w 1253916"/>
                <a:gd name="connsiteY2" fmla="*/ 746760 h 2403716"/>
                <a:gd name="connsiteX3" fmla="*/ 111963 w 1253916"/>
                <a:gd name="connsiteY3" fmla="*/ 1051560 h 2403716"/>
                <a:gd name="connsiteX4" fmla="*/ 457403 w 1253916"/>
                <a:gd name="connsiteY4" fmla="*/ 2230120 h 2403716"/>
                <a:gd name="connsiteX5" fmla="*/ 1041603 w 1253916"/>
                <a:gd name="connsiteY5" fmla="*/ 2331720 h 2403716"/>
                <a:gd name="connsiteX6" fmla="*/ 1178763 w 1253916"/>
                <a:gd name="connsiteY6" fmla="*/ 1590040 h 2403716"/>
                <a:gd name="connsiteX7" fmla="*/ 1036523 w 1253916"/>
                <a:gd name="connsiteY7" fmla="*/ 1391920 h 2403716"/>
                <a:gd name="connsiteX8" fmla="*/ 1229563 w 1253916"/>
                <a:gd name="connsiteY8" fmla="*/ 1168400 h 2403716"/>
                <a:gd name="connsiteX9" fmla="*/ 1244803 w 1253916"/>
                <a:gd name="connsiteY9" fmla="*/ 767080 h 2403716"/>
                <a:gd name="connsiteX0" fmla="*/ 152507 w 1253820"/>
                <a:gd name="connsiteY0" fmla="*/ 0 h 2405831"/>
                <a:gd name="connsiteX1" fmla="*/ 132187 w 1253820"/>
                <a:gd name="connsiteY1" fmla="*/ 553720 h 2405831"/>
                <a:gd name="connsiteX2" fmla="*/ 107 w 1253820"/>
                <a:gd name="connsiteY2" fmla="*/ 746760 h 2405831"/>
                <a:gd name="connsiteX3" fmla="*/ 116947 w 1253820"/>
                <a:gd name="connsiteY3" fmla="*/ 1010920 h 2405831"/>
                <a:gd name="connsiteX4" fmla="*/ 457307 w 1253820"/>
                <a:gd name="connsiteY4" fmla="*/ 2230120 h 2405831"/>
                <a:gd name="connsiteX5" fmla="*/ 1041507 w 1253820"/>
                <a:gd name="connsiteY5" fmla="*/ 2331720 h 2405831"/>
                <a:gd name="connsiteX6" fmla="*/ 1178667 w 1253820"/>
                <a:gd name="connsiteY6" fmla="*/ 1590040 h 2405831"/>
                <a:gd name="connsiteX7" fmla="*/ 1036427 w 1253820"/>
                <a:gd name="connsiteY7" fmla="*/ 1391920 h 2405831"/>
                <a:gd name="connsiteX8" fmla="*/ 1229467 w 1253820"/>
                <a:gd name="connsiteY8" fmla="*/ 1168400 h 2405831"/>
                <a:gd name="connsiteX9" fmla="*/ 1244707 w 1253820"/>
                <a:gd name="connsiteY9" fmla="*/ 767080 h 2405831"/>
                <a:gd name="connsiteX0" fmla="*/ 57290 w 1158603"/>
                <a:gd name="connsiteY0" fmla="*/ 0 h 2405831"/>
                <a:gd name="connsiteX1" fmla="*/ 36970 w 1158603"/>
                <a:gd name="connsiteY1" fmla="*/ 553720 h 2405831"/>
                <a:gd name="connsiteX2" fmla="*/ 21730 w 1158603"/>
                <a:gd name="connsiteY2" fmla="*/ 1010920 h 2405831"/>
                <a:gd name="connsiteX3" fmla="*/ 362090 w 1158603"/>
                <a:gd name="connsiteY3" fmla="*/ 2230120 h 2405831"/>
                <a:gd name="connsiteX4" fmla="*/ 946290 w 1158603"/>
                <a:gd name="connsiteY4" fmla="*/ 2331720 h 2405831"/>
                <a:gd name="connsiteX5" fmla="*/ 1083450 w 1158603"/>
                <a:gd name="connsiteY5" fmla="*/ 1590040 h 2405831"/>
                <a:gd name="connsiteX6" fmla="*/ 941210 w 1158603"/>
                <a:gd name="connsiteY6" fmla="*/ 1391920 h 2405831"/>
                <a:gd name="connsiteX7" fmla="*/ 1134250 w 1158603"/>
                <a:gd name="connsiteY7" fmla="*/ 1168400 h 2405831"/>
                <a:gd name="connsiteX8" fmla="*/ 1149490 w 1158603"/>
                <a:gd name="connsiteY8" fmla="*/ 767080 h 2405831"/>
                <a:gd name="connsiteX0" fmla="*/ 153351 w 1254664"/>
                <a:gd name="connsiteY0" fmla="*/ 0 h 2405831"/>
                <a:gd name="connsiteX1" fmla="*/ 133031 w 1254664"/>
                <a:gd name="connsiteY1" fmla="*/ 553720 h 2405831"/>
                <a:gd name="connsiteX2" fmla="*/ 104 w 1254664"/>
                <a:gd name="connsiteY2" fmla="*/ 763270 h 2405831"/>
                <a:gd name="connsiteX3" fmla="*/ 117791 w 1254664"/>
                <a:gd name="connsiteY3" fmla="*/ 1010920 h 2405831"/>
                <a:gd name="connsiteX4" fmla="*/ 458151 w 1254664"/>
                <a:gd name="connsiteY4" fmla="*/ 2230120 h 2405831"/>
                <a:gd name="connsiteX5" fmla="*/ 1042351 w 1254664"/>
                <a:gd name="connsiteY5" fmla="*/ 2331720 h 2405831"/>
                <a:gd name="connsiteX6" fmla="*/ 1179511 w 1254664"/>
                <a:gd name="connsiteY6" fmla="*/ 1590040 h 2405831"/>
                <a:gd name="connsiteX7" fmla="*/ 1037271 w 1254664"/>
                <a:gd name="connsiteY7" fmla="*/ 1391920 h 2405831"/>
                <a:gd name="connsiteX8" fmla="*/ 1230311 w 1254664"/>
                <a:gd name="connsiteY8" fmla="*/ 1168400 h 2405831"/>
                <a:gd name="connsiteX9" fmla="*/ 1245551 w 1254664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269 w 1254582"/>
                <a:gd name="connsiteY0" fmla="*/ 0 h 2405831"/>
                <a:gd name="connsiteX1" fmla="*/ 149882 w 1254582"/>
                <a:gd name="connsiteY1" fmla="*/ 566420 h 2405831"/>
                <a:gd name="connsiteX2" fmla="*/ 22 w 1254582"/>
                <a:gd name="connsiteY2" fmla="*/ 763270 h 2405831"/>
                <a:gd name="connsiteX3" fmla="*/ 117709 w 1254582"/>
                <a:gd name="connsiteY3" fmla="*/ 1010920 h 2405831"/>
                <a:gd name="connsiteX4" fmla="*/ 458069 w 1254582"/>
                <a:gd name="connsiteY4" fmla="*/ 2230120 h 2405831"/>
                <a:gd name="connsiteX5" fmla="*/ 1042269 w 1254582"/>
                <a:gd name="connsiteY5" fmla="*/ 2331720 h 2405831"/>
                <a:gd name="connsiteX6" fmla="*/ 1179429 w 1254582"/>
                <a:gd name="connsiteY6" fmla="*/ 1590040 h 2405831"/>
                <a:gd name="connsiteX7" fmla="*/ 1037189 w 1254582"/>
                <a:gd name="connsiteY7" fmla="*/ 1391920 h 2405831"/>
                <a:gd name="connsiteX8" fmla="*/ 1230229 w 1254582"/>
                <a:gd name="connsiteY8" fmla="*/ 1168400 h 2405831"/>
                <a:gd name="connsiteX9" fmla="*/ 1245469 w 1254582"/>
                <a:gd name="connsiteY9" fmla="*/ 767080 h 2405831"/>
                <a:gd name="connsiteX0" fmla="*/ 153767 w 1255080"/>
                <a:gd name="connsiteY0" fmla="*/ 0 h 2405831"/>
                <a:gd name="connsiteX1" fmla="*/ 154614 w 1255080"/>
                <a:gd name="connsiteY1" fmla="*/ 524086 h 2405831"/>
                <a:gd name="connsiteX2" fmla="*/ 520 w 1255080"/>
                <a:gd name="connsiteY2" fmla="*/ 763270 h 2405831"/>
                <a:gd name="connsiteX3" fmla="*/ 118207 w 1255080"/>
                <a:gd name="connsiteY3" fmla="*/ 1010920 h 2405831"/>
                <a:gd name="connsiteX4" fmla="*/ 458567 w 1255080"/>
                <a:gd name="connsiteY4" fmla="*/ 2230120 h 2405831"/>
                <a:gd name="connsiteX5" fmla="*/ 1042767 w 1255080"/>
                <a:gd name="connsiteY5" fmla="*/ 2331720 h 2405831"/>
                <a:gd name="connsiteX6" fmla="*/ 1179927 w 1255080"/>
                <a:gd name="connsiteY6" fmla="*/ 1590040 h 2405831"/>
                <a:gd name="connsiteX7" fmla="*/ 1037687 w 1255080"/>
                <a:gd name="connsiteY7" fmla="*/ 1391920 h 2405831"/>
                <a:gd name="connsiteX8" fmla="*/ 1230727 w 1255080"/>
                <a:gd name="connsiteY8" fmla="*/ 1168400 h 2405831"/>
                <a:gd name="connsiteX9" fmla="*/ 1245967 w 1255080"/>
                <a:gd name="connsiteY9" fmla="*/ 767080 h 2405831"/>
                <a:gd name="connsiteX0" fmla="*/ 153341 w 1254654"/>
                <a:gd name="connsiteY0" fmla="*/ 0 h 2405831"/>
                <a:gd name="connsiteX1" fmla="*/ 154188 w 1254654"/>
                <a:gd name="connsiteY1" fmla="*/ 524086 h 2405831"/>
                <a:gd name="connsiteX2" fmla="*/ 94 w 1254654"/>
                <a:gd name="connsiteY2" fmla="*/ 763270 h 2405831"/>
                <a:gd name="connsiteX3" fmla="*/ 117781 w 1254654"/>
                <a:gd name="connsiteY3" fmla="*/ 1010920 h 2405831"/>
                <a:gd name="connsiteX4" fmla="*/ 458141 w 1254654"/>
                <a:gd name="connsiteY4" fmla="*/ 2230120 h 2405831"/>
                <a:gd name="connsiteX5" fmla="*/ 1042341 w 1254654"/>
                <a:gd name="connsiteY5" fmla="*/ 2331720 h 2405831"/>
                <a:gd name="connsiteX6" fmla="*/ 1179501 w 1254654"/>
                <a:gd name="connsiteY6" fmla="*/ 1590040 h 2405831"/>
                <a:gd name="connsiteX7" fmla="*/ 1037261 w 1254654"/>
                <a:gd name="connsiteY7" fmla="*/ 1391920 h 2405831"/>
                <a:gd name="connsiteX8" fmla="*/ 1230301 w 1254654"/>
                <a:gd name="connsiteY8" fmla="*/ 1168400 h 2405831"/>
                <a:gd name="connsiteX9" fmla="*/ 1245541 w 1254654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423 w 1254736"/>
                <a:gd name="connsiteY0" fmla="*/ 0 h 2400519"/>
                <a:gd name="connsiteX1" fmla="*/ 154270 w 1254736"/>
                <a:gd name="connsiteY1" fmla="*/ 524086 h 2400519"/>
                <a:gd name="connsiteX2" fmla="*/ 176 w 1254736"/>
                <a:gd name="connsiteY2" fmla="*/ 763270 h 2400519"/>
                <a:gd name="connsiteX3" fmla="*/ 122096 w 1254736"/>
                <a:gd name="connsiteY3" fmla="*/ 1114636 h 2400519"/>
                <a:gd name="connsiteX4" fmla="*/ 458223 w 1254736"/>
                <a:gd name="connsiteY4" fmla="*/ 2230120 h 2400519"/>
                <a:gd name="connsiteX5" fmla="*/ 1042423 w 1254736"/>
                <a:gd name="connsiteY5" fmla="*/ 2331720 h 2400519"/>
                <a:gd name="connsiteX6" fmla="*/ 1179583 w 1254736"/>
                <a:gd name="connsiteY6" fmla="*/ 1590040 h 2400519"/>
                <a:gd name="connsiteX7" fmla="*/ 1037343 w 1254736"/>
                <a:gd name="connsiteY7" fmla="*/ 1391920 h 2400519"/>
                <a:gd name="connsiteX8" fmla="*/ 1230383 w 1254736"/>
                <a:gd name="connsiteY8" fmla="*/ 1168400 h 2400519"/>
                <a:gd name="connsiteX9" fmla="*/ 1245623 w 1254736"/>
                <a:gd name="connsiteY9" fmla="*/ 767080 h 2400519"/>
                <a:gd name="connsiteX0" fmla="*/ 162057 w 1263370"/>
                <a:gd name="connsiteY0" fmla="*/ 0 h 2400519"/>
                <a:gd name="connsiteX1" fmla="*/ 162904 w 1263370"/>
                <a:gd name="connsiteY1" fmla="*/ 524086 h 2400519"/>
                <a:gd name="connsiteX2" fmla="*/ 343 w 1263370"/>
                <a:gd name="connsiteY2" fmla="*/ 769620 h 2400519"/>
                <a:gd name="connsiteX3" fmla="*/ 130730 w 1263370"/>
                <a:gd name="connsiteY3" fmla="*/ 1114636 h 2400519"/>
                <a:gd name="connsiteX4" fmla="*/ 466857 w 1263370"/>
                <a:gd name="connsiteY4" fmla="*/ 2230120 h 2400519"/>
                <a:gd name="connsiteX5" fmla="*/ 1051057 w 1263370"/>
                <a:gd name="connsiteY5" fmla="*/ 2331720 h 2400519"/>
                <a:gd name="connsiteX6" fmla="*/ 1188217 w 1263370"/>
                <a:gd name="connsiteY6" fmla="*/ 1590040 h 2400519"/>
                <a:gd name="connsiteX7" fmla="*/ 1045977 w 1263370"/>
                <a:gd name="connsiteY7" fmla="*/ 1391920 h 2400519"/>
                <a:gd name="connsiteX8" fmla="*/ 1239017 w 1263370"/>
                <a:gd name="connsiteY8" fmla="*/ 1168400 h 2400519"/>
                <a:gd name="connsiteX9" fmla="*/ 1254257 w 1263370"/>
                <a:gd name="connsiteY9" fmla="*/ 767080 h 2400519"/>
                <a:gd name="connsiteX0" fmla="*/ 161732 w 1263045"/>
                <a:gd name="connsiteY0" fmla="*/ 0 h 2400519"/>
                <a:gd name="connsiteX1" fmla="*/ 162579 w 1263045"/>
                <a:gd name="connsiteY1" fmla="*/ 524086 h 2400519"/>
                <a:gd name="connsiteX2" fmla="*/ 18 w 1263045"/>
                <a:gd name="connsiteY2" fmla="*/ 769620 h 2400519"/>
                <a:gd name="connsiteX3" fmla="*/ 130405 w 1263045"/>
                <a:gd name="connsiteY3" fmla="*/ 1114636 h 2400519"/>
                <a:gd name="connsiteX4" fmla="*/ 466532 w 1263045"/>
                <a:gd name="connsiteY4" fmla="*/ 2230120 h 2400519"/>
                <a:gd name="connsiteX5" fmla="*/ 1050732 w 1263045"/>
                <a:gd name="connsiteY5" fmla="*/ 2331720 h 2400519"/>
                <a:gd name="connsiteX6" fmla="*/ 1187892 w 1263045"/>
                <a:gd name="connsiteY6" fmla="*/ 1590040 h 2400519"/>
                <a:gd name="connsiteX7" fmla="*/ 1045652 w 1263045"/>
                <a:gd name="connsiteY7" fmla="*/ 1391920 h 2400519"/>
                <a:gd name="connsiteX8" fmla="*/ 1238692 w 1263045"/>
                <a:gd name="connsiteY8" fmla="*/ 1168400 h 2400519"/>
                <a:gd name="connsiteX9" fmla="*/ 1253932 w 1263045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789 w 1246102"/>
                <a:gd name="connsiteY0" fmla="*/ 0 h 2400519"/>
                <a:gd name="connsiteX1" fmla="*/ 145636 w 1246102"/>
                <a:gd name="connsiteY1" fmla="*/ 524086 h 2400519"/>
                <a:gd name="connsiteX2" fmla="*/ 9 w 1246102"/>
                <a:gd name="connsiteY2" fmla="*/ 771737 h 2400519"/>
                <a:gd name="connsiteX3" fmla="*/ 113462 w 1246102"/>
                <a:gd name="connsiteY3" fmla="*/ 1114636 h 2400519"/>
                <a:gd name="connsiteX4" fmla="*/ 449589 w 1246102"/>
                <a:gd name="connsiteY4" fmla="*/ 2230120 h 2400519"/>
                <a:gd name="connsiteX5" fmla="*/ 1033789 w 1246102"/>
                <a:gd name="connsiteY5" fmla="*/ 2331720 h 2400519"/>
                <a:gd name="connsiteX6" fmla="*/ 1170949 w 1246102"/>
                <a:gd name="connsiteY6" fmla="*/ 1590040 h 2400519"/>
                <a:gd name="connsiteX7" fmla="*/ 1028709 w 1246102"/>
                <a:gd name="connsiteY7" fmla="*/ 1391920 h 2400519"/>
                <a:gd name="connsiteX8" fmla="*/ 1221749 w 1246102"/>
                <a:gd name="connsiteY8" fmla="*/ 1168400 h 2400519"/>
                <a:gd name="connsiteX9" fmla="*/ 1236989 w 1246102"/>
                <a:gd name="connsiteY9" fmla="*/ 767080 h 2400519"/>
                <a:gd name="connsiteX0" fmla="*/ 144804 w 1246117"/>
                <a:gd name="connsiteY0" fmla="*/ 0 h 2389236"/>
                <a:gd name="connsiteX1" fmla="*/ 145651 w 1246117"/>
                <a:gd name="connsiteY1" fmla="*/ 524086 h 2389236"/>
                <a:gd name="connsiteX2" fmla="*/ 24 w 1246117"/>
                <a:gd name="connsiteY2" fmla="*/ 771737 h 2389236"/>
                <a:gd name="connsiteX3" fmla="*/ 113477 w 1246117"/>
                <a:gd name="connsiteY3" fmla="*/ 1114636 h 2389236"/>
                <a:gd name="connsiteX4" fmla="*/ 464420 w 1246117"/>
                <a:gd name="connsiteY4" fmla="*/ 2202603 h 2389236"/>
                <a:gd name="connsiteX5" fmla="*/ 1033804 w 1246117"/>
                <a:gd name="connsiteY5" fmla="*/ 2331720 h 2389236"/>
                <a:gd name="connsiteX6" fmla="*/ 1170964 w 1246117"/>
                <a:gd name="connsiteY6" fmla="*/ 1590040 h 2389236"/>
                <a:gd name="connsiteX7" fmla="*/ 1028724 w 1246117"/>
                <a:gd name="connsiteY7" fmla="*/ 1391920 h 2389236"/>
                <a:gd name="connsiteX8" fmla="*/ 1221764 w 1246117"/>
                <a:gd name="connsiteY8" fmla="*/ 1168400 h 2389236"/>
                <a:gd name="connsiteX9" fmla="*/ 1237004 w 1246117"/>
                <a:gd name="connsiteY9" fmla="*/ 767080 h 2389236"/>
                <a:gd name="connsiteX0" fmla="*/ 144789 w 1246102"/>
                <a:gd name="connsiteY0" fmla="*/ 0 h 2389236"/>
                <a:gd name="connsiteX1" fmla="*/ 145636 w 1246102"/>
                <a:gd name="connsiteY1" fmla="*/ 524086 h 2389236"/>
                <a:gd name="connsiteX2" fmla="*/ 9 w 1246102"/>
                <a:gd name="connsiteY2" fmla="*/ 771737 h 2389236"/>
                <a:gd name="connsiteX3" fmla="*/ 113462 w 1246102"/>
                <a:gd name="connsiteY3" fmla="*/ 1114636 h 2389236"/>
                <a:gd name="connsiteX4" fmla="*/ 464405 w 1246102"/>
                <a:gd name="connsiteY4" fmla="*/ 2202603 h 2389236"/>
                <a:gd name="connsiteX5" fmla="*/ 1033789 w 1246102"/>
                <a:gd name="connsiteY5" fmla="*/ 2331720 h 2389236"/>
                <a:gd name="connsiteX6" fmla="*/ 1170949 w 1246102"/>
                <a:gd name="connsiteY6" fmla="*/ 1590040 h 2389236"/>
                <a:gd name="connsiteX7" fmla="*/ 1028709 w 1246102"/>
                <a:gd name="connsiteY7" fmla="*/ 1391920 h 2389236"/>
                <a:gd name="connsiteX8" fmla="*/ 1221749 w 1246102"/>
                <a:gd name="connsiteY8" fmla="*/ 1168400 h 2389236"/>
                <a:gd name="connsiteX9" fmla="*/ 1236989 w 1246102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783 w 1246096"/>
                <a:gd name="connsiteY0" fmla="*/ 0 h 2389236"/>
                <a:gd name="connsiteX1" fmla="*/ 145630 w 1246096"/>
                <a:gd name="connsiteY1" fmla="*/ 524086 h 2389236"/>
                <a:gd name="connsiteX2" fmla="*/ 3 w 1246096"/>
                <a:gd name="connsiteY2" fmla="*/ 771737 h 2389236"/>
                <a:gd name="connsiteX3" fmla="*/ 124039 w 1246096"/>
                <a:gd name="connsiteY3" fmla="*/ 1114636 h 2389236"/>
                <a:gd name="connsiteX4" fmla="*/ 464399 w 1246096"/>
                <a:gd name="connsiteY4" fmla="*/ 2202603 h 2389236"/>
                <a:gd name="connsiteX5" fmla="*/ 1033783 w 1246096"/>
                <a:gd name="connsiteY5" fmla="*/ 2331720 h 2389236"/>
                <a:gd name="connsiteX6" fmla="*/ 1170943 w 1246096"/>
                <a:gd name="connsiteY6" fmla="*/ 1590040 h 2389236"/>
                <a:gd name="connsiteX7" fmla="*/ 1028703 w 1246096"/>
                <a:gd name="connsiteY7" fmla="*/ 1391920 h 2389236"/>
                <a:gd name="connsiteX8" fmla="*/ 1221743 w 1246096"/>
                <a:gd name="connsiteY8" fmla="*/ 1168400 h 2389236"/>
                <a:gd name="connsiteX9" fmla="*/ 1236983 w 1246096"/>
                <a:gd name="connsiteY9" fmla="*/ 767080 h 2389236"/>
                <a:gd name="connsiteX0" fmla="*/ 144783 w 1246096"/>
                <a:gd name="connsiteY0" fmla="*/ 0 h 2386577"/>
                <a:gd name="connsiteX1" fmla="*/ 145630 w 1246096"/>
                <a:gd name="connsiteY1" fmla="*/ 524086 h 2386577"/>
                <a:gd name="connsiteX2" fmla="*/ 3 w 1246096"/>
                <a:gd name="connsiteY2" fmla="*/ 771737 h 2386577"/>
                <a:gd name="connsiteX3" fmla="*/ 124039 w 1246096"/>
                <a:gd name="connsiteY3" fmla="*/ 1114636 h 2386577"/>
                <a:gd name="connsiteX4" fmla="*/ 464399 w 1246096"/>
                <a:gd name="connsiteY4" fmla="*/ 2202603 h 2386577"/>
                <a:gd name="connsiteX5" fmla="*/ 1033783 w 1246096"/>
                <a:gd name="connsiteY5" fmla="*/ 2331720 h 2386577"/>
                <a:gd name="connsiteX6" fmla="*/ 1170943 w 1246096"/>
                <a:gd name="connsiteY6" fmla="*/ 1590040 h 2386577"/>
                <a:gd name="connsiteX7" fmla="*/ 1028703 w 1246096"/>
                <a:gd name="connsiteY7" fmla="*/ 1391920 h 2386577"/>
                <a:gd name="connsiteX8" fmla="*/ 1221743 w 1246096"/>
                <a:gd name="connsiteY8" fmla="*/ 1168400 h 2386577"/>
                <a:gd name="connsiteX9" fmla="*/ 1236983 w 1246096"/>
                <a:gd name="connsiteY9" fmla="*/ 767080 h 2386577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73915"/>
                <a:gd name="connsiteX1" fmla="*/ 145630 w 1246096"/>
                <a:gd name="connsiteY1" fmla="*/ 524086 h 2373915"/>
                <a:gd name="connsiteX2" fmla="*/ 3 w 1246096"/>
                <a:gd name="connsiteY2" fmla="*/ 771737 h 2373915"/>
                <a:gd name="connsiteX3" fmla="*/ 124039 w 1246096"/>
                <a:gd name="connsiteY3" fmla="*/ 1114636 h 2373915"/>
                <a:gd name="connsiteX4" fmla="*/ 188385 w 1246096"/>
                <a:gd name="connsiteY4" fmla="*/ 1753871 h 2373915"/>
                <a:gd name="connsiteX5" fmla="*/ 464399 w 1246096"/>
                <a:gd name="connsiteY5" fmla="*/ 2202603 h 2373915"/>
                <a:gd name="connsiteX6" fmla="*/ 1033783 w 1246096"/>
                <a:gd name="connsiteY6" fmla="*/ 2331720 h 2373915"/>
                <a:gd name="connsiteX7" fmla="*/ 1170943 w 1246096"/>
                <a:gd name="connsiteY7" fmla="*/ 1590040 h 2373915"/>
                <a:gd name="connsiteX8" fmla="*/ 1028703 w 1246096"/>
                <a:gd name="connsiteY8" fmla="*/ 1391920 h 2373915"/>
                <a:gd name="connsiteX9" fmla="*/ 1221743 w 1246096"/>
                <a:gd name="connsiteY9" fmla="*/ 1168400 h 2373915"/>
                <a:gd name="connsiteX10" fmla="*/ 1236983 w 1246096"/>
                <a:gd name="connsiteY10" fmla="*/ 767080 h 2373915"/>
                <a:gd name="connsiteX0" fmla="*/ 144783 w 1246096"/>
                <a:gd name="connsiteY0" fmla="*/ 0 h 2399829"/>
                <a:gd name="connsiteX1" fmla="*/ 145630 w 1246096"/>
                <a:gd name="connsiteY1" fmla="*/ 524086 h 2399829"/>
                <a:gd name="connsiteX2" fmla="*/ 3 w 1246096"/>
                <a:gd name="connsiteY2" fmla="*/ 771737 h 2399829"/>
                <a:gd name="connsiteX3" fmla="*/ 124039 w 1246096"/>
                <a:gd name="connsiteY3" fmla="*/ 1114636 h 2399829"/>
                <a:gd name="connsiteX4" fmla="*/ 188385 w 1246096"/>
                <a:gd name="connsiteY4" fmla="*/ 1753871 h 2399829"/>
                <a:gd name="connsiteX5" fmla="*/ 464399 w 1246096"/>
                <a:gd name="connsiteY5" fmla="*/ 2202603 h 2399829"/>
                <a:gd name="connsiteX6" fmla="*/ 978750 w 1246096"/>
                <a:gd name="connsiteY6" fmla="*/ 2367703 h 2399829"/>
                <a:gd name="connsiteX7" fmla="*/ 1170943 w 1246096"/>
                <a:gd name="connsiteY7" fmla="*/ 1590040 h 2399829"/>
                <a:gd name="connsiteX8" fmla="*/ 1028703 w 1246096"/>
                <a:gd name="connsiteY8" fmla="*/ 1391920 h 2399829"/>
                <a:gd name="connsiteX9" fmla="*/ 1221743 w 1246096"/>
                <a:gd name="connsiteY9" fmla="*/ 1168400 h 2399829"/>
                <a:gd name="connsiteX10" fmla="*/ 1236983 w 1246096"/>
                <a:gd name="connsiteY10" fmla="*/ 767080 h 2399829"/>
                <a:gd name="connsiteX0" fmla="*/ 144783 w 1246096"/>
                <a:gd name="connsiteY0" fmla="*/ 0 h 2419022"/>
                <a:gd name="connsiteX1" fmla="*/ 145630 w 1246096"/>
                <a:gd name="connsiteY1" fmla="*/ 524086 h 2419022"/>
                <a:gd name="connsiteX2" fmla="*/ 3 w 1246096"/>
                <a:gd name="connsiteY2" fmla="*/ 771737 h 2419022"/>
                <a:gd name="connsiteX3" fmla="*/ 124039 w 1246096"/>
                <a:gd name="connsiteY3" fmla="*/ 1114636 h 2419022"/>
                <a:gd name="connsiteX4" fmla="*/ 188385 w 1246096"/>
                <a:gd name="connsiteY4" fmla="*/ 1753871 h 2419022"/>
                <a:gd name="connsiteX5" fmla="*/ 464399 w 1246096"/>
                <a:gd name="connsiteY5" fmla="*/ 2202603 h 2419022"/>
                <a:gd name="connsiteX6" fmla="*/ 978750 w 1246096"/>
                <a:gd name="connsiteY6" fmla="*/ 2367703 h 2419022"/>
                <a:gd name="connsiteX7" fmla="*/ 1170943 w 1246096"/>
                <a:gd name="connsiteY7" fmla="*/ 1590040 h 2419022"/>
                <a:gd name="connsiteX8" fmla="*/ 1028703 w 1246096"/>
                <a:gd name="connsiteY8" fmla="*/ 1391920 h 2419022"/>
                <a:gd name="connsiteX9" fmla="*/ 1221743 w 1246096"/>
                <a:gd name="connsiteY9" fmla="*/ 1168400 h 2419022"/>
                <a:gd name="connsiteX10" fmla="*/ 1236983 w 1246096"/>
                <a:gd name="connsiteY10" fmla="*/ 767080 h 2419022"/>
                <a:gd name="connsiteX0" fmla="*/ 144783 w 1246096"/>
                <a:gd name="connsiteY0" fmla="*/ 0 h 2389903"/>
                <a:gd name="connsiteX1" fmla="*/ 145630 w 1246096"/>
                <a:gd name="connsiteY1" fmla="*/ 524086 h 2389903"/>
                <a:gd name="connsiteX2" fmla="*/ 3 w 1246096"/>
                <a:gd name="connsiteY2" fmla="*/ 771737 h 2389903"/>
                <a:gd name="connsiteX3" fmla="*/ 124039 w 1246096"/>
                <a:gd name="connsiteY3" fmla="*/ 1114636 h 2389903"/>
                <a:gd name="connsiteX4" fmla="*/ 188385 w 1246096"/>
                <a:gd name="connsiteY4" fmla="*/ 1753871 h 2389903"/>
                <a:gd name="connsiteX5" fmla="*/ 464399 w 1246096"/>
                <a:gd name="connsiteY5" fmla="*/ 2202603 h 2389903"/>
                <a:gd name="connsiteX6" fmla="*/ 997800 w 1246096"/>
                <a:gd name="connsiteY6" fmla="*/ 2333837 h 2389903"/>
                <a:gd name="connsiteX7" fmla="*/ 1170943 w 1246096"/>
                <a:gd name="connsiteY7" fmla="*/ 1590040 h 2389903"/>
                <a:gd name="connsiteX8" fmla="*/ 1028703 w 1246096"/>
                <a:gd name="connsiteY8" fmla="*/ 1391920 h 2389903"/>
                <a:gd name="connsiteX9" fmla="*/ 1221743 w 1246096"/>
                <a:gd name="connsiteY9" fmla="*/ 1168400 h 2389903"/>
                <a:gd name="connsiteX10" fmla="*/ 1236983 w 1246096"/>
                <a:gd name="connsiteY10" fmla="*/ 767080 h 2389903"/>
                <a:gd name="connsiteX0" fmla="*/ 144783 w 1246096"/>
                <a:gd name="connsiteY0" fmla="*/ 0 h 2383524"/>
                <a:gd name="connsiteX1" fmla="*/ 145630 w 1246096"/>
                <a:gd name="connsiteY1" fmla="*/ 524086 h 2383524"/>
                <a:gd name="connsiteX2" fmla="*/ 3 w 1246096"/>
                <a:gd name="connsiteY2" fmla="*/ 771737 h 2383524"/>
                <a:gd name="connsiteX3" fmla="*/ 124039 w 1246096"/>
                <a:gd name="connsiteY3" fmla="*/ 1114636 h 2383524"/>
                <a:gd name="connsiteX4" fmla="*/ 188385 w 1246096"/>
                <a:gd name="connsiteY4" fmla="*/ 1753871 h 2383524"/>
                <a:gd name="connsiteX5" fmla="*/ 464399 w 1246096"/>
                <a:gd name="connsiteY5" fmla="*/ 2202603 h 2383524"/>
                <a:gd name="connsiteX6" fmla="*/ 997800 w 1246096"/>
                <a:gd name="connsiteY6" fmla="*/ 2333837 h 2383524"/>
                <a:gd name="connsiteX7" fmla="*/ 1170943 w 1246096"/>
                <a:gd name="connsiteY7" fmla="*/ 1590040 h 2383524"/>
                <a:gd name="connsiteX8" fmla="*/ 1028703 w 1246096"/>
                <a:gd name="connsiteY8" fmla="*/ 1391920 h 2383524"/>
                <a:gd name="connsiteX9" fmla="*/ 1221743 w 1246096"/>
                <a:gd name="connsiteY9" fmla="*/ 1168400 h 2383524"/>
                <a:gd name="connsiteX10" fmla="*/ 1236983 w 1246096"/>
                <a:gd name="connsiteY10" fmla="*/ 767080 h 2383524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0844"/>
                <a:gd name="connsiteX1" fmla="*/ 145630 w 1246096"/>
                <a:gd name="connsiteY1" fmla="*/ 524086 h 2390844"/>
                <a:gd name="connsiteX2" fmla="*/ 3 w 1246096"/>
                <a:gd name="connsiteY2" fmla="*/ 771737 h 2390844"/>
                <a:gd name="connsiteX3" fmla="*/ 124039 w 1246096"/>
                <a:gd name="connsiteY3" fmla="*/ 1114636 h 2390844"/>
                <a:gd name="connsiteX4" fmla="*/ 188385 w 1246096"/>
                <a:gd name="connsiteY4" fmla="*/ 1753871 h 2390844"/>
                <a:gd name="connsiteX5" fmla="*/ 479215 w 1246096"/>
                <a:gd name="connsiteY5" fmla="*/ 2221653 h 2390844"/>
                <a:gd name="connsiteX6" fmla="*/ 993567 w 1246096"/>
                <a:gd name="connsiteY6" fmla="*/ 2352887 h 2390844"/>
                <a:gd name="connsiteX7" fmla="*/ 1170943 w 1246096"/>
                <a:gd name="connsiteY7" fmla="*/ 1590040 h 2390844"/>
                <a:gd name="connsiteX8" fmla="*/ 1028703 w 1246096"/>
                <a:gd name="connsiteY8" fmla="*/ 1391920 h 2390844"/>
                <a:gd name="connsiteX9" fmla="*/ 1221743 w 1246096"/>
                <a:gd name="connsiteY9" fmla="*/ 1168400 h 2390844"/>
                <a:gd name="connsiteX10" fmla="*/ 1236983 w 1246096"/>
                <a:gd name="connsiteY10" fmla="*/ 767080 h 2390844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391920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0059"/>
                <a:gd name="connsiteY0" fmla="*/ 0 h 2393777"/>
                <a:gd name="connsiteX1" fmla="*/ 145630 w 1240059"/>
                <a:gd name="connsiteY1" fmla="*/ 524086 h 2393777"/>
                <a:gd name="connsiteX2" fmla="*/ 3 w 1240059"/>
                <a:gd name="connsiteY2" fmla="*/ 771737 h 2393777"/>
                <a:gd name="connsiteX3" fmla="*/ 124039 w 1240059"/>
                <a:gd name="connsiteY3" fmla="*/ 1114636 h 2393777"/>
                <a:gd name="connsiteX4" fmla="*/ 188385 w 1240059"/>
                <a:gd name="connsiteY4" fmla="*/ 1753871 h 2393777"/>
                <a:gd name="connsiteX5" fmla="*/ 479215 w 1240059"/>
                <a:gd name="connsiteY5" fmla="*/ 2221653 h 2393777"/>
                <a:gd name="connsiteX6" fmla="*/ 993567 w 1240059"/>
                <a:gd name="connsiteY6" fmla="*/ 2352887 h 2393777"/>
                <a:gd name="connsiteX7" fmla="*/ 1170943 w 1240059"/>
                <a:gd name="connsiteY7" fmla="*/ 1590040 h 2393777"/>
                <a:gd name="connsiteX8" fmla="*/ 1028703 w 1240059"/>
                <a:gd name="connsiteY8" fmla="*/ 1391920 h 2393777"/>
                <a:gd name="connsiteX9" fmla="*/ 1221743 w 1240059"/>
                <a:gd name="connsiteY9" fmla="*/ 1168400 h 2393777"/>
                <a:gd name="connsiteX10" fmla="*/ 1236983 w 1240059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55 w 1245442"/>
                <a:gd name="connsiteY0" fmla="*/ 0 h 2390726"/>
                <a:gd name="connsiteX1" fmla="*/ 145701 w 1245442"/>
                <a:gd name="connsiteY1" fmla="*/ 479636 h 2390726"/>
                <a:gd name="connsiteX2" fmla="*/ 75 w 1245442"/>
                <a:gd name="connsiteY2" fmla="*/ 771737 h 2390726"/>
                <a:gd name="connsiteX3" fmla="*/ 124111 w 1245442"/>
                <a:gd name="connsiteY3" fmla="*/ 1114636 h 2390726"/>
                <a:gd name="connsiteX4" fmla="*/ 188457 w 1245442"/>
                <a:gd name="connsiteY4" fmla="*/ 1753871 h 2390726"/>
                <a:gd name="connsiteX5" fmla="*/ 479287 w 1245442"/>
                <a:gd name="connsiteY5" fmla="*/ 2221653 h 2390726"/>
                <a:gd name="connsiteX6" fmla="*/ 993639 w 1245442"/>
                <a:gd name="connsiteY6" fmla="*/ 2352887 h 2390726"/>
                <a:gd name="connsiteX7" fmla="*/ 1168899 w 1245442"/>
                <a:gd name="connsiteY7" fmla="*/ 1632373 h 2390726"/>
                <a:gd name="connsiteX8" fmla="*/ 1041475 w 1245442"/>
                <a:gd name="connsiteY8" fmla="*/ 1383453 h 2390726"/>
                <a:gd name="connsiteX9" fmla="*/ 1221815 w 1245442"/>
                <a:gd name="connsiteY9" fmla="*/ 1168400 h 2390726"/>
                <a:gd name="connsiteX10" fmla="*/ 1237055 w 1245442"/>
                <a:gd name="connsiteY10" fmla="*/ 767080 h 2390726"/>
                <a:gd name="connsiteX0" fmla="*/ 144783 w 1245370"/>
                <a:gd name="connsiteY0" fmla="*/ 0 h 2390726"/>
                <a:gd name="connsiteX1" fmla="*/ 145629 w 1245370"/>
                <a:gd name="connsiteY1" fmla="*/ 47963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4672"/>
                <a:gd name="connsiteY0" fmla="*/ 0 h 2390726"/>
                <a:gd name="connsiteX1" fmla="*/ 145629 w 1244672"/>
                <a:gd name="connsiteY1" fmla="*/ 479636 h 2390726"/>
                <a:gd name="connsiteX2" fmla="*/ 3 w 1244672"/>
                <a:gd name="connsiteY2" fmla="*/ 771737 h 2390726"/>
                <a:gd name="connsiteX3" fmla="*/ 124039 w 1244672"/>
                <a:gd name="connsiteY3" fmla="*/ 1114636 h 2390726"/>
                <a:gd name="connsiteX4" fmla="*/ 188385 w 1244672"/>
                <a:gd name="connsiteY4" fmla="*/ 1753871 h 2390726"/>
                <a:gd name="connsiteX5" fmla="*/ 479215 w 1244672"/>
                <a:gd name="connsiteY5" fmla="*/ 2221653 h 2390726"/>
                <a:gd name="connsiteX6" fmla="*/ 993567 w 1244672"/>
                <a:gd name="connsiteY6" fmla="*/ 2352887 h 2390726"/>
                <a:gd name="connsiteX7" fmla="*/ 1168827 w 1244672"/>
                <a:gd name="connsiteY7" fmla="*/ 1632373 h 2390726"/>
                <a:gd name="connsiteX8" fmla="*/ 1054103 w 1244672"/>
                <a:gd name="connsiteY8" fmla="*/ 1415203 h 2390726"/>
                <a:gd name="connsiteX9" fmla="*/ 1221743 w 1244672"/>
                <a:gd name="connsiteY9" fmla="*/ 1168400 h 2390726"/>
                <a:gd name="connsiteX10" fmla="*/ 1236983 w 1244672"/>
                <a:gd name="connsiteY10" fmla="*/ 767080 h 2390726"/>
                <a:gd name="connsiteX0" fmla="*/ 144783 w 1240619"/>
                <a:gd name="connsiteY0" fmla="*/ 0 h 2390726"/>
                <a:gd name="connsiteX1" fmla="*/ 145629 w 1240619"/>
                <a:gd name="connsiteY1" fmla="*/ 479636 h 2390726"/>
                <a:gd name="connsiteX2" fmla="*/ 3 w 1240619"/>
                <a:gd name="connsiteY2" fmla="*/ 771737 h 2390726"/>
                <a:gd name="connsiteX3" fmla="*/ 124039 w 1240619"/>
                <a:gd name="connsiteY3" fmla="*/ 1114636 h 2390726"/>
                <a:gd name="connsiteX4" fmla="*/ 188385 w 1240619"/>
                <a:gd name="connsiteY4" fmla="*/ 1753871 h 2390726"/>
                <a:gd name="connsiteX5" fmla="*/ 479215 w 1240619"/>
                <a:gd name="connsiteY5" fmla="*/ 2221653 h 2390726"/>
                <a:gd name="connsiteX6" fmla="*/ 993567 w 1240619"/>
                <a:gd name="connsiteY6" fmla="*/ 2352887 h 2390726"/>
                <a:gd name="connsiteX7" fmla="*/ 1168827 w 1240619"/>
                <a:gd name="connsiteY7" fmla="*/ 1632373 h 2390726"/>
                <a:gd name="connsiteX8" fmla="*/ 1054103 w 1240619"/>
                <a:gd name="connsiteY8" fmla="*/ 1415203 h 2390726"/>
                <a:gd name="connsiteX9" fmla="*/ 1221743 w 1240619"/>
                <a:gd name="connsiteY9" fmla="*/ 1168400 h 2390726"/>
                <a:gd name="connsiteX10" fmla="*/ 1236983 w 1240619"/>
                <a:gd name="connsiteY10" fmla="*/ 767080 h 2390726"/>
                <a:gd name="connsiteX0" fmla="*/ 144783 w 1245609"/>
                <a:gd name="connsiteY0" fmla="*/ 0 h 2390726"/>
                <a:gd name="connsiteX1" fmla="*/ 145629 w 1245609"/>
                <a:gd name="connsiteY1" fmla="*/ 479636 h 2390726"/>
                <a:gd name="connsiteX2" fmla="*/ 3 w 1245609"/>
                <a:gd name="connsiteY2" fmla="*/ 771737 h 2390726"/>
                <a:gd name="connsiteX3" fmla="*/ 124039 w 1245609"/>
                <a:gd name="connsiteY3" fmla="*/ 1114636 h 2390726"/>
                <a:gd name="connsiteX4" fmla="*/ 188385 w 1245609"/>
                <a:gd name="connsiteY4" fmla="*/ 1753871 h 2390726"/>
                <a:gd name="connsiteX5" fmla="*/ 479215 w 1245609"/>
                <a:gd name="connsiteY5" fmla="*/ 2221653 h 2390726"/>
                <a:gd name="connsiteX6" fmla="*/ 993567 w 1245609"/>
                <a:gd name="connsiteY6" fmla="*/ 2352887 h 2390726"/>
                <a:gd name="connsiteX7" fmla="*/ 1168827 w 1245609"/>
                <a:gd name="connsiteY7" fmla="*/ 1632373 h 2390726"/>
                <a:gd name="connsiteX8" fmla="*/ 1037170 w 1245609"/>
                <a:gd name="connsiteY8" fmla="*/ 1410969 h 2390726"/>
                <a:gd name="connsiteX9" fmla="*/ 1221743 w 1245609"/>
                <a:gd name="connsiteY9" fmla="*/ 1168400 h 2390726"/>
                <a:gd name="connsiteX10" fmla="*/ 1236983 w 1245609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79219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40038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9403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59142 h 2387077"/>
                <a:gd name="connsiteX0" fmla="*/ 144783 w 1240410"/>
                <a:gd name="connsiteY0" fmla="*/ 0 h 2387077"/>
                <a:gd name="connsiteX1" fmla="*/ 145629 w 1240410"/>
                <a:gd name="connsiteY1" fmla="*/ 479636 h 2387077"/>
                <a:gd name="connsiteX2" fmla="*/ 3 w 1240410"/>
                <a:gd name="connsiteY2" fmla="*/ 771737 h 2387077"/>
                <a:gd name="connsiteX3" fmla="*/ 124039 w 1240410"/>
                <a:gd name="connsiteY3" fmla="*/ 1114636 h 2387077"/>
                <a:gd name="connsiteX4" fmla="*/ 188385 w 1240410"/>
                <a:gd name="connsiteY4" fmla="*/ 1753871 h 2387077"/>
                <a:gd name="connsiteX5" fmla="*/ 479215 w 1240410"/>
                <a:gd name="connsiteY5" fmla="*/ 2221653 h 2387077"/>
                <a:gd name="connsiteX6" fmla="*/ 993567 w 1240410"/>
                <a:gd name="connsiteY6" fmla="*/ 2352887 h 2387077"/>
                <a:gd name="connsiteX7" fmla="*/ 1168827 w 1240410"/>
                <a:gd name="connsiteY7" fmla="*/ 1683173 h 2387077"/>
                <a:gd name="connsiteX8" fmla="*/ 1043520 w 1240410"/>
                <a:gd name="connsiteY8" fmla="*/ 1394036 h 2387077"/>
                <a:gd name="connsiteX9" fmla="*/ 1221743 w 1240410"/>
                <a:gd name="connsiteY9" fmla="*/ 1151467 h 2387077"/>
                <a:gd name="connsiteX10" fmla="*/ 1236983 w 1240410"/>
                <a:gd name="connsiteY10" fmla="*/ 759142 h 2387077"/>
                <a:gd name="connsiteX0" fmla="*/ 144783 w 1244307"/>
                <a:gd name="connsiteY0" fmla="*/ 0 h 2387077"/>
                <a:gd name="connsiteX1" fmla="*/ 145629 w 1244307"/>
                <a:gd name="connsiteY1" fmla="*/ 479636 h 2387077"/>
                <a:gd name="connsiteX2" fmla="*/ 3 w 1244307"/>
                <a:gd name="connsiteY2" fmla="*/ 771737 h 2387077"/>
                <a:gd name="connsiteX3" fmla="*/ 124039 w 1244307"/>
                <a:gd name="connsiteY3" fmla="*/ 1114636 h 2387077"/>
                <a:gd name="connsiteX4" fmla="*/ 188385 w 1244307"/>
                <a:gd name="connsiteY4" fmla="*/ 1753871 h 2387077"/>
                <a:gd name="connsiteX5" fmla="*/ 479215 w 1244307"/>
                <a:gd name="connsiteY5" fmla="*/ 2221653 h 2387077"/>
                <a:gd name="connsiteX6" fmla="*/ 993567 w 1244307"/>
                <a:gd name="connsiteY6" fmla="*/ 2352887 h 2387077"/>
                <a:gd name="connsiteX7" fmla="*/ 1168827 w 1244307"/>
                <a:gd name="connsiteY7" fmla="*/ 1683173 h 2387077"/>
                <a:gd name="connsiteX8" fmla="*/ 1043520 w 1244307"/>
                <a:gd name="connsiteY8" fmla="*/ 1394036 h 2387077"/>
                <a:gd name="connsiteX9" fmla="*/ 1228093 w 1244307"/>
                <a:gd name="connsiteY9" fmla="*/ 1173692 h 2387077"/>
                <a:gd name="connsiteX10" fmla="*/ 1236983 w 1244307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43520 w 1236983"/>
                <a:gd name="connsiteY8" fmla="*/ 1394036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3271"/>
                <a:gd name="connsiteY0" fmla="*/ 0 h 2387077"/>
                <a:gd name="connsiteX1" fmla="*/ 145629 w 1243271"/>
                <a:gd name="connsiteY1" fmla="*/ 479636 h 2387077"/>
                <a:gd name="connsiteX2" fmla="*/ 3 w 1243271"/>
                <a:gd name="connsiteY2" fmla="*/ 771737 h 2387077"/>
                <a:gd name="connsiteX3" fmla="*/ 124039 w 1243271"/>
                <a:gd name="connsiteY3" fmla="*/ 1114636 h 2387077"/>
                <a:gd name="connsiteX4" fmla="*/ 188385 w 1243271"/>
                <a:gd name="connsiteY4" fmla="*/ 1753871 h 2387077"/>
                <a:gd name="connsiteX5" fmla="*/ 479215 w 1243271"/>
                <a:gd name="connsiteY5" fmla="*/ 2221653 h 2387077"/>
                <a:gd name="connsiteX6" fmla="*/ 993567 w 1243271"/>
                <a:gd name="connsiteY6" fmla="*/ 2352887 h 2387077"/>
                <a:gd name="connsiteX7" fmla="*/ 1168827 w 1243271"/>
                <a:gd name="connsiteY7" fmla="*/ 1683173 h 2387077"/>
                <a:gd name="connsiteX8" fmla="*/ 1057808 w 1243271"/>
                <a:gd name="connsiteY8" fmla="*/ 1397211 h 2387077"/>
                <a:gd name="connsiteX9" fmla="*/ 1228093 w 1243271"/>
                <a:gd name="connsiteY9" fmla="*/ 1173692 h 2387077"/>
                <a:gd name="connsiteX10" fmla="*/ 1236983 w 1243271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949145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857639 w 1236983"/>
                <a:gd name="connsiteY8" fmla="*/ 1391335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373545 w 1465745"/>
                <a:gd name="connsiteY0" fmla="*/ 0 h 2375395"/>
                <a:gd name="connsiteX1" fmla="*/ 374391 w 1465745"/>
                <a:gd name="connsiteY1" fmla="*/ 479636 h 2375395"/>
                <a:gd name="connsiteX2" fmla="*/ 0 w 1465745"/>
                <a:gd name="connsiteY2" fmla="*/ 742360 h 2375395"/>
                <a:gd name="connsiteX3" fmla="*/ 352801 w 1465745"/>
                <a:gd name="connsiteY3" fmla="*/ 1114636 h 2375395"/>
                <a:gd name="connsiteX4" fmla="*/ 417147 w 1465745"/>
                <a:gd name="connsiteY4" fmla="*/ 1753871 h 2375395"/>
                <a:gd name="connsiteX5" fmla="*/ 707977 w 1465745"/>
                <a:gd name="connsiteY5" fmla="*/ 2221653 h 2375395"/>
                <a:gd name="connsiteX6" fmla="*/ 1222329 w 1465745"/>
                <a:gd name="connsiteY6" fmla="*/ 2352887 h 2375395"/>
                <a:gd name="connsiteX7" fmla="*/ 1357555 w 1465745"/>
                <a:gd name="connsiteY7" fmla="*/ 1847683 h 2375395"/>
                <a:gd name="connsiteX8" fmla="*/ 1143592 w 1465745"/>
                <a:gd name="connsiteY8" fmla="*/ 1379584 h 2375395"/>
                <a:gd name="connsiteX9" fmla="*/ 1456855 w 1465745"/>
                <a:gd name="connsiteY9" fmla="*/ 1173692 h 2375395"/>
                <a:gd name="connsiteX10" fmla="*/ 1465745 w 1465745"/>
                <a:gd name="connsiteY10" fmla="*/ 759142 h 2375395"/>
                <a:gd name="connsiteX0" fmla="*/ 373873 w 1466073"/>
                <a:gd name="connsiteY0" fmla="*/ 0 h 2375395"/>
                <a:gd name="connsiteX1" fmla="*/ 374719 w 1466073"/>
                <a:gd name="connsiteY1" fmla="*/ 479636 h 2375395"/>
                <a:gd name="connsiteX2" fmla="*/ 328 w 1466073"/>
                <a:gd name="connsiteY2" fmla="*/ 742360 h 2375395"/>
                <a:gd name="connsiteX3" fmla="*/ 353129 w 1466073"/>
                <a:gd name="connsiteY3" fmla="*/ 1114636 h 2375395"/>
                <a:gd name="connsiteX4" fmla="*/ 417475 w 1466073"/>
                <a:gd name="connsiteY4" fmla="*/ 1753871 h 2375395"/>
                <a:gd name="connsiteX5" fmla="*/ 708305 w 1466073"/>
                <a:gd name="connsiteY5" fmla="*/ 2221653 h 2375395"/>
                <a:gd name="connsiteX6" fmla="*/ 1222657 w 1466073"/>
                <a:gd name="connsiteY6" fmla="*/ 2352887 h 2375395"/>
                <a:gd name="connsiteX7" fmla="*/ 1357883 w 1466073"/>
                <a:gd name="connsiteY7" fmla="*/ 1847683 h 2375395"/>
                <a:gd name="connsiteX8" fmla="*/ 1143920 w 1466073"/>
                <a:gd name="connsiteY8" fmla="*/ 1379584 h 2375395"/>
                <a:gd name="connsiteX9" fmla="*/ 1457183 w 1466073"/>
                <a:gd name="connsiteY9" fmla="*/ 1173692 h 2375395"/>
                <a:gd name="connsiteX10" fmla="*/ 1466073 w 1466073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59497 w 1465746"/>
                <a:gd name="connsiteY9" fmla="*/ 1135706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38368 w 1465746"/>
                <a:gd name="connsiteY9" fmla="*/ 1195398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483"/>
                <a:gd name="connsiteY0" fmla="*/ 0 h 2376654"/>
                <a:gd name="connsiteX1" fmla="*/ 374392 w 1487483"/>
                <a:gd name="connsiteY1" fmla="*/ 479636 h 2376654"/>
                <a:gd name="connsiteX2" fmla="*/ 1 w 1487483"/>
                <a:gd name="connsiteY2" fmla="*/ 742360 h 2376654"/>
                <a:gd name="connsiteX3" fmla="*/ 352802 w 1487483"/>
                <a:gd name="connsiteY3" fmla="*/ 1114636 h 2376654"/>
                <a:gd name="connsiteX4" fmla="*/ 417148 w 1487483"/>
                <a:gd name="connsiteY4" fmla="*/ 1753871 h 2376654"/>
                <a:gd name="connsiteX5" fmla="*/ 707978 w 1487483"/>
                <a:gd name="connsiteY5" fmla="*/ 2221653 h 2376654"/>
                <a:gd name="connsiteX6" fmla="*/ 1222330 w 1487483"/>
                <a:gd name="connsiteY6" fmla="*/ 2352887 h 2376654"/>
                <a:gd name="connsiteX7" fmla="*/ 1428338 w 1487483"/>
                <a:gd name="connsiteY7" fmla="*/ 1829775 h 2376654"/>
                <a:gd name="connsiteX8" fmla="*/ 1060838 w 1487483"/>
                <a:gd name="connsiteY8" fmla="*/ 1416666 h 2376654"/>
                <a:gd name="connsiteX9" fmla="*/ 1455271 w 1487483"/>
                <a:gd name="connsiteY9" fmla="*/ 1212763 h 2376654"/>
                <a:gd name="connsiteX10" fmla="*/ 1465746 w 1487483"/>
                <a:gd name="connsiteY10" fmla="*/ 759142 h 2376654"/>
                <a:gd name="connsiteX0" fmla="*/ 373546 w 1492541"/>
                <a:gd name="connsiteY0" fmla="*/ 0 h 2376654"/>
                <a:gd name="connsiteX1" fmla="*/ 374392 w 1492541"/>
                <a:gd name="connsiteY1" fmla="*/ 479636 h 2376654"/>
                <a:gd name="connsiteX2" fmla="*/ 1 w 1492541"/>
                <a:gd name="connsiteY2" fmla="*/ 742360 h 2376654"/>
                <a:gd name="connsiteX3" fmla="*/ 352802 w 1492541"/>
                <a:gd name="connsiteY3" fmla="*/ 1114636 h 2376654"/>
                <a:gd name="connsiteX4" fmla="*/ 417148 w 1492541"/>
                <a:gd name="connsiteY4" fmla="*/ 1753871 h 2376654"/>
                <a:gd name="connsiteX5" fmla="*/ 707978 w 1492541"/>
                <a:gd name="connsiteY5" fmla="*/ 2221653 h 2376654"/>
                <a:gd name="connsiteX6" fmla="*/ 1222330 w 1492541"/>
                <a:gd name="connsiteY6" fmla="*/ 2352887 h 2376654"/>
                <a:gd name="connsiteX7" fmla="*/ 1428338 w 1492541"/>
                <a:gd name="connsiteY7" fmla="*/ 1829775 h 2376654"/>
                <a:gd name="connsiteX8" fmla="*/ 1060838 w 1492541"/>
                <a:gd name="connsiteY8" fmla="*/ 1416666 h 2376654"/>
                <a:gd name="connsiteX9" fmla="*/ 1462314 w 1492541"/>
                <a:gd name="connsiteY9" fmla="*/ 1191057 h 2376654"/>
                <a:gd name="connsiteX10" fmla="*/ 1465746 w 1492541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5746" h="2376654">
                  <a:moveTo>
                    <a:pt x="373546" y="0"/>
                  </a:moveTo>
                  <a:cubicBezTo>
                    <a:pt x="369179" y="425108"/>
                    <a:pt x="373262" y="340985"/>
                    <a:pt x="374392" y="479636"/>
                  </a:cubicBezTo>
                  <a:cubicBezTo>
                    <a:pt x="375522" y="618287"/>
                    <a:pt x="-635" y="485628"/>
                    <a:pt x="1" y="742360"/>
                  </a:cubicBezTo>
                  <a:cubicBezTo>
                    <a:pt x="637" y="999092"/>
                    <a:pt x="349306" y="929772"/>
                    <a:pt x="352802" y="1114636"/>
                  </a:cubicBezTo>
                  <a:cubicBezTo>
                    <a:pt x="356298" y="1299500"/>
                    <a:pt x="357952" y="1569368"/>
                    <a:pt x="417148" y="1753871"/>
                  </a:cubicBezTo>
                  <a:cubicBezTo>
                    <a:pt x="476344" y="1938374"/>
                    <a:pt x="597065" y="2102767"/>
                    <a:pt x="707978" y="2221653"/>
                  </a:cubicBezTo>
                  <a:cubicBezTo>
                    <a:pt x="818891" y="2340539"/>
                    <a:pt x="1102270" y="2418200"/>
                    <a:pt x="1222330" y="2352887"/>
                  </a:cubicBezTo>
                  <a:cubicBezTo>
                    <a:pt x="1342390" y="2287574"/>
                    <a:pt x="1421798" y="2052739"/>
                    <a:pt x="1428338" y="1829775"/>
                  </a:cubicBezTo>
                  <a:cubicBezTo>
                    <a:pt x="1434878" y="1606811"/>
                    <a:pt x="1049893" y="1675062"/>
                    <a:pt x="1060838" y="1416666"/>
                  </a:cubicBezTo>
                  <a:cubicBezTo>
                    <a:pt x="1071783" y="1158270"/>
                    <a:pt x="1465260" y="1351292"/>
                    <a:pt x="1462314" y="1191057"/>
                  </a:cubicBezTo>
                  <a:cubicBezTo>
                    <a:pt x="1459368" y="1030822"/>
                    <a:pt x="1462782" y="949007"/>
                    <a:pt x="1465746" y="759142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矢印コネクタ 36"/>
            <p:cNvCxnSpPr>
              <a:stCxn id="36" idx="1"/>
              <a:endCxn id="36" idx="3"/>
            </p:cNvCxnSpPr>
            <p:nvPr/>
          </p:nvCxnSpPr>
          <p:spPr>
            <a:xfrm>
              <a:off x="2857204" y="5736760"/>
              <a:ext cx="1659992" cy="1033727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36" idx="5"/>
              <a:endCxn id="36" idx="2"/>
            </p:cNvCxnSpPr>
            <p:nvPr/>
          </p:nvCxnSpPr>
          <p:spPr>
            <a:xfrm flipH="1">
              <a:off x="2261877" y="6253624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フリーフォーム 81"/>
            <p:cNvSpPr/>
            <p:nvPr/>
          </p:nvSpPr>
          <p:spPr>
            <a:xfrm>
              <a:off x="3078951" y="3080264"/>
              <a:ext cx="15428" cy="725281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19050 w 19050"/>
                <a:gd name="connsiteY0" fmla="*/ 0 h 687387"/>
                <a:gd name="connsiteX1" fmla="*/ 0 w 19050"/>
                <a:gd name="connsiteY1" fmla="*/ 687387 h 687387"/>
                <a:gd name="connsiteX0" fmla="*/ 14288 w 14288"/>
                <a:gd name="connsiteY0" fmla="*/ 0 h 695325"/>
                <a:gd name="connsiteX1" fmla="*/ 0 w 14288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91" h="695325">
                  <a:moveTo>
                    <a:pt x="14791" y="0"/>
                  </a:moveTo>
                  <a:cubicBezTo>
                    <a:pt x="10028" y="231775"/>
                    <a:pt x="-2672" y="454025"/>
                    <a:pt x="503" y="695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/>
            <p:cNvSpPr/>
            <p:nvPr/>
          </p:nvSpPr>
          <p:spPr>
            <a:xfrm flipH="1">
              <a:off x="4434237" y="3989569"/>
              <a:ext cx="11923" cy="678698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0 w 5557"/>
                <a:gd name="connsiteY0" fmla="*/ 0 h 834117"/>
                <a:gd name="connsiteX1" fmla="*/ 5557 w 5557"/>
                <a:gd name="connsiteY1" fmla="*/ 834117 h 8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7" h="834117">
                  <a:moveTo>
                    <a:pt x="0" y="0"/>
                  </a:moveTo>
                  <a:cubicBezTo>
                    <a:pt x="1852" y="278039"/>
                    <a:pt x="3705" y="556078"/>
                    <a:pt x="5557" y="83411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/>
            <p:cNvSpPr/>
            <p:nvPr/>
          </p:nvSpPr>
          <p:spPr>
            <a:xfrm>
              <a:off x="2984122" y="2761677"/>
              <a:ext cx="224847" cy="224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H="1">
              <a:off x="2278960" y="2874100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楕円 91"/>
            <p:cNvSpPr/>
            <p:nvPr/>
          </p:nvSpPr>
          <p:spPr>
            <a:xfrm>
              <a:off x="4319659" y="3253336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H="1">
              <a:off x="3944406" y="3407579"/>
              <a:ext cx="52608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楕円 92"/>
            <p:cNvSpPr/>
            <p:nvPr/>
          </p:nvSpPr>
          <p:spPr>
            <a:xfrm>
              <a:off x="2951200" y="2323904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矢印コネクタ 93"/>
            <p:cNvCxnSpPr/>
            <p:nvPr/>
          </p:nvCxnSpPr>
          <p:spPr>
            <a:xfrm flipH="1">
              <a:off x="2624355" y="2478146"/>
              <a:ext cx="47767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3914734" y="3278419"/>
              <a:ext cx="34973" cy="136111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2588645" y="2391978"/>
              <a:ext cx="35710" cy="138984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楕円 40"/>
            <p:cNvSpPr/>
            <p:nvPr/>
          </p:nvSpPr>
          <p:spPr>
            <a:xfrm>
              <a:off x="3602432" y="5204037"/>
              <a:ext cx="209257" cy="2086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004076" y="2986524"/>
              <a:ext cx="361778" cy="31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45" y="2993090"/>
              <a:ext cx="235255" cy="244303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709838" y="2059415"/>
              <a:ext cx="274284" cy="33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84" y="2065981"/>
              <a:ext cx="235255" cy="244303"/>
            </a:xfrm>
            <a:prstGeom prst="rect">
              <a:avLst/>
            </a:prstGeom>
          </p:spPr>
        </p:pic>
      </p:grpSp>
      <p:cxnSp>
        <p:nvCxnSpPr>
          <p:cNvPr id="45" name="直線矢印コネクタ 44"/>
          <p:cNvCxnSpPr/>
          <p:nvPr/>
        </p:nvCxnSpPr>
        <p:spPr>
          <a:xfrm>
            <a:off x="6019800" y="5196065"/>
            <a:ext cx="698739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図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67" y="1501385"/>
            <a:ext cx="301930" cy="313542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486540" y="2174736"/>
            <a:ext cx="306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kumimoji="1" lang="en-US" altLang="ja-JP" sz="2000" dirty="0" smtClean="0">
                <a:latin typeface="Helvetica" charset="0"/>
                <a:ea typeface="Helvetica" charset="0"/>
                <a:cs typeface="Helvetica" charset="0"/>
              </a:rPr>
              <a:t>tring position difference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72925" y="2775784"/>
            <a:ext cx="1330475" cy="3759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3651251" y="4781550"/>
            <a:ext cx="546100" cy="623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611031" y="5231521"/>
            <a:ext cx="59266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781425" y="4745236"/>
            <a:ext cx="2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bg1"/>
                </a:solidFill>
                <a:latin typeface="BKM-cmr10" panose="020B0501010101010101" pitchFamily="34" charset="2"/>
                <a:ea typeface="Helvetica" charset="0"/>
                <a:cs typeface="Helvetica" charset="0"/>
              </a:rPr>
              <a:t>t</a:t>
            </a:r>
            <a:endParaRPr kumimoji="1" lang="ja-JP" altLang="en-US" sz="3200" i="1" dirty="0" err="1" smtClean="0">
              <a:solidFill>
                <a:schemeClr val="bg1"/>
              </a:solidFill>
              <a:latin typeface="BKM-cmr10" panose="020B0501010101010101" pitchFamily="34" charset="2"/>
              <a:ea typeface="Helvetica" charset="0"/>
              <a:cs typeface="Helvetica" charset="0"/>
            </a:endParaRPr>
          </a:p>
        </p:txBody>
      </p:sp>
      <p:cxnSp>
        <p:nvCxnSpPr>
          <p:cNvPr id="66" name="直線矢印コネクタ 65"/>
          <p:cNvCxnSpPr/>
          <p:nvPr/>
        </p:nvCxnSpPr>
        <p:spPr>
          <a:xfrm rot="16200000">
            <a:off x="486212" y="3093687"/>
            <a:ext cx="59266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753926" y="2717042"/>
            <a:ext cx="96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|</a:t>
            </a:r>
            <a:r>
              <a:rPr kumimoji="1" lang="el-GR" altLang="ja-JP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400" i="1" spc="600" dirty="0" smtClean="0">
                <a:solidFill>
                  <a:schemeClr val="bg1"/>
                </a:solidFill>
                <a:latin typeface="BKM-cmr10" panose="020B0501010101010101" pitchFamily="34" charset="2"/>
                <a:ea typeface="Helvetica" charset="0"/>
                <a:cs typeface="Helvetica" charset="0"/>
              </a:rPr>
              <a:t>r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)|</a:t>
            </a:r>
            <a:endParaRPr kumimoji="1" lang="ja-JP" altLang="en-US" sz="2400" dirty="0" err="1" smtClean="0">
              <a:solidFill>
                <a:schemeClr val="bg1"/>
              </a:solidFill>
              <a:latin typeface="BKM-cmr10" panose="020B0501010101010101" pitchFamily="34" charset="2"/>
              <a:ea typeface="Helvetica" charset="0"/>
              <a:cs typeface="Helvetica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543796" y="2790622"/>
            <a:ext cx="4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3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KM-cmmi10" panose="020B0501010101010101" pitchFamily="34" charset="2"/>
                <a:ea typeface="Times New Roman" charset="0"/>
                <a:cs typeface="Times New Roman" charset="0"/>
              </a:rPr>
              <a:t>r</a:t>
            </a:r>
            <a:endParaRPr kumimoji="1" lang="ja-JP" altLang="en-US" sz="3600" spc="-3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6577943" y="1940092"/>
            <a:ext cx="244956" cy="364285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939146" y="2897114"/>
            <a:ext cx="257819" cy="3642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6" y="6285476"/>
            <a:ext cx="3236773" cy="403711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43" y="2183710"/>
            <a:ext cx="790151" cy="405949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6" y="5646135"/>
            <a:ext cx="2126804" cy="456764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/>
          <a:stretch/>
        </p:blipFill>
        <p:spPr>
          <a:xfrm>
            <a:off x="5140324" y="4942104"/>
            <a:ext cx="754095" cy="507922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4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16848" y="2009664"/>
            <a:ext cx="4656004" cy="4784836"/>
          </a:xfrm>
          <a:prstGeom prst="roundRect">
            <a:avLst>
              <a:gd name="adj" fmla="val 3200"/>
            </a:avLst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3" y="2783321"/>
            <a:ext cx="3734625" cy="27358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171700" y="375345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smtClean="0"/>
              <a:t>Chaos Bound for AdS String</a:t>
            </a:r>
            <a:endParaRPr lang="ja-JP" altLang="en-US" sz="3600" cap="none" dirty="0"/>
          </a:p>
        </p:txBody>
      </p:sp>
      <p:sp>
        <p:nvSpPr>
          <p:cNvPr id="4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8716494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Nonlinear dynamics of string </a:t>
            </a:r>
            <a:r>
              <a:rPr lang="en-US" altLang="ja-JP" sz="2800" dirty="0" smtClean="0"/>
              <a:t>for slightly different</a:t>
            </a:r>
            <a:endParaRPr kumimoji="1" lang="ja-JP" altLang="en-US" sz="2800" i="1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4652348" y="1957811"/>
            <a:ext cx="4542467" cy="4711072"/>
            <a:chOff x="1431881" y="2059415"/>
            <a:chExt cx="4542467" cy="4711072"/>
          </a:xfrm>
        </p:grpSpPr>
        <p:sp>
          <p:nvSpPr>
            <p:cNvPr id="70" name="テキスト ボックス 69"/>
            <p:cNvSpPr txBox="1"/>
            <p:nvPr/>
          </p:nvSpPr>
          <p:spPr>
            <a:xfrm>
              <a:off x="5135458" y="3506785"/>
              <a:ext cx="838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1653761" y="2493331"/>
              <a:ext cx="729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charset="0"/>
                </a:rPr>
                <a:t>⊥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79305" y="2111268"/>
              <a:ext cx="2696225" cy="167902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平行四辺形 35"/>
            <p:cNvSpPr/>
            <p:nvPr/>
          </p:nvSpPr>
          <p:spPr>
            <a:xfrm rot="10800000" flipV="1">
              <a:off x="1431881" y="5736760"/>
              <a:ext cx="4510636" cy="1033727"/>
            </a:xfrm>
            <a:prstGeom prst="parallelogram">
              <a:avLst>
                <a:gd name="adj" fmla="val 160583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704282" y="2912322"/>
              <a:ext cx="0" cy="3319059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フリーフォーム 34"/>
            <p:cNvSpPr/>
            <p:nvPr/>
          </p:nvSpPr>
          <p:spPr>
            <a:xfrm>
              <a:off x="2632543" y="2474281"/>
              <a:ext cx="1837936" cy="2900915"/>
            </a:xfrm>
            <a:custGeom>
              <a:avLst/>
              <a:gdLst>
                <a:gd name="connsiteX0" fmla="*/ 153041 w 1254354"/>
                <a:gd name="connsiteY0" fmla="*/ 0 h 2407175"/>
                <a:gd name="connsiteX1" fmla="*/ 158121 w 1254354"/>
                <a:gd name="connsiteY1" fmla="*/ 553720 h 2407175"/>
                <a:gd name="connsiteX2" fmla="*/ 641 w 1254354"/>
                <a:gd name="connsiteY2" fmla="*/ 746760 h 2407175"/>
                <a:gd name="connsiteX3" fmla="*/ 117481 w 1254354"/>
                <a:gd name="connsiteY3" fmla="*/ 985520 h 2407175"/>
                <a:gd name="connsiteX4" fmla="*/ 457841 w 1254354"/>
                <a:gd name="connsiteY4" fmla="*/ 2230120 h 2407175"/>
                <a:gd name="connsiteX5" fmla="*/ 1042041 w 1254354"/>
                <a:gd name="connsiteY5" fmla="*/ 2331720 h 2407175"/>
                <a:gd name="connsiteX6" fmla="*/ 1179201 w 1254354"/>
                <a:gd name="connsiteY6" fmla="*/ 1590040 h 2407175"/>
                <a:gd name="connsiteX7" fmla="*/ 1036961 w 1254354"/>
                <a:gd name="connsiteY7" fmla="*/ 1391920 h 2407175"/>
                <a:gd name="connsiteX8" fmla="*/ 1230001 w 1254354"/>
                <a:gd name="connsiteY8" fmla="*/ 1168400 h 2407175"/>
                <a:gd name="connsiteX9" fmla="*/ 1245241 w 1254354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603 w 1253916"/>
                <a:gd name="connsiteY0" fmla="*/ 0 h 2403716"/>
                <a:gd name="connsiteX1" fmla="*/ 132283 w 1253916"/>
                <a:gd name="connsiteY1" fmla="*/ 553720 h 2403716"/>
                <a:gd name="connsiteX2" fmla="*/ 203 w 1253916"/>
                <a:gd name="connsiteY2" fmla="*/ 746760 h 2403716"/>
                <a:gd name="connsiteX3" fmla="*/ 111963 w 1253916"/>
                <a:gd name="connsiteY3" fmla="*/ 1051560 h 2403716"/>
                <a:gd name="connsiteX4" fmla="*/ 457403 w 1253916"/>
                <a:gd name="connsiteY4" fmla="*/ 2230120 h 2403716"/>
                <a:gd name="connsiteX5" fmla="*/ 1041603 w 1253916"/>
                <a:gd name="connsiteY5" fmla="*/ 2331720 h 2403716"/>
                <a:gd name="connsiteX6" fmla="*/ 1178763 w 1253916"/>
                <a:gd name="connsiteY6" fmla="*/ 1590040 h 2403716"/>
                <a:gd name="connsiteX7" fmla="*/ 1036523 w 1253916"/>
                <a:gd name="connsiteY7" fmla="*/ 1391920 h 2403716"/>
                <a:gd name="connsiteX8" fmla="*/ 1229563 w 1253916"/>
                <a:gd name="connsiteY8" fmla="*/ 1168400 h 2403716"/>
                <a:gd name="connsiteX9" fmla="*/ 1244803 w 1253916"/>
                <a:gd name="connsiteY9" fmla="*/ 767080 h 2403716"/>
                <a:gd name="connsiteX0" fmla="*/ 152507 w 1253820"/>
                <a:gd name="connsiteY0" fmla="*/ 0 h 2405831"/>
                <a:gd name="connsiteX1" fmla="*/ 132187 w 1253820"/>
                <a:gd name="connsiteY1" fmla="*/ 553720 h 2405831"/>
                <a:gd name="connsiteX2" fmla="*/ 107 w 1253820"/>
                <a:gd name="connsiteY2" fmla="*/ 746760 h 2405831"/>
                <a:gd name="connsiteX3" fmla="*/ 116947 w 1253820"/>
                <a:gd name="connsiteY3" fmla="*/ 1010920 h 2405831"/>
                <a:gd name="connsiteX4" fmla="*/ 457307 w 1253820"/>
                <a:gd name="connsiteY4" fmla="*/ 2230120 h 2405831"/>
                <a:gd name="connsiteX5" fmla="*/ 1041507 w 1253820"/>
                <a:gd name="connsiteY5" fmla="*/ 2331720 h 2405831"/>
                <a:gd name="connsiteX6" fmla="*/ 1178667 w 1253820"/>
                <a:gd name="connsiteY6" fmla="*/ 1590040 h 2405831"/>
                <a:gd name="connsiteX7" fmla="*/ 1036427 w 1253820"/>
                <a:gd name="connsiteY7" fmla="*/ 1391920 h 2405831"/>
                <a:gd name="connsiteX8" fmla="*/ 1229467 w 1253820"/>
                <a:gd name="connsiteY8" fmla="*/ 1168400 h 2405831"/>
                <a:gd name="connsiteX9" fmla="*/ 1244707 w 1253820"/>
                <a:gd name="connsiteY9" fmla="*/ 767080 h 2405831"/>
                <a:gd name="connsiteX0" fmla="*/ 57290 w 1158603"/>
                <a:gd name="connsiteY0" fmla="*/ 0 h 2405831"/>
                <a:gd name="connsiteX1" fmla="*/ 36970 w 1158603"/>
                <a:gd name="connsiteY1" fmla="*/ 553720 h 2405831"/>
                <a:gd name="connsiteX2" fmla="*/ 21730 w 1158603"/>
                <a:gd name="connsiteY2" fmla="*/ 1010920 h 2405831"/>
                <a:gd name="connsiteX3" fmla="*/ 362090 w 1158603"/>
                <a:gd name="connsiteY3" fmla="*/ 2230120 h 2405831"/>
                <a:gd name="connsiteX4" fmla="*/ 946290 w 1158603"/>
                <a:gd name="connsiteY4" fmla="*/ 2331720 h 2405831"/>
                <a:gd name="connsiteX5" fmla="*/ 1083450 w 1158603"/>
                <a:gd name="connsiteY5" fmla="*/ 1590040 h 2405831"/>
                <a:gd name="connsiteX6" fmla="*/ 941210 w 1158603"/>
                <a:gd name="connsiteY6" fmla="*/ 1391920 h 2405831"/>
                <a:gd name="connsiteX7" fmla="*/ 1134250 w 1158603"/>
                <a:gd name="connsiteY7" fmla="*/ 1168400 h 2405831"/>
                <a:gd name="connsiteX8" fmla="*/ 1149490 w 1158603"/>
                <a:gd name="connsiteY8" fmla="*/ 767080 h 2405831"/>
                <a:gd name="connsiteX0" fmla="*/ 153351 w 1254664"/>
                <a:gd name="connsiteY0" fmla="*/ 0 h 2405831"/>
                <a:gd name="connsiteX1" fmla="*/ 133031 w 1254664"/>
                <a:gd name="connsiteY1" fmla="*/ 553720 h 2405831"/>
                <a:gd name="connsiteX2" fmla="*/ 104 w 1254664"/>
                <a:gd name="connsiteY2" fmla="*/ 763270 h 2405831"/>
                <a:gd name="connsiteX3" fmla="*/ 117791 w 1254664"/>
                <a:gd name="connsiteY3" fmla="*/ 1010920 h 2405831"/>
                <a:gd name="connsiteX4" fmla="*/ 458151 w 1254664"/>
                <a:gd name="connsiteY4" fmla="*/ 2230120 h 2405831"/>
                <a:gd name="connsiteX5" fmla="*/ 1042351 w 1254664"/>
                <a:gd name="connsiteY5" fmla="*/ 2331720 h 2405831"/>
                <a:gd name="connsiteX6" fmla="*/ 1179511 w 1254664"/>
                <a:gd name="connsiteY6" fmla="*/ 1590040 h 2405831"/>
                <a:gd name="connsiteX7" fmla="*/ 1037271 w 1254664"/>
                <a:gd name="connsiteY7" fmla="*/ 1391920 h 2405831"/>
                <a:gd name="connsiteX8" fmla="*/ 1230311 w 1254664"/>
                <a:gd name="connsiteY8" fmla="*/ 1168400 h 2405831"/>
                <a:gd name="connsiteX9" fmla="*/ 1245551 w 1254664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269 w 1254582"/>
                <a:gd name="connsiteY0" fmla="*/ 0 h 2405831"/>
                <a:gd name="connsiteX1" fmla="*/ 149882 w 1254582"/>
                <a:gd name="connsiteY1" fmla="*/ 566420 h 2405831"/>
                <a:gd name="connsiteX2" fmla="*/ 22 w 1254582"/>
                <a:gd name="connsiteY2" fmla="*/ 763270 h 2405831"/>
                <a:gd name="connsiteX3" fmla="*/ 117709 w 1254582"/>
                <a:gd name="connsiteY3" fmla="*/ 1010920 h 2405831"/>
                <a:gd name="connsiteX4" fmla="*/ 458069 w 1254582"/>
                <a:gd name="connsiteY4" fmla="*/ 2230120 h 2405831"/>
                <a:gd name="connsiteX5" fmla="*/ 1042269 w 1254582"/>
                <a:gd name="connsiteY5" fmla="*/ 2331720 h 2405831"/>
                <a:gd name="connsiteX6" fmla="*/ 1179429 w 1254582"/>
                <a:gd name="connsiteY6" fmla="*/ 1590040 h 2405831"/>
                <a:gd name="connsiteX7" fmla="*/ 1037189 w 1254582"/>
                <a:gd name="connsiteY7" fmla="*/ 1391920 h 2405831"/>
                <a:gd name="connsiteX8" fmla="*/ 1230229 w 1254582"/>
                <a:gd name="connsiteY8" fmla="*/ 1168400 h 2405831"/>
                <a:gd name="connsiteX9" fmla="*/ 1245469 w 1254582"/>
                <a:gd name="connsiteY9" fmla="*/ 767080 h 2405831"/>
                <a:gd name="connsiteX0" fmla="*/ 153767 w 1255080"/>
                <a:gd name="connsiteY0" fmla="*/ 0 h 2405831"/>
                <a:gd name="connsiteX1" fmla="*/ 154614 w 1255080"/>
                <a:gd name="connsiteY1" fmla="*/ 524086 h 2405831"/>
                <a:gd name="connsiteX2" fmla="*/ 520 w 1255080"/>
                <a:gd name="connsiteY2" fmla="*/ 763270 h 2405831"/>
                <a:gd name="connsiteX3" fmla="*/ 118207 w 1255080"/>
                <a:gd name="connsiteY3" fmla="*/ 1010920 h 2405831"/>
                <a:gd name="connsiteX4" fmla="*/ 458567 w 1255080"/>
                <a:gd name="connsiteY4" fmla="*/ 2230120 h 2405831"/>
                <a:gd name="connsiteX5" fmla="*/ 1042767 w 1255080"/>
                <a:gd name="connsiteY5" fmla="*/ 2331720 h 2405831"/>
                <a:gd name="connsiteX6" fmla="*/ 1179927 w 1255080"/>
                <a:gd name="connsiteY6" fmla="*/ 1590040 h 2405831"/>
                <a:gd name="connsiteX7" fmla="*/ 1037687 w 1255080"/>
                <a:gd name="connsiteY7" fmla="*/ 1391920 h 2405831"/>
                <a:gd name="connsiteX8" fmla="*/ 1230727 w 1255080"/>
                <a:gd name="connsiteY8" fmla="*/ 1168400 h 2405831"/>
                <a:gd name="connsiteX9" fmla="*/ 1245967 w 1255080"/>
                <a:gd name="connsiteY9" fmla="*/ 767080 h 2405831"/>
                <a:gd name="connsiteX0" fmla="*/ 153341 w 1254654"/>
                <a:gd name="connsiteY0" fmla="*/ 0 h 2405831"/>
                <a:gd name="connsiteX1" fmla="*/ 154188 w 1254654"/>
                <a:gd name="connsiteY1" fmla="*/ 524086 h 2405831"/>
                <a:gd name="connsiteX2" fmla="*/ 94 w 1254654"/>
                <a:gd name="connsiteY2" fmla="*/ 763270 h 2405831"/>
                <a:gd name="connsiteX3" fmla="*/ 117781 w 1254654"/>
                <a:gd name="connsiteY3" fmla="*/ 1010920 h 2405831"/>
                <a:gd name="connsiteX4" fmla="*/ 458141 w 1254654"/>
                <a:gd name="connsiteY4" fmla="*/ 2230120 h 2405831"/>
                <a:gd name="connsiteX5" fmla="*/ 1042341 w 1254654"/>
                <a:gd name="connsiteY5" fmla="*/ 2331720 h 2405831"/>
                <a:gd name="connsiteX6" fmla="*/ 1179501 w 1254654"/>
                <a:gd name="connsiteY6" fmla="*/ 1590040 h 2405831"/>
                <a:gd name="connsiteX7" fmla="*/ 1037261 w 1254654"/>
                <a:gd name="connsiteY7" fmla="*/ 1391920 h 2405831"/>
                <a:gd name="connsiteX8" fmla="*/ 1230301 w 1254654"/>
                <a:gd name="connsiteY8" fmla="*/ 1168400 h 2405831"/>
                <a:gd name="connsiteX9" fmla="*/ 1245541 w 1254654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423 w 1254736"/>
                <a:gd name="connsiteY0" fmla="*/ 0 h 2400519"/>
                <a:gd name="connsiteX1" fmla="*/ 154270 w 1254736"/>
                <a:gd name="connsiteY1" fmla="*/ 524086 h 2400519"/>
                <a:gd name="connsiteX2" fmla="*/ 176 w 1254736"/>
                <a:gd name="connsiteY2" fmla="*/ 763270 h 2400519"/>
                <a:gd name="connsiteX3" fmla="*/ 122096 w 1254736"/>
                <a:gd name="connsiteY3" fmla="*/ 1114636 h 2400519"/>
                <a:gd name="connsiteX4" fmla="*/ 458223 w 1254736"/>
                <a:gd name="connsiteY4" fmla="*/ 2230120 h 2400519"/>
                <a:gd name="connsiteX5" fmla="*/ 1042423 w 1254736"/>
                <a:gd name="connsiteY5" fmla="*/ 2331720 h 2400519"/>
                <a:gd name="connsiteX6" fmla="*/ 1179583 w 1254736"/>
                <a:gd name="connsiteY6" fmla="*/ 1590040 h 2400519"/>
                <a:gd name="connsiteX7" fmla="*/ 1037343 w 1254736"/>
                <a:gd name="connsiteY7" fmla="*/ 1391920 h 2400519"/>
                <a:gd name="connsiteX8" fmla="*/ 1230383 w 1254736"/>
                <a:gd name="connsiteY8" fmla="*/ 1168400 h 2400519"/>
                <a:gd name="connsiteX9" fmla="*/ 1245623 w 1254736"/>
                <a:gd name="connsiteY9" fmla="*/ 767080 h 2400519"/>
                <a:gd name="connsiteX0" fmla="*/ 162057 w 1263370"/>
                <a:gd name="connsiteY0" fmla="*/ 0 h 2400519"/>
                <a:gd name="connsiteX1" fmla="*/ 162904 w 1263370"/>
                <a:gd name="connsiteY1" fmla="*/ 524086 h 2400519"/>
                <a:gd name="connsiteX2" fmla="*/ 343 w 1263370"/>
                <a:gd name="connsiteY2" fmla="*/ 769620 h 2400519"/>
                <a:gd name="connsiteX3" fmla="*/ 130730 w 1263370"/>
                <a:gd name="connsiteY3" fmla="*/ 1114636 h 2400519"/>
                <a:gd name="connsiteX4" fmla="*/ 466857 w 1263370"/>
                <a:gd name="connsiteY4" fmla="*/ 2230120 h 2400519"/>
                <a:gd name="connsiteX5" fmla="*/ 1051057 w 1263370"/>
                <a:gd name="connsiteY5" fmla="*/ 2331720 h 2400519"/>
                <a:gd name="connsiteX6" fmla="*/ 1188217 w 1263370"/>
                <a:gd name="connsiteY6" fmla="*/ 1590040 h 2400519"/>
                <a:gd name="connsiteX7" fmla="*/ 1045977 w 1263370"/>
                <a:gd name="connsiteY7" fmla="*/ 1391920 h 2400519"/>
                <a:gd name="connsiteX8" fmla="*/ 1239017 w 1263370"/>
                <a:gd name="connsiteY8" fmla="*/ 1168400 h 2400519"/>
                <a:gd name="connsiteX9" fmla="*/ 1254257 w 1263370"/>
                <a:gd name="connsiteY9" fmla="*/ 767080 h 2400519"/>
                <a:gd name="connsiteX0" fmla="*/ 161732 w 1263045"/>
                <a:gd name="connsiteY0" fmla="*/ 0 h 2400519"/>
                <a:gd name="connsiteX1" fmla="*/ 162579 w 1263045"/>
                <a:gd name="connsiteY1" fmla="*/ 524086 h 2400519"/>
                <a:gd name="connsiteX2" fmla="*/ 18 w 1263045"/>
                <a:gd name="connsiteY2" fmla="*/ 769620 h 2400519"/>
                <a:gd name="connsiteX3" fmla="*/ 130405 w 1263045"/>
                <a:gd name="connsiteY3" fmla="*/ 1114636 h 2400519"/>
                <a:gd name="connsiteX4" fmla="*/ 466532 w 1263045"/>
                <a:gd name="connsiteY4" fmla="*/ 2230120 h 2400519"/>
                <a:gd name="connsiteX5" fmla="*/ 1050732 w 1263045"/>
                <a:gd name="connsiteY5" fmla="*/ 2331720 h 2400519"/>
                <a:gd name="connsiteX6" fmla="*/ 1187892 w 1263045"/>
                <a:gd name="connsiteY6" fmla="*/ 1590040 h 2400519"/>
                <a:gd name="connsiteX7" fmla="*/ 1045652 w 1263045"/>
                <a:gd name="connsiteY7" fmla="*/ 1391920 h 2400519"/>
                <a:gd name="connsiteX8" fmla="*/ 1238692 w 1263045"/>
                <a:gd name="connsiteY8" fmla="*/ 1168400 h 2400519"/>
                <a:gd name="connsiteX9" fmla="*/ 1253932 w 1263045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789 w 1246102"/>
                <a:gd name="connsiteY0" fmla="*/ 0 h 2400519"/>
                <a:gd name="connsiteX1" fmla="*/ 145636 w 1246102"/>
                <a:gd name="connsiteY1" fmla="*/ 524086 h 2400519"/>
                <a:gd name="connsiteX2" fmla="*/ 9 w 1246102"/>
                <a:gd name="connsiteY2" fmla="*/ 771737 h 2400519"/>
                <a:gd name="connsiteX3" fmla="*/ 113462 w 1246102"/>
                <a:gd name="connsiteY3" fmla="*/ 1114636 h 2400519"/>
                <a:gd name="connsiteX4" fmla="*/ 449589 w 1246102"/>
                <a:gd name="connsiteY4" fmla="*/ 2230120 h 2400519"/>
                <a:gd name="connsiteX5" fmla="*/ 1033789 w 1246102"/>
                <a:gd name="connsiteY5" fmla="*/ 2331720 h 2400519"/>
                <a:gd name="connsiteX6" fmla="*/ 1170949 w 1246102"/>
                <a:gd name="connsiteY6" fmla="*/ 1590040 h 2400519"/>
                <a:gd name="connsiteX7" fmla="*/ 1028709 w 1246102"/>
                <a:gd name="connsiteY7" fmla="*/ 1391920 h 2400519"/>
                <a:gd name="connsiteX8" fmla="*/ 1221749 w 1246102"/>
                <a:gd name="connsiteY8" fmla="*/ 1168400 h 2400519"/>
                <a:gd name="connsiteX9" fmla="*/ 1236989 w 1246102"/>
                <a:gd name="connsiteY9" fmla="*/ 767080 h 2400519"/>
                <a:gd name="connsiteX0" fmla="*/ 144804 w 1246117"/>
                <a:gd name="connsiteY0" fmla="*/ 0 h 2389236"/>
                <a:gd name="connsiteX1" fmla="*/ 145651 w 1246117"/>
                <a:gd name="connsiteY1" fmla="*/ 524086 h 2389236"/>
                <a:gd name="connsiteX2" fmla="*/ 24 w 1246117"/>
                <a:gd name="connsiteY2" fmla="*/ 771737 h 2389236"/>
                <a:gd name="connsiteX3" fmla="*/ 113477 w 1246117"/>
                <a:gd name="connsiteY3" fmla="*/ 1114636 h 2389236"/>
                <a:gd name="connsiteX4" fmla="*/ 464420 w 1246117"/>
                <a:gd name="connsiteY4" fmla="*/ 2202603 h 2389236"/>
                <a:gd name="connsiteX5" fmla="*/ 1033804 w 1246117"/>
                <a:gd name="connsiteY5" fmla="*/ 2331720 h 2389236"/>
                <a:gd name="connsiteX6" fmla="*/ 1170964 w 1246117"/>
                <a:gd name="connsiteY6" fmla="*/ 1590040 h 2389236"/>
                <a:gd name="connsiteX7" fmla="*/ 1028724 w 1246117"/>
                <a:gd name="connsiteY7" fmla="*/ 1391920 h 2389236"/>
                <a:gd name="connsiteX8" fmla="*/ 1221764 w 1246117"/>
                <a:gd name="connsiteY8" fmla="*/ 1168400 h 2389236"/>
                <a:gd name="connsiteX9" fmla="*/ 1237004 w 1246117"/>
                <a:gd name="connsiteY9" fmla="*/ 767080 h 2389236"/>
                <a:gd name="connsiteX0" fmla="*/ 144789 w 1246102"/>
                <a:gd name="connsiteY0" fmla="*/ 0 h 2389236"/>
                <a:gd name="connsiteX1" fmla="*/ 145636 w 1246102"/>
                <a:gd name="connsiteY1" fmla="*/ 524086 h 2389236"/>
                <a:gd name="connsiteX2" fmla="*/ 9 w 1246102"/>
                <a:gd name="connsiteY2" fmla="*/ 771737 h 2389236"/>
                <a:gd name="connsiteX3" fmla="*/ 113462 w 1246102"/>
                <a:gd name="connsiteY3" fmla="*/ 1114636 h 2389236"/>
                <a:gd name="connsiteX4" fmla="*/ 464405 w 1246102"/>
                <a:gd name="connsiteY4" fmla="*/ 2202603 h 2389236"/>
                <a:gd name="connsiteX5" fmla="*/ 1033789 w 1246102"/>
                <a:gd name="connsiteY5" fmla="*/ 2331720 h 2389236"/>
                <a:gd name="connsiteX6" fmla="*/ 1170949 w 1246102"/>
                <a:gd name="connsiteY6" fmla="*/ 1590040 h 2389236"/>
                <a:gd name="connsiteX7" fmla="*/ 1028709 w 1246102"/>
                <a:gd name="connsiteY7" fmla="*/ 1391920 h 2389236"/>
                <a:gd name="connsiteX8" fmla="*/ 1221749 w 1246102"/>
                <a:gd name="connsiteY8" fmla="*/ 1168400 h 2389236"/>
                <a:gd name="connsiteX9" fmla="*/ 1236989 w 1246102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783 w 1246096"/>
                <a:gd name="connsiteY0" fmla="*/ 0 h 2389236"/>
                <a:gd name="connsiteX1" fmla="*/ 145630 w 1246096"/>
                <a:gd name="connsiteY1" fmla="*/ 524086 h 2389236"/>
                <a:gd name="connsiteX2" fmla="*/ 3 w 1246096"/>
                <a:gd name="connsiteY2" fmla="*/ 771737 h 2389236"/>
                <a:gd name="connsiteX3" fmla="*/ 124039 w 1246096"/>
                <a:gd name="connsiteY3" fmla="*/ 1114636 h 2389236"/>
                <a:gd name="connsiteX4" fmla="*/ 464399 w 1246096"/>
                <a:gd name="connsiteY4" fmla="*/ 2202603 h 2389236"/>
                <a:gd name="connsiteX5" fmla="*/ 1033783 w 1246096"/>
                <a:gd name="connsiteY5" fmla="*/ 2331720 h 2389236"/>
                <a:gd name="connsiteX6" fmla="*/ 1170943 w 1246096"/>
                <a:gd name="connsiteY6" fmla="*/ 1590040 h 2389236"/>
                <a:gd name="connsiteX7" fmla="*/ 1028703 w 1246096"/>
                <a:gd name="connsiteY7" fmla="*/ 1391920 h 2389236"/>
                <a:gd name="connsiteX8" fmla="*/ 1221743 w 1246096"/>
                <a:gd name="connsiteY8" fmla="*/ 1168400 h 2389236"/>
                <a:gd name="connsiteX9" fmla="*/ 1236983 w 1246096"/>
                <a:gd name="connsiteY9" fmla="*/ 767080 h 2389236"/>
                <a:gd name="connsiteX0" fmla="*/ 144783 w 1246096"/>
                <a:gd name="connsiteY0" fmla="*/ 0 h 2386577"/>
                <a:gd name="connsiteX1" fmla="*/ 145630 w 1246096"/>
                <a:gd name="connsiteY1" fmla="*/ 524086 h 2386577"/>
                <a:gd name="connsiteX2" fmla="*/ 3 w 1246096"/>
                <a:gd name="connsiteY2" fmla="*/ 771737 h 2386577"/>
                <a:gd name="connsiteX3" fmla="*/ 124039 w 1246096"/>
                <a:gd name="connsiteY3" fmla="*/ 1114636 h 2386577"/>
                <a:gd name="connsiteX4" fmla="*/ 464399 w 1246096"/>
                <a:gd name="connsiteY4" fmla="*/ 2202603 h 2386577"/>
                <a:gd name="connsiteX5" fmla="*/ 1033783 w 1246096"/>
                <a:gd name="connsiteY5" fmla="*/ 2331720 h 2386577"/>
                <a:gd name="connsiteX6" fmla="*/ 1170943 w 1246096"/>
                <a:gd name="connsiteY6" fmla="*/ 1590040 h 2386577"/>
                <a:gd name="connsiteX7" fmla="*/ 1028703 w 1246096"/>
                <a:gd name="connsiteY7" fmla="*/ 1391920 h 2386577"/>
                <a:gd name="connsiteX8" fmla="*/ 1221743 w 1246096"/>
                <a:gd name="connsiteY8" fmla="*/ 1168400 h 2386577"/>
                <a:gd name="connsiteX9" fmla="*/ 1236983 w 1246096"/>
                <a:gd name="connsiteY9" fmla="*/ 767080 h 2386577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73915"/>
                <a:gd name="connsiteX1" fmla="*/ 145630 w 1246096"/>
                <a:gd name="connsiteY1" fmla="*/ 524086 h 2373915"/>
                <a:gd name="connsiteX2" fmla="*/ 3 w 1246096"/>
                <a:gd name="connsiteY2" fmla="*/ 771737 h 2373915"/>
                <a:gd name="connsiteX3" fmla="*/ 124039 w 1246096"/>
                <a:gd name="connsiteY3" fmla="*/ 1114636 h 2373915"/>
                <a:gd name="connsiteX4" fmla="*/ 188385 w 1246096"/>
                <a:gd name="connsiteY4" fmla="*/ 1753871 h 2373915"/>
                <a:gd name="connsiteX5" fmla="*/ 464399 w 1246096"/>
                <a:gd name="connsiteY5" fmla="*/ 2202603 h 2373915"/>
                <a:gd name="connsiteX6" fmla="*/ 1033783 w 1246096"/>
                <a:gd name="connsiteY6" fmla="*/ 2331720 h 2373915"/>
                <a:gd name="connsiteX7" fmla="*/ 1170943 w 1246096"/>
                <a:gd name="connsiteY7" fmla="*/ 1590040 h 2373915"/>
                <a:gd name="connsiteX8" fmla="*/ 1028703 w 1246096"/>
                <a:gd name="connsiteY8" fmla="*/ 1391920 h 2373915"/>
                <a:gd name="connsiteX9" fmla="*/ 1221743 w 1246096"/>
                <a:gd name="connsiteY9" fmla="*/ 1168400 h 2373915"/>
                <a:gd name="connsiteX10" fmla="*/ 1236983 w 1246096"/>
                <a:gd name="connsiteY10" fmla="*/ 767080 h 2373915"/>
                <a:gd name="connsiteX0" fmla="*/ 144783 w 1246096"/>
                <a:gd name="connsiteY0" fmla="*/ 0 h 2399829"/>
                <a:gd name="connsiteX1" fmla="*/ 145630 w 1246096"/>
                <a:gd name="connsiteY1" fmla="*/ 524086 h 2399829"/>
                <a:gd name="connsiteX2" fmla="*/ 3 w 1246096"/>
                <a:gd name="connsiteY2" fmla="*/ 771737 h 2399829"/>
                <a:gd name="connsiteX3" fmla="*/ 124039 w 1246096"/>
                <a:gd name="connsiteY3" fmla="*/ 1114636 h 2399829"/>
                <a:gd name="connsiteX4" fmla="*/ 188385 w 1246096"/>
                <a:gd name="connsiteY4" fmla="*/ 1753871 h 2399829"/>
                <a:gd name="connsiteX5" fmla="*/ 464399 w 1246096"/>
                <a:gd name="connsiteY5" fmla="*/ 2202603 h 2399829"/>
                <a:gd name="connsiteX6" fmla="*/ 978750 w 1246096"/>
                <a:gd name="connsiteY6" fmla="*/ 2367703 h 2399829"/>
                <a:gd name="connsiteX7" fmla="*/ 1170943 w 1246096"/>
                <a:gd name="connsiteY7" fmla="*/ 1590040 h 2399829"/>
                <a:gd name="connsiteX8" fmla="*/ 1028703 w 1246096"/>
                <a:gd name="connsiteY8" fmla="*/ 1391920 h 2399829"/>
                <a:gd name="connsiteX9" fmla="*/ 1221743 w 1246096"/>
                <a:gd name="connsiteY9" fmla="*/ 1168400 h 2399829"/>
                <a:gd name="connsiteX10" fmla="*/ 1236983 w 1246096"/>
                <a:gd name="connsiteY10" fmla="*/ 767080 h 2399829"/>
                <a:gd name="connsiteX0" fmla="*/ 144783 w 1246096"/>
                <a:gd name="connsiteY0" fmla="*/ 0 h 2419022"/>
                <a:gd name="connsiteX1" fmla="*/ 145630 w 1246096"/>
                <a:gd name="connsiteY1" fmla="*/ 524086 h 2419022"/>
                <a:gd name="connsiteX2" fmla="*/ 3 w 1246096"/>
                <a:gd name="connsiteY2" fmla="*/ 771737 h 2419022"/>
                <a:gd name="connsiteX3" fmla="*/ 124039 w 1246096"/>
                <a:gd name="connsiteY3" fmla="*/ 1114636 h 2419022"/>
                <a:gd name="connsiteX4" fmla="*/ 188385 w 1246096"/>
                <a:gd name="connsiteY4" fmla="*/ 1753871 h 2419022"/>
                <a:gd name="connsiteX5" fmla="*/ 464399 w 1246096"/>
                <a:gd name="connsiteY5" fmla="*/ 2202603 h 2419022"/>
                <a:gd name="connsiteX6" fmla="*/ 978750 w 1246096"/>
                <a:gd name="connsiteY6" fmla="*/ 2367703 h 2419022"/>
                <a:gd name="connsiteX7" fmla="*/ 1170943 w 1246096"/>
                <a:gd name="connsiteY7" fmla="*/ 1590040 h 2419022"/>
                <a:gd name="connsiteX8" fmla="*/ 1028703 w 1246096"/>
                <a:gd name="connsiteY8" fmla="*/ 1391920 h 2419022"/>
                <a:gd name="connsiteX9" fmla="*/ 1221743 w 1246096"/>
                <a:gd name="connsiteY9" fmla="*/ 1168400 h 2419022"/>
                <a:gd name="connsiteX10" fmla="*/ 1236983 w 1246096"/>
                <a:gd name="connsiteY10" fmla="*/ 767080 h 2419022"/>
                <a:gd name="connsiteX0" fmla="*/ 144783 w 1246096"/>
                <a:gd name="connsiteY0" fmla="*/ 0 h 2389903"/>
                <a:gd name="connsiteX1" fmla="*/ 145630 w 1246096"/>
                <a:gd name="connsiteY1" fmla="*/ 524086 h 2389903"/>
                <a:gd name="connsiteX2" fmla="*/ 3 w 1246096"/>
                <a:gd name="connsiteY2" fmla="*/ 771737 h 2389903"/>
                <a:gd name="connsiteX3" fmla="*/ 124039 w 1246096"/>
                <a:gd name="connsiteY3" fmla="*/ 1114636 h 2389903"/>
                <a:gd name="connsiteX4" fmla="*/ 188385 w 1246096"/>
                <a:gd name="connsiteY4" fmla="*/ 1753871 h 2389903"/>
                <a:gd name="connsiteX5" fmla="*/ 464399 w 1246096"/>
                <a:gd name="connsiteY5" fmla="*/ 2202603 h 2389903"/>
                <a:gd name="connsiteX6" fmla="*/ 997800 w 1246096"/>
                <a:gd name="connsiteY6" fmla="*/ 2333837 h 2389903"/>
                <a:gd name="connsiteX7" fmla="*/ 1170943 w 1246096"/>
                <a:gd name="connsiteY7" fmla="*/ 1590040 h 2389903"/>
                <a:gd name="connsiteX8" fmla="*/ 1028703 w 1246096"/>
                <a:gd name="connsiteY8" fmla="*/ 1391920 h 2389903"/>
                <a:gd name="connsiteX9" fmla="*/ 1221743 w 1246096"/>
                <a:gd name="connsiteY9" fmla="*/ 1168400 h 2389903"/>
                <a:gd name="connsiteX10" fmla="*/ 1236983 w 1246096"/>
                <a:gd name="connsiteY10" fmla="*/ 767080 h 2389903"/>
                <a:gd name="connsiteX0" fmla="*/ 144783 w 1246096"/>
                <a:gd name="connsiteY0" fmla="*/ 0 h 2383524"/>
                <a:gd name="connsiteX1" fmla="*/ 145630 w 1246096"/>
                <a:gd name="connsiteY1" fmla="*/ 524086 h 2383524"/>
                <a:gd name="connsiteX2" fmla="*/ 3 w 1246096"/>
                <a:gd name="connsiteY2" fmla="*/ 771737 h 2383524"/>
                <a:gd name="connsiteX3" fmla="*/ 124039 w 1246096"/>
                <a:gd name="connsiteY3" fmla="*/ 1114636 h 2383524"/>
                <a:gd name="connsiteX4" fmla="*/ 188385 w 1246096"/>
                <a:gd name="connsiteY4" fmla="*/ 1753871 h 2383524"/>
                <a:gd name="connsiteX5" fmla="*/ 464399 w 1246096"/>
                <a:gd name="connsiteY5" fmla="*/ 2202603 h 2383524"/>
                <a:gd name="connsiteX6" fmla="*/ 997800 w 1246096"/>
                <a:gd name="connsiteY6" fmla="*/ 2333837 h 2383524"/>
                <a:gd name="connsiteX7" fmla="*/ 1170943 w 1246096"/>
                <a:gd name="connsiteY7" fmla="*/ 1590040 h 2383524"/>
                <a:gd name="connsiteX8" fmla="*/ 1028703 w 1246096"/>
                <a:gd name="connsiteY8" fmla="*/ 1391920 h 2383524"/>
                <a:gd name="connsiteX9" fmla="*/ 1221743 w 1246096"/>
                <a:gd name="connsiteY9" fmla="*/ 1168400 h 2383524"/>
                <a:gd name="connsiteX10" fmla="*/ 1236983 w 1246096"/>
                <a:gd name="connsiteY10" fmla="*/ 767080 h 2383524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0844"/>
                <a:gd name="connsiteX1" fmla="*/ 145630 w 1246096"/>
                <a:gd name="connsiteY1" fmla="*/ 524086 h 2390844"/>
                <a:gd name="connsiteX2" fmla="*/ 3 w 1246096"/>
                <a:gd name="connsiteY2" fmla="*/ 771737 h 2390844"/>
                <a:gd name="connsiteX3" fmla="*/ 124039 w 1246096"/>
                <a:gd name="connsiteY3" fmla="*/ 1114636 h 2390844"/>
                <a:gd name="connsiteX4" fmla="*/ 188385 w 1246096"/>
                <a:gd name="connsiteY4" fmla="*/ 1753871 h 2390844"/>
                <a:gd name="connsiteX5" fmla="*/ 479215 w 1246096"/>
                <a:gd name="connsiteY5" fmla="*/ 2221653 h 2390844"/>
                <a:gd name="connsiteX6" fmla="*/ 993567 w 1246096"/>
                <a:gd name="connsiteY6" fmla="*/ 2352887 h 2390844"/>
                <a:gd name="connsiteX7" fmla="*/ 1170943 w 1246096"/>
                <a:gd name="connsiteY7" fmla="*/ 1590040 h 2390844"/>
                <a:gd name="connsiteX8" fmla="*/ 1028703 w 1246096"/>
                <a:gd name="connsiteY8" fmla="*/ 1391920 h 2390844"/>
                <a:gd name="connsiteX9" fmla="*/ 1221743 w 1246096"/>
                <a:gd name="connsiteY9" fmla="*/ 1168400 h 2390844"/>
                <a:gd name="connsiteX10" fmla="*/ 1236983 w 1246096"/>
                <a:gd name="connsiteY10" fmla="*/ 767080 h 2390844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391920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0059"/>
                <a:gd name="connsiteY0" fmla="*/ 0 h 2393777"/>
                <a:gd name="connsiteX1" fmla="*/ 145630 w 1240059"/>
                <a:gd name="connsiteY1" fmla="*/ 524086 h 2393777"/>
                <a:gd name="connsiteX2" fmla="*/ 3 w 1240059"/>
                <a:gd name="connsiteY2" fmla="*/ 771737 h 2393777"/>
                <a:gd name="connsiteX3" fmla="*/ 124039 w 1240059"/>
                <a:gd name="connsiteY3" fmla="*/ 1114636 h 2393777"/>
                <a:gd name="connsiteX4" fmla="*/ 188385 w 1240059"/>
                <a:gd name="connsiteY4" fmla="*/ 1753871 h 2393777"/>
                <a:gd name="connsiteX5" fmla="*/ 479215 w 1240059"/>
                <a:gd name="connsiteY5" fmla="*/ 2221653 h 2393777"/>
                <a:gd name="connsiteX6" fmla="*/ 993567 w 1240059"/>
                <a:gd name="connsiteY6" fmla="*/ 2352887 h 2393777"/>
                <a:gd name="connsiteX7" fmla="*/ 1170943 w 1240059"/>
                <a:gd name="connsiteY7" fmla="*/ 1590040 h 2393777"/>
                <a:gd name="connsiteX8" fmla="*/ 1028703 w 1240059"/>
                <a:gd name="connsiteY8" fmla="*/ 1391920 h 2393777"/>
                <a:gd name="connsiteX9" fmla="*/ 1221743 w 1240059"/>
                <a:gd name="connsiteY9" fmla="*/ 1168400 h 2393777"/>
                <a:gd name="connsiteX10" fmla="*/ 1236983 w 1240059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55 w 1245442"/>
                <a:gd name="connsiteY0" fmla="*/ 0 h 2390726"/>
                <a:gd name="connsiteX1" fmla="*/ 145701 w 1245442"/>
                <a:gd name="connsiteY1" fmla="*/ 479636 h 2390726"/>
                <a:gd name="connsiteX2" fmla="*/ 75 w 1245442"/>
                <a:gd name="connsiteY2" fmla="*/ 771737 h 2390726"/>
                <a:gd name="connsiteX3" fmla="*/ 124111 w 1245442"/>
                <a:gd name="connsiteY3" fmla="*/ 1114636 h 2390726"/>
                <a:gd name="connsiteX4" fmla="*/ 188457 w 1245442"/>
                <a:gd name="connsiteY4" fmla="*/ 1753871 h 2390726"/>
                <a:gd name="connsiteX5" fmla="*/ 479287 w 1245442"/>
                <a:gd name="connsiteY5" fmla="*/ 2221653 h 2390726"/>
                <a:gd name="connsiteX6" fmla="*/ 993639 w 1245442"/>
                <a:gd name="connsiteY6" fmla="*/ 2352887 h 2390726"/>
                <a:gd name="connsiteX7" fmla="*/ 1168899 w 1245442"/>
                <a:gd name="connsiteY7" fmla="*/ 1632373 h 2390726"/>
                <a:gd name="connsiteX8" fmla="*/ 1041475 w 1245442"/>
                <a:gd name="connsiteY8" fmla="*/ 1383453 h 2390726"/>
                <a:gd name="connsiteX9" fmla="*/ 1221815 w 1245442"/>
                <a:gd name="connsiteY9" fmla="*/ 1168400 h 2390726"/>
                <a:gd name="connsiteX10" fmla="*/ 1237055 w 1245442"/>
                <a:gd name="connsiteY10" fmla="*/ 767080 h 2390726"/>
                <a:gd name="connsiteX0" fmla="*/ 144783 w 1245370"/>
                <a:gd name="connsiteY0" fmla="*/ 0 h 2390726"/>
                <a:gd name="connsiteX1" fmla="*/ 145629 w 1245370"/>
                <a:gd name="connsiteY1" fmla="*/ 47963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4672"/>
                <a:gd name="connsiteY0" fmla="*/ 0 h 2390726"/>
                <a:gd name="connsiteX1" fmla="*/ 145629 w 1244672"/>
                <a:gd name="connsiteY1" fmla="*/ 479636 h 2390726"/>
                <a:gd name="connsiteX2" fmla="*/ 3 w 1244672"/>
                <a:gd name="connsiteY2" fmla="*/ 771737 h 2390726"/>
                <a:gd name="connsiteX3" fmla="*/ 124039 w 1244672"/>
                <a:gd name="connsiteY3" fmla="*/ 1114636 h 2390726"/>
                <a:gd name="connsiteX4" fmla="*/ 188385 w 1244672"/>
                <a:gd name="connsiteY4" fmla="*/ 1753871 h 2390726"/>
                <a:gd name="connsiteX5" fmla="*/ 479215 w 1244672"/>
                <a:gd name="connsiteY5" fmla="*/ 2221653 h 2390726"/>
                <a:gd name="connsiteX6" fmla="*/ 993567 w 1244672"/>
                <a:gd name="connsiteY6" fmla="*/ 2352887 h 2390726"/>
                <a:gd name="connsiteX7" fmla="*/ 1168827 w 1244672"/>
                <a:gd name="connsiteY7" fmla="*/ 1632373 h 2390726"/>
                <a:gd name="connsiteX8" fmla="*/ 1054103 w 1244672"/>
                <a:gd name="connsiteY8" fmla="*/ 1415203 h 2390726"/>
                <a:gd name="connsiteX9" fmla="*/ 1221743 w 1244672"/>
                <a:gd name="connsiteY9" fmla="*/ 1168400 h 2390726"/>
                <a:gd name="connsiteX10" fmla="*/ 1236983 w 1244672"/>
                <a:gd name="connsiteY10" fmla="*/ 767080 h 2390726"/>
                <a:gd name="connsiteX0" fmla="*/ 144783 w 1240619"/>
                <a:gd name="connsiteY0" fmla="*/ 0 h 2390726"/>
                <a:gd name="connsiteX1" fmla="*/ 145629 w 1240619"/>
                <a:gd name="connsiteY1" fmla="*/ 479636 h 2390726"/>
                <a:gd name="connsiteX2" fmla="*/ 3 w 1240619"/>
                <a:gd name="connsiteY2" fmla="*/ 771737 h 2390726"/>
                <a:gd name="connsiteX3" fmla="*/ 124039 w 1240619"/>
                <a:gd name="connsiteY3" fmla="*/ 1114636 h 2390726"/>
                <a:gd name="connsiteX4" fmla="*/ 188385 w 1240619"/>
                <a:gd name="connsiteY4" fmla="*/ 1753871 h 2390726"/>
                <a:gd name="connsiteX5" fmla="*/ 479215 w 1240619"/>
                <a:gd name="connsiteY5" fmla="*/ 2221653 h 2390726"/>
                <a:gd name="connsiteX6" fmla="*/ 993567 w 1240619"/>
                <a:gd name="connsiteY6" fmla="*/ 2352887 h 2390726"/>
                <a:gd name="connsiteX7" fmla="*/ 1168827 w 1240619"/>
                <a:gd name="connsiteY7" fmla="*/ 1632373 h 2390726"/>
                <a:gd name="connsiteX8" fmla="*/ 1054103 w 1240619"/>
                <a:gd name="connsiteY8" fmla="*/ 1415203 h 2390726"/>
                <a:gd name="connsiteX9" fmla="*/ 1221743 w 1240619"/>
                <a:gd name="connsiteY9" fmla="*/ 1168400 h 2390726"/>
                <a:gd name="connsiteX10" fmla="*/ 1236983 w 1240619"/>
                <a:gd name="connsiteY10" fmla="*/ 767080 h 2390726"/>
                <a:gd name="connsiteX0" fmla="*/ 144783 w 1245609"/>
                <a:gd name="connsiteY0" fmla="*/ 0 h 2390726"/>
                <a:gd name="connsiteX1" fmla="*/ 145629 w 1245609"/>
                <a:gd name="connsiteY1" fmla="*/ 479636 h 2390726"/>
                <a:gd name="connsiteX2" fmla="*/ 3 w 1245609"/>
                <a:gd name="connsiteY2" fmla="*/ 771737 h 2390726"/>
                <a:gd name="connsiteX3" fmla="*/ 124039 w 1245609"/>
                <a:gd name="connsiteY3" fmla="*/ 1114636 h 2390726"/>
                <a:gd name="connsiteX4" fmla="*/ 188385 w 1245609"/>
                <a:gd name="connsiteY4" fmla="*/ 1753871 h 2390726"/>
                <a:gd name="connsiteX5" fmla="*/ 479215 w 1245609"/>
                <a:gd name="connsiteY5" fmla="*/ 2221653 h 2390726"/>
                <a:gd name="connsiteX6" fmla="*/ 993567 w 1245609"/>
                <a:gd name="connsiteY6" fmla="*/ 2352887 h 2390726"/>
                <a:gd name="connsiteX7" fmla="*/ 1168827 w 1245609"/>
                <a:gd name="connsiteY7" fmla="*/ 1632373 h 2390726"/>
                <a:gd name="connsiteX8" fmla="*/ 1037170 w 1245609"/>
                <a:gd name="connsiteY8" fmla="*/ 1410969 h 2390726"/>
                <a:gd name="connsiteX9" fmla="*/ 1221743 w 1245609"/>
                <a:gd name="connsiteY9" fmla="*/ 1168400 h 2390726"/>
                <a:gd name="connsiteX10" fmla="*/ 1236983 w 1245609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79219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40038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9403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59142 h 2387077"/>
                <a:gd name="connsiteX0" fmla="*/ 144783 w 1240410"/>
                <a:gd name="connsiteY0" fmla="*/ 0 h 2387077"/>
                <a:gd name="connsiteX1" fmla="*/ 145629 w 1240410"/>
                <a:gd name="connsiteY1" fmla="*/ 479636 h 2387077"/>
                <a:gd name="connsiteX2" fmla="*/ 3 w 1240410"/>
                <a:gd name="connsiteY2" fmla="*/ 771737 h 2387077"/>
                <a:gd name="connsiteX3" fmla="*/ 124039 w 1240410"/>
                <a:gd name="connsiteY3" fmla="*/ 1114636 h 2387077"/>
                <a:gd name="connsiteX4" fmla="*/ 188385 w 1240410"/>
                <a:gd name="connsiteY4" fmla="*/ 1753871 h 2387077"/>
                <a:gd name="connsiteX5" fmla="*/ 479215 w 1240410"/>
                <a:gd name="connsiteY5" fmla="*/ 2221653 h 2387077"/>
                <a:gd name="connsiteX6" fmla="*/ 993567 w 1240410"/>
                <a:gd name="connsiteY6" fmla="*/ 2352887 h 2387077"/>
                <a:gd name="connsiteX7" fmla="*/ 1168827 w 1240410"/>
                <a:gd name="connsiteY7" fmla="*/ 1683173 h 2387077"/>
                <a:gd name="connsiteX8" fmla="*/ 1043520 w 1240410"/>
                <a:gd name="connsiteY8" fmla="*/ 1394036 h 2387077"/>
                <a:gd name="connsiteX9" fmla="*/ 1221743 w 1240410"/>
                <a:gd name="connsiteY9" fmla="*/ 1151467 h 2387077"/>
                <a:gd name="connsiteX10" fmla="*/ 1236983 w 1240410"/>
                <a:gd name="connsiteY10" fmla="*/ 759142 h 2387077"/>
                <a:gd name="connsiteX0" fmla="*/ 144783 w 1244307"/>
                <a:gd name="connsiteY0" fmla="*/ 0 h 2387077"/>
                <a:gd name="connsiteX1" fmla="*/ 145629 w 1244307"/>
                <a:gd name="connsiteY1" fmla="*/ 479636 h 2387077"/>
                <a:gd name="connsiteX2" fmla="*/ 3 w 1244307"/>
                <a:gd name="connsiteY2" fmla="*/ 771737 h 2387077"/>
                <a:gd name="connsiteX3" fmla="*/ 124039 w 1244307"/>
                <a:gd name="connsiteY3" fmla="*/ 1114636 h 2387077"/>
                <a:gd name="connsiteX4" fmla="*/ 188385 w 1244307"/>
                <a:gd name="connsiteY4" fmla="*/ 1753871 h 2387077"/>
                <a:gd name="connsiteX5" fmla="*/ 479215 w 1244307"/>
                <a:gd name="connsiteY5" fmla="*/ 2221653 h 2387077"/>
                <a:gd name="connsiteX6" fmla="*/ 993567 w 1244307"/>
                <a:gd name="connsiteY6" fmla="*/ 2352887 h 2387077"/>
                <a:gd name="connsiteX7" fmla="*/ 1168827 w 1244307"/>
                <a:gd name="connsiteY7" fmla="*/ 1683173 h 2387077"/>
                <a:gd name="connsiteX8" fmla="*/ 1043520 w 1244307"/>
                <a:gd name="connsiteY8" fmla="*/ 1394036 h 2387077"/>
                <a:gd name="connsiteX9" fmla="*/ 1228093 w 1244307"/>
                <a:gd name="connsiteY9" fmla="*/ 1173692 h 2387077"/>
                <a:gd name="connsiteX10" fmla="*/ 1236983 w 1244307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43520 w 1236983"/>
                <a:gd name="connsiteY8" fmla="*/ 1394036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3271"/>
                <a:gd name="connsiteY0" fmla="*/ 0 h 2387077"/>
                <a:gd name="connsiteX1" fmla="*/ 145629 w 1243271"/>
                <a:gd name="connsiteY1" fmla="*/ 479636 h 2387077"/>
                <a:gd name="connsiteX2" fmla="*/ 3 w 1243271"/>
                <a:gd name="connsiteY2" fmla="*/ 771737 h 2387077"/>
                <a:gd name="connsiteX3" fmla="*/ 124039 w 1243271"/>
                <a:gd name="connsiteY3" fmla="*/ 1114636 h 2387077"/>
                <a:gd name="connsiteX4" fmla="*/ 188385 w 1243271"/>
                <a:gd name="connsiteY4" fmla="*/ 1753871 h 2387077"/>
                <a:gd name="connsiteX5" fmla="*/ 479215 w 1243271"/>
                <a:gd name="connsiteY5" fmla="*/ 2221653 h 2387077"/>
                <a:gd name="connsiteX6" fmla="*/ 993567 w 1243271"/>
                <a:gd name="connsiteY6" fmla="*/ 2352887 h 2387077"/>
                <a:gd name="connsiteX7" fmla="*/ 1168827 w 1243271"/>
                <a:gd name="connsiteY7" fmla="*/ 1683173 h 2387077"/>
                <a:gd name="connsiteX8" fmla="*/ 1057808 w 1243271"/>
                <a:gd name="connsiteY8" fmla="*/ 1397211 h 2387077"/>
                <a:gd name="connsiteX9" fmla="*/ 1228093 w 1243271"/>
                <a:gd name="connsiteY9" fmla="*/ 1173692 h 2387077"/>
                <a:gd name="connsiteX10" fmla="*/ 1236983 w 1243271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949145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857639 w 1236983"/>
                <a:gd name="connsiteY8" fmla="*/ 1391335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373545 w 1465745"/>
                <a:gd name="connsiteY0" fmla="*/ 0 h 2375395"/>
                <a:gd name="connsiteX1" fmla="*/ 374391 w 1465745"/>
                <a:gd name="connsiteY1" fmla="*/ 479636 h 2375395"/>
                <a:gd name="connsiteX2" fmla="*/ 0 w 1465745"/>
                <a:gd name="connsiteY2" fmla="*/ 742360 h 2375395"/>
                <a:gd name="connsiteX3" fmla="*/ 352801 w 1465745"/>
                <a:gd name="connsiteY3" fmla="*/ 1114636 h 2375395"/>
                <a:gd name="connsiteX4" fmla="*/ 417147 w 1465745"/>
                <a:gd name="connsiteY4" fmla="*/ 1753871 h 2375395"/>
                <a:gd name="connsiteX5" fmla="*/ 707977 w 1465745"/>
                <a:gd name="connsiteY5" fmla="*/ 2221653 h 2375395"/>
                <a:gd name="connsiteX6" fmla="*/ 1222329 w 1465745"/>
                <a:gd name="connsiteY6" fmla="*/ 2352887 h 2375395"/>
                <a:gd name="connsiteX7" fmla="*/ 1357555 w 1465745"/>
                <a:gd name="connsiteY7" fmla="*/ 1847683 h 2375395"/>
                <a:gd name="connsiteX8" fmla="*/ 1143592 w 1465745"/>
                <a:gd name="connsiteY8" fmla="*/ 1379584 h 2375395"/>
                <a:gd name="connsiteX9" fmla="*/ 1456855 w 1465745"/>
                <a:gd name="connsiteY9" fmla="*/ 1173692 h 2375395"/>
                <a:gd name="connsiteX10" fmla="*/ 1465745 w 1465745"/>
                <a:gd name="connsiteY10" fmla="*/ 759142 h 2375395"/>
                <a:gd name="connsiteX0" fmla="*/ 373873 w 1466073"/>
                <a:gd name="connsiteY0" fmla="*/ 0 h 2375395"/>
                <a:gd name="connsiteX1" fmla="*/ 374719 w 1466073"/>
                <a:gd name="connsiteY1" fmla="*/ 479636 h 2375395"/>
                <a:gd name="connsiteX2" fmla="*/ 328 w 1466073"/>
                <a:gd name="connsiteY2" fmla="*/ 742360 h 2375395"/>
                <a:gd name="connsiteX3" fmla="*/ 353129 w 1466073"/>
                <a:gd name="connsiteY3" fmla="*/ 1114636 h 2375395"/>
                <a:gd name="connsiteX4" fmla="*/ 417475 w 1466073"/>
                <a:gd name="connsiteY4" fmla="*/ 1753871 h 2375395"/>
                <a:gd name="connsiteX5" fmla="*/ 708305 w 1466073"/>
                <a:gd name="connsiteY5" fmla="*/ 2221653 h 2375395"/>
                <a:gd name="connsiteX6" fmla="*/ 1222657 w 1466073"/>
                <a:gd name="connsiteY6" fmla="*/ 2352887 h 2375395"/>
                <a:gd name="connsiteX7" fmla="*/ 1357883 w 1466073"/>
                <a:gd name="connsiteY7" fmla="*/ 1847683 h 2375395"/>
                <a:gd name="connsiteX8" fmla="*/ 1143920 w 1466073"/>
                <a:gd name="connsiteY8" fmla="*/ 1379584 h 2375395"/>
                <a:gd name="connsiteX9" fmla="*/ 1457183 w 1466073"/>
                <a:gd name="connsiteY9" fmla="*/ 1173692 h 2375395"/>
                <a:gd name="connsiteX10" fmla="*/ 1466073 w 1466073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59497 w 1465746"/>
                <a:gd name="connsiteY9" fmla="*/ 1135706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38368 w 1465746"/>
                <a:gd name="connsiteY9" fmla="*/ 1195398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483"/>
                <a:gd name="connsiteY0" fmla="*/ 0 h 2376654"/>
                <a:gd name="connsiteX1" fmla="*/ 374392 w 1487483"/>
                <a:gd name="connsiteY1" fmla="*/ 479636 h 2376654"/>
                <a:gd name="connsiteX2" fmla="*/ 1 w 1487483"/>
                <a:gd name="connsiteY2" fmla="*/ 742360 h 2376654"/>
                <a:gd name="connsiteX3" fmla="*/ 352802 w 1487483"/>
                <a:gd name="connsiteY3" fmla="*/ 1114636 h 2376654"/>
                <a:gd name="connsiteX4" fmla="*/ 417148 w 1487483"/>
                <a:gd name="connsiteY4" fmla="*/ 1753871 h 2376654"/>
                <a:gd name="connsiteX5" fmla="*/ 707978 w 1487483"/>
                <a:gd name="connsiteY5" fmla="*/ 2221653 h 2376654"/>
                <a:gd name="connsiteX6" fmla="*/ 1222330 w 1487483"/>
                <a:gd name="connsiteY6" fmla="*/ 2352887 h 2376654"/>
                <a:gd name="connsiteX7" fmla="*/ 1428338 w 1487483"/>
                <a:gd name="connsiteY7" fmla="*/ 1829775 h 2376654"/>
                <a:gd name="connsiteX8" fmla="*/ 1060838 w 1487483"/>
                <a:gd name="connsiteY8" fmla="*/ 1416666 h 2376654"/>
                <a:gd name="connsiteX9" fmla="*/ 1455271 w 1487483"/>
                <a:gd name="connsiteY9" fmla="*/ 1212763 h 2376654"/>
                <a:gd name="connsiteX10" fmla="*/ 1465746 w 1487483"/>
                <a:gd name="connsiteY10" fmla="*/ 759142 h 2376654"/>
                <a:gd name="connsiteX0" fmla="*/ 373546 w 1492541"/>
                <a:gd name="connsiteY0" fmla="*/ 0 h 2376654"/>
                <a:gd name="connsiteX1" fmla="*/ 374392 w 1492541"/>
                <a:gd name="connsiteY1" fmla="*/ 479636 h 2376654"/>
                <a:gd name="connsiteX2" fmla="*/ 1 w 1492541"/>
                <a:gd name="connsiteY2" fmla="*/ 742360 h 2376654"/>
                <a:gd name="connsiteX3" fmla="*/ 352802 w 1492541"/>
                <a:gd name="connsiteY3" fmla="*/ 1114636 h 2376654"/>
                <a:gd name="connsiteX4" fmla="*/ 417148 w 1492541"/>
                <a:gd name="connsiteY4" fmla="*/ 1753871 h 2376654"/>
                <a:gd name="connsiteX5" fmla="*/ 707978 w 1492541"/>
                <a:gd name="connsiteY5" fmla="*/ 2221653 h 2376654"/>
                <a:gd name="connsiteX6" fmla="*/ 1222330 w 1492541"/>
                <a:gd name="connsiteY6" fmla="*/ 2352887 h 2376654"/>
                <a:gd name="connsiteX7" fmla="*/ 1428338 w 1492541"/>
                <a:gd name="connsiteY7" fmla="*/ 1829775 h 2376654"/>
                <a:gd name="connsiteX8" fmla="*/ 1060838 w 1492541"/>
                <a:gd name="connsiteY8" fmla="*/ 1416666 h 2376654"/>
                <a:gd name="connsiteX9" fmla="*/ 1462314 w 1492541"/>
                <a:gd name="connsiteY9" fmla="*/ 1191057 h 2376654"/>
                <a:gd name="connsiteX10" fmla="*/ 1465746 w 1492541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5746" h="2376654">
                  <a:moveTo>
                    <a:pt x="373546" y="0"/>
                  </a:moveTo>
                  <a:cubicBezTo>
                    <a:pt x="369179" y="425108"/>
                    <a:pt x="373262" y="340985"/>
                    <a:pt x="374392" y="479636"/>
                  </a:cubicBezTo>
                  <a:cubicBezTo>
                    <a:pt x="375522" y="618287"/>
                    <a:pt x="-635" y="485628"/>
                    <a:pt x="1" y="742360"/>
                  </a:cubicBezTo>
                  <a:cubicBezTo>
                    <a:pt x="637" y="999092"/>
                    <a:pt x="349306" y="929772"/>
                    <a:pt x="352802" y="1114636"/>
                  </a:cubicBezTo>
                  <a:cubicBezTo>
                    <a:pt x="356298" y="1299500"/>
                    <a:pt x="357952" y="1569368"/>
                    <a:pt x="417148" y="1753871"/>
                  </a:cubicBezTo>
                  <a:cubicBezTo>
                    <a:pt x="476344" y="1938374"/>
                    <a:pt x="597065" y="2102767"/>
                    <a:pt x="707978" y="2221653"/>
                  </a:cubicBezTo>
                  <a:cubicBezTo>
                    <a:pt x="818891" y="2340539"/>
                    <a:pt x="1102270" y="2418200"/>
                    <a:pt x="1222330" y="2352887"/>
                  </a:cubicBezTo>
                  <a:cubicBezTo>
                    <a:pt x="1342390" y="2287574"/>
                    <a:pt x="1421798" y="2052739"/>
                    <a:pt x="1428338" y="1829775"/>
                  </a:cubicBezTo>
                  <a:cubicBezTo>
                    <a:pt x="1434878" y="1606811"/>
                    <a:pt x="1049893" y="1675062"/>
                    <a:pt x="1060838" y="1416666"/>
                  </a:cubicBezTo>
                  <a:cubicBezTo>
                    <a:pt x="1071783" y="1158270"/>
                    <a:pt x="1465260" y="1351292"/>
                    <a:pt x="1462314" y="1191057"/>
                  </a:cubicBezTo>
                  <a:cubicBezTo>
                    <a:pt x="1459368" y="1030822"/>
                    <a:pt x="1462782" y="949007"/>
                    <a:pt x="1465746" y="759142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矢印コネクタ 36"/>
            <p:cNvCxnSpPr>
              <a:stCxn id="36" idx="1"/>
              <a:endCxn id="36" idx="3"/>
            </p:cNvCxnSpPr>
            <p:nvPr/>
          </p:nvCxnSpPr>
          <p:spPr>
            <a:xfrm>
              <a:off x="2857204" y="5736760"/>
              <a:ext cx="1659992" cy="1033727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36" idx="5"/>
              <a:endCxn id="36" idx="2"/>
            </p:cNvCxnSpPr>
            <p:nvPr/>
          </p:nvCxnSpPr>
          <p:spPr>
            <a:xfrm flipH="1">
              <a:off x="2261877" y="6253624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フリーフォーム 81"/>
            <p:cNvSpPr/>
            <p:nvPr/>
          </p:nvSpPr>
          <p:spPr>
            <a:xfrm>
              <a:off x="3078951" y="3080264"/>
              <a:ext cx="15428" cy="725281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19050 w 19050"/>
                <a:gd name="connsiteY0" fmla="*/ 0 h 687387"/>
                <a:gd name="connsiteX1" fmla="*/ 0 w 19050"/>
                <a:gd name="connsiteY1" fmla="*/ 687387 h 687387"/>
                <a:gd name="connsiteX0" fmla="*/ 14288 w 14288"/>
                <a:gd name="connsiteY0" fmla="*/ 0 h 695325"/>
                <a:gd name="connsiteX1" fmla="*/ 0 w 14288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91" h="695325">
                  <a:moveTo>
                    <a:pt x="14791" y="0"/>
                  </a:moveTo>
                  <a:cubicBezTo>
                    <a:pt x="10028" y="231775"/>
                    <a:pt x="-2672" y="454025"/>
                    <a:pt x="503" y="695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/>
            <p:cNvSpPr/>
            <p:nvPr/>
          </p:nvSpPr>
          <p:spPr>
            <a:xfrm flipH="1">
              <a:off x="4434237" y="3989569"/>
              <a:ext cx="11923" cy="678698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0 w 5557"/>
                <a:gd name="connsiteY0" fmla="*/ 0 h 834117"/>
                <a:gd name="connsiteX1" fmla="*/ 5557 w 5557"/>
                <a:gd name="connsiteY1" fmla="*/ 834117 h 8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7" h="834117">
                  <a:moveTo>
                    <a:pt x="0" y="0"/>
                  </a:moveTo>
                  <a:cubicBezTo>
                    <a:pt x="1852" y="278039"/>
                    <a:pt x="3705" y="556078"/>
                    <a:pt x="5557" y="83411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/>
            <p:cNvSpPr/>
            <p:nvPr/>
          </p:nvSpPr>
          <p:spPr>
            <a:xfrm>
              <a:off x="2984122" y="2761677"/>
              <a:ext cx="224847" cy="224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H="1">
              <a:off x="2278960" y="2874100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楕円 91"/>
            <p:cNvSpPr/>
            <p:nvPr/>
          </p:nvSpPr>
          <p:spPr>
            <a:xfrm>
              <a:off x="4319659" y="3253336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H="1">
              <a:off x="3944406" y="3407579"/>
              <a:ext cx="52608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楕円 92"/>
            <p:cNvSpPr/>
            <p:nvPr/>
          </p:nvSpPr>
          <p:spPr>
            <a:xfrm>
              <a:off x="2951200" y="2323904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矢印コネクタ 93"/>
            <p:cNvCxnSpPr/>
            <p:nvPr/>
          </p:nvCxnSpPr>
          <p:spPr>
            <a:xfrm flipH="1">
              <a:off x="2624355" y="2478146"/>
              <a:ext cx="47767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3914734" y="3278419"/>
              <a:ext cx="34973" cy="136111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2588645" y="2391978"/>
              <a:ext cx="35710" cy="138984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楕円 40"/>
            <p:cNvSpPr/>
            <p:nvPr/>
          </p:nvSpPr>
          <p:spPr>
            <a:xfrm>
              <a:off x="3602432" y="5204037"/>
              <a:ext cx="209257" cy="2086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004076" y="2986524"/>
              <a:ext cx="361778" cy="31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45" y="2993090"/>
              <a:ext cx="235255" cy="244303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709838" y="2059415"/>
              <a:ext cx="274284" cy="33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84" y="2065981"/>
              <a:ext cx="235255" cy="244303"/>
            </a:xfrm>
            <a:prstGeom prst="rect">
              <a:avLst/>
            </a:prstGeom>
          </p:spPr>
        </p:pic>
      </p:grpSp>
      <p:cxnSp>
        <p:nvCxnSpPr>
          <p:cNvPr id="45" name="直線矢印コネクタ 44"/>
          <p:cNvCxnSpPr/>
          <p:nvPr/>
        </p:nvCxnSpPr>
        <p:spPr>
          <a:xfrm>
            <a:off x="6019800" y="5196065"/>
            <a:ext cx="698739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図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67" y="1501385"/>
            <a:ext cx="301930" cy="313542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147141" y="2184945"/>
            <a:ext cx="2509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Inter-quark force</a:t>
            </a:r>
            <a:endParaRPr kumimoji="1" lang="en-US" altLang="ja-JP" sz="2200" dirty="0" smtClean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8326" y="2785309"/>
            <a:ext cx="1172994" cy="4760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3651251" y="4847166"/>
            <a:ext cx="546100" cy="5067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611031" y="5309840"/>
            <a:ext cx="59266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799272" y="4808176"/>
            <a:ext cx="2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bg1"/>
                </a:solidFill>
                <a:latin typeface="BKM-cmr10" panose="020B0501010101010101" pitchFamily="34" charset="2"/>
                <a:ea typeface="Helvetica" charset="0"/>
                <a:cs typeface="Helvetica" charset="0"/>
              </a:rPr>
              <a:t>t</a:t>
            </a:r>
            <a:endParaRPr kumimoji="1" lang="ja-JP" altLang="en-US" sz="3200" i="1" dirty="0" err="1" smtClean="0">
              <a:solidFill>
                <a:schemeClr val="bg1"/>
              </a:solidFill>
              <a:latin typeface="BKM-cmr10" panose="020B0501010101010101" pitchFamily="34" charset="2"/>
              <a:ea typeface="Helvetica" charset="0"/>
              <a:cs typeface="Helvetica" charset="0"/>
            </a:endParaRPr>
          </a:p>
        </p:txBody>
      </p:sp>
      <p:cxnSp>
        <p:nvCxnSpPr>
          <p:cNvPr id="66" name="直線矢印コネクタ 65"/>
          <p:cNvCxnSpPr/>
          <p:nvPr/>
        </p:nvCxnSpPr>
        <p:spPr>
          <a:xfrm rot="16200000">
            <a:off x="524312" y="3093687"/>
            <a:ext cx="59266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6543796" y="2790622"/>
            <a:ext cx="4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3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KM-cmmi10" panose="020B0501010101010101" pitchFamily="34" charset="2"/>
                <a:ea typeface="Times New Roman" charset="0"/>
                <a:cs typeface="Times New Roman" charset="0"/>
              </a:rPr>
              <a:t>r</a:t>
            </a:r>
            <a:endParaRPr kumimoji="1" lang="ja-JP" altLang="en-US" sz="3600" spc="-3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6577943" y="1940092"/>
            <a:ext cx="244956" cy="364285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939146" y="2897114"/>
            <a:ext cx="257819" cy="3642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6" y="6285476"/>
            <a:ext cx="3236773" cy="403711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/>
          <a:stretch/>
        </p:blipFill>
        <p:spPr>
          <a:xfrm>
            <a:off x="5140324" y="4942104"/>
            <a:ext cx="754095" cy="507922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3" y="2820121"/>
            <a:ext cx="683627" cy="3521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16" y="2228779"/>
            <a:ext cx="2219827" cy="348610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5" y="5613301"/>
            <a:ext cx="2123995" cy="489598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4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88" y="1455160"/>
            <a:ext cx="5573138" cy="421987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530072" y="5735502"/>
            <a:ext cx="220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[Ishii, Murata ‘15]</a:t>
            </a:r>
            <a:endParaRPr kumimoji="1" lang="ja-JP" altLang="en-US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3771" y="870065"/>
            <a:ext cx="545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Wingdings" panose="05000000000000000000" pitchFamily="2" charset="2"/>
              <a:buChar char="u"/>
            </a:pPr>
            <a:r>
              <a:rPr kumimoji="1" lang="en-US" altLang="ja-JP" sz="2800" dirty="0" smtClean="0">
                <a:latin typeface="Helvetica" charset="0"/>
                <a:ea typeface="Helvetica" charset="0"/>
                <a:cs typeface="Helvetica" charset="0"/>
              </a:rPr>
              <a:t>Cusp formation on the string</a:t>
            </a:r>
            <a:endParaRPr kumimoji="1" lang="ja-JP" altLang="en-US" sz="28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5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16848" y="2009664"/>
            <a:ext cx="4656004" cy="4784836"/>
          </a:xfrm>
          <a:prstGeom prst="roundRect">
            <a:avLst>
              <a:gd name="adj" fmla="val 3200"/>
            </a:avLst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24" y="3073087"/>
            <a:ext cx="3711676" cy="2669608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171700" y="375345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cap="none" smtClean="0"/>
              <a:t>Chaos Bound for AdS String</a:t>
            </a:r>
            <a:endParaRPr lang="ja-JP" altLang="en-US" sz="3600" cap="none" dirty="0"/>
          </a:p>
        </p:txBody>
      </p:sp>
      <p:sp>
        <p:nvSpPr>
          <p:cNvPr id="4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506" y="1438260"/>
            <a:ext cx="8716494" cy="505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Nonlinear dynamics of string </a:t>
            </a:r>
            <a:r>
              <a:rPr lang="en-US" altLang="ja-JP" sz="2800" dirty="0" smtClean="0"/>
              <a:t>for slightly different</a:t>
            </a:r>
            <a:endParaRPr kumimoji="1" lang="ja-JP" altLang="en-US" sz="2800" i="1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4652348" y="1957811"/>
            <a:ext cx="4542467" cy="4711072"/>
            <a:chOff x="1431881" y="2059415"/>
            <a:chExt cx="4542467" cy="4711072"/>
          </a:xfrm>
        </p:grpSpPr>
        <p:sp>
          <p:nvSpPr>
            <p:cNvPr id="70" name="テキスト ボックス 69"/>
            <p:cNvSpPr txBox="1"/>
            <p:nvPr/>
          </p:nvSpPr>
          <p:spPr>
            <a:xfrm>
              <a:off x="5135458" y="3506785"/>
              <a:ext cx="838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1653761" y="2493331"/>
              <a:ext cx="729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spc="-3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BKM-cmmi10" panose="020B0501010101010101" pitchFamily="34" charset="2"/>
                  <a:ea typeface="Times New Roman" charset="0"/>
                  <a:cs typeface="Times New Roman" charset="0"/>
                </a:rPr>
                <a:t>x</a:t>
              </a:r>
              <a:r>
                <a:rPr kumimoji="1" lang="en-US" altLang="ja-JP" sz="4800" spc="-3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charset="0"/>
                </a:rPr>
                <a:t>⊥</a:t>
              </a:r>
              <a:endParaRPr kumimoji="1" lang="ja-JP" altLang="en-US" sz="3600" spc="-300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479305" y="2111268"/>
              <a:ext cx="2696225" cy="167902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平行四辺形 35"/>
            <p:cNvSpPr/>
            <p:nvPr/>
          </p:nvSpPr>
          <p:spPr>
            <a:xfrm rot="10800000" flipV="1">
              <a:off x="1431881" y="5736760"/>
              <a:ext cx="4510636" cy="1033727"/>
            </a:xfrm>
            <a:prstGeom prst="parallelogram">
              <a:avLst>
                <a:gd name="adj" fmla="val 160583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704282" y="2912322"/>
              <a:ext cx="0" cy="3319059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フリーフォーム 34"/>
            <p:cNvSpPr/>
            <p:nvPr/>
          </p:nvSpPr>
          <p:spPr>
            <a:xfrm>
              <a:off x="2632543" y="2474281"/>
              <a:ext cx="1837936" cy="2900915"/>
            </a:xfrm>
            <a:custGeom>
              <a:avLst/>
              <a:gdLst>
                <a:gd name="connsiteX0" fmla="*/ 153041 w 1254354"/>
                <a:gd name="connsiteY0" fmla="*/ 0 h 2407175"/>
                <a:gd name="connsiteX1" fmla="*/ 158121 w 1254354"/>
                <a:gd name="connsiteY1" fmla="*/ 553720 h 2407175"/>
                <a:gd name="connsiteX2" fmla="*/ 641 w 1254354"/>
                <a:gd name="connsiteY2" fmla="*/ 746760 h 2407175"/>
                <a:gd name="connsiteX3" fmla="*/ 117481 w 1254354"/>
                <a:gd name="connsiteY3" fmla="*/ 985520 h 2407175"/>
                <a:gd name="connsiteX4" fmla="*/ 457841 w 1254354"/>
                <a:gd name="connsiteY4" fmla="*/ 2230120 h 2407175"/>
                <a:gd name="connsiteX5" fmla="*/ 1042041 w 1254354"/>
                <a:gd name="connsiteY5" fmla="*/ 2331720 h 2407175"/>
                <a:gd name="connsiteX6" fmla="*/ 1179201 w 1254354"/>
                <a:gd name="connsiteY6" fmla="*/ 1590040 h 2407175"/>
                <a:gd name="connsiteX7" fmla="*/ 1036961 w 1254354"/>
                <a:gd name="connsiteY7" fmla="*/ 1391920 h 2407175"/>
                <a:gd name="connsiteX8" fmla="*/ 1230001 w 1254354"/>
                <a:gd name="connsiteY8" fmla="*/ 1168400 h 2407175"/>
                <a:gd name="connsiteX9" fmla="*/ 1245241 w 1254354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507 w 1253820"/>
                <a:gd name="connsiteY0" fmla="*/ 0 h 2407175"/>
                <a:gd name="connsiteX1" fmla="*/ 132187 w 1253820"/>
                <a:gd name="connsiteY1" fmla="*/ 553720 h 2407175"/>
                <a:gd name="connsiteX2" fmla="*/ 107 w 1253820"/>
                <a:gd name="connsiteY2" fmla="*/ 746760 h 2407175"/>
                <a:gd name="connsiteX3" fmla="*/ 116947 w 1253820"/>
                <a:gd name="connsiteY3" fmla="*/ 985520 h 2407175"/>
                <a:gd name="connsiteX4" fmla="*/ 457307 w 1253820"/>
                <a:gd name="connsiteY4" fmla="*/ 2230120 h 2407175"/>
                <a:gd name="connsiteX5" fmla="*/ 1041507 w 1253820"/>
                <a:gd name="connsiteY5" fmla="*/ 2331720 h 2407175"/>
                <a:gd name="connsiteX6" fmla="*/ 1178667 w 1253820"/>
                <a:gd name="connsiteY6" fmla="*/ 1590040 h 2407175"/>
                <a:gd name="connsiteX7" fmla="*/ 1036427 w 1253820"/>
                <a:gd name="connsiteY7" fmla="*/ 1391920 h 2407175"/>
                <a:gd name="connsiteX8" fmla="*/ 1229467 w 1253820"/>
                <a:gd name="connsiteY8" fmla="*/ 1168400 h 2407175"/>
                <a:gd name="connsiteX9" fmla="*/ 1244707 w 1253820"/>
                <a:gd name="connsiteY9" fmla="*/ 767080 h 2407175"/>
                <a:gd name="connsiteX0" fmla="*/ 152603 w 1253916"/>
                <a:gd name="connsiteY0" fmla="*/ 0 h 2403716"/>
                <a:gd name="connsiteX1" fmla="*/ 132283 w 1253916"/>
                <a:gd name="connsiteY1" fmla="*/ 553720 h 2403716"/>
                <a:gd name="connsiteX2" fmla="*/ 203 w 1253916"/>
                <a:gd name="connsiteY2" fmla="*/ 746760 h 2403716"/>
                <a:gd name="connsiteX3" fmla="*/ 111963 w 1253916"/>
                <a:gd name="connsiteY3" fmla="*/ 1051560 h 2403716"/>
                <a:gd name="connsiteX4" fmla="*/ 457403 w 1253916"/>
                <a:gd name="connsiteY4" fmla="*/ 2230120 h 2403716"/>
                <a:gd name="connsiteX5" fmla="*/ 1041603 w 1253916"/>
                <a:gd name="connsiteY5" fmla="*/ 2331720 h 2403716"/>
                <a:gd name="connsiteX6" fmla="*/ 1178763 w 1253916"/>
                <a:gd name="connsiteY6" fmla="*/ 1590040 h 2403716"/>
                <a:gd name="connsiteX7" fmla="*/ 1036523 w 1253916"/>
                <a:gd name="connsiteY7" fmla="*/ 1391920 h 2403716"/>
                <a:gd name="connsiteX8" fmla="*/ 1229563 w 1253916"/>
                <a:gd name="connsiteY8" fmla="*/ 1168400 h 2403716"/>
                <a:gd name="connsiteX9" fmla="*/ 1244803 w 1253916"/>
                <a:gd name="connsiteY9" fmla="*/ 767080 h 2403716"/>
                <a:gd name="connsiteX0" fmla="*/ 152507 w 1253820"/>
                <a:gd name="connsiteY0" fmla="*/ 0 h 2405831"/>
                <a:gd name="connsiteX1" fmla="*/ 132187 w 1253820"/>
                <a:gd name="connsiteY1" fmla="*/ 553720 h 2405831"/>
                <a:gd name="connsiteX2" fmla="*/ 107 w 1253820"/>
                <a:gd name="connsiteY2" fmla="*/ 746760 h 2405831"/>
                <a:gd name="connsiteX3" fmla="*/ 116947 w 1253820"/>
                <a:gd name="connsiteY3" fmla="*/ 1010920 h 2405831"/>
                <a:gd name="connsiteX4" fmla="*/ 457307 w 1253820"/>
                <a:gd name="connsiteY4" fmla="*/ 2230120 h 2405831"/>
                <a:gd name="connsiteX5" fmla="*/ 1041507 w 1253820"/>
                <a:gd name="connsiteY5" fmla="*/ 2331720 h 2405831"/>
                <a:gd name="connsiteX6" fmla="*/ 1178667 w 1253820"/>
                <a:gd name="connsiteY6" fmla="*/ 1590040 h 2405831"/>
                <a:gd name="connsiteX7" fmla="*/ 1036427 w 1253820"/>
                <a:gd name="connsiteY7" fmla="*/ 1391920 h 2405831"/>
                <a:gd name="connsiteX8" fmla="*/ 1229467 w 1253820"/>
                <a:gd name="connsiteY8" fmla="*/ 1168400 h 2405831"/>
                <a:gd name="connsiteX9" fmla="*/ 1244707 w 1253820"/>
                <a:gd name="connsiteY9" fmla="*/ 767080 h 2405831"/>
                <a:gd name="connsiteX0" fmla="*/ 57290 w 1158603"/>
                <a:gd name="connsiteY0" fmla="*/ 0 h 2405831"/>
                <a:gd name="connsiteX1" fmla="*/ 36970 w 1158603"/>
                <a:gd name="connsiteY1" fmla="*/ 553720 h 2405831"/>
                <a:gd name="connsiteX2" fmla="*/ 21730 w 1158603"/>
                <a:gd name="connsiteY2" fmla="*/ 1010920 h 2405831"/>
                <a:gd name="connsiteX3" fmla="*/ 362090 w 1158603"/>
                <a:gd name="connsiteY3" fmla="*/ 2230120 h 2405831"/>
                <a:gd name="connsiteX4" fmla="*/ 946290 w 1158603"/>
                <a:gd name="connsiteY4" fmla="*/ 2331720 h 2405831"/>
                <a:gd name="connsiteX5" fmla="*/ 1083450 w 1158603"/>
                <a:gd name="connsiteY5" fmla="*/ 1590040 h 2405831"/>
                <a:gd name="connsiteX6" fmla="*/ 941210 w 1158603"/>
                <a:gd name="connsiteY6" fmla="*/ 1391920 h 2405831"/>
                <a:gd name="connsiteX7" fmla="*/ 1134250 w 1158603"/>
                <a:gd name="connsiteY7" fmla="*/ 1168400 h 2405831"/>
                <a:gd name="connsiteX8" fmla="*/ 1149490 w 1158603"/>
                <a:gd name="connsiteY8" fmla="*/ 767080 h 2405831"/>
                <a:gd name="connsiteX0" fmla="*/ 153351 w 1254664"/>
                <a:gd name="connsiteY0" fmla="*/ 0 h 2405831"/>
                <a:gd name="connsiteX1" fmla="*/ 133031 w 1254664"/>
                <a:gd name="connsiteY1" fmla="*/ 553720 h 2405831"/>
                <a:gd name="connsiteX2" fmla="*/ 104 w 1254664"/>
                <a:gd name="connsiteY2" fmla="*/ 763270 h 2405831"/>
                <a:gd name="connsiteX3" fmla="*/ 117791 w 1254664"/>
                <a:gd name="connsiteY3" fmla="*/ 1010920 h 2405831"/>
                <a:gd name="connsiteX4" fmla="*/ 458151 w 1254664"/>
                <a:gd name="connsiteY4" fmla="*/ 2230120 h 2405831"/>
                <a:gd name="connsiteX5" fmla="*/ 1042351 w 1254664"/>
                <a:gd name="connsiteY5" fmla="*/ 2331720 h 2405831"/>
                <a:gd name="connsiteX6" fmla="*/ 1179511 w 1254664"/>
                <a:gd name="connsiteY6" fmla="*/ 1590040 h 2405831"/>
                <a:gd name="connsiteX7" fmla="*/ 1037271 w 1254664"/>
                <a:gd name="connsiteY7" fmla="*/ 1391920 h 2405831"/>
                <a:gd name="connsiteX8" fmla="*/ 1230311 w 1254664"/>
                <a:gd name="connsiteY8" fmla="*/ 1168400 h 2405831"/>
                <a:gd name="connsiteX9" fmla="*/ 1245551 w 1254664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47 w 1254960"/>
                <a:gd name="connsiteY0" fmla="*/ 0 h 2405831"/>
                <a:gd name="connsiteX1" fmla="*/ 133327 w 1254960"/>
                <a:gd name="connsiteY1" fmla="*/ 553720 h 2405831"/>
                <a:gd name="connsiteX2" fmla="*/ 400 w 1254960"/>
                <a:gd name="connsiteY2" fmla="*/ 763270 h 2405831"/>
                <a:gd name="connsiteX3" fmla="*/ 118087 w 1254960"/>
                <a:gd name="connsiteY3" fmla="*/ 1010920 h 2405831"/>
                <a:gd name="connsiteX4" fmla="*/ 458447 w 1254960"/>
                <a:gd name="connsiteY4" fmla="*/ 2230120 h 2405831"/>
                <a:gd name="connsiteX5" fmla="*/ 1042647 w 1254960"/>
                <a:gd name="connsiteY5" fmla="*/ 2331720 h 2405831"/>
                <a:gd name="connsiteX6" fmla="*/ 1179807 w 1254960"/>
                <a:gd name="connsiteY6" fmla="*/ 1590040 h 2405831"/>
                <a:gd name="connsiteX7" fmla="*/ 1037567 w 1254960"/>
                <a:gd name="connsiteY7" fmla="*/ 1391920 h 2405831"/>
                <a:gd name="connsiteX8" fmla="*/ 1230607 w 1254960"/>
                <a:gd name="connsiteY8" fmla="*/ 1168400 h 2405831"/>
                <a:gd name="connsiteX9" fmla="*/ 1245847 w 1254960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664 w 1254977"/>
                <a:gd name="connsiteY0" fmla="*/ 0 h 2405831"/>
                <a:gd name="connsiteX1" fmla="*/ 150277 w 1254977"/>
                <a:gd name="connsiteY1" fmla="*/ 566420 h 2405831"/>
                <a:gd name="connsiteX2" fmla="*/ 417 w 1254977"/>
                <a:gd name="connsiteY2" fmla="*/ 763270 h 2405831"/>
                <a:gd name="connsiteX3" fmla="*/ 118104 w 1254977"/>
                <a:gd name="connsiteY3" fmla="*/ 1010920 h 2405831"/>
                <a:gd name="connsiteX4" fmla="*/ 458464 w 1254977"/>
                <a:gd name="connsiteY4" fmla="*/ 2230120 h 2405831"/>
                <a:gd name="connsiteX5" fmla="*/ 1042664 w 1254977"/>
                <a:gd name="connsiteY5" fmla="*/ 2331720 h 2405831"/>
                <a:gd name="connsiteX6" fmla="*/ 1179824 w 1254977"/>
                <a:gd name="connsiteY6" fmla="*/ 1590040 h 2405831"/>
                <a:gd name="connsiteX7" fmla="*/ 1037584 w 1254977"/>
                <a:gd name="connsiteY7" fmla="*/ 1391920 h 2405831"/>
                <a:gd name="connsiteX8" fmla="*/ 1230624 w 1254977"/>
                <a:gd name="connsiteY8" fmla="*/ 1168400 h 2405831"/>
                <a:gd name="connsiteX9" fmla="*/ 1245864 w 1254977"/>
                <a:gd name="connsiteY9" fmla="*/ 767080 h 2405831"/>
                <a:gd name="connsiteX0" fmla="*/ 153269 w 1254582"/>
                <a:gd name="connsiteY0" fmla="*/ 0 h 2405831"/>
                <a:gd name="connsiteX1" fmla="*/ 149882 w 1254582"/>
                <a:gd name="connsiteY1" fmla="*/ 566420 h 2405831"/>
                <a:gd name="connsiteX2" fmla="*/ 22 w 1254582"/>
                <a:gd name="connsiteY2" fmla="*/ 763270 h 2405831"/>
                <a:gd name="connsiteX3" fmla="*/ 117709 w 1254582"/>
                <a:gd name="connsiteY3" fmla="*/ 1010920 h 2405831"/>
                <a:gd name="connsiteX4" fmla="*/ 458069 w 1254582"/>
                <a:gd name="connsiteY4" fmla="*/ 2230120 h 2405831"/>
                <a:gd name="connsiteX5" fmla="*/ 1042269 w 1254582"/>
                <a:gd name="connsiteY5" fmla="*/ 2331720 h 2405831"/>
                <a:gd name="connsiteX6" fmla="*/ 1179429 w 1254582"/>
                <a:gd name="connsiteY6" fmla="*/ 1590040 h 2405831"/>
                <a:gd name="connsiteX7" fmla="*/ 1037189 w 1254582"/>
                <a:gd name="connsiteY7" fmla="*/ 1391920 h 2405831"/>
                <a:gd name="connsiteX8" fmla="*/ 1230229 w 1254582"/>
                <a:gd name="connsiteY8" fmla="*/ 1168400 h 2405831"/>
                <a:gd name="connsiteX9" fmla="*/ 1245469 w 1254582"/>
                <a:gd name="connsiteY9" fmla="*/ 767080 h 2405831"/>
                <a:gd name="connsiteX0" fmla="*/ 153767 w 1255080"/>
                <a:gd name="connsiteY0" fmla="*/ 0 h 2405831"/>
                <a:gd name="connsiteX1" fmla="*/ 154614 w 1255080"/>
                <a:gd name="connsiteY1" fmla="*/ 524086 h 2405831"/>
                <a:gd name="connsiteX2" fmla="*/ 520 w 1255080"/>
                <a:gd name="connsiteY2" fmla="*/ 763270 h 2405831"/>
                <a:gd name="connsiteX3" fmla="*/ 118207 w 1255080"/>
                <a:gd name="connsiteY3" fmla="*/ 1010920 h 2405831"/>
                <a:gd name="connsiteX4" fmla="*/ 458567 w 1255080"/>
                <a:gd name="connsiteY4" fmla="*/ 2230120 h 2405831"/>
                <a:gd name="connsiteX5" fmla="*/ 1042767 w 1255080"/>
                <a:gd name="connsiteY5" fmla="*/ 2331720 h 2405831"/>
                <a:gd name="connsiteX6" fmla="*/ 1179927 w 1255080"/>
                <a:gd name="connsiteY6" fmla="*/ 1590040 h 2405831"/>
                <a:gd name="connsiteX7" fmla="*/ 1037687 w 1255080"/>
                <a:gd name="connsiteY7" fmla="*/ 1391920 h 2405831"/>
                <a:gd name="connsiteX8" fmla="*/ 1230727 w 1255080"/>
                <a:gd name="connsiteY8" fmla="*/ 1168400 h 2405831"/>
                <a:gd name="connsiteX9" fmla="*/ 1245967 w 1255080"/>
                <a:gd name="connsiteY9" fmla="*/ 767080 h 2405831"/>
                <a:gd name="connsiteX0" fmla="*/ 153341 w 1254654"/>
                <a:gd name="connsiteY0" fmla="*/ 0 h 2405831"/>
                <a:gd name="connsiteX1" fmla="*/ 154188 w 1254654"/>
                <a:gd name="connsiteY1" fmla="*/ 524086 h 2405831"/>
                <a:gd name="connsiteX2" fmla="*/ 94 w 1254654"/>
                <a:gd name="connsiteY2" fmla="*/ 763270 h 2405831"/>
                <a:gd name="connsiteX3" fmla="*/ 117781 w 1254654"/>
                <a:gd name="connsiteY3" fmla="*/ 1010920 h 2405831"/>
                <a:gd name="connsiteX4" fmla="*/ 458141 w 1254654"/>
                <a:gd name="connsiteY4" fmla="*/ 2230120 h 2405831"/>
                <a:gd name="connsiteX5" fmla="*/ 1042341 w 1254654"/>
                <a:gd name="connsiteY5" fmla="*/ 2331720 h 2405831"/>
                <a:gd name="connsiteX6" fmla="*/ 1179501 w 1254654"/>
                <a:gd name="connsiteY6" fmla="*/ 1590040 h 2405831"/>
                <a:gd name="connsiteX7" fmla="*/ 1037261 w 1254654"/>
                <a:gd name="connsiteY7" fmla="*/ 1391920 h 2405831"/>
                <a:gd name="connsiteX8" fmla="*/ 1230301 w 1254654"/>
                <a:gd name="connsiteY8" fmla="*/ 1168400 h 2405831"/>
                <a:gd name="connsiteX9" fmla="*/ 1245541 w 1254654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274 w 1254587"/>
                <a:gd name="connsiteY0" fmla="*/ 0 h 2405831"/>
                <a:gd name="connsiteX1" fmla="*/ 154121 w 1254587"/>
                <a:gd name="connsiteY1" fmla="*/ 524086 h 2405831"/>
                <a:gd name="connsiteX2" fmla="*/ 27 w 1254587"/>
                <a:gd name="connsiteY2" fmla="*/ 763270 h 2405831"/>
                <a:gd name="connsiteX3" fmla="*/ 117714 w 1254587"/>
                <a:gd name="connsiteY3" fmla="*/ 1010920 h 2405831"/>
                <a:gd name="connsiteX4" fmla="*/ 458074 w 1254587"/>
                <a:gd name="connsiteY4" fmla="*/ 2230120 h 2405831"/>
                <a:gd name="connsiteX5" fmla="*/ 1042274 w 1254587"/>
                <a:gd name="connsiteY5" fmla="*/ 2331720 h 2405831"/>
                <a:gd name="connsiteX6" fmla="*/ 1179434 w 1254587"/>
                <a:gd name="connsiteY6" fmla="*/ 1590040 h 2405831"/>
                <a:gd name="connsiteX7" fmla="*/ 1037194 w 1254587"/>
                <a:gd name="connsiteY7" fmla="*/ 1391920 h 2405831"/>
                <a:gd name="connsiteX8" fmla="*/ 1230234 w 1254587"/>
                <a:gd name="connsiteY8" fmla="*/ 1168400 h 2405831"/>
                <a:gd name="connsiteX9" fmla="*/ 1245474 w 1254587"/>
                <a:gd name="connsiteY9" fmla="*/ 767080 h 2405831"/>
                <a:gd name="connsiteX0" fmla="*/ 153423 w 1254736"/>
                <a:gd name="connsiteY0" fmla="*/ 0 h 2400519"/>
                <a:gd name="connsiteX1" fmla="*/ 154270 w 1254736"/>
                <a:gd name="connsiteY1" fmla="*/ 524086 h 2400519"/>
                <a:gd name="connsiteX2" fmla="*/ 176 w 1254736"/>
                <a:gd name="connsiteY2" fmla="*/ 763270 h 2400519"/>
                <a:gd name="connsiteX3" fmla="*/ 122096 w 1254736"/>
                <a:gd name="connsiteY3" fmla="*/ 1114636 h 2400519"/>
                <a:gd name="connsiteX4" fmla="*/ 458223 w 1254736"/>
                <a:gd name="connsiteY4" fmla="*/ 2230120 h 2400519"/>
                <a:gd name="connsiteX5" fmla="*/ 1042423 w 1254736"/>
                <a:gd name="connsiteY5" fmla="*/ 2331720 h 2400519"/>
                <a:gd name="connsiteX6" fmla="*/ 1179583 w 1254736"/>
                <a:gd name="connsiteY6" fmla="*/ 1590040 h 2400519"/>
                <a:gd name="connsiteX7" fmla="*/ 1037343 w 1254736"/>
                <a:gd name="connsiteY7" fmla="*/ 1391920 h 2400519"/>
                <a:gd name="connsiteX8" fmla="*/ 1230383 w 1254736"/>
                <a:gd name="connsiteY8" fmla="*/ 1168400 h 2400519"/>
                <a:gd name="connsiteX9" fmla="*/ 1245623 w 1254736"/>
                <a:gd name="connsiteY9" fmla="*/ 767080 h 2400519"/>
                <a:gd name="connsiteX0" fmla="*/ 162057 w 1263370"/>
                <a:gd name="connsiteY0" fmla="*/ 0 h 2400519"/>
                <a:gd name="connsiteX1" fmla="*/ 162904 w 1263370"/>
                <a:gd name="connsiteY1" fmla="*/ 524086 h 2400519"/>
                <a:gd name="connsiteX2" fmla="*/ 343 w 1263370"/>
                <a:gd name="connsiteY2" fmla="*/ 769620 h 2400519"/>
                <a:gd name="connsiteX3" fmla="*/ 130730 w 1263370"/>
                <a:gd name="connsiteY3" fmla="*/ 1114636 h 2400519"/>
                <a:gd name="connsiteX4" fmla="*/ 466857 w 1263370"/>
                <a:gd name="connsiteY4" fmla="*/ 2230120 h 2400519"/>
                <a:gd name="connsiteX5" fmla="*/ 1051057 w 1263370"/>
                <a:gd name="connsiteY5" fmla="*/ 2331720 h 2400519"/>
                <a:gd name="connsiteX6" fmla="*/ 1188217 w 1263370"/>
                <a:gd name="connsiteY6" fmla="*/ 1590040 h 2400519"/>
                <a:gd name="connsiteX7" fmla="*/ 1045977 w 1263370"/>
                <a:gd name="connsiteY7" fmla="*/ 1391920 h 2400519"/>
                <a:gd name="connsiteX8" fmla="*/ 1239017 w 1263370"/>
                <a:gd name="connsiteY8" fmla="*/ 1168400 h 2400519"/>
                <a:gd name="connsiteX9" fmla="*/ 1254257 w 1263370"/>
                <a:gd name="connsiteY9" fmla="*/ 767080 h 2400519"/>
                <a:gd name="connsiteX0" fmla="*/ 161732 w 1263045"/>
                <a:gd name="connsiteY0" fmla="*/ 0 h 2400519"/>
                <a:gd name="connsiteX1" fmla="*/ 162579 w 1263045"/>
                <a:gd name="connsiteY1" fmla="*/ 524086 h 2400519"/>
                <a:gd name="connsiteX2" fmla="*/ 18 w 1263045"/>
                <a:gd name="connsiteY2" fmla="*/ 769620 h 2400519"/>
                <a:gd name="connsiteX3" fmla="*/ 130405 w 1263045"/>
                <a:gd name="connsiteY3" fmla="*/ 1114636 h 2400519"/>
                <a:gd name="connsiteX4" fmla="*/ 466532 w 1263045"/>
                <a:gd name="connsiteY4" fmla="*/ 2230120 h 2400519"/>
                <a:gd name="connsiteX5" fmla="*/ 1050732 w 1263045"/>
                <a:gd name="connsiteY5" fmla="*/ 2331720 h 2400519"/>
                <a:gd name="connsiteX6" fmla="*/ 1187892 w 1263045"/>
                <a:gd name="connsiteY6" fmla="*/ 1590040 h 2400519"/>
                <a:gd name="connsiteX7" fmla="*/ 1045652 w 1263045"/>
                <a:gd name="connsiteY7" fmla="*/ 1391920 h 2400519"/>
                <a:gd name="connsiteX8" fmla="*/ 1238692 w 1263045"/>
                <a:gd name="connsiteY8" fmla="*/ 1168400 h 2400519"/>
                <a:gd name="connsiteX9" fmla="*/ 1253932 w 1263045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804 w 1246117"/>
                <a:gd name="connsiteY0" fmla="*/ 0 h 2400519"/>
                <a:gd name="connsiteX1" fmla="*/ 145651 w 1246117"/>
                <a:gd name="connsiteY1" fmla="*/ 524086 h 2400519"/>
                <a:gd name="connsiteX2" fmla="*/ 24 w 1246117"/>
                <a:gd name="connsiteY2" fmla="*/ 771737 h 2400519"/>
                <a:gd name="connsiteX3" fmla="*/ 113477 w 1246117"/>
                <a:gd name="connsiteY3" fmla="*/ 1114636 h 2400519"/>
                <a:gd name="connsiteX4" fmla="*/ 449604 w 1246117"/>
                <a:gd name="connsiteY4" fmla="*/ 2230120 h 2400519"/>
                <a:gd name="connsiteX5" fmla="*/ 1033804 w 1246117"/>
                <a:gd name="connsiteY5" fmla="*/ 2331720 h 2400519"/>
                <a:gd name="connsiteX6" fmla="*/ 1170964 w 1246117"/>
                <a:gd name="connsiteY6" fmla="*/ 1590040 h 2400519"/>
                <a:gd name="connsiteX7" fmla="*/ 1028724 w 1246117"/>
                <a:gd name="connsiteY7" fmla="*/ 1391920 h 2400519"/>
                <a:gd name="connsiteX8" fmla="*/ 1221764 w 1246117"/>
                <a:gd name="connsiteY8" fmla="*/ 1168400 h 2400519"/>
                <a:gd name="connsiteX9" fmla="*/ 1237004 w 1246117"/>
                <a:gd name="connsiteY9" fmla="*/ 767080 h 2400519"/>
                <a:gd name="connsiteX0" fmla="*/ 144789 w 1246102"/>
                <a:gd name="connsiteY0" fmla="*/ 0 h 2400519"/>
                <a:gd name="connsiteX1" fmla="*/ 145636 w 1246102"/>
                <a:gd name="connsiteY1" fmla="*/ 524086 h 2400519"/>
                <a:gd name="connsiteX2" fmla="*/ 9 w 1246102"/>
                <a:gd name="connsiteY2" fmla="*/ 771737 h 2400519"/>
                <a:gd name="connsiteX3" fmla="*/ 113462 w 1246102"/>
                <a:gd name="connsiteY3" fmla="*/ 1114636 h 2400519"/>
                <a:gd name="connsiteX4" fmla="*/ 449589 w 1246102"/>
                <a:gd name="connsiteY4" fmla="*/ 2230120 h 2400519"/>
                <a:gd name="connsiteX5" fmla="*/ 1033789 w 1246102"/>
                <a:gd name="connsiteY5" fmla="*/ 2331720 h 2400519"/>
                <a:gd name="connsiteX6" fmla="*/ 1170949 w 1246102"/>
                <a:gd name="connsiteY6" fmla="*/ 1590040 h 2400519"/>
                <a:gd name="connsiteX7" fmla="*/ 1028709 w 1246102"/>
                <a:gd name="connsiteY7" fmla="*/ 1391920 h 2400519"/>
                <a:gd name="connsiteX8" fmla="*/ 1221749 w 1246102"/>
                <a:gd name="connsiteY8" fmla="*/ 1168400 h 2400519"/>
                <a:gd name="connsiteX9" fmla="*/ 1236989 w 1246102"/>
                <a:gd name="connsiteY9" fmla="*/ 767080 h 2400519"/>
                <a:gd name="connsiteX0" fmla="*/ 144804 w 1246117"/>
                <a:gd name="connsiteY0" fmla="*/ 0 h 2389236"/>
                <a:gd name="connsiteX1" fmla="*/ 145651 w 1246117"/>
                <a:gd name="connsiteY1" fmla="*/ 524086 h 2389236"/>
                <a:gd name="connsiteX2" fmla="*/ 24 w 1246117"/>
                <a:gd name="connsiteY2" fmla="*/ 771737 h 2389236"/>
                <a:gd name="connsiteX3" fmla="*/ 113477 w 1246117"/>
                <a:gd name="connsiteY3" fmla="*/ 1114636 h 2389236"/>
                <a:gd name="connsiteX4" fmla="*/ 464420 w 1246117"/>
                <a:gd name="connsiteY4" fmla="*/ 2202603 h 2389236"/>
                <a:gd name="connsiteX5" fmla="*/ 1033804 w 1246117"/>
                <a:gd name="connsiteY5" fmla="*/ 2331720 h 2389236"/>
                <a:gd name="connsiteX6" fmla="*/ 1170964 w 1246117"/>
                <a:gd name="connsiteY6" fmla="*/ 1590040 h 2389236"/>
                <a:gd name="connsiteX7" fmla="*/ 1028724 w 1246117"/>
                <a:gd name="connsiteY7" fmla="*/ 1391920 h 2389236"/>
                <a:gd name="connsiteX8" fmla="*/ 1221764 w 1246117"/>
                <a:gd name="connsiteY8" fmla="*/ 1168400 h 2389236"/>
                <a:gd name="connsiteX9" fmla="*/ 1237004 w 1246117"/>
                <a:gd name="connsiteY9" fmla="*/ 767080 h 2389236"/>
                <a:gd name="connsiteX0" fmla="*/ 144789 w 1246102"/>
                <a:gd name="connsiteY0" fmla="*/ 0 h 2389236"/>
                <a:gd name="connsiteX1" fmla="*/ 145636 w 1246102"/>
                <a:gd name="connsiteY1" fmla="*/ 524086 h 2389236"/>
                <a:gd name="connsiteX2" fmla="*/ 9 w 1246102"/>
                <a:gd name="connsiteY2" fmla="*/ 771737 h 2389236"/>
                <a:gd name="connsiteX3" fmla="*/ 113462 w 1246102"/>
                <a:gd name="connsiteY3" fmla="*/ 1114636 h 2389236"/>
                <a:gd name="connsiteX4" fmla="*/ 464405 w 1246102"/>
                <a:gd name="connsiteY4" fmla="*/ 2202603 h 2389236"/>
                <a:gd name="connsiteX5" fmla="*/ 1033789 w 1246102"/>
                <a:gd name="connsiteY5" fmla="*/ 2331720 h 2389236"/>
                <a:gd name="connsiteX6" fmla="*/ 1170949 w 1246102"/>
                <a:gd name="connsiteY6" fmla="*/ 1590040 h 2389236"/>
                <a:gd name="connsiteX7" fmla="*/ 1028709 w 1246102"/>
                <a:gd name="connsiteY7" fmla="*/ 1391920 h 2389236"/>
                <a:gd name="connsiteX8" fmla="*/ 1221749 w 1246102"/>
                <a:gd name="connsiteY8" fmla="*/ 1168400 h 2389236"/>
                <a:gd name="connsiteX9" fmla="*/ 1236989 w 1246102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857 w 1246170"/>
                <a:gd name="connsiteY0" fmla="*/ 0 h 2389236"/>
                <a:gd name="connsiteX1" fmla="*/ 145704 w 1246170"/>
                <a:gd name="connsiteY1" fmla="*/ 524086 h 2389236"/>
                <a:gd name="connsiteX2" fmla="*/ 77 w 1246170"/>
                <a:gd name="connsiteY2" fmla="*/ 771737 h 2389236"/>
                <a:gd name="connsiteX3" fmla="*/ 124113 w 1246170"/>
                <a:gd name="connsiteY3" fmla="*/ 1114636 h 2389236"/>
                <a:gd name="connsiteX4" fmla="*/ 464473 w 1246170"/>
                <a:gd name="connsiteY4" fmla="*/ 2202603 h 2389236"/>
                <a:gd name="connsiteX5" fmla="*/ 1033857 w 1246170"/>
                <a:gd name="connsiteY5" fmla="*/ 2331720 h 2389236"/>
                <a:gd name="connsiteX6" fmla="*/ 1171017 w 1246170"/>
                <a:gd name="connsiteY6" fmla="*/ 1590040 h 2389236"/>
                <a:gd name="connsiteX7" fmla="*/ 1028777 w 1246170"/>
                <a:gd name="connsiteY7" fmla="*/ 1391920 h 2389236"/>
                <a:gd name="connsiteX8" fmla="*/ 1221817 w 1246170"/>
                <a:gd name="connsiteY8" fmla="*/ 1168400 h 2389236"/>
                <a:gd name="connsiteX9" fmla="*/ 1237057 w 1246170"/>
                <a:gd name="connsiteY9" fmla="*/ 767080 h 2389236"/>
                <a:gd name="connsiteX0" fmla="*/ 144783 w 1246096"/>
                <a:gd name="connsiteY0" fmla="*/ 0 h 2389236"/>
                <a:gd name="connsiteX1" fmla="*/ 145630 w 1246096"/>
                <a:gd name="connsiteY1" fmla="*/ 524086 h 2389236"/>
                <a:gd name="connsiteX2" fmla="*/ 3 w 1246096"/>
                <a:gd name="connsiteY2" fmla="*/ 771737 h 2389236"/>
                <a:gd name="connsiteX3" fmla="*/ 124039 w 1246096"/>
                <a:gd name="connsiteY3" fmla="*/ 1114636 h 2389236"/>
                <a:gd name="connsiteX4" fmla="*/ 464399 w 1246096"/>
                <a:gd name="connsiteY4" fmla="*/ 2202603 h 2389236"/>
                <a:gd name="connsiteX5" fmla="*/ 1033783 w 1246096"/>
                <a:gd name="connsiteY5" fmla="*/ 2331720 h 2389236"/>
                <a:gd name="connsiteX6" fmla="*/ 1170943 w 1246096"/>
                <a:gd name="connsiteY6" fmla="*/ 1590040 h 2389236"/>
                <a:gd name="connsiteX7" fmla="*/ 1028703 w 1246096"/>
                <a:gd name="connsiteY7" fmla="*/ 1391920 h 2389236"/>
                <a:gd name="connsiteX8" fmla="*/ 1221743 w 1246096"/>
                <a:gd name="connsiteY8" fmla="*/ 1168400 h 2389236"/>
                <a:gd name="connsiteX9" fmla="*/ 1236983 w 1246096"/>
                <a:gd name="connsiteY9" fmla="*/ 767080 h 2389236"/>
                <a:gd name="connsiteX0" fmla="*/ 144783 w 1246096"/>
                <a:gd name="connsiteY0" fmla="*/ 0 h 2386577"/>
                <a:gd name="connsiteX1" fmla="*/ 145630 w 1246096"/>
                <a:gd name="connsiteY1" fmla="*/ 524086 h 2386577"/>
                <a:gd name="connsiteX2" fmla="*/ 3 w 1246096"/>
                <a:gd name="connsiteY2" fmla="*/ 771737 h 2386577"/>
                <a:gd name="connsiteX3" fmla="*/ 124039 w 1246096"/>
                <a:gd name="connsiteY3" fmla="*/ 1114636 h 2386577"/>
                <a:gd name="connsiteX4" fmla="*/ 464399 w 1246096"/>
                <a:gd name="connsiteY4" fmla="*/ 2202603 h 2386577"/>
                <a:gd name="connsiteX5" fmla="*/ 1033783 w 1246096"/>
                <a:gd name="connsiteY5" fmla="*/ 2331720 h 2386577"/>
                <a:gd name="connsiteX6" fmla="*/ 1170943 w 1246096"/>
                <a:gd name="connsiteY6" fmla="*/ 1590040 h 2386577"/>
                <a:gd name="connsiteX7" fmla="*/ 1028703 w 1246096"/>
                <a:gd name="connsiteY7" fmla="*/ 1391920 h 2386577"/>
                <a:gd name="connsiteX8" fmla="*/ 1221743 w 1246096"/>
                <a:gd name="connsiteY8" fmla="*/ 1168400 h 2386577"/>
                <a:gd name="connsiteX9" fmla="*/ 1236983 w 1246096"/>
                <a:gd name="connsiteY9" fmla="*/ 767080 h 2386577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68162"/>
                <a:gd name="connsiteX1" fmla="*/ 145630 w 1246096"/>
                <a:gd name="connsiteY1" fmla="*/ 524086 h 2368162"/>
                <a:gd name="connsiteX2" fmla="*/ 3 w 1246096"/>
                <a:gd name="connsiteY2" fmla="*/ 771737 h 2368162"/>
                <a:gd name="connsiteX3" fmla="*/ 124039 w 1246096"/>
                <a:gd name="connsiteY3" fmla="*/ 1114636 h 2368162"/>
                <a:gd name="connsiteX4" fmla="*/ 188385 w 1246096"/>
                <a:gd name="connsiteY4" fmla="*/ 1753871 h 2368162"/>
                <a:gd name="connsiteX5" fmla="*/ 464399 w 1246096"/>
                <a:gd name="connsiteY5" fmla="*/ 2202603 h 2368162"/>
                <a:gd name="connsiteX6" fmla="*/ 1033783 w 1246096"/>
                <a:gd name="connsiteY6" fmla="*/ 2331720 h 2368162"/>
                <a:gd name="connsiteX7" fmla="*/ 1170943 w 1246096"/>
                <a:gd name="connsiteY7" fmla="*/ 1590040 h 2368162"/>
                <a:gd name="connsiteX8" fmla="*/ 1028703 w 1246096"/>
                <a:gd name="connsiteY8" fmla="*/ 1391920 h 2368162"/>
                <a:gd name="connsiteX9" fmla="*/ 1221743 w 1246096"/>
                <a:gd name="connsiteY9" fmla="*/ 1168400 h 2368162"/>
                <a:gd name="connsiteX10" fmla="*/ 1236983 w 1246096"/>
                <a:gd name="connsiteY10" fmla="*/ 767080 h 2368162"/>
                <a:gd name="connsiteX0" fmla="*/ 144783 w 1246096"/>
                <a:gd name="connsiteY0" fmla="*/ 0 h 2373915"/>
                <a:gd name="connsiteX1" fmla="*/ 145630 w 1246096"/>
                <a:gd name="connsiteY1" fmla="*/ 524086 h 2373915"/>
                <a:gd name="connsiteX2" fmla="*/ 3 w 1246096"/>
                <a:gd name="connsiteY2" fmla="*/ 771737 h 2373915"/>
                <a:gd name="connsiteX3" fmla="*/ 124039 w 1246096"/>
                <a:gd name="connsiteY3" fmla="*/ 1114636 h 2373915"/>
                <a:gd name="connsiteX4" fmla="*/ 188385 w 1246096"/>
                <a:gd name="connsiteY4" fmla="*/ 1753871 h 2373915"/>
                <a:gd name="connsiteX5" fmla="*/ 464399 w 1246096"/>
                <a:gd name="connsiteY5" fmla="*/ 2202603 h 2373915"/>
                <a:gd name="connsiteX6" fmla="*/ 1033783 w 1246096"/>
                <a:gd name="connsiteY6" fmla="*/ 2331720 h 2373915"/>
                <a:gd name="connsiteX7" fmla="*/ 1170943 w 1246096"/>
                <a:gd name="connsiteY7" fmla="*/ 1590040 h 2373915"/>
                <a:gd name="connsiteX8" fmla="*/ 1028703 w 1246096"/>
                <a:gd name="connsiteY8" fmla="*/ 1391920 h 2373915"/>
                <a:gd name="connsiteX9" fmla="*/ 1221743 w 1246096"/>
                <a:gd name="connsiteY9" fmla="*/ 1168400 h 2373915"/>
                <a:gd name="connsiteX10" fmla="*/ 1236983 w 1246096"/>
                <a:gd name="connsiteY10" fmla="*/ 767080 h 2373915"/>
                <a:gd name="connsiteX0" fmla="*/ 144783 w 1246096"/>
                <a:gd name="connsiteY0" fmla="*/ 0 h 2399829"/>
                <a:gd name="connsiteX1" fmla="*/ 145630 w 1246096"/>
                <a:gd name="connsiteY1" fmla="*/ 524086 h 2399829"/>
                <a:gd name="connsiteX2" fmla="*/ 3 w 1246096"/>
                <a:gd name="connsiteY2" fmla="*/ 771737 h 2399829"/>
                <a:gd name="connsiteX3" fmla="*/ 124039 w 1246096"/>
                <a:gd name="connsiteY3" fmla="*/ 1114636 h 2399829"/>
                <a:gd name="connsiteX4" fmla="*/ 188385 w 1246096"/>
                <a:gd name="connsiteY4" fmla="*/ 1753871 h 2399829"/>
                <a:gd name="connsiteX5" fmla="*/ 464399 w 1246096"/>
                <a:gd name="connsiteY5" fmla="*/ 2202603 h 2399829"/>
                <a:gd name="connsiteX6" fmla="*/ 978750 w 1246096"/>
                <a:gd name="connsiteY6" fmla="*/ 2367703 h 2399829"/>
                <a:gd name="connsiteX7" fmla="*/ 1170943 w 1246096"/>
                <a:gd name="connsiteY7" fmla="*/ 1590040 h 2399829"/>
                <a:gd name="connsiteX8" fmla="*/ 1028703 w 1246096"/>
                <a:gd name="connsiteY8" fmla="*/ 1391920 h 2399829"/>
                <a:gd name="connsiteX9" fmla="*/ 1221743 w 1246096"/>
                <a:gd name="connsiteY9" fmla="*/ 1168400 h 2399829"/>
                <a:gd name="connsiteX10" fmla="*/ 1236983 w 1246096"/>
                <a:gd name="connsiteY10" fmla="*/ 767080 h 2399829"/>
                <a:gd name="connsiteX0" fmla="*/ 144783 w 1246096"/>
                <a:gd name="connsiteY0" fmla="*/ 0 h 2419022"/>
                <a:gd name="connsiteX1" fmla="*/ 145630 w 1246096"/>
                <a:gd name="connsiteY1" fmla="*/ 524086 h 2419022"/>
                <a:gd name="connsiteX2" fmla="*/ 3 w 1246096"/>
                <a:gd name="connsiteY2" fmla="*/ 771737 h 2419022"/>
                <a:gd name="connsiteX3" fmla="*/ 124039 w 1246096"/>
                <a:gd name="connsiteY3" fmla="*/ 1114636 h 2419022"/>
                <a:gd name="connsiteX4" fmla="*/ 188385 w 1246096"/>
                <a:gd name="connsiteY4" fmla="*/ 1753871 h 2419022"/>
                <a:gd name="connsiteX5" fmla="*/ 464399 w 1246096"/>
                <a:gd name="connsiteY5" fmla="*/ 2202603 h 2419022"/>
                <a:gd name="connsiteX6" fmla="*/ 978750 w 1246096"/>
                <a:gd name="connsiteY6" fmla="*/ 2367703 h 2419022"/>
                <a:gd name="connsiteX7" fmla="*/ 1170943 w 1246096"/>
                <a:gd name="connsiteY7" fmla="*/ 1590040 h 2419022"/>
                <a:gd name="connsiteX8" fmla="*/ 1028703 w 1246096"/>
                <a:gd name="connsiteY8" fmla="*/ 1391920 h 2419022"/>
                <a:gd name="connsiteX9" fmla="*/ 1221743 w 1246096"/>
                <a:gd name="connsiteY9" fmla="*/ 1168400 h 2419022"/>
                <a:gd name="connsiteX10" fmla="*/ 1236983 w 1246096"/>
                <a:gd name="connsiteY10" fmla="*/ 767080 h 2419022"/>
                <a:gd name="connsiteX0" fmla="*/ 144783 w 1246096"/>
                <a:gd name="connsiteY0" fmla="*/ 0 h 2389903"/>
                <a:gd name="connsiteX1" fmla="*/ 145630 w 1246096"/>
                <a:gd name="connsiteY1" fmla="*/ 524086 h 2389903"/>
                <a:gd name="connsiteX2" fmla="*/ 3 w 1246096"/>
                <a:gd name="connsiteY2" fmla="*/ 771737 h 2389903"/>
                <a:gd name="connsiteX3" fmla="*/ 124039 w 1246096"/>
                <a:gd name="connsiteY3" fmla="*/ 1114636 h 2389903"/>
                <a:gd name="connsiteX4" fmla="*/ 188385 w 1246096"/>
                <a:gd name="connsiteY4" fmla="*/ 1753871 h 2389903"/>
                <a:gd name="connsiteX5" fmla="*/ 464399 w 1246096"/>
                <a:gd name="connsiteY5" fmla="*/ 2202603 h 2389903"/>
                <a:gd name="connsiteX6" fmla="*/ 997800 w 1246096"/>
                <a:gd name="connsiteY6" fmla="*/ 2333837 h 2389903"/>
                <a:gd name="connsiteX7" fmla="*/ 1170943 w 1246096"/>
                <a:gd name="connsiteY7" fmla="*/ 1590040 h 2389903"/>
                <a:gd name="connsiteX8" fmla="*/ 1028703 w 1246096"/>
                <a:gd name="connsiteY8" fmla="*/ 1391920 h 2389903"/>
                <a:gd name="connsiteX9" fmla="*/ 1221743 w 1246096"/>
                <a:gd name="connsiteY9" fmla="*/ 1168400 h 2389903"/>
                <a:gd name="connsiteX10" fmla="*/ 1236983 w 1246096"/>
                <a:gd name="connsiteY10" fmla="*/ 767080 h 2389903"/>
                <a:gd name="connsiteX0" fmla="*/ 144783 w 1246096"/>
                <a:gd name="connsiteY0" fmla="*/ 0 h 2383524"/>
                <a:gd name="connsiteX1" fmla="*/ 145630 w 1246096"/>
                <a:gd name="connsiteY1" fmla="*/ 524086 h 2383524"/>
                <a:gd name="connsiteX2" fmla="*/ 3 w 1246096"/>
                <a:gd name="connsiteY2" fmla="*/ 771737 h 2383524"/>
                <a:gd name="connsiteX3" fmla="*/ 124039 w 1246096"/>
                <a:gd name="connsiteY3" fmla="*/ 1114636 h 2383524"/>
                <a:gd name="connsiteX4" fmla="*/ 188385 w 1246096"/>
                <a:gd name="connsiteY4" fmla="*/ 1753871 h 2383524"/>
                <a:gd name="connsiteX5" fmla="*/ 464399 w 1246096"/>
                <a:gd name="connsiteY5" fmla="*/ 2202603 h 2383524"/>
                <a:gd name="connsiteX6" fmla="*/ 997800 w 1246096"/>
                <a:gd name="connsiteY6" fmla="*/ 2333837 h 2383524"/>
                <a:gd name="connsiteX7" fmla="*/ 1170943 w 1246096"/>
                <a:gd name="connsiteY7" fmla="*/ 1590040 h 2383524"/>
                <a:gd name="connsiteX8" fmla="*/ 1028703 w 1246096"/>
                <a:gd name="connsiteY8" fmla="*/ 1391920 h 2383524"/>
                <a:gd name="connsiteX9" fmla="*/ 1221743 w 1246096"/>
                <a:gd name="connsiteY9" fmla="*/ 1168400 h 2383524"/>
                <a:gd name="connsiteX10" fmla="*/ 1236983 w 1246096"/>
                <a:gd name="connsiteY10" fmla="*/ 767080 h 2383524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9910"/>
                <a:gd name="connsiteX1" fmla="*/ 145630 w 1246096"/>
                <a:gd name="connsiteY1" fmla="*/ 524086 h 2399910"/>
                <a:gd name="connsiteX2" fmla="*/ 3 w 1246096"/>
                <a:gd name="connsiteY2" fmla="*/ 771737 h 2399910"/>
                <a:gd name="connsiteX3" fmla="*/ 124039 w 1246096"/>
                <a:gd name="connsiteY3" fmla="*/ 1114636 h 2399910"/>
                <a:gd name="connsiteX4" fmla="*/ 188385 w 1246096"/>
                <a:gd name="connsiteY4" fmla="*/ 1753871 h 2399910"/>
                <a:gd name="connsiteX5" fmla="*/ 464399 w 1246096"/>
                <a:gd name="connsiteY5" fmla="*/ 2202603 h 2399910"/>
                <a:gd name="connsiteX6" fmla="*/ 993567 w 1246096"/>
                <a:gd name="connsiteY6" fmla="*/ 2352887 h 2399910"/>
                <a:gd name="connsiteX7" fmla="*/ 1170943 w 1246096"/>
                <a:gd name="connsiteY7" fmla="*/ 1590040 h 2399910"/>
                <a:gd name="connsiteX8" fmla="*/ 1028703 w 1246096"/>
                <a:gd name="connsiteY8" fmla="*/ 1391920 h 2399910"/>
                <a:gd name="connsiteX9" fmla="*/ 1221743 w 1246096"/>
                <a:gd name="connsiteY9" fmla="*/ 1168400 h 2399910"/>
                <a:gd name="connsiteX10" fmla="*/ 1236983 w 1246096"/>
                <a:gd name="connsiteY10" fmla="*/ 767080 h 2399910"/>
                <a:gd name="connsiteX0" fmla="*/ 144783 w 1246096"/>
                <a:gd name="connsiteY0" fmla="*/ 0 h 2390844"/>
                <a:gd name="connsiteX1" fmla="*/ 145630 w 1246096"/>
                <a:gd name="connsiteY1" fmla="*/ 524086 h 2390844"/>
                <a:gd name="connsiteX2" fmla="*/ 3 w 1246096"/>
                <a:gd name="connsiteY2" fmla="*/ 771737 h 2390844"/>
                <a:gd name="connsiteX3" fmla="*/ 124039 w 1246096"/>
                <a:gd name="connsiteY3" fmla="*/ 1114636 h 2390844"/>
                <a:gd name="connsiteX4" fmla="*/ 188385 w 1246096"/>
                <a:gd name="connsiteY4" fmla="*/ 1753871 h 2390844"/>
                <a:gd name="connsiteX5" fmla="*/ 479215 w 1246096"/>
                <a:gd name="connsiteY5" fmla="*/ 2221653 h 2390844"/>
                <a:gd name="connsiteX6" fmla="*/ 993567 w 1246096"/>
                <a:gd name="connsiteY6" fmla="*/ 2352887 h 2390844"/>
                <a:gd name="connsiteX7" fmla="*/ 1170943 w 1246096"/>
                <a:gd name="connsiteY7" fmla="*/ 1590040 h 2390844"/>
                <a:gd name="connsiteX8" fmla="*/ 1028703 w 1246096"/>
                <a:gd name="connsiteY8" fmla="*/ 1391920 h 2390844"/>
                <a:gd name="connsiteX9" fmla="*/ 1221743 w 1246096"/>
                <a:gd name="connsiteY9" fmla="*/ 1168400 h 2390844"/>
                <a:gd name="connsiteX10" fmla="*/ 1236983 w 1246096"/>
                <a:gd name="connsiteY10" fmla="*/ 767080 h 2390844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391920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0059"/>
                <a:gd name="connsiteY0" fmla="*/ 0 h 2393777"/>
                <a:gd name="connsiteX1" fmla="*/ 145630 w 1240059"/>
                <a:gd name="connsiteY1" fmla="*/ 524086 h 2393777"/>
                <a:gd name="connsiteX2" fmla="*/ 3 w 1240059"/>
                <a:gd name="connsiteY2" fmla="*/ 771737 h 2393777"/>
                <a:gd name="connsiteX3" fmla="*/ 124039 w 1240059"/>
                <a:gd name="connsiteY3" fmla="*/ 1114636 h 2393777"/>
                <a:gd name="connsiteX4" fmla="*/ 188385 w 1240059"/>
                <a:gd name="connsiteY4" fmla="*/ 1753871 h 2393777"/>
                <a:gd name="connsiteX5" fmla="*/ 479215 w 1240059"/>
                <a:gd name="connsiteY5" fmla="*/ 2221653 h 2393777"/>
                <a:gd name="connsiteX6" fmla="*/ 993567 w 1240059"/>
                <a:gd name="connsiteY6" fmla="*/ 2352887 h 2393777"/>
                <a:gd name="connsiteX7" fmla="*/ 1170943 w 1240059"/>
                <a:gd name="connsiteY7" fmla="*/ 1590040 h 2393777"/>
                <a:gd name="connsiteX8" fmla="*/ 1028703 w 1240059"/>
                <a:gd name="connsiteY8" fmla="*/ 1391920 h 2393777"/>
                <a:gd name="connsiteX9" fmla="*/ 1221743 w 1240059"/>
                <a:gd name="connsiteY9" fmla="*/ 1168400 h 2393777"/>
                <a:gd name="connsiteX10" fmla="*/ 1236983 w 1240059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6096"/>
                <a:gd name="connsiteY0" fmla="*/ 0 h 2393777"/>
                <a:gd name="connsiteX1" fmla="*/ 145630 w 1246096"/>
                <a:gd name="connsiteY1" fmla="*/ 524086 h 2393777"/>
                <a:gd name="connsiteX2" fmla="*/ 3 w 1246096"/>
                <a:gd name="connsiteY2" fmla="*/ 771737 h 2393777"/>
                <a:gd name="connsiteX3" fmla="*/ 124039 w 1246096"/>
                <a:gd name="connsiteY3" fmla="*/ 1114636 h 2393777"/>
                <a:gd name="connsiteX4" fmla="*/ 188385 w 1246096"/>
                <a:gd name="connsiteY4" fmla="*/ 1753871 h 2393777"/>
                <a:gd name="connsiteX5" fmla="*/ 479215 w 1246096"/>
                <a:gd name="connsiteY5" fmla="*/ 2221653 h 2393777"/>
                <a:gd name="connsiteX6" fmla="*/ 993567 w 1246096"/>
                <a:gd name="connsiteY6" fmla="*/ 2352887 h 2393777"/>
                <a:gd name="connsiteX7" fmla="*/ 1170943 w 1246096"/>
                <a:gd name="connsiteY7" fmla="*/ 1590040 h 2393777"/>
                <a:gd name="connsiteX8" fmla="*/ 1028703 w 1246096"/>
                <a:gd name="connsiteY8" fmla="*/ 1419436 h 2393777"/>
                <a:gd name="connsiteX9" fmla="*/ 1221743 w 1246096"/>
                <a:gd name="connsiteY9" fmla="*/ 1168400 h 2393777"/>
                <a:gd name="connsiteX10" fmla="*/ 1236983 w 1246096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3777"/>
                <a:gd name="connsiteX1" fmla="*/ 145630 w 1245370"/>
                <a:gd name="connsiteY1" fmla="*/ 524086 h 2393777"/>
                <a:gd name="connsiteX2" fmla="*/ 3 w 1245370"/>
                <a:gd name="connsiteY2" fmla="*/ 771737 h 2393777"/>
                <a:gd name="connsiteX3" fmla="*/ 124039 w 1245370"/>
                <a:gd name="connsiteY3" fmla="*/ 1114636 h 2393777"/>
                <a:gd name="connsiteX4" fmla="*/ 188385 w 1245370"/>
                <a:gd name="connsiteY4" fmla="*/ 1753871 h 2393777"/>
                <a:gd name="connsiteX5" fmla="*/ 479215 w 1245370"/>
                <a:gd name="connsiteY5" fmla="*/ 2221653 h 2393777"/>
                <a:gd name="connsiteX6" fmla="*/ 993567 w 1245370"/>
                <a:gd name="connsiteY6" fmla="*/ 2352887 h 2393777"/>
                <a:gd name="connsiteX7" fmla="*/ 1170943 w 1245370"/>
                <a:gd name="connsiteY7" fmla="*/ 1590040 h 2393777"/>
                <a:gd name="connsiteX8" fmla="*/ 1041403 w 1245370"/>
                <a:gd name="connsiteY8" fmla="*/ 1383453 h 2393777"/>
                <a:gd name="connsiteX9" fmla="*/ 1221743 w 1245370"/>
                <a:gd name="connsiteY9" fmla="*/ 1168400 h 2393777"/>
                <a:gd name="connsiteX10" fmla="*/ 1236983 w 1245370"/>
                <a:gd name="connsiteY10" fmla="*/ 767080 h 2393777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5370"/>
                <a:gd name="connsiteY0" fmla="*/ 0 h 2390726"/>
                <a:gd name="connsiteX1" fmla="*/ 145630 w 1245370"/>
                <a:gd name="connsiteY1" fmla="*/ 52408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85 w 1245472"/>
                <a:gd name="connsiteY0" fmla="*/ 0 h 2390726"/>
                <a:gd name="connsiteX1" fmla="*/ 149965 w 1245472"/>
                <a:gd name="connsiteY1" fmla="*/ 475403 h 2390726"/>
                <a:gd name="connsiteX2" fmla="*/ 105 w 1245472"/>
                <a:gd name="connsiteY2" fmla="*/ 771737 h 2390726"/>
                <a:gd name="connsiteX3" fmla="*/ 124141 w 1245472"/>
                <a:gd name="connsiteY3" fmla="*/ 1114636 h 2390726"/>
                <a:gd name="connsiteX4" fmla="*/ 188487 w 1245472"/>
                <a:gd name="connsiteY4" fmla="*/ 1753871 h 2390726"/>
                <a:gd name="connsiteX5" fmla="*/ 479317 w 1245472"/>
                <a:gd name="connsiteY5" fmla="*/ 2221653 h 2390726"/>
                <a:gd name="connsiteX6" fmla="*/ 993669 w 1245472"/>
                <a:gd name="connsiteY6" fmla="*/ 2352887 h 2390726"/>
                <a:gd name="connsiteX7" fmla="*/ 1168929 w 1245472"/>
                <a:gd name="connsiteY7" fmla="*/ 1632373 h 2390726"/>
                <a:gd name="connsiteX8" fmla="*/ 1041505 w 1245472"/>
                <a:gd name="connsiteY8" fmla="*/ 1383453 h 2390726"/>
                <a:gd name="connsiteX9" fmla="*/ 1221845 w 1245472"/>
                <a:gd name="connsiteY9" fmla="*/ 1168400 h 2390726"/>
                <a:gd name="connsiteX10" fmla="*/ 1237085 w 1245472"/>
                <a:gd name="connsiteY10" fmla="*/ 767080 h 2390726"/>
                <a:gd name="connsiteX0" fmla="*/ 144855 w 1245442"/>
                <a:gd name="connsiteY0" fmla="*/ 0 h 2390726"/>
                <a:gd name="connsiteX1" fmla="*/ 145701 w 1245442"/>
                <a:gd name="connsiteY1" fmla="*/ 479636 h 2390726"/>
                <a:gd name="connsiteX2" fmla="*/ 75 w 1245442"/>
                <a:gd name="connsiteY2" fmla="*/ 771737 h 2390726"/>
                <a:gd name="connsiteX3" fmla="*/ 124111 w 1245442"/>
                <a:gd name="connsiteY3" fmla="*/ 1114636 h 2390726"/>
                <a:gd name="connsiteX4" fmla="*/ 188457 w 1245442"/>
                <a:gd name="connsiteY4" fmla="*/ 1753871 h 2390726"/>
                <a:gd name="connsiteX5" fmla="*/ 479287 w 1245442"/>
                <a:gd name="connsiteY5" fmla="*/ 2221653 h 2390726"/>
                <a:gd name="connsiteX6" fmla="*/ 993639 w 1245442"/>
                <a:gd name="connsiteY6" fmla="*/ 2352887 h 2390726"/>
                <a:gd name="connsiteX7" fmla="*/ 1168899 w 1245442"/>
                <a:gd name="connsiteY7" fmla="*/ 1632373 h 2390726"/>
                <a:gd name="connsiteX8" fmla="*/ 1041475 w 1245442"/>
                <a:gd name="connsiteY8" fmla="*/ 1383453 h 2390726"/>
                <a:gd name="connsiteX9" fmla="*/ 1221815 w 1245442"/>
                <a:gd name="connsiteY9" fmla="*/ 1168400 h 2390726"/>
                <a:gd name="connsiteX10" fmla="*/ 1237055 w 1245442"/>
                <a:gd name="connsiteY10" fmla="*/ 767080 h 2390726"/>
                <a:gd name="connsiteX0" fmla="*/ 144783 w 1245370"/>
                <a:gd name="connsiteY0" fmla="*/ 0 h 2390726"/>
                <a:gd name="connsiteX1" fmla="*/ 145629 w 1245370"/>
                <a:gd name="connsiteY1" fmla="*/ 479636 h 2390726"/>
                <a:gd name="connsiteX2" fmla="*/ 3 w 1245370"/>
                <a:gd name="connsiteY2" fmla="*/ 771737 h 2390726"/>
                <a:gd name="connsiteX3" fmla="*/ 124039 w 1245370"/>
                <a:gd name="connsiteY3" fmla="*/ 1114636 h 2390726"/>
                <a:gd name="connsiteX4" fmla="*/ 188385 w 1245370"/>
                <a:gd name="connsiteY4" fmla="*/ 1753871 h 2390726"/>
                <a:gd name="connsiteX5" fmla="*/ 479215 w 1245370"/>
                <a:gd name="connsiteY5" fmla="*/ 2221653 h 2390726"/>
                <a:gd name="connsiteX6" fmla="*/ 993567 w 1245370"/>
                <a:gd name="connsiteY6" fmla="*/ 2352887 h 2390726"/>
                <a:gd name="connsiteX7" fmla="*/ 1168827 w 1245370"/>
                <a:gd name="connsiteY7" fmla="*/ 1632373 h 2390726"/>
                <a:gd name="connsiteX8" fmla="*/ 1041403 w 1245370"/>
                <a:gd name="connsiteY8" fmla="*/ 1383453 h 2390726"/>
                <a:gd name="connsiteX9" fmla="*/ 1221743 w 1245370"/>
                <a:gd name="connsiteY9" fmla="*/ 1168400 h 2390726"/>
                <a:gd name="connsiteX10" fmla="*/ 1236983 w 1245370"/>
                <a:gd name="connsiteY10" fmla="*/ 767080 h 2390726"/>
                <a:gd name="connsiteX0" fmla="*/ 144783 w 1244672"/>
                <a:gd name="connsiteY0" fmla="*/ 0 h 2390726"/>
                <a:gd name="connsiteX1" fmla="*/ 145629 w 1244672"/>
                <a:gd name="connsiteY1" fmla="*/ 479636 h 2390726"/>
                <a:gd name="connsiteX2" fmla="*/ 3 w 1244672"/>
                <a:gd name="connsiteY2" fmla="*/ 771737 h 2390726"/>
                <a:gd name="connsiteX3" fmla="*/ 124039 w 1244672"/>
                <a:gd name="connsiteY3" fmla="*/ 1114636 h 2390726"/>
                <a:gd name="connsiteX4" fmla="*/ 188385 w 1244672"/>
                <a:gd name="connsiteY4" fmla="*/ 1753871 h 2390726"/>
                <a:gd name="connsiteX5" fmla="*/ 479215 w 1244672"/>
                <a:gd name="connsiteY5" fmla="*/ 2221653 h 2390726"/>
                <a:gd name="connsiteX6" fmla="*/ 993567 w 1244672"/>
                <a:gd name="connsiteY6" fmla="*/ 2352887 h 2390726"/>
                <a:gd name="connsiteX7" fmla="*/ 1168827 w 1244672"/>
                <a:gd name="connsiteY7" fmla="*/ 1632373 h 2390726"/>
                <a:gd name="connsiteX8" fmla="*/ 1054103 w 1244672"/>
                <a:gd name="connsiteY8" fmla="*/ 1415203 h 2390726"/>
                <a:gd name="connsiteX9" fmla="*/ 1221743 w 1244672"/>
                <a:gd name="connsiteY9" fmla="*/ 1168400 h 2390726"/>
                <a:gd name="connsiteX10" fmla="*/ 1236983 w 1244672"/>
                <a:gd name="connsiteY10" fmla="*/ 767080 h 2390726"/>
                <a:gd name="connsiteX0" fmla="*/ 144783 w 1240619"/>
                <a:gd name="connsiteY0" fmla="*/ 0 h 2390726"/>
                <a:gd name="connsiteX1" fmla="*/ 145629 w 1240619"/>
                <a:gd name="connsiteY1" fmla="*/ 479636 h 2390726"/>
                <a:gd name="connsiteX2" fmla="*/ 3 w 1240619"/>
                <a:gd name="connsiteY2" fmla="*/ 771737 h 2390726"/>
                <a:gd name="connsiteX3" fmla="*/ 124039 w 1240619"/>
                <a:gd name="connsiteY3" fmla="*/ 1114636 h 2390726"/>
                <a:gd name="connsiteX4" fmla="*/ 188385 w 1240619"/>
                <a:gd name="connsiteY4" fmla="*/ 1753871 h 2390726"/>
                <a:gd name="connsiteX5" fmla="*/ 479215 w 1240619"/>
                <a:gd name="connsiteY5" fmla="*/ 2221653 h 2390726"/>
                <a:gd name="connsiteX6" fmla="*/ 993567 w 1240619"/>
                <a:gd name="connsiteY6" fmla="*/ 2352887 h 2390726"/>
                <a:gd name="connsiteX7" fmla="*/ 1168827 w 1240619"/>
                <a:gd name="connsiteY7" fmla="*/ 1632373 h 2390726"/>
                <a:gd name="connsiteX8" fmla="*/ 1054103 w 1240619"/>
                <a:gd name="connsiteY8" fmla="*/ 1415203 h 2390726"/>
                <a:gd name="connsiteX9" fmla="*/ 1221743 w 1240619"/>
                <a:gd name="connsiteY9" fmla="*/ 1168400 h 2390726"/>
                <a:gd name="connsiteX10" fmla="*/ 1236983 w 1240619"/>
                <a:gd name="connsiteY10" fmla="*/ 767080 h 2390726"/>
                <a:gd name="connsiteX0" fmla="*/ 144783 w 1245609"/>
                <a:gd name="connsiteY0" fmla="*/ 0 h 2390726"/>
                <a:gd name="connsiteX1" fmla="*/ 145629 w 1245609"/>
                <a:gd name="connsiteY1" fmla="*/ 479636 h 2390726"/>
                <a:gd name="connsiteX2" fmla="*/ 3 w 1245609"/>
                <a:gd name="connsiteY2" fmla="*/ 771737 h 2390726"/>
                <a:gd name="connsiteX3" fmla="*/ 124039 w 1245609"/>
                <a:gd name="connsiteY3" fmla="*/ 1114636 h 2390726"/>
                <a:gd name="connsiteX4" fmla="*/ 188385 w 1245609"/>
                <a:gd name="connsiteY4" fmla="*/ 1753871 h 2390726"/>
                <a:gd name="connsiteX5" fmla="*/ 479215 w 1245609"/>
                <a:gd name="connsiteY5" fmla="*/ 2221653 h 2390726"/>
                <a:gd name="connsiteX6" fmla="*/ 993567 w 1245609"/>
                <a:gd name="connsiteY6" fmla="*/ 2352887 h 2390726"/>
                <a:gd name="connsiteX7" fmla="*/ 1168827 w 1245609"/>
                <a:gd name="connsiteY7" fmla="*/ 1632373 h 2390726"/>
                <a:gd name="connsiteX8" fmla="*/ 1037170 w 1245609"/>
                <a:gd name="connsiteY8" fmla="*/ 1410969 h 2390726"/>
                <a:gd name="connsiteX9" fmla="*/ 1221743 w 1245609"/>
                <a:gd name="connsiteY9" fmla="*/ 1168400 h 2390726"/>
                <a:gd name="connsiteX10" fmla="*/ 1236983 w 1245609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79219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40038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90726"/>
                <a:gd name="connsiteX1" fmla="*/ 145629 w 1245251"/>
                <a:gd name="connsiteY1" fmla="*/ 479636 h 2390726"/>
                <a:gd name="connsiteX2" fmla="*/ 3 w 1245251"/>
                <a:gd name="connsiteY2" fmla="*/ 771737 h 2390726"/>
                <a:gd name="connsiteX3" fmla="*/ 124039 w 1245251"/>
                <a:gd name="connsiteY3" fmla="*/ 1114636 h 2390726"/>
                <a:gd name="connsiteX4" fmla="*/ 188385 w 1245251"/>
                <a:gd name="connsiteY4" fmla="*/ 1753871 h 2390726"/>
                <a:gd name="connsiteX5" fmla="*/ 479215 w 1245251"/>
                <a:gd name="connsiteY5" fmla="*/ 2221653 h 2390726"/>
                <a:gd name="connsiteX6" fmla="*/ 993567 w 1245251"/>
                <a:gd name="connsiteY6" fmla="*/ 2352887 h 2390726"/>
                <a:gd name="connsiteX7" fmla="*/ 1168827 w 1245251"/>
                <a:gd name="connsiteY7" fmla="*/ 1632373 h 2390726"/>
                <a:gd name="connsiteX8" fmla="*/ 1043520 w 1245251"/>
                <a:gd name="connsiteY8" fmla="*/ 1394036 h 2390726"/>
                <a:gd name="connsiteX9" fmla="*/ 1221743 w 1245251"/>
                <a:gd name="connsiteY9" fmla="*/ 1168400 h 2390726"/>
                <a:gd name="connsiteX10" fmla="*/ 1236983 w 1245251"/>
                <a:gd name="connsiteY10" fmla="*/ 767080 h 2390726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68400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0567"/>
                <a:gd name="connsiteY0" fmla="*/ 0 h 2387077"/>
                <a:gd name="connsiteX1" fmla="*/ 145629 w 1240567"/>
                <a:gd name="connsiteY1" fmla="*/ 479636 h 2387077"/>
                <a:gd name="connsiteX2" fmla="*/ 3 w 1240567"/>
                <a:gd name="connsiteY2" fmla="*/ 771737 h 2387077"/>
                <a:gd name="connsiteX3" fmla="*/ 124039 w 1240567"/>
                <a:gd name="connsiteY3" fmla="*/ 1114636 h 2387077"/>
                <a:gd name="connsiteX4" fmla="*/ 188385 w 1240567"/>
                <a:gd name="connsiteY4" fmla="*/ 1753871 h 2387077"/>
                <a:gd name="connsiteX5" fmla="*/ 479215 w 1240567"/>
                <a:gd name="connsiteY5" fmla="*/ 2221653 h 2387077"/>
                <a:gd name="connsiteX6" fmla="*/ 993567 w 1240567"/>
                <a:gd name="connsiteY6" fmla="*/ 2352887 h 2387077"/>
                <a:gd name="connsiteX7" fmla="*/ 1168827 w 1240567"/>
                <a:gd name="connsiteY7" fmla="*/ 1683173 h 2387077"/>
                <a:gd name="connsiteX8" fmla="*/ 1043520 w 1240567"/>
                <a:gd name="connsiteY8" fmla="*/ 1394036 h 2387077"/>
                <a:gd name="connsiteX9" fmla="*/ 1221743 w 1240567"/>
                <a:gd name="connsiteY9" fmla="*/ 1151467 h 2387077"/>
                <a:gd name="connsiteX10" fmla="*/ 1236983 w 1240567"/>
                <a:gd name="connsiteY10" fmla="*/ 767080 h 2387077"/>
                <a:gd name="connsiteX0" fmla="*/ 144783 w 1245251"/>
                <a:gd name="connsiteY0" fmla="*/ 0 h 2387077"/>
                <a:gd name="connsiteX1" fmla="*/ 145629 w 1245251"/>
                <a:gd name="connsiteY1" fmla="*/ 479636 h 2387077"/>
                <a:gd name="connsiteX2" fmla="*/ 3 w 1245251"/>
                <a:gd name="connsiteY2" fmla="*/ 771737 h 2387077"/>
                <a:gd name="connsiteX3" fmla="*/ 124039 w 1245251"/>
                <a:gd name="connsiteY3" fmla="*/ 1114636 h 2387077"/>
                <a:gd name="connsiteX4" fmla="*/ 188385 w 1245251"/>
                <a:gd name="connsiteY4" fmla="*/ 1753871 h 2387077"/>
                <a:gd name="connsiteX5" fmla="*/ 479215 w 1245251"/>
                <a:gd name="connsiteY5" fmla="*/ 2221653 h 2387077"/>
                <a:gd name="connsiteX6" fmla="*/ 993567 w 1245251"/>
                <a:gd name="connsiteY6" fmla="*/ 2352887 h 2387077"/>
                <a:gd name="connsiteX7" fmla="*/ 1168827 w 1245251"/>
                <a:gd name="connsiteY7" fmla="*/ 1683173 h 2387077"/>
                <a:gd name="connsiteX8" fmla="*/ 1043520 w 1245251"/>
                <a:gd name="connsiteY8" fmla="*/ 1394036 h 2387077"/>
                <a:gd name="connsiteX9" fmla="*/ 1221743 w 1245251"/>
                <a:gd name="connsiteY9" fmla="*/ 1151467 h 2387077"/>
                <a:gd name="connsiteX10" fmla="*/ 1236983 w 1245251"/>
                <a:gd name="connsiteY10" fmla="*/ 759142 h 2387077"/>
                <a:gd name="connsiteX0" fmla="*/ 144783 w 1240410"/>
                <a:gd name="connsiteY0" fmla="*/ 0 h 2387077"/>
                <a:gd name="connsiteX1" fmla="*/ 145629 w 1240410"/>
                <a:gd name="connsiteY1" fmla="*/ 479636 h 2387077"/>
                <a:gd name="connsiteX2" fmla="*/ 3 w 1240410"/>
                <a:gd name="connsiteY2" fmla="*/ 771737 h 2387077"/>
                <a:gd name="connsiteX3" fmla="*/ 124039 w 1240410"/>
                <a:gd name="connsiteY3" fmla="*/ 1114636 h 2387077"/>
                <a:gd name="connsiteX4" fmla="*/ 188385 w 1240410"/>
                <a:gd name="connsiteY4" fmla="*/ 1753871 h 2387077"/>
                <a:gd name="connsiteX5" fmla="*/ 479215 w 1240410"/>
                <a:gd name="connsiteY5" fmla="*/ 2221653 h 2387077"/>
                <a:gd name="connsiteX6" fmla="*/ 993567 w 1240410"/>
                <a:gd name="connsiteY6" fmla="*/ 2352887 h 2387077"/>
                <a:gd name="connsiteX7" fmla="*/ 1168827 w 1240410"/>
                <a:gd name="connsiteY7" fmla="*/ 1683173 h 2387077"/>
                <a:gd name="connsiteX8" fmla="*/ 1043520 w 1240410"/>
                <a:gd name="connsiteY8" fmla="*/ 1394036 h 2387077"/>
                <a:gd name="connsiteX9" fmla="*/ 1221743 w 1240410"/>
                <a:gd name="connsiteY9" fmla="*/ 1151467 h 2387077"/>
                <a:gd name="connsiteX10" fmla="*/ 1236983 w 1240410"/>
                <a:gd name="connsiteY10" fmla="*/ 759142 h 2387077"/>
                <a:gd name="connsiteX0" fmla="*/ 144783 w 1244307"/>
                <a:gd name="connsiteY0" fmla="*/ 0 h 2387077"/>
                <a:gd name="connsiteX1" fmla="*/ 145629 w 1244307"/>
                <a:gd name="connsiteY1" fmla="*/ 479636 h 2387077"/>
                <a:gd name="connsiteX2" fmla="*/ 3 w 1244307"/>
                <a:gd name="connsiteY2" fmla="*/ 771737 h 2387077"/>
                <a:gd name="connsiteX3" fmla="*/ 124039 w 1244307"/>
                <a:gd name="connsiteY3" fmla="*/ 1114636 h 2387077"/>
                <a:gd name="connsiteX4" fmla="*/ 188385 w 1244307"/>
                <a:gd name="connsiteY4" fmla="*/ 1753871 h 2387077"/>
                <a:gd name="connsiteX5" fmla="*/ 479215 w 1244307"/>
                <a:gd name="connsiteY5" fmla="*/ 2221653 h 2387077"/>
                <a:gd name="connsiteX6" fmla="*/ 993567 w 1244307"/>
                <a:gd name="connsiteY6" fmla="*/ 2352887 h 2387077"/>
                <a:gd name="connsiteX7" fmla="*/ 1168827 w 1244307"/>
                <a:gd name="connsiteY7" fmla="*/ 1683173 h 2387077"/>
                <a:gd name="connsiteX8" fmla="*/ 1043520 w 1244307"/>
                <a:gd name="connsiteY8" fmla="*/ 1394036 h 2387077"/>
                <a:gd name="connsiteX9" fmla="*/ 1228093 w 1244307"/>
                <a:gd name="connsiteY9" fmla="*/ 1173692 h 2387077"/>
                <a:gd name="connsiteX10" fmla="*/ 1236983 w 1244307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43520 w 1236983"/>
                <a:gd name="connsiteY8" fmla="*/ 1394036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45115"/>
                <a:gd name="connsiteY0" fmla="*/ 0 h 2387077"/>
                <a:gd name="connsiteX1" fmla="*/ 145629 w 1245115"/>
                <a:gd name="connsiteY1" fmla="*/ 479636 h 2387077"/>
                <a:gd name="connsiteX2" fmla="*/ 3 w 1245115"/>
                <a:gd name="connsiteY2" fmla="*/ 771737 h 2387077"/>
                <a:gd name="connsiteX3" fmla="*/ 124039 w 1245115"/>
                <a:gd name="connsiteY3" fmla="*/ 1114636 h 2387077"/>
                <a:gd name="connsiteX4" fmla="*/ 188385 w 1245115"/>
                <a:gd name="connsiteY4" fmla="*/ 1753871 h 2387077"/>
                <a:gd name="connsiteX5" fmla="*/ 479215 w 1245115"/>
                <a:gd name="connsiteY5" fmla="*/ 2221653 h 2387077"/>
                <a:gd name="connsiteX6" fmla="*/ 993567 w 1245115"/>
                <a:gd name="connsiteY6" fmla="*/ 2352887 h 2387077"/>
                <a:gd name="connsiteX7" fmla="*/ 1168827 w 1245115"/>
                <a:gd name="connsiteY7" fmla="*/ 1683173 h 2387077"/>
                <a:gd name="connsiteX8" fmla="*/ 1032408 w 1245115"/>
                <a:gd name="connsiteY8" fmla="*/ 1397211 h 2387077"/>
                <a:gd name="connsiteX9" fmla="*/ 1228093 w 1245115"/>
                <a:gd name="connsiteY9" fmla="*/ 1173692 h 2387077"/>
                <a:gd name="connsiteX10" fmla="*/ 1236983 w 1245115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324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43271"/>
                <a:gd name="connsiteY0" fmla="*/ 0 h 2387077"/>
                <a:gd name="connsiteX1" fmla="*/ 145629 w 1243271"/>
                <a:gd name="connsiteY1" fmla="*/ 479636 h 2387077"/>
                <a:gd name="connsiteX2" fmla="*/ 3 w 1243271"/>
                <a:gd name="connsiteY2" fmla="*/ 771737 h 2387077"/>
                <a:gd name="connsiteX3" fmla="*/ 124039 w 1243271"/>
                <a:gd name="connsiteY3" fmla="*/ 1114636 h 2387077"/>
                <a:gd name="connsiteX4" fmla="*/ 188385 w 1243271"/>
                <a:gd name="connsiteY4" fmla="*/ 1753871 h 2387077"/>
                <a:gd name="connsiteX5" fmla="*/ 479215 w 1243271"/>
                <a:gd name="connsiteY5" fmla="*/ 2221653 h 2387077"/>
                <a:gd name="connsiteX6" fmla="*/ 993567 w 1243271"/>
                <a:gd name="connsiteY6" fmla="*/ 2352887 h 2387077"/>
                <a:gd name="connsiteX7" fmla="*/ 1168827 w 1243271"/>
                <a:gd name="connsiteY7" fmla="*/ 1683173 h 2387077"/>
                <a:gd name="connsiteX8" fmla="*/ 1057808 w 1243271"/>
                <a:gd name="connsiteY8" fmla="*/ 1397211 h 2387077"/>
                <a:gd name="connsiteX9" fmla="*/ 1228093 w 1243271"/>
                <a:gd name="connsiteY9" fmla="*/ 1173692 h 2387077"/>
                <a:gd name="connsiteX10" fmla="*/ 1236983 w 1243271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1057808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7077"/>
                <a:gd name="connsiteX1" fmla="*/ 145629 w 1236983"/>
                <a:gd name="connsiteY1" fmla="*/ 479636 h 2387077"/>
                <a:gd name="connsiteX2" fmla="*/ 3 w 1236983"/>
                <a:gd name="connsiteY2" fmla="*/ 771737 h 2387077"/>
                <a:gd name="connsiteX3" fmla="*/ 124039 w 1236983"/>
                <a:gd name="connsiteY3" fmla="*/ 1114636 h 2387077"/>
                <a:gd name="connsiteX4" fmla="*/ 188385 w 1236983"/>
                <a:gd name="connsiteY4" fmla="*/ 1753871 h 2387077"/>
                <a:gd name="connsiteX5" fmla="*/ 479215 w 1236983"/>
                <a:gd name="connsiteY5" fmla="*/ 2221653 h 2387077"/>
                <a:gd name="connsiteX6" fmla="*/ 993567 w 1236983"/>
                <a:gd name="connsiteY6" fmla="*/ 2352887 h 2387077"/>
                <a:gd name="connsiteX7" fmla="*/ 1168827 w 1236983"/>
                <a:gd name="connsiteY7" fmla="*/ 1683173 h 2387077"/>
                <a:gd name="connsiteX8" fmla="*/ 949145 w 1236983"/>
                <a:gd name="connsiteY8" fmla="*/ 1397211 h 2387077"/>
                <a:gd name="connsiteX9" fmla="*/ 1228093 w 1236983"/>
                <a:gd name="connsiteY9" fmla="*/ 1173692 h 2387077"/>
                <a:gd name="connsiteX10" fmla="*/ 1236983 w 1236983"/>
                <a:gd name="connsiteY10" fmla="*/ 759142 h 2387077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949145 w 1236983"/>
                <a:gd name="connsiteY8" fmla="*/ 1397211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82041"/>
                <a:gd name="connsiteX1" fmla="*/ 145629 w 1236983"/>
                <a:gd name="connsiteY1" fmla="*/ 479636 h 2382041"/>
                <a:gd name="connsiteX2" fmla="*/ 3 w 1236983"/>
                <a:gd name="connsiteY2" fmla="*/ 771737 h 2382041"/>
                <a:gd name="connsiteX3" fmla="*/ 124039 w 1236983"/>
                <a:gd name="connsiteY3" fmla="*/ 1114636 h 2382041"/>
                <a:gd name="connsiteX4" fmla="*/ 188385 w 1236983"/>
                <a:gd name="connsiteY4" fmla="*/ 1753871 h 2382041"/>
                <a:gd name="connsiteX5" fmla="*/ 479215 w 1236983"/>
                <a:gd name="connsiteY5" fmla="*/ 2221653 h 2382041"/>
                <a:gd name="connsiteX6" fmla="*/ 993567 w 1236983"/>
                <a:gd name="connsiteY6" fmla="*/ 2352887 h 2382041"/>
                <a:gd name="connsiteX7" fmla="*/ 1157389 w 1236983"/>
                <a:gd name="connsiteY7" fmla="*/ 1753677 h 2382041"/>
                <a:gd name="connsiteX8" fmla="*/ 857639 w 1236983"/>
                <a:gd name="connsiteY8" fmla="*/ 1391335 h 2382041"/>
                <a:gd name="connsiteX9" fmla="*/ 1228093 w 1236983"/>
                <a:gd name="connsiteY9" fmla="*/ 1173692 h 2382041"/>
                <a:gd name="connsiteX10" fmla="*/ 1236983 w 1236983"/>
                <a:gd name="connsiteY10" fmla="*/ 759142 h 2382041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857639 w 1236983"/>
                <a:gd name="connsiteY8" fmla="*/ 1391335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144783 w 1236983"/>
                <a:gd name="connsiteY0" fmla="*/ 0 h 2375395"/>
                <a:gd name="connsiteX1" fmla="*/ 145629 w 1236983"/>
                <a:gd name="connsiteY1" fmla="*/ 479636 h 2375395"/>
                <a:gd name="connsiteX2" fmla="*/ 3 w 1236983"/>
                <a:gd name="connsiteY2" fmla="*/ 771737 h 2375395"/>
                <a:gd name="connsiteX3" fmla="*/ 124039 w 1236983"/>
                <a:gd name="connsiteY3" fmla="*/ 1114636 h 2375395"/>
                <a:gd name="connsiteX4" fmla="*/ 188385 w 1236983"/>
                <a:gd name="connsiteY4" fmla="*/ 1753871 h 2375395"/>
                <a:gd name="connsiteX5" fmla="*/ 479215 w 1236983"/>
                <a:gd name="connsiteY5" fmla="*/ 2221653 h 2375395"/>
                <a:gd name="connsiteX6" fmla="*/ 993567 w 1236983"/>
                <a:gd name="connsiteY6" fmla="*/ 2352887 h 2375395"/>
                <a:gd name="connsiteX7" fmla="*/ 1128793 w 1236983"/>
                <a:gd name="connsiteY7" fmla="*/ 1847683 h 2375395"/>
                <a:gd name="connsiteX8" fmla="*/ 914830 w 1236983"/>
                <a:gd name="connsiteY8" fmla="*/ 1379584 h 2375395"/>
                <a:gd name="connsiteX9" fmla="*/ 1228093 w 1236983"/>
                <a:gd name="connsiteY9" fmla="*/ 1173692 h 2375395"/>
                <a:gd name="connsiteX10" fmla="*/ 1236983 w 1236983"/>
                <a:gd name="connsiteY10" fmla="*/ 759142 h 2375395"/>
                <a:gd name="connsiteX0" fmla="*/ 373545 w 1465745"/>
                <a:gd name="connsiteY0" fmla="*/ 0 h 2375395"/>
                <a:gd name="connsiteX1" fmla="*/ 374391 w 1465745"/>
                <a:gd name="connsiteY1" fmla="*/ 479636 h 2375395"/>
                <a:gd name="connsiteX2" fmla="*/ 0 w 1465745"/>
                <a:gd name="connsiteY2" fmla="*/ 742360 h 2375395"/>
                <a:gd name="connsiteX3" fmla="*/ 352801 w 1465745"/>
                <a:gd name="connsiteY3" fmla="*/ 1114636 h 2375395"/>
                <a:gd name="connsiteX4" fmla="*/ 417147 w 1465745"/>
                <a:gd name="connsiteY4" fmla="*/ 1753871 h 2375395"/>
                <a:gd name="connsiteX5" fmla="*/ 707977 w 1465745"/>
                <a:gd name="connsiteY5" fmla="*/ 2221653 h 2375395"/>
                <a:gd name="connsiteX6" fmla="*/ 1222329 w 1465745"/>
                <a:gd name="connsiteY6" fmla="*/ 2352887 h 2375395"/>
                <a:gd name="connsiteX7" fmla="*/ 1357555 w 1465745"/>
                <a:gd name="connsiteY7" fmla="*/ 1847683 h 2375395"/>
                <a:gd name="connsiteX8" fmla="*/ 1143592 w 1465745"/>
                <a:gd name="connsiteY8" fmla="*/ 1379584 h 2375395"/>
                <a:gd name="connsiteX9" fmla="*/ 1456855 w 1465745"/>
                <a:gd name="connsiteY9" fmla="*/ 1173692 h 2375395"/>
                <a:gd name="connsiteX10" fmla="*/ 1465745 w 1465745"/>
                <a:gd name="connsiteY10" fmla="*/ 759142 h 2375395"/>
                <a:gd name="connsiteX0" fmla="*/ 373873 w 1466073"/>
                <a:gd name="connsiteY0" fmla="*/ 0 h 2375395"/>
                <a:gd name="connsiteX1" fmla="*/ 374719 w 1466073"/>
                <a:gd name="connsiteY1" fmla="*/ 479636 h 2375395"/>
                <a:gd name="connsiteX2" fmla="*/ 328 w 1466073"/>
                <a:gd name="connsiteY2" fmla="*/ 742360 h 2375395"/>
                <a:gd name="connsiteX3" fmla="*/ 353129 w 1466073"/>
                <a:gd name="connsiteY3" fmla="*/ 1114636 h 2375395"/>
                <a:gd name="connsiteX4" fmla="*/ 417475 w 1466073"/>
                <a:gd name="connsiteY4" fmla="*/ 1753871 h 2375395"/>
                <a:gd name="connsiteX5" fmla="*/ 708305 w 1466073"/>
                <a:gd name="connsiteY5" fmla="*/ 2221653 h 2375395"/>
                <a:gd name="connsiteX6" fmla="*/ 1222657 w 1466073"/>
                <a:gd name="connsiteY6" fmla="*/ 2352887 h 2375395"/>
                <a:gd name="connsiteX7" fmla="*/ 1357883 w 1466073"/>
                <a:gd name="connsiteY7" fmla="*/ 1847683 h 2375395"/>
                <a:gd name="connsiteX8" fmla="*/ 1143920 w 1466073"/>
                <a:gd name="connsiteY8" fmla="*/ 1379584 h 2375395"/>
                <a:gd name="connsiteX9" fmla="*/ 1457183 w 1466073"/>
                <a:gd name="connsiteY9" fmla="*/ 1173692 h 2375395"/>
                <a:gd name="connsiteX10" fmla="*/ 1466073 w 1466073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6856 w 1465746"/>
                <a:gd name="connsiteY9" fmla="*/ 1173692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5395"/>
                <a:gd name="connsiteX1" fmla="*/ 374392 w 1465746"/>
                <a:gd name="connsiteY1" fmla="*/ 479636 h 2375395"/>
                <a:gd name="connsiteX2" fmla="*/ 1 w 1465746"/>
                <a:gd name="connsiteY2" fmla="*/ 742360 h 2375395"/>
                <a:gd name="connsiteX3" fmla="*/ 352802 w 1465746"/>
                <a:gd name="connsiteY3" fmla="*/ 1114636 h 2375395"/>
                <a:gd name="connsiteX4" fmla="*/ 417148 w 1465746"/>
                <a:gd name="connsiteY4" fmla="*/ 1753871 h 2375395"/>
                <a:gd name="connsiteX5" fmla="*/ 707978 w 1465746"/>
                <a:gd name="connsiteY5" fmla="*/ 2221653 h 2375395"/>
                <a:gd name="connsiteX6" fmla="*/ 1222330 w 1465746"/>
                <a:gd name="connsiteY6" fmla="*/ 2352887 h 2375395"/>
                <a:gd name="connsiteX7" fmla="*/ 1357556 w 1465746"/>
                <a:gd name="connsiteY7" fmla="*/ 1847683 h 2375395"/>
                <a:gd name="connsiteX8" fmla="*/ 1143593 w 1465746"/>
                <a:gd name="connsiteY8" fmla="*/ 1379584 h 2375395"/>
                <a:gd name="connsiteX9" fmla="*/ 1459497 w 1465746"/>
                <a:gd name="connsiteY9" fmla="*/ 1135706 h 2375395"/>
                <a:gd name="connsiteX10" fmla="*/ 1465746 w 1465746"/>
                <a:gd name="connsiteY10" fmla="*/ 759142 h 2375395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143593 w 1465746"/>
                <a:gd name="connsiteY8" fmla="*/ 1379584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76157"/>
                <a:gd name="connsiteX1" fmla="*/ 374392 w 1465746"/>
                <a:gd name="connsiteY1" fmla="*/ 479636 h 2376157"/>
                <a:gd name="connsiteX2" fmla="*/ 1 w 1465746"/>
                <a:gd name="connsiteY2" fmla="*/ 742360 h 2376157"/>
                <a:gd name="connsiteX3" fmla="*/ 352802 w 1465746"/>
                <a:gd name="connsiteY3" fmla="*/ 1114636 h 2376157"/>
                <a:gd name="connsiteX4" fmla="*/ 417148 w 1465746"/>
                <a:gd name="connsiteY4" fmla="*/ 1753871 h 2376157"/>
                <a:gd name="connsiteX5" fmla="*/ 707978 w 1465746"/>
                <a:gd name="connsiteY5" fmla="*/ 2221653 h 2376157"/>
                <a:gd name="connsiteX6" fmla="*/ 1222330 w 1465746"/>
                <a:gd name="connsiteY6" fmla="*/ 2352887 h 2376157"/>
                <a:gd name="connsiteX7" fmla="*/ 1354915 w 1465746"/>
                <a:gd name="connsiteY7" fmla="*/ 1836830 h 2376157"/>
                <a:gd name="connsiteX8" fmla="*/ 1074924 w 1465746"/>
                <a:gd name="connsiteY8" fmla="*/ 1360591 h 2376157"/>
                <a:gd name="connsiteX9" fmla="*/ 1459497 w 1465746"/>
                <a:gd name="connsiteY9" fmla="*/ 1135706 h 2376157"/>
                <a:gd name="connsiteX10" fmla="*/ 1465746 w 1465746"/>
                <a:gd name="connsiteY10" fmla="*/ 759142 h 2376157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59497 w 1465746"/>
                <a:gd name="connsiteY9" fmla="*/ 1135706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74924 w 1465746"/>
                <a:gd name="connsiteY8" fmla="*/ 1360591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6371"/>
                <a:gd name="connsiteX1" fmla="*/ 374392 w 1465746"/>
                <a:gd name="connsiteY1" fmla="*/ 479636 h 2386371"/>
                <a:gd name="connsiteX2" fmla="*/ 1 w 1465746"/>
                <a:gd name="connsiteY2" fmla="*/ 742360 h 2386371"/>
                <a:gd name="connsiteX3" fmla="*/ 352802 w 1465746"/>
                <a:gd name="connsiteY3" fmla="*/ 1114636 h 2386371"/>
                <a:gd name="connsiteX4" fmla="*/ 417148 w 1465746"/>
                <a:gd name="connsiteY4" fmla="*/ 1753871 h 2386371"/>
                <a:gd name="connsiteX5" fmla="*/ 707978 w 1465746"/>
                <a:gd name="connsiteY5" fmla="*/ 2221653 h 2386371"/>
                <a:gd name="connsiteX6" fmla="*/ 1222330 w 1465746"/>
                <a:gd name="connsiteY6" fmla="*/ 2352887 h 2386371"/>
                <a:gd name="connsiteX7" fmla="*/ 1376044 w 1465746"/>
                <a:gd name="connsiteY7" fmla="*/ 1693027 h 2386371"/>
                <a:gd name="connsiteX8" fmla="*/ 1064359 w 1465746"/>
                <a:gd name="connsiteY8" fmla="*/ 1425710 h 2386371"/>
                <a:gd name="connsiteX9" fmla="*/ 1438368 w 1465746"/>
                <a:gd name="connsiteY9" fmla="*/ 1195398 h 2386371"/>
                <a:gd name="connsiteX10" fmla="*/ 1465746 w 1465746"/>
                <a:gd name="connsiteY10" fmla="*/ 759142 h 2386371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81145"/>
                <a:gd name="connsiteX1" fmla="*/ 374392 w 1465746"/>
                <a:gd name="connsiteY1" fmla="*/ 479636 h 2381145"/>
                <a:gd name="connsiteX2" fmla="*/ 1 w 1465746"/>
                <a:gd name="connsiteY2" fmla="*/ 742360 h 2381145"/>
                <a:gd name="connsiteX3" fmla="*/ 352802 w 1465746"/>
                <a:gd name="connsiteY3" fmla="*/ 1114636 h 2381145"/>
                <a:gd name="connsiteX4" fmla="*/ 417148 w 1465746"/>
                <a:gd name="connsiteY4" fmla="*/ 1753871 h 2381145"/>
                <a:gd name="connsiteX5" fmla="*/ 707978 w 1465746"/>
                <a:gd name="connsiteY5" fmla="*/ 2221653 h 2381145"/>
                <a:gd name="connsiteX6" fmla="*/ 1222330 w 1465746"/>
                <a:gd name="connsiteY6" fmla="*/ 2352887 h 2381145"/>
                <a:gd name="connsiteX7" fmla="*/ 1376044 w 1465746"/>
                <a:gd name="connsiteY7" fmla="*/ 1766285 h 2381145"/>
                <a:gd name="connsiteX8" fmla="*/ 1064359 w 1465746"/>
                <a:gd name="connsiteY8" fmla="*/ 1425710 h 2381145"/>
                <a:gd name="connsiteX9" fmla="*/ 1438368 w 1465746"/>
                <a:gd name="connsiteY9" fmla="*/ 1195398 h 2381145"/>
                <a:gd name="connsiteX10" fmla="*/ 1465746 w 1465746"/>
                <a:gd name="connsiteY10" fmla="*/ 759142 h 2381145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9413"/>
                <a:gd name="connsiteX1" fmla="*/ 374392 w 1465746"/>
                <a:gd name="connsiteY1" fmla="*/ 479636 h 2379413"/>
                <a:gd name="connsiteX2" fmla="*/ 1 w 1465746"/>
                <a:gd name="connsiteY2" fmla="*/ 742360 h 2379413"/>
                <a:gd name="connsiteX3" fmla="*/ 352802 w 1465746"/>
                <a:gd name="connsiteY3" fmla="*/ 1114636 h 2379413"/>
                <a:gd name="connsiteX4" fmla="*/ 417148 w 1465746"/>
                <a:gd name="connsiteY4" fmla="*/ 1753871 h 2379413"/>
                <a:gd name="connsiteX5" fmla="*/ 707978 w 1465746"/>
                <a:gd name="connsiteY5" fmla="*/ 2221653 h 2379413"/>
                <a:gd name="connsiteX6" fmla="*/ 1222330 w 1465746"/>
                <a:gd name="connsiteY6" fmla="*/ 2352887 h 2379413"/>
                <a:gd name="connsiteX7" fmla="*/ 1373403 w 1465746"/>
                <a:gd name="connsiteY7" fmla="*/ 1790704 h 2379413"/>
                <a:gd name="connsiteX8" fmla="*/ 1064359 w 1465746"/>
                <a:gd name="connsiteY8" fmla="*/ 1425710 h 2379413"/>
                <a:gd name="connsiteX9" fmla="*/ 1438368 w 1465746"/>
                <a:gd name="connsiteY9" fmla="*/ 1195398 h 2379413"/>
                <a:gd name="connsiteX10" fmla="*/ 1465746 w 1465746"/>
                <a:gd name="connsiteY10" fmla="*/ 759142 h 2379413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38368 w 1465746"/>
                <a:gd name="connsiteY9" fmla="*/ 1195398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25710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25710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4359 w 1465746"/>
                <a:gd name="connsiteY8" fmla="*/ 1463696 h 2376654"/>
                <a:gd name="connsiteX9" fmla="*/ 1455271 w 1465746"/>
                <a:gd name="connsiteY9" fmla="*/ 1212763 h 2376654"/>
                <a:gd name="connsiteX10" fmla="*/ 1465746 w 1465746"/>
                <a:gd name="connsiteY10" fmla="*/ 759142 h 2376654"/>
                <a:gd name="connsiteX0" fmla="*/ 373546 w 1487224"/>
                <a:gd name="connsiteY0" fmla="*/ 0 h 2376654"/>
                <a:gd name="connsiteX1" fmla="*/ 374392 w 1487224"/>
                <a:gd name="connsiteY1" fmla="*/ 479636 h 2376654"/>
                <a:gd name="connsiteX2" fmla="*/ 1 w 1487224"/>
                <a:gd name="connsiteY2" fmla="*/ 742360 h 2376654"/>
                <a:gd name="connsiteX3" fmla="*/ 352802 w 1487224"/>
                <a:gd name="connsiteY3" fmla="*/ 1114636 h 2376654"/>
                <a:gd name="connsiteX4" fmla="*/ 417148 w 1487224"/>
                <a:gd name="connsiteY4" fmla="*/ 1753871 h 2376654"/>
                <a:gd name="connsiteX5" fmla="*/ 707978 w 1487224"/>
                <a:gd name="connsiteY5" fmla="*/ 2221653 h 2376654"/>
                <a:gd name="connsiteX6" fmla="*/ 1222330 w 1487224"/>
                <a:gd name="connsiteY6" fmla="*/ 2352887 h 2376654"/>
                <a:gd name="connsiteX7" fmla="*/ 1428338 w 1487224"/>
                <a:gd name="connsiteY7" fmla="*/ 1829775 h 2376654"/>
                <a:gd name="connsiteX8" fmla="*/ 1064359 w 1487224"/>
                <a:gd name="connsiteY8" fmla="*/ 1463696 h 2376654"/>
                <a:gd name="connsiteX9" fmla="*/ 1455271 w 1487224"/>
                <a:gd name="connsiteY9" fmla="*/ 1212763 h 2376654"/>
                <a:gd name="connsiteX10" fmla="*/ 1465746 w 1487224"/>
                <a:gd name="connsiteY10" fmla="*/ 759142 h 2376654"/>
                <a:gd name="connsiteX0" fmla="*/ 373546 w 1487483"/>
                <a:gd name="connsiteY0" fmla="*/ 0 h 2376654"/>
                <a:gd name="connsiteX1" fmla="*/ 374392 w 1487483"/>
                <a:gd name="connsiteY1" fmla="*/ 479636 h 2376654"/>
                <a:gd name="connsiteX2" fmla="*/ 1 w 1487483"/>
                <a:gd name="connsiteY2" fmla="*/ 742360 h 2376654"/>
                <a:gd name="connsiteX3" fmla="*/ 352802 w 1487483"/>
                <a:gd name="connsiteY3" fmla="*/ 1114636 h 2376654"/>
                <a:gd name="connsiteX4" fmla="*/ 417148 w 1487483"/>
                <a:gd name="connsiteY4" fmla="*/ 1753871 h 2376654"/>
                <a:gd name="connsiteX5" fmla="*/ 707978 w 1487483"/>
                <a:gd name="connsiteY5" fmla="*/ 2221653 h 2376654"/>
                <a:gd name="connsiteX6" fmla="*/ 1222330 w 1487483"/>
                <a:gd name="connsiteY6" fmla="*/ 2352887 h 2376654"/>
                <a:gd name="connsiteX7" fmla="*/ 1428338 w 1487483"/>
                <a:gd name="connsiteY7" fmla="*/ 1829775 h 2376654"/>
                <a:gd name="connsiteX8" fmla="*/ 1060838 w 1487483"/>
                <a:gd name="connsiteY8" fmla="*/ 1416666 h 2376654"/>
                <a:gd name="connsiteX9" fmla="*/ 1455271 w 1487483"/>
                <a:gd name="connsiteY9" fmla="*/ 1212763 h 2376654"/>
                <a:gd name="connsiteX10" fmla="*/ 1465746 w 1487483"/>
                <a:gd name="connsiteY10" fmla="*/ 759142 h 2376654"/>
                <a:gd name="connsiteX0" fmla="*/ 373546 w 1492541"/>
                <a:gd name="connsiteY0" fmla="*/ 0 h 2376654"/>
                <a:gd name="connsiteX1" fmla="*/ 374392 w 1492541"/>
                <a:gd name="connsiteY1" fmla="*/ 479636 h 2376654"/>
                <a:gd name="connsiteX2" fmla="*/ 1 w 1492541"/>
                <a:gd name="connsiteY2" fmla="*/ 742360 h 2376654"/>
                <a:gd name="connsiteX3" fmla="*/ 352802 w 1492541"/>
                <a:gd name="connsiteY3" fmla="*/ 1114636 h 2376654"/>
                <a:gd name="connsiteX4" fmla="*/ 417148 w 1492541"/>
                <a:gd name="connsiteY4" fmla="*/ 1753871 h 2376654"/>
                <a:gd name="connsiteX5" fmla="*/ 707978 w 1492541"/>
                <a:gd name="connsiteY5" fmla="*/ 2221653 h 2376654"/>
                <a:gd name="connsiteX6" fmla="*/ 1222330 w 1492541"/>
                <a:gd name="connsiteY6" fmla="*/ 2352887 h 2376654"/>
                <a:gd name="connsiteX7" fmla="*/ 1428338 w 1492541"/>
                <a:gd name="connsiteY7" fmla="*/ 1829775 h 2376654"/>
                <a:gd name="connsiteX8" fmla="*/ 1060838 w 1492541"/>
                <a:gd name="connsiteY8" fmla="*/ 1416666 h 2376654"/>
                <a:gd name="connsiteX9" fmla="*/ 1462314 w 1492541"/>
                <a:gd name="connsiteY9" fmla="*/ 1191057 h 2376654"/>
                <a:gd name="connsiteX10" fmla="*/ 1465746 w 1492541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  <a:gd name="connsiteX0" fmla="*/ 373546 w 1465746"/>
                <a:gd name="connsiteY0" fmla="*/ 0 h 2376654"/>
                <a:gd name="connsiteX1" fmla="*/ 374392 w 1465746"/>
                <a:gd name="connsiteY1" fmla="*/ 479636 h 2376654"/>
                <a:gd name="connsiteX2" fmla="*/ 1 w 1465746"/>
                <a:gd name="connsiteY2" fmla="*/ 742360 h 2376654"/>
                <a:gd name="connsiteX3" fmla="*/ 352802 w 1465746"/>
                <a:gd name="connsiteY3" fmla="*/ 1114636 h 2376654"/>
                <a:gd name="connsiteX4" fmla="*/ 417148 w 1465746"/>
                <a:gd name="connsiteY4" fmla="*/ 1753871 h 2376654"/>
                <a:gd name="connsiteX5" fmla="*/ 707978 w 1465746"/>
                <a:gd name="connsiteY5" fmla="*/ 2221653 h 2376654"/>
                <a:gd name="connsiteX6" fmla="*/ 1222330 w 1465746"/>
                <a:gd name="connsiteY6" fmla="*/ 2352887 h 2376654"/>
                <a:gd name="connsiteX7" fmla="*/ 1428338 w 1465746"/>
                <a:gd name="connsiteY7" fmla="*/ 1829775 h 2376654"/>
                <a:gd name="connsiteX8" fmla="*/ 1060838 w 1465746"/>
                <a:gd name="connsiteY8" fmla="*/ 1416666 h 2376654"/>
                <a:gd name="connsiteX9" fmla="*/ 1462314 w 1465746"/>
                <a:gd name="connsiteY9" fmla="*/ 1191057 h 2376654"/>
                <a:gd name="connsiteX10" fmla="*/ 1465746 w 1465746"/>
                <a:gd name="connsiteY10" fmla="*/ 759142 h 237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5746" h="2376654">
                  <a:moveTo>
                    <a:pt x="373546" y="0"/>
                  </a:moveTo>
                  <a:cubicBezTo>
                    <a:pt x="369179" y="425108"/>
                    <a:pt x="373262" y="340985"/>
                    <a:pt x="374392" y="479636"/>
                  </a:cubicBezTo>
                  <a:cubicBezTo>
                    <a:pt x="375522" y="618287"/>
                    <a:pt x="-635" y="485628"/>
                    <a:pt x="1" y="742360"/>
                  </a:cubicBezTo>
                  <a:cubicBezTo>
                    <a:pt x="637" y="999092"/>
                    <a:pt x="349306" y="929772"/>
                    <a:pt x="352802" y="1114636"/>
                  </a:cubicBezTo>
                  <a:cubicBezTo>
                    <a:pt x="356298" y="1299500"/>
                    <a:pt x="357952" y="1569368"/>
                    <a:pt x="417148" y="1753871"/>
                  </a:cubicBezTo>
                  <a:cubicBezTo>
                    <a:pt x="476344" y="1938374"/>
                    <a:pt x="597065" y="2102767"/>
                    <a:pt x="707978" y="2221653"/>
                  </a:cubicBezTo>
                  <a:cubicBezTo>
                    <a:pt x="818891" y="2340539"/>
                    <a:pt x="1102270" y="2418200"/>
                    <a:pt x="1222330" y="2352887"/>
                  </a:cubicBezTo>
                  <a:cubicBezTo>
                    <a:pt x="1342390" y="2287574"/>
                    <a:pt x="1421798" y="2052739"/>
                    <a:pt x="1428338" y="1829775"/>
                  </a:cubicBezTo>
                  <a:cubicBezTo>
                    <a:pt x="1434878" y="1606811"/>
                    <a:pt x="1049893" y="1675062"/>
                    <a:pt x="1060838" y="1416666"/>
                  </a:cubicBezTo>
                  <a:cubicBezTo>
                    <a:pt x="1071783" y="1158270"/>
                    <a:pt x="1465260" y="1351292"/>
                    <a:pt x="1462314" y="1191057"/>
                  </a:cubicBezTo>
                  <a:cubicBezTo>
                    <a:pt x="1459368" y="1030822"/>
                    <a:pt x="1462782" y="949007"/>
                    <a:pt x="1465746" y="759142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矢印コネクタ 36"/>
            <p:cNvCxnSpPr>
              <a:stCxn id="36" idx="1"/>
              <a:endCxn id="36" idx="3"/>
            </p:cNvCxnSpPr>
            <p:nvPr/>
          </p:nvCxnSpPr>
          <p:spPr>
            <a:xfrm>
              <a:off x="2857204" y="5736760"/>
              <a:ext cx="1659992" cy="1033727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36" idx="5"/>
              <a:endCxn id="36" idx="2"/>
            </p:cNvCxnSpPr>
            <p:nvPr/>
          </p:nvCxnSpPr>
          <p:spPr>
            <a:xfrm flipH="1">
              <a:off x="2261877" y="6253624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フリーフォーム 81"/>
            <p:cNvSpPr/>
            <p:nvPr/>
          </p:nvSpPr>
          <p:spPr>
            <a:xfrm>
              <a:off x="3078951" y="3080264"/>
              <a:ext cx="15428" cy="725281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19050 w 19050"/>
                <a:gd name="connsiteY0" fmla="*/ 0 h 687387"/>
                <a:gd name="connsiteX1" fmla="*/ 0 w 19050"/>
                <a:gd name="connsiteY1" fmla="*/ 687387 h 687387"/>
                <a:gd name="connsiteX0" fmla="*/ 14288 w 14288"/>
                <a:gd name="connsiteY0" fmla="*/ 0 h 695325"/>
                <a:gd name="connsiteX1" fmla="*/ 0 w 14288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  <a:gd name="connsiteX0" fmla="*/ 14791 w 14791"/>
                <a:gd name="connsiteY0" fmla="*/ 0 h 695325"/>
                <a:gd name="connsiteX1" fmla="*/ 503 w 14791"/>
                <a:gd name="connsiteY1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91" h="695325">
                  <a:moveTo>
                    <a:pt x="14791" y="0"/>
                  </a:moveTo>
                  <a:cubicBezTo>
                    <a:pt x="10028" y="231775"/>
                    <a:pt x="-2672" y="454025"/>
                    <a:pt x="503" y="695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/>
            <p:cNvSpPr/>
            <p:nvPr/>
          </p:nvSpPr>
          <p:spPr>
            <a:xfrm flipH="1">
              <a:off x="4434237" y="3989569"/>
              <a:ext cx="11923" cy="678698"/>
            </a:xfrm>
            <a:custGeom>
              <a:avLst/>
              <a:gdLst>
                <a:gd name="connsiteX0" fmla="*/ 22225 w 22225"/>
                <a:gd name="connsiteY0" fmla="*/ 0 h 679450"/>
                <a:gd name="connsiteX1" fmla="*/ 0 w 22225"/>
                <a:gd name="connsiteY1" fmla="*/ 679450 h 679450"/>
                <a:gd name="connsiteX0" fmla="*/ 0 w 5557"/>
                <a:gd name="connsiteY0" fmla="*/ 0 h 834117"/>
                <a:gd name="connsiteX1" fmla="*/ 5557 w 5557"/>
                <a:gd name="connsiteY1" fmla="*/ 834117 h 8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7" h="834117">
                  <a:moveTo>
                    <a:pt x="0" y="0"/>
                  </a:moveTo>
                  <a:cubicBezTo>
                    <a:pt x="1852" y="278039"/>
                    <a:pt x="3705" y="556078"/>
                    <a:pt x="5557" y="83411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/>
            <p:cNvSpPr/>
            <p:nvPr/>
          </p:nvSpPr>
          <p:spPr>
            <a:xfrm>
              <a:off x="2984122" y="2761677"/>
              <a:ext cx="224847" cy="224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H="1">
              <a:off x="2278960" y="2874100"/>
              <a:ext cx="2850643" cy="0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楕円 91"/>
            <p:cNvSpPr/>
            <p:nvPr/>
          </p:nvSpPr>
          <p:spPr>
            <a:xfrm>
              <a:off x="4319659" y="3253336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H="1">
              <a:off x="3944406" y="3407579"/>
              <a:ext cx="52608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楕円 92"/>
            <p:cNvSpPr/>
            <p:nvPr/>
          </p:nvSpPr>
          <p:spPr>
            <a:xfrm>
              <a:off x="2951200" y="2323904"/>
              <a:ext cx="301648" cy="3007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矢印コネクタ 93"/>
            <p:cNvCxnSpPr/>
            <p:nvPr/>
          </p:nvCxnSpPr>
          <p:spPr>
            <a:xfrm flipH="1">
              <a:off x="2624355" y="2478146"/>
              <a:ext cx="477670" cy="0"/>
            </a:xfrm>
            <a:prstGeom prst="straightConnector1">
              <a:avLst/>
            </a:prstGeom>
            <a:ln w="44450">
              <a:solidFill>
                <a:srgbClr val="FFFF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3914734" y="3278419"/>
              <a:ext cx="34973" cy="136111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2588645" y="2391978"/>
              <a:ext cx="35710" cy="138984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楕円 40"/>
            <p:cNvSpPr/>
            <p:nvPr/>
          </p:nvSpPr>
          <p:spPr>
            <a:xfrm>
              <a:off x="3602432" y="5204037"/>
              <a:ext cx="209257" cy="2086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004076" y="2986524"/>
              <a:ext cx="361778" cy="31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45" y="2993090"/>
              <a:ext cx="235255" cy="244303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709838" y="2059415"/>
              <a:ext cx="274284" cy="33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84" y="2065981"/>
              <a:ext cx="235255" cy="244303"/>
            </a:xfrm>
            <a:prstGeom prst="rect">
              <a:avLst/>
            </a:prstGeom>
          </p:spPr>
        </p:pic>
      </p:grpSp>
      <p:cxnSp>
        <p:nvCxnSpPr>
          <p:cNvPr id="45" name="直線矢印コネクタ 44"/>
          <p:cNvCxnSpPr/>
          <p:nvPr/>
        </p:nvCxnSpPr>
        <p:spPr>
          <a:xfrm>
            <a:off x="6019800" y="5196065"/>
            <a:ext cx="698739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図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67" y="1501385"/>
            <a:ext cx="301930" cy="313542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397163" y="2195427"/>
            <a:ext cx="4060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When the string is</a:t>
            </a:r>
          </a:p>
          <a:p>
            <a:r>
              <a:rPr lang="en-US" altLang="ja-JP" sz="2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not close to the horizon</a:t>
            </a: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,</a:t>
            </a:r>
            <a:endParaRPr kumimoji="1" lang="en-US" altLang="ja-JP" sz="24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83770" y="3085166"/>
            <a:ext cx="1129632" cy="3759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3980327" y="5173481"/>
            <a:ext cx="202172" cy="5692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559108" y="5537728"/>
            <a:ext cx="59266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862852" y="5035568"/>
            <a:ext cx="2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bg1"/>
                </a:solidFill>
                <a:latin typeface="BKM-cmr10" panose="020B0501010101010101" pitchFamily="34" charset="2"/>
                <a:ea typeface="Helvetica" charset="0"/>
                <a:cs typeface="Helvetica" charset="0"/>
              </a:rPr>
              <a:t>t</a:t>
            </a:r>
            <a:endParaRPr kumimoji="1" lang="ja-JP" altLang="en-US" sz="3200" i="1" dirty="0" err="1" smtClean="0">
              <a:solidFill>
                <a:schemeClr val="bg1"/>
              </a:solidFill>
              <a:latin typeface="BKM-cmr10" panose="020B0501010101010101" pitchFamily="34" charset="2"/>
              <a:ea typeface="Helvetica" charset="0"/>
              <a:cs typeface="Helvetica" charset="0"/>
            </a:endParaRPr>
          </a:p>
        </p:txBody>
      </p:sp>
      <p:cxnSp>
        <p:nvCxnSpPr>
          <p:cNvPr id="66" name="直線矢印コネクタ 65"/>
          <p:cNvCxnSpPr/>
          <p:nvPr/>
        </p:nvCxnSpPr>
        <p:spPr>
          <a:xfrm rot="16200000">
            <a:off x="596214" y="3403069"/>
            <a:ext cx="59266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863928" y="3026424"/>
            <a:ext cx="96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|</a:t>
            </a:r>
            <a:r>
              <a:rPr kumimoji="1" lang="el-GR" altLang="ja-JP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δ</a:t>
            </a:r>
            <a:r>
              <a:rPr kumimoji="1" lang="en-US" altLang="ja-JP" sz="2400" i="1" spc="600" dirty="0" smtClean="0">
                <a:solidFill>
                  <a:schemeClr val="bg1"/>
                </a:solidFill>
                <a:latin typeface="BKM-cmr10" panose="020B0501010101010101" pitchFamily="34" charset="2"/>
                <a:ea typeface="Helvetica" charset="0"/>
                <a:cs typeface="Helvetica" charset="0"/>
              </a:rPr>
              <a:t>r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)|</a:t>
            </a:r>
            <a:endParaRPr kumimoji="1" lang="ja-JP" altLang="en-US" sz="2400" dirty="0" err="1" smtClean="0">
              <a:solidFill>
                <a:schemeClr val="bg1"/>
              </a:solidFill>
              <a:latin typeface="BKM-cmr10" panose="020B0501010101010101" pitchFamily="34" charset="2"/>
              <a:ea typeface="Helvetica" charset="0"/>
              <a:cs typeface="Helvetica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543796" y="2790622"/>
            <a:ext cx="43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3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KM-cmmi10" panose="020B0501010101010101" pitchFamily="34" charset="2"/>
                <a:ea typeface="Times New Roman" charset="0"/>
                <a:cs typeface="Times New Roman" charset="0"/>
              </a:rPr>
              <a:t>r</a:t>
            </a:r>
            <a:endParaRPr kumimoji="1" lang="ja-JP" altLang="en-US" sz="3600" spc="-3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6577943" y="1940092"/>
            <a:ext cx="244956" cy="364285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939146" y="2897114"/>
            <a:ext cx="257819" cy="364285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/>
          <a:stretch/>
        </p:blipFill>
        <p:spPr>
          <a:xfrm>
            <a:off x="5140324" y="4942104"/>
            <a:ext cx="754095" cy="50792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24343" y="5853099"/>
            <a:ext cx="3930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ja-JP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λ</a:t>
            </a: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grows just by power-law</a:t>
            </a:r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</a:p>
          <a:p>
            <a:r>
              <a:rPr lang="en-US" altLang="ja-JP" sz="2400" dirty="0" smtClean="0">
                <a:latin typeface="Helvetica" charset="0"/>
                <a:ea typeface="Helvetica" charset="0"/>
                <a:cs typeface="Helvetica" charset="0"/>
              </a:rPr>
              <a:t>not exponentially.</a:t>
            </a:r>
            <a:endParaRPr kumimoji="1" lang="ja-JP" altLang="en-US" sz="24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1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615660" y="1696999"/>
            <a:ext cx="5435530" cy="2124771"/>
            <a:chOff x="1570577" y="4291561"/>
            <a:chExt cx="5435530" cy="2493858"/>
          </a:xfrm>
        </p:grpSpPr>
        <p:sp>
          <p:nvSpPr>
            <p:cNvPr id="19" name="平行四辺形 18"/>
            <p:cNvSpPr/>
            <p:nvPr/>
          </p:nvSpPr>
          <p:spPr>
            <a:xfrm rot="16200000" flipV="1">
              <a:off x="832891" y="5029247"/>
              <a:ext cx="2454054" cy="978681"/>
            </a:xfrm>
            <a:prstGeom prst="parallelogram">
              <a:avLst>
                <a:gd name="adj" fmla="val 42460"/>
              </a:avLst>
            </a:prstGeom>
            <a:gradFill flip="none" rotWithShape="1">
              <a:gsLst>
                <a:gs pos="0">
                  <a:srgbClr val="402C40"/>
                </a:gs>
                <a:gs pos="43000">
                  <a:srgbClr val="A77DA7">
                    <a:shade val="67500"/>
                    <a:satMod val="115000"/>
                  </a:srgbClr>
                </a:gs>
                <a:gs pos="97000">
                  <a:srgbClr val="DCCAD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2057620" y="5558392"/>
              <a:ext cx="460523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3036302" y="4331365"/>
              <a:ext cx="3969805" cy="2454054"/>
              <a:chOff x="2496604" y="3912806"/>
              <a:chExt cx="5882155" cy="2454054"/>
            </a:xfrm>
          </p:grpSpPr>
          <p:cxnSp>
            <p:nvCxnSpPr>
              <p:cNvPr id="27" name="直線コネクタ 26"/>
              <p:cNvCxnSpPr>
                <a:stCxn id="29" idx="2"/>
                <a:endCxn id="29" idx="5"/>
              </p:cNvCxnSpPr>
              <p:nvPr/>
            </p:nvCxnSpPr>
            <p:spPr>
              <a:xfrm>
                <a:off x="7881712" y="4053031"/>
                <a:ext cx="0" cy="21736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フリーフォーム 27"/>
              <p:cNvSpPr/>
              <p:nvPr/>
            </p:nvSpPr>
            <p:spPr>
              <a:xfrm>
                <a:off x="2496604" y="4409609"/>
                <a:ext cx="5383685" cy="1454399"/>
              </a:xfrm>
              <a:custGeom>
                <a:avLst/>
                <a:gdLst>
                  <a:gd name="connsiteX0" fmla="*/ 3723640 w 3723640"/>
                  <a:gd name="connsiteY0" fmla="*/ 0 h 1671320"/>
                  <a:gd name="connsiteX1" fmla="*/ 0 w 3723640"/>
                  <a:gd name="connsiteY1" fmla="*/ 833120 h 1671320"/>
                  <a:gd name="connsiteX2" fmla="*/ 3718560 w 3723640"/>
                  <a:gd name="connsiteY2" fmla="*/ 1671320 h 1671320"/>
                  <a:gd name="connsiteX0" fmla="*/ 3723640 w 3723640"/>
                  <a:gd name="connsiteY0" fmla="*/ 0 h 1671320"/>
                  <a:gd name="connsiteX1" fmla="*/ 0 w 3723640"/>
                  <a:gd name="connsiteY1" fmla="*/ 833120 h 1671320"/>
                  <a:gd name="connsiteX2" fmla="*/ 3718560 w 3723640"/>
                  <a:gd name="connsiteY2" fmla="*/ 1671320 h 1671320"/>
                  <a:gd name="connsiteX0" fmla="*/ 3723640 w 3723640"/>
                  <a:gd name="connsiteY0" fmla="*/ 0 h 1671320"/>
                  <a:gd name="connsiteX1" fmla="*/ 0 w 3723640"/>
                  <a:gd name="connsiteY1" fmla="*/ 833120 h 1671320"/>
                  <a:gd name="connsiteX2" fmla="*/ 3718560 w 3723640"/>
                  <a:gd name="connsiteY2" fmla="*/ 1671320 h 1671320"/>
                  <a:gd name="connsiteX0" fmla="*/ 3723640 w 3723640"/>
                  <a:gd name="connsiteY0" fmla="*/ 0 h 1671366"/>
                  <a:gd name="connsiteX1" fmla="*/ 0 w 3723640"/>
                  <a:gd name="connsiteY1" fmla="*/ 833120 h 1671366"/>
                  <a:gd name="connsiteX2" fmla="*/ 3718560 w 3723640"/>
                  <a:gd name="connsiteY2" fmla="*/ 1671320 h 1671366"/>
                  <a:gd name="connsiteX0" fmla="*/ 3723640 w 3723640"/>
                  <a:gd name="connsiteY0" fmla="*/ 0 h 1671412"/>
                  <a:gd name="connsiteX1" fmla="*/ 0 w 3723640"/>
                  <a:gd name="connsiteY1" fmla="*/ 833120 h 1671412"/>
                  <a:gd name="connsiteX2" fmla="*/ 3718560 w 3723640"/>
                  <a:gd name="connsiteY2" fmla="*/ 1671320 h 167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23640" h="1671412">
                    <a:moveTo>
                      <a:pt x="3723640" y="0"/>
                    </a:moveTo>
                    <a:cubicBezTo>
                      <a:pt x="1745826" y="2116"/>
                      <a:pt x="847" y="268817"/>
                      <a:pt x="0" y="833120"/>
                    </a:cubicBezTo>
                    <a:cubicBezTo>
                      <a:pt x="-847" y="1397423"/>
                      <a:pt x="1740323" y="1677246"/>
                      <a:pt x="3718560" y="1671320"/>
                    </a:cubicBezTo>
                  </a:path>
                </a:pathLst>
              </a:custGeom>
              <a:no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平行四辺形 28"/>
              <p:cNvSpPr/>
              <p:nvPr/>
            </p:nvSpPr>
            <p:spPr>
              <a:xfrm rot="16200000" flipV="1">
                <a:off x="6654685" y="4650492"/>
                <a:ext cx="2454054" cy="978681"/>
              </a:xfrm>
              <a:prstGeom prst="parallelogram">
                <a:avLst>
                  <a:gd name="adj" fmla="val 4246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0" name="直線コネクタ 29"/>
              <p:cNvCxnSpPr/>
              <p:nvPr/>
            </p:nvCxnSpPr>
            <p:spPr>
              <a:xfrm flipV="1">
                <a:off x="7400077" y="4931869"/>
                <a:ext cx="978682" cy="4159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8"/>
          <a:stretch/>
        </p:blipFill>
        <p:spPr>
          <a:xfrm>
            <a:off x="7163021" y="1972046"/>
            <a:ext cx="244956" cy="36428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/>
          <a:stretch/>
        </p:blipFill>
        <p:spPr>
          <a:xfrm>
            <a:off x="7156590" y="3189049"/>
            <a:ext cx="257819" cy="364285"/>
          </a:xfrm>
          <a:prstGeom prst="rect">
            <a:avLst/>
          </a:prstGeom>
        </p:spPr>
      </p:pic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170160" y="572116"/>
            <a:ext cx="8600130" cy="1085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Fundamental String </a:t>
            </a:r>
            <a:r>
              <a:rPr lang="en-US" altLang="ja-JP" sz="2400" dirty="0" smtClean="0"/>
              <a:t>moving </a:t>
            </a:r>
            <a:r>
              <a:rPr lang="en-US" altLang="ja-JP" sz="2400" b="1" dirty="0" smtClean="0">
                <a:solidFill>
                  <a:srgbClr val="CAA9CB"/>
                </a:solidFill>
              </a:rPr>
              <a:t>near AdS BH horizon</a:t>
            </a:r>
          </a:p>
          <a:p>
            <a:pPr marL="0" indent="0">
              <a:buNone/>
            </a:pPr>
            <a:r>
              <a:rPr lang="en-US" altLang="ja-JP" sz="2400" dirty="0" smtClean="0"/>
              <a:t>= Dynamics </a:t>
            </a:r>
            <a:r>
              <a:rPr lang="en-US" altLang="ja-JP" sz="2400" dirty="0"/>
              <a:t>of </a:t>
            </a:r>
            <a:r>
              <a:rPr lang="en-US" altLang="ja-JP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“quark-anti quark pair” </a:t>
            </a:r>
            <a:r>
              <a:rPr lang="en-US" altLang="ja-JP" sz="2400" dirty="0">
                <a:solidFill>
                  <a:srgbClr val="CAA9CB"/>
                </a:solidFill>
              </a:rPr>
              <a:t>at finite </a:t>
            </a:r>
            <a:r>
              <a:rPr lang="en-US" altLang="ja-JP" sz="2400" dirty="0" smtClean="0">
                <a:solidFill>
                  <a:srgbClr val="CAA9CB"/>
                </a:solidFill>
              </a:rPr>
              <a:t>temperature</a:t>
            </a:r>
            <a:endParaRPr lang="ja-JP" altLang="en-US" sz="2400" dirty="0">
              <a:solidFill>
                <a:srgbClr val="CAA9CB"/>
              </a:solidFill>
            </a:endParaRPr>
          </a:p>
        </p:txBody>
      </p:sp>
      <p:sp>
        <p:nvSpPr>
          <p:cNvPr id="42" name="コンテンツ プレースホルダー 2"/>
          <p:cNvSpPr txBox="1">
            <a:spLocks/>
          </p:cNvSpPr>
          <p:nvPr/>
        </p:nvSpPr>
        <p:spPr>
          <a:xfrm>
            <a:off x="-26637" y="4319932"/>
            <a:ext cx="8518629" cy="13535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lvl="1" indent="-265113">
              <a:spcAft>
                <a:spcPts val="600"/>
              </a:spcAft>
              <a:buClr>
                <a:schemeClr val="tx1"/>
              </a:buClr>
              <a:buFont typeface="Wingdings" charset="2"/>
              <a:buChar char="ü"/>
            </a:pPr>
            <a:r>
              <a:rPr lang="en-US" altLang="ja-JP" sz="2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String motion become chaotic </a:t>
            </a:r>
            <a:r>
              <a:rPr lang="en-US" altLang="ja-JP" sz="2200" dirty="0" smtClean="0"/>
              <a:t>due to BH gravity</a:t>
            </a:r>
          </a:p>
          <a:p>
            <a:pPr marL="182562" lvl="1" indent="0"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ja-JP" sz="2200" dirty="0" smtClean="0">
                <a:latin typeface="ＭＳ Ｐ明朝" panose="02020600040205080304" pitchFamily="18" charset="-128"/>
                <a:ea typeface="ＭＳ Ｐ明朝" panose="02020600040205080304" pitchFamily="18" charset="-128"/>
                <a:sym typeface="Wingdings" panose="05000000000000000000" pitchFamily="2" charset="2"/>
              </a:rPr>
              <a:t>    ⇔ </a:t>
            </a:r>
            <a:r>
              <a:rPr lang="en-US" altLang="ja-JP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Force between the </a:t>
            </a:r>
            <a:r>
              <a:rPr lang="en-US" altLang="ja-JP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quarks</a:t>
            </a:r>
            <a:r>
              <a:rPr lang="en-US" altLang="ja-JP" sz="2200" b="1" dirty="0" smtClean="0"/>
              <a:t> </a:t>
            </a:r>
            <a:r>
              <a:rPr lang="en-US" altLang="ja-JP" sz="2200" dirty="0" smtClean="0"/>
              <a:t>becomes chaotic when </a:t>
            </a:r>
            <a:r>
              <a:rPr lang="en-US" altLang="ja-JP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ja-JP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 0.</a:t>
            </a:r>
          </a:p>
          <a:p>
            <a:pPr marL="447675" lvl="1" indent="-265113">
              <a:spcAft>
                <a:spcPts val="600"/>
              </a:spcAft>
              <a:buClr>
                <a:schemeClr val="tx1"/>
              </a:buClr>
              <a:buFont typeface="Wingdings" charset="2"/>
              <a:buChar char="ü"/>
            </a:pPr>
            <a:r>
              <a:rPr lang="en-US" altLang="ja-JP" sz="2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Lyapunov exponent 𝜆</a:t>
            </a:r>
            <a:r>
              <a:rPr lang="en-US" altLang="ja-JP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sz="2200" dirty="0" smtClean="0"/>
              <a:t>is smaller than </a:t>
            </a:r>
            <a:r>
              <a:rPr lang="en-US" altLang="ja-JP" sz="2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surface gravity </a:t>
            </a:r>
            <a:r>
              <a:rPr lang="en-US" altLang="ja-JP" sz="2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𝜅</a:t>
            </a:r>
            <a:endParaRPr lang="ja-JP" altLang="en-US" sz="22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42" y="5673507"/>
            <a:ext cx="3526812" cy="468273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7585740" y="1452457"/>
            <a:ext cx="1713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Maldacena</a:t>
            </a:r>
            <a:r>
              <a:rPr lang="en-US" altLang="ja-JP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‘98</a:t>
            </a:r>
            <a:endParaRPr lang="en-US" altLang="ja-JP" sz="16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Rey &amp; Yee </a:t>
            </a:r>
            <a:r>
              <a:rPr lang="en-US" altLang="ja-JP" sz="16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ja-JP" sz="1600" dirty="0" smtClean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‘98</a:t>
            </a:r>
            <a:endParaRPr lang="ja-JP" altLang="en-US" sz="16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3506525" y="2107036"/>
            <a:ext cx="1232452" cy="391792"/>
          </a:xfrm>
          <a:custGeom>
            <a:avLst/>
            <a:gdLst>
              <a:gd name="connsiteX0" fmla="*/ 0 w 1232452"/>
              <a:gd name="connsiteY0" fmla="*/ 365823 h 391792"/>
              <a:gd name="connsiteX1" fmla="*/ 286247 w 1232452"/>
              <a:gd name="connsiteY1" fmla="*/ 63 h 391792"/>
              <a:gd name="connsiteX2" fmla="*/ 938254 w 1232452"/>
              <a:gd name="connsiteY2" fmla="*/ 389677 h 391792"/>
              <a:gd name="connsiteX3" fmla="*/ 1232452 w 1232452"/>
              <a:gd name="connsiteY3" fmla="*/ 127284 h 39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452" h="391792">
                <a:moveTo>
                  <a:pt x="0" y="365823"/>
                </a:moveTo>
                <a:cubicBezTo>
                  <a:pt x="64935" y="180955"/>
                  <a:pt x="129871" y="-3913"/>
                  <a:pt x="286247" y="63"/>
                </a:cubicBezTo>
                <a:cubicBezTo>
                  <a:pt x="442623" y="4039"/>
                  <a:pt x="780553" y="368474"/>
                  <a:pt x="938254" y="389677"/>
                </a:cubicBezTo>
                <a:cubicBezTo>
                  <a:pt x="1095955" y="410881"/>
                  <a:pt x="1164203" y="269082"/>
                  <a:pt x="1232452" y="12728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6628" y="55662"/>
            <a:ext cx="16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Helvetica" charset="0"/>
                <a:ea typeface="Helvetica" charset="0"/>
                <a:cs typeface="Helvetica" charset="0"/>
              </a:rPr>
              <a:t>Setup:</a:t>
            </a:r>
            <a:endParaRPr kumimoji="1" lang="ja-JP" altLang="en-US" sz="28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7953" y="3847115"/>
            <a:ext cx="16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Helvetica" charset="0"/>
                <a:ea typeface="Helvetica" charset="0"/>
                <a:cs typeface="Helvetica" charset="0"/>
              </a:rPr>
              <a:t>Results:</a:t>
            </a:r>
            <a:endParaRPr kumimoji="1" lang="ja-JP" altLang="en-US" sz="28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103843" y="5785945"/>
            <a:ext cx="3195604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lvl="1" defTabSz="3668569">
              <a:lnSpc>
                <a:spcPct val="130000"/>
              </a:lnSpc>
              <a:spcBef>
                <a:spcPts val="600"/>
              </a:spcBef>
              <a:buClr>
                <a:prstClr val="white"/>
              </a:buClr>
            </a:pPr>
            <a:r>
              <a:rPr lang="en-US" altLang="ja-JP" sz="1400" dirty="0">
                <a:solidFill>
                  <a:schemeClr val="tx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[Maldacena-Shenker-Stanford</a:t>
            </a:r>
            <a:r>
              <a:rPr lang="nl-NL" altLang="ja-JP" sz="1400" dirty="0">
                <a:solidFill>
                  <a:schemeClr val="tx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'</a:t>
            </a:r>
            <a:r>
              <a:rPr lang="en-US" altLang="ja-JP" sz="1400" dirty="0">
                <a:solidFill>
                  <a:schemeClr val="tx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15]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6629" y="6351446"/>
            <a:ext cx="898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Helvetica" charset="0"/>
                <a:ea typeface="Helvetica" charset="0"/>
                <a:cs typeface="Helvetica" charset="0"/>
              </a:rPr>
              <a:t>?: Generalization to different background, motion of brane, field theory side, …</a:t>
            </a:r>
            <a:endParaRPr kumimoji="1" lang="ja-JP" altLang="en-US" sz="20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2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59"/>
            <a:ext cx="7955280" cy="412252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3200" dirty="0" smtClean="0"/>
              <a:t>Chaos bound for particle near BH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/>
              <a:t>Chaos bound for AdS string</a:t>
            </a:r>
          </a:p>
          <a:p>
            <a:pPr lvl="1">
              <a:lnSpc>
                <a:spcPct val="200000"/>
              </a:lnSpc>
            </a:pPr>
            <a:r>
              <a:rPr kumimoji="1" lang="en-US" altLang="ja-JP" sz="3000" dirty="0" smtClean="0"/>
              <a:t>Perturbative motion</a:t>
            </a:r>
          </a:p>
          <a:p>
            <a:pPr lvl="1">
              <a:lnSpc>
                <a:spcPct val="200000"/>
              </a:lnSpc>
            </a:pPr>
            <a:r>
              <a:rPr lang="en-US" altLang="ja-JP" sz="3000" dirty="0"/>
              <a:t>Nonlinear time evolution &amp; </a:t>
            </a:r>
            <a:r>
              <a:rPr lang="en-US" altLang="ja-JP" sz="3000" dirty="0" smtClean="0"/>
              <a:t>chaos</a:t>
            </a:r>
            <a:endParaRPr kumimoji="1" lang="en-US" altLang="ja-JP" sz="3000" dirty="0" smtClean="0"/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/>
              <a:t>Summary</a:t>
            </a:r>
            <a:endParaRPr kumimoji="1" lang="ja-JP" altLang="en-US" sz="32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8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chaos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60"/>
            <a:ext cx="7955280" cy="3387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Classi</a:t>
            </a: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 </a:t>
            </a:r>
            <a:r>
              <a:rPr kumimoji="1"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chaos in deterministic dynamical systems</a:t>
            </a:r>
          </a:p>
          <a:p>
            <a:pPr marL="0" indent="0">
              <a:buNone/>
            </a:pPr>
            <a:r>
              <a:rPr lang="en-US" altLang="ja-JP" sz="2000" dirty="0" smtClean="0"/>
              <a:t>= Non-periodic bounded orbits s</a:t>
            </a:r>
            <a:r>
              <a:rPr kumimoji="1" lang="en-US" altLang="ja-JP" sz="2000" dirty="0" smtClean="0"/>
              <a:t>ensitive to initial conditions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spcAft>
                <a:spcPts val="1200"/>
              </a:spcAft>
              <a:buNone/>
            </a:pP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Diagnostics of chaos</a:t>
            </a:r>
          </a:p>
          <a:p>
            <a:pPr marL="180975" lvl="1" indent="0">
              <a:buNone/>
            </a:pPr>
            <a:r>
              <a:rPr lang="en-US" altLang="ja-JP" dirty="0" smtClean="0">
                <a:solidFill>
                  <a:srgbClr val="FFC000"/>
                </a:solidFill>
              </a:rPr>
              <a:t>Poincaré plot </a:t>
            </a:r>
            <a:r>
              <a:rPr lang="en-US" altLang="ja-JP" dirty="0" smtClean="0"/>
              <a:t>= Section of orbits in phase space</a:t>
            </a:r>
          </a:p>
          <a:p>
            <a:pPr marL="180975" lvl="1" indent="0">
              <a:buNone/>
            </a:pPr>
            <a:endParaRPr lang="en-US" altLang="ja-JP" dirty="0"/>
          </a:p>
          <a:p>
            <a:pPr marL="180975" lvl="1" indent="0">
              <a:buNone/>
            </a:pPr>
            <a:endParaRPr lang="en-US" altLang="ja-JP" dirty="0" smtClean="0"/>
          </a:p>
          <a:p>
            <a:pPr marL="180975" lvl="1" indent="0">
              <a:buNone/>
            </a:pPr>
            <a:r>
              <a:rPr lang="en-US" altLang="ja-JP" dirty="0" smtClean="0">
                <a:solidFill>
                  <a:srgbClr val="FFC000"/>
                </a:solidFill>
              </a:rPr>
              <a:t>Lyapunov exponent </a:t>
            </a:r>
            <a:r>
              <a:rPr lang="en-US" altLang="ja-JP" b="1" dirty="0" smtClean="0">
                <a:solidFill>
                  <a:srgbClr val="FFC000"/>
                </a:solidFill>
              </a:rPr>
              <a:t>𝜆</a:t>
            </a:r>
            <a:r>
              <a:rPr lang="en-US" altLang="ja-JP" dirty="0" smtClean="0">
                <a:solidFill>
                  <a:srgbClr val="FFC000"/>
                </a:solidFill>
              </a:rPr>
              <a:t> </a:t>
            </a:r>
            <a:r>
              <a:rPr lang="en-US" altLang="ja-JP" dirty="0" smtClean="0"/>
              <a:t>= Separation growth rate of nearby orbits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2921001" y="5551271"/>
            <a:ext cx="2751666" cy="456646"/>
          </a:xfrm>
          <a:custGeom>
            <a:avLst/>
            <a:gdLst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711200 h 711200"/>
              <a:gd name="connsiteX1" fmla="*/ 3081866 w 3081866"/>
              <a:gd name="connsiteY1" fmla="*/ 0 h 711200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3924"/>
              <a:gd name="connsiteX1" fmla="*/ 2751666 w 2751666"/>
              <a:gd name="connsiteY1" fmla="*/ 0 h 60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1666" h="603924">
                <a:moveTo>
                  <a:pt x="0" y="601134"/>
                </a:moveTo>
                <a:cubicBezTo>
                  <a:pt x="1413376" y="630430"/>
                  <a:pt x="1806221" y="428978"/>
                  <a:pt x="2751666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 flipV="1">
            <a:off x="2921001" y="6128539"/>
            <a:ext cx="2751666" cy="524243"/>
          </a:xfrm>
          <a:custGeom>
            <a:avLst/>
            <a:gdLst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711200 h 711200"/>
              <a:gd name="connsiteX1" fmla="*/ 3081866 w 3081866"/>
              <a:gd name="connsiteY1" fmla="*/ 0 h 711200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3924"/>
              <a:gd name="connsiteX1" fmla="*/ 2751666 w 2751666"/>
              <a:gd name="connsiteY1" fmla="*/ 0 h 60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1666" h="603924">
                <a:moveTo>
                  <a:pt x="0" y="601134"/>
                </a:moveTo>
                <a:cubicBezTo>
                  <a:pt x="1413376" y="630430"/>
                  <a:pt x="1806221" y="428978"/>
                  <a:pt x="2751666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608739" y="5684178"/>
            <a:ext cx="0" cy="842335"/>
          </a:xfrm>
          <a:prstGeom prst="straightConnector1">
            <a:avLst/>
          </a:prstGeom>
          <a:ln w="12700">
            <a:solidFill>
              <a:schemeClr val="tx2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3044950" y="5599593"/>
            <a:ext cx="0" cy="365822"/>
          </a:xfrm>
          <a:prstGeom prst="straightConnector1">
            <a:avLst/>
          </a:prstGeom>
          <a:ln w="12700">
            <a:solidFill>
              <a:schemeClr val="tx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3044950" y="6192249"/>
            <a:ext cx="0" cy="365822"/>
          </a:xfrm>
          <a:prstGeom prst="straightConnector1">
            <a:avLst/>
          </a:prstGeom>
          <a:ln w="12700">
            <a:solidFill>
              <a:schemeClr val="tx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16" y="5871295"/>
            <a:ext cx="1819275" cy="30956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87" y="5918920"/>
            <a:ext cx="514350" cy="261938"/>
          </a:xfrm>
          <a:prstGeom prst="rect">
            <a:avLst/>
          </a:prstGeom>
        </p:spPr>
      </p:pic>
      <p:grpSp>
        <p:nvGrpSpPr>
          <p:cNvPr id="17" name="グループ化 12"/>
          <p:cNvGrpSpPr/>
          <p:nvPr/>
        </p:nvGrpSpPr>
        <p:grpSpPr>
          <a:xfrm>
            <a:off x="6545242" y="3249730"/>
            <a:ext cx="1955842" cy="1676344"/>
            <a:chOff x="2303151" y="2665474"/>
            <a:chExt cx="4221895" cy="3618570"/>
          </a:xfrm>
        </p:grpSpPr>
        <p:sp>
          <p:nvSpPr>
            <p:cNvPr id="18" name="平行四辺形 17"/>
            <p:cNvSpPr/>
            <p:nvPr/>
          </p:nvSpPr>
          <p:spPr>
            <a:xfrm rot="5400000" flipH="1">
              <a:off x="2980563" y="3493385"/>
              <a:ext cx="2572051" cy="916229"/>
            </a:xfrm>
            <a:prstGeom prst="parallelogram">
              <a:avLst>
                <a:gd name="adj" fmla="val 63905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/>
            <p:cNvSpPr/>
            <p:nvPr/>
          </p:nvSpPr>
          <p:spPr>
            <a:xfrm>
              <a:off x="2303151" y="3293215"/>
              <a:ext cx="4221895" cy="2990829"/>
            </a:xfrm>
            <a:custGeom>
              <a:avLst/>
              <a:gdLst>
                <a:gd name="connsiteX0" fmla="*/ 2179470 w 4221893"/>
                <a:gd name="connsiteY0" fmla="*/ 0 h 2997065"/>
                <a:gd name="connsiteX1" fmla="*/ 4221400 w 4221893"/>
                <a:gd name="connsiteY1" fmla="*/ 983152 h 2997065"/>
                <a:gd name="connsiteX2" fmla="*/ 2021340 w 4221893"/>
                <a:gd name="connsiteY2" fmla="*/ 2536944 h 2997065"/>
                <a:gd name="connsiteX3" fmla="*/ 35 w 4221893"/>
                <a:gd name="connsiteY3" fmla="*/ 1051904 h 2997065"/>
                <a:gd name="connsiteX4" fmla="*/ 1973214 w 4221893"/>
                <a:gd name="connsiteY4" fmla="*/ 426262 h 2997065"/>
                <a:gd name="connsiteX5" fmla="*/ 3753888 w 4221893"/>
                <a:gd name="connsiteY5" fmla="*/ 1100030 h 2997065"/>
                <a:gd name="connsiteX6" fmla="*/ 2090092 w 4221893"/>
                <a:gd name="connsiteY6" fmla="*/ 2990707 h 2997065"/>
                <a:gd name="connsiteX7" fmla="*/ 48161 w 4221893"/>
                <a:gd name="connsiteY7" fmla="*/ 1684421 h 2997065"/>
                <a:gd name="connsiteX8" fmla="*/ 1918212 w 4221893"/>
                <a:gd name="connsiteY8" fmla="*/ 859399 h 2997065"/>
                <a:gd name="connsiteX9" fmla="*/ 3162621 w 4221893"/>
                <a:gd name="connsiteY9" fmla="*/ 1354412 h 2997065"/>
                <a:gd name="connsiteX0" fmla="*/ 2179472 w 4221895"/>
                <a:gd name="connsiteY0" fmla="*/ 0 h 2990829"/>
                <a:gd name="connsiteX1" fmla="*/ 4221402 w 4221895"/>
                <a:gd name="connsiteY1" fmla="*/ 983152 h 2990829"/>
                <a:gd name="connsiteX2" fmla="*/ 2021342 w 4221895"/>
                <a:gd name="connsiteY2" fmla="*/ 2536944 h 2990829"/>
                <a:gd name="connsiteX3" fmla="*/ 37 w 4221895"/>
                <a:gd name="connsiteY3" fmla="*/ 1051904 h 2990829"/>
                <a:gd name="connsiteX4" fmla="*/ 1973216 w 4221895"/>
                <a:gd name="connsiteY4" fmla="*/ 426262 h 2990829"/>
                <a:gd name="connsiteX5" fmla="*/ 4221403 w 4221895"/>
                <a:gd name="connsiteY5" fmla="*/ 1608794 h 2990829"/>
                <a:gd name="connsiteX6" fmla="*/ 2090094 w 4221895"/>
                <a:gd name="connsiteY6" fmla="*/ 2990707 h 2990829"/>
                <a:gd name="connsiteX7" fmla="*/ 48163 w 4221895"/>
                <a:gd name="connsiteY7" fmla="*/ 1684421 h 2990829"/>
                <a:gd name="connsiteX8" fmla="*/ 1918214 w 4221895"/>
                <a:gd name="connsiteY8" fmla="*/ 859399 h 2990829"/>
                <a:gd name="connsiteX9" fmla="*/ 3162623 w 4221895"/>
                <a:gd name="connsiteY9" fmla="*/ 1354412 h 299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1895" h="2990829">
                  <a:moveTo>
                    <a:pt x="2179472" y="0"/>
                  </a:moveTo>
                  <a:cubicBezTo>
                    <a:pt x="3213614" y="280164"/>
                    <a:pt x="4247757" y="560328"/>
                    <a:pt x="4221402" y="983152"/>
                  </a:cubicBezTo>
                  <a:cubicBezTo>
                    <a:pt x="4195047" y="1405976"/>
                    <a:pt x="2724903" y="2525485"/>
                    <a:pt x="2021342" y="2536944"/>
                  </a:cubicBezTo>
                  <a:cubicBezTo>
                    <a:pt x="1317781" y="2548403"/>
                    <a:pt x="8058" y="1403684"/>
                    <a:pt x="37" y="1051904"/>
                  </a:cubicBezTo>
                  <a:cubicBezTo>
                    <a:pt x="-7984" y="700124"/>
                    <a:pt x="1269655" y="333447"/>
                    <a:pt x="1973216" y="426262"/>
                  </a:cubicBezTo>
                  <a:cubicBezTo>
                    <a:pt x="2676777" y="519077"/>
                    <a:pt x="4201923" y="1181387"/>
                    <a:pt x="4221403" y="1608794"/>
                  </a:cubicBezTo>
                  <a:cubicBezTo>
                    <a:pt x="4240883" y="2036201"/>
                    <a:pt x="2785634" y="2978103"/>
                    <a:pt x="2090094" y="2990707"/>
                  </a:cubicBezTo>
                  <a:cubicBezTo>
                    <a:pt x="1394554" y="3003311"/>
                    <a:pt x="76810" y="2039639"/>
                    <a:pt x="48163" y="1684421"/>
                  </a:cubicBezTo>
                  <a:cubicBezTo>
                    <a:pt x="19516" y="1329203"/>
                    <a:pt x="1399137" y="914401"/>
                    <a:pt x="1918214" y="859399"/>
                  </a:cubicBezTo>
                  <a:cubicBezTo>
                    <a:pt x="2437291" y="804397"/>
                    <a:pt x="2799957" y="1079404"/>
                    <a:pt x="3162623" y="1354412"/>
                  </a:cubicBezTo>
                </a:path>
              </a:pathLst>
            </a:custGeom>
            <a:noFill/>
            <a:ln w="31750">
              <a:solidFill>
                <a:srgbClr val="00B0F0"/>
              </a:solidFill>
              <a:headEnd type="none" w="med" len="med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9"/>
            <p:cNvSpPr/>
            <p:nvPr/>
          </p:nvSpPr>
          <p:spPr>
            <a:xfrm>
              <a:off x="4419295" y="3210360"/>
              <a:ext cx="152705" cy="1527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10"/>
            <p:cNvSpPr/>
            <p:nvPr/>
          </p:nvSpPr>
          <p:spPr>
            <a:xfrm>
              <a:off x="4113885" y="3640799"/>
              <a:ext cx="152705" cy="1527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11"/>
            <p:cNvSpPr/>
            <p:nvPr/>
          </p:nvSpPr>
          <p:spPr>
            <a:xfrm>
              <a:off x="4261393" y="4071237"/>
              <a:ext cx="152705" cy="1527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3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Quantum chaos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59" y="2194560"/>
            <a:ext cx="8295641" cy="406908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Definition of Quantum Chaos?</a:t>
            </a:r>
          </a:p>
          <a:p>
            <a:pPr marL="457200" lvl="1" indent="0">
              <a:buNone/>
            </a:pPr>
            <a:r>
              <a:rPr lang="en-US" altLang="ja-JP" dirty="0"/>
              <a:t>Chaos arises from nonlinear </a:t>
            </a:r>
            <a:r>
              <a:rPr lang="en-US" altLang="ja-JP" dirty="0" smtClean="0"/>
              <a:t>dynamics, </a:t>
            </a:r>
            <a:endParaRPr lang="en-US" altLang="ja-JP" dirty="0"/>
          </a:p>
          <a:p>
            <a:pPr marL="457200" lvl="1" indent="0">
              <a:spcAft>
                <a:spcPts val="1200"/>
              </a:spcAft>
              <a:buNone/>
            </a:pPr>
            <a:r>
              <a:rPr lang="en-US" altLang="ja-JP" dirty="0" smtClean="0"/>
              <a:t>but 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Schrodinger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eq. = 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Linear eq. of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wave 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function.</a:t>
            </a:r>
            <a:endParaRPr lang="en-US" altLang="ja-JP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457200" lvl="1" indent="0">
              <a:buClr>
                <a:schemeClr val="tx1"/>
              </a:buClr>
              <a:buNone/>
            </a:pPr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Quantum effect washes out small scale </a:t>
            </a:r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𝛥</a:t>
            </a:r>
            <a:r>
              <a:rPr lang="en-US" altLang="ja-JP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x 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𝛥</a:t>
            </a:r>
            <a:r>
              <a:rPr lang="en-US" altLang="ja-JP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≲ ℏ.</a:t>
            </a:r>
            <a:endParaRPr lang="en-US" altLang="ja-JP" dirty="0">
              <a:solidFill>
                <a:schemeClr val="accent6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1" indent="0">
              <a:buNone/>
            </a:pPr>
            <a:endParaRPr lang="en-US" altLang="ja-JP" dirty="0"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Other probes of “quantum chaos</a:t>
            </a: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”</a:t>
            </a:r>
            <a:endParaRPr lang="en-US" altLang="ja-JP" dirty="0">
              <a:solidFill>
                <a:schemeClr val="accent4">
                  <a:lumMod val="60000"/>
                  <a:lumOff val="40000"/>
                </a:schemeClr>
              </a:solidFill>
              <a:ea typeface="Times New Roman" charset="0"/>
              <a:cs typeface="Times New Roman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ja-JP" dirty="0" smtClean="0">
                <a:ea typeface="Times New Roman" charset="0"/>
                <a:cs typeface="Times New Roman" charset="0"/>
              </a:rPr>
              <a:t>Chaos </a:t>
            </a:r>
            <a:r>
              <a:rPr lang="en-US" altLang="ja-JP" dirty="0">
                <a:ea typeface="Times New Roman" charset="0"/>
                <a:cs typeface="Times New Roman" charset="0"/>
              </a:rPr>
              <a:t>in semi-classical regime: </a:t>
            </a:r>
            <a:r>
              <a:rPr lang="en-US" altLang="ja-JP" dirty="0" smtClean="0">
                <a:ea typeface="Times New Roman" charset="0"/>
                <a:cs typeface="Times New Roman" charset="0"/>
              </a:rPr>
              <a:t>Quantum billiard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ja-JP" dirty="0" smtClean="0">
                <a:ea typeface="Times New Roman" charset="0"/>
                <a:cs typeface="Times New Roman" charset="0"/>
              </a:rPr>
              <a:t>Energy spectrum of excited atoms</a:t>
            </a:r>
            <a:endParaRPr lang="en-US" altLang="ja-JP" dirty="0">
              <a:ea typeface="Times New Roman" charset="0"/>
              <a:cs typeface="Times New Roman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ja-JP" dirty="0">
                <a:ea typeface="Times New Roman" charset="0"/>
                <a:cs typeface="Times New Roman" charset="0"/>
              </a:rPr>
              <a:t>Chaos in </a:t>
            </a:r>
            <a:r>
              <a:rPr lang="en-US" altLang="ja-JP" dirty="0" smtClean="0">
                <a:ea typeface="Times New Roman" charset="0"/>
                <a:cs typeface="Times New Roman" charset="0"/>
              </a:rPr>
              <a:t>QFT and AdS/CFT</a:t>
            </a:r>
            <a:endParaRPr lang="en-US" altLang="ja-JP" dirty="0">
              <a:ea typeface="Times New Roman" charset="0"/>
              <a:cs typeface="Times New Roman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37717" y="1032560"/>
            <a:ext cx="45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latin typeface="Helvetica" charset="0"/>
                <a:ea typeface="Helvetica" charset="0"/>
                <a:cs typeface="Helvetica" charset="0"/>
              </a:rPr>
              <a:t>?</a:t>
            </a:r>
            <a:endParaRPr kumimoji="1" lang="ja-JP" altLang="en-US" sz="40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右中かっこ 5"/>
          <p:cNvSpPr/>
          <p:nvPr/>
        </p:nvSpPr>
        <p:spPr>
          <a:xfrm>
            <a:off x="7068620" y="2613378"/>
            <a:ext cx="174661" cy="117778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43281" y="3017628"/>
            <a:ext cx="171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 No chaos?</a:t>
            </a:r>
            <a:endParaRPr kumimoji="1" lang="ja-JP" altLang="en-US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81" y="4978456"/>
            <a:ext cx="2711894" cy="13559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31" y="4975281"/>
            <a:ext cx="2711894" cy="135594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30" y="4983748"/>
            <a:ext cx="2711894" cy="13559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48" y="4973160"/>
            <a:ext cx="2711894" cy="135594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98" y="4989044"/>
            <a:ext cx="2711894" cy="135594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48" y="4985869"/>
            <a:ext cx="2711894" cy="135594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47" y="4994336"/>
            <a:ext cx="2711894" cy="135594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65" y="4983748"/>
            <a:ext cx="2711894" cy="1355947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8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60"/>
            <a:ext cx="7868322" cy="4069080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Chaos </a:t>
            </a:r>
            <a:r>
              <a:rPr lang="en-US" altLang="ja-JP" dirty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in </a:t>
            </a: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QFT and AdS/CFT</a:t>
            </a:r>
          </a:p>
          <a:p>
            <a:pPr marL="457200" lvl="1" indent="0">
              <a:buNone/>
            </a:pPr>
            <a:r>
              <a:rPr lang="en-US" altLang="ja-JP" dirty="0" smtClean="0">
                <a:ea typeface="Times New Roman" charset="0"/>
                <a:cs typeface="Times New Roman" charset="0"/>
              </a:rPr>
              <a:t>Look at </a:t>
            </a:r>
            <a:r>
              <a:rPr lang="en-US" altLang="ja-JP" dirty="0" smtClean="0">
                <a:solidFill>
                  <a:srgbClr val="FFC000"/>
                </a:solidFill>
                <a:ea typeface="Times New Roman" charset="0"/>
                <a:cs typeface="Times New Roman" charset="0"/>
              </a:rPr>
              <a:t>Out-of-Time-Ordered Correlator</a:t>
            </a:r>
          </a:p>
          <a:p>
            <a:pPr lvl="1"/>
            <a:endParaRPr lang="en-US" altLang="ja-JP" dirty="0">
              <a:ea typeface="Times New Roman" charset="0"/>
              <a:cs typeface="Times New Roman" charset="0"/>
            </a:endParaRPr>
          </a:p>
          <a:p>
            <a:pPr lvl="1"/>
            <a:endParaRPr lang="en-US" altLang="ja-JP" dirty="0" smtClean="0">
              <a:ea typeface="Times New Roman" charset="0"/>
              <a:cs typeface="Times New Roman" charset="0"/>
            </a:endParaRPr>
          </a:p>
          <a:p>
            <a:pPr lvl="1"/>
            <a:endParaRPr lang="en-US" altLang="ja-JP" dirty="0">
              <a:ea typeface="Times New Roman" charset="0"/>
              <a:cs typeface="Times New Roman" charset="0"/>
            </a:endParaRPr>
          </a:p>
          <a:p>
            <a:pPr lvl="1"/>
            <a:endParaRPr lang="en-US" altLang="ja-JP" dirty="0" smtClean="0">
              <a:ea typeface="Times New Roman" charset="0"/>
              <a:cs typeface="Times New Roman" charset="0"/>
            </a:endParaRPr>
          </a:p>
          <a:p>
            <a:pPr>
              <a:spcAft>
                <a:spcPts val="600"/>
              </a:spcAft>
            </a:pPr>
            <a:endParaRPr lang="en-US" altLang="ja-JP" dirty="0" smtClean="0">
              <a:ea typeface="Times New Roman" charset="0"/>
              <a:cs typeface="Times New Roman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Conjecture </a:t>
            </a:r>
            <a:r>
              <a:rPr lang="en-US" altLang="ja-JP" sz="1600" dirty="0">
                <a:solidFill>
                  <a:schemeClr val="accent4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[Maldacena-Shenker-Stanford ‘15]</a:t>
            </a:r>
          </a:p>
          <a:p>
            <a:pPr marL="225425" lvl="1" indent="0">
              <a:spcAft>
                <a:spcPts val="600"/>
              </a:spcAft>
              <a:buNone/>
            </a:pPr>
            <a:r>
              <a:rPr lang="en-US" altLang="ja-JP" dirty="0" smtClean="0">
                <a:ea typeface="Times New Roman" charset="0"/>
                <a:cs typeface="Times New Roman" charset="0"/>
              </a:rPr>
              <a:t>   In a </a:t>
            </a:r>
            <a:r>
              <a:rPr lang="en-US" altLang="ja-JP" dirty="0">
                <a:ea typeface="Times New Roman" charset="0"/>
                <a:cs typeface="Times New Roman" charset="0"/>
              </a:rPr>
              <a:t>QFT with temperature </a:t>
            </a:r>
            <a:r>
              <a:rPr lang="en-US" altLang="ja-JP" i="1" dirty="0" smtClean="0">
                <a:latin typeface="Times New Roman" charset="0"/>
                <a:ea typeface="Times New Roman" charset="0"/>
                <a:cs typeface="Times New Roman" charset="0"/>
              </a:rPr>
              <a:t>T </a:t>
            </a:r>
            <a:r>
              <a:rPr lang="en-US" altLang="ja-JP" dirty="0" smtClean="0">
                <a:ea typeface="Times New Roman" charset="0"/>
                <a:cs typeface="Times New Roman" charset="0"/>
              </a:rPr>
              <a:t>, </a:t>
            </a:r>
            <a:r>
              <a:rPr lang="en-US" altLang="ja-JP" dirty="0">
                <a:ea typeface="Times New Roman" charset="0"/>
                <a:cs typeface="Times New Roman" charset="0"/>
              </a:rPr>
              <a:t>Lyapunov exponent </a:t>
            </a:r>
            <a:r>
              <a:rPr lang="en-US" altLang="ja-JP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𝜆</a:t>
            </a:r>
            <a:r>
              <a:rPr lang="en-US" altLang="ja-JP" b="1" dirty="0">
                <a:solidFill>
                  <a:schemeClr val="accent2"/>
                </a:solidFill>
              </a:rPr>
              <a:t> </a:t>
            </a:r>
            <a:r>
              <a:rPr lang="en-US" altLang="ja-JP" dirty="0" smtClean="0">
                <a:ea typeface="Times New Roman" charset="0"/>
                <a:cs typeface="Times New Roman" charset="0"/>
              </a:rPr>
              <a:t>obeys</a:t>
            </a:r>
            <a:endParaRPr lang="en-US" altLang="ja-JP" dirty="0">
              <a:ea typeface="Times New Roman" charset="0"/>
              <a:cs typeface="Times New Roman" charset="0"/>
            </a:endParaRPr>
          </a:p>
          <a:p>
            <a:pPr lvl="1"/>
            <a:endParaRPr lang="en-US" altLang="ja-JP" dirty="0">
              <a:ea typeface="Times New Roman" charset="0"/>
              <a:cs typeface="Times New Roman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</p:spPr>
        <p:txBody>
          <a:bodyPr/>
          <a:lstStyle/>
          <a:p>
            <a:r>
              <a:rPr lang="en-US" altLang="ja-JP" dirty="0" smtClean="0"/>
              <a:t>Quantum chaos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62" y="5821416"/>
            <a:ext cx="2828925" cy="5334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54" y="3180109"/>
            <a:ext cx="5259558" cy="37775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14" y="3927464"/>
            <a:ext cx="2760746" cy="58797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343400" y="4045224"/>
            <a:ext cx="469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: Dependence of </a:t>
            </a:r>
            <a:r>
              <a:rPr kumimoji="1" lang="en-US" altLang="ja-JP" i="1" dirty="0" smtClean="0"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kumimoji="1" lang="en-US" altLang="ja-JP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kumimoji="1" lang="en-US" altLang="ja-JP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1" lang="en-US" altLang="ja-JP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on initial condition </a:t>
            </a:r>
            <a:r>
              <a:rPr kumimoji="1" lang="en-US" altLang="ja-JP" i="1" dirty="0" smtClean="0"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kumimoji="1" lang="en-US" altLang="ja-JP" dirty="0" smtClean="0">
                <a:latin typeface="Times New Roman" charset="0"/>
                <a:ea typeface="Times New Roman" charset="0"/>
                <a:cs typeface="Times New Roman" charset="0"/>
              </a:rPr>
              <a:t>(0)</a:t>
            </a:r>
            <a:endParaRPr kumimoji="1" lang="ja-JP" altLang="en-US" dirty="0" err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大かっこ 9"/>
          <p:cNvSpPr/>
          <p:nvPr/>
        </p:nvSpPr>
        <p:spPr>
          <a:xfrm>
            <a:off x="1359902" y="3927464"/>
            <a:ext cx="7644950" cy="73936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517802" y="4378030"/>
            <a:ext cx="2419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altLang="ja-JP" sz="1600" dirty="0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[Larkin, </a:t>
            </a:r>
            <a:r>
              <a:rPr lang="en-US" altLang="ja-JP" sz="1600" dirty="0" err="1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Ovchinnikov</a:t>
            </a:r>
            <a:r>
              <a:rPr lang="en-US" altLang="ja-JP" sz="1600" dirty="0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‘69]</a:t>
            </a:r>
            <a:endParaRPr lang="ja-JP" altLang="en-US" sz="1600" dirty="0">
              <a:solidFill>
                <a:schemeClr val="tx1">
                  <a:lumMod val="6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695933" y="2346287"/>
            <a:ext cx="3308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[</a:t>
            </a:r>
            <a:r>
              <a:rPr lang="en-US" altLang="ja-JP" sz="1600" dirty="0" err="1" smtClean="0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Kitaev</a:t>
            </a:r>
            <a:r>
              <a:rPr lang="en-US" altLang="ja-JP" sz="1600" dirty="0" smtClean="0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 ‘14]</a:t>
            </a:r>
          </a:p>
          <a:p>
            <a:r>
              <a:rPr lang="en-US" altLang="ja-JP" sz="1600" dirty="0" smtClean="0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[</a:t>
            </a:r>
            <a:r>
              <a:rPr lang="en-US" altLang="ja-JP" sz="1600" dirty="0" err="1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Maldacena</a:t>
            </a:r>
            <a:r>
              <a:rPr lang="en-US" altLang="ja-JP" sz="1600" dirty="0">
                <a:solidFill>
                  <a:schemeClr val="tx1">
                    <a:lumMod val="65000"/>
                  </a:schemeClr>
                </a:solidFill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-Shenker-Stanford ‘15]</a:t>
            </a: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1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2438" y="2256572"/>
            <a:ext cx="8297994" cy="132200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kumimoji="1" lang="en-US" altLang="ja-JP" dirty="0" smtClean="0"/>
              <a:t> Background story:</a:t>
            </a:r>
          </a:p>
          <a:p>
            <a:pPr marL="357188" indent="0">
              <a:buClr>
                <a:schemeClr val="accent2"/>
              </a:buClr>
              <a:buNone/>
            </a:pPr>
            <a:r>
              <a:rPr kumimoji="1" lang="en-US" altLang="ja-JP" dirty="0" smtClean="0">
                <a:solidFill>
                  <a:srgbClr val="FFC000"/>
                </a:solidFill>
              </a:rPr>
              <a:t>A bound on chaos in QFT at temperature </a:t>
            </a:r>
            <a:r>
              <a:rPr kumimoji="1" lang="en-US" altLang="ja-JP" i="1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kumimoji="1" lang="en-US" altLang="ja-JP" dirty="0" smtClean="0">
                <a:solidFill>
                  <a:srgbClr val="FFC000"/>
                </a:solidFill>
              </a:rPr>
              <a:t> :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517967" y="5002309"/>
            <a:ext cx="8715684" cy="181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Wingdings" charset="2"/>
              <a:buChar char="n"/>
            </a:pPr>
            <a:r>
              <a:rPr lang="en-US" altLang="ja-JP" sz="2100" dirty="0" smtClean="0"/>
              <a:t> We want to study </a:t>
            </a:r>
            <a:r>
              <a:rPr lang="en-US" altLang="ja-JP" sz="2100" dirty="0" smtClean="0">
                <a:solidFill>
                  <a:srgbClr val="B789B8"/>
                </a:solidFill>
              </a:rPr>
              <a:t>effect of temperature to chaos in classical gravity</a:t>
            </a:r>
            <a:r>
              <a:rPr lang="en-US" altLang="ja-JP" sz="2100" dirty="0" smtClean="0"/>
              <a:t>.</a:t>
            </a:r>
          </a:p>
          <a:p>
            <a:pPr>
              <a:spcAft>
                <a:spcPts val="1200"/>
              </a:spcAft>
              <a:buFont typeface="Wingdings" charset="2"/>
              <a:buChar char="n"/>
            </a:pPr>
            <a:endParaRPr lang="en-US" altLang="ja-JP" sz="2100" dirty="0"/>
          </a:p>
          <a:p>
            <a:pPr>
              <a:spcAft>
                <a:spcPts val="1200"/>
              </a:spcAft>
              <a:buFont typeface="Wingdings" charset="2"/>
              <a:buChar char="n"/>
            </a:pPr>
            <a:r>
              <a:rPr lang="en-US" altLang="ja-JP" sz="2100" dirty="0" smtClean="0"/>
              <a:t> To probe effect of </a:t>
            </a:r>
            <a:r>
              <a:rPr lang="en-US" altLang="ja-JP" sz="2400" dirty="0">
                <a:solidFill>
                  <a:schemeClr val="accent5"/>
                </a:solidFill>
              </a:rPr>
              <a:t>𝜅</a:t>
            </a:r>
            <a:r>
              <a:rPr lang="en-US" altLang="ja-JP" sz="2100" dirty="0" smtClean="0"/>
              <a:t>, we look at </a:t>
            </a:r>
            <a:r>
              <a:rPr lang="en-US" altLang="ja-JP" sz="2100" dirty="0" smtClean="0">
                <a:solidFill>
                  <a:srgbClr val="B789B8"/>
                </a:solidFill>
              </a:rPr>
              <a:t>trajectories very close to BH horizon</a:t>
            </a:r>
            <a:r>
              <a:rPr lang="en-US" altLang="ja-JP" sz="2100" dirty="0" smtClean="0"/>
              <a:t>.</a:t>
            </a:r>
          </a:p>
          <a:p>
            <a:pPr>
              <a:spcAft>
                <a:spcPts val="1200"/>
              </a:spcAft>
              <a:buFont typeface="Wingdings" charset="2"/>
              <a:buChar char="n"/>
            </a:pPr>
            <a:endParaRPr lang="ja-JP" altLang="en-US" sz="2100" dirty="0"/>
          </a:p>
        </p:txBody>
      </p:sp>
      <p:sp>
        <p:nvSpPr>
          <p:cNvPr id="19" name="正方形/長方形 18"/>
          <p:cNvSpPr/>
          <p:nvPr/>
        </p:nvSpPr>
        <p:spPr>
          <a:xfrm>
            <a:off x="5250436" y="3682035"/>
            <a:ext cx="428625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lvl="1" defTabSz="3668569">
              <a:lnSpc>
                <a:spcPct val="130000"/>
              </a:lnSpc>
              <a:spcBef>
                <a:spcPts val="600"/>
              </a:spcBef>
              <a:buClr>
                <a:prstClr val="white"/>
              </a:buClr>
            </a:pPr>
            <a:r>
              <a:rPr lang="en-US" altLang="ja-JP" dirty="0">
                <a:solidFill>
                  <a:prstClr val="white">
                    <a:lumMod val="6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[Maldacena-Shenker-Stanford</a:t>
            </a:r>
            <a:r>
              <a:rPr lang="nl-NL" altLang="ja-JP" dirty="0">
                <a:solidFill>
                  <a:prstClr val="white">
                    <a:lumMod val="6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 '</a:t>
            </a:r>
            <a:r>
              <a:rPr lang="en-US" altLang="ja-JP" dirty="0">
                <a:solidFill>
                  <a:prstClr val="white">
                    <a:lumMod val="65000"/>
                  </a:prstClr>
                </a:solidFill>
                <a:latin typeface="Helvetica" charset="0"/>
                <a:ea typeface="Helvetica" charset="0"/>
                <a:cs typeface="Helvetica" charset="0"/>
              </a:rPr>
              <a:t>15]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4038837" y="5386492"/>
            <a:ext cx="1438402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4548597" y="5478710"/>
            <a:ext cx="0" cy="249238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482438" y="4226598"/>
            <a:ext cx="8715684" cy="2414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Wingdings" charset="2"/>
              <a:buChar char="u"/>
            </a:pPr>
            <a:r>
              <a:rPr lang="en-US" altLang="ja-JP" sz="2100" dirty="0" smtClean="0"/>
              <a:t> They focused on </a:t>
            </a:r>
            <a:r>
              <a:rPr lang="en-US" altLang="ja-JP" sz="2100" dirty="0" smtClean="0">
                <a:solidFill>
                  <a:srgbClr val="FFC000"/>
                </a:solidFill>
              </a:rPr>
              <a:t>effect of temperature to chaos in QFT</a:t>
            </a:r>
            <a:r>
              <a:rPr lang="en-US" altLang="ja-JP" sz="2100" dirty="0" smtClean="0"/>
              <a:t>.</a:t>
            </a:r>
            <a:endParaRPr lang="ja-JP" altLang="en-US" sz="2100" dirty="0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48" y="3153335"/>
            <a:ext cx="2828925" cy="533400"/>
          </a:xfrm>
          <a:prstGeom prst="rect">
            <a:avLst/>
          </a:prstGeom>
        </p:spPr>
      </p:pic>
      <p:sp>
        <p:nvSpPr>
          <p:cNvPr id="39" name="角丸四角形 38"/>
          <p:cNvSpPr/>
          <p:nvPr/>
        </p:nvSpPr>
        <p:spPr>
          <a:xfrm>
            <a:off x="482438" y="2184935"/>
            <a:ext cx="8555684" cy="2521819"/>
          </a:xfrm>
          <a:prstGeom prst="roundRect">
            <a:avLst>
              <a:gd name="adj" fmla="val 9415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482438" y="4965361"/>
            <a:ext cx="8555684" cy="1663398"/>
          </a:xfrm>
          <a:prstGeom prst="roundRect">
            <a:avLst>
              <a:gd name="adj" fmla="val 9415"/>
            </a:avLst>
          </a:prstGeom>
          <a:ln>
            <a:solidFill>
              <a:srgbClr val="B78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</p:spPr>
        <p:txBody>
          <a:bodyPr/>
          <a:lstStyle/>
          <a:p>
            <a:r>
              <a:rPr lang="en-US" altLang="ja-JP" smtClean="0"/>
              <a:t>a bound on chaos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19" y="5734852"/>
            <a:ext cx="1848574" cy="34855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493841" y="5679789"/>
            <a:ext cx="6384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100" dirty="0" smtClean="0">
                <a:latin typeface="Helvetica" charset="0"/>
                <a:ea typeface="Helvetica" charset="0"/>
                <a:cs typeface="Helvetica" charset="0"/>
              </a:rPr>
              <a:t>Use </a:t>
            </a:r>
            <a:r>
              <a:rPr kumimoji="1" lang="en-US" altLang="ja-JP" sz="2100" dirty="0" smtClean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BH surface gravity</a:t>
            </a:r>
            <a:r>
              <a:rPr kumimoji="1" lang="en-US" altLang="ja-JP" sz="2100" dirty="0" smtClean="0">
                <a:latin typeface="Helvetica" charset="0"/>
                <a:ea typeface="Helvetica" charset="0"/>
                <a:cs typeface="Helvetica" charset="0"/>
              </a:rPr>
              <a:t>                            instead.</a:t>
            </a:r>
            <a:endParaRPr kumimoji="1" lang="ja-JP" altLang="en-US" sz="21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09492" y="4904065"/>
            <a:ext cx="8697091" cy="18230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59"/>
            <a:ext cx="7955280" cy="412252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3200" dirty="0" smtClean="0"/>
              <a:t>Chaos bound for particle near BH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Chaos bound for AdS string</a:t>
            </a:r>
          </a:p>
          <a:p>
            <a:pPr lvl="1">
              <a:lnSpc>
                <a:spcPct val="200000"/>
              </a:lnSpc>
            </a:pPr>
            <a:r>
              <a:rPr kumimoji="1" lang="en-US" altLang="ja-JP" sz="3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Perturbative motion</a:t>
            </a:r>
          </a:p>
          <a:p>
            <a:pPr lvl="1">
              <a:lnSpc>
                <a:spcPct val="200000"/>
              </a:lnSpc>
            </a:pPr>
            <a:r>
              <a:rPr lang="en-US" altLang="ja-JP" sz="3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Nonlinear time evolution &amp; </a:t>
            </a:r>
            <a:r>
              <a:rPr lang="en-US" altLang="ja-JP" sz="3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chaos</a:t>
            </a:r>
            <a:endParaRPr kumimoji="1" lang="en-US" altLang="ja-JP" sz="30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Summary</a:t>
            </a:r>
            <a:endParaRPr kumimoji="1" lang="ja-JP" alt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1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Classical chaos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0945" y="2045221"/>
            <a:ext cx="9341069" cy="37639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Diagnostics of classical chaos</a:t>
            </a:r>
          </a:p>
          <a:p>
            <a:pPr marL="315913" lvl="1" indent="-180975"/>
            <a:r>
              <a:rPr lang="en-US" altLang="ja-JP" sz="2400" dirty="0" smtClean="0">
                <a:solidFill>
                  <a:srgbClr val="FFFF00"/>
                </a:solidFill>
              </a:rPr>
              <a:t>Poincaré plot </a:t>
            </a:r>
          </a:p>
          <a:p>
            <a:pPr marL="284163" lvl="1" indent="-180975">
              <a:spcAft>
                <a:spcPts val="1200"/>
              </a:spcAft>
              <a:buNone/>
            </a:pPr>
            <a:r>
              <a:rPr lang="en-US" altLang="ja-JP" sz="2400" dirty="0" smtClean="0"/>
              <a:t>  = Section of orbits in phase space</a:t>
            </a:r>
          </a:p>
          <a:p>
            <a:pPr marL="449263" lvl="1" indent="-180975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non-chaotic </a:t>
            </a:r>
            <a:r>
              <a:rPr lang="en-US" altLang="ja-JP" sz="2400" dirty="0" smtClean="0">
                <a:sym typeface="Wingdings" panose="05000000000000000000" pitchFamily="2" charset="2"/>
              </a:rPr>
              <a:t> regular shaped plot</a:t>
            </a:r>
          </a:p>
          <a:p>
            <a:pPr marL="449263" lvl="1" indent="-180975">
              <a:buNone/>
            </a:pPr>
            <a:r>
              <a:rPr lang="en-US" altLang="ja-JP" sz="2400" dirty="0">
                <a:sym typeface="Wingdings" panose="05000000000000000000" pitchFamily="2" charset="2"/>
              </a:rPr>
              <a:t> </a:t>
            </a:r>
            <a:r>
              <a:rPr lang="en-US" altLang="ja-JP" sz="2400" dirty="0" smtClean="0">
                <a:sym typeface="Wingdings" panose="05000000000000000000" pitchFamily="2" charset="2"/>
              </a:rPr>
              <a:t>chaotic         scattered plot</a:t>
            </a:r>
          </a:p>
          <a:p>
            <a:pPr marL="315913" lvl="1" indent="-180975"/>
            <a:endParaRPr lang="en-US" altLang="ja-JP" sz="2400" dirty="0"/>
          </a:p>
          <a:p>
            <a:pPr marL="315913" lvl="1" indent="-180975"/>
            <a:r>
              <a:rPr lang="en-US" altLang="ja-JP" sz="2400" dirty="0" smtClean="0">
                <a:solidFill>
                  <a:srgbClr val="FFFF00"/>
                </a:solidFill>
              </a:rPr>
              <a:t>Lyapunov exponent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𝜆</a:t>
            </a:r>
            <a:r>
              <a:rPr lang="en-US" altLang="ja-JP" sz="2400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/>
              <a:t>= Separation growth rate of nearby orbits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2660867" y="5023121"/>
            <a:ext cx="2751666" cy="456646"/>
          </a:xfrm>
          <a:custGeom>
            <a:avLst/>
            <a:gdLst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711200 h 711200"/>
              <a:gd name="connsiteX1" fmla="*/ 3081866 w 3081866"/>
              <a:gd name="connsiteY1" fmla="*/ 0 h 711200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3924"/>
              <a:gd name="connsiteX1" fmla="*/ 2751666 w 2751666"/>
              <a:gd name="connsiteY1" fmla="*/ 0 h 60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1666" h="603924">
                <a:moveTo>
                  <a:pt x="0" y="601134"/>
                </a:moveTo>
                <a:cubicBezTo>
                  <a:pt x="1413376" y="630430"/>
                  <a:pt x="1806221" y="428978"/>
                  <a:pt x="2751666" y="0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 flipV="1">
            <a:off x="2660867" y="5600389"/>
            <a:ext cx="2751666" cy="524243"/>
          </a:xfrm>
          <a:custGeom>
            <a:avLst/>
            <a:gdLst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2988733"/>
              <a:gd name="connsiteY0" fmla="*/ 575733 h 575733"/>
              <a:gd name="connsiteX1" fmla="*/ 2988733 w 2988733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575733 h 575733"/>
              <a:gd name="connsiteX1" fmla="*/ 3081866 w 3081866"/>
              <a:gd name="connsiteY1" fmla="*/ 0 h 575733"/>
              <a:gd name="connsiteX0" fmla="*/ 0 w 3081866"/>
              <a:gd name="connsiteY0" fmla="*/ 711200 h 711200"/>
              <a:gd name="connsiteX1" fmla="*/ 3081866 w 3081866"/>
              <a:gd name="connsiteY1" fmla="*/ 0 h 711200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1134"/>
              <a:gd name="connsiteX1" fmla="*/ 2751666 w 2751666"/>
              <a:gd name="connsiteY1" fmla="*/ 0 h 601134"/>
              <a:gd name="connsiteX0" fmla="*/ 0 w 2751666"/>
              <a:gd name="connsiteY0" fmla="*/ 601134 h 603924"/>
              <a:gd name="connsiteX1" fmla="*/ 2751666 w 2751666"/>
              <a:gd name="connsiteY1" fmla="*/ 0 h 60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1666" h="603924">
                <a:moveTo>
                  <a:pt x="0" y="601134"/>
                </a:moveTo>
                <a:cubicBezTo>
                  <a:pt x="1413376" y="630430"/>
                  <a:pt x="1806221" y="428978"/>
                  <a:pt x="2751666" y="0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348605" y="5156028"/>
            <a:ext cx="0" cy="842335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784816" y="5071443"/>
            <a:ext cx="0" cy="36582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2784816" y="5664099"/>
            <a:ext cx="0" cy="36582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77" y="5389446"/>
            <a:ext cx="595737" cy="303385"/>
          </a:xfrm>
          <a:prstGeom prst="rect">
            <a:avLst/>
          </a:prstGeom>
        </p:spPr>
      </p:pic>
      <p:grpSp>
        <p:nvGrpSpPr>
          <p:cNvPr id="17" name="グループ化 12"/>
          <p:cNvGrpSpPr/>
          <p:nvPr/>
        </p:nvGrpSpPr>
        <p:grpSpPr>
          <a:xfrm>
            <a:off x="5523183" y="2531130"/>
            <a:ext cx="1955842" cy="1676344"/>
            <a:chOff x="2303151" y="2665474"/>
            <a:chExt cx="4221895" cy="3618570"/>
          </a:xfrm>
        </p:grpSpPr>
        <p:sp>
          <p:nvSpPr>
            <p:cNvPr id="18" name="平行四辺形 17"/>
            <p:cNvSpPr/>
            <p:nvPr/>
          </p:nvSpPr>
          <p:spPr>
            <a:xfrm rot="5400000" flipH="1">
              <a:off x="2980563" y="3493385"/>
              <a:ext cx="2572051" cy="916229"/>
            </a:xfrm>
            <a:prstGeom prst="parallelogram">
              <a:avLst>
                <a:gd name="adj" fmla="val 63905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/>
            <p:cNvSpPr/>
            <p:nvPr/>
          </p:nvSpPr>
          <p:spPr>
            <a:xfrm>
              <a:off x="2303151" y="3293215"/>
              <a:ext cx="4221895" cy="2990829"/>
            </a:xfrm>
            <a:custGeom>
              <a:avLst/>
              <a:gdLst>
                <a:gd name="connsiteX0" fmla="*/ 2179470 w 4221893"/>
                <a:gd name="connsiteY0" fmla="*/ 0 h 2997065"/>
                <a:gd name="connsiteX1" fmla="*/ 4221400 w 4221893"/>
                <a:gd name="connsiteY1" fmla="*/ 983152 h 2997065"/>
                <a:gd name="connsiteX2" fmla="*/ 2021340 w 4221893"/>
                <a:gd name="connsiteY2" fmla="*/ 2536944 h 2997065"/>
                <a:gd name="connsiteX3" fmla="*/ 35 w 4221893"/>
                <a:gd name="connsiteY3" fmla="*/ 1051904 h 2997065"/>
                <a:gd name="connsiteX4" fmla="*/ 1973214 w 4221893"/>
                <a:gd name="connsiteY4" fmla="*/ 426262 h 2997065"/>
                <a:gd name="connsiteX5" fmla="*/ 3753888 w 4221893"/>
                <a:gd name="connsiteY5" fmla="*/ 1100030 h 2997065"/>
                <a:gd name="connsiteX6" fmla="*/ 2090092 w 4221893"/>
                <a:gd name="connsiteY6" fmla="*/ 2990707 h 2997065"/>
                <a:gd name="connsiteX7" fmla="*/ 48161 w 4221893"/>
                <a:gd name="connsiteY7" fmla="*/ 1684421 h 2997065"/>
                <a:gd name="connsiteX8" fmla="*/ 1918212 w 4221893"/>
                <a:gd name="connsiteY8" fmla="*/ 859399 h 2997065"/>
                <a:gd name="connsiteX9" fmla="*/ 3162621 w 4221893"/>
                <a:gd name="connsiteY9" fmla="*/ 1354412 h 2997065"/>
                <a:gd name="connsiteX0" fmla="*/ 2179472 w 4221895"/>
                <a:gd name="connsiteY0" fmla="*/ 0 h 2990829"/>
                <a:gd name="connsiteX1" fmla="*/ 4221402 w 4221895"/>
                <a:gd name="connsiteY1" fmla="*/ 983152 h 2990829"/>
                <a:gd name="connsiteX2" fmla="*/ 2021342 w 4221895"/>
                <a:gd name="connsiteY2" fmla="*/ 2536944 h 2990829"/>
                <a:gd name="connsiteX3" fmla="*/ 37 w 4221895"/>
                <a:gd name="connsiteY3" fmla="*/ 1051904 h 2990829"/>
                <a:gd name="connsiteX4" fmla="*/ 1973216 w 4221895"/>
                <a:gd name="connsiteY4" fmla="*/ 426262 h 2990829"/>
                <a:gd name="connsiteX5" fmla="*/ 4221403 w 4221895"/>
                <a:gd name="connsiteY5" fmla="*/ 1608794 h 2990829"/>
                <a:gd name="connsiteX6" fmla="*/ 2090094 w 4221895"/>
                <a:gd name="connsiteY6" fmla="*/ 2990707 h 2990829"/>
                <a:gd name="connsiteX7" fmla="*/ 48163 w 4221895"/>
                <a:gd name="connsiteY7" fmla="*/ 1684421 h 2990829"/>
                <a:gd name="connsiteX8" fmla="*/ 1918214 w 4221895"/>
                <a:gd name="connsiteY8" fmla="*/ 859399 h 2990829"/>
                <a:gd name="connsiteX9" fmla="*/ 3162623 w 4221895"/>
                <a:gd name="connsiteY9" fmla="*/ 1354412 h 299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1895" h="2990829">
                  <a:moveTo>
                    <a:pt x="2179472" y="0"/>
                  </a:moveTo>
                  <a:cubicBezTo>
                    <a:pt x="3213614" y="280164"/>
                    <a:pt x="4247757" y="560328"/>
                    <a:pt x="4221402" y="983152"/>
                  </a:cubicBezTo>
                  <a:cubicBezTo>
                    <a:pt x="4195047" y="1405976"/>
                    <a:pt x="2724903" y="2525485"/>
                    <a:pt x="2021342" y="2536944"/>
                  </a:cubicBezTo>
                  <a:cubicBezTo>
                    <a:pt x="1317781" y="2548403"/>
                    <a:pt x="8058" y="1403684"/>
                    <a:pt x="37" y="1051904"/>
                  </a:cubicBezTo>
                  <a:cubicBezTo>
                    <a:pt x="-7984" y="700124"/>
                    <a:pt x="1269655" y="333447"/>
                    <a:pt x="1973216" y="426262"/>
                  </a:cubicBezTo>
                  <a:cubicBezTo>
                    <a:pt x="2676777" y="519077"/>
                    <a:pt x="4201923" y="1181387"/>
                    <a:pt x="4221403" y="1608794"/>
                  </a:cubicBezTo>
                  <a:cubicBezTo>
                    <a:pt x="4240883" y="2036201"/>
                    <a:pt x="2785634" y="2978103"/>
                    <a:pt x="2090094" y="2990707"/>
                  </a:cubicBezTo>
                  <a:cubicBezTo>
                    <a:pt x="1394554" y="3003311"/>
                    <a:pt x="76810" y="2039639"/>
                    <a:pt x="48163" y="1684421"/>
                  </a:cubicBezTo>
                  <a:cubicBezTo>
                    <a:pt x="19516" y="1329203"/>
                    <a:pt x="1399137" y="914401"/>
                    <a:pt x="1918214" y="859399"/>
                  </a:cubicBezTo>
                  <a:cubicBezTo>
                    <a:pt x="2437291" y="804397"/>
                    <a:pt x="2799957" y="1079404"/>
                    <a:pt x="3162623" y="1354412"/>
                  </a:cubicBezTo>
                </a:path>
              </a:pathLst>
            </a:cu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9"/>
            <p:cNvSpPr/>
            <p:nvPr/>
          </p:nvSpPr>
          <p:spPr>
            <a:xfrm>
              <a:off x="4419295" y="3210360"/>
              <a:ext cx="152705" cy="1527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10"/>
            <p:cNvSpPr/>
            <p:nvPr/>
          </p:nvSpPr>
          <p:spPr>
            <a:xfrm>
              <a:off x="4113885" y="3640799"/>
              <a:ext cx="152705" cy="1527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11"/>
            <p:cNvSpPr/>
            <p:nvPr/>
          </p:nvSpPr>
          <p:spPr>
            <a:xfrm>
              <a:off x="4261393" y="4071237"/>
              <a:ext cx="152705" cy="1527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32" y="5368874"/>
            <a:ext cx="3198344" cy="333161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May 14, 2018</a:t>
            </a:r>
            <a:endParaRPr kumimoji="1" lang="ja-JP" alt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中央大学セミナー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4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Derive the bound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60"/>
            <a:ext cx="7955280" cy="985397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en-US" altLang="ja-JP" dirty="0" smtClean="0"/>
              <a:t> To realize 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 particle moving very close to BH horizon</a:t>
            </a:r>
            <a:r>
              <a:rPr lang="en-US" altLang="ja-JP" dirty="0" smtClean="0"/>
              <a:t>,</a:t>
            </a:r>
          </a:p>
          <a:p>
            <a:pPr marL="623888" indent="-296863">
              <a:buFont typeface="+mj-lt"/>
              <a:buAutoNum type="arabicPeriod"/>
            </a:pPr>
            <a:r>
              <a:rPr lang="en-US" altLang="ja-JP" dirty="0" smtClean="0"/>
              <a:t>put a particle in a trapping harmonic potential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2982713" y="3287776"/>
            <a:ext cx="2324800" cy="1064001"/>
          </a:xfrm>
          <a:custGeom>
            <a:avLst/>
            <a:gdLst>
              <a:gd name="connsiteX0" fmla="*/ 0 w 2653553"/>
              <a:gd name="connsiteY0" fmla="*/ 0 h 1255059"/>
              <a:gd name="connsiteX1" fmla="*/ 1434353 w 2653553"/>
              <a:gd name="connsiteY1" fmla="*/ 1255059 h 1255059"/>
              <a:gd name="connsiteX2" fmla="*/ 2653553 w 2653553"/>
              <a:gd name="connsiteY2" fmla="*/ 0 h 1255059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752352"/>
              <a:gd name="connsiteY0" fmla="*/ 93234 h 1354919"/>
              <a:gd name="connsiteX1" fmla="*/ 1334962 w 2752352"/>
              <a:gd name="connsiteY1" fmla="*/ 1354919 h 1354919"/>
              <a:gd name="connsiteX2" fmla="*/ 2653553 w 2752352"/>
              <a:gd name="connsiteY2" fmla="*/ 93234 h 1354919"/>
              <a:gd name="connsiteX3" fmla="*/ 2657451 w 2752352"/>
              <a:gd name="connsiteY3" fmla="*/ 94013 h 1354919"/>
              <a:gd name="connsiteX0" fmla="*/ 0 w 3108025"/>
              <a:gd name="connsiteY0" fmla="*/ 60705 h 1322390"/>
              <a:gd name="connsiteX1" fmla="*/ 1334962 w 3108025"/>
              <a:gd name="connsiteY1" fmla="*/ 1322390 h 1322390"/>
              <a:gd name="connsiteX2" fmla="*/ 2653553 w 3108025"/>
              <a:gd name="connsiteY2" fmla="*/ 60705 h 1322390"/>
              <a:gd name="connsiteX3" fmla="*/ 3108025 w 3108025"/>
              <a:gd name="connsiteY3" fmla="*/ 253641 h 1322390"/>
              <a:gd name="connsiteX0" fmla="*/ 0 w 3108025"/>
              <a:gd name="connsiteY0" fmla="*/ 0 h 1261685"/>
              <a:gd name="connsiteX1" fmla="*/ 1334962 w 3108025"/>
              <a:gd name="connsiteY1" fmla="*/ 1261685 h 1261685"/>
              <a:gd name="connsiteX2" fmla="*/ 2653553 w 3108025"/>
              <a:gd name="connsiteY2" fmla="*/ 0 h 1261685"/>
              <a:gd name="connsiteX3" fmla="*/ 3108025 w 3108025"/>
              <a:gd name="connsiteY3" fmla="*/ 192936 h 1261685"/>
              <a:gd name="connsiteX0" fmla="*/ 0 w 3108025"/>
              <a:gd name="connsiteY0" fmla="*/ 148013 h 1409698"/>
              <a:gd name="connsiteX1" fmla="*/ 1334962 w 3108025"/>
              <a:gd name="connsiteY1" fmla="*/ 1409698 h 1409698"/>
              <a:gd name="connsiteX2" fmla="*/ 2653553 w 3108025"/>
              <a:gd name="connsiteY2" fmla="*/ 148013 h 1409698"/>
              <a:gd name="connsiteX3" fmla="*/ 3108025 w 3108025"/>
              <a:gd name="connsiteY3" fmla="*/ 340949 h 1409698"/>
              <a:gd name="connsiteX0" fmla="*/ 0 w 2653553"/>
              <a:gd name="connsiteY0" fmla="*/ 148013 h 1409698"/>
              <a:gd name="connsiteX1" fmla="*/ 1334962 w 2653553"/>
              <a:gd name="connsiteY1" fmla="*/ 1409698 h 1409698"/>
              <a:gd name="connsiteX2" fmla="*/ 2653553 w 2653553"/>
              <a:gd name="connsiteY2" fmla="*/ 148013 h 1409698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3553" h="1261685">
                <a:moveTo>
                  <a:pt x="0" y="0"/>
                </a:moveTo>
                <a:cubicBezTo>
                  <a:pt x="496047" y="627529"/>
                  <a:pt x="892703" y="1261685"/>
                  <a:pt x="1334962" y="1261685"/>
                </a:cubicBezTo>
                <a:cubicBezTo>
                  <a:pt x="1777221" y="1261685"/>
                  <a:pt x="2201226" y="640847"/>
                  <a:pt x="2653553" y="0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980330" y="3043839"/>
            <a:ext cx="2327184" cy="4399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416726" y="4317236"/>
            <a:ext cx="3772318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3614905" y="3938699"/>
            <a:ext cx="1030294" cy="787191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147415" y="3257161"/>
            <a:ext cx="0" cy="105923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3309372" y="3548492"/>
            <a:ext cx="305533" cy="30553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94607" y="4867471"/>
            <a:ext cx="7725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u"/>
            </a:pPr>
            <a:r>
              <a:rPr kumimoji="1"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Integrable system:</a:t>
            </a:r>
          </a:p>
          <a:p>
            <a:pPr marL="311150" indent="-241300">
              <a:lnSpc>
                <a:spcPct val="150000"/>
              </a:lnSpc>
              <a:buFont typeface="Arial" charset="0"/>
              <a:buChar char="•"/>
            </a:pPr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</a:rPr>
              <a:t>2 degrees of freedom</a:t>
            </a:r>
            <a:endParaRPr kumimoji="1" lang="en-US" altLang="ja-JP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11150" indent="-2413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</a:rPr>
              <a:t>Conserved quantities: Energy, angular momentum</a:t>
            </a:r>
            <a:endParaRPr lang="en-US" altLang="ja-JP" dirty="0">
              <a:latin typeface="Helvetica" charset="0"/>
              <a:ea typeface="Helvetica" charset="0"/>
              <a:cs typeface="Helvetica" charset="0"/>
            </a:endParaRPr>
          </a:p>
          <a:p>
            <a:pPr marL="9525">
              <a:lnSpc>
                <a:spcPct val="150000"/>
              </a:lnSpc>
            </a:pPr>
            <a:r>
              <a:rPr kumimoji="1"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 </a:t>
            </a:r>
            <a:r>
              <a:rPr lang="en-US" altLang="ja-JP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No </a:t>
            </a:r>
            <a:r>
              <a:rPr lang="en-US" altLang="ja-JP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Chaos: </a:t>
            </a:r>
            <a:r>
              <a:rPr kumimoji="1" lang="en-US" altLang="ja-JP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Trajectories fully specified by conserved quantities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873500" y="3767002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287777" y="4258127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6" name="円弧 65"/>
          <p:cNvSpPr/>
          <p:nvPr/>
        </p:nvSpPr>
        <p:spPr>
          <a:xfrm>
            <a:off x="3318817" y="3463637"/>
            <a:ext cx="1647194" cy="430699"/>
          </a:xfrm>
          <a:prstGeom prst="arc">
            <a:avLst>
              <a:gd name="adj1" fmla="val 20292236"/>
              <a:gd name="adj2" fmla="val 9905360"/>
            </a:avLst>
          </a:prstGeom>
          <a:ln w="38100">
            <a:solidFill>
              <a:srgbClr val="22350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1068544" y="4287520"/>
            <a:ext cx="1034576" cy="670560"/>
          </a:xfrm>
          <a:custGeom>
            <a:avLst/>
            <a:gdLst>
              <a:gd name="connsiteX0" fmla="*/ 191296 w 1034576"/>
              <a:gd name="connsiteY0" fmla="*/ 670560 h 670560"/>
              <a:gd name="connsiteX1" fmla="*/ 59216 w 1034576"/>
              <a:gd name="connsiteY1" fmla="*/ 243840 h 670560"/>
              <a:gd name="connsiteX2" fmla="*/ 1034576 w 1034576"/>
              <a:gd name="connsiteY2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4576" h="670560">
                <a:moveTo>
                  <a:pt x="191296" y="670560"/>
                </a:moveTo>
                <a:cubicBezTo>
                  <a:pt x="54982" y="513080"/>
                  <a:pt x="-81331" y="355600"/>
                  <a:pt x="59216" y="243840"/>
                </a:cubicBezTo>
                <a:cubicBezTo>
                  <a:pt x="199763" y="132080"/>
                  <a:pt x="1034576" y="0"/>
                  <a:pt x="1034576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Derive the bound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60"/>
            <a:ext cx="7955280" cy="985397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en-US" altLang="ja-JP" dirty="0" smtClean="0"/>
              <a:t> To realize 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 particle moving very close to BH horizon</a:t>
            </a:r>
            <a:r>
              <a:rPr lang="en-US" altLang="ja-JP" dirty="0" smtClean="0"/>
              <a:t>,</a:t>
            </a:r>
          </a:p>
          <a:p>
            <a:pPr marL="623888" indent="-296863">
              <a:buFont typeface="+mj-lt"/>
              <a:buAutoNum type="arabicPeriod"/>
            </a:pPr>
            <a:r>
              <a:rPr lang="en-US" altLang="ja-JP" dirty="0" smtClean="0"/>
              <a:t>put a particle in a trapping harmonic potential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2982713" y="3287776"/>
            <a:ext cx="2324800" cy="1064001"/>
          </a:xfrm>
          <a:custGeom>
            <a:avLst/>
            <a:gdLst>
              <a:gd name="connsiteX0" fmla="*/ 0 w 2653553"/>
              <a:gd name="connsiteY0" fmla="*/ 0 h 1255059"/>
              <a:gd name="connsiteX1" fmla="*/ 1434353 w 2653553"/>
              <a:gd name="connsiteY1" fmla="*/ 1255059 h 1255059"/>
              <a:gd name="connsiteX2" fmla="*/ 2653553 w 2653553"/>
              <a:gd name="connsiteY2" fmla="*/ 0 h 1255059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752352"/>
              <a:gd name="connsiteY0" fmla="*/ 93234 h 1354919"/>
              <a:gd name="connsiteX1" fmla="*/ 1334962 w 2752352"/>
              <a:gd name="connsiteY1" fmla="*/ 1354919 h 1354919"/>
              <a:gd name="connsiteX2" fmla="*/ 2653553 w 2752352"/>
              <a:gd name="connsiteY2" fmla="*/ 93234 h 1354919"/>
              <a:gd name="connsiteX3" fmla="*/ 2657451 w 2752352"/>
              <a:gd name="connsiteY3" fmla="*/ 94013 h 1354919"/>
              <a:gd name="connsiteX0" fmla="*/ 0 w 3108025"/>
              <a:gd name="connsiteY0" fmla="*/ 60705 h 1322390"/>
              <a:gd name="connsiteX1" fmla="*/ 1334962 w 3108025"/>
              <a:gd name="connsiteY1" fmla="*/ 1322390 h 1322390"/>
              <a:gd name="connsiteX2" fmla="*/ 2653553 w 3108025"/>
              <a:gd name="connsiteY2" fmla="*/ 60705 h 1322390"/>
              <a:gd name="connsiteX3" fmla="*/ 3108025 w 3108025"/>
              <a:gd name="connsiteY3" fmla="*/ 253641 h 1322390"/>
              <a:gd name="connsiteX0" fmla="*/ 0 w 3108025"/>
              <a:gd name="connsiteY0" fmla="*/ 0 h 1261685"/>
              <a:gd name="connsiteX1" fmla="*/ 1334962 w 3108025"/>
              <a:gd name="connsiteY1" fmla="*/ 1261685 h 1261685"/>
              <a:gd name="connsiteX2" fmla="*/ 2653553 w 3108025"/>
              <a:gd name="connsiteY2" fmla="*/ 0 h 1261685"/>
              <a:gd name="connsiteX3" fmla="*/ 3108025 w 3108025"/>
              <a:gd name="connsiteY3" fmla="*/ 192936 h 1261685"/>
              <a:gd name="connsiteX0" fmla="*/ 0 w 3108025"/>
              <a:gd name="connsiteY0" fmla="*/ 148013 h 1409698"/>
              <a:gd name="connsiteX1" fmla="*/ 1334962 w 3108025"/>
              <a:gd name="connsiteY1" fmla="*/ 1409698 h 1409698"/>
              <a:gd name="connsiteX2" fmla="*/ 2653553 w 3108025"/>
              <a:gd name="connsiteY2" fmla="*/ 148013 h 1409698"/>
              <a:gd name="connsiteX3" fmla="*/ 3108025 w 3108025"/>
              <a:gd name="connsiteY3" fmla="*/ 340949 h 1409698"/>
              <a:gd name="connsiteX0" fmla="*/ 0 w 2653553"/>
              <a:gd name="connsiteY0" fmla="*/ 148013 h 1409698"/>
              <a:gd name="connsiteX1" fmla="*/ 1334962 w 2653553"/>
              <a:gd name="connsiteY1" fmla="*/ 1409698 h 1409698"/>
              <a:gd name="connsiteX2" fmla="*/ 2653553 w 2653553"/>
              <a:gd name="connsiteY2" fmla="*/ 148013 h 1409698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3553" h="1261685">
                <a:moveTo>
                  <a:pt x="0" y="0"/>
                </a:moveTo>
                <a:cubicBezTo>
                  <a:pt x="496047" y="627529"/>
                  <a:pt x="892703" y="1261685"/>
                  <a:pt x="1334962" y="1261685"/>
                </a:cubicBezTo>
                <a:cubicBezTo>
                  <a:pt x="1777221" y="1261685"/>
                  <a:pt x="2201226" y="640847"/>
                  <a:pt x="2653553" y="0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980330" y="3043839"/>
            <a:ext cx="2327184" cy="4399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416726" y="4317236"/>
            <a:ext cx="3772318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3614905" y="3938888"/>
            <a:ext cx="1030294" cy="787191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147415" y="3263789"/>
            <a:ext cx="0" cy="105923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3309372" y="3548492"/>
            <a:ext cx="305533" cy="30553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75070" y="3621202"/>
            <a:ext cx="174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( no chaos)</a:t>
            </a:r>
            <a:endParaRPr kumimoji="1" lang="ja-JP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24339" y="4767758"/>
            <a:ext cx="5823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0" indent="-317500">
              <a:buFont typeface="+mj-lt"/>
              <a:buAutoNum type="arabicPeriod" startAt="2"/>
            </a:pP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take it close to a BH horizon</a:t>
            </a:r>
            <a:endParaRPr kumimoji="1" lang="ja-JP" altLang="en-US" sz="2200" dirty="0" err="1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1519031" y="5839834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52" name="フリーフォーム 51"/>
          <p:cNvSpPr/>
          <p:nvPr/>
        </p:nvSpPr>
        <p:spPr>
          <a:xfrm>
            <a:off x="2981409" y="5537594"/>
            <a:ext cx="2324801" cy="1064001"/>
          </a:xfrm>
          <a:custGeom>
            <a:avLst/>
            <a:gdLst>
              <a:gd name="connsiteX0" fmla="*/ 0 w 2653553"/>
              <a:gd name="connsiteY0" fmla="*/ 0 h 1255059"/>
              <a:gd name="connsiteX1" fmla="*/ 1434353 w 2653553"/>
              <a:gd name="connsiteY1" fmla="*/ 1255059 h 1255059"/>
              <a:gd name="connsiteX2" fmla="*/ 2653553 w 2653553"/>
              <a:gd name="connsiteY2" fmla="*/ 0 h 1255059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752352"/>
              <a:gd name="connsiteY0" fmla="*/ 93234 h 1354919"/>
              <a:gd name="connsiteX1" fmla="*/ 1334962 w 2752352"/>
              <a:gd name="connsiteY1" fmla="*/ 1354919 h 1354919"/>
              <a:gd name="connsiteX2" fmla="*/ 2653553 w 2752352"/>
              <a:gd name="connsiteY2" fmla="*/ 93234 h 1354919"/>
              <a:gd name="connsiteX3" fmla="*/ 2657451 w 2752352"/>
              <a:gd name="connsiteY3" fmla="*/ 94013 h 1354919"/>
              <a:gd name="connsiteX0" fmla="*/ 0 w 3108025"/>
              <a:gd name="connsiteY0" fmla="*/ 60705 h 1322390"/>
              <a:gd name="connsiteX1" fmla="*/ 1334962 w 3108025"/>
              <a:gd name="connsiteY1" fmla="*/ 1322390 h 1322390"/>
              <a:gd name="connsiteX2" fmla="*/ 2653553 w 3108025"/>
              <a:gd name="connsiteY2" fmla="*/ 60705 h 1322390"/>
              <a:gd name="connsiteX3" fmla="*/ 3108025 w 3108025"/>
              <a:gd name="connsiteY3" fmla="*/ 253641 h 1322390"/>
              <a:gd name="connsiteX0" fmla="*/ 0 w 3108025"/>
              <a:gd name="connsiteY0" fmla="*/ 0 h 1261685"/>
              <a:gd name="connsiteX1" fmla="*/ 1334962 w 3108025"/>
              <a:gd name="connsiteY1" fmla="*/ 1261685 h 1261685"/>
              <a:gd name="connsiteX2" fmla="*/ 2653553 w 3108025"/>
              <a:gd name="connsiteY2" fmla="*/ 0 h 1261685"/>
              <a:gd name="connsiteX3" fmla="*/ 3108025 w 3108025"/>
              <a:gd name="connsiteY3" fmla="*/ 192936 h 1261685"/>
              <a:gd name="connsiteX0" fmla="*/ 0 w 3108025"/>
              <a:gd name="connsiteY0" fmla="*/ 148013 h 1409698"/>
              <a:gd name="connsiteX1" fmla="*/ 1334962 w 3108025"/>
              <a:gd name="connsiteY1" fmla="*/ 1409698 h 1409698"/>
              <a:gd name="connsiteX2" fmla="*/ 2653553 w 3108025"/>
              <a:gd name="connsiteY2" fmla="*/ 148013 h 1409698"/>
              <a:gd name="connsiteX3" fmla="*/ 3108025 w 3108025"/>
              <a:gd name="connsiteY3" fmla="*/ 340949 h 1409698"/>
              <a:gd name="connsiteX0" fmla="*/ 0 w 2653553"/>
              <a:gd name="connsiteY0" fmla="*/ 148013 h 1409698"/>
              <a:gd name="connsiteX1" fmla="*/ 1334962 w 2653553"/>
              <a:gd name="connsiteY1" fmla="*/ 1409698 h 1409698"/>
              <a:gd name="connsiteX2" fmla="*/ 2653553 w 2653553"/>
              <a:gd name="connsiteY2" fmla="*/ 148013 h 1409698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3553" h="1261685">
                <a:moveTo>
                  <a:pt x="0" y="0"/>
                </a:moveTo>
                <a:cubicBezTo>
                  <a:pt x="496047" y="627529"/>
                  <a:pt x="892703" y="1261685"/>
                  <a:pt x="1334962" y="1261685"/>
                </a:cubicBezTo>
                <a:cubicBezTo>
                  <a:pt x="1777221" y="1261685"/>
                  <a:pt x="2201226" y="640847"/>
                  <a:pt x="2653553" y="0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2979026" y="5293657"/>
            <a:ext cx="2327184" cy="4399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55" name="直線矢印コネクタ 54"/>
          <p:cNvCxnSpPr/>
          <p:nvPr/>
        </p:nvCxnSpPr>
        <p:spPr>
          <a:xfrm flipH="1">
            <a:off x="3826042" y="6188706"/>
            <a:ext cx="817853" cy="624877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4146111" y="5513607"/>
            <a:ext cx="0" cy="105923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円/楕円 57"/>
          <p:cNvSpPr/>
          <p:nvPr/>
        </p:nvSpPr>
        <p:spPr>
          <a:xfrm>
            <a:off x="3308068" y="5798310"/>
            <a:ext cx="305533" cy="30553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2266748" y="6568372"/>
            <a:ext cx="3926090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5873500" y="3767002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876777" y="6045965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287777" y="4258127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6" name="円弧 65"/>
          <p:cNvSpPr/>
          <p:nvPr/>
        </p:nvSpPr>
        <p:spPr>
          <a:xfrm>
            <a:off x="3318817" y="3463637"/>
            <a:ext cx="1647194" cy="430699"/>
          </a:xfrm>
          <a:prstGeom prst="arc">
            <a:avLst>
              <a:gd name="adj1" fmla="val 20292236"/>
              <a:gd name="adj2" fmla="val 9905360"/>
            </a:avLst>
          </a:prstGeom>
          <a:ln w="38100">
            <a:solidFill>
              <a:srgbClr val="22350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弧 66"/>
          <p:cNvSpPr/>
          <p:nvPr/>
        </p:nvSpPr>
        <p:spPr>
          <a:xfrm>
            <a:off x="3287777" y="5750488"/>
            <a:ext cx="1647194" cy="430699"/>
          </a:xfrm>
          <a:prstGeom prst="arc">
            <a:avLst>
              <a:gd name="adj1" fmla="val 20292236"/>
              <a:gd name="adj2" fmla="val 9905360"/>
            </a:avLst>
          </a:prstGeom>
          <a:ln w="38100">
            <a:solidFill>
              <a:srgbClr val="22350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May 14,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4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Derive the bound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4360" y="2194560"/>
            <a:ext cx="7955280" cy="985397"/>
          </a:xfrm>
        </p:spPr>
        <p:txBody>
          <a:bodyPr/>
          <a:lstStyle/>
          <a:p>
            <a:pPr>
              <a:buFont typeface="Wingdings" charset="2"/>
              <a:buChar char="n"/>
            </a:pPr>
            <a:r>
              <a:rPr lang="en-US" altLang="ja-JP" dirty="0" smtClean="0"/>
              <a:t> To realize </a:t>
            </a:r>
            <a:r>
              <a:rPr lang="en-US" altLang="ja-JP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 particle moving very close to BH horizon</a:t>
            </a:r>
            <a:r>
              <a:rPr lang="en-US" altLang="ja-JP" dirty="0" smtClean="0"/>
              <a:t>,</a:t>
            </a:r>
          </a:p>
          <a:p>
            <a:pPr marL="623888" indent="-296863">
              <a:buFont typeface="+mj-lt"/>
              <a:buAutoNum type="arabicPeriod"/>
            </a:pPr>
            <a:r>
              <a:rPr lang="en-US" altLang="ja-JP" dirty="0" smtClean="0"/>
              <a:t>put a particle in a trapping harmonic potential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E5AB-717E-8B48-B48A-2737DF86FDB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2982713" y="3287776"/>
            <a:ext cx="2324800" cy="1064001"/>
          </a:xfrm>
          <a:custGeom>
            <a:avLst/>
            <a:gdLst>
              <a:gd name="connsiteX0" fmla="*/ 0 w 2653553"/>
              <a:gd name="connsiteY0" fmla="*/ 0 h 1255059"/>
              <a:gd name="connsiteX1" fmla="*/ 1434353 w 2653553"/>
              <a:gd name="connsiteY1" fmla="*/ 1255059 h 1255059"/>
              <a:gd name="connsiteX2" fmla="*/ 2653553 w 2653553"/>
              <a:gd name="connsiteY2" fmla="*/ 0 h 1255059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752352"/>
              <a:gd name="connsiteY0" fmla="*/ 93234 h 1354919"/>
              <a:gd name="connsiteX1" fmla="*/ 1334962 w 2752352"/>
              <a:gd name="connsiteY1" fmla="*/ 1354919 h 1354919"/>
              <a:gd name="connsiteX2" fmla="*/ 2653553 w 2752352"/>
              <a:gd name="connsiteY2" fmla="*/ 93234 h 1354919"/>
              <a:gd name="connsiteX3" fmla="*/ 2657451 w 2752352"/>
              <a:gd name="connsiteY3" fmla="*/ 94013 h 1354919"/>
              <a:gd name="connsiteX0" fmla="*/ 0 w 3108025"/>
              <a:gd name="connsiteY0" fmla="*/ 60705 h 1322390"/>
              <a:gd name="connsiteX1" fmla="*/ 1334962 w 3108025"/>
              <a:gd name="connsiteY1" fmla="*/ 1322390 h 1322390"/>
              <a:gd name="connsiteX2" fmla="*/ 2653553 w 3108025"/>
              <a:gd name="connsiteY2" fmla="*/ 60705 h 1322390"/>
              <a:gd name="connsiteX3" fmla="*/ 3108025 w 3108025"/>
              <a:gd name="connsiteY3" fmla="*/ 253641 h 1322390"/>
              <a:gd name="connsiteX0" fmla="*/ 0 w 3108025"/>
              <a:gd name="connsiteY0" fmla="*/ 0 h 1261685"/>
              <a:gd name="connsiteX1" fmla="*/ 1334962 w 3108025"/>
              <a:gd name="connsiteY1" fmla="*/ 1261685 h 1261685"/>
              <a:gd name="connsiteX2" fmla="*/ 2653553 w 3108025"/>
              <a:gd name="connsiteY2" fmla="*/ 0 h 1261685"/>
              <a:gd name="connsiteX3" fmla="*/ 3108025 w 3108025"/>
              <a:gd name="connsiteY3" fmla="*/ 192936 h 1261685"/>
              <a:gd name="connsiteX0" fmla="*/ 0 w 3108025"/>
              <a:gd name="connsiteY0" fmla="*/ 148013 h 1409698"/>
              <a:gd name="connsiteX1" fmla="*/ 1334962 w 3108025"/>
              <a:gd name="connsiteY1" fmla="*/ 1409698 h 1409698"/>
              <a:gd name="connsiteX2" fmla="*/ 2653553 w 3108025"/>
              <a:gd name="connsiteY2" fmla="*/ 148013 h 1409698"/>
              <a:gd name="connsiteX3" fmla="*/ 3108025 w 3108025"/>
              <a:gd name="connsiteY3" fmla="*/ 340949 h 1409698"/>
              <a:gd name="connsiteX0" fmla="*/ 0 w 2653553"/>
              <a:gd name="connsiteY0" fmla="*/ 148013 h 1409698"/>
              <a:gd name="connsiteX1" fmla="*/ 1334962 w 2653553"/>
              <a:gd name="connsiteY1" fmla="*/ 1409698 h 1409698"/>
              <a:gd name="connsiteX2" fmla="*/ 2653553 w 2653553"/>
              <a:gd name="connsiteY2" fmla="*/ 148013 h 1409698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  <a:gd name="connsiteX0" fmla="*/ 0 w 2653553"/>
              <a:gd name="connsiteY0" fmla="*/ 0 h 1261685"/>
              <a:gd name="connsiteX1" fmla="*/ 1334962 w 2653553"/>
              <a:gd name="connsiteY1" fmla="*/ 1261685 h 1261685"/>
              <a:gd name="connsiteX2" fmla="*/ 2653553 w 2653553"/>
              <a:gd name="connsiteY2" fmla="*/ 0 h 126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3553" h="1261685">
                <a:moveTo>
                  <a:pt x="0" y="0"/>
                </a:moveTo>
                <a:cubicBezTo>
                  <a:pt x="496047" y="627529"/>
                  <a:pt x="892703" y="1261685"/>
                  <a:pt x="1334962" y="1261685"/>
                </a:cubicBezTo>
                <a:cubicBezTo>
                  <a:pt x="1777221" y="1261685"/>
                  <a:pt x="2201226" y="640847"/>
                  <a:pt x="2653553" y="0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980330" y="3043839"/>
            <a:ext cx="2327184" cy="439900"/>
          </a:xfrm>
          <a:prstGeom prst="ellipse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416726" y="4317236"/>
            <a:ext cx="3772318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3614905" y="3938888"/>
            <a:ext cx="1030294" cy="787191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147415" y="3263789"/>
            <a:ext cx="0" cy="105923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3309372" y="3548492"/>
            <a:ext cx="305533" cy="30553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26" name="円弧 25"/>
          <p:cNvSpPr/>
          <p:nvPr/>
        </p:nvSpPr>
        <p:spPr>
          <a:xfrm>
            <a:off x="3318817" y="3463637"/>
            <a:ext cx="1647194" cy="430699"/>
          </a:xfrm>
          <a:prstGeom prst="arc">
            <a:avLst>
              <a:gd name="adj1" fmla="val 20292236"/>
              <a:gd name="adj2" fmla="val 9905360"/>
            </a:avLst>
          </a:prstGeom>
          <a:ln w="38100">
            <a:solidFill>
              <a:srgbClr val="22350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75070" y="3621202"/>
            <a:ext cx="174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( no chaos)</a:t>
            </a:r>
            <a:endParaRPr kumimoji="1" lang="ja-JP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24128" y="4767758"/>
            <a:ext cx="754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9088" indent="-319088">
              <a:buFont typeface="+mj-lt"/>
              <a:buAutoNum type="arabicPeriod" startAt="2"/>
            </a:pPr>
            <a:r>
              <a:rPr lang="en-US" altLang="ja-JP" sz="2200" dirty="0" smtClean="0">
                <a:latin typeface="Helvetica" charset="0"/>
                <a:ea typeface="Helvetica" charset="0"/>
                <a:cs typeface="Helvetica" charset="0"/>
              </a:rPr>
              <a:t>take it close to a BH horizon </a:t>
            </a:r>
            <a:r>
              <a:rPr lang="en-US" altLang="ja-JP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&amp; look at the separatrix </a:t>
            </a:r>
            <a:endParaRPr kumimoji="1" lang="ja-JP" altLang="en-US" sz="22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1297653" y="5310447"/>
            <a:ext cx="1475999" cy="1475999"/>
          </a:xfrm>
          <a:prstGeom prst="ellipse">
            <a:avLst/>
          </a:prstGeom>
          <a:gradFill flip="none" rotWithShape="1">
            <a:gsLst>
              <a:gs pos="0">
                <a:srgbClr val="DADADA"/>
              </a:gs>
              <a:gs pos="40000">
                <a:srgbClr val="A77DA7"/>
              </a:gs>
              <a:gs pos="92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091786" y="5531752"/>
            <a:ext cx="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AA9CB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  <a:endParaRPr kumimoji="1" lang="ja-JP" altLang="en-US" dirty="0">
              <a:solidFill>
                <a:srgbClr val="CAA9C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210793" y="5534863"/>
            <a:ext cx="38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Potential force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2045370" y="6038985"/>
            <a:ext cx="4605238" cy="0"/>
          </a:xfrm>
          <a:prstGeom prst="straightConnector1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headEnd type="oval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3887704" y="5813248"/>
            <a:ext cx="455014" cy="4550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3000">
                <a:schemeClr val="accent4">
                  <a:lumMod val="75000"/>
                </a:schemeClr>
              </a:gs>
              <a:gs pos="100000">
                <a:schemeClr val="bg1">
                  <a:lumMod val="95000"/>
                  <a:lumOff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3091786" y="6036364"/>
            <a:ext cx="1019035" cy="0"/>
          </a:xfrm>
          <a:prstGeom prst="straightConnector1">
            <a:avLst/>
          </a:prstGeom>
          <a:ln w="76200">
            <a:solidFill>
              <a:srgbClr val="CAA9C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rot="10800000" flipH="1">
            <a:off x="4110821" y="6036364"/>
            <a:ext cx="101903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38"/>
          <p:cNvSpPr/>
          <p:nvPr/>
        </p:nvSpPr>
        <p:spPr>
          <a:xfrm>
            <a:off x="4073636" y="5999180"/>
            <a:ext cx="83150" cy="8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40" name="フリーフォーム 39"/>
          <p:cNvSpPr/>
          <p:nvPr/>
        </p:nvSpPr>
        <p:spPr>
          <a:xfrm>
            <a:off x="3492738" y="6056536"/>
            <a:ext cx="2995643" cy="634625"/>
          </a:xfrm>
          <a:custGeom>
            <a:avLst/>
            <a:gdLst>
              <a:gd name="connsiteX0" fmla="*/ 0 w 6302188"/>
              <a:gd name="connsiteY0" fmla="*/ 1159118 h 1447407"/>
              <a:gd name="connsiteX1" fmla="*/ 1380565 w 6302188"/>
              <a:gd name="connsiteY1" fmla="*/ 2671 h 1447407"/>
              <a:gd name="connsiteX2" fmla="*/ 4007224 w 6302188"/>
              <a:gd name="connsiteY2" fmla="*/ 1445989 h 1447407"/>
              <a:gd name="connsiteX3" fmla="*/ 6302188 w 6302188"/>
              <a:gd name="connsiteY3" fmla="*/ 280577 h 1447407"/>
              <a:gd name="connsiteX0" fmla="*/ 0 w 6302188"/>
              <a:gd name="connsiteY0" fmla="*/ 1159118 h 1447900"/>
              <a:gd name="connsiteX1" fmla="*/ 1380565 w 6302188"/>
              <a:gd name="connsiteY1" fmla="*/ 2671 h 1447900"/>
              <a:gd name="connsiteX2" fmla="*/ 4007224 w 6302188"/>
              <a:gd name="connsiteY2" fmla="*/ 1445989 h 1447900"/>
              <a:gd name="connsiteX3" fmla="*/ 6302188 w 6302188"/>
              <a:gd name="connsiteY3" fmla="*/ 280577 h 1447900"/>
              <a:gd name="connsiteX0" fmla="*/ 0 w 6302188"/>
              <a:gd name="connsiteY0" fmla="*/ 1157346 h 1320955"/>
              <a:gd name="connsiteX1" fmla="*/ 1380565 w 6302188"/>
              <a:gd name="connsiteY1" fmla="*/ 899 h 1320955"/>
              <a:gd name="connsiteX2" fmla="*/ 3765177 w 6302188"/>
              <a:gd name="connsiteY2" fmla="*/ 1318711 h 1320955"/>
              <a:gd name="connsiteX3" fmla="*/ 6302188 w 6302188"/>
              <a:gd name="connsiteY3" fmla="*/ 278805 h 1320955"/>
              <a:gd name="connsiteX0" fmla="*/ 0 w 6149788"/>
              <a:gd name="connsiteY0" fmla="*/ 1157346 h 1319473"/>
              <a:gd name="connsiteX1" fmla="*/ 1380565 w 6149788"/>
              <a:gd name="connsiteY1" fmla="*/ 899 h 1319473"/>
              <a:gd name="connsiteX2" fmla="*/ 3765177 w 6149788"/>
              <a:gd name="connsiteY2" fmla="*/ 1318711 h 1319473"/>
              <a:gd name="connsiteX3" fmla="*/ 6149788 w 6149788"/>
              <a:gd name="connsiteY3" fmla="*/ 171229 h 1319473"/>
              <a:gd name="connsiteX0" fmla="*/ 0 w 6149788"/>
              <a:gd name="connsiteY0" fmla="*/ 1157346 h 1319425"/>
              <a:gd name="connsiteX1" fmla="*/ 1380565 w 6149788"/>
              <a:gd name="connsiteY1" fmla="*/ 899 h 1319425"/>
              <a:gd name="connsiteX2" fmla="*/ 3765177 w 6149788"/>
              <a:gd name="connsiteY2" fmla="*/ 1318711 h 1319425"/>
              <a:gd name="connsiteX3" fmla="*/ 6149788 w 6149788"/>
              <a:gd name="connsiteY3" fmla="*/ 171229 h 1319425"/>
              <a:gd name="connsiteX0" fmla="*/ 0 w 6149788"/>
              <a:gd name="connsiteY0" fmla="*/ 1157164 h 1301330"/>
              <a:gd name="connsiteX1" fmla="*/ 1380565 w 6149788"/>
              <a:gd name="connsiteY1" fmla="*/ 717 h 1301330"/>
              <a:gd name="connsiteX2" fmla="*/ 4052048 w 6149788"/>
              <a:gd name="connsiteY2" fmla="*/ 1300600 h 1301330"/>
              <a:gd name="connsiteX3" fmla="*/ 6149788 w 6149788"/>
              <a:gd name="connsiteY3" fmla="*/ 171047 h 1301330"/>
              <a:gd name="connsiteX0" fmla="*/ 0 w 5943599"/>
              <a:gd name="connsiteY0" fmla="*/ 1157164 h 1329389"/>
              <a:gd name="connsiteX1" fmla="*/ 1380565 w 5943599"/>
              <a:gd name="connsiteY1" fmla="*/ 717 h 1329389"/>
              <a:gd name="connsiteX2" fmla="*/ 4052048 w 5943599"/>
              <a:gd name="connsiteY2" fmla="*/ 1300600 h 1329389"/>
              <a:gd name="connsiteX3" fmla="*/ 5943599 w 5943599"/>
              <a:gd name="connsiteY3" fmla="*/ 762717 h 1329389"/>
              <a:gd name="connsiteX0" fmla="*/ 0 w 6613672"/>
              <a:gd name="connsiteY0" fmla="*/ 1157164 h 1311838"/>
              <a:gd name="connsiteX1" fmla="*/ 1380565 w 6613672"/>
              <a:gd name="connsiteY1" fmla="*/ 717 h 1311838"/>
              <a:gd name="connsiteX2" fmla="*/ 4052048 w 6613672"/>
              <a:gd name="connsiteY2" fmla="*/ 1300600 h 1311838"/>
              <a:gd name="connsiteX3" fmla="*/ 6613672 w 6613672"/>
              <a:gd name="connsiteY3" fmla="*/ 92643 h 1311838"/>
              <a:gd name="connsiteX0" fmla="*/ 0 w 6613672"/>
              <a:gd name="connsiteY0" fmla="*/ 1157164 h 1315300"/>
              <a:gd name="connsiteX1" fmla="*/ 1380565 w 6613672"/>
              <a:gd name="connsiteY1" fmla="*/ 717 h 1315300"/>
              <a:gd name="connsiteX2" fmla="*/ 4052048 w 6613672"/>
              <a:gd name="connsiteY2" fmla="*/ 1300600 h 1315300"/>
              <a:gd name="connsiteX3" fmla="*/ 6613672 w 6613672"/>
              <a:gd name="connsiteY3" fmla="*/ 92643 h 1315300"/>
              <a:gd name="connsiteX0" fmla="*/ 0 w 6613672"/>
              <a:gd name="connsiteY0" fmla="*/ 1157410 h 1339070"/>
              <a:gd name="connsiteX1" fmla="*/ 1380565 w 6613672"/>
              <a:gd name="connsiteY1" fmla="*/ 963 h 1339070"/>
              <a:gd name="connsiteX2" fmla="*/ 4123840 w 6613672"/>
              <a:gd name="connsiteY2" fmla="*/ 1324778 h 1339070"/>
              <a:gd name="connsiteX3" fmla="*/ 6613672 w 6613672"/>
              <a:gd name="connsiteY3" fmla="*/ 92889 h 1339070"/>
              <a:gd name="connsiteX0" fmla="*/ 0 w 6350429"/>
              <a:gd name="connsiteY0" fmla="*/ 1157410 h 1347908"/>
              <a:gd name="connsiteX1" fmla="*/ 1380565 w 6350429"/>
              <a:gd name="connsiteY1" fmla="*/ 963 h 1347908"/>
              <a:gd name="connsiteX2" fmla="*/ 4123840 w 6350429"/>
              <a:gd name="connsiteY2" fmla="*/ 1324778 h 1347908"/>
              <a:gd name="connsiteX3" fmla="*/ 6350429 w 6350429"/>
              <a:gd name="connsiteY3" fmla="*/ 427925 h 1347908"/>
              <a:gd name="connsiteX0" fmla="*/ 0 w 6350429"/>
              <a:gd name="connsiteY0" fmla="*/ 1157410 h 1345334"/>
              <a:gd name="connsiteX1" fmla="*/ 1380565 w 6350429"/>
              <a:gd name="connsiteY1" fmla="*/ 963 h 1345334"/>
              <a:gd name="connsiteX2" fmla="*/ 4123840 w 6350429"/>
              <a:gd name="connsiteY2" fmla="*/ 1324778 h 1345334"/>
              <a:gd name="connsiteX3" fmla="*/ 6350429 w 6350429"/>
              <a:gd name="connsiteY3" fmla="*/ 427925 h 13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429" h="1345334">
                <a:moveTo>
                  <a:pt x="0" y="1157410"/>
                </a:moveTo>
                <a:cubicBezTo>
                  <a:pt x="356347" y="555280"/>
                  <a:pt x="693258" y="-26932"/>
                  <a:pt x="1380565" y="963"/>
                </a:cubicBezTo>
                <a:cubicBezTo>
                  <a:pt x="2067872" y="28858"/>
                  <a:pt x="3363334" y="1197778"/>
                  <a:pt x="4123840" y="1324778"/>
                </a:cubicBezTo>
                <a:cubicBezTo>
                  <a:pt x="4884346" y="1451778"/>
                  <a:pt x="5794594" y="970491"/>
                  <a:pt x="6350429" y="427925"/>
                </a:cubicBezTo>
              </a:path>
            </a:pathLst>
          </a:cu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98569" y="6148297"/>
            <a:ext cx="26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ß"/>
            </a:pP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Effective potential</a:t>
            </a:r>
          </a:p>
          <a:p>
            <a:pPr marL="317500"/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for particle motion</a:t>
            </a:r>
            <a:endParaRPr kumimoji="1" lang="ja-JP" altLang="en-US" dirty="0" err="1" smtClean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73500" y="3767002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11607" y="5508866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916145" y="6224732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1" lang="en-US" altLang="ja-JP" sz="32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kumimoji="1" lang="ja-JP" altLang="en-US" sz="3200" baseline="-25000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4110820" y="5688201"/>
            <a:ext cx="0" cy="68564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3287777" y="4258127"/>
            <a:ext cx="104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endParaRPr kumimoji="1" lang="ja-JP" altLang="en-US" sz="3200" i="1" dirty="0" err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1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飛行機雲">
  <a:themeElements>
    <a:clrScheme name="飛行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行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行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err="1" smtClean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1692</Words>
  <Application>Microsoft Office PowerPoint</Application>
  <PresentationFormat>画面に合わせる (4:3)</PresentationFormat>
  <Paragraphs>453</Paragraphs>
  <Slides>43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6" baseType="lpstr">
      <vt:lpstr>BKM-cmr10</vt:lpstr>
      <vt:lpstr>Century Gothic</vt:lpstr>
      <vt:lpstr>Yu Gothic</vt:lpstr>
      <vt:lpstr>ＭＳ Ｐ明朝</vt:lpstr>
      <vt:lpstr>Helvetica</vt:lpstr>
      <vt:lpstr>ＭＳ Ｐゴシック</vt:lpstr>
      <vt:lpstr>Wingdings</vt:lpstr>
      <vt:lpstr>Arial</vt:lpstr>
      <vt:lpstr>BKM-cmmi10</vt:lpstr>
      <vt:lpstr>Times New Roman</vt:lpstr>
      <vt:lpstr>Cambria Math</vt:lpstr>
      <vt:lpstr>MT Extra</vt:lpstr>
      <vt:lpstr>飛行機雲</vt:lpstr>
      <vt:lpstr>ブラックホール時空で運動する弦のカオスの普遍性</vt:lpstr>
      <vt:lpstr>PowerPoint プレゼンテーション</vt:lpstr>
      <vt:lpstr>PowerPoint プレゼンテーション</vt:lpstr>
      <vt:lpstr>Contents</vt:lpstr>
      <vt:lpstr>Contents</vt:lpstr>
      <vt:lpstr>Classical chaos</vt:lpstr>
      <vt:lpstr>Derive the bound</vt:lpstr>
      <vt:lpstr>Derive the bound</vt:lpstr>
      <vt:lpstr>Derive the bound</vt:lpstr>
      <vt:lpstr>Derive the bound</vt:lpstr>
      <vt:lpstr>Derive the bound</vt:lpstr>
      <vt:lpstr>Derive the bound</vt:lpstr>
      <vt:lpstr>Derive the bound</vt:lpstr>
      <vt:lpstr>Derive the bound</vt:lpstr>
      <vt:lpstr>Derive the bound</vt:lpstr>
      <vt:lpstr>Derive the bound</vt:lpstr>
      <vt:lpstr>Derive the bound</vt:lpstr>
      <vt:lpstr>Summary: Derive the bound</vt:lpstr>
      <vt:lpstr>Numerical check</vt:lpstr>
      <vt:lpstr>PowerPoint プレゼンテーション</vt:lpstr>
      <vt:lpstr>Poincaré plot at</vt:lpstr>
      <vt:lpstr>Contents</vt:lpstr>
      <vt:lpstr>Chaos Bound for AdS String</vt:lpstr>
      <vt:lpstr>PowerPoint プレゼンテーション</vt:lpstr>
      <vt:lpstr>STRING IN AdS</vt:lpstr>
      <vt:lpstr>STRING IN AdS</vt:lpstr>
      <vt:lpstr>STRING IN AdS</vt:lpstr>
      <vt:lpstr>PowerPoint プレゼンテーション</vt:lpstr>
      <vt:lpstr>PowerPoint プレゼンテーション</vt:lpstr>
      <vt:lpstr>Contents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chaos</vt:lpstr>
      <vt:lpstr>Quantum chaos</vt:lpstr>
      <vt:lpstr>Quantum chaos</vt:lpstr>
      <vt:lpstr>a bound on chaos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2017-09-11T10:29:24Z</dcterms:created>
  <dcterms:modified xsi:type="dcterms:W3CDTF">2018-05-14T21:40:45Z</dcterms:modified>
</cp:coreProperties>
</file>