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6.xml" ContentType="application/vnd.openxmlformats-officedocument.presentationml.tags+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tags/tag8.xml" ContentType="application/vnd.openxmlformats-officedocument.presentationml.tags+xml"/>
  <Override PartName="/ppt/notesSlides/notesSlide47.xml" ContentType="application/vnd.openxmlformats-officedocument.presentationml.notesSlide+xml"/>
  <Override PartName="/ppt/tags/tag9.xml" ContentType="application/vnd.openxmlformats-officedocument.presentationml.tags+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451" r:id="rId2"/>
    <p:sldId id="290" r:id="rId3"/>
    <p:sldId id="421" r:id="rId4"/>
    <p:sldId id="291" r:id="rId5"/>
    <p:sldId id="430" r:id="rId6"/>
    <p:sldId id="419" r:id="rId7"/>
    <p:sldId id="431" r:id="rId8"/>
    <p:sldId id="396" r:id="rId9"/>
    <p:sldId id="452" r:id="rId10"/>
    <p:sldId id="399" r:id="rId11"/>
    <p:sldId id="400" r:id="rId12"/>
    <p:sldId id="453" r:id="rId13"/>
    <p:sldId id="450" r:id="rId14"/>
    <p:sldId id="481" r:id="rId15"/>
    <p:sldId id="432" r:id="rId16"/>
    <p:sldId id="299" r:id="rId17"/>
    <p:sldId id="300" r:id="rId18"/>
    <p:sldId id="301" r:id="rId19"/>
    <p:sldId id="305" r:id="rId20"/>
    <p:sldId id="306" r:id="rId21"/>
    <p:sldId id="307" r:id="rId22"/>
    <p:sldId id="314" r:id="rId23"/>
    <p:sldId id="309" r:id="rId24"/>
    <p:sldId id="310" r:id="rId25"/>
    <p:sldId id="312" r:id="rId26"/>
    <p:sldId id="259" r:id="rId27"/>
    <p:sldId id="445" r:id="rId28"/>
    <p:sldId id="435" r:id="rId29"/>
    <p:sldId id="433" r:id="rId30"/>
    <p:sldId id="294" r:id="rId31"/>
    <p:sldId id="265" r:id="rId32"/>
    <p:sldId id="266" r:id="rId33"/>
    <p:sldId id="318" r:id="rId34"/>
    <p:sldId id="335" r:id="rId35"/>
    <p:sldId id="326" r:id="rId36"/>
    <p:sldId id="319" r:id="rId37"/>
    <p:sldId id="331" r:id="rId38"/>
    <p:sldId id="279" r:id="rId39"/>
    <p:sldId id="280" r:id="rId40"/>
    <p:sldId id="282" r:id="rId41"/>
    <p:sldId id="333" r:id="rId42"/>
    <p:sldId id="285" r:id="rId43"/>
    <p:sldId id="434" r:id="rId44"/>
    <p:sldId id="436" r:id="rId45"/>
    <p:sldId id="394" r:id="rId46"/>
    <p:sldId id="442" r:id="rId47"/>
    <p:sldId id="449" r:id="rId48"/>
    <p:sldId id="401" r:id="rId49"/>
    <p:sldId id="511" r:id="rId50"/>
    <p:sldId id="444" r:id="rId51"/>
    <p:sldId id="510" r:id="rId5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67" autoAdjust="0"/>
  </p:normalViewPr>
  <p:slideViewPr>
    <p:cSldViewPr snapToGrid="0">
      <p:cViewPr varScale="1">
        <p:scale>
          <a:sx n="52" d="100"/>
          <a:sy n="52" d="100"/>
        </p:scale>
        <p:origin x="170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6272631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Thank you very much for introduction. I am BJY from Seoul National University and IBS center for correlated electron systems. It is my great honor to have a chance to talk about my recent work. Today I am going to talk about quantum distance and anomalous Landau levels of flat bands.</a:t>
            </a:r>
            <a:endParaRPr lang="ko-KR" altLang="en-US" dirty="0"/>
          </a:p>
        </p:txBody>
      </p:sp>
    </p:spTree>
    <p:extLst>
      <p:ext uri="{BB962C8B-B14F-4D97-AF65-F5344CB8AC3E}">
        <p14:creationId xmlns:p14="http://schemas.microsoft.com/office/powerpoint/2010/main" val="150087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Geometry of quantum states is important because there are various physical phenomena which are determined by the wave function geometry. Especially, the importance of Berry curvature is already well-established, and there are various interesting physical properties of solids determined by the Berry curvature such as the geometric phase related responses, the anomalous Hall effect, charge polarization. Also the Berry curvature is one of the central notion related to the topological properties of matter.</a:t>
            </a:r>
            <a:endParaRPr lang="ko-KR" altLang="en-US" dirty="0"/>
          </a:p>
        </p:txBody>
      </p:sp>
      <p:sp>
        <p:nvSpPr>
          <p:cNvPr id="4" name="슬라이드 번호 개체 틀 3"/>
          <p:cNvSpPr>
            <a:spLocks noGrp="1"/>
          </p:cNvSpPr>
          <p:nvPr>
            <p:ph type="sldNum" sz="quarter" idx="10"/>
          </p:nvPr>
        </p:nvSpPr>
        <p:spPr/>
        <p:txBody>
          <a:bodyPr/>
          <a:lstStyle/>
          <a:p>
            <a:fld id="{D12D63DA-8441-413F-B7BD-F546B0F2AE81}" type="slidenum">
              <a:rPr lang="ko-KR" altLang="en-US" smtClean="0"/>
              <a:t>10</a:t>
            </a:fld>
            <a:endParaRPr lang="ko-KR" altLang="en-US"/>
          </a:p>
        </p:txBody>
      </p:sp>
    </p:spTree>
    <p:extLst>
      <p:ext uri="{BB962C8B-B14F-4D97-AF65-F5344CB8AC3E}">
        <p14:creationId xmlns:p14="http://schemas.microsoft.com/office/powerpoint/2010/main" val="425288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how much do we know about the quantum metric, especially in the context of physical properties of solids. Of course, there are various intriguing theoretical ideas proposed up to now, which show how the quantum metric can affect the physical properties of solids.  However, compared to what we know about the Berry curvature, the current understanding of the quantum metric is still incomplete. Especially, what I think important in this context, the questions such as in what physical observable of solids, quantum metric directly manifest? Also in what materials, can we observe enhanced response related to quantum metric?</a:t>
            </a:r>
            <a:endParaRPr lang="ko-KR" altLang="en-US" dirty="0"/>
          </a:p>
        </p:txBody>
      </p:sp>
      <p:sp>
        <p:nvSpPr>
          <p:cNvPr id="4" name="슬라이드 번호 개체 틀 3"/>
          <p:cNvSpPr>
            <a:spLocks noGrp="1"/>
          </p:cNvSpPr>
          <p:nvPr>
            <p:ph type="sldNum" sz="quarter" idx="10"/>
          </p:nvPr>
        </p:nvSpPr>
        <p:spPr/>
        <p:txBody>
          <a:bodyPr/>
          <a:lstStyle/>
          <a:p>
            <a:fld id="{D12D63DA-8441-413F-B7BD-F546B0F2AE81}" type="slidenum">
              <a:rPr lang="ko-KR" altLang="en-US" smtClean="0"/>
              <a:t>11</a:t>
            </a:fld>
            <a:endParaRPr lang="ko-KR" altLang="en-US"/>
          </a:p>
        </p:txBody>
      </p:sp>
    </p:spTree>
    <p:extLst>
      <p:ext uri="{BB962C8B-B14F-4D97-AF65-F5344CB8AC3E}">
        <p14:creationId xmlns:p14="http://schemas.microsoft.com/office/powerpoint/2010/main" val="971606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respect, I think flat band systems can play a very important role. Actually, flat bands are ideal system to study quantum metric. This is because as the band structure has zero curvature, the relevant wave function geometry often has zero Berry curvature. For example, it is known that perfect flat band cannot have finite </a:t>
            </a:r>
            <a:r>
              <a:rPr lang="en-US" altLang="ko-KR" dirty="0" err="1"/>
              <a:t>Chern</a:t>
            </a:r>
            <a:r>
              <a:rPr lang="en-US" altLang="ko-KR" dirty="0"/>
              <a:t> number. Also in many lattice models, flat band can be realized under particular symmetry constraint such as the PT symmetry, which enforces the Berry curvature to be strictly zero at every momentum. In this respect, the flat dispersion minimize the role of Berry curvature and at the same time maximizes the role of the quantum metric. Back to this flat dispersion with a single band crossing point, one can show that Berry curvature of this band structure is strictly zero while the quantum metric takes a finite value. Here I plotted the distribution of quantum metric in momentum space, which takes finite value. Interesting, in this system, the quantum metric distribution determine the Berry phase around the band crossing point as shown in our recent work.</a:t>
            </a:r>
            <a:endParaRPr lang="ko-KR" altLang="en-US" dirty="0"/>
          </a:p>
        </p:txBody>
      </p:sp>
      <p:sp>
        <p:nvSpPr>
          <p:cNvPr id="4" name="슬라이드 번호 개체 틀 3"/>
          <p:cNvSpPr>
            <a:spLocks noGrp="1"/>
          </p:cNvSpPr>
          <p:nvPr>
            <p:ph type="sldNum" sz="quarter" idx="10"/>
          </p:nvPr>
        </p:nvSpPr>
        <p:spPr/>
        <p:txBody>
          <a:bodyPr/>
          <a:lstStyle/>
          <a:p>
            <a:fld id="{BC1D9D82-5B50-4CC8-8362-B08D5C2BD46A}" type="slidenum">
              <a:rPr lang="ko-KR" altLang="en-US" smtClean="0"/>
              <a:t>12</a:t>
            </a:fld>
            <a:endParaRPr lang="ko-KR" altLang="en-US"/>
          </a:p>
        </p:txBody>
      </p:sp>
    </p:spTree>
    <p:extLst>
      <p:ext uri="{BB962C8B-B14F-4D97-AF65-F5344CB8AC3E}">
        <p14:creationId xmlns:p14="http://schemas.microsoft.com/office/powerpoint/2010/main" val="2593823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respect, I think flat band systems can play a very important role. Actually, flat bands are ideal system to study quantum metric. This is because as the band structure has zero curvature, the relevant wave function geometry often has zero Berry curvature. For example, it is known that perfect flat band cannot have finite </a:t>
            </a:r>
            <a:r>
              <a:rPr lang="en-US" altLang="ko-KR" dirty="0" err="1"/>
              <a:t>Chern</a:t>
            </a:r>
            <a:r>
              <a:rPr lang="en-US" altLang="ko-KR" dirty="0"/>
              <a:t> number. Also in many lattice models, flat band can be realized under particular symmetry constraint such as the PT symmetry, which enforces the Berry curvature to be strictly zero at every momentum. In this respect, the flat dispersion minimize the role of Berry curvature and at the same time maximizes the role of the quantum metric. Back to this flat dispersion with a single band crossing point, one can show that Berry curvature of this band structure is strictly zero while the quantum metric takes a finite value. Here I plotted the distribution of quantum metric in momentum space, which takes finite value. Interesting, in this system, the quantum metric distribution determine the Berry phase around the band crossing point as shown in our recent work.</a:t>
            </a:r>
            <a:endParaRPr lang="ko-KR" altLang="en-US" dirty="0"/>
          </a:p>
        </p:txBody>
      </p:sp>
      <p:sp>
        <p:nvSpPr>
          <p:cNvPr id="4" name="슬라이드 번호 개체 틀 3"/>
          <p:cNvSpPr>
            <a:spLocks noGrp="1"/>
          </p:cNvSpPr>
          <p:nvPr>
            <p:ph type="sldNum" sz="quarter" idx="10"/>
          </p:nvPr>
        </p:nvSpPr>
        <p:spPr/>
        <p:txBody>
          <a:bodyPr/>
          <a:lstStyle/>
          <a:p>
            <a:fld id="{BC1D9D82-5B50-4CC8-8362-B08D5C2BD46A}" type="slidenum">
              <a:rPr lang="ko-KR" altLang="en-US" smtClean="0"/>
              <a:t>13</a:t>
            </a:fld>
            <a:endParaRPr lang="ko-KR" altLang="en-US"/>
          </a:p>
        </p:txBody>
      </p:sp>
    </p:spTree>
    <p:extLst>
      <p:ext uri="{BB962C8B-B14F-4D97-AF65-F5344CB8AC3E}">
        <p14:creationId xmlns:p14="http://schemas.microsoft.com/office/powerpoint/2010/main" val="1124577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respect, I think flat band systems can play a very important role. Actually, flat bands are ideal system to study quantum metric. This is because as the band structure has zero curvature, the relevant wave function geometry often has zero Berry curvature. For example, it is known that perfect flat band cannot have finite </a:t>
            </a:r>
            <a:r>
              <a:rPr lang="en-US" altLang="ko-KR" dirty="0" err="1"/>
              <a:t>Chern</a:t>
            </a:r>
            <a:r>
              <a:rPr lang="en-US" altLang="ko-KR" dirty="0"/>
              <a:t> number. Also in many lattice models, flat band can be realized under particular symmetry constraint such as the PT symmetry, which enforces the Berry curvature to be strictly zero at every momentum. In this respect, the flat dispersion minimize the role of Berry curvature and at the same time maximizes the role of the quantum metric. Back to this flat dispersion with a single band crossing point, one can show that Berry curvature of this band structure is strictly zero while the quantum metric takes a finite value. Here I plotted the distribution of quantum metric in momentum space, which takes finite value. Interesting, in this system, the quantum metric distribution determine the Berry phase around the band crossing point as shown in our recent work.</a:t>
            </a:r>
            <a:endParaRPr lang="ko-KR" altLang="en-US" dirty="0"/>
          </a:p>
        </p:txBody>
      </p:sp>
      <p:sp>
        <p:nvSpPr>
          <p:cNvPr id="4" name="슬라이드 번호 개체 틀 3"/>
          <p:cNvSpPr>
            <a:spLocks noGrp="1"/>
          </p:cNvSpPr>
          <p:nvPr>
            <p:ph type="sldNum" sz="quarter" idx="10"/>
          </p:nvPr>
        </p:nvSpPr>
        <p:spPr/>
        <p:txBody>
          <a:bodyPr/>
          <a:lstStyle/>
          <a:p>
            <a:fld id="{BC1D9D82-5B50-4CC8-8362-B08D5C2BD46A}" type="slidenum">
              <a:rPr lang="ko-KR" altLang="en-US" smtClean="0"/>
              <a:t>14</a:t>
            </a:fld>
            <a:endParaRPr lang="ko-KR" altLang="en-US"/>
          </a:p>
        </p:txBody>
      </p:sp>
    </p:spTree>
    <p:extLst>
      <p:ext uri="{BB962C8B-B14F-4D97-AF65-F5344CB8AC3E}">
        <p14:creationId xmlns:p14="http://schemas.microsoft.com/office/powerpoint/2010/main" val="2593823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main topic I am going to discuss in this talk is about the geometric properties of flat bands. In particular, I am interested in a particular class of flat bands, which we call singular flat bands, whose precise definition will be given later. Here is the band structure that I am interested in. One peculiar property of this band structure is that there is a band touching between the flat band and another parabolic band at a single point, which can actually appear in </a:t>
            </a:r>
            <a:r>
              <a:rPr lang="en-US" altLang="ko-KR" dirty="0" err="1"/>
              <a:t>kagome</a:t>
            </a:r>
            <a:r>
              <a:rPr lang="en-US" altLang="ko-KR" dirty="0"/>
              <a:t> lattice shown before. The presence of such a band crossing is a key property of the singular flat band. I am going to tell you what is the singular flat band, why geometry matters in flat bands, and the how the flat band geometry and Landau levels are related.</a:t>
            </a:r>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15</a:t>
            </a:fld>
            <a:endParaRPr lang="ko-KR" altLang="en-US"/>
          </a:p>
        </p:txBody>
      </p:sp>
    </p:spTree>
    <p:extLst>
      <p:ext uri="{BB962C8B-B14F-4D97-AF65-F5344CB8AC3E}">
        <p14:creationId xmlns:p14="http://schemas.microsoft.com/office/powerpoint/2010/main" val="237164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 representative example of a singular flat band is the flat band on the </a:t>
            </a:r>
            <a:r>
              <a:rPr lang="en-US" altLang="ko-KR" dirty="0" err="1"/>
              <a:t>kagome</a:t>
            </a:r>
            <a:r>
              <a:rPr lang="en-US" altLang="ko-KR" dirty="0"/>
              <a:t> lattice. Here we see the band crossing between the flat band and a parabolic band. Thanks to the rapid progress in the study of topological semimetal, whenever we observe a band crossing, we ask its origin. Normally, a band degeneracy is protected either by symmetry or topology. Interestingly, the band degeneracy in singular flat band has completely different origin, not related to either symmetry or topology. Here the degeneracy is protected by the fact that the flat band is </a:t>
            </a:r>
            <a:r>
              <a:rPr lang="en-US" altLang="ko-KR" dirty="0" err="1"/>
              <a:t>dispersionless</a:t>
            </a:r>
            <a:r>
              <a:rPr lang="en-US" altLang="ko-KR" dirty="0"/>
              <a:t>. In this respect, this type of band structure can be called a flatness enforced semimetal.</a:t>
            </a:r>
            <a:endParaRPr lang="ko-KR" altLang="en-US" dirty="0"/>
          </a:p>
        </p:txBody>
      </p:sp>
    </p:spTree>
    <p:extLst>
      <p:ext uri="{BB962C8B-B14F-4D97-AF65-F5344CB8AC3E}">
        <p14:creationId xmlns:p14="http://schemas.microsoft.com/office/powerpoint/2010/main" val="3007798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Flat dispersion in momentum space indicates the presence of localized state in real space. In the </a:t>
            </a:r>
            <a:r>
              <a:rPr lang="en-US" altLang="ko-KR" dirty="0" err="1"/>
              <a:t>kagome</a:t>
            </a:r>
            <a:r>
              <a:rPr lang="en-US" altLang="ko-KR" dirty="0"/>
              <a:t> lattice, this eigenstate localized within a hexagon is an eigenstate that has the same energy as the flat band. Here +1, -1 indicate the wave function amplitude at each lattice site. Such a localized eigenstates with wave function spread within finite region is called a compact localized state.</a:t>
            </a:r>
            <a:endParaRPr lang="ko-KR" altLang="en-US" dirty="0"/>
          </a:p>
        </p:txBody>
      </p:sp>
    </p:spTree>
    <p:extLst>
      <p:ext uri="{BB962C8B-B14F-4D97-AF65-F5344CB8AC3E}">
        <p14:creationId xmlns:p14="http://schemas.microsoft.com/office/powerpoint/2010/main" val="155042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Because of the sign alternation of the wave function, the hopping amplitude from the hexagon to neighboring sites are </a:t>
            </a:r>
            <a:r>
              <a:rPr lang="en-US" altLang="ko-KR" dirty="0" err="1"/>
              <a:t>cancelled.This</a:t>
            </a:r>
            <a:r>
              <a:rPr lang="en-US" altLang="ko-KR" dirty="0"/>
              <a:t> makes the hexagonal states to be spatially localized.</a:t>
            </a:r>
            <a:endParaRPr lang="ko-KR" altLang="en-US" dirty="0"/>
          </a:p>
        </p:txBody>
      </p:sp>
    </p:spTree>
    <p:extLst>
      <p:ext uri="{BB962C8B-B14F-4D97-AF65-F5344CB8AC3E}">
        <p14:creationId xmlns:p14="http://schemas.microsoft.com/office/powerpoint/2010/main" val="424486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Once we find a compact localized states, translating it by lattice vectors, we can fully cover the whole system with CLS. In this situation, if we compute the wave function amplitude at a lattice site, we obtain zero due to the sign alternation of the wave function. Since similar cancellation occurs at every lattice site, we see that the total sum of CLS become zero. This means that when the number of unit cell is equal to N, only (N-1) CLS are linearly, independent. so that the flat band cannot be fully spanned by using the CLSs only.</a:t>
            </a:r>
            <a:endParaRPr lang="ko-KR" altLang="en-US" dirty="0"/>
          </a:p>
        </p:txBody>
      </p:sp>
    </p:spTree>
    <p:extLst>
      <p:ext uri="{BB962C8B-B14F-4D97-AF65-F5344CB8AC3E}">
        <p14:creationId xmlns:p14="http://schemas.microsoft.com/office/powerpoint/2010/main" val="30274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Let me first introduce my colleagues. The key player of this project is Prof. </a:t>
            </a:r>
            <a:r>
              <a:rPr lang="en-US" altLang="ko-KR" dirty="0" err="1"/>
              <a:t>Junwon</a:t>
            </a:r>
            <a:r>
              <a:rPr lang="en-US" altLang="ko-KR" dirty="0"/>
              <a:t> </a:t>
            </a:r>
            <a:r>
              <a:rPr lang="en-US" altLang="ko-KR" dirty="0" err="1"/>
              <a:t>Rhim</a:t>
            </a:r>
            <a:r>
              <a:rPr lang="en-US" altLang="ko-KR" dirty="0"/>
              <a:t>, who recently moved to </a:t>
            </a:r>
            <a:r>
              <a:rPr lang="en-US" altLang="ko-KR" dirty="0" err="1"/>
              <a:t>Aju</a:t>
            </a:r>
            <a:r>
              <a:rPr lang="en-US" altLang="ko-KR" dirty="0"/>
              <a:t> university as a faculty member. The first principles calculations are done by Dr. </a:t>
            </a:r>
            <a:r>
              <a:rPr lang="en-US" altLang="ko-KR" dirty="0" err="1"/>
              <a:t>Kyoo</a:t>
            </a:r>
            <a:r>
              <a:rPr lang="en-US" altLang="ko-KR" dirty="0"/>
              <a:t> Kim. Also my student, </a:t>
            </a:r>
            <a:r>
              <a:rPr lang="en-US" altLang="ko-KR" dirty="0" err="1"/>
              <a:t>Yoonseok</a:t>
            </a:r>
            <a:r>
              <a:rPr lang="en-US" altLang="ko-KR" dirty="0"/>
              <a:t> Hwang and </a:t>
            </a:r>
            <a:r>
              <a:rPr lang="en-US" altLang="ko-KR" dirty="0" err="1"/>
              <a:t>Junseo</a:t>
            </a:r>
            <a:r>
              <a:rPr lang="en-US" altLang="ko-KR" dirty="0"/>
              <a:t> Jung made important contributions. My talk is based on these recent publications. Also I would like to thank the funding support from various</a:t>
            </a:r>
            <a:r>
              <a:rPr lang="ko-KR" altLang="en-US" dirty="0"/>
              <a:t> </a:t>
            </a:r>
            <a:r>
              <a:rPr lang="en-US" altLang="ko-KR" dirty="0"/>
              <a:t>funding</a:t>
            </a:r>
            <a:r>
              <a:rPr lang="ko-KR" altLang="en-US" dirty="0"/>
              <a:t> </a:t>
            </a:r>
            <a:r>
              <a:rPr lang="en-US" altLang="ko-KR" dirty="0"/>
              <a:t>agencies listed here. IBS in Korea, NRF of Korea, Samsung Science and Technology Foundation, and US Army research office and Asian office of Aerospace research and development.</a:t>
            </a:r>
            <a:endParaRPr lang="ko-KR" altLang="en-US" dirty="0"/>
          </a:p>
        </p:txBody>
      </p:sp>
      <p:sp>
        <p:nvSpPr>
          <p:cNvPr id="4" name="슬라이드 번호 개체 틀 3"/>
          <p:cNvSpPr>
            <a:spLocks noGrp="1"/>
          </p:cNvSpPr>
          <p:nvPr>
            <p:ph type="sldNum" sz="quarter" idx="10"/>
          </p:nvPr>
        </p:nvSpPr>
        <p:spPr/>
        <p:txBody>
          <a:bodyPr/>
          <a:lstStyle/>
          <a:p>
            <a:fld id="{1F1CA8D5-7B3F-44AD-802B-1455363FC07F}" type="slidenum">
              <a:rPr lang="ko-KR" altLang="en-US" smtClean="0"/>
              <a:t>2</a:t>
            </a:fld>
            <a:endParaRPr lang="ko-KR" altLang="en-US"/>
          </a:p>
        </p:txBody>
      </p:sp>
    </p:spTree>
    <p:extLst>
      <p:ext uri="{BB962C8B-B14F-4D97-AF65-F5344CB8AC3E}">
        <p14:creationId xmlns:p14="http://schemas.microsoft.com/office/powerpoint/2010/main" val="116456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missing degree is provided by another type of eigenstate  which is extended in one direction and localized along another direction. Such a state is called a non-contractible loop state. Again, due to the sign alternation, this eigenstate can be localized. When the system is prepared in periodic boundary condition, we can find two independent non-contractible loop states.</a:t>
            </a:r>
            <a:endParaRPr lang="ko-KR" altLang="en-US" dirty="0"/>
          </a:p>
        </p:txBody>
      </p:sp>
    </p:spTree>
    <p:extLst>
      <p:ext uri="{BB962C8B-B14F-4D97-AF65-F5344CB8AC3E}">
        <p14:creationId xmlns:p14="http://schemas.microsoft.com/office/powerpoint/2010/main" val="324218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Then if we count the total number of independent localized eigenstates, we find (N-1) CLS and 2 non-contractible loop states, so in total we have (N+1) states. Since a flat band be completely spanned by N independent states, we have overcomplete basis. Since This extra degree of freedom should be provided by another band, this means that there should be a band degeneracy between the flat band and another dispersive band at a single point. This nice real space idea proposed by Bergmann and Leon </a:t>
            </a:r>
            <a:r>
              <a:rPr lang="en-US" altLang="ko-KR" dirty="0" err="1"/>
              <a:t>Balents</a:t>
            </a:r>
            <a:r>
              <a:rPr lang="en-US" altLang="ko-KR" dirty="0"/>
              <a:t> clearly explain the meaning of flatness enforced band crossing.</a:t>
            </a:r>
            <a:endParaRPr lang="ko-KR" altLang="en-US" dirty="0"/>
          </a:p>
        </p:txBody>
      </p:sp>
    </p:spTree>
    <p:extLst>
      <p:ext uri="{BB962C8B-B14F-4D97-AF65-F5344CB8AC3E}">
        <p14:creationId xmlns:p14="http://schemas.microsoft.com/office/powerpoint/2010/main" val="996063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meaning of the singularity can be understood more clearly by looking at the property of the momentum </a:t>
            </a:r>
            <a:r>
              <a:rPr lang="en-US" altLang="ko-KR"/>
              <a:t>space eigenstate. In </a:t>
            </a:r>
            <a:r>
              <a:rPr lang="en-US" altLang="ko-KR" dirty="0"/>
              <a:t>our recent work, we found that the information about the extra degeneracy is encoded in the singularity of Bloch wave functions. Let me explain what this means. The momentum space Hamiltonian of the </a:t>
            </a:r>
            <a:r>
              <a:rPr lang="en-US" altLang="ko-KR" dirty="0" err="1"/>
              <a:t>kagome</a:t>
            </a:r>
            <a:r>
              <a:rPr lang="en-US" altLang="ko-KR" dirty="0"/>
              <a:t> lattice with nearest-neighbor hopping can be written in this way. And the eigenstate of the flat band is like this, here </a:t>
            </a:r>
            <a:r>
              <a:rPr lang="en-US" altLang="ko-KR" dirty="0" err="1"/>
              <a:t>c_k</a:t>
            </a:r>
            <a:r>
              <a:rPr lang="en-US" altLang="ko-KR" dirty="0"/>
              <a:t> indicates the normalization constant. One interesting property of this eigenstate is that all three components become zero at the Gamma point where the band degeneracy exists. This means that the normalization constant has to be divergent at the Gamma point. This indicates that the wave function is singular at the Gamma point.</a:t>
            </a:r>
            <a:endParaRPr lang="ko-KR" altLang="en-US" dirty="0"/>
          </a:p>
        </p:txBody>
      </p:sp>
    </p:spTree>
    <p:extLst>
      <p:ext uri="{BB962C8B-B14F-4D97-AF65-F5344CB8AC3E}">
        <p14:creationId xmlns:p14="http://schemas.microsoft.com/office/powerpoint/2010/main" val="2466459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understand</a:t>
            </a:r>
            <a:r>
              <a:rPr lang="ko-KR" altLang="en-US" dirty="0"/>
              <a:t> </a:t>
            </a:r>
            <a:r>
              <a:rPr lang="en-US" altLang="ko-KR" dirty="0"/>
              <a:t>the</a:t>
            </a:r>
            <a:r>
              <a:rPr lang="ko-KR" altLang="en-US" dirty="0"/>
              <a:t> </a:t>
            </a:r>
            <a:r>
              <a:rPr lang="en-US" altLang="ko-KR" dirty="0"/>
              <a:t>meaning</a:t>
            </a:r>
            <a:r>
              <a:rPr lang="ko-KR" altLang="en-US" dirty="0"/>
              <a:t> </a:t>
            </a:r>
            <a:r>
              <a:rPr lang="en-US" altLang="ko-KR" dirty="0"/>
              <a:t>of</a:t>
            </a:r>
            <a:r>
              <a:rPr lang="ko-KR" altLang="en-US" dirty="0"/>
              <a:t> </a:t>
            </a:r>
            <a:r>
              <a:rPr lang="en-US" altLang="ko-KR" dirty="0"/>
              <a:t>singularity</a:t>
            </a:r>
            <a:r>
              <a:rPr lang="ko-KR" altLang="en-US" dirty="0"/>
              <a:t> </a:t>
            </a:r>
            <a:r>
              <a:rPr lang="en-US" altLang="ko-KR" dirty="0"/>
              <a:t>more clearly, let’s look at how the wave function changes as we approach the Gamma point in different directions. </a:t>
            </a:r>
            <a:endParaRPr lang="ko-KR" altLang="en-US" dirty="0"/>
          </a:p>
        </p:txBody>
      </p:sp>
    </p:spTree>
    <p:extLst>
      <p:ext uri="{BB962C8B-B14F-4D97-AF65-F5344CB8AC3E}">
        <p14:creationId xmlns:p14="http://schemas.microsoft.com/office/powerpoint/2010/main" val="1690881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You can easily show that depending on the path we approach the degeneracy point, we obtain different wave function. This means that the wave function is discontinuous at the band crossing point. This is what we mean by singular band touching.</a:t>
            </a:r>
            <a:endParaRPr lang="ko-KR" altLang="en-US" dirty="0"/>
          </a:p>
        </p:txBody>
      </p:sp>
    </p:spTree>
    <p:extLst>
      <p:ext uri="{BB962C8B-B14F-4D97-AF65-F5344CB8AC3E}">
        <p14:creationId xmlns:p14="http://schemas.microsoft.com/office/powerpoint/2010/main" val="3453540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general, we can show that if the flat band’s eigenvector has</a:t>
            </a:r>
            <a:r>
              <a:rPr lang="ko-KR" altLang="en-US" dirty="0"/>
              <a:t> </a:t>
            </a:r>
            <a:r>
              <a:rPr lang="en-US" altLang="ko-KR" dirty="0"/>
              <a:t>a</a:t>
            </a:r>
            <a:r>
              <a:rPr lang="ko-KR" altLang="en-US" dirty="0"/>
              <a:t> </a:t>
            </a:r>
            <a:r>
              <a:rPr lang="en-US" altLang="ko-KR" dirty="0"/>
              <a:t>singularity</a:t>
            </a:r>
            <a:r>
              <a:rPr lang="ko-KR" altLang="en-US" dirty="0"/>
              <a:t> </a:t>
            </a:r>
            <a:r>
              <a:rPr lang="en-US" altLang="ko-KR" dirty="0"/>
              <a:t>in</a:t>
            </a:r>
            <a:r>
              <a:rPr lang="ko-KR" altLang="en-US" dirty="0"/>
              <a:t> </a:t>
            </a:r>
            <a:r>
              <a:rPr lang="en-US" altLang="ko-KR" dirty="0"/>
              <a:t>the BZ, the complete set of CLS cannot be found. So that we have to introduce non-contractible loop states, which give extra degeneracy.</a:t>
            </a:r>
            <a:endParaRPr lang="ko-KR" altLang="en-US" dirty="0"/>
          </a:p>
        </p:txBody>
      </p:sp>
    </p:spTree>
    <p:extLst>
      <p:ext uri="{BB962C8B-B14F-4D97-AF65-F5344CB8AC3E}">
        <p14:creationId xmlns:p14="http://schemas.microsoft.com/office/powerpoint/2010/main" val="3232001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But does the symmetry play no role on the band degeneracy of the singular flat band? Actually, in our recent work, we found that the symmetry also plays a nontrivial role in the singular flat bands. For instance, let us consider a hexagonal eigenstate in the </a:t>
            </a:r>
            <a:r>
              <a:rPr lang="en-US" altLang="ko-KR" dirty="0" err="1"/>
              <a:t>kagome</a:t>
            </a:r>
            <a:r>
              <a:rPr lang="en-US" altLang="ko-KR" dirty="0"/>
              <a:t> lattice. The </a:t>
            </a:r>
            <a:r>
              <a:rPr lang="en-US" altLang="ko-KR" dirty="0" err="1"/>
              <a:t>kagome</a:t>
            </a:r>
            <a:r>
              <a:rPr lang="en-US" altLang="ko-KR" dirty="0"/>
              <a:t> lattice has a 6-fold rotation symmetry. The sign-alternative hexagonal state is an eigenstate of C_6 rotation with eigenvalue -1. But this eigenvalue of the CLS is not compatible with any of the band representation of atomic insulators. This means that the CLS cannot be spanned by atomic orbitals. This means that the flat should be either topological or has band crossing. As the perfect flat band cannot have a </a:t>
            </a:r>
            <a:r>
              <a:rPr lang="en-US" altLang="ko-KR" dirty="0" err="1"/>
              <a:t>Chern</a:t>
            </a:r>
            <a:r>
              <a:rPr lang="en-US" altLang="ko-KR" dirty="0"/>
              <a:t> number, the band degeneracy is the only possible physical consequence consistent with the symmetry representation of the CLS.</a:t>
            </a:r>
            <a:endParaRPr lang="ko-KR" altLang="en-US" dirty="0"/>
          </a:p>
        </p:txBody>
      </p:sp>
    </p:spTree>
    <p:extLst>
      <p:ext uri="{BB962C8B-B14F-4D97-AF65-F5344CB8AC3E}">
        <p14:creationId xmlns:p14="http://schemas.microsoft.com/office/powerpoint/2010/main" val="1902281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But does the symmetry play no role on the band degeneracy of the singular flat band? Actually, in our recent work, we found that the symmetry also plays a nontrivial role in the singular flat bands. For instance, let us consider a hexagonal eigenstate in the </a:t>
            </a:r>
            <a:r>
              <a:rPr lang="en-US" altLang="ko-KR" dirty="0" err="1"/>
              <a:t>kagome</a:t>
            </a:r>
            <a:r>
              <a:rPr lang="en-US" altLang="ko-KR" dirty="0"/>
              <a:t> lattice. The </a:t>
            </a:r>
            <a:r>
              <a:rPr lang="en-US" altLang="ko-KR" dirty="0" err="1"/>
              <a:t>kagome</a:t>
            </a:r>
            <a:r>
              <a:rPr lang="en-US" altLang="ko-KR" dirty="0"/>
              <a:t> lattice has a 6-fold rotation symmetry. The sign-alternative hexagonal state is an eigenstate of C_6 rotation with eigenvalue -1. But this eigenvalue of the CLS is not compatible with any of the band representation of atomic insulators. This means that the CLS cannot be spanned by atomic orbitals. This means that the flat should be either topological or has band crossing. As the perfect flat band cannot have a </a:t>
            </a:r>
            <a:r>
              <a:rPr lang="en-US" altLang="ko-KR" dirty="0" err="1"/>
              <a:t>Chern</a:t>
            </a:r>
            <a:r>
              <a:rPr lang="en-US" altLang="ko-KR" dirty="0"/>
              <a:t> number, the band degeneracy is the only possible physical consequence consistent with the symmetry representation of the CLS.</a:t>
            </a:r>
            <a:endParaRPr lang="ko-KR" altLang="en-US" dirty="0"/>
          </a:p>
        </p:txBody>
      </p:sp>
    </p:spTree>
    <p:extLst>
      <p:ext uri="{BB962C8B-B14F-4D97-AF65-F5344CB8AC3E}">
        <p14:creationId xmlns:p14="http://schemas.microsoft.com/office/powerpoint/2010/main" val="870933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But does the symmetry play no role on the band degeneracy of the singular flat band?</a:t>
            </a:r>
            <a:endParaRPr lang="ko-KR" altLang="en-US" dirty="0"/>
          </a:p>
        </p:txBody>
      </p:sp>
    </p:spTree>
    <p:extLst>
      <p:ext uri="{BB962C8B-B14F-4D97-AF65-F5344CB8AC3E}">
        <p14:creationId xmlns:p14="http://schemas.microsoft.com/office/powerpoint/2010/main" val="561378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main topic I am going to discuss in this talk is about the geometric properties of flat bands. In particular, I am interested in a particular class of flat bands, which we call singular flat bands, whose precise definition will be given later. Here is the band structure that I am interested in. One peculiar property of this band structure is that there is a band touching between the flat band and another parabolic band at a single point, which can actually appear in </a:t>
            </a:r>
            <a:r>
              <a:rPr lang="en-US" altLang="ko-KR" dirty="0" err="1"/>
              <a:t>kagome</a:t>
            </a:r>
            <a:r>
              <a:rPr lang="en-US" altLang="ko-KR" dirty="0"/>
              <a:t> lattice shown before. The presence of such a band crossing is a key property of the singular flat band. I am going to tell you what is the singular flat band, why geometry matters in flat bands, and the how the flat band geometry and Landau levels are related.</a:t>
            </a:r>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29</a:t>
            </a:fld>
            <a:endParaRPr lang="ko-KR" altLang="en-US"/>
          </a:p>
        </p:txBody>
      </p:sp>
    </p:spTree>
    <p:extLst>
      <p:ext uri="{BB962C8B-B14F-4D97-AF65-F5344CB8AC3E}">
        <p14:creationId xmlns:p14="http://schemas.microsoft.com/office/powerpoint/2010/main" val="228158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Flat band indicates a </a:t>
            </a:r>
            <a:r>
              <a:rPr lang="en-US" altLang="ko-KR" dirty="0" err="1"/>
              <a:t>dispersionless</a:t>
            </a:r>
            <a:r>
              <a:rPr lang="en-US" altLang="ko-KR" dirty="0"/>
              <a:t> electronic band structure which was found in various model Hamiltonian. One famous example is the </a:t>
            </a:r>
            <a:r>
              <a:rPr lang="en-US" altLang="ko-KR" dirty="0" err="1"/>
              <a:t>kagome</a:t>
            </a:r>
            <a:r>
              <a:rPr lang="en-US" altLang="ko-KR" dirty="0"/>
              <a:t> lattice. When only the nearest neighbor hopping is considered, we obtain the following energy band structure. Here the bottom band is flat and shows no energy dispersion. Interestingly, here the flat band is touching with another parabolic band at a single point. Another famous example is </a:t>
            </a:r>
            <a:r>
              <a:rPr lang="en-US" altLang="ko-KR" dirty="0" err="1"/>
              <a:t>Lieb</a:t>
            </a:r>
            <a:r>
              <a:rPr lang="en-US" altLang="ko-KR" dirty="0"/>
              <a:t> lattice shown here. When we consider nearest neighbor hopping, we obtain this band structure. Here we again have a flat band which is not crossing with another two bands at a single point. In this system, by tuning the hopping process, an isolated flat band can also be obtained.</a:t>
            </a:r>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3</a:t>
            </a:fld>
            <a:endParaRPr lang="ko-KR" altLang="en-US"/>
          </a:p>
        </p:txBody>
      </p:sp>
    </p:spTree>
    <p:extLst>
      <p:ext uri="{BB962C8B-B14F-4D97-AF65-F5344CB8AC3E}">
        <p14:creationId xmlns:p14="http://schemas.microsoft.com/office/powerpoint/2010/main" val="65832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let me briefly remind you Onsager’s semiclassical theory which is widely used to describe Landau levels of bands. In this semiclassical formula, S_0 indicates the k-space area of the closed semiclassical orbit at energy E, Gamma indicates quantum correction arising from Berry phase, magnetic susceptibility, etc. For instance, let us consider a simple parabolic band as shown here. For give energy, the corresponding Fermi surface has a circular form, from which we find that S_0 is pi kF^2. Pugging this information, and the fact that Berry phase is zero, to this formula, we obtain the well-known Landau level with equal spacing. Basically, what this semiclassical result means that when magnetic field is applied, a continuum of states within a certain energy interval merges into a single energy level, which gives discrete Landau level. In this picture, Landau level can appear only within the energy region where finite density of states exist when magnetic field is zero.</a:t>
            </a:r>
            <a:endParaRPr lang="ko-KR" altLang="en-US" dirty="0"/>
          </a:p>
        </p:txBody>
      </p:sp>
    </p:spTree>
    <p:extLst>
      <p:ext uri="{BB962C8B-B14F-4D97-AF65-F5344CB8AC3E}">
        <p14:creationId xmlns:p14="http://schemas.microsoft.com/office/powerpoint/2010/main" val="2371546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when we apply this semiclassical approach to flat band, we encounter a problem. As the all states are degenerate at the energy of the flat band, we cannot uniquely specify the semiclassical orbit. One way to understand the Landau level of a flat band is to consider a parabolic band with finite mass and takes its infinite mass limit. Since the Landau level spacing of parabolic band is inversely proportional to the mass, in the infinite mass limit, </a:t>
            </a:r>
            <a:r>
              <a:rPr lang="en-US" altLang="ko-KR" dirty="0" err="1"/>
              <a:t>hbar</a:t>
            </a:r>
            <a:r>
              <a:rPr lang="en-US" altLang="ko-KR" dirty="0"/>
              <a:t> omega c becomes zero. This means that flat band remains intact under magnetic field and there is no Landau level formation.</a:t>
            </a:r>
            <a:endParaRPr lang="ko-KR" altLang="en-US" dirty="0"/>
          </a:p>
        </p:txBody>
      </p:sp>
    </p:spTree>
    <p:extLst>
      <p:ext uri="{BB962C8B-B14F-4D97-AF65-F5344CB8AC3E}">
        <p14:creationId xmlns:p14="http://schemas.microsoft.com/office/powerpoint/2010/main" val="1063297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Then what happens when magnetic field is applied to singular flat band. Naively, one may apply the semiclassical picture to each of the two bands. So the</a:t>
            </a:r>
            <a:r>
              <a:rPr lang="ko-KR" altLang="en-US" dirty="0"/>
              <a:t> </a:t>
            </a:r>
            <a:r>
              <a:rPr lang="en-US" altLang="ko-KR" dirty="0"/>
              <a:t>parabolic</a:t>
            </a:r>
            <a:r>
              <a:rPr lang="ko-KR" altLang="en-US" dirty="0"/>
              <a:t> </a:t>
            </a:r>
            <a:r>
              <a:rPr lang="en-US" altLang="ko-KR" dirty="0"/>
              <a:t>band</a:t>
            </a:r>
            <a:r>
              <a:rPr lang="ko-KR" altLang="en-US" dirty="0"/>
              <a:t> </a:t>
            </a:r>
            <a:r>
              <a:rPr lang="en-US" altLang="ko-KR" dirty="0"/>
              <a:t>forms</a:t>
            </a:r>
            <a:r>
              <a:rPr lang="ko-KR" altLang="en-US" dirty="0"/>
              <a:t> </a:t>
            </a:r>
            <a:r>
              <a:rPr lang="en-US" altLang="ko-KR" dirty="0"/>
              <a:t>equally</a:t>
            </a:r>
            <a:r>
              <a:rPr lang="ko-KR" altLang="en-US" dirty="0"/>
              <a:t> </a:t>
            </a:r>
            <a:r>
              <a:rPr lang="en-US" altLang="ko-KR" dirty="0"/>
              <a:t>spaced</a:t>
            </a:r>
            <a:r>
              <a:rPr lang="ko-KR" altLang="en-US" dirty="0"/>
              <a:t> </a:t>
            </a:r>
            <a:r>
              <a:rPr lang="en-US" altLang="ko-KR" dirty="0"/>
              <a:t>Landau</a:t>
            </a:r>
            <a:r>
              <a:rPr lang="ko-KR" altLang="en-US" dirty="0"/>
              <a:t> </a:t>
            </a:r>
            <a:r>
              <a:rPr lang="en-US" altLang="ko-KR" dirty="0"/>
              <a:t>levels while the flat band remains invariant. If this is true, the Landau level spectrum can be characterized by a single energy scale </a:t>
            </a:r>
            <a:r>
              <a:rPr lang="en-US" altLang="ko-KR" dirty="0" err="1"/>
              <a:t>hbar</a:t>
            </a:r>
            <a:r>
              <a:rPr lang="en-US" altLang="ko-KR" dirty="0"/>
              <a:t> omega c,</a:t>
            </a:r>
            <a:endParaRPr lang="ko-KR" altLang="en-US" dirty="0"/>
          </a:p>
        </p:txBody>
      </p:sp>
    </p:spTree>
    <p:extLst>
      <p:ext uri="{BB962C8B-B14F-4D97-AF65-F5344CB8AC3E}">
        <p14:creationId xmlns:p14="http://schemas.microsoft.com/office/powerpoint/2010/main" val="3595833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found that the Landau level spectrum of singular flat band is pretty interesting. Even for the same band structure, depending on the singularity of the wave function at the</a:t>
            </a:r>
            <a:r>
              <a:rPr lang="ko-KR" altLang="en-US" dirty="0"/>
              <a:t> </a:t>
            </a:r>
            <a:r>
              <a:rPr lang="en-US" altLang="ko-KR" dirty="0"/>
              <a:t>degeneracy</a:t>
            </a:r>
            <a:r>
              <a:rPr lang="ko-KR" altLang="en-US" dirty="0"/>
              <a:t> </a:t>
            </a:r>
            <a:r>
              <a:rPr lang="en-US" altLang="ko-KR" dirty="0"/>
              <a:t>point,</a:t>
            </a:r>
            <a:r>
              <a:rPr lang="ko-KR" altLang="en-US" dirty="0"/>
              <a:t> </a:t>
            </a:r>
            <a:r>
              <a:rPr lang="en-US" altLang="ko-KR" dirty="0"/>
              <a:t>the</a:t>
            </a:r>
            <a:r>
              <a:rPr lang="ko-KR" altLang="en-US" dirty="0"/>
              <a:t> </a:t>
            </a:r>
            <a:r>
              <a:rPr lang="en-US" altLang="ko-KR" dirty="0"/>
              <a:t>Landau level spectrum is very different. Namely, in the case of non-singular flat band, the semiclassical picture is satisfied so that there is no Landau level splitting in the flat band. On the other hand, in the case of singular flat band, we observe Landau level spreading of the flat band. What is particularly interesting here is that the Landau level appears in the energy range below the flat band energy where there is available state in the absence of magnetic field. So this type of Landau level spreading cannot be explain using the conventional semiclassical picture. Moreover,  assigning the Landau level index from the bottom in this way, we find that the energy of nth Landau level is inversely proportional to the Landau level index, which is sharply distinct from the case of parabolic band where the energy is proportional to n. </a:t>
            </a:r>
            <a:endParaRPr lang="ko-KR" altLang="en-US" dirty="0"/>
          </a:p>
        </p:txBody>
      </p:sp>
    </p:spTree>
    <p:extLst>
      <p:ext uri="{BB962C8B-B14F-4D97-AF65-F5344CB8AC3E}">
        <p14:creationId xmlns:p14="http://schemas.microsoft.com/office/powerpoint/2010/main" val="2593709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As a consequence of this unusual dependence of the Landau level on the Landau level index, the orbital magnetic susceptibility shows logarithmic divergence in weak field.</a:t>
            </a:r>
            <a:endParaRPr lang="ko-KR" altLang="en-US" dirty="0"/>
          </a:p>
        </p:txBody>
      </p:sp>
    </p:spTree>
    <p:extLst>
      <p:ext uri="{BB962C8B-B14F-4D97-AF65-F5344CB8AC3E}">
        <p14:creationId xmlns:p14="http://schemas.microsoft.com/office/powerpoint/2010/main" val="1837885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Let me note that this log divergence is different from the power law divergence expected in Dirac materials. </a:t>
            </a:r>
            <a:endParaRPr lang="ko-KR" altLang="en-US" dirty="0"/>
          </a:p>
        </p:txBody>
      </p:sp>
    </p:spTree>
    <p:extLst>
      <p:ext uri="{BB962C8B-B14F-4D97-AF65-F5344CB8AC3E}">
        <p14:creationId xmlns:p14="http://schemas.microsoft.com/office/powerpoint/2010/main" val="325296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unusual Landau level spreading of singular flat band is actually a manifestation of the nontrivial</a:t>
            </a:r>
            <a:r>
              <a:rPr lang="ko-KR" altLang="en-US" dirty="0"/>
              <a:t> </a:t>
            </a:r>
            <a:r>
              <a:rPr lang="en-US" altLang="ko-KR" dirty="0"/>
              <a:t>wave function geometry of the flat band. To understand the nontrivial wave function geometry of the singular flat band, let me show you how the pseudo-spin changes around the band crossing point. Here we consider a circle encircling the band crossing point, and examine how pseudospin changes on it. Interestingly, we find that although the band structure is the same, depending on the singularity at the crossing point, the pseudospin texture around the circle is very different. In the case of nonsingular flat band, we see that the pseudospin is always pointing to the same direction. On the other hand, once singularity develops at the crossing point, we observe the canting of pseudospins along the circle. In some case, the pseudospin makes a 4pi rotation along the circle. This suggests that we can quantify 0the strength of singularity in terms of the maximum canting angle of pseudo spin along the circle.</a:t>
            </a:r>
            <a:endParaRPr lang="ko-KR" altLang="en-US" dirty="0"/>
          </a:p>
        </p:txBody>
      </p:sp>
    </p:spTree>
    <p:extLst>
      <p:ext uri="{BB962C8B-B14F-4D97-AF65-F5344CB8AC3E}">
        <p14:creationId xmlns:p14="http://schemas.microsoft.com/office/powerpoint/2010/main" val="3553061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Moreover, we found that the total Landau level spreading of singular flat band is correlated with the maximum canting angle of the pseudo spin. Namely, when there is no canting of pseudo spins, we do not see the Landau level spreading. On the other hand, when the pseudospin canting exists, we observe the Landau level spreading. As the maximum canting angle becomes larger, the total spreading of the</a:t>
            </a:r>
            <a:r>
              <a:rPr lang="ko-KR" altLang="en-US" dirty="0"/>
              <a:t> </a:t>
            </a:r>
            <a:r>
              <a:rPr lang="en-US" altLang="ko-KR" dirty="0"/>
              <a:t>Landau</a:t>
            </a:r>
            <a:r>
              <a:rPr lang="ko-KR" altLang="en-US" dirty="0"/>
              <a:t> </a:t>
            </a:r>
            <a:r>
              <a:rPr lang="en-US" altLang="ko-KR" dirty="0"/>
              <a:t>level also becomes bigger.</a:t>
            </a:r>
            <a:endParaRPr lang="ko-KR" altLang="en-US" dirty="0"/>
          </a:p>
        </p:txBody>
      </p:sp>
    </p:spTree>
    <p:extLst>
      <p:ext uri="{BB962C8B-B14F-4D97-AF65-F5344CB8AC3E}">
        <p14:creationId xmlns:p14="http://schemas.microsoft.com/office/powerpoint/2010/main" val="924115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pseudospin canting is actually a manifestation of the wave function geometry of the flat band. The geometric meaning of the pseudospin canting can be understood from the definition of the Hilbert </a:t>
            </a:r>
            <a:r>
              <a:rPr lang="en-US" altLang="ko-KR" dirty="0" err="1"/>
              <a:t>Schmit</a:t>
            </a:r>
            <a:r>
              <a:rPr lang="en-US" altLang="ko-KR" dirty="0"/>
              <a:t> quantum distance discussed before.  Basically, the idea is that two pseudospin with larger canting angle indicates that their wave functions are more different. There is a very simple relation between the canting angle and the Hilbert Schmidt quantum distance, given here. So larger canting angle means larger quantum distance.</a:t>
            </a:r>
            <a:endParaRPr lang="ko-KR" altLang="en-US" dirty="0"/>
          </a:p>
        </p:txBody>
      </p:sp>
    </p:spTree>
    <p:extLst>
      <p:ext uri="{BB962C8B-B14F-4D97-AF65-F5344CB8AC3E}">
        <p14:creationId xmlns:p14="http://schemas.microsoft.com/office/powerpoint/2010/main" val="243769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Back to this Landau level spreading problem, now we can see the relation between the Landau level spreading and the maximum quantum distance. Interestingly, we found that the ratio between the two energy scales, delta and </a:t>
            </a:r>
            <a:r>
              <a:rPr lang="en-US" altLang="ko-KR" dirty="0" err="1"/>
              <a:t>hbar</a:t>
            </a:r>
            <a:r>
              <a:rPr lang="en-US" altLang="ko-KR" dirty="0"/>
              <a:t> omega c, is </a:t>
            </a:r>
            <a:r>
              <a:rPr lang="en-US" altLang="ko-KR" dirty="0" err="1"/>
              <a:t>soley</a:t>
            </a:r>
            <a:r>
              <a:rPr lang="en-US" altLang="ko-KR" dirty="0"/>
              <a:t> given by a single function that depends only on the quantum </a:t>
            </a:r>
            <a:r>
              <a:rPr lang="en-US" altLang="ko-KR" dirty="0" err="1"/>
              <a:t>quantum</a:t>
            </a:r>
            <a:r>
              <a:rPr lang="en-US" altLang="ko-KR" dirty="0"/>
              <a:t> distance. For instance, in this figure, diamond symbols indicate the numerically obtained data from various flat band model Hamiltonian. We see that all the data points are sitting on a single red curve. This means that once we measure the Landau level spreading, we can extract the maximum quantum distance.</a:t>
            </a:r>
            <a:endParaRPr lang="ko-KR" altLang="en-US" dirty="0"/>
          </a:p>
        </p:txBody>
      </p:sp>
    </p:spTree>
    <p:extLst>
      <p:ext uri="{BB962C8B-B14F-4D97-AF65-F5344CB8AC3E}">
        <p14:creationId xmlns:p14="http://schemas.microsoft.com/office/powerpoint/2010/main" val="215505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Recently, several materials hosting flat bands are discovered. One famous example is twisted bilayer graphene. In this system, depending on the rotation angle between two graphene layers, the low energy dispersion changes significantly. In particular, when the rotation angle takes specific values called the magic angle, flat bands appear at the Fermi level. Another famous example is Kagome metal such as </a:t>
            </a:r>
            <a:r>
              <a:rPr lang="en-US" altLang="ko-KR" dirty="0" err="1"/>
              <a:t>FeSn</a:t>
            </a:r>
            <a:r>
              <a:rPr lang="en-US" altLang="ko-KR" dirty="0"/>
              <a:t>, </a:t>
            </a:r>
            <a:r>
              <a:rPr lang="en-US" altLang="ko-KR" dirty="0" err="1"/>
              <a:t>CoSn</a:t>
            </a:r>
            <a:r>
              <a:rPr lang="en-US" altLang="ko-KR" dirty="0"/>
              <a:t>, which are discovered by MIT group led by </a:t>
            </a:r>
            <a:r>
              <a:rPr lang="en-US" altLang="ko-KR" dirty="0" err="1"/>
              <a:t>Checkelsky</a:t>
            </a:r>
            <a:r>
              <a:rPr lang="en-US" altLang="ko-KR" dirty="0"/>
              <a:t> and Comin. In this system, Fe atoms form </a:t>
            </a:r>
            <a:r>
              <a:rPr lang="en-US" altLang="ko-KR" dirty="0" err="1"/>
              <a:t>kagome</a:t>
            </a:r>
            <a:r>
              <a:rPr lang="en-US" altLang="ko-KR" dirty="0"/>
              <a:t> lattice and the flat band dispersion predicted in the </a:t>
            </a:r>
            <a:r>
              <a:rPr lang="en-US" altLang="ko-KR" dirty="0" err="1"/>
              <a:t>kagome</a:t>
            </a:r>
            <a:r>
              <a:rPr lang="en-US" altLang="ko-KR" dirty="0"/>
              <a:t> lattice model is confirm by recent ARPES measurement.</a:t>
            </a:r>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4</a:t>
            </a:fld>
            <a:endParaRPr lang="ko-KR" altLang="en-US"/>
          </a:p>
        </p:txBody>
      </p:sp>
    </p:spTree>
    <p:extLst>
      <p:ext uri="{BB962C8B-B14F-4D97-AF65-F5344CB8AC3E}">
        <p14:creationId xmlns:p14="http://schemas.microsoft.com/office/powerpoint/2010/main" val="2673773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applied our theory to various lattice Hamiltonian, including </a:t>
            </a:r>
            <a:r>
              <a:rPr lang="en-US" altLang="ko-KR" dirty="0" err="1"/>
              <a:t>kagome</a:t>
            </a:r>
            <a:r>
              <a:rPr lang="en-US" altLang="ko-KR" dirty="0"/>
              <a:t> lattice</a:t>
            </a:r>
            <a:endParaRPr lang="ko-KR" altLang="en-US" dirty="0"/>
          </a:p>
        </p:txBody>
      </p:sp>
    </p:spTree>
    <p:extLst>
      <p:ext uri="{BB962C8B-B14F-4D97-AF65-F5344CB8AC3E}">
        <p14:creationId xmlns:p14="http://schemas.microsoft.com/office/powerpoint/2010/main" val="3966846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And also checkerboard lattice. We confirmed that the singular flat band in these models are maximally singular and show the anomalous Landau level spreading.</a:t>
            </a:r>
            <a:endParaRPr lang="ko-KR" altLang="en-US" dirty="0"/>
          </a:p>
        </p:txBody>
      </p:sp>
    </p:spTree>
    <p:extLst>
      <p:ext uri="{BB962C8B-B14F-4D97-AF65-F5344CB8AC3E}">
        <p14:creationId xmlns:p14="http://schemas.microsoft.com/office/powerpoint/2010/main" val="2333521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Before I conclude, let me briefly mention candidate materials. One way to see the singular flat band is to use materials with </a:t>
            </a:r>
            <a:r>
              <a:rPr lang="en-US" altLang="ko-KR" dirty="0" err="1"/>
              <a:t>kagome</a:t>
            </a:r>
            <a:r>
              <a:rPr lang="en-US" altLang="ko-KR" dirty="0"/>
              <a:t> lattice structure with small spin orbit coupling and small longer range hopping. In this respect, carbon based materials with </a:t>
            </a:r>
            <a:r>
              <a:rPr lang="en-US" altLang="ko-KR" dirty="0" err="1"/>
              <a:t>kagome</a:t>
            </a:r>
            <a:r>
              <a:rPr lang="en-US" altLang="ko-KR" dirty="0"/>
              <a:t> structure are good candidate. Here we compare the band structure of cyclic graphene, cyclic </a:t>
            </a:r>
            <a:r>
              <a:rPr lang="en-US" altLang="ko-KR" dirty="0" err="1"/>
              <a:t>graphyne</a:t>
            </a:r>
            <a:r>
              <a:rPr lang="en-US" altLang="ko-KR" dirty="0"/>
              <a:t>, cyclic </a:t>
            </a:r>
            <a:r>
              <a:rPr lang="en-US" altLang="ko-KR" dirty="0" err="1"/>
              <a:t>graphdiyne</a:t>
            </a:r>
            <a:r>
              <a:rPr lang="en-US" altLang="ko-KR" dirty="0"/>
              <a:t>. Especially, in the case of cyclic </a:t>
            </a:r>
            <a:r>
              <a:rPr lang="en-US" altLang="ko-KR" dirty="0" err="1"/>
              <a:t>graphdiyne</a:t>
            </a:r>
            <a:r>
              <a:rPr lang="en-US" altLang="ko-KR" dirty="0"/>
              <a:t>, we see almost perfect singular flat band.</a:t>
            </a:r>
            <a:endParaRPr lang="ko-KR" altLang="en-US" dirty="0"/>
          </a:p>
        </p:txBody>
      </p:sp>
    </p:spTree>
    <p:extLst>
      <p:ext uri="{BB962C8B-B14F-4D97-AF65-F5344CB8AC3E}">
        <p14:creationId xmlns:p14="http://schemas.microsoft.com/office/powerpoint/2010/main" val="1375013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main topic I am going to discuss in this talk is about the geometric properties of flat bands. In particular, I am interested in a particular class of flat bands, which we call singular flat bands, whose precise definition will be given later. Here is the band structure that I am interested in. One peculiar property of this band structure is that there is a band touching between the flat band and another parabolic band at a single point, which can actually appear in </a:t>
            </a:r>
            <a:r>
              <a:rPr lang="en-US" altLang="ko-KR" dirty="0" err="1"/>
              <a:t>kagome</a:t>
            </a:r>
            <a:r>
              <a:rPr lang="en-US" altLang="ko-KR" dirty="0"/>
              <a:t> lattice shown before. The presence of such a band crossing is a key property of the singular flat band. I am going to tell you what is the singular flat band, why geometry matters in flat bands, and the how the flat band geometry and Landau levels are related.</a:t>
            </a:r>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43</a:t>
            </a:fld>
            <a:endParaRPr lang="ko-KR" altLang="en-US"/>
          </a:p>
        </p:txBody>
      </p:sp>
    </p:spTree>
    <p:extLst>
      <p:ext uri="{BB962C8B-B14F-4D97-AF65-F5344CB8AC3E}">
        <p14:creationId xmlns:p14="http://schemas.microsoft.com/office/powerpoint/2010/main" val="571514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Before I conclude, let me briefly mention candidate materials. One way to see the singular flat band is to use materials with </a:t>
            </a:r>
            <a:r>
              <a:rPr lang="en-US" altLang="ko-KR" dirty="0" err="1"/>
              <a:t>kagome</a:t>
            </a:r>
            <a:r>
              <a:rPr lang="en-US" altLang="ko-KR" dirty="0"/>
              <a:t> lattice structure with small spin orbit coupling and small longer range hopping. In this respect, carbon based materials with </a:t>
            </a:r>
            <a:r>
              <a:rPr lang="en-US" altLang="ko-KR" dirty="0" err="1"/>
              <a:t>kagome</a:t>
            </a:r>
            <a:r>
              <a:rPr lang="en-US" altLang="ko-KR" dirty="0"/>
              <a:t> structure are good candidate. Here we compare the band structure of cyclic graphene, cyclic </a:t>
            </a:r>
            <a:r>
              <a:rPr lang="en-US" altLang="ko-KR" dirty="0" err="1"/>
              <a:t>graphyne</a:t>
            </a:r>
            <a:r>
              <a:rPr lang="en-US" altLang="ko-KR" dirty="0"/>
              <a:t>, cyclic </a:t>
            </a:r>
            <a:r>
              <a:rPr lang="en-US" altLang="ko-KR" dirty="0" err="1"/>
              <a:t>graphdiyne</a:t>
            </a:r>
            <a:r>
              <a:rPr lang="en-US" altLang="ko-KR" dirty="0"/>
              <a:t>. Especially, in the case of cyclic </a:t>
            </a:r>
            <a:r>
              <a:rPr lang="en-US" altLang="ko-KR" dirty="0" err="1"/>
              <a:t>graphdiyne</a:t>
            </a:r>
            <a:r>
              <a:rPr lang="en-US" altLang="ko-KR" dirty="0"/>
              <a:t>, we see almost perfect singular flat band.</a:t>
            </a:r>
            <a:endParaRPr lang="ko-KR" altLang="en-US" dirty="0"/>
          </a:p>
        </p:txBody>
      </p:sp>
    </p:spTree>
    <p:extLst>
      <p:ext uri="{BB962C8B-B14F-4D97-AF65-F5344CB8AC3E}">
        <p14:creationId xmlns:p14="http://schemas.microsoft.com/office/powerpoint/2010/main" val="449340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먼저</a:t>
            </a:r>
            <a:r>
              <a:rPr lang="ko-KR" altLang="en-US" baseline="0" dirty="0"/>
              <a:t> 모델 하나를 보겠습니다</a:t>
            </a:r>
            <a:r>
              <a:rPr lang="en-US" altLang="ko-KR" baseline="0" dirty="0"/>
              <a:t>.</a:t>
            </a:r>
          </a:p>
          <a:p>
            <a:r>
              <a:rPr lang="en-US" altLang="ko-KR" dirty="0"/>
              <a:t>Lieb lattice</a:t>
            </a:r>
            <a:r>
              <a:rPr lang="ko-KR" altLang="en-US" dirty="0"/>
              <a:t>라고 불리는 격자 구조에서 몇 개의 </a:t>
            </a:r>
            <a:r>
              <a:rPr lang="en-US" altLang="ko-KR" dirty="0"/>
              <a:t>hopping interaction</a:t>
            </a:r>
            <a:r>
              <a:rPr lang="ko-KR" altLang="en-US" dirty="0"/>
              <a:t>들을 고려하면</a:t>
            </a:r>
            <a:r>
              <a:rPr lang="en-US" altLang="ko-KR" dirty="0"/>
              <a:t>, [A] zero energy flat band</a:t>
            </a:r>
            <a:r>
              <a:rPr lang="ko-KR" altLang="en-US" dirty="0"/>
              <a:t>가 있는 </a:t>
            </a:r>
            <a:r>
              <a:rPr lang="en-US" altLang="ko-KR" dirty="0"/>
              <a:t>band </a:t>
            </a:r>
            <a:r>
              <a:rPr lang="ko-KR" altLang="en-US" dirty="0"/>
              <a:t>구조를 얻게 됩니다</a:t>
            </a:r>
            <a:r>
              <a:rPr lang="en-US" altLang="ko-KR" dirty="0"/>
              <a:t>.</a:t>
            </a:r>
          </a:p>
          <a:p>
            <a:r>
              <a:rPr lang="ko-KR" altLang="en-US" dirty="0"/>
              <a:t>여기에 자기장을 걸어</a:t>
            </a:r>
            <a:r>
              <a:rPr lang="en-US" altLang="ko-KR" dirty="0"/>
              <a:t>, [A]</a:t>
            </a:r>
            <a:r>
              <a:rPr lang="en-US" altLang="ko-KR" baseline="0" dirty="0"/>
              <a:t> </a:t>
            </a:r>
            <a:r>
              <a:rPr lang="en-US" altLang="ko-KR" dirty="0"/>
              <a:t>Landau level spectrum</a:t>
            </a:r>
            <a:r>
              <a:rPr lang="ko-KR" altLang="en-US" dirty="0"/>
              <a:t>을</a:t>
            </a:r>
            <a:r>
              <a:rPr lang="ko-KR" altLang="en-US" baseline="0" dirty="0"/>
              <a:t> 얻었습니다</a:t>
            </a:r>
            <a:r>
              <a:rPr lang="en-US" altLang="ko-KR" baseline="0" dirty="0"/>
              <a:t>.</a:t>
            </a:r>
          </a:p>
          <a:p>
            <a:r>
              <a:rPr lang="en-US" altLang="ko-KR" dirty="0"/>
              <a:t>Y</a:t>
            </a:r>
            <a:r>
              <a:rPr lang="ko-KR" altLang="en-US" dirty="0"/>
              <a:t>축은 에너지</a:t>
            </a:r>
            <a:r>
              <a:rPr lang="en-US" altLang="ko-KR" dirty="0"/>
              <a:t>, X</a:t>
            </a:r>
            <a:r>
              <a:rPr lang="ko-KR" altLang="en-US" dirty="0"/>
              <a:t>축은 자기장에 비례하는 양입니다</a:t>
            </a:r>
            <a:r>
              <a:rPr lang="en-US" altLang="ko-KR" dirty="0"/>
              <a:t>.</a:t>
            </a:r>
          </a:p>
          <a:p>
            <a:r>
              <a:rPr lang="ko-KR" altLang="en-US" baseline="0" dirty="0"/>
              <a:t>자기장이 생기면</a:t>
            </a:r>
            <a:r>
              <a:rPr lang="en-US" altLang="ko-KR" baseline="0" dirty="0"/>
              <a:t>, </a:t>
            </a:r>
            <a:r>
              <a:rPr lang="ko-KR" altLang="en-US" baseline="0" dirty="0"/>
              <a:t>에너지 </a:t>
            </a:r>
            <a:r>
              <a:rPr lang="en-US" altLang="ko-KR" baseline="0" dirty="0"/>
              <a:t>0</a:t>
            </a:r>
            <a:r>
              <a:rPr lang="ko-KR" altLang="en-US" baseline="0" dirty="0"/>
              <a:t>에 있던 </a:t>
            </a:r>
            <a:r>
              <a:rPr lang="en-US" altLang="ko-KR" baseline="0" dirty="0"/>
              <a:t>flat band</a:t>
            </a:r>
            <a:r>
              <a:rPr lang="ko-KR" altLang="en-US" baseline="0" dirty="0"/>
              <a:t>에서 </a:t>
            </a:r>
            <a:r>
              <a:rPr lang="en-US" altLang="ko-KR" baseline="0" dirty="0"/>
              <a:t>Landau level</a:t>
            </a:r>
            <a:r>
              <a:rPr lang="ko-KR" altLang="en-US" baseline="0" dirty="0"/>
              <a:t>들이 형성이 되면서 원래 </a:t>
            </a:r>
            <a:r>
              <a:rPr lang="en-US" altLang="ko-KR" baseline="0" dirty="0"/>
              <a:t>gap</a:t>
            </a:r>
            <a:r>
              <a:rPr lang="ko-KR" altLang="en-US" baseline="0" dirty="0"/>
              <a:t>이 있었던 부분들을 채워나간다는 것을 볼 수 있습니다</a:t>
            </a:r>
            <a:r>
              <a:rPr lang="en-US" altLang="ko-KR" baseline="0" dirty="0"/>
              <a:t>.</a:t>
            </a:r>
          </a:p>
        </p:txBody>
      </p:sp>
      <p:sp>
        <p:nvSpPr>
          <p:cNvPr id="4" name="슬라이드 번호 개체 틀 3"/>
          <p:cNvSpPr>
            <a:spLocks noGrp="1"/>
          </p:cNvSpPr>
          <p:nvPr>
            <p:ph type="sldNum" sz="quarter" idx="10"/>
          </p:nvPr>
        </p:nvSpPr>
        <p:spPr/>
        <p:txBody>
          <a:bodyPr/>
          <a:lstStyle/>
          <a:p>
            <a:fld id="{8C096B9B-CD07-4799-B10F-936D70EFF3DA}" type="slidenum">
              <a:rPr lang="ko-KR" altLang="en-US" smtClean="0"/>
              <a:t>45</a:t>
            </a:fld>
            <a:endParaRPr lang="ko-KR" altLang="en-US"/>
          </a:p>
        </p:txBody>
      </p:sp>
    </p:spTree>
    <p:extLst>
      <p:ext uri="{BB962C8B-B14F-4D97-AF65-F5344CB8AC3E}">
        <p14:creationId xmlns:p14="http://schemas.microsoft.com/office/powerpoint/2010/main" val="4185426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지금까지의 내용을 그림으로 정리해보겠습니다</a:t>
            </a:r>
            <a:r>
              <a:rPr lang="en-US" altLang="ko-KR" dirty="0"/>
              <a:t>.</a:t>
            </a:r>
          </a:p>
          <a:p>
            <a:r>
              <a:rPr lang="ko-KR" altLang="en-US" dirty="0"/>
              <a:t>여기에 </a:t>
            </a:r>
            <a:r>
              <a:rPr lang="en-US" altLang="ko-KR" dirty="0"/>
              <a:t>flat band</a:t>
            </a:r>
            <a:r>
              <a:rPr lang="ko-KR" altLang="en-US" dirty="0"/>
              <a:t>가 있고</a:t>
            </a:r>
            <a:r>
              <a:rPr lang="en-US" altLang="ko-KR" dirty="0"/>
              <a:t>, </a:t>
            </a:r>
            <a:r>
              <a:rPr lang="ko-KR" altLang="en-US" dirty="0"/>
              <a:t>자기장이 걸리면 </a:t>
            </a:r>
            <a:r>
              <a:rPr lang="en-US" altLang="ko-KR" dirty="0"/>
              <a:t>[A] </a:t>
            </a:r>
            <a:r>
              <a:rPr lang="ko-KR" altLang="en-US" dirty="0"/>
              <a:t>다른 </a:t>
            </a:r>
            <a:r>
              <a:rPr lang="en-US" altLang="ko-KR" dirty="0"/>
              <a:t>band</a:t>
            </a:r>
            <a:r>
              <a:rPr lang="ko-KR" altLang="en-US" dirty="0"/>
              <a:t>들과의 상호작용에 의해 </a:t>
            </a:r>
            <a:r>
              <a:rPr lang="en-US" altLang="ko-KR" dirty="0"/>
              <a:t>[A] band </a:t>
            </a:r>
            <a:r>
              <a:rPr lang="ko-KR" altLang="en-US" dirty="0"/>
              <a:t>구조가 변하게 됩니다</a:t>
            </a:r>
            <a:r>
              <a:rPr lang="en-US" altLang="ko-KR" dirty="0"/>
              <a:t>.</a:t>
            </a:r>
          </a:p>
          <a:p>
            <a:r>
              <a:rPr lang="ko-KR" altLang="en-US" dirty="0"/>
              <a:t>이렇게 수정된 </a:t>
            </a:r>
            <a:r>
              <a:rPr lang="en-US" altLang="ko-KR" dirty="0"/>
              <a:t>band </a:t>
            </a:r>
            <a:r>
              <a:rPr lang="ko-KR" altLang="en-US" dirty="0"/>
              <a:t>구조에서는 </a:t>
            </a:r>
            <a:r>
              <a:rPr lang="en-US" altLang="ko-KR" dirty="0"/>
              <a:t>Landau level</a:t>
            </a:r>
            <a:r>
              <a:rPr lang="ko-KR" altLang="en-US" dirty="0"/>
              <a:t>들이 원래의 </a:t>
            </a:r>
            <a:r>
              <a:rPr lang="en-US" altLang="ko-KR" dirty="0"/>
              <a:t>flat band </a:t>
            </a:r>
            <a:r>
              <a:rPr lang="ko-KR" altLang="en-US" dirty="0"/>
              <a:t>에너지를 벗어나서 </a:t>
            </a:r>
            <a:r>
              <a:rPr lang="ko-KR" altLang="en-US" baseline="0" dirty="0"/>
              <a:t>생길 수 있습니다</a:t>
            </a:r>
            <a:r>
              <a:rPr lang="en-US" altLang="ko-KR" baseline="0" dirty="0"/>
              <a:t>. </a:t>
            </a:r>
            <a:r>
              <a:rPr lang="ko-KR" altLang="en-US" baseline="0" dirty="0"/>
              <a:t>그리고 </a:t>
            </a:r>
            <a:r>
              <a:rPr lang="en-US" altLang="ko-KR" baseline="0" dirty="0"/>
              <a:t>Landau level</a:t>
            </a:r>
            <a:r>
              <a:rPr lang="ko-KR" altLang="en-US" baseline="0" dirty="0"/>
              <a:t> </a:t>
            </a:r>
            <a:r>
              <a:rPr lang="en-US" altLang="ko-KR" baseline="0" dirty="0" err="1"/>
              <a:t>energ</a:t>
            </a:r>
            <a:r>
              <a:rPr lang="ko-KR" altLang="en-US" baseline="0" dirty="0"/>
              <a:t>의 최대값과 최소값은 수정된 </a:t>
            </a:r>
            <a:r>
              <a:rPr lang="en-US" altLang="ko-KR" baseline="0" dirty="0"/>
              <a:t>band </a:t>
            </a:r>
            <a:r>
              <a:rPr lang="ko-KR" altLang="en-US" baseline="0" dirty="0"/>
              <a:t>구조의 최대값과 최소값으로 예측할 수 있습니다</a:t>
            </a:r>
            <a:r>
              <a:rPr lang="en-US" altLang="ko-KR" baseline="0" dirty="0"/>
              <a:t>.</a:t>
            </a:r>
          </a:p>
          <a:p>
            <a:r>
              <a:rPr lang="ko-KR" altLang="en-US" baseline="0" dirty="0"/>
              <a:t>따라서 저희는 </a:t>
            </a:r>
            <a:r>
              <a:rPr lang="en-US" altLang="ko-KR" baseline="0" dirty="0"/>
              <a:t>Landau level</a:t>
            </a:r>
            <a:r>
              <a:rPr lang="ko-KR" altLang="en-US" baseline="0" dirty="0"/>
              <a:t>의 </a:t>
            </a:r>
            <a:r>
              <a:rPr lang="en-US" altLang="ko-KR" baseline="0" dirty="0" err="1"/>
              <a:t>spreadin</a:t>
            </a:r>
            <a:r>
              <a:rPr lang="ko-KR" altLang="en-US" baseline="0" dirty="0"/>
              <a:t>의 크기를</a:t>
            </a:r>
            <a:r>
              <a:rPr lang="en-US" altLang="ko-KR" baseline="0" dirty="0"/>
              <a:t> </a:t>
            </a:r>
            <a:r>
              <a:rPr lang="ko-KR" altLang="en-US" baseline="0" dirty="0"/>
              <a:t>수정된 </a:t>
            </a:r>
            <a:r>
              <a:rPr lang="en-US" altLang="ko-KR" baseline="0" dirty="0"/>
              <a:t>band </a:t>
            </a:r>
            <a:r>
              <a:rPr lang="ko-KR" altLang="en-US" baseline="0" dirty="0"/>
              <a:t>구조의 최대값과 최소값의 차이로 정하였습니다</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8C096B9B-CD07-4799-B10F-936D70EFF3DA}" type="slidenum">
              <a:rPr lang="ko-KR" altLang="en-US" smtClean="0"/>
              <a:t>46</a:t>
            </a:fld>
            <a:endParaRPr lang="ko-KR" altLang="en-US"/>
          </a:p>
        </p:txBody>
      </p:sp>
    </p:spTree>
    <p:extLst>
      <p:ext uri="{BB962C8B-B14F-4D97-AF65-F5344CB8AC3E}">
        <p14:creationId xmlns:p14="http://schemas.microsoft.com/office/powerpoint/2010/main" val="1333507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아까 봤던 모델을 다시 들여다보겠습니다</a:t>
            </a:r>
            <a:r>
              <a:rPr lang="en-US" altLang="ko-KR" dirty="0"/>
              <a:t>.</a:t>
            </a:r>
          </a:p>
          <a:p>
            <a:r>
              <a:rPr lang="en-US" altLang="ko-KR" dirty="0"/>
              <a:t>[A] Flat band</a:t>
            </a:r>
            <a:r>
              <a:rPr lang="ko-KR" altLang="en-US" dirty="0"/>
              <a:t>와 </a:t>
            </a:r>
            <a:r>
              <a:rPr lang="en-US" altLang="ko-KR" dirty="0"/>
              <a:t>dispersive band </a:t>
            </a:r>
            <a:r>
              <a:rPr lang="ko-KR" altLang="en-US" dirty="0"/>
              <a:t>사이의 </a:t>
            </a:r>
            <a:r>
              <a:rPr lang="en-US" altLang="ko-KR" dirty="0"/>
              <a:t>fidelity tensor</a:t>
            </a:r>
            <a:r>
              <a:rPr lang="ko-KR" altLang="en-US" dirty="0"/>
              <a:t>가 </a:t>
            </a:r>
            <a:r>
              <a:rPr lang="en-US" altLang="ko-KR" dirty="0"/>
              <a:t>0</a:t>
            </a:r>
            <a:r>
              <a:rPr lang="en-US" altLang="ko-KR" baseline="0" dirty="0"/>
              <a:t> </a:t>
            </a:r>
            <a:r>
              <a:rPr lang="ko-KR" altLang="en-US" baseline="0" dirty="0"/>
              <a:t>아니기 때문에</a:t>
            </a:r>
            <a:r>
              <a:rPr lang="en-US" altLang="ko-KR" baseline="0" dirty="0"/>
              <a:t>, </a:t>
            </a:r>
            <a:r>
              <a:rPr lang="ko-KR" altLang="en-US" baseline="0" dirty="0"/>
              <a:t>자기장이 걸리면 </a:t>
            </a:r>
            <a:r>
              <a:rPr lang="en-US" altLang="ko-KR" baseline="0" dirty="0"/>
              <a:t>[A]</a:t>
            </a:r>
            <a:r>
              <a:rPr lang="ko-KR" altLang="en-US" baseline="0" dirty="0"/>
              <a:t> </a:t>
            </a:r>
            <a:r>
              <a:rPr lang="en-US" altLang="ko-KR" baseline="0" dirty="0"/>
              <a:t>flat band</a:t>
            </a:r>
            <a:r>
              <a:rPr lang="ko-KR" altLang="en-US" baseline="0" dirty="0"/>
              <a:t>의 </a:t>
            </a:r>
            <a:r>
              <a:rPr lang="en-US" altLang="ko-KR" baseline="0" dirty="0"/>
              <a:t>band </a:t>
            </a:r>
            <a:r>
              <a:rPr lang="ko-KR" altLang="en-US" baseline="0" dirty="0"/>
              <a:t>구조가 변하게 됩니다</a:t>
            </a:r>
            <a:r>
              <a:rPr lang="en-US" altLang="ko-KR" baseline="0" dirty="0"/>
              <a:t>.</a:t>
            </a:r>
          </a:p>
          <a:p>
            <a:r>
              <a:rPr lang="ko-KR" altLang="en-US" baseline="0" dirty="0"/>
              <a:t>이 수정된 </a:t>
            </a:r>
            <a:r>
              <a:rPr lang="en-US" altLang="ko-KR" baseline="0" dirty="0"/>
              <a:t>band </a:t>
            </a:r>
            <a:r>
              <a:rPr lang="ko-KR" altLang="en-US" baseline="0" dirty="0"/>
              <a:t>구조의 </a:t>
            </a:r>
            <a:r>
              <a:rPr lang="ko-KR" altLang="en-US" baseline="0" dirty="0" err="1"/>
              <a:t>극값들로부터</a:t>
            </a:r>
            <a:r>
              <a:rPr lang="ko-KR" altLang="en-US" baseline="0" dirty="0"/>
              <a:t> </a:t>
            </a:r>
            <a:r>
              <a:rPr lang="en-US" altLang="ko-KR" baseline="0" dirty="0"/>
              <a:t>[A] Landau level spreading</a:t>
            </a:r>
            <a:r>
              <a:rPr lang="ko-KR" altLang="en-US" baseline="0" dirty="0"/>
              <a:t>의 </a:t>
            </a:r>
            <a:r>
              <a:rPr lang="en-US" altLang="ko-KR" baseline="0" dirty="0"/>
              <a:t>upper bound</a:t>
            </a:r>
            <a:r>
              <a:rPr lang="ko-KR" altLang="en-US" baseline="0" dirty="0"/>
              <a:t>와 </a:t>
            </a:r>
            <a:r>
              <a:rPr lang="en-US" altLang="ko-KR" baseline="0" dirty="0"/>
              <a:t>lower bound</a:t>
            </a:r>
            <a:r>
              <a:rPr lang="ko-KR" altLang="en-US" baseline="0" dirty="0"/>
              <a:t>를 예상할 수 있습니다</a:t>
            </a:r>
            <a:r>
              <a:rPr lang="en-US" altLang="ko-KR" baseline="0" dirty="0"/>
              <a:t>.</a:t>
            </a:r>
          </a:p>
          <a:p>
            <a:r>
              <a:rPr lang="ko-KR" altLang="en-US" dirty="0"/>
              <a:t>이</a:t>
            </a:r>
            <a:r>
              <a:rPr lang="ko-KR" altLang="en-US" baseline="0" dirty="0"/>
              <a:t> </a:t>
            </a:r>
            <a:r>
              <a:rPr lang="en-US" altLang="ko-KR" baseline="0" dirty="0"/>
              <a:t>bound</a:t>
            </a:r>
            <a:r>
              <a:rPr lang="ko-KR" altLang="en-US" baseline="0" dirty="0"/>
              <a:t>들을 자기장을 걸어 얻은 </a:t>
            </a:r>
            <a:r>
              <a:rPr lang="en-US" altLang="ko-KR" baseline="0" dirty="0"/>
              <a:t>Landau level spectrum</a:t>
            </a:r>
            <a:r>
              <a:rPr lang="ko-KR" altLang="en-US" baseline="0" dirty="0"/>
              <a:t>과 겹쳐보면</a:t>
            </a:r>
            <a:r>
              <a:rPr lang="en-US" altLang="ko-KR" baseline="0" dirty="0"/>
              <a:t>, </a:t>
            </a:r>
            <a:r>
              <a:rPr lang="ko-KR" altLang="en-US" baseline="0" dirty="0"/>
              <a:t>아주 잘 들어맞네요</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8C096B9B-CD07-4799-B10F-936D70EFF3DA}" type="slidenum">
              <a:rPr lang="ko-KR" altLang="en-US" smtClean="0"/>
              <a:t>47</a:t>
            </a:fld>
            <a:endParaRPr lang="ko-KR" altLang="en-US"/>
          </a:p>
        </p:txBody>
      </p:sp>
    </p:spTree>
    <p:extLst>
      <p:ext uri="{BB962C8B-B14F-4D97-AF65-F5344CB8AC3E}">
        <p14:creationId xmlns:p14="http://schemas.microsoft.com/office/powerpoint/2010/main" val="2663014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Fidelity</a:t>
            </a:r>
            <a:r>
              <a:rPr lang="en-US" altLang="ko-KR" baseline="0" dirty="0"/>
              <a:t> tensor</a:t>
            </a:r>
            <a:r>
              <a:rPr lang="ko-KR" altLang="en-US" baseline="0" dirty="0"/>
              <a:t>들이 </a:t>
            </a:r>
            <a:r>
              <a:rPr lang="en-US" altLang="ko-KR" baseline="0" dirty="0"/>
              <a:t>symmetry</a:t>
            </a:r>
            <a:r>
              <a:rPr lang="ko-KR" altLang="en-US" baseline="0" dirty="0"/>
              <a:t>에 의해 어떻게 변하는지 분석해보면</a:t>
            </a:r>
            <a:r>
              <a:rPr lang="en-US" altLang="ko-KR" baseline="0" dirty="0"/>
              <a:t>, </a:t>
            </a:r>
            <a:r>
              <a:rPr lang="ko-KR" altLang="en-US" baseline="0" dirty="0"/>
              <a:t>몇가지 의미 있는 결과들을 이끌어낼 수 있습니다</a:t>
            </a:r>
            <a:r>
              <a:rPr lang="en-US" altLang="ko-KR" baseline="0" dirty="0"/>
              <a:t>.</a:t>
            </a:r>
          </a:p>
          <a:p>
            <a:r>
              <a:rPr lang="ko-KR" altLang="en-US" baseline="0" dirty="0"/>
              <a:t>시공간 반전 대칭이 있으면 </a:t>
            </a:r>
            <a:r>
              <a:rPr lang="en-US" altLang="ko-KR" baseline="0" dirty="0"/>
              <a:t>Bloch wave function</a:t>
            </a:r>
            <a:r>
              <a:rPr lang="ko-KR" altLang="en-US" baseline="0" dirty="0"/>
              <a:t>은 </a:t>
            </a:r>
            <a:r>
              <a:rPr lang="ko-KR" altLang="en-US" baseline="0" dirty="0" err="1"/>
              <a:t>실수값을</a:t>
            </a:r>
            <a:r>
              <a:rPr lang="ko-KR" altLang="en-US" baseline="0" dirty="0"/>
              <a:t> 가지게 됩니다</a:t>
            </a:r>
            <a:r>
              <a:rPr lang="en-US" altLang="ko-KR" baseline="0" dirty="0"/>
              <a:t>.</a:t>
            </a:r>
          </a:p>
          <a:p>
            <a:r>
              <a:rPr lang="ko-KR" altLang="en-US" baseline="0" dirty="0"/>
              <a:t>이 때문에 </a:t>
            </a:r>
            <a:r>
              <a:rPr lang="en-US" altLang="ko-KR" baseline="0" dirty="0"/>
              <a:t>fidelity tensor</a:t>
            </a:r>
            <a:r>
              <a:rPr lang="ko-KR" altLang="en-US" baseline="0" dirty="0"/>
              <a:t>도 실수가 되고</a:t>
            </a:r>
            <a:r>
              <a:rPr lang="en-US" altLang="ko-KR" baseline="0" dirty="0"/>
              <a:t>, [A] </a:t>
            </a:r>
            <a:r>
              <a:rPr lang="ko-KR" altLang="en-US" baseline="0" dirty="0"/>
              <a:t>자기 모멘트를 만들어내는 각각의</a:t>
            </a:r>
            <a:r>
              <a:rPr lang="en-US" altLang="ko-KR" baseline="0" dirty="0"/>
              <a:t> interband </a:t>
            </a:r>
            <a:r>
              <a:rPr lang="ko-KR" altLang="en-US" baseline="0" dirty="0"/>
              <a:t>효과가 사라진다는 것을 알 수 있습니다</a:t>
            </a:r>
            <a:r>
              <a:rPr lang="en-US" altLang="ko-KR" baseline="0" dirty="0"/>
              <a:t>.</a:t>
            </a:r>
          </a:p>
          <a:p>
            <a:r>
              <a:rPr lang="en-US" altLang="ko-KR" baseline="0" dirty="0"/>
              <a:t>[A] </a:t>
            </a:r>
            <a:r>
              <a:rPr lang="ko-KR" altLang="en-US" baseline="0" dirty="0"/>
              <a:t>따라서 </a:t>
            </a:r>
            <a:r>
              <a:rPr lang="en-US" altLang="ko-KR" baseline="0" dirty="0"/>
              <a:t>B-linear term</a:t>
            </a:r>
            <a:r>
              <a:rPr lang="ko-KR" altLang="en-US" baseline="0" dirty="0"/>
              <a:t>이 사라지기 때문에</a:t>
            </a:r>
            <a:r>
              <a:rPr lang="en-US" altLang="ko-KR" baseline="0" dirty="0"/>
              <a:t>, [A] </a:t>
            </a:r>
            <a:r>
              <a:rPr lang="ko-KR" altLang="en-US" baseline="0" dirty="0"/>
              <a:t>수정된 </a:t>
            </a:r>
            <a:r>
              <a:rPr lang="en-US" altLang="ko-KR" baseline="0" dirty="0"/>
              <a:t>band </a:t>
            </a:r>
            <a:r>
              <a:rPr lang="ko-KR" altLang="en-US" baseline="0" dirty="0"/>
              <a:t>구조와 이에 따른 </a:t>
            </a:r>
            <a:r>
              <a:rPr lang="en-US" altLang="ko-KR" baseline="0" dirty="0"/>
              <a:t>LLS</a:t>
            </a:r>
            <a:r>
              <a:rPr lang="ko-KR" altLang="en-US" baseline="0" dirty="0"/>
              <a:t>는 자기장의 제곱에 비례하게 될 것입니다</a:t>
            </a:r>
            <a:r>
              <a:rPr lang="en-US" altLang="ko-KR" baseline="0" dirty="0"/>
              <a:t>. [A]</a:t>
            </a:r>
          </a:p>
          <a:p>
            <a:r>
              <a:rPr lang="ko-KR" altLang="en-US" baseline="0" dirty="0"/>
              <a:t>이를 </a:t>
            </a:r>
            <a:r>
              <a:rPr lang="en-US" altLang="ko-KR" baseline="0" dirty="0"/>
              <a:t>model </a:t>
            </a:r>
            <a:r>
              <a:rPr lang="ko-KR" altLang="en-US" baseline="0" dirty="0"/>
              <a:t>계산으로도 확인해볼 수 있습니다</a:t>
            </a:r>
            <a:r>
              <a:rPr lang="en-US" altLang="ko-KR" baseline="0" dirty="0"/>
              <a:t>.</a:t>
            </a:r>
          </a:p>
          <a:p>
            <a:r>
              <a:rPr lang="en-US" altLang="ko-KR" dirty="0"/>
              <a:t>[A] </a:t>
            </a:r>
            <a:r>
              <a:rPr lang="ko-KR" altLang="en-US" dirty="0"/>
              <a:t>사각 격자에서 </a:t>
            </a:r>
            <a:r>
              <a:rPr lang="en-US" altLang="ko-KR" dirty="0"/>
              <a:t>flat-band</a:t>
            </a:r>
            <a:r>
              <a:rPr lang="en-US" altLang="ko-KR" baseline="0" dirty="0"/>
              <a:t> system</a:t>
            </a:r>
            <a:r>
              <a:rPr lang="ko-KR" altLang="en-US" baseline="0" dirty="0"/>
              <a:t>을 만들고</a:t>
            </a:r>
            <a:r>
              <a:rPr lang="en-US" altLang="ko-KR" baseline="0" dirty="0"/>
              <a:t>, [A] Landau level spectrum</a:t>
            </a:r>
            <a:r>
              <a:rPr lang="ko-KR" altLang="en-US" baseline="0" dirty="0"/>
              <a:t>을 구해보았습니다</a:t>
            </a:r>
            <a:r>
              <a:rPr lang="en-US" altLang="ko-KR" baseline="0" dirty="0"/>
              <a:t>.</a:t>
            </a:r>
          </a:p>
          <a:p>
            <a:r>
              <a:rPr lang="en-US" altLang="ko-KR" baseline="0" dirty="0"/>
              <a:t>[A] </a:t>
            </a:r>
            <a:r>
              <a:rPr lang="ko-KR" altLang="en-US" baseline="0" dirty="0"/>
              <a:t>자기장이 약한 영역에서</a:t>
            </a:r>
            <a:r>
              <a:rPr lang="en-US" altLang="ko-KR" baseline="0" dirty="0"/>
              <a:t>, Landau level</a:t>
            </a:r>
            <a:r>
              <a:rPr lang="ko-KR" altLang="en-US" baseline="0" dirty="0"/>
              <a:t>들이 자기장에 아주 약하게 의존하는 것이 보이는데</a:t>
            </a:r>
            <a:r>
              <a:rPr lang="en-US" altLang="ko-KR" baseline="0" dirty="0"/>
              <a:t>, Landau level</a:t>
            </a:r>
            <a:r>
              <a:rPr lang="ko-KR" altLang="en-US" baseline="0" dirty="0"/>
              <a:t>들의 </a:t>
            </a:r>
            <a:r>
              <a:rPr lang="en-US" altLang="ko-KR" baseline="0" dirty="0"/>
              <a:t>upper bound</a:t>
            </a:r>
            <a:r>
              <a:rPr lang="ko-KR" altLang="en-US" baseline="0" dirty="0"/>
              <a:t>와 </a:t>
            </a:r>
            <a:r>
              <a:rPr lang="en-US" altLang="ko-KR" baseline="0" dirty="0"/>
              <a:t>lower bound</a:t>
            </a:r>
            <a:r>
              <a:rPr lang="ko-KR" altLang="en-US" baseline="0" dirty="0"/>
              <a:t>가 실제로 자기장의 제곱에 비례함을 확인할</a:t>
            </a:r>
            <a:r>
              <a:rPr lang="en-US" altLang="ko-KR" baseline="0" dirty="0"/>
              <a:t> </a:t>
            </a:r>
            <a:r>
              <a:rPr lang="ko-KR" altLang="en-US" baseline="0" dirty="0"/>
              <a:t>수 있습니다</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8C096B9B-CD07-4799-B10F-936D70EFF3DA}" type="slidenum">
              <a:rPr lang="ko-KR" altLang="en-US" smtClean="0"/>
              <a:t>48</a:t>
            </a:fld>
            <a:endParaRPr lang="ko-KR" altLang="en-US"/>
          </a:p>
        </p:txBody>
      </p:sp>
    </p:spTree>
    <p:extLst>
      <p:ext uri="{BB962C8B-B14F-4D97-AF65-F5344CB8AC3E}">
        <p14:creationId xmlns:p14="http://schemas.microsoft.com/office/powerpoint/2010/main" val="536374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마지막으로 </a:t>
            </a:r>
            <a:r>
              <a:rPr lang="en-US" altLang="ko-KR" dirty="0"/>
              <a:t>Chiral</a:t>
            </a:r>
            <a:r>
              <a:rPr lang="en-US" altLang="ko-KR" baseline="0" dirty="0"/>
              <a:t> symmetry</a:t>
            </a:r>
            <a:r>
              <a:rPr lang="ko-KR" altLang="en-US" baseline="0" dirty="0"/>
              <a:t>가 있는 경우를 보겠습니다</a:t>
            </a:r>
            <a:r>
              <a:rPr lang="en-US" altLang="ko-KR" baseline="0" dirty="0"/>
              <a:t>.</a:t>
            </a:r>
          </a:p>
          <a:p>
            <a:r>
              <a:rPr lang="ko-KR" altLang="en-US" dirty="0"/>
              <a:t>이런 </a:t>
            </a:r>
            <a:r>
              <a:rPr lang="en-US" altLang="ko-KR" dirty="0"/>
              <a:t>system</a:t>
            </a:r>
            <a:r>
              <a:rPr lang="ko-KR" altLang="en-US" dirty="0"/>
              <a:t>은 에너지 </a:t>
            </a:r>
            <a:r>
              <a:rPr lang="en-US" altLang="ko-KR" dirty="0"/>
              <a:t>0</a:t>
            </a:r>
            <a:r>
              <a:rPr lang="ko-KR" altLang="en-US" dirty="0"/>
              <a:t>의 위아래로 대칭적인 </a:t>
            </a:r>
            <a:r>
              <a:rPr lang="en-US" altLang="ko-KR" dirty="0"/>
              <a:t>band </a:t>
            </a:r>
            <a:r>
              <a:rPr lang="ko-KR" altLang="en-US" dirty="0"/>
              <a:t>구조를 가집니다</a:t>
            </a:r>
            <a:r>
              <a:rPr lang="en-US" altLang="ko-KR" dirty="0"/>
              <a:t>.</a:t>
            </a:r>
            <a:endParaRPr lang="en-US" altLang="ko-KR" baseline="0" dirty="0"/>
          </a:p>
          <a:p>
            <a:r>
              <a:rPr lang="en-US" altLang="ko-KR" baseline="0" dirty="0"/>
              <a:t>a</a:t>
            </a:r>
            <a:r>
              <a:rPr lang="ko-KR" altLang="en-US" baseline="0" dirty="0"/>
              <a:t>와 </a:t>
            </a:r>
            <a:r>
              <a:rPr lang="en-US" altLang="ko-KR" baseline="0" dirty="0"/>
              <a:t>alpha, b</a:t>
            </a:r>
            <a:r>
              <a:rPr lang="ko-KR" altLang="en-US" baseline="0" dirty="0"/>
              <a:t>와 </a:t>
            </a:r>
            <a:r>
              <a:rPr lang="en-US" altLang="ko-KR" baseline="0" dirty="0"/>
              <a:t>beta</a:t>
            </a:r>
            <a:r>
              <a:rPr lang="ko-KR" altLang="en-US" baseline="0" dirty="0"/>
              <a:t> </a:t>
            </a:r>
            <a:r>
              <a:rPr lang="en-US" altLang="ko-KR" baseline="0" dirty="0"/>
              <a:t>band</a:t>
            </a:r>
            <a:r>
              <a:rPr lang="ko-KR" altLang="en-US" baseline="0" dirty="0"/>
              <a:t>들은 </a:t>
            </a:r>
            <a:r>
              <a:rPr lang="en-US" altLang="ko-KR" baseline="0" dirty="0"/>
              <a:t>chiral symmetry</a:t>
            </a:r>
            <a:r>
              <a:rPr lang="ko-KR" altLang="en-US" baseline="0" dirty="0"/>
              <a:t>에 의한 짝을 이루게 되는데</a:t>
            </a:r>
            <a:r>
              <a:rPr lang="en-US" altLang="ko-KR" baseline="0" dirty="0"/>
              <a:t>,</a:t>
            </a:r>
          </a:p>
          <a:p>
            <a:r>
              <a:rPr lang="ko-KR" altLang="en-US" baseline="0" dirty="0"/>
              <a:t>이 짝들은 에너지는 반대로</a:t>
            </a:r>
            <a:r>
              <a:rPr lang="en-US" altLang="ko-KR" baseline="0" dirty="0"/>
              <a:t>, fidelity tensor</a:t>
            </a:r>
            <a:r>
              <a:rPr lang="ko-KR" altLang="en-US" baseline="0" dirty="0"/>
              <a:t>는 같은 부호</a:t>
            </a:r>
            <a:r>
              <a:rPr lang="en-US" altLang="ko-KR" baseline="0" dirty="0"/>
              <a:t>, </a:t>
            </a:r>
            <a:r>
              <a:rPr lang="ko-KR" altLang="en-US" baseline="0" dirty="0"/>
              <a:t>같은 값을 가집니다</a:t>
            </a:r>
            <a:r>
              <a:rPr lang="en-US" altLang="ko-KR" baseline="0" dirty="0"/>
              <a:t>.</a:t>
            </a:r>
          </a:p>
          <a:p>
            <a:r>
              <a:rPr lang="ko-KR" altLang="en-US" baseline="0" dirty="0"/>
              <a:t>따라서 </a:t>
            </a:r>
            <a:r>
              <a:rPr lang="en-US" altLang="ko-KR" baseline="0" dirty="0"/>
              <a:t>[A] </a:t>
            </a:r>
            <a:r>
              <a:rPr lang="ko-KR" altLang="en-US" baseline="0" dirty="0"/>
              <a:t>각각의 </a:t>
            </a:r>
            <a:r>
              <a:rPr lang="en-US" altLang="ko-KR" baseline="0" dirty="0"/>
              <a:t>band</a:t>
            </a:r>
            <a:r>
              <a:rPr lang="ko-KR" altLang="en-US" baseline="0" dirty="0"/>
              <a:t>들은 </a:t>
            </a:r>
            <a:r>
              <a:rPr lang="en-US" altLang="ko-KR" baseline="0" dirty="0"/>
              <a:t>flat band</a:t>
            </a:r>
            <a:r>
              <a:rPr lang="ko-KR" altLang="en-US" baseline="0" dirty="0"/>
              <a:t>와 상호작용하지만</a:t>
            </a:r>
            <a:r>
              <a:rPr lang="en-US" altLang="ko-KR" baseline="0" dirty="0"/>
              <a:t>, [A] </a:t>
            </a:r>
            <a:r>
              <a:rPr lang="ko-KR" altLang="en-US" baseline="0" dirty="0"/>
              <a:t>서로 상쇄가 되어</a:t>
            </a:r>
            <a:r>
              <a:rPr lang="en-US" altLang="ko-KR" baseline="0" dirty="0"/>
              <a:t>, B-linear term</a:t>
            </a:r>
            <a:r>
              <a:rPr lang="ko-KR" altLang="en-US" baseline="0" dirty="0"/>
              <a:t>이 사라지게 됩니다</a:t>
            </a:r>
            <a:r>
              <a:rPr lang="en-US" altLang="ko-KR" baseline="0" dirty="0"/>
              <a:t>.</a:t>
            </a:r>
          </a:p>
          <a:p>
            <a:r>
              <a:rPr lang="en-US" altLang="ko-KR" baseline="0" dirty="0"/>
              <a:t>[A] </a:t>
            </a:r>
            <a:r>
              <a:rPr lang="ko-KR" altLang="en-US" baseline="0" dirty="0"/>
              <a:t>저희는 더 나아가 </a:t>
            </a:r>
            <a:r>
              <a:rPr lang="en-US" altLang="ko-KR" baseline="0" dirty="0"/>
              <a:t>spreading</a:t>
            </a:r>
            <a:r>
              <a:rPr lang="ko-KR" altLang="en-US" baseline="0" dirty="0"/>
              <a:t>이 아예 생기지 않음을 보였습니다</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8C096B9B-CD07-4799-B10F-936D70EFF3DA}" type="slidenum">
              <a:rPr lang="ko-KR" altLang="en-US" smtClean="0"/>
              <a:t>49</a:t>
            </a:fld>
            <a:endParaRPr lang="ko-KR" altLang="en-US"/>
          </a:p>
        </p:txBody>
      </p:sp>
    </p:spTree>
    <p:extLst>
      <p:ext uri="{BB962C8B-B14F-4D97-AF65-F5344CB8AC3E}">
        <p14:creationId xmlns:p14="http://schemas.microsoft.com/office/powerpoint/2010/main" val="250341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5</a:t>
            </a:fld>
            <a:endParaRPr lang="ko-KR" altLang="en-US"/>
          </a:p>
        </p:txBody>
      </p:sp>
    </p:spTree>
    <p:extLst>
      <p:ext uri="{BB962C8B-B14F-4D97-AF65-F5344CB8AC3E}">
        <p14:creationId xmlns:p14="http://schemas.microsoft.com/office/powerpoint/2010/main" val="699600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사실</a:t>
            </a:r>
            <a:r>
              <a:rPr lang="en-US" altLang="ko-KR" dirty="0"/>
              <a:t>, </a:t>
            </a:r>
            <a:r>
              <a:rPr lang="ko-KR" altLang="en-US" dirty="0"/>
              <a:t>이 결과는 여러 개의 </a:t>
            </a:r>
            <a:r>
              <a:rPr lang="en-US" altLang="ko-KR" dirty="0"/>
              <a:t>flat band</a:t>
            </a:r>
            <a:r>
              <a:rPr lang="ko-KR" altLang="en-US" dirty="0"/>
              <a:t>가 겹쳐있을 때에도 유효하기에</a:t>
            </a:r>
            <a:r>
              <a:rPr lang="en-US" altLang="ko-KR" dirty="0"/>
              <a:t>, 2</a:t>
            </a:r>
            <a:r>
              <a:rPr lang="ko-KR" altLang="en-US" dirty="0"/>
              <a:t>개의 </a:t>
            </a:r>
            <a:r>
              <a:rPr lang="en-US" altLang="ko-KR" dirty="0"/>
              <a:t>flat band</a:t>
            </a:r>
            <a:r>
              <a:rPr lang="ko-KR" altLang="en-US" dirty="0"/>
              <a:t>가 겹쳐있는 </a:t>
            </a:r>
            <a:r>
              <a:rPr lang="en-US" altLang="ko-KR" baseline="0" dirty="0"/>
              <a:t>twisted bilayer graphene</a:t>
            </a:r>
            <a:r>
              <a:rPr lang="ko-KR" altLang="en-US" baseline="0" dirty="0"/>
              <a:t>의 </a:t>
            </a:r>
            <a:r>
              <a:rPr lang="en-US" altLang="ko-KR" baseline="0" dirty="0"/>
              <a:t>Landau level spectrum</a:t>
            </a:r>
            <a:r>
              <a:rPr lang="ko-KR" altLang="en-US" baseline="0" dirty="0"/>
              <a:t>을 계산해보았습니다</a:t>
            </a:r>
            <a:r>
              <a:rPr lang="en-US" altLang="ko-KR" baseline="0" dirty="0"/>
              <a:t>.</a:t>
            </a:r>
          </a:p>
          <a:p>
            <a:r>
              <a:rPr lang="ko-KR" altLang="en-US" baseline="0" dirty="0"/>
              <a:t>앞서 예상한 것처럼</a:t>
            </a:r>
            <a:r>
              <a:rPr lang="en-US" altLang="ko-KR" baseline="0" dirty="0"/>
              <a:t>, spreading</a:t>
            </a:r>
            <a:r>
              <a:rPr lang="ko-KR" altLang="en-US" baseline="0" dirty="0"/>
              <a:t>이 생기지 않네요</a:t>
            </a:r>
            <a:r>
              <a:rPr lang="en-US" altLang="ko-KR" baseline="0" dirty="0"/>
              <a:t>.</a:t>
            </a:r>
          </a:p>
          <a:p>
            <a:r>
              <a:rPr lang="ko-KR" altLang="en-US" baseline="0" dirty="0"/>
              <a:t>다만 </a:t>
            </a:r>
            <a:r>
              <a:rPr lang="ko-KR" altLang="en-US" dirty="0"/>
              <a:t>이렇게 중간에 </a:t>
            </a:r>
            <a:r>
              <a:rPr lang="en-US" altLang="ko-KR" dirty="0"/>
              <a:t>gap closing</a:t>
            </a:r>
            <a:r>
              <a:rPr lang="ko-KR" altLang="en-US" dirty="0"/>
              <a:t>이 생기면</a:t>
            </a:r>
            <a:r>
              <a:rPr lang="en-US" altLang="ko-KR" dirty="0"/>
              <a:t>, </a:t>
            </a:r>
            <a:r>
              <a:rPr lang="ko-KR" altLang="en-US" dirty="0"/>
              <a:t>그 이후부터는 </a:t>
            </a:r>
            <a:r>
              <a:rPr lang="en-US" altLang="ko-KR" dirty="0"/>
              <a:t>spreading</a:t>
            </a:r>
            <a:r>
              <a:rPr lang="ko-KR" altLang="en-US" dirty="0"/>
              <a:t>이 생긴다는 점도 확인할 수 있었습니다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8C096B9B-CD07-4799-B10F-936D70EFF3DA}" type="slidenum">
              <a:rPr lang="ko-KR" altLang="en-US" smtClean="0"/>
              <a:t>50</a:t>
            </a:fld>
            <a:endParaRPr lang="ko-KR" altLang="en-US"/>
          </a:p>
        </p:txBody>
      </p:sp>
    </p:spTree>
    <p:extLst>
      <p:ext uri="{BB962C8B-B14F-4D97-AF65-F5344CB8AC3E}">
        <p14:creationId xmlns:p14="http://schemas.microsoft.com/office/powerpoint/2010/main" val="200690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main topic I am going to discuss in this talk is about the geometric properties of flat bands. In particular, I am interested in a particular class of flat bands, which we call singular flat bands, whose precise definition will be given later. Here is the band structure that I am interested in. One peculiar property of this band structure is that there is a band touching between the flat band and another parabolic band at a single point, which can actually appear in </a:t>
            </a:r>
            <a:r>
              <a:rPr lang="en-US" altLang="ko-KR" dirty="0" err="1"/>
              <a:t>kagome</a:t>
            </a:r>
            <a:r>
              <a:rPr lang="en-US" altLang="ko-KR" dirty="0"/>
              <a:t> lattice shown before. The presence of such a band crossing is a key property of the singular flat band. I am going to tell you what is the singular flat band, why geometry matters in flat bands, and the how the flat band geometry and Landau levels are related.</a:t>
            </a:r>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6</a:t>
            </a:fld>
            <a:endParaRPr lang="ko-KR" altLang="en-US"/>
          </a:p>
        </p:txBody>
      </p:sp>
    </p:spTree>
    <p:extLst>
      <p:ext uri="{BB962C8B-B14F-4D97-AF65-F5344CB8AC3E}">
        <p14:creationId xmlns:p14="http://schemas.microsoft.com/office/powerpoint/2010/main" val="160657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main topic I am going to discuss in this talk is about the geometric properties of flat bands. In particular, I am interested in a particular class of flat bands, which we call singular flat bands, whose precise definition will be given later. Here is the band structure that I am interested in. One peculiar property of this band structure is that there is a band touching between the flat band and another parabolic band at a single point, which can actually appear in </a:t>
            </a:r>
            <a:r>
              <a:rPr lang="en-US" altLang="ko-KR" dirty="0" err="1"/>
              <a:t>kagome</a:t>
            </a:r>
            <a:r>
              <a:rPr lang="en-US" altLang="ko-KR" dirty="0"/>
              <a:t> lattice shown before. The presence of such a band crossing is a key property of the singular flat band. I am going to tell you what is the singular flat band, why geometry matters in flat bands, and the how the flat band geometry and Landau levels are related.</a:t>
            </a:r>
            <a:endParaRPr lang="ko-KR" altLang="en-US" dirty="0"/>
          </a:p>
        </p:txBody>
      </p:sp>
      <p:sp>
        <p:nvSpPr>
          <p:cNvPr id="4" name="슬라이드 번호 개체 틀 3"/>
          <p:cNvSpPr>
            <a:spLocks noGrp="1"/>
          </p:cNvSpPr>
          <p:nvPr>
            <p:ph type="sldNum" sz="quarter" idx="5"/>
          </p:nvPr>
        </p:nvSpPr>
        <p:spPr/>
        <p:txBody>
          <a:bodyPr/>
          <a:lstStyle/>
          <a:p>
            <a:fld id="{451BA1D8-ED1A-4DFF-B40E-CDB3959E2294}" type="slidenum">
              <a:rPr lang="ko-KR" altLang="en-US" smtClean="0"/>
              <a:t>7</a:t>
            </a:fld>
            <a:endParaRPr lang="ko-KR" altLang="en-US"/>
          </a:p>
        </p:txBody>
      </p:sp>
    </p:spTree>
    <p:extLst>
      <p:ext uri="{BB962C8B-B14F-4D97-AF65-F5344CB8AC3E}">
        <p14:creationId xmlns:p14="http://schemas.microsoft.com/office/powerpoint/2010/main" val="390521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For this, Let me first briefly remind you what is geometry. Geometry is a branch of mathematics that studies the sizes, shapes, dimensions of things. Here I’ve shown you three different types of 2D manifolds. You can easily figure out that they have different geometry. For more mathematical description of geometry of the manifold, there are two central notions we can use. That is the curvature and the distance. Namely, one can mathematically distinguish these manifolds by measuring the local curvature or by describing how the distance between two points are defined. Interestingly, such a geometric concept is also important when we describe quantum states. For instance, here I’ve shown you a gapped band structure of a 2D insulator. To fully understand the nature of this insulator, just showing the energy band dispersion is not enough. Additionally, we have to understand how the wave function of the valence band changes over the momentum space. For example. I’ve plotted how the wave function changes in the momentum space. Here each </a:t>
            </a:r>
            <a:r>
              <a:rPr lang="en-US" altLang="ko-KR" dirty="0" err="1"/>
              <a:t>arror</a:t>
            </a:r>
            <a:r>
              <a:rPr lang="en-US" altLang="ko-KR" dirty="0"/>
              <a:t> is a vector representing the wave function at each momentum. In general, the wave function of a band forms particular structure in the momentum space, the structure of the wave function reflects the physical properties of the system. For example, here are the structure of the wave functions in the momentum space for normal insulator and topological insulator. In the case of normal insulator, the vectors have no particular structure and just point to the same direction. On the other hand, in the case of topological insulators, one can clearly see the winding structure of the arrows, which form a so-called </a:t>
            </a:r>
            <a:r>
              <a:rPr lang="en-US" altLang="ko-KR" dirty="0" err="1"/>
              <a:t>skyrmion</a:t>
            </a:r>
            <a:r>
              <a:rPr lang="en-US" altLang="ko-KR" dirty="0"/>
              <a:t> texture. If we connect the head of the arrows, in the case of normal insulators, we see that the vectors form a flat 2D manifold. On the other hand, in topological insulators, the head of the arrows form a curved 2D manifold. This clearly show that the collection of the wave functions have a particular geometric structure in the momentum space. This geometry of the wave functions indicates the physical property of the system. </a:t>
            </a:r>
          </a:p>
        </p:txBody>
      </p:sp>
      <p:sp>
        <p:nvSpPr>
          <p:cNvPr id="4" name="슬라이드 번호 개체 틀 3"/>
          <p:cNvSpPr>
            <a:spLocks noGrp="1"/>
          </p:cNvSpPr>
          <p:nvPr>
            <p:ph type="sldNum" sz="quarter" idx="10"/>
          </p:nvPr>
        </p:nvSpPr>
        <p:spPr/>
        <p:txBody>
          <a:bodyPr/>
          <a:lstStyle/>
          <a:p>
            <a:fld id="{D12D63DA-8441-413F-B7BD-F546B0F2AE81}" type="slidenum">
              <a:rPr lang="ko-KR" altLang="en-US" smtClean="0"/>
              <a:t>8</a:t>
            </a:fld>
            <a:endParaRPr lang="ko-KR" altLang="en-US"/>
          </a:p>
        </p:txBody>
      </p:sp>
    </p:spTree>
    <p:extLst>
      <p:ext uri="{BB962C8B-B14F-4D97-AF65-F5344CB8AC3E}">
        <p14:creationId xmlns:p14="http://schemas.microsoft.com/office/powerpoint/2010/main" val="368166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general, the geometry of quantum states can be characterized by the quantum geometric tensor chi, which can be defined using the concept of Hilbert-Schmidt quantum distance. The HS quantum distance is defined in the following way. Here psi1, psi2 indicate two wave functions at two different points in the parameter space, such as the momentum space. When two wave functions are identical, their quantum distance is zero. On the other hand when two wave functions are orthogonal, their distance takes the largest value, 1. So this means that the quantum distance measures how similar two quantum states are. The more they are similar, the shorter their distance. In particular, when two parameters where the wave functions are defined are infinitesimally close, the quantum distance can be expanded up to quadratic order as here. Here we obtain the quantum geometric tensor. The imaginary part of the quantum geometric tensor is called the Berry curvature while its real part is called the quantum metric. Therefore, the quantum metric and Berry curvature are two central concepts determining the local geometry of wave functions.</a:t>
            </a:r>
            <a:endParaRPr lang="ko-KR" altLang="en-US" dirty="0"/>
          </a:p>
        </p:txBody>
      </p:sp>
      <p:sp>
        <p:nvSpPr>
          <p:cNvPr id="4" name="슬라이드 번호 개체 틀 3"/>
          <p:cNvSpPr>
            <a:spLocks noGrp="1"/>
          </p:cNvSpPr>
          <p:nvPr>
            <p:ph type="sldNum" sz="quarter" idx="10"/>
          </p:nvPr>
        </p:nvSpPr>
        <p:spPr/>
        <p:txBody>
          <a:bodyPr/>
          <a:lstStyle/>
          <a:p>
            <a:fld id="{D12D63DA-8441-413F-B7BD-F546B0F2AE81}" type="slidenum">
              <a:rPr lang="ko-KR" altLang="en-US" smtClean="0"/>
              <a:t>9</a:t>
            </a:fld>
            <a:endParaRPr lang="ko-KR" altLang="en-US"/>
          </a:p>
        </p:txBody>
      </p:sp>
    </p:spTree>
    <p:extLst>
      <p:ext uri="{BB962C8B-B14F-4D97-AF65-F5344CB8AC3E}">
        <p14:creationId xmlns:p14="http://schemas.microsoft.com/office/powerpoint/2010/main" val="56651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제목 및 부제">
    <p:spTree>
      <p:nvGrpSpPr>
        <p:cNvPr id="1" name=""/>
        <p:cNvGrpSpPr/>
        <p:nvPr/>
      </p:nvGrpSpPr>
      <p:grpSpPr>
        <a:xfrm>
          <a:off x="0" y="0"/>
          <a:ext cx="0" cy="0"/>
          <a:chOff x="0" y="0"/>
          <a:chExt cx="0" cy="0"/>
        </a:xfrm>
      </p:grpSpPr>
      <p:sp>
        <p:nvSpPr>
          <p:cNvPr id="11" name="제목 텍스트"/>
          <p:cNvSpPr txBox="1">
            <a:spLocks noGrp="1"/>
          </p:cNvSpPr>
          <p:nvPr>
            <p:ph type="title"/>
          </p:nvPr>
        </p:nvSpPr>
        <p:spPr>
          <a:xfrm>
            <a:off x="1270000" y="1638300"/>
            <a:ext cx="10464800" cy="3302000"/>
          </a:xfrm>
          <a:prstGeom prst="rect">
            <a:avLst/>
          </a:prstGeom>
        </p:spPr>
        <p:txBody>
          <a:bodyPr anchor="b"/>
          <a:lstStyle/>
          <a:p>
            <a:r>
              <a:t>제목 텍스트</a:t>
            </a:r>
          </a:p>
        </p:txBody>
      </p:sp>
      <p:sp>
        <p:nvSpPr>
          <p:cNvPr id="12" name="본문 첫 번째 줄…"/>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13" name="슬라이드 번호"/>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인용">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여기에 인용을 입력하십시오.”"/>
          <p:cNvSpPr txBox="1">
            <a:spLocks noGrp="1"/>
          </p:cNvSpPr>
          <p:nvPr>
            <p:ph type="body" sz="quarter" idx="14"/>
          </p:nvPr>
        </p:nvSpPr>
        <p:spPr>
          <a:xfrm>
            <a:off x="1270000" y="4249191"/>
            <a:ext cx="10464800" cy="645618"/>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“여기에 인용을 입력하십시오.” </a:t>
            </a:r>
          </a:p>
        </p:txBody>
      </p:sp>
      <p:sp>
        <p:nvSpPr>
          <p:cNvPr id="95"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사진">
    <p:spTree>
      <p:nvGrpSpPr>
        <p:cNvPr id="1" name=""/>
        <p:cNvGrpSpPr/>
        <p:nvPr/>
      </p:nvGrpSpPr>
      <p:grpSpPr>
        <a:xfrm>
          <a:off x="0" y="0"/>
          <a:ext cx="0" cy="0"/>
          <a:chOff x="0" y="0"/>
          <a:chExt cx="0" cy="0"/>
        </a:xfrm>
      </p:grpSpPr>
      <p:sp>
        <p:nvSpPr>
          <p:cNvPr id="102" name="이미지"/>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빈 페이지">
    <p:spTree>
      <p:nvGrpSpPr>
        <p:cNvPr id="1" name=""/>
        <p:cNvGrpSpPr/>
        <p:nvPr/>
      </p:nvGrpSpPr>
      <p:grpSpPr>
        <a:xfrm>
          <a:off x="0" y="0"/>
          <a:ext cx="0" cy="0"/>
          <a:chOff x="0" y="0"/>
          <a:chExt cx="0" cy="0"/>
        </a:xfrm>
      </p:grpSpPr>
      <p:sp>
        <p:nvSpPr>
          <p:cNvPr id="110"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9CFB7CF3-4C68-4E71-A79A-3DD29845D7E3}" type="datetimeFigureOut">
              <a:rPr lang="ko-KR" altLang="en-US" smtClean="0"/>
              <a:t>2022-11-14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a:xfrm>
            <a:off x="6293829" y="9296400"/>
            <a:ext cx="410370" cy="348813"/>
          </a:xfrm>
        </p:spPr>
        <p:txBody>
          <a:bodyPr/>
          <a:lstStyle/>
          <a:p>
            <a:fld id="{447205A1-896A-4937-A9BE-4E3FCB2AB96F}" type="slidenum">
              <a:rPr lang="ko-KR" altLang="en-US" smtClean="0"/>
              <a:t>‹#›</a:t>
            </a:fld>
            <a:endParaRPr lang="ko-KR" altLang="en-US"/>
          </a:p>
        </p:txBody>
      </p:sp>
    </p:spTree>
    <p:extLst>
      <p:ext uri="{BB962C8B-B14F-4D97-AF65-F5344CB8AC3E}">
        <p14:creationId xmlns:p14="http://schemas.microsoft.com/office/powerpoint/2010/main" val="322594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사진 - 수평">
    <p:spTree>
      <p:nvGrpSpPr>
        <p:cNvPr id="1" name=""/>
        <p:cNvGrpSpPr/>
        <p:nvPr/>
      </p:nvGrpSpPr>
      <p:grpSpPr>
        <a:xfrm>
          <a:off x="0" y="0"/>
          <a:ext cx="0" cy="0"/>
          <a:chOff x="0" y="0"/>
          <a:chExt cx="0" cy="0"/>
        </a:xfrm>
      </p:grpSpPr>
      <p:sp>
        <p:nvSpPr>
          <p:cNvPr id="20" name="이미지"/>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제목 텍스트"/>
          <p:cNvSpPr txBox="1">
            <a:spLocks noGrp="1"/>
          </p:cNvSpPr>
          <p:nvPr>
            <p:ph type="title"/>
          </p:nvPr>
        </p:nvSpPr>
        <p:spPr>
          <a:xfrm>
            <a:off x="1270000" y="6718300"/>
            <a:ext cx="10464800" cy="1422400"/>
          </a:xfrm>
          <a:prstGeom prst="rect">
            <a:avLst/>
          </a:prstGeom>
        </p:spPr>
        <p:txBody>
          <a:bodyPr anchor="b"/>
          <a:lstStyle/>
          <a:p>
            <a:r>
              <a:t>제목 텍스트</a:t>
            </a:r>
          </a:p>
        </p:txBody>
      </p:sp>
      <p:sp>
        <p:nvSpPr>
          <p:cNvPr id="22" name="본문 첫 번째 줄…"/>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23"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제목 - 가운데">
    <p:spTree>
      <p:nvGrpSpPr>
        <p:cNvPr id="1" name=""/>
        <p:cNvGrpSpPr/>
        <p:nvPr/>
      </p:nvGrpSpPr>
      <p:grpSpPr>
        <a:xfrm>
          <a:off x="0" y="0"/>
          <a:ext cx="0" cy="0"/>
          <a:chOff x="0" y="0"/>
          <a:chExt cx="0" cy="0"/>
        </a:xfrm>
      </p:grpSpPr>
      <p:sp>
        <p:nvSpPr>
          <p:cNvPr id="30" name="제목 텍스트"/>
          <p:cNvSpPr txBox="1">
            <a:spLocks noGrp="1"/>
          </p:cNvSpPr>
          <p:nvPr>
            <p:ph type="title"/>
          </p:nvPr>
        </p:nvSpPr>
        <p:spPr>
          <a:xfrm>
            <a:off x="1270000" y="3225800"/>
            <a:ext cx="10464800" cy="3302000"/>
          </a:xfrm>
          <a:prstGeom prst="rect">
            <a:avLst/>
          </a:prstGeom>
        </p:spPr>
        <p:txBody>
          <a:bodyPr/>
          <a:lstStyle/>
          <a:p>
            <a:r>
              <a:t>제목 텍스트</a:t>
            </a:r>
          </a:p>
        </p:txBody>
      </p:sp>
      <p:sp>
        <p:nvSpPr>
          <p:cNvPr id="31"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사진 - 수직">
    <p:spTree>
      <p:nvGrpSpPr>
        <p:cNvPr id="1" name=""/>
        <p:cNvGrpSpPr/>
        <p:nvPr/>
      </p:nvGrpSpPr>
      <p:grpSpPr>
        <a:xfrm>
          <a:off x="0" y="0"/>
          <a:ext cx="0" cy="0"/>
          <a:chOff x="0" y="0"/>
          <a:chExt cx="0" cy="0"/>
        </a:xfrm>
      </p:grpSpPr>
      <p:sp>
        <p:nvSpPr>
          <p:cNvPr id="38" name="이미지"/>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제목 텍스트"/>
          <p:cNvSpPr txBox="1">
            <a:spLocks noGrp="1"/>
          </p:cNvSpPr>
          <p:nvPr>
            <p:ph type="title"/>
          </p:nvPr>
        </p:nvSpPr>
        <p:spPr>
          <a:xfrm>
            <a:off x="952500" y="635000"/>
            <a:ext cx="5334000" cy="3987800"/>
          </a:xfrm>
          <a:prstGeom prst="rect">
            <a:avLst/>
          </a:prstGeom>
        </p:spPr>
        <p:txBody>
          <a:bodyPr anchor="b"/>
          <a:lstStyle>
            <a:lvl1pPr>
              <a:defRPr sz="6000"/>
            </a:lvl1pPr>
          </a:lstStyle>
          <a:p>
            <a:r>
              <a:t>제목 텍스트</a:t>
            </a:r>
          </a:p>
        </p:txBody>
      </p:sp>
      <p:sp>
        <p:nvSpPr>
          <p:cNvPr id="40" name="본문 첫 번째 줄…"/>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41"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제목 - 상단">
    <p:spTree>
      <p:nvGrpSpPr>
        <p:cNvPr id="1" name=""/>
        <p:cNvGrpSpPr/>
        <p:nvPr/>
      </p:nvGrpSpPr>
      <p:grpSpPr>
        <a:xfrm>
          <a:off x="0" y="0"/>
          <a:ext cx="0" cy="0"/>
          <a:chOff x="0" y="0"/>
          <a:chExt cx="0" cy="0"/>
        </a:xfrm>
      </p:grpSpPr>
      <p:sp>
        <p:nvSpPr>
          <p:cNvPr id="48" name="제목 텍스트"/>
          <p:cNvSpPr txBox="1">
            <a:spLocks noGrp="1"/>
          </p:cNvSpPr>
          <p:nvPr>
            <p:ph type="title"/>
          </p:nvPr>
        </p:nvSpPr>
        <p:spPr>
          <a:prstGeom prst="rect">
            <a:avLst/>
          </a:prstGeom>
        </p:spPr>
        <p:txBody>
          <a:bodyPr/>
          <a:lstStyle/>
          <a:p>
            <a:r>
              <a:t>제목 텍스트</a:t>
            </a:r>
          </a:p>
        </p:txBody>
      </p:sp>
      <p:sp>
        <p:nvSpPr>
          <p:cNvPr id="49"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제목 및 구분점">
    <p:spTree>
      <p:nvGrpSpPr>
        <p:cNvPr id="1" name=""/>
        <p:cNvGrpSpPr/>
        <p:nvPr/>
      </p:nvGrpSpPr>
      <p:grpSpPr>
        <a:xfrm>
          <a:off x="0" y="0"/>
          <a:ext cx="0" cy="0"/>
          <a:chOff x="0" y="0"/>
          <a:chExt cx="0" cy="0"/>
        </a:xfrm>
      </p:grpSpPr>
      <p:sp>
        <p:nvSpPr>
          <p:cNvPr id="56" name="제목 텍스트"/>
          <p:cNvSpPr txBox="1">
            <a:spLocks noGrp="1"/>
          </p:cNvSpPr>
          <p:nvPr>
            <p:ph type="title"/>
          </p:nvPr>
        </p:nvSpPr>
        <p:spPr>
          <a:prstGeom prst="rect">
            <a:avLst/>
          </a:prstGeom>
        </p:spPr>
        <p:txBody>
          <a:bodyPr/>
          <a:lstStyle/>
          <a:p>
            <a:r>
              <a:t>제목 텍스트</a:t>
            </a:r>
          </a:p>
        </p:txBody>
      </p:sp>
      <p:sp>
        <p:nvSpPr>
          <p:cNvPr id="57" name="본문 첫 번째 줄…"/>
          <p:cNvSpPr txBox="1">
            <a:spLocks noGrp="1"/>
          </p:cNvSpPr>
          <p:nvPr>
            <p:ph type="body" idx="1"/>
          </p:nvPr>
        </p:nvSpPr>
        <p:spPr>
          <a:prstGeom prst="rect">
            <a:avLst/>
          </a:prstGeom>
        </p:spPr>
        <p:txBody>
          <a:bodyPr/>
          <a:lstStyle/>
          <a:p>
            <a:r>
              <a:t>본문 첫 번째 줄</a:t>
            </a:r>
          </a:p>
          <a:p>
            <a:pPr lvl="1"/>
            <a:r>
              <a:t>본문 두 번째 줄</a:t>
            </a:r>
          </a:p>
          <a:p>
            <a:pPr lvl="2"/>
            <a:r>
              <a:t>본문 세 번째 줄</a:t>
            </a:r>
          </a:p>
          <a:p>
            <a:pPr lvl="3"/>
            <a:r>
              <a:t>본문 네 번째 줄</a:t>
            </a:r>
          </a:p>
          <a:p>
            <a:pPr lvl="4"/>
            <a:r>
              <a:t>본문 다섯 번째 줄</a:t>
            </a:r>
          </a:p>
        </p:txBody>
      </p:sp>
      <p:sp>
        <p:nvSpPr>
          <p:cNvPr id="58"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제목, 구분점 및 사진">
    <p:spTree>
      <p:nvGrpSpPr>
        <p:cNvPr id="1" name=""/>
        <p:cNvGrpSpPr/>
        <p:nvPr/>
      </p:nvGrpSpPr>
      <p:grpSpPr>
        <a:xfrm>
          <a:off x="0" y="0"/>
          <a:ext cx="0" cy="0"/>
          <a:chOff x="0" y="0"/>
          <a:chExt cx="0" cy="0"/>
        </a:xfrm>
      </p:grpSpPr>
      <p:sp>
        <p:nvSpPr>
          <p:cNvPr id="65" name="이미지"/>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제목 텍스트"/>
          <p:cNvSpPr txBox="1">
            <a:spLocks noGrp="1"/>
          </p:cNvSpPr>
          <p:nvPr>
            <p:ph type="title"/>
          </p:nvPr>
        </p:nvSpPr>
        <p:spPr>
          <a:prstGeom prst="rect">
            <a:avLst/>
          </a:prstGeom>
        </p:spPr>
        <p:txBody>
          <a:bodyPr/>
          <a:lstStyle/>
          <a:p>
            <a:r>
              <a:t>제목 텍스트</a:t>
            </a:r>
          </a:p>
        </p:txBody>
      </p:sp>
      <p:sp>
        <p:nvSpPr>
          <p:cNvPr id="67" name="본문 첫 번째 줄…"/>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68" name="슬라이드 번호"/>
          <p:cNvSpPr txBox="1">
            <a:spLocks noGrp="1"/>
          </p:cNvSpPr>
          <p:nvPr>
            <p:ph type="sldNum" sz="quarter" idx="2"/>
          </p:nvPr>
        </p:nvSpPr>
        <p:spPr>
          <a:xfrm>
            <a:off x="6341888" y="9296400"/>
            <a:ext cx="314250" cy="342900"/>
          </a:xfrm>
          <a:prstGeom prst="rect">
            <a:avLst/>
          </a:prstGeom>
        </p:spPr>
        <p:txBody>
          <a:bodyPr/>
          <a:lstStyle>
            <a:lvl1pPr>
              <a:defRPr>
                <a:latin typeface="Apple SD 산돌고딕 Neo 옅은체"/>
                <a:ea typeface="Apple SD 산돌고딕 Neo 옅은체"/>
                <a:cs typeface="Apple SD 산돌고딕 Neo 옅은체"/>
                <a:sym typeface="Apple SD 산돌고딕 Neo 옅은체"/>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구분점">
    <p:spTree>
      <p:nvGrpSpPr>
        <p:cNvPr id="1" name=""/>
        <p:cNvGrpSpPr/>
        <p:nvPr/>
      </p:nvGrpSpPr>
      <p:grpSpPr>
        <a:xfrm>
          <a:off x="0" y="0"/>
          <a:ext cx="0" cy="0"/>
          <a:chOff x="0" y="0"/>
          <a:chExt cx="0" cy="0"/>
        </a:xfrm>
      </p:grpSpPr>
      <p:sp>
        <p:nvSpPr>
          <p:cNvPr id="75" name="본문 첫 번째 줄…"/>
          <p:cNvSpPr txBox="1">
            <a:spLocks noGrp="1"/>
          </p:cNvSpPr>
          <p:nvPr>
            <p:ph type="body" idx="1"/>
          </p:nvPr>
        </p:nvSpPr>
        <p:spPr>
          <a:xfrm>
            <a:off x="952500" y="1270000"/>
            <a:ext cx="11099800" cy="7213600"/>
          </a:xfrm>
          <a:prstGeom prst="rect">
            <a:avLst/>
          </a:prstGeom>
        </p:spPr>
        <p:txBody>
          <a:bodyPr/>
          <a:lstStyle/>
          <a:p>
            <a:r>
              <a:t>본문 첫 번째 줄</a:t>
            </a:r>
          </a:p>
          <a:p>
            <a:pPr lvl="1"/>
            <a:r>
              <a:t>본문 두 번째 줄</a:t>
            </a:r>
          </a:p>
          <a:p>
            <a:pPr lvl="2"/>
            <a:r>
              <a:t>본문 세 번째 줄</a:t>
            </a:r>
          </a:p>
          <a:p>
            <a:pPr lvl="3"/>
            <a:r>
              <a:t>본문 네 번째 줄</a:t>
            </a:r>
          </a:p>
          <a:p>
            <a:pPr lvl="4"/>
            <a:r>
              <a:t>본문 다섯 번째 줄</a:t>
            </a:r>
          </a:p>
        </p:txBody>
      </p:sp>
      <p:sp>
        <p:nvSpPr>
          <p:cNvPr id="76"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사진 - 3장">
    <p:spTree>
      <p:nvGrpSpPr>
        <p:cNvPr id="1" name=""/>
        <p:cNvGrpSpPr/>
        <p:nvPr/>
      </p:nvGrpSpPr>
      <p:grpSpPr>
        <a:xfrm>
          <a:off x="0" y="0"/>
          <a:ext cx="0" cy="0"/>
          <a:chOff x="0" y="0"/>
          <a:chExt cx="0" cy="0"/>
        </a:xfrm>
      </p:grpSpPr>
      <p:sp>
        <p:nvSpPr>
          <p:cNvPr id="83" name="이미지"/>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이미지"/>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이미지"/>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제목 텍스트"/>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제목 텍스트</a:t>
            </a:r>
          </a:p>
        </p:txBody>
      </p:sp>
      <p:sp>
        <p:nvSpPr>
          <p:cNvPr id="3" name="본문 첫 번째 줄…"/>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본문 첫 번째 줄</a:t>
            </a:r>
          </a:p>
          <a:p>
            <a:pPr lvl="1"/>
            <a:r>
              <a:t>본문 두 번째 줄</a:t>
            </a:r>
          </a:p>
          <a:p>
            <a:pPr lvl="2"/>
            <a:r>
              <a:t>본문 세 번째 줄</a:t>
            </a:r>
          </a:p>
          <a:p>
            <a:pPr lvl="3"/>
            <a:r>
              <a:t>본문 네 번째 줄</a:t>
            </a:r>
          </a:p>
          <a:p>
            <a:pPr lvl="4"/>
            <a:r>
              <a:t>본문 다섯 번째 줄</a:t>
            </a:r>
          </a:p>
        </p:txBody>
      </p:sp>
      <p:sp>
        <p:nvSpPr>
          <p:cNvPr id="4" name="슬라이드 번호"/>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27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3.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37.emf"/><Relationship Id="rId10" Type="http://schemas.openxmlformats.org/officeDocument/2006/relationships/image" Target="../media/image51.png"/><Relationship Id="rId4" Type="http://schemas.openxmlformats.org/officeDocument/2006/relationships/image" Target="../media/image36.emf"/><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notesSlide" Target="../notesSlides/notesSlide14.xml"/><Relationship Id="rId7" Type="http://schemas.openxmlformats.org/officeDocument/2006/relationships/image" Target="../media/image38.emf"/><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62.tif"/><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ti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emf"/><Relationship Id="rId9" Type="http://schemas.openxmlformats.org/officeDocument/2006/relationships/image" Target="../media/image71.emf"/></Relationships>
</file>

<file path=ppt/slides/_rels/slide27.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73.png"/><Relationship Id="rId7" Type="http://schemas.openxmlformats.org/officeDocument/2006/relationships/image" Target="../media/image470.png"/><Relationship Id="rId12" Type="http://schemas.openxmlformats.org/officeDocument/2006/relationships/image" Target="../media/image52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0.png"/><Relationship Id="rId11" Type="http://schemas.openxmlformats.org/officeDocument/2006/relationships/image" Target="../media/image510.png"/><Relationship Id="rId5" Type="http://schemas.openxmlformats.org/officeDocument/2006/relationships/image" Target="../media/image74.png"/><Relationship Id="rId10" Type="http://schemas.openxmlformats.org/officeDocument/2006/relationships/image" Target="../media/image75.png"/><Relationship Id="rId4" Type="http://schemas.openxmlformats.org/officeDocument/2006/relationships/image" Target="../media/image440.png"/><Relationship Id="rId9" Type="http://schemas.openxmlformats.org/officeDocument/2006/relationships/image" Target="../media/image490.pn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83.emf"/><Relationship Id="rId4" Type="http://schemas.openxmlformats.org/officeDocument/2006/relationships/image" Target="../media/image78.png"/><Relationship Id="rId9" Type="http://schemas.openxmlformats.org/officeDocument/2006/relationships/image" Target="../media/image230.png"/></Relationships>
</file>

<file path=ppt/slides/_rels/slide3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50.png"/><Relationship Id="rId4" Type="http://schemas.openxmlformats.org/officeDocument/2006/relationships/image" Target="../media/image340.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60.png"/><Relationship Id="rId4" Type="http://schemas.openxmlformats.org/officeDocument/2006/relationships/image" Target="../media/image83.emf"/></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40.png"/><Relationship Id="rId5" Type="http://schemas.openxmlformats.org/officeDocument/2006/relationships/image" Target="../media/image600.png"/><Relationship Id="rId4" Type="http://schemas.openxmlformats.org/officeDocument/2006/relationships/image" Target="../media/image680.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emf"/><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14.emf"/><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180.png"/><Relationship Id="rId4" Type="http://schemas.openxmlformats.org/officeDocument/2006/relationships/image" Target="../media/image1170.png"/></Relationships>
</file>

<file path=ppt/slides/_rels/slide45.xml.rels><?xml version="1.0" encoding="UTF-8" standalone="yes"?>
<Relationships xmlns="http://schemas.openxmlformats.org/package/2006/relationships"><Relationship Id="rId8" Type="http://schemas.openxmlformats.org/officeDocument/2006/relationships/image" Target="../media/image1230.png"/><Relationship Id="rId13" Type="http://schemas.openxmlformats.org/officeDocument/2006/relationships/image" Target="../media/image128.png"/><Relationship Id="rId3" Type="http://schemas.openxmlformats.org/officeDocument/2006/relationships/notesSlide" Target="../notesSlides/notesSlide45.xml"/><Relationship Id="rId7" Type="http://schemas.openxmlformats.org/officeDocument/2006/relationships/image" Target="../media/image1220.png"/><Relationship Id="rId12" Type="http://schemas.openxmlformats.org/officeDocument/2006/relationships/image" Target="../media/image127.png"/><Relationship Id="rId17" Type="http://schemas.openxmlformats.org/officeDocument/2006/relationships/image" Target="../media/image121.png"/><Relationship Id="rId2" Type="http://schemas.openxmlformats.org/officeDocument/2006/relationships/slideLayout" Target="../slideLayouts/slideLayout13.xml"/><Relationship Id="rId16" Type="http://schemas.openxmlformats.org/officeDocument/2006/relationships/image" Target="../media/image131.png"/><Relationship Id="rId1" Type="http://schemas.openxmlformats.org/officeDocument/2006/relationships/tags" Target="../tags/tag6.xml"/><Relationship Id="rId6" Type="http://schemas.openxmlformats.org/officeDocument/2006/relationships/image" Target="../media/image120.png"/><Relationship Id="rId11" Type="http://schemas.openxmlformats.org/officeDocument/2006/relationships/image" Target="../media/image126.png"/><Relationship Id="rId5" Type="http://schemas.openxmlformats.org/officeDocument/2006/relationships/image" Target="../media/image119.png"/><Relationship Id="rId15" Type="http://schemas.openxmlformats.org/officeDocument/2006/relationships/image" Target="../media/image130.png"/><Relationship Id="rId10" Type="http://schemas.openxmlformats.org/officeDocument/2006/relationships/image" Target="../media/image1250.png"/><Relationship Id="rId4" Type="http://schemas.openxmlformats.org/officeDocument/2006/relationships/image" Target="../media/image118.png"/><Relationship Id="rId9" Type="http://schemas.openxmlformats.org/officeDocument/2006/relationships/image" Target="../media/image1240.png"/><Relationship Id="rId14" Type="http://schemas.openxmlformats.org/officeDocument/2006/relationships/image" Target="../media/image129.png"/></Relationships>
</file>

<file path=ppt/slides/_rels/slide46.xml.rels><?xml version="1.0" encoding="UTF-8" standalone="yes"?>
<Relationships xmlns="http://schemas.openxmlformats.org/package/2006/relationships"><Relationship Id="rId18" Type="http://schemas.openxmlformats.org/officeDocument/2006/relationships/image" Target="../media/image169.png"/><Relationship Id="rId26" Type="http://schemas.openxmlformats.org/officeDocument/2006/relationships/image" Target="../media/image1210.png"/><Relationship Id="rId3" Type="http://schemas.openxmlformats.org/officeDocument/2006/relationships/notesSlide" Target="../notesSlides/notesSlide46.xml"/><Relationship Id="rId21" Type="http://schemas.openxmlformats.org/officeDocument/2006/relationships/image" Target="../media/image172.png"/><Relationship Id="rId7" Type="http://schemas.openxmlformats.org/officeDocument/2006/relationships/image" Target="../media/image159.png"/><Relationship Id="rId25" Type="http://schemas.openxmlformats.org/officeDocument/2006/relationships/image" Target="../media/image1200.png"/><Relationship Id="rId2" Type="http://schemas.openxmlformats.org/officeDocument/2006/relationships/slideLayout" Target="../slideLayouts/slideLayout13.xml"/><Relationship Id="rId20" Type="http://schemas.openxmlformats.org/officeDocument/2006/relationships/image" Target="../media/image171.png"/><Relationship Id="rId29" Type="http://schemas.openxmlformats.org/officeDocument/2006/relationships/image" Target="../media/image1320.png"/><Relationship Id="rId1" Type="http://schemas.openxmlformats.org/officeDocument/2006/relationships/tags" Target="../tags/tag7.xml"/><Relationship Id="rId6" Type="http://schemas.openxmlformats.org/officeDocument/2006/relationships/image" Target="../media/image158.png"/><Relationship Id="rId24" Type="http://schemas.openxmlformats.org/officeDocument/2006/relationships/image" Target="../media/image122.png"/><Relationship Id="rId5" Type="http://schemas.openxmlformats.org/officeDocument/2006/relationships/image" Target="../media/image157.png"/><Relationship Id="rId23" Type="http://schemas.openxmlformats.org/officeDocument/2006/relationships/image" Target="../media/image1181.png"/><Relationship Id="rId15" Type="http://schemas.openxmlformats.org/officeDocument/2006/relationships/image" Target="../media/image167.png"/><Relationship Id="rId28" Type="http://schemas.openxmlformats.org/officeDocument/2006/relationships/image" Target="../media/image1231.png"/><Relationship Id="rId19" Type="http://schemas.openxmlformats.org/officeDocument/2006/relationships/image" Target="../media/image170.png"/><Relationship Id="rId10" Type="http://schemas.openxmlformats.org/officeDocument/2006/relationships/image" Target="../media/image162.png"/><Relationship Id="rId31" Type="http://schemas.openxmlformats.org/officeDocument/2006/relationships/image" Target="../media/image134.png"/><Relationship Id="rId4" Type="http://schemas.openxmlformats.org/officeDocument/2006/relationships/image" Target="../media/image156.png"/><Relationship Id="rId22" Type="http://schemas.openxmlformats.org/officeDocument/2006/relationships/image" Target="../media/image173.png"/><Relationship Id="rId27" Type="http://schemas.openxmlformats.org/officeDocument/2006/relationships/image" Target="../media/image1221.png"/><Relationship Id="rId9" Type="http://schemas.openxmlformats.org/officeDocument/2006/relationships/image" Target="../media/image161.png"/><Relationship Id="rId30" Type="http://schemas.openxmlformats.org/officeDocument/2006/relationships/image" Target="../media/image1331.png"/></Relationships>
</file>

<file path=ppt/slides/_rels/slide4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notesSlide" Target="../notesSlides/notesSlide47.xml"/><Relationship Id="rId7" Type="http://schemas.openxmlformats.org/officeDocument/2006/relationships/image" Target="../media/image123.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21.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77.png"/></Relationships>
</file>

<file path=ppt/slides/_rels/slide48.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35.png"/><Relationship Id="rId3" Type="http://schemas.openxmlformats.org/officeDocument/2006/relationships/notesSlide" Target="../notesSlides/notesSlide48.xml"/><Relationship Id="rId7" Type="http://schemas.openxmlformats.org/officeDocument/2006/relationships/image" Target="../media/image133.png"/><Relationship Id="rId12" Type="http://schemas.openxmlformats.org/officeDocument/2006/relationships/image" Target="../media/image188.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3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25.png"/><Relationship Id="rId9" Type="http://schemas.openxmlformats.org/officeDocument/2006/relationships/image" Target="../media/image185.png"/><Relationship Id="rId14" Type="http://schemas.openxmlformats.org/officeDocument/2006/relationships/image" Target="../media/image191.png"/></Relationships>
</file>

<file path=ppt/slides/_rels/slide49.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3" Type="http://schemas.openxmlformats.org/officeDocument/2006/relationships/notesSlide" Target="../notesSlides/notesSlide49.xml"/><Relationship Id="rId7" Type="http://schemas.openxmlformats.org/officeDocument/2006/relationships/image" Target="../media/image195.png"/><Relationship Id="rId12" Type="http://schemas.openxmlformats.org/officeDocument/2006/relationships/image" Target="../media/image20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0.png"/><Relationship Id="rId9" Type="http://schemas.openxmlformats.org/officeDocument/2006/relationships/image" Target="../media/image197.png"/><Relationship Id="rId14" Type="http://schemas.openxmlformats.org/officeDocument/2006/relationships/image" Target="../media/image20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image" Target="../media/image137.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138.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0.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emf"/><Relationship Id="rId4" Type="http://schemas.openxmlformats.org/officeDocument/2006/relationships/image" Target="../media/image21.png"/><Relationship Id="rId9" Type="http://schemas.openxmlformats.org/officeDocument/2006/relationships/image" Target="../media/image24.emf"/></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31.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60.png"/><Relationship Id="rId9" Type="http://schemas.openxmlformats.org/officeDocument/2006/relationships/image" Target="../media/image3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483" y="2506709"/>
            <a:ext cx="12954317" cy="1569660"/>
          </a:xfrm>
          <a:prstGeom prst="rect">
            <a:avLst/>
          </a:prstGeom>
          <a:noFill/>
        </p:spPr>
        <p:txBody>
          <a:bodyPr wrap="square" rtlCol="0">
            <a:spAutoFit/>
          </a:bodyPr>
          <a:lstStyle/>
          <a:p>
            <a:pPr algn="ctr"/>
            <a:r>
              <a:rPr lang="en-US" altLang="ko-KR" sz="4800" dirty="0">
                <a:solidFill>
                  <a:schemeClr val="tx1"/>
                </a:solidFill>
                <a:latin typeface="Comic Sans MS" panose="030F0702030302020204" pitchFamily="66" charset="0"/>
              </a:rPr>
              <a:t>Quantum geometry and anomalous Landau levels of flat bands</a:t>
            </a:r>
          </a:p>
        </p:txBody>
      </p:sp>
      <p:sp>
        <p:nvSpPr>
          <p:cNvPr id="6" name="TextBox 5"/>
          <p:cNvSpPr txBox="1"/>
          <p:nvPr/>
        </p:nvSpPr>
        <p:spPr>
          <a:xfrm>
            <a:off x="50483" y="5729274"/>
            <a:ext cx="12954317" cy="2280753"/>
          </a:xfrm>
          <a:prstGeom prst="rect">
            <a:avLst/>
          </a:prstGeom>
          <a:noFill/>
        </p:spPr>
        <p:txBody>
          <a:bodyPr wrap="square" rtlCol="0">
            <a:spAutoFit/>
          </a:bodyPr>
          <a:lstStyle/>
          <a:p>
            <a:pPr algn="ctr"/>
            <a:r>
              <a:rPr lang="en-US" altLang="ko-KR" sz="3982" dirty="0">
                <a:latin typeface="Comic Sans MS" pitchFamily="66" charset="0"/>
              </a:rPr>
              <a:t>Bohm-Jung Yang </a:t>
            </a:r>
          </a:p>
          <a:p>
            <a:pPr algn="ctr"/>
            <a:r>
              <a:rPr lang="en-US" altLang="ko-KR" sz="3413" dirty="0">
                <a:latin typeface="Comic Sans MS" pitchFamily="66" charset="0"/>
              </a:rPr>
              <a:t> </a:t>
            </a:r>
          </a:p>
          <a:p>
            <a:pPr algn="ctr"/>
            <a:r>
              <a:rPr lang="en-US" altLang="ko-KR" sz="3413" dirty="0">
                <a:latin typeface="Comic Sans MS" pitchFamily="66" charset="0"/>
              </a:rPr>
              <a:t>Department of Physics and Astronomy </a:t>
            </a:r>
          </a:p>
          <a:p>
            <a:pPr algn="ctr"/>
            <a:r>
              <a:rPr lang="en-US" altLang="ko-KR" sz="3413" dirty="0">
                <a:latin typeface="Comic Sans MS" pitchFamily="66" charset="0"/>
              </a:rPr>
              <a:t>Seoul National University</a:t>
            </a:r>
          </a:p>
        </p:txBody>
      </p:sp>
      <p:sp>
        <p:nvSpPr>
          <p:cNvPr id="7" name="TextBox 6">
            <a:extLst>
              <a:ext uri="{FF2B5EF4-FFF2-40B4-BE49-F238E27FC236}">
                <a16:creationId xmlns:a16="http://schemas.microsoft.com/office/drawing/2014/main" id="{43B40BE2-0E3E-4C9D-9B70-CB56822191A5}"/>
              </a:ext>
            </a:extLst>
          </p:cNvPr>
          <p:cNvSpPr txBox="1"/>
          <p:nvPr/>
        </p:nvSpPr>
        <p:spPr>
          <a:xfrm>
            <a:off x="347652" y="870393"/>
            <a:ext cx="12158979" cy="646331"/>
          </a:xfrm>
          <a:prstGeom prst="rect">
            <a:avLst/>
          </a:prstGeom>
          <a:noFill/>
        </p:spPr>
        <p:txBody>
          <a:bodyPr wrap="square" rtlCol="0">
            <a:spAutoFit/>
          </a:bodyPr>
          <a:lstStyle/>
          <a:p>
            <a:pPr algn="ctr"/>
            <a:r>
              <a:rPr lang="en-US" altLang="ko-KR" sz="3600" dirty="0">
                <a:latin typeface="Comic Sans MS" pitchFamily="66" charset="0"/>
              </a:rPr>
              <a:t>“Novel</a:t>
            </a:r>
            <a:r>
              <a:rPr lang="ko-KR" altLang="en-US" sz="3600" dirty="0">
                <a:latin typeface="Comic Sans MS" pitchFamily="66" charset="0"/>
              </a:rPr>
              <a:t> </a:t>
            </a:r>
            <a:r>
              <a:rPr lang="en-US" altLang="ko-KR" sz="3600" dirty="0">
                <a:latin typeface="Comic Sans MS" pitchFamily="66" charset="0"/>
              </a:rPr>
              <a:t>Quantum States in Condensed Matter 2022”</a:t>
            </a:r>
          </a:p>
        </p:txBody>
      </p:sp>
    </p:spTree>
    <p:extLst>
      <p:ext uri="{BB962C8B-B14F-4D97-AF65-F5344CB8AC3E}">
        <p14:creationId xmlns:p14="http://schemas.microsoft.com/office/powerpoint/2010/main" val="49488985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직사각형 62"/>
          <p:cNvSpPr/>
          <p:nvPr/>
        </p:nvSpPr>
        <p:spPr>
          <a:xfrm>
            <a:off x="152895" y="5804682"/>
            <a:ext cx="6144000" cy="3584000"/>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solidFill>
                <a:schemeClr val="tx1"/>
              </a:solidFill>
              <a:latin typeface="Comic Sans MS" panose="030F0702030302020204" pitchFamily="66" charset="0"/>
            </a:endParaRPr>
          </a:p>
        </p:txBody>
      </p:sp>
      <p:sp>
        <p:nvSpPr>
          <p:cNvPr id="21" name="TextBox 20"/>
          <p:cNvSpPr txBox="1"/>
          <p:nvPr/>
        </p:nvSpPr>
        <p:spPr>
          <a:xfrm>
            <a:off x="1" y="219603"/>
            <a:ext cx="13004799" cy="792653"/>
          </a:xfrm>
          <a:prstGeom prst="rect">
            <a:avLst/>
          </a:prstGeom>
          <a:noFill/>
          <a:effectLst/>
        </p:spPr>
        <p:txBody>
          <a:bodyPr wrap="square" rtlCol="0">
            <a:spAutoFit/>
          </a:bodyPr>
          <a:lstStyle/>
          <a:p>
            <a:pPr algn="ctr"/>
            <a:r>
              <a:rPr lang="en-US" altLang="ko-KR" sz="4551" b="0" u="sng" dirty="0">
                <a:solidFill>
                  <a:schemeClr val="tx1"/>
                </a:solidFill>
                <a:latin typeface="Comic Sans MS" panose="030F0702030302020204" pitchFamily="66" charset="0"/>
              </a:rPr>
              <a:t>Quantum geometry and physical properties</a:t>
            </a:r>
            <a:endParaRPr lang="ko-KR" altLang="en-US" sz="5120" b="0" u="sng" dirty="0">
              <a:solidFill>
                <a:schemeClr val="tx1"/>
              </a:solidFill>
              <a:latin typeface="Comic Sans MS" panose="030F0702030302020204" pitchFamily="66" charset="0"/>
            </a:endParaRPr>
          </a:p>
        </p:txBody>
      </p:sp>
      <p:sp>
        <p:nvSpPr>
          <p:cNvPr id="27" name="TextBox 26"/>
          <p:cNvSpPr txBox="1"/>
          <p:nvPr/>
        </p:nvSpPr>
        <p:spPr>
          <a:xfrm>
            <a:off x="234168" y="1159883"/>
            <a:ext cx="12419895" cy="642237"/>
          </a:xfrm>
          <a:prstGeom prst="rect">
            <a:avLst/>
          </a:prstGeom>
          <a:noFill/>
        </p:spPr>
        <p:txBody>
          <a:bodyPr wrap="none" lIns="148346" tIns="74173" rIns="148346" bIns="74173" rtlCol="0">
            <a:spAutoFit/>
          </a:bodyPr>
          <a:lstStyle/>
          <a:p>
            <a:pPr marL="457200" indent="-457200" algn="ctr">
              <a:buFont typeface="Arial" panose="020B0604020202020204" pitchFamily="34" charset="0"/>
              <a:buChar char="•"/>
            </a:pPr>
            <a:r>
              <a:rPr lang="en-US" altLang="ko-KR" sz="3200" b="0" dirty="0">
                <a:solidFill>
                  <a:schemeClr val="tx1"/>
                </a:solidFill>
                <a:latin typeface="Comic Sans MS" panose="030F0702030302020204" pitchFamily="66" charset="0"/>
              </a:rPr>
              <a:t>Influence of Berry curvature on physical phenomena in solids</a:t>
            </a:r>
          </a:p>
        </p:txBody>
      </p:sp>
      <p:sp>
        <p:nvSpPr>
          <p:cNvPr id="18" name="직사각형 17"/>
          <p:cNvSpPr/>
          <p:nvPr/>
        </p:nvSpPr>
        <p:spPr>
          <a:xfrm>
            <a:off x="6707905" y="5792475"/>
            <a:ext cx="6144000" cy="358400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solidFill>
                <a:schemeClr val="tx1"/>
              </a:solidFill>
              <a:latin typeface="Comic Sans MS" panose="030F0702030302020204" pitchFamily="66" charset="0"/>
            </a:endParaRPr>
          </a:p>
        </p:txBody>
      </p:sp>
      <p:sp>
        <p:nvSpPr>
          <p:cNvPr id="23" name="직사각형 22"/>
          <p:cNvSpPr/>
          <p:nvPr/>
        </p:nvSpPr>
        <p:spPr>
          <a:xfrm>
            <a:off x="152895" y="2079844"/>
            <a:ext cx="6144000" cy="3584000"/>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solidFill>
                <a:schemeClr val="tx1"/>
              </a:solidFill>
              <a:latin typeface="Comic Sans MS" panose="030F0702030302020204" pitchFamily="66" charset="0"/>
            </a:endParaRPr>
          </a:p>
        </p:txBody>
      </p:sp>
      <p:sp>
        <p:nvSpPr>
          <p:cNvPr id="24" name="직사각형 23"/>
          <p:cNvSpPr/>
          <p:nvPr/>
        </p:nvSpPr>
        <p:spPr>
          <a:xfrm>
            <a:off x="6707905" y="2084124"/>
            <a:ext cx="6144000" cy="3584000"/>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solidFill>
                <a:schemeClr val="tx1"/>
              </a:solidFill>
              <a:latin typeface="Comic Sans MS" panose="030F0702030302020204" pitchFamily="66" charset="0"/>
            </a:endParaRPr>
          </a:p>
        </p:txBody>
      </p:sp>
      <p:sp>
        <p:nvSpPr>
          <p:cNvPr id="31" name="TextBox 30"/>
          <p:cNvSpPr txBox="1"/>
          <p:nvPr/>
        </p:nvSpPr>
        <p:spPr>
          <a:xfrm>
            <a:off x="416515" y="2156777"/>
            <a:ext cx="5676240" cy="1142749"/>
          </a:xfrm>
          <a:prstGeom prst="rect">
            <a:avLst/>
          </a:prstGeom>
          <a:noFill/>
        </p:spPr>
        <p:txBody>
          <a:bodyPr wrap="square" rtlCol="0">
            <a:spAutoFit/>
          </a:bodyPr>
          <a:lstStyle/>
          <a:p>
            <a:pPr algn="ctr"/>
            <a:r>
              <a:rPr lang="en-US" altLang="ko-KR" sz="3413" b="0" u="sng" dirty="0">
                <a:solidFill>
                  <a:schemeClr val="tx1"/>
                </a:solidFill>
                <a:latin typeface="Comic Sans MS" panose="030F0702030302020204" pitchFamily="66" charset="0"/>
              </a:rPr>
              <a:t>Berry phase and parallel transport</a:t>
            </a:r>
          </a:p>
        </p:txBody>
      </p:sp>
      <p:sp>
        <p:nvSpPr>
          <p:cNvPr id="32" name="TextBox 31"/>
          <p:cNvSpPr txBox="1"/>
          <p:nvPr/>
        </p:nvSpPr>
        <p:spPr>
          <a:xfrm>
            <a:off x="6707223" y="2170744"/>
            <a:ext cx="6067412" cy="1142749"/>
          </a:xfrm>
          <a:prstGeom prst="rect">
            <a:avLst/>
          </a:prstGeom>
          <a:noFill/>
        </p:spPr>
        <p:txBody>
          <a:bodyPr wrap="square" rtlCol="0">
            <a:spAutoFit/>
          </a:bodyPr>
          <a:lstStyle/>
          <a:p>
            <a:pPr algn="ctr"/>
            <a:r>
              <a:rPr lang="en-US" altLang="ko-KR" sz="3413" b="0" u="sng" dirty="0">
                <a:solidFill>
                  <a:schemeClr val="tx1"/>
                </a:solidFill>
                <a:latin typeface="Comic Sans MS" panose="030F0702030302020204" pitchFamily="66" charset="0"/>
              </a:rPr>
              <a:t>Anomalous velocity and Hall effects</a:t>
            </a:r>
          </a:p>
        </p:txBody>
      </p:sp>
      <p:sp>
        <p:nvSpPr>
          <p:cNvPr id="33" name="TextBox 32"/>
          <p:cNvSpPr txBox="1"/>
          <p:nvPr/>
        </p:nvSpPr>
        <p:spPr>
          <a:xfrm>
            <a:off x="6778288" y="5946713"/>
            <a:ext cx="6073615" cy="617541"/>
          </a:xfrm>
          <a:prstGeom prst="rect">
            <a:avLst/>
          </a:prstGeom>
          <a:noFill/>
        </p:spPr>
        <p:txBody>
          <a:bodyPr wrap="square" rtlCol="0">
            <a:spAutoFit/>
          </a:bodyPr>
          <a:lstStyle/>
          <a:p>
            <a:pPr algn="ctr"/>
            <a:r>
              <a:rPr lang="en-US" altLang="ko-KR" sz="3413" b="0" u="sng" dirty="0">
                <a:solidFill>
                  <a:schemeClr val="tx1"/>
                </a:solidFill>
                <a:latin typeface="Comic Sans MS" panose="030F0702030302020204" pitchFamily="66" charset="0"/>
              </a:rPr>
              <a:t>Topological phases of matter</a:t>
            </a:r>
          </a:p>
        </p:txBody>
      </p:sp>
      <p:sp>
        <p:nvSpPr>
          <p:cNvPr id="38" name="TextBox 37"/>
          <p:cNvSpPr txBox="1"/>
          <p:nvPr/>
        </p:nvSpPr>
        <p:spPr>
          <a:xfrm>
            <a:off x="2191087" y="3522553"/>
            <a:ext cx="4106490" cy="1011431"/>
          </a:xfrm>
          <a:prstGeom prst="rect">
            <a:avLst/>
          </a:prstGeom>
          <a:noFill/>
        </p:spPr>
        <p:txBody>
          <a:bodyPr wrap="square" rtlCol="0">
            <a:spAutoFit/>
          </a:bodyPr>
          <a:lstStyle/>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Geometric phase (Berry, 1980)</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Adiabatic process</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Berry curvature integral</a:t>
            </a:r>
          </a:p>
        </p:txBody>
      </p:sp>
      <p:sp>
        <p:nvSpPr>
          <p:cNvPr id="43" name="TextBox 42"/>
          <p:cNvSpPr txBox="1"/>
          <p:nvPr/>
        </p:nvSpPr>
        <p:spPr>
          <a:xfrm>
            <a:off x="8257474" y="4127952"/>
            <a:ext cx="4637852" cy="1317797"/>
          </a:xfrm>
          <a:prstGeom prst="rect">
            <a:avLst/>
          </a:prstGeom>
          <a:noFill/>
        </p:spPr>
        <p:txBody>
          <a:bodyPr wrap="square" rtlCol="0">
            <a:spAutoFit/>
          </a:bodyPr>
          <a:lstStyle/>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Anomalous velocity </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Berry curvature: origin of intrinsic anomalous Hall effect (1995)</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Spin/orbital/valley Hall effect</a:t>
            </a:r>
          </a:p>
        </p:txBody>
      </p:sp>
      <p:pic>
        <p:nvPicPr>
          <p:cNvPr id="73" name="Picture 2"/>
          <p:cNvPicPr>
            <a:picLocks noChangeAspect="1" noChangeArrowheads="1"/>
          </p:cNvPicPr>
          <p:nvPr/>
        </p:nvPicPr>
        <p:blipFill>
          <a:blip r:embed="rId3"/>
          <a:srcRect/>
          <a:stretch>
            <a:fillRect/>
          </a:stretch>
        </p:blipFill>
        <p:spPr bwMode="auto">
          <a:xfrm>
            <a:off x="269723" y="3315046"/>
            <a:ext cx="1935098" cy="184161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Box 60"/>
          <p:cNvSpPr txBox="1"/>
          <p:nvPr/>
        </p:nvSpPr>
        <p:spPr>
          <a:xfrm>
            <a:off x="152897" y="5903390"/>
            <a:ext cx="6143999" cy="1142749"/>
          </a:xfrm>
          <a:prstGeom prst="rect">
            <a:avLst/>
          </a:prstGeom>
          <a:noFill/>
        </p:spPr>
        <p:txBody>
          <a:bodyPr wrap="square" rtlCol="0">
            <a:spAutoFit/>
          </a:bodyPr>
          <a:lstStyle/>
          <a:p>
            <a:pPr algn="ctr"/>
            <a:r>
              <a:rPr lang="en-US" altLang="ko-KR" sz="3413" b="0" u="sng" dirty="0">
                <a:solidFill>
                  <a:schemeClr val="tx1"/>
                </a:solidFill>
                <a:latin typeface="Comic Sans MS" panose="030F0702030302020204" pitchFamily="66" charset="0"/>
              </a:rPr>
              <a:t>Charge polarization</a:t>
            </a:r>
          </a:p>
          <a:p>
            <a:pPr algn="ctr"/>
            <a:r>
              <a:rPr lang="en-US" altLang="ko-KR" sz="3413" b="0" u="sng" dirty="0">
                <a:solidFill>
                  <a:schemeClr val="tx1"/>
                </a:solidFill>
                <a:latin typeface="Comic Sans MS" panose="030F0702030302020204" pitchFamily="66" charset="0"/>
              </a:rPr>
              <a:t>and Orbital magnetization</a:t>
            </a:r>
          </a:p>
        </p:txBody>
      </p:sp>
      <p:sp>
        <p:nvSpPr>
          <p:cNvPr id="62" name="TextBox 61"/>
          <p:cNvSpPr txBox="1"/>
          <p:nvPr/>
        </p:nvSpPr>
        <p:spPr>
          <a:xfrm>
            <a:off x="211691" y="7959187"/>
            <a:ext cx="6133392" cy="1317797"/>
          </a:xfrm>
          <a:prstGeom prst="rect">
            <a:avLst/>
          </a:prstGeom>
          <a:noFill/>
        </p:spPr>
        <p:txBody>
          <a:bodyPr wrap="square" rtlCol="0">
            <a:spAutoFit/>
          </a:bodyPr>
          <a:lstStyle/>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Electronic contribution to polarization and magnetization</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From Berry connection and curvatures</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First-principles calculation</a:t>
            </a:r>
          </a:p>
        </p:txBody>
      </p:sp>
      <p:pic>
        <p:nvPicPr>
          <p:cNvPr id="3" name="그림 2"/>
          <p:cNvPicPr>
            <a:picLocks noChangeAspect="1"/>
          </p:cNvPicPr>
          <p:nvPr/>
        </p:nvPicPr>
        <p:blipFill>
          <a:blip r:embed="rId4"/>
          <a:stretch>
            <a:fillRect/>
          </a:stretch>
        </p:blipFill>
        <p:spPr>
          <a:xfrm>
            <a:off x="3122825" y="4647405"/>
            <a:ext cx="1736000" cy="593920"/>
          </a:xfrm>
          <a:prstGeom prst="rect">
            <a:avLst/>
          </a:prstGeom>
        </p:spPr>
      </p:pic>
      <p:pic>
        <p:nvPicPr>
          <p:cNvPr id="5" name="그림 4"/>
          <p:cNvPicPr>
            <a:picLocks noChangeAspect="1"/>
          </p:cNvPicPr>
          <p:nvPr/>
        </p:nvPicPr>
        <p:blipFill>
          <a:blip r:embed="rId5"/>
          <a:stretch>
            <a:fillRect/>
          </a:stretch>
        </p:blipFill>
        <p:spPr>
          <a:xfrm>
            <a:off x="6809635" y="3292137"/>
            <a:ext cx="1479258" cy="2185728"/>
          </a:xfrm>
          <a:prstGeom prst="rect">
            <a:avLst/>
          </a:prstGeom>
        </p:spPr>
      </p:pic>
      <p:pic>
        <p:nvPicPr>
          <p:cNvPr id="6" name="그림 5"/>
          <p:cNvPicPr>
            <a:picLocks noChangeAspect="1"/>
          </p:cNvPicPr>
          <p:nvPr/>
        </p:nvPicPr>
        <p:blipFill>
          <a:blip r:embed="rId6"/>
          <a:stretch>
            <a:fillRect/>
          </a:stretch>
        </p:blipFill>
        <p:spPr>
          <a:xfrm>
            <a:off x="518397" y="7105232"/>
            <a:ext cx="2978608" cy="814194"/>
          </a:xfrm>
          <a:prstGeom prst="rect">
            <a:avLst/>
          </a:prstGeom>
        </p:spPr>
      </p:pic>
      <p:sp>
        <p:nvSpPr>
          <p:cNvPr id="25" name="TextBox 24"/>
          <p:cNvSpPr txBox="1"/>
          <p:nvPr/>
        </p:nvSpPr>
        <p:spPr>
          <a:xfrm>
            <a:off x="6739502" y="8352745"/>
            <a:ext cx="6133392" cy="1011431"/>
          </a:xfrm>
          <a:prstGeom prst="rect">
            <a:avLst/>
          </a:prstGeom>
          <a:noFill/>
        </p:spPr>
        <p:txBody>
          <a:bodyPr wrap="square" rtlCol="0">
            <a:spAutoFit/>
          </a:bodyPr>
          <a:lstStyle/>
          <a:p>
            <a:pPr indent="-204797">
              <a:buFont typeface="Arial" panose="020B0604020202020204" pitchFamily="34" charset="0"/>
              <a:buChar char="•"/>
            </a:pPr>
            <a:r>
              <a:rPr lang="en-US" altLang="ko-KR" sz="1991" b="0" dirty="0" err="1">
                <a:solidFill>
                  <a:schemeClr val="tx1"/>
                </a:solidFill>
                <a:latin typeface="Comic Sans MS" panose="030F0702030302020204" pitchFamily="66" charset="0"/>
              </a:rPr>
              <a:t>Chern</a:t>
            </a:r>
            <a:r>
              <a:rPr lang="en-US" altLang="ko-KR" sz="1991" b="0" dirty="0">
                <a:solidFill>
                  <a:schemeClr val="tx1"/>
                </a:solidFill>
                <a:latin typeface="Comic Sans MS" panose="030F0702030302020204" pitchFamily="66" charset="0"/>
              </a:rPr>
              <a:t> number and quantum Hall effect</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Quantum anomalous/spin Hall insulators</a:t>
            </a:r>
          </a:p>
          <a:p>
            <a:pPr indent="-204797">
              <a:buFont typeface="Arial" panose="020B0604020202020204" pitchFamily="34" charset="0"/>
              <a:buChar char="•"/>
            </a:pPr>
            <a:r>
              <a:rPr lang="en-US" altLang="ko-KR" sz="1991" b="0" dirty="0">
                <a:solidFill>
                  <a:schemeClr val="tx1"/>
                </a:solidFill>
                <a:latin typeface="Comic Sans MS" panose="030F0702030302020204" pitchFamily="66" charset="0"/>
              </a:rPr>
              <a:t>Topological crystalline phases</a:t>
            </a:r>
          </a:p>
        </p:txBody>
      </p:sp>
      <p:pic>
        <p:nvPicPr>
          <p:cNvPr id="2" name="그림 1"/>
          <p:cNvPicPr>
            <a:picLocks noChangeAspect="1"/>
          </p:cNvPicPr>
          <p:nvPr/>
        </p:nvPicPr>
        <p:blipFill>
          <a:blip r:embed="rId7"/>
          <a:stretch>
            <a:fillRect/>
          </a:stretch>
        </p:blipFill>
        <p:spPr>
          <a:xfrm>
            <a:off x="3545193" y="7276558"/>
            <a:ext cx="2547561" cy="458540"/>
          </a:xfrm>
          <a:prstGeom prst="rect">
            <a:avLst/>
          </a:prstGeom>
        </p:spPr>
      </p:pic>
      <p:pic>
        <p:nvPicPr>
          <p:cNvPr id="4" name="그림 3"/>
          <p:cNvPicPr>
            <a:picLocks noChangeAspect="1"/>
          </p:cNvPicPr>
          <p:nvPr/>
        </p:nvPicPr>
        <p:blipFill>
          <a:blip r:embed="rId8"/>
          <a:stretch>
            <a:fillRect/>
          </a:stretch>
        </p:blipFill>
        <p:spPr>
          <a:xfrm>
            <a:off x="8720194" y="3299559"/>
            <a:ext cx="3224000" cy="717653"/>
          </a:xfrm>
          <a:prstGeom prst="rect">
            <a:avLst/>
          </a:prstGeom>
        </p:spPr>
      </p:pic>
      <p:pic>
        <p:nvPicPr>
          <p:cNvPr id="8" name="그림 7"/>
          <p:cNvPicPr>
            <a:picLocks noChangeAspect="1"/>
          </p:cNvPicPr>
          <p:nvPr/>
        </p:nvPicPr>
        <p:blipFill>
          <a:blip r:embed="rId9"/>
          <a:stretch>
            <a:fillRect/>
          </a:stretch>
        </p:blipFill>
        <p:spPr>
          <a:xfrm>
            <a:off x="10167006" y="7112523"/>
            <a:ext cx="2604001" cy="767147"/>
          </a:xfrm>
          <a:prstGeom prst="rect">
            <a:avLst/>
          </a:prstGeom>
        </p:spPr>
      </p:pic>
      <p:pic>
        <p:nvPicPr>
          <p:cNvPr id="11" name="그림 10"/>
          <p:cNvPicPr>
            <a:picLocks noChangeAspect="1"/>
          </p:cNvPicPr>
          <p:nvPr/>
        </p:nvPicPr>
        <p:blipFill>
          <a:blip r:embed="rId10"/>
          <a:stretch>
            <a:fillRect/>
          </a:stretch>
        </p:blipFill>
        <p:spPr>
          <a:xfrm>
            <a:off x="6778288" y="6698671"/>
            <a:ext cx="3364089" cy="1636466"/>
          </a:xfrm>
          <a:prstGeom prst="rect">
            <a:avLst/>
          </a:prstGeom>
        </p:spPr>
      </p:pic>
    </p:spTree>
    <p:extLst>
      <p:ext uri="{BB962C8B-B14F-4D97-AF65-F5344CB8AC3E}">
        <p14:creationId xmlns:p14="http://schemas.microsoft.com/office/powerpoint/2010/main" val="3871539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437794" y="223036"/>
            <a:ext cx="10424649" cy="792653"/>
          </a:xfrm>
          <a:prstGeom prst="rect">
            <a:avLst/>
          </a:prstGeom>
          <a:noFill/>
          <a:effectLst/>
        </p:spPr>
        <p:txBody>
          <a:bodyPr wrap="none" rtlCol="0">
            <a:spAutoFit/>
          </a:bodyPr>
          <a:lstStyle/>
          <a:p>
            <a:r>
              <a:rPr lang="en-US" altLang="ko-KR" sz="4400" b="0" u="sng" dirty="0">
                <a:solidFill>
                  <a:schemeClr val="tx1"/>
                </a:solidFill>
                <a:latin typeface="Comic Sans MS" panose="030F0702030302020204" pitchFamily="66" charset="0"/>
              </a:rPr>
              <a:t>How much is quantum metric studied?</a:t>
            </a:r>
            <a:endParaRPr lang="ko-KR" altLang="en-US" sz="4400" b="0" u="sng" dirty="0">
              <a:solidFill>
                <a:schemeClr val="tx1"/>
              </a:solidFill>
              <a:latin typeface="Comic Sans MS" panose="030F0702030302020204" pitchFamily="66" charset="0"/>
            </a:endParaRPr>
          </a:p>
        </p:txBody>
      </p:sp>
      <p:sp>
        <p:nvSpPr>
          <p:cNvPr id="8" name="TextBox 7"/>
          <p:cNvSpPr txBox="1"/>
          <p:nvPr/>
        </p:nvSpPr>
        <p:spPr>
          <a:xfrm>
            <a:off x="-20072" y="1075897"/>
            <a:ext cx="12908810" cy="1134680"/>
          </a:xfrm>
          <a:prstGeom prst="rect">
            <a:avLst/>
          </a:prstGeom>
          <a:noFill/>
        </p:spPr>
        <p:txBody>
          <a:bodyPr wrap="none" lIns="148346" tIns="74173" rIns="148346" bIns="74173" rtlCol="0">
            <a:spAutoFit/>
          </a:bodyPr>
          <a:lstStyle/>
          <a:p>
            <a:pPr algn="ctr"/>
            <a:r>
              <a:rPr lang="en-US" altLang="ko-KR" sz="3200" b="0" dirty="0">
                <a:solidFill>
                  <a:schemeClr val="tx1"/>
                </a:solidFill>
                <a:latin typeface="Comic Sans MS" panose="030F0702030302020204" pitchFamily="66" charset="0"/>
              </a:rPr>
              <a:t>Quantum metric related physical phenomena ?</a:t>
            </a:r>
          </a:p>
          <a:p>
            <a:pPr algn="ctr"/>
            <a:r>
              <a:rPr lang="en-US" altLang="ko-KR" sz="3200" b="0" dirty="0">
                <a:solidFill>
                  <a:schemeClr val="tx1"/>
                </a:solidFill>
                <a:latin typeface="Comic Sans MS" panose="030F0702030302020204" pitchFamily="66" charset="0"/>
              </a:rPr>
              <a:t>: Not many things are known compared to Berry curvature physics</a:t>
            </a:r>
          </a:p>
        </p:txBody>
      </p:sp>
      <p:sp>
        <p:nvSpPr>
          <p:cNvPr id="10" name="직사각형 9"/>
          <p:cNvSpPr/>
          <p:nvPr/>
        </p:nvSpPr>
        <p:spPr>
          <a:xfrm>
            <a:off x="362867" y="2316516"/>
            <a:ext cx="6144000" cy="3438521"/>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solidFill>
                <a:schemeClr val="tx1"/>
              </a:solidFill>
              <a:latin typeface="Comic Sans MS" panose="030F0702030302020204" pitchFamily="66" charset="0"/>
            </a:endParaRPr>
          </a:p>
        </p:txBody>
      </p:sp>
      <p:sp>
        <p:nvSpPr>
          <p:cNvPr id="11" name="TextBox 10"/>
          <p:cNvSpPr txBox="1"/>
          <p:nvPr/>
        </p:nvSpPr>
        <p:spPr>
          <a:xfrm>
            <a:off x="477966" y="2356395"/>
            <a:ext cx="5727530" cy="617541"/>
          </a:xfrm>
          <a:prstGeom prst="rect">
            <a:avLst/>
          </a:prstGeom>
          <a:noFill/>
        </p:spPr>
        <p:txBody>
          <a:bodyPr wrap="square" rtlCol="0">
            <a:spAutoFit/>
          </a:bodyPr>
          <a:lstStyle/>
          <a:p>
            <a:pPr algn="ctr"/>
            <a:r>
              <a:rPr lang="en-US" altLang="ko-KR" sz="3413" b="0" u="sng" dirty="0">
                <a:solidFill>
                  <a:schemeClr val="tx1"/>
                </a:solidFill>
                <a:latin typeface="Comic Sans MS" panose="030F0702030302020204" pitchFamily="66" charset="0"/>
              </a:rPr>
              <a:t>List of proposals in solids</a:t>
            </a:r>
          </a:p>
        </p:txBody>
      </p:sp>
      <p:sp>
        <p:nvSpPr>
          <p:cNvPr id="12" name="TextBox 11"/>
          <p:cNvSpPr txBox="1"/>
          <p:nvPr/>
        </p:nvSpPr>
        <p:spPr>
          <a:xfrm>
            <a:off x="295289" y="3064228"/>
            <a:ext cx="6133392" cy="1317797"/>
          </a:xfrm>
          <a:prstGeom prst="rect">
            <a:avLst/>
          </a:prstGeom>
          <a:noFill/>
        </p:spPr>
        <p:txBody>
          <a:bodyPr wrap="square" rtlCol="0">
            <a:spAutoFit/>
          </a:bodyPr>
          <a:lstStyle/>
          <a:p>
            <a:pPr marL="406394" indent="-406394">
              <a:buFont typeface="Arial" panose="020B0604020202020204" pitchFamily="34" charset="0"/>
              <a:buChar char="•"/>
            </a:pPr>
            <a:r>
              <a:rPr lang="en-US" altLang="ko-KR" sz="1991" b="0" dirty="0">
                <a:solidFill>
                  <a:schemeClr val="tx1"/>
                </a:solidFill>
                <a:latin typeface="Comic Sans MS" panose="030F0702030302020204" pitchFamily="66" charset="0"/>
              </a:rPr>
              <a:t>Partial contribution to orbital susceptibility, correction to anomalous Hall effect, Lamb shift like transitions in excitons, current noise in insulator, superfluidity, etc.</a:t>
            </a:r>
          </a:p>
        </p:txBody>
      </p:sp>
      <p:sp>
        <p:nvSpPr>
          <p:cNvPr id="15" name="직사각형 14"/>
          <p:cNvSpPr/>
          <p:nvPr/>
        </p:nvSpPr>
        <p:spPr>
          <a:xfrm>
            <a:off x="6680082" y="2376982"/>
            <a:ext cx="6144000" cy="3378055"/>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solidFill>
                <a:schemeClr val="tx1"/>
              </a:solidFill>
              <a:latin typeface="Comic Sans MS" panose="030F0702030302020204" pitchFamily="66" charset="0"/>
            </a:endParaRPr>
          </a:p>
        </p:txBody>
      </p:sp>
      <p:sp>
        <p:nvSpPr>
          <p:cNvPr id="16" name="TextBox 15"/>
          <p:cNvSpPr txBox="1"/>
          <p:nvPr/>
        </p:nvSpPr>
        <p:spPr>
          <a:xfrm>
            <a:off x="7014457" y="2518943"/>
            <a:ext cx="5427803" cy="617541"/>
          </a:xfrm>
          <a:prstGeom prst="rect">
            <a:avLst/>
          </a:prstGeom>
          <a:noFill/>
        </p:spPr>
        <p:txBody>
          <a:bodyPr wrap="square" rtlCol="0">
            <a:spAutoFit/>
          </a:bodyPr>
          <a:lstStyle/>
          <a:p>
            <a:pPr algn="ctr"/>
            <a:r>
              <a:rPr lang="en-US" altLang="ko-KR" sz="3413" b="0" u="sng" dirty="0">
                <a:solidFill>
                  <a:schemeClr val="tx1"/>
                </a:solidFill>
                <a:latin typeface="Comic Sans MS" panose="030F0702030302020204" pitchFamily="66" charset="0"/>
              </a:rPr>
              <a:t>Proposals in other fields</a:t>
            </a:r>
          </a:p>
        </p:txBody>
      </p:sp>
      <p:sp>
        <p:nvSpPr>
          <p:cNvPr id="17" name="TextBox 16"/>
          <p:cNvSpPr txBox="1"/>
          <p:nvPr/>
        </p:nvSpPr>
        <p:spPr>
          <a:xfrm>
            <a:off x="6692010" y="3296326"/>
            <a:ext cx="6133392" cy="1624163"/>
          </a:xfrm>
          <a:prstGeom prst="rect">
            <a:avLst/>
          </a:prstGeom>
          <a:noFill/>
        </p:spPr>
        <p:txBody>
          <a:bodyPr wrap="square" rtlCol="0">
            <a:spAutoFit/>
          </a:bodyPr>
          <a:lstStyle/>
          <a:p>
            <a:r>
              <a:rPr lang="en-US" altLang="ko-KR" sz="1991" b="0" dirty="0">
                <a:solidFill>
                  <a:schemeClr val="tx1"/>
                </a:solidFill>
                <a:latin typeface="Comic Sans MS" panose="030F0702030302020204" pitchFamily="66" charset="0"/>
              </a:rPr>
              <a:t>Direct measurement was done </a:t>
            </a:r>
          </a:p>
          <a:p>
            <a:pPr marL="406394" indent="-406394">
              <a:buFont typeface="Arial" panose="020B0604020202020204" pitchFamily="34" charset="0"/>
              <a:buChar char="•"/>
            </a:pPr>
            <a:r>
              <a:rPr lang="en-US" altLang="ko-KR" sz="1991" b="0" dirty="0">
                <a:solidFill>
                  <a:schemeClr val="tx1"/>
                </a:solidFill>
                <a:latin typeface="Comic Sans MS" panose="030F0702030302020204" pitchFamily="66" charset="0"/>
              </a:rPr>
              <a:t>superconducting circuits </a:t>
            </a:r>
          </a:p>
          <a:p>
            <a:pPr marL="406394" indent="-406394">
              <a:buFont typeface="Arial" panose="020B0604020202020204" pitchFamily="34" charset="0"/>
              <a:buChar char="•"/>
            </a:pPr>
            <a:r>
              <a:rPr lang="en-US" altLang="ko-KR" sz="1991" b="0" dirty="0" err="1">
                <a:solidFill>
                  <a:schemeClr val="tx1"/>
                </a:solidFill>
                <a:latin typeface="Comic Sans MS" panose="030F0702030302020204" pitchFamily="66" charset="0"/>
              </a:rPr>
              <a:t>exciton-polaritons</a:t>
            </a:r>
            <a:r>
              <a:rPr lang="en-US" altLang="ko-KR" sz="1991" b="0" dirty="0">
                <a:solidFill>
                  <a:schemeClr val="tx1"/>
                </a:solidFill>
                <a:latin typeface="Comic Sans MS" panose="030F0702030302020204" pitchFamily="66" charset="0"/>
              </a:rPr>
              <a:t> in planar </a:t>
            </a:r>
            <a:r>
              <a:rPr lang="en-US" altLang="ko-KR" sz="1991" b="0" dirty="0" err="1">
                <a:solidFill>
                  <a:schemeClr val="tx1"/>
                </a:solidFill>
                <a:latin typeface="Comic Sans MS" panose="030F0702030302020204" pitchFamily="66" charset="0"/>
              </a:rPr>
              <a:t>microcavity</a:t>
            </a:r>
            <a:r>
              <a:rPr lang="en-US" altLang="ko-KR" sz="1991" b="0" dirty="0">
                <a:solidFill>
                  <a:schemeClr val="tx1"/>
                </a:solidFill>
                <a:latin typeface="Comic Sans MS" panose="030F0702030302020204" pitchFamily="66" charset="0"/>
              </a:rPr>
              <a:t>.</a:t>
            </a:r>
          </a:p>
          <a:p>
            <a:pPr marL="406394" indent="-406394">
              <a:buFont typeface="Arial" panose="020B0604020202020204" pitchFamily="34" charset="0"/>
              <a:buChar char="•"/>
            </a:pPr>
            <a:endParaRPr lang="en-US" altLang="ko-KR" sz="1991" b="0" dirty="0">
              <a:solidFill>
                <a:schemeClr val="tx1"/>
              </a:solidFill>
              <a:latin typeface="Comic Sans MS" panose="030F0702030302020204" pitchFamily="66" charset="0"/>
            </a:endParaRPr>
          </a:p>
          <a:p>
            <a:r>
              <a:rPr lang="en-US" altLang="ko-KR" sz="1991" b="0" dirty="0">
                <a:solidFill>
                  <a:schemeClr val="tx1"/>
                </a:solidFill>
                <a:latin typeface="Comic Sans MS" panose="030F0702030302020204" pitchFamily="66" charset="0"/>
              </a:rPr>
              <a:t>Relevance to condensed matter?</a:t>
            </a:r>
          </a:p>
        </p:txBody>
      </p:sp>
      <p:sp>
        <p:nvSpPr>
          <p:cNvPr id="19" name="직사각형 18"/>
          <p:cNvSpPr/>
          <p:nvPr/>
        </p:nvSpPr>
        <p:spPr>
          <a:xfrm>
            <a:off x="362868" y="6105737"/>
            <a:ext cx="12461214" cy="3170786"/>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solidFill>
                <a:schemeClr val="tx1"/>
              </a:solidFill>
              <a:latin typeface="Comic Sans MS" panose="030F0702030302020204" pitchFamily="66" charset="0"/>
            </a:endParaRPr>
          </a:p>
        </p:txBody>
      </p:sp>
      <p:sp>
        <p:nvSpPr>
          <p:cNvPr id="22" name="TextBox 21"/>
          <p:cNvSpPr txBox="1"/>
          <p:nvPr/>
        </p:nvSpPr>
        <p:spPr>
          <a:xfrm>
            <a:off x="4145367" y="6208149"/>
            <a:ext cx="5069430" cy="617541"/>
          </a:xfrm>
          <a:prstGeom prst="rect">
            <a:avLst/>
          </a:prstGeom>
          <a:noFill/>
        </p:spPr>
        <p:txBody>
          <a:bodyPr wrap="square" rtlCol="0">
            <a:spAutoFit/>
          </a:bodyPr>
          <a:lstStyle/>
          <a:p>
            <a:pPr algn="ctr"/>
            <a:r>
              <a:rPr lang="en-US" altLang="ko-KR" sz="3413" b="0" u="sng" dirty="0">
                <a:solidFill>
                  <a:schemeClr val="tx1"/>
                </a:solidFill>
                <a:latin typeface="Comic Sans MS" panose="030F0702030302020204" pitchFamily="66" charset="0"/>
              </a:rPr>
              <a:t>Central questions</a:t>
            </a:r>
          </a:p>
        </p:txBody>
      </p:sp>
      <p:sp>
        <p:nvSpPr>
          <p:cNvPr id="23" name="TextBox 22"/>
          <p:cNvSpPr txBox="1"/>
          <p:nvPr/>
        </p:nvSpPr>
        <p:spPr>
          <a:xfrm>
            <a:off x="362868" y="6868416"/>
            <a:ext cx="12461214" cy="2062103"/>
          </a:xfrm>
          <a:prstGeom prst="rect">
            <a:avLst/>
          </a:prstGeom>
          <a:noFill/>
        </p:spPr>
        <p:txBody>
          <a:bodyPr wrap="square" rtlCol="0">
            <a:spAutoFit/>
          </a:bodyPr>
          <a:lstStyle/>
          <a:p>
            <a:pPr marL="406394" indent="-406394" algn="l">
              <a:buFont typeface="Arial" panose="020B0604020202020204" pitchFamily="34" charset="0"/>
              <a:buChar char="•"/>
            </a:pPr>
            <a:r>
              <a:rPr lang="en-US" altLang="ko-KR" sz="3200" b="0" dirty="0">
                <a:solidFill>
                  <a:schemeClr val="tx1"/>
                </a:solidFill>
                <a:latin typeface="Comic Sans MS" panose="030F0702030302020204" pitchFamily="66" charset="0"/>
              </a:rPr>
              <a:t>In what physical observables of</a:t>
            </a:r>
            <a:r>
              <a:rPr lang="ko-KR" altLang="en-US" sz="3200" b="0" dirty="0">
                <a:solidFill>
                  <a:schemeClr val="tx1"/>
                </a:solidFill>
                <a:latin typeface="Comic Sans MS" panose="030F0702030302020204" pitchFamily="66" charset="0"/>
              </a:rPr>
              <a:t> </a:t>
            </a:r>
            <a:r>
              <a:rPr lang="en-US" altLang="ko-KR" sz="3200" b="0" dirty="0">
                <a:solidFill>
                  <a:schemeClr val="tx1"/>
                </a:solidFill>
                <a:latin typeface="Comic Sans MS" panose="030F0702030302020204" pitchFamily="66" charset="0"/>
              </a:rPr>
              <a:t>solids, quantum metric directly manifests?</a:t>
            </a:r>
          </a:p>
          <a:p>
            <a:pPr marL="406394" indent="-406394" algn="l">
              <a:buFont typeface="Arial" panose="020B0604020202020204" pitchFamily="34" charset="0"/>
              <a:buChar char="•"/>
            </a:pPr>
            <a:r>
              <a:rPr lang="en-US" altLang="ko-KR" sz="3200" b="0" dirty="0">
                <a:solidFill>
                  <a:schemeClr val="tx1"/>
                </a:solidFill>
                <a:latin typeface="Comic Sans MS" panose="030F0702030302020204" pitchFamily="66" charset="0"/>
              </a:rPr>
              <a:t>In which material can we observe enhanced response related to quantum metric? </a:t>
            </a:r>
          </a:p>
        </p:txBody>
      </p:sp>
      <mc:AlternateContent xmlns:mc="http://schemas.openxmlformats.org/markup-compatibility/2006" xmlns:a14="http://schemas.microsoft.com/office/drawing/2010/main">
        <mc:Choice Requires="a14">
          <p:sp>
            <p:nvSpPr>
              <p:cNvPr id="18" name="TextBox 17"/>
              <p:cNvSpPr txBox="1"/>
              <p:nvPr/>
            </p:nvSpPr>
            <p:spPr>
              <a:xfrm>
                <a:off x="364117" y="4477031"/>
                <a:ext cx="6133392" cy="1068626"/>
              </a:xfrm>
              <a:prstGeom prst="rect">
                <a:avLst/>
              </a:prstGeom>
              <a:noFill/>
            </p:spPr>
            <p:txBody>
              <a:bodyPr wrap="square" rtlCol="0">
                <a:spAutoFit/>
              </a:bodyPr>
              <a:lstStyle/>
              <a:p>
                <a:r>
                  <a:rPr lang="en-US" altLang="ko-KR" sz="1991" b="0" dirty="0">
                    <a:solidFill>
                      <a:schemeClr val="tx1"/>
                    </a:solidFill>
                    <a:latin typeface="Comic Sans MS" panose="030F0702030302020204" pitchFamily="66" charset="0"/>
                  </a:rPr>
                  <a:t>e.g.) Orbital susceptibility</a:t>
                </a:r>
              </a:p>
              <a:p>
                <a:r>
                  <a:rPr lang="en-US" altLang="ko-KR" sz="1991" b="0" dirty="0">
                    <a:solidFill>
                      <a:schemeClr val="tx1"/>
                    </a:solidFill>
                    <a:latin typeface="Comic Sans MS" panose="030F0702030302020204" pitchFamily="66" charset="0"/>
                  </a:rPr>
                  <a:t> </a:t>
                </a:r>
                <a14:m>
                  <m:oMath xmlns:m="http://schemas.openxmlformats.org/officeDocument/2006/math">
                    <m:sSub>
                      <m:sSubPr>
                        <m:ctrlPr>
                          <a:rPr lang="en-US" altLang="ko-KR" sz="1991" b="0" i="1">
                            <a:solidFill>
                              <a:schemeClr val="tx1"/>
                            </a:solidFill>
                            <a:latin typeface="Cambria Math" panose="02040503050406030204" pitchFamily="18" charset="0"/>
                          </a:rPr>
                        </m:ctrlPr>
                      </m:sSubPr>
                      <m:e>
                        <m:r>
                          <a:rPr lang="ko-KR" altLang="en-US" sz="1991" b="0" i="1" smtClean="0">
                            <a:solidFill>
                              <a:schemeClr val="tx1"/>
                            </a:solidFill>
                            <a:latin typeface="Cambria Math" panose="02040503050406030204" pitchFamily="18" charset="0"/>
                          </a:rPr>
                          <m:t>𝜒</m:t>
                        </m:r>
                      </m:e>
                      <m:sub>
                        <m:r>
                          <a:rPr lang="en-US" altLang="ko-KR" sz="1991" b="0" i="1" smtClean="0">
                            <a:solidFill>
                              <a:schemeClr val="tx1"/>
                            </a:solidFill>
                            <a:latin typeface="Cambria Math" panose="02040503050406030204" pitchFamily="18" charset="0"/>
                          </a:rPr>
                          <m:t>𝑜𝑟𝑏</m:t>
                        </m:r>
                      </m:sub>
                    </m:sSub>
                    <m:r>
                      <a:rPr lang="en-US" altLang="ko-KR" sz="1991" b="0" i="1" smtClean="0">
                        <a:solidFill>
                          <a:schemeClr val="tx1"/>
                        </a:solidFill>
                        <a:latin typeface="Cambria Math" panose="02040503050406030204" pitchFamily="18" charset="0"/>
                      </a:rPr>
                      <m:t>=</m:t>
                    </m:r>
                    <m:sSub>
                      <m:sSubPr>
                        <m:ctrlPr>
                          <a:rPr lang="en-US" altLang="ko-KR" sz="1991" b="0" i="1">
                            <a:solidFill>
                              <a:schemeClr val="tx1"/>
                            </a:solidFill>
                            <a:latin typeface="Cambria Math" panose="02040503050406030204" pitchFamily="18" charset="0"/>
                          </a:rPr>
                        </m:ctrlPr>
                      </m:sSubPr>
                      <m:e>
                        <m:r>
                          <a:rPr lang="ko-KR" altLang="en-US" sz="1991" b="0" i="1" smtClean="0">
                            <a:solidFill>
                              <a:schemeClr val="tx1"/>
                            </a:solidFill>
                            <a:latin typeface="Cambria Math" panose="02040503050406030204" pitchFamily="18" charset="0"/>
                          </a:rPr>
                          <m:t>𝜒</m:t>
                        </m:r>
                      </m:e>
                      <m:sub>
                        <m:r>
                          <a:rPr lang="en-US" altLang="ko-KR" sz="1991" b="0" i="1" smtClean="0">
                            <a:solidFill>
                              <a:schemeClr val="tx1"/>
                            </a:solidFill>
                            <a:latin typeface="Cambria Math" panose="02040503050406030204" pitchFamily="18" charset="0"/>
                          </a:rPr>
                          <m:t>𝑖𝑛𝑡𝑟𝑎</m:t>
                        </m:r>
                      </m:sub>
                    </m:sSub>
                  </m:oMath>
                </a14:m>
                <a:r>
                  <a:rPr lang="en-US" altLang="ko-KR" sz="1991" b="0" dirty="0">
                    <a:solidFill>
                      <a:schemeClr val="tx1"/>
                    </a:solidFill>
                    <a:latin typeface="Comic Sans MS" panose="030F0702030302020204" pitchFamily="66" charset="0"/>
                  </a:rPr>
                  <a:t>+</a:t>
                </a:r>
                <a14:m>
                  <m:oMath xmlns:m="http://schemas.openxmlformats.org/officeDocument/2006/math">
                    <m:sSub>
                      <m:sSubPr>
                        <m:ctrlPr>
                          <a:rPr lang="en-US" altLang="ko-KR" sz="1991" b="0" i="1">
                            <a:solidFill>
                              <a:schemeClr val="tx1"/>
                            </a:solidFill>
                            <a:latin typeface="Cambria Math" panose="02040503050406030204" pitchFamily="18" charset="0"/>
                          </a:rPr>
                        </m:ctrlPr>
                      </m:sSubPr>
                      <m:e>
                        <m:r>
                          <a:rPr lang="ko-KR" altLang="en-US" sz="1991" b="0" i="1" smtClean="0">
                            <a:solidFill>
                              <a:schemeClr val="tx1"/>
                            </a:solidFill>
                            <a:latin typeface="Cambria Math" panose="02040503050406030204" pitchFamily="18" charset="0"/>
                          </a:rPr>
                          <m:t>𝜒</m:t>
                        </m:r>
                      </m:e>
                      <m:sub>
                        <m:r>
                          <a:rPr lang="en-US" altLang="ko-KR" sz="1991" b="0" i="1" smtClean="0">
                            <a:solidFill>
                              <a:schemeClr val="tx1"/>
                            </a:solidFill>
                            <a:latin typeface="Cambria Math" panose="02040503050406030204" pitchFamily="18" charset="0"/>
                          </a:rPr>
                          <m:t>𝑐𝑢𝑟𝑣𝑎𝑡𝑢𝑟𝑒</m:t>
                        </m:r>
                      </m:sub>
                    </m:sSub>
                    <m:sSub>
                      <m:sSubPr>
                        <m:ctrlPr>
                          <a:rPr lang="en-US" altLang="ko-KR" sz="1991" b="0" i="1">
                            <a:solidFill>
                              <a:schemeClr val="tx1"/>
                            </a:solidFill>
                            <a:latin typeface="Cambria Math" panose="02040503050406030204" pitchFamily="18" charset="0"/>
                          </a:rPr>
                        </m:ctrlPr>
                      </m:sSubPr>
                      <m:e>
                        <m:r>
                          <a:rPr lang="en-US" altLang="ko-KR" sz="1991" b="0" i="1" smtClean="0">
                            <a:solidFill>
                              <a:schemeClr val="tx1"/>
                            </a:solidFill>
                            <a:latin typeface="Cambria Math" panose="02040503050406030204" pitchFamily="18" charset="0"/>
                          </a:rPr>
                          <m:t>+ </m:t>
                        </m:r>
                        <m:r>
                          <a:rPr lang="ko-KR" altLang="en-US" sz="1991" b="0" i="1" smtClean="0">
                            <a:solidFill>
                              <a:schemeClr val="tx1"/>
                            </a:solidFill>
                            <a:latin typeface="Cambria Math" panose="02040503050406030204" pitchFamily="18" charset="0"/>
                          </a:rPr>
                          <m:t>𝜒</m:t>
                        </m:r>
                      </m:e>
                      <m:sub>
                        <m:r>
                          <a:rPr lang="en-US" altLang="ko-KR" sz="1991" b="0" i="1" smtClean="0">
                            <a:solidFill>
                              <a:schemeClr val="tx1"/>
                            </a:solidFill>
                            <a:latin typeface="Cambria Math" panose="02040503050406030204" pitchFamily="18" charset="0"/>
                          </a:rPr>
                          <m:t>𝑚𝑒𝑡𝑟𝑖𝑐</m:t>
                        </m:r>
                        <m:r>
                          <a:rPr lang="en-US" altLang="ko-KR" sz="1991" b="0" i="1" smtClean="0">
                            <a:solidFill>
                              <a:schemeClr val="tx1"/>
                            </a:solidFill>
                            <a:latin typeface="Cambria Math" panose="02040503050406030204" pitchFamily="18" charset="0"/>
                          </a:rPr>
                          <m:t>,1</m:t>
                        </m:r>
                      </m:sub>
                    </m:sSub>
                    <m:sSub>
                      <m:sSubPr>
                        <m:ctrlPr>
                          <a:rPr lang="en-US" altLang="ko-KR" sz="1991" b="0" i="1">
                            <a:solidFill>
                              <a:schemeClr val="tx1"/>
                            </a:solidFill>
                            <a:latin typeface="Cambria Math" panose="02040503050406030204" pitchFamily="18" charset="0"/>
                          </a:rPr>
                        </m:ctrlPr>
                      </m:sSubPr>
                      <m:e>
                        <m:r>
                          <a:rPr lang="en-US" altLang="ko-KR" sz="1991" b="0" i="1" smtClean="0">
                            <a:solidFill>
                              <a:schemeClr val="tx1"/>
                            </a:solidFill>
                            <a:latin typeface="Cambria Math" panose="02040503050406030204" pitchFamily="18" charset="0"/>
                          </a:rPr>
                          <m:t>+</m:t>
                        </m:r>
                        <m:r>
                          <a:rPr lang="ko-KR" altLang="en-US" sz="1991" b="0" i="1" smtClean="0">
                            <a:solidFill>
                              <a:schemeClr val="tx1"/>
                            </a:solidFill>
                            <a:latin typeface="Cambria Math" panose="02040503050406030204" pitchFamily="18" charset="0"/>
                          </a:rPr>
                          <m:t>𝜒</m:t>
                        </m:r>
                      </m:e>
                      <m:sub>
                        <m:r>
                          <a:rPr lang="en-US" altLang="ko-KR" sz="1991" b="0" i="1" smtClean="0">
                            <a:solidFill>
                              <a:schemeClr val="tx1"/>
                            </a:solidFill>
                            <a:latin typeface="Cambria Math" panose="02040503050406030204" pitchFamily="18" charset="0"/>
                          </a:rPr>
                          <m:t>𝑚𝑒𝑡𝑟𝑖𝑐</m:t>
                        </m:r>
                        <m:r>
                          <a:rPr lang="en-US" altLang="ko-KR" sz="1991" b="0" i="1" smtClean="0">
                            <a:solidFill>
                              <a:schemeClr val="tx1"/>
                            </a:solidFill>
                            <a:latin typeface="Cambria Math" panose="02040503050406030204" pitchFamily="18" charset="0"/>
                          </a:rPr>
                          <m:t>,2</m:t>
                        </m:r>
                      </m:sub>
                    </m:sSub>
                  </m:oMath>
                </a14:m>
                <a:endParaRPr lang="en-US" altLang="ko-KR" sz="1991" b="0" i="1" dirty="0">
                  <a:solidFill>
                    <a:schemeClr val="tx1"/>
                  </a:solidFill>
                  <a:latin typeface="Comic Sans MS" panose="030F0702030302020204" pitchFamily="66" charset="0"/>
                </a:endParaRPr>
              </a:p>
              <a:p>
                <a:r>
                  <a:rPr lang="en-US" altLang="ko-KR" sz="1991" b="0" dirty="0">
                    <a:solidFill>
                      <a:schemeClr val="tx1"/>
                    </a:solidFill>
                    <a:latin typeface="Comic Sans MS" panose="030F0702030302020204" pitchFamily="66" charset="0"/>
                  </a:rPr>
                  <a:t>  where </a:t>
                </a:r>
                <a14:m>
                  <m:oMath xmlns:m="http://schemas.openxmlformats.org/officeDocument/2006/math">
                    <m:sSub>
                      <m:sSubPr>
                        <m:ctrlPr>
                          <a:rPr lang="en-US" altLang="ko-KR" sz="1991" b="0" i="1">
                            <a:solidFill>
                              <a:schemeClr val="tx1"/>
                            </a:solidFill>
                            <a:latin typeface="Cambria Math" panose="02040503050406030204" pitchFamily="18" charset="0"/>
                          </a:rPr>
                        </m:ctrlPr>
                      </m:sSubPr>
                      <m:e>
                        <m:r>
                          <a:rPr lang="en-US" altLang="ko-KR" sz="1991" b="0" i="1" smtClean="0">
                            <a:solidFill>
                              <a:schemeClr val="tx1"/>
                            </a:solidFill>
                            <a:latin typeface="Cambria Math" panose="02040503050406030204" pitchFamily="18" charset="0"/>
                          </a:rPr>
                          <m:t> </m:t>
                        </m:r>
                        <m:r>
                          <a:rPr lang="ko-KR" altLang="en-US" sz="1991" b="0" i="1" smtClean="0">
                            <a:solidFill>
                              <a:schemeClr val="tx1"/>
                            </a:solidFill>
                            <a:latin typeface="Cambria Math" panose="02040503050406030204" pitchFamily="18" charset="0"/>
                          </a:rPr>
                          <m:t>𝜒</m:t>
                        </m:r>
                      </m:e>
                      <m:sub>
                        <m:r>
                          <a:rPr lang="en-US" altLang="ko-KR" sz="1991" b="0" i="1" smtClean="0">
                            <a:solidFill>
                              <a:schemeClr val="tx1"/>
                            </a:solidFill>
                            <a:latin typeface="Cambria Math" panose="02040503050406030204" pitchFamily="18" charset="0"/>
                          </a:rPr>
                          <m:t>𝑚𝑒𝑡𝑟𝑖𝑐</m:t>
                        </m:r>
                        <m:r>
                          <a:rPr lang="en-US" altLang="ko-KR" sz="1991" b="0" i="1" smtClean="0">
                            <a:solidFill>
                              <a:schemeClr val="tx1"/>
                            </a:solidFill>
                            <a:latin typeface="Cambria Math" panose="02040503050406030204" pitchFamily="18" charset="0"/>
                          </a:rPr>
                          <m:t>,1</m:t>
                        </m:r>
                      </m:sub>
                    </m:sSub>
                    <m:r>
                      <a:rPr lang="en-US" altLang="ko-KR" sz="1991" b="0" i="1" smtClean="0">
                        <a:solidFill>
                          <a:schemeClr val="tx1"/>
                        </a:solidFill>
                        <a:latin typeface="Cambria Math" panose="02040503050406030204" pitchFamily="18" charset="0"/>
                        <a:ea typeface="Cambria Math" panose="02040503050406030204" pitchFamily="18" charset="0"/>
                      </a:rPr>
                      <m:t>∝</m:t>
                    </m:r>
                    <m:sSub>
                      <m:sSubPr>
                        <m:ctrlPr>
                          <a:rPr lang="en-US" altLang="ko-KR" sz="1991" b="0" i="1">
                            <a:solidFill>
                              <a:schemeClr val="tx1"/>
                            </a:solidFill>
                            <a:latin typeface="Cambria Math" panose="02040503050406030204" pitchFamily="18" charset="0"/>
                            <a:ea typeface="Cambria Math" panose="02040503050406030204" pitchFamily="18" charset="0"/>
                          </a:rPr>
                        </m:ctrlPr>
                      </m:sSubPr>
                      <m:e>
                        <m:r>
                          <a:rPr lang="ko-KR" altLang="en-US" sz="1991" b="0" i="1" smtClean="0">
                            <a:solidFill>
                              <a:schemeClr val="tx1"/>
                            </a:solidFill>
                            <a:latin typeface="Cambria Math" panose="02040503050406030204" pitchFamily="18" charset="0"/>
                            <a:ea typeface="Cambria Math" panose="02040503050406030204" pitchFamily="18" charset="0"/>
                          </a:rPr>
                          <m:t>𝜕</m:t>
                        </m:r>
                      </m:e>
                      <m:sub>
                        <m:r>
                          <a:rPr lang="en-US" altLang="ko-KR" sz="1991" b="0" i="1" smtClean="0">
                            <a:solidFill>
                              <a:schemeClr val="tx1"/>
                            </a:solidFill>
                            <a:latin typeface="Cambria Math" panose="02040503050406030204" pitchFamily="18" charset="0"/>
                            <a:ea typeface="Cambria Math" panose="02040503050406030204" pitchFamily="18" charset="0"/>
                          </a:rPr>
                          <m:t>𝑗</m:t>
                        </m:r>
                      </m:sub>
                    </m:sSub>
                    <m:r>
                      <a:rPr lang="en-US" altLang="ko-KR" sz="1991" b="0" i="1" smtClean="0">
                        <a:solidFill>
                          <a:schemeClr val="tx1"/>
                        </a:solidFill>
                        <a:latin typeface="Cambria Math" panose="02040503050406030204" pitchFamily="18" charset="0"/>
                        <a:ea typeface="Cambria Math" panose="02040503050406030204" pitchFamily="18" charset="0"/>
                      </a:rPr>
                      <m:t>(</m:t>
                    </m:r>
                    <m:sSup>
                      <m:sSupPr>
                        <m:ctrlPr>
                          <a:rPr lang="en-US" altLang="ko-KR" sz="1991" b="0" i="1">
                            <a:solidFill>
                              <a:schemeClr val="tx1"/>
                            </a:solidFill>
                            <a:latin typeface="Cambria Math" panose="02040503050406030204" pitchFamily="18" charset="0"/>
                            <a:ea typeface="Cambria Math" panose="02040503050406030204" pitchFamily="18" charset="0"/>
                          </a:rPr>
                        </m:ctrlPr>
                      </m:sSupPr>
                      <m:e>
                        <m:r>
                          <a:rPr lang="ko-KR" altLang="en-US" sz="1991" b="0" i="1" smtClean="0">
                            <a:solidFill>
                              <a:schemeClr val="tx1"/>
                            </a:solidFill>
                            <a:latin typeface="Cambria Math" panose="02040503050406030204" pitchFamily="18" charset="0"/>
                            <a:ea typeface="Cambria Math" panose="02040503050406030204" pitchFamily="18" charset="0"/>
                          </a:rPr>
                          <m:t>𝜀</m:t>
                        </m:r>
                      </m:e>
                      <m:sup>
                        <m:r>
                          <a:rPr lang="en-US" altLang="ko-KR" sz="1991" b="0" i="1" smtClean="0">
                            <a:solidFill>
                              <a:schemeClr val="tx1"/>
                            </a:solidFill>
                            <a:latin typeface="Cambria Math" panose="02040503050406030204" pitchFamily="18" charset="0"/>
                            <a:ea typeface="Cambria Math" panose="02040503050406030204" pitchFamily="18" charset="0"/>
                          </a:rPr>
                          <m:t>2</m:t>
                        </m:r>
                      </m:sup>
                    </m:sSup>
                    <m:sSub>
                      <m:sSubPr>
                        <m:ctrlPr>
                          <a:rPr lang="en-US" altLang="ko-KR" sz="1991" b="0" i="1">
                            <a:solidFill>
                              <a:schemeClr val="tx1"/>
                            </a:solidFill>
                            <a:latin typeface="Cambria Math" panose="02040503050406030204" pitchFamily="18" charset="0"/>
                            <a:ea typeface="Cambria Math" panose="02040503050406030204" pitchFamily="18" charset="0"/>
                          </a:rPr>
                        </m:ctrlPr>
                      </m:sSubPr>
                      <m:e>
                        <m:r>
                          <a:rPr lang="ko-KR" altLang="en-US" sz="1991" b="0" i="1" smtClean="0">
                            <a:solidFill>
                              <a:schemeClr val="tx1"/>
                            </a:solidFill>
                            <a:latin typeface="Cambria Math" panose="02040503050406030204" pitchFamily="18" charset="0"/>
                            <a:ea typeface="Cambria Math" panose="02040503050406030204" pitchFamily="18" charset="0"/>
                          </a:rPr>
                          <m:t>𝜕</m:t>
                        </m:r>
                      </m:e>
                      <m:sub>
                        <m:r>
                          <a:rPr lang="en-US" altLang="ko-KR" sz="1991" b="0" i="1" smtClean="0">
                            <a:solidFill>
                              <a:schemeClr val="tx1"/>
                            </a:solidFill>
                            <a:latin typeface="Cambria Math" panose="02040503050406030204" pitchFamily="18" charset="0"/>
                            <a:ea typeface="Cambria Math" panose="02040503050406030204" pitchFamily="18" charset="0"/>
                          </a:rPr>
                          <m:t>𝑖</m:t>
                        </m:r>
                      </m:sub>
                    </m:sSub>
                    <m:sSup>
                      <m:sSupPr>
                        <m:ctrlPr>
                          <a:rPr lang="en-US" altLang="ko-KR" sz="1991" b="0" i="1">
                            <a:solidFill>
                              <a:schemeClr val="tx1"/>
                            </a:solidFill>
                            <a:latin typeface="Cambria Math" panose="02040503050406030204" pitchFamily="18" charset="0"/>
                            <a:ea typeface="Cambria Math" panose="02040503050406030204" pitchFamily="18" charset="0"/>
                          </a:rPr>
                        </m:ctrlPr>
                      </m:sSupPr>
                      <m:e>
                        <m:r>
                          <a:rPr lang="ko-KR" altLang="en-US" sz="1991" b="0" i="1" smtClean="0">
                            <a:solidFill>
                              <a:schemeClr val="tx1"/>
                            </a:solidFill>
                            <a:latin typeface="Cambria Math" panose="02040503050406030204" pitchFamily="18" charset="0"/>
                            <a:ea typeface="Cambria Math" panose="02040503050406030204" pitchFamily="18" charset="0"/>
                          </a:rPr>
                          <m:t>𝜒</m:t>
                        </m:r>
                      </m:e>
                      <m:sup>
                        <m:r>
                          <a:rPr lang="en-US" altLang="ko-KR" sz="1991" b="0" i="1" smtClean="0">
                            <a:solidFill>
                              <a:schemeClr val="tx1"/>
                            </a:solidFill>
                            <a:latin typeface="Cambria Math" panose="02040503050406030204" pitchFamily="18" charset="0"/>
                            <a:ea typeface="Cambria Math" panose="02040503050406030204" pitchFamily="18" charset="0"/>
                          </a:rPr>
                          <m:t>𝑖𝑗</m:t>
                        </m:r>
                      </m:sup>
                    </m:sSup>
                    <m:r>
                      <a:rPr lang="en-US" altLang="ko-KR" sz="1991" b="0" i="1" smtClean="0">
                        <a:solidFill>
                          <a:schemeClr val="tx1"/>
                        </a:solidFill>
                        <a:latin typeface="Cambria Math" panose="02040503050406030204" pitchFamily="18" charset="0"/>
                        <a:ea typeface="Cambria Math" panose="02040503050406030204" pitchFamily="18" charset="0"/>
                      </a:rPr>
                      <m:t>)</m:t>
                    </m:r>
                  </m:oMath>
                </a14:m>
                <a:endParaRPr lang="en-US" altLang="ko-KR" sz="1991" b="0" dirty="0">
                  <a:solidFill>
                    <a:schemeClr val="tx1"/>
                  </a:solidFill>
                  <a:latin typeface="Comic Sans MS" panose="030F0702030302020204" pitchFamily="66"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64117" y="4477031"/>
                <a:ext cx="6133392" cy="1068626"/>
              </a:xfrm>
              <a:prstGeom prst="rect">
                <a:avLst/>
              </a:prstGeom>
              <a:blipFill>
                <a:blip r:embed="rId4"/>
                <a:stretch>
                  <a:fillRect t="-2841" b="-6250"/>
                </a:stretch>
              </a:blipFill>
            </p:spPr>
            <p:txBody>
              <a:bodyPr/>
              <a:lstStyle/>
              <a:p>
                <a:r>
                  <a:rPr lang="ko-KR" altLang="en-US">
                    <a:noFill/>
                  </a:rPr>
                  <a:t> </a:t>
                </a:r>
              </a:p>
            </p:txBody>
          </p:sp>
        </mc:Fallback>
      </mc:AlternateContent>
    </p:spTree>
    <p:custDataLst>
      <p:tags r:id="rId1"/>
    </p:custDataLst>
    <p:extLst>
      <p:ext uri="{BB962C8B-B14F-4D97-AF65-F5344CB8AC3E}">
        <p14:creationId xmlns:p14="http://schemas.microsoft.com/office/powerpoint/2010/main" val="106904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모서리가 둥근 직사각형 67"/>
          <p:cNvSpPr/>
          <p:nvPr/>
        </p:nvSpPr>
        <p:spPr>
          <a:xfrm>
            <a:off x="700376" y="1264513"/>
            <a:ext cx="11433843" cy="1416852"/>
          </a:xfrm>
          <a:prstGeom prst="roundRect">
            <a:avLst/>
          </a:prstGeom>
          <a:solidFill>
            <a:schemeClr val="accent4">
              <a:lumMod val="20000"/>
              <a:lumOff val="80000"/>
            </a:schemeClr>
          </a:solidFill>
          <a:ln w="317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0">
              <a:solidFill>
                <a:schemeClr val="tx1"/>
              </a:solidFill>
              <a:latin typeface="Comic Sans MS" panose="030F0702030302020204" pitchFamily="66" charset="0"/>
            </a:endParaRPr>
          </a:p>
        </p:txBody>
      </p:sp>
      <p:sp>
        <p:nvSpPr>
          <p:cNvPr id="8" name="TextBox 7"/>
          <p:cNvSpPr txBox="1"/>
          <p:nvPr/>
        </p:nvSpPr>
        <p:spPr>
          <a:xfrm>
            <a:off x="3345127" y="209879"/>
            <a:ext cx="6991569" cy="769441"/>
          </a:xfrm>
          <a:prstGeom prst="rect">
            <a:avLst/>
          </a:prstGeom>
          <a:noFill/>
          <a:effectLst/>
        </p:spPr>
        <p:txBody>
          <a:bodyPr wrap="square" rtlCol="0">
            <a:spAutoFit/>
          </a:bodyPr>
          <a:lstStyle/>
          <a:p>
            <a:pPr algn="ctr"/>
            <a:r>
              <a:rPr lang="en-US" altLang="ko-KR" sz="4400" b="0" u="sng" dirty="0">
                <a:solidFill>
                  <a:schemeClr val="tx1"/>
                </a:solidFill>
                <a:latin typeface="Comic Sans MS" panose="030F0702030302020204" pitchFamily="66" charset="0"/>
              </a:rPr>
              <a:t>Why is flat band system?</a:t>
            </a:r>
            <a:endParaRPr lang="ko-KR" altLang="en-US" sz="4400" b="0" u="sng" dirty="0">
              <a:solidFill>
                <a:schemeClr val="tx1"/>
              </a:solidFill>
              <a:latin typeface="Comic Sans MS" panose="030F0702030302020204" pitchFamily="66" charset="0"/>
            </a:endParaRPr>
          </a:p>
        </p:txBody>
      </p:sp>
      <p:sp>
        <p:nvSpPr>
          <p:cNvPr id="35" name="TextBox 34"/>
          <p:cNvSpPr txBox="1"/>
          <p:nvPr/>
        </p:nvSpPr>
        <p:spPr>
          <a:xfrm>
            <a:off x="827245" y="1297865"/>
            <a:ext cx="11265274" cy="675003"/>
          </a:xfrm>
          <a:prstGeom prst="rect">
            <a:avLst/>
          </a:prstGeom>
          <a:noFill/>
        </p:spPr>
        <p:txBody>
          <a:bodyPr wrap="square" lIns="148346" tIns="74173" rIns="148346" bIns="74173" rtlCol="0">
            <a:spAutoFit/>
          </a:bodyPr>
          <a:lstStyle/>
          <a:p>
            <a:pPr marL="457200" indent="-457200">
              <a:buFont typeface="Arial" panose="020B0604020202020204" pitchFamily="34" charset="0"/>
              <a:buChar char="•"/>
            </a:pPr>
            <a:r>
              <a:rPr lang="en-US" altLang="ko-KR" sz="3413" b="0" dirty="0">
                <a:solidFill>
                  <a:schemeClr val="tx1"/>
                </a:solidFill>
                <a:latin typeface="Comic Sans MS" panose="030F0702030302020204" pitchFamily="66" charset="0"/>
              </a:rPr>
              <a:t>Ideal systems for studying quantum metric</a:t>
            </a:r>
            <a:endParaRPr lang="ko-KR" altLang="en-US" sz="3413" b="0" dirty="0">
              <a:solidFill>
                <a:schemeClr val="tx1"/>
              </a:solidFill>
              <a:latin typeface="Comic Sans MS" panose="030F0702030302020204" pitchFamily="66" charset="0"/>
            </a:endParaRPr>
          </a:p>
        </p:txBody>
      </p:sp>
      <p:sp>
        <p:nvSpPr>
          <p:cNvPr id="46" name="모서리가 둥근 직사각형 45"/>
          <p:cNvSpPr/>
          <p:nvPr/>
        </p:nvSpPr>
        <p:spPr>
          <a:xfrm>
            <a:off x="1228400" y="1585069"/>
            <a:ext cx="10360926" cy="1156980"/>
          </a:xfrm>
          <a:prstGeom prst="roundRect">
            <a:avLst>
              <a:gd name="adj" fmla="val 7505"/>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spcAft>
                <a:spcPts val="853"/>
              </a:spcAft>
            </a:pPr>
            <a:r>
              <a:rPr lang="ko-KR" altLang="en-US" b="0" u="sng" dirty="0">
                <a:solidFill>
                  <a:schemeClr val="tx1"/>
                </a:solidFill>
                <a:latin typeface="Comic Sans MS" panose="030F0702030302020204" pitchFamily="66" charset="0"/>
              </a:rPr>
              <a:t> </a:t>
            </a:r>
            <a:r>
              <a:rPr lang="en-US" altLang="ko-KR" b="0" u="sng" dirty="0">
                <a:solidFill>
                  <a:schemeClr val="tx1"/>
                </a:solidFill>
                <a:latin typeface="Comic Sans MS" panose="030F0702030302020204" pitchFamily="66" charset="0"/>
              </a:rPr>
              <a:t>Maximum quantum metric and minimum Berry curvature</a:t>
            </a:r>
            <a:endParaRPr lang="ko-KR" altLang="en-US" b="0" u="sng" dirty="0">
              <a:solidFill>
                <a:schemeClr val="tx1"/>
              </a:solidFill>
              <a:latin typeface="Comic Sans MS" panose="030F0702030302020204" pitchFamily="66" charset="0"/>
            </a:endParaRPr>
          </a:p>
        </p:txBody>
      </p:sp>
      <p:sp>
        <p:nvSpPr>
          <p:cNvPr id="10" name="TextBox 9">
            <a:extLst>
              <a:ext uri="{FF2B5EF4-FFF2-40B4-BE49-F238E27FC236}">
                <a16:creationId xmlns:a16="http://schemas.microsoft.com/office/drawing/2014/main" id="{3084FC2C-B28B-44C8-93BF-93AC9D2B6523}"/>
              </a:ext>
            </a:extLst>
          </p:cNvPr>
          <p:cNvSpPr txBox="1"/>
          <p:nvPr/>
        </p:nvSpPr>
        <p:spPr>
          <a:xfrm>
            <a:off x="2064773" y="5849294"/>
            <a:ext cx="4172937" cy="461665"/>
          </a:xfrm>
          <a:prstGeom prst="rect">
            <a:avLst/>
          </a:prstGeom>
          <a:noFill/>
        </p:spPr>
        <p:txBody>
          <a:bodyPr wrap="square" rtlCol="0">
            <a:spAutoFit/>
          </a:bodyPr>
          <a:lstStyle/>
          <a:p>
            <a:pPr algn="ctr"/>
            <a:r>
              <a:rPr lang="en-US" altLang="ko-KR" b="0" dirty="0">
                <a:latin typeface="Comic Sans MS" panose="030F0702030302020204" pitchFamily="66" charset="0"/>
              </a:rPr>
              <a:t>P: (</a:t>
            </a:r>
            <a:r>
              <a:rPr lang="en-US" altLang="ko-KR" b="0" dirty="0" err="1">
                <a:latin typeface="Comic Sans MS" panose="030F0702030302020204" pitchFamily="66" charset="0"/>
              </a:rPr>
              <a:t>t,x,y</a:t>
            </a:r>
            <a:r>
              <a:rPr lang="en-US" altLang="ko-KR" b="0" dirty="0">
                <a:latin typeface="Comic Sans MS" panose="030F0702030302020204" pitchFamily="66" charset="0"/>
              </a:rPr>
              <a:t>) </a:t>
            </a:r>
            <a:r>
              <a:rPr lang="en-US" altLang="ko-KR" b="0" dirty="0">
                <a:latin typeface="Comic Sans MS" panose="030F0702030302020204" pitchFamily="66" charset="0"/>
                <a:sym typeface="Symbol" panose="05050102010706020507" pitchFamily="18" charset="2"/>
              </a:rPr>
              <a:t> </a:t>
            </a:r>
            <a:r>
              <a:rPr lang="en-US" altLang="ko-KR" b="0" dirty="0">
                <a:latin typeface="Comic Sans MS" panose="030F0702030302020204" pitchFamily="66" charset="0"/>
              </a:rPr>
              <a:t>(t,-x,-y)</a:t>
            </a:r>
            <a:endParaRPr lang="ko-KR" altLang="en-US" b="0" dirty="0">
              <a:latin typeface="Comic Sans MS" panose="030F0702030302020204" pitchFamily="66" charset="0"/>
            </a:endParaRPr>
          </a:p>
        </p:txBody>
      </p:sp>
      <p:sp>
        <p:nvSpPr>
          <p:cNvPr id="12" name="TextBox 11">
            <a:extLst>
              <a:ext uri="{FF2B5EF4-FFF2-40B4-BE49-F238E27FC236}">
                <a16:creationId xmlns:a16="http://schemas.microsoft.com/office/drawing/2014/main" id="{BF9AEC28-396C-447F-A04F-366F46E65909}"/>
              </a:ext>
            </a:extLst>
          </p:cNvPr>
          <p:cNvSpPr txBox="1"/>
          <p:nvPr/>
        </p:nvSpPr>
        <p:spPr>
          <a:xfrm>
            <a:off x="1693601" y="7310092"/>
            <a:ext cx="9029228" cy="461665"/>
          </a:xfrm>
          <a:prstGeom prst="rect">
            <a:avLst/>
          </a:prstGeom>
          <a:noFill/>
        </p:spPr>
        <p:txBody>
          <a:bodyPr wrap="square" rtlCol="0">
            <a:spAutoFit/>
          </a:bodyPr>
          <a:lstStyle/>
          <a:p>
            <a:pPr marL="342900" indent="-342900">
              <a:buFont typeface="Arial" panose="020B0604020202020204" pitchFamily="34" charset="0"/>
              <a:buChar char="•"/>
            </a:pPr>
            <a:r>
              <a:rPr lang="en-US" altLang="ko-KR" b="0" dirty="0">
                <a:latin typeface="Comic Sans MS" panose="030F0702030302020204" pitchFamily="66" charset="0"/>
              </a:rPr>
              <a:t>Space-time inversion I</a:t>
            </a:r>
            <a:r>
              <a:rPr lang="en-US" altLang="ko-KR" b="0" baseline="-25000" dirty="0">
                <a:latin typeface="Comic Sans MS" panose="030F0702030302020204" pitchFamily="66" charset="0"/>
              </a:rPr>
              <a:t>ST</a:t>
            </a:r>
            <a:r>
              <a:rPr lang="en-US" altLang="ko-KR" b="0" dirty="0">
                <a:latin typeface="Comic Sans MS" panose="030F0702030302020204" pitchFamily="66" charset="0"/>
              </a:rPr>
              <a:t> = PT : (</a:t>
            </a:r>
            <a:r>
              <a:rPr lang="en-US" altLang="ko-KR" b="0" dirty="0" err="1">
                <a:latin typeface="Comic Sans MS" panose="030F0702030302020204" pitchFamily="66" charset="0"/>
              </a:rPr>
              <a:t>x,y,t</a:t>
            </a:r>
            <a:r>
              <a:rPr lang="en-US" altLang="ko-KR" b="0" dirty="0">
                <a:latin typeface="Comic Sans MS" panose="030F0702030302020204" pitchFamily="66" charset="0"/>
              </a:rPr>
              <a:t>) </a:t>
            </a:r>
            <a:r>
              <a:rPr lang="en-US" altLang="ko-KR" b="0" dirty="0">
                <a:latin typeface="Comic Sans MS" panose="030F0702030302020204" pitchFamily="66" charset="0"/>
                <a:sym typeface="Symbol" panose="05050102010706020507" pitchFamily="18" charset="2"/>
              </a:rPr>
              <a:t> (-x,-y,-t)</a:t>
            </a:r>
            <a:endParaRPr lang="ko-KR" altLang="en-US" b="0" dirty="0">
              <a:latin typeface="Comic Sans MS" panose="030F0702030302020204" pitchFamily="66" charset="0"/>
            </a:endParaRPr>
          </a:p>
        </p:txBody>
      </p:sp>
      <p:sp>
        <p:nvSpPr>
          <p:cNvPr id="14" name="TextBox 13">
            <a:extLst>
              <a:ext uri="{FF2B5EF4-FFF2-40B4-BE49-F238E27FC236}">
                <a16:creationId xmlns:a16="http://schemas.microsoft.com/office/drawing/2014/main" id="{79A6073C-9CE9-429C-9083-2F6B620DDD59}"/>
              </a:ext>
            </a:extLst>
          </p:cNvPr>
          <p:cNvSpPr txBox="1"/>
          <p:nvPr/>
        </p:nvSpPr>
        <p:spPr>
          <a:xfrm>
            <a:off x="6962604" y="6488675"/>
            <a:ext cx="3240359" cy="461665"/>
          </a:xfrm>
          <a:prstGeom prst="rect">
            <a:avLst/>
          </a:prstGeom>
          <a:noFill/>
        </p:spPr>
        <p:txBody>
          <a:bodyPr wrap="square" rtlCol="0">
            <a:spAutoFit/>
          </a:bodyPr>
          <a:lstStyle/>
          <a:p>
            <a:pPr algn="ctr"/>
            <a:r>
              <a:rPr lang="en-US" altLang="ko-KR" b="0" dirty="0">
                <a:latin typeface="Comic Sans MS" panose="030F0702030302020204" pitchFamily="66" charset="0"/>
              </a:rPr>
              <a:t>F(</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x</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y</a:t>
            </a:r>
            <a:r>
              <a:rPr lang="en-US" altLang="ko-KR" b="0" dirty="0">
                <a:latin typeface="Comic Sans MS" panose="030F0702030302020204" pitchFamily="66" charset="0"/>
              </a:rPr>
              <a:t>)=-F(-</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x</a:t>
            </a:r>
            <a:r>
              <a:rPr lang="en-US" altLang="ko-KR" b="0" dirty="0">
                <a:latin typeface="Comic Sans MS" panose="030F0702030302020204" pitchFamily="66" charset="0"/>
              </a:rPr>
              <a:t>,-</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y</a:t>
            </a:r>
            <a:r>
              <a:rPr lang="en-US" altLang="ko-KR" b="0" dirty="0">
                <a:latin typeface="Comic Sans MS" panose="030F0702030302020204" pitchFamily="66" charset="0"/>
              </a:rPr>
              <a:t>)</a:t>
            </a:r>
            <a:endParaRPr lang="ko-KR" altLang="en-US" b="0" dirty="0">
              <a:latin typeface="Comic Sans MS" panose="030F0702030302020204" pitchFamily="66" charset="0"/>
            </a:endParaRPr>
          </a:p>
        </p:txBody>
      </p:sp>
      <p:sp>
        <p:nvSpPr>
          <p:cNvPr id="15" name="TextBox 14">
            <a:extLst>
              <a:ext uri="{FF2B5EF4-FFF2-40B4-BE49-F238E27FC236}">
                <a16:creationId xmlns:a16="http://schemas.microsoft.com/office/drawing/2014/main" id="{70ACF867-4E49-459D-BF3A-922F995E0D9F}"/>
              </a:ext>
            </a:extLst>
          </p:cNvPr>
          <p:cNvSpPr txBox="1"/>
          <p:nvPr/>
        </p:nvSpPr>
        <p:spPr>
          <a:xfrm>
            <a:off x="1917290" y="6427245"/>
            <a:ext cx="4320421" cy="461665"/>
          </a:xfrm>
          <a:prstGeom prst="rect">
            <a:avLst/>
          </a:prstGeom>
          <a:noFill/>
        </p:spPr>
        <p:txBody>
          <a:bodyPr wrap="square" rtlCol="0">
            <a:spAutoFit/>
          </a:bodyPr>
          <a:lstStyle/>
          <a:p>
            <a:pPr algn="ctr"/>
            <a:r>
              <a:rPr lang="en-US" altLang="ko-KR" b="0" dirty="0">
                <a:latin typeface="Comic Sans MS" panose="030F0702030302020204" pitchFamily="66" charset="0"/>
              </a:rPr>
              <a:t>T: (</a:t>
            </a:r>
            <a:r>
              <a:rPr lang="en-US" altLang="ko-KR" b="0" dirty="0" err="1">
                <a:latin typeface="Comic Sans MS" panose="030F0702030302020204" pitchFamily="66" charset="0"/>
              </a:rPr>
              <a:t>t,x,y</a:t>
            </a:r>
            <a:r>
              <a:rPr lang="en-US" altLang="ko-KR" b="0" dirty="0">
                <a:latin typeface="Comic Sans MS" panose="030F0702030302020204" pitchFamily="66" charset="0"/>
              </a:rPr>
              <a:t>) </a:t>
            </a:r>
            <a:r>
              <a:rPr lang="en-US" altLang="ko-KR" b="0" dirty="0">
                <a:latin typeface="Comic Sans MS" panose="030F0702030302020204" pitchFamily="66" charset="0"/>
                <a:sym typeface="Symbol" panose="05050102010706020507" pitchFamily="18" charset="2"/>
              </a:rPr>
              <a:t> </a:t>
            </a:r>
            <a:r>
              <a:rPr lang="en-US" altLang="ko-KR" b="0" dirty="0">
                <a:latin typeface="Comic Sans MS" panose="030F0702030302020204" pitchFamily="66" charset="0"/>
              </a:rPr>
              <a:t>(-</a:t>
            </a:r>
            <a:r>
              <a:rPr lang="en-US" altLang="ko-KR" b="0" dirty="0" err="1">
                <a:latin typeface="Comic Sans MS" panose="030F0702030302020204" pitchFamily="66" charset="0"/>
              </a:rPr>
              <a:t>t,x,y</a:t>
            </a:r>
            <a:r>
              <a:rPr lang="en-US" altLang="ko-KR" b="0" dirty="0">
                <a:latin typeface="Comic Sans MS" panose="030F0702030302020204" pitchFamily="66" charset="0"/>
              </a:rPr>
              <a:t>)</a:t>
            </a:r>
            <a:endParaRPr lang="ko-KR" altLang="en-US" b="0" dirty="0">
              <a:latin typeface="Comic Sans MS" panose="030F0702030302020204" pitchFamily="66" charset="0"/>
            </a:endParaRPr>
          </a:p>
        </p:txBody>
      </p:sp>
      <p:sp>
        <p:nvSpPr>
          <p:cNvPr id="16" name="오른쪽 화살표 1">
            <a:extLst>
              <a:ext uri="{FF2B5EF4-FFF2-40B4-BE49-F238E27FC236}">
                <a16:creationId xmlns:a16="http://schemas.microsoft.com/office/drawing/2014/main" id="{C9E908A7-8723-44A1-BC5C-C331B9CB260B}"/>
              </a:ext>
            </a:extLst>
          </p:cNvPr>
          <p:cNvSpPr/>
          <p:nvPr/>
        </p:nvSpPr>
        <p:spPr>
          <a:xfrm>
            <a:off x="6192839" y="6044099"/>
            <a:ext cx="432048" cy="239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b="0"/>
          </a:p>
        </p:txBody>
      </p:sp>
      <p:sp>
        <p:nvSpPr>
          <p:cNvPr id="17" name="오른쪽 화살표 26">
            <a:extLst>
              <a:ext uri="{FF2B5EF4-FFF2-40B4-BE49-F238E27FC236}">
                <a16:creationId xmlns:a16="http://schemas.microsoft.com/office/drawing/2014/main" id="{8693EE64-C445-4BB4-B7A7-7D820E500650}"/>
              </a:ext>
            </a:extLst>
          </p:cNvPr>
          <p:cNvSpPr/>
          <p:nvPr/>
        </p:nvSpPr>
        <p:spPr>
          <a:xfrm>
            <a:off x="6201273" y="6612341"/>
            <a:ext cx="432048" cy="239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b="0"/>
          </a:p>
        </p:txBody>
      </p:sp>
      <p:sp>
        <p:nvSpPr>
          <p:cNvPr id="18" name="TextBox 17">
            <a:extLst>
              <a:ext uri="{FF2B5EF4-FFF2-40B4-BE49-F238E27FC236}">
                <a16:creationId xmlns:a16="http://schemas.microsoft.com/office/drawing/2014/main" id="{4215E556-75C4-48E2-B2A2-2D8E9E1C5B1D}"/>
              </a:ext>
            </a:extLst>
          </p:cNvPr>
          <p:cNvSpPr txBox="1"/>
          <p:nvPr/>
        </p:nvSpPr>
        <p:spPr>
          <a:xfrm>
            <a:off x="7090058" y="5918717"/>
            <a:ext cx="2985452" cy="461665"/>
          </a:xfrm>
          <a:prstGeom prst="rect">
            <a:avLst/>
          </a:prstGeom>
          <a:noFill/>
        </p:spPr>
        <p:txBody>
          <a:bodyPr wrap="square" rtlCol="0">
            <a:spAutoFit/>
          </a:bodyPr>
          <a:lstStyle/>
          <a:p>
            <a:pPr algn="ctr"/>
            <a:r>
              <a:rPr lang="en-US" altLang="ko-KR" b="0" dirty="0">
                <a:latin typeface="Comic Sans MS" panose="030F0702030302020204" pitchFamily="66" charset="0"/>
              </a:rPr>
              <a:t>F(</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x</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y</a:t>
            </a:r>
            <a:r>
              <a:rPr lang="en-US" altLang="ko-KR" b="0" dirty="0">
                <a:latin typeface="Comic Sans MS" panose="030F0702030302020204" pitchFamily="66" charset="0"/>
              </a:rPr>
              <a:t>)=F(-</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x</a:t>
            </a:r>
            <a:r>
              <a:rPr lang="en-US" altLang="ko-KR" b="0" dirty="0">
                <a:latin typeface="Comic Sans MS" panose="030F0702030302020204" pitchFamily="66" charset="0"/>
              </a:rPr>
              <a:t>,-</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y</a:t>
            </a:r>
            <a:r>
              <a:rPr lang="en-US" altLang="ko-KR" b="0" dirty="0">
                <a:latin typeface="Comic Sans MS" panose="030F0702030302020204" pitchFamily="66" charset="0"/>
              </a:rPr>
              <a:t>)</a:t>
            </a:r>
            <a:endParaRPr lang="ko-KR" altLang="en-US" b="0" dirty="0">
              <a:latin typeface="Comic Sans MS" panose="030F0702030302020204" pitchFamily="66" charset="0"/>
            </a:endParaRPr>
          </a:p>
        </p:txBody>
      </p:sp>
      <p:sp>
        <p:nvSpPr>
          <p:cNvPr id="19" name="모서리가 둥근 직사각형 45">
            <a:extLst>
              <a:ext uri="{FF2B5EF4-FFF2-40B4-BE49-F238E27FC236}">
                <a16:creationId xmlns:a16="http://schemas.microsoft.com/office/drawing/2014/main" id="{5CB23572-062E-459A-97E7-7F76C4BC288A}"/>
              </a:ext>
            </a:extLst>
          </p:cNvPr>
          <p:cNvSpPr/>
          <p:nvPr/>
        </p:nvSpPr>
        <p:spPr>
          <a:xfrm>
            <a:off x="1228400" y="4347768"/>
            <a:ext cx="11264341" cy="1288340"/>
          </a:xfrm>
          <a:prstGeom prst="roundRect">
            <a:avLst>
              <a:gd name="adj" fmla="val 7505"/>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spcAft>
                <a:spcPts val="853"/>
              </a:spcAft>
            </a:pPr>
            <a:r>
              <a:rPr lang="en-US" altLang="ko-KR" b="0" dirty="0">
                <a:solidFill>
                  <a:schemeClr val="tx1"/>
                </a:solidFill>
                <a:latin typeface="Comic Sans MS" panose="030F0702030302020204" pitchFamily="66" charset="0"/>
              </a:rPr>
              <a:t>(2) Flat band models with zero Berry curvature under symmetry constraint</a:t>
            </a:r>
          </a:p>
          <a:p>
            <a:pPr>
              <a:lnSpc>
                <a:spcPct val="120000"/>
              </a:lnSpc>
              <a:spcAft>
                <a:spcPts val="853"/>
              </a:spcAft>
            </a:pPr>
            <a:r>
              <a:rPr lang="en-US" altLang="ko-KR" b="0" dirty="0">
                <a:solidFill>
                  <a:schemeClr val="tx1"/>
                </a:solidFill>
                <a:latin typeface="Comic Sans MS" panose="030F0702030302020204" pitchFamily="66" charset="0"/>
              </a:rPr>
              <a:t>e.g.) PT symmetric </a:t>
            </a:r>
            <a:r>
              <a:rPr lang="en-US" altLang="ko-KR" b="0" dirty="0" err="1">
                <a:solidFill>
                  <a:schemeClr val="tx1"/>
                </a:solidFill>
                <a:latin typeface="Comic Sans MS" panose="030F0702030302020204" pitchFamily="66" charset="0"/>
              </a:rPr>
              <a:t>spinless</a:t>
            </a:r>
            <a:r>
              <a:rPr lang="en-US" altLang="ko-KR" b="0" dirty="0">
                <a:solidFill>
                  <a:schemeClr val="tx1"/>
                </a:solidFill>
                <a:latin typeface="Comic Sans MS" panose="030F0702030302020204" pitchFamily="66" charset="0"/>
              </a:rPr>
              <a:t> systems (</a:t>
            </a:r>
            <a:r>
              <a:rPr lang="en-US" altLang="ko-KR" b="0" dirty="0" err="1">
                <a:solidFill>
                  <a:schemeClr val="tx1"/>
                </a:solidFill>
                <a:latin typeface="Comic Sans MS" panose="030F0702030302020204" pitchFamily="66" charset="0"/>
              </a:rPr>
              <a:t>P:inversion</a:t>
            </a:r>
            <a:r>
              <a:rPr lang="en-US" altLang="ko-KR" b="0" dirty="0">
                <a:solidFill>
                  <a:schemeClr val="tx1"/>
                </a:solidFill>
                <a:latin typeface="Comic Sans MS" panose="030F0702030302020204" pitchFamily="66" charset="0"/>
              </a:rPr>
              <a:t>, T:time-reversal) </a:t>
            </a:r>
          </a:p>
        </p:txBody>
      </p:sp>
      <p:sp>
        <p:nvSpPr>
          <p:cNvPr id="5" name="직사각형 4">
            <a:extLst>
              <a:ext uri="{FF2B5EF4-FFF2-40B4-BE49-F238E27FC236}">
                <a16:creationId xmlns:a16="http://schemas.microsoft.com/office/drawing/2014/main" id="{13BBB465-2734-4049-A8E9-EFBF9FF20CCE}"/>
              </a:ext>
            </a:extLst>
          </p:cNvPr>
          <p:cNvSpPr/>
          <p:nvPr/>
        </p:nvSpPr>
        <p:spPr>
          <a:xfrm>
            <a:off x="1169296" y="3073971"/>
            <a:ext cx="10136829" cy="1060611"/>
          </a:xfrm>
          <a:prstGeom prst="rect">
            <a:avLst/>
          </a:prstGeom>
        </p:spPr>
        <p:txBody>
          <a:bodyPr wrap="square">
            <a:spAutoFit/>
          </a:bodyPr>
          <a:lstStyle/>
          <a:p>
            <a:pPr>
              <a:lnSpc>
                <a:spcPct val="120000"/>
              </a:lnSpc>
              <a:spcAft>
                <a:spcPts val="853"/>
              </a:spcAft>
            </a:pPr>
            <a:r>
              <a:rPr lang="en-US" altLang="ko-KR" b="0" dirty="0">
                <a:solidFill>
                  <a:schemeClr val="tx1"/>
                </a:solidFill>
                <a:latin typeface="Comic Sans MS" panose="030F0702030302020204" pitchFamily="66" charset="0"/>
              </a:rPr>
              <a:t>(1) Perfect flat bands in periodic systems have zero </a:t>
            </a:r>
            <a:r>
              <a:rPr lang="en-US" altLang="ko-KR" b="0" dirty="0" err="1">
                <a:solidFill>
                  <a:schemeClr val="tx1"/>
                </a:solidFill>
                <a:latin typeface="Comic Sans MS" panose="030F0702030302020204" pitchFamily="66" charset="0"/>
              </a:rPr>
              <a:t>Chern</a:t>
            </a:r>
            <a:r>
              <a:rPr lang="en-US" altLang="ko-KR" b="0" dirty="0">
                <a:solidFill>
                  <a:schemeClr val="tx1"/>
                </a:solidFill>
                <a:latin typeface="Comic Sans MS" panose="030F0702030302020204" pitchFamily="66" charset="0"/>
              </a:rPr>
              <a:t> number </a:t>
            </a:r>
          </a:p>
          <a:p>
            <a:pPr>
              <a:lnSpc>
                <a:spcPct val="120000"/>
              </a:lnSpc>
              <a:spcAft>
                <a:spcPts val="853"/>
              </a:spcAft>
            </a:pPr>
            <a:r>
              <a:rPr lang="en-US" altLang="ko-KR" b="0" dirty="0">
                <a:solidFill>
                  <a:schemeClr val="tx1"/>
                </a:solidFill>
                <a:latin typeface="Comic Sans MS" panose="030F0702030302020204" pitchFamily="66" charset="0"/>
              </a:rPr>
              <a:t> (see Chen et al. J. Phys. A (2014))</a:t>
            </a:r>
          </a:p>
        </p:txBody>
      </p:sp>
      <p:sp>
        <p:nvSpPr>
          <p:cNvPr id="21" name="TextBox 20">
            <a:extLst>
              <a:ext uri="{FF2B5EF4-FFF2-40B4-BE49-F238E27FC236}">
                <a16:creationId xmlns:a16="http://schemas.microsoft.com/office/drawing/2014/main" id="{FB6B265B-28D5-4CA6-9FCC-058C547E5BF2}"/>
              </a:ext>
            </a:extLst>
          </p:cNvPr>
          <p:cNvSpPr txBox="1"/>
          <p:nvPr/>
        </p:nvSpPr>
        <p:spPr>
          <a:xfrm>
            <a:off x="2858612" y="8159313"/>
            <a:ext cx="2845161" cy="461665"/>
          </a:xfrm>
          <a:prstGeom prst="rect">
            <a:avLst/>
          </a:prstGeom>
          <a:noFill/>
        </p:spPr>
        <p:txBody>
          <a:bodyPr wrap="square" rtlCol="0">
            <a:spAutoFit/>
          </a:bodyPr>
          <a:lstStyle/>
          <a:p>
            <a:pPr algn="ctr"/>
            <a:r>
              <a:rPr lang="en-US" altLang="ko-KR" b="0" dirty="0">
                <a:latin typeface="Comic Sans MS" panose="030F0702030302020204" pitchFamily="66" charset="0"/>
              </a:rPr>
              <a:t>F(</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x</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y</a:t>
            </a:r>
            <a:r>
              <a:rPr lang="en-US" altLang="ko-KR" b="0" dirty="0">
                <a:latin typeface="Comic Sans MS" panose="030F0702030302020204" pitchFamily="66" charset="0"/>
              </a:rPr>
              <a:t>)=0</a:t>
            </a:r>
            <a:endParaRPr lang="ko-KR" altLang="en-US" b="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2" name="직사각형 21">
                <a:extLst>
                  <a:ext uri="{FF2B5EF4-FFF2-40B4-BE49-F238E27FC236}">
                    <a16:creationId xmlns:a16="http://schemas.microsoft.com/office/drawing/2014/main" id="{99C9BC2F-5DE4-4D98-A18B-62F33CCF566B}"/>
                  </a:ext>
                </a:extLst>
              </p:cNvPr>
              <p:cNvSpPr/>
              <p:nvPr/>
            </p:nvSpPr>
            <p:spPr>
              <a:xfrm>
                <a:off x="6337951" y="8161548"/>
                <a:ext cx="3269108" cy="494559"/>
              </a:xfrm>
              <a:prstGeom prst="rect">
                <a:avLst/>
              </a:prstGeom>
              <a:solidFill>
                <a:schemeClr val="accent6">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i="1">
                              <a:solidFill>
                                <a:prstClr val="black"/>
                              </a:solidFill>
                              <a:latin typeface="Cambria Math" panose="02040503050406030204" pitchFamily="18" charset="0"/>
                              <a:ea typeface="Cambria Math" panose="02040503050406030204" pitchFamily="18" charset="0"/>
                            </a:rPr>
                          </m:ctrlPr>
                        </m:sSubPr>
                        <m:e>
                          <m:r>
                            <m:rPr>
                              <m:sty m:val="p"/>
                            </m:rPr>
                            <a:rPr lang="el-GR" altLang="ko-KR" b="0" i="1" smtClean="0">
                              <a:solidFill>
                                <a:prstClr val="black"/>
                              </a:solidFill>
                              <a:latin typeface="Cambria Math" panose="02040503050406030204" pitchFamily="18" charset="0"/>
                              <a:ea typeface="Cambria Math" panose="02040503050406030204" pitchFamily="18" charset="0"/>
                            </a:rPr>
                            <m:t>χ</m:t>
                          </m:r>
                        </m:e>
                        <m:sub>
                          <m:r>
                            <m:rPr>
                              <m:sty m:val="p"/>
                            </m:rPr>
                            <a:rPr lang="el-GR" altLang="ko-KR" b="0" i="1" smtClean="0">
                              <a:solidFill>
                                <a:prstClr val="black"/>
                              </a:solidFill>
                              <a:latin typeface="Cambria Math" panose="02040503050406030204" pitchFamily="18" charset="0"/>
                              <a:ea typeface="Cambria Math" panose="02040503050406030204" pitchFamily="18" charset="0"/>
                            </a:rPr>
                            <m:t>α</m:t>
                          </m:r>
                          <m:r>
                            <a:rPr lang="ko-KR" altLang="el-GR" b="0" i="1" smtClean="0">
                              <a:solidFill>
                                <a:prstClr val="black"/>
                              </a:solidFill>
                              <a:latin typeface="Cambria Math" panose="02040503050406030204" pitchFamily="18" charset="0"/>
                              <a:ea typeface="Cambria Math" panose="02040503050406030204" pitchFamily="18" charset="0"/>
                            </a:rPr>
                            <m:t>𝛽</m:t>
                          </m:r>
                        </m:sub>
                      </m:sSub>
                      <m:d>
                        <m:dPr>
                          <m:ctrlPr>
                            <a:rPr lang="en-US" altLang="ko-KR" i="1">
                              <a:solidFill>
                                <a:prstClr val="black"/>
                              </a:solidFill>
                              <a:latin typeface="Cambria Math" panose="02040503050406030204" pitchFamily="18" charset="0"/>
                              <a:ea typeface="Cambria Math" panose="02040503050406030204" pitchFamily="18" charset="0"/>
                            </a:rPr>
                          </m:ctrlPr>
                        </m:dPr>
                        <m:e>
                          <m:r>
                            <a:rPr lang="en-US" altLang="ko-KR" b="1" i="0">
                              <a:solidFill>
                                <a:prstClr val="black"/>
                              </a:solidFill>
                              <a:latin typeface="Cambria Math" panose="02040503050406030204" pitchFamily="18" charset="0"/>
                              <a:ea typeface="Cambria Math" panose="02040503050406030204" pitchFamily="18" charset="0"/>
                            </a:rPr>
                            <m:t>𝐤</m:t>
                          </m:r>
                        </m:e>
                      </m:d>
                      <m:r>
                        <a:rPr lang="en-US" altLang="ko-KR" b="0" i="0">
                          <a:solidFill>
                            <a:prstClr val="black"/>
                          </a:solidFill>
                          <a:latin typeface="Cambria Math" panose="02040503050406030204" pitchFamily="18" charset="0"/>
                          <a:ea typeface="Cambria Math" panose="02040503050406030204" pitchFamily="18" charset="0"/>
                        </a:rPr>
                        <m:t>=</m:t>
                      </m:r>
                      <m:sSub>
                        <m:sSubPr>
                          <m:ctrlPr>
                            <a:rPr lang="en-US" altLang="ko-KR" i="1">
                              <a:solidFill>
                                <a:prstClr val="black"/>
                              </a:solidFill>
                              <a:latin typeface="Cambria Math" panose="02040503050406030204" pitchFamily="18" charset="0"/>
                              <a:ea typeface="Cambria Math" panose="02040503050406030204" pitchFamily="18" charset="0"/>
                            </a:rPr>
                          </m:ctrlPr>
                        </m:sSubPr>
                        <m:e>
                          <m:r>
                            <m:rPr>
                              <m:sty m:val="p"/>
                            </m:rPr>
                            <a:rPr lang="en-US" altLang="ko-KR" b="0" i="0">
                              <a:solidFill>
                                <a:prstClr val="black"/>
                              </a:solidFill>
                              <a:latin typeface="Cambria Math" panose="02040503050406030204" pitchFamily="18" charset="0"/>
                              <a:ea typeface="Cambria Math" panose="02040503050406030204" pitchFamily="18" charset="0"/>
                            </a:rPr>
                            <m:t>g</m:t>
                          </m:r>
                        </m:e>
                        <m:sub>
                          <m:r>
                            <a:rPr lang="ko-KR" altLang="en-US" b="0" i="1" smtClean="0">
                              <a:solidFill>
                                <a:prstClr val="black"/>
                              </a:solidFill>
                              <a:latin typeface="Cambria Math" panose="02040503050406030204" pitchFamily="18" charset="0"/>
                              <a:ea typeface="Cambria Math" panose="02040503050406030204" pitchFamily="18" charset="0"/>
                            </a:rPr>
                            <m:t>𝛼𝛽</m:t>
                          </m:r>
                        </m:sub>
                      </m:sSub>
                      <m:d>
                        <m:dPr>
                          <m:ctrlPr>
                            <a:rPr lang="en-US" altLang="ko-KR" i="1">
                              <a:solidFill>
                                <a:prstClr val="black"/>
                              </a:solidFill>
                              <a:latin typeface="Cambria Math" panose="02040503050406030204" pitchFamily="18" charset="0"/>
                              <a:ea typeface="Cambria Math" panose="02040503050406030204" pitchFamily="18" charset="0"/>
                            </a:rPr>
                          </m:ctrlPr>
                        </m:dPr>
                        <m:e>
                          <m:r>
                            <a:rPr lang="en-US" altLang="ko-KR" b="1" i="0">
                              <a:solidFill>
                                <a:prstClr val="black"/>
                              </a:solidFill>
                              <a:latin typeface="Cambria Math" panose="02040503050406030204" pitchFamily="18" charset="0"/>
                              <a:ea typeface="Cambria Math" panose="02040503050406030204" pitchFamily="18" charset="0"/>
                            </a:rPr>
                            <m:t>𝐤</m:t>
                          </m:r>
                        </m:e>
                      </m:d>
                    </m:oMath>
                  </m:oMathPara>
                </a14:m>
                <a:endParaRPr lang="ko-KR" altLang="en-US" dirty="0">
                  <a:latin typeface="+mj-lt"/>
                </a:endParaRPr>
              </a:p>
            </p:txBody>
          </p:sp>
        </mc:Choice>
        <mc:Fallback xmlns="">
          <p:sp>
            <p:nvSpPr>
              <p:cNvPr id="22" name="직사각형 21">
                <a:extLst>
                  <a:ext uri="{FF2B5EF4-FFF2-40B4-BE49-F238E27FC236}">
                    <a16:creationId xmlns:a16="http://schemas.microsoft.com/office/drawing/2014/main" id="{99C9BC2F-5DE4-4D98-A18B-62F33CCF566B}"/>
                  </a:ext>
                </a:extLst>
              </p:cNvPr>
              <p:cNvSpPr>
                <a:spLocks noRot="1" noChangeAspect="1" noMove="1" noResize="1" noEditPoints="1" noAdjustHandles="1" noChangeArrowheads="1" noChangeShapeType="1" noTextEdit="1"/>
              </p:cNvSpPr>
              <p:nvPr/>
            </p:nvSpPr>
            <p:spPr>
              <a:xfrm>
                <a:off x="6337951" y="8161548"/>
                <a:ext cx="3269108" cy="494559"/>
              </a:xfrm>
              <a:prstGeom prst="rect">
                <a:avLst/>
              </a:prstGeom>
              <a:blipFill>
                <a:blip r:embed="rId4"/>
                <a:stretch>
                  <a:fillRect b="-12346"/>
                </a:stretch>
              </a:blipFill>
            </p:spPr>
            <p:txBody>
              <a:bodyPr/>
              <a:lstStyle/>
              <a:p>
                <a:r>
                  <a:rPr lang="ko-KR" altLang="en-US">
                    <a:noFill/>
                  </a:rPr>
                  <a:t> </a:t>
                </a:r>
              </a:p>
            </p:txBody>
          </p:sp>
        </mc:Fallback>
      </mc:AlternateContent>
      <p:sp>
        <p:nvSpPr>
          <p:cNvPr id="23" name="오른쪽 화살표 26">
            <a:extLst>
              <a:ext uri="{FF2B5EF4-FFF2-40B4-BE49-F238E27FC236}">
                <a16:creationId xmlns:a16="http://schemas.microsoft.com/office/drawing/2014/main" id="{45738DD8-CA65-4CF8-9B30-C046F550824F}"/>
              </a:ext>
            </a:extLst>
          </p:cNvPr>
          <p:cNvSpPr/>
          <p:nvPr/>
        </p:nvSpPr>
        <p:spPr>
          <a:xfrm>
            <a:off x="5420575" y="8295957"/>
            <a:ext cx="432048" cy="239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b="0"/>
          </a:p>
        </p:txBody>
      </p:sp>
      <p:sp>
        <p:nvSpPr>
          <p:cNvPr id="24" name="모서리가 둥근 직사각형 45">
            <a:extLst>
              <a:ext uri="{FF2B5EF4-FFF2-40B4-BE49-F238E27FC236}">
                <a16:creationId xmlns:a16="http://schemas.microsoft.com/office/drawing/2014/main" id="{1CA93EC6-2AF7-40E8-BE0E-FCD486E177D2}"/>
              </a:ext>
            </a:extLst>
          </p:cNvPr>
          <p:cNvSpPr/>
          <p:nvPr/>
        </p:nvSpPr>
        <p:spPr>
          <a:xfrm>
            <a:off x="971252" y="8723428"/>
            <a:ext cx="11264341" cy="917408"/>
          </a:xfrm>
          <a:prstGeom prst="roundRect">
            <a:avLst>
              <a:gd name="adj" fmla="val 7505"/>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spcAft>
                <a:spcPts val="853"/>
              </a:spcAft>
            </a:pPr>
            <a:r>
              <a:rPr lang="en-US" altLang="ko-KR" b="0" dirty="0">
                <a:solidFill>
                  <a:srgbClr val="C00000"/>
                </a:solidFill>
                <a:latin typeface="Comic Sans MS" panose="030F0702030302020204" pitchFamily="66" charset="0"/>
              </a:rPr>
              <a:t>Quantum geometry of </a:t>
            </a:r>
            <a:r>
              <a:rPr lang="el-GR" altLang="ko-KR" b="0" dirty="0">
                <a:solidFill>
                  <a:srgbClr val="C00000"/>
                </a:solidFill>
                <a:latin typeface="Comic Sans MS" panose="030F0702030302020204" pitchFamily="66" charset="0"/>
              </a:rPr>
              <a:t>ψ</a:t>
            </a:r>
            <a:r>
              <a:rPr lang="en-US" altLang="ko-KR" b="0" dirty="0">
                <a:solidFill>
                  <a:srgbClr val="C00000"/>
                </a:solidFill>
                <a:latin typeface="Comic Sans MS" panose="030F0702030302020204" pitchFamily="66" charset="0"/>
              </a:rPr>
              <a:t> is solely determined by quantum metric!</a:t>
            </a:r>
          </a:p>
        </p:txBody>
      </p:sp>
    </p:spTree>
    <p:custDataLst>
      <p:tags r:id="rId1"/>
    </p:custDataLst>
    <p:extLst>
      <p:ext uri="{BB962C8B-B14F-4D97-AF65-F5344CB8AC3E}">
        <p14:creationId xmlns:p14="http://schemas.microsoft.com/office/powerpoint/2010/main" val="36677508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87606" y="415885"/>
            <a:ext cx="11053555" cy="769441"/>
          </a:xfrm>
          <a:prstGeom prst="rect">
            <a:avLst/>
          </a:prstGeom>
          <a:noFill/>
          <a:effectLst/>
        </p:spPr>
        <p:txBody>
          <a:bodyPr wrap="square" rtlCol="0">
            <a:spAutoFit/>
          </a:bodyPr>
          <a:lstStyle/>
          <a:p>
            <a:pPr algn="ctr"/>
            <a:r>
              <a:rPr lang="en-US" altLang="ko-KR" sz="4400" b="0" u="sng" dirty="0">
                <a:solidFill>
                  <a:schemeClr val="tx1"/>
                </a:solidFill>
                <a:latin typeface="Comic Sans MS" panose="030F0702030302020204" pitchFamily="66" charset="0"/>
              </a:rPr>
              <a:t>Quantum metric of a singular flat band</a:t>
            </a:r>
            <a:endParaRPr lang="ko-KR" altLang="en-US" sz="4400" b="0" u="sng" dirty="0">
              <a:solidFill>
                <a:schemeClr val="tx1"/>
              </a:solidFill>
              <a:latin typeface="Comic Sans MS" panose="030F0702030302020204" pitchFamily="66" charset="0"/>
            </a:endParaRPr>
          </a:p>
        </p:txBody>
      </p:sp>
      <p:pic>
        <p:nvPicPr>
          <p:cNvPr id="2" name="그림 1">
            <a:extLst>
              <a:ext uri="{FF2B5EF4-FFF2-40B4-BE49-F238E27FC236}">
                <a16:creationId xmlns:a16="http://schemas.microsoft.com/office/drawing/2014/main" id="{C8ECDDE4-DC28-4CBA-86F1-BCA1376FFBC9}"/>
              </a:ext>
            </a:extLst>
          </p:cNvPr>
          <p:cNvPicPr>
            <a:picLocks noChangeAspect="1"/>
          </p:cNvPicPr>
          <p:nvPr/>
        </p:nvPicPr>
        <p:blipFill>
          <a:blip r:embed="rId4"/>
          <a:stretch>
            <a:fillRect/>
          </a:stretch>
        </p:blipFill>
        <p:spPr>
          <a:xfrm>
            <a:off x="6167827" y="2052244"/>
            <a:ext cx="5197404" cy="4468708"/>
          </a:xfrm>
          <a:prstGeom prst="rect">
            <a:avLst/>
          </a:prstGeom>
        </p:spPr>
      </p:pic>
      <p:pic>
        <p:nvPicPr>
          <p:cNvPr id="3" name="그림 2">
            <a:extLst>
              <a:ext uri="{FF2B5EF4-FFF2-40B4-BE49-F238E27FC236}">
                <a16:creationId xmlns:a16="http://schemas.microsoft.com/office/drawing/2014/main" id="{48E26D5B-788B-4628-86FF-D50E142C8EBA}"/>
              </a:ext>
            </a:extLst>
          </p:cNvPr>
          <p:cNvPicPr>
            <a:picLocks noChangeAspect="1"/>
          </p:cNvPicPr>
          <p:nvPr/>
        </p:nvPicPr>
        <p:blipFill>
          <a:blip r:embed="rId5"/>
          <a:stretch>
            <a:fillRect/>
          </a:stretch>
        </p:blipFill>
        <p:spPr>
          <a:xfrm>
            <a:off x="1751363" y="2099420"/>
            <a:ext cx="3528811" cy="3197157"/>
          </a:xfrm>
          <a:prstGeom prst="rect">
            <a:avLst/>
          </a:prstGeom>
        </p:spPr>
      </p:pic>
      <p:sp>
        <p:nvSpPr>
          <p:cNvPr id="4" name="직사각형 3">
            <a:extLst>
              <a:ext uri="{FF2B5EF4-FFF2-40B4-BE49-F238E27FC236}">
                <a16:creationId xmlns:a16="http://schemas.microsoft.com/office/drawing/2014/main" id="{1C54BB09-CB08-4823-B9CD-F54171461BE0}"/>
              </a:ext>
            </a:extLst>
          </p:cNvPr>
          <p:cNvSpPr/>
          <p:nvPr/>
        </p:nvSpPr>
        <p:spPr>
          <a:xfrm>
            <a:off x="1901383" y="5346567"/>
            <a:ext cx="3228769" cy="707886"/>
          </a:xfrm>
          <a:prstGeom prst="rect">
            <a:avLst/>
          </a:prstGeom>
        </p:spPr>
        <p:txBody>
          <a:bodyPr wrap="none">
            <a:spAutoFit/>
          </a:bodyPr>
          <a:lstStyle/>
          <a:p>
            <a:pPr marL="342900" indent="-342900" algn="l">
              <a:buFont typeface="Arial" panose="020B0604020202020204" pitchFamily="34" charset="0"/>
              <a:buChar char="•"/>
            </a:pPr>
            <a:r>
              <a:rPr lang="en-US" altLang="ko-KR" sz="2000" b="0" dirty="0">
                <a:solidFill>
                  <a:schemeClr val="tx1"/>
                </a:solidFill>
                <a:latin typeface="Comic Sans MS" panose="030F0702030302020204" pitchFamily="66" charset="0"/>
              </a:rPr>
              <a:t>Zero Berry curvature</a:t>
            </a:r>
          </a:p>
          <a:p>
            <a:pPr marL="342900" indent="-342900" algn="l">
              <a:buFont typeface="Arial" panose="020B0604020202020204" pitchFamily="34" charset="0"/>
              <a:buChar char="•"/>
            </a:pPr>
            <a:r>
              <a:rPr lang="en-US" altLang="ko-KR" sz="2000" b="0" dirty="0">
                <a:solidFill>
                  <a:schemeClr val="tx1"/>
                </a:solidFill>
                <a:latin typeface="Comic Sans MS" panose="030F0702030302020204" pitchFamily="66" charset="0"/>
              </a:rPr>
              <a:t>Finite quantum metric </a:t>
            </a:r>
            <a:endParaRPr lang="ko-KR" altLang="en-US" sz="2000" dirty="0"/>
          </a:p>
        </p:txBody>
      </p:sp>
      <p:sp>
        <p:nvSpPr>
          <p:cNvPr id="31" name="직사각형 30">
            <a:extLst>
              <a:ext uri="{FF2B5EF4-FFF2-40B4-BE49-F238E27FC236}">
                <a16:creationId xmlns:a16="http://schemas.microsoft.com/office/drawing/2014/main" id="{48B5BF03-A6E5-4732-A4E1-DA35D43F7803}"/>
              </a:ext>
            </a:extLst>
          </p:cNvPr>
          <p:cNvSpPr/>
          <p:nvPr/>
        </p:nvSpPr>
        <p:spPr>
          <a:xfrm>
            <a:off x="1905732" y="1263316"/>
            <a:ext cx="9193335" cy="400110"/>
          </a:xfrm>
          <a:prstGeom prst="rect">
            <a:avLst/>
          </a:prstGeom>
        </p:spPr>
        <p:txBody>
          <a:bodyPr wrap="square">
            <a:spAutoFit/>
          </a:bodyPr>
          <a:lstStyle/>
          <a:p>
            <a:r>
              <a:rPr lang="en-US" altLang="ko-KR" sz="2000" dirty="0">
                <a:solidFill>
                  <a:schemeClr val="tx1"/>
                </a:solidFill>
                <a:latin typeface="Comic Sans MS" panose="030F0702030302020204" pitchFamily="66" charset="0"/>
              </a:rPr>
              <a:t>Y. Hwang</a:t>
            </a:r>
            <a:r>
              <a:rPr lang="en-US" altLang="ko-KR" sz="2000" b="0" dirty="0">
                <a:solidFill>
                  <a:schemeClr val="tx1"/>
                </a:solidFill>
                <a:latin typeface="Comic Sans MS" panose="030F0702030302020204" pitchFamily="66" charset="0"/>
              </a:rPr>
              <a:t>, </a:t>
            </a:r>
            <a:r>
              <a:rPr lang="en-US" altLang="ko-KR" sz="2000" dirty="0">
                <a:solidFill>
                  <a:schemeClr val="tx1"/>
                </a:solidFill>
                <a:latin typeface="Comic Sans MS" panose="030F0702030302020204" pitchFamily="66" charset="0"/>
              </a:rPr>
              <a:t>J. Jung</a:t>
            </a:r>
            <a:r>
              <a:rPr lang="en-US" altLang="ko-KR" sz="2000" b="0" dirty="0">
                <a:solidFill>
                  <a:schemeClr val="tx1"/>
                </a:solidFill>
                <a:latin typeface="Comic Sans MS" panose="030F0702030302020204" pitchFamily="66" charset="0"/>
              </a:rPr>
              <a:t>, </a:t>
            </a:r>
            <a:r>
              <a:rPr lang="en-US" altLang="ko-KR" sz="2000" b="0" dirty="0" err="1">
                <a:solidFill>
                  <a:schemeClr val="tx1"/>
                </a:solidFill>
                <a:latin typeface="Comic Sans MS" panose="030F0702030302020204" pitchFamily="66" charset="0"/>
              </a:rPr>
              <a:t>J.W.Rhim</a:t>
            </a:r>
            <a:r>
              <a:rPr lang="en-US" altLang="ko-KR" sz="2000" b="0" dirty="0">
                <a:solidFill>
                  <a:schemeClr val="tx1"/>
                </a:solidFill>
                <a:latin typeface="Comic Sans MS" panose="030F0702030302020204" pitchFamily="66" charset="0"/>
              </a:rPr>
              <a:t>, BJY, </a:t>
            </a:r>
            <a:r>
              <a:rPr lang="en-US" altLang="ko-KR" sz="2000" b="0" dirty="0" err="1">
                <a:latin typeface="Comic Sans MS" panose="030F0702030302020204" pitchFamily="66" charset="0"/>
              </a:rPr>
              <a:t>Physial</a:t>
            </a:r>
            <a:r>
              <a:rPr lang="en-US" altLang="ko-KR" sz="2000" b="0" dirty="0">
                <a:latin typeface="Comic Sans MS" panose="030F0702030302020204" pitchFamily="66" charset="0"/>
              </a:rPr>
              <a:t> Review B 103, L241102 (2021)</a:t>
            </a:r>
            <a:r>
              <a:rPr lang="en-US" altLang="ko-KR" sz="2000" b="0" dirty="0">
                <a:solidFill>
                  <a:schemeClr val="tx1"/>
                </a:solidFill>
                <a:latin typeface="Comic Sans MS" panose="030F0702030302020204" pitchFamily="66" charset="0"/>
              </a:rPr>
              <a:t> </a:t>
            </a:r>
            <a:endParaRPr lang="ko-KR" altLang="en-US" sz="20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6BFB99A-C827-4692-8E38-0B53788B6FDA}"/>
                  </a:ext>
                </a:extLst>
              </p:cNvPr>
              <p:cNvSpPr txBox="1"/>
              <p:nvPr/>
            </p:nvSpPr>
            <p:spPr>
              <a:xfrm>
                <a:off x="6502399" y="8665012"/>
                <a:ext cx="5249142" cy="411651"/>
              </a:xfrm>
              <a:prstGeom prst="rect">
                <a:avLst/>
              </a:prstGeom>
              <a:noFill/>
            </p:spPr>
            <p:txBody>
              <a:bodyPr wrap="square">
                <a:spAutoFit/>
              </a:bodyPr>
              <a:lstStyle/>
              <a:p>
                <a:r>
                  <a:rPr lang="en-US" altLang="ko-KR" sz="2000" b="0" dirty="0">
                    <a:latin typeface="Comic Sans MS" panose="030F0702030302020204" pitchFamily="66" charset="0"/>
                    <a:ea typeface="Cambria Math" panose="02040503050406030204" pitchFamily="18" charset="0"/>
                  </a:rPr>
                  <a:t>Berry phase </a:t>
                </a:r>
                <a14:m>
                  <m:oMath xmlns:m="http://schemas.openxmlformats.org/officeDocument/2006/math">
                    <m:r>
                      <a:rPr lang="en-US" altLang="ko-KR" sz="2000" i="0">
                        <a:latin typeface="Cambria Math" panose="02040503050406030204" pitchFamily="18" charset="0"/>
                        <a:ea typeface="Cambria Math" panose="02040503050406030204" pitchFamily="18" charset="0"/>
                      </a:rPr>
                      <m:t>=2</m:t>
                    </m:r>
                    <m:r>
                      <m:rPr>
                        <m:sty m:val="p"/>
                      </m:rPr>
                      <a:rPr lang="en-US" altLang="ko-KR" sz="2000" i="0">
                        <a:solidFill>
                          <a:prstClr val="black"/>
                        </a:solidFill>
                        <a:latin typeface="Cambria Math" panose="02040503050406030204" pitchFamily="18" charset="0"/>
                        <a:ea typeface="Cambria Math" panose="02040503050406030204" pitchFamily="18" charset="0"/>
                      </a:rPr>
                      <m:t>π</m:t>
                    </m:r>
                    <m:r>
                      <a:rPr lang="en-US" altLang="ko-KR" sz="2000" i="0">
                        <a:solidFill>
                          <a:prstClr val="black"/>
                        </a:solidFill>
                        <a:latin typeface="Cambria Math" panose="02040503050406030204" pitchFamily="18" charset="0"/>
                        <a:ea typeface="Cambria Math" panose="02040503050406030204" pitchFamily="18" charset="0"/>
                      </a:rPr>
                      <m:t> </m:t>
                    </m:r>
                    <m:sSup>
                      <m:sSupPr>
                        <m:ctrlPr>
                          <a:rPr lang="en-US" altLang="ko-KR" sz="2000" i="1">
                            <a:solidFill>
                              <a:prstClr val="black"/>
                            </a:solidFill>
                            <a:latin typeface="Cambria Math" panose="02040503050406030204" pitchFamily="18" charset="0"/>
                            <a:ea typeface="Cambria Math" panose="02040503050406030204" pitchFamily="18" charset="0"/>
                          </a:rPr>
                        </m:ctrlPr>
                      </m:sSupPr>
                      <m:e>
                        <m:d>
                          <m:dPr>
                            <m:ctrlPr>
                              <a:rPr lang="en-US" altLang="ko-KR" sz="2000" i="1">
                                <a:solidFill>
                                  <a:prstClr val="black"/>
                                </a:solidFill>
                                <a:latin typeface="Cambria Math" panose="02040503050406030204" pitchFamily="18" charset="0"/>
                                <a:ea typeface="Cambria Math" panose="02040503050406030204" pitchFamily="18" charset="0"/>
                              </a:rPr>
                            </m:ctrlPr>
                          </m:dPr>
                          <m:e>
                            <m:r>
                              <a:rPr lang="en-US" altLang="ko-KR" sz="2000" i="0">
                                <a:solidFill>
                                  <a:prstClr val="black"/>
                                </a:solidFill>
                                <a:latin typeface="Cambria Math" panose="02040503050406030204" pitchFamily="18" charset="0"/>
                                <a:ea typeface="Cambria Math" panose="02040503050406030204" pitchFamily="18" charset="0"/>
                              </a:rPr>
                              <m:t>1−</m:t>
                            </m:r>
                            <m:sSubSup>
                              <m:sSubSupPr>
                                <m:ctrlPr>
                                  <a:rPr lang="en-US" altLang="ko-KR" sz="2000" i="1">
                                    <a:solidFill>
                                      <a:prstClr val="black"/>
                                    </a:solidFill>
                                    <a:latin typeface="Cambria Math" panose="02040503050406030204" pitchFamily="18" charset="0"/>
                                    <a:ea typeface="Cambria Math" panose="02040503050406030204" pitchFamily="18" charset="0"/>
                                  </a:rPr>
                                </m:ctrlPr>
                              </m:sSubSupPr>
                              <m:e>
                                <m:r>
                                  <m:rPr>
                                    <m:sty m:val="p"/>
                                  </m:rPr>
                                  <a:rPr lang="en-US" altLang="ko-KR" sz="2000" i="0">
                                    <a:solidFill>
                                      <a:prstClr val="black"/>
                                    </a:solidFill>
                                    <a:latin typeface="Cambria Math" panose="02040503050406030204" pitchFamily="18" charset="0"/>
                                    <a:ea typeface="Cambria Math" panose="02040503050406030204" pitchFamily="18" charset="0"/>
                                  </a:rPr>
                                  <m:t>d</m:t>
                                </m:r>
                              </m:e>
                              <m:sub>
                                <m:r>
                                  <m:rPr>
                                    <m:sty m:val="p"/>
                                  </m:rPr>
                                  <a:rPr lang="en-US" altLang="ko-KR" sz="2000" i="0">
                                    <a:solidFill>
                                      <a:prstClr val="black"/>
                                    </a:solidFill>
                                    <a:latin typeface="Cambria Math" panose="02040503050406030204" pitchFamily="18" charset="0"/>
                                    <a:ea typeface="Cambria Math" panose="02040503050406030204" pitchFamily="18" charset="0"/>
                                  </a:rPr>
                                  <m:t>max</m:t>
                                </m:r>
                              </m:sub>
                              <m:sup>
                                <m:r>
                                  <a:rPr lang="en-US" altLang="ko-KR" sz="2000" i="0">
                                    <a:solidFill>
                                      <a:prstClr val="black"/>
                                    </a:solidFill>
                                    <a:latin typeface="Cambria Math" panose="02040503050406030204" pitchFamily="18" charset="0"/>
                                    <a:ea typeface="Cambria Math" panose="02040503050406030204" pitchFamily="18" charset="0"/>
                                  </a:rPr>
                                  <m:t>2</m:t>
                                </m:r>
                              </m:sup>
                            </m:sSubSup>
                          </m:e>
                        </m:d>
                      </m:e>
                      <m:sup>
                        <m:r>
                          <a:rPr lang="en-US" altLang="ko-KR" sz="2000" i="0">
                            <a:solidFill>
                              <a:prstClr val="black"/>
                            </a:solidFill>
                            <a:latin typeface="Cambria Math" panose="02040503050406030204" pitchFamily="18" charset="0"/>
                            <a:ea typeface="Cambria Math" panose="02040503050406030204" pitchFamily="18" charset="0"/>
                          </a:rPr>
                          <m:t>1/2</m:t>
                        </m:r>
                      </m:sup>
                    </m:sSup>
                  </m:oMath>
                </a14:m>
                <a:endParaRPr lang="ko-KR" altLang="en-US" sz="2000" dirty="0">
                  <a:latin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6BFB99A-C827-4692-8E38-0B53788B6FDA}"/>
                  </a:ext>
                </a:extLst>
              </p:cNvPr>
              <p:cNvSpPr txBox="1">
                <a:spLocks noRot="1" noChangeAspect="1" noMove="1" noResize="1" noEditPoints="1" noAdjustHandles="1" noChangeArrowheads="1" noChangeShapeType="1" noTextEdit="1"/>
              </p:cNvSpPr>
              <p:nvPr/>
            </p:nvSpPr>
            <p:spPr>
              <a:xfrm>
                <a:off x="6502399" y="8665012"/>
                <a:ext cx="5249142" cy="411651"/>
              </a:xfrm>
              <a:prstGeom prst="rect">
                <a:avLst/>
              </a:prstGeom>
              <a:blipFill>
                <a:blip r:embed="rId6"/>
                <a:stretch>
                  <a:fillRect t="-4412" b="-25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9095C69-989F-422B-A220-E4A5A9ADD541}"/>
                  </a:ext>
                </a:extLst>
              </p:cNvPr>
              <p:cNvSpPr txBox="1"/>
              <p:nvPr/>
            </p:nvSpPr>
            <p:spPr>
              <a:xfrm>
                <a:off x="7318606" y="7587475"/>
                <a:ext cx="3397291" cy="8097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altLang="ko-KR" sz="2000" i="1" smtClean="0">
                              <a:solidFill>
                                <a:prstClr val="black"/>
                              </a:solidFill>
                              <a:latin typeface="Cambria Math" panose="02040503050406030204" pitchFamily="18" charset="0"/>
                              <a:ea typeface="Cambria Math" panose="02040503050406030204" pitchFamily="18" charset="0"/>
                            </a:rPr>
                          </m:ctrlPr>
                        </m:naryPr>
                        <m:sub/>
                        <m:sup/>
                        <m:e>
                          <m:r>
                            <m:rPr>
                              <m:sty m:val="p"/>
                            </m:rPr>
                            <a:rPr lang="en-US" altLang="ko-KR" sz="2000" i="0">
                              <a:solidFill>
                                <a:prstClr val="black"/>
                              </a:solidFill>
                              <a:latin typeface="Cambria Math" panose="02040503050406030204" pitchFamily="18" charset="0"/>
                              <a:ea typeface="Cambria Math" panose="02040503050406030204" pitchFamily="18" charset="0"/>
                            </a:rPr>
                            <m:t>dϕ</m:t>
                          </m:r>
                          <m:rad>
                            <m:radPr>
                              <m:degHide m:val="on"/>
                              <m:ctrlPr>
                                <a:rPr lang="en-US" altLang="ko-KR" sz="2000" i="1">
                                  <a:solidFill>
                                    <a:prstClr val="black"/>
                                  </a:solidFill>
                                  <a:latin typeface="Cambria Math" panose="02040503050406030204" pitchFamily="18" charset="0"/>
                                  <a:ea typeface="Cambria Math" panose="02040503050406030204" pitchFamily="18" charset="0"/>
                                </a:rPr>
                              </m:ctrlPr>
                            </m:radPr>
                            <m:deg/>
                            <m:e>
                              <m:sSub>
                                <m:sSubPr>
                                  <m:ctrlPr>
                                    <a:rPr lang="en-US" altLang="ko-KR" sz="2000" b="0" i="1" smtClean="0">
                                      <a:solidFill>
                                        <a:prstClr val="black"/>
                                      </a:solidFill>
                                      <a:latin typeface="Cambria Math" panose="02040503050406030204" pitchFamily="18" charset="0"/>
                                      <a:ea typeface="Cambria Math" panose="02040503050406030204" pitchFamily="18" charset="0"/>
                                    </a:rPr>
                                  </m:ctrlPr>
                                </m:sSubPr>
                                <m:e>
                                  <m:r>
                                    <m:rPr>
                                      <m:sty m:val="p"/>
                                    </m:rPr>
                                    <a:rPr lang="en-US" altLang="ko-KR" sz="2000" i="0">
                                      <a:solidFill>
                                        <a:prstClr val="black"/>
                                      </a:solidFill>
                                      <a:latin typeface="Cambria Math" panose="02040503050406030204" pitchFamily="18" charset="0"/>
                                      <a:ea typeface="Cambria Math" panose="02040503050406030204" pitchFamily="18" charset="0"/>
                                    </a:rPr>
                                    <m:t>g</m:t>
                                  </m:r>
                                </m:e>
                                <m:sub>
                                  <m:r>
                                    <m:rPr>
                                      <m:sty m:val="p"/>
                                    </m:rPr>
                                    <a:rPr lang="en-US" altLang="ko-KR" sz="2000" b="0" i="0" smtClean="0">
                                      <a:solidFill>
                                        <a:prstClr val="black"/>
                                      </a:solidFill>
                                      <a:latin typeface="Cambria Math" panose="02040503050406030204" pitchFamily="18" charset="0"/>
                                      <a:ea typeface="Cambria Math" panose="02040503050406030204" pitchFamily="18" charset="0"/>
                                    </a:rPr>
                                    <m:t>ϕϕ</m:t>
                                  </m:r>
                                </m:sub>
                              </m:sSub>
                              <m:d>
                                <m:dPr>
                                  <m:ctrlPr>
                                    <a:rPr lang="en-US" altLang="ko-KR" sz="2000" i="1">
                                      <a:solidFill>
                                        <a:prstClr val="black"/>
                                      </a:solidFill>
                                      <a:latin typeface="Cambria Math" panose="02040503050406030204" pitchFamily="18" charset="0"/>
                                      <a:ea typeface="Cambria Math" panose="02040503050406030204" pitchFamily="18" charset="0"/>
                                    </a:rPr>
                                  </m:ctrlPr>
                                </m:dPr>
                                <m:e>
                                  <m:r>
                                    <m:rPr>
                                      <m:sty m:val="p"/>
                                    </m:rPr>
                                    <a:rPr lang="en-US" altLang="ko-KR" sz="2000" i="0">
                                      <a:solidFill>
                                        <a:prstClr val="black"/>
                                      </a:solidFill>
                                      <a:latin typeface="Cambria Math" panose="02040503050406030204" pitchFamily="18" charset="0"/>
                                      <a:ea typeface="Cambria Math" panose="02040503050406030204" pitchFamily="18" charset="0"/>
                                    </a:rPr>
                                    <m:t>ϕ</m:t>
                                  </m:r>
                                </m:e>
                              </m:d>
                            </m:e>
                          </m:rad>
                        </m:e>
                      </m:nary>
                      <m:r>
                        <a:rPr lang="en-US" altLang="ko-KR" sz="2000" i="0">
                          <a:solidFill>
                            <a:prstClr val="black"/>
                          </a:solidFill>
                          <a:latin typeface="Cambria Math" panose="02040503050406030204" pitchFamily="18" charset="0"/>
                          <a:ea typeface="Cambria Math" panose="02040503050406030204" pitchFamily="18" charset="0"/>
                        </a:rPr>
                        <m:t>=</m:t>
                      </m:r>
                      <m:r>
                        <a:rPr lang="en-US" altLang="ko-KR" sz="2000" b="0" i="0" smtClean="0">
                          <a:solidFill>
                            <a:prstClr val="black"/>
                          </a:solidFill>
                          <a:latin typeface="Cambria Math" panose="02040503050406030204" pitchFamily="18" charset="0"/>
                          <a:ea typeface="Cambria Math" panose="02040503050406030204" pitchFamily="18" charset="0"/>
                        </a:rPr>
                        <m:t>2</m:t>
                      </m:r>
                      <m:r>
                        <m:rPr>
                          <m:sty m:val="p"/>
                        </m:rPr>
                        <a:rPr lang="en-US" altLang="ko-KR" sz="2000" i="0">
                          <a:solidFill>
                            <a:prstClr val="black"/>
                          </a:solidFill>
                          <a:latin typeface="Cambria Math" panose="02040503050406030204" pitchFamily="18" charset="0"/>
                          <a:ea typeface="Cambria Math" panose="02040503050406030204" pitchFamily="18" charset="0"/>
                        </a:rPr>
                        <m:t>π</m:t>
                      </m:r>
                      <m:r>
                        <a:rPr lang="en-US" altLang="ko-KR" sz="2000" i="0">
                          <a:solidFill>
                            <a:prstClr val="black"/>
                          </a:solidFill>
                          <a:latin typeface="Cambria Math" panose="02040503050406030204" pitchFamily="18" charset="0"/>
                          <a:ea typeface="Cambria Math" panose="02040503050406030204" pitchFamily="18" charset="0"/>
                        </a:rPr>
                        <m:t> </m:t>
                      </m:r>
                      <m:sSub>
                        <m:sSubPr>
                          <m:ctrlPr>
                            <a:rPr lang="en-US" altLang="ko-KR" sz="2000" i="1">
                              <a:solidFill>
                                <a:prstClr val="black"/>
                              </a:solidFill>
                              <a:latin typeface="Cambria Math" panose="02040503050406030204" pitchFamily="18" charset="0"/>
                              <a:ea typeface="Cambria Math" panose="02040503050406030204" pitchFamily="18" charset="0"/>
                            </a:rPr>
                          </m:ctrlPr>
                        </m:sSubPr>
                        <m:e>
                          <m:r>
                            <m:rPr>
                              <m:sty m:val="p"/>
                            </m:rPr>
                            <a:rPr lang="en-US" altLang="ko-KR" sz="2000" i="0">
                              <a:solidFill>
                                <a:prstClr val="black"/>
                              </a:solidFill>
                              <a:latin typeface="Cambria Math" panose="02040503050406030204" pitchFamily="18" charset="0"/>
                              <a:ea typeface="Cambria Math" panose="02040503050406030204" pitchFamily="18" charset="0"/>
                            </a:rPr>
                            <m:t>d</m:t>
                          </m:r>
                        </m:e>
                        <m:sub>
                          <m:r>
                            <m:rPr>
                              <m:sty m:val="p"/>
                            </m:rPr>
                            <a:rPr lang="en-US" altLang="ko-KR" sz="2000" i="0">
                              <a:solidFill>
                                <a:prstClr val="black"/>
                              </a:solidFill>
                              <a:latin typeface="Cambria Math" panose="02040503050406030204" pitchFamily="18" charset="0"/>
                              <a:ea typeface="Cambria Math" panose="02040503050406030204" pitchFamily="18" charset="0"/>
                            </a:rPr>
                            <m:t>max</m:t>
                          </m:r>
                        </m:sub>
                      </m:sSub>
                    </m:oMath>
                  </m:oMathPara>
                </a14:m>
                <a:endParaRPr lang="ko-KR" altLang="en-US" sz="2000" dirty="0"/>
              </a:p>
            </p:txBody>
          </p:sp>
        </mc:Choice>
        <mc:Fallback xmlns="">
          <p:sp>
            <p:nvSpPr>
              <p:cNvPr id="11" name="TextBox 10">
                <a:extLst>
                  <a:ext uri="{FF2B5EF4-FFF2-40B4-BE49-F238E27FC236}">
                    <a16:creationId xmlns:a16="http://schemas.microsoft.com/office/drawing/2014/main" id="{89095C69-989F-422B-A220-E4A5A9ADD541}"/>
                  </a:ext>
                </a:extLst>
              </p:cNvPr>
              <p:cNvSpPr txBox="1">
                <a:spLocks noRot="1" noChangeAspect="1" noMove="1" noResize="1" noEditPoints="1" noAdjustHandles="1" noChangeArrowheads="1" noChangeShapeType="1" noTextEdit="1"/>
              </p:cNvSpPr>
              <p:nvPr/>
            </p:nvSpPr>
            <p:spPr>
              <a:xfrm>
                <a:off x="7318606" y="7587475"/>
                <a:ext cx="3397291" cy="809709"/>
              </a:xfrm>
              <a:prstGeom prst="rect">
                <a:avLst/>
              </a:prstGeom>
              <a:blipFill>
                <a:blip r:embed="rId7"/>
                <a:stretch>
                  <a:fillRect/>
                </a:stretch>
              </a:blipFill>
            </p:spPr>
            <p:txBody>
              <a:bodyPr/>
              <a:lstStyle/>
              <a:p>
                <a:r>
                  <a:rPr lang="ko-KR" altLang="en-US">
                    <a:noFill/>
                  </a:rPr>
                  <a:t> </a:t>
                </a:r>
              </a:p>
            </p:txBody>
          </p:sp>
        </mc:Fallback>
      </mc:AlternateContent>
      <p:sp>
        <p:nvSpPr>
          <p:cNvPr id="12" name="직사각형 11">
            <a:extLst>
              <a:ext uri="{FF2B5EF4-FFF2-40B4-BE49-F238E27FC236}">
                <a16:creationId xmlns:a16="http://schemas.microsoft.com/office/drawing/2014/main" id="{20B353F5-E74C-4C94-980C-73CA698E9483}"/>
              </a:ext>
            </a:extLst>
          </p:cNvPr>
          <p:cNvSpPr/>
          <p:nvPr/>
        </p:nvSpPr>
        <p:spPr>
          <a:xfrm>
            <a:off x="861543" y="6770608"/>
            <a:ext cx="11705679" cy="461665"/>
          </a:xfrm>
          <a:prstGeom prst="rect">
            <a:avLst/>
          </a:prstGeom>
        </p:spPr>
        <p:txBody>
          <a:bodyPr wrap="square">
            <a:spAutoFit/>
          </a:bodyPr>
          <a:lstStyle/>
          <a:p>
            <a:pPr algn="ctr"/>
            <a:r>
              <a:rPr lang="en-US" altLang="ko-KR" b="0" dirty="0">
                <a:solidFill>
                  <a:srgbClr val="FF0000"/>
                </a:solidFill>
                <a:latin typeface="Comic Sans MS" panose="030F0702030302020204" pitchFamily="66" charset="0"/>
                <a:ea typeface="Cambria Math" panose="02040503050406030204" pitchFamily="18" charset="0"/>
                <a:cs typeface="Arial" panose="020B0604020202020204" pitchFamily="34" charset="0"/>
              </a:rPr>
              <a:t>Quantum metric determines </a:t>
            </a:r>
            <a:r>
              <a:rPr lang="en-US" altLang="ko-Kore-KR" b="0" dirty="0">
                <a:solidFill>
                  <a:srgbClr val="FF0000"/>
                </a:solidFill>
                <a:latin typeface="Comic Sans MS" panose="030F0702030302020204" pitchFamily="66" charset="0"/>
                <a:ea typeface="Cambria Math" panose="02040503050406030204" pitchFamily="18" charset="0"/>
                <a:cs typeface="Arial" panose="020B0604020202020204" pitchFamily="34" charset="0"/>
              </a:rPr>
              <a:t>quantum distance &amp; Berry phase of 2D semimetals</a:t>
            </a:r>
            <a:endParaRPr lang="ko-Kore-KR" altLang="en-US" b="0" dirty="0">
              <a:solidFill>
                <a:srgbClr val="FF0000"/>
              </a:solidFill>
              <a:latin typeface="Comic Sans MS" panose="030F0702030302020204" pitchFamily="66" charset="0"/>
            </a:endParaRPr>
          </a:p>
        </p:txBody>
      </p:sp>
      <p:grpSp>
        <p:nvGrpSpPr>
          <p:cNvPr id="13" name="그룹 12">
            <a:extLst>
              <a:ext uri="{FF2B5EF4-FFF2-40B4-BE49-F238E27FC236}">
                <a16:creationId xmlns:a16="http://schemas.microsoft.com/office/drawing/2014/main" id="{C0165FE8-DF41-4362-8C5B-94A79E4D7DA5}"/>
              </a:ext>
            </a:extLst>
          </p:cNvPr>
          <p:cNvGrpSpPr/>
          <p:nvPr/>
        </p:nvGrpSpPr>
        <p:grpSpPr>
          <a:xfrm>
            <a:off x="2061248" y="8102386"/>
            <a:ext cx="3075179" cy="1177836"/>
            <a:chOff x="4906855" y="4131490"/>
            <a:chExt cx="3499188" cy="1340237"/>
          </a:xfrm>
        </p:grpSpPr>
        <p:sp>
          <p:nvSpPr>
            <p:cNvPr id="14" name="타원 13">
              <a:extLst>
                <a:ext uri="{FF2B5EF4-FFF2-40B4-BE49-F238E27FC236}">
                  <a16:creationId xmlns:a16="http://schemas.microsoft.com/office/drawing/2014/main" id="{98885352-0030-49B1-B3F6-5F23CBEDE866}"/>
                </a:ext>
              </a:extLst>
            </p:cNvPr>
            <p:cNvSpPr/>
            <p:nvPr/>
          </p:nvSpPr>
          <p:spPr>
            <a:xfrm>
              <a:off x="5668414" y="4558344"/>
              <a:ext cx="2055667" cy="7164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15" name="타원 14">
              <a:extLst>
                <a:ext uri="{FF2B5EF4-FFF2-40B4-BE49-F238E27FC236}">
                  <a16:creationId xmlns:a16="http://schemas.microsoft.com/office/drawing/2014/main" id="{ACA7E4EB-E805-4E40-9B83-E18C40E10E19}"/>
                </a:ext>
              </a:extLst>
            </p:cNvPr>
            <p:cNvSpPr/>
            <p:nvPr/>
          </p:nvSpPr>
          <p:spPr>
            <a:xfrm>
              <a:off x="5919158" y="4592427"/>
              <a:ext cx="138258" cy="13825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16" name="타원 15">
              <a:extLst>
                <a:ext uri="{FF2B5EF4-FFF2-40B4-BE49-F238E27FC236}">
                  <a16:creationId xmlns:a16="http://schemas.microsoft.com/office/drawing/2014/main" id="{0F19F0F2-EE12-4891-A8DE-E44D9263D33E}"/>
                </a:ext>
              </a:extLst>
            </p:cNvPr>
            <p:cNvSpPr/>
            <p:nvPr/>
          </p:nvSpPr>
          <p:spPr>
            <a:xfrm>
              <a:off x="5729782" y="5017629"/>
              <a:ext cx="138258" cy="13825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17" name="타원 16">
              <a:extLst>
                <a:ext uri="{FF2B5EF4-FFF2-40B4-BE49-F238E27FC236}">
                  <a16:creationId xmlns:a16="http://schemas.microsoft.com/office/drawing/2014/main" id="{76933829-4414-410E-970A-BD0A66CA4C24}"/>
                </a:ext>
              </a:extLst>
            </p:cNvPr>
            <p:cNvSpPr/>
            <p:nvPr/>
          </p:nvSpPr>
          <p:spPr>
            <a:xfrm>
              <a:off x="6338956" y="5202126"/>
              <a:ext cx="138258" cy="13825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18" name="타원 17">
              <a:extLst>
                <a:ext uri="{FF2B5EF4-FFF2-40B4-BE49-F238E27FC236}">
                  <a16:creationId xmlns:a16="http://schemas.microsoft.com/office/drawing/2014/main" id="{380D67AF-8F58-4EA7-BEF0-33636241274D}"/>
                </a:ext>
              </a:extLst>
            </p:cNvPr>
            <p:cNvSpPr/>
            <p:nvPr/>
          </p:nvSpPr>
          <p:spPr>
            <a:xfrm>
              <a:off x="7023272" y="5183863"/>
              <a:ext cx="138258" cy="13825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19" name="타원 18">
              <a:extLst>
                <a:ext uri="{FF2B5EF4-FFF2-40B4-BE49-F238E27FC236}">
                  <a16:creationId xmlns:a16="http://schemas.microsoft.com/office/drawing/2014/main" id="{65FEE04A-8A0D-48AF-98FF-81B61B936978}"/>
                </a:ext>
              </a:extLst>
            </p:cNvPr>
            <p:cNvSpPr/>
            <p:nvPr/>
          </p:nvSpPr>
          <p:spPr>
            <a:xfrm>
              <a:off x="7638317" y="4919925"/>
              <a:ext cx="138258" cy="13825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20" name="타원 19">
              <a:extLst>
                <a:ext uri="{FF2B5EF4-FFF2-40B4-BE49-F238E27FC236}">
                  <a16:creationId xmlns:a16="http://schemas.microsoft.com/office/drawing/2014/main" id="{B0332AC5-4089-4C4F-9D68-0B8CE21D44CE}"/>
                </a:ext>
              </a:extLst>
            </p:cNvPr>
            <p:cNvSpPr/>
            <p:nvPr/>
          </p:nvSpPr>
          <p:spPr>
            <a:xfrm>
              <a:off x="7161440" y="4537383"/>
              <a:ext cx="138258" cy="13825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21" name="타원 20">
              <a:extLst>
                <a:ext uri="{FF2B5EF4-FFF2-40B4-BE49-F238E27FC236}">
                  <a16:creationId xmlns:a16="http://schemas.microsoft.com/office/drawing/2014/main" id="{FEC971DC-21F3-4FAA-872C-CCA5E865E541}"/>
                </a:ext>
              </a:extLst>
            </p:cNvPr>
            <p:cNvSpPr/>
            <p:nvPr/>
          </p:nvSpPr>
          <p:spPr>
            <a:xfrm>
              <a:off x="6542385" y="4495613"/>
              <a:ext cx="138258" cy="13825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22" name="타원 21">
              <a:extLst>
                <a:ext uri="{FF2B5EF4-FFF2-40B4-BE49-F238E27FC236}">
                  <a16:creationId xmlns:a16="http://schemas.microsoft.com/office/drawing/2014/main" id="{918D75EB-BA3A-4863-B009-BB89163AFE1C}"/>
                </a:ext>
              </a:extLst>
            </p:cNvPr>
            <p:cNvSpPr/>
            <p:nvPr/>
          </p:nvSpPr>
          <p:spPr>
            <a:xfrm>
              <a:off x="6642093" y="4810242"/>
              <a:ext cx="138258" cy="13825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p>
          </p:txBody>
        </p:sp>
        <p:sp>
          <p:nvSpPr>
            <p:cNvPr id="23" name="직사각형 22">
              <a:extLst>
                <a:ext uri="{FF2B5EF4-FFF2-40B4-BE49-F238E27FC236}">
                  <a16:creationId xmlns:a16="http://schemas.microsoft.com/office/drawing/2014/main" id="{7868C389-EE82-4BE7-8D26-C6932BF87DB4}"/>
                </a:ext>
              </a:extLst>
            </p:cNvPr>
            <p:cNvSpPr/>
            <p:nvPr/>
          </p:nvSpPr>
          <p:spPr>
            <a:xfrm>
              <a:off x="5763418" y="4891606"/>
              <a:ext cx="1895529" cy="385234"/>
            </a:xfrm>
            <a:prstGeom prst="rect">
              <a:avLst/>
            </a:prstGeom>
          </p:spPr>
          <p:txBody>
            <a:bodyPr wrap="none">
              <a:spAutoFit/>
            </a:bodyPr>
            <a:lstStyle/>
            <a:p>
              <a:r>
                <a:rPr lang="en-US" altLang="ko-KR" sz="1600" dirty="0">
                  <a:solidFill>
                    <a:srgbClr val="C00000"/>
                  </a:solidFill>
                  <a:ea typeface="Cambria Math" panose="02040503050406030204" pitchFamily="18" charset="0"/>
                </a:rPr>
                <a:t>Touching point</a:t>
              </a:r>
              <a:endParaRPr lang="ko-KR" altLang="en-US" sz="1600" dirty="0">
                <a:solidFill>
                  <a:srgbClr val="C00000"/>
                </a:solidFill>
              </a:endParaRPr>
            </a:p>
          </p:txBody>
        </p:sp>
        <mc:AlternateContent xmlns:mc="http://schemas.openxmlformats.org/markup-compatibility/2006" xmlns:a14="http://schemas.microsoft.com/office/drawing/2010/main">
          <mc:Choice Requires="a14">
            <p:sp>
              <p:nvSpPr>
                <p:cNvPr id="24" name="직사각형 23">
                  <a:extLst>
                    <a:ext uri="{FF2B5EF4-FFF2-40B4-BE49-F238E27FC236}">
                      <a16:creationId xmlns:a16="http://schemas.microsoft.com/office/drawing/2014/main" id="{36EF91E1-9B76-4739-9341-1826C745D92B}"/>
                    </a:ext>
                  </a:extLst>
                </p:cNvPr>
                <p:cNvSpPr/>
                <p:nvPr/>
              </p:nvSpPr>
              <p:spPr>
                <a:xfrm>
                  <a:off x="6903241" y="4207155"/>
                  <a:ext cx="1023863" cy="3852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1600" b="1" i="1">
                                <a:solidFill>
                                  <a:srgbClr val="0070C0"/>
                                </a:solidFill>
                                <a:latin typeface="Cambria Math" panose="02040503050406030204" pitchFamily="18" charset="0"/>
                                <a:ea typeface="Cambria Math" panose="02040503050406030204" pitchFamily="18" charset="0"/>
                              </a:rPr>
                            </m:ctrlPr>
                          </m:dPr>
                          <m:e>
                            <m:r>
                              <m:rPr>
                                <m:sty m:val="p"/>
                              </m:rPr>
                              <a:rPr lang="en-US" altLang="ko-KR" sz="1600">
                                <a:solidFill>
                                  <a:srgbClr val="0070C0"/>
                                </a:solidFill>
                                <a:latin typeface="Cambria Math" panose="02040503050406030204" pitchFamily="18" charset="0"/>
                                <a:ea typeface="Cambria Math" panose="02040503050406030204" pitchFamily="18" charset="0"/>
                              </a:rPr>
                              <m:t>u</m:t>
                            </m:r>
                            <m:d>
                              <m:dPr>
                                <m:ctrlPr>
                                  <a:rPr lang="en-US" altLang="ko-KR" sz="1600" i="1">
                                    <a:solidFill>
                                      <a:srgbClr val="0070C0"/>
                                    </a:solidFill>
                                    <a:latin typeface="Cambria Math" panose="02040503050406030204" pitchFamily="18" charset="0"/>
                                    <a:ea typeface="Cambria Math" panose="02040503050406030204" pitchFamily="18" charset="0"/>
                                  </a:rPr>
                                </m:ctrlPr>
                              </m:dPr>
                              <m:e>
                                <m:sSub>
                                  <m:sSubPr>
                                    <m:ctrlPr>
                                      <a:rPr lang="en-US" altLang="ko-KR" sz="1600" i="1">
                                        <a:solidFill>
                                          <a:srgbClr val="0070C0"/>
                                        </a:solidFill>
                                        <a:latin typeface="Cambria Math" panose="02040503050406030204" pitchFamily="18" charset="0"/>
                                        <a:ea typeface="Cambria Math" panose="02040503050406030204" pitchFamily="18" charset="0"/>
                                      </a:rPr>
                                    </m:ctrlPr>
                                  </m:sSubPr>
                                  <m:e>
                                    <m:r>
                                      <m:rPr>
                                        <m:sty m:val="p"/>
                                      </m:rPr>
                                      <a:rPr lang="en-US" altLang="ko-KR" sz="1600">
                                        <a:solidFill>
                                          <a:srgbClr val="0070C0"/>
                                        </a:solidFill>
                                        <a:latin typeface="Cambria Math" panose="02040503050406030204" pitchFamily="18" charset="0"/>
                                        <a:ea typeface="Cambria Math" panose="02040503050406030204" pitchFamily="18" charset="0"/>
                                      </a:rPr>
                                      <m:t>ϕ</m:t>
                                    </m:r>
                                  </m:e>
                                  <m:sub>
                                    <m:r>
                                      <a:rPr lang="en-US" altLang="ko-KR" sz="1600">
                                        <a:solidFill>
                                          <a:srgbClr val="0070C0"/>
                                        </a:solidFill>
                                        <a:latin typeface="Cambria Math" panose="02040503050406030204" pitchFamily="18" charset="0"/>
                                        <a:ea typeface="Cambria Math" panose="02040503050406030204" pitchFamily="18" charset="0"/>
                                      </a:rPr>
                                      <m:t>1</m:t>
                                    </m:r>
                                  </m:sub>
                                </m:sSub>
                              </m:e>
                            </m:d>
                          </m:e>
                        </m:d>
                      </m:oMath>
                    </m:oMathPara>
                  </a14:m>
                  <a:endParaRPr lang="ko-KR" altLang="en-US" sz="1600" dirty="0">
                    <a:solidFill>
                      <a:srgbClr val="0070C0"/>
                    </a:solidFill>
                  </a:endParaRPr>
                </a:p>
              </p:txBody>
            </p:sp>
          </mc:Choice>
          <mc:Fallback xmlns="">
            <p:sp>
              <p:nvSpPr>
                <p:cNvPr id="24" name="직사각형 23">
                  <a:extLst>
                    <a:ext uri="{FF2B5EF4-FFF2-40B4-BE49-F238E27FC236}">
                      <a16:creationId xmlns:a16="http://schemas.microsoft.com/office/drawing/2014/main" id="{36EF91E1-9B76-4739-9341-1826C745D92B}"/>
                    </a:ext>
                  </a:extLst>
                </p:cNvPr>
                <p:cNvSpPr>
                  <a:spLocks noRot="1" noChangeAspect="1" noMove="1" noResize="1" noEditPoints="1" noAdjustHandles="1" noChangeArrowheads="1" noChangeShapeType="1" noTextEdit="1"/>
                </p:cNvSpPr>
                <p:nvPr/>
              </p:nvSpPr>
              <p:spPr>
                <a:xfrm>
                  <a:off x="6903241" y="4207155"/>
                  <a:ext cx="1023863" cy="385234"/>
                </a:xfrm>
                <a:prstGeom prst="rect">
                  <a:avLst/>
                </a:prstGeom>
                <a:blipFill>
                  <a:blip r:embed="rId8"/>
                  <a:stretch>
                    <a:fillRect b="-1071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직사각형 24">
                  <a:extLst>
                    <a:ext uri="{FF2B5EF4-FFF2-40B4-BE49-F238E27FC236}">
                      <a16:creationId xmlns:a16="http://schemas.microsoft.com/office/drawing/2014/main" id="{63540A42-9E10-4ACD-A373-2615FB82AE84}"/>
                    </a:ext>
                  </a:extLst>
                </p:cNvPr>
                <p:cNvSpPr/>
                <p:nvPr/>
              </p:nvSpPr>
              <p:spPr>
                <a:xfrm>
                  <a:off x="6094875" y="4131490"/>
                  <a:ext cx="1029262" cy="3852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1600" b="1" i="1" smtClean="0">
                                <a:solidFill>
                                  <a:srgbClr val="0070C0"/>
                                </a:solidFill>
                                <a:latin typeface="Cambria Math" panose="02040503050406030204" pitchFamily="18" charset="0"/>
                                <a:ea typeface="Cambria Math" panose="02040503050406030204" pitchFamily="18" charset="0"/>
                              </a:rPr>
                            </m:ctrlPr>
                          </m:dPr>
                          <m:e>
                            <m:r>
                              <m:rPr>
                                <m:sty m:val="p"/>
                              </m:rPr>
                              <a:rPr lang="en-US" altLang="ko-KR" sz="1600">
                                <a:solidFill>
                                  <a:srgbClr val="0070C0"/>
                                </a:solidFill>
                                <a:latin typeface="Cambria Math" panose="02040503050406030204" pitchFamily="18" charset="0"/>
                                <a:ea typeface="Cambria Math" panose="02040503050406030204" pitchFamily="18" charset="0"/>
                              </a:rPr>
                              <m:t>u</m:t>
                            </m:r>
                            <m:d>
                              <m:dPr>
                                <m:ctrlPr>
                                  <a:rPr lang="en-US" altLang="ko-KR" sz="1600" i="1">
                                    <a:solidFill>
                                      <a:srgbClr val="0070C0"/>
                                    </a:solidFill>
                                    <a:latin typeface="Cambria Math" panose="02040503050406030204" pitchFamily="18" charset="0"/>
                                    <a:ea typeface="Cambria Math" panose="02040503050406030204" pitchFamily="18" charset="0"/>
                                  </a:rPr>
                                </m:ctrlPr>
                              </m:dPr>
                              <m:e>
                                <m:sSub>
                                  <m:sSubPr>
                                    <m:ctrlPr>
                                      <a:rPr lang="en-US" altLang="ko-KR" sz="1600" i="1">
                                        <a:solidFill>
                                          <a:srgbClr val="0070C0"/>
                                        </a:solidFill>
                                        <a:latin typeface="Cambria Math" panose="02040503050406030204" pitchFamily="18" charset="0"/>
                                        <a:ea typeface="Cambria Math" panose="02040503050406030204" pitchFamily="18" charset="0"/>
                                      </a:rPr>
                                    </m:ctrlPr>
                                  </m:sSubPr>
                                  <m:e>
                                    <m:r>
                                      <m:rPr>
                                        <m:sty m:val="p"/>
                                      </m:rPr>
                                      <a:rPr lang="en-US" altLang="ko-KR" sz="1600">
                                        <a:solidFill>
                                          <a:srgbClr val="0070C0"/>
                                        </a:solidFill>
                                        <a:latin typeface="Cambria Math" panose="02040503050406030204" pitchFamily="18" charset="0"/>
                                        <a:ea typeface="Cambria Math" panose="02040503050406030204" pitchFamily="18" charset="0"/>
                                      </a:rPr>
                                      <m:t>ϕ</m:t>
                                    </m:r>
                                  </m:e>
                                  <m:sub>
                                    <m:r>
                                      <a:rPr lang="en-US" altLang="ko-KR" sz="1600" b="0" i="0" smtClean="0">
                                        <a:solidFill>
                                          <a:srgbClr val="0070C0"/>
                                        </a:solidFill>
                                        <a:latin typeface="Cambria Math" panose="02040503050406030204" pitchFamily="18" charset="0"/>
                                        <a:ea typeface="Cambria Math" panose="02040503050406030204" pitchFamily="18" charset="0"/>
                                      </a:rPr>
                                      <m:t>2</m:t>
                                    </m:r>
                                  </m:sub>
                                </m:sSub>
                              </m:e>
                            </m:d>
                          </m:e>
                        </m:d>
                      </m:oMath>
                    </m:oMathPara>
                  </a14:m>
                  <a:endParaRPr lang="ko-KR" altLang="en-US" sz="1600" dirty="0">
                    <a:solidFill>
                      <a:srgbClr val="0070C0"/>
                    </a:solidFill>
                  </a:endParaRPr>
                </a:p>
              </p:txBody>
            </p:sp>
          </mc:Choice>
          <mc:Fallback xmlns="">
            <p:sp>
              <p:nvSpPr>
                <p:cNvPr id="25" name="직사각형 24">
                  <a:extLst>
                    <a:ext uri="{FF2B5EF4-FFF2-40B4-BE49-F238E27FC236}">
                      <a16:creationId xmlns:a16="http://schemas.microsoft.com/office/drawing/2014/main" id="{63540A42-9E10-4ACD-A373-2615FB82AE84}"/>
                    </a:ext>
                  </a:extLst>
                </p:cNvPr>
                <p:cNvSpPr>
                  <a:spLocks noRot="1" noChangeAspect="1" noMove="1" noResize="1" noEditPoints="1" noAdjustHandles="1" noChangeArrowheads="1" noChangeShapeType="1" noTextEdit="1"/>
                </p:cNvSpPr>
                <p:nvPr/>
              </p:nvSpPr>
              <p:spPr>
                <a:xfrm>
                  <a:off x="6094875" y="4131490"/>
                  <a:ext cx="1029262" cy="385234"/>
                </a:xfrm>
                <a:prstGeom prst="rect">
                  <a:avLst/>
                </a:prstGeom>
                <a:blipFill>
                  <a:blip r:embed="rId9"/>
                  <a:stretch>
                    <a:fillRect b="-1071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직사각형 25">
                  <a:extLst>
                    <a:ext uri="{FF2B5EF4-FFF2-40B4-BE49-F238E27FC236}">
                      <a16:creationId xmlns:a16="http://schemas.microsoft.com/office/drawing/2014/main" id="{7CD87A6A-0630-40D6-90E1-D941A81A698F}"/>
                    </a:ext>
                  </a:extLst>
                </p:cNvPr>
                <p:cNvSpPr/>
                <p:nvPr/>
              </p:nvSpPr>
              <p:spPr>
                <a:xfrm>
                  <a:off x="7345772" y="5086493"/>
                  <a:ext cx="1060271" cy="3852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1600" b="1" i="1" smtClean="0">
                                <a:solidFill>
                                  <a:srgbClr val="0070C0"/>
                                </a:solidFill>
                                <a:latin typeface="Cambria Math" panose="02040503050406030204" pitchFamily="18" charset="0"/>
                                <a:ea typeface="Cambria Math" panose="02040503050406030204" pitchFamily="18" charset="0"/>
                              </a:rPr>
                            </m:ctrlPr>
                          </m:dPr>
                          <m:e>
                            <m:r>
                              <m:rPr>
                                <m:sty m:val="p"/>
                              </m:rPr>
                              <a:rPr lang="en-US" altLang="ko-KR" sz="1600">
                                <a:solidFill>
                                  <a:srgbClr val="0070C0"/>
                                </a:solidFill>
                                <a:latin typeface="Cambria Math" panose="02040503050406030204" pitchFamily="18" charset="0"/>
                                <a:ea typeface="Cambria Math" panose="02040503050406030204" pitchFamily="18" charset="0"/>
                              </a:rPr>
                              <m:t>u</m:t>
                            </m:r>
                            <m:d>
                              <m:dPr>
                                <m:ctrlPr>
                                  <a:rPr lang="en-US" altLang="ko-KR" sz="1600" i="1">
                                    <a:solidFill>
                                      <a:srgbClr val="0070C0"/>
                                    </a:solidFill>
                                    <a:latin typeface="Cambria Math" panose="02040503050406030204" pitchFamily="18" charset="0"/>
                                    <a:ea typeface="Cambria Math" panose="02040503050406030204" pitchFamily="18" charset="0"/>
                                  </a:rPr>
                                </m:ctrlPr>
                              </m:dPr>
                              <m:e>
                                <m:sSub>
                                  <m:sSubPr>
                                    <m:ctrlPr>
                                      <a:rPr lang="en-US" altLang="ko-KR" sz="1600" i="1">
                                        <a:solidFill>
                                          <a:srgbClr val="0070C0"/>
                                        </a:solidFill>
                                        <a:latin typeface="Cambria Math" panose="02040503050406030204" pitchFamily="18" charset="0"/>
                                        <a:ea typeface="Cambria Math" panose="02040503050406030204" pitchFamily="18" charset="0"/>
                                      </a:rPr>
                                    </m:ctrlPr>
                                  </m:sSubPr>
                                  <m:e>
                                    <m:r>
                                      <m:rPr>
                                        <m:sty m:val="p"/>
                                      </m:rPr>
                                      <a:rPr lang="en-US" altLang="ko-KR" sz="1600">
                                        <a:solidFill>
                                          <a:srgbClr val="0070C0"/>
                                        </a:solidFill>
                                        <a:latin typeface="Cambria Math" panose="02040503050406030204" pitchFamily="18" charset="0"/>
                                        <a:ea typeface="Cambria Math" panose="02040503050406030204" pitchFamily="18" charset="0"/>
                                      </a:rPr>
                                      <m:t>ϕ</m:t>
                                    </m:r>
                                  </m:e>
                                  <m:sub>
                                    <m:r>
                                      <m:rPr>
                                        <m:sty m:val="p"/>
                                      </m:rPr>
                                      <a:rPr lang="en-US" altLang="ko-KR" sz="1600" b="0" i="0" smtClean="0">
                                        <a:solidFill>
                                          <a:srgbClr val="0070C0"/>
                                        </a:solidFill>
                                        <a:latin typeface="Cambria Math" panose="02040503050406030204" pitchFamily="18" charset="0"/>
                                        <a:ea typeface="Cambria Math" panose="02040503050406030204" pitchFamily="18" charset="0"/>
                                      </a:rPr>
                                      <m:t>N</m:t>
                                    </m:r>
                                  </m:sub>
                                </m:sSub>
                              </m:e>
                            </m:d>
                          </m:e>
                        </m:d>
                      </m:oMath>
                    </m:oMathPara>
                  </a14:m>
                  <a:endParaRPr lang="ko-KR" altLang="en-US" sz="1600" dirty="0">
                    <a:solidFill>
                      <a:srgbClr val="0070C0"/>
                    </a:solidFill>
                  </a:endParaRPr>
                </a:p>
              </p:txBody>
            </p:sp>
          </mc:Choice>
          <mc:Fallback xmlns="">
            <p:sp>
              <p:nvSpPr>
                <p:cNvPr id="26" name="직사각형 25">
                  <a:extLst>
                    <a:ext uri="{FF2B5EF4-FFF2-40B4-BE49-F238E27FC236}">
                      <a16:creationId xmlns:a16="http://schemas.microsoft.com/office/drawing/2014/main" id="{7CD87A6A-0630-40D6-90E1-D941A81A698F}"/>
                    </a:ext>
                  </a:extLst>
                </p:cNvPr>
                <p:cNvSpPr>
                  <a:spLocks noRot="1" noChangeAspect="1" noMove="1" noResize="1" noEditPoints="1" noAdjustHandles="1" noChangeArrowheads="1" noChangeShapeType="1" noTextEdit="1"/>
                </p:cNvSpPr>
                <p:nvPr/>
              </p:nvSpPr>
              <p:spPr>
                <a:xfrm>
                  <a:off x="7345772" y="5086493"/>
                  <a:ext cx="1060271" cy="385234"/>
                </a:xfrm>
                <a:prstGeom prst="rect">
                  <a:avLst/>
                </a:prstGeom>
                <a:blipFill>
                  <a:blip r:embed="rId10"/>
                  <a:stretch>
                    <a:fillRect b="-1272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직사각형 26">
                  <a:extLst>
                    <a:ext uri="{FF2B5EF4-FFF2-40B4-BE49-F238E27FC236}">
                      <a16:creationId xmlns:a16="http://schemas.microsoft.com/office/drawing/2014/main" id="{F564217D-8312-4663-B5B0-5A5E8C048A62}"/>
                    </a:ext>
                  </a:extLst>
                </p:cNvPr>
                <p:cNvSpPr/>
                <p:nvPr/>
              </p:nvSpPr>
              <p:spPr>
                <a:xfrm>
                  <a:off x="4906855" y="5028167"/>
                  <a:ext cx="985486" cy="3852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1600" b="1" i="1" smtClean="0">
                                <a:solidFill>
                                  <a:srgbClr val="0070C0"/>
                                </a:solidFill>
                                <a:latin typeface="Cambria Math" panose="02040503050406030204" pitchFamily="18" charset="0"/>
                                <a:ea typeface="Cambria Math" panose="02040503050406030204" pitchFamily="18" charset="0"/>
                              </a:rPr>
                            </m:ctrlPr>
                          </m:dPr>
                          <m:e>
                            <m:r>
                              <m:rPr>
                                <m:sty m:val="p"/>
                              </m:rPr>
                              <a:rPr lang="en-US" altLang="ko-KR" sz="1600" b="0" i="0">
                                <a:solidFill>
                                  <a:srgbClr val="0070C0"/>
                                </a:solidFill>
                                <a:latin typeface="Cambria Math" panose="02040503050406030204" pitchFamily="18" charset="0"/>
                                <a:ea typeface="Cambria Math" panose="02040503050406030204" pitchFamily="18" charset="0"/>
                              </a:rPr>
                              <m:t>u</m:t>
                            </m:r>
                            <m:d>
                              <m:dPr>
                                <m:ctrlPr>
                                  <a:rPr lang="en-US" altLang="ko-KR" sz="1600" i="1">
                                    <a:solidFill>
                                      <a:srgbClr val="0070C0"/>
                                    </a:solidFill>
                                    <a:latin typeface="Cambria Math" panose="02040503050406030204" pitchFamily="18" charset="0"/>
                                    <a:ea typeface="Cambria Math" panose="02040503050406030204" pitchFamily="18" charset="0"/>
                                  </a:rPr>
                                </m:ctrlPr>
                              </m:dPr>
                              <m:e>
                                <m:sSub>
                                  <m:sSubPr>
                                    <m:ctrlPr>
                                      <a:rPr lang="en-US" altLang="ko-KR" sz="1600" i="1" smtClean="0">
                                        <a:solidFill>
                                          <a:srgbClr val="0070C0"/>
                                        </a:solidFill>
                                        <a:latin typeface="Cambria Math" panose="02040503050406030204" pitchFamily="18" charset="0"/>
                                        <a:ea typeface="Cambria Math" panose="02040503050406030204" pitchFamily="18" charset="0"/>
                                      </a:rPr>
                                    </m:ctrlPr>
                                  </m:sSubPr>
                                  <m:e>
                                    <m:r>
                                      <m:rPr>
                                        <m:sty m:val="p"/>
                                      </m:rPr>
                                      <a:rPr lang="en-US" altLang="ko-KR" sz="1600" b="0" i="0" smtClean="0">
                                        <a:solidFill>
                                          <a:srgbClr val="0070C0"/>
                                        </a:solidFill>
                                        <a:latin typeface="Cambria Math" panose="02040503050406030204" pitchFamily="18" charset="0"/>
                                        <a:ea typeface="Cambria Math" panose="02040503050406030204" pitchFamily="18" charset="0"/>
                                      </a:rPr>
                                      <m:t>ϕ</m:t>
                                    </m:r>
                                  </m:e>
                                  <m:sub>
                                    <m:r>
                                      <m:rPr>
                                        <m:sty m:val="p"/>
                                      </m:rPr>
                                      <a:rPr lang="en-US" altLang="ko-KR" sz="1600" b="0" i="0" smtClean="0">
                                        <a:solidFill>
                                          <a:srgbClr val="0070C0"/>
                                        </a:solidFill>
                                        <a:latin typeface="Cambria Math" panose="02040503050406030204" pitchFamily="18" charset="0"/>
                                        <a:ea typeface="Cambria Math" panose="02040503050406030204" pitchFamily="18" charset="0"/>
                                      </a:rPr>
                                      <m:t>i</m:t>
                                    </m:r>
                                  </m:sub>
                                </m:sSub>
                              </m:e>
                            </m:d>
                          </m:e>
                        </m:d>
                      </m:oMath>
                    </m:oMathPara>
                  </a14:m>
                  <a:endParaRPr lang="ko-KR" altLang="en-US" sz="1600" dirty="0">
                    <a:solidFill>
                      <a:srgbClr val="0070C0"/>
                    </a:solidFill>
                    <a:latin typeface="+mj-lt"/>
                  </a:endParaRPr>
                </a:p>
              </p:txBody>
            </p:sp>
          </mc:Choice>
          <mc:Fallback xmlns="">
            <p:sp>
              <p:nvSpPr>
                <p:cNvPr id="27" name="직사각형 26">
                  <a:extLst>
                    <a:ext uri="{FF2B5EF4-FFF2-40B4-BE49-F238E27FC236}">
                      <a16:creationId xmlns:a16="http://schemas.microsoft.com/office/drawing/2014/main" id="{F564217D-8312-4663-B5B0-5A5E8C048A62}"/>
                    </a:ext>
                  </a:extLst>
                </p:cNvPr>
                <p:cNvSpPr>
                  <a:spLocks noRot="1" noChangeAspect="1" noMove="1" noResize="1" noEditPoints="1" noAdjustHandles="1" noChangeArrowheads="1" noChangeShapeType="1" noTextEdit="1"/>
                </p:cNvSpPr>
                <p:nvPr/>
              </p:nvSpPr>
              <p:spPr>
                <a:xfrm>
                  <a:off x="4906855" y="5028167"/>
                  <a:ext cx="985486" cy="385234"/>
                </a:xfrm>
                <a:prstGeom prst="rect">
                  <a:avLst/>
                </a:prstGeom>
                <a:blipFill>
                  <a:blip r:embed="rId11"/>
                  <a:stretch>
                    <a:fillRect b="-10714"/>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28" name="직사각형 27">
                <a:extLst>
                  <a:ext uri="{FF2B5EF4-FFF2-40B4-BE49-F238E27FC236}">
                    <a16:creationId xmlns:a16="http://schemas.microsoft.com/office/drawing/2014/main" id="{546FE9E4-A7B8-49F5-A0D0-C24DB2A06DC4}"/>
                  </a:ext>
                </a:extLst>
              </p:cNvPr>
              <p:cNvSpPr/>
              <p:nvPr/>
            </p:nvSpPr>
            <p:spPr>
              <a:xfrm>
                <a:off x="2361549" y="7479513"/>
                <a:ext cx="2730620" cy="428515"/>
              </a:xfrm>
              <a:prstGeom prst="rect">
                <a:avLst/>
              </a:prstGeom>
            </p:spPr>
            <p:txBody>
              <a:bodyPr wrap="none">
                <a:spAutoFit/>
              </a:bodyPr>
              <a:lstStyle/>
              <a:p>
                <a14:m>
                  <m:oMath xmlns:m="http://schemas.openxmlformats.org/officeDocument/2006/math">
                    <m:sSub>
                      <m:sSubPr>
                        <m:ctrlPr>
                          <a:rPr lang="en-US" altLang="ko-KR" sz="2000" i="1" smtClean="0">
                            <a:latin typeface="Cambria Math" panose="02040503050406030204" pitchFamily="18" charset="0"/>
                            <a:ea typeface="Cambria Math" panose="02040503050406030204" pitchFamily="18" charset="0"/>
                          </a:rPr>
                        </m:ctrlPr>
                      </m:sSubPr>
                      <m:e>
                        <m:r>
                          <m:rPr>
                            <m:sty m:val="p"/>
                          </m:rPr>
                          <a:rPr lang="en-US" altLang="ko-KR" sz="2000" i="0">
                            <a:latin typeface="Cambria Math" panose="02040503050406030204" pitchFamily="18" charset="0"/>
                            <a:ea typeface="Cambria Math" panose="02040503050406030204" pitchFamily="18" charset="0"/>
                          </a:rPr>
                          <m:t>d</m:t>
                        </m:r>
                      </m:e>
                      <m:sub>
                        <m:r>
                          <m:rPr>
                            <m:sty m:val="p"/>
                          </m:rPr>
                          <a:rPr lang="en-US" altLang="ko-KR" sz="2000" i="0">
                            <a:latin typeface="Cambria Math" panose="02040503050406030204" pitchFamily="18" charset="0"/>
                            <a:ea typeface="Cambria Math" panose="02040503050406030204" pitchFamily="18" charset="0"/>
                          </a:rPr>
                          <m:t>max</m:t>
                        </m:r>
                      </m:sub>
                    </m:sSub>
                  </m:oMath>
                </a14:m>
                <a:r>
                  <a:rPr lang="en-US" altLang="ko-KR" sz="2000" dirty="0"/>
                  <a:t>=max  </a:t>
                </a:r>
                <a14:m>
                  <m:oMath xmlns:m="http://schemas.openxmlformats.org/officeDocument/2006/math">
                    <m:sSub>
                      <m:sSubPr>
                        <m:ctrlPr>
                          <a:rPr lang="en-US" altLang="ko-KR" sz="2000" b="0" i="1" dirty="0" smtClean="0">
                            <a:latin typeface="Cambria Math" panose="02040503050406030204" pitchFamily="18" charset="0"/>
                          </a:rPr>
                        </m:ctrlPr>
                      </m:sSubPr>
                      <m:e>
                        <m:r>
                          <m:rPr>
                            <m:sty m:val="p"/>
                          </m:rPr>
                          <a:rPr lang="en-US" altLang="ko-KR" sz="2000" i="0" dirty="0" smtClean="0">
                            <a:latin typeface="Cambria Math" panose="02040503050406030204" pitchFamily="18" charset="0"/>
                          </a:rPr>
                          <m:t>d</m:t>
                        </m:r>
                      </m:e>
                      <m:sub>
                        <m:r>
                          <m:rPr>
                            <m:sty m:val="p"/>
                          </m:rPr>
                          <a:rPr lang="en-US" altLang="ko-KR" sz="2000" b="0" i="0" dirty="0" smtClean="0">
                            <a:latin typeface="Cambria Math" panose="02040503050406030204" pitchFamily="18" charset="0"/>
                          </a:rPr>
                          <m:t>HS</m:t>
                        </m:r>
                      </m:sub>
                    </m:sSub>
                    <m:r>
                      <a:rPr lang="en-US" altLang="ko-KR" sz="2000" b="0" i="0" dirty="0" smtClean="0">
                        <a:latin typeface="Cambria Math" panose="02040503050406030204" pitchFamily="18" charset="0"/>
                      </a:rPr>
                      <m:t>(</m:t>
                    </m:r>
                    <m:sSub>
                      <m:sSubPr>
                        <m:ctrlPr>
                          <a:rPr lang="en-US" altLang="ko-KR" sz="2000" b="0" i="1" dirty="0" smtClean="0">
                            <a:latin typeface="Cambria Math" panose="02040503050406030204" pitchFamily="18" charset="0"/>
                          </a:rPr>
                        </m:ctrlPr>
                      </m:sSubPr>
                      <m:e>
                        <m:r>
                          <m:rPr>
                            <m:sty m:val="p"/>
                          </m:rPr>
                          <a:rPr lang="en-US" altLang="ko-KR" sz="2000" b="0" i="0" dirty="0" smtClean="0">
                            <a:latin typeface="Cambria Math" panose="02040503050406030204" pitchFamily="18" charset="0"/>
                          </a:rPr>
                          <m:t>ϕ</m:t>
                        </m:r>
                      </m:e>
                      <m:sub>
                        <m:r>
                          <m:rPr>
                            <m:sty m:val="p"/>
                          </m:rPr>
                          <a:rPr lang="en-US" altLang="ko-KR" sz="2000" b="0" i="0" dirty="0" smtClean="0">
                            <a:latin typeface="Cambria Math" panose="02040503050406030204" pitchFamily="18" charset="0"/>
                          </a:rPr>
                          <m:t>i</m:t>
                        </m:r>
                      </m:sub>
                    </m:sSub>
                    <m:r>
                      <a:rPr lang="en-US" altLang="ko-KR" sz="2000" b="0" i="0" dirty="0" smtClean="0">
                        <a:latin typeface="Cambria Math" panose="02040503050406030204" pitchFamily="18" charset="0"/>
                      </a:rPr>
                      <m:t>,</m:t>
                    </m:r>
                    <m:sSub>
                      <m:sSubPr>
                        <m:ctrlPr>
                          <a:rPr lang="en-US" altLang="ko-KR" sz="2000" b="0" i="1" dirty="0" smtClean="0">
                            <a:latin typeface="Cambria Math" panose="02040503050406030204" pitchFamily="18" charset="0"/>
                          </a:rPr>
                        </m:ctrlPr>
                      </m:sSubPr>
                      <m:e>
                        <m:r>
                          <m:rPr>
                            <m:sty m:val="p"/>
                          </m:rPr>
                          <a:rPr lang="en-US" altLang="ko-KR" sz="2000" b="0" i="0" dirty="0" smtClean="0">
                            <a:latin typeface="Cambria Math" panose="02040503050406030204" pitchFamily="18" charset="0"/>
                          </a:rPr>
                          <m:t>ϕ</m:t>
                        </m:r>
                      </m:e>
                      <m:sub>
                        <m:r>
                          <m:rPr>
                            <m:sty m:val="p"/>
                          </m:rPr>
                          <a:rPr lang="en-US" altLang="ko-KR" sz="2000" b="0" i="0" dirty="0" smtClean="0">
                            <a:latin typeface="Cambria Math" panose="02040503050406030204" pitchFamily="18" charset="0"/>
                          </a:rPr>
                          <m:t>j</m:t>
                        </m:r>
                      </m:sub>
                    </m:sSub>
                    <m:r>
                      <a:rPr lang="en-US" altLang="ko-KR" sz="2000" b="0" i="0" dirty="0" smtClean="0">
                        <a:latin typeface="Cambria Math" panose="02040503050406030204" pitchFamily="18" charset="0"/>
                      </a:rPr>
                      <m:t>)</m:t>
                    </m:r>
                  </m:oMath>
                </a14:m>
                <a:endParaRPr lang="ko-KR" altLang="en-US" sz="2000" dirty="0"/>
              </a:p>
            </p:txBody>
          </p:sp>
        </mc:Choice>
        <mc:Fallback xmlns="">
          <p:sp>
            <p:nvSpPr>
              <p:cNvPr id="28" name="직사각형 27">
                <a:extLst>
                  <a:ext uri="{FF2B5EF4-FFF2-40B4-BE49-F238E27FC236}">
                    <a16:creationId xmlns:a16="http://schemas.microsoft.com/office/drawing/2014/main" id="{546FE9E4-A7B8-49F5-A0D0-C24DB2A06DC4}"/>
                  </a:ext>
                </a:extLst>
              </p:cNvPr>
              <p:cNvSpPr>
                <a:spLocks noRot="1" noChangeAspect="1" noMove="1" noResize="1" noEditPoints="1" noAdjustHandles="1" noChangeArrowheads="1" noChangeShapeType="1" noTextEdit="1"/>
              </p:cNvSpPr>
              <p:nvPr/>
            </p:nvSpPr>
            <p:spPr>
              <a:xfrm>
                <a:off x="2361549" y="7479513"/>
                <a:ext cx="2730620" cy="428515"/>
              </a:xfrm>
              <a:prstGeom prst="rect">
                <a:avLst/>
              </a:prstGeom>
              <a:blipFill>
                <a:blip r:embed="rId12"/>
                <a:stretch>
                  <a:fillRect t="-8571" r="-893" b="-18571"/>
                </a:stretch>
              </a:blipFill>
            </p:spPr>
            <p:txBody>
              <a:bodyPr/>
              <a:lstStyle/>
              <a:p>
                <a:r>
                  <a:rPr lang="ko-KR" altLang="en-US">
                    <a:noFill/>
                  </a:rPr>
                  <a:t> </a:t>
                </a:r>
              </a:p>
            </p:txBody>
          </p:sp>
        </mc:Fallback>
      </mc:AlternateContent>
    </p:spTree>
    <p:custDataLst>
      <p:tags r:id="rId1"/>
    </p:custDataLst>
    <p:extLst>
      <p:ext uri="{BB962C8B-B14F-4D97-AF65-F5344CB8AC3E}">
        <p14:creationId xmlns:p14="http://schemas.microsoft.com/office/powerpoint/2010/main" val="386418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63" y="284481"/>
            <a:ext cx="12997337" cy="769441"/>
          </a:xfrm>
          <a:prstGeom prst="rect">
            <a:avLst/>
          </a:prstGeom>
          <a:noFill/>
          <a:effectLst/>
        </p:spPr>
        <p:txBody>
          <a:bodyPr wrap="square" rtlCol="0">
            <a:spAutoFit/>
          </a:bodyPr>
          <a:lstStyle/>
          <a:p>
            <a:pPr algn="ctr"/>
            <a:r>
              <a:rPr lang="en-US" altLang="ko-KR" sz="4400" b="0" u="sng" dirty="0">
                <a:solidFill>
                  <a:schemeClr val="tx1"/>
                </a:solidFill>
                <a:latin typeface="Comic Sans MS" panose="030F0702030302020204" pitchFamily="66" charset="0"/>
              </a:rPr>
              <a:t>Quantum metric and Berry phase in semimetals </a:t>
            </a:r>
            <a:endParaRPr lang="ko-KR" altLang="en-US" sz="4400" b="0" u="sng" dirty="0">
              <a:solidFill>
                <a:schemeClr val="tx1"/>
              </a:solidFill>
              <a:latin typeface="Comic Sans MS" panose="030F0702030302020204" pitchFamily="66" charset="0"/>
            </a:endParaRPr>
          </a:p>
        </p:txBody>
      </p:sp>
      <p:sp>
        <p:nvSpPr>
          <p:cNvPr id="39" name="TextBox 38">
            <a:extLst>
              <a:ext uri="{FF2B5EF4-FFF2-40B4-BE49-F238E27FC236}">
                <a16:creationId xmlns:a16="http://schemas.microsoft.com/office/drawing/2014/main" id="{C455882E-069C-4AF9-92F2-7D025732D3B4}"/>
              </a:ext>
            </a:extLst>
          </p:cNvPr>
          <p:cNvSpPr txBox="1"/>
          <p:nvPr/>
        </p:nvSpPr>
        <p:spPr>
          <a:xfrm>
            <a:off x="7463" y="4705577"/>
            <a:ext cx="12963830" cy="523220"/>
          </a:xfrm>
          <a:prstGeom prst="rect">
            <a:avLst/>
          </a:prstGeom>
          <a:noFill/>
        </p:spPr>
        <p:txBody>
          <a:bodyPr wrap="square" rtlCol="0">
            <a:spAutoFit/>
          </a:bodyPr>
          <a:lstStyle/>
          <a:p>
            <a:pPr marL="457200" indent="-457200">
              <a:buFont typeface="Arial" panose="020B0604020202020204" pitchFamily="34" charset="0"/>
              <a:buChar char="•"/>
            </a:pPr>
            <a:r>
              <a:rPr lang="en-US" altLang="ko-KR" sz="2800" b="0" dirty="0">
                <a:latin typeface="Comic Sans MS" panose="030F0702030302020204" pitchFamily="66" charset="0"/>
              </a:rPr>
              <a:t>Quantization of Berry phase requires </a:t>
            </a:r>
            <a:r>
              <a:rPr lang="en-US" altLang="ko-KR" sz="2800" b="0" dirty="0">
                <a:solidFill>
                  <a:srgbClr val="FF0000"/>
                </a:solidFill>
                <a:latin typeface="Comic Sans MS" panose="030F0702030302020204" pitchFamily="66" charset="0"/>
              </a:rPr>
              <a:t>vanishing Berry curvature</a:t>
            </a:r>
            <a:endParaRPr lang="ko-KR" altLang="en-US" sz="2800" b="0" dirty="0">
              <a:solidFill>
                <a:srgbClr val="FF0000"/>
              </a:solidFill>
              <a:latin typeface="Comic Sans MS" panose="030F0702030302020204" pitchFamily="66" charset="0"/>
            </a:endParaRPr>
          </a:p>
        </p:txBody>
      </p:sp>
      <p:sp>
        <p:nvSpPr>
          <p:cNvPr id="43" name="타원 42">
            <a:extLst>
              <a:ext uri="{FF2B5EF4-FFF2-40B4-BE49-F238E27FC236}">
                <a16:creationId xmlns:a16="http://schemas.microsoft.com/office/drawing/2014/main" id="{847F6851-66AD-4688-A368-5A01AC3BF70C}"/>
              </a:ext>
            </a:extLst>
          </p:cNvPr>
          <p:cNvSpPr/>
          <p:nvPr/>
        </p:nvSpPr>
        <p:spPr>
          <a:xfrm>
            <a:off x="2150801" y="5415407"/>
            <a:ext cx="3557500" cy="2138516"/>
          </a:xfrm>
          <a:prstGeom prst="ellipse">
            <a:avLst/>
          </a:prstGeom>
          <a:solidFill>
            <a:schemeClr val="accent6">
              <a:lumMod val="60000"/>
              <a:lumOff val="40000"/>
            </a:schemeClr>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타원 43">
            <a:extLst>
              <a:ext uri="{FF2B5EF4-FFF2-40B4-BE49-F238E27FC236}">
                <a16:creationId xmlns:a16="http://schemas.microsoft.com/office/drawing/2014/main" id="{373EFB78-6E45-41ED-897C-810BA09D442A}"/>
              </a:ext>
            </a:extLst>
          </p:cNvPr>
          <p:cNvSpPr/>
          <p:nvPr/>
        </p:nvSpPr>
        <p:spPr>
          <a:xfrm>
            <a:off x="2947507" y="5757078"/>
            <a:ext cx="1964088" cy="1455174"/>
          </a:xfrm>
          <a:prstGeom prst="ellipse">
            <a:avLst/>
          </a:prstGeom>
          <a:solidFill>
            <a:schemeClr val="bg1"/>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5" name="이등변 삼각형 44">
            <a:extLst>
              <a:ext uri="{FF2B5EF4-FFF2-40B4-BE49-F238E27FC236}">
                <a16:creationId xmlns:a16="http://schemas.microsoft.com/office/drawing/2014/main" id="{2862ED91-62F5-41F6-85D2-7EE179A53D42}"/>
              </a:ext>
            </a:extLst>
          </p:cNvPr>
          <p:cNvSpPr/>
          <p:nvPr/>
        </p:nvSpPr>
        <p:spPr>
          <a:xfrm rot="19266325">
            <a:off x="5329945" y="5826216"/>
            <a:ext cx="324376" cy="294968"/>
          </a:xfrm>
          <a:prstGeom prst="triangl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이등변 삼각형 47">
            <a:extLst>
              <a:ext uri="{FF2B5EF4-FFF2-40B4-BE49-F238E27FC236}">
                <a16:creationId xmlns:a16="http://schemas.microsoft.com/office/drawing/2014/main" id="{6DB058FF-003D-4EED-9394-3C060DA6C734}"/>
              </a:ext>
            </a:extLst>
          </p:cNvPr>
          <p:cNvSpPr/>
          <p:nvPr/>
        </p:nvSpPr>
        <p:spPr>
          <a:xfrm rot="18455404">
            <a:off x="4473810" y="5826216"/>
            <a:ext cx="324376" cy="294968"/>
          </a:xfrm>
          <a:prstGeom prst="triangl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TextBox 48">
            <a:extLst>
              <a:ext uri="{FF2B5EF4-FFF2-40B4-BE49-F238E27FC236}">
                <a16:creationId xmlns:a16="http://schemas.microsoft.com/office/drawing/2014/main" id="{EB90323B-5583-4DBA-B197-3713813E14C9}"/>
              </a:ext>
            </a:extLst>
          </p:cNvPr>
          <p:cNvSpPr txBox="1"/>
          <p:nvPr/>
        </p:nvSpPr>
        <p:spPr>
          <a:xfrm>
            <a:off x="5204456" y="5370216"/>
            <a:ext cx="10736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800" b="1" i="0" u="none" strike="noStrike" cap="none" spc="0" normalizeH="0" baseline="0" dirty="0">
                <a:ln>
                  <a:noFill/>
                </a:ln>
                <a:solidFill>
                  <a:srgbClr val="000000"/>
                </a:solidFill>
                <a:effectLst/>
                <a:uFillTx/>
                <a:latin typeface="Comic Sans MS" panose="030F0702030302020204" pitchFamily="66" charset="0"/>
                <a:sym typeface="Helvetica Neue"/>
              </a:rPr>
              <a:t>C</a:t>
            </a:r>
            <a:r>
              <a:rPr kumimoji="0" lang="en-US" altLang="ko-KR" sz="2800" b="1" i="0" u="none" strike="noStrike" cap="none" spc="0" normalizeH="0" baseline="-25000" dirty="0">
                <a:ln>
                  <a:noFill/>
                </a:ln>
                <a:solidFill>
                  <a:srgbClr val="000000"/>
                </a:solidFill>
                <a:effectLst/>
                <a:uFillTx/>
                <a:latin typeface="Comic Sans MS" panose="030F0702030302020204" pitchFamily="66" charset="0"/>
                <a:sym typeface="Helvetica Neue"/>
              </a:rPr>
              <a:t>1</a:t>
            </a:r>
            <a:endParaRPr kumimoji="0" lang="ko-KR" altLang="en-US" sz="2800" b="1" i="0" u="none" strike="noStrike" cap="none" spc="0" normalizeH="0" baseline="0" dirty="0">
              <a:ln>
                <a:noFill/>
              </a:ln>
              <a:solidFill>
                <a:srgbClr val="000000"/>
              </a:solidFill>
              <a:effectLst/>
              <a:uFillTx/>
              <a:latin typeface="Comic Sans MS" panose="030F0702030302020204" pitchFamily="66" charset="0"/>
              <a:sym typeface="Helvetica Neue"/>
            </a:endParaRPr>
          </a:p>
        </p:txBody>
      </p:sp>
      <p:sp>
        <p:nvSpPr>
          <p:cNvPr id="50" name="TextBox 49">
            <a:extLst>
              <a:ext uri="{FF2B5EF4-FFF2-40B4-BE49-F238E27FC236}">
                <a16:creationId xmlns:a16="http://schemas.microsoft.com/office/drawing/2014/main" id="{C8A52252-E371-4849-A6CE-E45BD2F0F077}"/>
              </a:ext>
            </a:extLst>
          </p:cNvPr>
          <p:cNvSpPr txBox="1"/>
          <p:nvPr/>
        </p:nvSpPr>
        <p:spPr>
          <a:xfrm>
            <a:off x="4548869" y="5860551"/>
            <a:ext cx="10736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800" b="1" i="0" u="none" strike="noStrike" cap="none" spc="0" normalizeH="0" baseline="0" dirty="0">
                <a:ln>
                  <a:noFill/>
                </a:ln>
                <a:solidFill>
                  <a:srgbClr val="000000"/>
                </a:solidFill>
                <a:effectLst/>
                <a:uFillTx/>
                <a:latin typeface="Comic Sans MS" panose="030F0702030302020204" pitchFamily="66" charset="0"/>
                <a:sym typeface="Helvetica Neue"/>
              </a:rPr>
              <a:t>C</a:t>
            </a:r>
            <a:r>
              <a:rPr kumimoji="0" lang="en-US" altLang="ko-KR" sz="2800" b="1" i="0" u="none" strike="noStrike" cap="none" spc="0" normalizeH="0" baseline="-25000" dirty="0">
                <a:ln>
                  <a:noFill/>
                </a:ln>
                <a:solidFill>
                  <a:srgbClr val="000000"/>
                </a:solidFill>
                <a:effectLst/>
                <a:uFillTx/>
                <a:latin typeface="Comic Sans MS" panose="030F0702030302020204" pitchFamily="66" charset="0"/>
                <a:sym typeface="Helvetica Neue"/>
              </a:rPr>
              <a:t>2</a:t>
            </a:r>
            <a:endParaRPr kumimoji="0" lang="ko-KR" altLang="en-US" sz="2800" b="1" i="0" u="none" strike="noStrike" cap="none" spc="0" normalizeH="0" baseline="0" dirty="0">
              <a:ln>
                <a:noFill/>
              </a:ln>
              <a:solidFill>
                <a:srgbClr val="000000"/>
              </a:solidFill>
              <a:effectLst/>
              <a:uFillTx/>
              <a:latin typeface="Comic Sans MS" panose="030F0702030302020204" pitchFamily="66" charset="0"/>
              <a:sym typeface="Helvetica Neue"/>
            </a:endParaRPr>
          </a:p>
        </p:txBody>
      </p:sp>
      <p:sp>
        <p:nvSpPr>
          <p:cNvPr id="51" name="TextBox 50">
            <a:extLst>
              <a:ext uri="{FF2B5EF4-FFF2-40B4-BE49-F238E27FC236}">
                <a16:creationId xmlns:a16="http://schemas.microsoft.com/office/drawing/2014/main" id="{DBC4F7E0-B39E-4CED-AF5E-6E5B1D0C6516}"/>
              </a:ext>
            </a:extLst>
          </p:cNvPr>
          <p:cNvSpPr txBox="1"/>
          <p:nvPr/>
        </p:nvSpPr>
        <p:spPr>
          <a:xfrm>
            <a:off x="2048969" y="6363761"/>
            <a:ext cx="10736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800" b="1" i="0" u="none" strike="noStrike" cap="none" spc="0" normalizeH="0" baseline="0" dirty="0">
                <a:ln>
                  <a:noFill/>
                </a:ln>
                <a:solidFill>
                  <a:srgbClr val="000000"/>
                </a:solidFill>
                <a:effectLst/>
                <a:uFillTx/>
                <a:latin typeface="Comic Sans MS" panose="030F0702030302020204" pitchFamily="66" charset="0"/>
                <a:sym typeface="Helvetica Neue"/>
              </a:rPr>
              <a:t>Area</a:t>
            </a:r>
            <a:endParaRPr kumimoji="0" lang="ko-KR" altLang="en-US" sz="2800" b="1" i="0" u="none" strike="noStrike" cap="none" spc="0" normalizeH="0" baseline="0" dirty="0">
              <a:ln>
                <a:noFill/>
              </a:ln>
              <a:solidFill>
                <a:srgbClr val="000000"/>
              </a:solidFill>
              <a:effectLst/>
              <a:uFillTx/>
              <a:latin typeface="Comic Sans MS" panose="030F0702030302020204" pitchFamily="66" charset="0"/>
              <a:sym typeface="Helvetica Neue"/>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B59D392-4831-48CD-9619-2914E0642225}"/>
                  </a:ext>
                </a:extLst>
              </p:cNvPr>
              <p:cNvSpPr txBox="1"/>
              <p:nvPr/>
            </p:nvSpPr>
            <p:spPr>
              <a:xfrm>
                <a:off x="7145036" y="5592645"/>
                <a:ext cx="3589381" cy="862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nary>
                        <m:naryPr>
                          <m:chr m:val="∮"/>
                          <m:ctrlPr>
                            <a:rPr kumimoji="0" lang="ko-KR" altLang="en-US" sz="2400" b="1" i="1" u="none" strike="noStrike" cap="none" spc="0" normalizeH="0" baseline="0" smtClean="0">
                              <a:ln>
                                <a:noFill/>
                              </a:ln>
                              <a:solidFill>
                                <a:srgbClr val="000000"/>
                              </a:solidFill>
                              <a:effectLst/>
                              <a:uFillTx/>
                              <a:latin typeface="Cambria Math" panose="02040503050406030204" pitchFamily="18" charset="0"/>
                              <a:sym typeface="Helvetica Neue"/>
                            </a:rPr>
                          </m:ctrlPr>
                        </m:naryPr>
                        <m:sub>
                          <m:r>
                            <m:rPr>
                              <m:brk m:alnAt="23"/>
                            </m:rP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𝑪</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𝟏</m:t>
                          </m:r>
                        </m:sub>
                        <m:sup/>
                        <m:e>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𝑨</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𝒅𝒌</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nary>
                            <m:naryPr>
                              <m:chr m:val="∮"/>
                              <m:ctrlPr>
                                <a:rPr lang="ko-KR" altLang="en-US" i="1">
                                  <a:latin typeface="Cambria Math" panose="02040503050406030204" pitchFamily="18" charset="0"/>
                                </a:rPr>
                              </m:ctrlPr>
                            </m:naryPr>
                            <m:sub>
                              <m:r>
                                <m:rPr>
                                  <m:brk m:alnAt="23"/>
                                </m:rPr>
                                <a:rPr lang="en-US" altLang="ko-KR" i="1">
                                  <a:latin typeface="Cambria Math" panose="02040503050406030204" pitchFamily="18" charset="0"/>
                                </a:rPr>
                                <m:t>𝑪</m:t>
                              </m:r>
                              <m:r>
                                <m:rPr>
                                  <m:brk m:alnAt="23"/>
                                </m:rPr>
                                <a:rPr lang="en-US" altLang="ko-KR" b="1" i="1" smtClean="0">
                                  <a:latin typeface="Cambria Math" panose="02040503050406030204" pitchFamily="18" charset="0"/>
                                </a:rPr>
                                <m:t>𝟐</m:t>
                              </m:r>
                            </m:sub>
                            <m:sup/>
                            <m:e>
                              <m:r>
                                <a:rPr lang="en-US" altLang="ko-KR" i="1">
                                  <a:latin typeface="Cambria Math" panose="02040503050406030204" pitchFamily="18" charset="0"/>
                                </a:rPr>
                                <m:t>𝑨</m:t>
                              </m:r>
                              <m:r>
                                <a:rPr lang="en-US" altLang="ko-KR" i="1">
                                  <a:latin typeface="Cambria Math" panose="02040503050406030204" pitchFamily="18" charset="0"/>
                                  <a:ea typeface="Cambria Math" panose="02040503050406030204" pitchFamily="18" charset="0"/>
                                </a:rPr>
                                <m:t>∙</m:t>
                              </m:r>
                              <m:r>
                                <a:rPr lang="en-US" altLang="ko-KR" i="1">
                                  <a:latin typeface="Cambria Math" panose="02040503050406030204" pitchFamily="18" charset="0"/>
                                  <a:ea typeface="Cambria Math" panose="02040503050406030204" pitchFamily="18" charset="0"/>
                                </a:rPr>
                                <m:t>𝒅𝒌</m:t>
                              </m:r>
                              <m:r>
                                <a:rPr lang="en-US" altLang="ko-KR" i="1">
                                  <a:latin typeface="Cambria Math" panose="02040503050406030204" pitchFamily="18" charset="0"/>
                                  <a:ea typeface="Cambria Math" panose="02040503050406030204" pitchFamily="18" charset="0"/>
                                </a:rPr>
                                <m:t>=</m:t>
                              </m:r>
                            </m:e>
                          </m:nary>
                          <m:r>
                            <a:rPr lang="en-US" altLang="ko-KR" b="1" i="1" smtClean="0">
                              <a:latin typeface="Cambria Math" panose="02040503050406030204" pitchFamily="18" charset="0"/>
                              <a:ea typeface="Cambria Math" panose="02040503050406030204" pitchFamily="18" charset="0"/>
                            </a:rPr>
                            <m:t>𝟎</m:t>
                          </m:r>
                        </m:e>
                      </m:nary>
                    </m:oMath>
                  </m:oMathPara>
                </a14:m>
                <a:endParaRPr kumimoji="0" lang="ko-KR" alt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6" name="TextBox 5">
                <a:extLst>
                  <a:ext uri="{FF2B5EF4-FFF2-40B4-BE49-F238E27FC236}">
                    <a16:creationId xmlns:a16="http://schemas.microsoft.com/office/drawing/2014/main" id="{FB59D392-4831-48CD-9619-2914E0642225}"/>
                  </a:ext>
                </a:extLst>
              </p:cNvPr>
              <p:cNvSpPr txBox="1">
                <a:spLocks noRot="1" noChangeAspect="1" noMove="1" noResize="1" noEditPoints="1" noAdjustHandles="1" noChangeArrowheads="1" noChangeShapeType="1" noTextEdit="1"/>
              </p:cNvSpPr>
              <p:nvPr/>
            </p:nvSpPr>
            <p:spPr>
              <a:xfrm>
                <a:off x="7145036" y="5592645"/>
                <a:ext cx="3589381" cy="862544"/>
              </a:xfrm>
              <a:prstGeom prst="rect">
                <a:avLst/>
              </a:prstGeom>
              <a:blipFill>
                <a:blip r:embed="rId4"/>
                <a:stretch>
                  <a:fillRect/>
                </a:stretch>
              </a:blipFill>
              <a:ln w="12700" cap="flat">
                <a:noFill/>
                <a:miter lim="400000"/>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D0DF5F-48A8-4811-8EAF-4D8ECB604BFE}"/>
                  </a:ext>
                </a:extLst>
              </p:cNvPr>
              <p:cNvSpPr txBox="1"/>
              <p:nvPr/>
            </p:nvSpPr>
            <p:spPr>
              <a:xfrm>
                <a:off x="7230675" y="6628430"/>
                <a:ext cx="2768900" cy="1145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nary>
                        <m:naryPr>
                          <m:limLoc m:val="undOvr"/>
                          <m:ctrlPr>
                            <a:rPr kumimoji="0" lang="ko-KR" altLang="en-US" sz="2400" b="1" i="1" u="none" strike="noStrike" cap="none" spc="0" normalizeH="0" baseline="0" smtClean="0">
                              <a:ln>
                                <a:noFill/>
                              </a:ln>
                              <a:solidFill>
                                <a:srgbClr val="000000"/>
                              </a:solidFill>
                              <a:effectLst/>
                              <a:uFillTx/>
                              <a:latin typeface="Cambria Math" panose="02040503050406030204" pitchFamily="18" charset="0"/>
                              <a:sym typeface="Helvetica Neue"/>
                            </a:rPr>
                          </m:ctrlPr>
                        </m:naryPr>
                        <m:sub>
                          <m:r>
                            <m:rPr>
                              <m:brk m:alnAt="24"/>
                            </m:rP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𝑨</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𝒓𝒆𝒂</m:t>
                          </m:r>
                        </m:sub>
                        <m:sup/>
                        <m:e>
                          <m:r>
                            <a:rPr kumimoji="0" lang="ko-KR" altLang="en-US" sz="2400" b="1" i="1" u="none" strike="noStrike" cap="none" spc="0" normalizeH="0" baseline="0" smtClean="0">
                              <a:ln>
                                <a:noFill/>
                              </a:ln>
                              <a:solidFill>
                                <a:srgbClr val="000000"/>
                              </a:solidFill>
                              <a:effectLst/>
                              <a:uFillTx/>
                              <a:latin typeface="Cambria Math" panose="02040503050406030204" pitchFamily="18" charset="0"/>
                              <a:sym typeface="Helvetica Neue"/>
                            </a:rPr>
                            <m:t>𝛁</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𝑨</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sSup>
                            <m:sSupPr>
                              <m:ctrlP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ctrlPr>
                            </m:sSupPr>
                            <m:e>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𝒅</m:t>
                              </m:r>
                            </m:e>
                            <m:sup>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𝟐</m:t>
                              </m:r>
                            </m:sup>
                          </m:sSup>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𝒌</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𝟎</m:t>
                          </m:r>
                        </m:e>
                      </m:nary>
                    </m:oMath>
                  </m:oMathPara>
                </a14:m>
                <a:endParaRPr kumimoji="0" lang="ko-KR" alt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7" name="TextBox 6">
                <a:extLst>
                  <a:ext uri="{FF2B5EF4-FFF2-40B4-BE49-F238E27FC236}">
                    <a16:creationId xmlns:a16="http://schemas.microsoft.com/office/drawing/2014/main" id="{76D0DF5F-48A8-4811-8EAF-4D8ECB604BFE}"/>
                  </a:ext>
                </a:extLst>
              </p:cNvPr>
              <p:cNvSpPr txBox="1">
                <a:spLocks noRot="1" noChangeAspect="1" noMove="1" noResize="1" noEditPoints="1" noAdjustHandles="1" noChangeArrowheads="1" noChangeShapeType="1" noTextEdit="1"/>
              </p:cNvSpPr>
              <p:nvPr/>
            </p:nvSpPr>
            <p:spPr>
              <a:xfrm>
                <a:off x="7230675" y="6628430"/>
                <a:ext cx="2768900" cy="1145122"/>
              </a:xfrm>
              <a:prstGeom prst="rect">
                <a:avLst/>
              </a:prstGeom>
              <a:blipFill>
                <a:blip r:embed="rId5"/>
                <a:stretch>
                  <a:fillRect/>
                </a:stretch>
              </a:blipFill>
              <a:ln w="12700" cap="flat">
                <a:noFill/>
                <a:miter lim="400000"/>
              </a:ln>
              <a:effectLst/>
            </p:spPr>
            <p:txBody>
              <a:bodyPr/>
              <a:lstStyle/>
              <a:p>
                <a:r>
                  <a:rPr lang="ko-KR" altLang="en-US">
                    <a:noFill/>
                  </a:rPr>
                  <a:t> </a:t>
                </a:r>
              </a:p>
            </p:txBody>
          </p:sp>
        </mc:Fallback>
      </mc:AlternateContent>
      <p:sp>
        <p:nvSpPr>
          <p:cNvPr id="21" name="별: 꼭짓점 5개 20">
            <a:extLst>
              <a:ext uri="{FF2B5EF4-FFF2-40B4-BE49-F238E27FC236}">
                <a16:creationId xmlns:a16="http://schemas.microsoft.com/office/drawing/2014/main" id="{CA2D70E6-C9C3-441A-B434-AEE125EB789F}"/>
              </a:ext>
            </a:extLst>
          </p:cNvPr>
          <p:cNvSpPr/>
          <p:nvPr/>
        </p:nvSpPr>
        <p:spPr>
          <a:xfrm>
            <a:off x="3673959" y="6241043"/>
            <a:ext cx="582049" cy="487244"/>
          </a:xfrm>
          <a:prstGeom prst="star5">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a:extLst>
              <a:ext uri="{FF2B5EF4-FFF2-40B4-BE49-F238E27FC236}">
                <a16:creationId xmlns:a16="http://schemas.microsoft.com/office/drawing/2014/main" id="{2B1AD0A3-C69F-47B8-B7DC-F4B433570E0F}"/>
              </a:ext>
            </a:extLst>
          </p:cNvPr>
          <p:cNvSpPr txBox="1"/>
          <p:nvPr/>
        </p:nvSpPr>
        <p:spPr>
          <a:xfrm>
            <a:off x="2858612" y="8218305"/>
            <a:ext cx="2845161" cy="461665"/>
          </a:xfrm>
          <a:prstGeom prst="rect">
            <a:avLst/>
          </a:prstGeom>
          <a:noFill/>
        </p:spPr>
        <p:txBody>
          <a:bodyPr wrap="square" rtlCol="0">
            <a:spAutoFit/>
          </a:bodyPr>
          <a:lstStyle/>
          <a:p>
            <a:pPr algn="ctr"/>
            <a:r>
              <a:rPr lang="en-US" altLang="ko-KR" b="0" dirty="0">
                <a:latin typeface="Comic Sans MS" panose="030F0702030302020204" pitchFamily="66" charset="0"/>
              </a:rPr>
              <a:t>F(</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x</a:t>
            </a:r>
            <a:r>
              <a:rPr lang="en-US" altLang="ko-KR" b="0" dirty="0" err="1">
                <a:latin typeface="Comic Sans MS" panose="030F0702030302020204" pitchFamily="66" charset="0"/>
              </a:rPr>
              <a:t>,k</a:t>
            </a:r>
            <a:r>
              <a:rPr lang="en-US" altLang="ko-KR" b="0" baseline="-25000" dirty="0" err="1">
                <a:latin typeface="Comic Sans MS" panose="030F0702030302020204" pitchFamily="66" charset="0"/>
              </a:rPr>
              <a:t>y</a:t>
            </a:r>
            <a:r>
              <a:rPr lang="en-US" altLang="ko-KR" b="0" dirty="0">
                <a:latin typeface="Comic Sans MS" panose="030F0702030302020204" pitchFamily="66" charset="0"/>
              </a:rPr>
              <a:t>)=0</a:t>
            </a:r>
            <a:endParaRPr lang="ko-KR" altLang="en-US" b="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3" name="직사각형 22">
                <a:extLst>
                  <a:ext uri="{FF2B5EF4-FFF2-40B4-BE49-F238E27FC236}">
                    <a16:creationId xmlns:a16="http://schemas.microsoft.com/office/drawing/2014/main" id="{C609B20F-E226-4B94-A17D-4598FECC5EDE}"/>
                  </a:ext>
                </a:extLst>
              </p:cNvPr>
              <p:cNvSpPr/>
              <p:nvPr/>
            </p:nvSpPr>
            <p:spPr>
              <a:xfrm>
                <a:off x="6337951" y="8220540"/>
                <a:ext cx="3269108" cy="494559"/>
              </a:xfrm>
              <a:prstGeom prst="rect">
                <a:avLst/>
              </a:prstGeom>
              <a:solidFill>
                <a:schemeClr val="accent6">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i="1">
                              <a:solidFill>
                                <a:prstClr val="black"/>
                              </a:solidFill>
                              <a:latin typeface="Cambria Math" panose="02040503050406030204" pitchFamily="18" charset="0"/>
                              <a:ea typeface="Cambria Math" panose="02040503050406030204" pitchFamily="18" charset="0"/>
                            </a:rPr>
                          </m:ctrlPr>
                        </m:sSubPr>
                        <m:e>
                          <m:r>
                            <m:rPr>
                              <m:sty m:val="p"/>
                            </m:rPr>
                            <a:rPr lang="el-GR" altLang="ko-KR" b="0" i="1" smtClean="0">
                              <a:solidFill>
                                <a:prstClr val="black"/>
                              </a:solidFill>
                              <a:latin typeface="Cambria Math" panose="02040503050406030204" pitchFamily="18" charset="0"/>
                              <a:ea typeface="Cambria Math" panose="02040503050406030204" pitchFamily="18" charset="0"/>
                            </a:rPr>
                            <m:t>χ</m:t>
                          </m:r>
                        </m:e>
                        <m:sub>
                          <m:r>
                            <m:rPr>
                              <m:sty m:val="p"/>
                            </m:rPr>
                            <a:rPr lang="el-GR" altLang="ko-KR" b="0" i="1" smtClean="0">
                              <a:solidFill>
                                <a:prstClr val="black"/>
                              </a:solidFill>
                              <a:latin typeface="Cambria Math" panose="02040503050406030204" pitchFamily="18" charset="0"/>
                              <a:ea typeface="Cambria Math" panose="02040503050406030204" pitchFamily="18" charset="0"/>
                            </a:rPr>
                            <m:t>α</m:t>
                          </m:r>
                          <m:r>
                            <a:rPr lang="ko-KR" altLang="el-GR" b="0" i="1" smtClean="0">
                              <a:solidFill>
                                <a:prstClr val="black"/>
                              </a:solidFill>
                              <a:latin typeface="Cambria Math" panose="02040503050406030204" pitchFamily="18" charset="0"/>
                              <a:ea typeface="Cambria Math" panose="02040503050406030204" pitchFamily="18" charset="0"/>
                            </a:rPr>
                            <m:t>𝛽</m:t>
                          </m:r>
                        </m:sub>
                      </m:sSub>
                      <m:d>
                        <m:dPr>
                          <m:ctrlPr>
                            <a:rPr lang="en-US" altLang="ko-KR" i="1">
                              <a:solidFill>
                                <a:prstClr val="black"/>
                              </a:solidFill>
                              <a:latin typeface="Cambria Math" panose="02040503050406030204" pitchFamily="18" charset="0"/>
                              <a:ea typeface="Cambria Math" panose="02040503050406030204" pitchFamily="18" charset="0"/>
                            </a:rPr>
                          </m:ctrlPr>
                        </m:dPr>
                        <m:e>
                          <m:r>
                            <a:rPr lang="en-US" altLang="ko-KR" b="1" i="0">
                              <a:solidFill>
                                <a:prstClr val="black"/>
                              </a:solidFill>
                              <a:latin typeface="Cambria Math" panose="02040503050406030204" pitchFamily="18" charset="0"/>
                              <a:ea typeface="Cambria Math" panose="02040503050406030204" pitchFamily="18" charset="0"/>
                            </a:rPr>
                            <m:t>𝐤</m:t>
                          </m:r>
                        </m:e>
                      </m:d>
                      <m:r>
                        <a:rPr lang="en-US" altLang="ko-KR" b="0" i="0">
                          <a:solidFill>
                            <a:prstClr val="black"/>
                          </a:solidFill>
                          <a:latin typeface="Cambria Math" panose="02040503050406030204" pitchFamily="18" charset="0"/>
                          <a:ea typeface="Cambria Math" panose="02040503050406030204" pitchFamily="18" charset="0"/>
                        </a:rPr>
                        <m:t>=</m:t>
                      </m:r>
                      <m:sSub>
                        <m:sSubPr>
                          <m:ctrlPr>
                            <a:rPr lang="en-US" altLang="ko-KR" i="1">
                              <a:solidFill>
                                <a:prstClr val="black"/>
                              </a:solidFill>
                              <a:latin typeface="Cambria Math" panose="02040503050406030204" pitchFamily="18" charset="0"/>
                              <a:ea typeface="Cambria Math" panose="02040503050406030204" pitchFamily="18" charset="0"/>
                            </a:rPr>
                          </m:ctrlPr>
                        </m:sSubPr>
                        <m:e>
                          <m:r>
                            <m:rPr>
                              <m:sty m:val="p"/>
                            </m:rPr>
                            <a:rPr lang="en-US" altLang="ko-KR" b="0" i="0">
                              <a:solidFill>
                                <a:prstClr val="black"/>
                              </a:solidFill>
                              <a:latin typeface="Cambria Math" panose="02040503050406030204" pitchFamily="18" charset="0"/>
                              <a:ea typeface="Cambria Math" panose="02040503050406030204" pitchFamily="18" charset="0"/>
                            </a:rPr>
                            <m:t>g</m:t>
                          </m:r>
                        </m:e>
                        <m:sub>
                          <m:r>
                            <a:rPr lang="ko-KR" altLang="en-US" b="0" i="1" smtClean="0">
                              <a:solidFill>
                                <a:prstClr val="black"/>
                              </a:solidFill>
                              <a:latin typeface="Cambria Math" panose="02040503050406030204" pitchFamily="18" charset="0"/>
                              <a:ea typeface="Cambria Math" panose="02040503050406030204" pitchFamily="18" charset="0"/>
                            </a:rPr>
                            <m:t>𝛼𝛽</m:t>
                          </m:r>
                        </m:sub>
                      </m:sSub>
                      <m:d>
                        <m:dPr>
                          <m:ctrlPr>
                            <a:rPr lang="en-US" altLang="ko-KR" i="1">
                              <a:solidFill>
                                <a:prstClr val="black"/>
                              </a:solidFill>
                              <a:latin typeface="Cambria Math" panose="02040503050406030204" pitchFamily="18" charset="0"/>
                              <a:ea typeface="Cambria Math" panose="02040503050406030204" pitchFamily="18" charset="0"/>
                            </a:rPr>
                          </m:ctrlPr>
                        </m:dPr>
                        <m:e>
                          <m:r>
                            <a:rPr lang="en-US" altLang="ko-KR" b="1" i="0">
                              <a:solidFill>
                                <a:prstClr val="black"/>
                              </a:solidFill>
                              <a:latin typeface="Cambria Math" panose="02040503050406030204" pitchFamily="18" charset="0"/>
                              <a:ea typeface="Cambria Math" panose="02040503050406030204" pitchFamily="18" charset="0"/>
                            </a:rPr>
                            <m:t>𝐤</m:t>
                          </m:r>
                        </m:e>
                      </m:d>
                    </m:oMath>
                  </m:oMathPara>
                </a14:m>
                <a:endParaRPr lang="ko-KR" altLang="en-US" dirty="0">
                  <a:latin typeface="+mj-lt"/>
                </a:endParaRPr>
              </a:p>
            </p:txBody>
          </p:sp>
        </mc:Choice>
        <mc:Fallback xmlns="">
          <p:sp>
            <p:nvSpPr>
              <p:cNvPr id="23" name="직사각형 22">
                <a:extLst>
                  <a:ext uri="{FF2B5EF4-FFF2-40B4-BE49-F238E27FC236}">
                    <a16:creationId xmlns:a16="http://schemas.microsoft.com/office/drawing/2014/main" id="{C609B20F-E226-4B94-A17D-4598FECC5EDE}"/>
                  </a:ext>
                </a:extLst>
              </p:cNvPr>
              <p:cNvSpPr>
                <a:spLocks noRot="1" noChangeAspect="1" noMove="1" noResize="1" noEditPoints="1" noAdjustHandles="1" noChangeArrowheads="1" noChangeShapeType="1" noTextEdit="1"/>
              </p:cNvSpPr>
              <p:nvPr/>
            </p:nvSpPr>
            <p:spPr>
              <a:xfrm>
                <a:off x="6337951" y="8220540"/>
                <a:ext cx="3269108" cy="494559"/>
              </a:xfrm>
              <a:prstGeom prst="rect">
                <a:avLst/>
              </a:prstGeom>
              <a:blipFill>
                <a:blip r:embed="rId6"/>
                <a:stretch>
                  <a:fillRect b="-12346"/>
                </a:stretch>
              </a:blipFill>
            </p:spPr>
            <p:txBody>
              <a:bodyPr/>
              <a:lstStyle/>
              <a:p>
                <a:r>
                  <a:rPr lang="ko-KR" altLang="en-US">
                    <a:noFill/>
                  </a:rPr>
                  <a:t> </a:t>
                </a:r>
              </a:p>
            </p:txBody>
          </p:sp>
        </mc:Fallback>
      </mc:AlternateContent>
      <p:sp>
        <p:nvSpPr>
          <p:cNvPr id="24" name="오른쪽 화살표 26">
            <a:extLst>
              <a:ext uri="{FF2B5EF4-FFF2-40B4-BE49-F238E27FC236}">
                <a16:creationId xmlns:a16="http://schemas.microsoft.com/office/drawing/2014/main" id="{C5FFA9B1-E54D-4E5D-884F-FE4479899D7A}"/>
              </a:ext>
            </a:extLst>
          </p:cNvPr>
          <p:cNvSpPr/>
          <p:nvPr/>
        </p:nvSpPr>
        <p:spPr>
          <a:xfrm>
            <a:off x="5420575" y="8354949"/>
            <a:ext cx="432048" cy="239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b="0"/>
          </a:p>
        </p:txBody>
      </p:sp>
      <p:sp>
        <p:nvSpPr>
          <p:cNvPr id="25" name="모서리가 둥근 직사각형 45">
            <a:extLst>
              <a:ext uri="{FF2B5EF4-FFF2-40B4-BE49-F238E27FC236}">
                <a16:creationId xmlns:a16="http://schemas.microsoft.com/office/drawing/2014/main" id="{C0D48E95-66E5-49C1-92E7-197EFD22BA8F}"/>
              </a:ext>
            </a:extLst>
          </p:cNvPr>
          <p:cNvSpPr/>
          <p:nvPr/>
        </p:nvSpPr>
        <p:spPr>
          <a:xfrm>
            <a:off x="971252" y="8782420"/>
            <a:ext cx="11264341" cy="917408"/>
          </a:xfrm>
          <a:prstGeom prst="roundRect">
            <a:avLst>
              <a:gd name="adj" fmla="val 7505"/>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spcAft>
                <a:spcPts val="853"/>
              </a:spcAft>
            </a:pPr>
            <a:r>
              <a:rPr lang="en-US" altLang="ko-KR" b="0" dirty="0">
                <a:solidFill>
                  <a:srgbClr val="C00000"/>
                </a:solidFill>
                <a:latin typeface="Comic Sans MS" panose="030F0702030302020204" pitchFamily="66" charset="0"/>
              </a:rPr>
              <a:t>Quantum geometry of </a:t>
            </a:r>
            <a:r>
              <a:rPr lang="el-GR" altLang="ko-KR" b="0" dirty="0">
                <a:solidFill>
                  <a:srgbClr val="C00000"/>
                </a:solidFill>
                <a:latin typeface="Comic Sans MS" panose="030F0702030302020204" pitchFamily="66" charset="0"/>
              </a:rPr>
              <a:t>ψ</a:t>
            </a:r>
            <a:r>
              <a:rPr lang="en-US" altLang="ko-KR" b="0" dirty="0">
                <a:solidFill>
                  <a:srgbClr val="C00000"/>
                </a:solidFill>
                <a:latin typeface="Comic Sans MS" panose="030F0702030302020204" pitchFamily="66" charset="0"/>
              </a:rPr>
              <a:t> is solely determined by quantum metric!</a:t>
            </a:r>
          </a:p>
        </p:txBody>
      </p:sp>
      <p:sp>
        <p:nvSpPr>
          <p:cNvPr id="26" name="직사각형 25">
            <a:extLst>
              <a:ext uri="{FF2B5EF4-FFF2-40B4-BE49-F238E27FC236}">
                <a16:creationId xmlns:a16="http://schemas.microsoft.com/office/drawing/2014/main" id="{7AFBF030-D653-42D3-8844-AAA3D7E7F47F}"/>
              </a:ext>
            </a:extLst>
          </p:cNvPr>
          <p:cNvSpPr/>
          <p:nvPr/>
        </p:nvSpPr>
        <p:spPr>
          <a:xfrm>
            <a:off x="2408276" y="1095849"/>
            <a:ext cx="9193335" cy="400110"/>
          </a:xfrm>
          <a:prstGeom prst="rect">
            <a:avLst/>
          </a:prstGeom>
        </p:spPr>
        <p:txBody>
          <a:bodyPr wrap="square">
            <a:spAutoFit/>
          </a:bodyPr>
          <a:lstStyle/>
          <a:p>
            <a:r>
              <a:rPr lang="en-US" altLang="ko-KR" sz="2000" dirty="0">
                <a:solidFill>
                  <a:schemeClr val="tx1"/>
                </a:solidFill>
                <a:latin typeface="Comic Sans MS" panose="030F0702030302020204" pitchFamily="66" charset="0"/>
              </a:rPr>
              <a:t>Y. Hwang</a:t>
            </a:r>
            <a:r>
              <a:rPr lang="en-US" altLang="ko-KR" sz="2000" b="0" dirty="0">
                <a:solidFill>
                  <a:schemeClr val="tx1"/>
                </a:solidFill>
                <a:latin typeface="Comic Sans MS" panose="030F0702030302020204" pitchFamily="66" charset="0"/>
              </a:rPr>
              <a:t>, </a:t>
            </a:r>
            <a:r>
              <a:rPr lang="en-US" altLang="ko-KR" sz="2000" dirty="0">
                <a:solidFill>
                  <a:schemeClr val="tx1"/>
                </a:solidFill>
                <a:latin typeface="Comic Sans MS" panose="030F0702030302020204" pitchFamily="66" charset="0"/>
              </a:rPr>
              <a:t>J. Jung</a:t>
            </a:r>
            <a:r>
              <a:rPr lang="en-US" altLang="ko-KR" sz="2000" b="0" dirty="0">
                <a:solidFill>
                  <a:schemeClr val="tx1"/>
                </a:solidFill>
                <a:latin typeface="Comic Sans MS" panose="030F0702030302020204" pitchFamily="66" charset="0"/>
              </a:rPr>
              <a:t>, </a:t>
            </a:r>
            <a:r>
              <a:rPr lang="en-US" altLang="ko-KR" sz="2000" b="0" dirty="0" err="1">
                <a:solidFill>
                  <a:schemeClr val="tx1"/>
                </a:solidFill>
                <a:latin typeface="Comic Sans MS" panose="030F0702030302020204" pitchFamily="66" charset="0"/>
              </a:rPr>
              <a:t>J.W.Rhim</a:t>
            </a:r>
            <a:r>
              <a:rPr lang="en-US" altLang="ko-KR" sz="2000" b="0" dirty="0">
                <a:solidFill>
                  <a:schemeClr val="tx1"/>
                </a:solidFill>
                <a:latin typeface="Comic Sans MS" panose="030F0702030302020204" pitchFamily="66" charset="0"/>
              </a:rPr>
              <a:t>, BJY, </a:t>
            </a:r>
            <a:r>
              <a:rPr lang="en-US" altLang="ko-KR" sz="2000" b="0" dirty="0" err="1">
                <a:latin typeface="Comic Sans MS" panose="030F0702030302020204" pitchFamily="66" charset="0"/>
              </a:rPr>
              <a:t>Physial</a:t>
            </a:r>
            <a:r>
              <a:rPr lang="en-US" altLang="ko-KR" sz="2000" b="0" dirty="0">
                <a:latin typeface="Comic Sans MS" panose="030F0702030302020204" pitchFamily="66" charset="0"/>
              </a:rPr>
              <a:t> Review B 103, L241102 (2021)</a:t>
            </a:r>
            <a:r>
              <a:rPr lang="en-US" altLang="ko-KR" sz="2000" b="0" dirty="0">
                <a:solidFill>
                  <a:schemeClr val="tx1"/>
                </a:solidFill>
                <a:latin typeface="Comic Sans MS" panose="030F0702030302020204" pitchFamily="66" charset="0"/>
              </a:rPr>
              <a:t> </a:t>
            </a:r>
            <a:endParaRPr lang="ko-KR" altLang="en-US" sz="2000" dirty="0"/>
          </a:p>
        </p:txBody>
      </p:sp>
      <p:sp>
        <p:nvSpPr>
          <p:cNvPr id="27" name="TextBox 26">
            <a:extLst>
              <a:ext uri="{FF2B5EF4-FFF2-40B4-BE49-F238E27FC236}">
                <a16:creationId xmlns:a16="http://schemas.microsoft.com/office/drawing/2014/main" id="{0D6DD51E-3FCC-477F-89AE-44E96D215400}"/>
              </a:ext>
            </a:extLst>
          </p:cNvPr>
          <p:cNvSpPr txBox="1"/>
          <p:nvPr/>
        </p:nvSpPr>
        <p:spPr>
          <a:xfrm>
            <a:off x="827245" y="1622795"/>
            <a:ext cx="11265274" cy="580682"/>
          </a:xfrm>
          <a:prstGeom prst="rect">
            <a:avLst/>
          </a:prstGeom>
          <a:noFill/>
        </p:spPr>
        <p:txBody>
          <a:bodyPr wrap="square" lIns="148346" tIns="74173" rIns="148346" bIns="74173" rtlCol="0">
            <a:spAutoFit/>
          </a:bodyPr>
          <a:lstStyle/>
          <a:p>
            <a:pPr marL="457200" indent="-457200">
              <a:buFont typeface="Arial" panose="020B0604020202020204" pitchFamily="34" charset="0"/>
              <a:buChar char="•"/>
            </a:pPr>
            <a:r>
              <a:rPr lang="en-US" altLang="ko-KR" sz="2800" b="0" dirty="0">
                <a:solidFill>
                  <a:schemeClr val="tx1"/>
                </a:solidFill>
                <a:latin typeface="Comic Sans MS" panose="030F0702030302020204" pitchFamily="66" charset="0"/>
              </a:rPr>
              <a:t>Pi-Berry phase of a Dirac point</a:t>
            </a:r>
            <a:endParaRPr lang="ko-KR" altLang="en-US" sz="2800" b="0" dirty="0">
              <a:solidFill>
                <a:schemeClr val="tx1"/>
              </a:solidFill>
              <a:latin typeface="Comic Sans MS" panose="030F0702030302020204" pitchFamily="66" charset="0"/>
            </a:endParaRPr>
          </a:p>
        </p:txBody>
      </p:sp>
      <p:grpSp>
        <p:nvGrpSpPr>
          <p:cNvPr id="28" name="그룹 27">
            <a:extLst>
              <a:ext uri="{FF2B5EF4-FFF2-40B4-BE49-F238E27FC236}">
                <a16:creationId xmlns:a16="http://schemas.microsoft.com/office/drawing/2014/main" id="{C5D52D45-6BBF-416C-B616-B61B7E3CA06F}"/>
              </a:ext>
            </a:extLst>
          </p:cNvPr>
          <p:cNvGrpSpPr/>
          <p:nvPr/>
        </p:nvGrpSpPr>
        <p:grpSpPr>
          <a:xfrm>
            <a:off x="6900776" y="2531724"/>
            <a:ext cx="3270938" cy="820643"/>
            <a:chOff x="3750416" y="836712"/>
            <a:chExt cx="3066504" cy="769353"/>
          </a:xfrm>
        </p:grpSpPr>
        <p:pic>
          <p:nvPicPr>
            <p:cNvPr id="29" name="그림 28">
              <a:extLst>
                <a:ext uri="{FF2B5EF4-FFF2-40B4-BE49-F238E27FC236}">
                  <a16:creationId xmlns:a16="http://schemas.microsoft.com/office/drawing/2014/main" id="{34FBEDB3-014A-4A6C-A1D2-0E73DC57F03E}"/>
                </a:ext>
              </a:extLst>
            </p:cNvPr>
            <p:cNvPicPr>
              <a:picLocks noChangeAspect="1"/>
            </p:cNvPicPr>
            <p:nvPr/>
          </p:nvPicPr>
          <p:blipFill>
            <a:blip r:embed="rId7"/>
            <a:stretch>
              <a:fillRect/>
            </a:stretch>
          </p:blipFill>
          <p:spPr>
            <a:xfrm>
              <a:off x="3995936" y="1022832"/>
              <a:ext cx="1865813" cy="426300"/>
            </a:xfrm>
            <a:prstGeom prst="rect">
              <a:avLst/>
            </a:prstGeom>
          </p:spPr>
        </p:pic>
        <p:sp>
          <p:nvSpPr>
            <p:cNvPr id="30" name="TextBox 29">
              <a:extLst>
                <a:ext uri="{FF2B5EF4-FFF2-40B4-BE49-F238E27FC236}">
                  <a16:creationId xmlns:a16="http://schemas.microsoft.com/office/drawing/2014/main" id="{FDA0A6A4-5FAF-4F29-9BC7-079F7DF0EE8B}"/>
                </a:ext>
              </a:extLst>
            </p:cNvPr>
            <p:cNvSpPr txBox="1"/>
            <p:nvPr/>
          </p:nvSpPr>
          <p:spPr>
            <a:xfrm>
              <a:off x="5681616" y="980728"/>
              <a:ext cx="927720" cy="455894"/>
            </a:xfrm>
            <a:prstGeom prst="rect">
              <a:avLst/>
            </a:prstGeom>
            <a:noFill/>
          </p:spPr>
          <p:txBody>
            <a:bodyPr wrap="square" rtlCol="0">
              <a:spAutoFit/>
            </a:bodyPr>
            <a:lstStyle/>
            <a:p>
              <a:pPr algn="ctr"/>
              <a:r>
                <a:rPr lang="en-US" altLang="ko-KR" sz="2560" dirty="0">
                  <a:latin typeface="Arial" panose="020B0604020202020204" pitchFamily="34" charset="0"/>
                  <a:cs typeface="Arial" panose="020B0604020202020204" pitchFamily="34" charset="0"/>
                </a:rPr>
                <a:t>= -1</a:t>
              </a:r>
              <a:endParaRPr lang="ko-KR" altLang="en-US" sz="2560" dirty="0">
                <a:latin typeface="Arial" panose="020B0604020202020204" pitchFamily="34" charset="0"/>
                <a:cs typeface="Arial" panose="020B0604020202020204" pitchFamily="34" charset="0"/>
              </a:endParaRPr>
            </a:p>
          </p:txBody>
        </p:sp>
        <p:sp>
          <p:nvSpPr>
            <p:cNvPr id="40" name="직사각형 39">
              <a:extLst>
                <a:ext uri="{FF2B5EF4-FFF2-40B4-BE49-F238E27FC236}">
                  <a16:creationId xmlns:a16="http://schemas.microsoft.com/office/drawing/2014/main" id="{87FA05BE-675E-49A1-85C8-343C27528D8B}"/>
                </a:ext>
              </a:extLst>
            </p:cNvPr>
            <p:cNvSpPr/>
            <p:nvPr/>
          </p:nvSpPr>
          <p:spPr>
            <a:xfrm>
              <a:off x="3750416" y="836712"/>
              <a:ext cx="3066504" cy="769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Arial" panose="020B0604020202020204" pitchFamily="34" charset="0"/>
                <a:cs typeface="Arial" panose="020B0604020202020204" pitchFamily="34" charset="0"/>
              </a:endParaRPr>
            </a:p>
          </p:txBody>
        </p:sp>
      </p:grpSp>
      <p:pic>
        <p:nvPicPr>
          <p:cNvPr id="41" name="그림 40">
            <a:extLst>
              <a:ext uri="{FF2B5EF4-FFF2-40B4-BE49-F238E27FC236}">
                <a16:creationId xmlns:a16="http://schemas.microsoft.com/office/drawing/2014/main" id="{1E1FE782-FF51-40BE-8C63-F2B0F4E7E49B}"/>
              </a:ext>
            </a:extLst>
          </p:cNvPr>
          <p:cNvPicPr>
            <a:picLocks noChangeAspect="1"/>
          </p:cNvPicPr>
          <p:nvPr/>
        </p:nvPicPr>
        <p:blipFill>
          <a:blip r:embed="rId8"/>
          <a:stretch>
            <a:fillRect/>
          </a:stretch>
        </p:blipFill>
        <p:spPr>
          <a:xfrm>
            <a:off x="3795157" y="2482280"/>
            <a:ext cx="1060201" cy="1856000"/>
          </a:xfrm>
          <a:prstGeom prst="rect">
            <a:avLst/>
          </a:prstGeom>
        </p:spPr>
      </p:pic>
      <p:sp>
        <p:nvSpPr>
          <p:cNvPr id="42" name="자유형 28">
            <a:extLst>
              <a:ext uri="{FF2B5EF4-FFF2-40B4-BE49-F238E27FC236}">
                <a16:creationId xmlns:a16="http://schemas.microsoft.com/office/drawing/2014/main" id="{2443D454-59A8-4A14-815A-9A8C52458A9D}"/>
              </a:ext>
            </a:extLst>
          </p:cNvPr>
          <p:cNvSpPr/>
          <p:nvPr/>
        </p:nvSpPr>
        <p:spPr>
          <a:xfrm>
            <a:off x="3783056" y="3126068"/>
            <a:ext cx="1119213" cy="607522"/>
          </a:xfrm>
          <a:custGeom>
            <a:avLst/>
            <a:gdLst>
              <a:gd name="connsiteX0" fmla="*/ 270764 w 1049262"/>
              <a:gd name="connsiteY0" fmla="*/ 82589 h 569552"/>
              <a:gd name="connsiteX1" fmla="*/ 5293 w 1049262"/>
              <a:gd name="connsiteY1" fmla="*/ 348060 h 569552"/>
              <a:gd name="connsiteX2" fmla="*/ 484615 w 1049262"/>
              <a:gd name="connsiteY2" fmla="*/ 569286 h 569552"/>
              <a:gd name="connsiteX3" fmla="*/ 1045054 w 1049262"/>
              <a:gd name="connsiteY3" fmla="*/ 303815 h 569552"/>
              <a:gd name="connsiteX4" fmla="*/ 735338 w 1049262"/>
              <a:gd name="connsiteY4" fmla="*/ 45718 h 569552"/>
              <a:gd name="connsiteX5" fmla="*/ 624725 w 1049262"/>
              <a:gd name="connsiteY5" fmla="*/ 1473 h 56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262" h="569552">
                <a:moveTo>
                  <a:pt x="270764" y="82589"/>
                </a:moveTo>
                <a:cubicBezTo>
                  <a:pt x="120207" y="174766"/>
                  <a:pt x="-30349" y="266944"/>
                  <a:pt x="5293" y="348060"/>
                </a:cubicBezTo>
                <a:cubicBezTo>
                  <a:pt x="40935" y="429176"/>
                  <a:pt x="311322" y="576660"/>
                  <a:pt x="484615" y="569286"/>
                </a:cubicBezTo>
                <a:cubicBezTo>
                  <a:pt x="657908" y="561912"/>
                  <a:pt x="1003267" y="391076"/>
                  <a:pt x="1045054" y="303815"/>
                </a:cubicBezTo>
                <a:cubicBezTo>
                  <a:pt x="1086841" y="216554"/>
                  <a:pt x="805393" y="96108"/>
                  <a:pt x="735338" y="45718"/>
                </a:cubicBezTo>
                <a:cubicBezTo>
                  <a:pt x="665283" y="-4672"/>
                  <a:pt x="645004" y="-1600"/>
                  <a:pt x="624725" y="1473"/>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671A7D9-056C-455B-9093-744EA4127441}"/>
              </a:ext>
            </a:extLst>
          </p:cNvPr>
          <p:cNvSpPr txBox="1"/>
          <p:nvPr/>
        </p:nvSpPr>
        <p:spPr>
          <a:xfrm>
            <a:off x="5428730" y="3672574"/>
            <a:ext cx="5760091" cy="519127"/>
          </a:xfrm>
          <a:prstGeom prst="rect">
            <a:avLst/>
          </a:prstGeom>
          <a:noFill/>
        </p:spPr>
        <p:txBody>
          <a:bodyPr wrap="square" lIns="148346" tIns="74173" rIns="148346" bIns="74173" rtlCol="0">
            <a:spAutoFit/>
          </a:bodyPr>
          <a:lstStyle/>
          <a:p>
            <a:r>
              <a:rPr lang="en-US" altLang="ko-KR" b="0" dirty="0">
                <a:solidFill>
                  <a:schemeClr val="tx1"/>
                </a:solidFill>
                <a:latin typeface="Comic Sans MS" panose="030F0702030302020204" pitchFamily="66" charset="0"/>
              </a:rPr>
              <a:t>For any closed C loop encircling DP</a:t>
            </a:r>
            <a:endParaRPr lang="ko-KR" altLang="en-US" b="0" dirty="0">
              <a:solidFill>
                <a:schemeClr val="tx1"/>
              </a:solidFill>
              <a:latin typeface="Comic Sans MS" panose="030F0702030302020204" pitchFamily="66" charset="0"/>
            </a:endParaRPr>
          </a:p>
        </p:txBody>
      </p:sp>
    </p:spTree>
    <p:custDataLst>
      <p:tags r:id="rId1"/>
    </p:custDataLst>
    <p:extLst>
      <p:ext uri="{BB962C8B-B14F-4D97-AF65-F5344CB8AC3E}">
        <p14:creationId xmlns:p14="http://schemas.microsoft.com/office/powerpoint/2010/main" val="40654218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a:extLst>
              <a:ext uri="{FF2B5EF4-FFF2-40B4-BE49-F238E27FC236}">
                <a16:creationId xmlns:a16="http://schemas.microsoft.com/office/drawing/2014/main" id="{FABBCE3D-CFC2-43D2-A51F-238DF52A0A26}"/>
              </a:ext>
            </a:extLst>
          </p:cNvPr>
          <p:cNvGrpSpPr/>
          <p:nvPr/>
        </p:nvGrpSpPr>
        <p:grpSpPr>
          <a:xfrm>
            <a:off x="792825" y="2177370"/>
            <a:ext cx="3620275" cy="2722621"/>
            <a:chOff x="660177" y="2803374"/>
            <a:chExt cx="5225039" cy="4550798"/>
          </a:xfrm>
        </p:grpSpPr>
        <p:grpSp>
          <p:nvGrpSpPr>
            <p:cNvPr id="43" name="그룹 42">
              <a:extLst>
                <a:ext uri="{FF2B5EF4-FFF2-40B4-BE49-F238E27FC236}">
                  <a16:creationId xmlns:a16="http://schemas.microsoft.com/office/drawing/2014/main" id="{51B9EC67-97A8-4F2C-85CF-F0E302872B12}"/>
                </a:ext>
              </a:extLst>
            </p:cNvPr>
            <p:cNvGrpSpPr/>
            <p:nvPr/>
          </p:nvGrpSpPr>
          <p:grpSpPr>
            <a:xfrm>
              <a:off x="1306885" y="2803374"/>
              <a:ext cx="4578331" cy="3972296"/>
              <a:chOff x="2027632" y="2245733"/>
              <a:chExt cx="4578331" cy="3972296"/>
            </a:xfrm>
          </p:grpSpPr>
          <p:pic>
            <p:nvPicPr>
              <p:cNvPr id="20" name="이미지" descr="이미지">
                <a:extLst>
                  <a:ext uri="{FF2B5EF4-FFF2-40B4-BE49-F238E27FC236}">
                    <a16:creationId xmlns:a16="http://schemas.microsoft.com/office/drawing/2014/main" id="{880D7C13-BA85-4CF4-88B9-21123B60573A}"/>
                  </a:ext>
                </a:extLst>
              </p:cNvPr>
              <p:cNvPicPr>
                <a:picLocks noChangeAspect="1"/>
              </p:cNvPicPr>
              <p:nvPr/>
            </p:nvPicPr>
            <p:blipFill>
              <a:blip r:embed="rId3">
                <a:extLst/>
              </a:blip>
              <a:stretch>
                <a:fillRect/>
              </a:stretch>
            </p:blipFill>
            <p:spPr>
              <a:xfrm>
                <a:off x="2057573" y="2285285"/>
                <a:ext cx="4548390" cy="3932744"/>
              </a:xfrm>
              <a:prstGeom prst="rect">
                <a:avLst/>
              </a:prstGeom>
              <a:ln w="12700">
                <a:miter lim="400000"/>
              </a:ln>
            </p:spPr>
          </p:pic>
          <p:sp>
            <p:nvSpPr>
              <p:cNvPr id="41" name="직사각형 40">
                <a:extLst>
                  <a:ext uri="{FF2B5EF4-FFF2-40B4-BE49-F238E27FC236}">
                    <a16:creationId xmlns:a16="http://schemas.microsoft.com/office/drawing/2014/main" id="{29396B3E-0149-47C7-A672-42EA6306F5FE}"/>
                  </a:ext>
                </a:extLst>
              </p:cNvPr>
              <p:cNvSpPr/>
              <p:nvPr/>
            </p:nvSpPr>
            <p:spPr>
              <a:xfrm>
                <a:off x="4601076" y="2245733"/>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직사각형 41">
                <a:extLst>
                  <a:ext uri="{FF2B5EF4-FFF2-40B4-BE49-F238E27FC236}">
                    <a16:creationId xmlns:a16="http://schemas.microsoft.com/office/drawing/2014/main" id="{102D1E15-4F45-4376-BE50-9243543DA167}"/>
                  </a:ext>
                </a:extLst>
              </p:cNvPr>
              <p:cNvSpPr/>
              <p:nvPr/>
            </p:nvSpPr>
            <p:spPr>
              <a:xfrm>
                <a:off x="2027632" y="2261010"/>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37" name="그룹 36">
              <a:extLst>
                <a:ext uri="{FF2B5EF4-FFF2-40B4-BE49-F238E27FC236}">
                  <a16:creationId xmlns:a16="http://schemas.microsoft.com/office/drawing/2014/main" id="{AAEC4EE1-ADDC-4631-A03F-C5895F743F69}"/>
                </a:ext>
              </a:extLst>
            </p:cNvPr>
            <p:cNvGrpSpPr/>
            <p:nvPr/>
          </p:nvGrpSpPr>
          <p:grpSpPr>
            <a:xfrm>
              <a:off x="660177" y="3905627"/>
              <a:ext cx="1600227" cy="2831017"/>
              <a:chOff x="7554136" y="4230345"/>
              <a:chExt cx="1600227" cy="2831017"/>
            </a:xfrm>
          </p:grpSpPr>
          <p:cxnSp>
            <p:nvCxnSpPr>
              <p:cNvPr id="7" name="직선 화살표 연결선 6">
                <a:extLst>
                  <a:ext uri="{FF2B5EF4-FFF2-40B4-BE49-F238E27FC236}">
                    <a16:creationId xmlns:a16="http://schemas.microsoft.com/office/drawing/2014/main" id="{55AA83D8-FE2E-4E40-BD7E-77B317DDCC7A}"/>
                  </a:ext>
                </a:extLst>
              </p:cNvPr>
              <p:cNvCxnSpPr>
                <a:cxnSpLocks/>
              </p:cNvCxnSpPr>
              <p:nvPr/>
            </p:nvCxnSpPr>
            <p:spPr>
              <a:xfrm>
                <a:off x="7779028" y="6333486"/>
                <a:ext cx="1128473" cy="2587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직선 화살표 연결선 13">
                <a:extLst>
                  <a:ext uri="{FF2B5EF4-FFF2-40B4-BE49-F238E27FC236}">
                    <a16:creationId xmlns:a16="http://schemas.microsoft.com/office/drawing/2014/main" id="{4DED56F7-5D0C-4EF1-A19A-0CF3931E9B9A}"/>
                  </a:ext>
                </a:extLst>
              </p:cNvPr>
              <p:cNvCxnSpPr>
                <a:cxnSpLocks/>
              </p:cNvCxnSpPr>
              <p:nvPr/>
            </p:nvCxnSpPr>
            <p:spPr>
              <a:xfrm flipV="1">
                <a:off x="7779028" y="5408009"/>
                <a:ext cx="990374" cy="95303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직선 화살표 연결선 31">
                <a:extLst>
                  <a:ext uri="{FF2B5EF4-FFF2-40B4-BE49-F238E27FC236}">
                    <a16:creationId xmlns:a16="http://schemas.microsoft.com/office/drawing/2014/main" id="{AA15A3D0-1DED-4E01-A3A8-0F312C1C48F2}"/>
                  </a:ext>
                </a:extLst>
              </p:cNvPr>
              <p:cNvCxnSpPr/>
              <p:nvPr/>
            </p:nvCxnSpPr>
            <p:spPr>
              <a:xfrm flipV="1">
                <a:off x="7779028" y="4532243"/>
                <a:ext cx="0" cy="182880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From…">
                <a:extLst>
                  <a:ext uri="{FF2B5EF4-FFF2-40B4-BE49-F238E27FC236}">
                    <a16:creationId xmlns:a16="http://schemas.microsoft.com/office/drawing/2014/main" id="{E7B8A1D3-6D52-491E-A7FB-7424686DB8C3}"/>
                  </a:ext>
                </a:extLst>
              </p:cNvPr>
              <p:cNvSpPr txBox="1"/>
              <p:nvPr/>
            </p:nvSpPr>
            <p:spPr>
              <a:xfrm>
                <a:off x="8230785" y="6375439"/>
                <a:ext cx="923578" cy="685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kx</a:t>
                </a:r>
                <a:endParaRPr sz="2000" dirty="0">
                  <a:latin typeface="Comic Sans MS" panose="030F0702030302020204" pitchFamily="66" charset="0"/>
                </a:endParaRPr>
              </a:p>
            </p:txBody>
          </p:sp>
          <p:sp>
            <p:nvSpPr>
              <p:cNvPr id="34" name="From…">
                <a:extLst>
                  <a:ext uri="{FF2B5EF4-FFF2-40B4-BE49-F238E27FC236}">
                    <a16:creationId xmlns:a16="http://schemas.microsoft.com/office/drawing/2014/main" id="{85A180BF-7FA9-41DB-82C0-DAB83731822D}"/>
                  </a:ext>
                </a:extLst>
              </p:cNvPr>
              <p:cNvSpPr txBox="1"/>
              <p:nvPr/>
            </p:nvSpPr>
            <p:spPr>
              <a:xfrm>
                <a:off x="7879221" y="5076558"/>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ky</a:t>
                </a:r>
                <a:endParaRPr sz="2000" dirty="0">
                  <a:latin typeface="Comic Sans MS" panose="030F0702030302020204" pitchFamily="66" charset="0"/>
                </a:endParaRPr>
              </a:p>
            </p:txBody>
          </p:sp>
          <p:sp>
            <p:nvSpPr>
              <p:cNvPr id="35" name="From…">
                <a:extLst>
                  <a:ext uri="{FF2B5EF4-FFF2-40B4-BE49-F238E27FC236}">
                    <a16:creationId xmlns:a16="http://schemas.microsoft.com/office/drawing/2014/main" id="{712F0047-ECD3-46E0-9915-9C790DBA2834}"/>
                  </a:ext>
                </a:extLst>
              </p:cNvPr>
              <p:cNvSpPr txBox="1"/>
              <p:nvPr/>
            </p:nvSpPr>
            <p:spPr>
              <a:xfrm>
                <a:off x="7554136" y="4230345"/>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E</a:t>
                </a:r>
                <a:endParaRPr sz="2000" dirty="0">
                  <a:latin typeface="Comic Sans MS" panose="030F0702030302020204" pitchFamily="66" charset="0"/>
                </a:endParaRPr>
              </a:p>
            </p:txBody>
          </p:sp>
        </p:grpSp>
        <p:sp>
          <p:nvSpPr>
            <p:cNvPr id="44" name="From…">
              <a:extLst>
                <a:ext uri="{FF2B5EF4-FFF2-40B4-BE49-F238E27FC236}">
                  <a16:creationId xmlns:a16="http://schemas.microsoft.com/office/drawing/2014/main" id="{93550B8A-23B1-4774-BEC1-ADBE3C88A16D}"/>
                </a:ext>
              </a:extLst>
            </p:cNvPr>
            <p:cNvSpPr txBox="1"/>
            <p:nvPr/>
          </p:nvSpPr>
          <p:spPr>
            <a:xfrm>
              <a:off x="1336824" y="6668250"/>
              <a:ext cx="4548392"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Singular flat band</a:t>
              </a:r>
              <a:endParaRPr sz="2000" dirty="0">
                <a:latin typeface="Comic Sans MS" panose="030F0702030302020204" pitchFamily="66" charset="0"/>
              </a:endParaRPr>
            </a:p>
          </p:txBody>
        </p:sp>
      </p:grpSp>
      <p:grpSp>
        <p:nvGrpSpPr>
          <p:cNvPr id="53" name="그룹 52">
            <a:extLst>
              <a:ext uri="{FF2B5EF4-FFF2-40B4-BE49-F238E27FC236}">
                <a16:creationId xmlns:a16="http://schemas.microsoft.com/office/drawing/2014/main" id="{CCC58B53-A1B5-4BB6-AE62-8856F7349E81}"/>
              </a:ext>
            </a:extLst>
          </p:cNvPr>
          <p:cNvGrpSpPr/>
          <p:nvPr/>
        </p:nvGrpSpPr>
        <p:grpSpPr>
          <a:xfrm>
            <a:off x="5591006" y="2066999"/>
            <a:ext cx="7037075" cy="1136431"/>
            <a:chOff x="7212444" y="4194422"/>
            <a:chExt cx="5075583" cy="1136431"/>
          </a:xfrm>
        </p:grpSpPr>
        <p:sp>
          <p:nvSpPr>
            <p:cNvPr id="50" name="사각형: 둥근 모서리 49">
              <a:extLst>
                <a:ext uri="{FF2B5EF4-FFF2-40B4-BE49-F238E27FC236}">
                  <a16:creationId xmlns:a16="http://schemas.microsoft.com/office/drawing/2014/main" id="{ECD8CDFF-21BA-4F25-A1BF-55475E52B0EA}"/>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Box 46">
              <a:extLst>
                <a:ext uri="{FF2B5EF4-FFF2-40B4-BE49-F238E27FC236}">
                  <a16:creationId xmlns:a16="http://schemas.microsoft.com/office/drawing/2014/main" id="{25153E00-A25D-4736-8783-86C250D5FE4F}"/>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1. Why geometry matters in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sp>
        <p:nvSpPr>
          <p:cNvPr id="3" name="타원 2">
            <a:extLst>
              <a:ext uri="{FF2B5EF4-FFF2-40B4-BE49-F238E27FC236}">
                <a16:creationId xmlns:a16="http://schemas.microsoft.com/office/drawing/2014/main" id="{0319A848-F5FA-483B-92A9-92FAD4C61D40}"/>
              </a:ext>
            </a:extLst>
          </p:cNvPr>
          <p:cNvSpPr>
            <a:spLocks noChangeAspect="1"/>
          </p:cNvSpPr>
          <p:nvPr/>
        </p:nvSpPr>
        <p:spPr>
          <a:xfrm>
            <a:off x="2857642" y="3564496"/>
            <a:ext cx="216382" cy="21600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grpSp>
        <p:nvGrpSpPr>
          <p:cNvPr id="36" name="그룹 35">
            <a:extLst>
              <a:ext uri="{FF2B5EF4-FFF2-40B4-BE49-F238E27FC236}">
                <a16:creationId xmlns:a16="http://schemas.microsoft.com/office/drawing/2014/main" id="{48908F72-DAD8-4026-83F3-E11E3ADDEB9D}"/>
              </a:ext>
            </a:extLst>
          </p:cNvPr>
          <p:cNvGrpSpPr/>
          <p:nvPr/>
        </p:nvGrpSpPr>
        <p:grpSpPr>
          <a:xfrm>
            <a:off x="5591006" y="3837265"/>
            <a:ext cx="7037075" cy="1136431"/>
            <a:chOff x="7212444" y="4194422"/>
            <a:chExt cx="5075583" cy="1136431"/>
          </a:xfrm>
        </p:grpSpPr>
        <p:sp>
          <p:nvSpPr>
            <p:cNvPr id="39" name="사각형: 둥근 모서리 38">
              <a:extLst>
                <a:ext uri="{FF2B5EF4-FFF2-40B4-BE49-F238E27FC236}">
                  <a16:creationId xmlns:a16="http://schemas.microsoft.com/office/drawing/2014/main" id="{A55731E9-3107-4B75-A946-42FECCACD1B2}"/>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TextBox 39">
              <a:extLst>
                <a:ext uri="{FF2B5EF4-FFF2-40B4-BE49-F238E27FC236}">
                  <a16:creationId xmlns:a16="http://schemas.microsoft.com/office/drawing/2014/main" id="{D4178C01-9929-4984-A612-5C0986D02A4A}"/>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2. What is the singular flat band?</a:t>
              </a:r>
              <a:endParaRPr kumimoji="0" lang="ko-KR" altLang="en-US" sz="2400" b="0" i="0" u="none" strike="noStrike" cap="none" spc="0" normalizeH="0" baseline="0" dirty="0">
                <a:ln>
                  <a:noFill/>
                </a:ln>
                <a:solidFill>
                  <a:srgbClr val="000000"/>
                </a:solidFill>
                <a:effectLst/>
                <a:uFillTx/>
                <a:latin typeface="Comic Sans MS" panose="030F0702030302020204" pitchFamily="66" charset="0"/>
                <a:sym typeface="Helvetica Neue"/>
              </a:endParaRPr>
            </a:p>
          </p:txBody>
        </p:sp>
      </p:grpSp>
      <p:grpSp>
        <p:nvGrpSpPr>
          <p:cNvPr id="45" name="그룹 44">
            <a:extLst>
              <a:ext uri="{FF2B5EF4-FFF2-40B4-BE49-F238E27FC236}">
                <a16:creationId xmlns:a16="http://schemas.microsoft.com/office/drawing/2014/main" id="{36219047-16FE-494D-AD7F-13725E91066F}"/>
              </a:ext>
            </a:extLst>
          </p:cNvPr>
          <p:cNvGrpSpPr/>
          <p:nvPr/>
        </p:nvGrpSpPr>
        <p:grpSpPr>
          <a:xfrm>
            <a:off x="5591006" y="5615705"/>
            <a:ext cx="7037075" cy="1136431"/>
            <a:chOff x="7212444" y="4194422"/>
            <a:chExt cx="5075583" cy="1136431"/>
          </a:xfrm>
        </p:grpSpPr>
        <p:sp>
          <p:nvSpPr>
            <p:cNvPr id="56" name="사각형: 둥근 모서리 55">
              <a:extLst>
                <a:ext uri="{FF2B5EF4-FFF2-40B4-BE49-F238E27FC236}">
                  <a16:creationId xmlns:a16="http://schemas.microsoft.com/office/drawing/2014/main" id="{4DE011EE-B375-4DDB-995B-4B286E5D0981}"/>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TextBox 56">
              <a:extLst>
                <a:ext uri="{FF2B5EF4-FFF2-40B4-BE49-F238E27FC236}">
                  <a16:creationId xmlns:a16="http://schemas.microsoft.com/office/drawing/2014/main" id="{6EE6F4FA-A72B-4F21-810F-33E5AF95F8EB}"/>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3.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singular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grpSp>
        <p:nvGrpSpPr>
          <p:cNvPr id="64" name="그룹 63">
            <a:extLst>
              <a:ext uri="{FF2B5EF4-FFF2-40B4-BE49-F238E27FC236}">
                <a16:creationId xmlns:a16="http://schemas.microsoft.com/office/drawing/2014/main" id="{44D6491C-1746-4F85-9442-C281CCEFE129}"/>
              </a:ext>
            </a:extLst>
          </p:cNvPr>
          <p:cNvGrpSpPr/>
          <p:nvPr/>
        </p:nvGrpSpPr>
        <p:grpSpPr>
          <a:xfrm>
            <a:off x="5591006" y="7618938"/>
            <a:ext cx="7037075" cy="1136431"/>
            <a:chOff x="7212444" y="4194422"/>
            <a:chExt cx="5075583" cy="1136431"/>
          </a:xfrm>
        </p:grpSpPr>
        <p:sp>
          <p:nvSpPr>
            <p:cNvPr id="65" name="사각형: 둥근 모서리 64">
              <a:extLst>
                <a:ext uri="{FF2B5EF4-FFF2-40B4-BE49-F238E27FC236}">
                  <a16:creationId xmlns:a16="http://schemas.microsoft.com/office/drawing/2014/main" id="{B11623D9-6A89-4927-8DDF-9F24FA4AAC5C}"/>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TextBox 65">
              <a:extLst>
                <a:ext uri="{FF2B5EF4-FFF2-40B4-BE49-F238E27FC236}">
                  <a16:creationId xmlns:a16="http://schemas.microsoft.com/office/drawing/2014/main" id="{3642A1A4-DB52-407A-AAAC-EB834520C826}"/>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4.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isolated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sp>
        <p:nvSpPr>
          <p:cNvPr id="68" name="From…">
            <a:extLst>
              <a:ext uri="{FF2B5EF4-FFF2-40B4-BE49-F238E27FC236}">
                <a16:creationId xmlns:a16="http://schemas.microsoft.com/office/drawing/2014/main" id="{DFEF76B2-37BE-48CC-8BA9-8B66F9E0137A}"/>
              </a:ext>
            </a:extLst>
          </p:cNvPr>
          <p:cNvSpPr txBox="1"/>
          <p:nvPr/>
        </p:nvSpPr>
        <p:spPr>
          <a:xfrm>
            <a:off x="1441106" y="8150351"/>
            <a:ext cx="297199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Nonsingular, isolated </a:t>
            </a:r>
          </a:p>
          <a:p>
            <a:pPr>
              <a:defRPr sz="1800" b="0"/>
            </a:pPr>
            <a:r>
              <a:rPr lang="en-US" sz="2000" dirty="0">
                <a:latin typeface="Comic Sans MS" panose="030F0702030302020204" pitchFamily="66" charset="0"/>
              </a:rPr>
              <a:t>flat band</a:t>
            </a:r>
            <a:endParaRPr sz="2000" dirty="0">
              <a:latin typeface="Comic Sans MS" panose="030F0702030302020204" pitchFamily="66" charset="0"/>
            </a:endParaRPr>
          </a:p>
        </p:txBody>
      </p:sp>
      <p:grpSp>
        <p:nvGrpSpPr>
          <p:cNvPr id="6" name="그룹 5">
            <a:extLst>
              <a:ext uri="{FF2B5EF4-FFF2-40B4-BE49-F238E27FC236}">
                <a16:creationId xmlns:a16="http://schemas.microsoft.com/office/drawing/2014/main" id="{92F1F6A0-0946-4F51-8568-B367EDC2B8E9}"/>
              </a:ext>
            </a:extLst>
          </p:cNvPr>
          <p:cNvGrpSpPr/>
          <p:nvPr/>
        </p:nvGrpSpPr>
        <p:grpSpPr>
          <a:xfrm>
            <a:off x="1191443" y="4971975"/>
            <a:ext cx="3151446" cy="3149753"/>
            <a:chOff x="1191443" y="4971975"/>
            <a:chExt cx="3151446" cy="3149753"/>
          </a:xfrm>
        </p:grpSpPr>
        <p:pic>
          <p:nvPicPr>
            <p:cNvPr id="4" name="그림 3">
              <a:extLst>
                <a:ext uri="{FF2B5EF4-FFF2-40B4-BE49-F238E27FC236}">
                  <a16:creationId xmlns:a16="http://schemas.microsoft.com/office/drawing/2014/main" id="{22BFD368-C02B-4FED-A147-C4B33DA08DE4}"/>
                </a:ext>
              </a:extLst>
            </p:cNvPr>
            <p:cNvPicPr>
              <a:picLocks noChangeAspect="1"/>
            </p:cNvPicPr>
            <p:nvPr/>
          </p:nvPicPr>
          <p:blipFill>
            <a:blip r:embed="rId4"/>
            <a:stretch>
              <a:fillRect/>
            </a:stretch>
          </p:blipFill>
          <p:spPr>
            <a:xfrm>
              <a:off x="1191443" y="4971975"/>
              <a:ext cx="3151446" cy="3149753"/>
            </a:xfrm>
            <a:prstGeom prst="rect">
              <a:avLst/>
            </a:prstGeom>
          </p:spPr>
        </p:pic>
        <p:sp>
          <p:nvSpPr>
            <p:cNvPr id="5" name="직사각형 4">
              <a:extLst>
                <a:ext uri="{FF2B5EF4-FFF2-40B4-BE49-F238E27FC236}">
                  <a16:creationId xmlns:a16="http://schemas.microsoft.com/office/drawing/2014/main" id="{E4052939-4E64-4813-A600-B0D048328F28}"/>
                </a:ext>
              </a:extLst>
            </p:cNvPr>
            <p:cNvSpPr/>
            <p:nvPr/>
          </p:nvSpPr>
          <p:spPr>
            <a:xfrm>
              <a:off x="3246783" y="4995324"/>
              <a:ext cx="1096106" cy="4645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38" name="제목 1">
            <a:extLst>
              <a:ext uri="{FF2B5EF4-FFF2-40B4-BE49-F238E27FC236}">
                <a16:creationId xmlns:a16="http://schemas.microsoft.com/office/drawing/2014/main" id="{E6409922-1FAF-4774-B3A3-DD4608446531}"/>
              </a:ext>
            </a:extLst>
          </p:cNvPr>
          <p:cNvSpPr>
            <a:spLocks noGrp="1"/>
          </p:cNvSpPr>
          <p:nvPr>
            <p:ph type="title"/>
          </p:nvPr>
        </p:nvSpPr>
        <p:spPr>
          <a:xfrm>
            <a:off x="633545" y="89643"/>
            <a:ext cx="11704320" cy="1102380"/>
          </a:xfrm>
        </p:spPr>
        <p:txBody>
          <a:bodyPr>
            <a:noAutofit/>
          </a:bodyPr>
          <a:lstStyle/>
          <a:p>
            <a:r>
              <a:rPr lang="en-US" altLang="ko-KR" sz="4400" u="sng" dirty="0">
                <a:latin typeface="Comic Sans MS" panose="030F0702030302020204" pitchFamily="66" charset="0"/>
              </a:rPr>
              <a:t>What is the singular flat band?</a:t>
            </a:r>
            <a:endParaRPr lang="ko-KR" altLang="en-US" sz="4400" u="sng" dirty="0">
              <a:latin typeface="Comic Sans MS" panose="030F0702030302020204" pitchFamily="66" charset="0"/>
            </a:endParaRPr>
          </a:p>
        </p:txBody>
      </p:sp>
    </p:spTree>
    <p:extLst>
      <p:ext uri="{BB962C8B-B14F-4D97-AF65-F5344CB8AC3E}">
        <p14:creationId xmlns:p14="http://schemas.microsoft.com/office/powerpoint/2010/main" val="33277016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이미지" descr="이미지"/>
          <p:cNvPicPr>
            <a:picLocks noChangeAspect="1"/>
          </p:cNvPicPr>
          <p:nvPr/>
        </p:nvPicPr>
        <p:blipFill>
          <a:blip r:embed="rId3">
            <a:extLst/>
          </a:blip>
          <a:stretch>
            <a:fillRect/>
          </a:stretch>
        </p:blipFill>
        <p:spPr>
          <a:xfrm>
            <a:off x="2059269" y="1871620"/>
            <a:ext cx="3716237" cy="3435658"/>
          </a:xfrm>
          <a:prstGeom prst="rect">
            <a:avLst/>
          </a:prstGeom>
          <a:ln w="12700">
            <a:miter lim="400000"/>
          </a:ln>
        </p:spPr>
      </p:pic>
      <p:pic>
        <p:nvPicPr>
          <p:cNvPr id="9" name="이미지" descr="이미지"/>
          <p:cNvPicPr>
            <a:picLocks noChangeAspect="1"/>
          </p:cNvPicPr>
          <p:nvPr/>
        </p:nvPicPr>
        <p:blipFill>
          <a:blip r:embed="rId4">
            <a:extLst/>
          </a:blip>
          <a:stretch>
            <a:fillRect/>
          </a:stretch>
        </p:blipFill>
        <p:spPr>
          <a:xfrm>
            <a:off x="6047554" y="1871620"/>
            <a:ext cx="6097796" cy="3199393"/>
          </a:xfrm>
          <a:prstGeom prst="rect">
            <a:avLst/>
          </a:prstGeom>
          <a:ln w="12700">
            <a:miter lim="400000"/>
          </a:ln>
        </p:spPr>
      </p:pic>
      <p:sp>
        <p:nvSpPr>
          <p:cNvPr id="10" name="Generalized Onsager’s quantization rule"/>
          <p:cNvSpPr txBox="1"/>
          <p:nvPr/>
        </p:nvSpPr>
        <p:spPr>
          <a:xfrm>
            <a:off x="84083" y="361290"/>
            <a:ext cx="128015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Singular flat band in </a:t>
            </a:r>
            <a:r>
              <a:rPr lang="en-US" sz="4400" b="0" dirty="0" err="1">
                <a:latin typeface="Comic Sans MS" panose="030F0702030302020204" pitchFamily="66" charset="0"/>
              </a:rPr>
              <a:t>kagome</a:t>
            </a:r>
            <a:r>
              <a:rPr lang="en-US" sz="4400" b="0" dirty="0">
                <a:latin typeface="Comic Sans MS" panose="030F0702030302020204" pitchFamily="66" charset="0"/>
              </a:rPr>
              <a:t> lattice</a:t>
            </a:r>
            <a:endParaRPr sz="4400" b="0" dirty="0">
              <a:latin typeface="Comic Sans MS" panose="030F0702030302020204" pitchFamily="66" charset="0"/>
            </a:endParaRPr>
          </a:p>
        </p:txBody>
      </p:sp>
      <p:sp>
        <p:nvSpPr>
          <p:cNvPr id="2" name="타원 1"/>
          <p:cNvSpPr/>
          <p:nvPr/>
        </p:nvSpPr>
        <p:spPr>
          <a:xfrm>
            <a:off x="9122982" y="4540470"/>
            <a:ext cx="199696" cy="189186"/>
          </a:xfrm>
          <a:prstGeom prst="ellipse">
            <a:avLst/>
          </a:prstGeom>
          <a:solidFill>
            <a:srgbClr val="FF00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4" name="직선 화살표 연결선 3"/>
          <p:cNvCxnSpPr/>
          <p:nvPr/>
        </p:nvCxnSpPr>
        <p:spPr>
          <a:xfrm flipH="1" flipV="1">
            <a:off x="9322678" y="4701950"/>
            <a:ext cx="1090788" cy="60532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From…"/>
          <p:cNvSpPr txBox="1"/>
          <p:nvPr/>
        </p:nvSpPr>
        <p:spPr>
          <a:xfrm>
            <a:off x="10078609" y="5094947"/>
            <a:ext cx="247646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B</a:t>
            </a:r>
            <a:r>
              <a:rPr sz="2000" dirty="0">
                <a:latin typeface="Comic Sans MS" panose="030F0702030302020204" pitchFamily="66" charset="0"/>
              </a:rPr>
              <a:t>and</a:t>
            </a:r>
            <a:r>
              <a:rPr lang="en-US" sz="2000" dirty="0">
                <a:latin typeface="Comic Sans MS" panose="030F0702030302020204" pitchFamily="66" charset="0"/>
              </a:rPr>
              <a:t> touching</a:t>
            </a:r>
            <a:endParaRPr sz="2000" dirty="0">
              <a:latin typeface="Comic Sans MS" panose="030F0702030302020204" pitchFamily="66" charset="0"/>
            </a:endParaRPr>
          </a:p>
        </p:txBody>
      </p:sp>
      <p:sp>
        <p:nvSpPr>
          <p:cNvPr id="6" name="TextBox 5"/>
          <p:cNvSpPr txBox="1"/>
          <p:nvPr/>
        </p:nvSpPr>
        <p:spPr>
          <a:xfrm>
            <a:off x="1008993" y="6207651"/>
            <a:ext cx="10562896"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altLang="ko-KR" sz="2800" b="0" i="0" u="none" strike="noStrike" cap="none" spc="0" normalizeH="0" baseline="0" dirty="0">
                <a:ln>
                  <a:noFill/>
                </a:ln>
                <a:solidFill>
                  <a:srgbClr val="000000"/>
                </a:solidFill>
                <a:effectLst/>
                <a:uFillTx/>
                <a:latin typeface="Comic Sans MS" panose="030F0702030302020204" pitchFamily="66" charset="0"/>
                <a:sym typeface="Helvetica Neue"/>
              </a:rPr>
              <a:t>Origin of th</a:t>
            </a:r>
            <a:r>
              <a:rPr lang="en-US" altLang="ko-KR" sz="2800" b="0" dirty="0">
                <a:latin typeface="Comic Sans MS" panose="030F0702030302020204" pitchFamily="66" charset="0"/>
              </a:rPr>
              <a:t>e band crossing? </a:t>
            </a:r>
          </a:p>
          <a:p>
            <a:pPr marL="0" marR="0" indent="0" defTabSz="584200" rtl="0" fontAlgn="auto" latinLnBrk="0" hangingPunct="0">
              <a:lnSpc>
                <a:spcPct val="100000"/>
              </a:lnSpc>
              <a:spcBef>
                <a:spcPts val="0"/>
              </a:spcBef>
              <a:spcAft>
                <a:spcPts val="0"/>
              </a:spcAft>
              <a:buClrTx/>
              <a:buSzTx/>
              <a:buFontTx/>
              <a:buNone/>
              <a:tabLst/>
            </a:pPr>
            <a:r>
              <a:rPr lang="en-US" altLang="ko-KR" sz="2800" b="0" dirty="0">
                <a:latin typeface="Comic Sans MS" panose="030F0702030302020204" pitchFamily="66" charset="0"/>
              </a:rPr>
              <a:t>Symmetry protection </a:t>
            </a:r>
            <a:r>
              <a:rPr lang="en-US" altLang="ko-KR" sz="2800" b="0" dirty="0" err="1">
                <a:latin typeface="Comic Sans MS" panose="030F0702030302020204" pitchFamily="66" charset="0"/>
              </a:rPr>
              <a:t>v.s</a:t>
            </a:r>
            <a:r>
              <a:rPr lang="en-US" altLang="ko-KR" sz="2800" b="0" dirty="0">
                <a:latin typeface="Comic Sans MS" panose="030F0702030302020204" pitchFamily="66" charset="0"/>
              </a:rPr>
              <a:t>. topological protection</a:t>
            </a:r>
            <a:endParaRPr kumimoji="0" lang="ko-KR" altLang="en-US" sz="2800" b="0" i="0" u="none" strike="noStrike" cap="none" spc="0" normalizeH="0" baseline="0" dirty="0">
              <a:ln>
                <a:noFill/>
              </a:ln>
              <a:solidFill>
                <a:srgbClr val="000000"/>
              </a:solidFill>
              <a:effectLst/>
              <a:uFillTx/>
              <a:latin typeface="Comic Sans MS" panose="030F0702030302020204" pitchFamily="66" charset="0"/>
              <a:sym typeface="Helvetica Neue"/>
            </a:endParaRPr>
          </a:p>
        </p:txBody>
      </p:sp>
      <p:sp>
        <p:nvSpPr>
          <p:cNvPr id="18" name="TextBox 17"/>
          <p:cNvSpPr txBox="1"/>
          <p:nvPr/>
        </p:nvSpPr>
        <p:spPr>
          <a:xfrm>
            <a:off x="249386" y="7805651"/>
            <a:ext cx="1247099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altLang="ko-KR" sz="2800" b="0" dirty="0">
                <a:solidFill>
                  <a:srgbClr val="FF0000"/>
                </a:solidFill>
                <a:latin typeface="Comic Sans MS" panose="030F0702030302020204" pitchFamily="66" charset="0"/>
              </a:rPr>
              <a:t>Flatness enforced semimetal</a:t>
            </a:r>
            <a:r>
              <a:rPr lang="en-US" altLang="ko-KR" sz="2800" b="0" dirty="0">
                <a:latin typeface="Comic Sans MS" panose="030F0702030302020204" pitchFamily="66" charset="0"/>
              </a:rPr>
              <a:t>: degeneracy protected by band flatness</a:t>
            </a:r>
          </a:p>
        </p:txBody>
      </p:sp>
      <p:sp>
        <p:nvSpPr>
          <p:cNvPr id="19" name="TextBox 18"/>
          <p:cNvSpPr txBox="1"/>
          <p:nvPr/>
        </p:nvSpPr>
        <p:spPr>
          <a:xfrm>
            <a:off x="923761" y="8850865"/>
            <a:ext cx="105628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altLang="ko-KR" sz="2000" b="0" dirty="0">
                <a:latin typeface="Comic Sans MS" panose="030F0702030302020204" pitchFamily="66" charset="0"/>
              </a:rPr>
              <a:t>[D. Bergmann and L. </a:t>
            </a:r>
            <a:r>
              <a:rPr lang="en-US" altLang="ko-KR" sz="2000" b="0" dirty="0" err="1">
                <a:latin typeface="Comic Sans MS" panose="030F0702030302020204" pitchFamily="66" charset="0"/>
              </a:rPr>
              <a:t>Balents</a:t>
            </a:r>
            <a:r>
              <a:rPr lang="en-US" altLang="ko-KR" sz="2000" b="0" dirty="0">
                <a:latin typeface="Comic Sans MS" panose="030F0702030302020204" pitchFamily="66" charset="0"/>
              </a:rPr>
              <a:t>; </a:t>
            </a:r>
            <a:r>
              <a:rPr lang="en-US" altLang="ko-KR" sz="2000" b="0" dirty="0" err="1">
                <a:latin typeface="Comic Sans MS" panose="030F0702030302020204" pitchFamily="66" charset="0"/>
              </a:rPr>
              <a:t>J.W.Rhim</a:t>
            </a:r>
            <a:r>
              <a:rPr lang="en-US" altLang="ko-KR" sz="2000" b="0" dirty="0">
                <a:latin typeface="Comic Sans MS" panose="030F0702030302020204" pitchFamily="66" charset="0"/>
              </a:rPr>
              <a:t> and </a:t>
            </a:r>
            <a:r>
              <a:rPr lang="en-US" altLang="ko-KR" sz="2000" b="0" dirty="0" err="1">
                <a:latin typeface="Comic Sans MS" panose="030F0702030302020204" pitchFamily="66" charset="0"/>
              </a:rPr>
              <a:t>B.J.Yang</a:t>
            </a:r>
            <a:r>
              <a:rPr lang="en-US" altLang="ko-KR" sz="2000" b="0" dirty="0">
                <a:latin typeface="Comic Sans MS" panose="030F0702030302020204" pitchFamily="66" charset="0"/>
              </a:rPr>
              <a:t>] </a:t>
            </a:r>
          </a:p>
        </p:txBody>
      </p:sp>
    </p:spTree>
    <p:extLst>
      <p:ext uri="{BB962C8B-B14F-4D97-AF65-F5344CB8AC3E}">
        <p14:creationId xmlns:p14="http://schemas.microsoft.com/office/powerpoint/2010/main" val="2632121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이미지" descr="이미지"/>
          <p:cNvPicPr>
            <a:picLocks noChangeAspect="1"/>
          </p:cNvPicPr>
          <p:nvPr/>
        </p:nvPicPr>
        <p:blipFill>
          <a:blip r:embed="rId3">
            <a:extLst/>
          </a:blip>
          <a:stretch>
            <a:fillRect/>
          </a:stretch>
        </p:blipFill>
        <p:spPr>
          <a:xfrm>
            <a:off x="3929334" y="2435120"/>
            <a:ext cx="5654132" cy="5394907"/>
          </a:xfrm>
          <a:prstGeom prst="rect">
            <a:avLst/>
          </a:prstGeom>
          <a:ln w="12700">
            <a:miter lim="400000"/>
          </a:ln>
        </p:spPr>
      </p:pic>
      <p:sp>
        <p:nvSpPr>
          <p:cNvPr id="5"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Origin of </a:t>
            </a:r>
            <a:r>
              <a:rPr lang="en-US" sz="4400" b="0" dirty="0" err="1">
                <a:latin typeface="Comic Sans MS" panose="030F0702030302020204" pitchFamily="66" charset="0"/>
              </a:rPr>
              <a:t>flatband</a:t>
            </a:r>
            <a:r>
              <a:rPr lang="en-US" sz="4400" b="0" dirty="0">
                <a:latin typeface="Comic Sans MS" panose="030F0702030302020204" pitchFamily="66" charset="0"/>
              </a:rPr>
              <a:t>: compact localized state (CLS)</a:t>
            </a:r>
            <a:endParaRPr sz="4400" b="0" dirty="0">
              <a:latin typeface="Comic Sans MS" panose="030F0702030302020204" pitchFamily="66" charset="0"/>
            </a:endParaRPr>
          </a:p>
        </p:txBody>
      </p:sp>
      <p:sp>
        <p:nvSpPr>
          <p:cNvPr id="6" name="TextBox 5"/>
          <p:cNvSpPr txBox="1"/>
          <p:nvPr/>
        </p:nvSpPr>
        <p:spPr>
          <a:xfrm>
            <a:off x="1103586" y="1474021"/>
            <a:ext cx="1056289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altLang="ko-KR" sz="2800" b="0" dirty="0">
                <a:latin typeface="Comic Sans MS" panose="030F0702030302020204" pitchFamily="66" charset="0"/>
              </a:rPr>
              <a:t>Flat in momentum space </a:t>
            </a:r>
            <a:r>
              <a:rPr lang="en-US" altLang="ko-KR" sz="2800" b="0" dirty="0">
                <a:latin typeface="Comic Sans MS" panose="030F0702030302020204" pitchFamily="66" charset="0"/>
                <a:sym typeface="Wingdings" panose="05000000000000000000" pitchFamily="2" charset="2"/>
              </a:rPr>
              <a:t> Localized in real space</a:t>
            </a:r>
            <a:endParaRPr lang="en-US" altLang="ko-KR" sz="2800" b="0" dirty="0">
              <a:latin typeface="Comic Sans MS" panose="030F0702030302020204" pitchFamily="66" charset="0"/>
            </a:endParaRPr>
          </a:p>
        </p:txBody>
      </p:sp>
    </p:spTree>
    <p:extLst>
      <p:ext uri="{BB962C8B-B14F-4D97-AF65-F5344CB8AC3E}">
        <p14:creationId xmlns:p14="http://schemas.microsoft.com/office/powerpoint/2010/main" val="16345248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이미지" descr="이미지"/>
          <p:cNvPicPr>
            <a:picLocks noChangeAspect="1"/>
          </p:cNvPicPr>
          <p:nvPr/>
        </p:nvPicPr>
        <p:blipFill>
          <a:blip r:embed="rId3">
            <a:extLst/>
          </a:blip>
          <a:stretch>
            <a:fillRect/>
          </a:stretch>
        </p:blipFill>
        <p:spPr>
          <a:xfrm>
            <a:off x="3929334" y="2435120"/>
            <a:ext cx="5654132" cy="5394907"/>
          </a:xfrm>
          <a:prstGeom prst="rect">
            <a:avLst/>
          </a:prstGeom>
          <a:ln w="12700">
            <a:miter lim="400000"/>
          </a:ln>
        </p:spPr>
      </p:pic>
      <p:pic>
        <p:nvPicPr>
          <p:cNvPr id="600" name="선 선" descr="선 선"/>
          <p:cNvPicPr>
            <a:picLocks/>
          </p:cNvPicPr>
          <p:nvPr/>
        </p:nvPicPr>
        <p:blipFill>
          <a:blip r:embed="rId4">
            <a:extLst/>
          </a:blip>
          <a:stretch>
            <a:fillRect/>
          </a:stretch>
        </p:blipFill>
        <p:spPr>
          <a:xfrm>
            <a:off x="5961264" y="5228365"/>
            <a:ext cx="835797" cy="246564"/>
          </a:xfrm>
          <a:prstGeom prst="rect">
            <a:avLst/>
          </a:prstGeom>
        </p:spPr>
      </p:pic>
      <p:pic>
        <p:nvPicPr>
          <p:cNvPr id="602" name="선 선" descr="선 선"/>
          <p:cNvPicPr>
            <a:picLocks/>
          </p:cNvPicPr>
          <p:nvPr/>
        </p:nvPicPr>
        <p:blipFill>
          <a:blip r:embed="rId4">
            <a:extLst/>
          </a:blip>
          <a:stretch>
            <a:fillRect/>
          </a:stretch>
        </p:blipFill>
        <p:spPr>
          <a:xfrm rot="18000000">
            <a:off x="6202078" y="5596047"/>
            <a:ext cx="835797" cy="246565"/>
          </a:xfrm>
          <a:prstGeom prst="rect">
            <a:avLst/>
          </a:prstGeom>
        </p:spPr>
      </p:pic>
      <p:sp>
        <p:nvSpPr>
          <p:cNvPr id="7"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Origin of </a:t>
            </a:r>
            <a:r>
              <a:rPr lang="en-US" sz="4400" b="0" dirty="0" err="1">
                <a:latin typeface="Comic Sans MS" panose="030F0702030302020204" pitchFamily="66" charset="0"/>
              </a:rPr>
              <a:t>flatband</a:t>
            </a:r>
            <a:r>
              <a:rPr lang="en-US" sz="4400" b="0" dirty="0">
                <a:latin typeface="Comic Sans MS" panose="030F0702030302020204" pitchFamily="66" charset="0"/>
              </a:rPr>
              <a:t>: compact localized state (CLS)</a:t>
            </a:r>
            <a:endParaRPr sz="4400" b="0" dirty="0">
              <a:latin typeface="Comic Sans MS" panose="030F0702030302020204" pitchFamily="66" charset="0"/>
            </a:endParaRPr>
          </a:p>
        </p:txBody>
      </p:sp>
      <p:sp>
        <p:nvSpPr>
          <p:cNvPr id="8" name="TextBox 7"/>
          <p:cNvSpPr txBox="1"/>
          <p:nvPr/>
        </p:nvSpPr>
        <p:spPr>
          <a:xfrm>
            <a:off x="1103586" y="1474021"/>
            <a:ext cx="1056289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altLang="ko-KR" sz="2800" b="0" dirty="0">
                <a:latin typeface="Comic Sans MS" panose="030F0702030302020204" pitchFamily="66" charset="0"/>
              </a:rPr>
              <a:t>Cancellation of hopping amplitudes</a:t>
            </a:r>
          </a:p>
        </p:txBody>
      </p:sp>
    </p:spTree>
    <p:extLst>
      <p:ext uri="{BB962C8B-B14F-4D97-AF65-F5344CB8AC3E}">
        <p14:creationId xmlns:p14="http://schemas.microsoft.com/office/powerpoint/2010/main" val="239484250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3" name="그룹"/>
          <p:cNvGrpSpPr/>
          <p:nvPr/>
        </p:nvGrpSpPr>
        <p:grpSpPr>
          <a:xfrm>
            <a:off x="1137427" y="2453943"/>
            <a:ext cx="10729946" cy="4132281"/>
            <a:chOff x="0" y="0"/>
            <a:chExt cx="10729945" cy="4132279"/>
          </a:xfrm>
        </p:grpSpPr>
        <p:grpSp>
          <p:nvGrpSpPr>
            <p:cNvPr id="921" name="그룹"/>
            <p:cNvGrpSpPr/>
            <p:nvPr/>
          </p:nvGrpSpPr>
          <p:grpSpPr>
            <a:xfrm>
              <a:off x="0" y="0"/>
              <a:ext cx="10729946" cy="4132280"/>
              <a:chOff x="0" y="0"/>
              <a:chExt cx="10729945" cy="4132279"/>
            </a:xfrm>
          </p:grpSpPr>
          <p:pic>
            <p:nvPicPr>
              <p:cNvPr id="919" name="이미지" descr="이미지"/>
              <p:cNvPicPr>
                <a:picLocks noChangeAspect="1"/>
              </p:cNvPicPr>
              <p:nvPr/>
            </p:nvPicPr>
            <p:blipFill>
              <a:blip r:embed="rId3">
                <a:extLst/>
              </a:blip>
              <a:stretch>
                <a:fillRect/>
              </a:stretch>
            </p:blipFill>
            <p:spPr>
              <a:xfrm>
                <a:off x="0" y="0"/>
                <a:ext cx="4585856" cy="4132280"/>
              </a:xfrm>
              <a:prstGeom prst="rect">
                <a:avLst/>
              </a:prstGeom>
              <a:ln w="12700" cap="flat">
                <a:noFill/>
                <a:miter lim="400000"/>
              </a:ln>
              <a:effectLst/>
            </p:spPr>
          </p:pic>
          <p:pic>
            <p:nvPicPr>
              <p:cNvPr id="920" name="이미지" descr="이미지"/>
              <p:cNvPicPr>
                <a:picLocks noChangeAspect="1"/>
              </p:cNvPicPr>
              <p:nvPr/>
            </p:nvPicPr>
            <p:blipFill>
              <a:blip r:embed="rId4">
                <a:extLst/>
              </a:blip>
              <a:stretch>
                <a:fillRect/>
              </a:stretch>
            </p:blipFill>
            <p:spPr>
              <a:xfrm>
                <a:off x="6144089" y="1228093"/>
                <a:ext cx="4585857" cy="2740121"/>
              </a:xfrm>
              <a:prstGeom prst="rect">
                <a:avLst/>
              </a:prstGeom>
              <a:ln w="12700" cap="flat">
                <a:noFill/>
                <a:miter lim="400000"/>
              </a:ln>
              <a:effectLst/>
            </p:spPr>
          </p:pic>
        </p:grpSp>
        <p:sp>
          <p:nvSpPr>
            <p:cNvPr id="922" name="="/>
            <p:cNvSpPr txBox="1"/>
            <p:nvPr/>
          </p:nvSpPr>
          <p:spPr>
            <a:xfrm>
              <a:off x="5297080" y="2032665"/>
              <a:ext cx="464821" cy="7958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600"/>
              </a:lvl1pPr>
            </a:lstStyle>
            <a:p>
              <a:r>
                <a:t>=</a:t>
              </a:r>
            </a:p>
          </p:txBody>
        </p:sp>
      </p:grpSp>
      <p:sp>
        <p:nvSpPr>
          <p:cNvPr id="924" name="Periodic boundary condition (torus)"/>
          <p:cNvSpPr txBox="1"/>
          <p:nvPr/>
        </p:nvSpPr>
        <p:spPr>
          <a:xfrm>
            <a:off x="8049019" y="2783984"/>
            <a:ext cx="4279615"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800" b="0"/>
            </a:lvl1pPr>
          </a:lstStyle>
          <a:p>
            <a:r>
              <a:rPr dirty="0">
                <a:latin typeface="Comic Sans MS" panose="030F0702030302020204" pitchFamily="66" charset="0"/>
              </a:rPr>
              <a:t>Periodic boundary condition (torus)</a:t>
            </a:r>
          </a:p>
        </p:txBody>
      </p:sp>
      <p:sp>
        <p:nvSpPr>
          <p:cNvPr id="925" name="Sum of all the CLSs = 0"/>
          <p:cNvSpPr txBox="1"/>
          <p:nvPr/>
        </p:nvSpPr>
        <p:spPr>
          <a:xfrm>
            <a:off x="4566127" y="6908499"/>
            <a:ext cx="3765454"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a:latin typeface="Comic Sans MS" panose="030F0702030302020204" pitchFamily="66" charset="0"/>
              </a:rPr>
              <a:t>Sum of all the CLSs = 0</a:t>
            </a:r>
          </a:p>
        </p:txBody>
      </p:sp>
      <p:sp>
        <p:nvSpPr>
          <p:cNvPr id="926" name="N=Nx×Ny CLSs are incomplete. Only N-1 CLSs are linearly independent."/>
          <p:cNvSpPr txBox="1"/>
          <p:nvPr/>
        </p:nvSpPr>
        <p:spPr>
          <a:xfrm>
            <a:off x="514620" y="8175001"/>
            <a:ext cx="11839780"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i="1" dirty="0">
                <a:latin typeface="Comic Sans MS" panose="030F0702030302020204" pitchFamily="66" charset="0"/>
              </a:rPr>
              <a:t>When the number of </a:t>
            </a:r>
            <a:r>
              <a:rPr lang="en-US" i="1" dirty="0" err="1">
                <a:latin typeface="Comic Sans MS" panose="030F0702030302020204" pitchFamily="66" charset="0"/>
              </a:rPr>
              <a:t>unitcells</a:t>
            </a:r>
            <a:r>
              <a:rPr lang="en-US" i="1" dirty="0">
                <a:latin typeface="Comic Sans MS" panose="030F0702030302020204" pitchFamily="66" charset="0"/>
              </a:rPr>
              <a:t> is </a:t>
            </a:r>
            <a:r>
              <a:rPr i="1" dirty="0">
                <a:latin typeface="Comic Sans MS" panose="030F0702030302020204" pitchFamily="66" charset="0"/>
              </a:rPr>
              <a:t>N</a:t>
            </a:r>
            <a:r>
              <a:rPr lang="en-US" i="1" dirty="0">
                <a:latin typeface="Comic Sans MS" panose="030F0702030302020204" pitchFamily="66" charset="0"/>
              </a:rPr>
              <a:t>,</a:t>
            </a:r>
            <a:r>
              <a:rPr dirty="0">
                <a:latin typeface="Comic Sans MS" panose="030F0702030302020204" pitchFamily="66" charset="0"/>
              </a:rPr>
              <a:t> </a:t>
            </a:r>
            <a:r>
              <a:rPr lang="en-US" dirty="0">
                <a:latin typeface="Comic Sans MS" panose="030F0702030302020204" pitchFamily="66" charset="0"/>
              </a:rPr>
              <a:t>o</a:t>
            </a:r>
            <a:r>
              <a:rPr dirty="0">
                <a:latin typeface="Comic Sans MS" panose="030F0702030302020204" pitchFamily="66" charset="0"/>
              </a:rPr>
              <a:t>nly </a:t>
            </a:r>
            <a:r>
              <a:rPr lang="en-US" dirty="0">
                <a:latin typeface="Comic Sans MS" panose="030F0702030302020204" pitchFamily="66" charset="0"/>
              </a:rPr>
              <a:t>(</a:t>
            </a:r>
            <a:r>
              <a:rPr i="1" dirty="0">
                <a:latin typeface="Comic Sans MS" panose="030F0702030302020204" pitchFamily="66" charset="0"/>
              </a:rPr>
              <a:t>N</a:t>
            </a:r>
            <a:r>
              <a:rPr dirty="0">
                <a:latin typeface="Comic Sans MS" panose="030F0702030302020204" pitchFamily="66" charset="0"/>
              </a:rPr>
              <a:t>-1</a:t>
            </a:r>
            <a:r>
              <a:rPr lang="en-US" dirty="0">
                <a:latin typeface="Comic Sans MS" panose="030F0702030302020204" pitchFamily="66" charset="0"/>
              </a:rPr>
              <a:t>)</a:t>
            </a:r>
            <a:r>
              <a:rPr dirty="0">
                <a:latin typeface="Comic Sans MS" panose="030F0702030302020204" pitchFamily="66" charset="0"/>
              </a:rPr>
              <a:t> CLSs are linearly independent.</a:t>
            </a:r>
          </a:p>
        </p:txBody>
      </p:sp>
      <p:sp>
        <p:nvSpPr>
          <p:cNvPr id="927" name="선"/>
          <p:cNvSpPr/>
          <p:nvPr/>
        </p:nvSpPr>
        <p:spPr>
          <a:xfrm>
            <a:off x="6312219" y="7618565"/>
            <a:ext cx="1" cy="386945"/>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928" name="D. Bergman, et al PRB 78 125104 (2008)"/>
          <p:cNvSpPr txBox="1"/>
          <p:nvPr/>
        </p:nvSpPr>
        <p:spPr>
          <a:xfrm>
            <a:off x="9207551" y="9308451"/>
            <a:ext cx="3702479"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700" b="0">
                <a:latin typeface="Times"/>
                <a:ea typeface="Times"/>
                <a:cs typeface="Times"/>
                <a:sym typeface="Times"/>
              </a:defRPr>
            </a:pPr>
            <a:r>
              <a:t>D. Bergman, et al PRB </a:t>
            </a:r>
            <a:r>
              <a:rPr b="1"/>
              <a:t>78</a:t>
            </a:r>
            <a:r>
              <a:t> 125104 (2008)</a:t>
            </a:r>
          </a:p>
        </p:txBody>
      </p:sp>
      <p:sp>
        <p:nvSpPr>
          <p:cNvPr id="13"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Incompleteness of CLS</a:t>
            </a:r>
            <a:endParaRPr sz="4400" b="0" dirty="0">
              <a:latin typeface="Comic Sans MS" panose="030F0702030302020204" pitchFamily="66" charset="0"/>
            </a:endParaRPr>
          </a:p>
        </p:txBody>
      </p:sp>
      <p:sp>
        <p:nvSpPr>
          <p:cNvPr id="14" name="TextBox 13"/>
          <p:cNvSpPr txBox="1"/>
          <p:nvPr/>
        </p:nvSpPr>
        <p:spPr>
          <a:xfrm>
            <a:off x="73572" y="1460869"/>
            <a:ext cx="1283645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altLang="ko-KR" sz="2800" b="0" dirty="0">
                <a:latin typeface="Comic Sans MS" panose="030F0702030302020204" pitchFamily="66" charset="0"/>
              </a:rPr>
              <a:t>Spanning a flat band: number of independent CLS ≥ number of </a:t>
            </a:r>
            <a:r>
              <a:rPr lang="en-US" altLang="ko-KR" sz="2800" b="0" dirty="0" err="1">
                <a:latin typeface="Comic Sans MS" panose="030F0702030302020204" pitchFamily="66" charset="0"/>
              </a:rPr>
              <a:t>unitcells</a:t>
            </a:r>
            <a:endParaRPr lang="en-US" altLang="ko-KR" sz="2800" b="0" dirty="0">
              <a:latin typeface="Comic Sans MS" panose="030F0702030302020204" pitchFamily="66" charset="0"/>
            </a:endParaRPr>
          </a:p>
        </p:txBody>
      </p:sp>
    </p:spTree>
    <p:extLst>
      <p:ext uri="{BB962C8B-B14F-4D97-AF65-F5344CB8AC3E}">
        <p14:creationId xmlns:p14="http://schemas.microsoft.com/office/powerpoint/2010/main" val="1743271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9683" y="207402"/>
            <a:ext cx="5939860" cy="707886"/>
          </a:xfrm>
          <a:prstGeom prst="rect">
            <a:avLst/>
          </a:prstGeom>
          <a:noFill/>
        </p:spPr>
        <p:txBody>
          <a:bodyPr wrap="square" rtlCol="0">
            <a:spAutoFit/>
          </a:bodyPr>
          <a:lstStyle/>
          <a:p>
            <a:pPr algn="ctr"/>
            <a:r>
              <a:rPr lang="en-US" altLang="ko-KR" sz="4000" b="0" u="sng" dirty="0">
                <a:latin typeface="Comic Sans MS" panose="030F0702030302020204" pitchFamily="66" charset="0"/>
              </a:rPr>
              <a:t>Collaborators </a:t>
            </a:r>
            <a:endParaRPr lang="ko-KR" altLang="en-US" sz="4000" b="0" u="sng" dirty="0">
              <a:latin typeface="Comic Sans MS" panose="030F0702030302020204" pitchFamily="66" charset="0"/>
            </a:endParaRPr>
          </a:p>
        </p:txBody>
      </p:sp>
      <p:sp>
        <p:nvSpPr>
          <p:cNvPr id="8" name="TextBox 7"/>
          <p:cNvSpPr txBox="1"/>
          <p:nvPr/>
        </p:nvSpPr>
        <p:spPr>
          <a:xfrm>
            <a:off x="774565" y="4386565"/>
            <a:ext cx="11060429" cy="646331"/>
          </a:xfrm>
          <a:prstGeom prst="rect">
            <a:avLst/>
          </a:prstGeom>
          <a:noFill/>
        </p:spPr>
        <p:txBody>
          <a:bodyPr wrap="square" rtlCol="0">
            <a:spAutoFit/>
          </a:bodyPr>
          <a:lstStyle/>
          <a:p>
            <a:pPr algn="ctr"/>
            <a:r>
              <a:rPr lang="en-US" altLang="ko-KR" sz="3600" b="0" u="sng" dirty="0">
                <a:latin typeface="Comic Sans MS" panose="030F0702030302020204" pitchFamily="66" charset="0"/>
              </a:rPr>
              <a:t>Reference </a:t>
            </a:r>
            <a:endParaRPr lang="ko-KR" altLang="en-US" sz="3600" b="0" u="sng" dirty="0">
              <a:latin typeface="Comic Sans MS" panose="030F0702030302020204" pitchFamily="66" charset="0"/>
            </a:endParaRPr>
          </a:p>
        </p:txBody>
      </p:sp>
      <p:sp>
        <p:nvSpPr>
          <p:cNvPr id="9" name="TextBox 8"/>
          <p:cNvSpPr txBox="1"/>
          <p:nvPr/>
        </p:nvSpPr>
        <p:spPr>
          <a:xfrm>
            <a:off x="18714" y="5036891"/>
            <a:ext cx="12954317" cy="4093428"/>
          </a:xfrm>
          <a:prstGeom prst="rect">
            <a:avLst/>
          </a:prstGeom>
          <a:noFill/>
        </p:spPr>
        <p:txBody>
          <a:bodyPr wrap="square" rtlCol="0">
            <a:spAutoFit/>
          </a:bodyPr>
          <a:lstStyle/>
          <a:p>
            <a:pPr marL="406394" indent="-406394" algn="l">
              <a:buFont typeface="Arial" panose="020B0604020202020204" pitchFamily="34" charset="0"/>
              <a:buChar char="•"/>
            </a:pPr>
            <a:r>
              <a:rPr lang="en-US" altLang="ko-KR" sz="2000" b="0" dirty="0">
                <a:latin typeface="Comic Sans MS" panose="030F0702030302020204" pitchFamily="66" charset="0"/>
              </a:rPr>
              <a:t>J.-W. </a:t>
            </a:r>
            <a:r>
              <a:rPr lang="en-US" altLang="ko-KR" sz="2000" b="0" dirty="0" err="1">
                <a:latin typeface="Comic Sans MS" panose="030F0702030302020204" pitchFamily="66" charset="0"/>
              </a:rPr>
              <a:t>Rhim</a:t>
            </a:r>
            <a:r>
              <a:rPr lang="en-US" altLang="ko-KR" sz="2000" b="0" dirty="0">
                <a:latin typeface="Comic Sans MS" panose="030F0702030302020204" pitchFamily="66" charset="0"/>
              </a:rPr>
              <a:t> and BJY, “Classification of flat bands according to the band-crossing singularities of Bloch wave functions”, Physical Review B 99, 045107 (2019)</a:t>
            </a:r>
          </a:p>
          <a:p>
            <a:pPr marL="406394" indent="-406394" algn="l">
              <a:buFont typeface="Arial" panose="020B0604020202020204" pitchFamily="34" charset="0"/>
              <a:buChar char="•"/>
            </a:pPr>
            <a:r>
              <a:rPr lang="en-US" altLang="ko-KR" sz="2000" b="0" dirty="0">
                <a:latin typeface="Comic Sans MS" panose="030F0702030302020204" pitchFamily="66" charset="0"/>
              </a:rPr>
              <a:t>J.-W. </a:t>
            </a:r>
            <a:r>
              <a:rPr lang="en-US" altLang="ko-KR" sz="2000" b="0" dirty="0" err="1">
                <a:latin typeface="Comic Sans MS" panose="030F0702030302020204" pitchFamily="66" charset="0"/>
              </a:rPr>
              <a:t>Rhim</a:t>
            </a:r>
            <a:r>
              <a:rPr lang="en-US" altLang="ko-KR" sz="2000" b="0" dirty="0">
                <a:latin typeface="Comic Sans MS" panose="030F0702030302020204" pitchFamily="66" charset="0"/>
              </a:rPr>
              <a:t>, K. Kim,  and BJY, “Quantum distance and anomalous Landau levels of flat bands”, Nature 584, 59-63 (2020)</a:t>
            </a:r>
          </a:p>
          <a:p>
            <a:pPr marL="406394" indent="-406394" algn="l">
              <a:buFont typeface="Arial" panose="020B0604020202020204" pitchFamily="34" charset="0"/>
              <a:buChar char="•"/>
            </a:pPr>
            <a:r>
              <a:rPr lang="en-US" altLang="ko-KR" sz="2000" b="0" dirty="0">
                <a:latin typeface="Comic Sans MS" panose="030F0702030302020204" pitchFamily="66" charset="0"/>
              </a:rPr>
              <a:t>J.-W. </a:t>
            </a:r>
            <a:r>
              <a:rPr lang="en-US" altLang="ko-KR" sz="2000" b="0" dirty="0" err="1">
                <a:latin typeface="Comic Sans MS" panose="030F0702030302020204" pitchFamily="66" charset="0"/>
              </a:rPr>
              <a:t>Rhim</a:t>
            </a:r>
            <a:r>
              <a:rPr lang="en-US" altLang="ko-KR" sz="2000" b="0" dirty="0">
                <a:latin typeface="Comic Sans MS" panose="030F0702030302020204" pitchFamily="66" charset="0"/>
              </a:rPr>
              <a:t>, and BJY, “Singular flat bands”, Advances in Physics X, 6:1, 1901606 (2021).</a:t>
            </a:r>
          </a:p>
          <a:p>
            <a:pPr marL="406394" indent="-406394" algn="l">
              <a:buFont typeface="Arial" panose="020B0604020202020204" pitchFamily="34" charset="0"/>
              <a:buChar char="•"/>
            </a:pPr>
            <a:r>
              <a:rPr lang="en-US" altLang="ko-KR" sz="2000" dirty="0">
                <a:latin typeface="Comic Sans MS" panose="030F0702030302020204" pitchFamily="66" charset="0"/>
              </a:rPr>
              <a:t>Y. Hwang</a:t>
            </a:r>
            <a:r>
              <a:rPr lang="en-US" altLang="ko-KR" sz="2000" b="0" dirty="0">
                <a:latin typeface="Comic Sans MS" panose="030F0702030302020204" pitchFamily="66" charset="0"/>
              </a:rPr>
              <a:t>, J. Jung, J.-W. </a:t>
            </a:r>
            <a:r>
              <a:rPr lang="en-US" altLang="ko-KR" sz="2000" b="0" dirty="0" err="1">
                <a:latin typeface="Comic Sans MS" panose="030F0702030302020204" pitchFamily="66" charset="0"/>
              </a:rPr>
              <a:t>Rhim</a:t>
            </a:r>
            <a:r>
              <a:rPr lang="en-US" altLang="ko-KR" sz="2000" b="0" dirty="0">
                <a:latin typeface="Comic Sans MS" panose="030F0702030302020204" pitchFamily="66" charset="0"/>
              </a:rPr>
              <a:t>,  and BJY, “Wave function geometry of band crossing points in two-dimensions”, </a:t>
            </a:r>
            <a:r>
              <a:rPr lang="en-US" altLang="ko-KR" sz="2000" b="0" dirty="0" err="1">
                <a:latin typeface="Comic Sans MS" panose="030F0702030302020204" pitchFamily="66" charset="0"/>
              </a:rPr>
              <a:t>Physial</a:t>
            </a:r>
            <a:r>
              <a:rPr lang="en-US" altLang="ko-KR" sz="2000" b="0" dirty="0">
                <a:latin typeface="Comic Sans MS" panose="030F0702030302020204" pitchFamily="66" charset="0"/>
              </a:rPr>
              <a:t> Review B 103, L241102 (2021)</a:t>
            </a:r>
          </a:p>
          <a:p>
            <a:pPr marL="406394" indent="-406394" algn="l">
              <a:buFont typeface="Arial" panose="020B0604020202020204" pitchFamily="34" charset="0"/>
              <a:buChar char="•"/>
            </a:pPr>
            <a:r>
              <a:rPr lang="en-US" altLang="ko-KR" sz="2000" dirty="0">
                <a:latin typeface="Comic Sans MS" panose="030F0702030302020204" pitchFamily="66" charset="0"/>
              </a:rPr>
              <a:t>Y. Hwang</a:t>
            </a:r>
            <a:r>
              <a:rPr lang="en-US" altLang="ko-KR" sz="2000" b="0" dirty="0">
                <a:latin typeface="Comic Sans MS" panose="030F0702030302020204" pitchFamily="66" charset="0"/>
              </a:rPr>
              <a:t>, J.-W. </a:t>
            </a:r>
            <a:r>
              <a:rPr lang="en-US" altLang="ko-KR" sz="2000" b="0" dirty="0" err="1">
                <a:latin typeface="Comic Sans MS" panose="030F0702030302020204" pitchFamily="66" charset="0"/>
              </a:rPr>
              <a:t>Rhim</a:t>
            </a:r>
            <a:r>
              <a:rPr lang="en-US" altLang="ko-KR" sz="2000" b="0" dirty="0">
                <a:latin typeface="Comic Sans MS" panose="030F0702030302020204" pitchFamily="66" charset="0"/>
              </a:rPr>
              <a:t>,  and BJY, “Flat bands with band crossing enforced by symmetry representation”, </a:t>
            </a:r>
            <a:r>
              <a:rPr lang="en-US" altLang="ko-KR" sz="2000" b="0" dirty="0" err="1">
                <a:latin typeface="Comic Sans MS" panose="030F0702030302020204" pitchFamily="66" charset="0"/>
              </a:rPr>
              <a:t>Physial</a:t>
            </a:r>
            <a:r>
              <a:rPr lang="en-US" altLang="ko-KR" sz="2000" b="0" dirty="0">
                <a:latin typeface="Comic Sans MS" panose="030F0702030302020204" pitchFamily="66" charset="0"/>
              </a:rPr>
              <a:t> Review B 104, L081104 (2021)</a:t>
            </a:r>
          </a:p>
          <a:p>
            <a:pPr marL="406394" indent="-406394" algn="l">
              <a:buFont typeface="Arial" panose="020B0604020202020204" pitchFamily="34" charset="0"/>
              <a:buChar char="•"/>
            </a:pPr>
            <a:r>
              <a:rPr lang="en-US" altLang="ko-KR" sz="2000" dirty="0">
                <a:latin typeface="Comic Sans MS" panose="030F0702030302020204" pitchFamily="66" charset="0"/>
              </a:rPr>
              <a:t>Y. Hwang</a:t>
            </a:r>
            <a:r>
              <a:rPr lang="en-US" altLang="ko-KR" sz="2000" b="0" dirty="0">
                <a:latin typeface="Comic Sans MS" panose="030F0702030302020204" pitchFamily="66" charset="0"/>
              </a:rPr>
              <a:t>, J.-W. </a:t>
            </a:r>
            <a:r>
              <a:rPr lang="en-US" altLang="ko-KR" sz="2000" b="0" dirty="0" err="1">
                <a:latin typeface="Comic Sans MS" panose="030F0702030302020204" pitchFamily="66" charset="0"/>
              </a:rPr>
              <a:t>Rhim</a:t>
            </a:r>
            <a:r>
              <a:rPr lang="en-US" altLang="ko-KR" sz="2000" b="0" dirty="0">
                <a:latin typeface="Comic Sans MS" panose="030F0702030302020204" pitchFamily="66" charset="0"/>
              </a:rPr>
              <a:t>,  and BJY, “General construction of flat bands with and without band crossings based on the wave function singularity”, </a:t>
            </a:r>
            <a:r>
              <a:rPr lang="en-US" altLang="ko-KR" sz="2000" b="0" dirty="0" err="1">
                <a:latin typeface="Comic Sans MS" panose="030F0702030302020204" pitchFamily="66" charset="0"/>
              </a:rPr>
              <a:t>Physial</a:t>
            </a:r>
            <a:r>
              <a:rPr lang="en-US" altLang="ko-KR" sz="2000" b="0" dirty="0">
                <a:latin typeface="Comic Sans MS" panose="030F0702030302020204" pitchFamily="66" charset="0"/>
              </a:rPr>
              <a:t> Review B 104, 085144 (2021)</a:t>
            </a:r>
          </a:p>
          <a:p>
            <a:pPr marL="406394" indent="-406394" algn="l">
              <a:buFont typeface="Arial" panose="020B0604020202020204" pitchFamily="34" charset="0"/>
              <a:buChar char="•"/>
            </a:pPr>
            <a:r>
              <a:rPr lang="en-US" altLang="ko-KR" sz="2000" dirty="0">
                <a:latin typeface="Comic Sans MS" panose="030F0702030302020204" pitchFamily="66" charset="0"/>
              </a:rPr>
              <a:t>Y. Hwang</a:t>
            </a:r>
            <a:r>
              <a:rPr lang="en-US" altLang="ko-KR" sz="2000" b="0" dirty="0">
                <a:latin typeface="Comic Sans MS" panose="030F0702030302020204" pitchFamily="66" charset="0"/>
              </a:rPr>
              <a:t>, J.-W. </a:t>
            </a:r>
            <a:r>
              <a:rPr lang="en-US" altLang="ko-KR" sz="2000" b="0" dirty="0" err="1">
                <a:latin typeface="Comic Sans MS" panose="030F0702030302020204" pitchFamily="66" charset="0"/>
              </a:rPr>
              <a:t>Rhim</a:t>
            </a:r>
            <a:r>
              <a:rPr lang="en-US" altLang="ko-KR" sz="2000" b="0" dirty="0">
                <a:latin typeface="Comic Sans MS" panose="030F0702030302020204" pitchFamily="66" charset="0"/>
              </a:rPr>
              <a:t>,  and BJY, “Geometric characterization of anomalous Landau levels of isolated flat bands”, Nature Communications (2021)</a:t>
            </a:r>
          </a:p>
        </p:txBody>
      </p:sp>
      <p:grpSp>
        <p:nvGrpSpPr>
          <p:cNvPr id="7" name="그룹 6">
            <a:extLst>
              <a:ext uri="{FF2B5EF4-FFF2-40B4-BE49-F238E27FC236}">
                <a16:creationId xmlns:a16="http://schemas.microsoft.com/office/drawing/2014/main" id="{FC482D1F-71FE-4D6F-BBF6-430614CC74CD}"/>
              </a:ext>
            </a:extLst>
          </p:cNvPr>
          <p:cNvGrpSpPr/>
          <p:nvPr/>
        </p:nvGrpSpPr>
        <p:grpSpPr>
          <a:xfrm>
            <a:off x="6676182" y="995117"/>
            <a:ext cx="2747068" cy="3115929"/>
            <a:chOff x="3743684" y="992729"/>
            <a:chExt cx="2747068" cy="3115929"/>
          </a:xfrm>
        </p:grpSpPr>
        <p:sp>
          <p:nvSpPr>
            <p:cNvPr id="5" name="TextBox 4"/>
            <p:cNvSpPr txBox="1"/>
            <p:nvPr/>
          </p:nvSpPr>
          <p:spPr>
            <a:xfrm>
              <a:off x="3743684" y="992729"/>
              <a:ext cx="2747068" cy="707886"/>
            </a:xfrm>
            <a:prstGeom prst="rect">
              <a:avLst/>
            </a:prstGeom>
            <a:noFill/>
          </p:spPr>
          <p:txBody>
            <a:bodyPr wrap="square" rtlCol="0">
              <a:spAutoFit/>
            </a:bodyPr>
            <a:lstStyle/>
            <a:p>
              <a:pPr algn="ctr"/>
              <a:r>
                <a:rPr lang="en-US" altLang="ko-KR" sz="2000" b="0" dirty="0">
                  <a:latin typeface="Comic Sans MS" panose="030F0702030302020204" pitchFamily="66" charset="0"/>
                </a:rPr>
                <a:t>Dr. </a:t>
              </a:r>
              <a:r>
                <a:rPr lang="en-US" altLang="ko-KR" sz="2000" b="0" dirty="0" err="1">
                  <a:latin typeface="Comic Sans MS" panose="030F0702030302020204" pitchFamily="66" charset="0"/>
                </a:rPr>
                <a:t>Kyoo</a:t>
              </a:r>
              <a:r>
                <a:rPr lang="en-US" altLang="ko-KR" sz="2000" b="0" dirty="0">
                  <a:latin typeface="Comic Sans MS" panose="030F0702030302020204" pitchFamily="66" charset="0"/>
                </a:rPr>
                <a:t> Kim</a:t>
              </a:r>
            </a:p>
            <a:p>
              <a:pPr algn="ctr"/>
              <a:r>
                <a:rPr lang="en-US" altLang="ko-KR" sz="2000" b="0" dirty="0">
                  <a:latin typeface="Comic Sans MS" panose="030F0702030302020204" pitchFamily="66" charset="0"/>
                </a:rPr>
                <a:t> (KAERI)</a:t>
              </a:r>
              <a:endParaRPr lang="en-US" altLang="ko-KR" sz="2000" b="0" dirty="0">
                <a:solidFill>
                  <a:schemeClr val="bg1">
                    <a:lumMod val="75000"/>
                  </a:schemeClr>
                </a:solidFill>
                <a:latin typeface="Comic Sans MS" panose="030F0702030302020204" pitchFamily="66" charset="0"/>
              </a:endParaRPr>
            </a:p>
          </p:txBody>
        </p:sp>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201" y="1719279"/>
              <a:ext cx="1792035" cy="2389379"/>
            </a:xfrm>
            <a:prstGeom prst="rect">
              <a:avLst/>
            </a:prstGeom>
          </p:spPr>
        </p:pic>
      </p:grpSp>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3852" y="1772288"/>
            <a:ext cx="1792036" cy="2338758"/>
          </a:xfrm>
          <a:prstGeom prst="rect">
            <a:avLst/>
          </a:prstGeom>
        </p:spPr>
      </p:pic>
      <p:sp>
        <p:nvSpPr>
          <p:cNvPr id="10" name="TextBox 9"/>
          <p:cNvSpPr txBox="1"/>
          <p:nvPr/>
        </p:nvSpPr>
        <p:spPr>
          <a:xfrm>
            <a:off x="357762" y="1001277"/>
            <a:ext cx="3789221" cy="707886"/>
          </a:xfrm>
          <a:prstGeom prst="rect">
            <a:avLst/>
          </a:prstGeom>
          <a:noFill/>
        </p:spPr>
        <p:txBody>
          <a:bodyPr wrap="square" rtlCol="0">
            <a:spAutoFit/>
          </a:bodyPr>
          <a:lstStyle/>
          <a:p>
            <a:pPr algn="ctr"/>
            <a:r>
              <a:rPr lang="en-US" altLang="ko-KR" sz="2000" b="0" dirty="0">
                <a:latin typeface="Comic Sans MS" panose="030F0702030302020204" pitchFamily="66" charset="0"/>
              </a:rPr>
              <a:t>Prof. Jun-Won </a:t>
            </a:r>
            <a:r>
              <a:rPr lang="en-US" altLang="ko-KR" sz="2000" b="0" dirty="0" err="1">
                <a:latin typeface="Comic Sans MS" panose="030F0702030302020204" pitchFamily="66" charset="0"/>
              </a:rPr>
              <a:t>Rhim</a:t>
            </a:r>
            <a:endParaRPr lang="en-US" altLang="ko-KR" sz="2000" b="0" dirty="0">
              <a:latin typeface="Comic Sans MS" panose="030F0702030302020204" pitchFamily="66" charset="0"/>
            </a:endParaRPr>
          </a:p>
          <a:p>
            <a:pPr algn="ctr"/>
            <a:r>
              <a:rPr lang="en-US" altLang="ko-KR" sz="2000" b="0" dirty="0">
                <a:latin typeface="Comic Sans MS" panose="030F0702030302020204" pitchFamily="66" charset="0"/>
              </a:rPr>
              <a:t> (</a:t>
            </a:r>
            <a:r>
              <a:rPr lang="en-US" altLang="ko-KR" sz="2000" b="0" dirty="0" err="1">
                <a:latin typeface="Comic Sans MS" panose="030F0702030302020204" pitchFamily="66" charset="0"/>
              </a:rPr>
              <a:t>Ajou</a:t>
            </a:r>
            <a:r>
              <a:rPr lang="en-US" altLang="ko-KR" sz="2000" b="0" dirty="0">
                <a:latin typeface="Comic Sans MS" panose="030F0702030302020204" pitchFamily="66" charset="0"/>
              </a:rPr>
              <a:t> University)</a:t>
            </a:r>
            <a:endParaRPr lang="en-US" altLang="ko-KR" sz="2000" b="0" dirty="0">
              <a:solidFill>
                <a:schemeClr val="bg1">
                  <a:lumMod val="75000"/>
                </a:schemeClr>
              </a:solidFill>
              <a:latin typeface="Comic Sans MS" panose="030F0702030302020204" pitchFamily="66" charset="0"/>
            </a:endParaRPr>
          </a:p>
        </p:txBody>
      </p:sp>
      <p:sp>
        <p:nvSpPr>
          <p:cNvPr id="12" name="TextBox 11">
            <a:extLst>
              <a:ext uri="{FF2B5EF4-FFF2-40B4-BE49-F238E27FC236}">
                <a16:creationId xmlns:a16="http://schemas.microsoft.com/office/drawing/2014/main" id="{D6D6F775-AFD4-4BE7-8069-C7DB8F90084F}"/>
              </a:ext>
            </a:extLst>
          </p:cNvPr>
          <p:cNvSpPr txBox="1"/>
          <p:nvPr/>
        </p:nvSpPr>
        <p:spPr>
          <a:xfrm>
            <a:off x="9399543" y="1000545"/>
            <a:ext cx="2747068" cy="707886"/>
          </a:xfrm>
          <a:prstGeom prst="rect">
            <a:avLst/>
          </a:prstGeom>
          <a:noFill/>
        </p:spPr>
        <p:txBody>
          <a:bodyPr wrap="square" rtlCol="0">
            <a:spAutoFit/>
          </a:bodyPr>
          <a:lstStyle/>
          <a:p>
            <a:pPr algn="ctr"/>
            <a:r>
              <a:rPr lang="en-US" altLang="ko-KR" sz="2000" b="0" dirty="0" err="1">
                <a:latin typeface="Comic Sans MS" panose="030F0702030302020204" pitchFamily="66" charset="0"/>
              </a:rPr>
              <a:t>Junseo</a:t>
            </a:r>
            <a:r>
              <a:rPr lang="en-US" altLang="ko-KR" sz="2000" b="0" dirty="0">
                <a:latin typeface="Comic Sans MS" panose="030F0702030302020204" pitchFamily="66" charset="0"/>
              </a:rPr>
              <a:t> Jung</a:t>
            </a:r>
          </a:p>
          <a:p>
            <a:pPr algn="ctr"/>
            <a:r>
              <a:rPr lang="en-US" altLang="ko-KR" sz="2000" b="0" dirty="0">
                <a:latin typeface="Comic Sans MS" panose="030F0702030302020204" pitchFamily="66" charset="0"/>
              </a:rPr>
              <a:t> (SNU)</a:t>
            </a:r>
            <a:endParaRPr lang="en-US" altLang="ko-KR" sz="2000" b="0" dirty="0">
              <a:solidFill>
                <a:schemeClr val="bg1">
                  <a:lumMod val="75000"/>
                </a:schemeClr>
              </a:solidFill>
              <a:latin typeface="Comic Sans MS" panose="030F0702030302020204" pitchFamily="66" charset="0"/>
            </a:endParaRPr>
          </a:p>
        </p:txBody>
      </p:sp>
      <p:grpSp>
        <p:nvGrpSpPr>
          <p:cNvPr id="13" name="그룹 12">
            <a:extLst>
              <a:ext uri="{FF2B5EF4-FFF2-40B4-BE49-F238E27FC236}">
                <a16:creationId xmlns:a16="http://schemas.microsoft.com/office/drawing/2014/main" id="{7FE3EE9D-B606-4BA3-B8A8-0891F91733AE}"/>
              </a:ext>
            </a:extLst>
          </p:cNvPr>
          <p:cNvGrpSpPr/>
          <p:nvPr/>
        </p:nvGrpSpPr>
        <p:grpSpPr>
          <a:xfrm>
            <a:off x="3781510" y="1024601"/>
            <a:ext cx="2747068" cy="3109101"/>
            <a:chOff x="6652475" y="1016515"/>
            <a:chExt cx="2747068" cy="3109101"/>
          </a:xfrm>
        </p:grpSpPr>
        <p:sp>
          <p:nvSpPr>
            <p:cNvPr id="11" name="TextBox 10">
              <a:extLst>
                <a:ext uri="{FF2B5EF4-FFF2-40B4-BE49-F238E27FC236}">
                  <a16:creationId xmlns:a16="http://schemas.microsoft.com/office/drawing/2014/main" id="{2D278969-BFFC-44FF-B654-7D28642C249F}"/>
                </a:ext>
              </a:extLst>
            </p:cNvPr>
            <p:cNvSpPr txBox="1"/>
            <p:nvPr/>
          </p:nvSpPr>
          <p:spPr>
            <a:xfrm>
              <a:off x="6652475" y="1016515"/>
              <a:ext cx="2747068" cy="707886"/>
            </a:xfrm>
            <a:prstGeom prst="rect">
              <a:avLst/>
            </a:prstGeom>
            <a:noFill/>
          </p:spPr>
          <p:txBody>
            <a:bodyPr wrap="square" rtlCol="0">
              <a:spAutoFit/>
            </a:bodyPr>
            <a:lstStyle/>
            <a:p>
              <a:pPr algn="ctr"/>
              <a:r>
                <a:rPr lang="en-US" altLang="ko-KR" sz="2000" b="0" dirty="0" err="1">
                  <a:latin typeface="Comic Sans MS" panose="030F0702030302020204" pitchFamily="66" charset="0"/>
                </a:rPr>
                <a:t>Yoonseok</a:t>
              </a:r>
              <a:r>
                <a:rPr lang="en-US" altLang="ko-KR" sz="2000" b="0" dirty="0">
                  <a:latin typeface="Comic Sans MS" panose="030F0702030302020204" pitchFamily="66" charset="0"/>
                </a:rPr>
                <a:t> Hwang</a:t>
              </a:r>
            </a:p>
            <a:p>
              <a:pPr algn="ctr"/>
              <a:r>
                <a:rPr lang="en-US" altLang="ko-KR" sz="2000" b="0" dirty="0">
                  <a:latin typeface="Comic Sans MS" panose="030F0702030302020204" pitchFamily="66" charset="0"/>
                </a:rPr>
                <a:t> (SNU=&gt; UIUC)</a:t>
              </a:r>
              <a:endParaRPr lang="en-US" altLang="ko-KR" sz="2000" b="0" dirty="0">
                <a:solidFill>
                  <a:schemeClr val="bg1">
                    <a:lumMod val="75000"/>
                  </a:schemeClr>
                </a:solidFill>
                <a:latin typeface="Comic Sans MS" panose="030F0702030302020204" pitchFamily="66" charset="0"/>
              </a:endParaRPr>
            </a:p>
          </p:txBody>
        </p:sp>
        <p:pic>
          <p:nvPicPr>
            <p:cNvPr id="2050" name="Picture 2" descr="https://lh3.googleusercontent.com/t3eTpEo1InohngrgsHvYf-ceoMyzwII-5jYJ5BsDztBirh6jiJ5WqARL0dBrPfDZRnP4G4XjokjhmPW-XIDmbUL5Ql1X6y6KFg7FyxaeNkkKgGwrsVUZYTABYndTqsnd5w=w1280">
              <a:extLst>
                <a:ext uri="{FF2B5EF4-FFF2-40B4-BE49-F238E27FC236}">
                  <a16:creationId xmlns:a16="http://schemas.microsoft.com/office/drawing/2014/main" id="{83E85C66-5D24-4303-8445-2CD7956DB9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0656" y="1737273"/>
              <a:ext cx="1792035" cy="238834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a:extLst>
              <a:ext uri="{FF2B5EF4-FFF2-40B4-BE49-F238E27FC236}">
                <a16:creationId xmlns:a16="http://schemas.microsoft.com/office/drawing/2014/main" id="{17004EAD-8FBC-4B9C-8D83-CE88E942AC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8913" y="1708431"/>
            <a:ext cx="1792035" cy="238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91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 name="이미지" descr="이미지"/>
          <p:cNvPicPr>
            <a:picLocks noChangeAspect="1"/>
          </p:cNvPicPr>
          <p:nvPr/>
        </p:nvPicPr>
        <p:blipFill>
          <a:blip r:embed="rId3">
            <a:extLst/>
          </a:blip>
          <a:stretch>
            <a:fillRect/>
          </a:stretch>
        </p:blipFill>
        <p:spPr>
          <a:xfrm>
            <a:off x="741129" y="2204870"/>
            <a:ext cx="5570670" cy="5343860"/>
          </a:xfrm>
          <a:prstGeom prst="rect">
            <a:avLst/>
          </a:prstGeom>
          <a:ln w="12700">
            <a:miter lim="400000"/>
          </a:ln>
        </p:spPr>
      </p:pic>
      <p:pic>
        <p:nvPicPr>
          <p:cNvPr id="932" name="이미지" descr="이미지"/>
          <p:cNvPicPr>
            <a:picLocks noChangeAspect="1"/>
          </p:cNvPicPr>
          <p:nvPr/>
        </p:nvPicPr>
        <p:blipFill>
          <a:blip r:embed="rId4">
            <a:extLst/>
          </a:blip>
          <a:stretch>
            <a:fillRect/>
          </a:stretch>
        </p:blipFill>
        <p:spPr>
          <a:xfrm>
            <a:off x="7311835" y="3497316"/>
            <a:ext cx="5570669" cy="4100632"/>
          </a:xfrm>
          <a:prstGeom prst="rect">
            <a:avLst/>
          </a:prstGeom>
          <a:ln w="12700">
            <a:miter lim="400000"/>
          </a:ln>
        </p:spPr>
      </p:pic>
      <p:sp>
        <p:nvSpPr>
          <p:cNvPr id="933" name="화살표"/>
          <p:cNvSpPr/>
          <p:nvPr/>
        </p:nvSpPr>
        <p:spPr>
          <a:xfrm>
            <a:off x="6708276" y="4918473"/>
            <a:ext cx="1201723" cy="800101"/>
          </a:xfrm>
          <a:prstGeom prst="rightArrow">
            <a:avLst>
              <a:gd name="adj1" fmla="val 57567"/>
              <a:gd name="adj2" fmla="val 90631"/>
            </a:avLst>
          </a:prstGeom>
          <a:solidFill>
            <a:srgbClr val="929292"/>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34" name="Non-contractible loop states (NLSs)"/>
          <p:cNvSpPr txBox="1"/>
          <p:nvPr/>
        </p:nvSpPr>
        <p:spPr>
          <a:xfrm>
            <a:off x="4158942" y="7709724"/>
            <a:ext cx="5547994"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latin typeface="Comic Sans MS" panose="030F0702030302020204" pitchFamily="66" charset="0"/>
              </a:rPr>
              <a:t>Non-contractible loop states (NLSs)</a:t>
            </a:r>
          </a:p>
        </p:txBody>
      </p:sp>
      <p:sp>
        <p:nvSpPr>
          <p:cNvPr id="935" name="D. Bergman, et al PRB 78 125104 (2008)"/>
          <p:cNvSpPr txBox="1"/>
          <p:nvPr/>
        </p:nvSpPr>
        <p:spPr>
          <a:xfrm>
            <a:off x="8850809" y="9304151"/>
            <a:ext cx="4177427" cy="36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700" b="0">
                <a:latin typeface="Times"/>
                <a:ea typeface="Times"/>
                <a:cs typeface="Times"/>
                <a:sym typeface="Times"/>
              </a:defRPr>
            </a:pPr>
            <a:r>
              <a:rPr dirty="0">
                <a:latin typeface="Comic Sans MS" panose="030F0702030302020204" pitchFamily="66" charset="0"/>
              </a:rPr>
              <a:t>D. Bergman, et al PRB </a:t>
            </a:r>
            <a:r>
              <a:rPr b="1" dirty="0">
                <a:latin typeface="Comic Sans MS" panose="030F0702030302020204" pitchFamily="66" charset="0"/>
              </a:rPr>
              <a:t>78</a:t>
            </a:r>
            <a:r>
              <a:rPr dirty="0">
                <a:latin typeface="Comic Sans MS" panose="030F0702030302020204" pitchFamily="66" charset="0"/>
              </a:rPr>
              <a:t> 125104 (2008)</a:t>
            </a:r>
          </a:p>
        </p:txBody>
      </p:sp>
      <p:sp>
        <p:nvSpPr>
          <p:cNvPr id="940" name="연결선"/>
          <p:cNvSpPr/>
          <p:nvPr/>
        </p:nvSpPr>
        <p:spPr>
          <a:xfrm>
            <a:off x="6160866" y="3140152"/>
            <a:ext cx="2964001" cy="1262271"/>
          </a:xfrm>
          <a:custGeom>
            <a:avLst/>
            <a:gdLst/>
            <a:ahLst/>
            <a:cxnLst>
              <a:cxn ang="0">
                <a:pos x="wd2" y="hd2"/>
              </a:cxn>
              <a:cxn ang="5400000">
                <a:pos x="wd2" y="hd2"/>
              </a:cxn>
              <a:cxn ang="10800000">
                <a:pos x="wd2" y="hd2"/>
              </a:cxn>
              <a:cxn ang="16200000">
                <a:pos x="wd2" y="hd2"/>
              </a:cxn>
            </a:cxnLst>
            <a:rect l="0" t="0" r="r" b="b"/>
            <a:pathLst>
              <a:path w="21600" h="18772" extrusionOk="0">
                <a:moveTo>
                  <a:pt x="0" y="1266"/>
                </a:moveTo>
                <a:cubicBezTo>
                  <a:pt x="9132" y="-2828"/>
                  <a:pt x="16332" y="3007"/>
                  <a:pt x="21600" y="18772"/>
                </a:cubicBezTo>
              </a:path>
            </a:pathLst>
          </a:custGeom>
          <a:ln w="25400">
            <a:solidFill>
              <a:srgbClr val="000000"/>
            </a:solidFill>
            <a:custDash>
              <a:ds d="200000" sp="200000"/>
            </a:custDash>
            <a:miter lim="400000"/>
            <a:tailEnd type="triangle"/>
          </a:ln>
        </p:spPr>
        <p:txBody>
          <a:bodyPr/>
          <a:lstStyle/>
          <a:p>
            <a:endParaRPr/>
          </a:p>
        </p:txBody>
      </p:sp>
      <p:sp>
        <p:nvSpPr>
          <p:cNvPr id="941" name="연결선"/>
          <p:cNvSpPr/>
          <p:nvPr/>
        </p:nvSpPr>
        <p:spPr>
          <a:xfrm>
            <a:off x="6244964" y="3791725"/>
            <a:ext cx="2981942" cy="21512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245" y="1350"/>
                  <a:pt x="17445" y="8550"/>
                  <a:pt x="21600" y="21600"/>
                </a:cubicBezTo>
              </a:path>
            </a:pathLst>
          </a:custGeom>
          <a:ln w="25400">
            <a:solidFill>
              <a:srgbClr val="000000"/>
            </a:solidFill>
            <a:custDash>
              <a:ds d="200000" sp="200000"/>
            </a:custDash>
            <a:miter lim="400000"/>
            <a:tailEnd type="triangle"/>
          </a:ln>
        </p:spPr>
        <p:txBody>
          <a:bodyPr/>
          <a:lstStyle/>
          <a:p>
            <a:endParaRPr/>
          </a:p>
        </p:txBody>
      </p:sp>
      <p:sp>
        <p:nvSpPr>
          <p:cNvPr id="938" name="Kagome lattice on a torus…"/>
          <p:cNvSpPr txBox="1"/>
          <p:nvPr/>
        </p:nvSpPr>
        <p:spPr>
          <a:xfrm>
            <a:off x="7312722" y="6744837"/>
            <a:ext cx="5568895"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b="0"/>
            </a:pPr>
            <a:r>
              <a:rPr dirty="0">
                <a:latin typeface="Comic Sans MS" panose="030F0702030302020204" pitchFamily="66" charset="0"/>
              </a:rPr>
              <a:t>Kagome lattice on a torus </a:t>
            </a:r>
          </a:p>
          <a:p>
            <a:pPr>
              <a:defRPr sz="2000" b="0"/>
            </a:pPr>
            <a:r>
              <a:rPr dirty="0">
                <a:latin typeface="Comic Sans MS" panose="030F0702030302020204" pitchFamily="66" charset="0"/>
              </a:rPr>
              <a:t>(periodic boundary condition)</a:t>
            </a:r>
          </a:p>
        </p:txBody>
      </p:sp>
      <p:sp>
        <p:nvSpPr>
          <p:cNvPr id="11"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Non-contractible loop states</a:t>
            </a:r>
            <a:endParaRPr sz="4400" b="0" dirty="0">
              <a:latin typeface="Comic Sans MS" panose="030F0702030302020204" pitchFamily="66" charset="0"/>
            </a:endParaRPr>
          </a:p>
        </p:txBody>
      </p:sp>
    </p:spTree>
    <p:extLst>
      <p:ext uri="{BB962C8B-B14F-4D97-AF65-F5344CB8AC3E}">
        <p14:creationId xmlns:p14="http://schemas.microsoft.com/office/powerpoint/2010/main" val="6609496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 name="이미지" descr="이미지"/>
          <p:cNvPicPr>
            <a:picLocks noChangeAspect="1"/>
          </p:cNvPicPr>
          <p:nvPr/>
        </p:nvPicPr>
        <p:blipFill>
          <a:blip r:embed="rId3">
            <a:extLst/>
          </a:blip>
          <a:stretch>
            <a:fillRect/>
          </a:stretch>
        </p:blipFill>
        <p:spPr>
          <a:xfrm>
            <a:off x="5961739" y="2359910"/>
            <a:ext cx="6946901" cy="3644901"/>
          </a:xfrm>
          <a:prstGeom prst="rect">
            <a:avLst/>
          </a:prstGeom>
          <a:ln w="12700">
            <a:miter lim="400000"/>
          </a:ln>
        </p:spPr>
      </p:pic>
      <p:sp>
        <p:nvSpPr>
          <p:cNvPr id="944" name="원"/>
          <p:cNvSpPr/>
          <p:nvPr/>
        </p:nvSpPr>
        <p:spPr>
          <a:xfrm>
            <a:off x="9540671" y="5403480"/>
            <a:ext cx="143745" cy="143745"/>
          </a:xfrm>
          <a:prstGeom prst="ellipse">
            <a:avLst/>
          </a:prstGeom>
          <a:solidFill>
            <a:schemeClr val="accent5">
              <a:hueOff val="-82419"/>
              <a:satOff val="-9513"/>
              <a:lumOff val="-163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946" name="Non-contractible loop states (NLSs)"/>
          <p:cNvSpPr txBox="1"/>
          <p:nvPr/>
        </p:nvSpPr>
        <p:spPr>
          <a:xfrm>
            <a:off x="3095220" y="7659072"/>
            <a:ext cx="6814366"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en-US" dirty="0">
                <a:latin typeface="Comic Sans MS" panose="030F0702030302020204" pitchFamily="66" charset="0"/>
              </a:rPr>
              <a:t>Number of independent localized eigenstates</a:t>
            </a:r>
            <a:endParaRPr dirty="0">
              <a:latin typeface="Comic Sans MS" panose="030F0702030302020204" pitchFamily="66" charset="0"/>
            </a:endParaRPr>
          </a:p>
        </p:txBody>
      </p:sp>
      <p:sp>
        <p:nvSpPr>
          <p:cNvPr id="947" name="화살표"/>
          <p:cNvSpPr/>
          <p:nvPr/>
        </p:nvSpPr>
        <p:spPr>
          <a:xfrm>
            <a:off x="5951536" y="4918473"/>
            <a:ext cx="1201723" cy="800101"/>
          </a:xfrm>
          <a:prstGeom prst="rightArrow">
            <a:avLst>
              <a:gd name="adj1" fmla="val 57567"/>
              <a:gd name="adj2" fmla="val 90631"/>
            </a:avLst>
          </a:prstGeom>
          <a:solidFill>
            <a:srgbClr val="929292"/>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48" name="선"/>
          <p:cNvSpPr/>
          <p:nvPr/>
        </p:nvSpPr>
        <p:spPr>
          <a:xfrm flipV="1">
            <a:off x="9282984" y="5597490"/>
            <a:ext cx="299142" cy="770505"/>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949" name="(N-1)+2=N+1"/>
          <p:cNvSpPr txBox="1"/>
          <p:nvPr/>
        </p:nvSpPr>
        <p:spPr>
          <a:xfrm>
            <a:off x="5259272" y="8416968"/>
            <a:ext cx="2486258" cy="533479"/>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2800" dirty="0">
                <a:latin typeface="Comic Sans MS" panose="030F0702030302020204" pitchFamily="66" charset="0"/>
              </a:rPr>
              <a:t>(N-1)+2=N+1</a:t>
            </a:r>
          </a:p>
        </p:txBody>
      </p:sp>
      <p:sp>
        <p:nvSpPr>
          <p:cNvPr id="950" name="D. Bergman, et al PRB 78 125104 (2008)"/>
          <p:cNvSpPr txBox="1"/>
          <p:nvPr/>
        </p:nvSpPr>
        <p:spPr>
          <a:xfrm>
            <a:off x="8069658" y="9242391"/>
            <a:ext cx="4956485" cy="36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700" b="0">
                <a:latin typeface="Times"/>
                <a:ea typeface="Times"/>
                <a:cs typeface="Times"/>
                <a:sym typeface="Times"/>
              </a:defRPr>
            </a:pPr>
            <a:r>
              <a:rPr dirty="0">
                <a:latin typeface="Comic Sans MS" panose="030F0702030302020204" pitchFamily="66" charset="0"/>
              </a:rPr>
              <a:t>D. Bergman, </a:t>
            </a:r>
            <a:r>
              <a:rPr lang="en-US" dirty="0">
                <a:latin typeface="Comic Sans MS" panose="030F0702030302020204" pitchFamily="66" charset="0"/>
              </a:rPr>
              <a:t>L. </a:t>
            </a:r>
            <a:r>
              <a:rPr lang="en-US" dirty="0" err="1">
                <a:latin typeface="Comic Sans MS" panose="030F0702030302020204" pitchFamily="66" charset="0"/>
              </a:rPr>
              <a:t>Balents</a:t>
            </a:r>
            <a:r>
              <a:rPr lang="en-US" dirty="0">
                <a:latin typeface="Comic Sans MS" panose="030F0702030302020204" pitchFamily="66" charset="0"/>
              </a:rPr>
              <a:t>,</a:t>
            </a:r>
            <a:r>
              <a:rPr dirty="0">
                <a:latin typeface="Comic Sans MS" panose="030F0702030302020204" pitchFamily="66" charset="0"/>
              </a:rPr>
              <a:t> PRB </a:t>
            </a:r>
            <a:r>
              <a:rPr b="1" dirty="0">
                <a:latin typeface="Comic Sans MS" panose="030F0702030302020204" pitchFamily="66" charset="0"/>
              </a:rPr>
              <a:t>78</a:t>
            </a:r>
            <a:r>
              <a:rPr dirty="0">
                <a:latin typeface="Comic Sans MS" panose="030F0702030302020204" pitchFamily="66" charset="0"/>
              </a:rPr>
              <a:t> 125104 (2008)</a:t>
            </a:r>
          </a:p>
        </p:txBody>
      </p:sp>
      <p:sp>
        <p:nvSpPr>
          <p:cNvPr id="951" name="doubly degenerate"/>
          <p:cNvSpPr txBox="1"/>
          <p:nvPr/>
        </p:nvSpPr>
        <p:spPr>
          <a:xfrm>
            <a:off x="8146953" y="6420361"/>
            <a:ext cx="2181219"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800" b="0"/>
            </a:lvl1pPr>
          </a:lstStyle>
          <a:p>
            <a:r>
              <a:rPr lang="en-US" dirty="0">
                <a:latin typeface="Comic Sans MS" panose="030F0702030302020204" pitchFamily="66" charset="0"/>
              </a:rPr>
              <a:t>D</a:t>
            </a:r>
            <a:r>
              <a:rPr dirty="0">
                <a:latin typeface="Comic Sans MS" panose="030F0702030302020204" pitchFamily="66" charset="0"/>
              </a:rPr>
              <a:t>oubly degenerate</a:t>
            </a:r>
          </a:p>
        </p:txBody>
      </p:sp>
      <p:sp>
        <p:nvSpPr>
          <p:cNvPr id="12"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err="1">
                <a:latin typeface="Comic Sans MS" panose="030F0702030302020204" pitchFamily="66" charset="0"/>
              </a:rPr>
              <a:t>Overcomplete</a:t>
            </a:r>
            <a:r>
              <a:rPr lang="en-US" sz="4400" b="0" dirty="0">
                <a:latin typeface="Comic Sans MS" panose="030F0702030302020204" pitchFamily="66" charset="0"/>
              </a:rPr>
              <a:t> basis and singular flat band</a:t>
            </a:r>
            <a:endParaRPr sz="4400" b="0" dirty="0">
              <a:latin typeface="Comic Sans MS" panose="030F0702030302020204" pitchFamily="66" charset="0"/>
            </a:endParaRPr>
          </a:p>
        </p:txBody>
      </p:sp>
      <p:pic>
        <p:nvPicPr>
          <p:cNvPr id="2" name="그림 1"/>
          <p:cNvPicPr>
            <a:picLocks noChangeAspect="1"/>
          </p:cNvPicPr>
          <p:nvPr/>
        </p:nvPicPr>
        <p:blipFill>
          <a:blip r:embed="rId4"/>
          <a:stretch>
            <a:fillRect/>
          </a:stretch>
        </p:blipFill>
        <p:spPr>
          <a:xfrm>
            <a:off x="113907" y="2073688"/>
            <a:ext cx="5751716" cy="5369930"/>
          </a:xfrm>
          <a:prstGeom prst="rect">
            <a:avLst/>
          </a:prstGeom>
        </p:spPr>
      </p:pic>
    </p:spTree>
    <p:extLst>
      <p:ext uri="{BB962C8B-B14F-4D97-AF65-F5344CB8AC3E}">
        <p14:creationId xmlns:p14="http://schemas.microsoft.com/office/powerpoint/2010/main" val="76751629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 name="이미지" descr="이미지"/>
          <p:cNvPicPr>
            <a:picLocks noChangeAspect="1"/>
          </p:cNvPicPr>
          <p:nvPr/>
        </p:nvPicPr>
        <p:blipFill>
          <a:blip r:embed="rId3">
            <a:extLst/>
          </a:blip>
          <a:stretch>
            <a:fillRect/>
          </a:stretch>
        </p:blipFill>
        <p:spPr>
          <a:xfrm>
            <a:off x="832511" y="4679752"/>
            <a:ext cx="4419906" cy="1391846"/>
          </a:xfrm>
          <a:prstGeom prst="rect">
            <a:avLst/>
          </a:prstGeom>
          <a:ln w="12700">
            <a:miter lim="400000"/>
          </a:ln>
        </p:spPr>
      </p:pic>
      <p:sp>
        <p:nvSpPr>
          <p:cNvPr id="817" name="모서리가 둥근 직사각형"/>
          <p:cNvSpPr/>
          <p:nvPr/>
        </p:nvSpPr>
        <p:spPr>
          <a:xfrm>
            <a:off x="2193303" y="4406417"/>
            <a:ext cx="3239923" cy="1928472"/>
          </a:xfrm>
          <a:prstGeom prst="roundRect">
            <a:avLst>
              <a:gd name="adj" fmla="val 15000"/>
            </a:avLst>
          </a:prstGeom>
          <a:ln w="50800">
            <a:solidFill>
              <a:schemeClr val="accent5">
                <a:hueOff val="-82419"/>
                <a:satOff val="-9513"/>
                <a:lumOff val="-16343"/>
              </a:schemeClr>
            </a:solidFill>
            <a:custDash>
              <a:ds d="200000" sp="200000"/>
            </a:custDash>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18" name="Eigenvector for the flat band…"/>
          <p:cNvSpPr txBox="1"/>
          <p:nvPr/>
        </p:nvSpPr>
        <p:spPr>
          <a:xfrm>
            <a:off x="242078" y="4303115"/>
            <a:ext cx="1865895"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800" b="0"/>
            </a:pPr>
            <a:r>
              <a:rPr dirty="0">
                <a:latin typeface="Comic Sans MS" panose="030F0702030302020204" pitchFamily="66" charset="0"/>
              </a:rPr>
              <a:t>Eigenvector for </a:t>
            </a:r>
            <a:endParaRPr lang="en-US" dirty="0">
              <a:latin typeface="Comic Sans MS" panose="030F0702030302020204" pitchFamily="66" charset="0"/>
            </a:endParaRPr>
          </a:p>
          <a:p>
            <a:pPr>
              <a:defRPr sz="1800" b="0"/>
            </a:pPr>
            <a:r>
              <a:rPr dirty="0">
                <a:latin typeface="Comic Sans MS" panose="030F0702030302020204" pitchFamily="66" charset="0"/>
              </a:rPr>
              <a:t>the flat band</a:t>
            </a:r>
          </a:p>
        </p:txBody>
      </p:sp>
      <p:pic>
        <p:nvPicPr>
          <p:cNvPr id="819" name="이미지" descr="이미지"/>
          <p:cNvPicPr>
            <a:picLocks noChangeAspect="1"/>
          </p:cNvPicPr>
          <p:nvPr/>
        </p:nvPicPr>
        <p:blipFill>
          <a:blip r:embed="rId4">
            <a:extLst/>
          </a:blip>
          <a:stretch>
            <a:fillRect/>
          </a:stretch>
        </p:blipFill>
        <p:spPr>
          <a:xfrm>
            <a:off x="7384451" y="3392370"/>
            <a:ext cx="4718021" cy="4501714"/>
          </a:xfrm>
          <a:prstGeom prst="rect">
            <a:avLst/>
          </a:prstGeom>
          <a:ln w="12700">
            <a:miter lim="400000"/>
          </a:ln>
        </p:spPr>
      </p:pic>
      <p:sp>
        <p:nvSpPr>
          <p:cNvPr id="820" name="A-site"/>
          <p:cNvSpPr txBox="1"/>
          <p:nvPr/>
        </p:nvSpPr>
        <p:spPr>
          <a:xfrm>
            <a:off x="5837720" y="4665485"/>
            <a:ext cx="641928" cy="346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b="0">
                <a:latin typeface="Times New Roman"/>
                <a:ea typeface="Times New Roman"/>
                <a:cs typeface="Times New Roman"/>
                <a:sym typeface="Times New Roman"/>
              </a:defRPr>
            </a:lvl1pPr>
          </a:lstStyle>
          <a:p>
            <a:r>
              <a:t>A-site</a:t>
            </a:r>
          </a:p>
        </p:txBody>
      </p:sp>
      <p:sp>
        <p:nvSpPr>
          <p:cNvPr id="821" name="B-site"/>
          <p:cNvSpPr txBox="1"/>
          <p:nvPr/>
        </p:nvSpPr>
        <p:spPr>
          <a:xfrm>
            <a:off x="5843676" y="5109169"/>
            <a:ext cx="630015" cy="34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b="0">
                <a:latin typeface="Times New Roman"/>
                <a:ea typeface="Times New Roman"/>
                <a:cs typeface="Times New Roman"/>
                <a:sym typeface="Times New Roman"/>
              </a:defRPr>
            </a:lvl1pPr>
          </a:lstStyle>
          <a:p>
            <a:r>
              <a:t>B-site</a:t>
            </a:r>
          </a:p>
        </p:txBody>
      </p:sp>
      <p:sp>
        <p:nvSpPr>
          <p:cNvPr id="822" name="C-site"/>
          <p:cNvSpPr txBox="1"/>
          <p:nvPr/>
        </p:nvSpPr>
        <p:spPr>
          <a:xfrm>
            <a:off x="5843676" y="5577697"/>
            <a:ext cx="630015" cy="34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b="0">
                <a:latin typeface="Times New Roman"/>
                <a:ea typeface="Times New Roman"/>
                <a:cs typeface="Times New Roman"/>
                <a:sym typeface="Times New Roman"/>
              </a:defRPr>
            </a:lvl1pPr>
          </a:lstStyle>
          <a:p>
            <a:r>
              <a:t>C-site</a:t>
            </a:r>
          </a:p>
        </p:txBody>
      </p:sp>
      <p:sp>
        <p:nvSpPr>
          <p:cNvPr id="823" name="선"/>
          <p:cNvSpPr/>
          <p:nvPr/>
        </p:nvSpPr>
        <p:spPr>
          <a:xfrm flipH="1">
            <a:off x="5218691" y="4876800"/>
            <a:ext cx="630016" cy="0"/>
          </a:xfrm>
          <a:prstGeom prst="line">
            <a:avLst/>
          </a:prstGeom>
          <a:ln w="25400">
            <a:solidFill>
              <a:schemeClr val="accent1"/>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4" name="선"/>
          <p:cNvSpPr/>
          <p:nvPr/>
        </p:nvSpPr>
        <p:spPr>
          <a:xfrm flipH="1">
            <a:off x="5218691" y="5282383"/>
            <a:ext cx="630016" cy="1"/>
          </a:xfrm>
          <a:prstGeom prst="line">
            <a:avLst/>
          </a:prstGeom>
          <a:ln w="25400">
            <a:solidFill>
              <a:schemeClr val="accent1"/>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5" name="선"/>
          <p:cNvSpPr/>
          <p:nvPr/>
        </p:nvSpPr>
        <p:spPr>
          <a:xfrm flipH="1">
            <a:off x="5218691" y="5750911"/>
            <a:ext cx="630016" cy="1"/>
          </a:xfrm>
          <a:prstGeom prst="line">
            <a:avLst/>
          </a:prstGeom>
          <a:ln w="25400">
            <a:solidFill>
              <a:schemeClr val="accent1"/>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6" name="도형"/>
          <p:cNvSpPr/>
          <p:nvPr/>
        </p:nvSpPr>
        <p:spPr>
          <a:xfrm>
            <a:off x="8910255" y="6721071"/>
            <a:ext cx="2043823" cy="1204955"/>
          </a:xfrm>
          <a:custGeom>
            <a:avLst/>
            <a:gdLst/>
            <a:ahLst/>
            <a:cxnLst>
              <a:cxn ang="0">
                <a:pos x="wd2" y="hd2"/>
              </a:cxn>
              <a:cxn ang="5400000">
                <a:pos x="wd2" y="hd2"/>
              </a:cxn>
              <a:cxn ang="10800000">
                <a:pos x="wd2" y="hd2"/>
              </a:cxn>
              <a:cxn ang="16200000">
                <a:pos x="wd2" y="hd2"/>
              </a:cxn>
            </a:cxnLst>
            <a:rect l="0" t="0" r="r" b="b"/>
            <a:pathLst>
              <a:path w="21600" h="21600" extrusionOk="0">
                <a:moveTo>
                  <a:pt x="7187" y="0"/>
                </a:moveTo>
                <a:lnTo>
                  <a:pt x="21600" y="261"/>
                </a:lnTo>
                <a:lnTo>
                  <a:pt x="14412" y="21600"/>
                </a:lnTo>
                <a:lnTo>
                  <a:pt x="0" y="21405"/>
                </a:lnTo>
                <a:lnTo>
                  <a:pt x="7187" y="0"/>
                </a:lnTo>
                <a:close/>
              </a:path>
            </a:pathLst>
          </a:custGeom>
          <a:ln w="254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7" name="Unit cell"/>
          <p:cNvSpPr txBox="1"/>
          <p:nvPr/>
        </p:nvSpPr>
        <p:spPr>
          <a:xfrm>
            <a:off x="9048890" y="7556515"/>
            <a:ext cx="956993" cy="36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b="0">
                <a:latin typeface="Times New Roman"/>
                <a:ea typeface="Times New Roman"/>
                <a:cs typeface="Times New Roman"/>
                <a:sym typeface="Times New Roman"/>
              </a:defRPr>
            </a:lvl1pPr>
          </a:lstStyle>
          <a:p>
            <a:r>
              <a:rPr>
                <a:latin typeface="Comic Sans MS" panose="030F0702030302020204" pitchFamily="66" charset="0"/>
              </a:rPr>
              <a:t>Unit cell</a:t>
            </a:r>
          </a:p>
        </p:txBody>
      </p:sp>
      <p:sp>
        <p:nvSpPr>
          <p:cNvPr id="828" name="선"/>
          <p:cNvSpPr/>
          <p:nvPr/>
        </p:nvSpPr>
        <p:spPr>
          <a:xfrm>
            <a:off x="10451333" y="5839407"/>
            <a:ext cx="1447601" cy="1"/>
          </a:xfrm>
          <a:prstGeom prst="line">
            <a:avLst/>
          </a:prstGeom>
          <a:ln w="63500">
            <a:solidFill>
              <a:schemeClr val="accent1"/>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9" name="선"/>
          <p:cNvSpPr/>
          <p:nvPr/>
        </p:nvSpPr>
        <p:spPr>
          <a:xfrm flipH="1" flipV="1">
            <a:off x="9775246" y="4647616"/>
            <a:ext cx="723801" cy="1253660"/>
          </a:xfrm>
          <a:prstGeom prst="line">
            <a:avLst/>
          </a:prstGeom>
          <a:ln w="63500">
            <a:solidFill>
              <a:schemeClr val="accent1"/>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830" name="이미지" descr="이미지"/>
          <p:cNvPicPr>
            <a:picLocks noChangeAspect="1"/>
          </p:cNvPicPr>
          <p:nvPr/>
        </p:nvPicPr>
        <p:blipFill>
          <a:blip r:embed="rId5">
            <a:extLst/>
          </a:blip>
          <a:stretch>
            <a:fillRect/>
          </a:stretch>
        </p:blipFill>
        <p:spPr>
          <a:xfrm>
            <a:off x="11389686" y="6022366"/>
            <a:ext cx="406401" cy="292101"/>
          </a:xfrm>
          <a:prstGeom prst="rect">
            <a:avLst/>
          </a:prstGeom>
          <a:ln w="12700">
            <a:miter lim="400000"/>
          </a:ln>
        </p:spPr>
      </p:pic>
      <p:pic>
        <p:nvPicPr>
          <p:cNvPr id="831" name="이미지" descr="이미지"/>
          <p:cNvPicPr>
            <a:picLocks noChangeAspect="1"/>
          </p:cNvPicPr>
          <p:nvPr/>
        </p:nvPicPr>
        <p:blipFill>
          <a:blip r:embed="rId6">
            <a:extLst/>
          </a:blip>
          <a:stretch>
            <a:fillRect/>
          </a:stretch>
        </p:blipFill>
        <p:spPr>
          <a:xfrm>
            <a:off x="9540276" y="4908030"/>
            <a:ext cx="406401" cy="292101"/>
          </a:xfrm>
          <a:prstGeom prst="rect">
            <a:avLst/>
          </a:prstGeom>
          <a:ln w="12700">
            <a:miter lim="400000"/>
          </a:ln>
        </p:spPr>
      </p:pic>
      <p:pic>
        <p:nvPicPr>
          <p:cNvPr id="834" name="스크린샷 2019-12-22 오후 9.32.11.png" descr="스크린샷 2019-12-22 오후 9.32.11.png"/>
          <p:cNvPicPr>
            <a:picLocks noChangeAspect="1"/>
          </p:cNvPicPr>
          <p:nvPr/>
        </p:nvPicPr>
        <p:blipFill>
          <a:blip r:embed="rId7">
            <a:extLst/>
          </a:blip>
          <a:stretch>
            <a:fillRect/>
          </a:stretch>
        </p:blipFill>
        <p:spPr>
          <a:xfrm>
            <a:off x="183429" y="2634268"/>
            <a:ext cx="6734071" cy="1353894"/>
          </a:xfrm>
          <a:prstGeom prst="rect">
            <a:avLst/>
          </a:prstGeom>
          <a:ln w="12700">
            <a:miter lim="400000"/>
          </a:ln>
        </p:spPr>
      </p:pic>
      <p:pic>
        <p:nvPicPr>
          <p:cNvPr id="835" name="스크린샷 2019-12-22 오후 9.36.01.png" descr="스크린샷 2019-12-22 오후 9.36.01.png"/>
          <p:cNvPicPr>
            <a:picLocks noChangeAspect="1"/>
          </p:cNvPicPr>
          <p:nvPr/>
        </p:nvPicPr>
        <p:blipFill>
          <a:blip r:embed="rId8">
            <a:extLst/>
          </a:blip>
          <a:stretch>
            <a:fillRect/>
          </a:stretch>
        </p:blipFill>
        <p:spPr>
          <a:xfrm>
            <a:off x="622801" y="6763188"/>
            <a:ext cx="5855327" cy="385117"/>
          </a:xfrm>
          <a:prstGeom prst="rect">
            <a:avLst/>
          </a:prstGeom>
          <a:ln w="12700">
            <a:miter lim="400000"/>
          </a:ln>
        </p:spPr>
      </p:pic>
      <p:sp>
        <p:nvSpPr>
          <p:cNvPr id="836" name="J.-W. Rhim and B.-J. Yang PRB 99 045107 (2019)"/>
          <p:cNvSpPr txBox="1"/>
          <p:nvPr/>
        </p:nvSpPr>
        <p:spPr>
          <a:xfrm>
            <a:off x="6917500" y="2059805"/>
            <a:ext cx="5551722" cy="36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700" b="0">
                <a:latin typeface="Apple SD 산돌고딕 Neo 일반체"/>
                <a:ea typeface="Apple SD 산돌고딕 Neo 일반체"/>
                <a:cs typeface="Apple SD 산돌고딕 Neo 일반체"/>
                <a:sym typeface="Apple SD 산돌고딕 Neo 일반체"/>
              </a:defRPr>
            </a:lvl1pPr>
          </a:lstStyle>
          <a:p>
            <a:r>
              <a:rPr dirty="0">
                <a:latin typeface="Comic Sans MS" panose="030F0702030302020204" pitchFamily="66" charset="0"/>
              </a:rPr>
              <a:t>J.-W. </a:t>
            </a:r>
            <a:r>
              <a:rPr dirty="0" err="1">
                <a:latin typeface="Comic Sans MS" panose="030F0702030302020204" pitchFamily="66" charset="0"/>
              </a:rPr>
              <a:t>Rhim</a:t>
            </a:r>
            <a:r>
              <a:rPr dirty="0">
                <a:latin typeface="Comic Sans MS" panose="030F0702030302020204" pitchFamily="66" charset="0"/>
              </a:rPr>
              <a:t> and B.-J. Yang</a:t>
            </a:r>
            <a:r>
              <a:rPr lang="en-US" dirty="0">
                <a:latin typeface="Comic Sans MS" panose="030F0702030302020204" pitchFamily="66" charset="0"/>
              </a:rPr>
              <a:t>,</a:t>
            </a:r>
            <a:r>
              <a:rPr dirty="0">
                <a:latin typeface="Comic Sans MS" panose="030F0702030302020204" pitchFamily="66" charset="0"/>
              </a:rPr>
              <a:t> PRB 99 045107 (2019)</a:t>
            </a:r>
          </a:p>
        </p:txBody>
      </p:sp>
      <p:sp>
        <p:nvSpPr>
          <p:cNvPr id="23"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Momentum space approach to band crossing  </a:t>
            </a:r>
            <a:endParaRPr sz="4400" b="0" dirty="0">
              <a:latin typeface="Comic Sans MS" panose="030F0702030302020204" pitchFamily="66" charset="0"/>
            </a:endParaRPr>
          </a:p>
        </p:txBody>
      </p:sp>
      <p:sp>
        <p:nvSpPr>
          <p:cNvPr id="24" name="TextBox 23"/>
          <p:cNvSpPr txBox="1"/>
          <p:nvPr/>
        </p:nvSpPr>
        <p:spPr>
          <a:xfrm>
            <a:off x="73572" y="1460869"/>
            <a:ext cx="1283645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ko-KR" sz="2800" b="0" dirty="0">
                <a:latin typeface="Comic Sans MS" panose="030F0702030302020204" pitchFamily="66" charset="0"/>
              </a:rPr>
              <a:t>Extra degeneracy: encoded in the singularity of Bloch function</a:t>
            </a:r>
          </a:p>
        </p:txBody>
      </p:sp>
      <p:sp>
        <p:nvSpPr>
          <p:cNvPr id="25" name="TextBox 24"/>
          <p:cNvSpPr txBox="1"/>
          <p:nvPr/>
        </p:nvSpPr>
        <p:spPr>
          <a:xfrm>
            <a:off x="0" y="8580059"/>
            <a:ext cx="1283645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0" hangingPunct="0">
              <a:lnSpc>
                <a:spcPct val="100000"/>
              </a:lnSpc>
              <a:spcBef>
                <a:spcPts val="0"/>
              </a:spcBef>
              <a:spcAft>
                <a:spcPts val="0"/>
              </a:spcAft>
              <a:buClrTx/>
              <a:buSzTx/>
              <a:tabLst/>
            </a:pPr>
            <a:r>
              <a:rPr lang="en-US" altLang="ko-KR" sz="2800" b="0" dirty="0">
                <a:latin typeface="Comic Sans MS" panose="030F0702030302020204" pitchFamily="66" charset="0"/>
              </a:rPr>
              <a:t>Singularity at the band crossing point at k=0 !</a:t>
            </a:r>
          </a:p>
        </p:txBody>
      </p:sp>
    </p:spTree>
    <p:extLst>
      <p:ext uri="{BB962C8B-B14F-4D97-AF65-F5344CB8AC3E}">
        <p14:creationId xmlns:p14="http://schemas.microsoft.com/office/powerpoint/2010/main" val="22616279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 name="이미지" descr="이미지"/>
          <p:cNvPicPr>
            <a:picLocks noChangeAspect="1"/>
          </p:cNvPicPr>
          <p:nvPr/>
        </p:nvPicPr>
        <p:blipFill>
          <a:blip r:embed="rId3">
            <a:extLst/>
          </a:blip>
          <a:stretch>
            <a:fillRect/>
          </a:stretch>
        </p:blipFill>
        <p:spPr>
          <a:xfrm>
            <a:off x="589634" y="1638125"/>
            <a:ext cx="6946901" cy="3644901"/>
          </a:xfrm>
          <a:prstGeom prst="rect">
            <a:avLst/>
          </a:prstGeom>
          <a:ln w="12700">
            <a:miter lim="400000"/>
          </a:ln>
        </p:spPr>
      </p:pic>
      <p:pic>
        <p:nvPicPr>
          <p:cNvPr id="1075" name="이미지" descr="이미지"/>
          <p:cNvPicPr>
            <a:picLocks noChangeAspect="1"/>
          </p:cNvPicPr>
          <p:nvPr/>
        </p:nvPicPr>
        <p:blipFill>
          <a:blip r:embed="rId4">
            <a:extLst/>
          </a:blip>
          <a:stretch>
            <a:fillRect/>
          </a:stretch>
        </p:blipFill>
        <p:spPr>
          <a:xfrm>
            <a:off x="4667250" y="6315886"/>
            <a:ext cx="3670300" cy="444501"/>
          </a:xfrm>
          <a:prstGeom prst="rect">
            <a:avLst/>
          </a:prstGeom>
          <a:ln w="12700">
            <a:miter lim="400000"/>
          </a:ln>
        </p:spPr>
      </p:pic>
      <p:pic>
        <p:nvPicPr>
          <p:cNvPr id="1076" name="이미지" descr="이미지"/>
          <p:cNvPicPr>
            <a:picLocks noChangeAspect="1"/>
          </p:cNvPicPr>
          <p:nvPr/>
        </p:nvPicPr>
        <p:blipFill>
          <a:blip r:embed="rId5">
            <a:extLst/>
          </a:blip>
          <a:stretch>
            <a:fillRect/>
          </a:stretch>
        </p:blipFill>
        <p:spPr>
          <a:xfrm>
            <a:off x="4100199" y="7312372"/>
            <a:ext cx="4804402" cy="1681541"/>
          </a:xfrm>
          <a:prstGeom prst="rect">
            <a:avLst/>
          </a:prstGeom>
          <a:ln w="12700">
            <a:miter lim="400000"/>
          </a:ln>
        </p:spPr>
      </p:pic>
      <p:grpSp>
        <p:nvGrpSpPr>
          <p:cNvPr id="1083" name="그룹"/>
          <p:cNvGrpSpPr/>
          <p:nvPr/>
        </p:nvGrpSpPr>
        <p:grpSpPr>
          <a:xfrm>
            <a:off x="6562561" y="1611681"/>
            <a:ext cx="4215720" cy="4278659"/>
            <a:chOff x="0" y="0"/>
            <a:chExt cx="4215719" cy="4278657"/>
          </a:xfrm>
        </p:grpSpPr>
        <p:grpSp>
          <p:nvGrpSpPr>
            <p:cNvPr id="1080" name="그룹"/>
            <p:cNvGrpSpPr/>
            <p:nvPr/>
          </p:nvGrpSpPr>
          <p:grpSpPr>
            <a:xfrm>
              <a:off x="444499" y="0"/>
              <a:ext cx="3771221" cy="3771220"/>
              <a:chOff x="0" y="0"/>
              <a:chExt cx="3771219" cy="3771219"/>
            </a:xfrm>
          </p:grpSpPr>
          <p:sp>
            <p:nvSpPr>
              <p:cNvPr id="1077" name="사각형"/>
              <p:cNvSpPr/>
              <p:nvPr/>
            </p:nvSpPr>
            <p:spPr>
              <a:xfrm>
                <a:off x="0" y="0"/>
                <a:ext cx="3771220" cy="3771220"/>
              </a:xfrm>
              <a:prstGeom prst="rect">
                <a:avLst/>
              </a:prstGeom>
              <a:solidFill>
                <a:srgbClr val="D6D5D5"/>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78" name="원"/>
              <p:cNvSpPr/>
              <p:nvPr/>
            </p:nvSpPr>
            <p:spPr>
              <a:xfrm>
                <a:off x="1816817" y="1816817"/>
                <a:ext cx="137586" cy="137586"/>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79" name="BZ"/>
              <p:cNvSpPr txBox="1"/>
              <p:nvPr/>
            </p:nvSpPr>
            <p:spPr>
              <a:xfrm>
                <a:off x="457427" y="3013028"/>
                <a:ext cx="526391" cy="4610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t>BZ</a:t>
                </a:r>
              </a:p>
            </p:txBody>
          </p:sp>
        </p:grpSp>
        <p:sp>
          <p:nvSpPr>
            <p:cNvPr id="1081" name="kx"/>
            <p:cNvSpPr txBox="1"/>
            <p:nvPr/>
          </p:nvSpPr>
          <p:spPr>
            <a:xfrm>
              <a:off x="2145959" y="3847105"/>
              <a:ext cx="368301" cy="431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i="1">
                  <a:latin typeface="Times New Roman"/>
                  <a:ea typeface="Times New Roman"/>
                  <a:cs typeface="Times New Roman"/>
                  <a:sym typeface="Times New Roman"/>
                </a:defRPr>
              </a:pPr>
              <a:r>
                <a:t>k</a:t>
              </a:r>
              <a:r>
                <a:rPr baseline="-5999"/>
                <a:t>x</a:t>
              </a:r>
            </a:p>
          </p:txBody>
        </p:sp>
        <p:sp>
          <p:nvSpPr>
            <p:cNvPr id="1082" name="ky"/>
            <p:cNvSpPr txBox="1"/>
            <p:nvPr/>
          </p:nvSpPr>
          <p:spPr>
            <a:xfrm rot="16200000">
              <a:off x="37331" y="1669834"/>
              <a:ext cx="356890" cy="431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i="1">
                  <a:latin typeface="Times New Roman"/>
                  <a:ea typeface="Times New Roman"/>
                  <a:cs typeface="Times New Roman"/>
                  <a:sym typeface="Times New Roman"/>
                </a:defRPr>
              </a:pPr>
              <a:r>
                <a:t>k</a:t>
              </a:r>
              <a:r>
                <a:rPr baseline="-5999"/>
                <a:t>y</a:t>
              </a:r>
            </a:p>
          </p:txBody>
        </p:sp>
      </p:grpSp>
      <p:sp>
        <p:nvSpPr>
          <p:cNvPr id="14"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Singularity of the Bloch function  </a:t>
            </a:r>
            <a:endParaRPr sz="4400" b="0" dirty="0">
              <a:latin typeface="Comic Sans MS" panose="030F0702030302020204" pitchFamily="66" charset="0"/>
            </a:endParaRPr>
          </a:p>
        </p:txBody>
      </p:sp>
      <p:sp>
        <p:nvSpPr>
          <p:cNvPr id="13" name="원"/>
          <p:cNvSpPr/>
          <p:nvPr/>
        </p:nvSpPr>
        <p:spPr>
          <a:xfrm>
            <a:off x="4152044" y="4726525"/>
            <a:ext cx="137586" cy="137586"/>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66972074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 name="이미지" descr="이미지"/>
          <p:cNvPicPr>
            <a:picLocks noChangeAspect="1"/>
          </p:cNvPicPr>
          <p:nvPr/>
        </p:nvPicPr>
        <p:blipFill>
          <a:blip r:embed="rId3">
            <a:extLst/>
          </a:blip>
          <a:stretch>
            <a:fillRect/>
          </a:stretch>
        </p:blipFill>
        <p:spPr>
          <a:xfrm>
            <a:off x="589634" y="1638125"/>
            <a:ext cx="6946901" cy="3644901"/>
          </a:xfrm>
          <a:prstGeom prst="rect">
            <a:avLst/>
          </a:prstGeom>
          <a:ln w="12700">
            <a:miter lim="400000"/>
          </a:ln>
        </p:spPr>
      </p:pic>
      <p:grpSp>
        <p:nvGrpSpPr>
          <p:cNvPr id="1096" name="그룹"/>
          <p:cNvGrpSpPr/>
          <p:nvPr/>
        </p:nvGrpSpPr>
        <p:grpSpPr>
          <a:xfrm>
            <a:off x="6562561" y="1611681"/>
            <a:ext cx="4215720" cy="4278659"/>
            <a:chOff x="0" y="0"/>
            <a:chExt cx="4215719" cy="4278657"/>
          </a:xfrm>
        </p:grpSpPr>
        <p:grpSp>
          <p:nvGrpSpPr>
            <p:cNvPr id="1093" name="그룹"/>
            <p:cNvGrpSpPr/>
            <p:nvPr/>
          </p:nvGrpSpPr>
          <p:grpSpPr>
            <a:xfrm>
              <a:off x="444499" y="0"/>
              <a:ext cx="3771221" cy="3771220"/>
              <a:chOff x="0" y="0"/>
              <a:chExt cx="3771219" cy="3771219"/>
            </a:xfrm>
          </p:grpSpPr>
          <p:sp>
            <p:nvSpPr>
              <p:cNvPr id="1090" name="사각형"/>
              <p:cNvSpPr/>
              <p:nvPr/>
            </p:nvSpPr>
            <p:spPr>
              <a:xfrm>
                <a:off x="0" y="0"/>
                <a:ext cx="3771220" cy="3771220"/>
              </a:xfrm>
              <a:prstGeom prst="rect">
                <a:avLst/>
              </a:prstGeom>
              <a:solidFill>
                <a:srgbClr val="D6D5D5"/>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91" name="원"/>
              <p:cNvSpPr/>
              <p:nvPr/>
            </p:nvSpPr>
            <p:spPr>
              <a:xfrm>
                <a:off x="1816817" y="1816817"/>
                <a:ext cx="137586" cy="137586"/>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92" name="BZ"/>
              <p:cNvSpPr txBox="1"/>
              <p:nvPr/>
            </p:nvSpPr>
            <p:spPr>
              <a:xfrm>
                <a:off x="457427" y="3013028"/>
                <a:ext cx="526391" cy="4610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t>BZ</a:t>
                </a:r>
              </a:p>
            </p:txBody>
          </p:sp>
        </p:grpSp>
        <p:sp>
          <p:nvSpPr>
            <p:cNvPr id="1094" name="kx"/>
            <p:cNvSpPr txBox="1"/>
            <p:nvPr/>
          </p:nvSpPr>
          <p:spPr>
            <a:xfrm>
              <a:off x="2145959" y="3847105"/>
              <a:ext cx="368301" cy="431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i="1">
                  <a:latin typeface="Times New Roman"/>
                  <a:ea typeface="Times New Roman"/>
                  <a:cs typeface="Times New Roman"/>
                  <a:sym typeface="Times New Roman"/>
                </a:defRPr>
              </a:pPr>
              <a:r>
                <a:t>k</a:t>
              </a:r>
              <a:r>
                <a:rPr baseline="-5999"/>
                <a:t>x</a:t>
              </a:r>
            </a:p>
          </p:txBody>
        </p:sp>
        <p:sp>
          <p:nvSpPr>
            <p:cNvPr id="1095" name="ky"/>
            <p:cNvSpPr txBox="1"/>
            <p:nvPr/>
          </p:nvSpPr>
          <p:spPr>
            <a:xfrm rot="16200000">
              <a:off x="37331" y="1669834"/>
              <a:ext cx="356890" cy="431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i="1">
                  <a:latin typeface="Times New Roman"/>
                  <a:ea typeface="Times New Roman"/>
                  <a:cs typeface="Times New Roman"/>
                  <a:sym typeface="Times New Roman"/>
                </a:defRPr>
              </a:pPr>
              <a:r>
                <a:t>k</a:t>
              </a:r>
              <a:r>
                <a:rPr baseline="-5999"/>
                <a:t>y</a:t>
              </a:r>
            </a:p>
          </p:txBody>
        </p:sp>
      </p:grpSp>
      <p:sp>
        <p:nvSpPr>
          <p:cNvPr id="1097" name="선"/>
          <p:cNvSpPr/>
          <p:nvPr/>
        </p:nvSpPr>
        <p:spPr>
          <a:xfrm>
            <a:off x="8184711" y="3497291"/>
            <a:ext cx="560857" cy="1"/>
          </a:xfrm>
          <a:prstGeom prst="line">
            <a:avLst/>
          </a:prstGeom>
          <a:ln w="38100">
            <a:solidFill>
              <a:schemeClr val="accent5">
                <a:hueOff val="-82419"/>
                <a:satOff val="-9513"/>
                <a:lumOff val="-16343"/>
              </a:schemeClr>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Singularity of the Bloch function  </a:t>
            </a:r>
            <a:endParaRPr sz="4400" b="0" dirty="0">
              <a:latin typeface="Comic Sans MS" panose="030F0702030302020204" pitchFamily="66" charset="0"/>
            </a:endParaRPr>
          </a:p>
        </p:txBody>
      </p:sp>
      <p:sp>
        <p:nvSpPr>
          <p:cNvPr id="15" name="선"/>
          <p:cNvSpPr/>
          <p:nvPr/>
        </p:nvSpPr>
        <p:spPr>
          <a:xfrm>
            <a:off x="8895678" y="2824312"/>
            <a:ext cx="1" cy="560858"/>
          </a:xfrm>
          <a:prstGeom prst="line">
            <a:avLst/>
          </a:prstGeom>
          <a:ln w="38100">
            <a:solidFill>
              <a:srgbClr val="0070C0"/>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 name="TextBox 1"/>
          <p:cNvSpPr txBox="1"/>
          <p:nvPr/>
        </p:nvSpPr>
        <p:spPr>
          <a:xfrm>
            <a:off x="7578064" y="3243914"/>
            <a:ext cx="71470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400" b="1" i="0" u="none" strike="noStrike" cap="none" spc="0" normalizeH="0" baseline="0" dirty="0">
                <a:ln>
                  <a:noFill/>
                </a:ln>
                <a:solidFill>
                  <a:srgbClr val="FF0000"/>
                </a:solidFill>
                <a:effectLst/>
                <a:uFillTx/>
                <a:latin typeface="Comic Sans MS" panose="030F0702030302020204" pitchFamily="66" charset="0"/>
                <a:sym typeface="Helvetica Neue"/>
              </a:rPr>
              <a:t>A</a:t>
            </a:r>
            <a:endParaRPr kumimoji="0" lang="ko-KR" altLang="en-US" sz="2400" b="1" i="0" u="none" strike="noStrike" cap="none" spc="0" normalizeH="0" baseline="0" dirty="0">
              <a:ln>
                <a:noFill/>
              </a:ln>
              <a:solidFill>
                <a:srgbClr val="FF0000"/>
              </a:solidFill>
              <a:effectLst/>
              <a:uFillTx/>
              <a:latin typeface="Comic Sans MS" panose="030F0702030302020204" pitchFamily="66" charset="0"/>
              <a:sym typeface="Helvetica Neue"/>
            </a:endParaRPr>
          </a:p>
        </p:txBody>
      </p:sp>
      <p:sp>
        <p:nvSpPr>
          <p:cNvPr id="17" name="TextBox 16"/>
          <p:cNvSpPr txBox="1"/>
          <p:nvPr/>
        </p:nvSpPr>
        <p:spPr>
          <a:xfrm>
            <a:off x="8519076" y="2281016"/>
            <a:ext cx="71470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dirty="0">
                <a:solidFill>
                  <a:srgbClr val="0070C0"/>
                </a:solidFill>
                <a:latin typeface="Comic Sans MS" panose="030F0702030302020204" pitchFamily="66" charset="0"/>
              </a:rPr>
              <a:t>B</a:t>
            </a:r>
            <a:endParaRPr kumimoji="0" lang="ko-KR" altLang="en-US" sz="2400" b="1" i="0" u="none" strike="noStrike" cap="none" spc="0" normalizeH="0" baseline="0" dirty="0">
              <a:ln>
                <a:noFill/>
              </a:ln>
              <a:solidFill>
                <a:srgbClr val="0070C0"/>
              </a:solidFill>
              <a:effectLst/>
              <a:uFillTx/>
              <a:latin typeface="Comic Sans MS" panose="030F0702030302020204" pitchFamily="66" charset="0"/>
              <a:sym typeface="Helvetica Neue"/>
            </a:endParaRPr>
          </a:p>
        </p:txBody>
      </p:sp>
      <p:grpSp>
        <p:nvGrpSpPr>
          <p:cNvPr id="4" name="그룹 3"/>
          <p:cNvGrpSpPr/>
          <p:nvPr/>
        </p:nvGrpSpPr>
        <p:grpSpPr>
          <a:xfrm>
            <a:off x="312675" y="6422404"/>
            <a:ext cx="12287584" cy="2650832"/>
            <a:chOff x="312675" y="6422404"/>
            <a:chExt cx="12287584" cy="2650832"/>
          </a:xfrm>
        </p:grpSpPr>
        <p:pic>
          <p:nvPicPr>
            <p:cNvPr id="1089" name="이미지" descr="이미지"/>
            <p:cNvPicPr>
              <a:picLocks noChangeAspect="1"/>
            </p:cNvPicPr>
            <p:nvPr/>
          </p:nvPicPr>
          <p:blipFill>
            <a:blip r:embed="rId4">
              <a:extLst/>
            </a:blip>
            <a:stretch>
              <a:fillRect/>
            </a:stretch>
          </p:blipFill>
          <p:spPr>
            <a:xfrm>
              <a:off x="312675" y="6941317"/>
              <a:ext cx="3750409" cy="1312643"/>
            </a:xfrm>
            <a:prstGeom prst="rect">
              <a:avLst/>
            </a:prstGeom>
            <a:ln w="12700">
              <a:miter lim="400000"/>
            </a:ln>
          </p:spPr>
        </p:pic>
        <p:pic>
          <p:nvPicPr>
            <p:cNvPr id="1098" name="이미지" descr="이미지"/>
            <p:cNvPicPr>
              <a:picLocks noChangeAspect="1"/>
            </p:cNvPicPr>
            <p:nvPr/>
          </p:nvPicPr>
          <p:blipFill>
            <a:blip r:embed="rId5">
              <a:extLst/>
            </a:blip>
            <a:stretch>
              <a:fillRect/>
            </a:stretch>
          </p:blipFill>
          <p:spPr>
            <a:xfrm>
              <a:off x="4523092" y="6422404"/>
              <a:ext cx="1735732" cy="1175235"/>
            </a:xfrm>
            <a:prstGeom prst="rect">
              <a:avLst/>
            </a:prstGeom>
            <a:ln w="12700">
              <a:miter lim="400000"/>
            </a:ln>
          </p:spPr>
        </p:pic>
        <p:pic>
          <p:nvPicPr>
            <p:cNvPr id="18" name="이미지" descr="이미지"/>
            <p:cNvPicPr>
              <a:picLocks noChangeAspect="1"/>
            </p:cNvPicPr>
            <p:nvPr/>
          </p:nvPicPr>
          <p:blipFill>
            <a:blip r:embed="rId6">
              <a:extLst/>
            </a:blip>
            <a:stretch>
              <a:fillRect/>
            </a:stretch>
          </p:blipFill>
          <p:spPr>
            <a:xfrm>
              <a:off x="4523092" y="7898001"/>
              <a:ext cx="1735732" cy="1175235"/>
            </a:xfrm>
            <a:prstGeom prst="rect">
              <a:avLst/>
            </a:prstGeom>
            <a:ln w="12700">
              <a:miter lim="400000"/>
            </a:ln>
          </p:spPr>
        </p:pic>
        <p:sp>
          <p:nvSpPr>
            <p:cNvPr id="3" name="왼쪽 중괄호 2"/>
            <p:cNvSpPr/>
            <p:nvPr/>
          </p:nvSpPr>
          <p:spPr>
            <a:xfrm>
              <a:off x="4063084" y="6762667"/>
              <a:ext cx="460008" cy="2042346"/>
            </a:xfrm>
            <a:prstGeom prst="lef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ko-KR" altLang="en-US" sz="1800" b="0" i="0" u="none" strike="noStrike" cap="none" spc="0" normalizeH="0" baseline="0">
                <a:ln>
                  <a:noFill/>
                </a:ln>
                <a:solidFill>
                  <a:srgbClr val="000000"/>
                </a:solidFill>
                <a:effectLst/>
                <a:uFillTx/>
              </a:endParaRPr>
            </a:p>
          </p:txBody>
        </p:sp>
        <p:sp>
          <p:nvSpPr>
            <p:cNvPr id="20" name="TextBox 19"/>
            <p:cNvSpPr txBox="1"/>
            <p:nvPr/>
          </p:nvSpPr>
          <p:spPr>
            <a:xfrm>
              <a:off x="6318897" y="6659811"/>
              <a:ext cx="167198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dirty="0">
                  <a:solidFill>
                    <a:srgbClr val="FF0000"/>
                  </a:solidFill>
                  <a:latin typeface="Comic Sans MS" panose="030F0702030302020204" pitchFamily="66" charset="0"/>
                </a:rPr>
                <a:t>a</a:t>
              </a:r>
              <a:r>
                <a:rPr kumimoji="0" lang="en-US" altLang="ko-KR" sz="2400" b="1" i="0" u="none" strike="noStrike" cap="none" spc="0" normalizeH="0" baseline="0" dirty="0">
                  <a:ln>
                    <a:noFill/>
                  </a:ln>
                  <a:solidFill>
                    <a:srgbClr val="FF0000"/>
                  </a:solidFill>
                  <a:effectLst/>
                  <a:uFillTx/>
                  <a:latin typeface="Comic Sans MS" panose="030F0702030302020204" pitchFamily="66" charset="0"/>
                  <a:sym typeface="Helvetica Neue"/>
                </a:rPr>
                <a:t>long</a:t>
              </a:r>
              <a:r>
                <a:rPr kumimoji="0" lang="en-US" altLang="ko-KR" sz="2400" b="1" i="0" u="none" strike="noStrike" cap="none" spc="0" normalizeH="0" dirty="0">
                  <a:ln>
                    <a:noFill/>
                  </a:ln>
                  <a:solidFill>
                    <a:srgbClr val="FF0000"/>
                  </a:solidFill>
                  <a:effectLst/>
                  <a:uFillTx/>
                  <a:latin typeface="Comic Sans MS" panose="030F0702030302020204" pitchFamily="66" charset="0"/>
                  <a:sym typeface="Helvetica Neue"/>
                </a:rPr>
                <a:t> </a:t>
              </a:r>
              <a:r>
                <a:rPr kumimoji="0" lang="en-US" altLang="ko-KR" sz="2400" b="1" i="0" u="none" strike="noStrike" cap="none" spc="0" normalizeH="0" baseline="0" dirty="0">
                  <a:ln>
                    <a:noFill/>
                  </a:ln>
                  <a:solidFill>
                    <a:srgbClr val="FF0000"/>
                  </a:solidFill>
                  <a:effectLst/>
                  <a:uFillTx/>
                  <a:latin typeface="Comic Sans MS" panose="030F0702030302020204" pitchFamily="66" charset="0"/>
                  <a:sym typeface="Helvetica Neue"/>
                </a:rPr>
                <a:t>A</a:t>
              </a:r>
              <a:endParaRPr kumimoji="0" lang="ko-KR" altLang="en-US" sz="2400" b="1" i="0" u="none" strike="noStrike" cap="none" spc="0" normalizeH="0" baseline="0" dirty="0">
                <a:ln>
                  <a:noFill/>
                </a:ln>
                <a:solidFill>
                  <a:srgbClr val="FF0000"/>
                </a:solidFill>
                <a:effectLst/>
                <a:uFillTx/>
                <a:latin typeface="Comic Sans MS" panose="030F0702030302020204" pitchFamily="66" charset="0"/>
                <a:sym typeface="Helvetica Neue"/>
              </a:endParaRPr>
            </a:p>
          </p:txBody>
        </p:sp>
        <p:sp>
          <p:nvSpPr>
            <p:cNvPr id="21" name="TextBox 20"/>
            <p:cNvSpPr txBox="1"/>
            <p:nvPr/>
          </p:nvSpPr>
          <p:spPr>
            <a:xfrm>
              <a:off x="8465139" y="7190472"/>
              <a:ext cx="4135120" cy="964367"/>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sz="2800" dirty="0">
                  <a:solidFill>
                    <a:schemeClr val="tx1"/>
                  </a:solidFill>
                  <a:latin typeface="Comic Sans MS" panose="030F0702030302020204" pitchFamily="66" charset="0"/>
                </a:rPr>
                <a:t>Discontinuous</a:t>
              </a:r>
            </a:p>
            <a:p>
              <a:pPr marL="0" marR="0" indent="0" algn="ctr" defTabSz="584200" rtl="0" fontAlgn="auto" latinLnBrk="0" hangingPunct="0">
                <a:lnSpc>
                  <a:spcPct val="100000"/>
                </a:lnSpc>
                <a:spcBef>
                  <a:spcPts val="0"/>
                </a:spcBef>
                <a:spcAft>
                  <a:spcPts val="0"/>
                </a:spcAft>
                <a:buClrTx/>
                <a:buSzTx/>
                <a:buFontTx/>
                <a:buNone/>
                <a:tabLst/>
              </a:pPr>
              <a:r>
                <a:rPr lang="en-US" altLang="ko-KR" sz="2800" dirty="0">
                  <a:solidFill>
                    <a:schemeClr val="tx1"/>
                  </a:solidFill>
                  <a:latin typeface="Comic Sans MS" panose="030F0702030302020204" pitchFamily="66" charset="0"/>
                </a:rPr>
                <a:t>a</a:t>
              </a:r>
              <a:r>
                <a:rPr kumimoji="0" lang="en-US" altLang="ko-KR" sz="2800" b="1" i="0" u="none" strike="noStrike" cap="none" spc="0" normalizeH="0" baseline="0" dirty="0">
                  <a:ln>
                    <a:noFill/>
                  </a:ln>
                  <a:solidFill>
                    <a:schemeClr val="tx1"/>
                  </a:solidFill>
                  <a:effectLst/>
                  <a:uFillTx/>
                  <a:latin typeface="Comic Sans MS" panose="030F0702030302020204" pitchFamily="66" charset="0"/>
                  <a:sym typeface="Helvetica Neue"/>
                </a:rPr>
                <a:t>t</a:t>
              </a:r>
              <a:r>
                <a:rPr kumimoji="0" lang="en-US" altLang="ko-KR" sz="2800" b="1" i="0" u="none" strike="noStrike" cap="none" spc="0" normalizeH="0" dirty="0">
                  <a:ln>
                    <a:noFill/>
                  </a:ln>
                  <a:solidFill>
                    <a:schemeClr val="tx1"/>
                  </a:solidFill>
                  <a:effectLst/>
                  <a:uFillTx/>
                  <a:latin typeface="Comic Sans MS" panose="030F0702030302020204" pitchFamily="66" charset="0"/>
                  <a:sym typeface="Helvetica Neue"/>
                </a:rPr>
                <a:t> the crossing point!</a:t>
              </a:r>
              <a:endParaRPr kumimoji="0" lang="ko-KR" altLang="en-US" sz="2800" b="1" i="0" u="none" strike="noStrike" cap="none" spc="0" normalizeH="0" baseline="0" dirty="0">
                <a:ln>
                  <a:noFill/>
                </a:ln>
                <a:solidFill>
                  <a:schemeClr val="tx1"/>
                </a:solidFill>
                <a:effectLst/>
                <a:uFillTx/>
                <a:latin typeface="Comic Sans MS" panose="030F0702030302020204" pitchFamily="66" charset="0"/>
                <a:sym typeface="Helvetica Neue"/>
              </a:endParaRPr>
            </a:p>
          </p:txBody>
        </p:sp>
        <p:sp>
          <p:nvSpPr>
            <p:cNvPr id="22" name="TextBox 21"/>
            <p:cNvSpPr txBox="1"/>
            <p:nvPr/>
          </p:nvSpPr>
          <p:spPr>
            <a:xfrm>
              <a:off x="6318897" y="8214233"/>
              <a:ext cx="167198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dirty="0">
                  <a:solidFill>
                    <a:srgbClr val="0070C0"/>
                  </a:solidFill>
                  <a:latin typeface="Comic Sans MS" panose="030F0702030302020204" pitchFamily="66" charset="0"/>
                </a:rPr>
                <a:t>a</a:t>
              </a:r>
              <a:r>
                <a:rPr kumimoji="0" lang="en-US" altLang="ko-KR" sz="2400" b="1" i="0" u="none" strike="noStrike" cap="none" spc="0" normalizeH="0" baseline="0" dirty="0">
                  <a:ln>
                    <a:noFill/>
                  </a:ln>
                  <a:solidFill>
                    <a:srgbClr val="0070C0"/>
                  </a:solidFill>
                  <a:effectLst/>
                  <a:uFillTx/>
                  <a:latin typeface="Comic Sans MS" panose="030F0702030302020204" pitchFamily="66" charset="0"/>
                  <a:sym typeface="Helvetica Neue"/>
                </a:rPr>
                <a:t>long</a:t>
              </a:r>
              <a:r>
                <a:rPr kumimoji="0" lang="en-US" altLang="ko-KR" sz="2400" b="1" i="0" u="none" strike="noStrike" cap="none" spc="0" normalizeH="0" dirty="0">
                  <a:ln>
                    <a:noFill/>
                  </a:ln>
                  <a:solidFill>
                    <a:srgbClr val="0070C0"/>
                  </a:solidFill>
                  <a:effectLst/>
                  <a:uFillTx/>
                  <a:latin typeface="Comic Sans MS" panose="030F0702030302020204" pitchFamily="66" charset="0"/>
                  <a:sym typeface="Helvetica Neue"/>
                </a:rPr>
                <a:t> </a:t>
              </a:r>
              <a:r>
                <a:rPr kumimoji="0" lang="en-US" altLang="ko-KR" sz="2400" b="1" i="0" u="none" strike="noStrike" cap="none" spc="0" normalizeH="0" baseline="0" dirty="0">
                  <a:ln>
                    <a:noFill/>
                  </a:ln>
                  <a:solidFill>
                    <a:srgbClr val="0070C0"/>
                  </a:solidFill>
                  <a:effectLst/>
                  <a:uFillTx/>
                  <a:latin typeface="Comic Sans MS" panose="030F0702030302020204" pitchFamily="66" charset="0"/>
                  <a:sym typeface="Helvetica Neue"/>
                </a:rPr>
                <a:t>B</a:t>
              </a:r>
              <a:endParaRPr kumimoji="0" lang="ko-KR" altLang="en-US" sz="2400" b="1" i="0" u="none" strike="noStrike" cap="none" spc="0" normalizeH="0" baseline="0" dirty="0">
                <a:ln>
                  <a:noFill/>
                </a:ln>
                <a:solidFill>
                  <a:srgbClr val="0070C0"/>
                </a:solidFill>
                <a:effectLst/>
                <a:uFillTx/>
                <a:latin typeface="Comic Sans MS" panose="030F0702030302020204" pitchFamily="66" charset="0"/>
                <a:sym typeface="Helvetica Neue"/>
              </a:endParaRPr>
            </a:p>
          </p:txBody>
        </p:sp>
      </p:grpSp>
      <p:sp>
        <p:nvSpPr>
          <p:cNvPr id="23" name="원"/>
          <p:cNvSpPr/>
          <p:nvPr/>
        </p:nvSpPr>
        <p:spPr>
          <a:xfrm>
            <a:off x="4141537" y="4694992"/>
            <a:ext cx="137586" cy="137586"/>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6157663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The complete set of the CLSs cannot be found."/>
          <p:cNvSpPr txBox="1"/>
          <p:nvPr/>
        </p:nvSpPr>
        <p:spPr>
          <a:xfrm>
            <a:off x="2098951" y="3708773"/>
            <a:ext cx="8806898" cy="548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900"/>
            </a:pPr>
            <a:r>
              <a:rPr dirty="0">
                <a:latin typeface="Comic Sans MS" panose="030F0702030302020204" pitchFamily="66" charset="0"/>
              </a:rPr>
              <a:t>The complete set of the CLSs </a:t>
            </a:r>
            <a:r>
              <a:rPr dirty="0">
                <a:solidFill>
                  <a:schemeClr val="accent5">
                    <a:hueOff val="-82419"/>
                    <a:satOff val="-9513"/>
                    <a:lumOff val="-16343"/>
                  </a:schemeClr>
                </a:solidFill>
                <a:latin typeface="Comic Sans MS" panose="030F0702030302020204" pitchFamily="66" charset="0"/>
              </a:rPr>
              <a:t>cannot</a:t>
            </a:r>
            <a:r>
              <a:rPr dirty="0">
                <a:latin typeface="Comic Sans MS" panose="030F0702030302020204" pitchFamily="66" charset="0"/>
              </a:rPr>
              <a:t> be found.</a:t>
            </a:r>
          </a:p>
        </p:txBody>
      </p:sp>
      <p:sp>
        <p:nvSpPr>
          <p:cNvPr id="1118" name="화살표"/>
          <p:cNvSpPr/>
          <p:nvPr/>
        </p:nvSpPr>
        <p:spPr>
          <a:xfrm rot="5400000">
            <a:off x="6049591" y="2758043"/>
            <a:ext cx="905618" cy="800101"/>
          </a:xfrm>
          <a:prstGeom prst="rightArrow">
            <a:avLst>
              <a:gd name="adj1" fmla="val 56719"/>
              <a:gd name="adj2" fmla="val 66221"/>
            </a:avLst>
          </a:prstGeom>
          <a:solidFill>
            <a:srgbClr val="929292"/>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1119" name="If the flat band’s eigenvector has a singularity in the BZ,"/>
          <p:cNvSpPr txBox="1"/>
          <p:nvPr/>
        </p:nvSpPr>
        <p:spPr>
          <a:xfrm>
            <a:off x="260309" y="2058546"/>
            <a:ext cx="12484188" cy="548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900"/>
            </a:pPr>
            <a:r>
              <a:rPr dirty="0">
                <a:latin typeface="Comic Sans MS" panose="030F0702030302020204" pitchFamily="66" charset="0"/>
              </a:rPr>
              <a:t>If the flat band’s eigenvector has a </a:t>
            </a:r>
            <a:r>
              <a:rPr dirty="0">
                <a:solidFill>
                  <a:schemeClr val="accent5">
                    <a:hueOff val="-82419"/>
                    <a:satOff val="-9513"/>
                    <a:lumOff val="-16343"/>
                  </a:schemeClr>
                </a:solidFill>
                <a:latin typeface="Comic Sans MS" panose="030F0702030302020204" pitchFamily="66" charset="0"/>
              </a:rPr>
              <a:t>singularity</a:t>
            </a:r>
            <a:r>
              <a:rPr dirty="0">
                <a:latin typeface="Comic Sans MS" panose="030F0702030302020204" pitchFamily="66" charset="0"/>
              </a:rPr>
              <a:t> </a:t>
            </a:r>
            <a:r>
              <a:rPr lang="en-US" altLang="ko-KR" dirty="0">
                <a:solidFill>
                  <a:srgbClr val="FF0000"/>
                </a:solidFill>
                <a:latin typeface="Comic Sans MS" panose="030F0702030302020204" pitchFamily="66" charset="0"/>
              </a:rPr>
              <a:t>(or zero) </a:t>
            </a:r>
            <a:r>
              <a:rPr dirty="0">
                <a:latin typeface="Comic Sans MS" panose="030F0702030302020204" pitchFamily="66" charset="0"/>
              </a:rPr>
              <a:t>in the BZ,</a:t>
            </a:r>
          </a:p>
        </p:txBody>
      </p:sp>
      <p:grpSp>
        <p:nvGrpSpPr>
          <p:cNvPr id="1133" name="그룹"/>
          <p:cNvGrpSpPr/>
          <p:nvPr/>
        </p:nvGrpSpPr>
        <p:grpSpPr>
          <a:xfrm>
            <a:off x="3078831" y="4688796"/>
            <a:ext cx="7500363" cy="3846889"/>
            <a:chOff x="0" y="-1"/>
            <a:chExt cx="7500362" cy="3846888"/>
          </a:xfrm>
        </p:grpSpPr>
        <p:pic>
          <p:nvPicPr>
            <p:cNvPr id="1120" name="이미지" descr="이미지"/>
            <p:cNvPicPr>
              <a:picLocks noChangeAspect="1"/>
            </p:cNvPicPr>
            <p:nvPr/>
          </p:nvPicPr>
          <p:blipFill>
            <a:blip r:embed="rId3">
              <a:extLst/>
            </a:blip>
            <a:stretch>
              <a:fillRect/>
            </a:stretch>
          </p:blipFill>
          <p:spPr>
            <a:xfrm>
              <a:off x="0" y="290756"/>
              <a:ext cx="5987122" cy="3141324"/>
            </a:xfrm>
            <a:prstGeom prst="rect">
              <a:avLst/>
            </a:prstGeom>
            <a:ln w="12700" cap="flat">
              <a:noFill/>
              <a:miter lim="400000"/>
            </a:ln>
            <a:effectLst/>
          </p:spPr>
        </p:pic>
        <p:sp>
          <p:nvSpPr>
            <p:cNvPr id="1121" name="kx"/>
            <p:cNvSpPr txBox="1"/>
            <p:nvPr/>
          </p:nvSpPr>
          <p:spPr>
            <a:xfrm>
              <a:off x="2846949" y="3326081"/>
              <a:ext cx="553971" cy="520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2000" b="0"/>
              </a:pPr>
              <a:r>
                <a:rPr b="1">
                  <a:latin typeface="Comic Sans MS" panose="030F0702030302020204" pitchFamily="66" charset="0"/>
                  <a:ea typeface="Times New Roman"/>
                  <a:cs typeface="Times New Roman"/>
                  <a:sym typeface="Times New Roman"/>
                </a:rPr>
                <a:t>k</a:t>
              </a:r>
              <a:r>
                <a:rPr b="1" baseline="-5999">
                  <a:latin typeface="Comic Sans MS" panose="030F0702030302020204" pitchFamily="66" charset="0"/>
                  <a:ea typeface="Times New Roman"/>
                  <a:cs typeface="Times New Roman"/>
                  <a:sym typeface="Times New Roman"/>
                </a:rPr>
                <a:t>x</a:t>
              </a:r>
            </a:p>
          </p:txBody>
        </p:sp>
        <p:sp>
          <p:nvSpPr>
            <p:cNvPr id="1122" name="ky"/>
            <p:cNvSpPr txBox="1"/>
            <p:nvPr/>
          </p:nvSpPr>
          <p:spPr>
            <a:xfrm>
              <a:off x="4451539" y="2810767"/>
              <a:ext cx="493894" cy="440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2000" b="0"/>
              </a:pPr>
              <a:r>
                <a:rPr b="1">
                  <a:latin typeface="Comic Sans MS" panose="030F0702030302020204" pitchFamily="66" charset="0"/>
                  <a:ea typeface="Times New Roman"/>
                  <a:cs typeface="Times New Roman"/>
                  <a:sym typeface="Times New Roman"/>
                </a:rPr>
                <a:t>k</a:t>
              </a:r>
              <a:r>
                <a:rPr b="1" baseline="-5999">
                  <a:latin typeface="Comic Sans MS" panose="030F0702030302020204" pitchFamily="66" charset="0"/>
                  <a:ea typeface="Times New Roman"/>
                  <a:cs typeface="Times New Roman"/>
                  <a:sym typeface="Times New Roman"/>
                </a:rPr>
                <a:t>y</a:t>
              </a:r>
            </a:p>
          </p:txBody>
        </p:sp>
        <p:sp>
          <p:nvSpPr>
            <p:cNvPr id="1123" name="Kagome lattice"/>
            <p:cNvSpPr txBox="1"/>
            <p:nvPr/>
          </p:nvSpPr>
          <p:spPr>
            <a:xfrm>
              <a:off x="2488157" y="-1"/>
              <a:ext cx="1703885" cy="2796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0"/>
              </a:lvl1pPr>
            </a:lstStyle>
            <a:p>
              <a:r>
                <a:rPr>
                  <a:latin typeface="Comic Sans MS" panose="030F0702030302020204" pitchFamily="66" charset="0"/>
                </a:rPr>
                <a:t>Kagome lattice</a:t>
              </a:r>
            </a:p>
          </p:txBody>
        </p:sp>
        <p:sp>
          <p:nvSpPr>
            <p:cNvPr id="1124" name="원"/>
            <p:cNvSpPr/>
            <p:nvPr/>
          </p:nvSpPr>
          <p:spPr>
            <a:xfrm>
              <a:off x="3084470" y="2913828"/>
              <a:ext cx="123885" cy="123886"/>
            </a:xfrm>
            <a:prstGeom prst="ellipse">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1127" name="직사각형"/>
            <p:cNvSpPr/>
            <p:nvPr/>
          </p:nvSpPr>
          <p:spPr>
            <a:xfrm rot="18990264">
              <a:off x="7409800" y="1674775"/>
              <a:ext cx="90562" cy="25729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grpSp>
      <p:sp>
        <p:nvSpPr>
          <p:cNvPr id="1135" name="J.-W. Rhim and B.-J. Yang PRB 99 045107 (2019)"/>
          <p:cNvSpPr txBox="1"/>
          <p:nvPr/>
        </p:nvSpPr>
        <p:spPr>
          <a:xfrm>
            <a:off x="7239470" y="9315216"/>
            <a:ext cx="5402417" cy="36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700" b="0">
                <a:latin typeface="Apple SD 산돌고딕 Neo 일반체"/>
                <a:ea typeface="Apple SD 산돌고딕 Neo 일반체"/>
                <a:cs typeface="Apple SD 산돌고딕 Neo 일반체"/>
                <a:sym typeface="Apple SD 산돌고딕 Neo 일반체"/>
              </a:defRPr>
            </a:lvl1pPr>
          </a:lstStyle>
          <a:p>
            <a:r>
              <a:rPr dirty="0">
                <a:latin typeface="Comic Sans MS" panose="030F0702030302020204" pitchFamily="66" charset="0"/>
              </a:rPr>
              <a:t>J.-W. </a:t>
            </a:r>
            <a:r>
              <a:rPr dirty="0" err="1">
                <a:latin typeface="Comic Sans MS" panose="030F0702030302020204" pitchFamily="66" charset="0"/>
              </a:rPr>
              <a:t>Rhim</a:t>
            </a:r>
            <a:r>
              <a:rPr dirty="0">
                <a:latin typeface="Comic Sans MS" panose="030F0702030302020204" pitchFamily="66" charset="0"/>
              </a:rPr>
              <a:t> and B.-J. Yang</a:t>
            </a:r>
            <a:r>
              <a:rPr lang="en-US" dirty="0">
                <a:latin typeface="Comic Sans MS" panose="030F0702030302020204" pitchFamily="66" charset="0"/>
              </a:rPr>
              <a:t>,</a:t>
            </a:r>
            <a:r>
              <a:rPr dirty="0">
                <a:latin typeface="Comic Sans MS" panose="030F0702030302020204" pitchFamily="66" charset="0"/>
              </a:rPr>
              <a:t> PRB 99 045107 (2019)</a:t>
            </a:r>
          </a:p>
        </p:txBody>
      </p:sp>
      <p:sp>
        <p:nvSpPr>
          <p:cNvPr id="26"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Singular flat band: definition  </a:t>
            </a:r>
            <a:endParaRPr sz="4400" b="0" dirty="0">
              <a:latin typeface="Comic Sans MS" panose="030F0702030302020204" pitchFamily="66" charset="0"/>
            </a:endParaRPr>
          </a:p>
        </p:txBody>
      </p:sp>
    </p:spTree>
    <p:extLst>
      <p:ext uri="{BB962C8B-B14F-4D97-AF65-F5344CB8AC3E}">
        <p14:creationId xmlns:p14="http://schemas.microsoft.com/office/powerpoint/2010/main" val="76866877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0" y="1242145"/>
            <a:ext cx="12867861" cy="461665"/>
          </a:xfrm>
          <a:prstGeom prst="rect">
            <a:avLst/>
          </a:prstGeom>
          <a:noFill/>
        </p:spPr>
        <p:txBody>
          <a:bodyPr wrap="square" rtlCol="0">
            <a:spAutoFit/>
          </a:bodyPr>
          <a:lstStyle/>
          <a:p>
            <a:pPr algn="ctr"/>
            <a:r>
              <a:rPr lang="en-US" altLang="ko-KR" dirty="0">
                <a:latin typeface="Comic Sans MS" panose="030F0702030302020204" pitchFamily="66" charset="0"/>
                <a:ea typeface="Cambria Math" panose="02040503050406030204" pitchFamily="18" charset="0"/>
              </a:rPr>
              <a:t>The</a:t>
            </a:r>
            <a:r>
              <a:rPr lang="ko-KR" altLang="en-US" dirty="0">
                <a:latin typeface="Comic Sans MS" panose="030F0702030302020204" pitchFamily="66" charset="0"/>
                <a:ea typeface="Cambria Math" panose="02040503050406030204" pitchFamily="18" charset="0"/>
              </a:rPr>
              <a:t> </a:t>
            </a:r>
            <a:r>
              <a:rPr lang="en-US" altLang="ko-KR">
                <a:latin typeface="Comic Sans MS" panose="030F0702030302020204" pitchFamily="66" charset="0"/>
                <a:ea typeface="Cambria Math" panose="02040503050406030204" pitchFamily="18" charset="0"/>
              </a:rPr>
              <a:t>most </a:t>
            </a:r>
            <a:r>
              <a:rPr lang="en-US" altLang="ko-KR" dirty="0">
                <a:latin typeface="Comic Sans MS" panose="030F0702030302020204" pitchFamily="66" charset="0"/>
                <a:ea typeface="Cambria Math" panose="02040503050406030204" pitchFamily="18" charset="0"/>
              </a:rPr>
              <a:t>general continuum two-band model with a quadratic band crossing</a:t>
            </a:r>
            <a:endParaRPr lang="ko-KR" altLang="en-US" dirty="0">
              <a:latin typeface="Comic Sans MS" panose="030F0702030302020204" pitchFamily="66" charset="0"/>
            </a:endParaRPr>
          </a:p>
        </p:txBody>
      </p:sp>
      <p:sp>
        <p:nvSpPr>
          <p:cNvPr id="27" name="Generalized Onsager’s quantization rule">
            <a:extLst>
              <a:ext uri="{FF2B5EF4-FFF2-40B4-BE49-F238E27FC236}">
                <a16:creationId xmlns:a16="http://schemas.microsoft.com/office/drawing/2014/main" id="{EA77F8B6-458B-4A78-94A5-1BDF8624A81A}"/>
              </a:ext>
            </a:extLst>
          </p:cNvPr>
          <p:cNvSpPr txBox="1"/>
          <p:nvPr/>
        </p:nvSpPr>
        <p:spPr>
          <a:xfrm>
            <a:off x="0" y="381858"/>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Continuum model and flatness enforced crossing</a:t>
            </a:r>
            <a:endParaRPr sz="4400" b="0" dirty="0">
              <a:latin typeface="Comic Sans MS" panose="030F0702030302020204" pitchFamily="66" charset="0"/>
            </a:endParaRPr>
          </a:p>
        </p:txBody>
      </p:sp>
      <p:grpSp>
        <p:nvGrpSpPr>
          <p:cNvPr id="14" name="그룹 13">
            <a:extLst>
              <a:ext uri="{FF2B5EF4-FFF2-40B4-BE49-F238E27FC236}">
                <a16:creationId xmlns:a16="http://schemas.microsoft.com/office/drawing/2014/main" id="{B8342963-C9C5-48AB-8697-E44D8F2AE450}"/>
              </a:ext>
            </a:extLst>
          </p:cNvPr>
          <p:cNvGrpSpPr/>
          <p:nvPr/>
        </p:nvGrpSpPr>
        <p:grpSpPr>
          <a:xfrm>
            <a:off x="1064040" y="1885470"/>
            <a:ext cx="11355896" cy="525294"/>
            <a:chOff x="1064040" y="2030610"/>
            <a:chExt cx="11355896" cy="525294"/>
          </a:xfrm>
        </p:grpSpPr>
        <p:pic>
          <p:nvPicPr>
            <p:cNvPr id="11" name="그림 10">
              <a:extLst>
                <a:ext uri="{FF2B5EF4-FFF2-40B4-BE49-F238E27FC236}">
                  <a16:creationId xmlns:a16="http://schemas.microsoft.com/office/drawing/2014/main" id="{FD0900B0-A9E4-4796-BB00-D0580897F741}"/>
                </a:ext>
              </a:extLst>
            </p:cNvPr>
            <p:cNvPicPr>
              <a:picLocks noChangeAspect="1"/>
            </p:cNvPicPr>
            <p:nvPr/>
          </p:nvPicPr>
          <p:blipFill>
            <a:blip r:embed="rId3"/>
            <a:stretch>
              <a:fillRect/>
            </a:stretch>
          </p:blipFill>
          <p:spPr>
            <a:xfrm>
              <a:off x="7551722" y="2030610"/>
              <a:ext cx="4868214" cy="525294"/>
            </a:xfrm>
            <a:prstGeom prst="rect">
              <a:avLst/>
            </a:prstGeom>
          </p:spPr>
        </p:pic>
        <p:pic>
          <p:nvPicPr>
            <p:cNvPr id="13" name="그림 12">
              <a:extLst>
                <a:ext uri="{FF2B5EF4-FFF2-40B4-BE49-F238E27FC236}">
                  <a16:creationId xmlns:a16="http://schemas.microsoft.com/office/drawing/2014/main" id="{D1CB2B9E-DA09-47C9-90B3-E1879F5B3FB5}"/>
                </a:ext>
              </a:extLst>
            </p:cNvPr>
            <p:cNvPicPr>
              <a:picLocks noChangeAspect="1"/>
            </p:cNvPicPr>
            <p:nvPr/>
          </p:nvPicPr>
          <p:blipFill>
            <a:blip r:embed="rId4"/>
            <a:stretch>
              <a:fillRect/>
            </a:stretch>
          </p:blipFill>
          <p:spPr>
            <a:xfrm>
              <a:off x="1064040" y="2089286"/>
              <a:ext cx="6516710" cy="408562"/>
            </a:xfrm>
            <a:prstGeom prst="rect">
              <a:avLst/>
            </a:prstGeom>
          </p:spPr>
        </p:pic>
      </p:grpSp>
      <p:sp>
        <p:nvSpPr>
          <p:cNvPr id="37" name="TextBox 36">
            <a:extLst>
              <a:ext uri="{FF2B5EF4-FFF2-40B4-BE49-F238E27FC236}">
                <a16:creationId xmlns:a16="http://schemas.microsoft.com/office/drawing/2014/main" id="{CCAEFB48-DC7A-41A8-B654-AC571346B75F}"/>
              </a:ext>
            </a:extLst>
          </p:cNvPr>
          <p:cNvSpPr txBox="1"/>
          <p:nvPr/>
        </p:nvSpPr>
        <p:spPr>
          <a:xfrm>
            <a:off x="446577" y="2558673"/>
            <a:ext cx="4638261" cy="461665"/>
          </a:xfrm>
          <a:prstGeom prst="rect">
            <a:avLst/>
          </a:prstGeom>
          <a:noFill/>
        </p:spPr>
        <p:txBody>
          <a:bodyPr wrap="square" rtlCol="0">
            <a:spAutoFit/>
          </a:bodyPr>
          <a:lstStyle/>
          <a:p>
            <a:pPr algn="ctr"/>
            <a:r>
              <a:rPr lang="en-US" altLang="ko-KR" dirty="0">
                <a:latin typeface="Comic Sans MS" panose="030F0702030302020204" pitchFamily="66" charset="0"/>
                <a:ea typeface="Cambria Math" panose="02040503050406030204" pitchFamily="18" charset="0"/>
              </a:rPr>
              <a:t>Band flatness condition:</a:t>
            </a:r>
            <a:endParaRPr lang="ko-KR" altLang="en-US" dirty="0">
              <a:latin typeface="Comic Sans MS" panose="030F0702030302020204" pitchFamily="66" charset="0"/>
            </a:endParaRPr>
          </a:p>
        </p:txBody>
      </p:sp>
      <p:pic>
        <p:nvPicPr>
          <p:cNvPr id="15" name="그림 14">
            <a:extLst>
              <a:ext uri="{FF2B5EF4-FFF2-40B4-BE49-F238E27FC236}">
                <a16:creationId xmlns:a16="http://schemas.microsoft.com/office/drawing/2014/main" id="{420343DC-D115-4CC9-B437-DE6A136092C3}"/>
              </a:ext>
            </a:extLst>
          </p:cNvPr>
          <p:cNvPicPr>
            <a:picLocks noChangeAspect="1"/>
          </p:cNvPicPr>
          <p:nvPr/>
        </p:nvPicPr>
        <p:blipFill>
          <a:blip r:embed="rId5"/>
          <a:stretch>
            <a:fillRect/>
          </a:stretch>
        </p:blipFill>
        <p:spPr>
          <a:xfrm>
            <a:off x="4631311" y="2611776"/>
            <a:ext cx="1904954" cy="408562"/>
          </a:xfrm>
          <a:prstGeom prst="rect">
            <a:avLst/>
          </a:prstGeom>
        </p:spPr>
      </p:pic>
      <p:pic>
        <p:nvPicPr>
          <p:cNvPr id="16" name="그림 15">
            <a:extLst>
              <a:ext uri="{FF2B5EF4-FFF2-40B4-BE49-F238E27FC236}">
                <a16:creationId xmlns:a16="http://schemas.microsoft.com/office/drawing/2014/main" id="{3D25F8B0-3057-4F6C-8D13-381C73A6507A}"/>
              </a:ext>
            </a:extLst>
          </p:cNvPr>
          <p:cNvPicPr>
            <a:picLocks noChangeAspect="1"/>
          </p:cNvPicPr>
          <p:nvPr/>
        </p:nvPicPr>
        <p:blipFill>
          <a:blip r:embed="rId6"/>
          <a:stretch>
            <a:fillRect/>
          </a:stretch>
        </p:blipFill>
        <p:spPr>
          <a:xfrm>
            <a:off x="7673607" y="2611776"/>
            <a:ext cx="4275786" cy="395591"/>
          </a:xfrm>
          <a:prstGeom prst="rect">
            <a:avLst/>
          </a:prstGeom>
        </p:spPr>
      </p:pic>
      <p:sp>
        <p:nvSpPr>
          <p:cNvPr id="17" name="화살표: 오른쪽 16">
            <a:extLst>
              <a:ext uri="{FF2B5EF4-FFF2-40B4-BE49-F238E27FC236}">
                <a16:creationId xmlns:a16="http://schemas.microsoft.com/office/drawing/2014/main" id="{C7C12089-2E08-4623-BC98-E42622B67283}"/>
              </a:ext>
            </a:extLst>
          </p:cNvPr>
          <p:cNvSpPr/>
          <p:nvPr/>
        </p:nvSpPr>
        <p:spPr>
          <a:xfrm>
            <a:off x="6727097" y="2585224"/>
            <a:ext cx="696686" cy="46166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그림 3">
            <a:extLst>
              <a:ext uri="{FF2B5EF4-FFF2-40B4-BE49-F238E27FC236}">
                <a16:creationId xmlns:a16="http://schemas.microsoft.com/office/drawing/2014/main" id="{2A8AA83D-29C4-4AA1-B85E-CA2C63D0091C}"/>
              </a:ext>
            </a:extLst>
          </p:cNvPr>
          <p:cNvPicPr>
            <a:picLocks noChangeAspect="1"/>
          </p:cNvPicPr>
          <p:nvPr/>
        </p:nvPicPr>
        <p:blipFill>
          <a:blip r:embed="rId7"/>
          <a:stretch>
            <a:fillRect/>
          </a:stretch>
        </p:blipFill>
        <p:spPr>
          <a:xfrm>
            <a:off x="3209444" y="3119316"/>
            <a:ext cx="2781837" cy="1861226"/>
          </a:xfrm>
          <a:prstGeom prst="rect">
            <a:avLst/>
          </a:prstGeom>
        </p:spPr>
      </p:pic>
      <p:sp>
        <p:nvSpPr>
          <p:cNvPr id="3" name="직사각형 2">
            <a:extLst>
              <a:ext uri="{FF2B5EF4-FFF2-40B4-BE49-F238E27FC236}">
                <a16:creationId xmlns:a16="http://schemas.microsoft.com/office/drawing/2014/main" id="{B9C1D92E-1AF8-4597-A4E7-7E78191FD242}"/>
              </a:ext>
            </a:extLst>
          </p:cNvPr>
          <p:cNvSpPr/>
          <p:nvPr/>
        </p:nvSpPr>
        <p:spPr>
          <a:xfrm>
            <a:off x="8229600" y="3161989"/>
            <a:ext cx="4638261" cy="369332"/>
          </a:xfrm>
          <a:prstGeom prst="rect">
            <a:avLst/>
          </a:prstGeom>
        </p:spPr>
        <p:txBody>
          <a:bodyPr wrap="square">
            <a:spAutoFit/>
          </a:bodyPr>
          <a:lstStyle/>
          <a:p>
            <a:r>
              <a:rPr lang="en-US" altLang="ko-KR" sz="1800" b="0" dirty="0">
                <a:latin typeface="Comic Sans MS" panose="030F0702030302020204" pitchFamily="66" charset="0"/>
              </a:rPr>
              <a:t>J.-W. </a:t>
            </a:r>
            <a:r>
              <a:rPr lang="en-US" altLang="ko-KR" sz="1800" b="0" dirty="0" err="1">
                <a:latin typeface="Comic Sans MS" panose="030F0702030302020204" pitchFamily="66" charset="0"/>
              </a:rPr>
              <a:t>Rhim</a:t>
            </a:r>
            <a:r>
              <a:rPr lang="en-US" altLang="ko-KR" sz="1800" b="0" dirty="0">
                <a:latin typeface="Comic Sans MS" panose="030F0702030302020204" pitchFamily="66" charset="0"/>
              </a:rPr>
              <a:t> and BJY, PRB (2019)</a:t>
            </a:r>
          </a:p>
        </p:txBody>
      </p:sp>
      <p:pic>
        <p:nvPicPr>
          <p:cNvPr id="18" name="그림 17">
            <a:extLst>
              <a:ext uri="{FF2B5EF4-FFF2-40B4-BE49-F238E27FC236}">
                <a16:creationId xmlns:a16="http://schemas.microsoft.com/office/drawing/2014/main" id="{CF91630A-CB70-45E9-8BDB-24272D03075C}"/>
              </a:ext>
            </a:extLst>
          </p:cNvPr>
          <p:cNvPicPr>
            <a:picLocks noChangeAspect="1"/>
          </p:cNvPicPr>
          <p:nvPr/>
        </p:nvPicPr>
        <p:blipFill>
          <a:blip r:embed="rId8"/>
          <a:stretch>
            <a:fillRect/>
          </a:stretch>
        </p:blipFill>
        <p:spPr>
          <a:xfrm>
            <a:off x="8169908" y="7504654"/>
            <a:ext cx="3631842" cy="369332"/>
          </a:xfrm>
          <a:prstGeom prst="rect">
            <a:avLst/>
          </a:prstGeom>
        </p:spPr>
      </p:pic>
      <p:sp>
        <p:nvSpPr>
          <p:cNvPr id="20" name="TextBox 19">
            <a:extLst>
              <a:ext uri="{FF2B5EF4-FFF2-40B4-BE49-F238E27FC236}">
                <a16:creationId xmlns:a16="http://schemas.microsoft.com/office/drawing/2014/main" id="{8EA35733-83F9-454F-890A-058D6115668F}"/>
              </a:ext>
            </a:extLst>
          </p:cNvPr>
          <p:cNvSpPr txBox="1"/>
          <p:nvPr/>
        </p:nvSpPr>
        <p:spPr>
          <a:xfrm>
            <a:off x="7666698" y="6780956"/>
            <a:ext cx="4638261" cy="461665"/>
          </a:xfrm>
          <a:prstGeom prst="rect">
            <a:avLst/>
          </a:prstGeom>
          <a:noFill/>
        </p:spPr>
        <p:txBody>
          <a:bodyPr wrap="square" rtlCol="0">
            <a:spAutoFit/>
          </a:bodyPr>
          <a:lstStyle/>
          <a:p>
            <a:pPr algn="ctr"/>
            <a:r>
              <a:rPr lang="en-US" altLang="ko-KR" dirty="0">
                <a:latin typeface="Comic Sans MS" panose="030F0702030302020204" pitchFamily="66" charset="0"/>
                <a:ea typeface="Cambria Math" panose="02040503050406030204" pitchFamily="18" charset="0"/>
              </a:rPr>
              <a:t>Adding a mass perturbation</a:t>
            </a:r>
            <a:endParaRPr lang="ko-KR" altLang="en-US" dirty="0">
              <a:latin typeface="Comic Sans MS" panose="030F0702030302020204" pitchFamily="66" charset="0"/>
            </a:endParaRPr>
          </a:p>
        </p:txBody>
      </p:sp>
      <p:sp>
        <p:nvSpPr>
          <p:cNvPr id="21" name="TextBox 20">
            <a:extLst>
              <a:ext uri="{FF2B5EF4-FFF2-40B4-BE49-F238E27FC236}">
                <a16:creationId xmlns:a16="http://schemas.microsoft.com/office/drawing/2014/main" id="{A619AD73-4756-4510-A4F1-C1ED90B6DE1E}"/>
              </a:ext>
            </a:extLst>
          </p:cNvPr>
          <p:cNvSpPr txBox="1"/>
          <p:nvPr/>
        </p:nvSpPr>
        <p:spPr>
          <a:xfrm>
            <a:off x="7551722" y="5324121"/>
            <a:ext cx="4638261" cy="461665"/>
          </a:xfrm>
          <a:prstGeom prst="rect">
            <a:avLst/>
          </a:prstGeom>
          <a:noFill/>
        </p:spPr>
        <p:txBody>
          <a:bodyPr wrap="square" rtlCol="0">
            <a:spAutoFit/>
          </a:bodyPr>
          <a:lstStyle/>
          <a:p>
            <a:pPr algn="ctr"/>
            <a:r>
              <a:rPr lang="en-US" altLang="ko-KR" dirty="0">
                <a:latin typeface="Comic Sans MS" panose="030F0702030302020204" pitchFamily="66" charset="0"/>
              </a:rPr>
              <a:t>Wave function singularity</a:t>
            </a:r>
            <a:endParaRPr lang="ko-KR" altLang="en-US" dirty="0">
              <a:latin typeface="Comic Sans MS" panose="030F0702030302020204" pitchFamily="66" charset="0"/>
            </a:endParaRPr>
          </a:p>
        </p:txBody>
      </p:sp>
      <p:pic>
        <p:nvPicPr>
          <p:cNvPr id="9" name="그림 8">
            <a:extLst>
              <a:ext uri="{FF2B5EF4-FFF2-40B4-BE49-F238E27FC236}">
                <a16:creationId xmlns:a16="http://schemas.microsoft.com/office/drawing/2014/main" id="{C20F7219-4CA0-4BEA-8B00-31FF12446ABD}"/>
              </a:ext>
            </a:extLst>
          </p:cNvPr>
          <p:cNvPicPr>
            <a:picLocks noChangeAspect="1"/>
          </p:cNvPicPr>
          <p:nvPr/>
        </p:nvPicPr>
        <p:blipFill>
          <a:blip r:embed="rId9"/>
          <a:stretch>
            <a:fillRect/>
          </a:stretch>
        </p:blipFill>
        <p:spPr>
          <a:xfrm>
            <a:off x="1809385" y="6027558"/>
            <a:ext cx="5640946" cy="3404681"/>
          </a:xfrm>
          <a:prstGeom prst="rect">
            <a:avLst/>
          </a:prstGeom>
        </p:spPr>
      </p:pic>
      <p:grpSp>
        <p:nvGrpSpPr>
          <p:cNvPr id="19" name="그룹 18">
            <a:extLst>
              <a:ext uri="{FF2B5EF4-FFF2-40B4-BE49-F238E27FC236}">
                <a16:creationId xmlns:a16="http://schemas.microsoft.com/office/drawing/2014/main" id="{EC38896A-185B-415F-86D2-4D8A13D9DFC3}"/>
              </a:ext>
            </a:extLst>
          </p:cNvPr>
          <p:cNvGrpSpPr/>
          <p:nvPr/>
        </p:nvGrpSpPr>
        <p:grpSpPr>
          <a:xfrm>
            <a:off x="1942004" y="4957296"/>
            <a:ext cx="4662152" cy="989350"/>
            <a:chOff x="1942004" y="4957296"/>
            <a:chExt cx="4662152" cy="989350"/>
          </a:xfrm>
        </p:grpSpPr>
        <p:pic>
          <p:nvPicPr>
            <p:cNvPr id="10" name="그림 9">
              <a:extLst>
                <a:ext uri="{FF2B5EF4-FFF2-40B4-BE49-F238E27FC236}">
                  <a16:creationId xmlns:a16="http://schemas.microsoft.com/office/drawing/2014/main" id="{D3A73D8A-7C51-4DE8-B257-7DD771B0485C}"/>
                </a:ext>
              </a:extLst>
            </p:cNvPr>
            <p:cNvPicPr>
              <a:picLocks noChangeAspect="1"/>
            </p:cNvPicPr>
            <p:nvPr/>
          </p:nvPicPr>
          <p:blipFill>
            <a:blip r:embed="rId10"/>
            <a:stretch>
              <a:fillRect/>
            </a:stretch>
          </p:blipFill>
          <p:spPr>
            <a:xfrm>
              <a:off x="1942004" y="4957296"/>
              <a:ext cx="4662152" cy="849549"/>
            </a:xfrm>
            <a:prstGeom prst="rect">
              <a:avLst/>
            </a:prstGeom>
          </p:spPr>
        </p:pic>
        <p:sp>
          <p:nvSpPr>
            <p:cNvPr id="12" name="직사각형 11">
              <a:extLst>
                <a:ext uri="{FF2B5EF4-FFF2-40B4-BE49-F238E27FC236}">
                  <a16:creationId xmlns:a16="http://schemas.microsoft.com/office/drawing/2014/main" id="{82606D31-FE15-4880-AA8E-E33B1ADAE4CB}"/>
                </a:ext>
              </a:extLst>
            </p:cNvPr>
            <p:cNvSpPr/>
            <p:nvPr/>
          </p:nvSpPr>
          <p:spPr>
            <a:xfrm>
              <a:off x="4219474" y="5624926"/>
              <a:ext cx="647494" cy="32172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Tree>
    <p:extLst>
      <p:ext uri="{BB962C8B-B14F-4D97-AF65-F5344CB8AC3E}">
        <p14:creationId xmlns:p14="http://schemas.microsoft.com/office/powerpoint/2010/main" val="10682096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0" y="1213117"/>
            <a:ext cx="12867861" cy="461665"/>
          </a:xfrm>
          <a:prstGeom prst="rect">
            <a:avLst/>
          </a:prstGeom>
          <a:noFill/>
        </p:spPr>
        <p:txBody>
          <a:bodyPr wrap="square" rtlCol="0">
            <a:spAutoFit/>
          </a:bodyPr>
          <a:lstStyle/>
          <a:p>
            <a:pPr algn="ctr"/>
            <a:r>
              <a:rPr lang="en-US" altLang="ko-KR" dirty="0">
                <a:latin typeface="Comic Sans MS" panose="030F0702030302020204" pitchFamily="66" charset="0"/>
                <a:ea typeface="Cambria Math" panose="02040503050406030204" pitchFamily="18" charset="0"/>
              </a:rPr>
              <a:t>Band crossing enforced by the symmetry representation of CLS</a:t>
            </a:r>
            <a:endParaRPr lang="ko-KR" altLang="en-US" dirty="0">
              <a:latin typeface="Comic Sans MS" panose="030F0702030302020204" pitchFamily="66" charset="0"/>
            </a:endParaRPr>
          </a:p>
        </p:txBody>
      </p:sp>
      <p:pic>
        <p:nvPicPr>
          <p:cNvPr id="23" name="그림 22"/>
          <p:cNvPicPr>
            <a:picLocks noChangeAspect="1"/>
          </p:cNvPicPr>
          <p:nvPr/>
        </p:nvPicPr>
        <p:blipFill>
          <a:blip r:embed="rId3"/>
          <a:stretch>
            <a:fillRect/>
          </a:stretch>
        </p:blipFill>
        <p:spPr>
          <a:xfrm>
            <a:off x="1143435" y="2730489"/>
            <a:ext cx="1653097" cy="1527386"/>
          </a:xfrm>
          <a:prstGeom prst="rect">
            <a:avLst/>
          </a:prstGeom>
        </p:spPr>
      </p:pic>
      <mc:AlternateContent xmlns:mc="http://schemas.openxmlformats.org/markup-compatibility/2006" xmlns:a14="http://schemas.microsoft.com/office/drawing/2010/main">
        <mc:Choice Requires="a14">
          <p:sp>
            <p:nvSpPr>
              <p:cNvPr id="30" name="직사각형 29"/>
              <p:cNvSpPr/>
              <p:nvPr/>
            </p:nvSpPr>
            <p:spPr>
              <a:xfrm>
                <a:off x="3195544" y="3136783"/>
                <a:ext cx="5157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800" i="1" dirty="0">
                              <a:latin typeface="Cambria Math" panose="02040503050406030204" pitchFamily="18" charset="0"/>
                              <a:ea typeface="Cambria Math" panose="02040503050406030204" pitchFamily="18" charset="0"/>
                            </a:rPr>
                          </m:ctrlPr>
                        </m:sSubPr>
                        <m:e>
                          <m:r>
                            <a:rPr lang="en-US" altLang="ko-KR" sz="1800" b="0" i="1" dirty="0">
                              <a:latin typeface="Cambria Math" panose="02040503050406030204" pitchFamily="18" charset="0"/>
                              <a:ea typeface="Cambria Math" panose="02040503050406030204" pitchFamily="18" charset="0"/>
                            </a:rPr>
                            <m:t>𝐶</m:t>
                          </m:r>
                        </m:e>
                        <m:sub>
                          <m:r>
                            <a:rPr lang="en-US" altLang="ko-KR" sz="1800" b="0" i="1" dirty="0">
                              <a:latin typeface="Cambria Math" panose="02040503050406030204" pitchFamily="18" charset="0"/>
                              <a:ea typeface="Cambria Math" panose="02040503050406030204" pitchFamily="18" charset="0"/>
                            </a:rPr>
                            <m:t>6</m:t>
                          </m:r>
                        </m:sub>
                      </m:sSub>
                    </m:oMath>
                  </m:oMathPara>
                </a14:m>
                <a:endParaRPr lang="ko-KR" altLang="en-US" sz="1800" dirty="0">
                  <a:latin typeface="Comic Sans MS" panose="030F0702030302020204" pitchFamily="66" charset="0"/>
                </a:endParaRPr>
              </a:p>
            </p:txBody>
          </p:sp>
        </mc:Choice>
        <mc:Fallback xmlns="">
          <p:sp>
            <p:nvSpPr>
              <p:cNvPr id="30" name="직사각형 29"/>
              <p:cNvSpPr>
                <a:spLocks noRot="1" noChangeAspect="1" noMove="1" noResize="1" noEditPoints="1" noAdjustHandles="1" noChangeArrowheads="1" noChangeShapeType="1" noTextEdit="1"/>
              </p:cNvSpPr>
              <p:nvPr/>
            </p:nvSpPr>
            <p:spPr>
              <a:xfrm>
                <a:off x="3195544" y="3136783"/>
                <a:ext cx="515719" cy="369332"/>
              </a:xfrm>
              <a:prstGeom prst="rect">
                <a:avLst/>
              </a:prstGeom>
              <a:blipFill>
                <a:blip r:embed="rId4"/>
                <a:stretch>
                  <a:fillRect b="-1667"/>
                </a:stretch>
              </a:blipFill>
            </p:spPr>
            <p:txBody>
              <a:bodyPr/>
              <a:lstStyle/>
              <a:p>
                <a:r>
                  <a:rPr lang="ko-KR" altLang="en-US">
                    <a:noFill/>
                  </a:rPr>
                  <a:t> </a:t>
                </a:r>
              </a:p>
            </p:txBody>
          </p:sp>
        </mc:Fallback>
      </mc:AlternateContent>
      <p:pic>
        <p:nvPicPr>
          <p:cNvPr id="7" name="그림 6"/>
          <p:cNvPicPr>
            <a:picLocks noChangeAspect="1"/>
          </p:cNvPicPr>
          <p:nvPr/>
        </p:nvPicPr>
        <p:blipFill>
          <a:blip r:embed="rId5"/>
          <a:stretch>
            <a:fillRect/>
          </a:stretch>
        </p:blipFill>
        <p:spPr>
          <a:xfrm>
            <a:off x="4020357" y="2440867"/>
            <a:ext cx="2190514" cy="2252863"/>
          </a:xfrm>
          <a:prstGeom prst="rect">
            <a:avLst/>
          </a:prstGeom>
        </p:spPr>
      </p:pic>
      <p:cxnSp>
        <p:nvCxnSpPr>
          <p:cNvPr id="29" name="직선 화살표 연결선 28"/>
          <p:cNvCxnSpPr/>
          <p:nvPr/>
        </p:nvCxnSpPr>
        <p:spPr>
          <a:xfrm>
            <a:off x="3065134" y="3594491"/>
            <a:ext cx="7758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직사각형 33"/>
              <p:cNvSpPr/>
              <p:nvPr/>
            </p:nvSpPr>
            <p:spPr>
              <a:xfrm>
                <a:off x="6210871" y="5114527"/>
                <a:ext cx="291278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b="0" i="1">
                              <a:latin typeface="Cambria Math" panose="02040503050406030204" pitchFamily="18" charset="0"/>
                            </a:rPr>
                          </m:ctrlPr>
                        </m:sSubPr>
                        <m:e>
                          <m:r>
                            <a:rPr lang="en-US" altLang="ko-KR" b="0" i="1">
                              <a:latin typeface="Cambria Math" panose="02040503050406030204" pitchFamily="18" charset="0"/>
                            </a:rPr>
                            <m:t>𝐶</m:t>
                          </m:r>
                        </m:e>
                        <m:sub>
                          <m:r>
                            <a:rPr lang="en-US" altLang="ko-KR" b="0" i="1">
                              <a:latin typeface="Cambria Math" panose="02040503050406030204" pitchFamily="18" charset="0"/>
                            </a:rPr>
                            <m:t>6</m:t>
                          </m:r>
                        </m:sub>
                      </m:sSub>
                      <m:d>
                        <m:dPr>
                          <m:begChr m:val="|"/>
                          <m:endChr m:val="〉"/>
                          <m:ctrlPr>
                            <a:rPr lang="en-US" altLang="ko-KR" i="1">
                              <a:latin typeface="Cambria Math" panose="02040503050406030204" pitchFamily="18" charset="0"/>
                            </a:rPr>
                          </m:ctrlPr>
                        </m:dPr>
                        <m:e>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𝒖</m:t>
                              </m:r>
                            </m:e>
                          </m:acc>
                          <m:r>
                            <a:rPr lang="en-US" altLang="ko-KR" i="1">
                              <a:latin typeface="Cambria Math" panose="02040503050406030204" pitchFamily="18" charset="0"/>
                            </a:rPr>
                            <m:t>(</m:t>
                          </m:r>
                          <m:r>
                            <m:rPr>
                              <m:sty m:val="p"/>
                            </m:rPr>
                            <a:rPr lang="en-US" altLang="ko-KR" b="0">
                              <a:latin typeface="Cambria Math" panose="02040503050406030204" pitchFamily="18" charset="0"/>
                            </a:rPr>
                            <m:t>Γ</m:t>
                          </m:r>
                          <m:r>
                            <a:rPr lang="en-US" altLang="ko-KR" i="1">
                              <a:latin typeface="Cambria Math" panose="02040503050406030204" pitchFamily="18" charset="0"/>
                            </a:rPr>
                            <m:t>)</m:t>
                          </m:r>
                        </m:e>
                      </m:d>
                      <m:r>
                        <a:rPr lang="en-US" altLang="ko-KR" b="0" i="1">
                          <a:latin typeface="Cambria Math" panose="02040503050406030204" pitchFamily="18" charset="0"/>
                        </a:rPr>
                        <m:t>=−</m:t>
                      </m:r>
                      <m:d>
                        <m:dPr>
                          <m:begChr m:val="|"/>
                          <m:endChr m:val="〉"/>
                          <m:ctrlPr>
                            <a:rPr lang="en-US" altLang="ko-KR" i="1">
                              <a:latin typeface="Cambria Math" panose="02040503050406030204" pitchFamily="18" charset="0"/>
                            </a:rPr>
                          </m:ctrlPr>
                        </m:dPr>
                        <m:e>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𝒖</m:t>
                              </m:r>
                            </m:e>
                          </m:acc>
                          <m:r>
                            <a:rPr lang="en-US" altLang="ko-KR" i="1">
                              <a:latin typeface="Cambria Math" panose="02040503050406030204" pitchFamily="18" charset="0"/>
                            </a:rPr>
                            <m:t>(</m:t>
                          </m:r>
                          <m:r>
                            <m:rPr>
                              <m:sty m:val="p"/>
                            </m:rPr>
                            <a:rPr lang="en-US" altLang="ko-KR" b="0">
                              <a:latin typeface="Cambria Math" panose="02040503050406030204" pitchFamily="18" charset="0"/>
                            </a:rPr>
                            <m:t>Γ</m:t>
                          </m:r>
                          <m:r>
                            <a:rPr lang="en-US" altLang="ko-KR" i="1">
                              <a:latin typeface="Cambria Math" panose="02040503050406030204" pitchFamily="18" charset="0"/>
                            </a:rPr>
                            <m:t>)</m:t>
                          </m:r>
                        </m:e>
                      </m:d>
                    </m:oMath>
                  </m:oMathPara>
                </a14:m>
                <a:endParaRPr lang="ko-KR" altLang="en-US" dirty="0">
                  <a:latin typeface="Comic Sans MS" panose="030F0702030302020204" pitchFamily="66" charset="0"/>
                </a:endParaRPr>
              </a:p>
            </p:txBody>
          </p:sp>
        </mc:Choice>
        <mc:Fallback xmlns="">
          <p:sp>
            <p:nvSpPr>
              <p:cNvPr id="34" name="직사각형 33"/>
              <p:cNvSpPr>
                <a:spLocks noRot="1" noChangeAspect="1" noMove="1" noResize="1" noEditPoints="1" noAdjustHandles="1" noChangeArrowheads="1" noChangeShapeType="1" noTextEdit="1"/>
              </p:cNvSpPr>
              <p:nvPr/>
            </p:nvSpPr>
            <p:spPr>
              <a:xfrm>
                <a:off x="6210871" y="5114527"/>
                <a:ext cx="2912785" cy="461665"/>
              </a:xfrm>
              <a:prstGeom prst="rect">
                <a:avLst/>
              </a:prstGeom>
              <a:blipFill>
                <a:blip r:embed="rId6"/>
                <a:stretch>
                  <a:fillRect t="-5263" b="-1710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571826" y="5081010"/>
                <a:ext cx="5581528" cy="461665"/>
              </a:xfrm>
              <a:prstGeom prst="rect">
                <a:avLst/>
              </a:prstGeom>
              <a:noFill/>
            </p:spPr>
            <p:txBody>
              <a:bodyPr wrap="none" rtlCol="0">
                <a:spAutoFit/>
              </a:bodyPr>
              <a:lstStyle/>
              <a:p>
                <a:pPr algn="just"/>
                <a:r>
                  <a:rPr lang="en-US" altLang="ko-KR" dirty="0">
                    <a:latin typeface="Comic Sans MS" panose="030F0702030302020204" pitchFamily="66" charset="0"/>
                  </a:rPr>
                  <a:t>1) FT-CLS : </a:t>
                </a:r>
                <a14:m>
                  <m:oMath xmlns:m="http://schemas.openxmlformats.org/officeDocument/2006/math">
                    <m:sSub>
                      <m:sSubPr>
                        <m:ctrlPr>
                          <a:rPr lang="en-US" altLang="ko-KR" i="1" dirty="0">
                            <a:latin typeface="Cambria Math" panose="02040503050406030204" pitchFamily="18" charset="0"/>
                            <a:ea typeface="Cambria Math" panose="02040503050406030204" pitchFamily="18" charset="0"/>
                          </a:rPr>
                        </m:ctrlPr>
                      </m:sSubPr>
                      <m:e>
                        <m:r>
                          <a:rPr lang="en-US" altLang="ko-KR" b="0" i="1" dirty="0">
                            <a:latin typeface="Cambria Math" panose="02040503050406030204" pitchFamily="18" charset="0"/>
                            <a:ea typeface="Cambria Math" panose="02040503050406030204" pitchFamily="18" charset="0"/>
                          </a:rPr>
                          <m:t>𝐶</m:t>
                        </m:r>
                      </m:e>
                      <m:sub>
                        <m:r>
                          <a:rPr lang="en-US" altLang="ko-KR" b="0" i="1" dirty="0">
                            <a:latin typeface="Cambria Math" panose="02040503050406030204" pitchFamily="18" charset="0"/>
                            <a:ea typeface="Cambria Math" panose="02040503050406030204" pitchFamily="18" charset="0"/>
                          </a:rPr>
                          <m:t>6</m:t>
                        </m:r>
                      </m:sub>
                    </m:sSub>
                  </m:oMath>
                </a14:m>
                <a:r>
                  <a:rPr lang="en-US" altLang="ko-KR" dirty="0">
                    <a:latin typeface="Comic Sans MS" panose="030F0702030302020204" pitchFamily="66" charset="0"/>
                    <a:ea typeface="Cambria Math" panose="02040503050406030204" pitchFamily="18" charset="0"/>
                  </a:rPr>
                  <a:t> eigenvalue </a:t>
                </a:r>
                <a14:m>
                  <m:oMath xmlns:m="http://schemas.openxmlformats.org/officeDocument/2006/math">
                    <m:r>
                      <a:rPr lang="en-US" altLang="ko-KR" b="0" i="1" dirty="0">
                        <a:latin typeface="Cambria Math" panose="02040503050406030204" pitchFamily="18" charset="0"/>
                        <a:ea typeface="Cambria Math" panose="02040503050406030204" pitchFamily="18" charset="0"/>
                      </a:rPr>
                      <m:t>−</m:t>
                    </m:r>
                    <m:r>
                      <a:rPr lang="en-US" altLang="ko-KR" i="1" dirty="0">
                        <a:latin typeface="Cambria Math" panose="02040503050406030204" pitchFamily="18" charset="0"/>
                        <a:ea typeface="Cambria Math" panose="02040503050406030204" pitchFamily="18" charset="0"/>
                      </a:rPr>
                      <m:t>1</m:t>
                    </m:r>
                  </m:oMath>
                </a14:m>
                <a:r>
                  <a:rPr lang="ko-KR" altLang="en-US" dirty="0">
                    <a:latin typeface="Comic Sans MS" panose="030F0702030302020204" pitchFamily="66" charset="0"/>
                  </a:rPr>
                  <a:t> </a:t>
                </a:r>
                <a:r>
                  <a:rPr lang="en-US" altLang="ko-KR" dirty="0">
                    <a:latin typeface="Comic Sans MS" panose="030F0702030302020204" pitchFamily="66" charset="0"/>
                  </a:rPr>
                  <a:t>at </a:t>
                </a:r>
                <a14:m>
                  <m:oMath xmlns:m="http://schemas.openxmlformats.org/officeDocument/2006/math">
                    <m:r>
                      <m:rPr>
                        <m:sty m:val="p"/>
                      </m:rPr>
                      <a:rPr lang="en-US" altLang="ko-KR" b="0">
                        <a:latin typeface="Cambria Math" panose="02040503050406030204" pitchFamily="18" charset="0"/>
                      </a:rPr>
                      <m:t>Γ</m:t>
                    </m:r>
                  </m:oMath>
                </a14:m>
                <a:endParaRPr lang="ko-KR" altLang="en-US" dirty="0">
                  <a:latin typeface="Comic Sans MS" panose="030F0702030302020204" pitchFamily="66"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571826" y="5081010"/>
                <a:ext cx="5581528" cy="461665"/>
              </a:xfrm>
              <a:prstGeom prst="rect">
                <a:avLst/>
              </a:prstGeom>
              <a:blipFill>
                <a:blip r:embed="rId7"/>
                <a:stretch>
                  <a:fillRect l="-1749" t="-10526" b="-2894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571827" y="5806136"/>
                <a:ext cx="11779200" cy="858568"/>
              </a:xfrm>
              <a:prstGeom prst="rect">
                <a:avLst/>
              </a:prstGeom>
              <a:noFill/>
            </p:spPr>
            <p:txBody>
              <a:bodyPr wrap="square" rtlCol="0">
                <a:spAutoFit/>
              </a:bodyPr>
              <a:lstStyle/>
              <a:p>
                <a:pPr algn="just"/>
                <a:r>
                  <a:rPr lang="en-US" altLang="ko-KR" dirty="0">
                    <a:latin typeface="Comic Sans MS" panose="030F0702030302020204" pitchFamily="66" charset="0"/>
                  </a:rPr>
                  <a:t>2) Constituent atomic orbitals	        span eigenstates with </a:t>
                </a:r>
                <a14:m>
                  <m:oMath xmlns:m="http://schemas.openxmlformats.org/officeDocument/2006/math">
                    <m:sSub>
                      <m:sSubPr>
                        <m:ctrlPr>
                          <a:rPr lang="en-US" altLang="ko-KR" b="0" i="1">
                            <a:latin typeface="Cambria Math" panose="02040503050406030204" pitchFamily="18" charset="0"/>
                          </a:rPr>
                        </m:ctrlPr>
                      </m:sSubPr>
                      <m:e>
                        <m:r>
                          <a:rPr lang="en-US" altLang="ko-KR" b="0" i="1">
                            <a:latin typeface="Cambria Math" panose="02040503050406030204" pitchFamily="18" charset="0"/>
                          </a:rPr>
                          <m:t>𝐶</m:t>
                        </m:r>
                      </m:e>
                      <m:sub>
                        <m:r>
                          <a:rPr lang="en-US" altLang="ko-KR" b="0" i="1">
                            <a:latin typeface="Cambria Math" panose="02040503050406030204" pitchFamily="18" charset="0"/>
                          </a:rPr>
                          <m:t>6</m:t>
                        </m:r>
                      </m:sub>
                    </m:sSub>
                    <m:r>
                      <a:rPr lang="en-US" altLang="ko-KR" b="0" i="1" smtClean="0">
                        <a:latin typeface="Cambria Math" panose="02040503050406030204" pitchFamily="18" charset="0"/>
                      </a:rPr>
                      <m:t> </m:t>
                    </m:r>
                  </m:oMath>
                </a14:m>
                <a:r>
                  <a:rPr lang="en-US" altLang="ko-KR" dirty="0">
                    <a:latin typeface="Comic Sans MS" panose="030F0702030302020204" pitchFamily="66" charset="0"/>
                  </a:rPr>
                  <a:t>eigenvalues </a:t>
                </a:r>
              </a:p>
              <a:p>
                <a:pPr algn="just"/>
                <a14:m>
                  <m:oMath xmlns:m="http://schemas.openxmlformats.org/officeDocument/2006/math">
                    <m:sSup>
                      <m:sSupPr>
                        <m:ctrlPr>
                          <a:rPr lang="en-US" altLang="ko-KR" b="0" i="1">
                            <a:latin typeface="Cambria Math" panose="02040503050406030204" pitchFamily="18" charset="0"/>
                          </a:rPr>
                        </m:ctrlPr>
                      </m:sSupPr>
                      <m:e>
                        <m:r>
                          <a:rPr lang="en-US" altLang="ko-KR" b="0" i="1">
                            <a:latin typeface="Cambria Math" panose="02040503050406030204" pitchFamily="18" charset="0"/>
                          </a:rPr>
                          <m:t>𝑒</m:t>
                        </m:r>
                      </m:e>
                      <m:sup>
                        <m:r>
                          <a:rPr lang="en-US" altLang="ko-KR" b="0" i="1">
                            <a:latin typeface="Cambria Math" panose="02040503050406030204" pitchFamily="18" charset="0"/>
                          </a:rPr>
                          <m:t>−2</m:t>
                        </m:r>
                        <m:r>
                          <a:rPr lang="en-US" altLang="ko-KR" b="0" i="1">
                            <a:latin typeface="Cambria Math" panose="02040503050406030204" pitchFamily="18" charset="0"/>
                          </a:rPr>
                          <m:t>𝜋</m:t>
                        </m:r>
                        <m:r>
                          <a:rPr lang="en-US" altLang="ko-KR" b="0" i="1">
                            <a:latin typeface="Cambria Math" panose="02040503050406030204" pitchFamily="18" charset="0"/>
                          </a:rPr>
                          <m:t>𝑖</m:t>
                        </m:r>
                        <m:r>
                          <a:rPr lang="en-US" altLang="ko-KR" b="0" i="1">
                            <a:latin typeface="Cambria Math" panose="02040503050406030204" pitchFamily="18" charset="0"/>
                          </a:rPr>
                          <m:t>/3</m:t>
                        </m:r>
                      </m:sup>
                    </m:sSup>
                  </m:oMath>
                </a14:m>
                <a:r>
                  <a:rPr lang="en-US" altLang="ko-KR" dirty="0">
                    <a:latin typeface="Comic Sans MS" panose="030F0702030302020204" pitchFamily="66" charset="0"/>
                  </a:rPr>
                  <a:t>, </a:t>
                </a:r>
                <a14:m>
                  <m:oMath xmlns:m="http://schemas.openxmlformats.org/officeDocument/2006/math">
                    <m:sSup>
                      <m:sSupPr>
                        <m:ctrlPr>
                          <a:rPr lang="en-US" altLang="ko-KR" b="0" i="1">
                            <a:latin typeface="Cambria Math" panose="02040503050406030204" pitchFamily="18" charset="0"/>
                          </a:rPr>
                        </m:ctrlPr>
                      </m:sSupPr>
                      <m:e>
                        <m:r>
                          <a:rPr lang="en-US" altLang="ko-KR" b="0" i="1">
                            <a:latin typeface="Cambria Math" panose="02040503050406030204" pitchFamily="18" charset="0"/>
                          </a:rPr>
                          <m:t>𝑒</m:t>
                        </m:r>
                      </m:e>
                      <m:sup>
                        <m:r>
                          <a:rPr lang="en-US" altLang="ko-KR" b="0" i="1">
                            <a:latin typeface="Cambria Math" panose="02040503050406030204" pitchFamily="18" charset="0"/>
                          </a:rPr>
                          <m:t>2</m:t>
                        </m:r>
                        <m:r>
                          <a:rPr lang="en-US" altLang="ko-KR" b="0" i="1">
                            <a:latin typeface="Cambria Math" panose="02040503050406030204" pitchFamily="18" charset="0"/>
                          </a:rPr>
                          <m:t>𝜋</m:t>
                        </m:r>
                        <m:r>
                          <a:rPr lang="en-US" altLang="ko-KR" b="0" i="1">
                            <a:latin typeface="Cambria Math" panose="02040503050406030204" pitchFamily="18" charset="0"/>
                          </a:rPr>
                          <m:t>𝑖</m:t>
                        </m:r>
                        <m:r>
                          <a:rPr lang="en-US" altLang="ko-KR" b="0" i="1">
                            <a:latin typeface="Cambria Math" panose="02040503050406030204" pitchFamily="18" charset="0"/>
                          </a:rPr>
                          <m:t>/3</m:t>
                        </m:r>
                      </m:sup>
                    </m:sSup>
                  </m:oMath>
                </a14:m>
                <a:r>
                  <a:rPr lang="en-US" altLang="ko-KR" dirty="0">
                    <a:latin typeface="Comic Sans MS" panose="030F0702030302020204" pitchFamily="66" charset="0"/>
                  </a:rPr>
                  <a:t>, and </a:t>
                </a:r>
                <a14:m>
                  <m:oMath xmlns:m="http://schemas.openxmlformats.org/officeDocument/2006/math">
                    <m:r>
                      <a:rPr lang="en-US" altLang="ko-KR" b="0">
                        <a:latin typeface="Cambria Math" panose="02040503050406030204" pitchFamily="18" charset="0"/>
                      </a:rPr>
                      <m:t>+</m:t>
                    </m:r>
                    <m:r>
                      <a:rPr lang="en-US" altLang="ko-KR" b="0" i="1">
                        <a:latin typeface="Cambria Math" panose="02040503050406030204" pitchFamily="18" charset="0"/>
                      </a:rPr>
                      <m:t>1</m:t>
                    </m:r>
                  </m:oMath>
                </a14:m>
                <a:r>
                  <a:rPr lang="en-US" altLang="ko-KR" dirty="0">
                    <a:latin typeface="Comic Sans MS" panose="030F0702030302020204" pitchFamily="66" charset="0"/>
                  </a:rPr>
                  <a:t>.</a:t>
                </a:r>
                <a:endParaRPr lang="ko-KR" altLang="en-US" dirty="0">
                  <a:latin typeface="Comic Sans MS" panose="030F0702030302020204" pitchFamily="66" charset="0"/>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571827" y="5806136"/>
                <a:ext cx="11779200" cy="858568"/>
              </a:xfrm>
              <a:prstGeom prst="rect">
                <a:avLst/>
              </a:prstGeom>
              <a:blipFill>
                <a:blip r:embed="rId8"/>
                <a:stretch>
                  <a:fillRect l="-828" t="-5674" b="-1418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007870" y="2029843"/>
                <a:ext cx="3075907" cy="400110"/>
              </a:xfrm>
              <a:prstGeom prst="rect">
                <a:avLst/>
              </a:prstGeom>
              <a:noFill/>
            </p:spPr>
            <p:txBody>
              <a:bodyPr wrap="none" rtlCol="0">
                <a:spAutoFit/>
              </a:bodyPr>
              <a:lstStyle/>
              <a:p>
                <a:r>
                  <a:rPr lang="en-US" altLang="ko-KR" sz="2000" dirty="0">
                    <a:latin typeface="Comic Sans MS" panose="030F0702030302020204" pitchFamily="66" charset="0"/>
                  </a:rPr>
                  <a:t>CLS : </a:t>
                </a:r>
                <a14:m>
                  <m:oMath xmlns:m="http://schemas.openxmlformats.org/officeDocument/2006/math">
                    <m:sSub>
                      <m:sSubPr>
                        <m:ctrlPr>
                          <a:rPr lang="en-US" altLang="ko-KR" sz="2000" i="1" dirty="0">
                            <a:latin typeface="Cambria Math" panose="02040503050406030204" pitchFamily="18" charset="0"/>
                            <a:ea typeface="Cambria Math" panose="02040503050406030204" pitchFamily="18" charset="0"/>
                          </a:rPr>
                        </m:ctrlPr>
                      </m:sSubPr>
                      <m:e>
                        <m:r>
                          <a:rPr lang="en-US" altLang="ko-KR" sz="2000" i="1" dirty="0">
                            <a:latin typeface="Cambria Math" panose="02040503050406030204" pitchFamily="18" charset="0"/>
                            <a:ea typeface="Cambria Math" panose="02040503050406030204" pitchFamily="18" charset="0"/>
                          </a:rPr>
                          <m:t>𝑪</m:t>
                        </m:r>
                      </m:e>
                      <m:sub>
                        <m:r>
                          <a:rPr lang="en-US" altLang="ko-KR" sz="2000" i="1" dirty="0">
                            <a:latin typeface="Cambria Math" panose="02040503050406030204" pitchFamily="18" charset="0"/>
                            <a:ea typeface="Cambria Math" panose="02040503050406030204" pitchFamily="18" charset="0"/>
                          </a:rPr>
                          <m:t>𝟔</m:t>
                        </m:r>
                      </m:sub>
                    </m:sSub>
                  </m:oMath>
                </a14:m>
                <a:r>
                  <a:rPr lang="en-US" altLang="ko-KR" sz="2000" dirty="0">
                    <a:latin typeface="Comic Sans MS" panose="030F0702030302020204" pitchFamily="66" charset="0"/>
                    <a:ea typeface="Cambria Math" panose="02040503050406030204" pitchFamily="18" charset="0"/>
                  </a:rPr>
                  <a:t> eigenvalue </a:t>
                </a:r>
                <a14:m>
                  <m:oMath xmlns:m="http://schemas.openxmlformats.org/officeDocument/2006/math">
                    <m:r>
                      <a:rPr lang="en-US" altLang="ko-KR" sz="2000" i="1" dirty="0">
                        <a:latin typeface="Cambria Math" panose="02040503050406030204" pitchFamily="18" charset="0"/>
                        <a:ea typeface="Cambria Math" panose="02040503050406030204" pitchFamily="18" charset="0"/>
                      </a:rPr>
                      <m:t>−1</m:t>
                    </m:r>
                  </m:oMath>
                </a14:m>
                <a:endParaRPr lang="ko-KR" altLang="en-US" sz="2000" dirty="0">
                  <a:latin typeface="Comic Sans MS" panose="030F0702030302020204" pitchFamily="66"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07870" y="2029843"/>
                <a:ext cx="3075907" cy="400110"/>
              </a:xfrm>
              <a:prstGeom prst="rect">
                <a:avLst/>
              </a:prstGeom>
              <a:blipFill>
                <a:blip r:embed="rId9"/>
                <a:stretch>
                  <a:fillRect l="-1584" t="-9091" b="-25758"/>
                </a:stretch>
              </a:blipFill>
            </p:spPr>
            <p:txBody>
              <a:bodyPr/>
              <a:lstStyle/>
              <a:p>
                <a:r>
                  <a:rPr lang="ko-KR" altLang="en-US">
                    <a:noFill/>
                  </a:rPr>
                  <a:t> </a:t>
                </a:r>
              </a:p>
            </p:txBody>
          </p:sp>
        </mc:Fallback>
      </mc:AlternateContent>
      <p:pic>
        <p:nvPicPr>
          <p:cNvPr id="9" name="그림 8"/>
          <p:cNvPicPr>
            <a:picLocks noChangeAspect="1"/>
          </p:cNvPicPr>
          <p:nvPr/>
        </p:nvPicPr>
        <p:blipFill>
          <a:blip r:embed="rId10"/>
          <a:stretch>
            <a:fillRect/>
          </a:stretch>
        </p:blipFill>
        <p:spPr>
          <a:xfrm>
            <a:off x="5335023" y="5930468"/>
            <a:ext cx="631893" cy="259075"/>
          </a:xfrm>
          <a:prstGeom prst="rect">
            <a:avLst/>
          </a:prstGeom>
        </p:spPr>
      </p:pic>
      <p:sp>
        <p:nvSpPr>
          <p:cNvPr id="55" name="TextBox 54"/>
          <p:cNvSpPr txBox="1"/>
          <p:nvPr/>
        </p:nvSpPr>
        <p:spPr>
          <a:xfrm>
            <a:off x="571826" y="6756505"/>
            <a:ext cx="10754245" cy="461665"/>
          </a:xfrm>
          <a:prstGeom prst="rect">
            <a:avLst/>
          </a:prstGeom>
          <a:noFill/>
        </p:spPr>
        <p:txBody>
          <a:bodyPr wrap="square" rtlCol="0">
            <a:spAutoFit/>
          </a:bodyPr>
          <a:lstStyle/>
          <a:p>
            <a:pPr algn="just"/>
            <a:r>
              <a:rPr lang="en-US" altLang="ko-KR" dirty="0">
                <a:latin typeface="Comic Sans MS" panose="030F0702030302020204" pitchFamily="66" charset="0"/>
              </a:rPr>
              <a:t>3) FT-CLS cannot be spanned by the constituent atomic orbitals</a:t>
            </a:r>
            <a:endParaRPr lang="ko-KR" altLang="en-US"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2" name="직사각형 11"/>
              <p:cNvSpPr/>
              <p:nvPr/>
            </p:nvSpPr>
            <p:spPr>
              <a:xfrm>
                <a:off x="2238021" y="7413392"/>
                <a:ext cx="6194004" cy="507383"/>
              </a:xfrm>
              <a:prstGeom prst="rect">
                <a:avLst/>
              </a:prstGeom>
            </p:spPr>
            <p:txBody>
              <a:bodyPr wrap="none">
                <a:spAutoFit/>
              </a:bodyPr>
              <a:lstStyle/>
              <a:p>
                <a:r>
                  <a:rPr lang="en-US" altLang="ko-KR" dirty="0">
                    <a:solidFill>
                      <a:prstClr val="black"/>
                    </a:solidFill>
                    <a:latin typeface="Comic Sans MS" panose="030F0702030302020204" pitchFamily="66" charset="0"/>
                  </a:rPr>
                  <a:t> </a:t>
                </a:r>
                <a14:m>
                  <m:oMath xmlns:m="http://schemas.openxmlformats.org/officeDocument/2006/math">
                    <m:r>
                      <a:rPr lang="en-US" altLang="ko-KR" b="0">
                        <a:solidFill>
                          <a:prstClr val="black"/>
                        </a:solidFill>
                        <a:latin typeface="Cambria Math" panose="02040503050406030204" pitchFamily="18" charset="0"/>
                      </a:rPr>
                      <m:t> </m:t>
                    </m:r>
                    <m:r>
                      <a:rPr lang="en-US" altLang="ko-KR" b="0" i="1">
                        <a:solidFill>
                          <a:prstClr val="black"/>
                        </a:solidFill>
                        <a:latin typeface="Cambria Math" panose="02040503050406030204" pitchFamily="18" charset="0"/>
                      </a:rPr>
                      <m:t>−1∉</m:t>
                    </m:r>
                    <m:d>
                      <m:dPr>
                        <m:begChr m:val="{"/>
                        <m:endChr m:val="}"/>
                        <m:ctrlPr>
                          <a:rPr lang="en-US" altLang="ko-KR" b="0" i="1">
                            <a:solidFill>
                              <a:prstClr val="black"/>
                            </a:solidFill>
                            <a:latin typeface="Cambria Math" panose="02040503050406030204" pitchFamily="18" charset="0"/>
                          </a:rPr>
                        </m:ctrlPr>
                      </m:dPr>
                      <m:e>
                        <m:r>
                          <a:rPr lang="en-US" altLang="ko-KR" b="0" i="1">
                            <a:solidFill>
                              <a:prstClr val="black"/>
                            </a:solidFill>
                            <a:latin typeface="Cambria Math" panose="02040503050406030204" pitchFamily="18" charset="0"/>
                          </a:rPr>
                          <m:t>1,</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𝑒</m:t>
                            </m:r>
                          </m:e>
                          <m:sup>
                            <m:r>
                              <a:rPr lang="en-US" altLang="ko-KR" i="1">
                                <a:solidFill>
                                  <a:prstClr val="black"/>
                                </a:solidFill>
                                <a:latin typeface="Cambria Math" panose="02040503050406030204" pitchFamily="18" charset="0"/>
                              </a:rPr>
                              <m:t>−</m:t>
                            </m:r>
                            <m:r>
                              <a:rPr lang="en-US" altLang="ko-KR" b="0" i="1">
                                <a:solidFill>
                                  <a:prstClr val="black"/>
                                </a:solidFill>
                                <a:latin typeface="Cambria Math" panose="02040503050406030204" pitchFamily="18" charset="0"/>
                              </a:rPr>
                              <m:t>2</m:t>
                            </m:r>
                            <m:r>
                              <a:rPr lang="en-US" altLang="ko-KR" b="0" i="1">
                                <a:solidFill>
                                  <a:prstClr val="black"/>
                                </a:solidFill>
                                <a:latin typeface="Cambria Math" panose="02040503050406030204" pitchFamily="18" charset="0"/>
                              </a:rPr>
                              <m:t>𝜋</m:t>
                            </m:r>
                            <m:r>
                              <a:rPr lang="en-US" altLang="ko-KR" b="0" i="1">
                                <a:solidFill>
                                  <a:prstClr val="black"/>
                                </a:solidFill>
                                <a:latin typeface="Cambria Math" panose="02040503050406030204" pitchFamily="18" charset="0"/>
                              </a:rPr>
                              <m:t>𝑖</m:t>
                            </m:r>
                            <m:r>
                              <a:rPr lang="en-US" altLang="ko-KR" b="0" i="1">
                                <a:solidFill>
                                  <a:prstClr val="black"/>
                                </a:solidFill>
                                <a:latin typeface="Cambria Math" panose="02040503050406030204" pitchFamily="18" charset="0"/>
                              </a:rPr>
                              <m:t>/3</m:t>
                            </m:r>
                          </m:sup>
                        </m:sSup>
                        <m:r>
                          <a:rPr lang="en-US" altLang="ko-KR" b="0"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𝑒</m:t>
                            </m:r>
                          </m:e>
                          <m:sup>
                            <m:r>
                              <a:rPr lang="en-US" altLang="ko-KR" i="1">
                                <a:solidFill>
                                  <a:prstClr val="black"/>
                                </a:solidFill>
                                <a:latin typeface="Cambria Math" panose="02040503050406030204" pitchFamily="18" charset="0"/>
                              </a:rPr>
                              <m:t>2</m:t>
                            </m:r>
                            <m:r>
                              <a:rPr lang="en-US" altLang="ko-KR" i="1">
                                <a:solidFill>
                                  <a:prstClr val="black"/>
                                </a:solidFill>
                                <a:latin typeface="Cambria Math" panose="02040503050406030204" pitchFamily="18" charset="0"/>
                              </a:rPr>
                              <m:t>𝜋</m:t>
                            </m:r>
                            <m:r>
                              <a:rPr lang="en-US" altLang="ko-KR" i="1">
                                <a:solidFill>
                                  <a:prstClr val="black"/>
                                </a:solidFill>
                                <a:latin typeface="Cambria Math" panose="02040503050406030204" pitchFamily="18" charset="0"/>
                              </a:rPr>
                              <m:t>𝑖</m:t>
                            </m:r>
                            <m:r>
                              <a:rPr lang="en-US" altLang="ko-KR" i="1">
                                <a:solidFill>
                                  <a:prstClr val="black"/>
                                </a:solidFill>
                                <a:latin typeface="Cambria Math" panose="02040503050406030204" pitchFamily="18" charset="0"/>
                              </a:rPr>
                              <m:t>/3</m:t>
                            </m:r>
                          </m:sup>
                        </m:sSup>
                      </m:e>
                    </m:d>
                    <m:r>
                      <a:rPr lang="en-US" altLang="ko-KR" b="0" i="1">
                        <a:solidFill>
                          <a:prstClr val="black"/>
                        </a:solidFill>
                        <a:latin typeface="Cambria Math" panose="02040503050406030204" pitchFamily="18" charset="0"/>
                      </a:rPr>
                      <m:t>→</m:t>
                    </m:r>
                    <m:d>
                      <m:dPr>
                        <m:begChr m:val="|"/>
                        <m:endChr m:val="〉"/>
                        <m:ctrlPr>
                          <a:rPr lang="en-US" altLang="ko-KR" i="1">
                            <a:solidFill>
                              <a:prstClr val="black"/>
                            </a:solidFill>
                            <a:latin typeface="Cambria Math" panose="02040503050406030204" pitchFamily="18" charset="0"/>
                          </a:rPr>
                        </m:ctrlPr>
                      </m:dPr>
                      <m:e>
                        <m:sSub>
                          <m:sSubPr>
                            <m:ctrlPr>
                              <a:rPr lang="en-US" altLang="ko-KR" i="1">
                                <a:solidFill>
                                  <a:prstClr val="black"/>
                                </a:solidFill>
                                <a:latin typeface="Cambria Math" panose="02040503050406030204" pitchFamily="18" charset="0"/>
                              </a:rPr>
                            </m:ctrlPr>
                          </m:sSubPr>
                          <m:e>
                            <m:acc>
                              <m:accPr>
                                <m:chr m:val="̂"/>
                                <m:ctrlPr>
                                  <a:rPr lang="en-US" altLang="ko-KR" i="1">
                                    <a:solidFill>
                                      <a:prstClr val="black"/>
                                    </a:solidFill>
                                    <a:latin typeface="Cambria Math" panose="02040503050406030204" pitchFamily="18" charset="0"/>
                                  </a:rPr>
                                </m:ctrlPr>
                              </m:accPr>
                              <m:e>
                                <m:r>
                                  <a:rPr lang="en-US" altLang="ko-KR" i="1">
                                    <a:solidFill>
                                      <a:prstClr val="black"/>
                                    </a:solidFill>
                                    <a:latin typeface="Cambria Math" panose="02040503050406030204" pitchFamily="18" charset="0"/>
                                  </a:rPr>
                                  <m:t>𝑢</m:t>
                                </m:r>
                              </m:e>
                            </m:acc>
                          </m:e>
                          <m:sub>
                            <m:r>
                              <a:rPr lang="en-US" altLang="ko-KR" i="1">
                                <a:solidFill>
                                  <a:prstClr val="black"/>
                                </a:solidFill>
                                <a:latin typeface="Cambria Math" panose="02040503050406030204" pitchFamily="18" charset="0"/>
                              </a:rPr>
                              <m:t>2</m:t>
                            </m:r>
                          </m:sub>
                        </m:sSub>
                        <m:d>
                          <m:dPr>
                            <m:ctrlPr>
                              <a:rPr lang="en-US" altLang="ko-KR" i="1">
                                <a:solidFill>
                                  <a:prstClr val="black"/>
                                </a:solidFill>
                                <a:latin typeface="Cambria Math" panose="02040503050406030204" pitchFamily="18" charset="0"/>
                              </a:rPr>
                            </m:ctrlPr>
                          </m:dPr>
                          <m:e>
                            <m:r>
                              <m:rPr>
                                <m:sty m:val="p"/>
                              </m:rPr>
                              <a:rPr lang="en-US" altLang="ko-KR">
                                <a:solidFill>
                                  <a:prstClr val="black"/>
                                </a:solidFill>
                                <a:latin typeface="Cambria Math" panose="02040503050406030204" pitchFamily="18" charset="0"/>
                              </a:rPr>
                              <m:t>Γ</m:t>
                            </m:r>
                          </m:e>
                        </m:d>
                      </m:e>
                    </m:d>
                    <m:r>
                      <a:rPr lang="en-US" altLang="ko-KR" b="0" i="1">
                        <a:solidFill>
                          <a:prstClr val="black"/>
                        </a:solidFill>
                        <a:latin typeface="Cambria Math" panose="02040503050406030204" pitchFamily="18" charset="0"/>
                      </a:rPr>
                      <m:t>=(0,0,0)</m:t>
                    </m:r>
                  </m:oMath>
                </a14:m>
                <a:endParaRPr lang="ko-KR" altLang="en-US" dirty="0">
                  <a:latin typeface="Comic Sans MS" panose="030F0702030302020204" pitchFamily="66" charset="0"/>
                </a:endParaRPr>
              </a:p>
            </p:txBody>
          </p:sp>
        </mc:Choice>
        <mc:Fallback xmlns="">
          <p:sp>
            <p:nvSpPr>
              <p:cNvPr id="12" name="직사각형 11"/>
              <p:cNvSpPr>
                <a:spLocks noRot="1" noChangeAspect="1" noMove="1" noResize="1" noEditPoints="1" noAdjustHandles="1" noChangeArrowheads="1" noChangeShapeType="1" noTextEdit="1"/>
              </p:cNvSpPr>
              <p:nvPr/>
            </p:nvSpPr>
            <p:spPr>
              <a:xfrm>
                <a:off x="2238021" y="7413392"/>
                <a:ext cx="6194004" cy="507383"/>
              </a:xfrm>
              <a:prstGeom prst="rect">
                <a:avLst/>
              </a:prstGeom>
              <a:blipFill>
                <a:blip r:embed="rId11"/>
                <a:stretch>
                  <a:fillRect/>
                </a:stretch>
              </a:blipFill>
            </p:spPr>
            <p:txBody>
              <a:bodyPr/>
              <a:lstStyle/>
              <a:p>
                <a:r>
                  <a:rPr lang="ko-KR" altLang="en-US">
                    <a:noFill/>
                  </a:rPr>
                  <a:t> </a:t>
                </a:r>
              </a:p>
            </p:txBody>
          </p:sp>
        </mc:Fallback>
      </mc:AlternateContent>
      <p:sp>
        <p:nvSpPr>
          <p:cNvPr id="27" name="Generalized Onsager’s quantization rule">
            <a:extLst>
              <a:ext uri="{FF2B5EF4-FFF2-40B4-BE49-F238E27FC236}">
                <a16:creationId xmlns:a16="http://schemas.microsoft.com/office/drawing/2014/main" id="{EA77F8B6-458B-4A78-94A5-1BDF8624A81A}"/>
              </a:ext>
            </a:extLst>
          </p:cNvPr>
          <p:cNvSpPr txBox="1"/>
          <p:nvPr/>
        </p:nvSpPr>
        <p:spPr>
          <a:xfrm>
            <a:off x="0" y="381858"/>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Role of symmetry representation of CLS</a:t>
            </a:r>
            <a:endParaRPr sz="4400" b="0" dirty="0">
              <a:latin typeface="Comic Sans MS" panose="030F0702030302020204" pitchFamily="66" charset="0"/>
            </a:endParaRPr>
          </a:p>
        </p:txBody>
      </p:sp>
      <p:sp>
        <p:nvSpPr>
          <p:cNvPr id="28" name="오른쪽 화살표 26">
            <a:extLst>
              <a:ext uri="{FF2B5EF4-FFF2-40B4-BE49-F238E27FC236}">
                <a16:creationId xmlns:a16="http://schemas.microsoft.com/office/drawing/2014/main" id="{2532F034-0E5A-4D73-B0E4-0C8371E5279D}"/>
              </a:ext>
            </a:extLst>
          </p:cNvPr>
          <p:cNvSpPr/>
          <p:nvPr/>
        </p:nvSpPr>
        <p:spPr>
          <a:xfrm>
            <a:off x="6739248" y="3215357"/>
            <a:ext cx="606672" cy="24277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Comic Sans MS" panose="030F0702030302020204" pitchFamily="66" charset="0"/>
            </a:endParaRPr>
          </a:p>
        </p:txBody>
      </p:sp>
      <p:sp>
        <p:nvSpPr>
          <p:cNvPr id="31" name="TextBox 30">
            <a:extLst>
              <a:ext uri="{FF2B5EF4-FFF2-40B4-BE49-F238E27FC236}">
                <a16:creationId xmlns:a16="http://schemas.microsoft.com/office/drawing/2014/main" id="{8C1DBB01-C9DF-4E07-AE50-46294DB62E80}"/>
              </a:ext>
            </a:extLst>
          </p:cNvPr>
          <p:cNvSpPr txBox="1"/>
          <p:nvPr/>
        </p:nvSpPr>
        <p:spPr>
          <a:xfrm>
            <a:off x="6162454" y="3500111"/>
            <a:ext cx="1749197" cy="307777"/>
          </a:xfrm>
          <a:prstGeom prst="rect">
            <a:avLst/>
          </a:prstGeom>
          <a:noFill/>
        </p:spPr>
        <p:txBody>
          <a:bodyPr wrap="none" rtlCol="0">
            <a:spAutoFit/>
          </a:bodyPr>
          <a:lstStyle/>
          <a:p>
            <a:r>
              <a:rPr lang="en-US" altLang="ko-KR" sz="1400" dirty="0">
                <a:latin typeface="Comic Sans MS" panose="030F0702030302020204" pitchFamily="66" charset="0"/>
                <a:ea typeface="Cambria Math" panose="02040503050406030204" pitchFamily="18" charset="0"/>
              </a:rPr>
              <a:t>Fourier</a:t>
            </a:r>
            <a:r>
              <a:rPr lang="ko-KR" altLang="en-US" sz="1400" dirty="0">
                <a:latin typeface="Comic Sans MS" panose="030F0702030302020204" pitchFamily="66" charset="0"/>
              </a:rPr>
              <a:t> </a:t>
            </a:r>
            <a:r>
              <a:rPr lang="en-US" altLang="ko-KR" sz="1400" dirty="0">
                <a:latin typeface="Comic Sans MS" panose="030F0702030302020204" pitchFamily="66" charset="0"/>
                <a:ea typeface="Cambria Math" panose="02040503050406030204" pitchFamily="18" charset="0"/>
              </a:rPr>
              <a:t>transform</a:t>
            </a:r>
          </a:p>
        </p:txBody>
      </p:sp>
      <mc:AlternateContent xmlns:mc="http://schemas.openxmlformats.org/markup-compatibility/2006" xmlns:a14="http://schemas.microsoft.com/office/drawing/2010/main">
        <mc:Choice Requires="a14">
          <p:sp>
            <p:nvSpPr>
              <p:cNvPr id="2" name="직사각형 1">
                <a:extLst>
                  <a:ext uri="{FF2B5EF4-FFF2-40B4-BE49-F238E27FC236}">
                    <a16:creationId xmlns:a16="http://schemas.microsoft.com/office/drawing/2014/main" id="{E5589AAD-6A60-4C57-B711-14F25F062229}"/>
                  </a:ext>
                </a:extLst>
              </p:cNvPr>
              <p:cNvSpPr/>
              <p:nvPr/>
            </p:nvSpPr>
            <p:spPr>
              <a:xfrm>
                <a:off x="9535523" y="3319197"/>
                <a:ext cx="11877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acc>
                            <m:accPr>
                              <m:chr m:val="̂"/>
                              <m:ctrlPr>
                                <a:rPr lang="en-US" altLang="ko-KR" i="1" smtClean="0">
                                  <a:latin typeface="Cambria Math" panose="02040503050406030204" pitchFamily="18" charset="0"/>
                                </a:rPr>
                              </m:ctrlPr>
                            </m:accPr>
                            <m:e>
                              <m:r>
                                <a:rPr lang="en-US" altLang="ko-KR" b="1" i="1" smtClean="0">
                                  <a:latin typeface="Cambria Math" panose="02040503050406030204" pitchFamily="18" charset="0"/>
                                </a:rPr>
                                <m:t>𝒖</m:t>
                              </m:r>
                            </m:e>
                          </m:acc>
                          <m:r>
                            <a:rPr lang="en-US" altLang="ko-KR" i="1" smtClean="0">
                              <a:latin typeface="Cambria Math" panose="02040503050406030204" pitchFamily="18" charset="0"/>
                            </a:rPr>
                            <m:t> </m:t>
                          </m:r>
                          <m:r>
                            <a:rPr lang="en-US" altLang="ko-KR" i="1">
                              <a:latin typeface="Cambria Math" panose="02040503050406030204" pitchFamily="18" charset="0"/>
                            </a:rPr>
                            <m:t>(</m:t>
                          </m:r>
                          <m:r>
                            <a:rPr lang="en-US" altLang="ko-KR" b="1" i="1" smtClean="0">
                              <a:latin typeface="Cambria Math" panose="02040503050406030204" pitchFamily="18" charset="0"/>
                            </a:rPr>
                            <m:t>𝒌</m:t>
                          </m:r>
                          <m:r>
                            <a:rPr lang="en-US" altLang="ko-KR" i="1">
                              <a:latin typeface="Cambria Math" panose="02040503050406030204" pitchFamily="18" charset="0"/>
                            </a:rPr>
                            <m:t>)</m:t>
                          </m:r>
                        </m:e>
                      </m:d>
                    </m:oMath>
                  </m:oMathPara>
                </a14:m>
                <a:endParaRPr lang="ko-KR" altLang="en-US" dirty="0"/>
              </a:p>
            </p:txBody>
          </p:sp>
        </mc:Choice>
        <mc:Fallback xmlns="">
          <p:sp>
            <p:nvSpPr>
              <p:cNvPr id="2" name="직사각형 1">
                <a:extLst>
                  <a:ext uri="{FF2B5EF4-FFF2-40B4-BE49-F238E27FC236}">
                    <a16:creationId xmlns:a16="http://schemas.microsoft.com/office/drawing/2014/main" id="{E5589AAD-6A60-4C57-B711-14F25F062229}"/>
                  </a:ext>
                </a:extLst>
              </p:cNvPr>
              <p:cNvSpPr>
                <a:spLocks noRot="1" noChangeAspect="1" noMove="1" noResize="1" noEditPoints="1" noAdjustHandles="1" noChangeArrowheads="1" noChangeShapeType="1" noTextEdit="1"/>
              </p:cNvSpPr>
              <p:nvPr/>
            </p:nvSpPr>
            <p:spPr>
              <a:xfrm>
                <a:off x="9535523" y="3319197"/>
                <a:ext cx="1187761" cy="461665"/>
              </a:xfrm>
              <a:prstGeom prst="rect">
                <a:avLst/>
              </a:prstGeom>
              <a:blipFill>
                <a:blip r:embed="rId12"/>
                <a:stretch>
                  <a:fillRect t="-2632" b="-19737"/>
                </a:stretch>
              </a:blipFill>
            </p:spPr>
            <p:txBody>
              <a:bodyPr/>
              <a:lstStyle/>
              <a:p>
                <a:r>
                  <a:rPr lang="ko-KR" altLang="en-US">
                    <a:noFill/>
                  </a:rPr>
                  <a:t> </a:t>
                </a:r>
              </a:p>
            </p:txBody>
          </p:sp>
        </mc:Fallback>
      </mc:AlternateContent>
      <p:sp>
        <p:nvSpPr>
          <p:cNvPr id="33" name="TextBox 32">
            <a:extLst>
              <a:ext uri="{FF2B5EF4-FFF2-40B4-BE49-F238E27FC236}">
                <a16:creationId xmlns:a16="http://schemas.microsoft.com/office/drawing/2014/main" id="{85C9FC72-924D-4DFF-B33C-DD7CCE334293}"/>
              </a:ext>
            </a:extLst>
          </p:cNvPr>
          <p:cNvSpPr txBox="1"/>
          <p:nvPr/>
        </p:nvSpPr>
        <p:spPr>
          <a:xfrm>
            <a:off x="8027052" y="2730489"/>
            <a:ext cx="4204705" cy="400110"/>
          </a:xfrm>
          <a:prstGeom prst="rect">
            <a:avLst/>
          </a:prstGeom>
          <a:noFill/>
        </p:spPr>
        <p:txBody>
          <a:bodyPr wrap="square" rtlCol="0">
            <a:spAutoFit/>
          </a:bodyPr>
          <a:lstStyle/>
          <a:p>
            <a:r>
              <a:rPr lang="en-US" altLang="ko-KR" sz="2000" dirty="0">
                <a:latin typeface="Comic Sans MS" panose="030F0702030302020204" pitchFamily="66" charset="0"/>
                <a:ea typeface="Cambria Math" panose="02040503050406030204" pitchFamily="18" charset="0"/>
              </a:rPr>
              <a:t>Fourier</a:t>
            </a:r>
            <a:r>
              <a:rPr lang="ko-KR" altLang="en-US" sz="2000" dirty="0">
                <a:latin typeface="Comic Sans MS" panose="030F0702030302020204" pitchFamily="66" charset="0"/>
              </a:rPr>
              <a:t> </a:t>
            </a:r>
            <a:r>
              <a:rPr lang="en-US" altLang="ko-KR" sz="2000" dirty="0">
                <a:latin typeface="Comic Sans MS" panose="030F0702030302020204" pitchFamily="66" charset="0"/>
                <a:ea typeface="Cambria Math" panose="02040503050406030204" pitchFamily="18" charset="0"/>
              </a:rPr>
              <a:t>transform (FT) of CLS</a:t>
            </a:r>
          </a:p>
        </p:txBody>
      </p:sp>
      <p:sp>
        <p:nvSpPr>
          <p:cNvPr id="35" name="TextBox 34">
            <a:extLst>
              <a:ext uri="{FF2B5EF4-FFF2-40B4-BE49-F238E27FC236}">
                <a16:creationId xmlns:a16="http://schemas.microsoft.com/office/drawing/2014/main" id="{3AE4A308-DFB8-4D21-AF75-4ABA85E7EC82}"/>
              </a:ext>
            </a:extLst>
          </p:cNvPr>
          <p:cNvSpPr txBox="1"/>
          <p:nvPr/>
        </p:nvSpPr>
        <p:spPr>
          <a:xfrm>
            <a:off x="2238021" y="8258174"/>
            <a:ext cx="8107956" cy="461665"/>
          </a:xfrm>
          <a:prstGeom prst="rect">
            <a:avLst/>
          </a:prstGeom>
          <a:noFill/>
        </p:spPr>
        <p:txBody>
          <a:bodyPr wrap="square" rtlCol="0">
            <a:spAutoFit/>
          </a:bodyPr>
          <a:lstStyle/>
          <a:p>
            <a:r>
              <a:rPr lang="en-US" altLang="ko-KR" dirty="0">
                <a:solidFill>
                  <a:srgbClr val="FF0000"/>
                </a:solidFill>
                <a:latin typeface="Comic Sans MS" panose="030F0702030302020204" pitchFamily="66" charset="0"/>
                <a:ea typeface="Cambria Math" panose="02040503050406030204" pitchFamily="18" charset="0"/>
              </a:rPr>
              <a:t>Vanishing of FT-CLS = singularity= degeneracy at</a:t>
            </a:r>
            <a:r>
              <a:rPr lang="ko-KR" altLang="en-US" dirty="0">
                <a:solidFill>
                  <a:srgbClr val="FF0000"/>
                </a:solidFill>
                <a:latin typeface="Comic Sans MS" panose="030F0702030302020204" pitchFamily="66" charset="0"/>
                <a:ea typeface="Cambria Math" panose="02040503050406030204" pitchFamily="18" charset="0"/>
              </a:rPr>
              <a:t> </a:t>
            </a:r>
            <a:r>
              <a:rPr lang="el-GR" altLang="ko-KR" dirty="0">
                <a:solidFill>
                  <a:srgbClr val="FF0000"/>
                </a:solidFill>
                <a:latin typeface="Comic Sans MS" panose="030F0702030302020204" pitchFamily="66" charset="0"/>
                <a:ea typeface="Cambria Math" panose="02040503050406030204" pitchFamily="18" charset="0"/>
              </a:rPr>
              <a:t>Γ</a:t>
            </a:r>
            <a:endParaRPr lang="en-US" altLang="ko-KR" dirty="0">
              <a:solidFill>
                <a:srgbClr val="FF0000"/>
              </a:solidFill>
              <a:latin typeface="Comic Sans MS" panose="030F0702030302020204" pitchFamily="66" charset="0"/>
              <a:ea typeface="Cambria Math" panose="02040503050406030204" pitchFamily="18" charset="0"/>
            </a:endParaRPr>
          </a:p>
        </p:txBody>
      </p:sp>
      <p:sp>
        <p:nvSpPr>
          <p:cNvPr id="3" name="직사각형 2">
            <a:extLst>
              <a:ext uri="{FF2B5EF4-FFF2-40B4-BE49-F238E27FC236}">
                <a16:creationId xmlns:a16="http://schemas.microsoft.com/office/drawing/2014/main" id="{B9C1D92E-1AF8-4597-A4E7-7E78191FD242}"/>
              </a:ext>
            </a:extLst>
          </p:cNvPr>
          <p:cNvSpPr/>
          <p:nvPr/>
        </p:nvSpPr>
        <p:spPr>
          <a:xfrm>
            <a:off x="2888854" y="1707472"/>
            <a:ext cx="8437217" cy="369332"/>
          </a:xfrm>
          <a:prstGeom prst="rect">
            <a:avLst/>
          </a:prstGeom>
        </p:spPr>
        <p:txBody>
          <a:bodyPr wrap="square">
            <a:spAutoFit/>
          </a:bodyPr>
          <a:lstStyle/>
          <a:p>
            <a:pPr algn="l"/>
            <a:r>
              <a:rPr lang="en-US" altLang="ko-KR" sz="1800" b="0" dirty="0">
                <a:latin typeface="Comic Sans MS" panose="030F0702030302020204" pitchFamily="66" charset="0"/>
              </a:rPr>
              <a:t>(Y. Hwang, J.-W. </a:t>
            </a:r>
            <a:r>
              <a:rPr lang="en-US" altLang="ko-KR" sz="1800" b="0" dirty="0" err="1">
                <a:latin typeface="Comic Sans MS" panose="030F0702030302020204" pitchFamily="66" charset="0"/>
              </a:rPr>
              <a:t>Rhim</a:t>
            </a:r>
            <a:r>
              <a:rPr lang="en-US" altLang="ko-KR" sz="1800" b="0" dirty="0">
                <a:latin typeface="Comic Sans MS" panose="030F0702030302020204" pitchFamily="66" charset="0"/>
              </a:rPr>
              <a:t>,  and BJY, </a:t>
            </a:r>
            <a:r>
              <a:rPr lang="en-US" altLang="ko-KR" sz="1800" b="0" dirty="0" err="1">
                <a:latin typeface="Comic Sans MS" panose="030F0702030302020204" pitchFamily="66" charset="0"/>
              </a:rPr>
              <a:t>arXiv</a:t>
            </a:r>
            <a:r>
              <a:rPr lang="en-US" altLang="ko-KR" sz="1800" b="0" dirty="0">
                <a:latin typeface="Comic Sans MS" panose="030F0702030302020204" pitchFamily="66" charset="0"/>
              </a:rPr>
              <a:t>: 2105.15919, arXiv:2106.13057)</a:t>
            </a:r>
          </a:p>
        </p:txBody>
      </p:sp>
      <p:sp>
        <p:nvSpPr>
          <p:cNvPr id="21" name="TextBox 20">
            <a:extLst>
              <a:ext uri="{FF2B5EF4-FFF2-40B4-BE49-F238E27FC236}">
                <a16:creationId xmlns:a16="http://schemas.microsoft.com/office/drawing/2014/main" id="{9EDA5AC6-186C-4E93-A189-C5ABC6D40B7F}"/>
              </a:ext>
            </a:extLst>
          </p:cNvPr>
          <p:cNvSpPr txBox="1"/>
          <p:nvPr/>
        </p:nvSpPr>
        <p:spPr>
          <a:xfrm>
            <a:off x="116635" y="8960779"/>
            <a:ext cx="12867861" cy="461665"/>
          </a:xfrm>
          <a:prstGeom prst="rect">
            <a:avLst/>
          </a:prstGeom>
          <a:noFill/>
        </p:spPr>
        <p:txBody>
          <a:bodyPr wrap="square" rtlCol="0">
            <a:spAutoFit/>
          </a:bodyPr>
          <a:lstStyle/>
          <a:p>
            <a:pPr algn="ctr"/>
            <a:r>
              <a:rPr lang="en-US" altLang="ko-KR" dirty="0">
                <a:latin typeface="Comic Sans MS" panose="030F0702030302020204" pitchFamily="66" charset="0"/>
              </a:rPr>
              <a:t>Abelian rotation symmetry + band flatness =&gt; band degeneracy !</a:t>
            </a:r>
            <a:endParaRPr lang="ko-KR" altLang="en-US" dirty="0">
              <a:latin typeface="Comic Sans MS" panose="030F0702030302020204" pitchFamily="66" charset="0"/>
            </a:endParaRPr>
          </a:p>
        </p:txBody>
      </p:sp>
    </p:spTree>
    <p:extLst>
      <p:ext uri="{BB962C8B-B14F-4D97-AF65-F5344CB8AC3E}">
        <p14:creationId xmlns:p14="http://schemas.microsoft.com/office/powerpoint/2010/main" val="334690579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0" y="1505229"/>
            <a:ext cx="12867861" cy="461665"/>
          </a:xfrm>
          <a:prstGeom prst="rect">
            <a:avLst/>
          </a:prstGeom>
          <a:noFill/>
        </p:spPr>
        <p:txBody>
          <a:bodyPr wrap="square" rtlCol="0">
            <a:spAutoFit/>
          </a:bodyPr>
          <a:lstStyle/>
          <a:p>
            <a:pPr algn="ctr"/>
            <a:r>
              <a:rPr lang="en-US" altLang="ko-KR" dirty="0">
                <a:latin typeface="Comic Sans MS" panose="030F0702030302020204" pitchFamily="66" charset="0"/>
                <a:ea typeface="Cambria Math" panose="02040503050406030204" pitchFamily="18" charset="0"/>
              </a:rPr>
              <a:t>Gap opening by symmetry preserving perturbation</a:t>
            </a:r>
            <a:endParaRPr lang="ko-KR" altLang="en-US" dirty="0">
              <a:latin typeface="Comic Sans MS" panose="030F0702030302020204" pitchFamily="66" charset="0"/>
            </a:endParaRPr>
          </a:p>
        </p:txBody>
      </p:sp>
      <p:sp>
        <p:nvSpPr>
          <p:cNvPr id="27" name="Generalized Onsager’s quantization rule">
            <a:extLst>
              <a:ext uri="{FF2B5EF4-FFF2-40B4-BE49-F238E27FC236}">
                <a16:creationId xmlns:a16="http://schemas.microsoft.com/office/drawing/2014/main" id="{EA77F8B6-458B-4A78-94A5-1BDF8624A81A}"/>
              </a:ext>
            </a:extLst>
          </p:cNvPr>
          <p:cNvSpPr txBox="1"/>
          <p:nvPr/>
        </p:nvSpPr>
        <p:spPr>
          <a:xfrm>
            <a:off x="0" y="381858"/>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Nearly flat </a:t>
            </a:r>
            <a:r>
              <a:rPr lang="en-US" sz="4400" b="0" dirty="0" err="1">
                <a:latin typeface="Comic Sans MS" panose="030F0702030302020204" pitchFamily="66" charset="0"/>
              </a:rPr>
              <a:t>Chern</a:t>
            </a:r>
            <a:r>
              <a:rPr lang="en-US" sz="4400" b="0" dirty="0">
                <a:latin typeface="Comic Sans MS" panose="030F0702030302020204" pitchFamily="66" charset="0"/>
              </a:rPr>
              <a:t> band from singular FB</a:t>
            </a:r>
            <a:endParaRPr sz="4400" b="0" dirty="0">
              <a:latin typeface="Comic Sans MS" panose="030F0702030302020204" pitchFamily="66" charset="0"/>
            </a:endParaRPr>
          </a:p>
        </p:txBody>
      </p:sp>
      <p:sp>
        <p:nvSpPr>
          <p:cNvPr id="35" name="TextBox 34">
            <a:extLst>
              <a:ext uri="{FF2B5EF4-FFF2-40B4-BE49-F238E27FC236}">
                <a16:creationId xmlns:a16="http://schemas.microsoft.com/office/drawing/2014/main" id="{3AE4A308-DFB8-4D21-AF75-4ABA85E7EC82}"/>
              </a:ext>
            </a:extLst>
          </p:cNvPr>
          <p:cNvSpPr txBox="1"/>
          <p:nvPr/>
        </p:nvSpPr>
        <p:spPr>
          <a:xfrm>
            <a:off x="217714" y="6025837"/>
            <a:ext cx="12650147" cy="2308324"/>
          </a:xfrm>
          <a:prstGeom prst="rect">
            <a:avLst/>
          </a:prstGeom>
          <a:noFill/>
        </p:spPr>
        <p:txBody>
          <a:bodyPr wrap="square" rtlCol="0">
            <a:spAutoFit/>
          </a:bodyPr>
          <a:lstStyle/>
          <a:p>
            <a:pPr marL="342900" indent="-342900" algn="l">
              <a:buFont typeface="Arial" panose="020B0604020202020204" pitchFamily="34" charset="0"/>
              <a:buChar char="•"/>
            </a:pPr>
            <a:r>
              <a:rPr lang="en-US" altLang="ko-KR" dirty="0">
                <a:solidFill>
                  <a:schemeClr val="tx1"/>
                </a:solidFill>
                <a:latin typeface="Comic Sans MS" panose="030F0702030302020204" pitchFamily="66" charset="0"/>
                <a:ea typeface="Cambria Math" panose="02040503050406030204" pitchFamily="18" charset="0"/>
              </a:rPr>
              <a:t>If gapped flat band is topologically trivial, it should be a band representation</a:t>
            </a:r>
          </a:p>
          <a:p>
            <a:pPr marL="342900" indent="-342900" algn="l">
              <a:buFont typeface="Arial" panose="020B0604020202020204" pitchFamily="34" charset="0"/>
              <a:buChar char="•"/>
            </a:pPr>
            <a:endParaRPr lang="en-US" altLang="ko-KR" dirty="0">
              <a:solidFill>
                <a:schemeClr val="tx1"/>
              </a:solidFill>
              <a:latin typeface="Comic Sans MS" panose="030F0702030302020204" pitchFamily="66" charset="0"/>
              <a:ea typeface="Cambria Math" panose="02040503050406030204" pitchFamily="18" charset="0"/>
            </a:endParaRPr>
          </a:p>
          <a:p>
            <a:pPr marL="342900" indent="-342900" algn="l">
              <a:buFont typeface="Arial" panose="020B0604020202020204" pitchFamily="34" charset="0"/>
              <a:buChar char="•"/>
            </a:pPr>
            <a:r>
              <a:rPr lang="en-US" altLang="ko-KR" dirty="0">
                <a:solidFill>
                  <a:schemeClr val="tx1"/>
                </a:solidFill>
                <a:latin typeface="Comic Sans MS" panose="030F0702030302020204" pitchFamily="66" charset="0"/>
                <a:ea typeface="Cambria Math" panose="02040503050406030204" pitchFamily="18" charset="0"/>
              </a:rPr>
              <a:t>Incompatibility with the band representation means that the nearly flat band should carry nonzero </a:t>
            </a:r>
            <a:r>
              <a:rPr lang="en-US" altLang="ko-KR" dirty="0" err="1">
                <a:solidFill>
                  <a:schemeClr val="tx1"/>
                </a:solidFill>
                <a:latin typeface="Comic Sans MS" panose="030F0702030302020204" pitchFamily="66" charset="0"/>
                <a:ea typeface="Cambria Math" panose="02040503050406030204" pitchFamily="18" charset="0"/>
              </a:rPr>
              <a:t>Chern</a:t>
            </a:r>
            <a:r>
              <a:rPr lang="en-US" altLang="ko-KR" dirty="0">
                <a:solidFill>
                  <a:schemeClr val="tx1"/>
                </a:solidFill>
                <a:latin typeface="Comic Sans MS" panose="030F0702030302020204" pitchFamily="66" charset="0"/>
                <a:ea typeface="Cambria Math" panose="02040503050406030204" pitchFamily="18" charset="0"/>
              </a:rPr>
              <a:t> number</a:t>
            </a:r>
          </a:p>
          <a:p>
            <a:pPr marL="342900" indent="-342900" algn="l">
              <a:buFont typeface="Arial" panose="020B0604020202020204" pitchFamily="34" charset="0"/>
              <a:buChar char="•"/>
            </a:pPr>
            <a:endParaRPr lang="en-US" altLang="ko-KR" dirty="0">
              <a:solidFill>
                <a:schemeClr val="tx1"/>
              </a:solidFill>
              <a:latin typeface="Comic Sans MS" panose="030F0702030302020204" pitchFamily="66" charset="0"/>
              <a:ea typeface="Cambria Math" panose="02040503050406030204" pitchFamily="18" charset="0"/>
            </a:endParaRPr>
          </a:p>
          <a:p>
            <a:pPr marL="342900" indent="-342900" algn="l">
              <a:buFont typeface="Arial" panose="020B0604020202020204" pitchFamily="34" charset="0"/>
              <a:buChar char="•"/>
            </a:pPr>
            <a:r>
              <a:rPr lang="en-US" altLang="ko-KR" dirty="0">
                <a:solidFill>
                  <a:schemeClr val="tx1"/>
                </a:solidFill>
                <a:latin typeface="Comic Sans MS" panose="030F0702030302020204" pitchFamily="66" charset="0"/>
                <a:ea typeface="Cambria Math" panose="02040503050406030204" pitchFamily="18" charset="0"/>
              </a:rPr>
              <a:t>General mechanism giving a nearly flat </a:t>
            </a:r>
            <a:r>
              <a:rPr lang="en-US" altLang="ko-KR" dirty="0" err="1">
                <a:solidFill>
                  <a:schemeClr val="tx1"/>
                </a:solidFill>
                <a:latin typeface="Comic Sans MS" panose="030F0702030302020204" pitchFamily="66" charset="0"/>
                <a:ea typeface="Cambria Math" panose="02040503050406030204" pitchFamily="18" charset="0"/>
              </a:rPr>
              <a:t>Chern</a:t>
            </a:r>
            <a:r>
              <a:rPr lang="en-US" altLang="ko-KR" dirty="0">
                <a:solidFill>
                  <a:schemeClr val="tx1"/>
                </a:solidFill>
                <a:latin typeface="Comic Sans MS" panose="030F0702030302020204" pitchFamily="66" charset="0"/>
                <a:ea typeface="Cambria Math" panose="02040503050406030204" pitchFamily="18" charset="0"/>
              </a:rPr>
              <a:t> band</a:t>
            </a:r>
          </a:p>
        </p:txBody>
      </p:sp>
      <p:sp>
        <p:nvSpPr>
          <p:cNvPr id="3" name="직사각형 2">
            <a:extLst>
              <a:ext uri="{FF2B5EF4-FFF2-40B4-BE49-F238E27FC236}">
                <a16:creationId xmlns:a16="http://schemas.microsoft.com/office/drawing/2014/main" id="{B9C1D92E-1AF8-4597-A4E7-7E78191FD242}"/>
              </a:ext>
            </a:extLst>
          </p:cNvPr>
          <p:cNvSpPr/>
          <p:nvPr/>
        </p:nvSpPr>
        <p:spPr>
          <a:xfrm>
            <a:off x="2283790" y="8850775"/>
            <a:ext cx="8437217" cy="646331"/>
          </a:xfrm>
          <a:prstGeom prst="rect">
            <a:avLst/>
          </a:prstGeom>
        </p:spPr>
        <p:txBody>
          <a:bodyPr wrap="square">
            <a:spAutoFit/>
          </a:bodyPr>
          <a:lstStyle/>
          <a:p>
            <a:pPr marL="406394" indent="-406394" algn="l">
              <a:buFont typeface="Arial" panose="020B0604020202020204" pitchFamily="34" charset="0"/>
              <a:buChar char="•"/>
            </a:pPr>
            <a:r>
              <a:rPr lang="en-US" altLang="ko-KR" sz="1800" b="0" dirty="0">
                <a:latin typeface="Comic Sans MS" panose="030F0702030302020204" pitchFamily="66" charset="0"/>
              </a:rPr>
              <a:t>Y. Hwang, J.-W. </a:t>
            </a:r>
            <a:r>
              <a:rPr lang="en-US" altLang="ko-KR" sz="1800" b="0" dirty="0" err="1">
                <a:latin typeface="Comic Sans MS" panose="030F0702030302020204" pitchFamily="66" charset="0"/>
              </a:rPr>
              <a:t>Rhim</a:t>
            </a:r>
            <a:r>
              <a:rPr lang="en-US" altLang="ko-KR" sz="1800" b="0" dirty="0">
                <a:latin typeface="Comic Sans MS" panose="030F0702030302020204" pitchFamily="66" charset="0"/>
              </a:rPr>
              <a:t>,  and BJY, </a:t>
            </a:r>
            <a:r>
              <a:rPr lang="en-US" altLang="ko-KR" sz="1800" b="0" dirty="0" err="1">
                <a:latin typeface="Comic Sans MS" panose="030F0702030302020204" pitchFamily="66" charset="0"/>
              </a:rPr>
              <a:t>arXiv</a:t>
            </a:r>
            <a:r>
              <a:rPr lang="en-US" altLang="ko-KR" sz="1800" b="0" dirty="0">
                <a:latin typeface="Comic Sans MS" panose="030F0702030302020204" pitchFamily="66" charset="0"/>
              </a:rPr>
              <a:t>: 2105.15919, arXiv:2106.13057</a:t>
            </a:r>
          </a:p>
          <a:p>
            <a:pPr marL="406394" indent="-406394" algn="l">
              <a:buFont typeface="Arial" panose="020B0604020202020204" pitchFamily="34" charset="0"/>
              <a:buChar char="•"/>
            </a:pPr>
            <a:r>
              <a:rPr lang="en-US" altLang="ko-KR" sz="1800" b="0" dirty="0">
                <a:latin typeface="Comic Sans MS" panose="030F0702030302020204" pitchFamily="66" charset="0"/>
              </a:rPr>
              <a:t>See</a:t>
            </a:r>
            <a:r>
              <a:rPr lang="ko-KR" altLang="en-US" sz="1800" b="0" dirty="0">
                <a:latin typeface="Comic Sans MS" panose="030F0702030302020204" pitchFamily="66" charset="0"/>
              </a:rPr>
              <a:t> </a:t>
            </a:r>
            <a:r>
              <a:rPr lang="en-US" altLang="ko-KR" sz="1800" b="0" dirty="0">
                <a:latin typeface="Comic Sans MS" panose="030F0702030302020204" pitchFamily="66" charset="0"/>
              </a:rPr>
              <a:t>also</a:t>
            </a:r>
            <a:r>
              <a:rPr lang="ko-KR" altLang="en-US" sz="1800" b="0" dirty="0">
                <a:latin typeface="Comic Sans MS" panose="030F0702030302020204" pitchFamily="66" charset="0"/>
              </a:rPr>
              <a:t> </a:t>
            </a:r>
            <a:r>
              <a:rPr lang="en-US" altLang="ko-KR" sz="1800" b="0" dirty="0" err="1">
                <a:latin typeface="Comic Sans MS" panose="030F0702030302020204" pitchFamily="66" charset="0"/>
              </a:rPr>
              <a:t>Calugaru</a:t>
            </a:r>
            <a:r>
              <a:rPr lang="en-US" altLang="ko-KR" sz="1800" b="0" dirty="0">
                <a:latin typeface="Comic Sans MS" panose="030F0702030302020204" pitchFamily="66" charset="0"/>
              </a:rPr>
              <a:t>,</a:t>
            </a:r>
            <a:r>
              <a:rPr lang="ko-KR" altLang="en-US" sz="1800" b="0" dirty="0">
                <a:latin typeface="Comic Sans MS" panose="030F0702030302020204" pitchFamily="66" charset="0"/>
              </a:rPr>
              <a:t> </a:t>
            </a:r>
            <a:r>
              <a:rPr lang="en-US" altLang="ko-KR" sz="1800" b="0" dirty="0" err="1">
                <a:latin typeface="Comic Sans MS" panose="030F0702030302020204" pitchFamily="66" charset="0"/>
              </a:rPr>
              <a:t>Bernevig</a:t>
            </a:r>
            <a:r>
              <a:rPr lang="ko-KR" altLang="en-US" sz="1800" b="0" dirty="0">
                <a:latin typeface="Comic Sans MS" panose="030F0702030302020204" pitchFamily="66" charset="0"/>
              </a:rPr>
              <a:t> </a:t>
            </a:r>
            <a:r>
              <a:rPr lang="en-US" altLang="ko-KR" sz="1800" b="0" dirty="0">
                <a:latin typeface="Comic Sans MS" panose="030F0702030302020204" pitchFamily="66" charset="0"/>
              </a:rPr>
              <a:t>et</a:t>
            </a:r>
            <a:r>
              <a:rPr lang="ko-KR" altLang="en-US" sz="1800" b="0" dirty="0">
                <a:latin typeface="Comic Sans MS" panose="030F0702030302020204" pitchFamily="66" charset="0"/>
              </a:rPr>
              <a:t> </a:t>
            </a:r>
            <a:r>
              <a:rPr lang="en-US" altLang="ko-KR" sz="1800" b="0" dirty="0">
                <a:latin typeface="Comic Sans MS" panose="030F0702030302020204" pitchFamily="66" charset="0"/>
              </a:rPr>
              <a:t>al.,</a:t>
            </a:r>
            <a:r>
              <a:rPr lang="ko-KR" altLang="en-US" sz="1800" b="0" dirty="0">
                <a:latin typeface="Comic Sans MS" panose="030F0702030302020204" pitchFamily="66" charset="0"/>
              </a:rPr>
              <a:t> </a:t>
            </a:r>
            <a:r>
              <a:rPr lang="en-US" altLang="ko-KR" sz="1800" b="0" dirty="0">
                <a:latin typeface="Comic Sans MS" panose="030F0702030302020204" pitchFamily="66" charset="0"/>
              </a:rPr>
              <a:t>arXiv:2106.05272</a:t>
            </a:r>
          </a:p>
        </p:txBody>
      </p:sp>
      <p:pic>
        <p:nvPicPr>
          <p:cNvPr id="4" name="그림 3">
            <a:extLst>
              <a:ext uri="{FF2B5EF4-FFF2-40B4-BE49-F238E27FC236}">
                <a16:creationId xmlns:a16="http://schemas.microsoft.com/office/drawing/2014/main" id="{4BDF5A9C-A8BE-4809-ABA5-E0C34E85A521}"/>
              </a:ext>
            </a:extLst>
          </p:cNvPr>
          <p:cNvPicPr>
            <a:picLocks noChangeAspect="1"/>
          </p:cNvPicPr>
          <p:nvPr/>
        </p:nvPicPr>
        <p:blipFill>
          <a:blip r:embed="rId3"/>
          <a:stretch>
            <a:fillRect/>
          </a:stretch>
        </p:blipFill>
        <p:spPr>
          <a:xfrm>
            <a:off x="2569748" y="2388833"/>
            <a:ext cx="7728361" cy="3063898"/>
          </a:xfrm>
          <a:prstGeom prst="rect">
            <a:avLst/>
          </a:prstGeom>
        </p:spPr>
      </p:pic>
    </p:spTree>
    <p:extLst>
      <p:ext uri="{BB962C8B-B14F-4D97-AF65-F5344CB8AC3E}">
        <p14:creationId xmlns:p14="http://schemas.microsoft.com/office/powerpoint/2010/main" val="1686781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a:extLst>
              <a:ext uri="{FF2B5EF4-FFF2-40B4-BE49-F238E27FC236}">
                <a16:creationId xmlns:a16="http://schemas.microsoft.com/office/drawing/2014/main" id="{FABBCE3D-CFC2-43D2-A51F-238DF52A0A26}"/>
              </a:ext>
            </a:extLst>
          </p:cNvPr>
          <p:cNvGrpSpPr/>
          <p:nvPr/>
        </p:nvGrpSpPr>
        <p:grpSpPr>
          <a:xfrm>
            <a:off x="792825" y="2177370"/>
            <a:ext cx="3620275" cy="2722621"/>
            <a:chOff x="660177" y="2803374"/>
            <a:chExt cx="5225039" cy="4550798"/>
          </a:xfrm>
        </p:grpSpPr>
        <p:grpSp>
          <p:nvGrpSpPr>
            <p:cNvPr id="43" name="그룹 42">
              <a:extLst>
                <a:ext uri="{FF2B5EF4-FFF2-40B4-BE49-F238E27FC236}">
                  <a16:creationId xmlns:a16="http://schemas.microsoft.com/office/drawing/2014/main" id="{51B9EC67-97A8-4F2C-85CF-F0E302872B12}"/>
                </a:ext>
              </a:extLst>
            </p:cNvPr>
            <p:cNvGrpSpPr/>
            <p:nvPr/>
          </p:nvGrpSpPr>
          <p:grpSpPr>
            <a:xfrm>
              <a:off x="1306885" y="2803374"/>
              <a:ext cx="4578331" cy="3972296"/>
              <a:chOff x="2027632" y="2245733"/>
              <a:chExt cx="4578331" cy="3972296"/>
            </a:xfrm>
          </p:grpSpPr>
          <p:pic>
            <p:nvPicPr>
              <p:cNvPr id="20" name="이미지" descr="이미지">
                <a:extLst>
                  <a:ext uri="{FF2B5EF4-FFF2-40B4-BE49-F238E27FC236}">
                    <a16:creationId xmlns:a16="http://schemas.microsoft.com/office/drawing/2014/main" id="{880D7C13-BA85-4CF4-88B9-21123B60573A}"/>
                  </a:ext>
                </a:extLst>
              </p:cNvPr>
              <p:cNvPicPr>
                <a:picLocks noChangeAspect="1"/>
              </p:cNvPicPr>
              <p:nvPr/>
            </p:nvPicPr>
            <p:blipFill>
              <a:blip r:embed="rId3">
                <a:extLst/>
              </a:blip>
              <a:stretch>
                <a:fillRect/>
              </a:stretch>
            </p:blipFill>
            <p:spPr>
              <a:xfrm>
                <a:off x="2057573" y="2285285"/>
                <a:ext cx="4548390" cy="3932744"/>
              </a:xfrm>
              <a:prstGeom prst="rect">
                <a:avLst/>
              </a:prstGeom>
              <a:ln w="12700">
                <a:miter lim="400000"/>
              </a:ln>
            </p:spPr>
          </p:pic>
          <p:sp>
            <p:nvSpPr>
              <p:cNvPr id="41" name="직사각형 40">
                <a:extLst>
                  <a:ext uri="{FF2B5EF4-FFF2-40B4-BE49-F238E27FC236}">
                    <a16:creationId xmlns:a16="http://schemas.microsoft.com/office/drawing/2014/main" id="{29396B3E-0149-47C7-A672-42EA6306F5FE}"/>
                  </a:ext>
                </a:extLst>
              </p:cNvPr>
              <p:cNvSpPr/>
              <p:nvPr/>
            </p:nvSpPr>
            <p:spPr>
              <a:xfrm>
                <a:off x="4601076" y="2245733"/>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직사각형 41">
                <a:extLst>
                  <a:ext uri="{FF2B5EF4-FFF2-40B4-BE49-F238E27FC236}">
                    <a16:creationId xmlns:a16="http://schemas.microsoft.com/office/drawing/2014/main" id="{102D1E15-4F45-4376-BE50-9243543DA167}"/>
                  </a:ext>
                </a:extLst>
              </p:cNvPr>
              <p:cNvSpPr/>
              <p:nvPr/>
            </p:nvSpPr>
            <p:spPr>
              <a:xfrm>
                <a:off x="2027632" y="2261010"/>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37" name="그룹 36">
              <a:extLst>
                <a:ext uri="{FF2B5EF4-FFF2-40B4-BE49-F238E27FC236}">
                  <a16:creationId xmlns:a16="http://schemas.microsoft.com/office/drawing/2014/main" id="{AAEC4EE1-ADDC-4631-A03F-C5895F743F69}"/>
                </a:ext>
              </a:extLst>
            </p:cNvPr>
            <p:cNvGrpSpPr/>
            <p:nvPr/>
          </p:nvGrpSpPr>
          <p:grpSpPr>
            <a:xfrm>
              <a:off x="660177" y="3905627"/>
              <a:ext cx="1600227" cy="2831017"/>
              <a:chOff x="7554136" y="4230345"/>
              <a:chExt cx="1600227" cy="2831017"/>
            </a:xfrm>
          </p:grpSpPr>
          <p:cxnSp>
            <p:nvCxnSpPr>
              <p:cNvPr id="7" name="직선 화살표 연결선 6">
                <a:extLst>
                  <a:ext uri="{FF2B5EF4-FFF2-40B4-BE49-F238E27FC236}">
                    <a16:creationId xmlns:a16="http://schemas.microsoft.com/office/drawing/2014/main" id="{55AA83D8-FE2E-4E40-BD7E-77B317DDCC7A}"/>
                  </a:ext>
                </a:extLst>
              </p:cNvPr>
              <p:cNvCxnSpPr>
                <a:cxnSpLocks/>
              </p:cNvCxnSpPr>
              <p:nvPr/>
            </p:nvCxnSpPr>
            <p:spPr>
              <a:xfrm>
                <a:off x="7779028" y="6333486"/>
                <a:ext cx="1128473" cy="2587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직선 화살표 연결선 13">
                <a:extLst>
                  <a:ext uri="{FF2B5EF4-FFF2-40B4-BE49-F238E27FC236}">
                    <a16:creationId xmlns:a16="http://schemas.microsoft.com/office/drawing/2014/main" id="{4DED56F7-5D0C-4EF1-A19A-0CF3931E9B9A}"/>
                  </a:ext>
                </a:extLst>
              </p:cNvPr>
              <p:cNvCxnSpPr>
                <a:cxnSpLocks/>
              </p:cNvCxnSpPr>
              <p:nvPr/>
            </p:nvCxnSpPr>
            <p:spPr>
              <a:xfrm flipV="1">
                <a:off x="7779028" y="5408009"/>
                <a:ext cx="990374" cy="95303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직선 화살표 연결선 31">
                <a:extLst>
                  <a:ext uri="{FF2B5EF4-FFF2-40B4-BE49-F238E27FC236}">
                    <a16:creationId xmlns:a16="http://schemas.microsoft.com/office/drawing/2014/main" id="{AA15A3D0-1DED-4E01-A3A8-0F312C1C48F2}"/>
                  </a:ext>
                </a:extLst>
              </p:cNvPr>
              <p:cNvCxnSpPr/>
              <p:nvPr/>
            </p:nvCxnSpPr>
            <p:spPr>
              <a:xfrm flipV="1">
                <a:off x="7779028" y="4532243"/>
                <a:ext cx="0" cy="182880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From…">
                <a:extLst>
                  <a:ext uri="{FF2B5EF4-FFF2-40B4-BE49-F238E27FC236}">
                    <a16:creationId xmlns:a16="http://schemas.microsoft.com/office/drawing/2014/main" id="{E7B8A1D3-6D52-491E-A7FB-7424686DB8C3}"/>
                  </a:ext>
                </a:extLst>
              </p:cNvPr>
              <p:cNvSpPr txBox="1"/>
              <p:nvPr/>
            </p:nvSpPr>
            <p:spPr>
              <a:xfrm>
                <a:off x="8230785" y="6375439"/>
                <a:ext cx="923578" cy="685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kx</a:t>
                </a:r>
                <a:endParaRPr sz="2000" dirty="0">
                  <a:latin typeface="Comic Sans MS" panose="030F0702030302020204" pitchFamily="66" charset="0"/>
                </a:endParaRPr>
              </a:p>
            </p:txBody>
          </p:sp>
          <p:sp>
            <p:nvSpPr>
              <p:cNvPr id="34" name="From…">
                <a:extLst>
                  <a:ext uri="{FF2B5EF4-FFF2-40B4-BE49-F238E27FC236}">
                    <a16:creationId xmlns:a16="http://schemas.microsoft.com/office/drawing/2014/main" id="{85A180BF-7FA9-41DB-82C0-DAB83731822D}"/>
                  </a:ext>
                </a:extLst>
              </p:cNvPr>
              <p:cNvSpPr txBox="1"/>
              <p:nvPr/>
            </p:nvSpPr>
            <p:spPr>
              <a:xfrm>
                <a:off x="7879221" y="5076558"/>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ky</a:t>
                </a:r>
                <a:endParaRPr sz="2000" dirty="0">
                  <a:latin typeface="Comic Sans MS" panose="030F0702030302020204" pitchFamily="66" charset="0"/>
                </a:endParaRPr>
              </a:p>
            </p:txBody>
          </p:sp>
          <p:sp>
            <p:nvSpPr>
              <p:cNvPr id="35" name="From…">
                <a:extLst>
                  <a:ext uri="{FF2B5EF4-FFF2-40B4-BE49-F238E27FC236}">
                    <a16:creationId xmlns:a16="http://schemas.microsoft.com/office/drawing/2014/main" id="{712F0047-ECD3-46E0-9915-9C790DBA2834}"/>
                  </a:ext>
                </a:extLst>
              </p:cNvPr>
              <p:cNvSpPr txBox="1"/>
              <p:nvPr/>
            </p:nvSpPr>
            <p:spPr>
              <a:xfrm>
                <a:off x="7554136" y="4230345"/>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E</a:t>
                </a:r>
                <a:endParaRPr sz="2000" dirty="0">
                  <a:latin typeface="Comic Sans MS" panose="030F0702030302020204" pitchFamily="66" charset="0"/>
                </a:endParaRPr>
              </a:p>
            </p:txBody>
          </p:sp>
        </p:grpSp>
        <p:sp>
          <p:nvSpPr>
            <p:cNvPr id="44" name="From…">
              <a:extLst>
                <a:ext uri="{FF2B5EF4-FFF2-40B4-BE49-F238E27FC236}">
                  <a16:creationId xmlns:a16="http://schemas.microsoft.com/office/drawing/2014/main" id="{93550B8A-23B1-4774-BEC1-ADBE3C88A16D}"/>
                </a:ext>
              </a:extLst>
            </p:cNvPr>
            <p:cNvSpPr txBox="1"/>
            <p:nvPr/>
          </p:nvSpPr>
          <p:spPr>
            <a:xfrm>
              <a:off x="1336824" y="6668250"/>
              <a:ext cx="4548392"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Singular flat band</a:t>
              </a:r>
              <a:endParaRPr sz="2000" dirty="0">
                <a:latin typeface="Comic Sans MS" panose="030F0702030302020204" pitchFamily="66" charset="0"/>
              </a:endParaRPr>
            </a:p>
          </p:txBody>
        </p:sp>
      </p:grpSp>
      <p:grpSp>
        <p:nvGrpSpPr>
          <p:cNvPr id="53" name="그룹 52">
            <a:extLst>
              <a:ext uri="{FF2B5EF4-FFF2-40B4-BE49-F238E27FC236}">
                <a16:creationId xmlns:a16="http://schemas.microsoft.com/office/drawing/2014/main" id="{CCC58B53-A1B5-4BB6-AE62-8856F7349E81}"/>
              </a:ext>
            </a:extLst>
          </p:cNvPr>
          <p:cNvGrpSpPr/>
          <p:nvPr/>
        </p:nvGrpSpPr>
        <p:grpSpPr>
          <a:xfrm>
            <a:off x="5591006" y="2066999"/>
            <a:ext cx="7037075" cy="1136431"/>
            <a:chOff x="7212444" y="4194422"/>
            <a:chExt cx="5075583" cy="1136431"/>
          </a:xfrm>
        </p:grpSpPr>
        <p:sp>
          <p:nvSpPr>
            <p:cNvPr id="50" name="사각형: 둥근 모서리 49">
              <a:extLst>
                <a:ext uri="{FF2B5EF4-FFF2-40B4-BE49-F238E27FC236}">
                  <a16:creationId xmlns:a16="http://schemas.microsoft.com/office/drawing/2014/main" id="{ECD8CDFF-21BA-4F25-A1BF-55475E52B0EA}"/>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Box 46">
              <a:extLst>
                <a:ext uri="{FF2B5EF4-FFF2-40B4-BE49-F238E27FC236}">
                  <a16:creationId xmlns:a16="http://schemas.microsoft.com/office/drawing/2014/main" id="{25153E00-A25D-4736-8783-86C250D5FE4F}"/>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1. Why geometry matters in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sp>
        <p:nvSpPr>
          <p:cNvPr id="3" name="타원 2">
            <a:extLst>
              <a:ext uri="{FF2B5EF4-FFF2-40B4-BE49-F238E27FC236}">
                <a16:creationId xmlns:a16="http://schemas.microsoft.com/office/drawing/2014/main" id="{0319A848-F5FA-483B-92A9-92FAD4C61D40}"/>
              </a:ext>
            </a:extLst>
          </p:cNvPr>
          <p:cNvSpPr>
            <a:spLocks noChangeAspect="1"/>
          </p:cNvSpPr>
          <p:nvPr/>
        </p:nvSpPr>
        <p:spPr>
          <a:xfrm>
            <a:off x="2857642" y="3564496"/>
            <a:ext cx="216382" cy="21600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grpSp>
        <p:nvGrpSpPr>
          <p:cNvPr id="36" name="그룹 35">
            <a:extLst>
              <a:ext uri="{FF2B5EF4-FFF2-40B4-BE49-F238E27FC236}">
                <a16:creationId xmlns:a16="http://schemas.microsoft.com/office/drawing/2014/main" id="{48908F72-DAD8-4026-83F3-E11E3ADDEB9D}"/>
              </a:ext>
            </a:extLst>
          </p:cNvPr>
          <p:cNvGrpSpPr/>
          <p:nvPr/>
        </p:nvGrpSpPr>
        <p:grpSpPr>
          <a:xfrm>
            <a:off x="5591006" y="3837265"/>
            <a:ext cx="7037075" cy="1136431"/>
            <a:chOff x="7212444" y="4194422"/>
            <a:chExt cx="5075583" cy="1136431"/>
          </a:xfrm>
        </p:grpSpPr>
        <p:sp>
          <p:nvSpPr>
            <p:cNvPr id="39" name="사각형: 둥근 모서리 38">
              <a:extLst>
                <a:ext uri="{FF2B5EF4-FFF2-40B4-BE49-F238E27FC236}">
                  <a16:creationId xmlns:a16="http://schemas.microsoft.com/office/drawing/2014/main" id="{A55731E9-3107-4B75-A946-42FECCACD1B2}"/>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TextBox 39">
              <a:extLst>
                <a:ext uri="{FF2B5EF4-FFF2-40B4-BE49-F238E27FC236}">
                  <a16:creationId xmlns:a16="http://schemas.microsoft.com/office/drawing/2014/main" id="{D4178C01-9929-4984-A612-5C0986D02A4A}"/>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2. What is the singular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grpSp>
        <p:nvGrpSpPr>
          <p:cNvPr id="45" name="그룹 44">
            <a:extLst>
              <a:ext uri="{FF2B5EF4-FFF2-40B4-BE49-F238E27FC236}">
                <a16:creationId xmlns:a16="http://schemas.microsoft.com/office/drawing/2014/main" id="{36219047-16FE-494D-AD7F-13725E91066F}"/>
              </a:ext>
            </a:extLst>
          </p:cNvPr>
          <p:cNvGrpSpPr/>
          <p:nvPr/>
        </p:nvGrpSpPr>
        <p:grpSpPr>
          <a:xfrm>
            <a:off x="5591006" y="5615705"/>
            <a:ext cx="7037075" cy="1136431"/>
            <a:chOff x="7212444" y="4194422"/>
            <a:chExt cx="5075583" cy="1136431"/>
          </a:xfrm>
        </p:grpSpPr>
        <p:sp>
          <p:nvSpPr>
            <p:cNvPr id="56" name="사각형: 둥근 모서리 55">
              <a:extLst>
                <a:ext uri="{FF2B5EF4-FFF2-40B4-BE49-F238E27FC236}">
                  <a16:creationId xmlns:a16="http://schemas.microsoft.com/office/drawing/2014/main" id="{4DE011EE-B375-4DDB-995B-4B286E5D0981}"/>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TextBox 56">
              <a:extLst>
                <a:ext uri="{FF2B5EF4-FFF2-40B4-BE49-F238E27FC236}">
                  <a16:creationId xmlns:a16="http://schemas.microsoft.com/office/drawing/2014/main" id="{6EE6F4FA-A72B-4F21-810F-33E5AF95F8EB}"/>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tx1"/>
                  </a:solidFill>
                  <a:latin typeface="Comic Sans MS" panose="030F0702030302020204" pitchFamily="66" charset="0"/>
                </a:rPr>
                <a:t>3.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tx1"/>
                  </a:solidFill>
                  <a:latin typeface="Comic Sans MS" panose="030F0702030302020204" pitchFamily="66" charset="0"/>
                </a:rPr>
                <a:t>singular flat band?</a:t>
              </a:r>
              <a:endParaRPr kumimoji="0" lang="ko-KR" altLang="en-US" sz="2400" b="0" i="0" u="none" strike="noStrike" cap="none" spc="0" normalizeH="0" baseline="0" dirty="0">
                <a:ln>
                  <a:noFill/>
                </a:ln>
                <a:solidFill>
                  <a:schemeClr val="tx1"/>
                </a:solidFill>
                <a:effectLst/>
                <a:uFillTx/>
                <a:latin typeface="Comic Sans MS" panose="030F0702030302020204" pitchFamily="66" charset="0"/>
                <a:sym typeface="Helvetica Neue"/>
              </a:endParaRPr>
            </a:p>
          </p:txBody>
        </p:sp>
      </p:grpSp>
      <p:grpSp>
        <p:nvGrpSpPr>
          <p:cNvPr id="64" name="그룹 63">
            <a:extLst>
              <a:ext uri="{FF2B5EF4-FFF2-40B4-BE49-F238E27FC236}">
                <a16:creationId xmlns:a16="http://schemas.microsoft.com/office/drawing/2014/main" id="{44D6491C-1746-4F85-9442-C281CCEFE129}"/>
              </a:ext>
            </a:extLst>
          </p:cNvPr>
          <p:cNvGrpSpPr/>
          <p:nvPr/>
        </p:nvGrpSpPr>
        <p:grpSpPr>
          <a:xfrm>
            <a:off x="5591006" y="7618938"/>
            <a:ext cx="7037075" cy="1136431"/>
            <a:chOff x="7212444" y="4194422"/>
            <a:chExt cx="5075583" cy="1136431"/>
          </a:xfrm>
        </p:grpSpPr>
        <p:sp>
          <p:nvSpPr>
            <p:cNvPr id="65" name="사각형: 둥근 모서리 64">
              <a:extLst>
                <a:ext uri="{FF2B5EF4-FFF2-40B4-BE49-F238E27FC236}">
                  <a16:creationId xmlns:a16="http://schemas.microsoft.com/office/drawing/2014/main" id="{B11623D9-6A89-4927-8DDF-9F24FA4AAC5C}"/>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TextBox 65">
              <a:extLst>
                <a:ext uri="{FF2B5EF4-FFF2-40B4-BE49-F238E27FC236}">
                  <a16:creationId xmlns:a16="http://schemas.microsoft.com/office/drawing/2014/main" id="{3642A1A4-DB52-407A-AAAC-EB834520C826}"/>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4.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isolated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sp>
        <p:nvSpPr>
          <p:cNvPr id="68" name="From…">
            <a:extLst>
              <a:ext uri="{FF2B5EF4-FFF2-40B4-BE49-F238E27FC236}">
                <a16:creationId xmlns:a16="http://schemas.microsoft.com/office/drawing/2014/main" id="{DFEF76B2-37BE-48CC-8BA9-8B66F9E0137A}"/>
              </a:ext>
            </a:extLst>
          </p:cNvPr>
          <p:cNvSpPr txBox="1"/>
          <p:nvPr/>
        </p:nvSpPr>
        <p:spPr>
          <a:xfrm>
            <a:off x="1441106" y="8150351"/>
            <a:ext cx="297199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Nonsingular, isolated </a:t>
            </a:r>
          </a:p>
          <a:p>
            <a:pPr>
              <a:defRPr sz="1800" b="0"/>
            </a:pPr>
            <a:r>
              <a:rPr lang="en-US" sz="2000" dirty="0">
                <a:latin typeface="Comic Sans MS" panose="030F0702030302020204" pitchFamily="66" charset="0"/>
              </a:rPr>
              <a:t>flat band</a:t>
            </a:r>
            <a:endParaRPr sz="2000" dirty="0">
              <a:latin typeface="Comic Sans MS" panose="030F0702030302020204" pitchFamily="66" charset="0"/>
            </a:endParaRPr>
          </a:p>
        </p:txBody>
      </p:sp>
      <p:grpSp>
        <p:nvGrpSpPr>
          <p:cNvPr id="6" name="그룹 5">
            <a:extLst>
              <a:ext uri="{FF2B5EF4-FFF2-40B4-BE49-F238E27FC236}">
                <a16:creationId xmlns:a16="http://schemas.microsoft.com/office/drawing/2014/main" id="{92F1F6A0-0946-4F51-8568-B367EDC2B8E9}"/>
              </a:ext>
            </a:extLst>
          </p:cNvPr>
          <p:cNvGrpSpPr/>
          <p:nvPr/>
        </p:nvGrpSpPr>
        <p:grpSpPr>
          <a:xfrm>
            <a:off x="1191443" y="4971975"/>
            <a:ext cx="3151446" cy="3149753"/>
            <a:chOff x="1191443" y="4971975"/>
            <a:chExt cx="3151446" cy="3149753"/>
          </a:xfrm>
        </p:grpSpPr>
        <p:pic>
          <p:nvPicPr>
            <p:cNvPr id="4" name="그림 3">
              <a:extLst>
                <a:ext uri="{FF2B5EF4-FFF2-40B4-BE49-F238E27FC236}">
                  <a16:creationId xmlns:a16="http://schemas.microsoft.com/office/drawing/2014/main" id="{22BFD368-C02B-4FED-A147-C4B33DA08DE4}"/>
                </a:ext>
              </a:extLst>
            </p:cNvPr>
            <p:cNvPicPr>
              <a:picLocks noChangeAspect="1"/>
            </p:cNvPicPr>
            <p:nvPr/>
          </p:nvPicPr>
          <p:blipFill>
            <a:blip r:embed="rId4"/>
            <a:stretch>
              <a:fillRect/>
            </a:stretch>
          </p:blipFill>
          <p:spPr>
            <a:xfrm>
              <a:off x="1191443" y="4971975"/>
              <a:ext cx="3151446" cy="3149753"/>
            </a:xfrm>
            <a:prstGeom prst="rect">
              <a:avLst/>
            </a:prstGeom>
          </p:spPr>
        </p:pic>
        <p:sp>
          <p:nvSpPr>
            <p:cNvPr id="5" name="직사각형 4">
              <a:extLst>
                <a:ext uri="{FF2B5EF4-FFF2-40B4-BE49-F238E27FC236}">
                  <a16:creationId xmlns:a16="http://schemas.microsoft.com/office/drawing/2014/main" id="{E4052939-4E64-4813-A600-B0D048328F28}"/>
                </a:ext>
              </a:extLst>
            </p:cNvPr>
            <p:cNvSpPr/>
            <p:nvPr/>
          </p:nvSpPr>
          <p:spPr>
            <a:xfrm>
              <a:off x="3246783" y="4995324"/>
              <a:ext cx="1096106" cy="4645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38" name="제목 1">
            <a:extLst>
              <a:ext uri="{FF2B5EF4-FFF2-40B4-BE49-F238E27FC236}">
                <a16:creationId xmlns:a16="http://schemas.microsoft.com/office/drawing/2014/main" id="{12D06ADC-68DA-4BAC-9B1E-454DAB44C59E}"/>
              </a:ext>
            </a:extLst>
          </p:cNvPr>
          <p:cNvSpPr>
            <a:spLocks noGrp="1"/>
          </p:cNvSpPr>
          <p:nvPr>
            <p:ph type="title"/>
          </p:nvPr>
        </p:nvSpPr>
        <p:spPr>
          <a:xfrm>
            <a:off x="633545" y="89643"/>
            <a:ext cx="11704320" cy="1102380"/>
          </a:xfrm>
        </p:spPr>
        <p:txBody>
          <a:bodyPr>
            <a:noAutofit/>
          </a:bodyPr>
          <a:lstStyle/>
          <a:p>
            <a:r>
              <a:rPr lang="en-US" altLang="ko-KR" sz="4400" u="sng" dirty="0">
                <a:latin typeface="Comic Sans MS" panose="030F0702030302020204" pitchFamily="66" charset="0"/>
              </a:rPr>
              <a:t>Geometry and Landau levels of singular FB</a:t>
            </a:r>
            <a:endParaRPr lang="ko-KR" altLang="en-US" sz="4400" u="sng" dirty="0">
              <a:latin typeface="Comic Sans MS" panose="030F0702030302020204" pitchFamily="66" charset="0"/>
            </a:endParaRPr>
          </a:p>
        </p:txBody>
      </p:sp>
    </p:spTree>
    <p:extLst>
      <p:ext uri="{BB962C8B-B14F-4D97-AF65-F5344CB8AC3E}">
        <p14:creationId xmlns:p14="http://schemas.microsoft.com/office/powerpoint/2010/main" val="15621723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554D1F7-53B6-43F5-B6E0-77DCA084F323}"/>
              </a:ext>
            </a:extLst>
          </p:cNvPr>
          <p:cNvSpPr>
            <a:spLocks noGrp="1"/>
          </p:cNvSpPr>
          <p:nvPr>
            <p:ph type="title"/>
          </p:nvPr>
        </p:nvSpPr>
        <p:spPr>
          <a:xfrm>
            <a:off x="633545" y="89643"/>
            <a:ext cx="11704320" cy="1625600"/>
          </a:xfrm>
        </p:spPr>
        <p:txBody>
          <a:bodyPr>
            <a:noAutofit/>
          </a:bodyPr>
          <a:lstStyle/>
          <a:p>
            <a:r>
              <a:rPr lang="en-US" altLang="ko-KR" sz="4400" u="sng" dirty="0">
                <a:latin typeface="Comic Sans MS" panose="030F0702030302020204" pitchFamily="66" charset="0"/>
              </a:rPr>
              <a:t>Flat</a:t>
            </a:r>
            <a:r>
              <a:rPr lang="en-US" altLang="ko-KR" sz="4800" u="sng" dirty="0">
                <a:latin typeface="Comic Sans MS" panose="030F0702030302020204" pitchFamily="66" charset="0"/>
              </a:rPr>
              <a:t> band model</a:t>
            </a:r>
            <a:endParaRPr lang="ko-KR" altLang="en-US" sz="4800" u="sng" dirty="0">
              <a:latin typeface="Comic Sans MS" panose="030F0702030302020204" pitchFamily="66" charset="0"/>
            </a:endParaRPr>
          </a:p>
        </p:txBody>
      </p:sp>
      <p:sp>
        <p:nvSpPr>
          <p:cNvPr id="18" name="직사각형 17"/>
          <p:cNvSpPr/>
          <p:nvPr/>
        </p:nvSpPr>
        <p:spPr>
          <a:xfrm>
            <a:off x="115616" y="1429404"/>
            <a:ext cx="12826124" cy="523220"/>
          </a:xfrm>
          <a:prstGeom prst="rect">
            <a:avLst/>
          </a:prstGeom>
        </p:spPr>
        <p:txBody>
          <a:bodyPr wrap="square">
            <a:spAutoFit/>
          </a:bodyPr>
          <a:lstStyle/>
          <a:p>
            <a:r>
              <a:rPr lang="da-DK" altLang="ko-KR" sz="2800" b="0" dirty="0">
                <a:latin typeface="Comic Sans MS" panose="030F0702030302020204" pitchFamily="66" charset="0"/>
              </a:rPr>
              <a:t>A dispersionless electronic band structure</a:t>
            </a:r>
            <a:endParaRPr lang="ko-KR" altLang="en-US" sz="2800" b="0" dirty="0">
              <a:latin typeface="Comic Sans MS" panose="030F0702030302020204" pitchFamily="66" charset="0"/>
            </a:endParaRPr>
          </a:p>
        </p:txBody>
      </p:sp>
      <p:sp>
        <p:nvSpPr>
          <p:cNvPr id="12" name="Kagome lattice"/>
          <p:cNvSpPr txBox="1"/>
          <p:nvPr/>
        </p:nvSpPr>
        <p:spPr>
          <a:xfrm>
            <a:off x="2080782" y="2256946"/>
            <a:ext cx="2330062" cy="379591"/>
          </a:xfrm>
          <a:prstGeom prst="rect">
            <a:avLst/>
          </a:prstGeom>
          <a:ln w="1016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00"/>
            </a:lvl1pPr>
          </a:lstStyle>
          <a:p>
            <a:r>
              <a:rPr sz="1800" dirty="0">
                <a:latin typeface="Comic Sans MS" panose="030F0702030302020204" pitchFamily="66" charset="0"/>
              </a:rPr>
              <a:t>Kagome lattice</a:t>
            </a:r>
          </a:p>
        </p:txBody>
      </p:sp>
      <p:pic>
        <p:nvPicPr>
          <p:cNvPr id="13" name="이미지" descr="이미지"/>
          <p:cNvPicPr>
            <a:picLocks noChangeAspect="1"/>
          </p:cNvPicPr>
          <p:nvPr/>
        </p:nvPicPr>
        <p:blipFill>
          <a:blip r:embed="rId3">
            <a:extLst/>
          </a:blip>
          <a:stretch>
            <a:fillRect/>
          </a:stretch>
        </p:blipFill>
        <p:spPr>
          <a:xfrm>
            <a:off x="1951687" y="2873918"/>
            <a:ext cx="2588253" cy="2392838"/>
          </a:xfrm>
          <a:prstGeom prst="rect">
            <a:avLst/>
          </a:prstGeom>
          <a:ln w="12700">
            <a:miter lim="400000"/>
          </a:ln>
        </p:spPr>
      </p:pic>
      <p:sp>
        <p:nvSpPr>
          <p:cNvPr id="17" name="Kagome lattice"/>
          <p:cNvSpPr txBox="1"/>
          <p:nvPr/>
        </p:nvSpPr>
        <p:spPr>
          <a:xfrm>
            <a:off x="8227026" y="2312546"/>
            <a:ext cx="2330062" cy="379591"/>
          </a:xfrm>
          <a:prstGeom prst="rect">
            <a:avLst/>
          </a:prstGeom>
          <a:ln w="1016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500"/>
            </a:lvl1pPr>
          </a:lstStyle>
          <a:p>
            <a:r>
              <a:rPr lang="en-US" sz="1800" dirty="0" err="1">
                <a:latin typeface="Comic Sans MS" panose="030F0702030302020204" pitchFamily="66" charset="0"/>
              </a:rPr>
              <a:t>Lieb</a:t>
            </a:r>
            <a:r>
              <a:rPr sz="1800" dirty="0">
                <a:latin typeface="Comic Sans MS" panose="030F0702030302020204" pitchFamily="66" charset="0"/>
              </a:rPr>
              <a:t> lattice</a:t>
            </a:r>
          </a:p>
        </p:txBody>
      </p:sp>
      <p:pic>
        <p:nvPicPr>
          <p:cNvPr id="5" name="그림 4"/>
          <p:cNvPicPr>
            <a:picLocks noChangeAspect="1"/>
          </p:cNvPicPr>
          <p:nvPr/>
        </p:nvPicPr>
        <p:blipFill>
          <a:blip r:embed="rId4"/>
          <a:stretch>
            <a:fillRect/>
          </a:stretch>
        </p:blipFill>
        <p:spPr>
          <a:xfrm>
            <a:off x="7991909" y="2719156"/>
            <a:ext cx="2755125" cy="2879700"/>
          </a:xfrm>
          <a:prstGeom prst="rect">
            <a:avLst/>
          </a:prstGeom>
        </p:spPr>
      </p:pic>
      <p:pic>
        <p:nvPicPr>
          <p:cNvPr id="10" name="이미지" descr="이미지"/>
          <p:cNvPicPr>
            <a:picLocks noChangeAspect="1"/>
          </p:cNvPicPr>
          <p:nvPr/>
        </p:nvPicPr>
        <p:blipFill>
          <a:blip r:embed="rId5">
            <a:extLst/>
          </a:blip>
          <a:stretch>
            <a:fillRect/>
          </a:stretch>
        </p:blipFill>
        <p:spPr>
          <a:xfrm>
            <a:off x="266814" y="5772941"/>
            <a:ext cx="5987123" cy="3141325"/>
          </a:xfrm>
          <a:prstGeom prst="rect">
            <a:avLst/>
          </a:prstGeom>
          <a:ln w="12700" cap="flat">
            <a:noFill/>
            <a:miter lim="400000"/>
          </a:ln>
          <a:effectLst/>
        </p:spPr>
      </p:pic>
      <p:sp>
        <p:nvSpPr>
          <p:cNvPr id="4" name="타원 3"/>
          <p:cNvSpPr/>
          <p:nvPr/>
        </p:nvSpPr>
        <p:spPr>
          <a:xfrm>
            <a:off x="3328759" y="8463390"/>
            <a:ext cx="180000" cy="18000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5" name="직선 화살표 연결선 14"/>
          <p:cNvCxnSpPr/>
          <p:nvPr/>
        </p:nvCxnSpPr>
        <p:spPr>
          <a:xfrm flipH="1" flipV="1">
            <a:off x="3412844" y="8606418"/>
            <a:ext cx="758465" cy="48456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From…"/>
          <p:cNvSpPr txBox="1"/>
          <p:nvPr/>
        </p:nvSpPr>
        <p:spPr>
          <a:xfrm>
            <a:off x="3284810" y="9090986"/>
            <a:ext cx="247646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B</a:t>
            </a:r>
            <a:r>
              <a:rPr sz="2000" dirty="0">
                <a:latin typeface="Comic Sans MS" panose="030F0702030302020204" pitchFamily="66" charset="0"/>
              </a:rPr>
              <a:t>and</a:t>
            </a:r>
            <a:r>
              <a:rPr lang="en-US" sz="2000" dirty="0">
                <a:latin typeface="Comic Sans MS" panose="030F0702030302020204" pitchFamily="66" charset="0"/>
              </a:rPr>
              <a:t> touching</a:t>
            </a:r>
            <a:endParaRPr sz="2000" dirty="0">
              <a:latin typeface="Comic Sans MS" panose="030F0702030302020204" pitchFamily="66" charset="0"/>
            </a:endParaRPr>
          </a:p>
        </p:txBody>
      </p:sp>
      <p:sp>
        <p:nvSpPr>
          <p:cNvPr id="21" name="kx"/>
          <p:cNvSpPr txBox="1"/>
          <p:nvPr/>
        </p:nvSpPr>
        <p:spPr>
          <a:xfrm>
            <a:off x="2622260" y="8890351"/>
            <a:ext cx="662550" cy="410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i="1"/>
            </a:pPr>
            <a:r>
              <a:rPr dirty="0" err="1">
                <a:latin typeface="Comic Sans MS" panose="030F0702030302020204" pitchFamily="66" charset="0"/>
              </a:rPr>
              <a:t>k</a:t>
            </a:r>
            <a:r>
              <a:rPr baseline="-5999" dirty="0" err="1">
                <a:latin typeface="Comic Sans MS" panose="030F0702030302020204" pitchFamily="66" charset="0"/>
              </a:rPr>
              <a:t>x</a:t>
            </a:r>
            <a:endParaRPr baseline="-5999" dirty="0">
              <a:latin typeface="Comic Sans MS" panose="030F0702030302020204" pitchFamily="66" charset="0"/>
            </a:endParaRPr>
          </a:p>
        </p:txBody>
      </p:sp>
      <p:sp>
        <p:nvSpPr>
          <p:cNvPr id="22" name="kx"/>
          <p:cNvSpPr txBox="1"/>
          <p:nvPr/>
        </p:nvSpPr>
        <p:spPr>
          <a:xfrm>
            <a:off x="4732039" y="8473900"/>
            <a:ext cx="662550" cy="410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i="1"/>
            </a:pPr>
            <a:r>
              <a:rPr dirty="0" err="1">
                <a:latin typeface="Comic Sans MS" panose="030F0702030302020204" pitchFamily="66" charset="0"/>
              </a:rPr>
              <a:t>k</a:t>
            </a:r>
            <a:r>
              <a:rPr lang="en-US" baseline="-5999" dirty="0" err="1">
                <a:latin typeface="Comic Sans MS" panose="030F0702030302020204" pitchFamily="66" charset="0"/>
              </a:rPr>
              <a:t>y</a:t>
            </a:r>
            <a:endParaRPr baseline="-5999" dirty="0">
              <a:latin typeface="Comic Sans MS" panose="030F0702030302020204" pitchFamily="66" charset="0"/>
            </a:endParaRPr>
          </a:p>
        </p:txBody>
      </p:sp>
      <p:sp>
        <p:nvSpPr>
          <p:cNvPr id="23" name="kx"/>
          <p:cNvSpPr txBox="1"/>
          <p:nvPr/>
        </p:nvSpPr>
        <p:spPr>
          <a:xfrm>
            <a:off x="1103520" y="6404665"/>
            <a:ext cx="662550" cy="4103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i="1"/>
            </a:pPr>
            <a:r>
              <a:rPr lang="en-US" dirty="0">
                <a:latin typeface="Comic Sans MS" panose="030F0702030302020204" pitchFamily="66" charset="0"/>
              </a:rPr>
              <a:t>E</a:t>
            </a:r>
            <a:endParaRPr baseline="-5999" dirty="0">
              <a:latin typeface="Comic Sans MS" panose="030F0702030302020204" pitchFamily="66" charset="0"/>
            </a:endParaRPr>
          </a:p>
        </p:txBody>
      </p:sp>
      <p:pic>
        <p:nvPicPr>
          <p:cNvPr id="24" name="그림 23"/>
          <p:cNvPicPr>
            <a:picLocks noChangeAspect="1"/>
          </p:cNvPicPr>
          <p:nvPr/>
        </p:nvPicPr>
        <p:blipFill>
          <a:blip r:embed="rId6"/>
          <a:stretch>
            <a:fillRect/>
          </a:stretch>
        </p:blipFill>
        <p:spPr>
          <a:xfrm>
            <a:off x="6855541" y="6071822"/>
            <a:ext cx="2460341" cy="2686322"/>
          </a:xfrm>
          <a:prstGeom prst="rect">
            <a:avLst/>
          </a:prstGeom>
        </p:spPr>
      </p:pic>
      <p:pic>
        <p:nvPicPr>
          <p:cNvPr id="25" name="그림 24"/>
          <p:cNvPicPr>
            <a:picLocks noChangeAspect="1"/>
          </p:cNvPicPr>
          <p:nvPr/>
        </p:nvPicPr>
        <p:blipFill>
          <a:blip r:embed="rId7"/>
          <a:stretch>
            <a:fillRect/>
          </a:stretch>
        </p:blipFill>
        <p:spPr>
          <a:xfrm>
            <a:off x="9585606" y="6009643"/>
            <a:ext cx="2614918" cy="2765484"/>
          </a:xfrm>
          <a:prstGeom prst="rect">
            <a:avLst/>
          </a:prstGeom>
        </p:spPr>
      </p:pic>
      <p:sp>
        <p:nvSpPr>
          <p:cNvPr id="26" name="타원 25"/>
          <p:cNvSpPr/>
          <p:nvPr/>
        </p:nvSpPr>
        <p:spPr>
          <a:xfrm>
            <a:off x="8019388" y="7175873"/>
            <a:ext cx="108657" cy="107799"/>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27" name="직선 화살표 연결선 26"/>
          <p:cNvCxnSpPr/>
          <p:nvPr/>
        </p:nvCxnSpPr>
        <p:spPr>
          <a:xfrm flipH="1" flipV="1">
            <a:off x="8085711" y="7237657"/>
            <a:ext cx="87766" cy="172720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8" name="From…"/>
          <p:cNvSpPr txBox="1"/>
          <p:nvPr/>
        </p:nvSpPr>
        <p:spPr>
          <a:xfrm>
            <a:off x="7317339" y="8882987"/>
            <a:ext cx="247646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B</a:t>
            </a:r>
            <a:r>
              <a:rPr sz="2000" dirty="0">
                <a:latin typeface="Comic Sans MS" panose="030F0702030302020204" pitchFamily="66" charset="0"/>
              </a:rPr>
              <a:t>and</a:t>
            </a:r>
            <a:r>
              <a:rPr lang="en-US" sz="2000" dirty="0">
                <a:latin typeface="Comic Sans MS" panose="030F0702030302020204" pitchFamily="66" charset="0"/>
              </a:rPr>
              <a:t> touching</a:t>
            </a:r>
            <a:endParaRPr sz="2000" dirty="0">
              <a:latin typeface="Comic Sans MS" panose="030F0702030302020204" pitchFamily="66" charset="0"/>
            </a:endParaRPr>
          </a:p>
        </p:txBody>
      </p:sp>
    </p:spTree>
    <p:extLst>
      <p:ext uri="{BB962C8B-B14F-4D97-AF65-F5344CB8AC3E}">
        <p14:creationId xmlns:p14="http://schemas.microsoft.com/office/powerpoint/2010/main" val="419097149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Generalized Onsager’s quantization rule"/>
          <p:cNvSpPr txBox="1"/>
          <p:nvPr/>
        </p:nvSpPr>
        <p:spPr>
          <a:xfrm>
            <a:off x="2517964" y="374686"/>
            <a:ext cx="8116004"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u="sng"/>
            </a:lvl1pPr>
          </a:lstStyle>
          <a:p>
            <a:r>
              <a:rPr sz="4400" b="0" dirty="0">
                <a:latin typeface="Comic Sans MS" panose="030F0702030302020204" pitchFamily="66" charset="0"/>
              </a:rPr>
              <a:t>Onsager’s </a:t>
            </a:r>
            <a:r>
              <a:rPr lang="en-US" sz="4400" b="0" dirty="0" err="1">
                <a:latin typeface="Comic Sans MS" panose="030F0702030302020204" pitchFamily="66" charset="0"/>
              </a:rPr>
              <a:t>semiclassical</a:t>
            </a:r>
            <a:r>
              <a:rPr lang="en-US" sz="4400" b="0" dirty="0">
                <a:latin typeface="Comic Sans MS" panose="030F0702030302020204" pitchFamily="66" charset="0"/>
              </a:rPr>
              <a:t> theory</a:t>
            </a:r>
            <a:endParaRPr sz="4400" b="0" dirty="0">
              <a:latin typeface="Comic Sans MS" panose="030F0702030302020204" pitchFamily="66" charset="0"/>
            </a:endParaRPr>
          </a:p>
        </p:txBody>
      </p:sp>
      <p:pic>
        <p:nvPicPr>
          <p:cNvPr id="165" name="스크린샷 2019-10-24 오후 8.19.12.png" descr="스크린샷 2019-10-24 오후 8.19.12.png"/>
          <p:cNvPicPr>
            <a:picLocks noChangeAspect="1"/>
          </p:cNvPicPr>
          <p:nvPr/>
        </p:nvPicPr>
        <p:blipFill>
          <a:blip r:embed="rId3">
            <a:extLst/>
          </a:blip>
          <a:stretch>
            <a:fillRect/>
          </a:stretch>
        </p:blipFill>
        <p:spPr>
          <a:xfrm>
            <a:off x="3566069" y="1558046"/>
            <a:ext cx="6019800" cy="1435101"/>
          </a:xfrm>
          <a:prstGeom prst="rect">
            <a:avLst/>
          </a:prstGeom>
          <a:ln w="28575">
            <a:solidFill>
              <a:srgbClr val="00B0F0"/>
            </a:solidFill>
            <a:miter lim="400000"/>
          </a:ln>
        </p:spPr>
      </p:pic>
      <p:sp>
        <p:nvSpPr>
          <p:cNvPr id="182" name="S0: Area of the closed semiclassical orbit"/>
          <p:cNvSpPr txBox="1"/>
          <p:nvPr/>
        </p:nvSpPr>
        <p:spPr>
          <a:xfrm>
            <a:off x="1198948" y="3220114"/>
            <a:ext cx="10164251"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200" b="0"/>
            </a:pPr>
            <a:r>
              <a:rPr i="1" dirty="0">
                <a:latin typeface="Comic Sans MS" panose="030F0702030302020204" pitchFamily="66" charset="0"/>
              </a:rPr>
              <a:t>S</a:t>
            </a:r>
            <a:r>
              <a:rPr baseline="-5999" dirty="0">
                <a:latin typeface="Comic Sans MS" panose="030F0702030302020204" pitchFamily="66" charset="0"/>
              </a:rPr>
              <a:t>0</a:t>
            </a:r>
            <a:r>
              <a:rPr dirty="0">
                <a:latin typeface="Comic Sans MS" panose="030F0702030302020204" pitchFamily="66" charset="0"/>
              </a:rPr>
              <a:t>: </a:t>
            </a:r>
            <a:r>
              <a:rPr lang="en-US" dirty="0">
                <a:latin typeface="Comic Sans MS" panose="030F0702030302020204" pitchFamily="66" charset="0"/>
              </a:rPr>
              <a:t>k-space a</a:t>
            </a:r>
            <a:r>
              <a:rPr dirty="0">
                <a:latin typeface="Comic Sans MS" panose="030F0702030302020204" pitchFamily="66" charset="0"/>
              </a:rPr>
              <a:t>rea of the closed </a:t>
            </a:r>
            <a:r>
              <a:rPr dirty="0" err="1">
                <a:latin typeface="Comic Sans MS" panose="030F0702030302020204" pitchFamily="66" charset="0"/>
              </a:rPr>
              <a:t>semiclassical</a:t>
            </a:r>
            <a:r>
              <a:rPr dirty="0">
                <a:latin typeface="Comic Sans MS" panose="030F0702030302020204" pitchFamily="66" charset="0"/>
              </a:rPr>
              <a:t> orbit</a:t>
            </a:r>
            <a:r>
              <a:rPr lang="en-US" dirty="0">
                <a:latin typeface="Comic Sans MS" panose="030F0702030302020204" pitchFamily="66" charset="0"/>
              </a:rPr>
              <a:t> at energy </a:t>
            </a:r>
            <a:r>
              <a:rPr lang="el-GR" dirty="0">
                <a:latin typeface="Arial" panose="020B0604020202020204" pitchFamily="34" charset="0"/>
                <a:cs typeface="Arial" panose="020B0604020202020204" pitchFamily="34" charset="0"/>
              </a:rPr>
              <a:t>ε</a:t>
            </a:r>
            <a:endParaRPr dirty="0">
              <a:latin typeface="Arial" panose="020B0604020202020204" pitchFamily="34" charset="0"/>
              <a:cs typeface="Arial" panose="020B0604020202020204" pitchFamily="34" charset="0"/>
            </a:endParaRPr>
          </a:p>
        </p:txBody>
      </p:sp>
      <p:sp>
        <p:nvSpPr>
          <p:cNvPr id="183" name=": Quantum corrections (Berry phase, magnetic susceptibility, higher order magnetic responses.)"/>
          <p:cNvSpPr txBox="1"/>
          <p:nvPr/>
        </p:nvSpPr>
        <p:spPr>
          <a:xfrm>
            <a:off x="3120493" y="3810991"/>
            <a:ext cx="9145079" cy="441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just">
              <a:defRPr sz="2200" b="0"/>
            </a:lvl1pPr>
          </a:lstStyle>
          <a:p>
            <a:r>
              <a:rPr dirty="0">
                <a:latin typeface="Comic Sans MS" panose="030F0702030302020204" pitchFamily="66" charset="0"/>
              </a:rPr>
              <a:t>: Quantum corrections (Berry phase, magnetic susceptibility</a:t>
            </a:r>
            <a:r>
              <a:rPr lang="en-US" dirty="0">
                <a:latin typeface="Comic Sans MS" panose="030F0702030302020204" pitchFamily="66" charset="0"/>
              </a:rPr>
              <a:t>, </a:t>
            </a:r>
            <a:r>
              <a:rPr lang="en-US" dirty="0" err="1">
                <a:latin typeface="Comic Sans MS" panose="030F0702030302020204" pitchFamily="66" charset="0"/>
              </a:rPr>
              <a:t>etc</a:t>
            </a:r>
            <a:r>
              <a:rPr dirty="0">
                <a:latin typeface="Comic Sans MS" panose="030F0702030302020204" pitchFamily="66" charset="0"/>
              </a:rPr>
              <a:t>)</a:t>
            </a:r>
          </a:p>
        </p:txBody>
      </p:sp>
      <p:pic>
        <p:nvPicPr>
          <p:cNvPr id="184" name="이미지" descr="이미지"/>
          <p:cNvPicPr>
            <a:picLocks noChangeAspect="1"/>
          </p:cNvPicPr>
          <p:nvPr/>
        </p:nvPicPr>
        <p:blipFill>
          <a:blip r:embed="rId4">
            <a:extLst/>
          </a:blip>
          <a:stretch>
            <a:fillRect/>
          </a:stretch>
        </p:blipFill>
        <p:spPr>
          <a:xfrm>
            <a:off x="2434705" y="3919400"/>
            <a:ext cx="631727" cy="244352"/>
          </a:xfrm>
          <a:prstGeom prst="rect">
            <a:avLst/>
          </a:prstGeom>
          <a:ln w="12700" cap="flat">
            <a:noFill/>
            <a:miter lim="400000"/>
          </a:ln>
          <a:effectLst/>
        </p:spPr>
      </p:pic>
      <p:sp>
        <p:nvSpPr>
          <p:cNvPr id="26" name="L. Onsager, Philos. Mag. 43, 1006 (1952)"/>
          <p:cNvSpPr txBox="1"/>
          <p:nvPr/>
        </p:nvSpPr>
        <p:spPr>
          <a:xfrm>
            <a:off x="8979260" y="1146937"/>
            <a:ext cx="3683701" cy="333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500" b="0">
                <a:latin typeface="Helvetica"/>
                <a:ea typeface="Helvetica"/>
                <a:cs typeface="Helvetica"/>
                <a:sym typeface="Helvetica"/>
              </a:defRPr>
            </a:lvl1pPr>
          </a:lstStyle>
          <a:p>
            <a:r>
              <a:rPr>
                <a:latin typeface="Comic Sans MS" panose="030F0702030302020204" pitchFamily="66" charset="0"/>
              </a:rPr>
              <a:t>L. Onsager, Philos. Mag. 43, 1006 (1952)</a:t>
            </a:r>
          </a:p>
        </p:txBody>
      </p:sp>
      <p:grpSp>
        <p:nvGrpSpPr>
          <p:cNvPr id="6" name="그룹 5"/>
          <p:cNvGrpSpPr/>
          <p:nvPr/>
        </p:nvGrpSpPr>
        <p:grpSpPr>
          <a:xfrm>
            <a:off x="718567" y="5004309"/>
            <a:ext cx="11808174" cy="4089622"/>
            <a:chOff x="655500" y="4699709"/>
            <a:chExt cx="11808174" cy="4089622"/>
          </a:xfrm>
        </p:grpSpPr>
        <p:sp>
          <p:nvSpPr>
            <p:cNvPr id="188" name="연결선"/>
            <p:cNvSpPr/>
            <p:nvPr/>
          </p:nvSpPr>
          <p:spPr>
            <a:xfrm>
              <a:off x="788357" y="5868346"/>
              <a:ext cx="2054687" cy="1838377"/>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58" y="21591"/>
                    <a:pt x="7258" y="21600"/>
                    <a:pt x="0" y="26"/>
                  </a:cubicBezTo>
                </a:path>
              </a:pathLst>
            </a:custGeom>
            <a:ln w="25400">
              <a:solidFill>
                <a:srgbClr val="000000"/>
              </a:solidFill>
              <a:miter lim="400000"/>
            </a:ln>
          </p:spPr>
          <p:txBody>
            <a:bodyPr/>
            <a:lstStyle/>
            <a:p>
              <a:endParaRPr/>
            </a:p>
          </p:txBody>
        </p:sp>
        <p:sp>
          <p:nvSpPr>
            <p:cNvPr id="171" name="선"/>
            <p:cNvSpPr/>
            <p:nvPr/>
          </p:nvSpPr>
          <p:spPr>
            <a:xfrm>
              <a:off x="655500" y="6274543"/>
              <a:ext cx="2232000" cy="1"/>
            </a:xfrm>
            <a:prstGeom prst="line">
              <a:avLst/>
            </a:prstGeom>
            <a:ln w="12700">
              <a:solidFill>
                <a:srgbClr val="929292"/>
              </a:solidFill>
              <a:custDash>
                <a:ds d="200000" sp="200000"/>
              </a:custDash>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174" name="그룹"/>
            <p:cNvGrpSpPr/>
            <p:nvPr/>
          </p:nvGrpSpPr>
          <p:grpSpPr>
            <a:xfrm>
              <a:off x="926129" y="5994687"/>
              <a:ext cx="1779158" cy="559713"/>
              <a:chOff x="0" y="0"/>
              <a:chExt cx="1779156" cy="559711"/>
            </a:xfrm>
          </p:grpSpPr>
          <p:sp>
            <p:nvSpPr>
              <p:cNvPr id="172" name="타원형"/>
              <p:cNvSpPr/>
              <p:nvPr/>
            </p:nvSpPr>
            <p:spPr>
              <a:xfrm>
                <a:off x="0" y="0"/>
                <a:ext cx="1779157" cy="559712"/>
              </a:xfrm>
              <a:prstGeom prst="ellipse">
                <a:avLst/>
              </a:prstGeom>
              <a:solidFill>
                <a:schemeClr val="accent4">
                  <a:alpha val="37570"/>
                </a:schemeClr>
              </a:solidFill>
              <a:ln w="25400" cap="flat">
                <a:solidFill>
                  <a:schemeClr val="accent5">
                    <a:hueOff val="-82419"/>
                    <a:satOff val="-9513"/>
                    <a:lumOff val="-16343"/>
                    <a:alpha val="37570"/>
                  </a:schemeClr>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3" name="타원형"/>
              <p:cNvSpPr/>
              <p:nvPr/>
            </p:nvSpPr>
            <p:spPr>
              <a:xfrm>
                <a:off x="0" y="0"/>
                <a:ext cx="1779157" cy="559712"/>
              </a:xfrm>
              <a:prstGeom prst="ellips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pic>
          <p:nvPicPr>
            <p:cNvPr id="178" name="이미지" descr="이미지"/>
            <p:cNvPicPr>
              <a:picLocks noChangeAspect="1"/>
            </p:cNvPicPr>
            <p:nvPr/>
          </p:nvPicPr>
          <p:blipFill>
            <a:blip r:embed="rId5">
              <a:extLst/>
            </a:blip>
            <a:stretch>
              <a:fillRect/>
            </a:stretch>
          </p:blipFill>
          <p:spPr>
            <a:xfrm>
              <a:off x="2962865" y="6160243"/>
              <a:ext cx="165101" cy="203201"/>
            </a:xfrm>
            <a:prstGeom prst="rect">
              <a:avLst/>
            </a:prstGeom>
            <a:ln w="12700">
              <a:miter lim="400000"/>
            </a:ln>
          </p:spPr>
        </p:pic>
        <p:sp>
          <p:nvSpPr>
            <p:cNvPr id="179" name="Semiclassical orbit"/>
            <p:cNvSpPr txBox="1"/>
            <p:nvPr/>
          </p:nvSpPr>
          <p:spPr>
            <a:xfrm>
              <a:off x="874174" y="4717996"/>
              <a:ext cx="2445961"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b="0"/>
              </a:lvl1pPr>
            </a:lstStyle>
            <a:p>
              <a:r>
                <a:rPr dirty="0" err="1">
                  <a:latin typeface="Comic Sans MS" panose="030F0702030302020204" pitchFamily="66" charset="0"/>
                </a:rPr>
                <a:t>Semiclassical</a:t>
              </a:r>
              <a:r>
                <a:rPr dirty="0">
                  <a:latin typeface="Comic Sans MS" panose="030F0702030302020204" pitchFamily="66" charset="0"/>
                </a:rPr>
                <a:t> orbit</a:t>
              </a:r>
            </a:p>
          </p:txBody>
        </p:sp>
        <p:sp>
          <p:nvSpPr>
            <p:cNvPr id="181" name="선"/>
            <p:cNvSpPr/>
            <p:nvPr/>
          </p:nvSpPr>
          <p:spPr>
            <a:xfrm flipH="1">
              <a:off x="1383638" y="5419857"/>
              <a:ext cx="387862" cy="574829"/>
            </a:xfrm>
            <a:prstGeom prst="line">
              <a:avLst/>
            </a:prstGeom>
            <a:ln w="12700">
              <a:solidFill>
                <a:srgbClr val="000000"/>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6" name="Quadratic…"/>
            <p:cNvSpPr txBox="1"/>
            <p:nvPr/>
          </p:nvSpPr>
          <p:spPr>
            <a:xfrm>
              <a:off x="1035405" y="8135330"/>
              <a:ext cx="1560606" cy="6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b="0"/>
              </a:pPr>
              <a:r>
                <a:rPr>
                  <a:latin typeface="Comic Sans MS" panose="030F0702030302020204" pitchFamily="66" charset="0"/>
                </a:rPr>
                <a:t>Quadratic</a:t>
              </a:r>
            </a:p>
            <a:p>
              <a:pPr>
                <a:defRPr sz="1800" b="0"/>
              </a:pPr>
              <a:r>
                <a:rPr>
                  <a:latin typeface="Comic Sans MS" panose="030F0702030302020204" pitchFamily="66" charset="0"/>
                </a:rPr>
                <a:t>band</a:t>
              </a:r>
            </a:p>
          </p:txBody>
        </p:sp>
        <p:pic>
          <p:nvPicPr>
            <p:cNvPr id="27" name="이미지" descr="이미지"/>
            <p:cNvPicPr>
              <a:picLocks noChangeAspect="1"/>
            </p:cNvPicPr>
            <p:nvPr/>
          </p:nvPicPr>
          <p:blipFill>
            <a:blip r:embed="rId6">
              <a:extLst/>
            </a:blip>
            <a:stretch>
              <a:fillRect/>
            </a:stretch>
          </p:blipFill>
          <p:spPr>
            <a:xfrm>
              <a:off x="4778752" y="4699709"/>
              <a:ext cx="3767607" cy="847426"/>
            </a:xfrm>
            <a:prstGeom prst="rect">
              <a:avLst/>
            </a:prstGeom>
            <a:ln w="12700">
              <a:miter lim="400000"/>
            </a:ln>
          </p:spPr>
        </p:pic>
        <p:pic>
          <p:nvPicPr>
            <p:cNvPr id="28" name="이미지" descr="이미지"/>
            <p:cNvPicPr>
              <a:picLocks noChangeAspect="1"/>
            </p:cNvPicPr>
            <p:nvPr/>
          </p:nvPicPr>
          <p:blipFill>
            <a:blip r:embed="rId7">
              <a:extLst/>
            </a:blip>
            <a:stretch>
              <a:fillRect/>
            </a:stretch>
          </p:blipFill>
          <p:spPr>
            <a:xfrm>
              <a:off x="4778375" y="5835156"/>
              <a:ext cx="1638301" cy="444501"/>
            </a:xfrm>
            <a:prstGeom prst="rect">
              <a:avLst/>
            </a:prstGeom>
            <a:ln w="12700">
              <a:miter lim="400000"/>
            </a:ln>
          </p:spPr>
        </p:pic>
        <p:pic>
          <p:nvPicPr>
            <p:cNvPr id="29" name="이미지" descr="이미지"/>
            <p:cNvPicPr>
              <a:picLocks noChangeAspect="1"/>
            </p:cNvPicPr>
            <p:nvPr/>
          </p:nvPicPr>
          <p:blipFill>
            <a:blip r:embed="rId8">
              <a:extLst/>
            </a:blip>
            <a:stretch>
              <a:fillRect/>
            </a:stretch>
          </p:blipFill>
          <p:spPr>
            <a:xfrm>
              <a:off x="4288499" y="5047519"/>
              <a:ext cx="392027" cy="1115768"/>
            </a:xfrm>
            <a:prstGeom prst="rect">
              <a:avLst/>
            </a:prstGeom>
            <a:ln w="12700">
              <a:miter lim="400000"/>
            </a:ln>
          </p:spPr>
        </p:pic>
        <p:sp>
          <p:nvSpPr>
            <p:cNvPr id="31" name="화살표"/>
            <p:cNvSpPr/>
            <p:nvPr/>
          </p:nvSpPr>
          <p:spPr>
            <a:xfrm rot="5400000">
              <a:off x="5944687" y="6537301"/>
              <a:ext cx="781738" cy="654000"/>
            </a:xfrm>
            <a:prstGeom prst="rightArrow">
              <a:avLst>
                <a:gd name="adj1" fmla="val 46776"/>
                <a:gd name="adj2" fmla="val 62156"/>
              </a:avLst>
            </a:prstGeom>
            <a:solidFill>
              <a:schemeClr val="accent1"/>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2" name="TextBox 1"/>
                <p:cNvSpPr txBox="1"/>
                <p:nvPr/>
              </p:nvSpPr>
              <p:spPr>
                <a:xfrm>
                  <a:off x="3683971" y="7637570"/>
                  <a:ext cx="5237011" cy="968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ko-KR" altLang="en-US" sz="2800" b="1" i="1" u="none" strike="noStrike" cap="none" spc="0" normalizeH="0" baseline="0" smtClean="0">
                            <a:ln>
                              <a:noFill/>
                            </a:ln>
                            <a:solidFill>
                              <a:srgbClr val="000000"/>
                            </a:solidFill>
                            <a:effectLst/>
                            <a:uFillTx/>
                            <a:latin typeface="Cambria Math" panose="02040503050406030204" pitchFamily="18" charset="0"/>
                            <a:sym typeface="Helvetica Neue"/>
                          </a:rPr>
                          <m:t>𝝐</m:t>
                        </m:r>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m:t>
                        </m:r>
                        <m:f>
                          <m:fPr>
                            <m:ctrlP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ctrlPr>
                          </m:fPr>
                          <m:num>
                            <m:r>
                              <a:rPr kumimoji="0" lang="en-US" altLang="ko-KR" sz="28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ℏ</m:t>
                            </m:r>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𝒆𝑩</m:t>
                            </m:r>
                          </m:num>
                          <m:den>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𝒎</m:t>
                            </m:r>
                          </m:den>
                        </m:f>
                        <m:d>
                          <m:dPr>
                            <m:ctrlP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ctrlPr>
                          </m:dPr>
                          <m:e>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𝒏</m:t>
                            </m:r>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m:t>
                            </m:r>
                            <m:f>
                              <m:fPr>
                                <m:ctrlP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ctrlPr>
                              </m:fPr>
                              <m:num>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𝟏</m:t>
                                </m:r>
                              </m:num>
                              <m:den>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𝟐</m:t>
                                </m:r>
                              </m:den>
                            </m:f>
                          </m:e>
                        </m:d>
                        <m:r>
                          <a:rPr kumimoji="0" lang="en-US" altLang="ko-KR" sz="2800" b="1" i="0" u="none" strike="noStrike" cap="none" spc="0" normalizeH="0" baseline="0" smtClean="0">
                            <a:ln>
                              <a:noFill/>
                            </a:ln>
                            <a:solidFill>
                              <a:srgbClr val="000000"/>
                            </a:solidFill>
                            <a:effectLst/>
                            <a:uFillTx/>
                            <a:latin typeface="Cambria Math" panose="02040503050406030204" pitchFamily="18" charset="0"/>
                            <a:sym typeface="Helvetica Neue"/>
                          </a:rPr>
                          <m:t>=</m:t>
                        </m:r>
                        <m:r>
                          <a:rPr kumimoji="0" lang="en-US" altLang="ko-KR" sz="28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ℏ</m:t>
                        </m:r>
                        <m:sSub>
                          <m:sSubPr>
                            <m:ctrlPr>
                              <a:rPr kumimoji="0" lang="en-US" altLang="ko-KR" sz="28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ctrlPr>
                          </m:sSubPr>
                          <m:e>
                            <m:r>
                              <a:rPr kumimoji="0" lang="ko-KR" altLang="en-US" sz="28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𝝎</m:t>
                            </m:r>
                          </m:e>
                          <m:sub>
                            <m:r>
                              <a:rPr kumimoji="0" lang="en-US" altLang="ko-KR" sz="28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𝒄</m:t>
                            </m:r>
                          </m:sub>
                        </m:sSub>
                        <m:d>
                          <m:dPr>
                            <m:ctrlPr>
                              <a:rPr lang="en-US" altLang="ko-KR" sz="2800" i="1">
                                <a:latin typeface="Cambria Math" panose="02040503050406030204" pitchFamily="18" charset="0"/>
                              </a:rPr>
                            </m:ctrlPr>
                          </m:dPr>
                          <m:e>
                            <m:r>
                              <a:rPr lang="en-US" altLang="ko-KR" sz="2800" i="1">
                                <a:latin typeface="Cambria Math" panose="02040503050406030204" pitchFamily="18" charset="0"/>
                              </a:rPr>
                              <m:t>𝒏</m:t>
                            </m:r>
                            <m:r>
                              <a:rPr lang="en-US" altLang="ko-KR" sz="2800" i="1">
                                <a:latin typeface="Cambria Math" panose="02040503050406030204" pitchFamily="18" charset="0"/>
                              </a:rPr>
                              <m:t>+</m:t>
                            </m:r>
                            <m:f>
                              <m:fPr>
                                <m:ctrlPr>
                                  <a:rPr lang="en-US" altLang="ko-KR" sz="2800" i="1">
                                    <a:latin typeface="Cambria Math" panose="02040503050406030204" pitchFamily="18" charset="0"/>
                                  </a:rPr>
                                </m:ctrlPr>
                              </m:fPr>
                              <m:num>
                                <m:r>
                                  <a:rPr lang="en-US" altLang="ko-KR" sz="2800" i="1">
                                    <a:latin typeface="Cambria Math" panose="02040503050406030204" pitchFamily="18" charset="0"/>
                                  </a:rPr>
                                  <m:t>𝟏</m:t>
                                </m:r>
                              </m:num>
                              <m:den>
                                <m:r>
                                  <a:rPr lang="en-US" altLang="ko-KR" sz="2800" i="1">
                                    <a:latin typeface="Cambria Math" panose="02040503050406030204" pitchFamily="18" charset="0"/>
                                  </a:rPr>
                                  <m:t>𝟐</m:t>
                                </m:r>
                              </m:den>
                            </m:f>
                          </m:e>
                        </m:d>
                      </m:oMath>
                    </m:oMathPara>
                  </a14:m>
                  <a:endParaRPr kumimoji="0" lang="ko-KR" altLang="en-US" sz="2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683971" y="7637570"/>
                  <a:ext cx="5237011" cy="968150"/>
                </a:xfrm>
                <a:prstGeom prst="rect">
                  <a:avLst/>
                </a:prstGeom>
                <a:blipFill>
                  <a:blip r:embed="rId9"/>
                  <a:stretch>
                    <a:fillRect/>
                  </a:stretch>
                </a:blipFill>
                <a:ln w="12700" cap="flat">
                  <a:noFill/>
                  <a:miter lim="400000"/>
                </a:ln>
                <a:effectLst/>
              </p:spPr>
              <p:txBody>
                <a:bodyPr/>
                <a:lstStyle/>
                <a:p>
                  <a:r>
                    <a:rPr lang="ko-KR" altLang="en-US">
                      <a:noFill/>
                    </a:rPr>
                    <a:t> </a:t>
                  </a:r>
                </a:p>
              </p:txBody>
            </p:sp>
          </mc:Fallback>
        </mc:AlternateContent>
        <p:sp>
          <p:nvSpPr>
            <p:cNvPr id="33" name="선"/>
            <p:cNvSpPr/>
            <p:nvPr/>
          </p:nvSpPr>
          <p:spPr>
            <a:xfrm>
              <a:off x="9971994" y="7522317"/>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 name="선"/>
            <p:cNvSpPr/>
            <p:nvPr/>
          </p:nvSpPr>
          <p:spPr>
            <a:xfrm>
              <a:off x="9971994" y="8030760"/>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 name="선"/>
            <p:cNvSpPr/>
            <p:nvPr/>
          </p:nvSpPr>
          <p:spPr>
            <a:xfrm>
              <a:off x="9971994" y="7067742"/>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 name="선"/>
            <p:cNvSpPr/>
            <p:nvPr/>
          </p:nvSpPr>
          <p:spPr>
            <a:xfrm>
              <a:off x="9971994" y="6619737"/>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 name="선"/>
            <p:cNvSpPr/>
            <p:nvPr/>
          </p:nvSpPr>
          <p:spPr>
            <a:xfrm>
              <a:off x="9971994" y="6160242"/>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8" name="선"/>
            <p:cNvSpPr/>
            <p:nvPr/>
          </p:nvSpPr>
          <p:spPr>
            <a:xfrm>
              <a:off x="9971994" y="5702717"/>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5" name="그림 4"/>
            <p:cNvPicPr>
              <a:picLocks noChangeAspect="1"/>
            </p:cNvPicPr>
            <p:nvPr/>
          </p:nvPicPr>
          <p:blipFill>
            <a:blip r:embed="rId10"/>
            <a:stretch>
              <a:fillRect/>
            </a:stretch>
          </p:blipFill>
          <p:spPr>
            <a:xfrm>
              <a:off x="11766174" y="7061217"/>
              <a:ext cx="697500" cy="461100"/>
            </a:xfrm>
            <a:prstGeom prst="rect">
              <a:avLst/>
            </a:prstGeom>
          </p:spPr>
        </p:pic>
      </p:grpSp>
      <p:sp>
        <p:nvSpPr>
          <p:cNvPr id="42" name="직사각형 41">
            <a:extLst>
              <a:ext uri="{FF2B5EF4-FFF2-40B4-BE49-F238E27FC236}">
                <a16:creationId xmlns:a16="http://schemas.microsoft.com/office/drawing/2014/main" id="{330E5763-5D6C-4F2E-94D8-1B0B962372C4}"/>
              </a:ext>
            </a:extLst>
          </p:cNvPr>
          <p:cNvSpPr/>
          <p:nvPr/>
        </p:nvSpPr>
        <p:spPr>
          <a:xfrm>
            <a:off x="9217035" y="8997564"/>
            <a:ext cx="1116000"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sz="2200" b="0" dirty="0">
                <a:solidFill>
                  <a:schemeClr val="tx1"/>
                </a:solidFill>
                <a:latin typeface="+mn-lt"/>
                <a:ea typeface="+mn-ea"/>
                <a:cs typeface="+mn-cs"/>
                <a:sym typeface="Helvetica Neue Medium"/>
              </a:rPr>
              <a:t>k</a:t>
            </a:r>
            <a:endParaRPr kumimoji="0" lang="ko-KR" altLang="en-US" sz="2200" b="0" i="0" u="none" strike="noStrike" cap="none" spc="0" normalizeH="0" baseline="0" dirty="0">
              <a:ln>
                <a:noFill/>
              </a:ln>
              <a:solidFill>
                <a:schemeClr val="tx1"/>
              </a:solidFill>
              <a:effectLst/>
              <a:uFillTx/>
              <a:latin typeface="+mn-lt"/>
              <a:ea typeface="+mn-ea"/>
              <a:cs typeface="+mn-cs"/>
              <a:sym typeface="Helvetica Neue Medium"/>
            </a:endParaRPr>
          </a:p>
        </p:txBody>
      </p:sp>
      <p:grpSp>
        <p:nvGrpSpPr>
          <p:cNvPr id="3" name="그룹 2">
            <a:extLst>
              <a:ext uri="{FF2B5EF4-FFF2-40B4-BE49-F238E27FC236}">
                <a16:creationId xmlns:a16="http://schemas.microsoft.com/office/drawing/2014/main" id="{F810BD24-BE47-422A-9664-D00AC84ADCF2}"/>
              </a:ext>
            </a:extLst>
          </p:cNvPr>
          <p:cNvGrpSpPr/>
          <p:nvPr/>
        </p:nvGrpSpPr>
        <p:grpSpPr>
          <a:xfrm>
            <a:off x="137952" y="4469931"/>
            <a:ext cx="12728896" cy="5198458"/>
            <a:chOff x="137952" y="4469931"/>
            <a:chExt cx="12728896" cy="5198458"/>
          </a:xfrm>
        </p:grpSpPr>
        <p:grpSp>
          <p:nvGrpSpPr>
            <p:cNvPr id="43" name="그룹 42">
              <a:extLst>
                <a:ext uri="{FF2B5EF4-FFF2-40B4-BE49-F238E27FC236}">
                  <a16:creationId xmlns:a16="http://schemas.microsoft.com/office/drawing/2014/main" id="{A90AC1C1-5344-46D8-9E0F-4F18E67A09BC}"/>
                </a:ext>
              </a:extLst>
            </p:cNvPr>
            <p:cNvGrpSpPr/>
            <p:nvPr/>
          </p:nvGrpSpPr>
          <p:grpSpPr>
            <a:xfrm>
              <a:off x="137952" y="4469931"/>
              <a:ext cx="12728896" cy="4928013"/>
              <a:chOff x="137952" y="-518650"/>
              <a:chExt cx="12728896" cy="4928013"/>
            </a:xfrm>
          </p:grpSpPr>
          <p:grpSp>
            <p:nvGrpSpPr>
              <p:cNvPr id="44" name="그룹 43">
                <a:extLst>
                  <a:ext uri="{FF2B5EF4-FFF2-40B4-BE49-F238E27FC236}">
                    <a16:creationId xmlns:a16="http://schemas.microsoft.com/office/drawing/2014/main" id="{A480D1A9-AAE1-4F23-BDD1-A4DCCDBB42BF}"/>
                  </a:ext>
                </a:extLst>
              </p:cNvPr>
              <p:cNvGrpSpPr/>
              <p:nvPr/>
            </p:nvGrpSpPr>
            <p:grpSpPr>
              <a:xfrm>
                <a:off x="137952" y="-518650"/>
                <a:ext cx="12728896" cy="4928013"/>
                <a:chOff x="179988" y="4521038"/>
                <a:chExt cx="12728896" cy="4928013"/>
              </a:xfrm>
            </p:grpSpPr>
            <p:sp>
              <p:nvSpPr>
                <p:cNvPr id="51" name="직사각형 50">
                  <a:extLst>
                    <a:ext uri="{FF2B5EF4-FFF2-40B4-BE49-F238E27FC236}">
                      <a16:creationId xmlns:a16="http://schemas.microsoft.com/office/drawing/2014/main" id="{92D99932-66CB-43A0-AB19-E00C0304E8A4}"/>
                    </a:ext>
                  </a:extLst>
                </p:cNvPr>
                <p:cNvSpPr/>
                <p:nvPr/>
              </p:nvSpPr>
              <p:spPr>
                <a:xfrm>
                  <a:off x="179988" y="4521038"/>
                  <a:ext cx="12728896" cy="49280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52" name="그림 51">
                  <a:extLst>
                    <a:ext uri="{FF2B5EF4-FFF2-40B4-BE49-F238E27FC236}">
                      <a16:creationId xmlns:a16="http://schemas.microsoft.com/office/drawing/2014/main" id="{232BCDD4-9FCD-40E1-858C-FCC528AB6A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34112" y="4974634"/>
                  <a:ext cx="8143699" cy="4284629"/>
                </a:xfrm>
                <a:prstGeom prst="rect">
                  <a:avLst/>
                </a:prstGeom>
              </p:spPr>
            </p:pic>
          </p:grpSp>
          <p:sp>
            <p:nvSpPr>
              <p:cNvPr id="45" name="직사각형 44">
                <a:extLst>
                  <a:ext uri="{FF2B5EF4-FFF2-40B4-BE49-F238E27FC236}">
                    <a16:creationId xmlns:a16="http://schemas.microsoft.com/office/drawing/2014/main" id="{4AB93295-3F94-4356-A721-54FADF396DAF}"/>
                  </a:ext>
                </a:extLst>
              </p:cNvPr>
              <p:cNvSpPr/>
              <p:nvPr/>
            </p:nvSpPr>
            <p:spPr>
              <a:xfrm>
                <a:off x="3245502" y="-79821"/>
                <a:ext cx="2291824" cy="4411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200" b="0" i="0" u="none" strike="noStrike" cap="none" spc="0" normalizeH="0" baseline="0" dirty="0">
                    <a:ln>
                      <a:noFill/>
                    </a:ln>
                    <a:solidFill>
                      <a:srgbClr val="FFFFFF"/>
                    </a:solidFill>
                    <a:effectLst/>
                    <a:uFillTx/>
                    <a:latin typeface="+mn-lt"/>
                    <a:ea typeface="+mn-ea"/>
                    <a:cs typeface="+mn-cs"/>
                    <a:sym typeface="Helvetica Neue Medium"/>
                  </a:rPr>
                  <a:t>B=0</a:t>
                </a: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6" name="직사각형 45">
                <a:extLst>
                  <a:ext uri="{FF2B5EF4-FFF2-40B4-BE49-F238E27FC236}">
                    <a16:creationId xmlns:a16="http://schemas.microsoft.com/office/drawing/2014/main" id="{EAD8B076-922B-46D4-A4CB-6C70DAB46969}"/>
                  </a:ext>
                </a:extLst>
              </p:cNvPr>
              <p:cNvSpPr/>
              <p:nvPr/>
            </p:nvSpPr>
            <p:spPr>
              <a:xfrm>
                <a:off x="7791312" y="-19174"/>
                <a:ext cx="2291824" cy="4411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200" b="0" i="0" u="none" strike="noStrike" cap="none" spc="0" normalizeH="0" baseline="0" dirty="0">
                    <a:ln>
                      <a:noFill/>
                    </a:ln>
                    <a:solidFill>
                      <a:srgbClr val="FFFFFF"/>
                    </a:solidFill>
                    <a:effectLst/>
                    <a:uFillTx/>
                    <a:latin typeface="+mn-lt"/>
                    <a:ea typeface="+mn-ea"/>
                    <a:cs typeface="+mn-cs"/>
                    <a:sym typeface="Helvetica Neue Medium"/>
                  </a:rPr>
                  <a:t>B≠0</a:t>
                </a: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7" name="직사각형 46">
                <a:extLst>
                  <a:ext uri="{FF2B5EF4-FFF2-40B4-BE49-F238E27FC236}">
                    <a16:creationId xmlns:a16="http://schemas.microsoft.com/office/drawing/2014/main" id="{016A2EF5-102B-47BA-A588-653FA584C936}"/>
                  </a:ext>
                </a:extLst>
              </p:cNvPr>
              <p:cNvSpPr/>
              <p:nvPr/>
            </p:nvSpPr>
            <p:spPr>
              <a:xfrm>
                <a:off x="1937822" y="554476"/>
                <a:ext cx="1116000"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200" b="0" i="0" u="none" strike="noStrike" cap="none" spc="0" normalizeH="0" baseline="0" dirty="0">
                    <a:ln>
                      <a:noFill/>
                    </a:ln>
                    <a:solidFill>
                      <a:schemeClr val="tx1"/>
                    </a:solidFill>
                    <a:effectLst/>
                    <a:uFillTx/>
                    <a:latin typeface="+mn-lt"/>
                    <a:ea typeface="+mn-ea"/>
                    <a:cs typeface="+mn-cs"/>
                    <a:sym typeface="Helvetica Neue Medium"/>
                  </a:rPr>
                  <a:t>E</a:t>
                </a:r>
                <a:endParaRPr kumimoji="0" lang="ko-KR" altLang="en-US" sz="2200" b="0" i="0" u="none" strike="noStrike" cap="none" spc="0" normalizeH="0" baseline="0" dirty="0">
                  <a:ln>
                    <a:noFill/>
                  </a:ln>
                  <a:solidFill>
                    <a:schemeClr val="tx1"/>
                  </a:solidFill>
                  <a:effectLst/>
                  <a:uFillTx/>
                  <a:latin typeface="+mn-lt"/>
                  <a:ea typeface="+mn-ea"/>
                  <a:cs typeface="+mn-cs"/>
                  <a:sym typeface="Helvetica Neue Medium"/>
                </a:endParaRPr>
              </a:p>
            </p:txBody>
          </p:sp>
          <p:sp>
            <p:nvSpPr>
              <p:cNvPr id="48" name="직사각형 47">
                <a:extLst>
                  <a:ext uri="{FF2B5EF4-FFF2-40B4-BE49-F238E27FC236}">
                    <a16:creationId xmlns:a16="http://schemas.microsoft.com/office/drawing/2014/main" id="{BB136E03-27A5-4A00-A7DA-106F342BB501}"/>
                  </a:ext>
                </a:extLst>
              </p:cNvPr>
              <p:cNvSpPr/>
              <p:nvPr/>
            </p:nvSpPr>
            <p:spPr>
              <a:xfrm>
                <a:off x="6725623" y="483279"/>
                <a:ext cx="789000"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ko-KR" sz="2200" b="0" i="0" u="none" strike="noStrike" cap="none" spc="0" normalizeH="0" baseline="0" dirty="0">
                    <a:ln>
                      <a:noFill/>
                    </a:ln>
                    <a:solidFill>
                      <a:schemeClr val="tx1"/>
                    </a:solidFill>
                    <a:effectLst/>
                    <a:uFillTx/>
                    <a:latin typeface="+mn-lt"/>
                    <a:ea typeface="+mn-ea"/>
                    <a:cs typeface="+mn-cs"/>
                    <a:sym typeface="Helvetica Neue Medium"/>
                  </a:rPr>
                  <a:t>E</a:t>
                </a:r>
                <a:endParaRPr kumimoji="0" lang="ko-KR" altLang="en-US" sz="2200" b="0" i="0" u="none" strike="noStrike" cap="none" spc="0" normalizeH="0" baseline="0" dirty="0">
                  <a:ln>
                    <a:noFill/>
                  </a:ln>
                  <a:solidFill>
                    <a:schemeClr val="tx1"/>
                  </a:solidFill>
                  <a:effectLst/>
                  <a:uFillTx/>
                  <a:latin typeface="+mn-lt"/>
                  <a:ea typeface="+mn-ea"/>
                  <a:cs typeface="+mn-cs"/>
                  <a:sym typeface="Helvetica Neue Medium"/>
                </a:endParaRPr>
              </a:p>
            </p:txBody>
          </p:sp>
          <p:sp>
            <p:nvSpPr>
              <p:cNvPr id="49" name="직사각형 48">
                <a:extLst>
                  <a:ext uri="{FF2B5EF4-FFF2-40B4-BE49-F238E27FC236}">
                    <a16:creationId xmlns:a16="http://schemas.microsoft.com/office/drawing/2014/main" id="{00C4DF52-441D-4F53-ACC4-AB200E3F8CAE}"/>
                  </a:ext>
                </a:extLst>
              </p:cNvPr>
              <p:cNvSpPr/>
              <p:nvPr/>
            </p:nvSpPr>
            <p:spPr>
              <a:xfrm>
                <a:off x="4850444" y="3819274"/>
                <a:ext cx="1116000"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sz="2200" b="0" dirty="0">
                    <a:solidFill>
                      <a:schemeClr val="tx1"/>
                    </a:solidFill>
                    <a:latin typeface="+mn-lt"/>
                    <a:ea typeface="+mn-ea"/>
                    <a:cs typeface="+mn-cs"/>
                    <a:sym typeface="Helvetica Neue Medium"/>
                  </a:rPr>
                  <a:t>k</a:t>
                </a:r>
                <a:endParaRPr kumimoji="0" lang="ko-KR" altLang="en-US" sz="2200" b="0" i="0" u="none" strike="noStrike" cap="none" spc="0" normalizeH="0" baseline="0" dirty="0">
                  <a:ln>
                    <a:noFill/>
                  </a:ln>
                  <a:solidFill>
                    <a:schemeClr val="tx1"/>
                  </a:solidFill>
                  <a:effectLst/>
                  <a:uFillTx/>
                  <a:latin typeface="+mn-lt"/>
                  <a:ea typeface="+mn-ea"/>
                  <a:cs typeface="+mn-cs"/>
                  <a:sym typeface="Helvetica Neue Medium"/>
                </a:endParaRPr>
              </a:p>
            </p:txBody>
          </p:sp>
          <p:sp>
            <p:nvSpPr>
              <p:cNvPr id="50" name="직사각형 49">
                <a:extLst>
                  <a:ext uri="{FF2B5EF4-FFF2-40B4-BE49-F238E27FC236}">
                    <a16:creationId xmlns:a16="http://schemas.microsoft.com/office/drawing/2014/main" id="{8DC3F59D-9E60-4B31-8EFE-98B468BFB186}"/>
                  </a:ext>
                </a:extLst>
              </p:cNvPr>
              <p:cNvSpPr/>
              <p:nvPr/>
            </p:nvSpPr>
            <p:spPr>
              <a:xfrm>
                <a:off x="9217035" y="3815959"/>
                <a:ext cx="1116000"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sz="2200" b="0" dirty="0">
                    <a:solidFill>
                      <a:schemeClr val="tx1"/>
                    </a:solidFill>
                    <a:latin typeface="+mn-lt"/>
                    <a:ea typeface="+mn-ea"/>
                    <a:cs typeface="+mn-cs"/>
                    <a:sym typeface="Helvetica Neue Medium"/>
                  </a:rPr>
                  <a:t>k</a:t>
                </a:r>
                <a:endParaRPr kumimoji="0" lang="ko-KR" altLang="en-US" sz="2200" b="0" i="0" u="none" strike="noStrike" cap="none" spc="0" normalizeH="0" baseline="0" dirty="0">
                  <a:ln>
                    <a:noFill/>
                  </a:ln>
                  <a:solidFill>
                    <a:schemeClr val="tx1"/>
                  </a:solidFill>
                  <a:effectLst/>
                  <a:uFillTx/>
                  <a:latin typeface="+mn-lt"/>
                  <a:ea typeface="+mn-ea"/>
                  <a:cs typeface="+mn-cs"/>
                  <a:sym typeface="Helvetica Neue Medium"/>
                </a:endParaRPr>
              </a:p>
            </p:txBody>
          </p:sp>
        </p:grpSp>
        <p:sp>
          <p:nvSpPr>
            <p:cNvPr id="41" name="S0: Area of the closed semiclassical orbit">
              <a:extLst>
                <a:ext uri="{FF2B5EF4-FFF2-40B4-BE49-F238E27FC236}">
                  <a16:creationId xmlns:a16="http://schemas.microsoft.com/office/drawing/2014/main" id="{3EA8AD11-5A40-494E-896F-3477C2C3EB90}"/>
                </a:ext>
              </a:extLst>
            </p:cNvPr>
            <p:cNvSpPr txBox="1"/>
            <p:nvPr/>
          </p:nvSpPr>
          <p:spPr>
            <a:xfrm>
              <a:off x="1643496" y="9227243"/>
              <a:ext cx="10164251"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200" b="0"/>
              </a:pPr>
              <a:r>
                <a:rPr lang="en-US" i="1" dirty="0">
                  <a:latin typeface="Comic Sans MS" panose="030F0702030302020204" pitchFamily="66" charset="0"/>
                  <a:cs typeface="Arial" panose="020B0604020202020204" pitchFamily="34" charset="0"/>
                </a:rPr>
                <a:t>Landau</a:t>
              </a:r>
              <a:r>
                <a:rPr lang="ko-KR" altLang="en-US" i="1" dirty="0">
                  <a:latin typeface="Comic Sans MS" panose="030F0702030302020204" pitchFamily="66" charset="0"/>
                  <a:cs typeface="Arial" panose="020B0604020202020204" pitchFamily="34" charset="0"/>
                </a:rPr>
                <a:t> </a:t>
              </a:r>
              <a:r>
                <a:rPr lang="en-US" altLang="ko-KR" i="1" dirty="0">
                  <a:latin typeface="Comic Sans MS" panose="030F0702030302020204" pitchFamily="66" charset="0"/>
                  <a:cs typeface="Arial" panose="020B0604020202020204" pitchFamily="34" charset="0"/>
                </a:rPr>
                <a:t>level</a:t>
              </a:r>
              <a:r>
                <a:rPr lang="ko-KR" altLang="en-US" i="1" dirty="0">
                  <a:latin typeface="Comic Sans MS" panose="030F0702030302020204" pitchFamily="66" charset="0"/>
                  <a:cs typeface="Arial" panose="020B0604020202020204" pitchFamily="34" charset="0"/>
                </a:rPr>
                <a:t> </a:t>
              </a:r>
              <a:r>
                <a:rPr lang="en-US" altLang="ko-KR" i="1" dirty="0">
                  <a:latin typeface="Comic Sans MS" panose="030F0702030302020204" pitchFamily="66" charset="0"/>
                  <a:cs typeface="Arial" panose="020B0604020202020204" pitchFamily="34" charset="0"/>
                </a:rPr>
                <a:t>appears  in the energy region with finite DOS at zero field</a:t>
              </a:r>
              <a:endParaRPr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0627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lat band (infinite mass)"/>
          <p:cNvSpPr txBox="1"/>
          <p:nvPr/>
        </p:nvSpPr>
        <p:spPr>
          <a:xfrm>
            <a:off x="2273672" y="2528004"/>
            <a:ext cx="269474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000" b="0"/>
            </a:lvl1pPr>
          </a:lstStyle>
          <a:p>
            <a:r>
              <a:rPr lang="en-US" dirty="0" err="1">
                <a:latin typeface="Comic Sans MS" panose="030F0702030302020204" pitchFamily="66" charset="0"/>
              </a:rPr>
              <a:t>Dispersionless</a:t>
            </a:r>
            <a:endParaRPr dirty="0">
              <a:latin typeface="Comic Sans MS" panose="030F0702030302020204" pitchFamily="66" charset="0"/>
            </a:endParaRPr>
          </a:p>
        </p:txBody>
      </p:sp>
      <p:sp>
        <p:nvSpPr>
          <p:cNvPr id="250" name="사각형"/>
          <p:cNvSpPr/>
          <p:nvPr/>
        </p:nvSpPr>
        <p:spPr>
          <a:xfrm>
            <a:off x="8033125" y="1688679"/>
            <a:ext cx="3712220" cy="3712221"/>
          </a:xfrm>
          <a:prstGeom prst="rect">
            <a:avLst/>
          </a:prstGeom>
          <a:solidFill>
            <a:srgbClr val="FFCC05"/>
          </a:solidFill>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4" name="도형"/>
          <p:cNvSpPr/>
          <p:nvPr/>
        </p:nvSpPr>
        <p:spPr>
          <a:xfrm>
            <a:off x="8259256" y="2192839"/>
            <a:ext cx="2905388" cy="3014702"/>
          </a:xfrm>
          <a:custGeom>
            <a:avLst/>
            <a:gdLst/>
            <a:ahLst/>
            <a:cxnLst>
              <a:cxn ang="0">
                <a:pos x="wd2" y="hd2"/>
              </a:cxn>
              <a:cxn ang="5400000">
                <a:pos x="wd2" y="hd2"/>
              </a:cxn>
              <a:cxn ang="10800000">
                <a:pos x="wd2" y="hd2"/>
              </a:cxn>
              <a:cxn ang="16200000">
                <a:pos x="wd2" y="hd2"/>
              </a:cxn>
            </a:cxnLst>
            <a:rect l="0" t="0" r="r" b="b"/>
            <a:pathLst>
              <a:path w="20995" h="21063" extrusionOk="0">
                <a:moveTo>
                  <a:pt x="9668" y="412"/>
                </a:moveTo>
                <a:cubicBezTo>
                  <a:pt x="7495" y="-128"/>
                  <a:pt x="5146" y="-283"/>
                  <a:pt x="3248" y="858"/>
                </a:cubicBezTo>
                <a:cubicBezTo>
                  <a:pt x="1502" y="1908"/>
                  <a:pt x="579" y="3804"/>
                  <a:pt x="305" y="5782"/>
                </a:cubicBezTo>
                <a:cubicBezTo>
                  <a:pt x="3" y="7965"/>
                  <a:pt x="467" y="10172"/>
                  <a:pt x="322" y="12369"/>
                </a:cubicBezTo>
                <a:cubicBezTo>
                  <a:pt x="184" y="14464"/>
                  <a:pt x="-466" y="16661"/>
                  <a:pt x="600" y="18507"/>
                </a:cubicBezTo>
                <a:cubicBezTo>
                  <a:pt x="2105" y="21112"/>
                  <a:pt x="5630" y="21317"/>
                  <a:pt x="8820" y="20887"/>
                </a:cubicBezTo>
                <a:cubicBezTo>
                  <a:pt x="11383" y="20541"/>
                  <a:pt x="13914" y="19998"/>
                  <a:pt x="16386" y="19254"/>
                </a:cubicBezTo>
                <a:cubicBezTo>
                  <a:pt x="18766" y="18539"/>
                  <a:pt x="21134" y="17197"/>
                  <a:pt x="20988" y="14954"/>
                </a:cubicBezTo>
                <a:cubicBezTo>
                  <a:pt x="20901" y="13617"/>
                  <a:pt x="19752" y="12573"/>
                  <a:pt x="19595" y="11246"/>
                </a:cubicBezTo>
                <a:cubicBezTo>
                  <a:pt x="19344" y="9129"/>
                  <a:pt x="21127" y="6224"/>
                  <a:pt x="18775" y="5556"/>
                </a:cubicBezTo>
                <a:cubicBezTo>
                  <a:pt x="17072" y="5073"/>
                  <a:pt x="14730" y="8758"/>
                  <a:pt x="13331" y="6428"/>
                </a:cubicBezTo>
                <a:cubicBezTo>
                  <a:pt x="12606" y="5220"/>
                  <a:pt x="14431" y="4155"/>
                  <a:pt x="14214" y="2925"/>
                </a:cubicBezTo>
                <a:cubicBezTo>
                  <a:pt x="14093" y="2239"/>
                  <a:pt x="13440" y="1820"/>
                  <a:pt x="12786" y="1508"/>
                </a:cubicBezTo>
                <a:cubicBezTo>
                  <a:pt x="11791" y="1033"/>
                  <a:pt x="10741" y="679"/>
                  <a:pt x="9668" y="412"/>
                </a:cubicBezTo>
                <a:close/>
              </a:path>
            </a:pathLst>
          </a:cu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5" name="도형"/>
          <p:cNvSpPr/>
          <p:nvPr/>
        </p:nvSpPr>
        <p:spPr>
          <a:xfrm>
            <a:off x="8733479" y="3187586"/>
            <a:ext cx="1537557" cy="1775914"/>
          </a:xfrm>
          <a:custGeom>
            <a:avLst/>
            <a:gdLst/>
            <a:ahLst/>
            <a:cxnLst>
              <a:cxn ang="0">
                <a:pos x="wd2" y="hd2"/>
              </a:cxn>
              <a:cxn ang="5400000">
                <a:pos x="wd2" y="hd2"/>
              </a:cxn>
              <a:cxn ang="10800000">
                <a:pos x="wd2" y="hd2"/>
              </a:cxn>
              <a:cxn ang="16200000">
                <a:pos x="wd2" y="hd2"/>
              </a:cxn>
            </a:cxnLst>
            <a:rect l="0" t="0" r="r" b="b"/>
            <a:pathLst>
              <a:path w="19972" h="20964" extrusionOk="0">
                <a:moveTo>
                  <a:pt x="5558" y="6"/>
                </a:moveTo>
                <a:cubicBezTo>
                  <a:pt x="914" y="236"/>
                  <a:pt x="-800" y="5414"/>
                  <a:pt x="343" y="10317"/>
                </a:cubicBezTo>
                <a:cubicBezTo>
                  <a:pt x="778" y="12186"/>
                  <a:pt x="1417" y="14019"/>
                  <a:pt x="2441" y="15687"/>
                </a:cubicBezTo>
                <a:cubicBezTo>
                  <a:pt x="4487" y="19020"/>
                  <a:pt x="8139" y="21493"/>
                  <a:pt x="12170" y="20866"/>
                </a:cubicBezTo>
                <a:cubicBezTo>
                  <a:pt x="14645" y="20481"/>
                  <a:pt x="16635" y="18921"/>
                  <a:pt x="18012" y="17005"/>
                </a:cubicBezTo>
                <a:cubicBezTo>
                  <a:pt x="20229" y="13920"/>
                  <a:pt x="20800" y="9970"/>
                  <a:pt x="18496" y="7020"/>
                </a:cubicBezTo>
                <a:cubicBezTo>
                  <a:pt x="16826" y="4881"/>
                  <a:pt x="13993" y="3917"/>
                  <a:pt x="11587" y="2495"/>
                </a:cubicBezTo>
                <a:cubicBezTo>
                  <a:pt x="9681" y="1370"/>
                  <a:pt x="7838" y="-107"/>
                  <a:pt x="5558" y="6"/>
                </a:cubicBezTo>
                <a:close/>
              </a:path>
            </a:pathLst>
          </a:cu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6" name="도형"/>
          <p:cNvSpPr/>
          <p:nvPr/>
        </p:nvSpPr>
        <p:spPr>
          <a:xfrm>
            <a:off x="10480030" y="1923260"/>
            <a:ext cx="1072661" cy="794782"/>
          </a:xfrm>
          <a:custGeom>
            <a:avLst/>
            <a:gdLst/>
            <a:ahLst/>
            <a:cxnLst>
              <a:cxn ang="0">
                <a:pos x="wd2" y="hd2"/>
              </a:cxn>
              <a:cxn ang="5400000">
                <a:pos x="wd2" y="hd2"/>
              </a:cxn>
              <a:cxn ang="10800000">
                <a:pos x="wd2" y="hd2"/>
              </a:cxn>
              <a:cxn ang="16200000">
                <a:pos x="wd2" y="hd2"/>
              </a:cxn>
            </a:cxnLst>
            <a:rect l="0" t="0" r="r" b="b"/>
            <a:pathLst>
              <a:path w="19161" h="19293" extrusionOk="0">
                <a:moveTo>
                  <a:pt x="5465" y="3684"/>
                </a:moveTo>
                <a:cubicBezTo>
                  <a:pt x="2604" y="5620"/>
                  <a:pt x="-485" y="8118"/>
                  <a:pt x="64" y="12104"/>
                </a:cubicBezTo>
                <a:cubicBezTo>
                  <a:pt x="439" y="14833"/>
                  <a:pt x="2466" y="16232"/>
                  <a:pt x="4415" y="17241"/>
                </a:cubicBezTo>
                <a:cubicBezTo>
                  <a:pt x="7322" y="18748"/>
                  <a:pt x="10431" y="20042"/>
                  <a:pt x="13403" y="18786"/>
                </a:cubicBezTo>
                <a:cubicBezTo>
                  <a:pt x="19890" y="16045"/>
                  <a:pt x="21115" y="4976"/>
                  <a:pt x="15956" y="989"/>
                </a:cubicBezTo>
                <a:cubicBezTo>
                  <a:pt x="12660" y="-1558"/>
                  <a:pt x="8913" y="1351"/>
                  <a:pt x="5465" y="3684"/>
                </a:cubicBezTo>
                <a:close/>
              </a:path>
            </a:pathLst>
          </a:cu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7" name="C1"/>
          <p:cNvSpPr txBox="1"/>
          <p:nvPr/>
        </p:nvSpPr>
        <p:spPr>
          <a:xfrm>
            <a:off x="8714232" y="3642530"/>
            <a:ext cx="45313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t>
            </a:r>
            <a:r>
              <a:rPr baseline="-5999"/>
              <a:t>1</a:t>
            </a:r>
          </a:p>
        </p:txBody>
      </p:sp>
      <p:sp>
        <p:nvSpPr>
          <p:cNvPr id="258" name="C2"/>
          <p:cNvSpPr txBox="1"/>
          <p:nvPr/>
        </p:nvSpPr>
        <p:spPr>
          <a:xfrm>
            <a:off x="10339832" y="3083730"/>
            <a:ext cx="45313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t>
            </a:r>
            <a:r>
              <a:rPr baseline="-5999"/>
              <a:t>2</a:t>
            </a:r>
          </a:p>
        </p:txBody>
      </p:sp>
      <p:sp>
        <p:nvSpPr>
          <p:cNvPr id="259" name="C3"/>
          <p:cNvSpPr txBox="1"/>
          <p:nvPr/>
        </p:nvSpPr>
        <p:spPr>
          <a:xfrm>
            <a:off x="10885932" y="1889930"/>
            <a:ext cx="45313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a:t>
            </a:r>
            <a:r>
              <a:rPr baseline="-5999"/>
              <a:t>3</a:t>
            </a:r>
          </a:p>
        </p:txBody>
      </p:sp>
      <p:sp>
        <p:nvSpPr>
          <p:cNvPr id="260" name="S0 is not well-defined because there are infinite number of semiclassical orbits for a given energy."/>
          <p:cNvSpPr txBox="1"/>
          <p:nvPr/>
        </p:nvSpPr>
        <p:spPr>
          <a:xfrm>
            <a:off x="136634" y="1209619"/>
            <a:ext cx="12318125"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305593" indent="-305593">
              <a:buSzPct val="145000"/>
              <a:buChar char="•"/>
              <a:defRPr sz="2200" b="0"/>
            </a:pPr>
            <a:r>
              <a:rPr i="1" dirty="0">
                <a:latin typeface="Comic Sans MS" panose="030F0702030302020204" pitchFamily="66" charset="0"/>
              </a:rPr>
              <a:t>S</a:t>
            </a:r>
            <a:r>
              <a:rPr baseline="-5999" dirty="0">
                <a:latin typeface="Comic Sans MS" panose="030F0702030302020204" pitchFamily="66" charset="0"/>
              </a:rPr>
              <a:t>0</a:t>
            </a:r>
            <a:r>
              <a:rPr dirty="0">
                <a:latin typeface="Comic Sans MS" panose="030F0702030302020204" pitchFamily="66" charset="0"/>
              </a:rPr>
              <a:t> is not well-defined</a:t>
            </a:r>
            <a:r>
              <a:rPr lang="en-US" dirty="0">
                <a:latin typeface="Comic Sans MS" panose="030F0702030302020204" pitchFamily="66" charset="0"/>
              </a:rPr>
              <a:t>: </a:t>
            </a:r>
            <a:r>
              <a:rPr dirty="0">
                <a:latin typeface="Comic Sans MS" panose="030F0702030302020204" pitchFamily="66" charset="0"/>
              </a:rPr>
              <a:t> infinite number of </a:t>
            </a:r>
            <a:r>
              <a:rPr dirty="0" err="1">
                <a:latin typeface="Comic Sans MS" panose="030F0702030302020204" pitchFamily="66" charset="0"/>
              </a:rPr>
              <a:t>semiclassical</a:t>
            </a:r>
            <a:r>
              <a:rPr dirty="0">
                <a:latin typeface="Comic Sans MS" panose="030F0702030302020204" pitchFamily="66" charset="0"/>
              </a:rPr>
              <a:t> orbits for a given energy.</a:t>
            </a:r>
          </a:p>
        </p:txBody>
      </p:sp>
      <p:sp>
        <p:nvSpPr>
          <p:cNvPr id="262" name="ky"/>
          <p:cNvSpPr txBox="1"/>
          <p:nvPr/>
        </p:nvSpPr>
        <p:spPr>
          <a:xfrm>
            <a:off x="7591722" y="3417575"/>
            <a:ext cx="339776" cy="431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0" i="1">
                <a:latin typeface="Times New Roman"/>
                <a:ea typeface="Times New Roman"/>
                <a:cs typeface="Times New Roman"/>
                <a:sym typeface="Times New Roman"/>
              </a:defRPr>
            </a:pPr>
            <a:r>
              <a:t>k</a:t>
            </a:r>
            <a:r>
              <a:rPr baseline="-5999"/>
              <a:t>y</a:t>
            </a:r>
          </a:p>
        </p:txBody>
      </p:sp>
      <p:sp>
        <p:nvSpPr>
          <p:cNvPr id="20" name="Generalized Onsager’s quantization rule"/>
          <p:cNvSpPr txBox="1"/>
          <p:nvPr/>
        </p:nvSpPr>
        <p:spPr>
          <a:xfrm>
            <a:off x="1873598" y="394573"/>
            <a:ext cx="9826922"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err="1">
                <a:latin typeface="Comic Sans MS" panose="030F0702030302020204" pitchFamily="66" charset="0"/>
              </a:rPr>
              <a:t>Semiclassical</a:t>
            </a:r>
            <a:r>
              <a:rPr lang="en-US" sz="4400" b="0" dirty="0">
                <a:latin typeface="Comic Sans MS" panose="030F0702030302020204" pitchFamily="66" charset="0"/>
              </a:rPr>
              <a:t> orbit of a flat band ?</a:t>
            </a:r>
            <a:endParaRPr sz="4400" b="0" dirty="0">
              <a:latin typeface="Comic Sans MS" panose="030F0702030302020204" pitchFamily="66" charset="0"/>
            </a:endParaRPr>
          </a:p>
        </p:txBody>
      </p:sp>
      <p:sp>
        <p:nvSpPr>
          <p:cNvPr id="21" name="선"/>
          <p:cNvSpPr/>
          <p:nvPr/>
        </p:nvSpPr>
        <p:spPr>
          <a:xfrm>
            <a:off x="1840672" y="4644283"/>
            <a:ext cx="3463775" cy="1"/>
          </a:xfrm>
          <a:prstGeom prst="line">
            <a:avLst/>
          </a:prstGeom>
          <a:ln w="127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 name="선"/>
          <p:cNvSpPr/>
          <p:nvPr/>
        </p:nvSpPr>
        <p:spPr>
          <a:xfrm>
            <a:off x="2379044" y="3418412"/>
            <a:ext cx="2484000" cy="1"/>
          </a:xfrm>
          <a:prstGeom prst="line">
            <a:avLst/>
          </a:prstGeom>
          <a:ln w="38100">
            <a:solidFill>
              <a:srgbClr val="FF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 name="선"/>
          <p:cNvSpPr/>
          <p:nvPr/>
        </p:nvSpPr>
        <p:spPr>
          <a:xfrm flipV="1">
            <a:off x="2124759" y="2102661"/>
            <a:ext cx="1" cy="2988000"/>
          </a:xfrm>
          <a:prstGeom prst="line">
            <a:avLst/>
          </a:prstGeom>
          <a:ln w="127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 name="k"/>
          <p:cNvSpPr txBox="1"/>
          <p:nvPr/>
        </p:nvSpPr>
        <p:spPr>
          <a:xfrm>
            <a:off x="3420159" y="4851617"/>
            <a:ext cx="304801" cy="517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i="1">
                <a:latin typeface="Times New Roman"/>
                <a:ea typeface="Times New Roman"/>
                <a:cs typeface="Times New Roman"/>
                <a:sym typeface="Times New Roman"/>
              </a:defRPr>
            </a:lvl1pPr>
          </a:lstStyle>
          <a:p>
            <a:r>
              <a:t>k</a:t>
            </a:r>
          </a:p>
        </p:txBody>
      </p:sp>
      <p:sp>
        <p:nvSpPr>
          <p:cNvPr id="30" name="E"/>
          <p:cNvSpPr txBox="1"/>
          <p:nvPr/>
        </p:nvSpPr>
        <p:spPr>
          <a:xfrm>
            <a:off x="1497666" y="2503454"/>
            <a:ext cx="368425" cy="517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i="1">
                <a:latin typeface="Times New Roman"/>
                <a:ea typeface="Times New Roman"/>
                <a:cs typeface="Times New Roman"/>
                <a:sym typeface="Times New Roman"/>
              </a:defRPr>
            </a:lvl1pPr>
          </a:lstStyle>
          <a:p>
            <a:r>
              <a:rPr dirty="0"/>
              <a:t>E</a:t>
            </a:r>
          </a:p>
        </p:txBody>
      </p:sp>
      <p:sp>
        <p:nvSpPr>
          <p:cNvPr id="261" name="kx"/>
          <p:cNvSpPr txBox="1"/>
          <p:nvPr/>
        </p:nvSpPr>
        <p:spPr>
          <a:xfrm>
            <a:off x="9674522" y="5473384"/>
            <a:ext cx="339776" cy="431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0" i="1">
                <a:latin typeface="Times New Roman"/>
                <a:ea typeface="Times New Roman"/>
                <a:cs typeface="Times New Roman"/>
                <a:sym typeface="Times New Roman"/>
              </a:defRPr>
            </a:pPr>
            <a:r>
              <a:t>k</a:t>
            </a:r>
            <a:r>
              <a:rPr baseline="-5999"/>
              <a:t>x</a:t>
            </a:r>
          </a:p>
        </p:txBody>
      </p:sp>
      <p:grpSp>
        <p:nvGrpSpPr>
          <p:cNvPr id="8" name="그룹 7"/>
          <p:cNvGrpSpPr/>
          <p:nvPr/>
        </p:nvGrpSpPr>
        <p:grpSpPr>
          <a:xfrm>
            <a:off x="671557" y="6096625"/>
            <a:ext cx="6596384" cy="3405588"/>
            <a:chOff x="671557" y="6096625"/>
            <a:chExt cx="6596384" cy="3405588"/>
          </a:xfrm>
        </p:grpSpPr>
        <p:sp>
          <p:nvSpPr>
            <p:cNvPr id="31" name="연결선"/>
            <p:cNvSpPr/>
            <p:nvPr/>
          </p:nvSpPr>
          <p:spPr>
            <a:xfrm>
              <a:off x="845171" y="6397788"/>
              <a:ext cx="2054687" cy="1838377"/>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58" y="21591"/>
                    <a:pt x="7258" y="21600"/>
                    <a:pt x="0" y="26"/>
                  </a:cubicBezTo>
                </a:path>
              </a:pathLst>
            </a:custGeom>
            <a:ln w="25400">
              <a:solidFill>
                <a:srgbClr val="000000"/>
              </a:solidFill>
              <a:miter lim="400000"/>
            </a:ln>
          </p:spPr>
          <p:txBody>
            <a:bodyPr/>
            <a:lstStyle/>
            <a:p>
              <a:endParaRPr/>
            </a:p>
          </p:txBody>
        </p:sp>
        <p:sp>
          <p:nvSpPr>
            <p:cNvPr id="32" name="선"/>
            <p:cNvSpPr/>
            <p:nvPr/>
          </p:nvSpPr>
          <p:spPr>
            <a:xfrm>
              <a:off x="3606216" y="7916225"/>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 name="선"/>
            <p:cNvSpPr/>
            <p:nvPr/>
          </p:nvSpPr>
          <p:spPr>
            <a:xfrm>
              <a:off x="3606216" y="8424668"/>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 name="선"/>
            <p:cNvSpPr/>
            <p:nvPr/>
          </p:nvSpPr>
          <p:spPr>
            <a:xfrm>
              <a:off x="3606216" y="7461650"/>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 name="선"/>
            <p:cNvSpPr/>
            <p:nvPr/>
          </p:nvSpPr>
          <p:spPr>
            <a:xfrm>
              <a:off x="3606216" y="7013645"/>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 name="선"/>
            <p:cNvSpPr/>
            <p:nvPr/>
          </p:nvSpPr>
          <p:spPr>
            <a:xfrm>
              <a:off x="3606216" y="6554150"/>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 name="선"/>
            <p:cNvSpPr/>
            <p:nvPr/>
          </p:nvSpPr>
          <p:spPr>
            <a:xfrm>
              <a:off x="3606216" y="6096625"/>
              <a:ext cx="169823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mc:AlternateContent xmlns:mc="http://schemas.openxmlformats.org/markup-compatibility/2006" xmlns:a14="http://schemas.microsoft.com/office/drawing/2010/main">
          <mc:Choice Requires="a14">
            <p:sp>
              <p:nvSpPr>
                <p:cNvPr id="39" name="TextBox 38"/>
                <p:cNvSpPr txBox="1"/>
                <p:nvPr/>
              </p:nvSpPr>
              <p:spPr>
                <a:xfrm>
                  <a:off x="3621044" y="8684169"/>
                  <a:ext cx="1899174" cy="818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lang="en-US" altLang="ko-KR" sz="2800" i="1">
                            <a:latin typeface="Cambria Math" panose="02040503050406030204" pitchFamily="18" charset="0"/>
                            <a:ea typeface="Cambria Math" panose="02040503050406030204" pitchFamily="18" charset="0"/>
                          </a:rPr>
                          <m:t>ℏ</m:t>
                        </m:r>
                        <m:sSub>
                          <m:sSubPr>
                            <m:ctrlPr>
                              <a:rPr lang="en-US" altLang="ko-KR" sz="2800" i="1">
                                <a:latin typeface="Cambria Math" panose="02040503050406030204" pitchFamily="18" charset="0"/>
                                <a:ea typeface="Cambria Math" panose="02040503050406030204" pitchFamily="18" charset="0"/>
                              </a:rPr>
                            </m:ctrlPr>
                          </m:sSubPr>
                          <m:e>
                            <m:r>
                              <a:rPr lang="ko-KR" altLang="en-US" sz="2800" i="1">
                                <a:latin typeface="Cambria Math" panose="02040503050406030204" pitchFamily="18" charset="0"/>
                                <a:ea typeface="Cambria Math" panose="02040503050406030204" pitchFamily="18" charset="0"/>
                              </a:rPr>
                              <m:t>𝝎</m:t>
                            </m:r>
                          </m:e>
                          <m:sub>
                            <m:r>
                              <a:rPr lang="en-US" altLang="ko-KR" sz="2800" i="1">
                                <a:latin typeface="Cambria Math" panose="02040503050406030204" pitchFamily="18" charset="0"/>
                                <a:ea typeface="Cambria Math" panose="02040503050406030204" pitchFamily="18" charset="0"/>
                              </a:rPr>
                              <m:t>𝒄</m:t>
                            </m:r>
                          </m:sub>
                        </m:sSub>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m:t>
                        </m:r>
                        <m:f>
                          <m:fPr>
                            <m:ctrlP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ctrlPr>
                          </m:fPr>
                          <m:num>
                            <m:r>
                              <a:rPr kumimoji="0" lang="en-US" altLang="ko-KR" sz="28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ℏ</m:t>
                            </m:r>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𝒆𝑩</m:t>
                            </m:r>
                          </m:num>
                          <m:den>
                            <m:r>
                              <a:rPr kumimoji="0" lang="en-US" altLang="ko-KR" sz="2800" b="1" i="1" u="none" strike="noStrike" cap="none" spc="0" normalizeH="0" baseline="0" smtClean="0">
                                <a:ln>
                                  <a:noFill/>
                                </a:ln>
                                <a:solidFill>
                                  <a:srgbClr val="000000"/>
                                </a:solidFill>
                                <a:effectLst/>
                                <a:uFillTx/>
                                <a:latin typeface="Cambria Math" panose="02040503050406030204" pitchFamily="18" charset="0"/>
                                <a:sym typeface="Helvetica Neue"/>
                              </a:rPr>
                              <m:t>𝒎</m:t>
                            </m:r>
                          </m:den>
                        </m:f>
                      </m:oMath>
                    </m:oMathPara>
                  </a14:m>
                  <a:endParaRPr kumimoji="0" lang="ko-KR" altLang="en-US" sz="2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621044" y="8684169"/>
                  <a:ext cx="1899174" cy="818044"/>
                </a:xfrm>
                <a:prstGeom prst="rect">
                  <a:avLst/>
                </a:prstGeom>
                <a:blipFill>
                  <a:blip r:embed="rId3"/>
                  <a:stretch>
                    <a:fillRect/>
                  </a:stretch>
                </a:blipFill>
                <a:ln w="12700" cap="flat">
                  <a:noFill/>
                  <a:miter lim="400000"/>
                </a:ln>
                <a:effectLst/>
              </p:spPr>
              <p:txBody>
                <a:bodyPr/>
                <a:lstStyle/>
                <a:p>
                  <a:r>
                    <a:rPr lang="ko-KR" altLang="en-US">
                      <a:noFill/>
                    </a:rPr>
                    <a:t> </a:t>
                  </a:r>
                </a:p>
              </p:txBody>
            </p:sp>
          </mc:Fallback>
        </mc:AlternateContent>
        <p:sp>
          <p:nvSpPr>
            <p:cNvPr id="4" name="오른쪽 화살표 3"/>
            <p:cNvSpPr/>
            <p:nvPr/>
          </p:nvSpPr>
          <p:spPr>
            <a:xfrm>
              <a:off x="5996189" y="7013645"/>
              <a:ext cx="1271752" cy="690441"/>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mc:AlternateContent xmlns:mc="http://schemas.openxmlformats.org/markup-compatibility/2006" xmlns:a14="http://schemas.microsoft.com/office/drawing/2010/main">
          <mc:Choice Requires="a14">
            <p:sp>
              <p:nvSpPr>
                <p:cNvPr id="5" name="TextBox 4"/>
                <p:cNvSpPr txBox="1"/>
                <p:nvPr/>
              </p:nvSpPr>
              <p:spPr>
                <a:xfrm>
                  <a:off x="6093744" y="7731559"/>
                  <a:ext cx="107664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𝒎</m:t>
                        </m:r>
                        <m:r>
                          <a:rPr kumimoji="0" lang="ko-KR" altLang="en-US" sz="2400" b="1" i="1" u="none" strike="noStrike" cap="none" spc="0" normalizeH="0" baseline="0" smtClean="0">
                            <a:ln>
                              <a:noFill/>
                            </a:ln>
                            <a:solidFill>
                              <a:srgbClr val="000000"/>
                            </a:solidFill>
                            <a:effectLst/>
                            <a:uFillTx/>
                            <a:latin typeface="Cambria Math" panose="02040503050406030204" pitchFamily="18" charset="0"/>
                            <a:sym typeface="Helvetica Neue"/>
                          </a:rPr>
                          <m:t>→∞</m:t>
                        </m:r>
                      </m:oMath>
                    </m:oMathPara>
                  </a14:m>
                  <a:endParaRPr kumimoji="0" lang="ko-KR" alt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093744" y="7731559"/>
                  <a:ext cx="1076641" cy="369332"/>
                </a:xfrm>
                <a:prstGeom prst="rect">
                  <a:avLst/>
                </a:prstGeom>
                <a:blipFill>
                  <a:blip r:embed="rId4"/>
                  <a:stretch>
                    <a:fillRect l="-7386" b="-3279"/>
                  </a:stretch>
                </a:blipFill>
                <a:ln w="12700" cap="flat">
                  <a:noFill/>
                  <a:miter lim="400000"/>
                </a:ln>
                <a:effectLst/>
              </p:spPr>
              <p:txBody>
                <a:bodyPr/>
                <a:lstStyle/>
                <a:p>
                  <a:r>
                    <a:rPr lang="ko-KR" altLang="en-US">
                      <a:noFill/>
                    </a:rPr>
                    <a:t> </a:t>
                  </a:r>
                </a:p>
              </p:txBody>
            </p:sp>
          </mc:Fallback>
        </mc:AlternateContent>
        <p:sp>
          <p:nvSpPr>
            <p:cNvPr id="2" name="직사각형 1"/>
            <p:cNvSpPr/>
            <p:nvPr/>
          </p:nvSpPr>
          <p:spPr>
            <a:xfrm>
              <a:off x="671557" y="8323587"/>
              <a:ext cx="2343911" cy="461665"/>
            </a:xfrm>
            <a:prstGeom prst="rect">
              <a:avLst/>
            </a:prstGeom>
          </p:spPr>
          <p:txBody>
            <a:bodyPr wrap="none">
              <a:spAutoFit/>
            </a:bodyPr>
            <a:lstStyle/>
            <a:p>
              <a:r>
                <a:rPr lang="en-US" altLang="ko-KR" b="0" dirty="0">
                  <a:latin typeface="Comic Sans MS" panose="030F0702030302020204" pitchFamily="66" charset="0"/>
                </a:rPr>
                <a:t>Parabolic band</a:t>
              </a:r>
            </a:p>
          </p:txBody>
        </p:sp>
        <p:sp>
          <p:nvSpPr>
            <p:cNvPr id="3" name="오른쪽 화살표 2"/>
            <p:cNvSpPr/>
            <p:nvPr/>
          </p:nvSpPr>
          <p:spPr>
            <a:xfrm>
              <a:off x="2899858" y="7168055"/>
              <a:ext cx="520301" cy="399393"/>
            </a:xfrm>
            <a:prstGeom prst="rightArrow">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9" name="그룹 8"/>
          <p:cNvGrpSpPr/>
          <p:nvPr/>
        </p:nvGrpSpPr>
        <p:grpSpPr>
          <a:xfrm>
            <a:off x="7655204" y="6514234"/>
            <a:ext cx="4531196" cy="1718338"/>
            <a:chOff x="7655204" y="6514234"/>
            <a:chExt cx="4531196" cy="1718338"/>
          </a:xfrm>
        </p:grpSpPr>
        <mc:AlternateContent xmlns:mc="http://schemas.openxmlformats.org/markup-compatibility/2006" xmlns:a14="http://schemas.microsoft.com/office/drawing/2010/main">
          <mc:Choice Requires="a14">
            <p:sp>
              <p:nvSpPr>
                <p:cNvPr id="43" name="TextBox 42"/>
                <p:cNvSpPr txBox="1"/>
                <p:nvPr/>
              </p:nvSpPr>
              <p:spPr>
                <a:xfrm>
                  <a:off x="10689743" y="7005129"/>
                  <a:ext cx="1488804"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lang="en-US" altLang="ko-KR" sz="2800" i="1" smtClean="0">
                            <a:latin typeface="Cambria Math" panose="02040503050406030204" pitchFamily="18" charset="0"/>
                            <a:ea typeface="Cambria Math" panose="02040503050406030204" pitchFamily="18" charset="0"/>
                          </a:rPr>
                          <m:t>ℏ</m:t>
                        </m:r>
                        <m:sSub>
                          <m:sSubPr>
                            <m:ctrlPr>
                              <a:rPr lang="en-US" altLang="ko-KR" sz="2800" i="1">
                                <a:latin typeface="Cambria Math" panose="02040503050406030204" pitchFamily="18" charset="0"/>
                                <a:ea typeface="Cambria Math" panose="02040503050406030204" pitchFamily="18" charset="0"/>
                              </a:rPr>
                            </m:ctrlPr>
                          </m:sSubPr>
                          <m:e>
                            <m:r>
                              <a:rPr lang="ko-KR" altLang="en-US" sz="2800" i="1">
                                <a:latin typeface="Cambria Math" panose="02040503050406030204" pitchFamily="18" charset="0"/>
                                <a:ea typeface="Cambria Math" panose="02040503050406030204" pitchFamily="18" charset="0"/>
                              </a:rPr>
                              <m:t>𝝎</m:t>
                            </m:r>
                          </m:e>
                          <m:sub>
                            <m:r>
                              <a:rPr lang="en-US" altLang="ko-KR" sz="2800" i="1">
                                <a:latin typeface="Cambria Math" panose="02040503050406030204" pitchFamily="18" charset="0"/>
                                <a:ea typeface="Cambria Math" panose="02040503050406030204" pitchFamily="18" charset="0"/>
                              </a:rPr>
                              <m:t>𝒄</m:t>
                            </m:r>
                          </m:sub>
                        </m:sSub>
                        <m:r>
                          <a:rPr lang="ko-KR" altLang="en-US" sz="2800" i="1">
                            <a:latin typeface="Cambria Math" panose="02040503050406030204" pitchFamily="18" charset="0"/>
                          </a:rPr>
                          <m:t>→</m:t>
                        </m:r>
                        <m:r>
                          <a:rPr lang="en-US" altLang="ko-KR" sz="2800" b="1" i="1" smtClean="0">
                            <a:latin typeface="Cambria Math" panose="02040503050406030204" pitchFamily="18" charset="0"/>
                          </a:rPr>
                          <m:t>𝟎</m:t>
                        </m:r>
                      </m:oMath>
                    </m:oMathPara>
                  </a14:m>
                  <a:endParaRPr lang="ko-KR" altLang="en-US" sz="28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0689743" y="7005129"/>
                  <a:ext cx="1488804" cy="430887"/>
                </a:xfrm>
                <a:prstGeom prst="rect">
                  <a:avLst/>
                </a:prstGeom>
                <a:blipFill>
                  <a:blip r:embed="rId5"/>
                  <a:stretch>
                    <a:fillRect/>
                  </a:stretch>
                </a:blipFill>
                <a:ln w="12700" cap="flat">
                  <a:noFill/>
                  <a:miter lim="400000"/>
                </a:ln>
                <a:effectLst/>
              </p:spPr>
              <p:txBody>
                <a:bodyPr/>
                <a:lstStyle/>
                <a:p>
                  <a:r>
                    <a:rPr lang="ko-KR" altLang="en-US">
                      <a:noFill/>
                    </a:rPr>
                    <a:t> </a:t>
                  </a:r>
                </a:p>
              </p:txBody>
            </p:sp>
          </mc:Fallback>
        </mc:AlternateContent>
        <p:sp>
          <p:nvSpPr>
            <p:cNvPr id="45" name="S0 is not well-defined because there are infinite number of semiclassical orbits for a given energy."/>
            <p:cNvSpPr txBox="1"/>
            <p:nvPr/>
          </p:nvSpPr>
          <p:spPr>
            <a:xfrm>
              <a:off x="7655204" y="7791426"/>
              <a:ext cx="4531196"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buSzPct val="145000"/>
                <a:defRPr sz="2200" b="0"/>
              </a:pPr>
              <a:r>
                <a:rPr lang="en-US" i="1" dirty="0">
                  <a:solidFill>
                    <a:srgbClr val="FF0000"/>
                  </a:solidFill>
                  <a:latin typeface="Comic Sans MS" panose="030F0702030302020204" pitchFamily="66" charset="0"/>
                </a:rPr>
                <a:t>No Landau level splitting </a:t>
              </a:r>
              <a:r>
                <a:rPr lang="en-US" dirty="0">
                  <a:solidFill>
                    <a:srgbClr val="FF0000"/>
                  </a:solidFill>
                  <a:latin typeface="Comic Sans MS" panose="030F0702030302020204" pitchFamily="66" charset="0"/>
                </a:rPr>
                <a:t>!</a:t>
              </a:r>
              <a:endParaRPr dirty="0">
                <a:solidFill>
                  <a:srgbClr val="FF0000"/>
                </a:solidFill>
                <a:latin typeface="Comic Sans MS" panose="030F0702030302020204" pitchFamily="66" charset="0"/>
              </a:endParaRPr>
            </a:p>
          </p:txBody>
        </p:sp>
        <p:sp>
          <p:nvSpPr>
            <p:cNvPr id="49" name="선"/>
            <p:cNvSpPr/>
            <p:nvPr/>
          </p:nvSpPr>
          <p:spPr>
            <a:xfrm>
              <a:off x="7761610" y="6730310"/>
              <a:ext cx="1620000"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 name="선"/>
            <p:cNvSpPr/>
            <p:nvPr/>
          </p:nvSpPr>
          <p:spPr>
            <a:xfrm>
              <a:off x="10566400" y="6707592"/>
              <a:ext cx="1620000"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2" name="직사각형 51"/>
            <p:cNvSpPr/>
            <p:nvPr/>
          </p:nvSpPr>
          <p:spPr>
            <a:xfrm>
              <a:off x="7832048" y="6974351"/>
              <a:ext cx="1532792" cy="461665"/>
            </a:xfrm>
            <a:prstGeom prst="rect">
              <a:avLst/>
            </a:prstGeom>
          </p:spPr>
          <p:txBody>
            <a:bodyPr wrap="none">
              <a:spAutoFit/>
            </a:bodyPr>
            <a:lstStyle/>
            <a:p>
              <a:r>
                <a:rPr lang="en-US" altLang="ko-KR" b="0" dirty="0">
                  <a:latin typeface="Comic Sans MS" panose="030F0702030302020204" pitchFamily="66" charset="0"/>
                </a:rPr>
                <a:t>Flat band</a:t>
              </a:r>
            </a:p>
          </p:txBody>
        </p:sp>
        <p:sp>
          <p:nvSpPr>
            <p:cNvPr id="53" name="오른쪽 화살표 52"/>
            <p:cNvSpPr/>
            <p:nvPr/>
          </p:nvSpPr>
          <p:spPr>
            <a:xfrm>
              <a:off x="9754147" y="6514234"/>
              <a:ext cx="520301" cy="399393"/>
            </a:xfrm>
            <a:prstGeom prst="rightArrow">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연결선"/>
          <p:cNvSpPr/>
          <p:nvPr/>
        </p:nvSpPr>
        <p:spPr>
          <a:xfrm>
            <a:off x="1254108" y="3029011"/>
            <a:ext cx="2054686" cy="1838378"/>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58" y="21591"/>
                  <a:pt x="7258" y="21600"/>
                  <a:pt x="0" y="26"/>
                </a:cubicBezTo>
              </a:path>
            </a:pathLst>
          </a:custGeom>
          <a:ln w="25400">
            <a:solidFill>
              <a:srgbClr val="000000"/>
            </a:solidFill>
            <a:miter lim="400000"/>
          </a:ln>
        </p:spPr>
        <p:txBody>
          <a:bodyPr/>
          <a:lstStyle/>
          <a:p>
            <a:endParaRPr/>
          </a:p>
        </p:txBody>
      </p:sp>
      <p:sp>
        <p:nvSpPr>
          <p:cNvPr id="269" name="선"/>
          <p:cNvSpPr/>
          <p:nvPr/>
        </p:nvSpPr>
        <p:spPr>
          <a:xfrm>
            <a:off x="1254543" y="4876659"/>
            <a:ext cx="2079147" cy="0"/>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4" name="선"/>
          <p:cNvSpPr/>
          <p:nvPr/>
        </p:nvSpPr>
        <p:spPr>
          <a:xfrm>
            <a:off x="3037199" y="4900879"/>
            <a:ext cx="4991674" cy="1"/>
          </a:xfrm>
          <a:prstGeom prst="line">
            <a:avLst/>
          </a:prstGeom>
          <a:ln w="12700">
            <a:solidFill>
              <a:srgbClr val="929292"/>
            </a:solidFill>
            <a:custDash>
              <a:ds d="200000" sp="200000"/>
            </a:custDash>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6" name="?"/>
          <p:cNvSpPr txBox="1"/>
          <p:nvPr/>
        </p:nvSpPr>
        <p:spPr>
          <a:xfrm>
            <a:off x="7044083" y="2312049"/>
            <a:ext cx="1505357" cy="3089728"/>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700">
                <a:solidFill>
                  <a:schemeClr val="accent1">
                    <a:lumOff val="-13575"/>
                  </a:schemeClr>
                </a:solidFill>
              </a:defRPr>
            </a:lvl1pPr>
          </a:lstStyle>
          <a:p>
            <a:r>
              <a:rPr dirty="0"/>
              <a:t>?</a:t>
            </a:r>
          </a:p>
        </p:txBody>
      </p:sp>
      <p:sp>
        <p:nvSpPr>
          <p:cNvPr id="25" name="Generalized Onsager’s quantization rule"/>
          <p:cNvSpPr txBox="1"/>
          <p:nvPr/>
        </p:nvSpPr>
        <p:spPr>
          <a:xfrm>
            <a:off x="746234" y="361290"/>
            <a:ext cx="11582400"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Flat band touching with a quadratic band</a:t>
            </a:r>
            <a:endParaRPr sz="4400" b="0" dirty="0">
              <a:latin typeface="Comic Sans MS" panose="030F0702030302020204" pitchFamily="66" charset="0"/>
            </a:endParaRPr>
          </a:p>
        </p:txBody>
      </p:sp>
      <p:grpSp>
        <p:nvGrpSpPr>
          <p:cNvPr id="2" name="그룹 1"/>
          <p:cNvGrpSpPr/>
          <p:nvPr/>
        </p:nvGrpSpPr>
        <p:grpSpPr>
          <a:xfrm>
            <a:off x="3640537" y="3551663"/>
            <a:ext cx="2647706" cy="1177766"/>
            <a:chOff x="3879073" y="2488289"/>
            <a:chExt cx="2647706" cy="1177766"/>
          </a:xfrm>
        </p:grpSpPr>
        <p:sp>
          <p:nvSpPr>
            <p:cNvPr id="287" name="화살표"/>
            <p:cNvSpPr/>
            <p:nvPr/>
          </p:nvSpPr>
          <p:spPr>
            <a:xfrm>
              <a:off x="4686300" y="2488289"/>
              <a:ext cx="1103874" cy="654001"/>
            </a:xfrm>
            <a:prstGeom prst="rightArrow">
              <a:avLst>
                <a:gd name="adj1" fmla="val 46776"/>
                <a:gd name="adj2" fmla="val 62156"/>
              </a:avLst>
            </a:prstGeom>
            <a:solidFill>
              <a:schemeClr val="accent1"/>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 name="From…"/>
            <p:cNvSpPr txBox="1"/>
            <p:nvPr/>
          </p:nvSpPr>
          <p:spPr>
            <a:xfrm>
              <a:off x="3879073" y="3286464"/>
              <a:ext cx="264770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dirty="0">
                  <a:latin typeface="Comic Sans MS" panose="030F0702030302020204" pitchFamily="66" charset="0"/>
                </a:rPr>
                <a:t>Magnetic field</a:t>
              </a:r>
              <a:endParaRPr dirty="0">
                <a:latin typeface="Comic Sans MS" panose="030F0702030302020204" pitchFamily="66" charset="0"/>
              </a:endParaRPr>
            </a:p>
          </p:txBody>
        </p:sp>
      </p:grpSp>
      <p:sp>
        <p:nvSpPr>
          <p:cNvPr id="27" name="From…"/>
          <p:cNvSpPr txBox="1"/>
          <p:nvPr/>
        </p:nvSpPr>
        <p:spPr>
          <a:xfrm>
            <a:off x="357890" y="4674674"/>
            <a:ext cx="95848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E=0</a:t>
            </a:r>
            <a:endParaRPr sz="2000" dirty="0">
              <a:latin typeface="Comic Sans MS" panose="030F0702030302020204" pitchFamily="66" charset="0"/>
            </a:endParaRPr>
          </a:p>
        </p:txBody>
      </p:sp>
      <p:grpSp>
        <p:nvGrpSpPr>
          <p:cNvPr id="7" name="그룹 6"/>
          <p:cNvGrpSpPr/>
          <p:nvPr/>
        </p:nvGrpSpPr>
        <p:grpSpPr>
          <a:xfrm>
            <a:off x="7021220" y="2972449"/>
            <a:ext cx="5531334" cy="2136571"/>
            <a:chOff x="7259756" y="1846015"/>
            <a:chExt cx="5531334" cy="2136571"/>
          </a:xfrm>
        </p:grpSpPr>
        <p:sp>
          <p:nvSpPr>
            <p:cNvPr id="275" name="선"/>
            <p:cNvSpPr/>
            <p:nvPr/>
          </p:nvSpPr>
          <p:spPr>
            <a:xfrm>
              <a:off x="7259756" y="3624015"/>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6" name="선"/>
            <p:cNvSpPr/>
            <p:nvPr/>
          </p:nvSpPr>
          <p:spPr>
            <a:xfrm>
              <a:off x="7259756" y="3281115"/>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7" name="선"/>
            <p:cNvSpPr/>
            <p:nvPr/>
          </p:nvSpPr>
          <p:spPr>
            <a:xfrm>
              <a:off x="7259756" y="2938215"/>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8" name="선"/>
            <p:cNvSpPr/>
            <p:nvPr/>
          </p:nvSpPr>
          <p:spPr>
            <a:xfrm>
              <a:off x="7259756" y="2595315"/>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9" name="선"/>
            <p:cNvSpPr/>
            <p:nvPr/>
          </p:nvSpPr>
          <p:spPr>
            <a:xfrm>
              <a:off x="7259756" y="2261940"/>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0" name="선"/>
            <p:cNvSpPr/>
            <p:nvPr/>
          </p:nvSpPr>
          <p:spPr>
            <a:xfrm>
              <a:off x="7259756" y="1909515"/>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1" name="선"/>
            <p:cNvSpPr/>
            <p:nvPr/>
          </p:nvSpPr>
          <p:spPr>
            <a:xfrm>
              <a:off x="7259756" y="3792265"/>
              <a:ext cx="1698232" cy="0"/>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282" name="이미지" descr="이미지"/>
            <p:cNvPicPr>
              <a:picLocks noChangeAspect="1"/>
            </p:cNvPicPr>
            <p:nvPr/>
          </p:nvPicPr>
          <p:blipFill>
            <a:blip r:embed="rId3">
              <a:extLst/>
            </a:blip>
            <a:stretch>
              <a:fillRect/>
            </a:stretch>
          </p:blipFill>
          <p:spPr>
            <a:xfrm>
              <a:off x="9194440" y="1846015"/>
              <a:ext cx="651571" cy="1854472"/>
            </a:xfrm>
            <a:prstGeom prst="rect">
              <a:avLst/>
            </a:prstGeom>
            <a:ln w="12700">
              <a:miter lim="400000"/>
            </a:ln>
          </p:spPr>
        </p:pic>
        <p:sp>
          <p:nvSpPr>
            <p:cNvPr id="283" name="선"/>
            <p:cNvSpPr/>
            <p:nvPr/>
          </p:nvSpPr>
          <p:spPr>
            <a:xfrm flipV="1">
              <a:off x="9202725" y="3792264"/>
              <a:ext cx="635001" cy="1"/>
            </a:xfrm>
            <a:prstGeom prst="line">
              <a:avLst/>
            </a:prstGeom>
            <a:ln w="508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4" name="From the…"/>
            <p:cNvSpPr txBox="1"/>
            <p:nvPr/>
          </p:nvSpPr>
          <p:spPr>
            <a:xfrm>
              <a:off x="9560424" y="2562435"/>
              <a:ext cx="323066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dirty="0">
                  <a:latin typeface="Comic Sans MS" panose="030F0702030302020204" pitchFamily="66" charset="0"/>
                </a:rPr>
                <a:t>From quadratic band</a:t>
              </a:r>
            </a:p>
          </p:txBody>
        </p:sp>
        <p:sp>
          <p:nvSpPr>
            <p:cNvPr id="285" name="From…"/>
            <p:cNvSpPr txBox="1"/>
            <p:nvPr/>
          </p:nvSpPr>
          <p:spPr>
            <a:xfrm>
              <a:off x="9680928" y="3602995"/>
              <a:ext cx="264770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dirty="0">
                  <a:latin typeface="Comic Sans MS" panose="030F0702030302020204" pitchFamily="66" charset="0"/>
                </a:rPr>
                <a:t>From flat band</a:t>
              </a:r>
            </a:p>
          </p:txBody>
        </p:sp>
        <p:pic>
          <p:nvPicPr>
            <p:cNvPr id="28" name="그림 27"/>
            <p:cNvPicPr>
              <a:picLocks noChangeAspect="1"/>
            </p:cNvPicPr>
            <p:nvPr/>
          </p:nvPicPr>
          <p:blipFill>
            <a:blip r:embed="rId4"/>
            <a:stretch>
              <a:fillRect/>
            </a:stretch>
          </p:blipFill>
          <p:spPr>
            <a:xfrm>
              <a:off x="11025801" y="2952099"/>
              <a:ext cx="697500" cy="461100"/>
            </a:xfrm>
            <a:prstGeom prst="rect">
              <a:avLst/>
            </a:prstGeom>
          </p:spPr>
        </p:pic>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EA6675F-0285-411E-B9D5-EA36BB932F4D}"/>
                  </a:ext>
                </a:extLst>
              </p:cNvPr>
              <p:cNvSpPr txBox="1"/>
              <p:nvPr/>
            </p:nvSpPr>
            <p:spPr>
              <a:xfrm>
                <a:off x="834970" y="7131801"/>
                <a:ext cx="1158240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63921" indent="-263921" algn="just">
                  <a:buSzPct val="145000"/>
                  <a:buChar char="•"/>
                  <a:defRPr sz="1900" b="0"/>
                </a:pPr>
                <a:r>
                  <a:rPr lang="en-US" altLang="ko-KR" sz="2800" dirty="0">
                    <a:latin typeface="Comic Sans MS" panose="030F0702030302020204" pitchFamily="66" charset="0"/>
                  </a:rPr>
                  <a:t>Landau level spectrum characterized by a single energy scale: </a:t>
                </a:r>
                <a14:m>
                  <m:oMath xmlns:m="http://schemas.openxmlformats.org/officeDocument/2006/math">
                    <m:r>
                      <a:rPr lang="en-US" altLang="ko-KR" sz="2800" i="1">
                        <a:latin typeface="Cambria Math" panose="02040503050406030204" pitchFamily="18" charset="0"/>
                        <a:ea typeface="Cambria Math" panose="02040503050406030204" pitchFamily="18" charset="0"/>
                      </a:rPr>
                      <m:t>ℏ</m:t>
                    </m:r>
                    <m:sSub>
                      <m:sSubPr>
                        <m:ctrlPr>
                          <a:rPr lang="en-US" altLang="ko-KR" sz="2800" i="1">
                            <a:latin typeface="Cambria Math" panose="02040503050406030204" pitchFamily="18" charset="0"/>
                            <a:ea typeface="Cambria Math" panose="02040503050406030204" pitchFamily="18" charset="0"/>
                          </a:rPr>
                        </m:ctrlPr>
                      </m:sSubPr>
                      <m:e>
                        <m:r>
                          <a:rPr lang="ko-KR" altLang="en-US" sz="2800" i="1">
                            <a:latin typeface="Cambria Math" panose="02040503050406030204" pitchFamily="18" charset="0"/>
                            <a:ea typeface="Cambria Math" panose="02040503050406030204" pitchFamily="18" charset="0"/>
                          </a:rPr>
                          <m:t>𝜔</m:t>
                        </m:r>
                      </m:e>
                      <m:sub>
                        <m:r>
                          <a:rPr lang="en-US" altLang="ko-KR" sz="2800" b="0" i="1">
                            <a:latin typeface="Cambria Math" panose="02040503050406030204" pitchFamily="18" charset="0"/>
                            <a:ea typeface="Cambria Math" panose="02040503050406030204" pitchFamily="18" charset="0"/>
                          </a:rPr>
                          <m:t>𝑐</m:t>
                        </m:r>
                      </m:sub>
                    </m:sSub>
                  </m:oMath>
                </a14:m>
                <a:r>
                  <a:rPr lang="en-US" altLang="ko-KR" sz="2800" dirty="0">
                    <a:latin typeface="Comic Sans MS" panose="030F0702030302020204" pitchFamily="66" charset="0"/>
                  </a:rPr>
                  <a:t> </a:t>
                </a:r>
              </a:p>
            </p:txBody>
          </p:sp>
        </mc:Choice>
        <mc:Fallback xmlns="">
          <p:sp>
            <p:nvSpPr>
              <p:cNvPr id="29" name="TextBox 28">
                <a:extLst>
                  <a:ext uri="{FF2B5EF4-FFF2-40B4-BE49-F238E27FC236}">
                    <a16:creationId xmlns:a16="http://schemas.microsoft.com/office/drawing/2014/main" id="{2EA6675F-0285-411E-B9D5-EA36BB932F4D}"/>
                  </a:ext>
                </a:extLst>
              </p:cNvPr>
              <p:cNvSpPr txBox="1">
                <a:spLocks noRot="1" noChangeAspect="1" noMove="1" noResize="1" noEditPoints="1" noAdjustHandles="1" noChangeArrowheads="1" noChangeShapeType="1" noTextEdit="1"/>
              </p:cNvSpPr>
              <p:nvPr/>
            </p:nvSpPr>
            <p:spPr>
              <a:xfrm>
                <a:off x="834970" y="7131801"/>
                <a:ext cx="11582400" cy="533479"/>
              </a:xfrm>
              <a:prstGeom prst="rect">
                <a:avLst/>
              </a:prstGeom>
              <a:blipFill>
                <a:blip r:embed="rId5"/>
                <a:stretch>
                  <a:fillRect l="-2737" t="-70115" b="-71264"/>
                </a:stretch>
              </a:blipFill>
              <a:ln w="12700" cap="flat">
                <a:noFill/>
                <a:miter lim="400000"/>
              </a:ln>
              <a:effectLst/>
            </p:spPr>
            <p:txBody>
              <a:bodyPr/>
              <a:lstStyle/>
              <a:p>
                <a:r>
                  <a:rPr lang="ko-KR" altLang="en-US">
                    <a:noFill/>
                  </a:rPr>
                  <a:t> </a:t>
                </a:r>
              </a:p>
            </p:txBody>
          </p:sp>
        </mc:Fallback>
      </mc:AlternateContent>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스크린샷 2019-10-25 오전 1.43.44.png" descr="스크린샷 2019-10-25 오전 1.43.44.png"/>
          <p:cNvPicPr>
            <a:picLocks noChangeAspect="1"/>
          </p:cNvPicPr>
          <p:nvPr/>
        </p:nvPicPr>
        <p:blipFill>
          <a:blip r:embed="rId3">
            <a:extLst/>
          </a:blip>
          <a:stretch>
            <a:fillRect/>
          </a:stretch>
        </p:blipFill>
        <p:spPr>
          <a:xfrm>
            <a:off x="2148827" y="1368178"/>
            <a:ext cx="7899064" cy="5246654"/>
          </a:xfrm>
          <a:prstGeom prst="rect">
            <a:avLst/>
          </a:prstGeom>
          <a:ln w="12700">
            <a:miter lim="400000"/>
          </a:ln>
        </p:spPr>
      </p:pic>
      <p:sp>
        <p:nvSpPr>
          <p:cNvPr id="10"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Anomalous Landau levels  </a:t>
            </a:r>
            <a:endParaRPr sz="4400" b="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9" name="TextBox 8"/>
              <p:cNvSpPr txBox="1"/>
              <p:nvPr/>
            </p:nvSpPr>
            <p:spPr>
              <a:xfrm>
                <a:off x="687600" y="6771916"/>
                <a:ext cx="1199930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63921" indent="-263921" algn="just">
                  <a:buSzPct val="145000"/>
                  <a:buChar char="•"/>
                  <a:defRPr sz="1900" b="0"/>
                </a:pPr>
                <a:r>
                  <a:rPr lang="en-US" altLang="ko-KR" sz="2800" dirty="0">
                    <a:latin typeface="Comic Sans MS" panose="030F0702030302020204" pitchFamily="66" charset="0"/>
                  </a:rPr>
                  <a:t>Landau levels of singular flat band appear in the empty region.</a:t>
                </a:r>
              </a:p>
              <a:p>
                <a:pPr marL="263921" indent="-263921" algn="just">
                  <a:buSzPct val="145000"/>
                  <a:buChar char="•"/>
                  <a:defRPr sz="1900" b="0"/>
                </a:pPr>
                <a:r>
                  <a:rPr lang="en-US" altLang="ko-KR" sz="2800" dirty="0">
                    <a:latin typeface="Comic Sans MS" panose="030F0702030302020204" pitchFamily="66" charset="0"/>
                  </a:rPr>
                  <a:t>Two energy scales characterizing LLs: </a:t>
                </a:r>
                <a14:m>
                  <m:oMath xmlns:m="http://schemas.openxmlformats.org/officeDocument/2006/math">
                    <m:r>
                      <a:rPr lang="en-US" altLang="ko-KR" sz="2800" i="1" smtClean="0">
                        <a:latin typeface="Cambria Math" panose="02040503050406030204" pitchFamily="18" charset="0"/>
                        <a:ea typeface="Cambria Math" panose="02040503050406030204" pitchFamily="18" charset="0"/>
                      </a:rPr>
                      <m:t>ℏ</m:t>
                    </m:r>
                    <m:sSub>
                      <m:sSubPr>
                        <m:ctrlPr>
                          <a:rPr lang="en-US" altLang="ko-KR" sz="2800" i="1" smtClean="0">
                            <a:latin typeface="Cambria Math" panose="02040503050406030204" pitchFamily="18" charset="0"/>
                            <a:ea typeface="Cambria Math" panose="02040503050406030204" pitchFamily="18" charset="0"/>
                          </a:rPr>
                        </m:ctrlPr>
                      </m:sSubPr>
                      <m:e>
                        <m:r>
                          <a:rPr lang="ko-KR" altLang="en-US" sz="2800" i="1" smtClean="0">
                            <a:latin typeface="Cambria Math" panose="02040503050406030204" pitchFamily="18" charset="0"/>
                            <a:ea typeface="Cambria Math" panose="02040503050406030204" pitchFamily="18" charset="0"/>
                          </a:rPr>
                          <m:t>𝜔</m:t>
                        </m:r>
                      </m:e>
                      <m:sub>
                        <m:r>
                          <a:rPr lang="en-US" altLang="ko-KR" sz="2800" b="0" i="1" smtClean="0">
                            <a:latin typeface="Cambria Math" panose="02040503050406030204" pitchFamily="18" charset="0"/>
                            <a:ea typeface="Cambria Math" panose="02040503050406030204" pitchFamily="18" charset="0"/>
                          </a:rPr>
                          <m:t>𝑐</m:t>
                        </m:r>
                      </m:sub>
                    </m:sSub>
                    <m:r>
                      <a:rPr lang="en-US" altLang="ko-KR" sz="2800" b="0" i="1" smtClean="0">
                        <a:latin typeface="Cambria Math" panose="02040503050406030204" pitchFamily="18" charset="0"/>
                        <a:ea typeface="Cambria Math" panose="02040503050406030204" pitchFamily="18" charset="0"/>
                      </a:rPr>
                      <m:t>, ∆</m:t>
                    </m:r>
                  </m:oMath>
                </a14:m>
                <a:r>
                  <a:rPr lang="en-US" altLang="ko-KR" sz="2800" dirty="0">
                    <a:latin typeface="Comic Sans MS" panose="030F0702030302020204" pitchFamily="66" charset="0"/>
                  </a:rPr>
                  <a:t> </a:t>
                </a:r>
              </a:p>
              <a:p>
                <a:pPr marL="263921" indent="-263921" algn="just">
                  <a:buSzPct val="145000"/>
                  <a:buChar char="•"/>
                  <a:defRPr sz="1900" b="0"/>
                </a:pPr>
                <a:r>
                  <a:rPr lang="en-US" altLang="ko-KR" sz="2800" dirty="0">
                    <a:latin typeface="Comic Sans MS" panose="030F0702030302020204" pitchFamily="66" charset="0"/>
                  </a:rPr>
                  <a:t>1/n dependence of the Landau level spectrum.</a:t>
                </a:r>
              </a:p>
            </p:txBody>
          </p:sp>
        </mc:Choice>
        <mc:Fallback xmlns="">
          <p:sp>
            <p:nvSpPr>
              <p:cNvPr id="9" name="TextBox 8"/>
              <p:cNvSpPr txBox="1">
                <a:spLocks noRot="1" noChangeAspect="1" noMove="1" noResize="1" noEditPoints="1" noAdjustHandles="1" noChangeArrowheads="1" noChangeShapeType="1" noTextEdit="1"/>
              </p:cNvSpPr>
              <p:nvPr/>
            </p:nvSpPr>
            <p:spPr>
              <a:xfrm>
                <a:off x="687600" y="6771916"/>
                <a:ext cx="11999309" cy="1395254"/>
              </a:xfrm>
              <a:prstGeom prst="rect">
                <a:avLst/>
              </a:prstGeom>
              <a:blipFill>
                <a:blip r:embed="rId4"/>
                <a:stretch>
                  <a:fillRect l="-2642" t="-26201" b="-26201"/>
                </a:stretch>
              </a:blipFill>
              <a:ln w="12700" cap="flat">
                <a:noFill/>
                <a:miter lim="400000"/>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098359" y="8486510"/>
                <a:ext cx="546370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dirty="0">
                    <a:latin typeface="Comic Sans MS" panose="030F0702030302020204" pitchFamily="66" charset="0"/>
                  </a:rPr>
                  <a:t>cf</a:t>
                </a:r>
                <a:r>
                  <a:rPr kumimoji="0" lang="en-US" altLang="ko-KR" sz="2400" b="1" u="none" strike="noStrike" cap="none" spc="0" normalizeH="0" baseline="0" dirty="0">
                    <a:ln>
                      <a:noFill/>
                    </a:ln>
                    <a:solidFill>
                      <a:srgbClr val="000000"/>
                    </a:solidFill>
                    <a:effectLst/>
                    <a:uFillTx/>
                    <a:latin typeface="Comic Sans MS" panose="030F0702030302020204" pitchFamily="66" charset="0"/>
                    <a:sym typeface="Helvetica Neue"/>
                  </a:rPr>
                  <a:t>) For </a:t>
                </a:r>
                <a:r>
                  <a:rPr lang="en-US" altLang="ko-KR" dirty="0">
                    <a:latin typeface="Comic Sans MS" panose="030F0702030302020204" pitchFamily="66" charset="0"/>
                  </a:rPr>
                  <a:t>parabolic</a:t>
                </a:r>
                <a:r>
                  <a:rPr kumimoji="0" lang="en-US" altLang="ko-KR" sz="2400" b="1" u="none" strike="noStrike" cap="none" spc="0" normalizeH="0" baseline="0" dirty="0">
                    <a:ln>
                      <a:noFill/>
                    </a:ln>
                    <a:solidFill>
                      <a:srgbClr val="000000"/>
                    </a:solidFill>
                    <a:effectLst/>
                    <a:uFillTx/>
                    <a:latin typeface="Comic Sans MS" panose="030F0702030302020204" pitchFamily="66" charset="0"/>
                    <a:sym typeface="Helvetica Neue"/>
                  </a:rPr>
                  <a:t> band </a:t>
                </a:r>
                <a14:m>
                  <m:oMath xmlns:m="http://schemas.openxmlformats.org/officeDocument/2006/math">
                    <m:sSub>
                      <m:sSubPr>
                        <m:ctrlP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ctrlPr>
                      </m:sSubPr>
                      <m:e>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𝑬</m:t>
                        </m:r>
                      </m:e>
                      <m:sub>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𝒏</m:t>
                        </m:r>
                      </m:sub>
                    </m:sSub>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𝒏</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  </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𝒏</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𝟏</m:t>
                    </m:r>
                  </m:oMath>
                </a14:m>
                <a:endParaRPr kumimoji="0" lang="ko-KR" altLang="en-US" sz="2400" b="1" i="0" u="none" strike="noStrike" cap="none" spc="0" normalizeH="0" baseline="0" dirty="0">
                  <a:ln>
                    <a:noFill/>
                  </a:ln>
                  <a:solidFill>
                    <a:srgbClr val="000000"/>
                  </a:solidFill>
                  <a:effectLst/>
                  <a:uFillTx/>
                  <a:latin typeface="Comic Sans MS" panose="030F0702030302020204" pitchFamily="66" charset="0"/>
                  <a:sym typeface="Helvetica Neue"/>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098359" y="8486510"/>
                <a:ext cx="5463705" cy="369332"/>
              </a:xfrm>
              <a:prstGeom prst="rect">
                <a:avLst/>
              </a:prstGeom>
              <a:blipFill>
                <a:blip r:embed="rId5"/>
                <a:stretch>
                  <a:fillRect l="-3010" t="-24590" r="-1561" b="-49180"/>
                </a:stretch>
              </a:blipFill>
              <a:ln w="12700" cap="flat">
                <a:noFill/>
                <a:miter lim="400000"/>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634510" y="8324254"/>
                <a:ext cx="2899181" cy="693844"/>
              </a:xfrm>
              <a:prstGeom prst="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ctrlPr>
                        </m:sSubPr>
                        <m:e>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𝑬</m:t>
                          </m:r>
                        </m:e>
                        <m:sub>
                          <m:r>
                            <a:rPr kumimoji="0" lang="en-US" altLang="ko-KR" sz="2400" b="1" i="1" u="none" strike="noStrike" cap="none" spc="0" normalizeH="0" baseline="0" smtClean="0">
                              <a:ln>
                                <a:noFill/>
                              </a:ln>
                              <a:solidFill>
                                <a:srgbClr val="000000"/>
                              </a:solidFill>
                              <a:effectLst/>
                              <a:uFillTx/>
                              <a:latin typeface="Cambria Math" panose="02040503050406030204" pitchFamily="18" charset="0"/>
                              <a:sym typeface="Helvetica Neue"/>
                            </a:rPr>
                            <m:t>𝒏</m:t>
                          </m:r>
                        </m:sub>
                      </m:sSub>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f>
                        <m:fPr>
                          <m:ctrlP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ctrlPr>
                        </m:fPr>
                        <m:num>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𝟏</m:t>
                          </m:r>
                        </m:num>
                        <m:den>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𝒏</m:t>
                          </m:r>
                        </m:den>
                      </m:f>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  </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𝒏</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m:t>
                      </m:r>
                      <m:r>
                        <a:rPr kumimoji="0" lang="en-US" altLang="ko-KR"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a:rPr>
                        <m:t>𝟏</m:t>
                      </m:r>
                    </m:oMath>
                  </m:oMathPara>
                </a14:m>
                <a:endParaRPr kumimoji="0" lang="ko-KR" altLang="en-US"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634510" y="8324254"/>
                <a:ext cx="2899181" cy="693844"/>
              </a:xfrm>
              <a:prstGeom prst="rect">
                <a:avLst/>
              </a:prstGeom>
              <a:blipFill>
                <a:blip r:embed="rId6"/>
                <a:stretch>
                  <a:fillRect/>
                </a:stretch>
              </a:blipFill>
              <a:ln w="28575" cap="flat">
                <a:solidFill>
                  <a:srgbClr val="FF0000"/>
                </a:solidFill>
                <a:miter lim="400000"/>
              </a:ln>
              <a:effectLst/>
            </p:spPr>
            <p:txBody>
              <a:bodyPr/>
              <a:lstStyle/>
              <a:p>
                <a:r>
                  <a:rPr lang="ko-KR" altLang="en-US">
                    <a:noFill/>
                  </a:rPr>
                  <a:t> </a:t>
                </a:r>
              </a:p>
            </p:txBody>
          </p:sp>
        </mc:Fallback>
      </mc:AlternateContent>
      <p:sp>
        <p:nvSpPr>
          <p:cNvPr id="7" name="From…">
            <a:extLst>
              <a:ext uri="{FF2B5EF4-FFF2-40B4-BE49-F238E27FC236}">
                <a16:creationId xmlns:a16="http://schemas.microsoft.com/office/drawing/2014/main" id="{E78EA06F-8214-4574-8B0C-226B73A5FED0}"/>
              </a:ext>
            </a:extLst>
          </p:cNvPr>
          <p:cNvSpPr txBox="1"/>
          <p:nvPr/>
        </p:nvSpPr>
        <p:spPr>
          <a:xfrm>
            <a:off x="1754769" y="3098099"/>
            <a:ext cx="328443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solidFill>
                  <a:srgbClr val="FF0000"/>
                </a:solidFill>
                <a:latin typeface="Comic Sans MS" panose="030F0702030302020204" pitchFamily="66" charset="0"/>
              </a:rPr>
              <a:t>Non-singular</a:t>
            </a:r>
            <a:r>
              <a:rPr sz="2000" dirty="0">
                <a:solidFill>
                  <a:srgbClr val="FF0000"/>
                </a:solidFill>
                <a:latin typeface="Comic Sans MS" panose="030F0702030302020204" pitchFamily="66" charset="0"/>
              </a:rPr>
              <a:t> flat band</a:t>
            </a:r>
          </a:p>
        </p:txBody>
      </p:sp>
      <p:sp>
        <p:nvSpPr>
          <p:cNvPr id="8" name="From…">
            <a:extLst>
              <a:ext uri="{FF2B5EF4-FFF2-40B4-BE49-F238E27FC236}">
                <a16:creationId xmlns:a16="http://schemas.microsoft.com/office/drawing/2014/main" id="{270493CC-6D01-45E7-BCCD-A2F555FAB6B3}"/>
              </a:ext>
            </a:extLst>
          </p:cNvPr>
          <p:cNvSpPr txBox="1"/>
          <p:nvPr/>
        </p:nvSpPr>
        <p:spPr>
          <a:xfrm>
            <a:off x="7571539" y="3098099"/>
            <a:ext cx="328443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solidFill>
                  <a:srgbClr val="FF0000"/>
                </a:solidFill>
                <a:latin typeface="Comic Sans MS" panose="030F0702030302020204" pitchFamily="66" charset="0"/>
              </a:rPr>
              <a:t>Singular</a:t>
            </a:r>
            <a:r>
              <a:rPr sz="2000" dirty="0">
                <a:solidFill>
                  <a:srgbClr val="FF0000"/>
                </a:solidFill>
                <a:latin typeface="Comic Sans MS" panose="030F0702030302020204" pitchFamily="66" charset="0"/>
              </a:rPr>
              <a:t> flat band</a:t>
            </a:r>
          </a:p>
        </p:txBody>
      </p:sp>
    </p:spTree>
    <p:extLst>
      <p:ext uri="{BB962C8B-B14F-4D97-AF65-F5344CB8AC3E}">
        <p14:creationId xmlns:p14="http://schemas.microsoft.com/office/powerpoint/2010/main" val="160105217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Described by the maximally singular flat band model"/>
          <p:cNvSpPr txBox="1"/>
          <p:nvPr/>
        </p:nvSpPr>
        <p:spPr>
          <a:xfrm>
            <a:off x="2694043" y="9072764"/>
            <a:ext cx="7460376"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rPr lang="en-US" dirty="0">
                <a:latin typeface="Comic Sans MS" panose="030F0702030302020204" pitchFamily="66" charset="0"/>
              </a:rPr>
              <a:t>New mechanism for diverging orbital susceptibility!</a:t>
            </a:r>
            <a:endParaRPr dirty="0">
              <a:latin typeface="Comic Sans MS" panose="030F0702030302020204" pitchFamily="66" charset="0"/>
            </a:endParaRPr>
          </a:p>
        </p:txBody>
      </p:sp>
      <p:sp>
        <p:nvSpPr>
          <p:cNvPr id="5"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Diverging orbital magnetic susceptibility    </a:t>
            </a:r>
            <a:endParaRPr sz="4400" b="0" dirty="0">
              <a:latin typeface="Comic Sans MS" panose="030F0702030302020204" pitchFamily="66" charset="0"/>
            </a:endParaRPr>
          </a:p>
        </p:txBody>
      </p:sp>
      <p:pic>
        <p:nvPicPr>
          <p:cNvPr id="7" name="스크린샷 2020-05-27 오후 11.43.53.png" descr="스크린샷 2020-05-27 오후 11.43.53.png"/>
          <p:cNvPicPr>
            <a:picLocks noChangeAspect="1"/>
          </p:cNvPicPr>
          <p:nvPr/>
        </p:nvPicPr>
        <p:blipFill>
          <a:blip r:embed="rId3">
            <a:extLst/>
          </a:blip>
          <a:stretch>
            <a:fillRect/>
          </a:stretch>
        </p:blipFill>
        <p:spPr>
          <a:xfrm>
            <a:off x="239404" y="1425943"/>
            <a:ext cx="12397165" cy="4501891"/>
          </a:xfrm>
          <a:prstGeom prst="rect">
            <a:avLst/>
          </a:prstGeom>
          <a:ln w="12700">
            <a:miter lim="400000"/>
          </a:ln>
        </p:spPr>
      </p:pic>
      <p:sp>
        <p:nvSpPr>
          <p:cNvPr id="8" name="LL degeneracy"/>
          <p:cNvSpPr txBox="1"/>
          <p:nvPr/>
        </p:nvSpPr>
        <p:spPr>
          <a:xfrm>
            <a:off x="797688" y="7985030"/>
            <a:ext cx="3021447" cy="670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lnSpc>
                <a:spcPct val="100000"/>
              </a:lnSpc>
              <a:spcBef>
                <a:spcPts val="0"/>
              </a:spcBef>
              <a:defRPr sz="2800"/>
            </a:lvl1pPr>
          </a:lstStyle>
          <a:p>
            <a:r>
              <a:rPr sz="2400"/>
              <a:t>LL degeneracy</a:t>
            </a:r>
          </a:p>
        </p:txBody>
      </p:sp>
      <p:sp>
        <p:nvSpPr>
          <p:cNvPr id="9" name="선"/>
          <p:cNvSpPr/>
          <p:nvPr/>
        </p:nvSpPr>
        <p:spPr>
          <a:xfrm flipV="1">
            <a:off x="3116174" y="7352174"/>
            <a:ext cx="702961" cy="702960"/>
          </a:xfrm>
          <a:prstGeom prst="line">
            <a:avLst/>
          </a:prstGeom>
          <a:ln w="38100">
            <a:solidFill>
              <a:schemeClr val="accent3">
                <a:lumMod val="75000"/>
              </a:schemeClr>
            </a:solidFill>
            <a:custDash>
              <a:ds d="200000" sp="200000"/>
            </a:custDash>
            <a:miter lim="400000"/>
            <a:tailEnd type="triangle"/>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sz="2000"/>
          </a:p>
        </p:txBody>
      </p:sp>
      <p:sp>
        <p:nvSpPr>
          <p:cNvPr id="10" name="LL spacing"/>
          <p:cNvSpPr txBox="1"/>
          <p:nvPr/>
        </p:nvSpPr>
        <p:spPr>
          <a:xfrm>
            <a:off x="6324771" y="6097857"/>
            <a:ext cx="2286674" cy="670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lnSpc>
                <a:spcPct val="100000"/>
              </a:lnSpc>
              <a:spcBef>
                <a:spcPts val="0"/>
              </a:spcBef>
              <a:defRPr sz="2800"/>
            </a:lvl1pPr>
          </a:lstStyle>
          <a:p>
            <a:r>
              <a:rPr sz="2400" dirty="0"/>
              <a:t>LL spacing</a:t>
            </a:r>
          </a:p>
        </p:txBody>
      </p:sp>
      <p:sp>
        <p:nvSpPr>
          <p:cNvPr id="11" name="선"/>
          <p:cNvSpPr/>
          <p:nvPr/>
        </p:nvSpPr>
        <p:spPr>
          <a:xfrm flipH="1">
            <a:off x="5573578" y="6563479"/>
            <a:ext cx="953345" cy="283405"/>
          </a:xfrm>
          <a:prstGeom prst="line">
            <a:avLst/>
          </a:prstGeom>
          <a:ln w="38100">
            <a:solidFill>
              <a:schemeClr val="accent3">
                <a:lumMod val="75000"/>
              </a:schemeClr>
            </a:solidFill>
            <a:custDash>
              <a:ds d="200000" sp="200000"/>
            </a:custDash>
            <a:miter lim="400000"/>
            <a:tailEnd type="triangle"/>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sz="2000"/>
          </a:p>
        </p:txBody>
      </p:sp>
      <p:sp>
        <p:nvSpPr>
          <p:cNvPr id="12" name="타원형"/>
          <p:cNvSpPr/>
          <p:nvPr/>
        </p:nvSpPr>
        <p:spPr>
          <a:xfrm>
            <a:off x="3936679" y="6334450"/>
            <a:ext cx="1150328" cy="527421"/>
          </a:xfrm>
          <a:prstGeom prst="ellipse">
            <a:avLst/>
          </a:prstGeom>
          <a:ln w="38100">
            <a:solidFill>
              <a:schemeClr val="accent5">
                <a:hueOff val="-82419"/>
                <a:satOff val="-9513"/>
                <a:lumOff val="-16343"/>
              </a:schemeClr>
            </a:solidFill>
            <a:custDash>
              <a:ds d="200000" sp="200000"/>
            </a:custDash>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sz="2000"/>
          </a:p>
        </p:txBody>
      </p:sp>
      <p:sp>
        <p:nvSpPr>
          <p:cNvPr id="13" name="선"/>
          <p:cNvSpPr/>
          <p:nvPr/>
        </p:nvSpPr>
        <p:spPr>
          <a:xfrm flipH="1" flipV="1">
            <a:off x="4811080" y="6768626"/>
            <a:ext cx="1135177" cy="1503331"/>
          </a:xfrm>
          <a:prstGeom prst="line">
            <a:avLst/>
          </a:prstGeom>
          <a:ln w="38100">
            <a:solidFill>
              <a:schemeClr val="accent3">
                <a:lumMod val="75000"/>
              </a:schemeClr>
            </a:solidFill>
            <a:custDash>
              <a:ds d="200000" sp="200000"/>
            </a:custDash>
            <a:miter lim="400000"/>
            <a:tailEnd type="triangle"/>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sz="2000"/>
          </a:p>
        </p:txBody>
      </p:sp>
      <p:pic>
        <p:nvPicPr>
          <p:cNvPr id="14" name="이미지" descr="이미지"/>
          <p:cNvPicPr>
            <a:picLocks noChangeAspect="1"/>
          </p:cNvPicPr>
          <p:nvPr/>
        </p:nvPicPr>
        <p:blipFill>
          <a:blip r:embed="rId4">
            <a:extLst/>
          </a:blip>
          <a:stretch>
            <a:fillRect/>
          </a:stretch>
        </p:blipFill>
        <p:spPr>
          <a:xfrm>
            <a:off x="6051552" y="7786059"/>
            <a:ext cx="1333557" cy="1006972"/>
          </a:xfrm>
          <a:prstGeom prst="rect">
            <a:avLst/>
          </a:prstGeom>
          <a:ln w="12700">
            <a:miter lim="400000"/>
          </a:ln>
        </p:spPr>
      </p:pic>
      <p:grpSp>
        <p:nvGrpSpPr>
          <p:cNvPr id="15" name="그룹"/>
          <p:cNvGrpSpPr/>
          <p:nvPr/>
        </p:nvGrpSpPr>
        <p:grpSpPr>
          <a:xfrm>
            <a:off x="8823963" y="6915807"/>
            <a:ext cx="2947624" cy="840233"/>
            <a:chOff x="0" y="0"/>
            <a:chExt cx="3646224" cy="1270000"/>
          </a:xfrm>
        </p:grpSpPr>
        <p:pic>
          <p:nvPicPr>
            <p:cNvPr id="16" name="이미지" descr="이미지"/>
            <p:cNvPicPr>
              <a:picLocks noChangeAspect="1"/>
            </p:cNvPicPr>
            <p:nvPr/>
          </p:nvPicPr>
          <p:blipFill>
            <a:blip r:embed="rId5">
              <a:extLst/>
            </a:blip>
            <a:stretch>
              <a:fillRect/>
            </a:stretch>
          </p:blipFill>
          <p:spPr>
            <a:xfrm>
              <a:off x="266580" y="279730"/>
              <a:ext cx="3113065" cy="615157"/>
            </a:xfrm>
            <a:prstGeom prst="rect">
              <a:avLst/>
            </a:prstGeom>
            <a:ln w="12700" cap="flat">
              <a:noFill/>
              <a:miter lim="400000"/>
            </a:ln>
            <a:effectLst/>
          </p:spPr>
        </p:pic>
        <p:sp>
          <p:nvSpPr>
            <p:cNvPr id="17" name="직사각형"/>
            <p:cNvSpPr/>
            <p:nvPr/>
          </p:nvSpPr>
          <p:spPr>
            <a:xfrm>
              <a:off x="0" y="0"/>
              <a:ext cx="3646225" cy="1270000"/>
            </a:xfrm>
            <a:prstGeom prst="rect">
              <a:avLst/>
            </a:prstGeom>
            <a:noFill/>
            <a:ln w="38100" cap="flat">
              <a:solidFill>
                <a:srgbClr val="FF0000"/>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2800"/>
            </a:p>
          </p:txBody>
        </p:sp>
      </p:grpSp>
      <p:sp>
        <p:nvSpPr>
          <p:cNvPr id="18" name="선"/>
          <p:cNvSpPr/>
          <p:nvPr/>
        </p:nvSpPr>
        <p:spPr>
          <a:xfrm>
            <a:off x="6161761" y="7263848"/>
            <a:ext cx="2286674" cy="1"/>
          </a:xfrm>
          <a:prstGeom prst="line">
            <a:avLst/>
          </a:prstGeom>
          <a:ln w="101600">
            <a:solidFill>
              <a:srgbClr val="000000"/>
            </a:solidFill>
            <a:miter lim="400000"/>
            <a:tailEnd type="triangle"/>
          </a:ln>
        </p:spPr>
        <p:txBody>
          <a:bodyPr lIns="50800" tIns="50800" rIns="50800" bIns="50800" anchor="ctr"/>
          <a:lstStyle/>
          <a:p>
            <a:endParaRPr sz="2000"/>
          </a:p>
        </p:txBody>
      </p:sp>
      <p:pic>
        <p:nvPicPr>
          <p:cNvPr id="19" name="이미지" descr="이미지"/>
          <p:cNvPicPr>
            <a:picLocks noChangeAspect="1"/>
          </p:cNvPicPr>
          <p:nvPr/>
        </p:nvPicPr>
        <p:blipFill>
          <a:blip r:embed="rId6">
            <a:extLst/>
          </a:blip>
          <a:stretch>
            <a:fillRect/>
          </a:stretch>
        </p:blipFill>
        <p:spPr>
          <a:xfrm>
            <a:off x="1684563" y="6465721"/>
            <a:ext cx="3800365" cy="1517310"/>
          </a:xfrm>
          <a:prstGeom prst="rect">
            <a:avLst/>
          </a:prstGeom>
          <a:ln w="12700">
            <a:miter lim="400000"/>
          </a:ln>
        </p:spPr>
      </p:pic>
    </p:spTree>
    <p:extLst>
      <p:ext uri="{BB962C8B-B14F-4D97-AF65-F5344CB8AC3E}">
        <p14:creationId xmlns:p14="http://schemas.microsoft.com/office/powerpoint/2010/main" val="16477237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Diverging orbital magnetic susceptibility"/>
          <p:cNvSpPr txBox="1"/>
          <p:nvPr/>
        </p:nvSpPr>
        <p:spPr>
          <a:xfrm>
            <a:off x="2467642" y="527154"/>
            <a:ext cx="8069517"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u="sng"/>
            </a:lvl1pPr>
          </a:lstStyle>
          <a:p>
            <a:r>
              <a:rPr>
                <a:latin typeface="Comic Sans MS" panose="030F0702030302020204" pitchFamily="66" charset="0"/>
              </a:rPr>
              <a:t>Diverging orbital magnetic susceptibility</a:t>
            </a:r>
          </a:p>
        </p:txBody>
      </p:sp>
      <p:grpSp>
        <p:nvGrpSpPr>
          <p:cNvPr id="459" name="그룹"/>
          <p:cNvGrpSpPr/>
          <p:nvPr/>
        </p:nvGrpSpPr>
        <p:grpSpPr>
          <a:xfrm>
            <a:off x="1284323" y="2714855"/>
            <a:ext cx="1488473" cy="2172950"/>
            <a:chOff x="0" y="101289"/>
            <a:chExt cx="1488471" cy="2172949"/>
          </a:xfrm>
        </p:grpSpPr>
        <p:sp>
          <p:nvSpPr>
            <p:cNvPr id="457" name="선"/>
            <p:cNvSpPr/>
            <p:nvPr/>
          </p:nvSpPr>
          <p:spPr>
            <a:xfrm flipH="1" flipV="1">
              <a:off x="0" y="101289"/>
              <a:ext cx="1488472" cy="217295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58" name="선"/>
            <p:cNvSpPr/>
            <p:nvPr/>
          </p:nvSpPr>
          <p:spPr>
            <a:xfrm flipV="1">
              <a:off x="-1" y="101289"/>
              <a:ext cx="1488473" cy="217295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grpSp>
      <p:sp>
        <p:nvSpPr>
          <p:cNvPr id="460" name="선"/>
          <p:cNvSpPr/>
          <p:nvPr/>
        </p:nvSpPr>
        <p:spPr>
          <a:xfrm>
            <a:off x="3423970" y="4751952"/>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61" name="선"/>
          <p:cNvSpPr/>
          <p:nvPr/>
        </p:nvSpPr>
        <p:spPr>
          <a:xfrm>
            <a:off x="3423970" y="4409052"/>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62" name="선"/>
          <p:cNvSpPr/>
          <p:nvPr/>
        </p:nvSpPr>
        <p:spPr>
          <a:xfrm>
            <a:off x="3423970" y="3812152"/>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63" name="선"/>
          <p:cNvSpPr/>
          <p:nvPr/>
        </p:nvSpPr>
        <p:spPr>
          <a:xfrm>
            <a:off x="3423970" y="3215252"/>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64" name="선"/>
          <p:cNvSpPr/>
          <p:nvPr/>
        </p:nvSpPr>
        <p:spPr>
          <a:xfrm>
            <a:off x="3423970" y="2881877"/>
            <a:ext cx="1698232"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65" name="graphene"/>
          <p:cNvSpPr txBox="1"/>
          <p:nvPr/>
        </p:nvSpPr>
        <p:spPr>
          <a:xfrm>
            <a:off x="2637452" y="1954705"/>
            <a:ext cx="1195840"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lvl1pPr>
          </a:lstStyle>
          <a:p>
            <a:r>
              <a:rPr>
                <a:latin typeface="Comic Sans MS" panose="030F0702030302020204" pitchFamily="66" charset="0"/>
              </a:rPr>
              <a:t>graphene</a:t>
            </a:r>
          </a:p>
        </p:txBody>
      </p:sp>
      <p:sp>
        <p:nvSpPr>
          <p:cNvPr id="493" name="연결선"/>
          <p:cNvSpPr/>
          <p:nvPr/>
        </p:nvSpPr>
        <p:spPr>
          <a:xfrm>
            <a:off x="7610991" y="2792094"/>
            <a:ext cx="1564847" cy="2018945"/>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58" y="21591"/>
                  <a:pt x="7258" y="21600"/>
                  <a:pt x="0" y="26"/>
                </a:cubicBezTo>
              </a:path>
            </a:pathLst>
          </a:custGeom>
          <a:ln w="25400">
            <a:solidFill>
              <a:srgbClr val="000000"/>
            </a:solidFill>
            <a:miter lim="400000"/>
          </a:ln>
        </p:spPr>
        <p:txBody>
          <a:bodyPr/>
          <a:lstStyle/>
          <a:p>
            <a:endParaRPr>
              <a:latin typeface="Comic Sans MS" panose="030F0702030302020204" pitchFamily="66" charset="0"/>
            </a:endParaRPr>
          </a:p>
        </p:txBody>
      </p:sp>
      <p:sp>
        <p:nvSpPr>
          <p:cNvPr id="467" name="선"/>
          <p:cNvSpPr/>
          <p:nvPr/>
        </p:nvSpPr>
        <p:spPr>
          <a:xfrm>
            <a:off x="7611322" y="4821220"/>
            <a:ext cx="1583477"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68" name="선"/>
          <p:cNvSpPr/>
          <p:nvPr/>
        </p:nvSpPr>
        <p:spPr>
          <a:xfrm>
            <a:off x="9965473" y="4636444"/>
            <a:ext cx="129337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69" name="선"/>
          <p:cNvSpPr/>
          <p:nvPr/>
        </p:nvSpPr>
        <p:spPr>
          <a:xfrm>
            <a:off x="9965473" y="4259864"/>
            <a:ext cx="129337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70" name="선"/>
          <p:cNvSpPr/>
          <p:nvPr/>
        </p:nvSpPr>
        <p:spPr>
          <a:xfrm>
            <a:off x="9965473" y="3883285"/>
            <a:ext cx="129337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71" name="선"/>
          <p:cNvSpPr/>
          <p:nvPr/>
        </p:nvSpPr>
        <p:spPr>
          <a:xfrm>
            <a:off x="9965473" y="3506704"/>
            <a:ext cx="129337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72" name="선"/>
          <p:cNvSpPr/>
          <p:nvPr/>
        </p:nvSpPr>
        <p:spPr>
          <a:xfrm>
            <a:off x="9965473" y="3140585"/>
            <a:ext cx="129337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73" name="선"/>
          <p:cNvSpPr/>
          <p:nvPr/>
        </p:nvSpPr>
        <p:spPr>
          <a:xfrm>
            <a:off x="9965473" y="2753544"/>
            <a:ext cx="1293371" cy="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74" name="선"/>
          <p:cNvSpPr/>
          <p:nvPr/>
        </p:nvSpPr>
        <p:spPr>
          <a:xfrm>
            <a:off x="9965473" y="4849115"/>
            <a:ext cx="1293371" cy="1"/>
          </a:xfrm>
          <a:prstGeom prst="line">
            <a:avLst/>
          </a:prstGeom>
          <a:ln w="889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75" name="SFB semimetal"/>
          <p:cNvSpPr txBox="1"/>
          <p:nvPr/>
        </p:nvSpPr>
        <p:spPr>
          <a:xfrm>
            <a:off x="8706215" y="1954705"/>
            <a:ext cx="187391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lvl1pPr>
          </a:lstStyle>
          <a:p>
            <a:r>
              <a:rPr>
                <a:latin typeface="Comic Sans MS" panose="030F0702030302020204" pitchFamily="66" charset="0"/>
              </a:rPr>
              <a:t>SFB semimetal</a:t>
            </a:r>
          </a:p>
        </p:txBody>
      </p:sp>
      <p:pic>
        <p:nvPicPr>
          <p:cNvPr id="476" name="이미지" descr="이미지"/>
          <p:cNvPicPr>
            <a:picLocks noChangeAspect="1"/>
          </p:cNvPicPr>
          <p:nvPr/>
        </p:nvPicPr>
        <p:blipFill>
          <a:blip r:embed="rId3">
            <a:extLst/>
          </a:blip>
          <a:stretch>
            <a:fillRect/>
          </a:stretch>
        </p:blipFill>
        <p:spPr>
          <a:xfrm>
            <a:off x="2295830" y="7813716"/>
            <a:ext cx="1298679" cy="804406"/>
          </a:xfrm>
          <a:prstGeom prst="rect">
            <a:avLst/>
          </a:prstGeom>
          <a:ln w="12700">
            <a:miter lim="400000"/>
          </a:ln>
        </p:spPr>
      </p:pic>
      <p:sp>
        <p:nvSpPr>
          <p:cNvPr id="477" name="LL degeneracy"/>
          <p:cNvSpPr txBox="1"/>
          <p:nvPr/>
        </p:nvSpPr>
        <p:spPr>
          <a:xfrm>
            <a:off x="2185698" y="6999655"/>
            <a:ext cx="18258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lvl1pPr>
          </a:lstStyle>
          <a:p>
            <a:r>
              <a:rPr>
                <a:latin typeface="Comic Sans MS" panose="030F0702030302020204" pitchFamily="66" charset="0"/>
              </a:rPr>
              <a:t>LL degeneracy</a:t>
            </a:r>
          </a:p>
        </p:txBody>
      </p:sp>
      <p:sp>
        <p:nvSpPr>
          <p:cNvPr id="478" name="LL spacing"/>
          <p:cNvSpPr txBox="1"/>
          <p:nvPr/>
        </p:nvSpPr>
        <p:spPr>
          <a:xfrm>
            <a:off x="4206539" y="6999655"/>
            <a:ext cx="133049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lvl1pPr>
          </a:lstStyle>
          <a:p>
            <a:r>
              <a:rPr>
                <a:latin typeface="Comic Sans MS" panose="030F0702030302020204" pitchFamily="66" charset="0"/>
              </a:rPr>
              <a:t>LL spacing</a:t>
            </a:r>
          </a:p>
        </p:txBody>
      </p:sp>
      <p:sp>
        <p:nvSpPr>
          <p:cNvPr id="479" name="선"/>
          <p:cNvSpPr/>
          <p:nvPr/>
        </p:nvSpPr>
        <p:spPr>
          <a:xfrm flipV="1">
            <a:off x="3529369" y="6255002"/>
            <a:ext cx="295561" cy="801162"/>
          </a:xfrm>
          <a:prstGeom prst="line">
            <a:avLst/>
          </a:prstGeom>
          <a:ln w="12700">
            <a:solidFill>
              <a:srgbClr val="000000"/>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80" name="선"/>
          <p:cNvSpPr/>
          <p:nvPr/>
        </p:nvSpPr>
        <p:spPr>
          <a:xfrm flipH="1" flipV="1">
            <a:off x="4410727" y="6275703"/>
            <a:ext cx="482131" cy="801201"/>
          </a:xfrm>
          <a:prstGeom prst="line">
            <a:avLst/>
          </a:prstGeom>
          <a:ln w="12700">
            <a:solidFill>
              <a:srgbClr val="000000"/>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pic>
        <p:nvPicPr>
          <p:cNvPr id="481" name="이미지" descr="이미지"/>
          <p:cNvPicPr>
            <a:picLocks noChangeAspect="1"/>
          </p:cNvPicPr>
          <p:nvPr/>
        </p:nvPicPr>
        <p:blipFill>
          <a:blip r:embed="rId4">
            <a:extLst/>
          </a:blip>
          <a:stretch>
            <a:fillRect/>
          </a:stretch>
        </p:blipFill>
        <p:spPr>
          <a:xfrm>
            <a:off x="8017496" y="5494445"/>
            <a:ext cx="2580908" cy="1150655"/>
          </a:xfrm>
          <a:prstGeom prst="rect">
            <a:avLst/>
          </a:prstGeom>
          <a:ln w="12700">
            <a:miter lim="400000"/>
          </a:ln>
        </p:spPr>
      </p:pic>
      <p:sp>
        <p:nvSpPr>
          <p:cNvPr id="482" name="LL degeneracy"/>
          <p:cNvSpPr txBox="1"/>
          <p:nvPr/>
        </p:nvSpPr>
        <p:spPr>
          <a:xfrm>
            <a:off x="7338387" y="6999655"/>
            <a:ext cx="182582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0"/>
            </a:lvl1pPr>
          </a:lstStyle>
          <a:p>
            <a:r>
              <a:rPr>
                <a:latin typeface="Comic Sans MS" panose="030F0702030302020204" pitchFamily="66" charset="0"/>
              </a:rPr>
              <a:t>LL degeneracy</a:t>
            </a:r>
          </a:p>
        </p:txBody>
      </p:sp>
      <p:sp>
        <p:nvSpPr>
          <p:cNvPr id="483" name="선"/>
          <p:cNvSpPr/>
          <p:nvPr/>
        </p:nvSpPr>
        <p:spPr>
          <a:xfrm flipV="1">
            <a:off x="8507984" y="6255002"/>
            <a:ext cx="798869" cy="798869"/>
          </a:xfrm>
          <a:prstGeom prst="line">
            <a:avLst/>
          </a:prstGeom>
          <a:ln w="12700">
            <a:solidFill>
              <a:srgbClr val="000000"/>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84" name="LL spacing"/>
          <p:cNvSpPr txBox="1"/>
          <p:nvPr/>
        </p:nvSpPr>
        <p:spPr>
          <a:xfrm>
            <a:off x="10926270" y="7005195"/>
            <a:ext cx="1806544"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000" b="0"/>
            </a:lvl1pPr>
          </a:lstStyle>
          <a:p>
            <a:r>
              <a:rPr lang="en-US" dirty="0">
                <a:latin typeface="Comic Sans MS" panose="030F0702030302020204" pitchFamily="66" charset="0"/>
              </a:rPr>
              <a:t>LL energy is proportional to B</a:t>
            </a:r>
            <a:endParaRPr dirty="0">
              <a:latin typeface="Comic Sans MS" panose="030F0702030302020204" pitchFamily="66" charset="0"/>
            </a:endParaRPr>
          </a:p>
        </p:txBody>
      </p:sp>
      <p:sp>
        <p:nvSpPr>
          <p:cNvPr id="485" name="선"/>
          <p:cNvSpPr/>
          <p:nvPr/>
        </p:nvSpPr>
        <p:spPr>
          <a:xfrm flipH="1" flipV="1">
            <a:off x="10707382" y="5891355"/>
            <a:ext cx="879578" cy="1146863"/>
          </a:xfrm>
          <a:prstGeom prst="line">
            <a:avLst/>
          </a:prstGeom>
          <a:ln w="12700">
            <a:solidFill>
              <a:srgbClr val="000000"/>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pic>
        <p:nvPicPr>
          <p:cNvPr id="486" name="이미지" descr="이미지"/>
          <p:cNvPicPr>
            <a:picLocks noChangeAspect="1"/>
          </p:cNvPicPr>
          <p:nvPr/>
        </p:nvPicPr>
        <p:blipFill>
          <a:blip r:embed="rId5">
            <a:extLst/>
          </a:blip>
          <a:stretch>
            <a:fillRect/>
          </a:stretch>
        </p:blipFill>
        <p:spPr>
          <a:xfrm>
            <a:off x="8387601" y="8155661"/>
            <a:ext cx="1840698" cy="363731"/>
          </a:xfrm>
          <a:prstGeom prst="rect">
            <a:avLst/>
          </a:prstGeom>
          <a:ln w="12700">
            <a:miter lim="400000"/>
          </a:ln>
        </p:spPr>
      </p:pic>
      <p:sp>
        <p:nvSpPr>
          <p:cNvPr id="487" name="타원형"/>
          <p:cNvSpPr/>
          <p:nvPr/>
        </p:nvSpPr>
        <p:spPr>
          <a:xfrm>
            <a:off x="9526978" y="5395953"/>
            <a:ext cx="727970" cy="485853"/>
          </a:xfrm>
          <a:prstGeom prst="ellipse">
            <a:avLst/>
          </a:prstGeom>
          <a:ln w="38100">
            <a:solidFill>
              <a:schemeClr val="accent5">
                <a:hueOff val="-82419"/>
                <a:satOff val="-9513"/>
                <a:lumOff val="-16343"/>
              </a:schemeClr>
            </a:solidFill>
            <a:custDash>
              <a:ds d="200000" sp="200000"/>
            </a:custDash>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88" name="선"/>
          <p:cNvSpPr/>
          <p:nvPr/>
        </p:nvSpPr>
        <p:spPr>
          <a:xfrm flipH="1" flipV="1">
            <a:off x="9897327" y="5907633"/>
            <a:ext cx="241530" cy="1233165"/>
          </a:xfrm>
          <a:prstGeom prst="line">
            <a:avLst/>
          </a:prstGeom>
          <a:ln w="12700">
            <a:solidFill>
              <a:srgbClr val="000000"/>
            </a:solidFill>
            <a:custDash>
              <a:ds d="200000" sp="200000"/>
            </a:custDash>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pic>
        <p:nvPicPr>
          <p:cNvPr id="489" name="이미지" descr="이미지"/>
          <p:cNvPicPr>
            <a:picLocks noChangeAspect="1"/>
          </p:cNvPicPr>
          <p:nvPr/>
        </p:nvPicPr>
        <p:blipFill>
          <a:blip r:embed="rId6">
            <a:extLst/>
          </a:blip>
          <a:stretch>
            <a:fillRect/>
          </a:stretch>
        </p:blipFill>
        <p:spPr>
          <a:xfrm>
            <a:off x="9600696" y="7055328"/>
            <a:ext cx="913924" cy="690106"/>
          </a:xfrm>
          <a:prstGeom prst="rect">
            <a:avLst/>
          </a:prstGeom>
          <a:ln w="12700">
            <a:miter lim="400000"/>
          </a:ln>
        </p:spPr>
      </p:pic>
      <p:pic>
        <p:nvPicPr>
          <p:cNvPr id="490" name="이미지" descr="이미지"/>
          <p:cNvPicPr>
            <a:picLocks noChangeAspect="1"/>
          </p:cNvPicPr>
          <p:nvPr/>
        </p:nvPicPr>
        <p:blipFill>
          <a:blip r:embed="rId7">
            <a:extLst/>
          </a:blip>
          <a:stretch>
            <a:fillRect/>
          </a:stretch>
        </p:blipFill>
        <p:spPr>
          <a:xfrm>
            <a:off x="2085245" y="5834812"/>
            <a:ext cx="2553057" cy="416827"/>
          </a:xfrm>
          <a:prstGeom prst="rect">
            <a:avLst/>
          </a:prstGeom>
          <a:ln w="12700">
            <a:miter lim="400000"/>
          </a:ln>
        </p:spPr>
      </p:pic>
      <p:sp>
        <p:nvSpPr>
          <p:cNvPr id="491" name="선"/>
          <p:cNvSpPr/>
          <p:nvPr/>
        </p:nvSpPr>
        <p:spPr>
          <a:xfrm>
            <a:off x="902379" y="3814029"/>
            <a:ext cx="4392460" cy="1"/>
          </a:xfrm>
          <a:prstGeom prst="line">
            <a:avLst/>
          </a:prstGeom>
          <a:ln w="12700">
            <a:solidFill>
              <a:srgbClr val="929292"/>
            </a:solidFill>
            <a:custDash>
              <a:ds d="200000" sp="200000"/>
            </a:custDash>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492" name="선"/>
          <p:cNvSpPr/>
          <p:nvPr/>
        </p:nvSpPr>
        <p:spPr>
          <a:xfrm>
            <a:off x="7208875" y="4815437"/>
            <a:ext cx="4392460" cy="1"/>
          </a:xfrm>
          <a:prstGeom prst="line">
            <a:avLst/>
          </a:prstGeom>
          <a:ln w="12700">
            <a:solidFill>
              <a:srgbClr val="929292"/>
            </a:solidFill>
            <a:custDash>
              <a:ds d="200000" sp="200000"/>
            </a:custDash>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Tree>
    <p:extLst>
      <p:ext uri="{BB962C8B-B14F-4D97-AF65-F5344CB8AC3E}">
        <p14:creationId xmlns:p14="http://schemas.microsoft.com/office/powerpoint/2010/main" val="37116386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스크린샷 2019-10-25 오전 1.21.57.png" descr="스크린샷 2019-10-25 오전 1.21.57.png"/>
          <p:cNvPicPr>
            <a:picLocks noChangeAspect="1"/>
          </p:cNvPicPr>
          <p:nvPr/>
        </p:nvPicPr>
        <p:blipFill>
          <a:blip r:embed="rId3">
            <a:extLst/>
          </a:blip>
          <a:stretch>
            <a:fillRect/>
          </a:stretch>
        </p:blipFill>
        <p:spPr>
          <a:xfrm>
            <a:off x="6046007" y="1678639"/>
            <a:ext cx="5430195" cy="498992"/>
          </a:xfrm>
          <a:prstGeom prst="rect">
            <a:avLst/>
          </a:prstGeom>
          <a:ln w="12700">
            <a:miter lim="400000"/>
          </a:ln>
        </p:spPr>
      </p:pic>
      <p:pic>
        <p:nvPicPr>
          <p:cNvPr id="348" name="이미지" descr="이미지"/>
          <p:cNvPicPr>
            <a:picLocks noChangeAspect="1"/>
          </p:cNvPicPr>
          <p:nvPr/>
        </p:nvPicPr>
        <p:blipFill>
          <a:blip r:embed="rId4">
            <a:extLst/>
          </a:blip>
          <a:stretch>
            <a:fillRect/>
          </a:stretch>
        </p:blipFill>
        <p:spPr>
          <a:xfrm>
            <a:off x="7250730" y="2425408"/>
            <a:ext cx="4866928" cy="730412"/>
          </a:xfrm>
          <a:prstGeom prst="rect">
            <a:avLst/>
          </a:prstGeom>
          <a:ln w="12700">
            <a:miter lim="400000"/>
          </a:ln>
        </p:spPr>
      </p:pic>
      <p:sp>
        <p:nvSpPr>
          <p:cNvPr id="349" name="Pseudo-spin"/>
          <p:cNvSpPr txBox="1"/>
          <p:nvPr/>
        </p:nvSpPr>
        <p:spPr>
          <a:xfrm>
            <a:off x="5562143" y="2532404"/>
            <a:ext cx="1425070"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a:lvl1pPr>
          </a:lstStyle>
          <a:p>
            <a:r>
              <a:rPr dirty="0">
                <a:latin typeface="Comic Sans MS" panose="030F0702030302020204" pitchFamily="66" charset="0"/>
              </a:rPr>
              <a:t>Pseudo-spin</a:t>
            </a:r>
          </a:p>
        </p:txBody>
      </p:sp>
      <p:sp>
        <p:nvSpPr>
          <p:cNvPr id="350" name="The pseudo-spin structure is trivial in the topological perspective.…"/>
          <p:cNvSpPr txBox="1"/>
          <p:nvPr/>
        </p:nvSpPr>
        <p:spPr>
          <a:xfrm>
            <a:off x="302646" y="6902709"/>
            <a:ext cx="12399505" cy="2616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263921" indent="-263921" algn="l">
              <a:lnSpc>
                <a:spcPct val="150000"/>
              </a:lnSpc>
              <a:buSzPct val="145000"/>
              <a:buChar char="•"/>
              <a:defRPr sz="1900" b="0"/>
            </a:pPr>
            <a:r>
              <a:rPr sz="2800" dirty="0">
                <a:latin typeface="Comic Sans MS" panose="030F0702030302020204" pitchFamily="66" charset="0"/>
              </a:rPr>
              <a:t>The pseudo-spin structure is</a:t>
            </a:r>
            <a:r>
              <a:rPr lang="en-US" sz="2800" dirty="0">
                <a:latin typeface="Comic Sans MS" panose="030F0702030302020204" pitchFamily="66" charset="0"/>
              </a:rPr>
              <a:t> always </a:t>
            </a:r>
            <a:r>
              <a:rPr lang="en-US" sz="2800" dirty="0">
                <a:solidFill>
                  <a:srgbClr val="FF0000"/>
                </a:solidFill>
                <a:latin typeface="Comic Sans MS" panose="030F0702030302020204" pitchFamily="66" charset="0"/>
              </a:rPr>
              <a:t>topologically</a:t>
            </a:r>
            <a:r>
              <a:rPr sz="2800" dirty="0">
                <a:solidFill>
                  <a:srgbClr val="FF0000"/>
                </a:solidFill>
                <a:latin typeface="Comic Sans MS" panose="030F0702030302020204" pitchFamily="66" charset="0"/>
              </a:rPr>
              <a:t> </a:t>
            </a:r>
            <a:r>
              <a:rPr sz="2800" dirty="0">
                <a:solidFill>
                  <a:schemeClr val="accent5">
                    <a:hueOff val="-82419"/>
                    <a:satOff val="-9513"/>
                    <a:lumOff val="-16343"/>
                  </a:schemeClr>
                </a:solidFill>
                <a:latin typeface="Comic Sans MS" panose="030F0702030302020204" pitchFamily="66" charset="0"/>
              </a:rPr>
              <a:t>trivial</a:t>
            </a:r>
            <a:r>
              <a:rPr sz="2800" dirty="0">
                <a:latin typeface="Comic Sans MS" panose="030F0702030302020204" pitchFamily="66" charset="0"/>
              </a:rPr>
              <a:t>.</a:t>
            </a:r>
          </a:p>
          <a:p>
            <a:pPr marL="263921" indent="-263921" algn="l">
              <a:lnSpc>
                <a:spcPct val="150000"/>
              </a:lnSpc>
              <a:buSzPct val="145000"/>
              <a:buChar char="•"/>
              <a:defRPr sz="1900" b="0"/>
            </a:pPr>
            <a:r>
              <a:rPr sz="2800" dirty="0">
                <a:latin typeface="Comic Sans MS" panose="030F0702030302020204" pitchFamily="66" charset="0"/>
              </a:rPr>
              <a:t>The canted structure is due to the Bloch wave function’s </a:t>
            </a:r>
            <a:r>
              <a:rPr sz="2800" dirty="0">
                <a:solidFill>
                  <a:schemeClr val="accent5">
                    <a:hueOff val="-82419"/>
                    <a:satOff val="-9513"/>
                    <a:lumOff val="-16343"/>
                  </a:schemeClr>
                </a:solidFill>
                <a:latin typeface="Comic Sans MS" panose="030F0702030302020204" pitchFamily="66" charset="0"/>
              </a:rPr>
              <a:t>singularity</a:t>
            </a:r>
            <a:r>
              <a:rPr sz="2800" dirty="0">
                <a:latin typeface="Comic Sans MS" panose="030F0702030302020204" pitchFamily="66" charset="0"/>
              </a:rPr>
              <a:t>.</a:t>
            </a:r>
          </a:p>
          <a:p>
            <a:pPr marL="263921" indent="-263921" algn="l">
              <a:lnSpc>
                <a:spcPct val="150000"/>
              </a:lnSpc>
              <a:buSzPct val="145000"/>
              <a:buChar char="•"/>
              <a:defRPr sz="1900" b="0"/>
            </a:pPr>
            <a:r>
              <a:rPr sz="2800" dirty="0">
                <a:latin typeface="Comic Sans MS" panose="030F0702030302020204" pitchFamily="66" charset="0"/>
              </a:rPr>
              <a:t>The </a:t>
            </a:r>
            <a:r>
              <a:rPr sz="2800" dirty="0">
                <a:solidFill>
                  <a:schemeClr val="accent5">
                    <a:hueOff val="-82419"/>
                    <a:satOff val="-9513"/>
                    <a:lumOff val="-16343"/>
                  </a:schemeClr>
                </a:solidFill>
                <a:latin typeface="Comic Sans MS" panose="030F0702030302020204" pitchFamily="66" charset="0"/>
              </a:rPr>
              <a:t>strength of the singularity</a:t>
            </a:r>
            <a:r>
              <a:rPr sz="2800" dirty="0">
                <a:latin typeface="Comic Sans MS" panose="030F0702030302020204" pitchFamily="66" charset="0"/>
              </a:rPr>
              <a:t> is quantified by the maximum pseudo-spin canting angle.</a:t>
            </a:r>
          </a:p>
        </p:txBody>
      </p:sp>
      <p:sp>
        <p:nvSpPr>
          <p:cNvPr id="10"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Pseudospin canting and wave function singularity   </a:t>
            </a:r>
            <a:endParaRPr sz="4400" b="0" dirty="0">
              <a:latin typeface="Comic Sans MS" panose="030F0702030302020204" pitchFamily="66" charset="0"/>
            </a:endParaRPr>
          </a:p>
        </p:txBody>
      </p:sp>
      <p:grpSp>
        <p:nvGrpSpPr>
          <p:cNvPr id="4" name="그룹 3"/>
          <p:cNvGrpSpPr/>
          <p:nvPr/>
        </p:nvGrpSpPr>
        <p:grpSpPr>
          <a:xfrm>
            <a:off x="1116655" y="1490646"/>
            <a:ext cx="3681217" cy="2364785"/>
            <a:chOff x="1324303" y="1484111"/>
            <a:chExt cx="3681217" cy="2364785"/>
          </a:xfrm>
        </p:grpSpPr>
        <p:pic>
          <p:nvPicPr>
            <p:cNvPr id="2" name="그림 1"/>
            <p:cNvPicPr>
              <a:picLocks noChangeAspect="1"/>
            </p:cNvPicPr>
            <p:nvPr/>
          </p:nvPicPr>
          <p:blipFill>
            <a:blip r:embed="rId5"/>
            <a:stretch>
              <a:fillRect/>
            </a:stretch>
          </p:blipFill>
          <p:spPr>
            <a:xfrm>
              <a:off x="1620591" y="1484111"/>
              <a:ext cx="3310498" cy="2268081"/>
            </a:xfrm>
            <a:prstGeom prst="rect">
              <a:avLst/>
            </a:prstGeom>
          </p:spPr>
        </p:pic>
        <p:sp>
          <p:nvSpPr>
            <p:cNvPr id="3" name="타원 2"/>
            <p:cNvSpPr/>
            <p:nvPr/>
          </p:nvSpPr>
          <p:spPr>
            <a:xfrm>
              <a:off x="1324303" y="3216336"/>
              <a:ext cx="1072056" cy="617474"/>
            </a:xfrm>
            <a:prstGeom prst="ellipse">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타원 12"/>
            <p:cNvSpPr/>
            <p:nvPr/>
          </p:nvSpPr>
          <p:spPr>
            <a:xfrm>
              <a:off x="3933464" y="3231422"/>
              <a:ext cx="1072056" cy="617474"/>
            </a:xfrm>
            <a:prstGeom prst="ellipse">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6" name="그룹 5"/>
          <p:cNvGrpSpPr/>
          <p:nvPr/>
        </p:nvGrpSpPr>
        <p:grpSpPr>
          <a:xfrm>
            <a:off x="655688" y="4023770"/>
            <a:ext cx="11859430" cy="2626008"/>
            <a:chOff x="655688" y="4067895"/>
            <a:chExt cx="11859430" cy="2626008"/>
          </a:xfrm>
        </p:grpSpPr>
        <p:grpSp>
          <p:nvGrpSpPr>
            <p:cNvPr id="353" name="그룹"/>
            <p:cNvGrpSpPr/>
            <p:nvPr/>
          </p:nvGrpSpPr>
          <p:grpSpPr>
            <a:xfrm>
              <a:off x="655688" y="4067895"/>
              <a:ext cx="11859430" cy="2626007"/>
              <a:chOff x="0" y="0"/>
              <a:chExt cx="11859429" cy="2626006"/>
            </a:xfrm>
          </p:grpSpPr>
          <p:pic>
            <p:nvPicPr>
              <p:cNvPr id="351" name="스크린샷 2019-11-28 오후 3.13.32.png" descr="스크린샷 2019-11-28 오후 3.13.32.png"/>
              <p:cNvPicPr>
                <a:picLocks noChangeAspect="1"/>
              </p:cNvPicPr>
              <p:nvPr/>
            </p:nvPicPr>
            <p:blipFill>
              <a:blip r:embed="rId6">
                <a:extLst/>
              </a:blip>
              <a:stretch>
                <a:fillRect/>
              </a:stretch>
            </p:blipFill>
            <p:spPr>
              <a:xfrm>
                <a:off x="0" y="0"/>
                <a:ext cx="7793616" cy="2529597"/>
              </a:xfrm>
              <a:prstGeom prst="rect">
                <a:avLst/>
              </a:prstGeom>
              <a:ln w="12700" cap="flat">
                <a:noFill/>
                <a:miter lim="400000"/>
              </a:ln>
              <a:effectLst/>
            </p:spPr>
          </p:pic>
          <p:pic>
            <p:nvPicPr>
              <p:cNvPr id="352" name="스크린샷 2019-11-28 오후 3.13.53.png" descr="스크린샷 2019-11-28 오후 3.13.53.png"/>
              <p:cNvPicPr>
                <a:picLocks noChangeAspect="1"/>
              </p:cNvPicPr>
              <p:nvPr/>
            </p:nvPicPr>
            <p:blipFill>
              <a:blip r:embed="rId7">
                <a:extLst/>
              </a:blip>
              <a:stretch>
                <a:fillRect/>
              </a:stretch>
            </p:blipFill>
            <p:spPr>
              <a:xfrm>
                <a:off x="7701468" y="96409"/>
                <a:ext cx="4157962" cy="2529598"/>
              </a:xfrm>
              <a:prstGeom prst="rect">
                <a:avLst/>
              </a:prstGeom>
              <a:ln w="12700" cap="flat">
                <a:noFill/>
                <a:miter lim="400000"/>
              </a:ln>
              <a:effectLst/>
            </p:spPr>
          </p:pic>
        </p:grpSp>
        <p:sp>
          <p:nvSpPr>
            <p:cNvPr id="5" name="직사각형 4"/>
            <p:cNvSpPr/>
            <p:nvPr/>
          </p:nvSpPr>
          <p:spPr>
            <a:xfrm>
              <a:off x="1652683" y="6232635"/>
              <a:ext cx="2073133" cy="354348"/>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직사각형 15"/>
            <p:cNvSpPr/>
            <p:nvPr/>
          </p:nvSpPr>
          <p:spPr>
            <a:xfrm>
              <a:off x="4914080" y="6232635"/>
              <a:ext cx="3241948" cy="364858"/>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직사각형 16"/>
            <p:cNvSpPr/>
            <p:nvPr/>
          </p:nvSpPr>
          <p:spPr>
            <a:xfrm>
              <a:off x="8761104" y="6329045"/>
              <a:ext cx="3241948" cy="364858"/>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9" name="Pseudo-spin"/>
          <p:cNvSpPr txBox="1"/>
          <p:nvPr/>
        </p:nvSpPr>
        <p:spPr>
          <a:xfrm>
            <a:off x="5881684" y="6242558"/>
            <a:ext cx="1407438"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a:lvl1pPr>
          </a:lstStyle>
          <a:p>
            <a:r>
              <a:rPr lang="en-US" dirty="0">
                <a:latin typeface="Comic Sans MS" panose="030F0702030302020204" pitchFamily="66" charset="0"/>
              </a:rPr>
              <a:t>Singular FB</a:t>
            </a:r>
            <a:endParaRPr dirty="0">
              <a:latin typeface="Comic Sans MS" panose="030F0702030302020204" pitchFamily="66" charset="0"/>
            </a:endParaRPr>
          </a:p>
        </p:txBody>
      </p:sp>
      <p:sp>
        <p:nvSpPr>
          <p:cNvPr id="20" name="Pseudo-spin"/>
          <p:cNvSpPr txBox="1"/>
          <p:nvPr/>
        </p:nvSpPr>
        <p:spPr>
          <a:xfrm>
            <a:off x="1734660" y="6326727"/>
            <a:ext cx="1909177"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a:lvl1pPr>
          </a:lstStyle>
          <a:p>
            <a:r>
              <a:rPr lang="en-US" dirty="0">
                <a:latin typeface="Comic Sans MS" panose="030F0702030302020204" pitchFamily="66" charset="0"/>
              </a:rPr>
              <a:t>Non-singular FB</a:t>
            </a:r>
            <a:endParaRPr dirty="0">
              <a:latin typeface="Comic Sans MS" panose="030F0702030302020204" pitchFamily="66" charset="0"/>
            </a:endParaRPr>
          </a:p>
        </p:txBody>
      </p:sp>
      <p:sp>
        <p:nvSpPr>
          <p:cNvPr id="21" name="Pseudo-spin"/>
          <p:cNvSpPr txBox="1"/>
          <p:nvPr/>
        </p:nvSpPr>
        <p:spPr>
          <a:xfrm>
            <a:off x="9667091" y="6217238"/>
            <a:ext cx="1407438" cy="39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a:lvl1pPr>
          </a:lstStyle>
          <a:p>
            <a:r>
              <a:rPr lang="en-US" dirty="0">
                <a:latin typeface="Comic Sans MS" panose="030F0702030302020204" pitchFamily="66" charset="0"/>
              </a:rPr>
              <a:t>Singular FB</a:t>
            </a:r>
            <a:endParaRPr dirty="0">
              <a:latin typeface="Comic Sans MS" panose="030F0702030302020204" pitchFamily="66" charset="0"/>
            </a:endParaRPr>
          </a:p>
        </p:txBody>
      </p:sp>
      <p:sp>
        <p:nvSpPr>
          <p:cNvPr id="7" name="타원 6"/>
          <p:cNvSpPr/>
          <p:nvPr/>
        </p:nvSpPr>
        <p:spPr>
          <a:xfrm>
            <a:off x="2785241" y="2764220"/>
            <a:ext cx="540000" cy="288000"/>
          </a:xfrm>
          <a:prstGeom prst="ellipse">
            <a:avLst/>
          </a:prstGeom>
          <a:noFill/>
          <a:ln w="381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22728523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Pseudospin canting and LL spreading   </a:t>
            </a:r>
            <a:endParaRPr sz="4400" b="0" dirty="0">
              <a:latin typeface="Comic Sans MS" panose="030F0702030302020204" pitchFamily="66" charset="0"/>
            </a:endParaRPr>
          </a:p>
        </p:txBody>
      </p:sp>
      <p:pic>
        <p:nvPicPr>
          <p:cNvPr id="22" name="그림 21"/>
          <p:cNvPicPr>
            <a:picLocks noChangeAspect="1"/>
          </p:cNvPicPr>
          <p:nvPr/>
        </p:nvPicPr>
        <p:blipFill>
          <a:blip r:embed="rId3"/>
          <a:stretch>
            <a:fillRect/>
          </a:stretch>
        </p:blipFill>
        <p:spPr>
          <a:xfrm>
            <a:off x="6184397" y="2835623"/>
            <a:ext cx="2503908" cy="2214678"/>
          </a:xfrm>
          <a:prstGeom prst="rect">
            <a:avLst/>
          </a:prstGeom>
        </p:spPr>
      </p:pic>
      <p:grpSp>
        <p:nvGrpSpPr>
          <p:cNvPr id="23" name="그룹 22"/>
          <p:cNvGrpSpPr/>
          <p:nvPr/>
        </p:nvGrpSpPr>
        <p:grpSpPr>
          <a:xfrm>
            <a:off x="861846" y="6425784"/>
            <a:ext cx="10633604" cy="2250505"/>
            <a:chOff x="-325821" y="4607495"/>
            <a:chExt cx="10633604" cy="2250505"/>
          </a:xfrm>
        </p:grpSpPr>
        <p:pic>
          <p:nvPicPr>
            <p:cNvPr id="24" name="그림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441" y="4607495"/>
              <a:ext cx="7611342" cy="2250505"/>
            </a:xfrm>
            <a:prstGeom prst="rect">
              <a:avLst/>
            </a:prstGeom>
          </p:spPr>
        </p:pic>
        <p:sp>
          <p:nvSpPr>
            <p:cNvPr id="25" name="TextBox 24"/>
            <p:cNvSpPr txBox="1"/>
            <p:nvPr/>
          </p:nvSpPr>
          <p:spPr>
            <a:xfrm>
              <a:off x="-325821" y="5363600"/>
              <a:ext cx="2589441" cy="830997"/>
            </a:xfrm>
            <a:prstGeom prst="rect">
              <a:avLst/>
            </a:prstGeom>
            <a:noFill/>
          </p:spPr>
          <p:txBody>
            <a:bodyPr wrap="square" rtlCol="0">
              <a:spAutoFit/>
            </a:bodyPr>
            <a:lstStyle/>
            <a:p>
              <a:r>
                <a:rPr lang="en-US" altLang="ko-KR" b="0" dirty="0">
                  <a:latin typeface="Comic Sans MS" panose="030F0702030302020204" pitchFamily="66" charset="0"/>
                  <a:ea typeface="HY목각파임B" panose="02030600000101010101" pitchFamily="18" charset="-127"/>
                </a:rPr>
                <a:t>Landau level spreading</a:t>
              </a:r>
              <a:endParaRPr lang="ko-KR" altLang="en-US" sz="2400" b="0" dirty="0">
                <a:latin typeface="Comic Sans MS" panose="030F0702030302020204" pitchFamily="66" charset="0"/>
                <a:ea typeface="HY목각파임B" panose="02030600000101010101" pitchFamily="18" charset="-127"/>
              </a:endParaRPr>
            </a:p>
          </p:txBody>
        </p:sp>
      </p:grpSp>
      <p:grpSp>
        <p:nvGrpSpPr>
          <p:cNvPr id="26" name="그룹 25"/>
          <p:cNvGrpSpPr/>
          <p:nvPr/>
        </p:nvGrpSpPr>
        <p:grpSpPr>
          <a:xfrm>
            <a:off x="1292769" y="5133349"/>
            <a:ext cx="10931642" cy="3556679"/>
            <a:chOff x="105102" y="3315060"/>
            <a:chExt cx="10931642" cy="3556679"/>
          </a:xfrm>
        </p:grpSpPr>
        <p:grpSp>
          <p:nvGrpSpPr>
            <p:cNvPr id="27" name="그룹 26"/>
            <p:cNvGrpSpPr/>
            <p:nvPr/>
          </p:nvGrpSpPr>
          <p:grpSpPr>
            <a:xfrm>
              <a:off x="105102" y="3315060"/>
              <a:ext cx="10931642" cy="3556679"/>
              <a:chOff x="105102" y="3315060"/>
              <a:chExt cx="10931642" cy="3556679"/>
            </a:xfrm>
          </p:grpSpPr>
          <p:pic>
            <p:nvPicPr>
              <p:cNvPr id="30" name="그림 29"/>
              <p:cNvPicPr>
                <a:picLocks noChangeAspect="1"/>
              </p:cNvPicPr>
              <p:nvPr/>
            </p:nvPicPr>
            <p:blipFill>
              <a:blip r:embed="rId5"/>
              <a:stretch>
                <a:fillRect/>
              </a:stretch>
            </p:blipFill>
            <p:spPr>
              <a:xfrm>
                <a:off x="2191417" y="3327712"/>
                <a:ext cx="8845327" cy="3544027"/>
              </a:xfrm>
              <a:prstGeom prst="rect">
                <a:avLst/>
              </a:prstGeom>
            </p:spPr>
          </p:pic>
          <p:sp>
            <p:nvSpPr>
              <p:cNvPr id="31" name="TextBox 30"/>
              <p:cNvSpPr txBox="1"/>
              <p:nvPr/>
            </p:nvSpPr>
            <p:spPr>
              <a:xfrm>
                <a:off x="105102" y="3315060"/>
                <a:ext cx="2301765" cy="830997"/>
              </a:xfrm>
              <a:prstGeom prst="rect">
                <a:avLst/>
              </a:prstGeom>
              <a:noFill/>
            </p:spPr>
            <p:txBody>
              <a:bodyPr wrap="square" rtlCol="0">
                <a:spAutoFit/>
              </a:bodyPr>
              <a:lstStyle/>
              <a:p>
                <a:r>
                  <a:rPr lang="en-US" altLang="ko-KR" sz="2400" b="0" dirty="0">
                    <a:latin typeface="Comic Sans MS" panose="030F0702030302020204" pitchFamily="66" charset="0"/>
                    <a:ea typeface="HY목각파임B" panose="02030600000101010101" pitchFamily="18" charset="-127"/>
                  </a:rPr>
                  <a:t>Maximum canting angle</a:t>
                </a:r>
                <a:endParaRPr lang="ko-KR" altLang="en-US" sz="2400" b="0" dirty="0">
                  <a:latin typeface="Comic Sans MS" panose="030F0702030302020204" pitchFamily="66" charset="0"/>
                  <a:ea typeface="HY목각파임B" panose="02030600000101010101" pitchFamily="18" charset="-127"/>
                </a:endParaRPr>
              </a:p>
            </p:txBody>
          </p:sp>
          <p:sp>
            <p:nvSpPr>
              <p:cNvPr id="32" name="TextBox 31"/>
              <p:cNvSpPr txBox="1"/>
              <p:nvPr/>
            </p:nvSpPr>
            <p:spPr>
              <a:xfrm>
                <a:off x="105102" y="5512864"/>
                <a:ext cx="2158517" cy="461665"/>
              </a:xfrm>
              <a:prstGeom prst="rect">
                <a:avLst/>
              </a:prstGeom>
              <a:noFill/>
            </p:spPr>
            <p:txBody>
              <a:bodyPr wrap="square" rtlCol="0">
                <a:spAutoFit/>
              </a:bodyPr>
              <a:lstStyle/>
              <a:p>
                <a:r>
                  <a:rPr lang="en-US" altLang="ko-KR" b="0" dirty="0">
                    <a:latin typeface="Comic Sans MS" panose="030F0702030302020204" pitchFamily="66" charset="0"/>
                    <a:ea typeface="HY목각파임B" panose="02030600000101010101" pitchFamily="18" charset="-127"/>
                  </a:rPr>
                  <a:t>Pseudo spin</a:t>
                </a:r>
                <a:endParaRPr lang="ko-KR" altLang="en-US" sz="2400" b="0" dirty="0">
                  <a:latin typeface="Comic Sans MS" panose="030F0702030302020204" pitchFamily="66" charset="0"/>
                  <a:ea typeface="HY목각파임B" panose="02030600000101010101" pitchFamily="18" charset="-127"/>
                </a:endParaRPr>
              </a:p>
            </p:txBody>
          </p:sp>
        </p:grpSp>
        <p:sp>
          <p:nvSpPr>
            <p:cNvPr id="28" name="원호 27"/>
            <p:cNvSpPr/>
            <p:nvPr/>
          </p:nvSpPr>
          <p:spPr>
            <a:xfrm>
              <a:off x="6493008" y="3461688"/>
              <a:ext cx="414938" cy="779899"/>
            </a:xfrm>
            <a:prstGeom prst="arc">
              <a:avLst>
                <a:gd name="adj1" fmla="val 16200000"/>
                <a:gd name="adj2" fmla="val 1861983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b="0">
                <a:latin typeface="Comic Sans MS" panose="030F0702030302020204" pitchFamily="66" charset="0"/>
              </a:endParaRPr>
            </a:p>
          </p:txBody>
        </p:sp>
        <p:pic>
          <p:nvPicPr>
            <p:cNvPr id="29" name="그림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0433" y="3673161"/>
              <a:ext cx="278793" cy="114797"/>
            </a:xfrm>
            <a:prstGeom prst="rect">
              <a:avLst/>
            </a:prstGeom>
          </p:spPr>
        </p:pic>
      </p:grpSp>
    </p:spTree>
    <p:extLst>
      <p:ext uri="{BB962C8B-B14F-4D97-AF65-F5344CB8AC3E}">
        <p14:creationId xmlns:p14="http://schemas.microsoft.com/office/powerpoint/2010/main" val="25536744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3.32031E-6 1.14583E-6 L -0.00244 -0.33724 " pathEditMode="relative" rAng="0" ptsTypes="AA">
                                      <p:cBhvr>
                                        <p:cTn id="9" dur="2000" fill="hold"/>
                                        <p:tgtEl>
                                          <p:spTgt spid="26"/>
                                        </p:tgtEl>
                                        <p:attrNameLst>
                                          <p:attrName>ppt_x</p:attrName>
                                          <p:attrName>ppt_y</p:attrName>
                                        </p:attrNameLst>
                                      </p:cBhvr>
                                      <p:rCtr x="-122" y="-16862"/>
                                    </p:animMotion>
                                  </p:childTnLst>
                                </p:cTn>
                              </p:par>
                              <p:par>
                                <p:cTn id="10" presetID="22" presetClass="entr" presetSubtype="4"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eneralized Onsager’s quantization rule"/>
          <p:cNvSpPr txBox="1"/>
          <p:nvPr/>
        </p:nvSpPr>
        <p:spPr>
          <a:xfrm>
            <a:off x="0" y="37180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Pseudospin canting and quantum distance   </a:t>
            </a:r>
            <a:endParaRPr sz="4400" b="0" dirty="0">
              <a:latin typeface="Comic Sans MS" panose="030F0702030302020204" pitchFamily="66" charset="0"/>
            </a:endParaRPr>
          </a:p>
        </p:txBody>
      </p:sp>
      <p:sp>
        <p:nvSpPr>
          <p:cNvPr id="3" name="TextBox 2"/>
          <p:cNvSpPr txBox="1"/>
          <p:nvPr/>
        </p:nvSpPr>
        <p:spPr>
          <a:xfrm>
            <a:off x="2151576" y="1272736"/>
            <a:ext cx="860797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ko-KR" sz="2800" b="0" dirty="0">
                <a:latin typeface="Comic Sans MS" panose="030F0702030302020204" pitchFamily="66" charset="0"/>
              </a:rPr>
              <a:t>Hilbert-Schmidt quantum distance: </a:t>
            </a:r>
            <a:r>
              <a:rPr lang="en-US" altLang="ko-KR" sz="2800" b="0" dirty="0" err="1">
                <a:latin typeface="Comic Sans MS" panose="030F0702030302020204" pitchFamily="66" charset="0"/>
              </a:rPr>
              <a:t>d</a:t>
            </a:r>
            <a:r>
              <a:rPr lang="en-US" altLang="ko-KR" sz="2800" b="0" baseline="-25000" dirty="0" err="1">
                <a:latin typeface="Comic Sans MS" panose="030F0702030302020204" pitchFamily="66" charset="0"/>
              </a:rPr>
              <a:t>HS</a:t>
            </a:r>
            <a:r>
              <a:rPr lang="en-US" altLang="ko-KR" sz="2800" b="0" dirty="0">
                <a:latin typeface="Comic Sans MS" panose="030F0702030302020204" pitchFamily="66" charset="0"/>
              </a:rPr>
              <a:t>   </a:t>
            </a:r>
          </a:p>
        </p:txBody>
      </p:sp>
      <p:grpSp>
        <p:nvGrpSpPr>
          <p:cNvPr id="4" name="그룹 3"/>
          <p:cNvGrpSpPr/>
          <p:nvPr/>
        </p:nvGrpSpPr>
        <p:grpSpPr>
          <a:xfrm>
            <a:off x="304999" y="1995191"/>
            <a:ext cx="5062031" cy="4193366"/>
            <a:chOff x="413859" y="2417379"/>
            <a:chExt cx="5062031" cy="4193366"/>
          </a:xfrm>
        </p:grpSpPr>
        <p:grpSp>
          <p:nvGrpSpPr>
            <p:cNvPr id="28" name="그룹"/>
            <p:cNvGrpSpPr/>
            <p:nvPr/>
          </p:nvGrpSpPr>
          <p:grpSpPr>
            <a:xfrm>
              <a:off x="413859" y="2417379"/>
              <a:ext cx="5062031" cy="4193366"/>
              <a:chOff x="0" y="0"/>
              <a:chExt cx="8775234" cy="7725914"/>
            </a:xfrm>
          </p:grpSpPr>
          <p:grpSp>
            <p:nvGrpSpPr>
              <p:cNvPr id="29" name="그룹"/>
              <p:cNvGrpSpPr/>
              <p:nvPr/>
            </p:nvGrpSpPr>
            <p:grpSpPr>
              <a:xfrm>
                <a:off x="0" y="0"/>
                <a:ext cx="8775234" cy="7725914"/>
                <a:chOff x="0" y="0"/>
                <a:chExt cx="8775233" cy="7725913"/>
              </a:xfrm>
            </p:grpSpPr>
            <p:grpSp>
              <p:nvGrpSpPr>
                <p:cNvPr id="31" name="그룹"/>
                <p:cNvGrpSpPr/>
                <p:nvPr/>
              </p:nvGrpSpPr>
              <p:grpSpPr>
                <a:xfrm>
                  <a:off x="0" y="138448"/>
                  <a:ext cx="8775234" cy="7587466"/>
                  <a:chOff x="0" y="0"/>
                  <a:chExt cx="8775233" cy="7587464"/>
                </a:xfrm>
              </p:grpSpPr>
              <p:pic>
                <p:nvPicPr>
                  <p:cNvPr id="34" name="이미지" descr="이미지"/>
                  <p:cNvPicPr>
                    <a:picLocks noChangeAspect="1"/>
                  </p:cNvPicPr>
                  <p:nvPr/>
                </p:nvPicPr>
                <p:blipFill>
                  <a:blip r:embed="rId3">
                    <a:extLst/>
                  </a:blip>
                  <a:stretch>
                    <a:fillRect/>
                  </a:stretch>
                </p:blipFill>
                <p:spPr>
                  <a:xfrm>
                    <a:off x="0" y="0"/>
                    <a:ext cx="8775234" cy="7587465"/>
                  </a:xfrm>
                  <a:prstGeom prst="rect">
                    <a:avLst/>
                  </a:prstGeom>
                  <a:ln w="12700" cap="flat">
                    <a:noFill/>
                    <a:miter lim="400000"/>
                  </a:ln>
                  <a:effectLst/>
                </p:spPr>
              </p:pic>
              <p:sp>
                <p:nvSpPr>
                  <p:cNvPr id="35" name="원"/>
                  <p:cNvSpPr/>
                  <p:nvPr/>
                </p:nvSpPr>
                <p:spPr>
                  <a:xfrm>
                    <a:off x="4596005" y="4544361"/>
                    <a:ext cx="324514" cy="324514"/>
                  </a:xfrm>
                  <a:prstGeom prst="ellipse">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sz="1800"/>
                  </a:p>
                </p:txBody>
              </p:sp>
            </p:grpSp>
            <p:sp>
              <p:nvSpPr>
                <p:cNvPr id="32" name="사각형"/>
                <p:cNvSpPr/>
                <p:nvPr/>
              </p:nvSpPr>
              <p:spPr>
                <a:xfrm>
                  <a:off x="5168890" y="0"/>
                  <a:ext cx="1807658" cy="180765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800"/>
                </a:p>
              </p:txBody>
            </p:sp>
            <p:sp>
              <p:nvSpPr>
                <p:cNvPr id="33" name="사각형"/>
                <p:cNvSpPr/>
                <p:nvPr/>
              </p:nvSpPr>
              <p:spPr>
                <a:xfrm>
                  <a:off x="280471" y="0"/>
                  <a:ext cx="1807658" cy="180765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800"/>
                </a:p>
              </p:txBody>
            </p:sp>
          </p:grpSp>
          <p:sp>
            <p:nvSpPr>
              <p:cNvPr id="30" name="타원형"/>
              <p:cNvSpPr/>
              <p:nvPr/>
            </p:nvSpPr>
            <p:spPr>
              <a:xfrm>
                <a:off x="4079277" y="4336454"/>
                <a:ext cx="1412749" cy="875699"/>
              </a:xfrm>
              <a:prstGeom prst="ellipse">
                <a:avLst/>
              </a:prstGeom>
              <a:noFill/>
              <a:ln w="76200" cap="flat">
                <a:solidFill>
                  <a:srgbClr val="000000"/>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800"/>
              </a:p>
            </p:txBody>
          </p:sp>
        </p:grpSp>
        <p:sp>
          <p:nvSpPr>
            <p:cNvPr id="36" name="k"/>
            <p:cNvSpPr txBox="1"/>
            <p:nvPr/>
          </p:nvSpPr>
          <p:spPr>
            <a:xfrm>
              <a:off x="2260436" y="4658975"/>
              <a:ext cx="478812"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825500">
                <a:lnSpc>
                  <a:spcPct val="100000"/>
                </a:lnSpc>
                <a:spcBef>
                  <a:spcPts val="0"/>
                </a:spcBef>
                <a:defRPr sz="5000">
                  <a:latin typeface="Times New Roman"/>
                  <a:ea typeface="Times New Roman"/>
                  <a:cs typeface="Times New Roman"/>
                  <a:sym typeface="Times New Roman"/>
                </a:defRPr>
              </a:lvl1pPr>
            </a:lstStyle>
            <a:p>
              <a:r>
                <a:rPr sz="2800" dirty="0"/>
                <a:t>k</a:t>
              </a:r>
            </a:p>
          </p:txBody>
        </p:sp>
        <p:sp>
          <p:nvSpPr>
            <p:cNvPr id="37" name="k’"/>
            <p:cNvSpPr txBox="1"/>
            <p:nvPr/>
          </p:nvSpPr>
          <p:spPr>
            <a:xfrm>
              <a:off x="3557545" y="4660235"/>
              <a:ext cx="583533"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825500">
                <a:lnSpc>
                  <a:spcPct val="100000"/>
                </a:lnSpc>
                <a:spcBef>
                  <a:spcPts val="0"/>
                </a:spcBef>
                <a:defRPr sz="5000">
                  <a:latin typeface="Times New Roman"/>
                  <a:ea typeface="Times New Roman"/>
                  <a:cs typeface="Times New Roman"/>
                  <a:sym typeface="Times New Roman"/>
                </a:defRPr>
              </a:lvl1pPr>
            </a:lstStyle>
            <a:p>
              <a:r>
                <a:rPr sz="2800" dirty="0"/>
                <a:t>k’</a:t>
              </a:r>
            </a:p>
          </p:txBody>
        </p:sp>
        <p:sp>
          <p:nvSpPr>
            <p:cNvPr id="38" name="원"/>
            <p:cNvSpPr/>
            <p:nvPr/>
          </p:nvSpPr>
          <p:spPr>
            <a:xfrm flipV="1">
              <a:off x="2724967" y="4876162"/>
              <a:ext cx="180000" cy="180000"/>
            </a:xfrm>
            <a:prstGeom prst="ellipse">
              <a:avLst/>
            </a:prstGeom>
            <a:solidFill>
              <a:srgbClr val="00FDFF"/>
            </a:solidFill>
            <a:ln w="12700">
              <a:miter lim="400000"/>
            </a:ln>
          </p:spPr>
          <p:txBody>
            <a:bodyPr lIns="50800" tIns="50800" rIns="50800" bIns="50800" anchor="ctr"/>
            <a:lstStyle/>
            <a:p>
              <a:pPr algn="ctr" defTabSz="825500">
                <a:lnSpc>
                  <a:spcPct val="100000"/>
                </a:lnSpc>
                <a:spcBef>
                  <a:spcPts val="0"/>
                </a:spcBef>
                <a:defRPr sz="5000">
                  <a:solidFill>
                    <a:srgbClr val="FFFFFF"/>
                  </a:solidFill>
                  <a:latin typeface="Helvetica Neue Light"/>
                  <a:ea typeface="Helvetica Neue Light"/>
                  <a:cs typeface="Helvetica Neue Light"/>
                  <a:sym typeface="Helvetica Neue Light"/>
                </a:defRPr>
              </a:pPr>
              <a:endParaRPr/>
            </a:p>
          </p:txBody>
        </p:sp>
        <p:sp>
          <p:nvSpPr>
            <p:cNvPr id="39" name="원"/>
            <p:cNvSpPr/>
            <p:nvPr/>
          </p:nvSpPr>
          <p:spPr>
            <a:xfrm>
              <a:off x="3509652" y="5021513"/>
              <a:ext cx="110350" cy="103830"/>
            </a:xfrm>
            <a:prstGeom prst="ellipse">
              <a:avLst/>
            </a:prstGeom>
            <a:solidFill>
              <a:srgbClr val="00FDFF"/>
            </a:solidFill>
            <a:ln w="12700">
              <a:miter lim="400000"/>
            </a:ln>
          </p:spPr>
          <p:txBody>
            <a:bodyPr lIns="50800" tIns="50800" rIns="50800" bIns="50800" anchor="ctr"/>
            <a:lstStyle/>
            <a:p>
              <a:pPr algn="ctr" defTabSz="825500">
                <a:lnSpc>
                  <a:spcPct val="100000"/>
                </a:lnSpc>
                <a:spcBef>
                  <a:spcPts val="0"/>
                </a:spcBef>
                <a:defRPr sz="5000">
                  <a:solidFill>
                    <a:srgbClr val="FFFFFF"/>
                  </a:solidFill>
                  <a:latin typeface="Helvetica Neue Light"/>
                  <a:ea typeface="Helvetica Neue Light"/>
                  <a:cs typeface="Helvetica Neue Light"/>
                  <a:sym typeface="Helvetica Neue Light"/>
                </a:defRPr>
              </a:pPr>
              <a:endParaRPr/>
            </a:p>
          </p:txBody>
        </p:sp>
        <p:sp>
          <p:nvSpPr>
            <p:cNvPr id="40" name="선"/>
            <p:cNvSpPr/>
            <p:nvPr/>
          </p:nvSpPr>
          <p:spPr>
            <a:xfrm>
              <a:off x="2883005" y="4990581"/>
              <a:ext cx="606553" cy="95147"/>
            </a:xfrm>
            <a:prstGeom prst="line">
              <a:avLst/>
            </a:prstGeom>
            <a:ln w="38100">
              <a:solidFill>
                <a:srgbClr val="0433FF"/>
              </a:solidFill>
              <a:miter lim="400000"/>
              <a:headEnd type="triangle"/>
              <a:tailEnd type="triangle"/>
            </a:ln>
          </p:spPr>
          <p:txBody>
            <a:bodyPr lIns="50800" tIns="50800" rIns="50800" bIns="50800" anchor="ctr"/>
            <a:lstStyle/>
            <a:p>
              <a:pPr algn="ctr" defTabSz="825500">
                <a:lnSpc>
                  <a:spcPct val="100000"/>
                </a:lnSpc>
                <a:spcBef>
                  <a:spcPts val="0"/>
                </a:spcBef>
                <a:defRPr sz="5000">
                  <a:latin typeface="Helvetica Neue Light"/>
                  <a:ea typeface="Helvetica Neue Light"/>
                  <a:cs typeface="Helvetica Neue Light"/>
                  <a:sym typeface="Helvetica Neue Light"/>
                </a:defRPr>
              </a:pPr>
              <a:endParaRPr/>
            </a:p>
          </p:txBody>
        </p:sp>
        <p:sp>
          <p:nvSpPr>
            <p:cNvPr id="41" name="원"/>
            <p:cNvSpPr/>
            <p:nvPr/>
          </p:nvSpPr>
          <p:spPr>
            <a:xfrm flipV="1">
              <a:off x="3497480" y="4976010"/>
              <a:ext cx="180000" cy="180000"/>
            </a:xfrm>
            <a:prstGeom prst="ellipse">
              <a:avLst/>
            </a:prstGeom>
            <a:solidFill>
              <a:srgbClr val="00FDFF"/>
            </a:solidFill>
            <a:ln w="12700">
              <a:miter lim="400000"/>
            </a:ln>
          </p:spPr>
          <p:txBody>
            <a:bodyPr lIns="50800" tIns="50800" rIns="50800" bIns="50800" anchor="ctr"/>
            <a:lstStyle/>
            <a:p>
              <a:pPr algn="ctr" defTabSz="825500">
                <a:lnSpc>
                  <a:spcPct val="100000"/>
                </a:lnSpc>
                <a:spcBef>
                  <a:spcPts val="0"/>
                </a:spcBef>
                <a:defRPr sz="5000">
                  <a:solidFill>
                    <a:srgbClr val="FFFFFF"/>
                  </a:solidFill>
                  <a:latin typeface="Helvetica Neue Light"/>
                  <a:ea typeface="Helvetica Neue Light"/>
                  <a:cs typeface="Helvetica Neue Light"/>
                  <a:sym typeface="Helvetica Neue Light"/>
                </a:defRPr>
              </a:pPr>
              <a:endParaRPr/>
            </a:p>
          </p:txBody>
        </p:sp>
      </p:grpSp>
      <p:pic>
        <p:nvPicPr>
          <p:cNvPr id="42" name="스크린샷 2019-10-25 오전 2.01.35.png" descr="스크린샷 2019-10-25 오전 2.01.35.png"/>
          <p:cNvPicPr>
            <a:picLocks noChangeAspect="1"/>
          </p:cNvPicPr>
          <p:nvPr/>
        </p:nvPicPr>
        <p:blipFill>
          <a:blip r:embed="rId4">
            <a:extLst/>
          </a:blip>
          <a:stretch>
            <a:fillRect/>
          </a:stretch>
        </p:blipFill>
        <p:spPr>
          <a:xfrm>
            <a:off x="7229886" y="2407780"/>
            <a:ext cx="4292973" cy="948190"/>
          </a:xfrm>
          <a:prstGeom prst="rect">
            <a:avLst/>
          </a:prstGeom>
          <a:ln w="28575">
            <a:solidFill>
              <a:srgbClr val="FF0000"/>
            </a:solidFill>
            <a:miter lim="400000"/>
          </a:ln>
        </p:spPr>
      </p:pic>
      <p:sp>
        <p:nvSpPr>
          <p:cNvPr id="44" name="선"/>
          <p:cNvSpPr/>
          <p:nvPr/>
        </p:nvSpPr>
        <p:spPr>
          <a:xfrm flipV="1">
            <a:off x="3158683" y="2913079"/>
            <a:ext cx="3943049" cy="1660189"/>
          </a:xfrm>
          <a:prstGeom prst="line">
            <a:avLst/>
          </a:prstGeom>
          <a:ln w="38100">
            <a:solidFill>
              <a:srgbClr val="000000"/>
            </a:solidFill>
            <a:custDash>
              <a:ds d="200000" sp="200000"/>
            </a:custDash>
            <a:miter lim="400000"/>
            <a:tailEnd type="stealth"/>
          </a:ln>
        </p:spPr>
        <p:txBody>
          <a:bodyPr lIns="50800" tIns="50800" rIns="50800" bIns="50800" anchor="ctr"/>
          <a:lstStyle/>
          <a:p>
            <a:pPr algn="ctr" defTabSz="825500">
              <a:lnSpc>
                <a:spcPct val="100000"/>
              </a:lnSpc>
              <a:spcBef>
                <a:spcPts val="0"/>
              </a:spcBef>
              <a:defRPr sz="5000">
                <a:latin typeface="Helvetica Neue Light"/>
                <a:ea typeface="Helvetica Neue Light"/>
                <a:cs typeface="Helvetica Neue Light"/>
                <a:sym typeface="Helvetica Neue Light"/>
              </a:defRPr>
            </a:pPr>
            <a:endParaRPr/>
          </a:p>
        </p:txBody>
      </p:sp>
      <p:grpSp>
        <p:nvGrpSpPr>
          <p:cNvPr id="5" name="그룹 4"/>
          <p:cNvGrpSpPr/>
          <p:nvPr/>
        </p:nvGrpSpPr>
        <p:grpSpPr>
          <a:xfrm>
            <a:off x="304999" y="6681918"/>
            <a:ext cx="12262839" cy="2973110"/>
            <a:chOff x="304999" y="6681918"/>
            <a:chExt cx="12262839" cy="2973110"/>
          </a:xfrm>
        </p:grpSpPr>
        <p:pic>
          <p:nvPicPr>
            <p:cNvPr id="46" name="스크린샷 2019-11-28 오후 3.14.49.png" descr="스크린샷 2019-11-28 오후 3.14.49.png"/>
            <p:cNvPicPr>
              <a:picLocks noChangeAspect="1"/>
            </p:cNvPicPr>
            <p:nvPr/>
          </p:nvPicPr>
          <p:blipFill>
            <a:blip r:embed="rId5">
              <a:extLst/>
            </a:blip>
            <a:stretch>
              <a:fillRect/>
            </a:stretch>
          </p:blipFill>
          <p:spPr>
            <a:xfrm>
              <a:off x="8563905" y="6681918"/>
              <a:ext cx="4003933" cy="2973110"/>
            </a:xfrm>
            <a:prstGeom prst="rect">
              <a:avLst/>
            </a:prstGeom>
            <a:ln w="12700">
              <a:miter lim="400000"/>
            </a:ln>
          </p:spPr>
        </p:pic>
        <p:pic>
          <p:nvPicPr>
            <p:cNvPr id="47" name="스크린샷 2019-11-28 오후 10.32.57.png" descr="스크린샷 2019-11-28 오후 10.32.57.png"/>
            <p:cNvPicPr>
              <a:picLocks noChangeAspect="1"/>
            </p:cNvPicPr>
            <p:nvPr/>
          </p:nvPicPr>
          <p:blipFill>
            <a:blip r:embed="rId6">
              <a:extLst/>
            </a:blip>
            <a:stretch>
              <a:fillRect/>
            </a:stretch>
          </p:blipFill>
          <p:spPr>
            <a:xfrm>
              <a:off x="304999" y="6681918"/>
              <a:ext cx="4263260" cy="2799899"/>
            </a:xfrm>
            <a:prstGeom prst="rect">
              <a:avLst/>
            </a:prstGeom>
            <a:ln w="12700">
              <a:miter lim="400000"/>
            </a:ln>
          </p:spPr>
        </p:pic>
        <p:grpSp>
          <p:nvGrpSpPr>
            <p:cNvPr id="49" name="그룹 48"/>
            <p:cNvGrpSpPr/>
            <p:nvPr/>
          </p:nvGrpSpPr>
          <p:grpSpPr>
            <a:xfrm>
              <a:off x="4568259" y="7818235"/>
              <a:ext cx="3820098" cy="731471"/>
              <a:chOff x="4300645" y="6951162"/>
              <a:chExt cx="4437210" cy="793935"/>
            </a:xfrm>
          </p:grpSpPr>
          <p:pic>
            <p:nvPicPr>
              <p:cNvPr id="50" name="스크린샷 2019-11-28 오후 3.26.33.png" descr="스크린샷 2019-11-28 오후 3.26.33.png"/>
              <p:cNvPicPr>
                <a:picLocks noChangeAspect="1"/>
              </p:cNvPicPr>
              <p:nvPr/>
            </p:nvPicPr>
            <p:blipFill>
              <a:blip r:embed="rId7">
                <a:extLst/>
              </a:blip>
              <a:stretch>
                <a:fillRect/>
              </a:stretch>
            </p:blipFill>
            <p:spPr>
              <a:xfrm>
                <a:off x="4447072" y="6970788"/>
                <a:ext cx="4144357" cy="754683"/>
              </a:xfrm>
              <a:prstGeom prst="rect">
                <a:avLst/>
              </a:prstGeom>
              <a:ln w="12700">
                <a:miter lim="400000"/>
              </a:ln>
            </p:spPr>
          </p:pic>
          <p:sp>
            <p:nvSpPr>
              <p:cNvPr id="51" name="직사각형"/>
              <p:cNvSpPr/>
              <p:nvPr/>
            </p:nvSpPr>
            <p:spPr>
              <a:xfrm>
                <a:off x="4300645" y="6951162"/>
                <a:ext cx="4437210" cy="793935"/>
              </a:xfrm>
              <a:prstGeom prst="rect">
                <a:avLst/>
              </a:prstGeom>
              <a:ln w="254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grpSp>
      <p:sp>
        <p:nvSpPr>
          <p:cNvPr id="48" name="TextBox 47">
            <a:extLst>
              <a:ext uri="{FF2B5EF4-FFF2-40B4-BE49-F238E27FC236}">
                <a16:creationId xmlns:a16="http://schemas.microsoft.com/office/drawing/2014/main" id="{663ABA43-A889-46B6-958D-0531A322CB67}"/>
              </a:ext>
            </a:extLst>
          </p:cNvPr>
          <p:cNvSpPr txBox="1"/>
          <p:nvPr/>
        </p:nvSpPr>
        <p:spPr>
          <a:xfrm>
            <a:off x="7101732" y="4288081"/>
            <a:ext cx="57404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ko-KR" sz="2800" b="0" dirty="0">
                <a:latin typeface="Comic Sans MS" panose="030F0702030302020204" pitchFamily="66" charset="0"/>
              </a:rPr>
              <a:t>Larger canting of pseudospins</a:t>
            </a:r>
          </a:p>
          <a:p>
            <a:r>
              <a:rPr lang="en-US" altLang="ko-KR" sz="2800" b="0" dirty="0">
                <a:latin typeface="Comic Sans MS" panose="030F0702030302020204" pitchFamily="66" charset="0"/>
                <a:sym typeface="Wingdings" panose="05000000000000000000" pitchFamily="2" charset="2"/>
              </a:rPr>
              <a:t></a:t>
            </a:r>
            <a:r>
              <a:rPr lang="en-US" altLang="ko-KR" sz="2800" b="0" dirty="0">
                <a:latin typeface="Comic Sans MS" panose="030F0702030302020204" pitchFamily="66" charset="0"/>
              </a:rPr>
              <a:t> Larger </a:t>
            </a:r>
            <a:r>
              <a:rPr lang="en-US" altLang="ko-KR" sz="2800" b="0" dirty="0" err="1">
                <a:latin typeface="Comic Sans MS" panose="030F0702030302020204" pitchFamily="66" charset="0"/>
              </a:rPr>
              <a:t>d</a:t>
            </a:r>
            <a:r>
              <a:rPr lang="en-US" altLang="ko-KR" sz="2800" b="0" baseline="-25000" dirty="0" err="1">
                <a:latin typeface="Comic Sans MS" panose="030F0702030302020204" pitchFamily="66" charset="0"/>
              </a:rPr>
              <a:t>HS</a:t>
            </a:r>
            <a:r>
              <a:rPr lang="en-US" altLang="ko-KR" sz="2800" b="0" dirty="0">
                <a:latin typeface="Comic Sans MS" panose="030F0702030302020204" pitchFamily="66" charset="0"/>
              </a:rPr>
              <a:t> of wave functions</a:t>
            </a:r>
          </a:p>
        </p:txBody>
      </p:sp>
      <p:grpSp>
        <p:nvGrpSpPr>
          <p:cNvPr id="8" name="그룹 7">
            <a:extLst>
              <a:ext uri="{FF2B5EF4-FFF2-40B4-BE49-F238E27FC236}">
                <a16:creationId xmlns:a16="http://schemas.microsoft.com/office/drawing/2014/main" id="{1C33FDF4-FD20-4F6F-9C8B-DF9E201233A8}"/>
              </a:ext>
            </a:extLst>
          </p:cNvPr>
          <p:cNvGrpSpPr/>
          <p:nvPr/>
        </p:nvGrpSpPr>
        <p:grpSpPr>
          <a:xfrm>
            <a:off x="5629075" y="3940172"/>
            <a:ext cx="1315065" cy="1660187"/>
            <a:chOff x="5629075" y="3940172"/>
            <a:chExt cx="1315065" cy="1660187"/>
          </a:xfrm>
        </p:grpSpPr>
        <p:pic>
          <p:nvPicPr>
            <p:cNvPr id="6" name="그림 5">
              <a:extLst>
                <a:ext uri="{FF2B5EF4-FFF2-40B4-BE49-F238E27FC236}">
                  <a16:creationId xmlns:a16="http://schemas.microsoft.com/office/drawing/2014/main" id="{64EF9170-D9AC-423A-8046-711B288D3EC7}"/>
                </a:ext>
              </a:extLst>
            </p:cNvPr>
            <p:cNvPicPr>
              <a:picLocks noChangeAspect="1"/>
            </p:cNvPicPr>
            <p:nvPr/>
          </p:nvPicPr>
          <p:blipFill>
            <a:blip r:embed="rId8"/>
            <a:stretch>
              <a:fillRect/>
            </a:stretch>
          </p:blipFill>
          <p:spPr>
            <a:xfrm>
              <a:off x="5629075" y="3940172"/>
              <a:ext cx="1210614" cy="1660187"/>
            </a:xfrm>
            <a:prstGeom prst="rect">
              <a:avLst/>
            </a:prstGeom>
          </p:spPr>
        </p:pic>
        <p:sp>
          <p:nvSpPr>
            <p:cNvPr id="7" name="직사각형 6">
              <a:extLst>
                <a:ext uri="{FF2B5EF4-FFF2-40B4-BE49-F238E27FC236}">
                  <a16:creationId xmlns:a16="http://schemas.microsoft.com/office/drawing/2014/main" id="{DC0FF4D7-A2B1-46CC-9A0E-41E76BA9911E}"/>
                </a:ext>
              </a:extLst>
            </p:cNvPr>
            <p:cNvSpPr/>
            <p:nvPr/>
          </p:nvSpPr>
          <p:spPr>
            <a:xfrm>
              <a:off x="6626088" y="4824172"/>
              <a:ext cx="318052" cy="59183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그룹"/>
          <p:cNvGrpSpPr/>
          <p:nvPr/>
        </p:nvGrpSpPr>
        <p:grpSpPr>
          <a:xfrm>
            <a:off x="6426199" y="1815146"/>
            <a:ext cx="5465913" cy="3479737"/>
            <a:chOff x="0" y="0"/>
            <a:chExt cx="5465911" cy="3479736"/>
          </a:xfrm>
        </p:grpSpPr>
        <p:pic>
          <p:nvPicPr>
            <p:cNvPr id="401" name="스크린샷 2019-10-25 오전 2.31.11.png" descr="스크린샷 2019-10-25 오전 2.31.11.png"/>
            <p:cNvPicPr>
              <a:picLocks noChangeAspect="1"/>
            </p:cNvPicPr>
            <p:nvPr/>
          </p:nvPicPr>
          <p:blipFill>
            <a:blip r:embed="rId3">
              <a:extLst/>
            </a:blip>
            <a:stretch>
              <a:fillRect/>
            </a:stretch>
          </p:blipFill>
          <p:spPr>
            <a:xfrm>
              <a:off x="234882" y="18139"/>
              <a:ext cx="5231030" cy="3461598"/>
            </a:xfrm>
            <a:prstGeom prst="rect">
              <a:avLst/>
            </a:prstGeom>
            <a:ln w="12700" cap="flat">
              <a:noFill/>
              <a:miter lim="400000"/>
            </a:ln>
            <a:effectLst/>
          </p:spPr>
        </p:pic>
        <p:sp>
          <p:nvSpPr>
            <p:cNvPr id="402" name="사각형"/>
            <p:cNvSpPr/>
            <p:nvPr/>
          </p:nvSpPr>
          <p:spPr>
            <a:xfrm>
              <a:off x="169989" y="2430313"/>
              <a:ext cx="772679" cy="77267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403" name="직사각형"/>
            <p:cNvSpPr/>
            <p:nvPr/>
          </p:nvSpPr>
          <p:spPr>
            <a:xfrm>
              <a:off x="0" y="0"/>
              <a:ext cx="772678" cy="62997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nvGrpSpPr>
          <p:cNvPr id="408" name="그룹"/>
          <p:cNvGrpSpPr/>
          <p:nvPr/>
        </p:nvGrpSpPr>
        <p:grpSpPr>
          <a:xfrm>
            <a:off x="1176749" y="1589365"/>
            <a:ext cx="4828677" cy="3479738"/>
            <a:chOff x="0" y="0"/>
            <a:chExt cx="4828675" cy="3479736"/>
          </a:xfrm>
        </p:grpSpPr>
        <p:pic>
          <p:nvPicPr>
            <p:cNvPr id="405" name="스크린샷 2019-10-25 오전 2.32.27.png" descr="스크린샷 2019-10-25 오전 2.32.27.png"/>
            <p:cNvPicPr>
              <a:picLocks noChangeAspect="1"/>
            </p:cNvPicPr>
            <p:nvPr/>
          </p:nvPicPr>
          <p:blipFill>
            <a:blip r:embed="rId4">
              <a:extLst/>
            </a:blip>
            <a:stretch>
              <a:fillRect/>
            </a:stretch>
          </p:blipFill>
          <p:spPr>
            <a:xfrm>
              <a:off x="99589" y="32758"/>
              <a:ext cx="4729087" cy="3446979"/>
            </a:xfrm>
            <a:prstGeom prst="rect">
              <a:avLst/>
            </a:prstGeom>
            <a:ln w="12700" cap="flat">
              <a:noFill/>
              <a:miter lim="400000"/>
            </a:ln>
            <a:effectLst/>
          </p:spPr>
        </p:pic>
        <p:sp>
          <p:nvSpPr>
            <p:cNvPr id="406" name="직사각형"/>
            <p:cNvSpPr/>
            <p:nvPr/>
          </p:nvSpPr>
          <p:spPr>
            <a:xfrm>
              <a:off x="1803921" y="0"/>
              <a:ext cx="700607" cy="9343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407" name="직사각형"/>
            <p:cNvSpPr/>
            <p:nvPr/>
          </p:nvSpPr>
          <p:spPr>
            <a:xfrm>
              <a:off x="0" y="0"/>
              <a:ext cx="612893" cy="50818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
        <p:nvSpPr>
          <p:cNvPr id="409" name="The Landau level spreading and the maximum quantum distance has a universal relationship independent of the model parameters.…"/>
          <p:cNvSpPr txBox="1"/>
          <p:nvPr/>
        </p:nvSpPr>
        <p:spPr>
          <a:xfrm>
            <a:off x="641306" y="6836999"/>
            <a:ext cx="10728241"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263921" indent="-263921" algn="l">
              <a:buSzPct val="145000"/>
              <a:buChar char="•"/>
              <a:defRPr b="0"/>
            </a:pPr>
            <a:r>
              <a:rPr dirty="0">
                <a:latin typeface="Comic Sans MS" panose="030F0702030302020204" pitchFamily="66" charset="0"/>
              </a:rPr>
              <a:t>The Landau level spreading and the </a:t>
            </a:r>
            <a:r>
              <a:rPr dirty="0">
                <a:solidFill>
                  <a:schemeClr val="accent5">
                    <a:hueOff val="-82419"/>
                    <a:satOff val="-9513"/>
                    <a:lumOff val="-16343"/>
                  </a:schemeClr>
                </a:solidFill>
                <a:latin typeface="Comic Sans MS" panose="030F0702030302020204" pitchFamily="66" charset="0"/>
              </a:rPr>
              <a:t>maximum</a:t>
            </a:r>
            <a:r>
              <a:rPr dirty="0">
                <a:latin typeface="Comic Sans MS" panose="030F0702030302020204" pitchFamily="66" charset="0"/>
              </a:rPr>
              <a:t> </a:t>
            </a:r>
            <a:r>
              <a:rPr dirty="0">
                <a:solidFill>
                  <a:srgbClr val="FF0000"/>
                </a:solidFill>
                <a:latin typeface="Comic Sans MS" panose="030F0702030302020204" pitchFamily="66" charset="0"/>
              </a:rPr>
              <a:t>quantum distance </a:t>
            </a:r>
            <a:r>
              <a:rPr dirty="0">
                <a:latin typeface="Comic Sans MS" panose="030F0702030302020204" pitchFamily="66" charset="0"/>
              </a:rPr>
              <a:t>has a universal relationship independent of the model parameters.</a:t>
            </a:r>
            <a:endParaRPr lang="en-US" dirty="0">
              <a:latin typeface="Comic Sans MS" panose="030F0702030302020204" pitchFamily="66" charset="0"/>
            </a:endParaRPr>
          </a:p>
          <a:p>
            <a:pPr marL="263921" indent="-263921" algn="l">
              <a:buSzPct val="145000"/>
              <a:buChar char="•"/>
              <a:defRPr b="0"/>
            </a:pPr>
            <a:endParaRPr lang="en-US" dirty="0">
              <a:latin typeface="Comic Sans MS" panose="030F0702030302020204" pitchFamily="66" charset="0"/>
            </a:endParaRPr>
          </a:p>
          <a:p>
            <a:pPr marL="263921" indent="-263921" algn="l">
              <a:buSzPct val="145000"/>
              <a:buChar char="•"/>
              <a:defRPr b="0"/>
            </a:pPr>
            <a:r>
              <a:rPr lang="en-US" dirty="0">
                <a:latin typeface="Comic Sans MS" panose="030F0702030302020204" pitchFamily="66" charset="0"/>
              </a:rPr>
              <a:t>Two energy scales characterizing LL:  </a:t>
            </a:r>
          </a:p>
          <a:p>
            <a:pPr marL="263921" indent="-263921" algn="l">
              <a:buSzPct val="145000"/>
              <a:buChar char="•"/>
              <a:defRPr b="0"/>
            </a:pPr>
            <a:endParaRPr lang="en-US" dirty="0">
              <a:latin typeface="Comic Sans MS" panose="030F0702030302020204" pitchFamily="66" charset="0"/>
            </a:endParaRPr>
          </a:p>
          <a:p>
            <a:pPr marL="263921" indent="-263921" algn="l">
              <a:buSzPct val="145000"/>
              <a:buChar char="•"/>
              <a:defRPr b="0"/>
            </a:pPr>
            <a:r>
              <a:rPr lang="en-US" dirty="0">
                <a:latin typeface="Comic Sans MS" panose="030F0702030302020204" pitchFamily="66" charset="0"/>
              </a:rPr>
              <a:t>Quantum distance can be measured !</a:t>
            </a:r>
            <a:endParaRPr dirty="0">
              <a:latin typeface="Comic Sans MS" panose="030F0702030302020204" pitchFamily="66" charset="0"/>
            </a:endParaRPr>
          </a:p>
        </p:txBody>
      </p:sp>
      <p:pic>
        <p:nvPicPr>
          <p:cNvPr id="410" name="스크린샷 2019-10-25 오전 2.43.38.png" descr="스크린샷 2019-10-25 오전 2.43.38.png"/>
          <p:cNvPicPr>
            <a:picLocks noChangeAspect="1"/>
          </p:cNvPicPr>
          <p:nvPr/>
        </p:nvPicPr>
        <p:blipFill>
          <a:blip r:embed="rId5">
            <a:extLst/>
          </a:blip>
          <a:stretch>
            <a:fillRect/>
          </a:stretch>
        </p:blipFill>
        <p:spPr>
          <a:xfrm>
            <a:off x="5409041" y="5483198"/>
            <a:ext cx="2374293" cy="972152"/>
          </a:xfrm>
          <a:prstGeom prst="rect">
            <a:avLst/>
          </a:prstGeom>
          <a:ln w="38100">
            <a:solidFill>
              <a:srgbClr val="FF0000"/>
            </a:solidFill>
            <a:miter lim="400000"/>
          </a:ln>
        </p:spPr>
      </p:pic>
      <p:sp>
        <p:nvSpPr>
          <p:cNvPr id="13"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Landau level spreading and quantum distance   </a:t>
            </a:r>
            <a:endParaRPr sz="4400" b="0" dirty="0">
              <a:latin typeface="Comic Sans MS" panose="030F0702030302020204" pitchFamily="66" charset="0"/>
            </a:endParaRPr>
          </a:p>
        </p:txBody>
      </p:sp>
      <p:pic>
        <p:nvPicPr>
          <p:cNvPr id="4" name="그림 3"/>
          <p:cNvPicPr>
            <a:picLocks noChangeAspect="1"/>
          </p:cNvPicPr>
          <p:nvPr/>
        </p:nvPicPr>
        <p:blipFill>
          <a:blip r:embed="rId6"/>
          <a:stretch>
            <a:fillRect/>
          </a:stretch>
        </p:blipFill>
        <p:spPr>
          <a:xfrm>
            <a:off x="6323931" y="7873127"/>
            <a:ext cx="1900688" cy="639450"/>
          </a:xfrm>
          <a:prstGeom prst="rect">
            <a:avLst/>
          </a:prstGeom>
        </p:spPr>
      </p:pic>
      <p:sp>
        <p:nvSpPr>
          <p:cNvPr id="14" name="직사각형 13">
            <a:extLst>
              <a:ext uri="{FF2B5EF4-FFF2-40B4-BE49-F238E27FC236}">
                <a16:creationId xmlns:a16="http://schemas.microsoft.com/office/drawing/2014/main" id="{136C6063-127F-4F18-9E37-260C6B8FB366}"/>
              </a:ext>
            </a:extLst>
          </p:cNvPr>
          <p:cNvSpPr/>
          <p:nvPr/>
        </p:nvSpPr>
        <p:spPr>
          <a:xfrm>
            <a:off x="7196456" y="1275639"/>
            <a:ext cx="5339625" cy="369332"/>
          </a:xfrm>
          <a:prstGeom prst="rect">
            <a:avLst/>
          </a:prstGeom>
        </p:spPr>
        <p:txBody>
          <a:bodyPr wrap="square">
            <a:spAutoFit/>
          </a:bodyPr>
          <a:lstStyle/>
          <a:p>
            <a:pPr marL="406394" indent="-406394" algn="l">
              <a:buFont typeface="Arial" panose="020B0604020202020204" pitchFamily="34" charset="0"/>
              <a:buChar char="•"/>
            </a:pPr>
            <a:r>
              <a:rPr lang="en-US" altLang="ko-KR" sz="1800" b="0" dirty="0">
                <a:latin typeface="Comic Sans MS" panose="030F0702030302020204" pitchFamily="66" charset="0"/>
              </a:rPr>
              <a:t>J.-W. </a:t>
            </a:r>
            <a:r>
              <a:rPr lang="en-US" altLang="ko-KR" sz="1800" b="0" dirty="0" err="1">
                <a:latin typeface="Comic Sans MS" panose="030F0702030302020204" pitchFamily="66" charset="0"/>
              </a:rPr>
              <a:t>Rhim</a:t>
            </a:r>
            <a:r>
              <a:rPr lang="en-US" altLang="ko-KR" sz="1800" b="0" dirty="0">
                <a:latin typeface="Comic Sans MS" panose="030F0702030302020204" pitchFamily="66" charset="0"/>
              </a:rPr>
              <a:t>, K. Kim, and BJY, Nature (2020)</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554D1F7-53B6-43F5-B6E0-77DCA084F323}"/>
              </a:ext>
            </a:extLst>
          </p:cNvPr>
          <p:cNvSpPr>
            <a:spLocks noGrp="1"/>
          </p:cNvSpPr>
          <p:nvPr>
            <p:ph type="title"/>
          </p:nvPr>
        </p:nvSpPr>
        <p:spPr>
          <a:xfrm>
            <a:off x="633545" y="89643"/>
            <a:ext cx="11704320" cy="1625600"/>
          </a:xfrm>
        </p:spPr>
        <p:txBody>
          <a:bodyPr>
            <a:noAutofit/>
          </a:bodyPr>
          <a:lstStyle/>
          <a:p>
            <a:r>
              <a:rPr lang="en-US" altLang="ko-KR" sz="4400" u="sng" dirty="0">
                <a:latin typeface="Comic Sans MS" panose="030F0702030302020204" pitchFamily="66" charset="0"/>
              </a:rPr>
              <a:t>Flat band materials</a:t>
            </a:r>
            <a:endParaRPr lang="ko-KR" altLang="en-US" sz="4400" u="sng" dirty="0">
              <a:latin typeface="Comic Sans MS" panose="030F0702030302020204" pitchFamily="66" charset="0"/>
            </a:endParaRPr>
          </a:p>
        </p:txBody>
      </p:sp>
      <p:sp>
        <p:nvSpPr>
          <p:cNvPr id="20" name="TextBox 19">
            <a:extLst>
              <a:ext uri="{FF2B5EF4-FFF2-40B4-BE49-F238E27FC236}">
                <a16:creationId xmlns:a16="http://schemas.microsoft.com/office/drawing/2014/main" id="{775FCCAF-A6B2-4AA4-B291-0EA4EBE3C9F6}"/>
              </a:ext>
            </a:extLst>
          </p:cNvPr>
          <p:cNvSpPr txBox="1"/>
          <p:nvPr/>
        </p:nvSpPr>
        <p:spPr>
          <a:xfrm>
            <a:off x="4005761" y="2494560"/>
            <a:ext cx="2193628" cy="1077218"/>
          </a:xfrm>
          <a:prstGeom prst="rect">
            <a:avLst/>
          </a:prstGeom>
          <a:noFill/>
        </p:spPr>
        <p:txBody>
          <a:bodyPr wrap="square" rtlCol="0">
            <a:spAutoFit/>
          </a:bodyPr>
          <a:lstStyle/>
          <a:p>
            <a:r>
              <a:rPr lang="en-US" altLang="ko-KR" sz="1600" b="0" dirty="0" err="1">
                <a:solidFill>
                  <a:schemeClr val="tx1"/>
                </a:solidFill>
                <a:latin typeface="Comic Sans MS" panose="030F0702030302020204" pitchFamily="66" charset="0"/>
              </a:rPr>
              <a:t>Bistritzer</a:t>
            </a:r>
            <a:r>
              <a:rPr lang="en-US" altLang="ko-KR" sz="1600" b="0" dirty="0">
                <a:solidFill>
                  <a:schemeClr val="tx1"/>
                </a:solidFill>
                <a:latin typeface="Comic Sans MS" panose="030F0702030302020204" pitchFamily="66" charset="0"/>
              </a:rPr>
              <a:t> and MacDonald (2011); </a:t>
            </a:r>
          </a:p>
          <a:p>
            <a:r>
              <a:rPr lang="en-US" altLang="ko-KR" sz="1600" b="0" dirty="0">
                <a:solidFill>
                  <a:schemeClr val="tx1"/>
                </a:solidFill>
                <a:latin typeface="Comic Sans MS" panose="030F0702030302020204" pitchFamily="66" charset="0"/>
              </a:rPr>
              <a:t>Cao et al. (Nature, 2018)</a:t>
            </a:r>
          </a:p>
        </p:txBody>
      </p:sp>
      <p:sp>
        <p:nvSpPr>
          <p:cNvPr id="6" name="TextBox 5">
            <a:extLst>
              <a:ext uri="{FF2B5EF4-FFF2-40B4-BE49-F238E27FC236}">
                <a16:creationId xmlns:a16="http://schemas.microsoft.com/office/drawing/2014/main" id="{62ED9EF3-FB8F-4D18-9C76-3A4303F64FAE}"/>
              </a:ext>
            </a:extLst>
          </p:cNvPr>
          <p:cNvSpPr txBox="1"/>
          <p:nvPr/>
        </p:nvSpPr>
        <p:spPr>
          <a:xfrm>
            <a:off x="1319213" y="1564117"/>
            <a:ext cx="4184159" cy="400110"/>
          </a:xfrm>
          <a:prstGeom prst="rect">
            <a:avLst/>
          </a:prstGeom>
          <a:noFill/>
        </p:spPr>
        <p:txBody>
          <a:bodyPr wrap="none" rtlCol="0">
            <a:spAutoFit/>
          </a:bodyPr>
          <a:lstStyle/>
          <a:p>
            <a:r>
              <a:rPr lang="en-US" altLang="ko-KR" sz="2000" u="sng" dirty="0">
                <a:latin typeface="Comic Sans MS" panose="030F0702030302020204" pitchFamily="66" charset="0"/>
              </a:rPr>
              <a:t>Twisted Bilayer Graphene (TBG)</a:t>
            </a:r>
            <a:endParaRPr lang="ko-KR" altLang="en-US" sz="2000" u="sng" dirty="0">
              <a:latin typeface="Comic Sans MS" panose="030F0702030302020204" pitchFamily="66" charset="0"/>
            </a:endParaRPr>
          </a:p>
        </p:txBody>
      </p:sp>
      <p:sp>
        <p:nvSpPr>
          <p:cNvPr id="3" name="모서리가 둥근 직사각형 2"/>
          <p:cNvSpPr/>
          <p:nvPr/>
        </p:nvSpPr>
        <p:spPr>
          <a:xfrm>
            <a:off x="210210" y="1439917"/>
            <a:ext cx="6191415" cy="8198069"/>
          </a:xfrm>
          <a:prstGeom prst="roundRect">
            <a:avLst/>
          </a:prstGeom>
          <a:noFill/>
          <a:ln w="381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6" name="스크린샷 2019-12-19 오후 2.37.59.png" descr="스크린샷 2019-12-19 오후 2.37.59.png"/>
          <p:cNvPicPr>
            <a:picLocks noChangeAspect="1"/>
          </p:cNvPicPr>
          <p:nvPr/>
        </p:nvPicPr>
        <p:blipFill>
          <a:blip r:embed="rId3">
            <a:extLst/>
          </a:blip>
          <a:stretch>
            <a:fillRect/>
          </a:stretch>
        </p:blipFill>
        <p:spPr>
          <a:xfrm>
            <a:off x="552828" y="5337540"/>
            <a:ext cx="5462082" cy="3788340"/>
          </a:xfrm>
          <a:prstGeom prst="rect">
            <a:avLst/>
          </a:prstGeom>
          <a:ln w="12700">
            <a:miter lim="400000"/>
          </a:ln>
        </p:spPr>
      </p:pic>
      <p:sp>
        <p:nvSpPr>
          <p:cNvPr id="5" name="직사각형 4"/>
          <p:cNvSpPr/>
          <p:nvPr/>
        </p:nvSpPr>
        <p:spPr>
          <a:xfrm>
            <a:off x="1841443" y="9229424"/>
            <a:ext cx="3493264" cy="338554"/>
          </a:xfrm>
          <a:prstGeom prst="rect">
            <a:avLst/>
          </a:prstGeom>
        </p:spPr>
        <p:txBody>
          <a:bodyPr wrap="none">
            <a:spAutoFit/>
          </a:bodyPr>
          <a:lstStyle/>
          <a:p>
            <a:r>
              <a:rPr lang="da-DK" altLang="ko-KR" sz="1600" b="0" dirty="0">
                <a:latin typeface="Comic Sans MS" panose="030F0702030302020204" pitchFamily="66" charset="0"/>
              </a:rPr>
              <a:t>K. Kim et al PNAS 114 3364 (2017)</a:t>
            </a:r>
            <a:endParaRPr lang="ko-KR" altLang="en-US" sz="1600" b="0" dirty="0">
              <a:latin typeface="Comic Sans MS" panose="030F0702030302020204" pitchFamily="66" charset="0"/>
            </a:endParaRPr>
          </a:p>
        </p:txBody>
      </p:sp>
      <p:grpSp>
        <p:nvGrpSpPr>
          <p:cNvPr id="35" name="그룹 34"/>
          <p:cNvGrpSpPr/>
          <p:nvPr/>
        </p:nvGrpSpPr>
        <p:grpSpPr>
          <a:xfrm rot="10997697">
            <a:off x="680471" y="1845817"/>
            <a:ext cx="3210601" cy="3553822"/>
            <a:chOff x="860355" y="2043581"/>
            <a:chExt cx="3210601" cy="3553822"/>
          </a:xfrm>
        </p:grpSpPr>
        <p:pic>
          <p:nvPicPr>
            <p:cNvPr id="9" name="그림 8">
              <a:extLst>
                <a:ext uri="{FF2B5EF4-FFF2-40B4-BE49-F238E27FC236}">
                  <a16:creationId xmlns:a16="http://schemas.microsoft.com/office/drawing/2014/main" id="{8DECA043-67FB-483D-A1C4-DA10FE451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55" y="2043581"/>
              <a:ext cx="3210601" cy="3185822"/>
            </a:xfrm>
            <a:prstGeom prst="rect">
              <a:avLst/>
            </a:prstGeom>
          </p:spPr>
        </p:pic>
        <p:grpSp>
          <p:nvGrpSpPr>
            <p:cNvPr id="30" name="그룹"/>
            <p:cNvGrpSpPr/>
            <p:nvPr/>
          </p:nvGrpSpPr>
          <p:grpSpPr>
            <a:xfrm rot="10260000">
              <a:off x="1037705" y="2967525"/>
              <a:ext cx="451298" cy="2629878"/>
              <a:chOff x="0" y="0"/>
              <a:chExt cx="451296" cy="2629876"/>
            </a:xfrm>
          </p:grpSpPr>
          <p:sp>
            <p:nvSpPr>
              <p:cNvPr id="31" name="선"/>
              <p:cNvSpPr/>
              <p:nvPr/>
            </p:nvSpPr>
            <p:spPr>
              <a:xfrm flipV="1">
                <a:off x="113109" y="-1"/>
                <a:ext cx="1" cy="2629878"/>
              </a:xfrm>
              <a:prstGeom prst="line">
                <a:avLst/>
              </a:prstGeom>
              <a:noFill/>
              <a:ln w="28575" cap="flat">
                <a:solidFill>
                  <a:srgbClr val="FF0000"/>
                </a:solidFill>
                <a:custDash>
                  <a:ds d="200000" sp="200000"/>
                </a:custDash>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solidFill>
                    <a:srgbClr val="FF0000"/>
                  </a:solidFill>
                </a:endParaRPr>
              </a:p>
            </p:txBody>
          </p:sp>
          <p:sp>
            <p:nvSpPr>
              <p:cNvPr id="32" name="선"/>
              <p:cNvSpPr/>
              <p:nvPr/>
            </p:nvSpPr>
            <p:spPr>
              <a:xfrm flipV="1">
                <a:off x="-1" y="14039"/>
                <a:ext cx="451298" cy="2601798"/>
              </a:xfrm>
              <a:prstGeom prst="line">
                <a:avLst/>
              </a:prstGeom>
              <a:noFill/>
              <a:ln w="28575" cap="flat">
                <a:solidFill>
                  <a:srgbClr val="FF0000"/>
                </a:solidFill>
                <a:custDash>
                  <a:ds d="200000" sp="200000"/>
                </a:custDash>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solidFill>
                    <a:srgbClr val="FF0000"/>
                  </a:solidFill>
                </a:endParaRPr>
              </a:p>
            </p:txBody>
          </p:sp>
          <p:pic>
            <p:nvPicPr>
              <p:cNvPr id="33" name="이미지" descr="이미지"/>
              <p:cNvPicPr>
                <a:picLocks noChangeAspect="1"/>
              </p:cNvPicPr>
              <p:nvPr/>
            </p:nvPicPr>
            <p:blipFill>
              <a:blip r:embed="rId5">
                <a:extLst/>
              </a:blip>
              <a:stretch>
                <a:fillRect/>
              </a:stretch>
            </p:blipFill>
            <p:spPr>
              <a:xfrm>
                <a:off x="192576" y="97862"/>
                <a:ext cx="142344" cy="240205"/>
              </a:xfrm>
              <a:prstGeom prst="rect">
                <a:avLst/>
              </a:prstGeom>
              <a:ln w="28575" cap="flat">
                <a:noFill/>
                <a:miter lim="400000"/>
              </a:ln>
              <a:effectLst/>
            </p:spPr>
          </p:pic>
          <p:sp>
            <p:nvSpPr>
              <p:cNvPr id="34" name="연결선"/>
              <p:cNvSpPr/>
              <p:nvPr/>
            </p:nvSpPr>
            <p:spPr>
              <a:xfrm>
                <a:off x="106474" y="407221"/>
                <a:ext cx="251094" cy="114319"/>
              </a:xfrm>
              <a:custGeom>
                <a:avLst/>
                <a:gdLst/>
                <a:ahLst/>
                <a:cxnLst>
                  <a:cxn ang="0">
                    <a:pos x="wd2" y="hd2"/>
                  </a:cxn>
                  <a:cxn ang="5400000">
                    <a:pos x="wd2" y="hd2"/>
                  </a:cxn>
                  <a:cxn ang="10800000">
                    <a:pos x="wd2" y="hd2"/>
                  </a:cxn>
                  <a:cxn ang="16200000">
                    <a:pos x="wd2" y="hd2"/>
                  </a:cxn>
                </a:cxnLst>
                <a:rect l="0" t="0" r="r" b="b"/>
                <a:pathLst>
                  <a:path w="21600" h="16778" extrusionOk="0">
                    <a:moveTo>
                      <a:pt x="0" y="6631"/>
                    </a:moveTo>
                    <a:cubicBezTo>
                      <a:pt x="9912" y="-4822"/>
                      <a:pt x="17112" y="-1440"/>
                      <a:pt x="21600" y="16778"/>
                    </a:cubicBezTo>
                  </a:path>
                </a:pathLst>
              </a:custGeom>
              <a:noFill/>
              <a:ln w="28575" cap="flat">
                <a:solidFill>
                  <a:srgbClr val="FF0000"/>
                </a:solidFill>
                <a:prstDash val="solid"/>
                <a:miter lim="400000"/>
              </a:ln>
              <a:effectLst/>
            </p:spPr>
            <p:txBody>
              <a:bodyPr/>
              <a:lstStyle/>
              <a:p>
                <a:endParaRPr>
                  <a:solidFill>
                    <a:srgbClr val="FF0000"/>
                  </a:solidFill>
                </a:endParaRPr>
              </a:p>
            </p:txBody>
          </p:sp>
        </p:grpSp>
      </p:grpSp>
      <p:sp>
        <p:nvSpPr>
          <p:cNvPr id="36" name="모서리가 둥근 직사각형 35"/>
          <p:cNvSpPr/>
          <p:nvPr/>
        </p:nvSpPr>
        <p:spPr>
          <a:xfrm>
            <a:off x="6590051" y="1439916"/>
            <a:ext cx="6191415" cy="8198069"/>
          </a:xfrm>
          <a:prstGeom prst="roundRect">
            <a:avLst/>
          </a:prstGeom>
          <a:noFill/>
          <a:ln w="381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TextBox 36">
            <a:extLst>
              <a:ext uri="{FF2B5EF4-FFF2-40B4-BE49-F238E27FC236}">
                <a16:creationId xmlns:a16="http://schemas.microsoft.com/office/drawing/2014/main" id="{62ED9EF3-FB8F-4D18-9C76-3A4303F64FAE}"/>
              </a:ext>
            </a:extLst>
          </p:cNvPr>
          <p:cNvSpPr txBox="1"/>
          <p:nvPr/>
        </p:nvSpPr>
        <p:spPr>
          <a:xfrm>
            <a:off x="7887328" y="1608215"/>
            <a:ext cx="3430747" cy="400110"/>
          </a:xfrm>
          <a:prstGeom prst="rect">
            <a:avLst/>
          </a:prstGeom>
          <a:noFill/>
        </p:spPr>
        <p:txBody>
          <a:bodyPr wrap="none" rtlCol="0">
            <a:spAutoFit/>
          </a:bodyPr>
          <a:lstStyle/>
          <a:p>
            <a:r>
              <a:rPr lang="en-US" altLang="ko-KR" sz="2000" u="sng" dirty="0">
                <a:latin typeface="Comic Sans MS" panose="030F0702030302020204" pitchFamily="66" charset="0"/>
              </a:rPr>
              <a:t>Kagome metal </a:t>
            </a:r>
            <a:r>
              <a:rPr lang="en-US" altLang="ko-KR" sz="2000" u="sng" dirty="0" err="1">
                <a:latin typeface="Comic Sans MS" panose="030F0702030302020204" pitchFamily="66" charset="0"/>
              </a:rPr>
              <a:t>FeSn</a:t>
            </a:r>
            <a:r>
              <a:rPr lang="en-US" altLang="ko-KR" sz="2000" u="sng" dirty="0">
                <a:latin typeface="Comic Sans MS" panose="030F0702030302020204" pitchFamily="66" charset="0"/>
              </a:rPr>
              <a:t>, </a:t>
            </a:r>
            <a:r>
              <a:rPr lang="en-US" altLang="ko-KR" sz="2000" u="sng" dirty="0" err="1">
                <a:latin typeface="Comic Sans MS" panose="030F0702030302020204" pitchFamily="66" charset="0"/>
              </a:rPr>
              <a:t>CoSn</a:t>
            </a:r>
            <a:endParaRPr lang="ko-KR" altLang="en-US" sz="2000" u="sng" dirty="0">
              <a:latin typeface="Comic Sans MS" panose="030F0702030302020204" pitchFamily="66" charset="0"/>
            </a:endParaRPr>
          </a:p>
        </p:txBody>
      </p:sp>
      <p:sp>
        <p:nvSpPr>
          <p:cNvPr id="38" name="직사각형 37"/>
          <p:cNvSpPr/>
          <p:nvPr/>
        </p:nvSpPr>
        <p:spPr>
          <a:xfrm>
            <a:off x="7927905" y="2049192"/>
            <a:ext cx="3515707" cy="338554"/>
          </a:xfrm>
          <a:prstGeom prst="rect">
            <a:avLst/>
          </a:prstGeom>
        </p:spPr>
        <p:txBody>
          <a:bodyPr wrap="none">
            <a:spAutoFit/>
          </a:bodyPr>
          <a:lstStyle/>
          <a:p>
            <a:r>
              <a:rPr lang="da-DK" altLang="ko-KR" sz="1600" b="0" dirty="0">
                <a:latin typeface="Comic Sans MS" panose="030F0702030302020204" pitchFamily="66" charset="0"/>
              </a:rPr>
              <a:t>Kang, Ye, Comin, Checkelsky (2018)</a:t>
            </a:r>
            <a:endParaRPr lang="ko-KR" altLang="en-US" sz="1600" b="0" dirty="0">
              <a:latin typeface="Comic Sans MS" panose="030F0702030302020204" pitchFamily="66" charset="0"/>
            </a:endParaRPr>
          </a:p>
        </p:txBody>
      </p:sp>
      <p:pic>
        <p:nvPicPr>
          <p:cNvPr id="42" name="그림 41"/>
          <p:cNvPicPr>
            <a:picLocks noChangeAspect="1"/>
          </p:cNvPicPr>
          <p:nvPr/>
        </p:nvPicPr>
        <p:blipFill>
          <a:blip r:embed="rId6"/>
          <a:stretch>
            <a:fillRect/>
          </a:stretch>
        </p:blipFill>
        <p:spPr>
          <a:xfrm>
            <a:off x="6772409" y="2500335"/>
            <a:ext cx="5859000" cy="2757900"/>
          </a:xfrm>
          <a:prstGeom prst="rect">
            <a:avLst/>
          </a:prstGeom>
        </p:spPr>
      </p:pic>
      <p:pic>
        <p:nvPicPr>
          <p:cNvPr id="45" name="그림 44"/>
          <p:cNvPicPr>
            <a:picLocks noChangeAspect="1"/>
          </p:cNvPicPr>
          <p:nvPr/>
        </p:nvPicPr>
        <p:blipFill>
          <a:blip r:embed="rId7"/>
          <a:stretch>
            <a:fillRect/>
          </a:stretch>
        </p:blipFill>
        <p:spPr>
          <a:xfrm>
            <a:off x="7780483" y="5690710"/>
            <a:ext cx="3644438" cy="3514800"/>
          </a:xfrm>
          <a:prstGeom prst="rect">
            <a:avLst/>
          </a:prstGeom>
        </p:spPr>
      </p:pic>
    </p:spTree>
    <p:extLst>
      <p:ext uri="{BB962C8B-B14F-4D97-AF65-F5344CB8AC3E}">
        <p14:creationId xmlns:p14="http://schemas.microsoft.com/office/powerpoint/2010/main" val="2785143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스크린샷 2019-10-25 오전 2.45.13.png" descr="스크린샷 2019-10-25 오전 2.45.13.png"/>
          <p:cNvPicPr>
            <a:picLocks noChangeAspect="1"/>
          </p:cNvPicPr>
          <p:nvPr/>
        </p:nvPicPr>
        <p:blipFill>
          <a:blip r:embed="rId3">
            <a:extLst/>
          </a:blip>
          <a:stretch>
            <a:fillRect/>
          </a:stretch>
        </p:blipFill>
        <p:spPr>
          <a:xfrm>
            <a:off x="2069131" y="1675258"/>
            <a:ext cx="8866538" cy="6959641"/>
          </a:xfrm>
          <a:prstGeom prst="rect">
            <a:avLst/>
          </a:prstGeom>
          <a:ln w="12700">
            <a:miter lim="400000"/>
          </a:ln>
        </p:spPr>
      </p:pic>
      <p:sp>
        <p:nvSpPr>
          <p:cNvPr id="450" name="Described by the maximally singular flat band model"/>
          <p:cNvSpPr txBox="1"/>
          <p:nvPr/>
        </p:nvSpPr>
        <p:spPr>
          <a:xfrm>
            <a:off x="2700878" y="8781607"/>
            <a:ext cx="760304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rPr>
                <a:latin typeface="Comic Sans MS" panose="030F0702030302020204" pitchFamily="66" charset="0"/>
              </a:rPr>
              <a:t>Described by the maximally singular flat band model</a:t>
            </a:r>
          </a:p>
        </p:txBody>
      </p:sp>
      <p:sp>
        <p:nvSpPr>
          <p:cNvPr id="5"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Kagome lattice model    </a:t>
            </a:r>
            <a:endParaRPr sz="4400" b="0" dirty="0">
              <a:latin typeface="Comic Sans MS" panose="030F0702030302020204" pitchFamily="66"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Described by the maximally singular flat band model"/>
          <p:cNvSpPr txBox="1"/>
          <p:nvPr/>
        </p:nvSpPr>
        <p:spPr>
          <a:xfrm>
            <a:off x="2700878" y="8781607"/>
            <a:ext cx="760304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rPr dirty="0">
                <a:latin typeface="Comic Sans MS" panose="030F0702030302020204" pitchFamily="66" charset="0"/>
              </a:rPr>
              <a:t>Described by the maximally singular flat band model</a:t>
            </a:r>
          </a:p>
        </p:txBody>
      </p:sp>
      <p:sp>
        <p:nvSpPr>
          <p:cNvPr id="5"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Checkerboard lattice model    </a:t>
            </a:r>
            <a:endParaRPr sz="4400" b="0" dirty="0">
              <a:latin typeface="Comic Sans MS" panose="030F0702030302020204" pitchFamily="66" charset="0"/>
            </a:endParaRPr>
          </a:p>
        </p:txBody>
      </p:sp>
      <p:pic>
        <p:nvPicPr>
          <p:cNvPr id="6" name="스크린샷 2020-05-27 오후 11.41.55.png" descr="스크린샷 2020-05-27 오후 11.41.55.png"/>
          <p:cNvPicPr>
            <a:picLocks noChangeAspect="1"/>
          </p:cNvPicPr>
          <p:nvPr/>
        </p:nvPicPr>
        <p:blipFill>
          <a:blip r:embed="rId3">
            <a:extLst/>
          </a:blip>
          <a:stretch>
            <a:fillRect/>
          </a:stretch>
        </p:blipFill>
        <p:spPr>
          <a:xfrm>
            <a:off x="1651584" y="1553160"/>
            <a:ext cx="9226624" cy="6889855"/>
          </a:xfrm>
          <a:prstGeom prst="rect">
            <a:avLst/>
          </a:prstGeom>
          <a:ln w="12700">
            <a:miter lim="400000"/>
          </a:ln>
        </p:spPr>
      </p:pic>
    </p:spTree>
    <p:extLst>
      <p:ext uri="{BB962C8B-B14F-4D97-AF65-F5344CB8AC3E}">
        <p14:creationId xmlns:p14="http://schemas.microsoft.com/office/powerpoint/2010/main" val="412555534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eneralized Onsager’s quantization rule"/>
          <p:cNvSpPr txBox="1"/>
          <p:nvPr/>
        </p:nvSpPr>
        <p:spPr>
          <a:xfrm>
            <a:off x="0" y="434867"/>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Candidate materials   </a:t>
            </a:r>
            <a:endParaRPr sz="4400" b="0" dirty="0">
              <a:latin typeface="Comic Sans MS" panose="030F0702030302020204" pitchFamily="66" charset="0"/>
            </a:endParaRPr>
          </a:p>
        </p:txBody>
      </p:sp>
      <p:pic>
        <p:nvPicPr>
          <p:cNvPr id="6" name="스크린샷 2020-05-28 오전 12.07.53.png" descr="스크린샷 2020-05-28 오전 12.07.53.png"/>
          <p:cNvPicPr>
            <a:picLocks noChangeAspect="1"/>
          </p:cNvPicPr>
          <p:nvPr/>
        </p:nvPicPr>
        <p:blipFill>
          <a:blip r:embed="rId3">
            <a:extLst/>
          </a:blip>
          <a:stretch>
            <a:fillRect/>
          </a:stretch>
        </p:blipFill>
        <p:spPr>
          <a:xfrm>
            <a:off x="34009" y="2317988"/>
            <a:ext cx="12882322" cy="5539187"/>
          </a:xfrm>
          <a:prstGeom prst="rect">
            <a:avLst/>
          </a:prstGeom>
          <a:ln w="12700">
            <a:miter lim="400000"/>
          </a:ln>
        </p:spPr>
      </p:pic>
      <p:sp>
        <p:nvSpPr>
          <p:cNvPr id="7" name="~200 meV"/>
          <p:cNvSpPr txBox="1"/>
          <p:nvPr/>
        </p:nvSpPr>
        <p:spPr>
          <a:xfrm>
            <a:off x="1588435" y="8084337"/>
            <a:ext cx="2106346"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lnSpc>
                <a:spcPct val="100000"/>
              </a:lnSpc>
              <a:spcBef>
                <a:spcPts val="0"/>
              </a:spcBef>
              <a:defRPr sz="4200">
                <a:latin typeface="Helvetica Neue Light"/>
                <a:ea typeface="Helvetica Neue Light"/>
                <a:cs typeface="Helvetica Neue Light"/>
                <a:sym typeface="Helvetica Neue Light"/>
              </a:defRPr>
            </a:lvl1pPr>
          </a:lstStyle>
          <a:p>
            <a:r>
              <a:rPr sz="3200" b="0" dirty="0">
                <a:latin typeface="Comic Sans MS" panose="030F0702030302020204" pitchFamily="66" charset="0"/>
              </a:rPr>
              <a:t>~200 </a:t>
            </a:r>
            <a:r>
              <a:rPr sz="3200" b="0" dirty="0" err="1">
                <a:latin typeface="Comic Sans MS" panose="030F0702030302020204" pitchFamily="66" charset="0"/>
              </a:rPr>
              <a:t>meV</a:t>
            </a:r>
            <a:endParaRPr sz="3200" b="0" dirty="0">
              <a:latin typeface="Comic Sans MS" panose="030F0702030302020204" pitchFamily="66" charset="0"/>
            </a:endParaRPr>
          </a:p>
        </p:txBody>
      </p:sp>
      <p:sp>
        <p:nvSpPr>
          <p:cNvPr id="8" name="~0.2 meV"/>
          <p:cNvSpPr txBox="1"/>
          <p:nvPr/>
        </p:nvSpPr>
        <p:spPr>
          <a:xfrm>
            <a:off x="5865506" y="8072044"/>
            <a:ext cx="1883528"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lnSpc>
                <a:spcPct val="100000"/>
              </a:lnSpc>
              <a:spcBef>
                <a:spcPts val="0"/>
              </a:spcBef>
              <a:defRPr sz="4200">
                <a:latin typeface="Helvetica Neue Light"/>
                <a:ea typeface="Helvetica Neue Light"/>
                <a:cs typeface="Helvetica Neue Light"/>
                <a:sym typeface="Helvetica Neue Light"/>
              </a:defRPr>
            </a:lvl1pPr>
          </a:lstStyle>
          <a:p>
            <a:r>
              <a:rPr sz="3200" b="0" dirty="0">
                <a:latin typeface="Comic Sans MS" panose="030F0702030302020204" pitchFamily="66" charset="0"/>
              </a:rPr>
              <a:t>~0.2 </a:t>
            </a:r>
            <a:r>
              <a:rPr sz="3200" b="0" dirty="0" err="1">
                <a:latin typeface="Comic Sans MS" panose="030F0702030302020204" pitchFamily="66" charset="0"/>
              </a:rPr>
              <a:t>meV</a:t>
            </a:r>
            <a:endParaRPr sz="3200" b="0" dirty="0">
              <a:latin typeface="Comic Sans MS" panose="030F0702030302020204" pitchFamily="66" charset="0"/>
            </a:endParaRPr>
          </a:p>
        </p:txBody>
      </p:sp>
      <p:sp>
        <p:nvSpPr>
          <p:cNvPr id="9" name="~0.04 meV"/>
          <p:cNvSpPr txBox="1"/>
          <p:nvPr/>
        </p:nvSpPr>
        <p:spPr>
          <a:xfrm>
            <a:off x="9770081" y="8084337"/>
            <a:ext cx="2133596"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lnSpc>
                <a:spcPct val="100000"/>
              </a:lnSpc>
              <a:spcBef>
                <a:spcPts val="0"/>
              </a:spcBef>
              <a:defRPr sz="4200">
                <a:latin typeface="Helvetica Neue Light"/>
                <a:ea typeface="Helvetica Neue Light"/>
                <a:cs typeface="Helvetica Neue Light"/>
                <a:sym typeface="Helvetica Neue Light"/>
              </a:defRPr>
            </a:lvl1pPr>
          </a:lstStyle>
          <a:p>
            <a:r>
              <a:rPr sz="3200" b="0" dirty="0">
                <a:latin typeface="Comic Sans MS" panose="030F0702030302020204" pitchFamily="66" charset="0"/>
              </a:rPr>
              <a:t>~0.04 </a:t>
            </a:r>
            <a:r>
              <a:rPr sz="3200" b="0" dirty="0" err="1">
                <a:latin typeface="Comic Sans MS" panose="030F0702030302020204" pitchFamily="66" charset="0"/>
              </a:rPr>
              <a:t>meV</a:t>
            </a:r>
            <a:endParaRPr sz="3200" b="0" dirty="0">
              <a:latin typeface="Comic Sans MS" panose="030F0702030302020204" pitchFamily="66" charset="0"/>
            </a:endParaRPr>
          </a:p>
        </p:txBody>
      </p:sp>
      <p:sp>
        <p:nvSpPr>
          <p:cNvPr id="10" name="Described by the maximally singular flat band model">
            <a:extLst>
              <a:ext uri="{FF2B5EF4-FFF2-40B4-BE49-F238E27FC236}">
                <a16:creationId xmlns:a16="http://schemas.microsoft.com/office/drawing/2014/main" id="{2269AB2A-9B2F-432D-B4F5-5AB207DF5B24}"/>
              </a:ext>
            </a:extLst>
          </p:cNvPr>
          <p:cNvSpPr txBox="1"/>
          <p:nvPr/>
        </p:nvSpPr>
        <p:spPr>
          <a:xfrm>
            <a:off x="1837961" y="1471381"/>
            <a:ext cx="8055090"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pPr marL="342900" indent="-342900">
              <a:buFont typeface="Arial" panose="020B0604020202020204" pitchFamily="34" charset="0"/>
              <a:buChar char="•"/>
            </a:pPr>
            <a:r>
              <a:rPr lang="en-US" dirty="0">
                <a:latin typeface="Comic Sans MS" panose="030F0702030302020204" pitchFamily="66" charset="0"/>
              </a:rPr>
              <a:t>Small spin orbit coupling and small long range hopping</a:t>
            </a:r>
            <a:endParaRPr dirty="0">
              <a:latin typeface="Comic Sans MS" panose="030F0702030302020204" pitchFamily="66" charset="0"/>
            </a:endParaRPr>
          </a:p>
        </p:txBody>
      </p:sp>
      <p:sp>
        <p:nvSpPr>
          <p:cNvPr id="11" name="Described by the maximally singular flat band model">
            <a:extLst>
              <a:ext uri="{FF2B5EF4-FFF2-40B4-BE49-F238E27FC236}">
                <a16:creationId xmlns:a16="http://schemas.microsoft.com/office/drawing/2014/main" id="{78AEF4B8-89A8-4216-B2C4-86665F22D978}"/>
              </a:ext>
            </a:extLst>
          </p:cNvPr>
          <p:cNvSpPr txBox="1"/>
          <p:nvPr/>
        </p:nvSpPr>
        <p:spPr>
          <a:xfrm>
            <a:off x="7880283" y="8969920"/>
            <a:ext cx="4889159"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rPr lang="en-US" sz="1600" dirty="0">
                <a:latin typeface="Comic Sans MS" panose="030F0702030302020204" pitchFamily="66" charset="0"/>
              </a:rPr>
              <a:t>See also Y. Chen et al (2018), </a:t>
            </a:r>
            <a:r>
              <a:rPr lang="en-US" sz="1600" dirty="0" err="1">
                <a:latin typeface="Comic Sans MS" panose="030F0702030302020204" pitchFamily="66" charset="0"/>
              </a:rPr>
              <a:t>J.Y.You</a:t>
            </a:r>
            <a:r>
              <a:rPr lang="en-US" sz="1600" dirty="0">
                <a:latin typeface="Comic Sans MS" panose="030F0702030302020204" pitchFamily="66" charset="0"/>
              </a:rPr>
              <a:t> et. al (2019)</a:t>
            </a:r>
            <a:endParaRPr sz="1600" dirty="0">
              <a:latin typeface="Comic Sans MS" panose="030F0702030302020204" pitchFamily="66"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a:extLst>
              <a:ext uri="{FF2B5EF4-FFF2-40B4-BE49-F238E27FC236}">
                <a16:creationId xmlns:a16="http://schemas.microsoft.com/office/drawing/2014/main" id="{FABBCE3D-CFC2-43D2-A51F-238DF52A0A26}"/>
              </a:ext>
            </a:extLst>
          </p:cNvPr>
          <p:cNvGrpSpPr/>
          <p:nvPr/>
        </p:nvGrpSpPr>
        <p:grpSpPr>
          <a:xfrm>
            <a:off x="792825" y="2177370"/>
            <a:ext cx="3620275" cy="2722621"/>
            <a:chOff x="660177" y="2803374"/>
            <a:chExt cx="5225039" cy="4550798"/>
          </a:xfrm>
        </p:grpSpPr>
        <p:grpSp>
          <p:nvGrpSpPr>
            <p:cNvPr id="43" name="그룹 42">
              <a:extLst>
                <a:ext uri="{FF2B5EF4-FFF2-40B4-BE49-F238E27FC236}">
                  <a16:creationId xmlns:a16="http://schemas.microsoft.com/office/drawing/2014/main" id="{51B9EC67-97A8-4F2C-85CF-F0E302872B12}"/>
                </a:ext>
              </a:extLst>
            </p:cNvPr>
            <p:cNvGrpSpPr/>
            <p:nvPr/>
          </p:nvGrpSpPr>
          <p:grpSpPr>
            <a:xfrm>
              <a:off x="1306885" y="2803374"/>
              <a:ext cx="4578331" cy="3972296"/>
              <a:chOff x="2027632" y="2245733"/>
              <a:chExt cx="4578331" cy="3972296"/>
            </a:xfrm>
          </p:grpSpPr>
          <p:pic>
            <p:nvPicPr>
              <p:cNvPr id="20" name="이미지" descr="이미지">
                <a:extLst>
                  <a:ext uri="{FF2B5EF4-FFF2-40B4-BE49-F238E27FC236}">
                    <a16:creationId xmlns:a16="http://schemas.microsoft.com/office/drawing/2014/main" id="{880D7C13-BA85-4CF4-88B9-21123B60573A}"/>
                  </a:ext>
                </a:extLst>
              </p:cNvPr>
              <p:cNvPicPr>
                <a:picLocks noChangeAspect="1"/>
              </p:cNvPicPr>
              <p:nvPr/>
            </p:nvPicPr>
            <p:blipFill>
              <a:blip r:embed="rId3">
                <a:extLst/>
              </a:blip>
              <a:stretch>
                <a:fillRect/>
              </a:stretch>
            </p:blipFill>
            <p:spPr>
              <a:xfrm>
                <a:off x="2057573" y="2285285"/>
                <a:ext cx="4548390" cy="3932744"/>
              </a:xfrm>
              <a:prstGeom prst="rect">
                <a:avLst/>
              </a:prstGeom>
              <a:ln w="12700">
                <a:miter lim="400000"/>
              </a:ln>
            </p:spPr>
          </p:pic>
          <p:sp>
            <p:nvSpPr>
              <p:cNvPr id="41" name="직사각형 40">
                <a:extLst>
                  <a:ext uri="{FF2B5EF4-FFF2-40B4-BE49-F238E27FC236}">
                    <a16:creationId xmlns:a16="http://schemas.microsoft.com/office/drawing/2014/main" id="{29396B3E-0149-47C7-A672-42EA6306F5FE}"/>
                  </a:ext>
                </a:extLst>
              </p:cNvPr>
              <p:cNvSpPr/>
              <p:nvPr/>
            </p:nvSpPr>
            <p:spPr>
              <a:xfrm>
                <a:off x="4601076" y="2245733"/>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직사각형 41">
                <a:extLst>
                  <a:ext uri="{FF2B5EF4-FFF2-40B4-BE49-F238E27FC236}">
                    <a16:creationId xmlns:a16="http://schemas.microsoft.com/office/drawing/2014/main" id="{102D1E15-4F45-4376-BE50-9243543DA167}"/>
                  </a:ext>
                </a:extLst>
              </p:cNvPr>
              <p:cNvSpPr/>
              <p:nvPr/>
            </p:nvSpPr>
            <p:spPr>
              <a:xfrm>
                <a:off x="2027632" y="2261010"/>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37" name="그룹 36">
              <a:extLst>
                <a:ext uri="{FF2B5EF4-FFF2-40B4-BE49-F238E27FC236}">
                  <a16:creationId xmlns:a16="http://schemas.microsoft.com/office/drawing/2014/main" id="{AAEC4EE1-ADDC-4631-A03F-C5895F743F69}"/>
                </a:ext>
              </a:extLst>
            </p:cNvPr>
            <p:cNvGrpSpPr/>
            <p:nvPr/>
          </p:nvGrpSpPr>
          <p:grpSpPr>
            <a:xfrm>
              <a:off x="660177" y="3905627"/>
              <a:ext cx="1600227" cy="2831017"/>
              <a:chOff x="7554136" y="4230345"/>
              <a:chExt cx="1600227" cy="2831017"/>
            </a:xfrm>
          </p:grpSpPr>
          <p:cxnSp>
            <p:nvCxnSpPr>
              <p:cNvPr id="7" name="직선 화살표 연결선 6">
                <a:extLst>
                  <a:ext uri="{FF2B5EF4-FFF2-40B4-BE49-F238E27FC236}">
                    <a16:creationId xmlns:a16="http://schemas.microsoft.com/office/drawing/2014/main" id="{55AA83D8-FE2E-4E40-BD7E-77B317DDCC7A}"/>
                  </a:ext>
                </a:extLst>
              </p:cNvPr>
              <p:cNvCxnSpPr>
                <a:cxnSpLocks/>
              </p:cNvCxnSpPr>
              <p:nvPr/>
            </p:nvCxnSpPr>
            <p:spPr>
              <a:xfrm>
                <a:off x="7779028" y="6333486"/>
                <a:ext cx="1128473" cy="2587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직선 화살표 연결선 13">
                <a:extLst>
                  <a:ext uri="{FF2B5EF4-FFF2-40B4-BE49-F238E27FC236}">
                    <a16:creationId xmlns:a16="http://schemas.microsoft.com/office/drawing/2014/main" id="{4DED56F7-5D0C-4EF1-A19A-0CF3931E9B9A}"/>
                  </a:ext>
                </a:extLst>
              </p:cNvPr>
              <p:cNvCxnSpPr>
                <a:cxnSpLocks/>
              </p:cNvCxnSpPr>
              <p:nvPr/>
            </p:nvCxnSpPr>
            <p:spPr>
              <a:xfrm flipV="1">
                <a:off x="7779028" y="5408009"/>
                <a:ext cx="990374" cy="95303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직선 화살표 연결선 31">
                <a:extLst>
                  <a:ext uri="{FF2B5EF4-FFF2-40B4-BE49-F238E27FC236}">
                    <a16:creationId xmlns:a16="http://schemas.microsoft.com/office/drawing/2014/main" id="{AA15A3D0-1DED-4E01-A3A8-0F312C1C48F2}"/>
                  </a:ext>
                </a:extLst>
              </p:cNvPr>
              <p:cNvCxnSpPr/>
              <p:nvPr/>
            </p:nvCxnSpPr>
            <p:spPr>
              <a:xfrm flipV="1">
                <a:off x="7779028" y="4532243"/>
                <a:ext cx="0" cy="182880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From…">
                <a:extLst>
                  <a:ext uri="{FF2B5EF4-FFF2-40B4-BE49-F238E27FC236}">
                    <a16:creationId xmlns:a16="http://schemas.microsoft.com/office/drawing/2014/main" id="{E7B8A1D3-6D52-491E-A7FB-7424686DB8C3}"/>
                  </a:ext>
                </a:extLst>
              </p:cNvPr>
              <p:cNvSpPr txBox="1"/>
              <p:nvPr/>
            </p:nvSpPr>
            <p:spPr>
              <a:xfrm>
                <a:off x="8230785" y="6375439"/>
                <a:ext cx="923578" cy="685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kx</a:t>
                </a:r>
                <a:endParaRPr sz="2000" dirty="0">
                  <a:latin typeface="Comic Sans MS" panose="030F0702030302020204" pitchFamily="66" charset="0"/>
                </a:endParaRPr>
              </a:p>
            </p:txBody>
          </p:sp>
          <p:sp>
            <p:nvSpPr>
              <p:cNvPr id="34" name="From…">
                <a:extLst>
                  <a:ext uri="{FF2B5EF4-FFF2-40B4-BE49-F238E27FC236}">
                    <a16:creationId xmlns:a16="http://schemas.microsoft.com/office/drawing/2014/main" id="{85A180BF-7FA9-41DB-82C0-DAB83731822D}"/>
                  </a:ext>
                </a:extLst>
              </p:cNvPr>
              <p:cNvSpPr txBox="1"/>
              <p:nvPr/>
            </p:nvSpPr>
            <p:spPr>
              <a:xfrm>
                <a:off x="7879221" y="5076558"/>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ky</a:t>
                </a:r>
                <a:endParaRPr sz="2000" dirty="0">
                  <a:latin typeface="Comic Sans MS" panose="030F0702030302020204" pitchFamily="66" charset="0"/>
                </a:endParaRPr>
              </a:p>
            </p:txBody>
          </p:sp>
          <p:sp>
            <p:nvSpPr>
              <p:cNvPr id="35" name="From…">
                <a:extLst>
                  <a:ext uri="{FF2B5EF4-FFF2-40B4-BE49-F238E27FC236}">
                    <a16:creationId xmlns:a16="http://schemas.microsoft.com/office/drawing/2014/main" id="{712F0047-ECD3-46E0-9915-9C790DBA2834}"/>
                  </a:ext>
                </a:extLst>
              </p:cNvPr>
              <p:cNvSpPr txBox="1"/>
              <p:nvPr/>
            </p:nvSpPr>
            <p:spPr>
              <a:xfrm>
                <a:off x="7554136" y="4230345"/>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E</a:t>
                </a:r>
                <a:endParaRPr sz="2000" dirty="0">
                  <a:latin typeface="Comic Sans MS" panose="030F0702030302020204" pitchFamily="66" charset="0"/>
                </a:endParaRPr>
              </a:p>
            </p:txBody>
          </p:sp>
        </p:grpSp>
        <p:sp>
          <p:nvSpPr>
            <p:cNvPr id="44" name="From…">
              <a:extLst>
                <a:ext uri="{FF2B5EF4-FFF2-40B4-BE49-F238E27FC236}">
                  <a16:creationId xmlns:a16="http://schemas.microsoft.com/office/drawing/2014/main" id="{93550B8A-23B1-4774-BEC1-ADBE3C88A16D}"/>
                </a:ext>
              </a:extLst>
            </p:cNvPr>
            <p:cNvSpPr txBox="1"/>
            <p:nvPr/>
          </p:nvSpPr>
          <p:spPr>
            <a:xfrm>
              <a:off x="1336824" y="6668250"/>
              <a:ext cx="4548392"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Singular flat band</a:t>
              </a:r>
              <a:endParaRPr sz="2000" dirty="0">
                <a:latin typeface="Comic Sans MS" panose="030F0702030302020204" pitchFamily="66" charset="0"/>
              </a:endParaRPr>
            </a:p>
          </p:txBody>
        </p:sp>
      </p:grpSp>
      <p:grpSp>
        <p:nvGrpSpPr>
          <p:cNvPr id="53" name="그룹 52">
            <a:extLst>
              <a:ext uri="{FF2B5EF4-FFF2-40B4-BE49-F238E27FC236}">
                <a16:creationId xmlns:a16="http://schemas.microsoft.com/office/drawing/2014/main" id="{CCC58B53-A1B5-4BB6-AE62-8856F7349E81}"/>
              </a:ext>
            </a:extLst>
          </p:cNvPr>
          <p:cNvGrpSpPr/>
          <p:nvPr/>
        </p:nvGrpSpPr>
        <p:grpSpPr>
          <a:xfrm>
            <a:off x="5591006" y="2066999"/>
            <a:ext cx="7037075" cy="1136431"/>
            <a:chOff x="7212444" y="4194422"/>
            <a:chExt cx="5075583" cy="1136431"/>
          </a:xfrm>
        </p:grpSpPr>
        <p:sp>
          <p:nvSpPr>
            <p:cNvPr id="50" name="사각형: 둥근 모서리 49">
              <a:extLst>
                <a:ext uri="{FF2B5EF4-FFF2-40B4-BE49-F238E27FC236}">
                  <a16:creationId xmlns:a16="http://schemas.microsoft.com/office/drawing/2014/main" id="{ECD8CDFF-21BA-4F25-A1BF-55475E52B0EA}"/>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Box 46">
              <a:extLst>
                <a:ext uri="{FF2B5EF4-FFF2-40B4-BE49-F238E27FC236}">
                  <a16:creationId xmlns:a16="http://schemas.microsoft.com/office/drawing/2014/main" id="{25153E00-A25D-4736-8783-86C250D5FE4F}"/>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1. Why geometry matters in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sp>
        <p:nvSpPr>
          <p:cNvPr id="3" name="타원 2">
            <a:extLst>
              <a:ext uri="{FF2B5EF4-FFF2-40B4-BE49-F238E27FC236}">
                <a16:creationId xmlns:a16="http://schemas.microsoft.com/office/drawing/2014/main" id="{0319A848-F5FA-483B-92A9-92FAD4C61D40}"/>
              </a:ext>
            </a:extLst>
          </p:cNvPr>
          <p:cNvSpPr>
            <a:spLocks noChangeAspect="1"/>
          </p:cNvSpPr>
          <p:nvPr/>
        </p:nvSpPr>
        <p:spPr>
          <a:xfrm>
            <a:off x="2857642" y="3564496"/>
            <a:ext cx="216382" cy="21600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grpSp>
        <p:nvGrpSpPr>
          <p:cNvPr id="36" name="그룹 35">
            <a:extLst>
              <a:ext uri="{FF2B5EF4-FFF2-40B4-BE49-F238E27FC236}">
                <a16:creationId xmlns:a16="http://schemas.microsoft.com/office/drawing/2014/main" id="{48908F72-DAD8-4026-83F3-E11E3ADDEB9D}"/>
              </a:ext>
            </a:extLst>
          </p:cNvPr>
          <p:cNvGrpSpPr/>
          <p:nvPr/>
        </p:nvGrpSpPr>
        <p:grpSpPr>
          <a:xfrm>
            <a:off x="5591006" y="3837265"/>
            <a:ext cx="7037075" cy="1136431"/>
            <a:chOff x="7212444" y="4194422"/>
            <a:chExt cx="5075583" cy="1136431"/>
          </a:xfrm>
        </p:grpSpPr>
        <p:sp>
          <p:nvSpPr>
            <p:cNvPr id="39" name="사각형: 둥근 모서리 38">
              <a:extLst>
                <a:ext uri="{FF2B5EF4-FFF2-40B4-BE49-F238E27FC236}">
                  <a16:creationId xmlns:a16="http://schemas.microsoft.com/office/drawing/2014/main" id="{A55731E9-3107-4B75-A946-42FECCACD1B2}"/>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TextBox 39">
              <a:extLst>
                <a:ext uri="{FF2B5EF4-FFF2-40B4-BE49-F238E27FC236}">
                  <a16:creationId xmlns:a16="http://schemas.microsoft.com/office/drawing/2014/main" id="{D4178C01-9929-4984-A612-5C0986D02A4A}"/>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2. What is the singular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grpSp>
        <p:nvGrpSpPr>
          <p:cNvPr id="45" name="그룹 44">
            <a:extLst>
              <a:ext uri="{FF2B5EF4-FFF2-40B4-BE49-F238E27FC236}">
                <a16:creationId xmlns:a16="http://schemas.microsoft.com/office/drawing/2014/main" id="{36219047-16FE-494D-AD7F-13725E91066F}"/>
              </a:ext>
            </a:extLst>
          </p:cNvPr>
          <p:cNvGrpSpPr/>
          <p:nvPr/>
        </p:nvGrpSpPr>
        <p:grpSpPr>
          <a:xfrm>
            <a:off x="5591006" y="5615705"/>
            <a:ext cx="7037075" cy="1136431"/>
            <a:chOff x="7212444" y="4194422"/>
            <a:chExt cx="5075583" cy="1136431"/>
          </a:xfrm>
        </p:grpSpPr>
        <p:sp>
          <p:nvSpPr>
            <p:cNvPr id="56" name="사각형: 둥근 모서리 55">
              <a:extLst>
                <a:ext uri="{FF2B5EF4-FFF2-40B4-BE49-F238E27FC236}">
                  <a16:creationId xmlns:a16="http://schemas.microsoft.com/office/drawing/2014/main" id="{4DE011EE-B375-4DDB-995B-4B286E5D0981}"/>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TextBox 56">
              <a:extLst>
                <a:ext uri="{FF2B5EF4-FFF2-40B4-BE49-F238E27FC236}">
                  <a16:creationId xmlns:a16="http://schemas.microsoft.com/office/drawing/2014/main" id="{6EE6F4FA-A72B-4F21-810F-33E5AF95F8EB}"/>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3.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singular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grpSp>
        <p:nvGrpSpPr>
          <p:cNvPr id="64" name="그룹 63">
            <a:extLst>
              <a:ext uri="{FF2B5EF4-FFF2-40B4-BE49-F238E27FC236}">
                <a16:creationId xmlns:a16="http://schemas.microsoft.com/office/drawing/2014/main" id="{44D6491C-1746-4F85-9442-C281CCEFE129}"/>
              </a:ext>
            </a:extLst>
          </p:cNvPr>
          <p:cNvGrpSpPr/>
          <p:nvPr/>
        </p:nvGrpSpPr>
        <p:grpSpPr>
          <a:xfrm>
            <a:off x="5591006" y="7618938"/>
            <a:ext cx="7037075" cy="1136431"/>
            <a:chOff x="7212444" y="4194422"/>
            <a:chExt cx="5075583" cy="1136431"/>
          </a:xfrm>
        </p:grpSpPr>
        <p:sp>
          <p:nvSpPr>
            <p:cNvPr id="65" name="사각형: 둥근 모서리 64">
              <a:extLst>
                <a:ext uri="{FF2B5EF4-FFF2-40B4-BE49-F238E27FC236}">
                  <a16:creationId xmlns:a16="http://schemas.microsoft.com/office/drawing/2014/main" id="{B11623D9-6A89-4927-8DDF-9F24FA4AAC5C}"/>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TextBox 65">
              <a:extLst>
                <a:ext uri="{FF2B5EF4-FFF2-40B4-BE49-F238E27FC236}">
                  <a16:creationId xmlns:a16="http://schemas.microsoft.com/office/drawing/2014/main" id="{3642A1A4-DB52-407A-AAAC-EB834520C826}"/>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tx1"/>
                  </a:solidFill>
                  <a:latin typeface="Comic Sans MS" panose="030F0702030302020204" pitchFamily="66" charset="0"/>
                </a:rPr>
                <a:t>4.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tx1"/>
                  </a:solidFill>
                  <a:latin typeface="Comic Sans MS" panose="030F0702030302020204" pitchFamily="66" charset="0"/>
                </a:rPr>
                <a:t>isolated flat band?</a:t>
              </a:r>
              <a:endParaRPr kumimoji="0" lang="ko-KR" altLang="en-US" sz="2400" b="0" i="0" u="none" strike="noStrike" cap="none" spc="0" normalizeH="0" baseline="0" dirty="0">
                <a:ln>
                  <a:noFill/>
                </a:ln>
                <a:solidFill>
                  <a:schemeClr val="tx1"/>
                </a:solidFill>
                <a:effectLst/>
                <a:uFillTx/>
                <a:latin typeface="Comic Sans MS" panose="030F0702030302020204" pitchFamily="66" charset="0"/>
                <a:sym typeface="Helvetica Neue"/>
              </a:endParaRPr>
            </a:p>
          </p:txBody>
        </p:sp>
      </p:grpSp>
      <p:sp>
        <p:nvSpPr>
          <p:cNvPr id="68" name="From…">
            <a:extLst>
              <a:ext uri="{FF2B5EF4-FFF2-40B4-BE49-F238E27FC236}">
                <a16:creationId xmlns:a16="http://schemas.microsoft.com/office/drawing/2014/main" id="{DFEF76B2-37BE-48CC-8BA9-8B66F9E0137A}"/>
              </a:ext>
            </a:extLst>
          </p:cNvPr>
          <p:cNvSpPr txBox="1"/>
          <p:nvPr/>
        </p:nvSpPr>
        <p:spPr>
          <a:xfrm>
            <a:off x="1441106" y="8150351"/>
            <a:ext cx="297199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Nonsingular, isolated </a:t>
            </a:r>
          </a:p>
          <a:p>
            <a:pPr>
              <a:defRPr sz="1800" b="0"/>
            </a:pPr>
            <a:r>
              <a:rPr lang="en-US" sz="2000" dirty="0">
                <a:latin typeface="Comic Sans MS" panose="030F0702030302020204" pitchFamily="66" charset="0"/>
              </a:rPr>
              <a:t>flat band</a:t>
            </a:r>
            <a:endParaRPr sz="2000" dirty="0">
              <a:latin typeface="Comic Sans MS" panose="030F0702030302020204" pitchFamily="66" charset="0"/>
            </a:endParaRPr>
          </a:p>
        </p:txBody>
      </p:sp>
      <p:grpSp>
        <p:nvGrpSpPr>
          <p:cNvPr id="6" name="그룹 5">
            <a:extLst>
              <a:ext uri="{FF2B5EF4-FFF2-40B4-BE49-F238E27FC236}">
                <a16:creationId xmlns:a16="http://schemas.microsoft.com/office/drawing/2014/main" id="{92F1F6A0-0946-4F51-8568-B367EDC2B8E9}"/>
              </a:ext>
            </a:extLst>
          </p:cNvPr>
          <p:cNvGrpSpPr/>
          <p:nvPr/>
        </p:nvGrpSpPr>
        <p:grpSpPr>
          <a:xfrm>
            <a:off x="1191443" y="4971975"/>
            <a:ext cx="3151446" cy="3149753"/>
            <a:chOff x="1191443" y="4971975"/>
            <a:chExt cx="3151446" cy="3149753"/>
          </a:xfrm>
        </p:grpSpPr>
        <p:pic>
          <p:nvPicPr>
            <p:cNvPr id="4" name="그림 3">
              <a:extLst>
                <a:ext uri="{FF2B5EF4-FFF2-40B4-BE49-F238E27FC236}">
                  <a16:creationId xmlns:a16="http://schemas.microsoft.com/office/drawing/2014/main" id="{22BFD368-C02B-4FED-A147-C4B33DA08DE4}"/>
                </a:ext>
              </a:extLst>
            </p:cNvPr>
            <p:cNvPicPr>
              <a:picLocks noChangeAspect="1"/>
            </p:cNvPicPr>
            <p:nvPr/>
          </p:nvPicPr>
          <p:blipFill>
            <a:blip r:embed="rId4"/>
            <a:stretch>
              <a:fillRect/>
            </a:stretch>
          </p:blipFill>
          <p:spPr>
            <a:xfrm>
              <a:off x="1191443" y="4971975"/>
              <a:ext cx="3151446" cy="3149753"/>
            </a:xfrm>
            <a:prstGeom prst="rect">
              <a:avLst/>
            </a:prstGeom>
          </p:spPr>
        </p:pic>
        <p:sp>
          <p:nvSpPr>
            <p:cNvPr id="5" name="직사각형 4">
              <a:extLst>
                <a:ext uri="{FF2B5EF4-FFF2-40B4-BE49-F238E27FC236}">
                  <a16:creationId xmlns:a16="http://schemas.microsoft.com/office/drawing/2014/main" id="{E4052939-4E64-4813-A600-B0D048328F28}"/>
                </a:ext>
              </a:extLst>
            </p:cNvPr>
            <p:cNvSpPr/>
            <p:nvPr/>
          </p:nvSpPr>
          <p:spPr>
            <a:xfrm>
              <a:off x="3246783" y="4995324"/>
              <a:ext cx="1096106" cy="4645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38" name="제목 1">
            <a:extLst>
              <a:ext uri="{FF2B5EF4-FFF2-40B4-BE49-F238E27FC236}">
                <a16:creationId xmlns:a16="http://schemas.microsoft.com/office/drawing/2014/main" id="{12D06ADC-68DA-4BAC-9B1E-454DAB44C59E}"/>
              </a:ext>
            </a:extLst>
          </p:cNvPr>
          <p:cNvSpPr>
            <a:spLocks noGrp="1"/>
          </p:cNvSpPr>
          <p:nvPr>
            <p:ph type="title"/>
          </p:nvPr>
        </p:nvSpPr>
        <p:spPr>
          <a:xfrm>
            <a:off x="633545" y="89643"/>
            <a:ext cx="11704320" cy="1102380"/>
          </a:xfrm>
        </p:spPr>
        <p:txBody>
          <a:bodyPr>
            <a:noAutofit/>
          </a:bodyPr>
          <a:lstStyle/>
          <a:p>
            <a:r>
              <a:rPr lang="en-US" altLang="ko-KR" sz="4400" u="sng" dirty="0">
                <a:latin typeface="Comic Sans MS" panose="030F0702030302020204" pitchFamily="66" charset="0"/>
              </a:rPr>
              <a:t>Geometry and Landau levels of isolated FB</a:t>
            </a:r>
            <a:endParaRPr lang="ko-KR" altLang="en-US" sz="4400" u="sng" dirty="0">
              <a:latin typeface="Comic Sans MS" panose="030F0702030302020204" pitchFamily="66" charset="0"/>
            </a:endParaRPr>
          </a:p>
        </p:txBody>
      </p:sp>
    </p:spTree>
    <p:extLst>
      <p:ext uri="{BB962C8B-B14F-4D97-AF65-F5344CB8AC3E}">
        <p14:creationId xmlns:p14="http://schemas.microsoft.com/office/powerpoint/2010/main" val="347848599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eneralized Onsager’s quantization rule"/>
          <p:cNvSpPr txBox="1"/>
          <p:nvPr/>
        </p:nvSpPr>
        <p:spPr>
          <a:xfrm>
            <a:off x="0" y="362295"/>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Landau levels of isolated flat band   </a:t>
            </a:r>
            <a:endParaRPr sz="4400" b="0" dirty="0">
              <a:latin typeface="Comic Sans MS" panose="030F0702030302020204" pitchFamily="66" charset="0"/>
            </a:endParaRPr>
          </a:p>
        </p:txBody>
      </p:sp>
      <p:sp>
        <p:nvSpPr>
          <p:cNvPr id="10" name="Described by the maximally singular flat band model">
            <a:extLst>
              <a:ext uri="{FF2B5EF4-FFF2-40B4-BE49-F238E27FC236}">
                <a16:creationId xmlns:a16="http://schemas.microsoft.com/office/drawing/2014/main" id="{2269AB2A-9B2F-432D-B4F5-5AB207DF5B24}"/>
              </a:ext>
            </a:extLst>
          </p:cNvPr>
          <p:cNvSpPr txBox="1"/>
          <p:nvPr/>
        </p:nvSpPr>
        <p:spPr>
          <a:xfrm>
            <a:off x="6037943" y="2536500"/>
            <a:ext cx="6662056"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b="0"/>
            </a:lvl1pPr>
          </a:lstStyle>
          <a:p>
            <a:pPr marL="342900" indent="-342900" algn="l">
              <a:buFont typeface="Arial" panose="020B0604020202020204" pitchFamily="34" charset="0"/>
              <a:buChar char="•"/>
            </a:pPr>
            <a:r>
              <a:rPr lang="en-US" sz="2800" dirty="0">
                <a:latin typeface="Comic Sans MS" panose="030F0702030302020204" pitchFamily="66" charset="0"/>
              </a:rPr>
              <a:t>Any Landau level spreading (LLS)?</a:t>
            </a:r>
          </a:p>
          <a:p>
            <a:pPr marL="342900" indent="-342900" algn="l">
              <a:buFont typeface="Arial" panose="020B0604020202020204" pitchFamily="34" charset="0"/>
              <a:buChar char="•"/>
            </a:pPr>
            <a:r>
              <a:rPr lang="en-US" sz="2800" dirty="0">
                <a:latin typeface="Comic Sans MS" panose="030F0702030302020204" pitchFamily="66" charset="0"/>
              </a:rPr>
              <a:t>Is geometry important?</a:t>
            </a:r>
            <a:endParaRPr sz="2800" dirty="0">
              <a:latin typeface="Comic Sans MS" panose="030F0702030302020204" pitchFamily="66" charset="0"/>
            </a:endParaRPr>
          </a:p>
        </p:txBody>
      </p:sp>
      <p:grpSp>
        <p:nvGrpSpPr>
          <p:cNvPr id="14" name="그룹 13">
            <a:extLst>
              <a:ext uri="{FF2B5EF4-FFF2-40B4-BE49-F238E27FC236}">
                <a16:creationId xmlns:a16="http://schemas.microsoft.com/office/drawing/2014/main" id="{BE976B61-BBAA-4986-AEEB-8A69C098B0E2}"/>
              </a:ext>
            </a:extLst>
          </p:cNvPr>
          <p:cNvGrpSpPr/>
          <p:nvPr/>
        </p:nvGrpSpPr>
        <p:grpSpPr>
          <a:xfrm>
            <a:off x="1742984" y="1704353"/>
            <a:ext cx="3151446" cy="3149753"/>
            <a:chOff x="1191443" y="4971975"/>
            <a:chExt cx="3151446" cy="3149753"/>
          </a:xfrm>
        </p:grpSpPr>
        <p:pic>
          <p:nvPicPr>
            <p:cNvPr id="15" name="그림 14">
              <a:extLst>
                <a:ext uri="{FF2B5EF4-FFF2-40B4-BE49-F238E27FC236}">
                  <a16:creationId xmlns:a16="http://schemas.microsoft.com/office/drawing/2014/main" id="{1D7C881D-2B25-440A-B37E-8CA7026000D5}"/>
                </a:ext>
              </a:extLst>
            </p:cNvPr>
            <p:cNvPicPr>
              <a:picLocks noChangeAspect="1"/>
            </p:cNvPicPr>
            <p:nvPr/>
          </p:nvPicPr>
          <p:blipFill>
            <a:blip r:embed="rId3"/>
            <a:stretch>
              <a:fillRect/>
            </a:stretch>
          </p:blipFill>
          <p:spPr>
            <a:xfrm>
              <a:off x="1191443" y="4971975"/>
              <a:ext cx="3151446" cy="3149753"/>
            </a:xfrm>
            <a:prstGeom prst="rect">
              <a:avLst/>
            </a:prstGeom>
          </p:spPr>
        </p:pic>
        <p:sp>
          <p:nvSpPr>
            <p:cNvPr id="16" name="직사각형 15">
              <a:extLst>
                <a:ext uri="{FF2B5EF4-FFF2-40B4-BE49-F238E27FC236}">
                  <a16:creationId xmlns:a16="http://schemas.microsoft.com/office/drawing/2014/main" id="{2B380852-3CE4-480F-A970-8072611CFD2F}"/>
                </a:ext>
              </a:extLst>
            </p:cNvPr>
            <p:cNvSpPr/>
            <p:nvPr/>
          </p:nvSpPr>
          <p:spPr>
            <a:xfrm>
              <a:off x="3246783" y="4995324"/>
              <a:ext cx="1096106" cy="4645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3" name="From…">
            <a:extLst>
              <a:ext uri="{FF2B5EF4-FFF2-40B4-BE49-F238E27FC236}">
                <a16:creationId xmlns:a16="http://schemas.microsoft.com/office/drawing/2014/main" id="{0A4440DE-0C8C-4392-B3B4-F25FD0B90082}"/>
              </a:ext>
            </a:extLst>
          </p:cNvPr>
          <p:cNvSpPr txBox="1"/>
          <p:nvPr/>
        </p:nvSpPr>
        <p:spPr>
          <a:xfrm>
            <a:off x="909336" y="1499169"/>
            <a:ext cx="481874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Nonsingular, isolated flat band</a:t>
            </a:r>
            <a:endParaRPr sz="2000" dirty="0">
              <a:latin typeface="Comic Sans MS" panose="030F0702030302020204" pitchFamily="66" charset="0"/>
            </a:endParaRPr>
          </a:p>
        </p:txBody>
      </p:sp>
      <p:sp>
        <p:nvSpPr>
          <p:cNvPr id="17" name="TextBox 16">
            <a:extLst>
              <a:ext uri="{FF2B5EF4-FFF2-40B4-BE49-F238E27FC236}">
                <a16:creationId xmlns:a16="http://schemas.microsoft.com/office/drawing/2014/main" id="{76787C20-467E-43CB-9DB8-F1E593F29E17}"/>
              </a:ext>
            </a:extLst>
          </p:cNvPr>
          <p:cNvSpPr txBox="1"/>
          <p:nvPr/>
        </p:nvSpPr>
        <p:spPr>
          <a:xfrm>
            <a:off x="719786" y="5751913"/>
            <a:ext cx="3939300" cy="523220"/>
          </a:xfrm>
          <a:prstGeom prst="rect">
            <a:avLst/>
          </a:prstGeom>
          <a:noFill/>
        </p:spPr>
        <p:txBody>
          <a:bodyPr wrap="square" rtlCol="0">
            <a:spAutoFit/>
          </a:bodyPr>
          <a:lstStyle/>
          <a:p>
            <a:r>
              <a:rPr lang="en-US" altLang="ko-KR" sz="2800" b="1" dirty="0">
                <a:solidFill>
                  <a:schemeClr val="accent2">
                    <a:lumMod val="75000"/>
                  </a:schemeClr>
                </a:solidFill>
                <a:latin typeface="Comic Sans MS" panose="030F0702030302020204" pitchFamily="66" charset="0"/>
                <a:ea typeface="Cambria Math" panose="02040503050406030204" pitchFamily="18" charset="0"/>
              </a:rPr>
              <a:t>Our Results</a:t>
            </a:r>
          </a:p>
        </p:txBody>
      </p:sp>
      <mc:AlternateContent xmlns:mc="http://schemas.openxmlformats.org/markup-compatibility/2006" xmlns:a14="http://schemas.microsoft.com/office/drawing/2010/main">
        <mc:Choice Requires="a14">
          <p:sp>
            <p:nvSpPr>
              <p:cNvPr id="18" name="직사각형 17">
                <a:extLst>
                  <a:ext uri="{FF2B5EF4-FFF2-40B4-BE49-F238E27FC236}">
                    <a16:creationId xmlns:a16="http://schemas.microsoft.com/office/drawing/2014/main" id="{6ED41435-4045-4A15-92A7-B6949C93B77B}"/>
                  </a:ext>
                </a:extLst>
              </p:cNvPr>
              <p:cNvSpPr/>
              <p:nvPr/>
            </p:nvSpPr>
            <p:spPr>
              <a:xfrm>
                <a:off x="217063" y="6546711"/>
                <a:ext cx="8258628" cy="2308324"/>
              </a:xfrm>
              <a:prstGeom prst="rect">
                <a:avLst/>
              </a:prstGeom>
            </p:spPr>
            <p:txBody>
              <a:bodyPr wrap="square">
                <a:spAutoFit/>
              </a:bodyPr>
              <a:lstStyle/>
              <a:p>
                <a:pPr algn="l"/>
                <a14:m>
                  <m:oMath xmlns:m="http://schemas.openxmlformats.org/officeDocument/2006/math">
                    <m:r>
                      <a:rPr lang="en-US" altLang="ko-KR" i="1">
                        <a:latin typeface="Cambria Math" panose="02040503050406030204" pitchFamily="18" charset="0"/>
                        <a:ea typeface="Cambria Math" panose="02040503050406030204" pitchFamily="18" charset="0"/>
                      </a:rPr>
                      <m:t>∎</m:t>
                    </m:r>
                  </m:oMath>
                </a14:m>
                <a:r>
                  <a:rPr lang="en-US" altLang="ko-KR" dirty="0">
                    <a:latin typeface="Comic Sans MS" panose="030F0702030302020204" pitchFamily="66" charset="0"/>
                    <a:ea typeface="Cambria Math" panose="02040503050406030204" pitchFamily="18" charset="0"/>
                  </a:rPr>
                  <a:t> The LLS </a:t>
                </a:r>
                <a:r>
                  <a:rPr lang="en-US" altLang="ko-KR" b="1" dirty="0">
                    <a:latin typeface="Comic Sans MS" panose="030F0702030302020204" pitchFamily="66" charset="0"/>
                    <a:ea typeface="Cambria Math" panose="02040503050406030204" pitchFamily="18" charset="0"/>
                  </a:rPr>
                  <a:t>exists in general</a:t>
                </a:r>
                <a:r>
                  <a:rPr lang="en-US" altLang="ko-KR" dirty="0">
                    <a:latin typeface="Comic Sans MS" panose="030F0702030302020204" pitchFamily="66" charset="0"/>
                    <a:ea typeface="Cambria Math" panose="02040503050406030204" pitchFamily="18" charset="0"/>
                  </a:rPr>
                  <a:t>.</a:t>
                </a:r>
              </a:p>
              <a:p>
                <a:pPr algn="l"/>
                <a:endParaRPr lang="en-US" altLang="ko-KR" dirty="0">
                  <a:latin typeface="Comic Sans MS" panose="030F0702030302020204" pitchFamily="66" charset="0"/>
                  <a:ea typeface="Cambria Math" panose="02040503050406030204" pitchFamily="18" charset="0"/>
                </a:endParaRPr>
              </a:p>
              <a:p>
                <a:pPr algn="l"/>
                <a14:m>
                  <m:oMath xmlns:m="http://schemas.openxmlformats.org/officeDocument/2006/math">
                    <m:r>
                      <a:rPr lang="en-US" altLang="ko-KR" i="1">
                        <a:latin typeface="Cambria Math" panose="02040503050406030204" pitchFamily="18" charset="0"/>
                        <a:ea typeface="Cambria Math" panose="02040503050406030204" pitchFamily="18" charset="0"/>
                      </a:rPr>
                      <m:t>∎</m:t>
                    </m:r>
                  </m:oMath>
                </a14:m>
                <a:r>
                  <a:rPr lang="en-US" altLang="ko-KR" dirty="0">
                    <a:latin typeface="Comic Sans MS" panose="030F0702030302020204" pitchFamily="66" charset="0"/>
                    <a:ea typeface="Cambria Math" panose="02040503050406030204" pitchFamily="18" charset="0"/>
                  </a:rPr>
                  <a:t> </a:t>
                </a:r>
                <a:r>
                  <a:rPr lang="en-US" altLang="ko-KR" b="1" dirty="0">
                    <a:latin typeface="Comic Sans MS" panose="030F0702030302020204" pitchFamily="66" charset="0"/>
                    <a:ea typeface="Cambria Math" panose="02040503050406030204" pitchFamily="18" charset="0"/>
                  </a:rPr>
                  <a:t>Symmetry</a:t>
                </a:r>
                <a:r>
                  <a:rPr lang="en-US" altLang="ko-KR" dirty="0">
                    <a:latin typeface="Comic Sans MS" panose="030F0702030302020204" pitchFamily="66" charset="0"/>
                    <a:ea typeface="Cambria Math" panose="02040503050406030204" pitchFamily="18" charset="0"/>
                  </a:rPr>
                  <a:t> constrains the LLS:</a:t>
                </a:r>
              </a:p>
              <a:p>
                <a:pPr algn="l"/>
                <a:endParaRPr lang="en-US" altLang="ko-KR" dirty="0">
                  <a:latin typeface="Comic Sans MS" panose="030F0702030302020204" pitchFamily="66" charset="0"/>
                  <a:ea typeface="Cambria Math" panose="02040503050406030204" pitchFamily="18" charset="0"/>
                </a:endParaRPr>
              </a:p>
              <a:p>
                <a:pPr algn="l"/>
                <a14:m>
                  <m:oMath xmlns:m="http://schemas.openxmlformats.org/officeDocument/2006/math">
                    <m:r>
                      <a:rPr lang="en-US" altLang="ko-KR" i="1">
                        <a:latin typeface="Cambria Math" panose="02040503050406030204" pitchFamily="18" charset="0"/>
                        <a:ea typeface="Cambria Math" panose="02040503050406030204" pitchFamily="18" charset="0"/>
                      </a:rPr>
                      <m:t>∎</m:t>
                    </m:r>
                  </m:oMath>
                </a14:m>
                <a:r>
                  <a:rPr lang="ko-KR" altLang="en-US" dirty="0">
                    <a:latin typeface="Comic Sans MS" panose="030F0702030302020204" pitchFamily="66" charset="0"/>
                  </a:rPr>
                  <a:t> </a:t>
                </a:r>
                <a:r>
                  <a:rPr lang="en-US" altLang="ko-KR" dirty="0">
                    <a:latin typeface="Comic Sans MS" panose="030F0702030302020204" pitchFamily="66" charset="0"/>
                    <a:ea typeface="Cambria Math" panose="02040503050406030204" pitchFamily="18" charset="0"/>
                  </a:rPr>
                  <a:t>The</a:t>
                </a:r>
                <a:r>
                  <a:rPr lang="en-US" altLang="ko-KR" b="1" dirty="0">
                    <a:latin typeface="Comic Sans MS" panose="030F0702030302020204" pitchFamily="66" charset="0"/>
                    <a:ea typeface="Cambria Math" panose="02040503050406030204" pitchFamily="18" charset="0"/>
                  </a:rPr>
                  <a:t> upper and lower bounds</a:t>
                </a:r>
                <a:r>
                  <a:rPr lang="en-US" altLang="ko-KR" dirty="0">
                    <a:latin typeface="Comic Sans MS" panose="030F0702030302020204" pitchFamily="66" charset="0"/>
                    <a:ea typeface="Cambria Math" panose="02040503050406030204" pitchFamily="18" charset="0"/>
                  </a:rPr>
                  <a:t> of LLS are determined by geometric quantities, </a:t>
                </a:r>
                <a:r>
                  <a:rPr lang="en-US" altLang="ko-KR" b="1" dirty="0">
                    <a:latin typeface="Comic Sans MS" panose="030F0702030302020204" pitchFamily="66" charset="0"/>
                    <a:ea typeface="Cambria Math" panose="02040503050406030204" pitchFamily="18" charset="0"/>
                  </a:rPr>
                  <a:t>“fidelity” tensor</a:t>
                </a:r>
                <a:r>
                  <a:rPr lang="en-US" altLang="ko-KR" dirty="0">
                    <a:latin typeface="Comic Sans MS" panose="030F0702030302020204" pitchFamily="66" charset="0"/>
                    <a:ea typeface="Cambria Math" panose="02040503050406030204" pitchFamily="18" charset="0"/>
                  </a:rPr>
                  <a:t>.</a:t>
                </a:r>
              </a:p>
            </p:txBody>
          </p:sp>
        </mc:Choice>
        <mc:Fallback xmlns="">
          <p:sp>
            <p:nvSpPr>
              <p:cNvPr id="18" name="직사각형 17">
                <a:extLst>
                  <a:ext uri="{FF2B5EF4-FFF2-40B4-BE49-F238E27FC236}">
                    <a16:creationId xmlns:a16="http://schemas.microsoft.com/office/drawing/2014/main" id="{6ED41435-4045-4A15-92A7-B6949C93B77B}"/>
                  </a:ext>
                </a:extLst>
              </p:cNvPr>
              <p:cNvSpPr>
                <a:spLocks noRot="1" noChangeAspect="1" noMove="1" noResize="1" noEditPoints="1" noAdjustHandles="1" noChangeArrowheads="1" noChangeShapeType="1" noTextEdit="1"/>
              </p:cNvSpPr>
              <p:nvPr/>
            </p:nvSpPr>
            <p:spPr>
              <a:xfrm>
                <a:off x="217063" y="6546711"/>
                <a:ext cx="8258628" cy="2308324"/>
              </a:xfrm>
              <a:prstGeom prst="rect">
                <a:avLst/>
              </a:prstGeom>
              <a:blipFill>
                <a:blip r:embed="rId4"/>
                <a:stretch>
                  <a:fillRect l="-1182" t="-2111" r="-2290" b="-501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graphicFrame>
            <p:nvGraphicFramePr>
              <p:cNvPr id="19" name="표 18">
                <a:extLst>
                  <a:ext uri="{FF2B5EF4-FFF2-40B4-BE49-F238E27FC236}">
                    <a16:creationId xmlns:a16="http://schemas.microsoft.com/office/drawing/2014/main" id="{425151A1-E3F0-4052-A694-B4D2A650CBEC}"/>
                  </a:ext>
                </a:extLst>
              </p:cNvPr>
              <p:cNvGraphicFramePr>
                <a:graphicFrameLocks noGrp="1"/>
              </p:cNvGraphicFramePr>
              <p:nvPr>
                <p:extLst>
                  <p:ext uri="{D42A27DB-BD31-4B8C-83A1-F6EECF244321}">
                    <p14:modId xmlns:p14="http://schemas.microsoft.com/office/powerpoint/2010/main" val="2110655115"/>
                  </p:ext>
                </p:extLst>
              </p:nvPr>
            </p:nvGraphicFramePr>
            <p:xfrm>
              <a:off x="7547429" y="6013523"/>
              <a:ext cx="5152570" cy="1828800"/>
            </p:xfrm>
            <a:graphic>
              <a:graphicData uri="http://schemas.openxmlformats.org/drawingml/2006/table">
                <a:tbl>
                  <a:tblPr firstRow="1" bandRow="1">
                    <a:tableStyleId>{5C22544A-7EE6-4342-B048-85BDC9FD1C3A}</a:tableStyleId>
                  </a:tblPr>
                  <a:tblGrid>
                    <a:gridCol w="3805168">
                      <a:extLst>
                        <a:ext uri="{9D8B030D-6E8A-4147-A177-3AD203B41FA5}">
                          <a16:colId xmlns:a16="http://schemas.microsoft.com/office/drawing/2014/main" val="1622483521"/>
                        </a:ext>
                      </a:extLst>
                    </a:gridCol>
                    <a:gridCol w="1347402">
                      <a:extLst>
                        <a:ext uri="{9D8B030D-6E8A-4147-A177-3AD203B41FA5}">
                          <a16:colId xmlns:a16="http://schemas.microsoft.com/office/drawing/2014/main" val="955742622"/>
                        </a:ext>
                      </a:extLst>
                    </a:gridCol>
                  </a:tblGrid>
                  <a:tr h="370840">
                    <a:tc>
                      <a:txBody>
                        <a:bodyPr/>
                        <a:lstStyle/>
                        <a:p>
                          <a:pPr algn="ctr" latinLnBrk="1"/>
                          <a:r>
                            <a:rPr kumimoji="0" lang="en-US" altLang="ko-K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Symmetry</a:t>
                          </a:r>
                          <a:r>
                            <a:rPr kumimoji="0" lang="en-US" altLang="ko-K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endParaRPr lang="ko-KR" altLang="en-US" sz="2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latinLnBrk="1"/>
                          <a:r>
                            <a:rPr lang="en-US" altLang="ko-KR" sz="2400" b="1" dirty="0">
                              <a:solidFill>
                                <a:schemeClr val="tx1"/>
                              </a:solidFill>
                              <a:latin typeface="Comic Sans MS" panose="030F0702030302020204" pitchFamily="66" charset="0"/>
                            </a:rPr>
                            <a:t>LLS</a:t>
                          </a:r>
                          <a:endParaRPr lang="ko-KR" altLang="en-US" sz="24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87765932"/>
                      </a:ext>
                    </a:extLst>
                  </a:tr>
                  <a:tr h="37084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Space-time inversion (</a:t>
                          </a:r>
                          <a14:m>
                            <m:oMath xmlns:m="http://schemas.openxmlformats.org/officeDocument/2006/math">
                              <m:sSub>
                                <m:sSubPr>
                                  <m:ctrlPr>
                                    <a:rPr kumimoji="0" lang="en-US" altLang="ko-KR"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a:rPr kumimoji="0" lang="en-US" altLang="ko-KR"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𝐼</m:t>
                                  </m:r>
                                </m:e>
                                <m:sub>
                                  <m:r>
                                    <a:rPr kumimoji="0" lang="en-US" altLang="ko-KR"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𝑆𝑇</m:t>
                                  </m:r>
                                </m:sub>
                              </m:sSub>
                            </m:oMath>
                          </a14:m>
                          <a:r>
                            <a:rPr kumimoji="0" lang="en-US" altLang="ko-K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endParaRPr lang="ko-KR" altLang="en-US" sz="2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𝐵</m:t>
                                    </m:r>
                                  </m:e>
                                  <m:sup>
                                    <m:r>
                                      <a:rPr lang="en-US" altLang="ko-KR" sz="2400" b="0" i="1" smtClean="0">
                                        <a:latin typeface="Cambria Math" panose="02040503050406030204" pitchFamily="18" charset="0"/>
                                      </a:rPr>
                                      <m:t>2</m:t>
                                    </m:r>
                                  </m:sup>
                                </m:sSup>
                              </m:oMath>
                            </m:oMathPara>
                          </a14:m>
                          <a:endParaRPr lang="ko-KR" altLang="en-US" sz="240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3445091"/>
                      </a:ext>
                    </a:extLst>
                  </a:tr>
                  <a:tr h="370840">
                    <a:tc>
                      <a:txBody>
                        <a:bodyPr/>
                        <a:lstStyle/>
                        <a:p>
                          <a:pPr algn="ctr" latinLnBrk="1"/>
                          <a:r>
                            <a:rPr lang="en-US" altLang="ko-KR" sz="2400" dirty="0">
                              <a:latin typeface="Comic Sans MS" panose="030F0702030302020204" pitchFamily="66" charset="0"/>
                            </a:rPr>
                            <a:t>Chiral symmetry (</a:t>
                          </a:r>
                          <a14:m>
                            <m:oMath xmlns:m="http://schemas.openxmlformats.org/officeDocument/2006/math">
                              <m:r>
                                <a:rPr lang="en-US" altLang="ko-KR" sz="2400" b="0" i="1" dirty="0" smtClean="0">
                                  <a:latin typeface="Cambria Math" panose="02040503050406030204" pitchFamily="18" charset="0"/>
                                </a:rPr>
                                <m:t>𝐶</m:t>
                              </m:r>
                            </m:oMath>
                          </a14:m>
                          <a:r>
                            <a:rPr lang="en-US" altLang="ko-KR" sz="2400" dirty="0">
                              <a:latin typeface="Comic Sans MS" panose="030F0702030302020204" pitchFamily="66" charset="0"/>
                            </a:rPr>
                            <a:t>) </a:t>
                          </a:r>
                          <a:endParaRPr lang="ko-KR" altLang="en-US" sz="2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0</m:t>
                                </m:r>
                              </m:oMath>
                            </m:oMathPara>
                          </a14:m>
                          <a:endParaRPr lang="ko-KR" altLang="en-US" sz="240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90089395"/>
                      </a:ext>
                    </a:extLst>
                  </a:tr>
                  <a:tr h="370840">
                    <a:tc>
                      <a:txBody>
                        <a:bodyPr/>
                        <a:lstStyle/>
                        <a:p>
                          <a:pPr algn="ctr" latinLnBrk="1"/>
                          <a:r>
                            <a:rPr lang="en-US" altLang="ko-KR" sz="2400" dirty="0">
                              <a:latin typeface="Comic Sans MS" panose="030F0702030302020204" pitchFamily="66" charset="0"/>
                            </a:rPr>
                            <a:t>Otherwise</a:t>
                          </a:r>
                          <a:endParaRPr lang="ko-KR" altLang="en-US" sz="2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𝐵</m:t>
                                </m:r>
                              </m:oMath>
                            </m:oMathPara>
                          </a14:m>
                          <a:endParaRPr lang="ko-KR" altLang="en-US" sz="2400"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10067023"/>
                      </a:ext>
                    </a:extLst>
                  </a:tr>
                </a:tbl>
              </a:graphicData>
            </a:graphic>
          </p:graphicFrame>
        </mc:Choice>
        <mc:Fallback xmlns="">
          <p:graphicFrame>
            <p:nvGraphicFramePr>
              <p:cNvPr id="19" name="표 18">
                <a:extLst>
                  <a:ext uri="{FF2B5EF4-FFF2-40B4-BE49-F238E27FC236}">
                    <a16:creationId xmlns:a16="http://schemas.microsoft.com/office/drawing/2014/main" id="{425151A1-E3F0-4052-A694-B4D2A650CBEC}"/>
                  </a:ext>
                </a:extLst>
              </p:cNvPr>
              <p:cNvGraphicFramePr>
                <a:graphicFrameLocks noGrp="1"/>
              </p:cNvGraphicFramePr>
              <p:nvPr>
                <p:extLst>
                  <p:ext uri="{D42A27DB-BD31-4B8C-83A1-F6EECF244321}">
                    <p14:modId xmlns:p14="http://schemas.microsoft.com/office/powerpoint/2010/main" val="2110655115"/>
                  </p:ext>
                </p:extLst>
              </p:nvPr>
            </p:nvGraphicFramePr>
            <p:xfrm>
              <a:off x="7547429" y="6013523"/>
              <a:ext cx="5152570" cy="1828800"/>
            </p:xfrm>
            <a:graphic>
              <a:graphicData uri="http://schemas.openxmlformats.org/drawingml/2006/table">
                <a:tbl>
                  <a:tblPr firstRow="1" bandRow="1">
                    <a:tableStyleId>{5C22544A-7EE6-4342-B048-85BDC9FD1C3A}</a:tableStyleId>
                  </a:tblPr>
                  <a:tblGrid>
                    <a:gridCol w="3805168">
                      <a:extLst>
                        <a:ext uri="{9D8B030D-6E8A-4147-A177-3AD203B41FA5}">
                          <a16:colId xmlns:a16="http://schemas.microsoft.com/office/drawing/2014/main" val="1622483521"/>
                        </a:ext>
                      </a:extLst>
                    </a:gridCol>
                    <a:gridCol w="1347402">
                      <a:extLst>
                        <a:ext uri="{9D8B030D-6E8A-4147-A177-3AD203B41FA5}">
                          <a16:colId xmlns:a16="http://schemas.microsoft.com/office/drawing/2014/main" val="955742622"/>
                        </a:ext>
                      </a:extLst>
                    </a:gridCol>
                  </a:tblGrid>
                  <a:tr h="457200">
                    <a:tc>
                      <a:txBody>
                        <a:bodyPr/>
                        <a:lstStyle/>
                        <a:p>
                          <a:pPr algn="ctr" latinLnBrk="1"/>
                          <a:r>
                            <a:rPr kumimoji="0" lang="en-US" altLang="ko-KR"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Symmetry</a:t>
                          </a:r>
                          <a:r>
                            <a:rPr kumimoji="0" lang="en-US" altLang="ko-KR"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endParaRPr lang="ko-KR" altLang="en-US" sz="2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latinLnBrk="1"/>
                          <a:r>
                            <a:rPr lang="en-US" altLang="ko-KR" sz="2400" b="1" dirty="0">
                              <a:solidFill>
                                <a:schemeClr val="tx1"/>
                              </a:solidFill>
                              <a:latin typeface="Comic Sans MS" panose="030F0702030302020204" pitchFamily="66" charset="0"/>
                            </a:rPr>
                            <a:t>LLS</a:t>
                          </a:r>
                          <a:endParaRPr lang="ko-KR" altLang="en-US" sz="24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87765932"/>
                      </a:ext>
                    </a:extLst>
                  </a:tr>
                  <a:tr h="457200">
                    <a:tc>
                      <a:txBody>
                        <a:bodyPr/>
                        <a:lstStyle/>
                        <a:p>
                          <a:endParaRPr lang="ko-K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109211" r="-35520" b="-226316"/>
                          </a:stretch>
                        </a:blipFill>
                      </a:tcPr>
                    </a:tc>
                    <a:tc>
                      <a:txBody>
                        <a:bodyPr/>
                        <a:lstStyle/>
                        <a:p>
                          <a:endParaRPr lang="ko-K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82805" t="-109211" r="-452" b="-226316"/>
                          </a:stretch>
                        </a:blipFill>
                      </a:tcPr>
                    </a:tc>
                    <a:extLst>
                      <a:ext uri="{0D108BD9-81ED-4DB2-BD59-A6C34878D82A}">
                        <a16:rowId xmlns:a16="http://schemas.microsoft.com/office/drawing/2014/main" val="2713445091"/>
                      </a:ext>
                    </a:extLst>
                  </a:tr>
                  <a:tr h="457200">
                    <a:tc>
                      <a:txBody>
                        <a:bodyPr/>
                        <a:lstStyle/>
                        <a:p>
                          <a:endParaRPr lang="ko-K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212000" r="-35520" b="-129333"/>
                          </a:stretch>
                        </a:blipFill>
                      </a:tcPr>
                    </a:tc>
                    <a:tc>
                      <a:txBody>
                        <a:bodyPr/>
                        <a:lstStyle/>
                        <a:p>
                          <a:endParaRPr lang="ko-K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82805" t="-212000" r="-452" b="-129333"/>
                          </a:stretch>
                        </a:blipFill>
                      </a:tcPr>
                    </a:tc>
                    <a:extLst>
                      <a:ext uri="{0D108BD9-81ED-4DB2-BD59-A6C34878D82A}">
                        <a16:rowId xmlns:a16="http://schemas.microsoft.com/office/drawing/2014/main" val="1090089395"/>
                      </a:ext>
                    </a:extLst>
                  </a:tr>
                  <a:tr h="457200">
                    <a:tc>
                      <a:txBody>
                        <a:bodyPr/>
                        <a:lstStyle/>
                        <a:p>
                          <a:pPr algn="ctr" latinLnBrk="1"/>
                          <a:r>
                            <a:rPr lang="en-US" altLang="ko-KR" sz="2400" dirty="0">
                              <a:latin typeface="Comic Sans MS" panose="030F0702030302020204" pitchFamily="66" charset="0"/>
                            </a:rPr>
                            <a:t>Otherwise</a:t>
                          </a:r>
                          <a:endParaRPr lang="ko-KR" altLang="en-US" sz="2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ko-K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82805" t="-312000" r="-452" b="-29333"/>
                          </a:stretch>
                        </a:blipFill>
                      </a:tcPr>
                    </a:tc>
                    <a:extLst>
                      <a:ext uri="{0D108BD9-81ED-4DB2-BD59-A6C34878D82A}">
                        <a16:rowId xmlns:a16="http://schemas.microsoft.com/office/drawing/2014/main" val="1010067023"/>
                      </a:ext>
                    </a:extLst>
                  </a:tr>
                </a:tbl>
              </a:graphicData>
            </a:graphic>
          </p:graphicFrame>
        </mc:Fallback>
      </mc:AlternateContent>
      <p:sp>
        <p:nvSpPr>
          <p:cNvPr id="11" name="직사각형 10">
            <a:extLst>
              <a:ext uri="{FF2B5EF4-FFF2-40B4-BE49-F238E27FC236}">
                <a16:creationId xmlns:a16="http://schemas.microsoft.com/office/drawing/2014/main" id="{53D2888F-BAEA-4799-909B-CA1147667EED}"/>
              </a:ext>
            </a:extLst>
          </p:cNvPr>
          <p:cNvSpPr/>
          <p:nvPr/>
        </p:nvSpPr>
        <p:spPr>
          <a:xfrm>
            <a:off x="6250557" y="1224612"/>
            <a:ext cx="6449442" cy="377924"/>
          </a:xfrm>
          <a:prstGeom prst="rect">
            <a:avLst/>
          </a:prstGeom>
        </p:spPr>
        <p:txBody>
          <a:bodyPr wrap="square">
            <a:spAutoFit/>
          </a:bodyPr>
          <a:lstStyle/>
          <a:p>
            <a:pPr marL="406394" indent="-406394" algn="l">
              <a:buFont typeface="Arial" panose="020B0604020202020204" pitchFamily="34" charset="0"/>
              <a:buChar char="•"/>
            </a:pPr>
            <a:r>
              <a:rPr lang="en-US" altLang="ko-KR" sz="1800" dirty="0">
                <a:latin typeface="Comic Sans MS" panose="030F0702030302020204" pitchFamily="66" charset="0"/>
              </a:rPr>
              <a:t>Y. Hwang</a:t>
            </a:r>
            <a:r>
              <a:rPr lang="en-US" altLang="ko-KR" sz="1800" b="0" dirty="0">
                <a:latin typeface="Comic Sans MS" panose="030F0702030302020204" pitchFamily="66" charset="0"/>
              </a:rPr>
              <a:t>, J.-W. </a:t>
            </a:r>
            <a:r>
              <a:rPr lang="en-US" altLang="ko-KR" sz="1800" b="0" dirty="0" err="1">
                <a:latin typeface="Comic Sans MS" panose="030F0702030302020204" pitchFamily="66" charset="0"/>
              </a:rPr>
              <a:t>Rhim</a:t>
            </a:r>
            <a:r>
              <a:rPr lang="en-US" altLang="ko-KR" sz="1800" b="0" dirty="0">
                <a:latin typeface="Comic Sans MS" panose="030F0702030302020204" pitchFamily="66" charset="0"/>
              </a:rPr>
              <a:t>,  and BJY, Nat. Comm. (2021)</a:t>
            </a:r>
          </a:p>
        </p:txBody>
      </p:sp>
    </p:spTree>
    <p:extLst>
      <p:ext uri="{BB962C8B-B14F-4D97-AF65-F5344CB8AC3E}">
        <p14:creationId xmlns:p14="http://schemas.microsoft.com/office/powerpoint/2010/main" val="15141362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그림 37"/>
          <p:cNvPicPr>
            <a:picLocks noChangeAspect="1"/>
          </p:cNvPicPr>
          <p:nvPr/>
        </p:nvPicPr>
        <p:blipFill>
          <a:blip r:embed="rId4"/>
          <a:stretch>
            <a:fillRect/>
          </a:stretch>
        </p:blipFill>
        <p:spPr>
          <a:xfrm>
            <a:off x="839893" y="2012840"/>
            <a:ext cx="3457171" cy="2443862"/>
          </a:xfrm>
          <a:prstGeom prst="rect">
            <a:avLst/>
          </a:prstGeom>
        </p:spPr>
      </p:pic>
      <p:pic>
        <p:nvPicPr>
          <p:cNvPr id="40" name="그림 39"/>
          <p:cNvPicPr>
            <a:picLocks noChangeAspect="1"/>
          </p:cNvPicPr>
          <p:nvPr/>
        </p:nvPicPr>
        <p:blipFill>
          <a:blip r:embed="rId5"/>
          <a:stretch>
            <a:fillRect/>
          </a:stretch>
        </p:blipFill>
        <p:spPr>
          <a:xfrm>
            <a:off x="707422" y="4839841"/>
            <a:ext cx="3428790" cy="2927015"/>
          </a:xfrm>
          <a:prstGeom prst="rect">
            <a:avLst/>
          </a:prstGeom>
        </p:spPr>
      </p:pic>
      <p:sp>
        <p:nvSpPr>
          <p:cNvPr id="44" name="직사각형 43"/>
          <p:cNvSpPr/>
          <p:nvPr/>
        </p:nvSpPr>
        <p:spPr>
          <a:xfrm>
            <a:off x="2001656" y="4313213"/>
            <a:ext cx="1133644" cy="338554"/>
          </a:xfrm>
          <a:prstGeom prst="rect">
            <a:avLst/>
          </a:prstGeom>
        </p:spPr>
        <p:txBody>
          <a:bodyPr wrap="none">
            <a:spAutoFit/>
          </a:bodyPr>
          <a:lstStyle/>
          <a:p>
            <a:r>
              <a:rPr lang="en-US" altLang="ko-KR" sz="1600" dirty="0">
                <a:solidFill>
                  <a:prstClr val="black"/>
                </a:solidFill>
                <a:latin typeface="Cambria Math" panose="02040503050406030204" pitchFamily="18" charset="0"/>
                <a:ea typeface="Cambria Math" panose="02040503050406030204" pitchFamily="18" charset="0"/>
              </a:rPr>
              <a:t>Lieb lattice</a:t>
            </a:r>
            <a:endParaRPr lang="ko-KR" altLang="en-US" sz="1600" dirty="0">
              <a:latin typeface="Cambria Math" panose="02040503050406030204" pitchFamily="18" charset="0"/>
            </a:endParaRPr>
          </a:p>
        </p:txBody>
      </p:sp>
      <p:grpSp>
        <p:nvGrpSpPr>
          <p:cNvPr id="8" name="그룹 7"/>
          <p:cNvGrpSpPr/>
          <p:nvPr/>
        </p:nvGrpSpPr>
        <p:grpSpPr>
          <a:xfrm>
            <a:off x="4822074" y="1287898"/>
            <a:ext cx="8079171" cy="3709778"/>
            <a:chOff x="4520694" y="64404"/>
            <a:chExt cx="7574222" cy="3477917"/>
          </a:xfrm>
        </p:grpSpPr>
        <p:pic>
          <p:nvPicPr>
            <p:cNvPr id="2" name="그림 1"/>
            <p:cNvPicPr>
              <a:picLocks noChangeAspect="1"/>
            </p:cNvPicPr>
            <p:nvPr/>
          </p:nvPicPr>
          <p:blipFill rotWithShape="1">
            <a:blip r:embed="rId6">
              <a:extLst>
                <a:ext uri="{28A0092B-C50C-407E-A947-70E740481C1C}">
                  <a14:useLocalDpi xmlns:a14="http://schemas.microsoft.com/office/drawing/2010/main" val="0"/>
                </a:ext>
              </a:extLst>
            </a:blip>
            <a:srcRect l="2750" b="5008"/>
            <a:stretch/>
          </p:blipFill>
          <p:spPr>
            <a:xfrm>
              <a:off x="5237018" y="709774"/>
              <a:ext cx="4764392" cy="2208918"/>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520694" y="1618572"/>
                  <a:ext cx="463168" cy="4558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560" b="0" i="1">
                            <a:latin typeface="Cambria Math" panose="02040503050406030204" pitchFamily="18" charset="0"/>
                          </a:rPr>
                          <m:t>𝐸</m:t>
                        </m:r>
                      </m:oMath>
                    </m:oMathPara>
                  </a14:m>
                  <a:endParaRPr lang="ko-KR" altLang="en-US" sz="2560" dirty="0"/>
                </a:p>
              </p:txBody>
            </p:sp>
          </mc:Choice>
          <mc:Fallback xmlns="">
            <p:sp>
              <p:nvSpPr>
                <p:cNvPr id="3" name="TextBox 2"/>
                <p:cNvSpPr txBox="1">
                  <a:spLocks noRot="1" noChangeAspect="1" noMove="1" noResize="1" noEditPoints="1" noAdjustHandles="1" noChangeArrowheads="1" noChangeShapeType="1" noTextEdit="1"/>
                </p:cNvSpPr>
                <p:nvPr/>
              </p:nvSpPr>
              <p:spPr>
                <a:xfrm>
                  <a:off x="4520694" y="1618572"/>
                  <a:ext cx="463168" cy="455894"/>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925280" y="1618572"/>
                  <a:ext cx="321904" cy="3173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600" b="0" i="1">
                            <a:latin typeface="Cambria Math" panose="02040503050406030204" pitchFamily="18" charset="0"/>
                            <a:ea typeface="Cambria Math" panose="02040503050406030204" pitchFamily="18" charset="0"/>
                          </a:rPr>
                          <m:t>0</m:t>
                        </m:r>
                      </m:oMath>
                    </m:oMathPara>
                  </a14:m>
                  <a:endParaRPr lang="ko-KR" altLang="en-US" sz="1600" dirty="0">
                    <a:latin typeface="Cambria Math" panose="020405030504060302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925280" y="1618572"/>
                  <a:ext cx="321904" cy="317394"/>
                </a:xfrm>
                <a:prstGeom prst="rect">
                  <a:avLst/>
                </a:prstGeom>
                <a:blipFill>
                  <a:blip r:embed="rId8"/>
                  <a:stretch>
                    <a:fillRect/>
                  </a:stretch>
                </a:blipFill>
              </p:spPr>
              <p:txBody>
                <a:bodyPr/>
                <a:lstStyle/>
                <a:p>
                  <a:r>
                    <a:rPr lang="ko-KR" altLang="en-US">
                      <a:noFill/>
                    </a:rPr>
                    <a:t> </a:t>
                  </a:r>
                </a:p>
              </p:txBody>
            </p:sp>
          </mc:Fallback>
        </mc:AlternateContent>
        <p:sp>
          <p:nvSpPr>
            <p:cNvPr id="19" name="TextBox 18"/>
            <p:cNvSpPr txBox="1"/>
            <p:nvPr/>
          </p:nvSpPr>
          <p:spPr>
            <a:xfrm>
              <a:off x="4894603" y="2290864"/>
              <a:ext cx="344445" cy="317394"/>
            </a:xfrm>
            <a:prstGeom prst="rect">
              <a:avLst/>
            </a:prstGeom>
            <a:noFill/>
          </p:spPr>
          <p:txBody>
            <a:bodyPr wrap="none" rtlCol="0">
              <a:spAutoFit/>
            </a:bodyPr>
            <a:lstStyle/>
            <a:p>
              <a:r>
                <a:rPr lang="en-US" altLang="ko-KR" sz="1600" b="0" dirty="0">
                  <a:latin typeface="Cambria Math" panose="02040503050406030204" pitchFamily="18" charset="0"/>
                  <a:ea typeface="Cambria Math" panose="02040503050406030204" pitchFamily="18" charset="0"/>
                </a:rPr>
                <a:t>-2</a:t>
              </a:r>
              <a:endParaRPr lang="ko-KR" altLang="en-US" sz="1600" dirty="0">
                <a:latin typeface="Cambria Math" panose="02040503050406030204" pitchFamily="18" charset="0"/>
              </a:endParaRPr>
            </a:p>
          </p:txBody>
        </p:sp>
        <p:sp>
          <p:nvSpPr>
            <p:cNvPr id="20" name="TextBox 19"/>
            <p:cNvSpPr txBox="1"/>
            <p:nvPr/>
          </p:nvSpPr>
          <p:spPr>
            <a:xfrm>
              <a:off x="4956738" y="951759"/>
              <a:ext cx="279824" cy="317394"/>
            </a:xfrm>
            <a:prstGeom prst="rect">
              <a:avLst/>
            </a:prstGeom>
            <a:noFill/>
          </p:spPr>
          <p:txBody>
            <a:bodyPr wrap="none" rtlCol="0">
              <a:spAutoFit/>
            </a:bodyPr>
            <a:lstStyle/>
            <a:p>
              <a:r>
                <a:rPr lang="en-US" altLang="ko-KR" sz="1600" b="0" dirty="0">
                  <a:latin typeface="Cambria Math" panose="02040503050406030204" pitchFamily="18" charset="0"/>
                  <a:ea typeface="Cambria Math" panose="02040503050406030204" pitchFamily="18" charset="0"/>
                </a:rPr>
                <a:t>2</a:t>
              </a:r>
              <a:endParaRPr lang="ko-KR" altLang="en-US" sz="16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4" name="직사각형 3"/>
                <p:cNvSpPr/>
                <p:nvPr/>
              </p:nvSpPr>
              <p:spPr>
                <a:xfrm>
                  <a:off x="7080443" y="3086427"/>
                  <a:ext cx="980016" cy="455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latin typeface="Cambria Math" panose="02040503050406030204" pitchFamily="18" charset="0"/>
                          </a:rPr>
                          <m:t>𝜙</m:t>
                        </m:r>
                        <m:r>
                          <a:rPr lang="en-US" altLang="ko-KR" sz="2560" b="0" i="1">
                            <a:latin typeface="Cambria Math" panose="02040503050406030204" pitchFamily="18" charset="0"/>
                          </a:rPr>
                          <m:t>/</m:t>
                        </m:r>
                        <m:sSub>
                          <m:sSubPr>
                            <m:ctrlPr>
                              <a:rPr lang="en-US" altLang="ko-KR" sz="2560" b="0" i="1">
                                <a:latin typeface="Cambria Math" panose="02040503050406030204" pitchFamily="18" charset="0"/>
                              </a:rPr>
                            </m:ctrlPr>
                          </m:sSubPr>
                          <m:e>
                            <m:r>
                              <a:rPr lang="en-US" altLang="ko-KR" sz="2560" b="0" i="1">
                                <a:latin typeface="Cambria Math" panose="02040503050406030204" pitchFamily="18" charset="0"/>
                              </a:rPr>
                              <m:t>𝜙</m:t>
                            </m:r>
                          </m:e>
                          <m:sub>
                            <m:r>
                              <a:rPr lang="en-US" altLang="ko-KR" sz="2560" b="0" i="1">
                                <a:latin typeface="Cambria Math" panose="02040503050406030204" pitchFamily="18" charset="0"/>
                              </a:rPr>
                              <m:t>0</m:t>
                            </m:r>
                          </m:sub>
                        </m:sSub>
                      </m:oMath>
                    </m:oMathPara>
                  </a14:m>
                  <a:endParaRPr lang="ko-KR" altLang="en-US" sz="2560" dirty="0"/>
                </a:p>
              </p:txBody>
            </p:sp>
          </mc:Choice>
          <mc:Fallback xmlns="">
            <p:sp>
              <p:nvSpPr>
                <p:cNvPr id="4" name="직사각형 3"/>
                <p:cNvSpPr>
                  <a:spLocks noRot="1" noChangeAspect="1" noMove="1" noResize="1" noEditPoints="1" noAdjustHandles="1" noChangeArrowheads="1" noChangeShapeType="1" noTextEdit="1"/>
                </p:cNvSpPr>
                <p:nvPr/>
              </p:nvSpPr>
              <p:spPr>
                <a:xfrm>
                  <a:off x="7080443" y="3086427"/>
                  <a:ext cx="980016" cy="455894"/>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직사각형 21"/>
                <p:cNvSpPr/>
                <p:nvPr/>
              </p:nvSpPr>
              <p:spPr>
                <a:xfrm>
                  <a:off x="9606314" y="64404"/>
                  <a:ext cx="2488602" cy="548227"/>
                </a:xfrm>
                <a:prstGeom prst="rect">
                  <a:avLst/>
                </a:prstGeom>
              </p:spPr>
              <p:txBody>
                <a:bodyPr wrap="none">
                  <a:spAutoFit/>
                </a:bodyPr>
                <a:lstStyle/>
                <a:p>
                  <a14:m>
                    <m:oMath xmlns:m="http://schemas.openxmlformats.org/officeDocument/2006/math">
                      <m:r>
                        <a:rPr lang="en-US" altLang="ko-KR" sz="1600" b="0" i="1">
                          <a:latin typeface="Cambria Math" panose="02040503050406030204" pitchFamily="18" charset="0"/>
                          <a:ea typeface="Cambria Math" panose="02040503050406030204" pitchFamily="18" charset="0"/>
                        </a:rPr>
                        <m:t>𝜙</m:t>
                      </m:r>
                    </m:oMath>
                  </a14:m>
                  <a:r>
                    <a:rPr lang="en-US" altLang="ko-KR" sz="1600" dirty="0">
                      <a:latin typeface="Cambria Math" panose="02040503050406030204" pitchFamily="18" charset="0"/>
                      <a:ea typeface="Cambria Math" panose="02040503050406030204" pitchFamily="18" charset="0"/>
                    </a:rPr>
                    <a:t>: magnetic flux per unit cell</a:t>
                  </a:r>
                </a:p>
                <a:p>
                  <a14:m>
                    <m:oMath xmlns:m="http://schemas.openxmlformats.org/officeDocument/2006/math">
                      <m:sSub>
                        <m:sSubPr>
                          <m:ctrlPr>
                            <a:rPr lang="en-US" altLang="ko-KR" sz="1600" i="1">
                              <a:latin typeface="Cambria Math" panose="02040503050406030204" pitchFamily="18" charset="0"/>
                            </a:rPr>
                          </m:ctrlPr>
                        </m:sSubPr>
                        <m:e>
                          <m:r>
                            <a:rPr lang="en-US" altLang="ko-KR" sz="1600" i="1">
                              <a:latin typeface="Cambria Math" panose="02040503050406030204" pitchFamily="18" charset="0"/>
                            </a:rPr>
                            <m:t>𝜙</m:t>
                          </m:r>
                        </m:e>
                        <m:sub>
                          <m:r>
                            <a:rPr lang="en-US" altLang="ko-KR" sz="1600" i="1">
                              <a:latin typeface="Cambria Math" panose="02040503050406030204" pitchFamily="18" charset="0"/>
                            </a:rPr>
                            <m:t>0</m:t>
                          </m:r>
                        </m:sub>
                      </m:sSub>
                    </m:oMath>
                  </a14:m>
                  <a:r>
                    <a:rPr lang="en-US" altLang="ko-KR" sz="1600" dirty="0">
                      <a:latin typeface="Cambria Math" panose="02040503050406030204" pitchFamily="18" charset="0"/>
                    </a:rPr>
                    <a:t>: flux quantum</a:t>
                  </a:r>
                  <a:endParaRPr lang="ko-KR" altLang="en-US" sz="1600" dirty="0">
                    <a:latin typeface="Cambria Math" panose="02040503050406030204" pitchFamily="18" charset="0"/>
                  </a:endParaRPr>
                </a:p>
              </p:txBody>
            </p:sp>
          </mc:Choice>
          <mc:Fallback xmlns="">
            <p:sp>
              <p:nvSpPr>
                <p:cNvPr id="22" name="직사각형 21"/>
                <p:cNvSpPr>
                  <a:spLocks noRot="1" noChangeAspect="1" noMove="1" noResize="1" noEditPoints="1" noAdjustHandles="1" noChangeArrowheads="1" noChangeShapeType="1" noTextEdit="1"/>
                </p:cNvSpPr>
                <p:nvPr/>
              </p:nvSpPr>
              <p:spPr>
                <a:xfrm>
                  <a:off x="9606314" y="64404"/>
                  <a:ext cx="2488602" cy="548227"/>
                </a:xfrm>
                <a:prstGeom prst="rect">
                  <a:avLst/>
                </a:prstGeom>
                <a:blipFill>
                  <a:blip r:embed="rId10"/>
                  <a:stretch>
                    <a:fillRect t="-4167" r="-1149" b="-114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직사각형 22"/>
                <p:cNvSpPr/>
                <p:nvPr/>
              </p:nvSpPr>
              <p:spPr>
                <a:xfrm>
                  <a:off x="5057650" y="2853181"/>
                  <a:ext cx="321904" cy="3173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1600" b="0" i="1">
                            <a:latin typeface="Cambria Math" panose="02040503050406030204" pitchFamily="18" charset="0"/>
                            <a:ea typeface="Cambria Math" panose="02040503050406030204" pitchFamily="18" charset="0"/>
                          </a:rPr>
                          <m:t>0</m:t>
                        </m:r>
                      </m:oMath>
                    </m:oMathPara>
                  </a14:m>
                  <a:endParaRPr lang="ko-KR" altLang="en-US" sz="1600" dirty="0">
                    <a:latin typeface="Cambria Math" panose="02040503050406030204" pitchFamily="18" charset="0"/>
                  </a:endParaRPr>
                </a:p>
              </p:txBody>
            </p:sp>
          </mc:Choice>
          <mc:Fallback xmlns="">
            <p:sp>
              <p:nvSpPr>
                <p:cNvPr id="23" name="직사각형 22"/>
                <p:cNvSpPr>
                  <a:spLocks noRot="1" noChangeAspect="1" noMove="1" noResize="1" noEditPoints="1" noAdjustHandles="1" noChangeArrowheads="1" noChangeShapeType="1" noTextEdit="1"/>
                </p:cNvSpPr>
                <p:nvPr/>
              </p:nvSpPr>
              <p:spPr>
                <a:xfrm>
                  <a:off x="5057650" y="2853181"/>
                  <a:ext cx="321904" cy="317394"/>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 name="직사각형 23"/>
                <p:cNvSpPr/>
                <p:nvPr/>
              </p:nvSpPr>
              <p:spPr>
                <a:xfrm>
                  <a:off x="7433501" y="2877553"/>
                  <a:ext cx="321904" cy="3173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1600" b="0" i="1">
                            <a:latin typeface="Cambria Math" panose="02040503050406030204" pitchFamily="18" charset="0"/>
                            <a:ea typeface="Cambria Math" panose="02040503050406030204" pitchFamily="18" charset="0"/>
                          </a:rPr>
                          <m:t>4</m:t>
                        </m:r>
                      </m:oMath>
                    </m:oMathPara>
                  </a14:m>
                  <a:endParaRPr lang="ko-KR" altLang="en-US" sz="1600" dirty="0">
                    <a:latin typeface="Cambria Math" panose="02040503050406030204" pitchFamily="18" charset="0"/>
                  </a:endParaRPr>
                </a:p>
              </p:txBody>
            </p:sp>
          </mc:Choice>
          <mc:Fallback xmlns="">
            <p:sp>
              <p:nvSpPr>
                <p:cNvPr id="24" name="직사각형 23"/>
                <p:cNvSpPr>
                  <a:spLocks noRot="1" noChangeAspect="1" noMove="1" noResize="1" noEditPoints="1" noAdjustHandles="1" noChangeArrowheads="1" noChangeShapeType="1" noTextEdit="1"/>
                </p:cNvSpPr>
                <p:nvPr/>
              </p:nvSpPr>
              <p:spPr>
                <a:xfrm>
                  <a:off x="7433501" y="2877553"/>
                  <a:ext cx="321904" cy="317394"/>
                </a:xfrm>
                <a:prstGeom prst="rect">
                  <a:avLst/>
                </a:prstGeom>
                <a:blipFill>
                  <a:blip r:embed="rId1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직사각형 24"/>
                <p:cNvSpPr/>
                <p:nvPr/>
              </p:nvSpPr>
              <p:spPr>
                <a:xfrm>
                  <a:off x="9805580" y="2853181"/>
                  <a:ext cx="321904" cy="3173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1600" b="0" i="1">
                            <a:latin typeface="Cambria Math" panose="02040503050406030204" pitchFamily="18" charset="0"/>
                            <a:ea typeface="Cambria Math" panose="02040503050406030204" pitchFamily="18" charset="0"/>
                          </a:rPr>
                          <m:t>8</m:t>
                        </m:r>
                      </m:oMath>
                    </m:oMathPara>
                  </a14:m>
                  <a:endParaRPr lang="ko-KR" altLang="en-US" sz="1600" dirty="0">
                    <a:latin typeface="Cambria Math" panose="02040503050406030204" pitchFamily="18" charset="0"/>
                  </a:endParaRPr>
                </a:p>
              </p:txBody>
            </p:sp>
          </mc:Choice>
          <mc:Fallback xmlns="">
            <p:sp>
              <p:nvSpPr>
                <p:cNvPr id="25" name="직사각형 24"/>
                <p:cNvSpPr>
                  <a:spLocks noRot="1" noChangeAspect="1" noMove="1" noResize="1" noEditPoints="1" noAdjustHandles="1" noChangeArrowheads="1" noChangeShapeType="1" noTextEdit="1"/>
                </p:cNvSpPr>
                <p:nvPr/>
              </p:nvSpPr>
              <p:spPr>
                <a:xfrm>
                  <a:off x="9805580" y="2853181"/>
                  <a:ext cx="321904" cy="317394"/>
                </a:xfrm>
                <a:prstGeom prst="rect">
                  <a:avLst/>
                </a:prstGeom>
                <a:blipFill>
                  <a:blip r:embed="rId13"/>
                  <a:stretch>
                    <a:fillRect/>
                  </a:stretch>
                </a:blipFill>
              </p:spPr>
              <p:txBody>
                <a:bodyPr/>
                <a:lstStyle/>
                <a:p>
                  <a:r>
                    <a:rPr lang="ko-KR" altLang="en-US">
                      <a:noFill/>
                    </a:rPr>
                    <a:t> </a:t>
                  </a:r>
                </a:p>
              </p:txBody>
            </p:sp>
          </mc:Fallback>
        </mc:AlternateContent>
      </p:grpSp>
      <p:cxnSp>
        <p:nvCxnSpPr>
          <p:cNvPr id="6" name="직선 화살표 연결선 5"/>
          <p:cNvCxnSpPr/>
          <p:nvPr/>
        </p:nvCxnSpPr>
        <p:spPr>
          <a:xfrm flipV="1">
            <a:off x="4136211" y="3339631"/>
            <a:ext cx="1141353" cy="25741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673260" y="4511389"/>
                <a:ext cx="513282" cy="4862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560" i="1" dirty="0">
                          <a:latin typeface="Cambria Math" panose="02040503050406030204" pitchFamily="18" charset="0"/>
                        </a:rPr>
                        <m:t>𝑩</m:t>
                      </m:r>
                    </m:oMath>
                  </m:oMathPara>
                </a14:m>
                <a:endParaRPr lang="ko-KR" altLang="en-US" sz="2560" dirty="0"/>
              </a:p>
            </p:txBody>
          </p:sp>
        </mc:Choice>
        <mc:Fallback xmlns="">
          <p:sp>
            <p:nvSpPr>
              <p:cNvPr id="7" name="TextBox 6"/>
              <p:cNvSpPr txBox="1">
                <a:spLocks noRot="1" noChangeAspect="1" noMove="1" noResize="1" noEditPoints="1" noAdjustHandles="1" noChangeArrowheads="1" noChangeShapeType="1" noTextEdit="1"/>
              </p:cNvSpPr>
              <p:nvPr/>
            </p:nvSpPr>
            <p:spPr>
              <a:xfrm>
                <a:off x="4673260" y="4511389"/>
                <a:ext cx="513282" cy="486287"/>
              </a:xfrm>
              <a:prstGeom prst="rect">
                <a:avLst/>
              </a:prstGeom>
              <a:blipFill>
                <a:blip r:embed="rId1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직사각형 26"/>
              <p:cNvSpPr/>
              <p:nvPr/>
            </p:nvSpPr>
            <p:spPr>
              <a:xfrm>
                <a:off x="1552366" y="7721115"/>
                <a:ext cx="2110962" cy="322076"/>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Band structure at </a:t>
                </a:r>
                <a14:m>
                  <m:oMath xmlns:m="http://schemas.openxmlformats.org/officeDocument/2006/math">
                    <m:r>
                      <a:rPr lang="en-US" altLang="ko-KR" sz="1493" i="1">
                        <a:solidFill>
                          <a:prstClr val="black"/>
                        </a:solidFill>
                        <a:latin typeface="Cambria Math" panose="02040503050406030204" pitchFamily="18" charset="0"/>
                        <a:ea typeface="Cambria Math" panose="02040503050406030204" pitchFamily="18" charset="0"/>
                      </a:rPr>
                      <m:t>𝐵</m:t>
                    </m:r>
                    <m:r>
                      <a:rPr lang="en-US" altLang="ko-KR" sz="1493" i="1">
                        <a:solidFill>
                          <a:prstClr val="black"/>
                        </a:solidFill>
                        <a:latin typeface="Cambria Math" panose="02040503050406030204" pitchFamily="18" charset="0"/>
                        <a:ea typeface="Cambria Math" panose="02040503050406030204" pitchFamily="18" charset="0"/>
                      </a:rPr>
                      <m:t>=0</m:t>
                    </m:r>
                  </m:oMath>
                </a14:m>
                <a:endParaRPr lang="ko-KR" altLang="en-US" sz="1493" dirty="0">
                  <a:latin typeface="Cambria Math" panose="02040503050406030204" pitchFamily="18" charset="0"/>
                </a:endParaRPr>
              </a:p>
            </p:txBody>
          </p:sp>
        </mc:Choice>
        <mc:Fallback xmlns="">
          <p:sp>
            <p:nvSpPr>
              <p:cNvPr id="27" name="직사각형 26"/>
              <p:cNvSpPr>
                <a:spLocks noRot="1" noChangeAspect="1" noMove="1" noResize="1" noEditPoints="1" noAdjustHandles="1" noChangeArrowheads="1" noChangeShapeType="1" noTextEdit="1"/>
              </p:cNvSpPr>
              <p:nvPr/>
            </p:nvSpPr>
            <p:spPr>
              <a:xfrm>
                <a:off x="1552366" y="7721115"/>
                <a:ext cx="2110962" cy="322076"/>
              </a:xfrm>
              <a:prstGeom prst="rect">
                <a:avLst/>
              </a:prstGeom>
              <a:blipFill>
                <a:blip r:embed="rId15"/>
                <a:stretch>
                  <a:fillRect l="-867" t="-5769" b="-2115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직사각형 4"/>
              <p:cNvSpPr/>
              <p:nvPr/>
            </p:nvSpPr>
            <p:spPr>
              <a:xfrm>
                <a:off x="8337170" y="4517208"/>
                <a:ext cx="821699" cy="486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latin typeface="Cambria Math" panose="02040503050406030204" pitchFamily="18" charset="0"/>
                        </a:rPr>
                        <m:t>∝</m:t>
                      </m:r>
                      <m:r>
                        <a:rPr lang="en-US" altLang="ko-KR" sz="2560" b="0" i="1">
                          <a:latin typeface="Cambria Math" panose="02040503050406030204" pitchFamily="18" charset="0"/>
                        </a:rPr>
                        <m:t>𝐵</m:t>
                      </m:r>
                    </m:oMath>
                  </m:oMathPara>
                </a14:m>
                <a:endParaRPr lang="ko-KR" altLang="en-US" sz="2560" dirty="0"/>
              </a:p>
            </p:txBody>
          </p:sp>
        </mc:Choice>
        <mc:Fallback xmlns="">
          <p:sp>
            <p:nvSpPr>
              <p:cNvPr id="5" name="직사각형 4"/>
              <p:cNvSpPr>
                <a:spLocks noRot="1" noChangeAspect="1" noMove="1" noResize="1" noEditPoints="1" noAdjustHandles="1" noChangeArrowheads="1" noChangeShapeType="1" noTextEdit="1"/>
              </p:cNvSpPr>
              <p:nvPr/>
            </p:nvSpPr>
            <p:spPr>
              <a:xfrm>
                <a:off x="8337170" y="4517208"/>
                <a:ext cx="821699" cy="486287"/>
              </a:xfrm>
              <a:prstGeom prst="rect">
                <a:avLst/>
              </a:prstGeom>
              <a:blipFill>
                <a:blip r:embed="rId16"/>
                <a:stretch>
                  <a:fillRect/>
                </a:stretch>
              </a:blipFill>
            </p:spPr>
            <p:txBody>
              <a:bodyPr/>
              <a:lstStyle/>
              <a:p>
                <a:r>
                  <a:rPr lang="ko-KR" altLang="en-US">
                    <a:noFill/>
                  </a:rPr>
                  <a:t> </a:t>
                </a:r>
              </a:p>
            </p:txBody>
          </p:sp>
        </mc:Fallback>
      </mc:AlternateContent>
      <p:sp>
        <p:nvSpPr>
          <p:cNvPr id="21" name="직사각형 20"/>
          <p:cNvSpPr/>
          <p:nvPr/>
        </p:nvSpPr>
        <p:spPr>
          <a:xfrm>
            <a:off x="9328075" y="4347240"/>
            <a:ext cx="1324401" cy="322076"/>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Landau levels </a:t>
            </a:r>
            <a:endParaRPr lang="ko-KR" altLang="en-US" sz="2560" dirty="0"/>
          </a:p>
        </p:txBody>
      </p:sp>
      <p:sp>
        <p:nvSpPr>
          <p:cNvPr id="26" name="Generalized Onsager’s quantization rule">
            <a:extLst>
              <a:ext uri="{FF2B5EF4-FFF2-40B4-BE49-F238E27FC236}">
                <a16:creationId xmlns:a16="http://schemas.microsoft.com/office/drawing/2014/main" id="{AF1C245F-8E6F-47DA-AC1C-C2A158C7480B}"/>
              </a:ext>
            </a:extLst>
          </p:cNvPr>
          <p:cNvSpPr txBox="1"/>
          <p:nvPr/>
        </p:nvSpPr>
        <p:spPr>
          <a:xfrm>
            <a:off x="0" y="289724"/>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Example: Spin-orbit coupled </a:t>
            </a:r>
            <a:r>
              <a:rPr lang="en-US" sz="4400" b="0" dirty="0" err="1">
                <a:latin typeface="Comic Sans MS" panose="030F0702030302020204" pitchFamily="66" charset="0"/>
              </a:rPr>
              <a:t>Lieb</a:t>
            </a:r>
            <a:r>
              <a:rPr lang="en-US" sz="4400" b="0" dirty="0">
                <a:latin typeface="Comic Sans MS" panose="030F0702030302020204" pitchFamily="66" charset="0"/>
              </a:rPr>
              <a:t> model   </a:t>
            </a:r>
            <a:endParaRPr sz="4400" b="0" dirty="0">
              <a:latin typeface="Comic Sans MS" panose="030F0702030302020204" pitchFamily="66" charset="0"/>
            </a:endParaRPr>
          </a:p>
        </p:txBody>
      </p:sp>
      <p:grpSp>
        <p:nvGrpSpPr>
          <p:cNvPr id="10" name="그룹 9">
            <a:extLst>
              <a:ext uri="{FF2B5EF4-FFF2-40B4-BE49-F238E27FC236}">
                <a16:creationId xmlns:a16="http://schemas.microsoft.com/office/drawing/2014/main" id="{C9F95DF8-AC48-4DF9-AB21-A275EC3AF7BE}"/>
              </a:ext>
            </a:extLst>
          </p:cNvPr>
          <p:cNvGrpSpPr/>
          <p:nvPr/>
        </p:nvGrpSpPr>
        <p:grpSpPr>
          <a:xfrm>
            <a:off x="5069097" y="3022139"/>
            <a:ext cx="6347222" cy="5143481"/>
            <a:chOff x="5069097" y="3022139"/>
            <a:chExt cx="6347222" cy="5143481"/>
          </a:xfrm>
        </p:grpSpPr>
        <p:pic>
          <p:nvPicPr>
            <p:cNvPr id="28" name="그림 27">
              <a:extLst>
                <a:ext uri="{FF2B5EF4-FFF2-40B4-BE49-F238E27FC236}">
                  <a16:creationId xmlns:a16="http://schemas.microsoft.com/office/drawing/2014/main" id="{67DA6A58-EF62-4540-80DD-C995FD0204C8}"/>
                </a:ext>
              </a:extLst>
            </p:cNvPr>
            <p:cNvPicPr>
              <a:picLocks noChangeAspect="1"/>
            </p:cNvPicPr>
            <p:nvPr/>
          </p:nvPicPr>
          <p:blipFill>
            <a:blip r:embed="rId17"/>
            <a:stretch>
              <a:fillRect/>
            </a:stretch>
          </p:blipFill>
          <p:spPr>
            <a:xfrm>
              <a:off x="5069097" y="5131689"/>
              <a:ext cx="3428979" cy="2753574"/>
            </a:xfrm>
            <a:prstGeom prst="rect">
              <a:avLst/>
            </a:prstGeom>
          </p:spPr>
        </p:pic>
        <p:sp>
          <p:nvSpPr>
            <p:cNvPr id="29" name="직사각형 28">
              <a:extLst>
                <a:ext uri="{FF2B5EF4-FFF2-40B4-BE49-F238E27FC236}">
                  <a16:creationId xmlns:a16="http://schemas.microsoft.com/office/drawing/2014/main" id="{F525505F-7425-4B1A-9197-FF8C0B0DAB3D}"/>
                </a:ext>
              </a:extLst>
            </p:cNvPr>
            <p:cNvSpPr/>
            <p:nvPr/>
          </p:nvSpPr>
          <p:spPr>
            <a:xfrm>
              <a:off x="5630064" y="7843544"/>
              <a:ext cx="2650084" cy="322076"/>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Landau levels in the weak field</a:t>
              </a:r>
              <a:endParaRPr lang="ko-KR" altLang="en-US" sz="1493" dirty="0">
                <a:latin typeface="Cambria Math" panose="02040503050406030204" pitchFamily="18" charset="0"/>
              </a:endParaRPr>
            </a:p>
          </p:txBody>
        </p:sp>
        <p:cxnSp>
          <p:nvCxnSpPr>
            <p:cNvPr id="30" name="직선 연결선 29">
              <a:extLst>
                <a:ext uri="{FF2B5EF4-FFF2-40B4-BE49-F238E27FC236}">
                  <a16:creationId xmlns:a16="http://schemas.microsoft.com/office/drawing/2014/main" id="{DB6D9CCF-342C-4AA5-9931-437688F4C3BE}"/>
                </a:ext>
              </a:extLst>
            </p:cNvPr>
            <p:cNvCxnSpPr/>
            <p:nvPr/>
          </p:nvCxnSpPr>
          <p:spPr>
            <a:xfrm>
              <a:off x="8797358" y="5476414"/>
              <a:ext cx="514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직사각형 30">
              <a:extLst>
                <a:ext uri="{FF2B5EF4-FFF2-40B4-BE49-F238E27FC236}">
                  <a16:creationId xmlns:a16="http://schemas.microsoft.com/office/drawing/2014/main" id="{AFBA98E4-40D5-4FB1-8396-EA89FB398E61}"/>
                </a:ext>
              </a:extLst>
            </p:cNvPr>
            <p:cNvSpPr/>
            <p:nvPr/>
          </p:nvSpPr>
          <p:spPr>
            <a:xfrm>
              <a:off x="9433084" y="5180949"/>
              <a:ext cx="1983235" cy="584775"/>
            </a:xfrm>
            <a:prstGeom prst="rect">
              <a:avLst/>
            </a:prstGeom>
          </p:spPr>
          <p:txBody>
            <a:bodyPr wrap="none">
              <a:spAutoFit/>
            </a:bodyPr>
            <a:lstStyle/>
            <a:p>
              <a:r>
                <a:rPr lang="en-US" altLang="ko-KR" sz="1600" dirty="0">
                  <a:solidFill>
                    <a:prstClr val="black"/>
                  </a:solidFill>
                  <a:latin typeface="Cambria Math" panose="02040503050406030204" pitchFamily="18" charset="0"/>
                  <a:ea typeface="Cambria Math" panose="02040503050406030204" pitchFamily="18" charset="0"/>
                </a:rPr>
                <a:t>The upper and lower</a:t>
              </a:r>
            </a:p>
            <a:p>
              <a:r>
                <a:rPr lang="en-US" altLang="ko-KR" sz="1600" dirty="0">
                  <a:solidFill>
                    <a:prstClr val="black"/>
                  </a:solidFill>
                  <a:latin typeface="Cambria Math" panose="02040503050406030204" pitchFamily="18" charset="0"/>
                  <a:ea typeface="Cambria Math" panose="02040503050406030204" pitchFamily="18" charset="0"/>
                </a:rPr>
                <a:t>bounds</a:t>
              </a:r>
              <a:endParaRPr lang="ko-KR" altLang="en-US" sz="2560" dirty="0">
                <a:latin typeface="Cambria Math" panose="02040503050406030204" pitchFamily="18" charset="0"/>
              </a:endParaRPr>
            </a:p>
          </p:txBody>
        </p:sp>
        <p:cxnSp>
          <p:nvCxnSpPr>
            <p:cNvPr id="33" name="직선 연결선 32">
              <a:extLst>
                <a:ext uri="{FF2B5EF4-FFF2-40B4-BE49-F238E27FC236}">
                  <a16:creationId xmlns:a16="http://schemas.microsoft.com/office/drawing/2014/main" id="{3515286E-5EAC-4633-8993-F40B4F159F3D}"/>
                </a:ext>
              </a:extLst>
            </p:cNvPr>
            <p:cNvCxnSpPr/>
            <p:nvPr/>
          </p:nvCxnSpPr>
          <p:spPr>
            <a:xfrm>
              <a:off x="8797358" y="6013355"/>
              <a:ext cx="5141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직사각형 33">
              <a:extLst>
                <a:ext uri="{FF2B5EF4-FFF2-40B4-BE49-F238E27FC236}">
                  <a16:creationId xmlns:a16="http://schemas.microsoft.com/office/drawing/2014/main" id="{D496A7D4-453C-4105-AD2A-623D28D9DD4B}"/>
                </a:ext>
              </a:extLst>
            </p:cNvPr>
            <p:cNvSpPr/>
            <p:nvPr/>
          </p:nvSpPr>
          <p:spPr>
            <a:xfrm>
              <a:off x="9426490" y="5830824"/>
              <a:ext cx="1359668" cy="584775"/>
            </a:xfrm>
            <a:prstGeom prst="rect">
              <a:avLst/>
            </a:prstGeom>
          </p:spPr>
          <p:txBody>
            <a:bodyPr wrap="none">
              <a:spAutoFit/>
            </a:bodyPr>
            <a:lstStyle/>
            <a:p>
              <a:r>
                <a:rPr lang="en-US" altLang="ko-KR" sz="1600" dirty="0">
                  <a:solidFill>
                    <a:prstClr val="black"/>
                  </a:solidFill>
                  <a:latin typeface="Cambria Math" panose="02040503050406030204" pitchFamily="18" charset="0"/>
                  <a:ea typeface="Cambria Math" panose="02040503050406030204" pitchFamily="18" charset="0"/>
                </a:rPr>
                <a:t>Landau levels</a:t>
              </a:r>
            </a:p>
            <a:p>
              <a:r>
                <a:rPr lang="en-US" altLang="ko-KR" sz="1600" dirty="0">
                  <a:solidFill>
                    <a:prstClr val="black"/>
                  </a:solidFill>
                  <a:latin typeface="Cambria Math" panose="02040503050406030204" pitchFamily="18" charset="0"/>
                  <a:ea typeface="Cambria Math" panose="02040503050406030204" pitchFamily="18" charset="0"/>
                </a:rPr>
                <a:t>of flat band</a:t>
              </a:r>
              <a:endParaRPr lang="ko-KR" altLang="en-US" sz="2560" dirty="0">
                <a:latin typeface="Cambria Math" panose="02040503050406030204" pitchFamily="18" charset="0"/>
              </a:endParaRPr>
            </a:p>
          </p:txBody>
        </p:sp>
        <p:grpSp>
          <p:nvGrpSpPr>
            <p:cNvPr id="9" name="그룹 8">
              <a:extLst>
                <a:ext uri="{FF2B5EF4-FFF2-40B4-BE49-F238E27FC236}">
                  <a16:creationId xmlns:a16="http://schemas.microsoft.com/office/drawing/2014/main" id="{4A312124-99C0-403A-B6FC-4B6268B69339}"/>
                </a:ext>
              </a:extLst>
            </p:cNvPr>
            <p:cNvGrpSpPr/>
            <p:nvPr/>
          </p:nvGrpSpPr>
          <p:grpSpPr>
            <a:xfrm>
              <a:off x="5477779" y="3022139"/>
              <a:ext cx="1088873" cy="2109550"/>
              <a:chOff x="5477779" y="3022139"/>
              <a:chExt cx="1088873" cy="2109550"/>
            </a:xfrm>
          </p:grpSpPr>
          <p:cxnSp>
            <p:nvCxnSpPr>
              <p:cNvPr id="35" name="직선 화살표 연결선 34">
                <a:extLst>
                  <a:ext uri="{FF2B5EF4-FFF2-40B4-BE49-F238E27FC236}">
                    <a16:creationId xmlns:a16="http://schemas.microsoft.com/office/drawing/2014/main" id="{EB0F0DCF-CD55-40BF-A04A-C28C3CC3D007}"/>
                  </a:ext>
                </a:extLst>
              </p:cNvPr>
              <p:cNvCxnSpPr/>
              <p:nvPr/>
            </p:nvCxnSpPr>
            <p:spPr>
              <a:xfrm>
                <a:off x="5664970" y="3290387"/>
                <a:ext cx="901682" cy="18413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직사각형 35">
                <a:extLst>
                  <a:ext uri="{FF2B5EF4-FFF2-40B4-BE49-F238E27FC236}">
                    <a16:creationId xmlns:a16="http://schemas.microsoft.com/office/drawing/2014/main" id="{F76B4626-B00F-4B75-890B-EC3AC413C792}"/>
                  </a:ext>
                </a:extLst>
              </p:cNvPr>
              <p:cNvSpPr/>
              <p:nvPr/>
            </p:nvSpPr>
            <p:spPr>
              <a:xfrm>
                <a:off x="5477779" y="3022139"/>
                <a:ext cx="374381" cy="2682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p>
            </p:txBody>
          </p:sp>
        </p:grpSp>
      </p:grpSp>
    </p:spTree>
    <p:custDataLst>
      <p:tags r:id="rId1"/>
    </p:custDataLst>
    <p:extLst>
      <p:ext uri="{BB962C8B-B14F-4D97-AF65-F5344CB8AC3E}">
        <p14:creationId xmlns:p14="http://schemas.microsoft.com/office/powerpoint/2010/main" val="20369802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5" grpId="0"/>
      <p:bldP spid="21" grpId="0"/>
    </p:bldLst>
  </p:timing>
  <p:extLst mod="1"/>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직선 연결선 23"/>
          <p:cNvCxnSpPr/>
          <p:nvPr/>
        </p:nvCxnSpPr>
        <p:spPr>
          <a:xfrm>
            <a:off x="1891290" y="3636280"/>
            <a:ext cx="23164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자유형 24"/>
          <p:cNvSpPr/>
          <p:nvPr/>
        </p:nvSpPr>
        <p:spPr>
          <a:xfrm flipV="1">
            <a:off x="1891290" y="2803161"/>
            <a:ext cx="2316480" cy="345652"/>
          </a:xfrm>
          <a:custGeom>
            <a:avLst/>
            <a:gdLst>
              <a:gd name="connsiteX0" fmla="*/ 0 w 2152650"/>
              <a:gd name="connsiteY0" fmla="*/ 324049 h 324049"/>
              <a:gd name="connsiteX1" fmla="*/ 847725 w 2152650"/>
              <a:gd name="connsiteY1" fmla="*/ 199 h 324049"/>
              <a:gd name="connsiteX2" fmla="*/ 2152650 w 2152650"/>
              <a:gd name="connsiteY2" fmla="*/ 285949 h 324049"/>
            </a:gdLst>
            <a:ahLst/>
            <a:cxnLst>
              <a:cxn ang="0">
                <a:pos x="connsiteX0" y="connsiteY0"/>
              </a:cxn>
              <a:cxn ang="0">
                <a:pos x="connsiteX1" y="connsiteY1"/>
              </a:cxn>
              <a:cxn ang="0">
                <a:pos x="connsiteX2" y="connsiteY2"/>
              </a:cxn>
            </a:cxnLst>
            <a:rect l="l" t="t" r="r" b="b"/>
            <a:pathLst>
              <a:path w="2152650" h="324049">
                <a:moveTo>
                  <a:pt x="0" y="324049"/>
                </a:moveTo>
                <a:cubicBezTo>
                  <a:pt x="244475" y="165299"/>
                  <a:pt x="488950" y="6549"/>
                  <a:pt x="847725" y="199"/>
                </a:cubicBezTo>
                <a:cubicBezTo>
                  <a:pt x="1206500" y="-6151"/>
                  <a:pt x="1679575" y="139899"/>
                  <a:pt x="2152650" y="28594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Cambria Math" panose="02040503050406030204" pitchFamily="18" charset="0"/>
            </a:endParaRPr>
          </a:p>
        </p:txBody>
      </p:sp>
      <p:sp>
        <p:nvSpPr>
          <p:cNvPr id="26" name="자유형 25"/>
          <p:cNvSpPr/>
          <p:nvPr/>
        </p:nvSpPr>
        <p:spPr>
          <a:xfrm flipV="1">
            <a:off x="1891290" y="2077003"/>
            <a:ext cx="2316480" cy="340515"/>
          </a:xfrm>
          <a:custGeom>
            <a:avLst/>
            <a:gdLst>
              <a:gd name="connsiteX0" fmla="*/ 0 w 2183448"/>
              <a:gd name="connsiteY0" fmla="*/ 319233 h 319233"/>
              <a:gd name="connsiteX1" fmla="*/ 1028700 w 2183448"/>
              <a:gd name="connsiteY1" fmla="*/ 4908 h 319233"/>
              <a:gd name="connsiteX2" fmla="*/ 1362075 w 2183448"/>
              <a:gd name="connsiteY2" fmla="*/ 128733 h 319233"/>
              <a:gd name="connsiteX3" fmla="*/ 1847850 w 2183448"/>
              <a:gd name="connsiteY3" fmla="*/ 147783 h 319233"/>
              <a:gd name="connsiteX4" fmla="*/ 2171700 w 2183448"/>
              <a:gd name="connsiteY4" fmla="*/ 281133 h 31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448" h="319233">
                <a:moveTo>
                  <a:pt x="0" y="319233"/>
                </a:moveTo>
                <a:cubicBezTo>
                  <a:pt x="400844" y="177945"/>
                  <a:pt x="801688" y="36658"/>
                  <a:pt x="1028700" y="4908"/>
                </a:cubicBezTo>
                <a:cubicBezTo>
                  <a:pt x="1255712" y="-26842"/>
                  <a:pt x="1225550" y="104920"/>
                  <a:pt x="1362075" y="128733"/>
                </a:cubicBezTo>
                <a:cubicBezTo>
                  <a:pt x="1498600" y="152545"/>
                  <a:pt x="1712913" y="122383"/>
                  <a:pt x="1847850" y="147783"/>
                </a:cubicBezTo>
                <a:cubicBezTo>
                  <a:pt x="1982788" y="173183"/>
                  <a:pt x="2241550" y="258908"/>
                  <a:pt x="2171700" y="281133"/>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Cambria Math" panose="02040503050406030204" pitchFamily="18" charset="0"/>
            </a:endParaRPr>
          </a:p>
        </p:txBody>
      </p:sp>
      <p:sp>
        <p:nvSpPr>
          <p:cNvPr id="3" name="자유형 2"/>
          <p:cNvSpPr/>
          <p:nvPr/>
        </p:nvSpPr>
        <p:spPr>
          <a:xfrm>
            <a:off x="1891291" y="4300432"/>
            <a:ext cx="2316480" cy="356980"/>
          </a:xfrm>
          <a:custGeom>
            <a:avLst/>
            <a:gdLst>
              <a:gd name="connsiteX0" fmla="*/ 0 w 2143125"/>
              <a:gd name="connsiteY0" fmla="*/ 334669 h 334669"/>
              <a:gd name="connsiteX1" fmla="*/ 723900 w 2143125"/>
              <a:gd name="connsiteY1" fmla="*/ 1294 h 334669"/>
              <a:gd name="connsiteX2" fmla="*/ 1657350 w 2143125"/>
              <a:gd name="connsiteY2" fmla="*/ 220369 h 334669"/>
              <a:gd name="connsiteX3" fmla="*/ 2143125 w 2143125"/>
              <a:gd name="connsiteY3" fmla="*/ 248944 h 334669"/>
            </a:gdLst>
            <a:ahLst/>
            <a:cxnLst>
              <a:cxn ang="0">
                <a:pos x="connsiteX0" y="connsiteY0"/>
              </a:cxn>
              <a:cxn ang="0">
                <a:pos x="connsiteX1" y="connsiteY1"/>
              </a:cxn>
              <a:cxn ang="0">
                <a:pos x="connsiteX2" y="connsiteY2"/>
              </a:cxn>
              <a:cxn ang="0">
                <a:pos x="connsiteX3" y="connsiteY3"/>
              </a:cxn>
            </a:cxnLst>
            <a:rect l="l" t="t" r="r" b="b"/>
            <a:pathLst>
              <a:path w="2143125" h="334669">
                <a:moveTo>
                  <a:pt x="0" y="334669"/>
                </a:moveTo>
                <a:cubicBezTo>
                  <a:pt x="223837" y="177506"/>
                  <a:pt x="447675" y="20344"/>
                  <a:pt x="723900" y="1294"/>
                </a:cubicBezTo>
                <a:cubicBezTo>
                  <a:pt x="1000125" y="-17756"/>
                  <a:pt x="1420813" y="179094"/>
                  <a:pt x="1657350" y="220369"/>
                </a:cubicBezTo>
                <a:cubicBezTo>
                  <a:pt x="1893887" y="261644"/>
                  <a:pt x="2117725" y="250531"/>
                  <a:pt x="2143125" y="24894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2" name="직사각형 11"/>
              <p:cNvSpPr/>
              <p:nvPr/>
            </p:nvSpPr>
            <p:spPr>
              <a:xfrm>
                <a:off x="1179157" y="4478921"/>
                <a:ext cx="70461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a:latin typeface="Cambria Math" panose="02040503050406030204" pitchFamily="18" charset="0"/>
                              <a:ea typeface="Cambria Math" panose="02040503050406030204" pitchFamily="18" charset="0"/>
                            </a:rPr>
                          </m:ctrlPr>
                        </m:sSubPr>
                        <m:e>
                          <m:r>
                            <a:rPr lang="en-US" altLang="ko-KR" sz="1600" i="1">
                              <a:latin typeface="Cambria Math" panose="02040503050406030204" pitchFamily="18" charset="0"/>
                              <a:ea typeface="Cambria Math" panose="02040503050406030204" pitchFamily="18" charset="0"/>
                            </a:rPr>
                            <m:t>𝜀</m:t>
                          </m:r>
                        </m:e>
                        <m:sub>
                          <m:r>
                            <a:rPr lang="en-US" altLang="ko-KR" sz="1600" b="0" i="1">
                              <a:latin typeface="Cambria Math" panose="02040503050406030204" pitchFamily="18" charset="0"/>
                              <a:ea typeface="Cambria Math" panose="02040503050406030204" pitchFamily="18" charset="0"/>
                            </a:rPr>
                            <m:t>1</m:t>
                          </m:r>
                        </m:sub>
                      </m:sSub>
                      <m:d>
                        <m:dPr>
                          <m:ctrlPr>
                            <a:rPr lang="en-US" altLang="ko-KR" sz="1600" i="1">
                              <a:latin typeface="Cambria Math" panose="02040503050406030204" pitchFamily="18" charset="0"/>
                              <a:ea typeface="Cambria Math" panose="02040503050406030204" pitchFamily="18" charset="0"/>
                            </a:rPr>
                          </m:ctrlPr>
                        </m:dPr>
                        <m:e>
                          <m:r>
                            <a:rPr lang="en-US" altLang="ko-KR" sz="1600" i="1">
                              <a:latin typeface="Cambria Math" panose="02040503050406030204" pitchFamily="18" charset="0"/>
                              <a:ea typeface="Cambria Math" panose="02040503050406030204" pitchFamily="18" charset="0"/>
                            </a:rPr>
                            <m:t>𝒌</m:t>
                          </m:r>
                        </m:e>
                      </m:d>
                    </m:oMath>
                  </m:oMathPara>
                </a14:m>
                <a:endParaRPr lang="ko-KR" altLang="en-US" sz="1600" dirty="0">
                  <a:latin typeface="Cambria Math" panose="02040503050406030204" pitchFamily="18" charset="0"/>
                </a:endParaRPr>
              </a:p>
            </p:txBody>
          </p:sp>
        </mc:Choice>
        <mc:Fallback xmlns="">
          <p:sp>
            <p:nvSpPr>
              <p:cNvPr id="12" name="직사각형 11"/>
              <p:cNvSpPr>
                <a:spLocks noRot="1" noChangeAspect="1" noMove="1" noResize="1" noEditPoints="1" noAdjustHandles="1" noChangeArrowheads="1" noChangeShapeType="1" noTextEdit="1"/>
              </p:cNvSpPr>
              <p:nvPr/>
            </p:nvSpPr>
            <p:spPr>
              <a:xfrm>
                <a:off x="1179157" y="4478921"/>
                <a:ext cx="704616" cy="338554"/>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9" name="직사각형 38"/>
              <p:cNvSpPr/>
              <p:nvPr/>
            </p:nvSpPr>
            <p:spPr>
              <a:xfrm>
                <a:off x="1176784" y="3451292"/>
                <a:ext cx="70936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a:latin typeface="Cambria Math" panose="02040503050406030204" pitchFamily="18" charset="0"/>
                              <a:ea typeface="Cambria Math" panose="02040503050406030204" pitchFamily="18" charset="0"/>
                            </a:rPr>
                          </m:ctrlPr>
                        </m:sSubPr>
                        <m:e>
                          <m:r>
                            <a:rPr lang="en-US" altLang="ko-KR" sz="1600" i="1">
                              <a:latin typeface="Cambria Math" panose="02040503050406030204" pitchFamily="18" charset="0"/>
                              <a:ea typeface="Cambria Math" panose="02040503050406030204" pitchFamily="18" charset="0"/>
                            </a:rPr>
                            <m:t>𝜀</m:t>
                          </m:r>
                        </m:e>
                        <m:sub>
                          <m:r>
                            <a:rPr lang="en-US" altLang="ko-KR" sz="1600" b="0" i="1">
                              <a:latin typeface="Cambria Math" panose="02040503050406030204" pitchFamily="18" charset="0"/>
                              <a:ea typeface="Cambria Math" panose="02040503050406030204" pitchFamily="18" charset="0"/>
                            </a:rPr>
                            <m:t>2</m:t>
                          </m:r>
                        </m:sub>
                      </m:sSub>
                      <m:d>
                        <m:dPr>
                          <m:ctrlPr>
                            <a:rPr lang="en-US" altLang="ko-KR" sz="1600" i="1">
                              <a:latin typeface="Cambria Math" panose="02040503050406030204" pitchFamily="18" charset="0"/>
                              <a:ea typeface="Cambria Math" panose="02040503050406030204" pitchFamily="18" charset="0"/>
                            </a:rPr>
                          </m:ctrlPr>
                        </m:dPr>
                        <m:e>
                          <m:r>
                            <a:rPr lang="en-US" altLang="ko-KR" sz="1600" i="1">
                              <a:latin typeface="Cambria Math" panose="02040503050406030204" pitchFamily="18" charset="0"/>
                              <a:ea typeface="Cambria Math" panose="02040503050406030204" pitchFamily="18" charset="0"/>
                            </a:rPr>
                            <m:t>𝒌</m:t>
                          </m:r>
                        </m:e>
                      </m:d>
                    </m:oMath>
                  </m:oMathPara>
                </a14:m>
                <a:endParaRPr lang="ko-KR" altLang="en-US" sz="1600" dirty="0">
                  <a:latin typeface="Cambria Math" panose="02040503050406030204" pitchFamily="18" charset="0"/>
                </a:endParaRPr>
              </a:p>
            </p:txBody>
          </p:sp>
        </mc:Choice>
        <mc:Fallback xmlns="">
          <p:sp>
            <p:nvSpPr>
              <p:cNvPr id="39" name="직사각형 38"/>
              <p:cNvSpPr>
                <a:spLocks noRot="1" noChangeAspect="1" noMove="1" noResize="1" noEditPoints="1" noAdjustHandles="1" noChangeArrowheads="1" noChangeShapeType="1" noTextEdit="1"/>
              </p:cNvSpPr>
              <p:nvPr/>
            </p:nvSpPr>
            <p:spPr>
              <a:xfrm>
                <a:off x="1176784" y="3451292"/>
                <a:ext cx="709360" cy="338554"/>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0" name="직사각형 39"/>
              <p:cNvSpPr/>
              <p:nvPr/>
            </p:nvSpPr>
            <p:spPr>
              <a:xfrm>
                <a:off x="1176742" y="2636942"/>
                <a:ext cx="70936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a:latin typeface="Cambria Math" panose="02040503050406030204" pitchFamily="18" charset="0"/>
                              <a:ea typeface="Cambria Math" panose="02040503050406030204" pitchFamily="18" charset="0"/>
                            </a:rPr>
                          </m:ctrlPr>
                        </m:sSubPr>
                        <m:e>
                          <m:r>
                            <a:rPr lang="en-US" altLang="ko-KR" sz="1600" i="1">
                              <a:latin typeface="Cambria Math" panose="02040503050406030204" pitchFamily="18" charset="0"/>
                              <a:ea typeface="Cambria Math" panose="02040503050406030204" pitchFamily="18" charset="0"/>
                            </a:rPr>
                            <m:t>𝜀</m:t>
                          </m:r>
                        </m:e>
                        <m:sub>
                          <m:r>
                            <a:rPr lang="en-US" altLang="ko-KR" sz="1600" b="0" i="1">
                              <a:latin typeface="Cambria Math" panose="02040503050406030204" pitchFamily="18" charset="0"/>
                              <a:ea typeface="Cambria Math" panose="02040503050406030204" pitchFamily="18" charset="0"/>
                            </a:rPr>
                            <m:t>3</m:t>
                          </m:r>
                        </m:sub>
                      </m:sSub>
                      <m:d>
                        <m:dPr>
                          <m:ctrlPr>
                            <a:rPr lang="en-US" altLang="ko-KR" sz="1600" i="1">
                              <a:latin typeface="Cambria Math" panose="02040503050406030204" pitchFamily="18" charset="0"/>
                              <a:ea typeface="Cambria Math" panose="02040503050406030204" pitchFamily="18" charset="0"/>
                            </a:rPr>
                          </m:ctrlPr>
                        </m:dPr>
                        <m:e>
                          <m:r>
                            <a:rPr lang="en-US" altLang="ko-KR" sz="1600" i="1">
                              <a:latin typeface="Cambria Math" panose="02040503050406030204" pitchFamily="18" charset="0"/>
                              <a:ea typeface="Cambria Math" panose="02040503050406030204" pitchFamily="18" charset="0"/>
                            </a:rPr>
                            <m:t>𝒌</m:t>
                          </m:r>
                        </m:e>
                      </m:d>
                    </m:oMath>
                  </m:oMathPara>
                </a14:m>
                <a:endParaRPr lang="ko-KR" altLang="en-US" sz="1600" dirty="0">
                  <a:latin typeface="Cambria Math" panose="02040503050406030204" pitchFamily="18" charset="0"/>
                </a:endParaRPr>
              </a:p>
            </p:txBody>
          </p:sp>
        </mc:Choice>
        <mc:Fallback xmlns="">
          <p:sp>
            <p:nvSpPr>
              <p:cNvPr id="40" name="직사각형 39"/>
              <p:cNvSpPr>
                <a:spLocks noRot="1" noChangeAspect="1" noMove="1" noResize="1" noEditPoints="1" noAdjustHandles="1" noChangeArrowheads="1" noChangeShapeType="1" noTextEdit="1"/>
              </p:cNvSpPr>
              <p:nvPr/>
            </p:nvSpPr>
            <p:spPr>
              <a:xfrm>
                <a:off x="1176742" y="2636942"/>
                <a:ext cx="709360" cy="338554"/>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1" name="직사각형 40"/>
              <p:cNvSpPr/>
              <p:nvPr/>
            </p:nvSpPr>
            <p:spPr>
              <a:xfrm>
                <a:off x="1176742" y="1875290"/>
                <a:ext cx="70936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a:latin typeface="Cambria Math" panose="02040503050406030204" pitchFamily="18" charset="0"/>
                              <a:ea typeface="Cambria Math" panose="02040503050406030204" pitchFamily="18" charset="0"/>
                            </a:rPr>
                          </m:ctrlPr>
                        </m:sSubPr>
                        <m:e>
                          <m:r>
                            <a:rPr lang="en-US" altLang="ko-KR" sz="1600" i="1">
                              <a:latin typeface="Cambria Math" panose="02040503050406030204" pitchFamily="18" charset="0"/>
                              <a:ea typeface="Cambria Math" panose="02040503050406030204" pitchFamily="18" charset="0"/>
                            </a:rPr>
                            <m:t>𝜀</m:t>
                          </m:r>
                        </m:e>
                        <m:sub>
                          <m:r>
                            <a:rPr lang="en-US" altLang="ko-KR" sz="1600" b="0" i="1">
                              <a:latin typeface="Cambria Math" panose="02040503050406030204" pitchFamily="18" charset="0"/>
                              <a:ea typeface="Cambria Math" panose="02040503050406030204" pitchFamily="18" charset="0"/>
                            </a:rPr>
                            <m:t>4</m:t>
                          </m:r>
                        </m:sub>
                      </m:sSub>
                      <m:d>
                        <m:dPr>
                          <m:ctrlPr>
                            <a:rPr lang="en-US" altLang="ko-KR" sz="1600" i="1">
                              <a:latin typeface="Cambria Math" panose="02040503050406030204" pitchFamily="18" charset="0"/>
                              <a:ea typeface="Cambria Math" panose="02040503050406030204" pitchFamily="18" charset="0"/>
                            </a:rPr>
                          </m:ctrlPr>
                        </m:dPr>
                        <m:e>
                          <m:r>
                            <a:rPr lang="en-US" altLang="ko-KR" sz="1600" i="1">
                              <a:latin typeface="Cambria Math" panose="02040503050406030204" pitchFamily="18" charset="0"/>
                              <a:ea typeface="Cambria Math" panose="02040503050406030204" pitchFamily="18" charset="0"/>
                            </a:rPr>
                            <m:t>𝒌</m:t>
                          </m:r>
                        </m:e>
                      </m:d>
                    </m:oMath>
                  </m:oMathPara>
                </a14:m>
                <a:endParaRPr lang="ko-KR" altLang="en-US" sz="1600" dirty="0">
                  <a:latin typeface="Cambria Math" panose="02040503050406030204" pitchFamily="18" charset="0"/>
                </a:endParaRPr>
              </a:p>
            </p:txBody>
          </p:sp>
        </mc:Choice>
        <mc:Fallback xmlns="">
          <p:sp>
            <p:nvSpPr>
              <p:cNvPr id="41" name="직사각형 40"/>
              <p:cNvSpPr>
                <a:spLocks noRot="1" noChangeAspect="1" noMove="1" noResize="1" noEditPoints="1" noAdjustHandles="1" noChangeArrowheads="1" noChangeShapeType="1" noTextEdit="1"/>
              </p:cNvSpPr>
              <p:nvPr/>
            </p:nvSpPr>
            <p:spPr>
              <a:xfrm>
                <a:off x="1176742" y="1875290"/>
                <a:ext cx="709360" cy="338554"/>
              </a:xfrm>
              <a:prstGeom prst="rect">
                <a:avLst/>
              </a:prstGeom>
              <a:blipFill>
                <a:blip r:embed="rId7"/>
                <a:stretch>
                  <a:fillRect/>
                </a:stretch>
              </a:blipFill>
            </p:spPr>
            <p:txBody>
              <a:bodyPr/>
              <a:lstStyle/>
              <a:p>
                <a:r>
                  <a:rPr lang="ko-KR" altLang="en-US">
                    <a:noFill/>
                  </a:rPr>
                  <a:t> </a:t>
                </a:r>
              </a:p>
            </p:txBody>
          </p:sp>
        </mc:Fallback>
      </mc:AlternateContent>
      <p:sp>
        <p:nvSpPr>
          <p:cNvPr id="23" name="직사각형 22"/>
          <p:cNvSpPr/>
          <p:nvPr/>
        </p:nvSpPr>
        <p:spPr>
          <a:xfrm>
            <a:off x="2172988" y="4790729"/>
            <a:ext cx="1672253" cy="338554"/>
          </a:xfrm>
          <a:prstGeom prst="rect">
            <a:avLst/>
          </a:prstGeom>
        </p:spPr>
        <p:txBody>
          <a:bodyPr wrap="none">
            <a:spAutoFit/>
          </a:bodyPr>
          <a:lstStyle/>
          <a:p>
            <a:r>
              <a:rPr lang="en-US" altLang="ko-KR" sz="1600" dirty="0">
                <a:latin typeface="Comic Sans MS" panose="030F0702030302020204" pitchFamily="66" charset="0"/>
                <a:ea typeface="Cambria Math" panose="02040503050406030204" pitchFamily="18" charset="0"/>
              </a:rPr>
              <a:t>Band structure</a:t>
            </a:r>
            <a:endParaRPr lang="ko-KR" altLang="en-US" sz="1600" dirty="0">
              <a:latin typeface="Comic Sans MS" panose="030F0702030302020204" pitchFamily="66" charset="0"/>
            </a:endParaRPr>
          </a:p>
        </p:txBody>
      </p:sp>
      <p:sp>
        <p:nvSpPr>
          <p:cNvPr id="45" name="자유형 44"/>
          <p:cNvSpPr/>
          <p:nvPr/>
        </p:nvSpPr>
        <p:spPr>
          <a:xfrm>
            <a:off x="1889392" y="3467932"/>
            <a:ext cx="2317603" cy="220363"/>
          </a:xfrm>
          <a:custGeom>
            <a:avLst/>
            <a:gdLst>
              <a:gd name="connsiteX0" fmla="*/ 0 w 3724275"/>
              <a:gd name="connsiteY0" fmla="*/ 333375 h 519381"/>
              <a:gd name="connsiteX1" fmla="*/ 1047750 w 3724275"/>
              <a:gd name="connsiteY1" fmla="*/ 504825 h 519381"/>
              <a:gd name="connsiteX2" fmla="*/ 2143125 w 3724275"/>
              <a:gd name="connsiteY2" fmla="*/ 0 h 519381"/>
              <a:gd name="connsiteX3" fmla="*/ 3181350 w 3724275"/>
              <a:gd name="connsiteY3" fmla="*/ 504825 h 519381"/>
              <a:gd name="connsiteX4" fmla="*/ 3724275 w 3724275"/>
              <a:gd name="connsiteY4" fmla="*/ 323850 h 51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519381">
                <a:moveTo>
                  <a:pt x="0" y="333375"/>
                </a:moveTo>
                <a:cubicBezTo>
                  <a:pt x="345281" y="446881"/>
                  <a:pt x="690563" y="560387"/>
                  <a:pt x="1047750" y="504825"/>
                </a:cubicBezTo>
                <a:cubicBezTo>
                  <a:pt x="1404937" y="449263"/>
                  <a:pt x="1787525" y="0"/>
                  <a:pt x="2143125" y="0"/>
                </a:cubicBezTo>
                <a:cubicBezTo>
                  <a:pt x="2498725" y="0"/>
                  <a:pt x="2917825" y="450850"/>
                  <a:pt x="3181350" y="504825"/>
                </a:cubicBezTo>
                <a:cubicBezTo>
                  <a:pt x="3444875" y="558800"/>
                  <a:pt x="3584575" y="441325"/>
                  <a:pt x="3724275" y="3238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Cambria Math" panose="02040503050406030204" pitchFamily="18" charset="0"/>
            </a:endParaRPr>
          </a:p>
        </p:txBody>
      </p:sp>
      <p:grpSp>
        <p:nvGrpSpPr>
          <p:cNvPr id="2" name="그룹 1"/>
          <p:cNvGrpSpPr/>
          <p:nvPr/>
        </p:nvGrpSpPr>
        <p:grpSpPr>
          <a:xfrm>
            <a:off x="422378" y="2077003"/>
            <a:ext cx="4212153" cy="2318335"/>
            <a:chOff x="395979" y="1566177"/>
            <a:chExt cx="3948894" cy="2173439"/>
          </a:xfrm>
        </p:grpSpPr>
        <p:cxnSp>
          <p:nvCxnSpPr>
            <p:cNvPr id="5" name="직선 화살표 연결선 4"/>
            <p:cNvCxnSpPr/>
            <p:nvPr/>
          </p:nvCxnSpPr>
          <p:spPr>
            <a:xfrm>
              <a:off x="2086587" y="2442319"/>
              <a:ext cx="1" cy="5856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p:nvPr/>
          </p:nvCxnSpPr>
          <p:spPr>
            <a:xfrm>
              <a:off x="4043597" y="1566177"/>
              <a:ext cx="0" cy="14618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flipV="1">
              <a:off x="2985584" y="3027999"/>
              <a:ext cx="0" cy="7116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직사각형 41"/>
                <p:cNvSpPr/>
                <p:nvPr/>
              </p:nvSpPr>
              <p:spPr>
                <a:xfrm>
                  <a:off x="3075475" y="3249725"/>
                  <a:ext cx="1269398" cy="3402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a:latin typeface="Cambria Math" panose="02040503050406030204" pitchFamily="18" charset="0"/>
                                <a:ea typeface="Cambria Math" panose="02040503050406030204" pitchFamily="18" charset="0"/>
                              </a:rPr>
                            </m:ctrlPr>
                          </m:sSubPr>
                          <m:e>
                            <m:r>
                              <a:rPr lang="en-US" altLang="ko-KR" sz="1600" i="1">
                                <a:latin typeface="Cambria Math" panose="02040503050406030204" pitchFamily="18" charset="0"/>
                                <a:ea typeface="Cambria Math" panose="02040503050406030204" pitchFamily="18" charset="0"/>
                              </a:rPr>
                              <m:t>𝜀</m:t>
                            </m:r>
                          </m:e>
                          <m:sub>
                            <m:r>
                              <a:rPr lang="en-US" altLang="ko-KR" sz="1600" b="0" i="1">
                                <a:latin typeface="Cambria Math" panose="02040503050406030204" pitchFamily="18" charset="0"/>
                                <a:ea typeface="Cambria Math" panose="02040503050406030204" pitchFamily="18" charset="0"/>
                              </a:rPr>
                              <m:t>1</m:t>
                            </m:r>
                          </m:sub>
                        </m:sSub>
                        <m:d>
                          <m:dPr>
                            <m:ctrlPr>
                              <a:rPr lang="en-US" altLang="ko-KR" sz="1600" i="1">
                                <a:latin typeface="Cambria Math" panose="02040503050406030204" pitchFamily="18" charset="0"/>
                                <a:ea typeface="Cambria Math" panose="02040503050406030204" pitchFamily="18" charset="0"/>
                              </a:rPr>
                            </m:ctrlPr>
                          </m:dPr>
                          <m:e>
                            <m:r>
                              <a:rPr lang="en-US" altLang="ko-KR" sz="1600" i="1">
                                <a:latin typeface="Cambria Math" panose="02040503050406030204" pitchFamily="18" charset="0"/>
                                <a:ea typeface="Cambria Math" panose="02040503050406030204" pitchFamily="18" charset="0"/>
                              </a:rPr>
                              <m:t>𝒌</m:t>
                            </m:r>
                          </m:e>
                        </m:d>
                        <m:r>
                          <a:rPr lang="en-US" altLang="ko-KR" sz="1600" b="0">
                            <a:latin typeface="Cambria Math" panose="02040503050406030204" pitchFamily="18" charset="0"/>
                            <a:ea typeface="Cambria Math" panose="02040503050406030204" pitchFamily="18" charset="0"/>
                          </a:rPr>
                          <m:t> </m:t>
                        </m:r>
                        <m:sSubSup>
                          <m:sSubSupPr>
                            <m:ctrlPr>
                              <a:rPr lang="en-US" altLang="ko-KR" sz="1600" b="0" i="1">
                                <a:latin typeface="Cambria Math" panose="02040503050406030204" pitchFamily="18" charset="0"/>
                                <a:ea typeface="Cambria Math" panose="02040503050406030204" pitchFamily="18" charset="0"/>
                              </a:rPr>
                            </m:ctrlPr>
                          </m:sSubSupPr>
                          <m:e>
                            <m:r>
                              <a:rPr lang="en-US" altLang="ko-KR" sz="1600" b="0" i="1">
                                <a:latin typeface="Cambria Math" panose="02040503050406030204" pitchFamily="18" charset="0"/>
                                <a:ea typeface="Cambria Math" panose="02040503050406030204" pitchFamily="18" charset="0"/>
                              </a:rPr>
                              <m:t>𝜒</m:t>
                            </m:r>
                          </m:e>
                          <m:sub>
                            <m:r>
                              <a:rPr lang="en-US" altLang="ko-KR" sz="1600" b="0" i="1">
                                <a:latin typeface="Cambria Math" panose="02040503050406030204" pitchFamily="18" charset="0"/>
                                <a:ea typeface="Cambria Math" panose="02040503050406030204" pitchFamily="18" charset="0"/>
                              </a:rPr>
                              <m:t>𝑥𝑦</m:t>
                            </m:r>
                          </m:sub>
                          <m:sup>
                            <m:r>
                              <a:rPr lang="en-US" altLang="ko-KR" sz="1600" b="0" i="1">
                                <a:latin typeface="Cambria Math" panose="02040503050406030204" pitchFamily="18" charset="0"/>
                                <a:ea typeface="Cambria Math" panose="02040503050406030204" pitchFamily="18" charset="0"/>
                              </a:rPr>
                              <m:t>21</m:t>
                            </m:r>
                          </m:sup>
                        </m:sSubSup>
                        <m:r>
                          <a:rPr lang="en-US" altLang="ko-KR" sz="1600" b="0" i="1">
                            <a:latin typeface="Cambria Math" panose="02040503050406030204" pitchFamily="18" charset="0"/>
                            <a:ea typeface="Cambria Math" panose="02040503050406030204" pitchFamily="18" charset="0"/>
                          </a:rPr>
                          <m:t>(</m:t>
                        </m:r>
                        <m:r>
                          <a:rPr lang="en-US" altLang="ko-KR" sz="1600" i="1">
                            <a:latin typeface="Cambria Math" panose="02040503050406030204" pitchFamily="18" charset="0"/>
                            <a:ea typeface="Cambria Math" panose="02040503050406030204" pitchFamily="18" charset="0"/>
                          </a:rPr>
                          <m:t>𝒌</m:t>
                        </m:r>
                        <m:r>
                          <a:rPr lang="en-US" altLang="ko-KR" sz="1600" b="0" i="1">
                            <a:latin typeface="Cambria Math" panose="02040503050406030204" pitchFamily="18" charset="0"/>
                            <a:ea typeface="Cambria Math" panose="02040503050406030204" pitchFamily="18" charset="0"/>
                          </a:rPr>
                          <m:t>)</m:t>
                        </m:r>
                      </m:oMath>
                    </m:oMathPara>
                  </a14:m>
                  <a:endParaRPr lang="ko-KR" altLang="en-US" sz="1600" dirty="0">
                    <a:latin typeface="Cambria Math" panose="02040503050406030204" pitchFamily="18" charset="0"/>
                  </a:endParaRPr>
                </a:p>
              </p:txBody>
            </p:sp>
          </mc:Choice>
          <mc:Fallback xmlns="">
            <p:sp>
              <p:nvSpPr>
                <p:cNvPr id="42" name="직사각형 41"/>
                <p:cNvSpPr>
                  <a:spLocks noRot="1" noChangeAspect="1" noMove="1" noResize="1" noEditPoints="1" noAdjustHandles="1" noChangeArrowheads="1" noChangeShapeType="1" noTextEdit="1"/>
                </p:cNvSpPr>
                <p:nvPr/>
              </p:nvSpPr>
              <p:spPr>
                <a:xfrm>
                  <a:off x="3075475" y="3249725"/>
                  <a:ext cx="1269398" cy="340237"/>
                </a:xfrm>
                <a:prstGeom prst="rect">
                  <a:avLst/>
                </a:prstGeom>
                <a:blipFill>
                  <a:blip r:embed="rId18"/>
                  <a:stretch>
                    <a:fillRect b="-3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6" name="직사각형 55"/>
                <p:cNvSpPr/>
                <p:nvPr/>
              </p:nvSpPr>
              <p:spPr>
                <a:xfrm>
                  <a:off x="2099037" y="2583880"/>
                  <a:ext cx="1273846" cy="3402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a:latin typeface="Cambria Math" panose="02040503050406030204" pitchFamily="18" charset="0"/>
                                <a:ea typeface="Cambria Math" panose="02040503050406030204" pitchFamily="18" charset="0"/>
                              </a:rPr>
                            </m:ctrlPr>
                          </m:sSubPr>
                          <m:e>
                            <m:r>
                              <a:rPr lang="en-US" altLang="ko-KR" sz="1600" i="1">
                                <a:latin typeface="Cambria Math" panose="02040503050406030204" pitchFamily="18" charset="0"/>
                                <a:ea typeface="Cambria Math" panose="02040503050406030204" pitchFamily="18" charset="0"/>
                              </a:rPr>
                              <m:t>𝜀</m:t>
                            </m:r>
                          </m:e>
                          <m:sub>
                            <m:r>
                              <a:rPr lang="en-US" altLang="ko-KR" sz="1600" b="0" i="1">
                                <a:latin typeface="Cambria Math" panose="02040503050406030204" pitchFamily="18" charset="0"/>
                                <a:ea typeface="Cambria Math" panose="02040503050406030204" pitchFamily="18" charset="0"/>
                              </a:rPr>
                              <m:t>3</m:t>
                            </m:r>
                          </m:sub>
                        </m:sSub>
                        <m:d>
                          <m:dPr>
                            <m:ctrlPr>
                              <a:rPr lang="en-US" altLang="ko-KR" sz="1600" i="1">
                                <a:latin typeface="Cambria Math" panose="02040503050406030204" pitchFamily="18" charset="0"/>
                                <a:ea typeface="Cambria Math" panose="02040503050406030204" pitchFamily="18" charset="0"/>
                              </a:rPr>
                            </m:ctrlPr>
                          </m:dPr>
                          <m:e>
                            <m:r>
                              <a:rPr lang="en-US" altLang="ko-KR" sz="1600" i="1">
                                <a:latin typeface="Cambria Math" panose="02040503050406030204" pitchFamily="18" charset="0"/>
                                <a:ea typeface="Cambria Math" panose="02040503050406030204" pitchFamily="18" charset="0"/>
                              </a:rPr>
                              <m:t>𝒌</m:t>
                            </m:r>
                          </m:e>
                        </m:d>
                        <m:r>
                          <a:rPr lang="en-US" altLang="ko-KR" sz="1600" b="0">
                            <a:latin typeface="Cambria Math" panose="02040503050406030204" pitchFamily="18" charset="0"/>
                            <a:ea typeface="Cambria Math" panose="02040503050406030204" pitchFamily="18" charset="0"/>
                          </a:rPr>
                          <m:t> </m:t>
                        </m:r>
                        <m:sSubSup>
                          <m:sSubSupPr>
                            <m:ctrlPr>
                              <a:rPr lang="en-US" altLang="ko-KR" sz="1600" b="0" i="1">
                                <a:latin typeface="Cambria Math" panose="02040503050406030204" pitchFamily="18" charset="0"/>
                                <a:ea typeface="Cambria Math" panose="02040503050406030204" pitchFamily="18" charset="0"/>
                              </a:rPr>
                            </m:ctrlPr>
                          </m:sSubSupPr>
                          <m:e>
                            <m:r>
                              <a:rPr lang="en-US" altLang="ko-KR" sz="1600" b="0" i="1">
                                <a:latin typeface="Cambria Math" panose="02040503050406030204" pitchFamily="18" charset="0"/>
                                <a:ea typeface="Cambria Math" panose="02040503050406030204" pitchFamily="18" charset="0"/>
                              </a:rPr>
                              <m:t>𝜒</m:t>
                            </m:r>
                          </m:e>
                          <m:sub>
                            <m:r>
                              <a:rPr lang="en-US" altLang="ko-KR" sz="1600" b="0" i="1">
                                <a:latin typeface="Cambria Math" panose="02040503050406030204" pitchFamily="18" charset="0"/>
                                <a:ea typeface="Cambria Math" panose="02040503050406030204" pitchFamily="18" charset="0"/>
                              </a:rPr>
                              <m:t>𝑥𝑦</m:t>
                            </m:r>
                          </m:sub>
                          <m:sup>
                            <m:r>
                              <a:rPr lang="en-US" altLang="ko-KR" sz="1600" b="0" i="1">
                                <a:latin typeface="Cambria Math" panose="02040503050406030204" pitchFamily="18" charset="0"/>
                                <a:ea typeface="Cambria Math" panose="02040503050406030204" pitchFamily="18" charset="0"/>
                              </a:rPr>
                              <m:t>23</m:t>
                            </m:r>
                          </m:sup>
                        </m:sSubSup>
                        <m:r>
                          <a:rPr lang="en-US" altLang="ko-KR" sz="1600" b="0" i="1">
                            <a:latin typeface="Cambria Math" panose="02040503050406030204" pitchFamily="18" charset="0"/>
                            <a:ea typeface="Cambria Math" panose="02040503050406030204" pitchFamily="18" charset="0"/>
                          </a:rPr>
                          <m:t>(</m:t>
                        </m:r>
                        <m:r>
                          <a:rPr lang="en-US" altLang="ko-KR" sz="1600" i="1">
                            <a:latin typeface="Cambria Math" panose="02040503050406030204" pitchFamily="18" charset="0"/>
                            <a:ea typeface="Cambria Math" panose="02040503050406030204" pitchFamily="18" charset="0"/>
                          </a:rPr>
                          <m:t>𝒌</m:t>
                        </m:r>
                        <m:r>
                          <a:rPr lang="en-US" altLang="ko-KR" sz="1600" b="0" i="1">
                            <a:latin typeface="Cambria Math" panose="02040503050406030204" pitchFamily="18" charset="0"/>
                            <a:ea typeface="Cambria Math" panose="02040503050406030204" pitchFamily="18" charset="0"/>
                          </a:rPr>
                          <m:t>)</m:t>
                        </m:r>
                      </m:oMath>
                    </m:oMathPara>
                  </a14:m>
                  <a:endParaRPr lang="ko-KR" altLang="en-US" sz="1600" dirty="0">
                    <a:latin typeface="Cambria Math" panose="02040503050406030204" pitchFamily="18" charset="0"/>
                  </a:endParaRPr>
                </a:p>
              </p:txBody>
            </p:sp>
          </mc:Choice>
          <mc:Fallback xmlns="">
            <p:sp>
              <p:nvSpPr>
                <p:cNvPr id="56" name="직사각형 55"/>
                <p:cNvSpPr>
                  <a:spLocks noRot="1" noChangeAspect="1" noMove="1" noResize="1" noEditPoints="1" noAdjustHandles="1" noChangeArrowheads="1" noChangeShapeType="1" noTextEdit="1"/>
                </p:cNvSpPr>
                <p:nvPr/>
              </p:nvSpPr>
              <p:spPr>
                <a:xfrm>
                  <a:off x="2099037" y="2583880"/>
                  <a:ext cx="1273846" cy="340237"/>
                </a:xfrm>
                <a:prstGeom prst="rect">
                  <a:avLst/>
                </a:prstGeom>
                <a:blipFill>
                  <a:blip r:embed="rId19"/>
                  <a:stretch>
                    <a:fillRect b="-508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7" name="직사각형 56"/>
                <p:cNvSpPr/>
                <p:nvPr/>
              </p:nvSpPr>
              <p:spPr>
                <a:xfrm>
                  <a:off x="2796060" y="1885840"/>
                  <a:ext cx="1273846" cy="3402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a:latin typeface="Cambria Math" panose="02040503050406030204" pitchFamily="18" charset="0"/>
                                <a:ea typeface="Cambria Math" panose="02040503050406030204" pitchFamily="18" charset="0"/>
                              </a:rPr>
                            </m:ctrlPr>
                          </m:sSubPr>
                          <m:e>
                            <m:r>
                              <a:rPr lang="en-US" altLang="ko-KR" sz="1600" i="1">
                                <a:latin typeface="Cambria Math" panose="02040503050406030204" pitchFamily="18" charset="0"/>
                                <a:ea typeface="Cambria Math" panose="02040503050406030204" pitchFamily="18" charset="0"/>
                              </a:rPr>
                              <m:t>𝜀</m:t>
                            </m:r>
                          </m:e>
                          <m:sub>
                            <m:r>
                              <a:rPr lang="en-US" altLang="ko-KR" sz="1600" b="0" i="1">
                                <a:latin typeface="Cambria Math" panose="02040503050406030204" pitchFamily="18" charset="0"/>
                                <a:ea typeface="Cambria Math" panose="02040503050406030204" pitchFamily="18" charset="0"/>
                              </a:rPr>
                              <m:t>4</m:t>
                            </m:r>
                          </m:sub>
                        </m:sSub>
                        <m:d>
                          <m:dPr>
                            <m:ctrlPr>
                              <a:rPr lang="en-US" altLang="ko-KR" sz="1600" i="1">
                                <a:latin typeface="Cambria Math" panose="02040503050406030204" pitchFamily="18" charset="0"/>
                                <a:ea typeface="Cambria Math" panose="02040503050406030204" pitchFamily="18" charset="0"/>
                              </a:rPr>
                            </m:ctrlPr>
                          </m:dPr>
                          <m:e>
                            <m:r>
                              <a:rPr lang="en-US" altLang="ko-KR" sz="1600" i="1">
                                <a:latin typeface="Cambria Math" panose="02040503050406030204" pitchFamily="18" charset="0"/>
                                <a:ea typeface="Cambria Math" panose="02040503050406030204" pitchFamily="18" charset="0"/>
                              </a:rPr>
                              <m:t>𝒌</m:t>
                            </m:r>
                          </m:e>
                        </m:d>
                        <m:r>
                          <a:rPr lang="en-US" altLang="ko-KR" sz="1600" b="0">
                            <a:latin typeface="Cambria Math" panose="02040503050406030204" pitchFamily="18" charset="0"/>
                            <a:ea typeface="Cambria Math" panose="02040503050406030204" pitchFamily="18" charset="0"/>
                          </a:rPr>
                          <m:t> </m:t>
                        </m:r>
                        <m:sSubSup>
                          <m:sSubSupPr>
                            <m:ctrlPr>
                              <a:rPr lang="en-US" altLang="ko-KR" sz="1600" b="0" i="1">
                                <a:latin typeface="Cambria Math" panose="02040503050406030204" pitchFamily="18" charset="0"/>
                                <a:ea typeface="Cambria Math" panose="02040503050406030204" pitchFamily="18" charset="0"/>
                              </a:rPr>
                            </m:ctrlPr>
                          </m:sSubSupPr>
                          <m:e>
                            <m:r>
                              <a:rPr lang="en-US" altLang="ko-KR" sz="1600" b="0" i="1">
                                <a:latin typeface="Cambria Math" panose="02040503050406030204" pitchFamily="18" charset="0"/>
                                <a:ea typeface="Cambria Math" panose="02040503050406030204" pitchFamily="18" charset="0"/>
                              </a:rPr>
                              <m:t>𝜒</m:t>
                            </m:r>
                          </m:e>
                          <m:sub>
                            <m:r>
                              <a:rPr lang="en-US" altLang="ko-KR" sz="1600" b="0" i="1">
                                <a:latin typeface="Cambria Math" panose="02040503050406030204" pitchFamily="18" charset="0"/>
                                <a:ea typeface="Cambria Math" panose="02040503050406030204" pitchFamily="18" charset="0"/>
                              </a:rPr>
                              <m:t>𝑥𝑦</m:t>
                            </m:r>
                          </m:sub>
                          <m:sup>
                            <m:r>
                              <a:rPr lang="en-US" altLang="ko-KR" sz="1600" b="0" i="1">
                                <a:latin typeface="Cambria Math" panose="02040503050406030204" pitchFamily="18" charset="0"/>
                                <a:ea typeface="Cambria Math" panose="02040503050406030204" pitchFamily="18" charset="0"/>
                              </a:rPr>
                              <m:t>24</m:t>
                            </m:r>
                          </m:sup>
                        </m:sSubSup>
                        <m:r>
                          <a:rPr lang="en-US" altLang="ko-KR" sz="1600" b="0" i="1">
                            <a:latin typeface="Cambria Math" panose="02040503050406030204" pitchFamily="18" charset="0"/>
                            <a:ea typeface="Cambria Math" panose="02040503050406030204" pitchFamily="18" charset="0"/>
                          </a:rPr>
                          <m:t>(</m:t>
                        </m:r>
                        <m:r>
                          <a:rPr lang="en-US" altLang="ko-KR" sz="1600" i="1">
                            <a:latin typeface="Cambria Math" panose="02040503050406030204" pitchFamily="18" charset="0"/>
                            <a:ea typeface="Cambria Math" panose="02040503050406030204" pitchFamily="18" charset="0"/>
                          </a:rPr>
                          <m:t>𝒌</m:t>
                        </m:r>
                        <m:r>
                          <a:rPr lang="en-US" altLang="ko-KR" sz="1600" b="0" i="1">
                            <a:latin typeface="Cambria Math" panose="02040503050406030204" pitchFamily="18" charset="0"/>
                            <a:ea typeface="Cambria Math" panose="02040503050406030204" pitchFamily="18" charset="0"/>
                          </a:rPr>
                          <m:t>)</m:t>
                        </m:r>
                      </m:oMath>
                    </m:oMathPara>
                  </a14:m>
                  <a:endParaRPr lang="ko-KR" altLang="en-US" sz="1600" dirty="0">
                    <a:latin typeface="Cambria Math" panose="02040503050406030204" pitchFamily="18" charset="0"/>
                  </a:endParaRPr>
                </a:p>
              </p:txBody>
            </p:sp>
          </mc:Choice>
          <mc:Fallback xmlns="">
            <p:sp>
              <p:nvSpPr>
                <p:cNvPr id="57" name="직사각형 56"/>
                <p:cNvSpPr>
                  <a:spLocks noRot="1" noChangeAspect="1" noMove="1" noResize="1" noEditPoints="1" noAdjustHandles="1" noChangeArrowheads="1" noChangeShapeType="1" noTextEdit="1"/>
                </p:cNvSpPr>
                <p:nvPr/>
              </p:nvSpPr>
              <p:spPr>
                <a:xfrm>
                  <a:off x="2796060" y="1885840"/>
                  <a:ext cx="1273846" cy="340237"/>
                </a:xfrm>
                <a:prstGeom prst="rect">
                  <a:avLst/>
                </a:prstGeom>
                <a:blipFill>
                  <a:blip r:embed="rId20"/>
                  <a:stretch>
                    <a:fillRect b="-5085"/>
                  </a:stretch>
                </a:blipFill>
              </p:spPr>
              <p:txBody>
                <a:bodyPr/>
                <a:lstStyle/>
                <a:p>
                  <a:r>
                    <a:rPr lang="ko-KR" altLang="en-US">
                      <a:noFill/>
                    </a:rPr>
                    <a:t> </a:t>
                  </a:r>
                </a:p>
              </p:txBody>
            </p:sp>
          </mc:Fallback>
        </mc:AlternateContent>
        <p:cxnSp>
          <p:nvCxnSpPr>
            <p:cNvPr id="46" name="직선 연결선 45"/>
            <p:cNvCxnSpPr/>
            <p:nvPr/>
          </p:nvCxnSpPr>
          <p:spPr>
            <a:xfrm flipV="1">
              <a:off x="895836" y="2231832"/>
              <a:ext cx="0" cy="99423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직사각형 46"/>
                <p:cNvSpPr/>
                <p:nvPr/>
              </p:nvSpPr>
              <p:spPr>
                <a:xfrm>
                  <a:off x="395979" y="2544282"/>
                  <a:ext cx="448921" cy="455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latin typeface="Cambria Math" panose="02040503050406030204" pitchFamily="18" charset="0"/>
                            <a:ea typeface="Cambria Math" panose="02040503050406030204" pitchFamily="18" charset="0"/>
                          </a:rPr>
                          <m:t>𝐵</m:t>
                        </m:r>
                      </m:oMath>
                    </m:oMathPara>
                  </a14:m>
                  <a:endParaRPr lang="ko-KR" altLang="en-US" sz="2560" dirty="0">
                    <a:latin typeface="Cambria Math" panose="02040503050406030204" pitchFamily="18" charset="0"/>
                  </a:endParaRPr>
                </a:p>
              </p:txBody>
            </p:sp>
          </mc:Choice>
          <mc:Fallback xmlns="">
            <p:sp>
              <p:nvSpPr>
                <p:cNvPr id="47" name="직사각형 46"/>
                <p:cNvSpPr>
                  <a:spLocks noRot="1" noChangeAspect="1" noMove="1" noResize="1" noEditPoints="1" noAdjustHandles="1" noChangeArrowheads="1" noChangeShapeType="1" noTextEdit="1"/>
                </p:cNvSpPr>
                <p:nvPr/>
              </p:nvSpPr>
              <p:spPr>
                <a:xfrm>
                  <a:off x="395979" y="2544282"/>
                  <a:ext cx="448921" cy="455894"/>
                </a:xfrm>
                <a:prstGeom prst="rect">
                  <a:avLst/>
                </a:prstGeom>
                <a:blipFill>
                  <a:blip r:embed="rId21"/>
                  <a:stretch>
                    <a:fillRect/>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52" name="직사각형 51"/>
              <p:cNvSpPr/>
              <p:nvPr/>
            </p:nvSpPr>
            <p:spPr>
              <a:xfrm>
                <a:off x="853807" y="3399512"/>
                <a:ext cx="1286763" cy="503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𝐸</m:t>
                          </m:r>
                        </m:e>
                        <m:sub>
                          <m:r>
                            <a:rPr lang="en-US" altLang="ko-KR" sz="2560" b="0" i="1">
                              <a:latin typeface="Cambria Math" panose="02040503050406030204" pitchFamily="18" charset="0"/>
                              <a:ea typeface="Cambria Math" panose="02040503050406030204" pitchFamily="18" charset="0"/>
                            </a:rPr>
                            <m:t>2</m:t>
                          </m:r>
                          <m:r>
                            <a:rPr lang="en-US" altLang="ko-KR" sz="2560" i="1">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𝐵</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oMath>
                  </m:oMathPara>
                </a14:m>
                <a:endParaRPr lang="ko-KR" altLang="en-US" sz="2560" dirty="0">
                  <a:latin typeface="Cambria Math" panose="02040503050406030204" pitchFamily="18" charset="0"/>
                </a:endParaRPr>
              </a:p>
            </p:txBody>
          </p:sp>
        </mc:Choice>
        <mc:Fallback xmlns="">
          <p:sp>
            <p:nvSpPr>
              <p:cNvPr id="52" name="직사각형 51"/>
              <p:cNvSpPr>
                <a:spLocks noRot="1" noChangeAspect="1" noMove="1" noResize="1" noEditPoints="1" noAdjustHandles="1" noChangeArrowheads="1" noChangeShapeType="1" noTextEdit="1"/>
              </p:cNvSpPr>
              <p:nvPr/>
            </p:nvSpPr>
            <p:spPr>
              <a:xfrm>
                <a:off x="853807" y="3399512"/>
                <a:ext cx="1286763" cy="503664"/>
              </a:xfrm>
              <a:prstGeom prst="rect">
                <a:avLst/>
              </a:prstGeom>
              <a:blipFill>
                <a:blip r:embed="rId22"/>
                <a:stretch>
                  <a:fillRect/>
                </a:stretch>
              </a:blipFill>
            </p:spPr>
            <p:txBody>
              <a:bodyPr/>
              <a:lstStyle/>
              <a:p>
                <a:r>
                  <a:rPr lang="ko-KR" altLang="en-US">
                    <a:noFill/>
                  </a:rPr>
                  <a:t> </a:t>
                </a:r>
              </a:p>
            </p:txBody>
          </p:sp>
        </mc:Fallback>
      </mc:AlternateContent>
      <p:sp>
        <p:nvSpPr>
          <p:cNvPr id="53" name="Generalized Onsager’s quantization rule">
            <a:extLst>
              <a:ext uri="{FF2B5EF4-FFF2-40B4-BE49-F238E27FC236}">
                <a16:creationId xmlns:a16="http://schemas.microsoft.com/office/drawing/2014/main" id="{A73220E9-9DFF-4AD5-9702-D82CBD1F8C3F}"/>
              </a:ext>
            </a:extLst>
          </p:cNvPr>
          <p:cNvSpPr txBox="1"/>
          <p:nvPr/>
        </p:nvSpPr>
        <p:spPr>
          <a:xfrm>
            <a:off x="0" y="289724"/>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Modified band structure   </a:t>
            </a:r>
            <a:endParaRPr sz="4400" b="0" dirty="0">
              <a:latin typeface="Comic Sans MS" panose="030F0702030302020204" pitchFamily="66" charset="0"/>
            </a:endParaRPr>
          </a:p>
        </p:txBody>
      </p:sp>
      <p:grpSp>
        <p:nvGrpSpPr>
          <p:cNvPr id="9" name="그룹 8">
            <a:extLst>
              <a:ext uri="{FF2B5EF4-FFF2-40B4-BE49-F238E27FC236}">
                <a16:creationId xmlns:a16="http://schemas.microsoft.com/office/drawing/2014/main" id="{7ED98DCD-1A36-40D5-BF10-D5CD10CCA635}"/>
              </a:ext>
            </a:extLst>
          </p:cNvPr>
          <p:cNvGrpSpPr/>
          <p:nvPr/>
        </p:nvGrpSpPr>
        <p:grpSpPr>
          <a:xfrm>
            <a:off x="5494350" y="2692547"/>
            <a:ext cx="7078052" cy="3775320"/>
            <a:chOff x="5494350" y="2692547"/>
            <a:chExt cx="7078052" cy="3775320"/>
          </a:xfrm>
        </p:grpSpPr>
        <mc:AlternateContent xmlns:mc="http://schemas.openxmlformats.org/markup-compatibility/2006" xmlns:a14="http://schemas.microsoft.com/office/drawing/2010/main">
          <mc:Choice Requires="a14">
            <p:sp>
              <p:nvSpPr>
                <p:cNvPr id="48" name="직사각형 47"/>
                <p:cNvSpPr/>
                <p:nvPr/>
              </p:nvSpPr>
              <p:spPr>
                <a:xfrm>
                  <a:off x="5494350" y="2692547"/>
                  <a:ext cx="3795013" cy="486287"/>
                </a:xfrm>
                <a:prstGeom prst="rect">
                  <a:avLst/>
                </a:prstGeom>
              </p:spPr>
              <p:txBody>
                <a:bodyPr wrap="none">
                  <a:spAutoFit/>
                </a:bodyPr>
                <a:lstStyle/>
                <a:p>
                  <a:r>
                    <a:rPr lang="en-US" altLang="ko-KR" sz="2560" b="0" dirty="0">
                      <a:latin typeface="Comic Sans MS" panose="030F0702030302020204" pitchFamily="66" charset="0"/>
                      <a:ea typeface="Cambria Math" panose="02040503050406030204" pitchFamily="18" charset="0"/>
                    </a:rPr>
                    <a:t>For flat band, </a:t>
                  </a:r>
                  <a14:m>
                    <m:oMath xmlns:m="http://schemas.openxmlformats.org/officeDocument/2006/math">
                      <m:sSub>
                        <m:sSubPr>
                          <m:ctrlPr>
                            <a:rPr lang="en-US" altLang="ko-KR" sz="2560" b="0" i="1">
                              <a:latin typeface="Cambria Math" panose="02040503050406030204" pitchFamily="18" charset="0"/>
                              <a:ea typeface="Cambria Math" panose="02040503050406030204" pitchFamily="18" charset="0"/>
                            </a:rPr>
                          </m:ctrlPr>
                        </m:sSubPr>
                        <m:e>
                          <m:r>
                            <a:rPr lang="en-US" altLang="ko-KR" sz="2560" b="0" i="1">
                              <a:latin typeface="Cambria Math" panose="02040503050406030204" pitchFamily="18" charset="0"/>
                              <a:ea typeface="Cambria Math" panose="02040503050406030204" pitchFamily="18" charset="0"/>
                            </a:rPr>
                            <m:t>𝜀</m:t>
                          </m:r>
                        </m:e>
                        <m:sub>
                          <m:r>
                            <a:rPr lang="en-US" altLang="ko-KR" sz="2560" b="0" i="1">
                              <a:latin typeface="Cambria Math" panose="02040503050406030204" pitchFamily="18" charset="0"/>
                              <a:ea typeface="Cambria Math" panose="02040503050406030204" pitchFamily="18" charset="0"/>
                            </a:rPr>
                            <m:t>𝑛</m:t>
                          </m:r>
                        </m:sub>
                      </m:sSub>
                      <m:d>
                        <m:dPr>
                          <m:ctrlPr>
                            <a:rPr lang="en-US" altLang="ko-KR" sz="2560" b="0" i="1">
                              <a:latin typeface="Cambria Math" panose="02040503050406030204" pitchFamily="18" charset="0"/>
                              <a:ea typeface="Cambria Math" panose="02040503050406030204" pitchFamily="18" charset="0"/>
                            </a:rPr>
                          </m:ctrlPr>
                        </m:dPr>
                        <m:e>
                          <m:r>
                            <a:rPr lang="en-US" altLang="ko-KR" sz="2560" b="0" i="1">
                              <a:latin typeface="Cambria Math" panose="02040503050406030204" pitchFamily="18" charset="0"/>
                              <a:ea typeface="Cambria Math" panose="02040503050406030204" pitchFamily="18" charset="0"/>
                            </a:rPr>
                            <m:t>𝑘</m:t>
                          </m:r>
                        </m:e>
                      </m:d>
                      <m:r>
                        <a:rPr lang="en-US" altLang="ko-KR" sz="2560" b="0" i="1">
                          <a:latin typeface="Cambria Math" panose="02040503050406030204" pitchFamily="18" charset="0"/>
                          <a:ea typeface="Cambria Math" panose="02040503050406030204" pitchFamily="18" charset="0"/>
                        </a:rPr>
                        <m:t>=0</m:t>
                      </m:r>
                    </m:oMath>
                  </a14:m>
                  <a:endParaRPr lang="ko-KR" altLang="en-US" sz="2560" b="0" dirty="0">
                    <a:latin typeface="Comic Sans MS" panose="030F0702030302020204" pitchFamily="66" charset="0"/>
                  </a:endParaRPr>
                </a:p>
              </p:txBody>
            </p:sp>
          </mc:Choice>
          <mc:Fallback xmlns="">
            <p:sp>
              <p:nvSpPr>
                <p:cNvPr id="48" name="직사각형 47"/>
                <p:cNvSpPr>
                  <a:spLocks noRot="1" noChangeAspect="1" noMove="1" noResize="1" noEditPoints="1" noAdjustHandles="1" noChangeArrowheads="1" noChangeShapeType="1" noTextEdit="1"/>
                </p:cNvSpPr>
                <p:nvPr/>
              </p:nvSpPr>
              <p:spPr>
                <a:xfrm>
                  <a:off x="5494350" y="2692547"/>
                  <a:ext cx="3795013" cy="486287"/>
                </a:xfrm>
                <a:prstGeom prst="rect">
                  <a:avLst/>
                </a:prstGeom>
                <a:blipFill>
                  <a:blip r:embed="rId23"/>
                  <a:stretch>
                    <a:fillRect l="-2408" t="-11392" b="-31646"/>
                  </a:stretch>
                </a:blipFill>
              </p:spPr>
              <p:txBody>
                <a:bodyPr/>
                <a:lstStyle/>
                <a:p>
                  <a:r>
                    <a:rPr lang="ko-KR" altLang="en-US">
                      <a:noFill/>
                    </a:rPr>
                    <a:t> </a:t>
                  </a:r>
                </a:p>
              </p:txBody>
            </p:sp>
          </mc:Fallback>
        </mc:AlternateContent>
        <p:grpSp>
          <p:nvGrpSpPr>
            <p:cNvPr id="49" name="그룹 48"/>
            <p:cNvGrpSpPr/>
            <p:nvPr/>
          </p:nvGrpSpPr>
          <p:grpSpPr>
            <a:xfrm>
              <a:off x="7710435" y="3302368"/>
              <a:ext cx="3698243" cy="751879"/>
              <a:chOff x="104176" y="2132125"/>
              <a:chExt cx="3467103" cy="704887"/>
            </a:xfrm>
          </p:grpSpPr>
          <mc:AlternateContent xmlns:mc="http://schemas.openxmlformats.org/markup-compatibility/2006" xmlns:a14="http://schemas.microsoft.com/office/drawing/2010/main">
            <mc:Choice Requires="a14">
              <p:sp>
                <p:nvSpPr>
                  <p:cNvPr id="50" name="직사각형 49"/>
                  <p:cNvSpPr/>
                  <p:nvPr/>
                </p:nvSpPr>
                <p:spPr>
                  <a:xfrm>
                    <a:off x="104176" y="2184445"/>
                    <a:ext cx="1382830" cy="455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𝜇</m:t>
                              </m:r>
                            </m:e>
                            <m:sub>
                              <m:r>
                                <a:rPr lang="en-US" altLang="ko-KR" sz="2560" i="1">
                                  <a:latin typeface="Cambria Math" panose="02040503050406030204" pitchFamily="18" charset="0"/>
                                  <a:ea typeface="Cambria Math" panose="02040503050406030204" pitchFamily="18" charset="0"/>
                                </a:rPr>
                                <m:t>𝑛</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rPr>
                            <m:t>∝</m:t>
                          </m:r>
                        </m:oMath>
                      </m:oMathPara>
                    </a14:m>
                    <a:endParaRPr lang="ko-KR" altLang="en-US" sz="2560" dirty="0">
                      <a:latin typeface="Comic Sans MS" panose="030F0702030302020204" pitchFamily="66" charset="0"/>
                    </a:endParaRPr>
                  </a:p>
                </p:txBody>
              </p:sp>
            </mc:Choice>
            <mc:Fallback xmlns="">
              <p:sp>
                <p:nvSpPr>
                  <p:cNvPr id="50" name="직사각형 49"/>
                  <p:cNvSpPr>
                    <a:spLocks noRot="1" noChangeAspect="1" noMove="1" noResize="1" noEditPoints="1" noAdjustHandles="1" noChangeArrowheads="1" noChangeShapeType="1" noTextEdit="1"/>
                  </p:cNvSpPr>
                  <p:nvPr/>
                </p:nvSpPr>
                <p:spPr>
                  <a:xfrm>
                    <a:off x="104176" y="2184445"/>
                    <a:ext cx="1382830" cy="455894"/>
                  </a:xfrm>
                  <a:prstGeom prst="rect">
                    <a:avLst/>
                  </a:prstGeom>
                  <a:blipFill>
                    <a:blip r:embed="rId15"/>
                    <a:stretch>
                      <a:fillRect/>
                    </a:stretch>
                  </a:blipFill>
                </p:spPr>
                <p:txBody>
                  <a:bodyPr/>
                  <a:lstStyle/>
                  <a:p>
                    <a:r>
                      <a:rPr lang="ko-KR" altLang="en-US">
                        <a:noFill/>
                      </a:rPr>
                      <a:t> </a:t>
                    </a:r>
                  </a:p>
                </p:txBody>
              </p:sp>
            </mc:Fallback>
          </mc:AlternateContent>
          <p:pic>
            <p:nvPicPr>
              <p:cNvPr id="51" name="그림 50"/>
              <p:cNvPicPr>
                <a:picLocks noChangeAspect="1"/>
              </p:cNvPicPr>
              <p:nvPr/>
            </p:nvPicPr>
            <p:blipFill>
              <a:blip r:embed="rId24"/>
              <a:stretch>
                <a:fillRect/>
              </a:stretch>
            </p:blipFill>
            <p:spPr>
              <a:xfrm>
                <a:off x="1379999" y="2132125"/>
                <a:ext cx="2191280" cy="704887"/>
              </a:xfrm>
              <a:prstGeom prst="rect">
                <a:avLst/>
              </a:prstGeom>
            </p:spPr>
          </p:pic>
        </p:grpSp>
        <mc:AlternateContent xmlns:mc="http://schemas.openxmlformats.org/markup-compatibility/2006" xmlns:a14="http://schemas.microsoft.com/office/drawing/2010/main">
          <mc:Choice Requires="a14">
            <p:sp>
              <p:nvSpPr>
                <p:cNvPr id="55" name="직사각형 54"/>
                <p:cNvSpPr/>
                <p:nvPr/>
              </p:nvSpPr>
              <p:spPr>
                <a:xfrm>
                  <a:off x="9654616" y="3978363"/>
                  <a:ext cx="2917786" cy="369332"/>
                </a:xfrm>
                <a:prstGeom prst="rect">
                  <a:avLst/>
                </a:prstGeom>
              </p:spPr>
              <p:txBody>
                <a:bodyPr wrap="none">
                  <a:spAutoFit/>
                </a:bodyPr>
                <a:lstStyle/>
                <a:p>
                  <a:r>
                    <a:rPr lang="en-US" altLang="ko-KR" sz="1800" dirty="0">
                      <a:solidFill>
                        <a:prstClr val="black"/>
                      </a:solidFill>
                      <a:latin typeface="Comic Sans MS" panose="030F0702030302020204" pitchFamily="66" charset="0"/>
                      <a:ea typeface="Cambria Math" panose="02040503050406030204" pitchFamily="18" charset="0"/>
                    </a:rPr>
                    <a:t>Energy </a:t>
                  </a:r>
                  <a14:m>
                    <m:oMath xmlns:m="http://schemas.openxmlformats.org/officeDocument/2006/math">
                      <m:r>
                        <a:rPr lang="en-US" altLang="ko-KR" sz="1800" b="0" i="1">
                          <a:solidFill>
                            <a:prstClr val="black"/>
                          </a:solidFill>
                          <a:latin typeface="Cambria Math" panose="02040503050406030204" pitchFamily="18" charset="0"/>
                          <a:ea typeface="Cambria Math" panose="02040503050406030204" pitchFamily="18" charset="0"/>
                        </a:rPr>
                        <m:t>×</m:t>
                      </m:r>
                    </m:oMath>
                  </a14:m>
                  <a:r>
                    <a:rPr lang="en-US" altLang="ko-KR" sz="1800" dirty="0">
                      <a:solidFill>
                        <a:prstClr val="black"/>
                      </a:solidFill>
                      <a:latin typeface="Comic Sans MS" panose="030F0702030302020204" pitchFamily="66" charset="0"/>
                      <a:ea typeface="Cambria Math" panose="02040503050406030204" pitchFamily="18" charset="0"/>
                    </a:rPr>
                    <a:t> fidelity tensor</a:t>
                  </a:r>
                  <a:endParaRPr lang="ko-KR" altLang="en-US" sz="1800" dirty="0">
                    <a:latin typeface="Comic Sans MS" panose="030F0702030302020204" pitchFamily="66" charset="0"/>
                  </a:endParaRPr>
                </a:p>
              </p:txBody>
            </p:sp>
          </mc:Choice>
          <mc:Fallback xmlns="">
            <p:sp>
              <p:nvSpPr>
                <p:cNvPr id="55" name="직사각형 54"/>
                <p:cNvSpPr>
                  <a:spLocks noRot="1" noChangeAspect="1" noMove="1" noResize="1" noEditPoints="1" noAdjustHandles="1" noChangeArrowheads="1" noChangeShapeType="1" noTextEdit="1"/>
                </p:cNvSpPr>
                <p:nvPr/>
              </p:nvSpPr>
              <p:spPr>
                <a:xfrm>
                  <a:off x="9654616" y="3978363"/>
                  <a:ext cx="2917786" cy="369332"/>
                </a:xfrm>
                <a:prstGeom prst="rect">
                  <a:avLst/>
                </a:prstGeom>
                <a:blipFill>
                  <a:blip r:embed="rId25"/>
                  <a:stretch>
                    <a:fillRect l="-1674" t="-8333" r="-1464" b="-2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4" name="직사각형 53">
                  <a:extLst>
                    <a:ext uri="{FF2B5EF4-FFF2-40B4-BE49-F238E27FC236}">
                      <a16:creationId xmlns:a16="http://schemas.microsoft.com/office/drawing/2014/main" id="{AD29A1A0-4BA4-4861-9B46-97D79758DA65}"/>
                    </a:ext>
                  </a:extLst>
                </p:cNvPr>
                <p:cNvSpPr/>
                <p:nvPr/>
              </p:nvSpPr>
              <p:spPr>
                <a:xfrm>
                  <a:off x="6980992" y="4528917"/>
                  <a:ext cx="4427686" cy="532262"/>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sSubSup>
                          <m:sSubSupPr>
                            <m:ctrlPr>
                              <a:rPr lang="en-US" altLang="ko-KR" sz="2560" i="1">
                                <a:latin typeface="Cambria Math" panose="02040503050406030204" pitchFamily="18" charset="0"/>
                              </a:rPr>
                            </m:ctrlPr>
                          </m:sSubSupPr>
                          <m:e>
                            <m:r>
                              <a:rPr lang="en-US" altLang="ko-KR" sz="2560" i="1">
                                <a:latin typeface="Cambria Math" panose="02040503050406030204" pitchFamily="18" charset="0"/>
                              </a:rPr>
                              <m:t>𝜒</m:t>
                            </m:r>
                          </m:e>
                          <m:sub>
                            <m:r>
                              <a:rPr lang="en-US" altLang="ko-KR" sz="2560" i="1">
                                <a:latin typeface="Cambria Math" panose="02040503050406030204" pitchFamily="18" charset="0"/>
                              </a:rPr>
                              <m:t>𝑖𝑗</m:t>
                            </m:r>
                          </m:sub>
                          <m:sup>
                            <m:r>
                              <a:rPr lang="en-US" altLang="ko-KR" sz="2560" i="1">
                                <a:latin typeface="Cambria Math" panose="02040503050406030204" pitchFamily="18" charset="0"/>
                              </a:rPr>
                              <m:t>𝑛𝑚</m:t>
                            </m:r>
                          </m:sup>
                        </m:sSubSup>
                        <m:d>
                          <m:dPr>
                            <m:ctrlPr>
                              <a:rPr lang="en-US" altLang="ko-KR" sz="2560" i="1">
                                <a:latin typeface="Cambria Math" panose="02040503050406030204" pitchFamily="18" charset="0"/>
                              </a:rPr>
                            </m:ctrlPr>
                          </m:dPr>
                          <m:e>
                            <m:r>
                              <a:rPr lang="en-US" altLang="ko-KR" sz="2560" i="1">
                                <a:latin typeface="Cambria Math" panose="02040503050406030204" pitchFamily="18" charset="0"/>
                              </a:rPr>
                              <m:t>𝒌</m:t>
                            </m:r>
                          </m:e>
                        </m:d>
                        <m:r>
                          <a:rPr lang="en-US" altLang="ko-KR" sz="2560" i="1">
                            <a:latin typeface="Cambria Math" panose="02040503050406030204" pitchFamily="18" charset="0"/>
                          </a:rPr>
                          <m:t>=</m:t>
                        </m:r>
                        <m:sSubSup>
                          <m:sSubSupPr>
                            <m:ctrlPr>
                              <a:rPr lang="en-US" altLang="ko-KR" sz="2560" i="1">
                                <a:latin typeface="Cambria Math" panose="02040503050406030204" pitchFamily="18" charset="0"/>
                              </a:rPr>
                            </m:ctrlPr>
                          </m:sSubSupPr>
                          <m:e>
                            <m:r>
                              <a:rPr lang="en-US" altLang="ko-KR" sz="2560" i="1">
                                <a:latin typeface="Cambria Math" panose="02040503050406030204" pitchFamily="18" charset="0"/>
                              </a:rPr>
                              <m:t>𝐴</m:t>
                            </m:r>
                          </m:e>
                          <m:sub>
                            <m:r>
                              <a:rPr lang="en-US" altLang="ko-KR" sz="2560" i="1">
                                <a:latin typeface="Cambria Math" panose="02040503050406030204" pitchFamily="18" charset="0"/>
                              </a:rPr>
                              <m:t>𝑖</m:t>
                            </m:r>
                          </m:sub>
                          <m:sup>
                            <m:r>
                              <a:rPr lang="en-US" altLang="ko-KR" sz="2560" i="1">
                                <a:latin typeface="Cambria Math" panose="02040503050406030204" pitchFamily="18" charset="0"/>
                              </a:rPr>
                              <m:t>𝑛𝑚</m:t>
                            </m:r>
                          </m:sup>
                        </m:sSubSup>
                        <m:sSup>
                          <m:sSupPr>
                            <m:ctrlPr>
                              <a:rPr lang="en-US" altLang="ko-KR" sz="2560" i="1">
                                <a:latin typeface="Cambria Math" panose="02040503050406030204" pitchFamily="18" charset="0"/>
                              </a:rPr>
                            </m:ctrlPr>
                          </m:sSupPr>
                          <m:e>
                            <m:d>
                              <m:dPr>
                                <m:ctrlPr>
                                  <a:rPr lang="en-US" altLang="ko-KR" sz="2560" i="1">
                                    <a:latin typeface="Cambria Math" panose="02040503050406030204" pitchFamily="18" charset="0"/>
                                  </a:rPr>
                                </m:ctrlPr>
                              </m:dPr>
                              <m:e>
                                <m:r>
                                  <a:rPr lang="en-US" altLang="ko-KR" sz="2560" i="1">
                                    <a:latin typeface="Cambria Math" panose="02040503050406030204" pitchFamily="18" charset="0"/>
                                  </a:rPr>
                                  <m:t>𝒌</m:t>
                                </m:r>
                              </m:e>
                            </m:d>
                          </m:e>
                          <m:sup>
                            <m:r>
                              <a:rPr lang="en-US" altLang="ko-KR" sz="2560" i="1">
                                <a:latin typeface="Cambria Math" panose="02040503050406030204" pitchFamily="18" charset="0"/>
                              </a:rPr>
                              <m:t>∗</m:t>
                            </m:r>
                          </m:sup>
                        </m:sSup>
                        <m:r>
                          <a:rPr lang="en-US" altLang="ko-KR" sz="2560" i="1">
                            <a:latin typeface="Cambria Math" panose="02040503050406030204" pitchFamily="18" charset="0"/>
                          </a:rPr>
                          <m:t> </m:t>
                        </m:r>
                        <m:sSubSup>
                          <m:sSubSupPr>
                            <m:ctrlPr>
                              <a:rPr lang="en-US" altLang="ko-KR" sz="2560" i="1">
                                <a:latin typeface="Cambria Math" panose="02040503050406030204" pitchFamily="18" charset="0"/>
                              </a:rPr>
                            </m:ctrlPr>
                          </m:sSubSupPr>
                          <m:e>
                            <m:r>
                              <a:rPr lang="en-US" altLang="ko-KR" sz="2560" i="1">
                                <a:latin typeface="Cambria Math" panose="02040503050406030204" pitchFamily="18" charset="0"/>
                              </a:rPr>
                              <m:t>𝐴</m:t>
                            </m:r>
                          </m:e>
                          <m:sub>
                            <m:r>
                              <a:rPr lang="en-US" altLang="ko-KR" sz="2560" i="1">
                                <a:latin typeface="Cambria Math" panose="02040503050406030204" pitchFamily="18" charset="0"/>
                              </a:rPr>
                              <m:t>𝑗</m:t>
                            </m:r>
                          </m:sub>
                          <m:sup>
                            <m:r>
                              <a:rPr lang="en-US" altLang="ko-KR" sz="2560" i="1">
                                <a:latin typeface="Cambria Math" panose="02040503050406030204" pitchFamily="18" charset="0"/>
                              </a:rPr>
                              <m:t>𝑛𝑚</m:t>
                            </m:r>
                          </m:sup>
                        </m:sSubSup>
                        <m:r>
                          <a:rPr lang="en-US" altLang="ko-KR" sz="2560" i="1">
                            <a:latin typeface="Cambria Math" panose="02040503050406030204" pitchFamily="18" charset="0"/>
                          </a:rPr>
                          <m:t>(</m:t>
                        </m:r>
                        <m:r>
                          <a:rPr lang="en-US" altLang="ko-KR" sz="2560" i="1">
                            <a:latin typeface="Cambria Math" panose="02040503050406030204" pitchFamily="18" charset="0"/>
                          </a:rPr>
                          <m:t>𝒌</m:t>
                        </m:r>
                        <m:r>
                          <a:rPr lang="en-US" altLang="ko-KR" sz="2560" i="1">
                            <a:latin typeface="Cambria Math" panose="02040503050406030204" pitchFamily="18" charset="0"/>
                          </a:rPr>
                          <m:t>)</m:t>
                        </m:r>
                      </m:oMath>
                    </m:oMathPara>
                  </a14:m>
                  <a:endParaRPr lang="ko-KR" altLang="en-US" sz="2560" dirty="0">
                    <a:latin typeface="Comic Sans MS" panose="030F0702030302020204" pitchFamily="66" charset="0"/>
                  </a:endParaRPr>
                </a:p>
              </p:txBody>
            </p:sp>
          </mc:Choice>
          <mc:Fallback xmlns="">
            <p:sp>
              <p:nvSpPr>
                <p:cNvPr id="54" name="직사각형 53">
                  <a:extLst>
                    <a:ext uri="{FF2B5EF4-FFF2-40B4-BE49-F238E27FC236}">
                      <a16:creationId xmlns:a16="http://schemas.microsoft.com/office/drawing/2014/main" id="{AD29A1A0-4BA4-4861-9B46-97D79758DA65}"/>
                    </a:ext>
                  </a:extLst>
                </p:cNvPr>
                <p:cNvSpPr>
                  <a:spLocks noRot="1" noChangeAspect="1" noMove="1" noResize="1" noEditPoints="1" noAdjustHandles="1" noChangeArrowheads="1" noChangeShapeType="1" noTextEdit="1"/>
                </p:cNvSpPr>
                <p:nvPr/>
              </p:nvSpPr>
              <p:spPr>
                <a:xfrm>
                  <a:off x="6980992" y="4528917"/>
                  <a:ext cx="4427686" cy="532262"/>
                </a:xfrm>
                <a:prstGeom prst="rect">
                  <a:avLst/>
                </a:prstGeom>
                <a:blipFill>
                  <a:blip r:embed="rId2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6" name="직사각형 65">
                  <a:extLst>
                    <a:ext uri="{FF2B5EF4-FFF2-40B4-BE49-F238E27FC236}">
                      <a16:creationId xmlns:a16="http://schemas.microsoft.com/office/drawing/2014/main" id="{CB86197F-BEBE-4E67-BC10-4026A6712F87}"/>
                    </a:ext>
                  </a:extLst>
                </p:cNvPr>
                <p:cNvSpPr/>
                <p:nvPr/>
              </p:nvSpPr>
              <p:spPr>
                <a:xfrm>
                  <a:off x="7223548" y="5501784"/>
                  <a:ext cx="4478983" cy="4876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ko-KR" sz="2560" i="1">
                                <a:latin typeface="Cambria Math" panose="02040503050406030204" pitchFamily="18" charset="0"/>
                              </a:rPr>
                            </m:ctrlPr>
                          </m:sSubSupPr>
                          <m:e>
                            <m:r>
                              <a:rPr lang="en-US" altLang="ko-KR" sz="2560" i="1">
                                <a:latin typeface="Cambria Math" panose="02040503050406030204" pitchFamily="18" charset="0"/>
                              </a:rPr>
                              <m:t>𝐴</m:t>
                            </m:r>
                          </m:e>
                          <m:sub>
                            <m:r>
                              <a:rPr lang="en-US" altLang="ko-KR" sz="2560" i="1">
                                <a:latin typeface="Cambria Math" panose="02040503050406030204" pitchFamily="18" charset="0"/>
                              </a:rPr>
                              <m:t>𝑖</m:t>
                            </m:r>
                          </m:sub>
                          <m:sup>
                            <m:r>
                              <a:rPr lang="en-US" altLang="ko-KR" sz="2560" i="1">
                                <a:latin typeface="Cambria Math" panose="02040503050406030204" pitchFamily="18" charset="0"/>
                              </a:rPr>
                              <m:t>𝑛𝑚</m:t>
                            </m:r>
                          </m:sup>
                        </m:sSubSup>
                        <m:d>
                          <m:dPr>
                            <m:ctrlPr>
                              <a:rPr lang="en-US" altLang="ko-KR" sz="2560" i="1">
                                <a:latin typeface="Cambria Math" panose="02040503050406030204" pitchFamily="18" charset="0"/>
                              </a:rPr>
                            </m:ctrlPr>
                          </m:dPr>
                          <m:e>
                            <m:r>
                              <a:rPr lang="en-US" altLang="ko-KR" sz="2560" i="1">
                                <a:latin typeface="Cambria Math" panose="02040503050406030204" pitchFamily="18" charset="0"/>
                              </a:rPr>
                              <m:t>𝒌</m:t>
                            </m:r>
                          </m:e>
                        </m:d>
                        <m:r>
                          <a:rPr lang="en-US" altLang="ko-KR" sz="2560" i="1">
                            <a:latin typeface="Cambria Math" panose="02040503050406030204" pitchFamily="18" charset="0"/>
                          </a:rPr>
                          <m:t>=</m:t>
                        </m:r>
                        <m:r>
                          <a:rPr lang="en-US" altLang="ko-KR" sz="2560" i="1">
                            <a:latin typeface="Cambria Math" panose="02040503050406030204" pitchFamily="18" charset="0"/>
                          </a:rPr>
                          <m:t>𝑖</m:t>
                        </m:r>
                        <m:r>
                          <a:rPr lang="en-US" altLang="ko-KR" sz="2560" i="1">
                            <a:latin typeface="Cambria Math" panose="02040503050406030204" pitchFamily="18" charset="0"/>
                          </a:rPr>
                          <m:t> 〈</m:t>
                        </m:r>
                        <m:sSub>
                          <m:sSubPr>
                            <m:ctrlPr>
                              <a:rPr lang="en-US" altLang="ko-KR" sz="2560" i="1">
                                <a:latin typeface="Cambria Math" panose="02040503050406030204" pitchFamily="18" charset="0"/>
                              </a:rPr>
                            </m:ctrlPr>
                          </m:sSubPr>
                          <m:e>
                            <m:r>
                              <a:rPr lang="en-US" altLang="ko-KR" sz="2560" i="1">
                                <a:latin typeface="Cambria Math" panose="02040503050406030204" pitchFamily="18" charset="0"/>
                              </a:rPr>
                              <m:t>𝑢</m:t>
                            </m:r>
                          </m:e>
                          <m:sub>
                            <m:r>
                              <a:rPr lang="en-US" altLang="ko-KR" sz="2560" i="1">
                                <a:latin typeface="Cambria Math" panose="02040503050406030204" pitchFamily="18" charset="0"/>
                              </a:rPr>
                              <m:t>𝑛</m:t>
                            </m:r>
                          </m:sub>
                        </m:sSub>
                        <m:r>
                          <a:rPr lang="en-US" altLang="ko-KR" sz="2560" i="1">
                            <a:latin typeface="Cambria Math" panose="02040503050406030204" pitchFamily="18" charset="0"/>
                          </a:rPr>
                          <m:t>(</m:t>
                        </m:r>
                        <m:r>
                          <a:rPr lang="en-US" altLang="ko-KR" sz="2560" i="1">
                            <a:latin typeface="Cambria Math" panose="02040503050406030204" pitchFamily="18" charset="0"/>
                          </a:rPr>
                          <m:t>𝒌</m:t>
                        </m:r>
                        <m:r>
                          <a:rPr lang="en-US" altLang="ko-KR" sz="2560" i="1">
                            <a:latin typeface="Cambria Math" panose="02040503050406030204" pitchFamily="18" charset="0"/>
                          </a:rPr>
                          <m:t>)|</m:t>
                        </m:r>
                        <m:sSub>
                          <m:sSubPr>
                            <m:ctrlPr>
                              <a:rPr lang="en-US" altLang="ko-KR" sz="2560" i="1">
                                <a:latin typeface="Cambria Math" panose="02040503050406030204" pitchFamily="18" charset="0"/>
                              </a:rPr>
                            </m:ctrlPr>
                          </m:sSubPr>
                          <m:e>
                            <m:r>
                              <a:rPr lang="en-US" altLang="ko-KR" sz="2560" i="1">
                                <a:latin typeface="Cambria Math" panose="02040503050406030204" pitchFamily="18" charset="0"/>
                              </a:rPr>
                              <m:t>𝜕</m:t>
                            </m:r>
                          </m:e>
                          <m:sub>
                            <m:r>
                              <a:rPr lang="en-US" altLang="ko-KR" sz="2560" i="1">
                                <a:latin typeface="Cambria Math" panose="02040503050406030204" pitchFamily="18" charset="0"/>
                              </a:rPr>
                              <m:t>𝑖</m:t>
                            </m:r>
                          </m:sub>
                        </m:sSub>
                        <m:r>
                          <a:rPr lang="en-US" altLang="ko-KR" sz="2560" i="1">
                            <a:latin typeface="Cambria Math" panose="02040503050406030204" pitchFamily="18" charset="0"/>
                          </a:rPr>
                          <m:t>|</m:t>
                        </m:r>
                        <m:sSub>
                          <m:sSubPr>
                            <m:ctrlPr>
                              <a:rPr lang="en-US" altLang="ko-KR" sz="2560" i="1">
                                <a:latin typeface="Cambria Math" panose="02040503050406030204" pitchFamily="18" charset="0"/>
                              </a:rPr>
                            </m:ctrlPr>
                          </m:sSubPr>
                          <m:e>
                            <m:r>
                              <a:rPr lang="en-US" altLang="ko-KR" sz="2560" i="1">
                                <a:latin typeface="Cambria Math" panose="02040503050406030204" pitchFamily="18" charset="0"/>
                              </a:rPr>
                              <m:t>𝑢</m:t>
                            </m:r>
                          </m:e>
                          <m:sub>
                            <m:r>
                              <a:rPr lang="en-US" altLang="ko-KR" sz="2560" i="1">
                                <a:latin typeface="Cambria Math" panose="02040503050406030204" pitchFamily="18" charset="0"/>
                              </a:rPr>
                              <m:t>𝑚</m:t>
                            </m:r>
                          </m:sub>
                        </m:sSub>
                        <m:r>
                          <a:rPr lang="en-US" altLang="ko-KR" sz="2560" i="1">
                            <a:latin typeface="Cambria Math" panose="02040503050406030204" pitchFamily="18" charset="0"/>
                          </a:rPr>
                          <m:t>(</m:t>
                        </m:r>
                        <m:r>
                          <a:rPr lang="en-US" altLang="ko-KR" sz="2560" i="1">
                            <a:latin typeface="Cambria Math" panose="02040503050406030204" pitchFamily="18" charset="0"/>
                          </a:rPr>
                          <m:t>𝒌</m:t>
                        </m:r>
                        <m:r>
                          <a:rPr lang="en-US" altLang="ko-KR" sz="2560" i="1">
                            <a:latin typeface="Cambria Math" panose="02040503050406030204" pitchFamily="18" charset="0"/>
                          </a:rPr>
                          <m:t>)〉</m:t>
                        </m:r>
                      </m:oMath>
                    </m:oMathPara>
                  </a14:m>
                  <a:endParaRPr lang="ko-KR" altLang="en-US" sz="2560" dirty="0">
                    <a:latin typeface="Comic Sans MS" panose="030F0702030302020204" pitchFamily="66" charset="0"/>
                  </a:endParaRPr>
                </a:p>
              </p:txBody>
            </p:sp>
          </mc:Choice>
          <mc:Fallback xmlns="">
            <p:sp>
              <p:nvSpPr>
                <p:cNvPr id="66" name="직사각형 65">
                  <a:extLst>
                    <a:ext uri="{FF2B5EF4-FFF2-40B4-BE49-F238E27FC236}">
                      <a16:creationId xmlns:a16="http://schemas.microsoft.com/office/drawing/2014/main" id="{CB86197F-BEBE-4E67-BC10-4026A6712F87}"/>
                    </a:ext>
                  </a:extLst>
                </p:cNvPr>
                <p:cNvSpPr>
                  <a:spLocks noRot="1" noChangeAspect="1" noMove="1" noResize="1" noEditPoints="1" noAdjustHandles="1" noChangeArrowheads="1" noChangeShapeType="1" noTextEdit="1"/>
                </p:cNvSpPr>
                <p:nvPr/>
              </p:nvSpPr>
              <p:spPr>
                <a:xfrm>
                  <a:off x="7223548" y="5501784"/>
                  <a:ext cx="4478983" cy="487698"/>
                </a:xfrm>
                <a:prstGeom prst="rect">
                  <a:avLst/>
                </a:prstGeom>
                <a:blipFill>
                  <a:blip r:embed="rId27"/>
                  <a:stretch>
                    <a:fillRect/>
                  </a:stretch>
                </a:blipFill>
              </p:spPr>
              <p:txBody>
                <a:bodyPr/>
                <a:lstStyle/>
                <a:p>
                  <a:r>
                    <a:rPr lang="ko-KR" altLang="en-US">
                      <a:noFill/>
                    </a:rPr>
                    <a:t> </a:t>
                  </a:r>
                </a:p>
              </p:txBody>
            </p:sp>
          </mc:Fallback>
        </mc:AlternateContent>
        <p:sp>
          <p:nvSpPr>
            <p:cNvPr id="67" name="직사각형 66">
              <a:extLst>
                <a:ext uri="{FF2B5EF4-FFF2-40B4-BE49-F238E27FC236}">
                  <a16:creationId xmlns:a16="http://schemas.microsoft.com/office/drawing/2014/main" id="{A5CFADE6-358F-4958-96B5-A5C6C22927F4}"/>
                </a:ext>
              </a:extLst>
            </p:cNvPr>
            <p:cNvSpPr/>
            <p:nvPr/>
          </p:nvSpPr>
          <p:spPr>
            <a:xfrm>
              <a:off x="8237296" y="5067125"/>
              <a:ext cx="1821332" cy="369332"/>
            </a:xfrm>
            <a:prstGeom prst="rect">
              <a:avLst/>
            </a:prstGeom>
          </p:spPr>
          <p:txBody>
            <a:bodyPr wrap="none">
              <a:spAutoFit/>
            </a:bodyPr>
            <a:lstStyle/>
            <a:p>
              <a:r>
                <a:rPr lang="en-US" altLang="ko-KR" sz="1800" dirty="0">
                  <a:solidFill>
                    <a:prstClr val="black"/>
                  </a:solidFill>
                  <a:latin typeface="Comic Sans MS" panose="030F0702030302020204" pitchFamily="66" charset="0"/>
                  <a:ea typeface="Cambria Math" panose="02040503050406030204" pitchFamily="18" charset="0"/>
                </a:rPr>
                <a:t>Fidelity tensor</a:t>
              </a:r>
              <a:endParaRPr lang="ko-KR" altLang="en-US" sz="1800" dirty="0">
                <a:latin typeface="Comic Sans MS" panose="030F0702030302020204" pitchFamily="66" charset="0"/>
              </a:endParaRPr>
            </a:p>
          </p:txBody>
        </p:sp>
        <p:sp>
          <p:nvSpPr>
            <p:cNvPr id="68" name="직사각형 67">
              <a:extLst>
                <a:ext uri="{FF2B5EF4-FFF2-40B4-BE49-F238E27FC236}">
                  <a16:creationId xmlns:a16="http://schemas.microsoft.com/office/drawing/2014/main" id="{B4771505-5DC8-43A8-8678-FC9658E1A315}"/>
                </a:ext>
              </a:extLst>
            </p:cNvPr>
            <p:cNvSpPr/>
            <p:nvPr/>
          </p:nvSpPr>
          <p:spPr>
            <a:xfrm>
              <a:off x="7334095" y="6098535"/>
              <a:ext cx="3619902" cy="369332"/>
            </a:xfrm>
            <a:prstGeom prst="rect">
              <a:avLst/>
            </a:prstGeom>
          </p:spPr>
          <p:txBody>
            <a:bodyPr wrap="none">
              <a:spAutoFit/>
            </a:bodyPr>
            <a:lstStyle/>
            <a:p>
              <a:r>
                <a:rPr lang="en-US" altLang="ko-KR" sz="1800" dirty="0">
                  <a:solidFill>
                    <a:prstClr val="black"/>
                  </a:solidFill>
                  <a:latin typeface="Comic Sans MS" panose="030F0702030302020204" pitchFamily="66" charset="0"/>
                  <a:ea typeface="Cambria Math" panose="02040503050406030204" pitchFamily="18" charset="0"/>
                </a:rPr>
                <a:t>Berry-</a:t>
              </a:r>
              <a:r>
                <a:rPr lang="en-US" altLang="ko-KR" sz="1800" dirty="0" err="1">
                  <a:solidFill>
                    <a:prstClr val="black"/>
                  </a:solidFill>
                  <a:latin typeface="Comic Sans MS" panose="030F0702030302020204" pitchFamily="66" charset="0"/>
                  <a:ea typeface="Cambria Math" panose="02040503050406030204" pitchFamily="18" charset="0"/>
                </a:rPr>
                <a:t>Wilczek</a:t>
              </a:r>
              <a:r>
                <a:rPr lang="en-US" altLang="ko-KR" sz="1800" dirty="0">
                  <a:solidFill>
                    <a:prstClr val="black"/>
                  </a:solidFill>
                  <a:latin typeface="Comic Sans MS" panose="030F0702030302020204" pitchFamily="66" charset="0"/>
                  <a:ea typeface="Cambria Math" panose="02040503050406030204" pitchFamily="18" charset="0"/>
                </a:rPr>
                <a:t>-Zee connection</a:t>
              </a:r>
              <a:endParaRPr lang="ko-KR" altLang="en-US" sz="1800" dirty="0">
                <a:latin typeface="Comic Sans MS" panose="030F0702030302020204" pitchFamily="66" charset="0"/>
              </a:endParaRPr>
            </a:p>
          </p:txBody>
        </p:sp>
      </p:grpSp>
      <mc:AlternateContent xmlns:mc="http://schemas.openxmlformats.org/markup-compatibility/2006" xmlns:a14="http://schemas.microsoft.com/office/drawing/2010/main">
        <mc:Choice Requires="a14">
          <p:sp>
            <p:nvSpPr>
              <p:cNvPr id="69" name="직사각형 68">
                <a:extLst>
                  <a:ext uri="{FF2B5EF4-FFF2-40B4-BE49-F238E27FC236}">
                    <a16:creationId xmlns:a16="http://schemas.microsoft.com/office/drawing/2014/main" id="{B1D16D84-2983-4278-9F49-7CEAEA470178}"/>
                  </a:ext>
                </a:extLst>
              </p:cNvPr>
              <p:cNvSpPr/>
              <p:nvPr/>
            </p:nvSpPr>
            <p:spPr>
              <a:xfrm>
                <a:off x="5377298" y="1456573"/>
                <a:ext cx="5307927" cy="5115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𝐸</m:t>
                          </m:r>
                        </m:e>
                        <m:sub>
                          <m:r>
                            <a:rPr lang="en-US" altLang="ko-KR" sz="2560" i="1">
                              <a:latin typeface="Cambria Math" panose="02040503050406030204" pitchFamily="18" charset="0"/>
                              <a:ea typeface="Cambria Math" panose="02040503050406030204" pitchFamily="18" charset="0"/>
                            </a:rPr>
                            <m:t>𝑛</m:t>
                          </m:r>
                          <m:r>
                            <a:rPr lang="en-US" altLang="ko-KR" sz="2560" i="1">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𝐵</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ea typeface="Cambria Math" panose="02040503050406030204" pitchFamily="18" charset="0"/>
                        </a:rPr>
                        <m:t>=</m:t>
                      </m:r>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𝜀</m:t>
                          </m:r>
                        </m:e>
                        <m:sub>
                          <m:r>
                            <a:rPr lang="en-US" altLang="ko-KR" sz="2560" i="1">
                              <a:latin typeface="Cambria Math" panose="02040503050406030204" pitchFamily="18" charset="0"/>
                              <a:ea typeface="Cambria Math" panose="02040503050406030204" pitchFamily="18" charset="0"/>
                            </a:rPr>
                            <m:t>𝑛</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ea typeface="Cambria Math" panose="02040503050406030204" pitchFamily="18" charset="0"/>
                        </a:rPr>
                        <m:t>+</m:t>
                      </m:r>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𝜇</m:t>
                          </m:r>
                        </m:e>
                        <m:sub>
                          <m:r>
                            <a:rPr lang="en-US" altLang="ko-KR" sz="2560" i="1">
                              <a:latin typeface="Cambria Math" panose="02040503050406030204" pitchFamily="18" charset="0"/>
                              <a:ea typeface="Cambria Math" panose="02040503050406030204" pitchFamily="18" charset="0"/>
                            </a:rPr>
                            <m:t>𝑛</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ea typeface="Cambria Math" panose="02040503050406030204" pitchFamily="18" charset="0"/>
                        </a:rPr>
                        <m:t> </m:t>
                      </m:r>
                      <m:r>
                        <a:rPr lang="en-US" altLang="ko-KR" sz="2560" b="0" i="1">
                          <a:latin typeface="Cambria Math" panose="02040503050406030204" pitchFamily="18" charset="0"/>
                          <a:ea typeface="Cambria Math" panose="02040503050406030204" pitchFamily="18" charset="0"/>
                        </a:rPr>
                        <m:t>𝐵</m:t>
                      </m:r>
                      <m:r>
                        <a:rPr lang="en-US" altLang="ko-KR" sz="2560" b="0" i="1">
                          <a:latin typeface="Cambria Math" panose="02040503050406030204" pitchFamily="18" charset="0"/>
                          <a:ea typeface="Cambria Math" panose="02040503050406030204" pitchFamily="18" charset="0"/>
                        </a:rPr>
                        <m:t>+</m:t>
                      </m:r>
                      <m:r>
                        <a:rPr lang="en-US" altLang="ko-KR" sz="2560" b="0" i="1">
                          <a:latin typeface="Cambria Math" panose="02040503050406030204" pitchFamily="18" charset="0"/>
                          <a:ea typeface="Cambria Math" panose="02040503050406030204" pitchFamily="18" charset="0"/>
                        </a:rPr>
                        <m:t>𝑂</m:t>
                      </m:r>
                      <m:r>
                        <a:rPr lang="en-US" altLang="ko-KR" sz="2560" b="0" i="1">
                          <a:latin typeface="Cambria Math" panose="02040503050406030204" pitchFamily="18" charset="0"/>
                          <a:ea typeface="Cambria Math" panose="02040503050406030204" pitchFamily="18" charset="0"/>
                        </a:rPr>
                        <m:t>(</m:t>
                      </m:r>
                      <m:sSup>
                        <m:sSupPr>
                          <m:ctrlPr>
                            <a:rPr lang="en-US" altLang="ko-KR" sz="2560" b="0" i="1">
                              <a:latin typeface="Cambria Math" panose="02040503050406030204" pitchFamily="18" charset="0"/>
                              <a:ea typeface="Cambria Math" panose="02040503050406030204" pitchFamily="18" charset="0"/>
                            </a:rPr>
                          </m:ctrlPr>
                        </m:sSupPr>
                        <m:e>
                          <m:r>
                            <a:rPr lang="en-US" altLang="ko-KR" sz="2560" b="0" i="1">
                              <a:latin typeface="Cambria Math" panose="02040503050406030204" pitchFamily="18" charset="0"/>
                              <a:ea typeface="Cambria Math" panose="02040503050406030204" pitchFamily="18" charset="0"/>
                            </a:rPr>
                            <m:t>𝐵</m:t>
                          </m:r>
                        </m:e>
                        <m:sup>
                          <m:r>
                            <a:rPr lang="en-US" altLang="ko-KR" sz="2560" b="0" i="1">
                              <a:latin typeface="Cambria Math" panose="02040503050406030204" pitchFamily="18" charset="0"/>
                              <a:ea typeface="Cambria Math" panose="02040503050406030204" pitchFamily="18" charset="0"/>
                            </a:rPr>
                            <m:t>2</m:t>
                          </m:r>
                        </m:sup>
                      </m:sSup>
                      <m:r>
                        <a:rPr lang="en-US" altLang="ko-KR" sz="2560" b="0" i="1">
                          <a:latin typeface="Cambria Math" panose="02040503050406030204" pitchFamily="18" charset="0"/>
                          <a:ea typeface="Cambria Math" panose="02040503050406030204" pitchFamily="18" charset="0"/>
                        </a:rPr>
                        <m:t>)</m:t>
                      </m:r>
                    </m:oMath>
                  </m:oMathPara>
                </a14:m>
                <a:endParaRPr lang="ko-KR" altLang="en-US" sz="2560" dirty="0">
                  <a:latin typeface="Cambria Math" panose="02040503050406030204" pitchFamily="18" charset="0"/>
                </a:endParaRPr>
              </a:p>
            </p:txBody>
          </p:sp>
        </mc:Choice>
        <mc:Fallback xmlns="">
          <p:sp>
            <p:nvSpPr>
              <p:cNvPr id="69" name="직사각형 68">
                <a:extLst>
                  <a:ext uri="{FF2B5EF4-FFF2-40B4-BE49-F238E27FC236}">
                    <a16:creationId xmlns:a16="http://schemas.microsoft.com/office/drawing/2014/main" id="{B1D16D84-2983-4278-9F49-7CEAEA470178}"/>
                  </a:ext>
                </a:extLst>
              </p:cNvPr>
              <p:cNvSpPr>
                <a:spLocks noRot="1" noChangeAspect="1" noMove="1" noResize="1" noEditPoints="1" noAdjustHandles="1" noChangeArrowheads="1" noChangeShapeType="1" noTextEdit="1"/>
              </p:cNvSpPr>
              <p:nvPr/>
            </p:nvSpPr>
            <p:spPr>
              <a:xfrm>
                <a:off x="5377298" y="1456573"/>
                <a:ext cx="5307927" cy="511550"/>
              </a:xfrm>
              <a:prstGeom prst="rect">
                <a:avLst/>
              </a:prstGeom>
              <a:blipFill>
                <a:blip r:embed="rId28"/>
                <a:stretch>
                  <a:fillRect/>
                </a:stretch>
              </a:blipFill>
            </p:spPr>
            <p:txBody>
              <a:bodyPr/>
              <a:lstStyle/>
              <a:p>
                <a:r>
                  <a:rPr lang="ko-KR" altLang="en-US">
                    <a:noFill/>
                  </a:rPr>
                  <a:t> </a:t>
                </a:r>
              </a:p>
            </p:txBody>
          </p:sp>
        </mc:Fallback>
      </mc:AlternateContent>
      <p:sp>
        <p:nvSpPr>
          <p:cNvPr id="6" name="직사각형 5">
            <a:extLst>
              <a:ext uri="{FF2B5EF4-FFF2-40B4-BE49-F238E27FC236}">
                <a16:creationId xmlns:a16="http://schemas.microsoft.com/office/drawing/2014/main" id="{28C3E397-F057-49E6-BC9D-E8C35DA15C20}"/>
              </a:ext>
            </a:extLst>
          </p:cNvPr>
          <p:cNvSpPr/>
          <p:nvPr/>
        </p:nvSpPr>
        <p:spPr>
          <a:xfrm>
            <a:off x="7827870" y="2002783"/>
            <a:ext cx="4084772" cy="369332"/>
          </a:xfrm>
          <a:prstGeom prst="rect">
            <a:avLst/>
          </a:prstGeom>
        </p:spPr>
        <p:txBody>
          <a:bodyPr wrap="none">
            <a:spAutoFit/>
          </a:bodyPr>
          <a:lstStyle/>
          <a:p>
            <a:r>
              <a:rPr lang="en-US" altLang="ko-KR" sz="1800" b="0" dirty="0">
                <a:solidFill>
                  <a:prstClr val="black"/>
                </a:solidFill>
                <a:latin typeface="Comic Sans MS" panose="030F0702030302020204" pitchFamily="66" charset="0"/>
                <a:ea typeface="Cambria Math" panose="02040503050406030204" pitchFamily="18" charset="0"/>
              </a:rPr>
              <a:t>Orbital magnetization (Q. </a:t>
            </a:r>
            <a:r>
              <a:rPr lang="en-US" altLang="ko-KR" sz="1800" b="0" dirty="0" err="1">
                <a:solidFill>
                  <a:prstClr val="black"/>
                </a:solidFill>
                <a:latin typeface="Comic Sans MS" panose="030F0702030302020204" pitchFamily="66" charset="0"/>
                <a:ea typeface="Cambria Math" panose="02040503050406030204" pitchFamily="18" charset="0"/>
              </a:rPr>
              <a:t>Niu</a:t>
            </a:r>
            <a:r>
              <a:rPr lang="en-US" altLang="ko-KR" sz="1800" b="0" dirty="0">
                <a:solidFill>
                  <a:prstClr val="black"/>
                </a:solidFill>
                <a:latin typeface="Comic Sans MS" panose="030F0702030302020204" pitchFamily="66" charset="0"/>
                <a:ea typeface="Cambria Math" panose="02040503050406030204" pitchFamily="18" charset="0"/>
              </a:rPr>
              <a:t> et al.)</a:t>
            </a:r>
            <a:endParaRPr lang="ko-KR" altLang="en-US" sz="1800" b="0" dirty="0"/>
          </a:p>
        </p:txBody>
      </p:sp>
      <p:cxnSp>
        <p:nvCxnSpPr>
          <p:cNvPr id="8" name="직선 연결선 7">
            <a:extLst>
              <a:ext uri="{FF2B5EF4-FFF2-40B4-BE49-F238E27FC236}">
                <a16:creationId xmlns:a16="http://schemas.microsoft.com/office/drawing/2014/main" id="{386BB3C5-A21D-4D9D-9684-8C11A38C2A6D}"/>
              </a:ext>
            </a:extLst>
          </p:cNvPr>
          <p:cNvCxnSpPr/>
          <p:nvPr/>
        </p:nvCxnSpPr>
        <p:spPr>
          <a:xfrm>
            <a:off x="8071107" y="1932230"/>
            <a:ext cx="828000" cy="0"/>
          </a:xfrm>
          <a:prstGeom prst="line">
            <a:avLst/>
          </a:prstGeom>
          <a:noFill/>
          <a:ln w="381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grpSp>
        <p:nvGrpSpPr>
          <p:cNvPr id="70" name="그룹 69">
            <a:extLst>
              <a:ext uri="{FF2B5EF4-FFF2-40B4-BE49-F238E27FC236}">
                <a16:creationId xmlns:a16="http://schemas.microsoft.com/office/drawing/2014/main" id="{5D24E7BE-B292-49BD-B81C-21020F79719F}"/>
              </a:ext>
            </a:extLst>
          </p:cNvPr>
          <p:cNvGrpSpPr/>
          <p:nvPr/>
        </p:nvGrpSpPr>
        <p:grpSpPr>
          <a:xfrm>
            <a:off x="550607" y="7183061"/>
            <a:ext cx="5925311" cy="2147631"/>
            <a:chOff x="5852168" y="2778435"/>
            <a:chExt cx="5925311" cy="2147631"/>
          </a:xfrm>
        </p:grpSpPr>
        <p:sp>
          <p:nvSpPr>
            <p:cNvPr id="72" name="직사각형 71">
              <a:extLst>
                <a:ext uri="{FF2B5EF4-FFF2-40B4-BE49-F238E27FC236}">
                  <a16:creationId xmlns:a16="http://schemas.microsoft.com/office/drawing/2014/main" id="{087A6125-C765-4BB9-80B3-2CDDEF690211}"/>
                </a:ext>
              </a:extLst>
            </p:cNvPr>
            <p:cNvSpPr/>
            <p:nvPr/>
          </p:nvSpPr>
          <p:spPr>
            <a:xfrm>
              <a:off x="5955264" y="4587512"/>
              <a:ext cx="4326827" cy="338554"/>
            </a:xfrm>
            <a:prstGeom prst="rect">
              <a:avLst/>
            </a:prstGeom>
          </p:spPr>
          <p:txBody>
            <a:bodyPr wrap="none">
              <a:spAutoFit/>
            </a:bodyPr>
            <a:lstStyle/>
            <a:p>
              <a:r>
                <a:rPr lang="en-US" altLang="ko-KR" sz="1600" dirty="0">
                  <a:latin typeface="Comic Sans MS" panose="030F0702030302020204" pitchFamily="66" charset="0"/>
                  <a:ea typeface="Cambria Math" panose="02040503050406030204" pitchFamily="18" charset="0"/>
                </a:rPr>
                <a:t>Modified band structure of flat band “2”</a:t>
              </a:r>
              <a:endParaRPr lang="ko-KR" altLang="en-US"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4" name="직사각형 73">
                  <a:extLst>
                    <a:ext uri="{FF2B5EF4-FFF2-40B4-BE49-F238E27FC236}">
                      <a16:creationId xmlns:a16="http://schemas.microsoft.com/office/drawing/2014/main" id="{936E9CD3-BBC7-4753-9611-152C67EF9121}"/>
                    </a:ext>
                  </a:extLst>
                </p:cNvPr>
                <p:cNvSpPr/>
                <p:nvPr/>
              </p:nvSpPr>
              <p:spPr>
                <a:xfrm>
                  <a:off x="5852168" y="3772630"/>
                  <a:ext cx="1286763" cy="503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𝐸</m:t>
                            </m:r>
                          </m:e>
                          <m:sub>
                            <m:r>
                              <a:rPr lang="en-US" altLang="ko-KR" sz="2560" b="0" i="1">
                                <a:latin typeface="Cambria Math" panose="02040503050406030204" pitchFamily="18" charset="0"/>
                                <a:ea typeface="Cambria Math" panose="02040503050406030204" pitchFamily="18" charset="0"/>
                              </a:rPr>
                              <m:t>2</m:t>
                            </m:r>
                            <m:r>
                              <a:rPr lang="en-US" altLang="ko-KR" sz="2560" i="1">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𝐵</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oMath>
                    </m:oMathPara>
                  </a14:m>
                  <a:endParaRPr lang="ko-KR" altLang="en-US" sz="2560" dirty="0">
                    <a:latin typeface="Cambria Math" panose="02040503050406030204" pitchFamily="18" charset="0"/>
                  </a:endParaRPr>
                </a:p>
              </p:txBody>
            </p:sp>
          </mc:Choice>
          <mc:Fallback xmlns="">
            <p:sp>
              <p:nvSpPr>
                <p:cNvPr id="19" name="직사각형 18"/>
                <p:cNvSpPr>
                  <a:spLocks noRot="1" noChangeAspect="1" noMove="1" noResize="1" noEditPoints="1" noAdjustHandles="1" noChangeArrowheads="1" noChangeShapeType="1" noTextEdit="1"/>
                </p:cNvSpPr>
                <p:nvPr/>
              </p:nvSpPr>
              <p:spPr>
                <a:xfrm>
                  <a:off x="5852168" y="3772630"/>
                  <a:ext cx="1286763" cy="503664"/>
                </a:xfrm>
                <a:prstGeom prst="rect">
                  <a:avLst/>
                </a:prstGeom>
                <a:blipFill>
                  <a:blip r:embed="rId9"/>
                  <a:stretch>
                    <a:fillRect/>
                  </a:stretch>
                </a:blipFill>
              </p:spPr>
              <p:txBody>
                <a:bodyPr/>
                <a:lstStyle/>
                <a:p>
                  <a:r>
                    <a:rPr lang="ko-KR" altLang="en-US">
                      <a:noFill/>
                    </a:rPr>
                    <a:t> </a:t>
                  </a:r>
                </a:p>
              </p:txBody>
            </p:sp>
          </mc:Fallback>
        </mc:AlternateContent>
        <p:cxnSp>
          <p:nvCxnSpPr>
            <p:cNvPr id="75" name="직선 연결선 74">
              <a:extLst>
                <a:ext uri="{FF2B5EF4-FFF2-40B4-BE49-F238E27FC236}">
                  <a16:creationId xmlns:a16="http://schemas.microsoft.com/office/drawing/2014/main" id="{24F0AAA6-170A-41EC-ACFB-C0CCDC2EFF7E}"/>
                </a:ext>
              </a:extLst>
            </p:cNvPr>
            <p:cNvCxnSpPr/>
            <p:nvPr/>
          </p:nvCxnSpPr>
          <p:spPr>
            <a:xfrm>
              <a:off x="7677053" y="4042355"/>
              <a:ext cx="514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직사각형 75">
              <a:extLst>
                <a:ext uri="{FF2B5EF4-FFF2-40B4-BE49-F238E27FC236}">
                  <a16:creationId xmlns:a16="http://schemas.microsoft.com/office/drawing/2014/main" id="{703FD549-32E1-4ABE-A941-9D6B2CEB5573}"/>
                </a:ext>
              </a:extLst>
            </p:cNvPr>
            <p:cNvSpPr/>
            <p:nvPr/>
          </p:nvSpPr>
          <p:spPr>
            <a:xfrm>
              <a:off x="8191203" y="3895468"/>
              <a:ext cx="1492717" cy="338554"/>
            </a:xfrm>
            <a:prstGeom prst="rect">
              <a:avLst/>
            </a:prstGeom>
          </p:spPr>
          <p:txBody>
            <a:bodyPr wrap="none">
              <a:spAutoFit/>
            </a:bodyPr>
            <a:lstStyle/>
            <a:p>
              <a:r>
                <a:rPr lang="en-US" altLang="ko-KR" sz="1600" dirty="0">
                  <a:solidFill>
                    <a:prstClr val="black"/>
                  </a:solidFill>
                  <a:latin typeface="Comic Sans MS" panose="030F0702030302020204" pitchFamily="66" charset="0"/>
                  <a:ea typeface="Cambria Math" panose="02040503050406030204" pitchFamily="18" charset="0"/>
                </a:rPr>
                <a:t>Landau levels</a:t>
              </a:r>
              <a:endParaRPr lang="ko-KR" altLang="en-US" sz="2560" dirty="0">
                <a:latin typeface="Comic Sans MS" panose="030F0702030302020204" pitchFamily="66" charset="0"/>
              </a:endParaRPr>
            </a:p>
          </p:txBody>
        </p:sp>
        <p:cxnSp>
          <p:nvCxnSpPr>
            <p:cNvPr id="78" name="직선 연결선 77">
              <a:extLst>
                <a:ext uri="{FF2B5EF4-FFF2-40B4-BE49-F238E27FC236}">
                  <a16:creationId xmlns:a16="http://schemas.microsoft.com/office/drawing/2014/main" id="{9D7E40AB-6099-412B-A096-D98C1386C543}"/>
                </a:ext>
              </a:extLst>
            </p:cNvPr>
            <p:cNvCxnSpPr/>
            <p:nvPr/>
          </p:nvCxnSpPr>
          <p:spPr>
            <a:xfrm>
              <a:off x="6495009" y="3585831"/>
              <a:ext cx="8303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직선 연결선 78">
              <a:extLst>
                <a:ext uri="{FF2B5EF4-FFF2-40B4-BE49-F238E27FC236}">
                  <a16:creationId xmlns:a16="http://schemas.microsoft.com/office/drawing/2014/main" id="{48206CED-E681-4719-8B7C-788F0B273A30}"/>
                </a:ext>
              </a:extLst>
            </p:cNvPr>
            <p:cNvCxnSpPr/>
            <p:nvPr/>
          </p:nvCxnSpPr>
          <p:spPr>
            <a:xfrm>
              <a:off x="6185409" y="3433064"/>
              <a:ext cx="13228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직선 연결선 80">
              <a:extLst>
                <a:ext uri="{FF2B5EF4-FFF2-40B4-BE49-F238E27FC236}">
                  <a16:creationId xmlns:a16="http://schemas.microsoft.com/office/drawing/2014/main" id="{79E8E070-EEF7-4F07-83CF-FCBDBBB84A30}"/>
                </a:ext>
              </a:extLst>
            </p:cNvPr>
            <p:cNvCxnSpPr/>
            <p:nvPr/>
          </p:nvCxnSpPr>
          <p:spPr>
            <a:xfrm>
              <a:off x="8034259" y="2969098"/>
              <a:ext cx="573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직선 연결선 84">
              <a:extLst>
                <a:ext uri="{FF2B5EF4-FFF2-40B4-BE49-F238E27FC236}">
                  <a16:creationId xmlns:a16="http://schemas.microsoft.com/office/drawing/2014/main" id="{8BAD9B0D-44D2-4608-B310-0EF2100F70E4}"/>
                </a:ext>
              </a:extLst>
            </p:cNvPr>
            <p:cNvCxnSpPr/>
            <p:nvPr/>
          </p:nvCxnSpPr>
          <p:spPr>
            <a:xfrm>
              <a:off x="7859776" y="3131658"/>
              <a:ext cx="9428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직선 연결선 85">
              <a:extLst>
                <a:ext uri="{FF2B5EF4-FFF2-40B4-BE49-F238E27FC236}">
                  <a16:creationId xmlns:a16="http://schemas.microsoft.com/office/drawing/2014/main" id="{87C69195-C709-4365-A469-E2FDFED9F7E0}"/>
                </a:ext>
              </a:extLst>
            </p:cNvPr>
            <p:cNvCxnSpPr/>
            <p:nvPr/>
          </p:nvCxnSpPr>
          <p:spPr>
            <a:xfrm>
              <a:off x="7635987" y="3328395"/>
              <a:ext cx="13617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직선 연결선 90">
              <a:extLst>
                <a:ext uri="{FF2B5EF4-FFF2-40B4-BE49-F238E27FC236}">
                  <a16:creationId xmlns:a16="http://schemas.microsoft.com/office/drawing/2014/main" id="{22FAABA1-38ED-4191-A2B2-6AB02C7F3082}"/>
                </a:ext>
              </a:extLst>
            </p:cNvPr>
            <p:cNvCxnSpPr/>
            <p:nvPr/>
          </p:nvCxnSpPr>
          <p:spPr>
            <a:xfrm>
              <a:off x="7465299" y="3516531"/>
              <a:ext cx="1727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직선 연결선 91">
              <a:extLst>
                <a:ext uri="{FF2B5EF4-FFF2-40B4-BE49-F238E27FC236}">
                  <a16:creationId xmlns:a16="http://schemas.microsoft.com/office/drawing/2014/main" id="{ECF16A72-C043-47D1-BA1B-E9FA1B568A2F}"/>
                </a:ext>
              </a:extLst>
            </p:cNvPr>
            <p:cNvCxnSpPr/>
            <p:nvPr/>
          </p:nvCxnSpPr>
          <p:spPr>
            <a:xfrm>
              <a:off x="9192768" y="3451699"/>
              <a:ext cx="7618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직선 연결선 92">
              <a:extLst>
                <a:ext uri="{FF2B5EF4-FFF2-40B4-BE49-F238E27FC236}">
                  <a16:creationId xmlns:a16="http://schemas.microsoft.com/office/drawing/2014/main" id="{50FE690F-AC46-461C-AD0C-C4D236B9EABC}"/>
                </a:ext>
              </a:extLst>
            </p:cNvPr>
            <p:cNvCxnSpPr/>
            <p:nvPr/>
          </p:nvCxnSpPr>
          <p:spPr>
            <a:xfrm>
              <a:off x="9339072" y="3622599"/>
              <a:ext cx="4632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자유형 17">
              <a:extLst>
                <a:ext uri="{FF2B5EF4-FFF2-40B4-BE49-F238E27FC236}">
                  <a16:creationId xmlns:a16="http://schemas.microsoft.com/office/drawing/2014/main" id="{DCBE6902-ADE9-4AEA-8AA4-8F3198238682}"/>
                </a:ext>
              </a:extLst>
            </p:cNvPr>
            <p:cNvSpPr/>
            <p:nvPr/>
          </p:nvSpPr>
          <p:spPr>
            <a:xfrm>
              <a:off x="6044982" y="2845176"/>
              <a:ext cx="3972560" cy="853556"/>
            </a:xfrm>
            <a:custGeom>
              <a:avLst/>
              <a:gdLst>
                <a:gd name="connsiteX0" fmla="*/ 0 w 3724275"/>
                <a:gd name="connsiteY0" fmla="*/ 333375 h 519381"/>
                <a:gd name="connsiteX1" fmla="*/ 1047750 w 3724275"/>
                <a:gd name="connsiteY1" fmla="*/ 504825 h 519381"/>
                <a:gd name="connsiteX2" fmla="*/ 2143125 w 3724275"/>
                <a:gd name="connsiteY2" fmla="*/ 0 h 519381"/>
                <a:gd name="connsiteX3" fmla="*/ 3181350 w 3724275"/>
                <a:gd name="connsiteY3" fmla="*/ 504825 h 519381"/>
                <a:gd name="connsiteX4" fmla="*/ 3724275 w 3724275"/>
                <a:gd name="connsiteY4" fmla="*/ 323850 h 51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519381">
                  <a:moveTo>
                    <a:pt x="0" y="333375"/>
                  </a:moveTo>
                  <a:cubicBezTo>
                    <a:pt x="345281" y="446881"/>
                    <a:pt x="690563" y="560387"/>
                    <a:pt x="1047750" y="504825"/>
                  </a:cubicBezTo>
                  <a:cubicBezTo>
                    <a:pt x="1404937" y="449263"/>
                    <a:pt x="1787525" y="0"/>
                    <a:pt x="2143125" y="0"/>
                  </a:cubicBezTo>
                  <a:cubicBezTo>
                    <a:pt x="2498725" y="0"/>
                    <a:pt x="2917825" y="450850"/>
                    <a:pt x="3181350" y="504825"/>
                  </a:cubicBezTo>
                  <a:cubicBezTo>
                    <a:pt x="3444875" y="558800"/>
                    <a:pt x="3584575" y="441325"/>
                    <a:pt x="3724275" y="3238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latin typeface="Cambria Math" panose="02040503050406030204" pitchFamily="18" charset="0"/>
              </a:endParaRPr>
            </a:p>
          </p:txBody>
        </p:sp>
        <p:cxnSp>
          <p:nvCxnSpPr>
            <p:cNvPr id="95" name="직선 화살표 연결선 94">
              <a:extLst>
                <a:ext uri="{FF2B5EF4-FFF2-40B4-BE49-F238E27FC236}">
                  <a16:creationId xmlns:a16="http://schemas.microsoft.com/office/drawing/2014/main" id="{7149938D-FBB7-4578-9150-5C9C808F2FB8}"/>
                </a:ext>
              </a:extLst>
            </p:cNvPr>
            <p:cNvCxnSpPr/>
            <p:nvPr/>
          </p:nvCxnSpPr>
          <p:spPr>
            <a:xfrm>
              <a:off x="10214302" y="2778435"/>
              <a:ext cx="0" cy="99419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직사각형 95">
              <a:extLst>
                <a:ext uri="{FF2B5EF4-FFF2-40B4-BE49-F238E27FC236}">
                  <a16:creationId xmlns:a16="http://schemas.microsoft.com/office/drawing/2014/main" id="{8F6662AF-57A7-4BAD-A3EE-879407E72D90}"/>
                </a:ext>
              </a:extLst>
            </p:cNvPr>
            <p:cNvSpPr/>
            <p:nvPr/>
          </p:nvSpPr>
          <p:spPr>
            <a:xfrm>
              <a:off x="10384149" y="3220694"/>
              <a:ext cx="1393330" cy="584775"/>
            </a:xfrm>
            <a:prstGeom prst="rect">
              <a:avLst/>
            </a:prstGeom>
          </p:spPr>
          <p:txBody>
            <a:bodyPr wrap="none">
              <a:spAutoFit/>
            </a:bodyPr>
            <a:lstStyle/>
            <a:p>
              <a:r>
                <a:rPr lang="en-US" altLang="ko-KR" sz="1600" dirty="0">
                  <a:solidFill>
                    <a:prstClr val="black"/>
                  </a:solidFill>
                  <a:latin typeface="Comic Sans MS" panose="030F0702030302020204" pitchFamily="66" charset="0"/>
                  <a:ea typeface="Cambria Math" panose="02040503050406030204" pitchFamily="18" charset="0"/>
                </a:rPr>
                <a:t>Landau level</a:t>
              </a:r>
            </a:p>
            <a:p>
              <a:r>
                <a:rPr lang="en-US" altLang="ko-KR" sz="1600" dirty="0">
                  <a:solidFill>
                    <a:prstClr val="black"/>
                  </a:solidFill>
                  <a:latin typeface="Comic Sans MS" panose="030F0702030302020204" pitchFamily="66" charset="0"/>
                  <a:ea typeface="Cambria Math" panose="02040503050406030204" pitchFamily="18" charset="0"/>
                </a:rPr>
                <a:t>spreading</a:t>
              </a:r>
              <a:endParaRPr lang="ko-KR" altLang="en-US" sz="16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97" name="직사각형 96">
                  <a:extLst>
                    <a:ext uri="{FF2B5EF4-FFF2-40B4-BE49-F238E27FC236}">
                      <a16:creationId xmlns:a16="http://schemas.microsoft.com/office/drawing/2014/main" id="{16D9D4B6-C0F8-4D34-8CB0-FDE028B3F590}"/>
                    </a:ext>
                  </a:extLst>
                </p:cNvPr>
                <p:cNvSpPr/>
                <p:nvPr/>
              </p:nvSpPr>
              <p:spPr>
                <a:xfrm>
                  <a:off x="10280563" y="2854689"/>
                  <a:ext cx="1073435" cy="486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latin typeface="Cambria Math" panose="02040503050406030204" pitchFamily="18" charset="0"/>
                            <a:ea typeface="Cambria Math" panose="02040503050406030204" pitchFamily="18" charset="0"/>
                          </a:rPr>
                          <m:t>|</m:t>
                        </m:r>
                        <m:sSub>
                          <m:sSubPr>
                            <m:ctrlPr>
                              <a:rPr lang="en-US" altLang="ko-KR" sz="2560" i="1">
                                <a:latin typeface="Cambria Math" panose="02040503050406030204" pitchFamily="18" charset="0"/>
                                <a:ea typeface="Cambria Math" panose="02040503050406030204" pitchFamily="18" charset="0"/>
                              </a:rPr>
                            </m:ctrlPr>
                          </m:sSubPr>
                          <m:e>
                            <m:r>
                              <m:rPr>
                                <m:sty m:val="p"/>
                              </m:rPr>
                              <a:rPr lang="en-US" altLang="ko-KR" sz="2560">
                                <a:latin typeface="Cambria Math" panose="02040503050406030204" pitchFamily="18" charset="0"/>
                                <a:ea typeface="Cambria Math" panose="02040503050406030204" pitchFamily="18" charset="0"/>
                              </a:rPr>
                              <m:t>Δ</m:t>
                            </m:r>
                          </m:e>
                          <m:sub>
                            <m:r>
                              <a:rPr lang="en-US" altLang="ko-KR" sz="2560" i="1">
                                <a:latin typeface="Cambria Math" panose="02040503050406030204" pitchFamily="18" charset="0"/>
                                <a:ea typeface="Cambria Math" panose="02040503050406030204" pitchFamily="18" charset="0"/>
                              </a:rPr>
                              <m:t>𝐿𝐿𝑆</m:t>
                            </m:r>
                          </m:sub>
                        </m:sSub>
                        <m:r>
                          <a:rPr lang="en-US" altLang="ko-KR" sz="2560" b="0" i="1">
                            <a:latin typeface="Cambria Math" panose="02040503050406030204" pitchFamily="18" charset="0"/>
                            <a:ea typeface="Cambria Math" panose="02040503050406030204" pitchFamily="18" charset="0"/>
                          </a:rPr>
                          <m:t>|</m:t>
                        </m:r>
                      </m:oMath>
                    </m:oMathPara>
                  </a14:m>
                  <a:endParaRPr lang="ko-KR" altLang="en-US" sz="2560" dirty="0">
                    <a:latin typeface="Cambria Math" panose="02040503050406030204" pitchFamily="18" charset="0"/>
                  </a:endParaRPr>
                </a:p>
              </p:txBody>
            </p:sp>
          </mc:Choice>
          <mc:Fallback xmlns="">
            <p:sp>
              <p:nvSpPr>
                <p:cNvPr id="84" name="직사각형 83"/>
                <p:cNvSpPr>
                  <a:spLocks noRot="1" noChangeAspect="1" noMove="1" noResize="1" noEditPoints="1" noAdjustHandles="1" noChangeArrowheads="1" noChangeShapeType="1" noTextEdit="1"/>
                </p:cNvSpPr>
                <p:nvPr/>
              </p:nvSpPr>
              <p:spPr>
                <a:xfrm>
                  <a:off x="10280563" y="2854689"/>
                  <a:ext cx="1073435" cy="486287"/>
                </a:xfrm>
                <a:prstGeom prst="rect">
                  <a:avLst/>
                </a:prstGeom>
                <a:blipFill>
                  <a:blip r:embed="rId10"/>
                  <a:stretch>
                    <a:fillRect/>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98" name="직사각형 97">
                <a:extLst>
                  <a:ext uri="{FF2B5EF4-FFF2-40B4-BE49-F238E27FC236}">
                    <a16:creationId xmlns:a16="http://schemas.microsoft.com/office/drawing/2014/main" id="{66F089FF-B040-4F89-84E7-66A8CC244149}"/>
                  </a:ext>
                </a:extLst>
              </p:cNvPr>
              <p:cNvSpPr/>
              <p:nvPr/>
            </p:nvSpPr>
            <p:spPr>
              <a:xfrm>
                <a:off x="7118978" y="7366867"/>
                <a:ext cx="5314660" cy="503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2560" b="0" i="1">
                              <a:latin typeface="Cambria Math" panose="02040503050406030204" pitchFamily="18" charset="0"/>
                              <a:ea typeface="Cambria Math" panose="02040503050406030204" pitchFamily="18" charset="0"/>
                            </a:rPr>
                          </m:ctrlPr>
                        </m:dPr>
                        <m:e>
                          <m:sSub>
                            <m:sSubPr>
                              <m:ctrlPr>
                                <a:rPr lang="en-US" altLang="ko-KR" sz="2560" i="1">
                                  <a:latin typeface="Cambria Math" panose="02040503050406030204" pitchFamily="18" charset="0"/>
                                  <a:ea typeface="Cambria Math" panose="02040503050406030204" pitchFamily="18" charset="0"/>
                                </a:rPr>
                              </m:ctrlPr>
                            </m:sSubPr>
                            <m:e>
                              <m:r>
                                <m:rPr>
                                  <m:sty m:val="p"/>
                                </m:rPr>
                                <a:rPr lang="en-US" altLang="ko-KR" sz="2560">
                                  <a:latin typeface="Cambria Math" panose="02040503050406030204" pitchFamily="18" charset="0"/>
                                  <a:ea typeface="Cambria Math" panose="02040503050406030204" pitchFamily="18" charset="0"/>
                                </a:rPr>
                                <m:t>Δ</m:t>
                              </m:r>
                            </m:e>
                            <m:sub>
                              <m:r>
                                <a:rPr lang="en-US" altLang="ko-KR" sz="2560" i="1">
                                  <a:latin typeface="Cambria Math" panose="02040503050406030204" pitchFamily="18" charset="0"/>
                                  <a:ea typeface="Cambria Math" panose="02040503050406030204" pitchFamily="18" charset="0"/>
                                </a:rPr>
                                <m:t>𝐿𝐿𝑆</m:t>
                              </m:r>
                            </m:sub>
                          </m:sSub>
                        </m:e>
                      </m:d>
                      <m:r>
                        <a:rPr lang="en-US" altLang="ko-KR" sz="2560" b="0" i="1">
                          <a:latin typeface="Cambria Math" panose="02040503050406030204" pitchFamily="18" charset="0"/>
                          <a:ea typeface="Cambria Math" panose="02040503050406030204" pitchFamily="18" charset="0"/>
                        </a:rPr>
                        <m:t>=</m:t>
                      </m:r>
                      <m:func>
                        <m:funcPr>
                          <m:ctrlPr>
                            <a:rPr lang="en-US" altLang="ko-KR" sz="2560" b="0" i="1">
                              <a:latin typeface="Cambria Math" panose="02040503050406030204" pitchFamily="18" charset="0"/>
                              <a:ea typeface="Cambria Math" panose="02040503050406030204" pitchFamily="18" charset="0"/>
                            </a:rPr>
                          </m:ctrlPr>
                        </m:funcPr>
                        <m:fName>
                          <m:r>
                            <m:rPr>
                              <m:sty m:val="p"/>
                            </m:rPr>
                            <a:rPr lang="en-US" altLang="ko-KR" sz="2560" b="0">
                              <a:latin typeface="Cambria Math" panose="02040503050406030204" pitchFamily="18" charset="0"/>
                              <a:ea typeface="Cambria Math" panose="02040503050406030204" pitchFamily="18" charset="0"/>
                            </a:rPr>
                            <m:t>max</m:t>
                          </m:r>
                        </m:fName>
                        <m:e>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𝐸</m:t>
                              </m:r>
                            </m:e>
                            <m:sub>
                              <m:r>
                                <a:rPr lang="en-US" altLang="ko-KR" sz="2560" i="1">
                                  <a:latin typeface="Cambria Math" panose="02040503050406030204" pitchFamily="18" charset="0"/>
                                  <a:ea typeface="Cambria Math" panose="02040503050406030204" pitchFamily="18" charset="0"/>
                                </a:rPr>
                                <m:t>𝑛</m:t>
                              </m:r>
                              <m:r>
                                <a:rPr lang="en-US" altLang="ko-KR" sz="2560" i="1">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𝐵</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e>
                      </m:func>
                      <m:r>
                        <a:rPr lang="en-US" altLang="ko-KR" sz="2560" b="0" i="1">
                          <a:latin typeface="Cambria Math" panose="02040503050406030204" pitchFamily="18" charset="0"/>
                          <a:ea typeface="Cambria Math" panose="02040503050406030204" pitchFamily="18" charset="0"/>
                        </a:rPr>
                        <m:t>−</m:t>
                      </m:r>
                      <m:func>
                        <m:funcPr>
                          <m:ctrlPr>
                            <a:rPr lang="en-US" altLang="ko-KR" sz="2560" b="0" i="1">
                              <a:latin typeface="Cambria Math" panose="02040503050406030204" pitchFamily="18" charset="0"/>
                              <a:ea typeface="Cambria Math" panose="02040503050406030204" pitchFamily="18" charset="0"/>
                            </a:rPr>
                          </m:ctrlPr>
                        </m:funcPr>
                        <m:fName>
                          <m:r>
                            <m:rPr>
                              <m:sty m:val="p"/>
                            </m:rPr>
                            <a:rPr lang="en-US" altLang="ko-KR" sz="2560" b="0">
                              <a:latin typeface="Cambria Math" panose="02040503050406030204" pitchFamily="18" charset="0"/>
                              <a:ea typeface="Cambria Math" panose="02040503050406030204" pitchFamily="18" charset="0"/>
                            </a:rPr>
                            <m:t>min</m:t>
                          </m:r>
                        </m:fName>
                        <m:e>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𝐸</m:t>
                              </m:r>
                            </m:e>
                            <m:sub>
                              <m:r>
                                <a:rPr lang="en-US" altLang="ko-KR" sz="2560" i="1">
                                  <a:latin typeface="Cambria Math" panose="02040503050406030204" pitchFamily="18" charset="0"/>
                                  <a:ea typeface="Cambria Math" panose="02040503050406030204" pitchFamily="18" charset="0"/>
                                </a:rPr>
                                <m:t>𝑛</m:t>
                              </m:r>
                              <m:r>
                                <a:rPr lang="en-US" altLang="ko-KR" sz="2560" i="1">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𝐵</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e>
                      </m:func>
                    </m:oMath>
                  </m:oMathPara>
                </a14:m>
                <a:endParaRPr lang="ko-KR" altLang="en-US" sz="2560" dirty="0">
                  <a:latin typeface="Comic Sans MS" panose="030F0702030302020204" pitchFamily="66" charset="0"/>
                </a:endParaRPr>
              </a:p>
            </p:txBody>
          </p:sp>
        </mc:Choice>
        <mc:Fallback xmlns="">
          <p:sp>
            <p:nvSpPr>
              <p:cNvPr id="98" name="직사각형 97">
                <a:extLst>
                  <a:ext uri="{FF2B5EF4-FFF2-40B4-BE49-F238E27FC236}">
                    <a16:creationId xmlns:a16="http://schemas.microsoft.com/office/drawing/2014/main" id="{66F089FF-B040-4F89-84E7-66A8CC244149}"/>
                  </a:ext>
                </a:extLst>
              </p:cNvPr>
              <p:cNvSpPr>
                <a:spLocks noRot="1" noChangeAspect="1" noMove="1" noResize="1" noEditPoints="1" noAdjustHandles="1" noChangeArrowheads="1" noChangeShapeType="1" noTextEdit="1"/>
              </p:cNvSpPr>
              <p:nvPr/>
            </p:nvSpPr>
            <p:spPr>
              <a:xfrm>
                <a:off x="7118978" y="7366867"/>
                <a:ext cx="5314660" cy="503664"/>
              </a:xfrm>
              <a:prstGeom prst="rect">
                <a:avLst/>
              </a:prstGeom>
              <a:blipFill>
                <a:blip r:embed="rId29"/>
                <a:stretch>
                  <a:fillRect/>
                </a:stretch>
              </a:blipFill>
            </p:spPr>
            <p:txBody>
              <a:bodyPr/>
              <a:lstStyle/>
              <a:p>
                <a:r>
                  <a:rPr lang="ko-KR" altLang="en-US">
                    <a:noFill/>
                  </a:rPr>
                  <a:t> </a:t>
                </a:r>
              </a:p>
            </p:txBody>
          </p:sp>
        </mc:Fallback>
      </mc:AlternateContent>
      <p:grpSp>
        <p:nvGrpSpPr>
          <p:cNvPr id="99" name="그룹 98">
            <a:extLst>
              <a:ext uri="{FF2B5EF4-FFF2-40B4-BE49-F238E27FC236}">
                <a16:creationId xmlns:a16="http://schemas.microsoft.com/office/drawing/2014/main" id="{3FDB1275-5CD8-4332-B9DE-71C15EEF6918}"/>
              </a:ext>
            </a:extLst>
          </p:cNvPr>
          <p:cNvGrpSpPr/>
          <p:nvPr/>
        </p:nvGrpSpPr>
        <p:grpSpPr>
          <a:xfrm>
            <a:off x="7278222" y="8247090"/>
            <a:ext cx="5056512" cy="910613"/>
            <a:chOff x="5580194" y="5684928"/>
            <a:chExt cx="4740481" cy="853700"/>
          </a:xfrm>
        </p:grpSpPr>
        <mc:AlternateContent xmlns:mc="http://schemas.openxmlformats.org/markup-compatibility/2006" xmlns:a14="http://schemas.microsoft.com/office/drawing/2010/main">
          <mc:Choice Requires="a14">
            <p:sp>
              <p:nvSpPr>
                <p:cNvPr id="100" name="직사각형 99">
                  <a:extLst>
                    <a:ext uri="{FF2B5EF4-FFF2-40B4-BE49-F238E27FC236}">
                      <a16:creationId xmlns:a16="http://schemas.microsoft.com/office/drawing/2014/main" id="{B2554782-2F99-4C43-9FA1-0F6433DD7DD9}"/>
                    </a:ext>
                  </a:extLst>
                </p:cNvPr>
                <p:cNvSpPr/>
                <p:nvPr/>
              </p:nvSpPr>
              <p:spPr>
                <a:xfrm>
                  <a:off x="5580194" y="5684928"/>
                  <a:ext cx="4740481" cy="472185"/>
                </a:xfrm>
                <a:prstGeom prst="rect">
                  <a:avLst/>
                </a:prstGeom>
              </p:spPr>
              <p:txBody>
                <a:bodyPr wrap="none">
                  <a:spAutoFit/>
                </a:bodyPr>
                <a:lstStyle/>
                <a:p>
                  <a14:m>
                    <m:oMath xmlns:m="http://schemas.openxmlformats.org/officeDocument/2006/math">
                      <m:func>
                        <m:funcPr>
                          <m:ctrlPr>
                            <a:rPr lang="en-US" altLang="ko-KR" sz="2560" b="0" i="1">
                              <a:latin typeface="Cambria Math" panose="02040503050406030204" pitchFamily="18" charset="0"/>
                              <a:ea typeface="Cambria Math" panose="02040503050406030204" pitchFamily="18" charset="0"/>
                            </a:rPr>
                          </m:ctrlPr>
                        </m:funcPr>
                        <m:fName>
                          <m:r>
                            <m:rPr>
                              <m:sty m:val="p"/>
                            </m:rPr>
                            <a:rPr lang="en-US" altLang="ko-KR" sz="2560" b="0">
                              <a:latin typeface="Cambria Math" panose="02040503050406030204" pitchFamily="18" charset="0"/>
                              <a:ea typeface="Cambria Math" panose="02040503050406030204" pitchFamily="18" charset="0"/>
                            </a:rPr>
                            <m:t>max</m:t>
                          </m:r>
                        </m:fName>
                        <m:e>
                          <m:sSub>
                            <m:sSubPr>
                              <m:ctrlPr>
                                <a:rPr lang="en-US" altLang="ko-KR" sz="2560" b="0" i="1">
                                  <a:latin typeface="Cambria Math" panose="02040503050406030204" pitchFamily="18" charset="0"/>
                                  <a:ea typeface="Cambria Math" panose="02040503050406030204" pitchFamily="18" charset="0"/>
                                </a:rPr>
                              </m:ctrlPr>
                            </m:sSubPr>
                            <m:e>
                              <m:r>
                                <a:rPr lang="en-US" altLang="ko-KR" sz="2560" b="0" i="1">
                                  <a:latin typeface="Cambria Math" panose="02040503050406030204" pitchFamily="18" charset="0"/>
                                  <a:ea typeface="Cambria Math" panose="02040503050406030204" pitchFamily="18" charset="0"/>
                                </a:rPr>
                                <m:t>𝐸</m:t>
                              </m:r>
                            </m:e>
                            <m:sub>
                              <m:r>
                                <a:rPr lang="en-US" altLang="ko-KR" sz="2560" b="0" i="1">
                                  <a:latin typeface="Cambria Math" panose="02040503050406030204" pitchFamily="18" charset="0"/>
                                  <a:ea typeface="Cambria Math" panose="02040503050406030204" pitchFamily="18" charset="0"/>
                                </a:rPr>
                                <m:t>𝑛</m:t>
                              </m:r>
                              <m:r>
                                <a:rPr lang="en-US" altLang="ko-KR" sz="2560" b="0" i="1">
                                  <a:latin typeface="Cambria Math" panose="02040503050406030204" pitchFamily="18" charset="0"/>
                                  <a:ea typeface="Cambria Math" panose="02040503050406030204" pitchFamily="18" charset="0"/>
                                </a:rPr>
                                <m:t>,</m:t>
                              </m:r>
                              <m:r>
                                <a:rPr lang="en-US" altLang="ko-KR" sz="2560" b="0" i="1">
                                  <a:latin typeface="Cambria Math" panose="02040503050406030204" pitchFamily="18" charset="0"/>
                                  <a:ea typeface="Cambria Math" panose="02040503050406030204" pitchFamily="18" charset="0"/>
                                </a:rPr>
                                <m:t>𝐵</m:t>
                              </m:r>
                            </m:sub>
                          </m:sSub>
                          <m:d>
                            <m:dPr>
                              <m:ctrlPr>
                                <a:rPr lang="en-US" altLang="ko-KR" sz="2560" b="0" i="1">
                                  <a:latin typeface="Cambria Math" panose="02040503050406030204" pitchFamily="18" charset="0"/>
                                  <a:ea typeface="Cambria Math" panose="02040503050406030204" pitchFamily="18" charset="0"/>
                                </a:rPr>
                              </m:ctrlPr>
                            </m:dPr>
                            <m:e>
                              <m:r>
                                <a:rPr lang="en-US" altLang="ko-KR" sz="2560" b="0" i="1">
                                  <a:latin typeface="Cambria Math" panose="02040503050406030204" pitchFamily="18" charset="0"/>
                                  <a:ea typeface="Cambria Math" panose="02040503050406030204" pitchFamily="18" charset="0"/>
                                </a:rPr>
                                <m:t>𝑘</m:t>
                              </m:r>
                            </m:e>
                          </m:d>
                        </m:e>
                      </m:func>
                    </m:oMath>
                  </a14:m>
                  <a:r>
                    <a:rPr lang="en-US" altLang="ko-KR" sz="2560" b="0" dirty="0">
                      <a:latin typeface="Comic Sans MS" panose="030F0702030302020204" pitchFamily="66" charset="0"/>
                      <a:ea typeface="Cambria Math" panose="02040503050406030204" pitchFamily="18" charset="0"/>
                    </a:rPr>
                    <a:t>: upper bound of LLS</a:t>
                  </a:r>
                  <a:endParaRPr lang="ko-KR" altLang="en-US" sz="2560" b="0" dirty="0">
                    <a:latin typeface="Comic Sans MS" panose="030F0702030302020204" pitchFamily="66" charset="0"/>
                  </a:endParaRPr>
                </a:p>
              </p:txBody>
            </p:sp>
          </mc:Choice>
          <mc:Fallback xmlns="">
            <p:sp>
              <p:nvSpPr>
                <p:cNvPr id="100" name="직사각형 99">
                  <a:extLst>
                    <a:ext uri="{FF2B5EF4-FFF2-40B4-BE49-F238E27FC236}">
                      <a16:creationId xmlns:a16="http://schemas.microsoft.com/office/drawing/2014/main" id="{B2554782-2F99-4C43-9FA1-0F6433DD7DD9}"/>
                    </a:ext>
                  </a:extLst>
                </p:cNvPr>
                <p:cNvSpPr>
                  <a:spLocks noRot="1" noChangeAspect="1" noMove="1" noResize="1" noEditPoints="1" noAdjustHandles="1" noChangeArrowheads="1" noChangeShapeType="1" noTextEdit="1"/>
                </p:cNvSpPr>
                <p:nvPr/>
              </p:nvSpPr>
              <p:spPr>
                <a:xfrm>
                  <a:off x="5580194" y="5684928"/>
                  <a:ext cx="4740481" cy="472185"/>
                </a:xfrm>
                <a:prstGeom prst="rect">
                  <a:avLst/>
                </a:prstGeom>
                <a:blipFill>
                  <a:blip r:embed="rId30"/>
                  <a:stretch>
                    <a:fillRect t="-10976" r="-1448" b="-2682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1" name="직사각형 100">
                  <a:extLst>
                    <a:ext uri="{FF2B5EF4-FFF2-40B4-BE49-F238E27FC236}">
                      <a16:creationId xmlns:a16="http://schemas.microsoft.com/office/drawing/2014/main" id="{E72A1615-ED39-41EE-8440-D0E562246817}"/>
                    </a:ext>
                  </a:extLst>
                </p:cNvPr>
                <p:cNvSpPr/>
                <p:nvPr/>
              </p:nvSpPr>
              <p:spPr>
                <a:xfrm>
                  <a:off x="5589252" y="6066443"/>
                  <a:ext cx="4663838" cy="472185"/>
                </a:xfrm>
                <a:prstGeom prst="rect">
                  <a:avLst/>
                </a:prstGeom>
              </p:spPr>
              <p:txBody>
                <a:bodyPr wrap="none">
                  <a:spAutoFit/>
                </a:bodyPr>
                <a:lstStyle/>
                <a:p>
                  <a14:m>
                    <m:oMath xmlns:m="http://schemas.openxmlformats.org/officeDocument/2006/math">
                      <m:func>
                        <m:funcPr>
                          <m:ctrlPr>
                            <a:rPr lang="en-US" altLang="ko-KR" sz="2560" b="0" i="1">
                              <a:latin typeface="Cambria Math" panose="02040503050406030204" pitchFamily="18" charset="0"/>
                              <a:ea typeface="Cambria Math" panose="02040503050406030204" pitchFamily="18" charset="0"/>
                            </a:rPr>
                          </m:ctrlPr>
                        </m:funcPr>
                        <m:fName>
                          <m:r>
                            <m:rPr>
                              <m:sty m:val="p"/>
                            </m:rPr>
                            <a:rPr lang="en-US" altLang="ko-KR" sz="2560" b="0">
                              <a:latin typeface="Cambria Math" panose="02040503050406030204" pitchFamily="18" charset="0"/>
                              <a:ea typeface="Cambria Math" panose="02040503050406030204" pitchFamily="18" charset="0"/>
                            </a:rPr>
                            <m:t>min</m:t>
                          </m:r>
                        </m:fName>
                        <m:e>
                          <m:sSub>
                            <m:sSubPr>
                              <m:ctrlPr>
                                <a:rPr lang="en-US" altLang="ko-KR" sz="2560" b="0" i="1">
                                  <a:latin typeface="Cambria Math" panose="02040503050406030204" pitchFamily="18" charset="0"/>
                                  <a:ea typeface="Cambria Math" panose="02040503050406030204" pitchFamily="18" charset="0"/>
                                </a:rPr>
                              </m:ctrlPr>
                            </m:sSubPr>
                            <m:e>
                              <m:r>
                                <a:rPr lang="en-US" altLang="ko-KR" sz="2560" b="0" i="1">
                                  <a:latin typeface="Cambria Math" panose="02040503050406030204" pitchFamily="18" charset="0"/>
                                  <a:ea typeface="Cambria Math" panose="02040503050406030204" pitchFamily="18" charset="0"/>
                                </a:rPr>
                                <m:t>𝐸</m:t>
                              </m:r>
                            </m:e>
                            <m:sub>
                              <m:r>
                                <a:rPr lang="en-US" altLang="ko-KR" sz="2560" b="0" i="1">
                                  <a:latin typeface="Cambria Math" panose="02040503050406030204" pitchFamily="18" charset="0"/>
                                  <a:ea typeface="Cambria Math" panose="02040503050406030204" pitchFamily="18" charset="0"/>
                                </a:rPr>
                                <m:t>𝑛</m:t>
                              </m:r>
                              <m:r>
                                <a:rPr lang="en-US" altLang="ko-KR" sz="2560" b="0" i="1">
                                  <a:latin typeface="Cambria Math" panose="02040503050406030204" pitchFamily="18" charset="0"/>
                                  <a:ea typeface="Cambria Math" panose="02040503050406030204" pitchFamily="18" charset="0"/>
                                </a:rPr>
                                <m:t>,</m:t>
                              </m:r>
                              <m:r>
                                <a:rPr lang="en-US" altLang="ko-KR" sz="2560" b="0" i="1">
                                  <a:latin typeface="Cambria Math" panose="02040503050406030204" pitchFamily="18" charset="0"/>
                                  <a:ea typeface="Cambria Math" panose="02040503050406030204" pitchFamily="18" charset="0"/>
                                </a:rPr>
                                <m:t>𝐵</m:t>
                              </m:r>
                            </m:sub>
                          </m:sSub>
                          <m:d>
                            <m:dPr>
                              <m:ctrlPr>
                                <a:rPr lang="en-US" altLang="ko-KR" sz="2560" b="0" i="1">
                                  <a:latin typeface="Cambria Math" panose="02040503050406030204" pitchFamily="18" charset="0"/>
                                  <a:ea typeface="Cambria Math" panose="02040503050406030204" pitchFamily="18" charset="0"/>
                                </a:rPr>
                              </m:ctrlPr>
                            </m:dPr>
                            <m:e>
                              <m:r>
                                <a:rPr lang="en-US" altLang="ko-KR" sz="2560" b="0" i="1">
                                  <a:latin typeface="Cambria Math" panose="02040503050406030204" pitchFamily="18" charset="0"/>
                                  <a:ea typeface="Cambria Math" panose="02040503050406030204" pitchFamily="18" charset="0"/>
                                </a:rPr>
                                <m:t>𝑘</m:t>
                              </m:r>
                            </m:e>
                          </m:d>
                        </m:e>
                      </m:func>
                    </m:oMath>
                  </a14:m>
                  <a:r>
                    <a:rPr lang="en-US" altLang="ko-KR" sz="2560" b="0" dirty="0">
                      <a:latin typeface="Comic Sans MS" panose="030F0702030302020204" pitchFamily="66" charset="0"/>
                      <a:ea typeface="Cambria Math" panose="02040503050406030204" pitchFamily="18" charset="0"/>
                    </a:rPr>
                    <a:t>: lower bound of LLS</a:t>
                  </a:r>
                  <a:endParaRPr lang="ko-KR" altLang="en-US" sz="2560" b="0" dirty="0">
                    <a:latin typeface="Comic Sans MS" panose="030F0702030302020204" pitchFamily="66" charset="0"/>
                  </a:endParaRPr>
                </a:p>
              </p:txBody>
            </p:sp>
          </mc:Choice>
          <mc:Fallback xmlns="">
            <p:sp>
              <p:nvSpPr>
                <p:cNvPr id="101" name="직사각형 100">
                  <a:extLst>
                    <a:ext uri="{FF2B5EF4-FFF2-40B4-BE49-F238E27FC236}">
                      <a16:creationId xmlns:a16="http://schemas.microsoft.com/office/drawing/2014/main" id="{E72A1615-ED39-41EE-8440-D0E562246817}"/>
                    </a:ext>
                  </a:extLst>
                </p:cNvPr>
                <p:cNvSpPr>
                  <a:spLocks noRot="1" noChangeAspect="1" noMove="1" noResize="1" noEditPoints="1" noAdjustHandles="1" noChangeArrowheads="1" noChangeShapeType="1" noTextEdit="1"/>
                </p:cNvSpPr>
                <p:nvPr/>
              </p:nvSpPr>
              <p:spPr>
                <a:xfrm>
                  <a:off x="5589252" y="6066443"/>
                  <a:ext cx="4663838" cy="472185"/>
                </a:xfrm>
                <a:prstGeom prst="rect">
                  <a:avLst/>
                </a:prstGeom>
                <a:blipFill>
                  <a:blip r:embed="rId31"/>
                  <a:stretch>
                    <a:fillRect t="-10976" r="-1471" b="-26829"/>
                  </a:stretch>
                </a:blipFill>
              </p:spPr>
              <p:txBody>
                <a:bodyPr/>
                <a:lstStyle/>
                <a:p>
                  <a:r>
                    <a:rPr lang="ko-KR" altLang="en-US">
                      <a:noFill/>
                    </a:rPr>
                    <a:t> </a:t>
                  </a:r>
                </a:p>
              </p:txBody>
            </p:sp>
          </mc:Fallback>
        </mc:AlternateContent>
      </p:grpSp>
    </p:spTree>
    <p:custDataLst>
      <p:tags r:id="rId1"/>
    </p:custDataLst>
    <p:extLst>
      <p:ext uri="{BB962C8B-B14F-4D97-AF65-F5344CB8AC3E}">
        <p14:creationId xmlns:p14="http://schemas.microsoft.com/office/powerpoint/2010/main" val="1944626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animBg="1"/>
      <p:bldP spid="52" grpId="0"/>
      <p:bldP spid="98" grpId="0"/>
    </p:bldLst>
  </p:timing>
  <p:extLst mod="1"/>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그림 39"/>
          <p:cNvPicPr>
            <a:picLocks noChangeAspect="1"/>
          </p:cNvPicPr>
          <p:nvPr/>
        </p:nvPicPr>
        <p:blipFill>
          <a:blip r:embed="rId4"/>
          <a:stretch>
            <a:fillRect/>
          </a:stretch>
        </p:blipFill>
        <p:spPr>
          <a:xfrm>
            <a:off x="1591575" y="1971378"/>
            <a:ext cx="3428790" cy="2927015"/>
          </a:xfrm>
          <a:prstGeom prst="rect">
            <a:avLst/>
          </a:prstGeom>
        </p:spPr>
      </p:pic>
      <p:pic>
        <p:nvPicPr>
          <p:cNvPr id="42" name="그림 41"/>
          <p:cNvPicPr>
            <a:picLocks noChangeAspect="1"/>
          </p:cNvPicPr>
          <p:nvPr/>
        </p:nvPicPr>
        <p:blipFill>
          <a:blip r:embed="rId5"/>
          <a:stretch>
            <a:fillRect/>
          </a:stretch>
        </p:blipFill>
        <p:spPr>
          <a:xfrm>
            <a:off x="6527683" y="5180947"/>
            <a:ext cx="3428979" cy="2753574"/>
          </a:xfrm>
          <a:prstGeom prst="rect">
            <a:avLst/>
          </a:prstGeom>
        </p:spPr>
      </p:pic>
      <mc:AlternateContent xmlns:mc="http://schemas.openxmlformats.org/markup-compatibility/2006" xmlns:a14="http://schemas.microsoft.com/office/drawing/2010/main">
        <mc:Choice Requires="a14">
          <p:sp>
            <p:nvSpPr>
              <p:cNvPr id="45" name="직사각형 44"/>
              <p:cNvSpPr/>
              <p:nvPr/>
            </p:nvSpPr>
            <p:spPr>
              <a:xfrm>
                <a:off x="2198415" y="4852653"/>
                <a:ext cx="2413931" cy="322076"/>
              </a:xfrm>
              <a:prstGeom prst="rect">
                <a:avLst/>
              </a:prstGeom>
            </p:spPr>
            <p:txBody>
              <a:bodyPr wrap="none">
                <a:spAutoFit/>
              </a:bodyPr>
              <a:lstStyle/>
              <a:p>
                <a:r>
                  <a:rPr lang="en-US" altLang="ko-KR" sz="1493" dirty="0">
                    <a:solidFill>
                      <a:prstClr val="black"/>
                    </a:solidFill>
                    <a:latin typeface="Comic Sans MS" panose="030F0702030302020204" pitchFamily="66" charset="0"/>
                    <a:ea typeface="Cambria Math" panose="02040503050406030204" pitchFamily="18" charset="0"/>
                  </a:rPr>
                  <a:t>Band structure at </a:t>
                </a:r>
                <a14:m>
                  <m:oMath xmlns:m="http://schemas.openxmlformats.org/officeDocument/2006/math">
                    <m:r>
                      <a:rPr lang="en-US" altLang="ko-KR" sz="1493" i="1">
                        <a:solidFill>
                          <a:prstClr val="black"/>
                        </a:solidFill>
                        <a:latin typeface="Cambria Math" panose="02040503050406030204" pitchFamily="18" charset="0"/>
                        <a:ea typeface="Cambria Math" panose="02040503050406030204" pitchFamily="18" charset="0"/>
                      </a:rPr>
                      <m:t>𝐵</m:t>
                    </m:r>
                    <m:r>
                      <a:rPr lang="en-US" altLang="ko-KR" sz="1493" i="1">
                        <a:solidFill>
                          <a:prstClr val="black"/>
                        </a:solidFill>
                        <a:latin typeface="Cambria Math" panose="02040503050406030204" pitchFamily="18" charset="0"/>
                        <a:ea typeface="Cambria Math" panose="02040503050406030204" pitchFamily="18" charset="0"/>
                      </a:rPr>
                      <m:t>=0</m:t>
                    </m:r>
                  </m:oMath>
                </a14:m>
                <a:endParaRPr lang="ko-KR" altLang="en-US" sz="1493" dirty="0">
                  <a:latin typeface="Comic Sans MS" panose="030F0702030302020204" pitchFamily="66" charset="0"/>
                </a:endParaRPr>
              </a:p>
            </p:txBody>
          </p:sp>
        </mc:Choice>
        <mc:Fallback xmlns="">
          <p:sp>
            <p:nvSpPr>
              <p:cNvPr id="45" name="직사각형 44"/>
              <p:cNvSpPr>
                <a:spLocks noRot="1" noChangeAspect="1" noMove="1" noResize="1" noEditPoints="1" noAdjustHandles="1" noChangeArrowheads="1" noChangeShapeType="1" noTextEdit="1"/>
              </p:cNvSpPr>
              <p:nvPr/>
            </p:nvSpPr>
            <p:spPr>
              <a:xfrm>
                <a:off x="2198415" y="4852653"/>
                <a:ext cx="2413931" cy="322076"/>
              </a:xfrm>
              <a:prstGeom prst="rect">
                <a:avLst/>
              </a:prstGeom>
              <a:blipFill>
                <a:blip r:embed="rId6"/>
                <a:stretch>
                  <a:fillRect l="-505" t="-1887" b="-22642"/>
                </a:stretch>
              </a:blipFill>
            </p:spPr>
            <p:txBody>
              <a:bodyPr/>
              <a:lstStyle/>
              <a:p>
                <a:r>
                  <a:rPr lang="ko-KR" altLang="en-US">
                    <a:noFill/>
                  </a:rPr>
                  <a:t> </a:t>
                </a:r>
              </a:p>
            </p:txBody>
          </p:sp>
        </mc:Fallback>
      </mc:AlternateContent>
      <p:sp>
        <p:nvSpPr>
          <p:cNvPr id="47" name="직사각형 46"/>
          <p:cNvSpPr/>
          <p:nvPr/>
        </p:nvSpPr>
        <p:spPr>
          <a:xfrm>
            <a:off x="7393780" y="8017681"/>
            <a:ext cx="2225289" cy="322076"/>
          </a:xfrm>
          <a:prstGeom prst="rect">
            <a:avLst/>
          </a:prstGeom>
        </p:spPr>
        <p:txBody>
          <a:bodyPr wrap="none">
            <a:spAutoFit/>
          </a:bodyPr>
          <a:lstStyle/>
          <a:p>
            <a:r>
              <a:rPr lang="en-US" altLang="ko-KR" sz="1493" dirty="0">
                <a:solidFill>
                  <a:prstClr val="black"/>
                </a:solidFill>
                <a:latin typeface="Comic Sans MS" panose="030F0702030302020204" pitchFamily="66" charset="0"/>
                <a:ea typeface="Cambria Math" panose="02040503050406030204" pitchFamily="18" charset="0"/>
              </a:rPr>
              <a:t>Landau level spectrum</a:t>
            </a:r>
            <a:endParaRPr lang="ko-KR" altLang="en-US" sz="1493" dirty="0">
              <a:latin typeface="Comic Sans MS" panose="030F0702030302020204" pitchFamily="66" charset="0"/>
            </a:endParaRPr>
          </a:p>
        </p:txBody>
      </p:sp>
      <p:cxnSp>
        <p:nvCxnSpPr>
          <p:cNvPr id="13" name="직선 연결선 12"/>
          <p:cNvCxnSpPr/>
          <p:nvPr/>
        </p:nvCxnSpPr>
        <p:spPr>
          <a:xfrm>
            <a:off x="10239215" y="6093937"/>
            <a:ext cx="514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직사각형 13"/>
          <p:cNvSpPr/>
          <p:nvPr/>
        </p:nvSpPr>
        <p:spPr>
          <a:xfrm>
            <a:off x="10750708" y="5798472"/>
            <a:ext cx="2231701" cy="584775"/>
          </a:xfrm>
          <a:prstGeom prst="rect">
            <a:avLst/>
          </a:prstGeom>
        </p:spPr>
        <p:txBody>
          <a:bodyPr wrap="none">
            <a:spAutoFit/>
          </a:bodyPr>
          <a:lstStyle/>
          <a:p>
            <a:r>
              <a:rPr lang="en-US" altLang="ko-KR" sz="1600" dirty="0">
                <a:solidFill>
                  <a:prstClr val="black"/>
                </a:solidFill>
                <a:latin typeface="Comic Sans MS" panose="030F0702030302020204" pitchFamily="66" charset="0"/>
                <a:ea typeface="Cambria Math" panose="02040503050406030204" pitchFamily="18" charset="0"/>
              </a:rPr>
              <a:t>The upper and lower</a:t>
            </a:r>
          </a:p>
          <a:p>
            <a:r>
              <a:rPr lang="en-US" altLang="ko-KR" sz="1600" dirty="0">
                <a:solidFill>
                  <a:prstClr val="black"/>
                </a:solidFill>
                <a:latin typeface="Comic Sans MS" panose="030F0702030302020204" pitchFamily="66" charset="0"/>
                <a:ea typeface="Cambria Math" panose="02040503050406030204" pitchFamily="18" charset="0"/>
              </a:rPr>
              <a:t>bounds</a:t>
            </a:r>
            <a:endParaRPr lang="ko-KR" altLang="en-US" sz="2560" dirty="0">
              <a:latin typeface="Comic Sans MS" panose="030F0702030302020204" pitchFamily="66" charset="0"/>
            </a:endParaRPr>
          </a:p>
        </p:txBody>
      </p:sp>
      <p:cxnSp>
        <p:nvCxnSpPr>
          <p:cNvPr id="15" name="직선 연결선 14"/>
          <p:cNvCxnSpPr/>
          <p:nvPr/>
        </p:nvCxnSpPr>
        <p:spPr>
          <a:xfrm>
            <a:off x="10239215" y="6630878"/>
            <a:ext cx="5141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직사각형 15"/>
          <p:cNvSpPr/>
          <p:nvPr/>
        </p:nvSpPr>
        <p:spPr>
          <a:xfrm>
            <a:off x="10801823" y="6448347"/>
            <a:ext cx="1492717" cy="584775"/>
          </a:xfrm>
          <a:prstGeom prst="rect">
            <a:avLst/>
          </a:prstGeom>
        </p:spPr>
        <p:txBody>
          <a:bodyPr wrap="none">
            <a:spAutoFit/>
          </a:bodyPr>
          <a:lstStyle/>
          <a:p>
            <a:r>
              <a:rPr lang="en-US" altLang="ko-KR" sz="1600" dirty="0">
                <a:solidFill>
                  <a:prstClr val="black"/>
                </a:solidFill>
                <a:latin typeface="Comic Sans MS" panose="030F0702030302020204" pitchFamily="66" charset="0"/>
                <a:ea typeface="Cambria Math" panose="02040503050406030204" pitchFamily="18" charset="0"/>
              </a:rPr>
              <a:t>Landau levels</a:t>
            </a:r>
          </a:p>
          <a:p>
            <a:r>
              <a:rPr lang="en-US" altLang="ko-KR" sz="1600" dirty="0">
                <a:solidFill>
                  <a:prstClr val="black"/>
                </a:solidFill>
                <a:latin typeface="Comic Sans MS" panose="030F0702030302020204" pitchFamily="66" charset="0"/>
                <a:ea typeface="Cambria Math" panose="02040503050406030204" pitchFamily="18" charset="0"/>
              </a:rPr>
              <a:t>of flat band</a:t>
            </a:r>
            <a:endParaRPr lang="ko-KR" altLang="en-US" sz="2560" dirty="0">
              <a:latin typeface="Comic Sans MS" panose="030F0702030302020204" pitchFamily="66" charset="0"/>
            </a:endParaRPr>
          </a:p>
        </p:txBody>
      </p:sp>
      <p:pic>
        <p:nvPicPr>
          <p:cNvPr id="26" name="그림 25"/>
          <p:cNvPicPr>
            <a:picLocks noChangeAspect="1"/>
          </p:cNvPicPr>
          <p:nvPr/>
        </p:nvPicPr>
        <p:blipFill>
          <a:blip r:embed="rId7"/>
          <a:stretch>
            <a:fillRect/>
          </a:stretch>
        </p:blipFill>
        <p:spPr>
          <a:xfrm>
            <a:off x="1591574" y="5230013"/>
            <a:ext cx="3627612" cy="2866156"/>
          </a:xfrm>
          <a:prstGeom prst="rect">
            <a:avLst/>
          </a:prstGeom>
        </p:spPr>
      </p:pic>
      <p:sp>
        <p:nvSpPr>
          <p:cNvPr id="27" name="직사각형 26"/>
          <p:cNvSpPr/>
          <p:nvPr/>
        </p:nvSpPr>
        <p:spPr>
          <a:xfrm>
            <a:off x="2682229" y="8096168"/>
            <a:ext cx="1540806" cy="322076"/>
          </a:xfrm>
          <a:prstGeom prst="rect">
            <a:avLst/>
          </a:prstGeom>
        </p:spPr>
        <p:txBody>
          <a:bodyPr wrap="none">
            <a:spAutoFit/>
          </a:bodyPr>
          <a:lstStyle/>
          <a:p>
            <a:r>
              <a:rPr lang="en-US" altLang="ko-KR" sz="1493" dirty="0">
                <a:solidFill>
                  <a:prstClr val="black"/>
                </a:solidFill>
                <a:latin typeface="Comic Sans MS" panose="030F0702030302020204" pitchFamily="66" charset="0"/>
                <a:ea typeface="Cambria Math" panose="02040503050406030204" pitchFamily="18" charset="0"/>
              </a:rPr>
              <a:t>Fidelity tensor</a:t>
            </a:r>
            <a:endParaRPr lang="ko-KR" altLang="en-US" sz="1493" dirty="0">
              <a:latin typeface="Comic Sans MS" panose="030F0702030302020204" pitchFamily="66" charset="0"/>
            </a:endParaRPr>
          </a:p>
        </p:txBody>
      </p:sp>
      <p:sp>
        <p:nvSpPr>
          <p:cNvPr id="28" name="직사각형 27"/>
          <p:cNvSpPr/>
          <p:nvPr/>
        </p:nvSpPr>
        <p:spPr>
          <a:xfrm>
            <a:off x="4864601" y="2999523"/>
            <a:ext cx="356188" cy="338554"/>
          </a:xfrm>
          <a:prstGeom prst="rect">
            <a:avLst/>
          </a:prstGeom>
        </p:spPr>
        <p:txBody>
          <a:bodyPr wrap="none">
            <a:spAutoFit/>
          </a:bodyPr>
          <a:lstStyle/>
          <a:p>
            <a:r>
              <a:rPr lang="en-US" altLang="ko-KR" sz="1600" dirty="0">
                <a:latin typeface="Cambria Math" panose="02040503050406030204" pitchFamily="18" charset="0"/>
              </a:rPr>
              <a:t>fb</a:t>
            </a:r>
            <a:endParaRPr lang="ko-KR" altLang="en-US" sz="16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9" name="직사각형 28"/>
              <p:cNvSpPr/>
              <p:nvPr/>
            </p:nvSpPr>
            <p:spPr>
              <a:xfrm>
                <a:off x="4850976" y="3285553"/>
                <a:ext cx="38343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ko-KR" altLang="en-US" sz="1600" i="1">
                          <a:latin typeface="Cambria Math" panose="02040503050406030204" pitchFamily="18" charset="0"/>
                        </a:rPr>
                        <m:t>−</m:t>
                      </m:r>
                    </m:oMath>
                  </m:oMathPara>
                </a14:m>
                <a:endParaRPr lang="ko-KR" altLang="en-US" sz="1600" dirty="0">
                  <a:latin typeface="Cambria Math" panose="02040503050406030204" pitchFamily="18" charset="0"/>
                </a:endParaRPr>
              </a:p>
            </p:txBody>
          </p:sp>
        </mc:Choice>
        <mc:Fallback xmlns="">
          <p:sp>
            <p:nvSpPr>
              <p:cNvPr id="29" name="직사각형 28"/>
              <p:cNvSpPr>
                <a:spLocks noRot="1" noChangeAspect="1" noMove="1" noResize="1" noEditPoints="1" noAdjustHandles="1" noChangeArrowheads="1" noChangeShapeType="1" noTextEdit="1"/>
              </p:cNvSpPr>
              <p:nvPr/>
            </p:nvSpPr>
            <p:spPr>
              <a:xfrm>
                <a:off x="4850976" y="3285553"/>
                <a:ext cx="383438" cy="338554"/>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직사각형 5"/>
              <p:cNvSpPr/>
              <p:nvPr/>
            </p:nvSpPr>
            <p:spPr>
              <a:xfrm>
                <a:off x="4780478" y="2709998"/>
                <a:ext cx="500458" cy="486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i="1">
                          <a:latin typeface="Cambria Math" panose="02040503050406030204" pitchFamily="18" charset="0"/>
                          <a:ea typeface="Cambria Math" panose="02040503050406030204" pitchFamily="18" charset="0"/>
                        </a:rPr>
                        <m:t>+</m:t>
                      </m:r>
                    </m:oMath>
                  </m:oMathPara>
                </a14:m>
                <a:endParaRPr lang="ko-KR" altLang="en-US" sz="2560" dirty="0">
                  <a:latin typeface="Cambria Math" panose="02040503050406030204" pitchFamily="18" charset="0"/>
                </a:endParaRPr>
              </a:p>
            </p:txBody>
          </p:sp>
        </mc:Choice>
        <mc:Fallback xmlns="">
          <p:sp>
            <p:nvSpPr>
              <p:cNvPr id="6" name="직사각형 5"/>
              <p:cNvSpPr>
                <a:spLocks noRot="1" noChangeAspect="1" noMove="1" noResize="1" noEditPoints="1" noAdjustHandles="1" noChangeArrowheads="1" noChangeShapeType="1" noTextEdit="1"/>
              </p:cNvSpPr>
              <p:nvPr/>
            </p:nvSpPr>
            <p:spPr>
              <a:xfrm>
                <a:off x="4780478" y="2709998"/>
                <a:ext cx="500458" cy="486287"/>
              </a:xfrm>
              <a:prstGeom prst="rect">
                <a:avLst/>
              </a:prstGeom>
              <a:blipFill>
                <a:blip r:embed="rId9"/>
                <a:stretch>
                  <a:fillRect/>
                </a:stretch>
              </a:blipFill>
            </p:spPr>
            <p:txBody>
              <a:bodyPr/>
              <a:lstStyle/>
              <a:p>
                <a:r>
                  <a:rPr lang="ko-KR" altLang="en-US">
                    <a:noFill/>
                  </a:rPr>
                  <a:t> </a:t>
                </a:r>
              </a:p>
            </p:txBody>
          </p:sp>
        </mc:Fallback>
      </mc:AlternateContent>
      <p:sp>
        <p:nvSpPr>
          <p:cNvPr id="30" name="직사각형 29"/>
          <p:cNvSpPr/>
          <p:nvPr/>
        </p:nvSpPr>
        <p:spPr>
          <a:xfrm>
            <a:off x="7217703" y="4551415"/>
            <a:ext cx="2448106" cy="322076"/>
          </a:xfrm>
          <a:prstGeom prst="rect">
            <a:avLst/>
          </a:prstGeom>
        </p:spPr>
        <p:txBody>
          <a:bodyPr wrap="none">
            <a:spAutoFit/>
          </a:bodyPr>
          <a:lstStyle/>
          <a:p>
            <a:r>
              <a:rPr lang="en-US" altLang="ko-KR" sz="1493" dirty="0">
                <a:solidFill>
                  <a:prstClr val="black"/>
                </a:solidFill>
                <a:latin typeface="Comic Sans MS" panose="030F0702030302020204" pitchFamily="66" charset="0"/>
                <a:ea typeface="Cambria Math" panose="02040503050406030204" pitchFamily="18" charset="0"/>
              </a:rPr>
              <a:t>Modified band structure</a:t>
            </a:r>
            <a:endParaRPr lang="ko-KR" altLang="en-US" sz="1493" dirty="0">
              <a:latin typeface="Comic Sans MS" panose="030F0702030302020204" pitchFamily="66" charset="0"/>
            </a:endParaRPr>
          </a:p>
        </p:txBody>
      </p:sp>
      <p:pic>
        <p:nvPicPr>
          <p:cNvPr id="31" name="그림 30"/>
          <p:cNvPicPr>
            <a:picLocks noChangeAspect="1"/>
          </p:cNvPicPr>
          <p:nvPr/>
        </p:nvPicPr>
        <p:blipFill>
          <a:blip r:embed="rId10"/>
          <a:stretch>
            <a:fillRect/>
          </a:stretch>
        </p:blipFill>
        <p:spPr>
          <a:xfrm>
            <a:off x="6598732" y="1878829"/>
            <a:ext cx="3286882" cy="2711855"/>
          </a:xfrm>
          <a:prstGeom prst="rect">
            <a:avLst/>
          </a:prstGeom>
        </p:spPr>
      </p:pic>
      <p:cxnSp>
        <p:nvCxnSpPr>
          <p:cNvPr id="9" name="직선 연결선 8"/>
          <p:cNvCxnSpPr/>
          <p:nvPr/>
        </p:nvCxnSpPr>
        <p:spPr>
          <a:xfrm>
            <a:off x="8796643" y="4301705"/>
            <a:ext cx="16010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a:off x="8434718" y="2283507"/>
            <a:ext cx="1962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직사각형 36"/>
          <p:cNvSpPr/>
          <p:nvPr/>
        </p:nvSpPr>
        <p:spPr>
          <a:xfrm>
            <a:off x="10431710" y="2119359"/>
            <a:ext cx="1340432" cy="322076"/>
          </a:xfrm>
          <a:prstGeom prst="rect">
            <a:avLst/>
          </a:prstGeom>
        </p:spPr>
        <p:txBody>
          <a:bodyPr wrap="none">
            <a:spAutoFit/>
          </a:bodyPr>
          <a:lstStyle/>
          <a:p>
            <a:r>
              <a:rPr lang="en-US" altLang="ko-KR" sz="1493" dirty="0">
                <a:solidFill>
                  <a:prstClr val="black"/>
                </a:solidFill>
                <a:latin typeface="Comic Sans MS" panose="030F0702030302020204" pitchFamily="66" charset="0"/>
                <a:ea typeface="Cambria Math" panose="02040503050406030204" pitchFamily="18" charset="0"/>
              </a:rPr>
              <a:t>Upper bound</a:t>
            </a:r>
            <a:endParaRPr lang="ko-KR" altLang="en-US" sz="1493" dirty="0">
              <a:latin typeface="Comic Sans MS" panose="030F0702030302020204" pitchFamily="66" charset="0"/>
            </a:endParaRPr>
          </a:p>
        </p:txBody>
      </p:sp>
      <p:sp>
        <p:nvSpPr>
          <p:cNvPr id="46" name="직사각형 45"/>
          <p:cNvSpPr/>
          <p:nvPr/>
        </p:nvSpPr>
        <p:spPr>
          <a:xfrm>
            <a:off x="10445081" y="4106647"/>
            <a:ext cx="1332416" cy="322076"/>
          </a:xfrm>
          <a:prstGeom prst="rect">
            <a:avLst/>
          </a:prstGeom>
        </p:spPr>
        <p:txBody>
          <a:bodyPr wrap="none">
            <a:spAutoFit/>
          </a:bodyPr>
          <a:lstStyle/>
          <a:p>
            <a:r>
              <a:rPr lang="en-US" altLang="ko-KR" sz="1493" dirty="0">
                <a:solidFill>
                  <a:prstClr val="black"/>
                </a:solidFill>
                <a:latin typeface="Comic Sans MS" panose="030F0702030302020204" pitchFamily="66" charset="0"/>
                <a:ea typeface="Cambria Math" panose="02040503050406030204" pitchFamily="18" charset="0"/>
              </a:rPr>
              <a:t>Lower bound</a:t>
            </a:r>
            <a:endParaRPr lang="ko-KR" altLang="en-US" sz="1493" dirty="0">
              <a:latin typeface="Comic Sans MS" panose="030F0702030302020204" pitchFamily="66" charset="0"/>
            </a:endParaRPr>
          </a:p>
        </p:txBody>
      </p:sp>
      <p:sp>
        <p:nvSpPr>
          <p:cNvPr id="2" name="자유형 1"/>
          <p:cNvSpPr/>
          <p:nvPr/>
        </p:nvSpPr>
        <p:spPr>
          <a:xfrm>
            <a:off x="4458789" y="2301744"/>
            <a:ext cx="2454478" cy="836022"/>
          </a:xfrm>
          <a:custGeom>
            <a:avLst/>
            <a:gdLst>
              <a:gd name="connsiteX0" fmla="*/ 0 w 2301073"/>
              <a:gd name="connsiteY0" fmla="*/ 783771 h 783771"/>
              <a:gd name="connsiteX1" fmla="*/ 793820 w 2301073"/>
              <a:gd name="connsiteY1" fmla="*/ 130628 h 783771"/>
              <a:gd name="connsiteX2" fmla="*/ 2301073 w 2301073"/>
              <a:gd name="connsiteY2" fmla="*/ 0 h 783771"/>
            </a:gdLst>
            <a:ahLst/>
            <a:cxnLst>
              <a:cxn ang="0">
                <a:pos x="connsiteX0" y="connsiteY0"/>
              </a:cxn>
              <a:cxn ang="0">
                <a:pos x="connsiteX1" y="connsiteY1"/>
              </a:cxn>
              <a:cxn ang="0">
                <a:pos x="connsiteX2" y="connsiteY2"/>
              </a:cxn>
            </a:cxnLst>
            <a:rect l="l" t="t" r="r" b="b"/>
            <a:pathLst>
              <a:path w="2301073" h="783771">
                <a:moveTo>
                  <a:pt x="0" y="783771"/>
                </a:moveTo>
                <a:cubicBezTo>
                  <a:pt x="205154" y="522513"/>
                  <a:pt x="410308" y="261256"/>
                  <a:pt x="793820" y="130628"/>
                </a:cubicBezTo>
                <a:cubicBezTo>
                  <a:pt x="1177332" y="-1"/>
                  <a:pt x="1739202" y="-1"/>
                  <a:pt x="2301073" y="0"/>
                </a:cubicBezTo>
              </a:path>
            </a:pathLst>
          </a:custGeom>
          <a:ln w="28575">
            <a:solidFill>
              <a:schemeClr val="tx1"/>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sz="2560"/>
          </a:p>
        </p:txBody>
      </p:sp>
      <mc:AlternateContent xmlns:mc="http://schemas.openxmlformats.org/markup-compatibility/2006" xmlns:a14="http://schemas.microsoft.com/office/drawing/2010/main">
        <mc:Choice Requires="a14">
          <p:sp>
            <p:nvSpPr>
              <p:cNvPr id="23" name="직사각형 22"/>
              <p:cNvSpPr/>
              <p:nvPr/>
            </p:nvSpPr>
            <p:spPr>
              <a:xfrm>
                <a:off x="5566333" y="1939584"/>
                <a:ext cx="478849" cy="486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latin typeface="Cambria Math" panose="02040503050406030204" pitchFamily="18" charset="0"/>
                          <a:ea typeface="Cambria Math" panose="02040503050406030204" pitchFamily="18" charset="0"/>
                        </a:rPr>
                        <m:t>𝐵</m:t>
                      </m:r>
                    </m:oMath>
                  </m:oMathPara>
                </a14:m>
                <a:endParaRPr lang="ko-KR" altLang="en-US" sz="2560" dirty="0">
                  <a:latin typeface="Cambria Math" panose="02040503050406030204" pitchFamily="18" charset="0"/>
                </a:endParaRPr>
              </a:p>
            </p:txBody>
          </p:sp>
        </mc:Choice>
        <mc:Fallback xmlns="">
          <p:sp>
            <p:nvSpPr>
              <p:cNvPr id="23" name="직사각형 22"/>
              <p:cNvSpPr>
                <a:spLocks noRot="1" noChangeAspect="1" noMove="1" noResize="1" noEditPoints="1" noAdjustHandles="1" noChangeArrowheads="1" noChangeShapeType="1" noTextEdit="1"/>
              </p:cNvSpPr>
              <p:nvPr/>
            </p:nvSpPr>
            <p:spPr>
              <a:xfrm>
                <a:off x="5566333" y="1939584"/>
                <a:ext cx="478849" cy="486287"/>
              </a:xfrm>
              <a:prstGeom prst="rect">
                <a:avLst/>
              </a:prstGeom>
              <a:blipFill>
                <a:blip r:embed="rId11"/>
                <a:stretch>
                  <a:fillRect/>
                </a:stretch>
              </a:blipFill>
            </p:spPr>
            <p:txBody>
              <a:bodyPr/>
              <a:lstStyle/>
              <a:p>
                <a:r>
                  <a:rPr lang="ko-KR" altLang="en-US">
                    <a:noFill/>
                  </a:rPr>
                  <a:t> </a:t>
                </a:r>
              </a:p>
            </p:txBody>
          </p:sp>
        </mc:Fallback>
      </mc:AlternateContent>
      <p:sp>
        <p:nvSpPr>
          <p:cNvPr id="24" name="Generalized Onsager’s quantization rule">
            <a:extLst>
              <a:ext uri="{FF2B5EF4-FFF2-40B4-BE49-F238E27FC236}">
                <a16:creationId xmlns:a16="http://schemas.microsoft.com/office/drawing/2014/main" id="{2581EFB6-1029-4D9D-B886-7758BE94A26B}"/>
              </a:ext>
            </a:extLst>
          </p:cNvPr>
          <p:cNvSpPr txBox="1"/>
          <p:nvPr/>
        </p:nvSpPr>
        <p:spPr>
          <a:xfrm>
            <a:off x="0" y="289724"/>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Spin-orbit coupled </a:t>
            </a:r>
            <a:r>
              <a:rPr lang="en-US" sz="4400" b="0" dirty="0" err="1">
                <a:latin typeface="Comic Sans MS" panose="030F0702030302020204" pitchFamily="66" charset="0"/>
              </a:rPr>
              <a:t>Lieb</a:t>
            </a:r>
            <a:r>
              <a:rPr lang="en-US" sz="4400" b="0" dirty="0">
                <a:latin typeface="Comic Sans MS" panose="030F0702030302020204" pitchFamily="66" charset="0"/>
              </a:rPr>
              <a:t> model revisited   </a:t>
            </a:r>
            <a:endParaRPr sz="4400" b="0"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34627381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4" grpId="0"/>
      <p:bldP spid="16" grpId="0"/>
      <p:bldP spid="27" grpId="0"/>
      <p:bldP spid="30" grpId="0"/>
      <p:bldP spid="37" grpId="0"/>
      <p:bldP spid="46" grpId="0"/>
      <p:bldP spid="2" grpId="0" animBg="1"/>
      <p:bldP spid="23" grpId="0"/>
    </p:bldLst>
  </p:timing>
  <p:extLst mod="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p:cNvPicPr>
            <a:picLocks noChangeAspect="1"/>
          </p:cNvPicPr>
          <p:nvPr/>
        </p:nvPicPr>
        <p:blipFill>
          <a:blip r:embed="rId4"/>
          <a:stretch>
            <a:fillRect/>
          </a:stretch>
        </p:blipFill>
        <p:spPr>
          <a:xfrm>
            <a:off x="6872558" y="3584652"/>
            <a:ext cx="3037497" cy="2476352"/>
          </a:xfrm>
          <a:prstGeom prst="rect">
            <a:avLst/>
          </a:prstGeom>
        </p:spPr>
      </p:pic>
      <p:sp>
        <p:nvSpPr>
          <p:cNvPr id="15" name="직사각형 14"/>
          <p:cNvSpPr/>
          <p:nvPr/>
        </p:nvSpPr>
        <p:spPr>
          <a:xfrm>
            <a:off x="1268668" y="1122275"/>
            <a:ext cx="11367214" cy="486287"/>
          </a:xfrm>
          <a:prstGeom prst="rect">
            <a:avLst/>
          </a:prstGeom>
        </p:spPr>
        <p:txBody>
          <a:bodyPr wrap="none">
            <a:spAutoFit/>
          </a:bodyPr>
          <a:lstStyle/>
          <a:p>
            <a:r>
              <a:rPr lang="en-US" altLang="ko-KR" sz="2560" dirty="0">
                <a:latin typeface="Comic Sans MS" panose="030F0702030302020204" pitchFamily="66" charset="0"/>
              </a:rPr>
              <a:t>I</a:t>
            </a:r>
            <a:r>
              <a:rPr lang="en-US" altLang="ko-KR" sz="2560" baseline="-25000" dirty="0">
                <a:latin typeface="Comic Sans MS" panose="030F0702030302020204" pitchFamily="66" charset="0"/>
              </a:rPr>
              <a:t>ST</a:t>
            </a:r>
            <a:r>
              <a:rPr lang="en-US" altLang="ko-KR" sz="2560" dirty="0">
                <a:latin typeface="Comic Sans MS" panose="030F0702030302020204" pitchFamily="66" charset="0"/>
              </a:rPr>
              <a:t> symmetry </a:t>
            </a:r>
            <a:r>
              <a:rPr lang="en-US" altLang="ko-KR" sz="2560" dirty="0">
                <a:latin typeface="Comic Sans MS" panose="030F0702030302020204" pitchFamily="66" charset="0"/>
                <a:ea typeface="Cambria Math" panose="02040503050406030204" pitchFamily="18" charset="0"/>
              </a:rPr>
              <a:t>imposes a reality condition to the Bloch wave functions:</a:t>
            </a:r>
            <a:endParaRPr lang="ko-KR" altLang="en-US" sz="256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6" name="직사각형 15"/>
              <p:cNvSpPr/>
              <p:nvPr/>
            </p:nvSpPr>
            <p:spPr>
              <a:xfrm>
                <a:off x="3878581" y="1689529"/>
                <a:ext cx="6147387" cy="5174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2560" i="1">
                              <a:solidFill>
                                <a:prstClr val="black"/>
                              </a:solidFill>
                              <a:latin typeface="Cambria Math" panose="02040503050406030204" pitchFamily="18" charset="0"/>
                              <a:ea typeface="Cambria Math" panose="02040503050406030204" pitchFamily="18" charset="0"/>
                            </a:rPr>
                          </m:ctrlPr>
                        </m:dPr>
                        <m:e>
                          <m:sSub>
                            <m:sSubPr>
                              <m:ctrlPr>
                                <a:rPr lang="en-US" altLang="ko-KR" sz="2560" i="1">
                                  <a:solidFill>
                                    <a:prstClr val="black"/>
                                  </a:solidFill>
                                  <a:latin typeface="Cambria Math" panose="02040503050406030204" pitchFamily="18" charset="0"/>
                                  <a:ea typeface="Cambria Math" panose="02040503050406030204" pitchFamily="18" charset="0"/>
                                </a:rPr>
                              </m:ctrlPr>
                            </m:sSubPr>
                            <m:e>
                              <m:r>
                                <a:rPr lang="en-US" altLang="ko-KR" sz="2560" i="1">
                                  <a:solidFill>
                                    <a:prstClr val="black"/>
                                  </a:solidFill>
                                  <a:latin typeface="Cambria Math" panose="02040503050406030204" pitchFamily="18" charset="0"/>
                                  <a:ea typeface="Cambria Math" panose="02040503050406030204" pitchFamily="18" charset="0"/>
                                </a:rPr>
                                <m:t>𝑢</m:t>
                              </m:r>
                            </m:e>
                            <m:sub>
                              <m:r>
                                <a:rPr lang="en-US" altLang="ko-KR" sz="2560" i="1">
                                  <a:solidFill>
                                    <a:prstClr val="black"/>
                                  </a:solidFill>
                                  <a:latin typeface="Cambria Math" panose="02040503050406030204" pitchFamily="18" charset="0"/>
                                  <a:ea typeface="Cambria Math" panose="02040503050406030204" pitchFamily="18" charset="0"/>
                                </a:rPr>
                                <m:t>𝑛</m:t>
                              </m:r>
                            </m:sub>
                          </m:sSub>
                          <m:d>
                            <m:dPr>
                              <m:ctrlPr>
                                <a:rPr lang="en-US" altLang="ko-KR" sz="2560" i="1">
                                  <a:solidFill>
                                    <a:prstClr val="black"/>
                                  </a:solidFill>
                                  <a:latin typeface="Cambria Math" panose="02040503050406030204" pitchFamily="18" charset="0"/>
                                  <a:ea typeface="Cambria Math" panose="02040503050406030204" pitchFamily="18" charset="0"/>
                                </a:rPr>
                              </m:ctrlPr>
                            </m:dPr>
                            <m:e>
                              <m:r>
                                <a:rPr lang="en-US" altLang="ko-KR" sz="2560" i="1">
                                  <a:solidFill>
                                    <a:prstClr val="black"/>
                                  </a:solidFill>
                                  <a:latin typeface="Cambria Math" panose="02040503050406030204" pitchFamily="18" charset="0"/>
                                  <a:ea typeface="Cambria Math" panose="02040503050406030204" pitchFamily="18" charset="0"/>
                                </a:rPr>
                                <m:t>𝒌</m:t>
                              </m:r>
                            </m:e>
                          </m:d>
                        </m:e>
                      </m:d>
                      <m:r>
                        <a:rPr lang="en-US" altLang="ko-KR" sz="2560" i="1">
                          <a:latin typeface="Cambria Math" panose="02040503050406030204" pitchFamily="18" charset="0"/>
                          <a:ea typeface="Cambria Math" panose="02040503050406030204" pitchFamily="18" charset="0"/>
                        </a:rPr>
                        <m:t>=</m:t>
                      </m:r>
                      <m:sSup>
                        <m:sSupPr>
                          <m:ctrlPr>
                            <a:rPr lang="en-US" altLang="ko-KR" sz="2560" i="1">
                              <a:solidFill>
                                <a:prstClr val="black"/>
                              </a:solidFill>
                              <a:latin typeface="Cambria Math" panose="02040503050406030204" pitchFamily="18" charset="0"/>
                              <a:ea typeface="Cambria Math" panose="02040503050406030204" pitchFamily="18" charset="0"/>
                            </a:rPr>
                          </m:ctrlPr>
                        </m:sSupPr>
                        <m:e>
                          <m:d>
                            <m:dPr>
                              <m:begChr m:val="|"/>
                              <m:endChr m:val="〉"/>
                              <m:ctrlPr>
                                <a:rPr lang="en-US" altLang="ko-KR" sz="2560" i="1">
                                  <a:solidFill>
                                    <a:prstClr val="black"/>
                                  </a:solidFill>
                                  <a:latin typeface="Cambria Math" panose="02040503050406030204" pitchFamily="18" charset="0"/>
                                  <a:ea typeface="Cambria Math" panose="02040503050406030204" pitchFamily="18" charset="0"/>
                                </a:rPr>
                              </m:ctrlPr>
                            </m:dPr>
                            <m:e>
                              <m:sSub>
                                <m:sSubPr>
                                  <m:ctrlPr>
                                    <a:rPr lang="en-US" altLang="ko-KR" sz="2560" i="1">
                                      <a:solidFill>
                                        <a:prstClr val="black"/>
                                      </a:solidFill>
                                      <a:latin typeface="Cambria Math" panose="02040503050406030204" pitchFamily="18" charset="0"/>
                                      <a:ea typeface="Cambria Math" panose="02040503050406030204" pitchFamily="18" charset="0"/>
                                    </a:rPr>
                                  </m:ctrlPr>
                                </m:sSubPr>
                                <m:e>
                                  <m:r>
                                    <a:rPr lang="en-US" altLang="ko-KR" sz="2560" i="1">
                                      <a:solidFill>
                                        <a:prstClr val="black"/>
                                      </a:solidFill>
                                      <a:latin typeface="Cambria Math" panose="02040503050406030204" pitchFamily="18" charset="0"/>
                                      <a:ea typeface="Cambria Math" panose="02040503050406030204" pitchFamily="18" charset="0"/>
                                    </a:rPr>
                                    <m:t>𝑢</m:t>
                                  </m:r>
                                </m:e>
                                <m:sub>
                                  <m:r>
                                    <a:rPr lang="en-US" altLang="ko-KR" sz="2560" i="1">
                                      <a:solidFill>
                                        <a:prstClr val="black"/>
                                      </a:solidFill>
                                      <a:latin typeface="Cambria Math" panose="02040503050406030204" pitchFamily="18" charset="0"/>
                                      <a:ea typeface="Cambria Math" panose="02040503050406030204" pitchFamily="18" charset="0"/>
                                    </a:rPr>
                                    <m:t>𝑛</m:t>
                                  </m:r>
                                </m:sub>
                              </m:sSub>
                              <m:d>
                                <m:dPr>
                                  <m:ctrlPr>
                                    <a:rPr lang="en-US" altLang="ko-KR" sz="2560" i="1">
                                      <a:solidFill>
                                        <a:prstClr val="black"/>
                                      </a:solidFill>
                                      <a:latin typeface="Cambria Math" panose="02040503050406030204" pitchFamily="18" charset="0"/>
                                      <a:ea typeface="Cambria Math" panose="02040503050406030204" pitchFamily="18" charset="0"/>
                                    </a:rPr>
                                  </m:ctrlPr>
                                </m:dPr>
                                <m:e>
                                  <m:r>
                                    <a:rPr lang="en-US" altLang="ko-KR" sz="2560" i="1">
                                      <a:solidFill>
                                        <a:prstClr val="black"/>
                                      </a:solidFill>
                                      <a:latin typeface="Cambria Math" panose="02040503050406030204" pitchFamily="18" charset="0"/>
                                      <a:ea typeface="Cambria Math" panose="02040503050406030204" pitchFamily="18" charset="0"/>
                                    </a:rPr>
                                    <m:t>𝒌</m:t>
                                  </m:r>
                                </m:e>
                              </m:d>
                            </m:e>
                          </m:d>
                        </m:e>
                        <m:sup>
                          <m:r>
                            <a:rPr lang="en-US" altLang="ko-KR" sz="2560">
                              <a:latin typeface="Cambria Math" panose="02040503050406030204" pitchFamily="18" charset="0"/>
                              <a:ea typeface="Cambria Math" panose="02040503050406030204" pitchFamily="18" charset="0"/>
                            </a:rPr>
                            <m:t>∗</m:t>
                          </m:r>
                        </m:sup>
                      </m:sSup>
                      <m:r>
                        <a:rPr lang="en-US" altLang="ko-KR" sz="2560" b="0" i="1">
                          <a:latin typeface="Cambria Math" panose="02040503050406030204" pitchFamily="18" charset="0"/>
                          <a:ea typeface="Cambria Math" panose="02040503050406030204" pitchFamily="18" charset="0"/>
                        </a:rPr>
                        <m:t>  &amp;  </m:t>
                      </m:r>
                      <m:sSubSup>
                        <m:sSubSupPr>
                          <m:ctrlPr>
                            <a:rPr lang="en-US" altLang="ko-KR" sz="2560" i="1">
                              <a:latin typeface="Cambria Math" panose="02040503050406030204" pitchFamily="18" charset="0"/>
                              <a:ea typeface="Cambria Math" panose="02040503050406030204" pitchFamily="18" charset="0"/>
                            </a:rPr>
                          </m:ctrlPr>
                        </m:sSubSupPr>
                        <m:e>
                          <m:r>
                            <a:rPr lang="en-US" altLang="ko-KR" sz="2560" i="1">
                              <a:latin typeface="Cambria Math" panose="02040503050406030204" pitchFamily="18" charset="0"/>
                              <a:ea typeface="Cambria Math" panose="02040503050406030204" pitchFamily="18" charset="0"/>
                            </a:rPr>
                            <m:t>𝜒</m:t>
                          </m:r>
                        </m:e>
                        <m:sub>
                          <m:r>
                            <a:rPr lang="en-US" altLang="ko-KR" sz="2560" i="1">
                              <a:latin typeface="Cambria Math" panose="02040503050406030204" pitchFamily="18" charset="0"/>
                              <a:ea typeface="Cambria Math" panose="02040503050406030204" pitchFamily="18" charset="0"/>
                            </a:rPr>
                            <m:t>𝑥𝑦</m:t>
                          </m:r>
                        </m:sub>
                        <m:sup>
                          <m:r>
                            <a:rPr lang="en-US" altLang="ko-KR" sz="2560" i="1">
                              <a:latin typeface="Cambria Math" panose="02040503050406030204" pitchFamily="18" charset="0"/>
                              <a:ea typeface="Cambria Math" panose="02040503050406030204" pitchFamily="18" charset="0"/>
                            </a:rPr>
                            <m:t>𝑛𝑚</m:t>
                          </m:r>
                        </m:sup>
                      </m:sSubSup>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a:latin typeface="Cambria Math" panose="02040503050406030204" pitchFamily="18" charset="0"/>
                          <a:ea typeface="Cambria Math" panose="02040503050406030204" pitchFamily="18" charset="0"/>
                        </a:rPr>
                        <m:t>=</m:t>
                      </m:r>
                      <m:sSubSup>
                        <m:sSubSupPr>
                          <m:ctrlPr>
                            <a:rPr lang="en-US" altLang="ko-KR" sz="2560" i="1">
                              <a:latin typeface="Cambria Math" panose="02040503050406030204" pitchFamily="18" charset="0"/>
                              <a:ea typeface="Cambria Math" panose="02040503050406030204" pitchFamily="18" charset="0"/>
                            </a:rPr>
                          </m:ctrlPr>
                        </m:sSubSupPr>
                        <m:e>
                          <m:r>
                            <a:rPr lang="en-US" altLang="ko-KR" sz="2560" i="1">
                              <a:latin typeface="Cambria Math" panose="02040503050406030204" pitchFamily="18" charset="0"/>
                              <a:ea typeface="Cambria Math" panose="02040503050406030204" pitchFamily="18" charset="0"/>
                            </a:rPr>
                            <m:t>𝜒</m:t>
                          </m:r>
                        </m:e>
                        <m:sub>
                          <m:r>
                            <a:rPr lang="en-US" altLang="ko-KR" sz="2560" i="1">
                              <a:latin typeface="Cambria Math" panose="02040503050406030204" pitchFamily="18" charset="0"/>
                              <a:ea typeface="Cambria Math" panose="02040503050406030204" pitchFamily="18" charset="0"/>
                            </a:rPr>
                            <m:t>𝑥𝑦</m:t>
                          </m:r>
                        </m:sub>
                        <m:sup>
                          <m:r>
                            <a:rPr lang="en-US" altLang="ko-KR" sz="2560" i="1">
                              <a:latin typeface="Cambria Math" panose="02040503050406030204" pitchFamily="18" charset="0"/>
                              <a:ea typeface="Cambria Math" panose="02040503050406030204" pitchFamily="18" charset="0"/>
                            </a:rPr>
                            <m:t>𝑛𝑚</m:t>
                          </m:r>
                        </m:sup>
                      </m:sSubSup>
                      <m:sSup>
                        <m:sSupPr>
                          <m:ctrlPr>
                            <a:rPr lang="en-US" altLang="ko-KR" sz="2560" i="1">
                              <a:latin typeface="Cambria Math" panose="02040503050406030204" pitchFamily="18" charset="0"/>
                              <a:ea typeface="Cambria Math" panose="02040503050406030204" pitchFamily="18" charset="0"/>
                            </a:rPr>
                          </m:ctrlPr>
                        </m:sSupPr>
                        <m:e>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e>
                        <m:sup>
                          <m:r>
                            <a:rPr lang="en-US" altLang="ko-KR" sz="2560" i="1">
                              <a:latin typeface="Cambria Math" panose="02040503050406030204" pitchFamily="18" charset="0"/>
                              <a:ea typeface="Cambria Math" panose="02040503050406030204" pitchFamily="18" charset="0"/>
                            </a:rPr>
                            <m:t>∗</m:t>
                          </m:r>
                        </m:sup>
                      </m:sSup>
                    </m:oMath>
                  </m:oMathPara>
                </a14:m>
                <a:endParaRPr lang="ko-KR" altLang="en-US" sz="2560" dirty="0">
                  <a:latin typeface="Cambria Math" panose="02040503050406030204" pitchFamily="18" charset="0"/>
                </a:endParaRPr>
              </a:p>
            </p:txBody>
          </p:sp>
        </mc:Choice>
        <mc:Fallback xmlns="">
          <p:sp>
            <p:nvSpPr>
              <p:cNvPr id="16" name="직사각형 15"/>
              <p:cNvSpPr>
                <a:spLocks noRot="1" noChangeAspect="1" noMove="1" noResize="1" noEditPoints="1" noAdjustHandles="1" noChangeArrowheads="1" noChangeShapeType="1" noTextEdit="1"/>
              </p:cNvSpPr>
              <p:nvPr/>
            </p:nvSpPr>
            <p:spPr>
              <a:xfrm>
                <a:off x="3878581" y="1689529"/>
                <a:ext cx="6147387" cy="517449"/>
              </a:xfrm>
              <a:prstGeom prst="rect">
                <a:avLst/>
              </a:prstGeom>
              <a:blipFill>
                <a:blip r:embed="rId5"/>
                <a:stretch>
                  <a:fillRect/>
                </a:stretch>
              </a:blipFill>
            </p:spPr>
            <p:txBody>
              <a:bodyPr/>
              <a:lstStyle/>
              <a:p>
                <a:r>
                  <a:rPr lang="ko-KR" altLang="en-US">
                    <a:noFill/>
                  </a:rPr>
                  <a:t> </a:t>
                </a:r>
              </a:p>
            </p:txBody>
          </p:sp>
        </mc:Fallback>
      </mc:AlternateContent>
      <p:pic>
        <p:nvPicPr>
          <p:cNvPr id="13" name="그림 12"/>
          <p:cNvPicPr>
            <a:picLocks noChangeAspect="1"/>
          </p:cNvPicPr>
          <p:nvPr/>
        </p:nvPicPr>
        <p:blipFill>
          <a:blip r:embed="rId6"/>
          <a:stretch>
            <a:fillRect/>
          </a:stretch>
        </p:blipFill>
        <p:spPr>
          <a:xfrm>
            <a:off x="2266424" y="3646712"/>
            <a:ext cx="2682508" cy="2163501"/>
          </a:xfrm>
          <a:prstGeom prst="rect">
            <a:avLst/>
          </a:prstGeom>
        </p:spPr>
      </p:pic>
      <p:sp>
        <p:nvSpPr>
          <p:cNvPr id="14" name="직사각형 13"/>
          <p:cNvSpPr/>
          <p:nvPr/>
        </p:nvSpPr>
        <p:spPr>
          <a:xfrm>
            <a:off x="2449342" y="5810214"/>
            <a:ext cx="2190022" cy="322076"/>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Decorated square lattice:</a:t>
            </a:r>
            <a:endParaRPr lang="ko-KR" altLang="en-US" sz="1493" dirty="0">
              <a:latin typeface="Cambria Math" panose="02040503050406030204" pitchFamily="18" charset="0"/>
            </a:endParaRPr>
          </a:p>
        </p:txBody>
      </p:sp>
      <p:pic>
        <p:nvPicPr>
          <p:cNvPr id="21" name="그림 20"/>
          <p:cNvPicPr>
            <a:picLocks noChangeAspect="1"/>
          </p:cNvPicPr>
          <p:nvPr/>
        </p:nvPicPr>
        <p:blipFill>
          <a:blip r:embed="rId7"/>
          <a:stretch>
            <a:fillRect/>
          </a:stretch>
        </p:blipFill>
        <p:spPr>
          <a:xfrm>
            <a:off x="1745242" y="6138509"/>
            <a:ext cx="4124030" cy="2726884"/>
          </a:xfrm>
          <a:prstGeom prst="rect">
            <a:avLst/>
          </a:prstGeom>
        </p:spPr>
      </p:pic>
      <mc:AlternateContent xmlns:mc="http://schemas.openxmlformats.org/markup-compatibility/2006" xmlns:a14="http://schemas.microsoft.com/office/drawing/2010/main">
        <mc:Choice Requires="a14">
          <p:sp>
            <p:nvSpPr>
              <p:cNvPr id="22" name="직사각형 21"/>
              <p:cNvSpPr/>
              <p:nvPr/>
            </p:nvSpPr>
            <p:spPr>
              <a:xfrm>
                <a:off x="7859350" y="5998895"/>
                <a:ext cx="2110962" cy="322076"/>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Band structure at </a:t>
                </a:r>
                <a14:m>
                  <m:oMath xmlns:m="http://schemas.openxmlformats.org/officeDocument/2006/math">
                    <m:r>
                      <a:rPr lang="en-US" altLang="ko-KR" sz="1493" b="0" i="1">
                        <a:solidFill>
                          <a:prstClr val="black"/>
                        </a:solidFill>
                        <a:latin typeface="Cambria Math" panose="02040503050406030204" pitchFamily="18" charset="0"/>
                        <a:ea typeface="Cambria Math" panose="02040503050406030204" pitchFamily="18" charset="0"/>
                      </a:rPr>
                      <m:t>𝐵</m:t>
                    </m:r>
                    <m:r>
                      <a:rPr lang="en-US" altLang="ko-KR" sz="1493" b="0" i="1">
                        <a:solidFill>
                          <a:prstClr val="black"/>
                        </a:solidFill>
                        <a:latin typeface="Cambria Math" panose="02040503050406030204" pitchFamily="18" charset="0"/>
                        <a:ea typeface="Cambria Math" panose="02040503050406030204" pitchFamily="18" charset="0"/>
                      </a:rPr>
                      <m:t>=0</m:t>
                    </m:r>
                  </m:oMath>
                </a14:m>
                <a:endParaRPr lang="ko-KR" altLang="en-US" sz="1493" dirty="0">
                  <a:latin typeface="Cambria Math" panose="02040503050406030204" pitchFamily="18" charset="0"/>
                </a:endParaRPr>
              </a:p>
            </p:txBody>
          </p:sp>
        </mc:Choice>
        <mc:Fallback xmlns="">
          <p:sp>
            <p:nvSpPr>
              <p:cNvPr id="22" name="직사각형 21"/>
              <p:cNvSpPr>
                <a:spLocks noRot="1" noChangeAspect="1" noMove="1" noResize="1" noEditPoints="1" noAdjustHandles="1" noChangeArrowheads="1" noChangeShapeType="1" noTextEdit="1"/>
              </p:cNvSpPr>
              <p:nvPr/>
            </p:nvSpPr>
            <p:spPr>
              <a:xfrm>
                <a:off x="7859350" y="5998895"/>
                <a:ext cx="2110962" cy="322076"/>
              </a:xfrm>
              <a:prstGeom prst="rect">
                <a:avLst/>
              </a:prstGeom>
              <a:blipFill>
                <a:blip r:embed="rId8"/>
                <a:stretch>
                  <a:fillRect l="-865" t="-3774" b="-2075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직사각형 22"/>
              <p:cNvSpPr/>
              <p:nvPr/>
            </p:nvSpPr>
            <p:spPr>
              <a:xfrm>
                <a:off x="2497312" y="7286935"/>
                <a:ext cx="1460528" cy="486287"/>
              </a:xfrm>
              <a:prstGeom prst="rect">
                <a:avLst/>
              </a:prstGeom>
            </p:spPr>
            <p:txBody>
              <a:bodyPr wrap="none">
                <a:spAutoFit/>
              </a:bodyPr>
              <a:lstStyle/>
              <a:p>
                <a:r>
                  <a:rPr lang="en-US" altLang="ko-KR" sz="2560" dirty="0">
                    <a:solidFill>
                      <a:prstClr val="black"/>
                    </a:solidFill>
                    <a:latin typeface="Cambria Math" panose="02040503050406030204" pitchFamily="18" charset="0"/>
                    <a:ea typeface="Cambria Math" panose="02040503050406030204" pitchFamily="18" charset="0"/>
                  </a:rPr>
                  <a:t>LLS </a:t>
                </a:r>
                <a14:m>
                  <m:oMath xmlns:m="http://schemas.openxmlformats.org/officeDocument/2006/math">
                    <m:r>
                      <a:rPr lang="en-US" altLang="ko-KR" sz="2560" i="1">
                        <a:solidFill>
                          <a:prstClr val="black"/>
                        </a:solidFill>
                        <a:latin typeface="Cambria Math" panose="02040503050406030204" pitchFamily="18" charset="0"/>
                        <a:ea typeface="Cambria Math" panose="02040503050406030204" pitchFamily="18" charset="0"/>
                      </a:rPr>
                      <m:t>∝</m:t>
                    </m:r>
                    <m:sSup>
                      <m:sSupPr>
                        <m:ctrlPr>
                          <a:rPr lang="en-US" altLang="ko-KR" sz="2560" i="1">
                            <a:solidFill>
                              <a:prstClr val="black"/>
                            </a:solidFill>
                            <a:latin typeface="Cambria Math" panose="02040503050406030204" pitchFamily="18" charset="0"/>
                            <a:ea typeface="Cambria Math" panose="02040503050406030204" pitchFamily="18" charset="0"/>
                          </a:rPr>
                        </m:ctrlPr>
                      </m:sSupPr>
                      <m:e>
                        <m:r>
                          <a:rPr lang="en-US" altLang="ko-KR" sz="2560" i="1">
                            <a:solidFill>
                              <a:prstClr val="black"/>
                            </a:solidFill>
                            <a:latin typeface="Cambria Math" panose="02040503050406030204" pitchFamily="18" charset="0"/>
                            <a:ea typeface="Cambria Math" panose="02040503050406030204" pitchFamily="18" charset="0"/>
                          </a:rPr>
                          <m:t>𝐵</m:t>
                        </m:r>
                      </m:e>
                      <m:sup>
                        <m:r>
                          <a:rPr lang="en-US" altLang="ko-KR" sz="2560" i="1">
                            <a:solidFill>
                              <a:prstClr val="black"/>
                            </a:solidFill>
                            <a:latin typeface="Cambria Math" panose="02040503050406030204" pitchFamily="18" charset="0"/>
                            <a:ea typeface="Cambria Math" panose="02040503050406030204" pitchFamily="18" charset="0"/>
                          </a:rPr>
                          <m:t>2</m:t>
                        </m:r>
                      </m:sup>
                    </m:sSup>
                  </m:oMath>
                </a14:m>
                <a:endParaRPr lang="ko-KR" altLang="en-US" sz="2560" dirty="0">
                  <a:latin typeface="Cambria Math" panose="02040503050406030204" pitchFamily="18" charset="0"/>
                </a:endParaRPr>
              </a:p>
            </p:txBody>
          </p:sp>
        </mc:Choice>
        <mc:Fallback xmlns="">
          <p:sp>
            <p:nvSpPr>
              <p:cNvPr id="23" name="직사각형 22"/>
              <p:cNvSpPr>
                <a:spLocks noRot="1" noChangeAspect="1" noMove="1" noResize="1" noEditPoints="1" noAdjustHandles="1" noChangeArrowheads="1" noChangeShapeType="1" noTextEdit="1"/>
              </p:cNvSpPr>
              <p:nvPr/>
            </p:nvSpPr>
            <p:spPr>
              <a:xfrm>
                <a:off x="2497312" y="7286935"/>
                <a:ext cx="1460528" cy="486287"/>
              </a:xfrm>
              <a:prstGeom prst="rect">
                <a:avLst/>
              </a:prstGeom>
              <a:blipFill>
                <a:blip r:embed="rId9"/>
                <a:stretch>
                  <a:fillRect l="-7531" t="-11250" b="-3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직사각형 16"/>
              <p:cNvSpPr/>
              <p:nvPr/>
            </p:nvSpPr>
            <p:spPr>
              <a:xfrm>
                <a:off x="1175861" y="2395964"/>
                <a:ext cx="3700372" cy="5174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𝜇</m:t>
                          </m:r>
                        </m:e>
                        <m:sub>
                          <m:r>
                            <a:rPr lang="en-US" altLang="ko-KR" sz="2560" i="1">
                              <a:latin typeface="Cambria Math" panose="02040503050406030204" pitchFamily="18" charset="0"/>
                              <a:ea typeface="Cambria Math" panose="02040503050406030204" pitchFamily="18" charset="0"/>
                            </a:rPr>
                            <m:t>𝑛</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b="0" i="1">
                          <a:latin typeface="Cambria Math" panose="02040503050406030204" pitchFamily="18" charset="0"/>
                          <a:ea typeface="Cambria Math" panose="02040503050406030204" pitchFamily="18" charset="0"/>
                        </a:rPr>
                        <m:t>∝</m:t>
                      </m:r>
                      <m:r>
                        <m:rPr>
                          <m:sty m:val="p"/>
                        </m:rPr>
                        <a:rPr lang="en-US" altLang="ko-KR" sz="2560">
                          <a:solidFill>
                            <a:prstClr val="black"/>
                          </a:solidFill>
                          <a:latin typeface="Cambria Math" panose="02040503050406030204" pitchFamily="18" charset="0"/>
                          <a:ea typeface="Cambria Math" panose="02040503050406030204" pitchFamily="18" charset="0"/>
                        </a:rPr>
                        <m:t>Im</m:t>
                      </m:r>
                      <m:r>
                        <a:rPr lang="en-US" altLang="ko-KR" sz="2560" i="1">
                          <a:solidFill>
                            <a:prstClr val="black"/>
                          </a:solidFill>
                          <a:latin typeface="Cambria Math" panose="02040503050406030204" pitchFamily="18" charset="0"/>
                          <a:ea typeface="Cambria Math" panose="02040503050406030204" pitchFamily="18" charset="0"/>
                        </a:rPr>
                        <m:t> </m:t>
                      </m:r>
                      <m:sSubSup>
                        <m:sSubSupPr>
                          <m:ctrlPr>
                            <a:rPr lang="en-US" altLang="ko-KR" sz="2560" i="1">
                              <a:latin typeface="Cambria Math" panose="02040503050406030204" pitchFamily="18" charset="0"/>
                              <a:ea typeface="Cambria Math" panose="02040503050406030204" pitchFamily="18" charset="0"/>
                            </a:rPr>
                          </m:ctrlPr>
                        </m:sSubSupPr>
                        <m:e>
                          <m:r>
                            <a:rPr lang="en-US" altLang="ko-KR" sz="2560" i="1">
                              <a:latin typeface="Cambria Math" panose="02040503050406030204" pitchFamily="18" charset="0"/>
                              <a:ea typeface="Cambria Math" panose="02040503050406030204" pitchFamily="18" charset="0"/>
                            </a:rPr>
                            <m:t>𝜒</m:t>
                          </m:r>
                        </m:e>
                        <m:sub>
                          <m:r>
                            <a:rPr lang="en-US" altLang="ko-KR" sz="2560" i="1">
                              <a:latin typeface="Cambria Math" panose="02040503050406030204" pitchFamily="18" charset="0"/>
                              <a:ea typeface="Cambria Math" panose="02040503050406030204" pitchFamily="18" charset="0"/>
                            </a:rPr>
                            <m:t>𝑥𝑦</m:t>
                          </m:r>
                        </m:sub>
                        <m:sup>
                          <m:r>
                            <a:rPr lang="en-US" altLang="ko-KR" sz="2560" i="1">
                              <a:latin typeface="Cambria Math" panose="02040503050406030204" pitchFamily="18" charset="0"/>
                              <a:ea typeface="Cambria Math" panose="02040503050406030204" pitchFamily="18" charset="0"/>
                            </a:rPr>
                            <m:t>𝑛𝑚</m:t>
                          </m:r>
                        </m:sup>
                      </m:sSubSup>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ea typeface="Cambria Math" panose="02040503050406030204" pitchFamily="18" charset="0"/>
                        </a:rPr>
                        <m:t>=0 </m:t>
                      </m:r>
                    </m:oMath>
                  </m:oMathPara>
                </a14:m>
                <a:endParaRPr lang="ko-KR" altLang="en-US" sz="2560" dirty="0">
                  <a:latin typeface="Cambria Math" panose="02040503050406030204" pitchFamily="18" charset="0"/>
                </a:endParaRPr>
              </a:p>
            </p:txBody>
          </p:sp>
        </mc:Choice>
        <mc:Fallback xmlns="">
          <p:sp>
            <p:nvSpPr>
              <p:cNvPr id="17" name="직사각형 16"/>
              <p:cNvSpPr>
                <a:spLocks noRot="1" noChangeAspect="1" noMove="1" noResize="1" noEditPoints="1" noAdjustHandles="1" noChangeArrowheads="1" noChangeShapeType="1" noTextEdit="1"/>
              </p:cNvSpPr>
              <p:nvPr/>
            </p:nvSpPr>
            <p:spPr>
              <a:xfrm>
                <a:off x="1175861" y="2395964"/>
                <a:ext cx="3700372" cy="517449"/>
              </a:xfrm>
              <a:prstGeom prst="rect">
                <a:avLst/>
              </a:prstGeom>
              <a:blipFill>
                <a:blip r:embed="rId10"/>
                <a:stretch>
                  <a:fillRect/>
                </a:stretch>
              </a:blipFill>
            </p:spPr>
            <p:txBody>
              <a:bodyPr/>
              <a:lstStyle/>
              <a:p>
                <a:r>
                  <a:rPr lang="ko-KR" altLang="en-US">
                    <a:noFill/>
                  </a:rPr>
                  <a:t> </a:t>
                </a:r>
              </a:p>
            </p:txBody>
          </p:sp>
        </mc:Fallback>
      </mc:AlternateContent>
      <p:cxnSp>
        <p:nvCxnSpPr>
          <p:cNvPr id="4" name="직선 화살표 연결선 3"/>
          <p:cNvCxnSpPr/>
          <p:nvPr/>
        </p:nvCxnSpPr>
        <p:spPr>
          <a:xfrm>
            <a:off x="4932980" y="2654688"/>
            <a:ext cx="94486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직사각형 11"/>
              <p:cNvSpPr/>
              <p:nvPr/>
            </p:nvSpPr>
            <p:spPr>
              <a:xfrm>
                <a:off x="5988381" y="2400821"/>
                <a:ext cx="6615657" cy="5115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𝐸</m:t>
                          </m:r>
                        </m:e>
                        <m:sub>
                          <m:r>
                            <a:rPr lang="en-US" altLang="ko-KR" sz="2560" i="1">
                              <a:latin typeface="Cambria Math" panose="02040503050406030204" pitchFamily="18" charset="0"/>
                              <a:ea typeface="Cambria Math" panose="02040503050406030204" pitchFamily="18" charset="0"/>
                            </a:rPr>
                            <m:t>𝑛</m:t>
                          </m:r>
                          <m:r>
                            <a:rPr lang="en-US" altLang="ko-KR" sz="2560" i="1">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𝐵</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ea typeface="Cambria Math" panose="02040503050406030204" pitchFamily="18" charset="0"/>
                        </a:rPr>
                        <m:t>=</m:t>
                      </m:r>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𝜀</m:t>
                          </m:r>
                        </m:e>
                        <m:sub>
                          <m:r>
                            <a:rPr lang="en-US" altLang="ko-KR" sz="2560" i="1">
                              <a:latin typeface="Cambria Math" panose="02040503050406030204" pitchFamily="18" charset="0"/>
                              <a:ea typeface="Cambria Math" panose="02040503050406030204" pitchFamily="18" charset="0"/>
                            </a:rPr>
                            <m:t>𝑛</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ea typeface="Cambria Math" panose="02040503050406030204" pitchFamily="18" charset="0"/>
                        </a:rPr>
                        <m:t>+</m:t>
                      </m:r>
                      <m:sSub>
                        <m:sSubPr>
                          <m:ctrlPr>
                            <a:rPr lang="en-US" altLang="ko-KR" sz="2560" i="1">
                              <a:latin typeface="Cambria Math" panose="02040503050406030204" pitchFamily="18" charset="0"/>
                              <a:ea typeface="Cambria Math" panose="02040503050406030204" pitchFamily="18" charset="0"/>
                            </a:rPr>
                          </m:ctrlPr>
                        </m:sSubPr>
                        <m:e>
                          <m:r>
                            <a:rPr lang="en-US" altLang="ko-KR" sz="2560" i="1">
                              <a:latin typeface="Cambria Math" panose="02040503050406030204" pitchFamily="18" charset="0"/>
                              <a:ea typeface="Cambria Math" panose="02040503050406030204" pitchFamily="18" charset="0"/>
                            </a:rPr>
                            <m:t>𝜇</m:t>
                          </m:r>
                        </m:e>
                        <m:sub>
                          <m:r>
                            <a:rPr lang="en-US" altLang="ko-KR" sz="2560" i="1">
                              <a:latin typeface="Cambria Math" panose="02040503050406030204" pitchFamily="18" charset="0"/>
                              <a:ea typeface="Cambria Math" panose="02040503050406030204" pitchFamily="18" charset="0"/>
                            </a:rPr>
                            <m:t>𝑛</m:t>
                          </m:r>
                        </m:sub>
                      </m:sSub>
                      <m:d>
                        <m:dPr>
                          <m:ctrlPr>
                            <a:rPr lang="en-US" altLang="ko-KR" sz="2560" i="1">
                              <a:latin typeface="Cambria Math" panose="02040503050406030204" pitchFamily="18" charset="0"/>
                              <a:ea typeface="Cambria Math" panose="02040503050406030204" pitchFamily="18" charset="0"/>
                            </a:rPr>
                          </m:ctrlPr>
                        </m:dPr>
                        <m:e>
                          <m:r>
                            <a:rPr lang="en-US" altLang="ko-KR" sz="2560" i="1">
                              <a:latin typeface="Cambria Math" panose="02040503050406030204" pitchFamily="18" charset="0"/>
                              <a:ea typeface="Cambria Math" panose="02040503050406030204" pitchFamily="18" charset="0"/>
                            </a:rPr>
                            <m:t>𝒌</m:t>
                          </m:r>
                        </m:e>
                      </m:d>
                      <m:r>
                        <a:rPr lang="en-US" altLang="ko-KR" sz="2560" i="1">
                          <a:latin typeface="Cambria Math" panose="02040503050406030204" pitchFamily="18" charset="0"/>
                          <a:ea typeface="Cambria Math" panose="02040503050406030204" pitchFamily="18" charset="0"/>
                        </a:rPr>
                        <m:t> </m:t>
                      </m:r>
                      <m:r>
                        <a:rPr lang="en-US" altLang="ko-KR" sz="2560" b="0" i="1">
                          <a:latin typeface="Cambria Math" panose="02040503050406030204" pitchFamily="18" charset="0"/>
                          <a:ea typeface="Cambria Math" panose="02040503050406030204" pitchFamily="18" charset="0"/>
                        </a:rPr>
                        <m:t>𝐵</m:t>
                      </m:r>
                      <m:r>
                        <a:rPr lang="en-US" altLang="ko-KR" sz="2560" b="0" i="1">
                          <a:latin typeface="Cambria Math" panose="02040503050406030204" pitchFamily="18" charset="0"/>
                          <a:ea typeface="Cambria Math" panose="02040503050406030204" pitchFamily="18" charset="0"/>
                        </a:rPr>
                        <m:t>+</m:t>
                      </m:r>
                      <m:r>
                        <a:rPr lang="en-US" altLang="ko-KR" sz="2560" b="0" i="1">
                          <a:latin typeface="Cambria Math" panose="02040503050406030204" pitchFamily="18" charset="0"/>
                          <a:ea typeface="Cambria Math" panose="02040503050406030204" pitchFamily="18" charset="0"/>
                        </a:rPr>
                        <m:t>𝑂</m:t>
                      </m:r>
                      <m:d>
                        <m:dPr>
                          <m:ctrlPr>
                            <a:rPr lang="en-US" altLang="ko-KR" sz="2560" b="0" i="1">
                              <a:latin typeface="Cambria Math" panose="02040503050406030204" pitchFamily="18" charset="0"/>
                              <a:ea typeface="Cambria Math" panose="02040503050406030204" pitchFamily="18" charset="0"/>
                            </a:rPr>
                          </m:ctrlPr>
                        </m:dPr>
                        <m:e>
                          <m:sSup>
                            <m:sSupPr>
                              <m:ctrlPr>
                                <a:rPr lang="en-US" altLang="ko-KR" sz="2560" b="0" i="1">
                                  <a:latin typeface="Cambria Math" panose="02040503050406030204" pitchFamily="18" charset="0"/>
                                  <a:ea typeface="Cambria Math" panose="02040503050406030204" pitchFamily="18" charset="0"/>
                                </a:rPr>
                              </m:ctrlPr>
                            </m:sSupPr>
                            <m:e>
                              <m:r>
                                <a:rPr lang="en-US" altLang="ko-KR" sz="2560" b="0" i="1">
                                  <a:latin typeface="Cambria Math" panose="02040503050406030204" pitchFamily="18" charset="0"/>
                                  <a:ea typeface="Cambria Math" panose="02040503050406030204" pitchFamily="18" charset="0"/>
                                </a:rPr>
                                <m:t>𝐵</m:t>
                              </m:r>
                            </m:e>
                            <m:sup>
                              <m:r>
                                <a:rPr lang="en-US" altLang="ko-KR" sz="2560" b="0" i="1">
                                  <a:latin typeface="Cambria Math" panose="02040503050406030204" pitchFamily="18" charset="0"/>
                                  <a:ea typeface="Cambria Math" panose="02040503050406030204" pitchFamily="18" charset="0"/>
                                </a:rPr>
                                <m:t>2</m:t>
                              </m:r>
                            </m:sup>
                          </m:sSup>
                        </m:e>
                      </m:d>
                      <m:r>
                        <a:rPr lang="en-US" altLang="ko-KR" sz="2560" b="0" i="1">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𝑂</m:t>
                      </m:r>
                      <m:d>
                        <m:dPr>
                          <m:ctrlPr>
                            <a:rPr lang="en-US" altLang="ko-KR" sz="2560" i="1">
                              <a:latin typeface="Cambria Math" panose="02040503050406030204" pitchFamily="18" charset="0"/>
                              <a:ea typeface="Cambria Math" panose="02040503050406030204" pitchFamily="18" charset="0"/>
                            </a:rPr>
                          </m:ctrlPr>
                        </m:dPr>
                        <m:e>
                          <m:sSup>
                            <m:sSupPr>
                              <m:ctrlPr>
                                <a:rPr lang="en-US" altLang="ko-KR" sz="2560" i="1">
                                  <a:latin typeface="Cambria Math" panose="02040503050406030204" pitchFamily="18" charset="0"/>
                                  <a:ea typeface="Cambria Math" panose="02040503050406030204" pitchFamily="18" charset="0"/>
                                </a:rPr>
                              </m:ctrlPr>
                            </m:sSupPr>
                            <m:e>
                              <m:r>
                                <a:rPr lang="en-US" altLang="ko-KR" sz="2560" i="1">
                                  <a:latin typeface="Cambria Math" panose="02040503050406030204" pitchFamily="18" charset="0"/>
                                  <a:ea typeface="Cambria Math" panose="02040503050406030204" pitchFamily="18" charset="0"/>
                                </a:rPr>
                                <m:t>𝐵</m:t>
                              </m:r>
                            </m:e>
                            <m:sup>
                              <m:r>
                                <a:rPr lang="en-US" altLang="ko-KR" sz="2560" i="1">
                                  <a:latin typeface="Cambria Math" panose="02040503050406030204" pitchFamily="18" charset="0"/>
                                  <a:ea typeface="Cambria Math" panose="02040503050406030204" pitchFamily="18" charset="0"/>
                                </a:rPr>
                                <m:t>2</m:t>
                              </m:r>
                            </m:sup>
                          </m:sSup>
                        </m:e>
                      </m:d>
                    </m:oMath>
                  </m:oMathPara>
                </a14:m>
                <a:endParaRPr lang="ko-KR" altLang="en-US" sz="2560" dirty="0">
                  <a:latin typeface="Cambria Math" panose="02040503050406030204" pitchFamily="18" charset="0"/>
                </a:endParaRPr>
              </a:p>
            </p:txBody>
          </p:sp>
        </mc:Choice>
        <mc:Fallback xmlns="">
          <p:sp>
            <p:nvSpPr>
              <p:cNvPr id="12" name="직사각형 11"/>
              <p:cNvSpPr>
                <a:spLocks noRot="1" noChangeAspect="1" noMove="1" noResize="1" noEditPoints="1" noAdjustHandles="1" noChangeArrowheads="1" noChangeShapeType="1" noTextEdit="1"/>
              </p:cNvSpPr>
              <p:nvPr/>
            </p:nvSpPr>
            <p:spPr>
              <a:xfrm>
                <a:off x="5988381" y="2400821"/>
                <a:ext cx="6615657" cy="511550"/>
              </a:xfrm>
              <a:prstGeom prst="rect">
                <a:avLst/>
              </a:prstGeom>
              <a:blipFill>
                <a:blip r:embed="rId11"/>
                <a:stretch>
                  <a:fillRect/>
                </a:stretch>
              </a:blipFill>
            </p:spPr>
            <p:txBody>
              <a:bodyPr/>
              <a:lstStyle/>
              <a:p>
                <a:r>
                  <a:rPr lang="ko-KR" altLang="en-US">
                    <a:noFill/>
                  </a:rPr>
                  <a:t> </a:t>
                </a:r>
              </a:p>
            </p:txBody>
          </p:sp>
        </mc:Fallback>
      </mc:AlternateContent>
      <p:cxnSp>
        <p:nvCxnSpPr>
          <p:cNvPr id="3" name="직선 연결선 2"/>
          <p:cNvCxnSpPr/>
          <p:nvPr/>
        </p:nvCxnSpPr>
        <p:spPr>
          <a:xfrm flipH="1">
            <a:off x="8021904" y="2362013"/>
            <a:ext cx="578785" cy="4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flipH="1">
            <a:off x="9098011" y="2362013"/>
            <a:ext cx="578785" cy="4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직사각형 23"/>
              <p:cNvSpPr/>
              <p:nvPr/>
            </p:nvSpPr>
            <p:spPr>
              <a:xfrm>
                <a:off x="9156290" y="2922662"/>
                <a:ext cx="3479592" cy="486287"/>
              </a:xfrm>
              <a:prstGeom prst="rect">
                <a:avLst/>
              </a:prstGeom>
            </p:spPr>
            <p:txBody>
              <a:bodyPr wrap="square">
                <a:spAutoFit/>
              </a:bodyPr>
              <a:lstStyle/>
              <a:p>
                <a:pPr algn="ctr"/>
                <a14:m>
                  <m:oMath xmlns:m="http://schemas.openxmlformats.org/officeDocument/2006/math">
                    <m:r>
                      <a:rPr lang="en-US" altLang="ko-KR" sz="2560" i="1">
                        <a:latin typeface="Cambria Math" panose="02040503050406030204" pitchFamily="18" charset="0"/>
                        <a:ea typeface="Cambria Math" panose="02040503050406030204" pitchFamily="18" charset="0"/>
                      </a:rPr>
                      <m:t>|</m:t>
                    </m:r>
                    <m:sSub>
                      <m:sSubPr>
                        <m:ctrlPr>
                          <a:rPr lang="en-US" altLang="ko-KR" sz="2560" i="1">
                            <a:latin typeface="Cambria Math" panose="02040503050406030204" pitchFamily="18" charset="0"/>
                            <a:ea typeface="Cambria Math" panose="02040503050406030204" pitchFamily="18" charset="0"/>
                          </a:rPr>
                        </m:ctrlPr>
                      </m:sSubPr>
                      <m:e>
                        <m:r>
                          <m:rPr>
                            <m:sty m:val="p"/>
                          </m:rPr>
                          <a:rPr lang="en-US" altLang="ko-KR" sz="2560">
                            <a:latin typeface="Cambria Math" panose="02040503050406030204" pitchFamily="18" charset="0"/>
                            <a:ea typeface="Cambria Math" panose="02040503050406030204" pitchFamily="18" charset="0"/>
                          </a:rPr>
                          <m:t>Δ</m:t>
                        </m:r>
                      </m:e>
                      <m:sub>
                        <m:r>
                          <a:rPr lang="en-US" altLang="ko-KR" sz="2560" i="1">
                            <a:latin typeface="Cambria Math" panose="02040503050406030204" pitchFamily="18" charset="0"/>
                            <a:ea typeface="Cambria Math" panose="02040503050406030204" pitchFamily="18" charset="0"/>
                          </a:rPr>
                          <m:t>𝐿𝐿𝑆</m:t>
                        </m:r>
                      </m:sub>
                    </m:sSub>
                    <m:r>
                      <a:rPr lang="en-US" altLang="ko-KR" sz="2560" i="1">
                        <a:latin typeface="Cambria Math" panose="02040503050406030204" pitchFamily="18" charset="0"/>
                        <a:ea typeface="Cambria Math" panose="02040503050406030204" pitchFamily="18" charset="0"/>
                      </a:rPr>
                      <m:t>|</m:t>
                    </m:r>
                  </m:oMath>
                </a14:m>
                <a:r>
                  <a:rPr lang="en-US" altLang="ko-KR" sz="256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r>
                      <a:rPr lang="en-US" altLang="ko-KR" sz="2560" i="1">
                        <a:solidFill>
                          <a:prstClr val="black"/>
                        </a:solidFill>
                        <a:latin typeface="Cambria Math" panose="02040503050406030204" pitchFamily="18" charset="0"/>
                        <a:ea typeface="Cambria Math" panose="02040503050406030204" pitchFamily="18" charset="0"/>
                      </a:rPr>
                      <m:t>∝</m:t>
                    </m:r>
                    <m:r>
                      <a:rPr lang="en-US" altLang="ko-KR" sz="2560" i="1">
                        <a:latin typeface="Cambria Math" panose="02040503050406030204" pitchFamily="18" charset="0"/>
                        <a:ea typeface="Cambria Math" panose="02040503050406030204" pitchFamily="18" charset="0"/>
                      </a:rPr>
                      <m:t>𝑂</m:t>
                    </m:r>
                    <m:d>
                      <m:dPr>
                        <m:ctrlPr>
                          <a:rPr lang="en-US" altLang="ko-KR" sz="2560" i="1">
                            <a:latin typeface="Cambria Math" panose="02040503050406030204" pitchFamily="18" charset="0"/>
                            <a:ea typeface="Cambria Math" panose="02040503050406030204" pitchFamily="18" charset="0"/>
                          </a:rPr>
                        </m:ctrlPr>
                      </m:dPr>
                      <m:e>
                        <m:sSup>
                          <m:sSupPr>
                            <m:ctrlPr>
                              <a:rPr lang="en-US" altLang="ko-KR" sz="2560" i="1">
                                <a:latin typeface="Cambria Math" panose="02040503050406030204" pitchFamily="18" charset="0"/>
                                <a:ea typeface="Cambria Math" panose="02040503050406030204" pitchFamily="18" charset="0"/>
                              </a:rPr>
                            </m:ctrlPr>
                          </m:sSupPr>
                          <m:e>
                            <m:r>
                              <a:rPr lang="en-US" altLang="ko-KR" sz="2560" i="1">
                                <a:latin typeface="Cambria Math" panose="02040503050406030204" pitchFamily="18" charset="0"/>
                                <a:ea typeface="Cambria Math" panose="02040503050406030204" pitchFamily="18" charset="0"/>
                              </a:rPr>
                              <m:t>𝐵</m:t>
                            </m:r>
                          </m:e>
                          <m:sup>
                            <m:r>
                              <a:rPr lang="en-US" altLang="ko-KR" sz="2560" i="1">
                                <a:latin typeface="Cambria Math" panose="02040503050406030204" pitchFamily="18" charset="0"/>
                                <a:ea typeface="Cambria Math" panose="02040503050406030204" pitchFamily="18" charset="0"/>
                              </a:rPr>
                              <m:t>2</m:t>
                            </m:r>
                          </m:sup>
                        </m:sSup>
                      </m:e>
                    </m:d>
                  </m:oMath>
                </a14:m>
                <a:endParaRPr lang="ko-KR" altLang="en-US" sz="2560" dirty="0">
                  <a:latin typeface="Cambria Math" panose="02040503050406030204" pitchFamily="18" charset="0"/>
                </a:endParaRPr>
              </a:p>
            </p:txBody>
          </p:sp>
        </mc:Choice>
        <mc:Fallback xmlns="">
          <p:sp>
            <p:nvSpPr>
              <p:cNvPr id="24" name="직사각형 23"/>
              <p:cNvSpPr>
                <a:spLocks noRot="1" noChangeAspect="1" noMove="1" noResize="1" noEditPoints="1" noAdjustHandles="1" noChangeArrowheads="1" noChangeShapeType="1" noTextEdit="1"/>
              </p:cNvSpPr>
              <p:nvPr/>
            </p:nvSpPr>
            <p:spPr>
              <a:xfrm>
                <a:off x="9156290" y="2922662"/>
                <a:ext cx="3479592" cy="486287"/>
              </a:xfrm>
              <a:prstGeom prst="rect">
                <a:avLst/>
              </a:prstGeom>
              <a:blipFill>
                <a:blip r:embed="rId12"/>
                <a:stretch>
                  <a:fillRect/>
                </a:stretch>
              </a:blipFill>
            </p:spPr>
            <p:txBody>
              <a:bodyPr/>
              <a:lstStyle/>
              <a:p>
                <a:r>
                  <a:rPr lang="ko-KR" altLang="en-US">
                    <a:noFill/>
                  </a:rPr>
                  <a:t> </a:t>
                </a:r>
              </a:p>
            </p:txBody>
          </p:sp>
        </mc:Fallback>
      </mc:AlternateContent>
      <p:grpSp>
        <p:nvGrpSpPr>
          <p:cNvPr id="7" name="그룹 6"/>
          <p:cNvGrpSpPr/>
          <p:nvPr/>
        </p:nvGrpSpPr>
        <p:grpSpPr>
          <a:xfrm>
            <a:off x="7028633" y="6401303"/>
            <a:ext cx="4296545" cy="2702560"/>
            <a:chOff x="1501505" y="4082615"/>
            <a:chExt cx="4028011" cy="2533650"/>
          </a:xfrm>
        </p:grpSpPr>
        <p:pic>
          <p:nvPicPr>
            <p:cNvPr id="20" name="그림 19"/>
            <p:cNvPicPr>
              <a:picLocks noChangeAspect="1"/>
            </p:cNvPicPr>
            <p:nvPr/>
          </p:nvPicPr>
          <p:blipFill>
            <a:blip r:embed="rId13"/>
            <a:stretch>
              <a:fillRect/>
            </a:stretch>
          </p:blipFill>
          <p:spPr>
            <a:xfrm>
              <a:off x="1501505" y="4082615"/>
              <a:ext cx="4028011" cy="2533650"/>
            </a:xfrm>
            <a:prstGeom prst="rect">
              <a:avLst/>
            </a:prstGeom>
          </p:spPr>
        </p:pic>
        <p:sp>
          <p:nvSpPr>
            <p:cNvPr id="25" name="직사각형 24"/>
            <p:cNvSpPr/>
            <p:nvPr/>
          </p:nvSpPr>
          <p:spPr>
            <a:xfrm>
              <a:off x="1571399" y="6310755"/>
              <a:ext cx="1880322" cy="301946"/>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Landau level spectrum</a:t>
              </a:r>
              <a:endParaRPr lang="ko-KR" altLang="en-US" sz="1493" dirty="0">
                <a:latin typeface="Cambria Math" panose="02040503050406030204" pitchFamily="18" charset="0"/>
              </a:endParaRPr>
            </a:p>
          </p:txBody>
        </p:sp>
      </p:grpSp>
      <mc:AlternateContent xmlns:mc="http://schemas.openxmlformats.org/markup-compatibility/2006" xmlns:a14="http://schemas.microsoft.com/office/drawing/2010/main">
        <mc:Choice Requires="a14">
          <p:sp>
            <p:nvSpPr>
              <p:cNvPr id="27" name="직사각형 26"/>
              <p:cNvSpPr/>
              <p:nvPr/>
            </p:nvSpPr>
            <p:spPr>
              <a:xfrm>
                <a:off x="10752702" y="5288100"/>
                <a:ext cx="478849" cy="486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latin typeface="Cambria Math" panose="02040503050406030204" pitchFamily="18" charset="0"/>
                          <a:ea typeface="Cambria Math" panose="02040503050406030204" pitchFamily="18" charset="0"/>
                        </a:rPr>
                        <m:t>𝐵</m:t>
                      </m:r>
                    </m:oMath>
                  </m:oMathPara>
                </a14:m>
                <a:endParaRPr lang="ko-KR" altLang="en-US" sz="2560" dirty="0">
                  <a:latin typeface="Cambria Math" panose="02040503050406030204" pitchFamily="18" charset="0"/>
                </a:endParaRPr>
              </a:p>
            </p:txBody>
          </p:sp>
        </mc:Choice>
        <mc:Fallback xmlns="">
          <p:sp>
            <p:nvSpPr>
              <p:cNvPr id="27" name="직사각형 26"/>
              <p:cNvSpPr>
                <a:spLocks noRot="1" noChangeAspect="1" noMove="1" noResize="1" noEditPoints="1" noAdjustHandles="1" noChangeArrowheads="1" noChangeShapeType="1" noTextEdit="1"/>
              </p:cNvSpPr>
              <p:nvPr/>
            </p:nvSpPr>
            <p:spPr>
              <a:xfrm>
                <a:off x="10752702" y="5288100"/>
                <a:ext cx="478849" cy="486287"/>
              </a:xfrm>
              <a:prstGeom prst="rect">
                <a:avLst/>
              </a:prstGeom>
              <a:blipFill>
                <a:blip r:embed="rId14"/>
                <a:stretch>
                  <a:fillRect/>
                </a:stretch>
              </a:blipFill>
            </p:spPr>
            <p:txBody>
              <a:bodyPr/>
              <a:lstStyle/>
              <a:p>
                <a:r>
                  <a:rPr lang="ko-KR" altLang="en-US">
                    <a:noFill/>
                  </a:rPr>
                  <a:t> </a:t>
                </a:r>
              </a:p>
            </p:txBody>
          </p:sp>
        </mc:Fallback>
      </mc:AlternateContent>
      <p:sp>
        <p:nvSpPr>
          <p:cNvPr id="8" name="자유형 7"/>
          <p:cNvSpPr/>
          <p:nvPr/>
        </p:nvSpPr>
        <p:spPr>
          <a:xfrm>
            <a:off x="9964024" y="5006617"/>
            <a:ext cx="865567" cy="1451698"/>
          </a:xfrm>
          <a:custGeom>
            <a:avLst/>
            <a:gdLst>
              <a:gd name="connsiteX0" fmla="*/ 0 w 811469"/>
              <a:gd name="connsiteY0" fmla="*/ 0 h 1360967"/>
              <a:gd name="connsiteX1" fmla="*/ 765544 w 811469"/>
              <a:gd name="connsiteY1" fmla="*/ 648586 h 1360967"/>
              <a:gd name="connsiteX2" fmla="*/ 659219 w 811469"/>
              <a:gd name="connsiteY2" fmla="*/ 1360967 h 1360967"/>
            </a:gdLst>
            <a:ahLst/>
            <a:cxnLst>
              <a:cxn ang="0">
                <a:pos x="connsiteX0" y="connsiteY0"/>
              </a:cxn>
              <a:cxn ang="0">
                <a:pos x="connsiteX1" y="connsiteY1"/>
              </a:cxn>
              <a:cxn ang="0">
                <a:pos x="connsiteX2" y="connsiteY2"/>
              </a:cxn>
            </a:cxnLst>
            <a:rect l="l" t="t" r="r" b="b"/>
            <a:pathLst>
              <a:path w="811469" h="1360967">
                <a:moveTo>
                  <a:pt x="0" y="0"/>
                </a:moveTo>
                <a:cubicBezTo>
                  <a:pt x="327837" y="210879"/>
                  <a:pt x="655674" y="421758"/>
                  <a:pt x="765544" y="648586"/>
                </a:cubicBezTo>
                <a:cubicBezTo>
                  <a:pt x="875414" y="875414"/>
                  <a:pt x="767316" y="1118190"/>
                  <a:pt x="659219" y="1360967"/>
                </a:cubicBezTo>
              </a:path>
            </a:pathLst>
          </a:cu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p>
        </p:txBody>
      </p:sp>
      <p:sp>
        <p:nvSpPr>
          <p:cNvPr id="9" name="직사각형 8"/>
          <p:cNvSpPr/>
          <p:nvPr/>
        </p:nvSpPr>
        <p:spPr>
          <a:xfrm>
            <a:off x="7344162" y="7672593"/>
            <a:ext cx="494478" cy="32815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p>
        </p:txBody>
      </p:sp>
      <p:cxnSp>
        <p:nvCxnSpPr>
          <p:cNvPr id="11" name="직선 화살표 연결선 10"/>
          <p:cNvCxnSpPr>
            <a:stCxn id="9" idx="1"/>
          </p:cNvCxnSpPr>
          <p:nvPr/>
        </p:nvCxnSpPr>
        <p:spPr>
          <a:xfrm flipH="1" flipV="1">
            <a:off x="5994535" y="7558430"/>
            <a:ext cx="1349626" cy="2782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Generalized Onsager’s quantization rule">
            <a:extLst>
              <a:ext uri="{FF2B5EF4-FFF2-40B4-BE49-F238E27FC236}">
                <a16:creationId xmlns:a16="http://schemas.microsoft.com/office/drawing/2014/main" id="{11E1668B-C797-4C62-A46B-57704C8D2CA6}"/>
              </a:ext>
            </a:extLst>
          </p:cNvPr>
          <p:cNvSpPr txBox="1"/>
          <p:nvPr/>
        </p:nvSpPr>
        <p:spPr>
          <a:xfrm>
            <a:off x="0" y="289724"/>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I</a:t>
            </a:r>
            <a:r>
              <a:rPr lang="en-US" sz="4400" b="0" baseline="-25000" dirty="0">
                <a:latin typeface="Comic Sans MS" panose="030F0702030302020204" pitchFamily="66" charset="0"/>
              </a:rPr>
              <a:t>ST</a:t>
            </a:r>
            <a:r>
              <a:rPr lang="en-US" sz="4400" b="0" dirty="0">
                <a:latin typeface="Comic Sans MS" panose="030F0702030302020204" pitchFamily="66" charset="0"/>
              </a:rPr>
              <a:t> symmetric model on square lattice   </a:t>
            </a:r>
            <a:endParaRPr sz="4400" b="0" dirty="0">
              <a:latin typeface="Comic Sans MS" panose="030F0702030302020204" pitchFamily="66" charset="0"/>
            </a:endParaRPr>
          </a:p>
        </p:txBody>
      </p:sp>
    </p:spTree>
    <p:custDataLst>
      <p:tags r:id="rId1"/>
    </p:custDataLst>
    <p:extLst>
      <p:ext uri="{BB962C8B-B14F-4D97-AF65-F5344CB8AC3E}">
        <p14:creationId xmlns:p14="http://schemas.microsoft.com/office/powerpoint/2010/main" val="852852576"/>
      </p:ext>
    </p:extLst>
  </p:cSld>
  <p:clrMapOvr>
    <a:masterClrMapping/>
  </p:clrMapOvr>
  <p:transition spd="med"/>
  <p:extLst mod="1"/>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그룹 23"/>
          <p:cNvGrpSpPr/>
          <p:nvPr/>
        </p:nvGrpSpPr>
        <p:grpSpPr>
          <a:xfrm>
            <a:off x="3449475" y="2191832"/>
            <a:ext cx="2867443" cy="2372705"/>
            <a:chOff x="581025" y="1435862"/>
            <a:chExt cx="2688228" cy="2224411"/>
          </a:xfrm>
        </p:grpSpPr>
        <p:cxnSp>
          <p:nvCxnSpPr>
            <p:cNvPr id="25" name="직선 연결선 24"/>
            <p:cNvCxnSpPr/>
            <p:nvPr/>
          </p:nvCxnSpPr>
          <p:spPr>
            <a:xfrm>
              <a:off x="581025" y="2514600"/>
              <a:ext cx="2171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자유형 25"/>
            <p:cNvSpPr/>
            <p:nvPr/>
          </p:nvSpPr>
          <p:spPr>
            <a:xfrm>
              <a:off x="581025" y="2733476"/>
              <a:ext cx="2171700" cy="324049"/>
            </a:xfrm>
            <a:custGeom>
              <a:avLst/>
              <a:gdLst>
                <a:gd name="connsiteX0" fmla="*/ 0 w 2152650"/>
                <a:gd name="connsiteY0" fmla="*/ 324049 h 324049"/>
                <a:gd name="connsiteX1" fmla="*/ 847725 w 2152650"/>
                <a:gd name="connsiteY1" fmla="*/ 199 h 324049"/>
                <a:gd name="connsiteX2" fmla="*/ 2152650 w 2152650"/>
                <a:gd name="connsiteY2" fmla="*/ 285949 h 324049"/>
              </a:gdLst>
              <a:ahLst/>
              <a:cxnLst>
                <a:cxn ang="0">
                  <a:pos x="connsiteX0" y="connsiteY0"/>
                </a:cxn>
                <a:cxn ang="0">
                  <a:pos x="connsiteX1" y="connsiteY1"/>
                </a:cxn>
                <a:cxn ang="0">
                  <a:pos x="connsiteX2" y="connsiteY2"/>
                </a:cxn>
              </a:cxnLst>
              <a:rect l="l" t="t" r="r" b="b"/>
              <a:pathLst>
                <a:path w="2152650" h="324049">
                  <a:moveTo>
                    <a:pt x="0" y="324049"/>
                  </a:moveTo>
                  <a:cubicBezTo>
                    <a:pt x="244475" y="165299"/>
                    <a:pt x="488950" y="6549"/>
                    <a:pt x="847725" y="199"/>
                  </a:cubicBezTo>
                  <a:cubicBezTo>
                    <a:pt x="1206500" y="-6151"/>
                    <a:pt x="1679575" y="139899"/>
                    <a:pt x="2152650" y="28594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p>
          </p:txBody>
        </p:sp>
        <p:sp>
          <p:nvSpPr>
            <p:cNvPr id="27" name="자유형 26"/>
            <p:cNvSpPr/>
            <p:nvPr/>
          </p:nvSpPr>
          <p:spPr>
            <a:xfrm flipV="1">
              <a:off x="581025" y="1971676"/>
              <a:ext cx="2171700" cy="324049"/>
            </a:xfrm>
            <a:custGeom>
              <a:avLst/>
              <a:gdLst>
                <a:gd name="connsiteX0" fmla="*/ 0 w 2152650"/>
                <a:gd name="connsiteY0" fmla="*/ 324049 h 324049"/>
                <a:gd name="connsiteX1" fmla="*/ 847725 w 2152650"/>
                <a:gd name="connsiteY1" fmla="*/ 199 h 324049"/>
                <a:gd name="connsiteX2" fmla="*/ 2152650 w 2152650"/>
                <a:gd name="connsiteY2" fmla="*/ 285949 h 324049"/>
              </a:gdLst>
              <a:ahLst/>
              <a:cxnLst>
                <a:cxn ang="0">
                  <a:pos x="connsiteX0" y="connsiteY0"/>
                </a:cxn>
                <a:cxn ang="0">
                  <a:pos x="connsiteX1" y="connsiteY1"/>
                </a:cxn>
                <a:cxn ang="0">
                  <a:pos x="connsiteX2" y="connsiteY2"/>
                </a:cxn>
              </a:cxnLst>
              <a:rect l="l" t="t" r="r" b="b"/>
              <a:pathLst>
                <a:path w="2152650" h="324049">
                  <a:moveTo>
                    <a:pt x="0" y="324049"/>
                  </a:moveTo>
                  <a:cubicBezTo>
                    <a:pt x="244475" y="165299"/>
                    <a:pt x="488950" y="6549"/>
                    <a:pt x="847725" y="199"/>
                  </a:cubicBezTo>
                  <a:cubicBezTo>
                    <a:pt x="1206500" y="-6151"/>
                    <a:pt x="1679575" y="139899"/>
                    <a:pt x="2152650" y="28594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p>
          </p:txBody>
        </p:sp>
        <p:sp>
          <p:nvSpPr>
            <p:cNvPr id="28" name="자유형 27"/>
            <p:cNvSpPr/>
            <p:nvPr/>
          </p:nvSpPr>
          <p:spPr>
            <a:xfrm>
              <a:off x="581025" y="3116783"/>
              <a:ext cx="2171700" cy="319233"/>
            </a:xfrm>
            <a:custGeom>
              <a:avLst/>
              <a:gdLst>
                <a:gd name="connsiteX0" fmla="*/ 0 w 2183448"/>
                <a:gd name="connsiteY0" fmla="*/ 319233 h 319233"/>
                <a:gd name="connsiteX1" fmla="*/ 1028700 w 2183448"/>
                <a:gd name="connsiteY1" fmla="*/ 4908 h 319233"/>
                <a:gd name="connsiteX2" fmla="*/ 1362075 w 2183448"/>
                <a:gd name="connsiteY2" fmla="*/ 128733 h 319233"/>
                <a:gd name="connsiteX3" fmla="*/ 1847850 w 2183448"/>
                <a:gd name="connsiteY3" fmla="*/ 147783 h 319233"/>
                <a:gd name="connsiteX4" fmla="*/ 2171700 w 2183448"/>
                <a:gd name="connsiteY4" fmla="*/ 281133 h 31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448" h="319233">
                  <a:moveTo>
                    <a:pt x="0" y="319233"/>
                  </a:moveTo>
                  <a:cubicBezTo>
                    <a:pt x="400844" y="177945"/>
                    <a:pt x="801688" y="36658"/>
                    <a:pt x="1028700" y="4908"/>
                  </a:cubicBezTo>
                  <a:cubicBezTo>
                    <a:pt x="1255712" y="-26842"/>
                    <a:pt x="1225550" y="104920"/>
                    <a:pt x="1362075" y="128733"/>
                  </a:cubicBezTo>
                  <a:cubicBezTo>
                    <a:pt x="1498600" y="152545"/>
                    <a:pt x="1712913" y="122383"/>
                    <a:pt x="1847850" y="147783"/>
                  </a:cubicBezTo>
                  <a:cubicBezTo>
                    <a:pt x="1982788" y="173183"/>
                    <a:pt x="2241550" y="258908"/>
                    <a:pt x="2171700" y="281133"/>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solidFill>
                  <a:srgbClr val="C00000"/>
                </a:solidFill>
              </a:endParaRPr>
            </a:p>
          </p:txBody>
        </p:sp>
        <p:sp>
          <p:nvSpPr>
            <p:cNvPr id="29" name="자유형 28"/>
            <p:cNvSpPr/>
            <p:nvPr/>
          </p:nvSpPr>
          <p:spPr>
            <a:xfrm flipV="1">
              <a:off x="581025" y="1593184"/>
              <a:ext cx="2171700" cy="319233"/>
            </a:xfrm>
            <a:custGeom>
              <a:avLst/>
              <a:gdLst>
                <a:gd name="connsiteX0" fmla="*/ 0 w 2183448"/>
                <a:gd name="connsiteY0" fmla="*/ 319233 h 319233"/>
                <a:gd name="connsiteX1" fmla="*/ 1028700 w 2183448"/>
                <a:gd name="connsiteY1" fmla="*/ 4908 h 319233"/>
                <a:gd name="connsiteX2" fmla="*/ 1362075 w 2183448"/>
                <a:gd name="connsiteY2" fmla="*/ 128733 h 319233"/>
                <a:gd name="connsiteX3" fmla="*/ 1847850 w 2183448"/>
                <a:gd name="connsiteY3" fmla="*/ 147783 h 319233"/>
                <a:gd name="connsiteX4" fmla="*/ 2171700 w 2183448"/>
                <a:gd name="connsiteY4" fmla="*/ 281133 h 31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448" h="319233">
                  <a:moveTo>
                    <a:pt x="0" y="319233"/>
                  </a:moveTo>
                  <a:cubicBezTo>
                    <a:pt x="400844" y="177945"/>
                    <a:pt x="801688" y="36658"/>
                    <a:pt x="1028700" y="4908"/>
                  </a:cubicBezTo>
                  <a:cubicBezTo>
                    <a:pt x="1255712" y="-26842"/>
                    <a:pt x="1225550" y="104920"/>
                    <a:pt x="1362075" y="128733"/>
                  </a:cubicBezTo>
                  <a:cubicBezTo>
                    <a:pt x="1498600" y="152545"/>
                    <a:pt x="1712913" y="122383"/>
                    <a:pt x="1847850" y="147783"/>
                  </a:cubicBezTo>
                  <a:cubicBezTo>
                    <a:pt x="1982788" y="173183"/>
                    <a:pt x="2241550" y="258908"/>
                    <a:pt x="2171700" y="281133"/>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solidFill>
                  <a:srgbClr val="C00000"/>
                </a:solidFill>
              </a:endParaRPr>
            </a:p>
          </p:txBody>
        </p:sp>
        <p:sp>
          <p:nvSpPr>
            <p:cNvPr id="30" name="직사각형 29"/>
            <p:cNvSpPr/>
            <p:nvPr/>
          </p:nvSpPr>
          <p:spPr>
            <a:xfrm>
              <a:off x="2804790" y="2329934"/>
              <a:ext cx="430105" cy="455894"/>
            </a:xfrm>
            <a:prstGeom prst="rect">
              <a:avLst/>
            </a:prstGeom>
          </p:spPr>
          <p:txBody>
            <a:bodyPr wrap="none">
              <a:spAutoFit/>
            </a:bodyPr>
            <a:lstStyle/>
            <a:p>
              <a:r>
                <a:rPr lang="en-US" altLang="ko-KR" sz="2560" dirty="0">
                  <a:latin typeface="Cambria Math" panose="02040503050406030204" pitchFamily="18" charset="0"/>
                  <a:ea typeface="Cambria Math" panose="02040503050406030204" pitchFamily="18" charset="0"/>
                </a:rPr>
                <a:t>fb</a:t>
              </a:r>
              <a:endParaRPr lang="ko-KR" altLang="en-US" sz="256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1" name="직사각형 30"/>
                <p:cNvSpPr/>
                <p:nvPr/>
              </p:nvSpPr>
              <p:spPr>
                <a:xfrm>
                  <a:off x="2807038" y="2853520"/>
                  <a:ext cx="452948" cy="455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solidFill>
                              <a:srgbClr val="0070C0"/>
                            </a:solidFill>
                            <a:latin typeface="Cambria Math" panose="02040503050406030204" pitchFamily="18" charset="0"/>
                          </a:rPr>
                          <m:t>𝛼</m:t>
                        </m:r>
                      </m:oMath>
                    </m:oMathPara>
                  </a14:m>
                  <a:endParaRPr lang="ko-KR" altLang="en-US" sz="2560" dirty="0">
                    <a:solidFill>
                      <a:srgbClr val="0070C0"/>
                    </a:solidFill>
                  </a:endParaRPr>
                </a:p>
              </p:txBody>
            </p:sp>
          </mc:Choice>
          <mc:Fallback xmlns="">
            <p:sp>
              <p:nvSpPr>
                <p:cNvPr id="31" name="직사각형 30"/>
                <p:cNvSpPr>
                  <a:spLocks noRot="1" noChangeAspect="1" noMove="1" noResize="1" noEditPoints="1" noAdjustHandles="1" noChangeArrowheads="1" noChangeShapeType="1" noTextEdit="1"/>
                </p:cNvSpPr>
                <p:nvPr/>
              </p:nvSpPr>
              <p:spPr>
                <a:xfrm>
                  <a:off x="2807038" y="2853520"/>
                  <a:ext cx="452948" cy="455894"/>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3" name="직사각형 32"/>
                <p:cNvSpPr/>
                <p:nvPr/>
              </p:nvSpPr>
              <p:spPr>
                <a:xfrm>
                  <a:off x="2814802" y="3204379"/>
                  <a:ext cx="454451" cy="45589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solidFill>
                              <a:srgbClr val="C00000"/>
                            </a:solidFill>
                            <a:latin typeface="Cambria Math" panose="02040503050406030204" pitchFamily="18" charset="0"/>
                          </a:rPr>
                          <m:t>𝛽</m:t>
                        </m:r>
                      </m:oMath>
                    </m:oMathPara>
                  </a14:m>
                  <a:endParaRPr lang="ko-KR" altLang="en-US" sz="2560" dirty="0">
                    <a:solidFill>
                      <a:srgbClr val="C00000"/>
                    </a:solidFill>
                  </a:endParaRPr>
                </a:p>
              </p:txBody>
            </p:sp>
          </mc:Choice>
          <mc:Fallback xmlns="">
            <p:sp>
              <p:nvSpPr>
                <p:cNvPr id="33" name="직사각형 32"/>
                <p:cNvSpPr>
                  <a:spLocks noRot="1" noChangeAspect="1" noMove="1" noResize="1" noEditPoints="1" noAdjustHandles="1" noChangeArrowheads="1" noChangeShapeType="1" noTextEdit="1"/>
                </p:cNvSpPr>
                <p:nvPr/>
              </p:nvSpPr>
              <p:spPr>
                <a:xfrm>
                  <a:off x="2814802" y="3204379"/>
                  <a:ext cx="454451" cy="455894"/>
                </a:xfrm>
                <a:prstGeom prst="rect">
                  <a:avLst/>
                </a:prstGeom>
                <a:blipFill>
                  <a:blip r:embed="rId5"/>
                  <a:stretch>
                    <a:fillRect/>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직사각형 33"/>
                <p:cNvSpPr/>
                <p:nvPr/>
              </p:nvSpPr>
              <p:spPr>
                <a:xfrm>
                  <a:off x="2795840" y="1805771"/>
                  <a:ext cx="437619" cy="455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solidFill>
                              <a:srgbClr val="0070C0"/>
                            </a:solidFill>
                            <a:latin typeface="Cambria Math" panose="02040503050406030204" pitchFamily="18" charset="0"/>
                          </a:rPr>
                          <m:t>𝑎</m:t>
                        </m:r>
                      </m:oMath>
                    </m:oMathPara>
                  </a14:m>
                  <a:endParaRPr lang="ko-KR" altLang="en-US" sz="2560" dirty="0">
                    <a:solidFill>
                      <a:srgbClr val="0070C0"/>
                    </a:solidFill>
                  </a:endParaRPr>
                </a:p>
              </p:txBody>
            </p:sp>
          </mc:Choice>
          <mc:Fallback xmlns="">
            <p:sp>
              <p:nvSpPr>
                <p:cNvPr id="34" name="직사각형 33"/>
                <p:cNvSpPr>
                  <a:spLocks noRot="1" noChangeAspect="1" noMove="1" noResize="1" noEditPoints="1" noAdjustHandles="1" noChangeArrowheads="1" noChangeShapeType="1" noTextEdit="1"/>
                </p:cNvSpPr>
                <p:nvPr/>
              </p:nvSpPr>
              <p:spPr>
                <a:xfrm>
                  <a:off x="2795840" y="1805771"/>
                  <a:ext cx="437619" cy="455894"/>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직사각형 34"/>
                <p:cNvSpPr/>
                <p:nvPr/>
              </p:nvSpPr>
              <p:spPr>
                <a:xfrm>
                  <a:off x="2796383" y="1435862"/>
                  <a:ext cx="430887" cy="45589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560" b="0" i="1">
                            <a:solidFill>
                              <a:srgbClr val="C00000"/>
                            </a:solidFill>
                            <a:latin typeface="Cambria Math" panose="02040503050406030204" pitchFamily="18" charset="0"/>
                          </a:rPr>
                          <m:t>𝑏</m:t>
                        </m:r>
                      </m:oMath>
                    </m:oMathPara>
                  </a14:m>
                  <a:endParaRPr lang="ko-KR" altLang="en-US" sz="2560" dirty="0">
                    <a:solidFill>
                      <a:srgbClr val="C00000"/>
                    </a:solidFill>
                  </a:endParaRPr>
                </a:p>
              </p:txBody>
            </p:sp>
          </mc:Choice>
          <mc:Fallback xmlns="">
            <p:sp>
              <p:nvSpPr>
                <p:cNvPr id="35" name="직사각형 34"/>
                <p:cNvSpPr>
                  <a:spLocks noRot="1" noChangeAspect="1" noMove="1" noResize="1" noEditPoints="1" noAdjustHandles="1" noChangeArrowheads="1" noChangeShapeType="1" noTextEdit="1"/>
                </p:cNvSpPr>
                <p:nvPr/>
              </p:nvSpPr>
              <p:spPr>
                <a:xfrm>
                  <a:off x="2796383" y="1435862"/>
                  <a:ext cx="430887" cy="455894"/>
                </a:xfrm>
                <a:prstGeom prst="rect">
                  <a:avLst/>
                </a:prstGeom>
                <a:blipFill>
                  <a:blip r:embed="rId7"/>
                  <a:stretch>
                    <a:fillRect/>
                  </a:stretch>
                </a:blipFill>
                <a:ln>
                  <a:noFill/>
                </a:ln>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36" name="표 35"/>
              <p:cNvGraphicFramePr>
                <a:graphicFrameLocks noGrp="1"/>
              </p:cNvGraphicFramePr>
              <p:nvPr>
                <p:extLst/>
              </p:nvPr>
            </p:nvGraphicFramePr>
            <p:xfrm>
              <a:off x="6853072" y="2129722"/>
              <a:ext cx="5063947" cy="2373378"/>
            </p:xfrm>
            <a:graphic>
              <a:graphicData uri="http://schemas.openxmlformats.org/drawingml/2006/table">
                <a:tbl>
                  <a:tblPr firstRow="1" bandRow="1">
                    <a:tableStyleId>{5C22544A-7EE6-4342-B048-85BDC9FD1C3A}</a:tableStyleId>
                  </a:tblPr>
                  <a:tblGrid>
                    <a:gridCol w="1802587">
                      <a:extLst>
                        <a:ext uri="{9D8B030D-6E8A-4147-A177-3AD203B41FA5}">
                          <a16:colId xmlns:a16="http://schemas.microsoft.com/office/drawing/2014/main" val="1622483521"/>
                        </a:ext>
                      </a:extLst>
                    </a:gridCol>
                    <a:gridCol w="1298899">
                      <a:extLst>
                        <a:ext uri="{9D8B030D-6E8A-4147-A177-3AD203B41FA5}">
                          <a16:colId xmlns:a16="http://schemas.microsoft.com/office/drawing/2014/main" val="955742622"/>
                        </a:ext>
                      </a:extLst>
                    </a:gridCol>
                    <a:gridCol w="1962461">
                      <a:extLst>
                        <a:ext uri="{9D8B030D-6E8A-4147-A177-3AD203B41FA5}">
                          <a16:colId xmlns:a16="http://schemas.microsoft.com/office/drawing/2014/main" val="505095530"/>
                        </a:ext>
                      </a:extLst>
                    </a:gridCol>
                  </a:tblGrid>
                  <a:tr h="395563">
                    <a:tc>
                      <a:txBody>
                        <a:bodyPr/>
                        <a:lstStyle/>
                        <a:p>
                          <a:pPr algn="ctr" latinLnBrk="1"/>
                          <a:r>
                            <a:rPr kumimoji="0" lang="en-US" altLang="ko-KR" sz="19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Band index </a:t>
                          </a:r>
                          <a14:m>
                            <m:oMath xmlns:m="http://schemas.openxmlformats.org/officeDocument/2006/math">
                              <m:r>
                                <a:rPr kumimoji="0" lang="en-US" altLang="ko-KR" sz="1900" b="1"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altLang="ko-KR" sz="19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𝒏</m:t>
                              </m:r>
                              <m:r>
                                <a:rPr kumimoji="0" lang="en-US" altLang="ko-KR" sz="1900" b="1"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endParaRPr lang="ko-KR" altLang="en-US" sz="1700" dirty="0">
                            <a:latin typeface="Cambria Math" panose="02040503050406030204" pitchFamily="18" charset="0"/>
                          </a:endParaRP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14:m>
                            <m:oMathPara xmlns:m="http://schemas.openxmlformats.org/officeDocument/2006/math">
                              <m:oMathParaPr>
                                <m:jc m:val="centerGroup"/>
                              </m:oMathParaPr>
                              <m:oMath xmlns:m="http://schemas.openxmlformats.org/officeDocument/2006/math">
                                <m:sSub>
                                  <m:sSubPr>
                                    <m:ctrlPr>
                                      <a:rPr lang="en-US" altLang="ko-KR" sz="1700" b="1" i="1" smtClean="0">
                                        <a:solidFill>
                                          <a:schemeClr val="tx1"/>
                                        </a:solidFill>
                                        <a:latin typeface="Cambria Math" panose="02040503050406030204" pitchFamily="18" charset="0"/>
                                      </a:rPr>
                                    </m:ctrlPr>
                                  </m:sSubPr>
                                  <m:e>
                                    <m:r>
                                      <a:rPr lang="en-US" altLang="ko-KR" sz="1700" b="1" i="1" smtClean="0">
                                        <a:solidFill>
                                          <a:schemeClr val="tx1"/>
                                        </a:solidFill>
                                        <a:latin typeface="Cambria Math" panose="02040503050406030204" pitchFamily="18" charset="0"/>
                                      </a:rPr>
                                      <m:t>𝜺</m:t>
                                    </m:r>
                                  </m:e>
                                  <m:sub>
                                    <m:r>
                                      <a:rPr lang="en-US" altLang="ko-KR" sz="1700" b="1" i="1" smtClean="0">
                                        <a:solidFill>
                                          <a:schemeClr val="tx1"/>
                                        </a:solidFill>
                                        <a:latin typeface="Cambria Math" panose="02040503050406030204" pitchFamily="18" charset="0"/>
                                      </a:rPr>
                                      <m:t>𝒏</m:t>
                                    </m:r>
                                  </m:sub>
                                </m:sSub>
                                <m:r>
                                  <a:rPr lang="en-US" altLang="ko-KR" sz="1700" b="1" i="1" smtClean="0">
                                    <a:solidFill>
                                      <a:schemeClr val="tx1"/>
                                    </a:solidFill>
                                    <a:latin typeface="Cambria Math" panose="02040503050406030204" pitchFamily="18" charset="0"/>
                                  </a:rPr>
                                  <m:t>(</m:t>
                                </m:r>
                                <m:r>
                                  <a:rPr lang="en-US" altLang="ko-KR" sz="1700" b="1" i="1" smtClean="0">
                                    <a:solidFill>
                                      <a:schemeClr val="tx1"/>
                                    </a:solidFill>
                                    <a:latin typeface="Cambria Math" panose="02040503050406030204" pitchFamily="18" charset="0"/>
                                  </a:rPr>
                                  <m:t>𝒌</m:t>
                                </m:r>
                                <m:r>
                                  <a:rPr lang="en-US" altLang="ko-KR" sz="1700" b="1" i="1" smtClean="0">
                                    <a:solidFill>
                                      <a:schemeClr val="tx1"/>
                                    </a:solidFill>
                                    <a:latin typeface="Cambria Math" panose="02040503050406030204" pitchFamily="18" charset="0"/>
                                  </a:rPr>
                                  <m:t>)</m:t>
                                </m:r>
                              </m:oMath>
                            </m:oMathPara>
                          </a14:m>
                          <a:endParaRPr lang="ko-KR" altLang="en-US" sz="1700" b="1" dirty="0">
                            <a:solidFill>
                              <a:schemeClr val="tx1"/>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altLang="ko-KR" sz="1700" b="1" i="1" smtClean="0">
                                        <a:solidFill>
                                          <a:schemeClr val="tx1"/>
                                        </a:solidFill>
                                        <a:latin typeface="Cambria Math" panose="02040503050406030204" pitchFamily="18" charset="0"/>
                                      </a:rPr>
                                    </m:ctrlPr>
                                  </m:sSubSupPr>
                                  <m:e>
                                    <m:r>
                                      <a:rPr lang="en-US" altLang="ko-KR" sz="1700" b="1" i="1" smtClean="0">
                                        <a:solidFill>
                                          <a:schemeClr val="tx1"/>
                                        </a:solidFill>
                                        <a:latin typeface="Cambria Math" panose="02040503050406030204" pitchFamily="18" charset="0"/>
                                      </a:rPr>
                                      <m:t>𝝌</m:t>
                                    </m:r>
                                  </m:e>
                                  <m:sub>
                                    <m:r>
                                      <a:rPr lang="en-US" altLang="ko-KR" sz="1700" b="1" i="1" smtClean="0">
                                        <a:solidFill>
                                          <a:schemeClr val="tx1"/>
                                        </a:solidFill>
                                        <a:latin typeface="Cambria Math" panose="02040503050406030204" pitchFamily="18" charset="0"/>
                                      </a:rPr>
                                      <m:t>𝒊𝒋</m:t>
                                    </m:r>
                                  </m:sub>
                                  <m:sup>
                                    <m:r>
                                      <a:rPr lang="en-US" altLang="ko-KR" sz="1700" b="1" i="1" smtClean="0">
                                        <a:solidFill>
                                          <a:schemeClr val="tx1"/>
                                        </a:solidFill>
                                        <a:latin typeface="Cambria Math" panose="02040503050406030204" pitchFamily="18" charset="0"/>
                                      </a:rPr>
                                      <m:t>𝒏𝒎</m:t>
                                    </m:r>
                                  </m:sup>
                                </m:sSubSup>
                                <m:r>
                                  <a:rPr lang="en-US" altLang="ko-KR" sz="1700" b="1" i="1" smtClean="0">
                                    <a:solidFill>
                                      <a:schemeClr val="tx1"/>
                                    </a:solidFill>
                                    <a:latin typeface="Cambria Math" panose="02040503050406030204" pitchFamily="18" charset="0"/>
                                  </a:rPr>
                                  <m:t>(</m:t>
                                </m:r>
                                <m:r>
                                  <a:rPr lang="en-US" altLang="ko-KR" sz="1700" b="1" i="1" smtClean="0">
                                    <a:solidFill>
                                      <a:schemeClr val="tx1"/>
                                    </a:solidFill>
                                    <a:latin typeface="Cambria Math" panose="02040503050406030204" pitchFamily="18" charset="0"/>
                                  </a:rPr>
                                  <m:t>𝒌</m:t>
                                </m:r>
                                <m:r>
                                  <a:rPr lang="en-US" altLang="ko-KR" sz="1700" b="1" i="1" smtClean="0">
                                    <a:solidFill>
                                      <a:schemeClr val="tx1"/>
                                    </a:solidFill>
                                    <a:latin typeface="Cambria Math" panose="02040503050406030204" pitchFamily="18" charset="0"/>
                                  </a:rPr>
                                  <m:t>)</m:t>
                                </m:r>
                              </m:oMath>
                            </m:oMathPara>
                          </a14:m>
                          <a:endParaRPr lang="ko-KR" altLang="en-US" sz="1700" b="1" dirty="0">
                            <a:solidFill>
                              <a:schemeClr val="tx1"/>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765932"/>
                      </a:ext>
                    </a:extLst>
                  </a:tr>
                  <a:tr h="395563">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700" dirty="0">
                              <a:latin typeface="Cambria Math" panose="02040503050406030204" pitchFamily="18" charset="0"/>
                            </a:rPr>
                            <a:t>fb</a:t>
                          </a:r>
                          <a:endParaRPr lang="ko-KR" altLang="en-US" sz="1700" dirty="0">
                            <a:latin typeface="Cambria Math" panose="02040503050406030204" pitchFamily="18" charset="0"/>
                          </a:endParaRP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700" b="0" i="1" smtClean="0">
                                    <a:solidFill>
                                      <a:schemeClr val="tx1"/>
                                    </a:solidFill>
                                    <a:latin typeface="Cambria Math" panose="02040503050406030204" pitchFamily="18" charset="0"/>
                                  </a:rPr>
                                  <m:t>0</m:t>
                                </m:r>
                              </m:oMath>
                            </m:oMathPara>
                          </a14:m>
                          <a:endParaRPr lang="ko-KR" altLang="en-US" sz="1700" b="0" dirty="0">
                            <a:solidFill>
                              <a:schemeClr val="tx1"/>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endParaRPr lang="ko-KR" altLang="en-US" sz="1700" dirty="0">
                            <a:solidFill>
                              <a:schemeClr val="tx1"/>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445091"/>
                      </a:ext>
                    </a:extLst>
                  </a:tr>
                  <a:tr h="395563">
                    <a:tc>
                      <a:txBody>
                        <a:bodyPr/>
                        <a:lstStyle/>
                        <a:p>
                          <a:pPr algn="ctr" latinLnBrk="1"/>
                          <a14:m>
                            <m:oMathPara xmlns:m="http://schemas.openxmlformats.org/officeDocument/2006/math">
                              <m:oMathParaPr>
                                <m:jc m:val="centerGroup"/>
                              </m:oMathParaPr>
                              <m:oMath xmlns:m="http://schemas.openxmlformats.org/officeDocument/2006/math">
                                <m:r>
                                  <a:rPr lang="en-US" altLang="ko-KR" sz="1700" b="0" i="1" dirty="0" smtClean="0">
                                    <a:solidFill>
                                      <a:srgbClr val="0070C0"/>
                                    </a:solidFill>
                                    <a:latin typeface="Cambria Math" panose="02040503050406030204" pitchFamily="18" charset="0"/>
                                  </a:rPr>
                                  <m:t>𝑎</m:t>
                                </m:r>
                              </m:oMath>
                            </m:oMathPara>
                          </a14:m>
                          <a:endParaRPr lang="ko-KR" altLang="en-US" sz="1700" dirty="0">
                            <a:solidFill>
                              <a:srgbClr val="0070C0"/>
                            </a:solidFill>
                            <a:latin typeface="Cambria Math" panose="02040503050406030204" pitchFamily="18" charset="0"/>
                          </a:endParaRP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14:m>
                            <m:oMathPara xmlns:m="http://schemas.openxmlformats.org/officeDocument/2006/math">
                              <m:oMathParaPr>
                                <m:jc m:val="centerGroup"/>
                              </m:oMathParaPr>
                              <m:oMath xmlns:m="http://schemas.openxmlformats.org/officeDocument/2006/math">
                                <m:sSub>
                                  <m:sSubPr>
                                    <m:ctrlPr>
                                      <a:rPr lang="en-US" altLang="ko-KR" sz="1700" b="0" i="1" smtClean="0">
                                        <a:solidFill>
                                          <a:srgbClr val="0070C0"/>
                                        </a:solidFill>
                                        <a:latin typeface="Cambria Math" panose="02040503050406030204" pitchFamily="18" charset="0"/>
                                      </a:rPr>
                                    </m:ctrlPr>
                                  </m:sSubPr>
                                  <m:e>
                                    <m:r>
                                      <a:rPr lang="en-US" altLang="ko-KR" sz="1700" b="0" i="1" smtClean="0">
                                        <a:solidFill>
                                          <a:srgbClr val="0070C0"/>
                                        </a:solidFill>
                                        <a:latin typeface="Cambria Math" panose="02040503050406030204" pitchFamily="18" charset="0"/>
                                      </a:rPr>
                                      <m:t>𝜀</m:t>
                                    </m:r>
                                  </m:e>
                                  <m:sub>
                                    <m:r>
                                      <a:rPr lang="en-US" altLang="ko-KR" sz="1700" b="0" i="1" dirty="0" smtClean="0">
                                        <a:solidFill>
                                          <a:srgbClr val="0070C0"/>
                                        </a:solidFill>
                                        <a:latin typeface="Cambria Math" panose="02040503050406030204" pitchFamily="18" charset="0"/>
                                      </a:rPr>
                                      <m:t>𝑎</m:t>
                                    </m:r>
                                    <m:r>
                                      <m:rPr>
                                        <m:nor/>
                                      </m:rPr>
                                      <a:rPr lang="ko-KR" altLang="en-US" sz="1700" dirty="0">
                                        <a:solidFill>
                                          <a:srgbClr val="0070C0"/>
                                        </a:solidFill>
                                        <a:latin typeface="Cambria Math" panose="02040503050406030204" pitchFamily="18" charset="0"/>
                                      </a:rPr>
                                      <m:t> </m:t>
                                    </m:r>
                                  </m:sub>
                                </m:sSub>
                                <m:r>
                                  <a:rPr lang="en-US" altLang="ko-KR" sz="1700" b="0" i="1" smtClean="0">
                                    <a:solidFill>
                                      <a:srgbClr val="0070C0"/>
                                    </a:solidFill>
                                    <a:latin typeface="Cambria Math" panose="02040503050406030204" pitchFamily="18" charset="0"/>
                                  </a:rPr>
                                  <m:t>(</m:t>
                                </m:r>
                                <m:r>
                                  <a:rPr lang="en-US" altLang="ko-KR" sz="1700" b="1" i="1" smtClean="0">
                                    <a:solidFill>
                                      <a:srgbClr val="0070C0"/>
                                    </a:solidFill>
                                    <a:latin typeface="Cambria Math" panose="02040503050406030204" pitchFamily="18" charset="0"/>
                                  </a:rPr>
                                  <m:t>𝒌</m:t>
                                </m:r>
                                <m:r>
                                  <a:rPr lang="en-US" altLang="ko-KR" sz="1700" b="0" i="1" smtClean="0">
                                    <a:solidFill>
                                      <a:srgbClr val="0070C0"/>
                                    </a:solidFill>
                                    <a:latin typeface="Cambria Math" panose="02040503050406030204" pitchFamily="18" charset="0"/>
                                  </a:rPr>
                                  <m:t>)</m:t>
                                </m:r>
                              </m:oMath>
                            </m:oMathPara>
                          </a14:m>
                          <a:endParaRPr lang="ko-KR" altLang="en-US" sz="1700" dirty="0">
                            <a:solidFill>
                              <a:srgbClr val="0070C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700" b="0" i="1" smtClean="0">
                                        <a:solidFill>
                                          <a:srgbClr val="0070C0"/>
                                        </a:solidFill>
                                        <a:latin typeface="Cambria Math" panose="02040503050406030204" pitchFamily="18" charset="0"/>
                                      </a:rPr>
                                    </m:ctrlPr>
                                  </m:sSubPr>
                                  <m:e>
                                    <m:r>
                                      <a:rPr lang="en-US" altLang="ko-KR" sz="1700" b="0" i="1" smtClean="0">
                                        <a:solidFill>
                                          <a:srgbClr val="0070C0"/>
                                        </a:solidFill>
                                        <a:latin typeface="Cambria Math" panose="02040503050406030204" pitchFamily="18" charset="0"/>
                                      </a:rPr>
                                      <m:t>𝜒</m:t>
                                    </m:r>
                                  </m:e>
                                  <m:sub>
                                    <m:r>
                                      <a:rPr lang="en-US" altLang="ko-KR" sz="1700" b="0" i="1" smtClean="0">
                                        <a:solidFill>
                                          <a:srgbClr val="0070C0"/>
                                        </a:solidFill>
                                        <a:latin typeface="Cambria Math" panose="02040503050406030204" pitchFamily="18" charset="0"/>
                                      </a:rPr>
                                      <m:t>𝑎</m:t>
                                    </m:r>
                                  </m:sub>
                                </m:sSub>
                                <m:r>
                                  <a:rPr lang="en-US" altLang="ko-KR" sz="1700" b="0" i="1" smtClean="0">
                                    <a:solidFill>
                                      <a:srgbClr val="0070C0"/>
                                    </a:solidFill>
                                    <a:latin typeface="Cambria Math" panose="02040503050406030204" pitchFamily="18" charset="0"/>
                                  </a:rPr>
                                  <m:t>(</m:t>
                                </m:r>
                                <m:r>
                                  <a:rPr lang="en-US" altLang="ko-KR" sz="1700" b="1" i="1" smtClean="0">
                                    <a:solidFill>
                                      <a:srgbClr val="0070C0"/>
                                    </a:solidFill>
                                    <a:latin typeface="Cambria Math" panose="02040503050406030204" pitchFamily="18" charset="0"/>
                                  </a:rPr>
                                  <m:t>𝒌</m:t>
                                </m:r>
                                <m:r>
                                  <a:rPr lang="en-US" altLang="ko-KR" sz="1700" b="0" i="1" smtClean="0">
                                    <a:solidFill>
                                      <a:srgbClr val="0070C0"/>
                                    </a:solidFill>
                                    <a:latin typeface="Cambria Math" panose="02040503050406030204" pitchFamily="18" charset="0"/>
                                  </a:rPr>
                                  <m:t>)</m:t>
                                </m:r>
                              </m:oMath>
                            </m:oMathPara>
                          </a14:m>
                          <a:endParaRPr lang="ko-KR" altLang="en-US" sz="1700" b="0" dirty="0">
                            <a:solidFill>
                              <a:srgbClr val="0070C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0067023"/>
                      </a:ext>
                    </a:extLst>
                  </a:tr>
                  <a:tr h="395563">
                    <a:tc>
                      <a:txBody>
                        <a:bodyPr/>
                        <a:lstStyle/>
                        <a:p>
                          <a:pPr algn="ctr" latinLnBrk="1"/>
                          <a14:m>
                            <m:oMathPara xmlns:m="http://schemas.openxmlformats.org/officeDocument/2006/math">
                              <m:oMathParaPr>
                                <m:jc m:val="centerGroup"/>
                              </m:oMathParaPr>
                              <m:oMath xmlns:m="http://schemas.openxmlformats.org/officeDocument/2006/math">
                                <m:r>
                                  <a:rPr lang="en-US" altLang="ko-KR" sz="1700" b="0" i="1" smtClean="0">
                                    <a:solidFill>
                                      <a:srgbClr val="0070C0"/>
                                    </a:solidFill>
                                    <a:latin typeface="Cambria Math" panose="02040503050406030204" pitchFamily="18" charset="0"/>
                                  </a:rPr>
                                  <m:t>𝛼</m:t>
                                </m:r>
                              </m:oMath>
                            </m:oMathPara>
                          </a14:m>
                          <a:endParaRPr lang="ko-KR" altLang="en-US" sz="1700" dirty="0">
                            <a:solidFill>
                              <a:srgbClr val="0070C0"/>
                            </a:solidFill>
                            <a:latin typeface="Cambria Math" panose="02040503050406030204" pitchFamily="18" charset="0"/>
                          </a:endParaRP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700" b="0" i="1" smtClean="0">
                                    <a:solidFill>
                                      <a:srgbClr val="0070C0"/>
                                    </a:solidFill>
                                    <a:latin typeface="Cambria Math" panose="02040503050406030204" pitchFamily="18" charset="0"/>
                                  </a:rPr>
                                  <m:t>−</m:t>
                                </m:r>
                                <m:sSub>
                                  <m:sSubPr>
                                    <m:ctrlPr>
                                      <a:rPr lang="en-US" altLang="ko-KR" sz="1700" b="0" i="1" smtClean="0">
                                        <a:solidFill>
                                          <a:srgbClr val="0070C0"/>
                                        </a:solidFill>
                                        <a:latin typeface="Cambria Math" panose="02040503050406030204" pitchFamily="18" charset="0"/>
                                      </a:rPr>
                                    </m:ctrlPr>
                                  </m:sSubPr>
                                  <m:e>
                                    <m:r>
                                      <a:rPr lang="en-US" altLang="ko-KR" sz="1700" b="0" i="1" smtClean="0">
                                        <a:solidFill>
                                          <a:srgbClr val="0070C0"/>
                                        </a:solidFill>
                                        <a:latin typeface="Cambria Math" panose="02040503050406030204" pitchFamily="18" charset="0"/>
                                      </a:rPr>
                                      <m:t>𝜀</m:t>
                                    </m:r>
                                  </m:e>
                                  <m:sub>
                                    <m:r>
                                      <a:rPr lang="en-US" altLang="ko-KR" sz="1700" b="0" i="1" dirty="0" smtClean="0">
                                        <a:solidFill>
                                          <a:srgbClr val="0070C0"/>
                                        </a:solidFill>
                                        <a:latin typeface="Cambria Math" panose="02040503050406030204" pitchFamily="18" charset="0"/>
                                      </a:rPr>
                                      <m:t>𝑎</m:t>
                                    </m:r>
                                    <m:r>
                                      <m:rPr>
                                        <m:nor/>
                                      </m:rPr>
                                      <a:rPr lang="ko-KR" altLang="en-US" sz="1700" dirty="0">
                                        <a:solidFill>
                                          <a:srgbClr val="0070C0"/>
                                        </a:solidFill>
                                        <a:latin typeface="Cambria Math" panose="02040503050406030204" pitchFamily="18" charset="0"/>
                                      </a:rPr>
                                      <m:t> </m:t>
                                    </m:r>
                                  </m:sub>
                                </m:sSub>
                                <m:r>
                                  <a:rPr lang="en-US" altLang="ko-KR" sz="1700" b="0" i="1" smtClean="0">
                                    <a:solidFill>
                                      <a:srgbClr val="0070C0"/>
                                    </a:solidFill>
                                    <a:latin typeface="Cambria Math" panose="02040503050406030204" pitchFamily="18" charset="0"/>
                                  </a:rPr>
                                  <m:t>(</m:t>
                                </m:r>
                                <m:r>
                                  <a:rPr lang="en-US" altLang="ko-KR" sz="1700" b="1" i="1" smtClean="0">
                                    <a:solidFill>
                                      <a:srgbClr val="0070C0"/>
                                    </a:solidFill>
                                    <a:latin typeface="Cambria Math" panose="02040503050406030204" pitchFamily="18" charset="0"/>
                                  </a:rPr>
                                  <m:t>𝒌</m:t>
                                </m:r>
                                <m:r>
                                  <a:rPr lang="en-US" altLang="ko-KR" sz="1700" b="0" i="1" smtClean="0">
                                    <a:solidFill>
                                      <a:srgbClr val="0070C0"/>
                                    </a:solidFill>
                                    <a:latin typeface="Cambria Math" panose="02040503050406030204" pitchFamily="18" charset="0"/>
                                  </a:rPr>
                                  <m:t>)</m:t>
                                </m:r>
                              </m:oMath>
                            </m:oMathPara>
                          </a14:m>
                          <a:endParaRPr lang="ko-KR" altLang="en-US" sz="1700" dirty="0">
                            <a:solidFill>
                              <a:srgbClr val="0070C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700" b="0" i="1" smtClean="0">
                                        <a:solidFill>
                                          <a:srgbClr val="0070C0"/>
                                        </a:solidFill>
                                        <a:latin typeface="Cambria Math" panose="02040503050406030204" pitchFamily="18" charset="0"/>
                                      </a:rPr>
                                    </m:ctrlPr>
                                  </m:sSubPr>
                                  <m:e>
                                    <m:r>
                                      <a:rPr lang="en-US" altLang="ko-KR" sz="1700" b="0" i="1" smtClean="0">
                                        <a:solidFill>
                                          <a:srgbClr val="0070C0"/>
                                        </a:solidFill>
                                        <a:latin typeface="Cambria Math" panose="02040503050406030204" pitchFamily="18" charset="0"/>
                                      </a:rPr>
                                      <m:t>𝜒</m:t>
                                    </m:r>
                                  </m:e>
                                  <m:sub>
                                    <m:r>
                                      <a:rPr lang="en-US" altLang="ko-KR" sz="1700" b="0" i="1" smtClean="0">
                                        <a:solidFill>
                                          <a:srgbClr val="0070C0"/>
                                        </a:solidFill>
                                        <a:latin typeface="Cambria Math" panose="02040503050406030204" pitchFamily="18" charset="0"/>
                                      </a:rPr>
                                      <m:t>𝑎</m:t>
                                    </m:r>
                                  </m:sub>
                                </m:sSub>
                                <m:r>
                                  <a:rPr lang="en-US" altLang="ko-KR" sz="1700" b="0" i="1" smtClean="0">
                                    <a:solidFill>
                                      <a:srgbClr val="0070C0"/>
                                    </a:solidFill>
                                    <a:latin typeface="Cambria Math" panose="02040503050406030204" pitchFamily="18" charset="0"/>
                                  </a:rPr>
                                  <m:t>(</m:t>
                                </m:r>
                                <m:r>
                                  <a:rPr lang="en-US" altLang="ko-KR" sz="1700" b="1" i="1" smtClean="0">
                                    <a:solidFill>
                                      <a:srgbClr val="0070C0"/>
                                    </a:solidFill>
                                    <a:latin typeface="Cambria Math" panose="02040503050406030204" pitchFamily="18" charset="0"/>
                                  </a:rPr>
                                  <m:t>𝒌</m:t>
                                </m:r>
                                <m:r>
                                  <a:rPr lang="en-US" altLang="ko-KR" sz="1700" b="0" i="1" smtClean="0">
                                    <a:solidFill>
                                      <a:srgbClr val="0070C0"/>
                                    </a:solidFill>
                                    <a:latin typeface="Cambria Math" panose="02040503050406030204" pitchFamily="18" charset="0"/>
                                  </a:rPr>
                                  <m:t>)</m:t>
                                </m:r>
                              </m:oMath>
                            </m:oMathPara>
                          </a14:m>
                          <a:endParaRPr lang="ko-KR" altLang="en-US" sz="1700" b="0" dirty="0">
                            <a:solidFill>
                              <a:srgbClr val="0070C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969806"/>
                      </a:ext>
                    </a:extLst>
                  </a:tr>
                  <a:tr h="395563">
                    <a:tc>
                      <a:txBody>
                        <a:bodyPr/>
                        <a:lstStyle/>
                        <a:p>
                          <a:pPr algn="ctr" latinLnBrk="1"/>
                          <a14:m>
                            <m:oMathPara xmlns:m="http://schemas.openxmlformats.org/officeDocument/2006/math">
                              <m:oMathParaPr>
                                <m:jc m:val="centerGroup"/>
                              </m:oMathParaPr>
                              <m:oMath xmlns:m="http://schemas.openxmlformats.org/officeDocument/2006/math">
                                <m:r>
                                  <a:rPr lang="en-US" altLang="ko-KR" sz="1700" b="0" i="1" dirty="0" smtClean="0">
                                    <a:solidFill>
                                      <a:srgbClr val="C00000"/>
                                    </a:solidFill>
                                    <a:latin typeface="Cambria Math" panose="02040503050406030204" pitchFamily="18" charset="0"/>
                                  </a:rPr>
                                  <m:t>𝑏</m:t>
                                </m:r>
                              </m:oMath>
                            </m:oMathPara>
                          </a14:m>
                          <a:endParaRPr lang="ko-KR" altLang="en-US" sz="1700" dirty="0">
                            <a:solidFill>
                              <a:srgbClr val="C00000"/>
                            </a:solidFill>
                            <a:latin typeface="Cambria Math" panose="02040503050406030204" pitchFamily="18" charset="0"/>
                          </a:endParaRP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14:m>
                            <m:oMathPara xmlns:m="http://schemas.openxmlformats.org/officeDocument/2006/math">
                              <m:oMathParaPr>
                                <m:jc m:val="centerGroup"/>
                              </m:oMathParaPr>
                              <m:oMath xmlns:m="http://schemas.openxmlformats.org/officeDocument/2006/math">
                                <m:sSub>
                                  <m:sSubPr>
                                    <m:ctrlPr>
                                      <a:rPr lang="en-US" altLang="ko-KR" sz="1700" b="0" i="1" smtClean="0">
                                        <a:solidFill>
                                          <a:srgbClr val="C00000"/>
                                        </a:solidFill>
                                        <a:latin typeface="Cambria Math" panose="02040503050406030204" pitchFamily="18" charset="0"/>
                                      </a:rPr>
                                    </m:ctrlPr>
                                  </m:sSubPr>
                                  <m:e>
                                    <m:r>
                                      <a:rPr lang="en-US" altLang="ko-KR" sz="1700" b="0" i="1" smtClean="0">
                                        <a:solidFill>
                                          <a:srgbClr val="C00000"/>
                                        </a:solidFill>
                                        <a:latin typeface="Cambria Math" panose="02040503050406030204" pitchFamily="18" charset="0"/>
                                      </a:rPr>
                                      <m:t>𝜀</m:t>
                                    </m:r>
                                  </m:e>
                                  <m:sub>
                                    <m:r>
                                      <a:rPr lang="en-US" altLang="ko-KR" sz="1700" b="0" i="1" smtClean="0">
                                        <a:solidFill>
                                          <a:srgbClr val="C00000"/>
                                        </a:solidFill>
                                        <a:latin typeface="Cambria Math" panose="02040503050406030204" pitchFamily="18" charset="0"/>
                                      </a:rPr>
                                      <m:t>𝑏</m:t>
                                    </m:r>
                                  </m:sub>
                                </m:sSub>
                                <m:r>
                                  <a:rPr lang="en-US" altLang="ko-KR" sz="1700" b="0" i="1" smtClean="0">
                                    <a:solidFill>
                                      <a:srgbClr val="C00000"/>
                                    </a:solidFill>
                                    <a:latin typeface="Cambria Math" panose="02040503050406030204" pitchFamily="18" charset="0"/>
                                  </a:rPr>
                                  <m:t>(</m:t>
                                </m:r>
                                <m:r>
                                  <a:rPr lang="en-US" altLang="ko-KR" sz="1700" b="1" i="1" smtClean="0">
                                    <a:solidFill>
                                      <a:srgbClr val="C00000"/>
                                    </a:solidFill>
                                    <a:latin typeface="Cambria Math" panose="02040503050406030204" pitchFamily="18" charset="0"/>
                                  </a:rPr>
                                  <m:t>𝒌</m:t>
                                </m:r>
                                <m:r>
                                  <a:rPr lang="en-US" altLang="ko-KR" sz="1700" b="0" i="1" smtClean="0">
                                    <a:solidFill>
                                      <a:srgbClr val="C00000"/>
                                    </a:solidFill>
                                    <a:latin typeface="Cambria Math" panose="02040503050406030204" pitchFamily="18" charset="0"/>
                                  </a:rPr>
                                  <m:t>)</m:t>
                                </m:r>
                              </m:oMath>
                            </m:oMathPara>
                          </a14:m>
                          <a:endParaRPr lang="ko-KR" altLang="en-US" sz="1700" dirty="0">
                            <a:solidFill>
                              <a:srgbClr val="C0000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700" b="0" i="1" smtClean="0">
                                        <a:solidFill>
                                          <a:srgbClr val="C00000"/>
                                        </a:solidFill>
                                        <a:latin typeface="Cambria Math" panose="02040503050406030204" pitchFamily="18" charset="0"/>
                                      </a:rPr>
                                    </m:ctrlPr>
                                  </m:sSubPr>
                                  <m:e>
                                    <m:r>
                                      <a:rPr lang="en-US" altLang="ko-KR" sz="1700" b="0" i="1" smtClean="0">
                                        <a:solidFill>
                                          <a:srgbClr val="C00000"/>
                                        </a:solidFill>
                                        <a:latin typeface="Cambria Math" panose="02040503050406030204" pitchFamily="18" charset="0"/>
                                      </a:rPr>
                                      <m:t>𝜒</m:t>
                                    </m:r>
                                  </m:e>
                                  <m:sub>
                                    <m:r>
                                      <a:rPr lang="en-US" altLang="ko-KR" sz="1700" b="0" i="1" smtClean="0">
                                        <a:solidFill>
                                          <a:srgbClr val="C00000"/>
                                        </a:solidFill>
                                        <a:latin typeface="Cambria Math" panose="02040503050406030204" pitchFamily="18" charset="0"/>
                                      </a:rPr>
                                      <m:t>𝑏</m:t>
                                    </m:r>
                                  </m:sub>
                                </m:sSub>
                                <m:r>
                                  <a:rPr lang="en-US" altLang="ko-KR" sz="1700" b="0" i="1" smtClean="0">
                                    <a:solidFill>
                                      <a:srgbClr val="C00000"/>
                                    </a:solidFill>
                                    <a:latin typeface="Cambria Math" panose="02040503050406030204" pitchFamily="18" charset="0"/>
                                  </a:rPr>
                                  <m:t>(</m:t>
                                </m:r>
                                <m:r>
                                  <a:rPr lang="en-US" altLang="ko-KR" sz="1700" b="1" i="1" smtClean="0">
                                    <a:solidFill>
                                      <a:srgbClr val="C00000"/>
                                    </a:solidFill>
                                    <a:latin typeface="Cambria Math" panose="02040503050406030204" pitchFamily="18" charset="0"/>
                                  </a:rPr>
                                  <m:t>𝒌</m:t>
                                </m:r>
                                <m:r>
                                  <a:rPr lang="en-US" altLang="ko-KR" sz="1700" b="0" i="1" smtClean="0">
                                    <a:solidFill>
                                      <a:srgbClr val="C00000"/>
                                    </a:solidFill>
                                    <a:latin typeface="Cambria Math" panose="02040503050406030204" pitchFamily="18" charset="0"/>
                                  </a:rPr>
                                  <m:t>)</m:t>
                                </m:r>
                              </m:oMath>
                            </m:oMathPara>
                          </a14:m>
                          <a:endParaRPr lang="ko-KR" altLang="en-US" sz="1700" b="0" dirty="0">
                            <a:solidFill>
                              <a:srgbClr val="C0000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723885"/>
                      </a:ext>
                    </a:extLst>
                  </a:tr>
                  <a:tr h="395563">
                    <a:tc>
                      <a:txBody>
                        <a:bodyPr/>
                        <a:lstStyle/>
                        <a:p>
                          <a:pPr algn="ctr" latinLnBrk="1"/>
                          <a14:m>
                            <m:oMathPara xmlns:m="http://schemas.openxmlformats.org/officeDocument/2006/math">
                              <m:oMathParaPr>
                                <m:jc m:val="centerGroup"/>
                              </m:oMathParaPr>
                              <m:oMath xmlns:m="http://schemas.openxmlformats.org/officeDocument/2006/math">
                                <m:r>
                                  <a:rPr lang="en-US" altLang="ko-KR" sz="1700" b="0" i="1" smtClean="0">
                                    <a:solidFill>
                                      <a:srgbClr val="C00000"/>
                                    </a:solidFill>
                                    <a:latin typeface="Cambria Math" panose="02040503050406030204" pitchFamily="18" charset="0"/>
                                  </a:rPr>
                                  <m:t>𝛽</m:t>
                                </m:r>
                              </m:oMath>
                            </m:oMathPara>
                          </a14:m>
                          <a:endParaRPr lang="ko-KR" altLang="en-US" sz="1700" dirty="0">
                            <a:solidFill>
                              <a:srgbClr val="C00000"/>
                            </a:solidFill>
                            <a:latin typeface="Cambria Math" panose="02040503050406030204" pitchFamily="18" charset="0"/>
                          </a:endParaRP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700" b="0" i="1" smtClean="0">
                                    <a:solidFill>
                                      <a:srgbClr val="C00000"/>
                                    </a:solidFill>
                                    <a:latin typeface="Cambria Math" panose="02040503050406030204" pitchFamily="18" charset="0"/>
                                  </a:rPr>
                                  <m:t>−</m:t>
                                </m:r>
                                <m:sSub>
                                  <m:sSubPr>
                                    <m:ctrlPr>
                                      <a:rPr lang="en-US" altLang="ko-KR" sz="1700" b="0" i="1" smtClean="0">
                                        <a:solidFill>
                                          <a:srgbClr val="C00000"/>
                                        </a:solidFill>
                                        <a:latin typeface="Cambria Math" panose="02040503050406030204" pitchFamily="18" charset="0"/>
                                      </a:rPr>
                                    </m:ctrlPr>
                                  </m:sSubPr>
                                  <m:e>
                                    <m:r>
                                      <a:rPr lang="en-US" altLang="ko-KR" sz="1700" b="0" i="1" smtClean="0">
                                        <a:solidFill>
                                          <a:srgbClr val="C00000"/>
                                        </a:solidFill>
                                        <a:latin typeface="Cambria Math" panose="02040503050406030204" pitchFamily="18" charset="0"/>
                                      </a:rPr>
                                      <m:t>𝜀</m:t>
                                    </m:r>
                                  </m:e>
                                  <m:sub>
                                    <m:r>
                                      <a:rPr lang="en-US" altLang="ko-KR" sz="1700" b="0" i="1" smtClean="0">
                                        <a:solidFill>
                                          <a:srgbClr val="C00000"/>
                                        </a:solidFill>
                                        <a:latin typeface="Cambria Math" panose="02040503050406030204" pitchFamily="18" charset="0"/>
                                      </a:rPr>
                                      <m:t>𝑏</m:t>
                                    </m:r>
                                  </m:sub>
                                </m:sSub>
                                <m:r>
                                  <a:rPr lang="en-US" altLang="ko-KR" sz="1700" b="0" i="1" smtClean="0">
                                    <a:solidFill>
                                      <a:srgbClr val="C00000"/>
                                    </a:solidFill>
                                    <a:latin typeface="Cambria Math" panose="02040503050406030204" pitchFamily="18" charset="0"/>
                                  </a:rPr>
                                  <m:t>(</m:t>
                                </m:r>
                                <m:r>
                                  <a:rPr lang="en-US" altLang="ko-KR" sz="1700" b="1" i="1" smtClean="0">
                                    <a:solidFill>
                                      <a:srgbClr val="C00000"/>
                                    </a:solidFill>
                                    <a:latin typeface="Cambria Math" panose="02040503050406030204" pitchFamily="18" charset="0"/>
                                  </a:rPr>
                                  <m:t>𝒌</m:t>
                                </m:r>
                                <m:r>
                                  <a:rPr lang="en-US" altLang="ko-KR" sz="1700" b="0" i="1" smtClean="0">
                                    <a:solidFill>
                                      <a:srgbClr val="C00000"/>
                                    </a:solidFill>
                                    <a:latin typeface="Cambria Math" panose="02040503050406030204" pitchFamily="18" charset="0"/>
                                  </a:rPr>
                                  <m:t>)</m:t>
                                </m:r>
                              </m:oMath>
                            </m:oMathPara>
                          </a14:m>
                          <a:endParaRPr lang="ko-KR" altLang="en-US" sz="1700" dirty="0">
                            <a:solidFill>
                              <a:srgbClr val="C0000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700" b="0" i="1" smtClean="0">
                                        <a:solidFill>
                                          <a:srgbClr val="C00000"/>
                                        </a:solidFill>
                                        <a:latin typeface="Cambria Math" panose="02040503050406030204" pitchFamily="18" charset="0"/>
                                      </a:rPr>
                                    </m:ctrlPr>
                                  </m:sSubPr>
                                  <m:e>
                                    <m:r>
                                      <a:rPr lang="en-US" altLang="ko-KR" sz="1700" b="0" i="1" smtClean="0">
                                        <a:solidFill>
                                          <a:srgbClr val="C00000"/>
                                        </a:solidFill>
                                        <a:latin typeface="Cambria Math" panose="02040503050406030204" pitchFamily="18" charset="0"/>
                                      </a:rPr>
                                      <m:t>𝜒</m:t>
                                    </m:r>
                                  </m:e>
                                  <m:sub>
                                    <m:r>
                                      <a:rPr lang="en-US" altLang="ko-KR" sz="1700" b="0" i="1" smtClean="0">
                                        <a:solidFill>
                                          <a:srgbClr val="C00000"/>
                                        </a:solidFill>
                                        <a:latin typeface="Cambria Math" panose="02040503050406030204" pitchFamily="18" charset="0"/>
                                      </a:rPr>
                                      <m:t>𝑏</m:t>
                                    </m:r>
                                  </m:sub>
                                </m:sSub>
                                <m:r>
                                  <a:rPr lang="en-US" altLang="ko-KR" sz="1700" b="0" i="1" smtClean="0">
                                    <a:solidFill>
                                      <a:srgbClr val="C00000"/>
                                    </a:solidFill>
                                    <a:latin typeface="Cambria Math" panose="02040503050406030204" pitchFamily="18" charset="0"/>
                                  </a:rPr>
                                  <m:t>(</m:t>
                                </m:r>
                                <m:r>
                                  <a:rPr lang="en-US" altLang="ko-KR" sz="1700" b="1" i="1" smtClean="0">
                                    <a:solidFill>
                                      <a:srgbClr val="C00000"/>
                                    </a:solidFill>
                                    <a:latin typeface="Cambria Math" panose="02040503050406030204" pitchFamily="18" charset="0"/>
                                  </a:rPr>
                                  <m:t>𝒌</m:t>
                                </m:r>
                                <m:r>
                                  <a:rPr lang="en-US" altLang="ko-KR" sz="1700" b="0" i="1" smtClean="0">
                                    <a:solidFill>
                                      <a:srgbClr val="C00000"/>
                                    </a:solidFill>
                                    <a:latin typeface="Cambria Math" panose="02040503050406030204" pitchFamily="18" charset="0"/>
                                  </a:rPr>
                                  <m:t>)</m:t>
                                </m:r>
                              </m:oMath>
                            </m:oMathPara>
                          </a14:m>
                          <a:endParaRPr lang="ko-KR" altLang="en-US" sz="1700" b="0" dirty="0">
                            <a:solidFill>
                              <a:srgbClr val="C00000"/>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7560347"/>
                      </a:ext>
                    </a:extLst>
                  </a:tr>
                </a:tbl>
              </a:graphicData>
            </a:graphic>
          </p:graphicFrame>
        </mc:Choice>
        <mc:Fallback xmlns="">
          <p:graphicFrame>
            <p:nvGraphicFramePr>
              <p:cNvPr id="36" name="표 35"/>
              <p:cNvGraphicFramePr>
                <a:graphicFrameLocks noGrp="1"/>
              </p:cNvGraphicFramePr>
              <p:nvPr>
                <p:extLst>
                  <p:ext uri="{D42A27DB-BD31-4B8C-83A1-F6EECF244321}">
                    <p14:modId xmlns:p14="http://schemas.microsoft.com/office/powerpoint/2010/main" val="1380052811"/>
                  </p:ext>
                </p:extLst>
              </p:nvPr>
            </p:nvGraphicFramePr>
            <p:xfrm>
              <a:off x="6853072" y="2129722"/>
              <a:ext cx="5063947" cy="2373378"/>
            </p:xfrm>
            <a:graphic>
              <a:graphicData uri="http://schemas.openxmlformats.org/drawingml/2006/table">
                <a:tbl>
                  <a:tblPr firstRow="1" bandRow="1">
                    <a:tableStyleId>{5C22544A-7EE6-4342-B048-85BDC9FD1C3A}</a:tableStyleId>
                  </a:tblPr>
                  <a:tblGrid>
                    <a:gridCol w="1802587">
                      <a:extLst>
                        <a:ext uri="{9D8B030D-6E8A-4147-A177-3AD203B41FA5}">
                          <a16:colId xmlns:a16="http://schemas.microsoft.com/office/drawing/2014/main" val="1622483521"/>
                        </a:ext>
                      </a:extLst>
                    </a:gridCol>
                    <a:gridCol w="1298899">
                      <a:extLst>
                        <a:ext uri="{9D8B030D-6E8A-4147-A177-3AD203B41FA5}">
                          <a16:colId xmlns:a16="http://schemas.microsoft.com/office/drawing/2014/main" val="955742622"/>
                        </a:ext>
                      </a:extLst>
                    </a:gridCol>
                    <a:gridCol w="1962461">
                      <a:extLst>
                        <a:ext uri="{9D8B030D-6E8A-4147-A177-3AD203B41FA5}">
                          <a16:colId xmlns:a16="http://schemas.microsoft.com/office/drawing/2014/main" val="505095530"/>
                        </a:ext>
                      </a:extLst>
                    </a:gridCol>
                  </a:tblGrid>
                  <a:tr h="395563">
                    <a:tc>
                      <a:txBody>
                        <a:bodyPr/>
                        <a:lstStyle/>
                        <a:p>
                          <a:endParaRPr lang="ko-K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t="-6154" r="-181081" b="-5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38967" t="-6154" r="-151643" b="-5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8075" t="-6154" r="-311" b="-503077"/>
                          </a:stretch>
                        </a:blipFill>
                      </a:tcPr>
                    </a:tc>
                    <a:extLst>
                      <a:ext uri="{0D108BD9-81ED-4DB2-BD59-A6C34878D82A}">
                        <a16:rowId xmlns:a16="http://schemas.microsoft.com/office/drawing/2014/main" val="3487765932"/>
                      </a:ext>
                    </a:extLst>
                  </a:tr>
                  <a:tr h="395563">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700" dirty="0">
                              <a:latin typeface="Cambria Math" panose="02040503050406030204" pitchFamily="18" charset="0"/>
                            </a:rPr>
                            <a:t>fb</a:t>
                          </a:r>
                          <a:endParaRPr lang="ko-KR" altLang="en-US" sz="1700" dirty="0">
                            <a:latin typeface="Cambria Math" panose="02040503050406030204" pitchFamily="18" charset="0"/>
                          </a:endParaRP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38967" t="-106154" r="-151643" b="-403077"/>
                          </a:stretch>
                        </a:blipFill>
                      </a:tcPr>
                    </a:tc>
                    <a:tc>
                      <a:txBody>
                        <a:bodyPr/>
                        <a:lstStyle/>
                        <a:p>
                          <a:pPr algn="ctr" latinLnBrk="1"/>
                          <a:endParaRPr lang="ko-KR" altLang="en-US" sz="1700" dirty="0">
                            <a:solidFill>
                              <a:schemeClr val="tx1"/>
                            </a:solidFill>
                            <a:latin typeface="Cambria Math" panose="02040503050406030204" pitchFamily="18" charset="0"/>
                          </a:endParaRP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445091"/>
                      </a:ext>
                    </a:extLst>
                  </a:tr>
                  <a:tr h="395563">
                    <a:tc>
                      <a:txBody>
                        <a:bodyPr/>
                        <a:lstStyle/>
                        <a:p>
                          <a:endParaRPr lang="ko-K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206154" r="-181081" b="-3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38967" t="-206154" r="-151643" b="-3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58075" t="-206154" r="-311" b="-303077"/>
                          </a:stretch>
                        </a:blipFill>
                      </a:tcPr>
                    </a:tc>
                    <a:extLst>
                      <a:ext uri="{0D108BD9-81ED-4DB2-BD59-A6C34878D82A}">
                        <a16:rowId xmlns:a16="http://schemas.microsoft.com/office/drawing/2014/main" val="1010067023"/>
                      </a:ext>
                    </a:extLst>
                  </a:tr>
                  <a:tr h="395563">
                    <a:tc>
                      <a:txBody>
                        <a:bodyPr/>
                        <a:lstStyle/>
                        <a:p>
                          <a:endParaRPr lang="ko-K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306154" r="-181081" b="-2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38967" t="-306154" r="-151643" b="-2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58075" t="-306154" r="-311" b="-203077"/>
                          </a:stretch>
                        </a:blipFill>
                      </a:tcPr>
                    </a:tc>
                    <a:extLst>
                      <a:ext uri="{0D108BD9-81ED-4DB2-BD59-A6C34878D82A}">
                        <a16:rowId xmlns:a16="http://schemas.microsoft.com/office/drawing/2014/main" val="4267969806"/>
                      </a:ext>
                    </a:extLst>
                  </a:tr>
                  <a:tr h="395563">
                    <a:tc>
                      <a:txBody>
                        <a:bodyPr/>
                        <a:lstStyle/>
                        <a:p>
                          <a:endParaRPr lang="ko-K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406154" r="-181081" b="-1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38967" t="-406154" r="-151643" b="-10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58075" t="-406154" r="-311" b="-103077"/>
                          </a:stretch>
                        </a:blipFill>
                      </a:tcPr>
                    </a:tc>
                    <a:extLst>
                      <a:ext uri="{0D108BD9-81ED-4DB2-BD59-A6C34878D82A}">
                        <a16:rowId xmlns:a16="http://schemas.microsoft.com/office/drawing/2014/main" val="181723885"/>
                      </a:ext>
                    </a:extLst>
                  </a:tr>
                  <a:tr h="395563">
                    <a:tc>
                      <a:txBody>
                        <a:bodyPr/>
                        <a:lstStyle/>
                        <a:p>
                          <a:endParaRPr lang="ko-KR"/>
                        </a:p>
                      </a:txBody>
                      <a:tcPr marL="97536" marR="97536" marT="48768" marB="4876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506154" r="-181081" b="-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38967" t="-506154" r="-151643" b="-3077"/>
                          </a:stretch>
                        </a:blipFill>
                      </a:tcPr>
                    </a:tc>
                    <a:tc>
                      <a:txBody>
                        <a:bodyPr/>
                        <a:lstStyle/>
                        <a:p>
                          <a:endParaRPr lang="ko-KR"/>
                        </a:p>
                      </a:txBody>
                      <a:tcPr marL="97536" marR="97536" marT="48768" marB="4876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58075" t="-506154" r="-311" b="-3077"/>
                          </a:stretch>
                        </a:blipFill>
                      </a:tcPr>
                    </a:tc>
                    <a:extLst>
                      <a:ext uri="{0D108BD9-81ED-4DB2-BD59-A6C34878D82A}">
                        <a16:rowId xmlns:a16="http://schemas.microsoft.com/office/drawing/2014/main" val="4257560347"/>
                      </a:ext>
                    </a:extLst>
                  </a:tr>
                </a:tbl>
              </a:graphicData>
            </a:graphic>
          </p:graphicFrame>
        </mc:Fallback>
      </mc:AlternateContent>
      <mc:AlternateContent xmlns:mc="http://schemas.openxmlformats.org/markup-compatibility/2006" xmlns:a14="http://schemas.microsoft.com/office/drawing/2010/main">
        <mc:Choice Requires="a14">
          <p:sp>
            <p:nvSpPr>
              <p:cNvPr id="37" name="직사각형 36"/>
              <p:cNvSpPr/>
              <p:nvPr/>
            </p:nvSpPr>
            <p:spPr>
              <a:xfrm>
                <a:off x="1210318" y="5222856"/>
                <a:ext cx="4069127"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𝐸</m:t>
                          </m:r>
                        </m:e>
                        <m:sub>
                          <m:r>
                            <m:rPr>
                              <m:sty m:val="p"/>
                            </m:rPr>
                            <a:rPr lang="en-US" altLang="ko-KR" sz="2133" b="0">
                              <a:latin typeface="Cambria Math" panose="02040503050406030204" pitchFamily="18" charset="0"/>
                            </a:rPr>
                            <m:t>fb</m:t>
                          </m:r>
                          <m:r>
                            <a:rPr lang="en-US" altLang="ko-KR" sz="2133" i="1">
                              <a:latin typeface="Cambria Math" panose="02040503050406030204" pitchFamily="18" charset="0"/>
                            </a:rPr>
                            <m:t>,</m:t>
                          </m:r>
                          <m:r>
                            <a:rPr lang="en-US" altLang="ko-KR" sz="2133" i="1">
                              <a:latin typeface="Cambria Math" panose="02040503050406030204" pitchFamily="18" charset="0"/>
                            </a:rPr>
                            <m:t>𝐵</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m:t>
                      </m:r>
                      <m:sSub>
                        <m:sSubPr>
                          <m:ctrlPr>
                            <a:rPr lang="en-US" altLang="ko-KR" sz="2133" i="1">
                              <a:latin typeface="Cambria Math" panose="02040503050406030204" pitchFamily="18" charset="0"/>
                            </a:rPr>
                          </m:ctrlPr>
                        </m:sSubPr>
                        <m:e>
                          <m:r>
                            <m:rPr>
                              <m:sty m:val="p"/>
                            </m:rPr>
                            <a:rPr lang="en-US" altLang="ko-KR" sz="2133">
                              <a:latin typeface="Cambria Math" panose="02040503050406030204" pitchFamily="18" charset="0"/>
                            </a:rPr>
                            <m:t>Σ</m:t>
                          </m:r>
                        </m:e>
                        <m:sub>
                          <m:r>
                            <a:rPr lang="en-US" altLang="ko-KR" sz="2133" i="1">
                              <a:latin typeface="Cambria Math" panose="02040503050406030204" pitchFamily="18" charset="0"/>
                            </a:rPr>
                            <m:t>𝑚</m:t>
                          </m:r>
                          <m:r>
                            <a:rPr lang="en-US" altLang="ko-KR" sz="2133" i="1">
                              <a:latin typeface="Cambria Math" panose="02040503050406030204" pitchFamily="18" charset="0"/>
                            </a:rPr>
                            <m:t>≠</m:t>
                          </m:r>
                          <m:r>
                            <m:rPr>
                              <m:sty m:val="p"/>
                            </m:rPr>
                            <a:rPr lang="en-US" altLang="ko-KR" sz="2133">
                              <a:latin typeface="Cambria Math" panose="02040503050406030204" pitchFamily="18" charset="0"/>
                            </a:rPr>
                            <m:t>fb</m:t>
                          </m:r>
                        </m:sub>
                      </m:sSub>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i="1">
                              <a:latin typeface="Cambria Math" panose="02040503050406030204" pitchFamily="18" charset="0"/>
                            </a:rPr>
                            <m:t>𝑚</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Sup>
                        <m:sSubSupPr>
                          <m:ctrlPr>
                            <a:rPr lang="en-US" altLang="ko-KR" sz="2133" i="1">
                              <a:latin typeface="Cambria Math" panose="02040503050406030204" pitchFamily="18" charset="0"/>
                            </a:rPr>
                          </m:ctrlPr>
                        </m:sSubSupPr>
                        <m:e>
                          <m:r>
                            <a:rPr lang="en-US" altLang="ko-KR" sz="2133" i="1">
                              <a:latin typeface="Cambria Math" panose="02040503050406030204" pitchFamily="18" charset="0"/>
                            </a:rPr>
                            <m:t>𝜒</m:t>
                          </m:r>
                        </m:e>
                        <m:sub>
                          <m:r>
                            <a:rPr lang="en-US" altLang="ko-KR" sz="2133" i="1">
                              <a:latin typeface="Cambria Math" panose="02040503050406030204" pitchFamily="18" charset="0"/>
                            </a:rPr>
                            <m:t>𝑥𝑦</m:t>
                          </m:r>
                        </m:sub>
                        <m:sup>
                          <m:r>
                            <m:rPr>
                              <m:sty m:val="p"/>
                            </m:rPr>
                            <a:rPr lang="en-US" altLang="ko-KR" sz="2133">
                              <a:latin typeface="Cambria Math" panose="02040503050406030204" pitchFamily="18" charset="0"/>
                            </a:rPr>
                            <m:t>fb</m:t>
                          </m:r>
                          <m:r>
                            <a:rPr lang="en-US" altLang="ko-KR" sz="2133" b="0" i="1">
                              <a:latin typeface="Cambria Math" panose="02040503050406030204" pitchFamily="18" charset="0"/>
                            </a:rPr>
                            <m:t>,</m:t>
                          </m:r>
                          <m:r>
                            <a:rPr lang="en-US" altLang="ko-KR" sz="2133" i="1">
                              <a:latin typeface="Cambria Math" panose="02040503050406030204" pitchFamily="18" charset="0"/>
                            </a:rPr>
                            <m:t>𝑚</m:t>
                          </m:r>
                        </m:sup>
                      </m:sSubSup>
                      <m:r>
                        <a:rPr lang="en-US" altLang="ko-KR" sz="2133" i="1">
                          <a:latin typeface="Cambria Math" panose="02040503050406030204" pitchFamily="18" charset="0"/>
                        </a:rPr>
                        <m:t>(</m:t>
                      </m:r>
                      <m:r>
                        <a:rPr lang="en-US" altLang="ko-KR" sz="2133" i="1">
                          <a:latin typeface="Cambria Math" panose="02040503050406030204" pitchFamily="18" charset="0"/>
                        </a:rPr>
                        <m:t>𝒌</m:t>
                      </m:r>
                      <m:r>
                        <a:rPr lang="en-US" altLang="ko-KR" sz="2133" i="1">
                          <a:latin typeface="Cambria Math" panose="02040503050406030204" pitchFamily="18" charset="0"/>
                        </a:rPr>
                        <m:t>)</m:t>
                      </m:r>
                    </m:oMath>
                  </m:oMathPara>
                </a14:m>
                <a:endParaRPr lang="ko-KR" altLang="en-US" sz="2133" dirty="0"/>
              </a:p>
            </p:txBody>
          </p:sp>
        </mc:Choice>
        <mc:Fallback xmlns="">
          <p:sp>
            <p:nvSpPr>
              <p:cNvPr id="37" name="직사각형 36"/>
              <p:cNvSpPr>
                <a:spLocks noRot="1" noChangeAspect="1" noMove="1" noResize="1" noEditPoints="1" noAdjustHandles="1" noChangeArrowheads="1" noChangeShapeType="1" noTextEdit="1"/>
              </p:cNvSpPr>
              <p:nvPr/>
            </p:nvSpPr>
            <p:spPr>
              <a:xfrm>
                <a:off x="1210318" y="5222856"/>
                <a:ext cx="4069127" cy="503984"/>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8" name="직사각형 37"/>
              <p:cNvSpPr/>
              <p:nvPr/>
            </p:nvSpPr>
            <p:spPr>
              <a:xfrm>
                <a:off x="1439414" y="6371235"/>
                <a:ext cx="7113758" cy="420564"/>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altLang="ko-KR" sz="2133" i="1">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b="0" i="1">
                              <a:latin typeface="Cambria Math" panose="02040503050406030204" pitchFamily="18" charset="0"/>
                            </a:rPr>
                            <m:t>𝑎</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b="0" i="1">
                              <a:latin typeface="Cambria Math" panose="02040503050406030204" pitchFamily="18" charset="0"/>
                            </a:rPr>
                            <m:t>𝑎</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b="0" i="1">
                              <a:latin typeface="Cambria Math" panose="02040503050406030204" pitchFamily="18" charset="0"/>
                            </a:rPr>
                            <m:t>𝑎</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b="0" i="1">
                              <a:latin typeface="Cambria Math" panose="02040503050406030204" pitchFamily="18" charset="0"/>
                            </a:rPr>
                            <m:t>𝑎</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b="0" i="1">
                              <a:latin typeface="Cambria Math" panose="02040503050406030204" pitchFamily="18" charset="0"/>
                            </a:rPr>
                            <m:t>𝑏</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b="0" i="1">
                              <a:latin typeface="Cambria Math" panose="02040503050406030204" pitchFamily="18" charset="0"/>
                            </a:rPr>
                            <m:t>𝑏</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b="0" i="1">
                              <a:latin typeface="Cambria Math" panose="02040503050406030204" pitchFamily="18" charset="0"/>
                            </a:rPr>
                            <m:t>𝑏</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b="0" i="1">
                              <a:latin typeface="Cambria Math" panose="02040503050406030204" pitchFamily="18" charset="0"/>
                            </a:rPr>
                            <m:t>𝑏</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oMath>
                  </m:oMathPara>
                </a14:m>
                <a:endParaRPr lang="ko-KR" altLang="en-US" sz="2133" i="1" dirty="0">
                  <a:latin typeface="Cambria Math" panose="02040503050406030204" pitchFamily="18" charset="0"/>
                </a:endParaRPr>
              </a:p>
            </p:txBody>
          </p:sp>
        </mc:Choice>
        <mc:Fallback xmlns="">
          <p:sp>
            <p:nvSpPr>
              <p:cNvPr id="38" name="직사각형 37"/>
              <p:cNvSpPr>
                <a:spLocks noRot="1" noChangeAspect="1" noMove="1" noResize="1" noEditPoints="1" noAdjustHandles="1" noChangeArrowheads="1" noChangeShapeType="1" noTextEdit="1"/>
              </p:cNvSpPr>
              <p:nvPr/>
            </p:nvSpPr>
            <p:spPr>
              <a:xfrm>
                <a:off x="1439414" y="6371235"/>
                <a:ext cx="7113758" cy="420564"/>
              </a:xfrm>
              <a:prstGeom prst="rect">
                <a:avLst/>
              </a:prstGeom>
              <a:blipFill>
                <a:blip r:embed="rId10"/>
                <a:stretch>
                  <a:fillRect b="-7246"/>
                </a:stretch>
              </a:blipFill>
            </p:spPr>
            <p:txBody>
              <a:bodyPr/>
              <a:lstStyle/>
              <a:p>
                <a:r>
                  <a:rPr lang="ko-KR" altLang="en-US">
                    <a:noFill/>
                  </a:rPr>
                  <a:t> </a:t>
                </a:r>
              </a:p>
            </p:txBody>
          </p:sp>
        </mc:Fallback>
      </mc:AlternateContent>
      <p:cxnSp>
        <p:nvCxnSpPr>
          <p:cNvPr id="39" name="직선 연결선 38"/>
          <p:cNvCxnSpPr/>
          <p:nvPr/>
        </p:nvCxnSpPr>
        <p:spPr>
          <a:xfrm flipH="1">
            <a:off x="1870870" y="6364109"/>
            <a:ext cx="1229418" cy="50596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직선 연결선 39"/>
          <p:cNvCxnSpPr/>
          <p:nvPr/>
        </p:nvCxnSpPr>
        <p:spPr>
          <a:xfrm flipH="1">
            <a:off x="3583882" y="6369083"/>
            <a:ext cx="1229418" cy="50596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직선 연결선 40"/>
          <p:cNvCxnSpPr/>
          <p:nvPr/>
        </p:nvCxnSpPr>
        <p:spPr>
          <a:xfrm flipH="1">
            <a:off x="5290876" y="6371236"/>
            <a:ext cx="1229418" cy="5059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직선 연결선 41"/>
          <p:cNvCxnSpPr/>
          <p:nvPr/>
        </p:nvCxnSpPr>
        <p:spPr>
          <a:xfrm flipH="1">
            <a:off x="6912369" y="6415237"/>
            <a:ext cx="1229418" cy="5059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자유형 1"/>
          <p:cNvSpPr/>
          <p:nvPr/>
        </p:nvSpPr>
        <p:spPr>
          <a:xfrm>
            <a:off x="2808575" y="2571492"/>
            <a:ext cx="443430" cy="1527078"/>
          </a:xfrm>
          <a:custGeom>
            <a:avLst/>
            <a:gdLst>
              <a:gd name="connsiteX0" fmla="*/ 415716 w 415716"/>
              <a:gd name="connsiteY0" fmla="*/ 0 h 1431636"/>
              <a:gd name="connsiteX1" fmla="*/ 79 w 415716"/>
              <a:gd name="connsiteY1" fmla="*/ 692727 h 1431636"/>
              <a:gd name="connsiteX2" fmla="*/ 388007 w 415716"/>
              <a:gd name="connsiteY2" fmla="*/ 1431636 h 1431636"/>
            </a:gdLst>
            <a:ahLst/>
            <a:cxnLst>
              <a:cxn ang="0">
                <a:pos x="connsiteX0" y="connsiteY0"/>
              </a:cxn>
              <a:cxn ang="0">
                <a:pos x="connsiteX1" y="connsiteY1"/>
              </a:cxn>
              <a:cxn ang="0">
                <a:pos x="connsiteX2" y="connsiteY2"/>
              </a:cxn>
            </a:cxnLst>
            <a:rect l="l" t="t" r="r" b="b"/>
            <a:pathLst>
              <a:path w="415716" h="1431636">
                <a:moveTo>
                  <a:pt x="415716" y="0"/>
                </a:moveTo>
                <a:cubicBezTo>
                  <a:pt x="210206" y="227060"/>
                  <a:pt x="4697" y="454121"/>
                  <a:pt x="79" y="692727"/>
                </a:cubicBezTo>
                <a:cubicBezTo>
                  <a:pt x="-4539" y="931333"/>
                  <a:pt x="191734" y="1181484"/>
                  <a:pt x="388007" y="1431636"/>
                </a:cubicBezTo>
              </a:path>
            </a:pathLst>
          </a:custGeom>
          <a:noFill/>
          <a:ln w="28575">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560"/>
          </a:p>
        </p:txBody>
      </p:sp>
      <mc:AlternateContent xmlns:mc="http://schemas.openxmlformats.org/markup-compatibility/2006" xmlns:a14="http://schemas.microsoft.com/office/drawing/2010/main">
        <mc:Choice Requires="a14">
          <p:sp>
            <p:nvSpPr>
              <p:cNvPr id="43" name="TextBox 42"/>
              <p:cNvSpPr txBox="1"/>
              <p:nvPr/>
            </p:nvSpPr>
            <p:spPr>
              <a:xfrm>
                <a:off x="844369" y="3164933"/>
                <a:ext cx="1915909" cy="348685"/>
              </a:xfrm>
              <a:prstGeom prst="rect">
                <a:avLst/>
              </a:prstGeom>
              <a:noFill/>
            </p:spPr>
            <p:txBody>
              <a:bodyPr wrap="square" rtlCol="0">
                <a:spAutoFit/>
              </a:bodyPr>
              <a:lstStyle/>
              <a:p>
                <a:pPr algn="just"/>
                <a14:m>
                  <m:oMath xmlns:m="http://schemas.openxmlformats.org/officeDocument/2006/math">
                    <m:r>
                      <a:rPr lang="en-US" altLang="ko-KR" sz="1707" i="1">
                        <a:latin typeface="Cambria Math" panose="02040503050406030204" pitchFamily="18" charset="0"/>
                      </a:rPr>
                      <m:t>𝐶</m:t>
                    </m:r>
                  </m:oMath>
                </a14:m>
                <a:r>
                  <a:rPr lang="en-US" altLang="ko-KR" sz="1600" dirty="0">
                    <a:latin typeface="Cambria Math" panose="02040503050406030204" pitchFamily="18" charset="0"/>
                    <a:ea typeface="Cambria Math" panose="02040503050406030204" pitchFamily="18" charset="0"/>
                  </a:rPr>
                  <a:t>: Chiral symmetry</a:t>
                </a:r>
                <a:endParaRPr lang="ko-KR" altLang="en-US" sz="1600" dirty="0">
                  <a:latin typeface="Cambria Math" panose="02040503050406030204"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844369" y="3164933"/>
                <a:ext cx="1915909" cy="348685"/>
              </a:xfrm>
              <a:prstGeom prst="rect">
                <a:avLst/>
              </a:prstGeom>
              <a:blipFill>
                <a:blip r:embed="rId11"/>
                <a:stretch>
                  <a:fillRect t="-3509" b="-2105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직사각형 5"/>
              <p:cNvSpPr/>
              <p:nvPr/>
            </p:nvSpPr>
            <p:spPr>
              <a:xfrm>
                <a:off x="1443083" y="5847813"/>
                <a:ext cx="7155036" cy="4500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133" i="1">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i="1">
                              <a:latin typeface="Cambria Math" panose="02040503050406030204" pitchFamily="18" charset="0"/>
                            </a:rPr>
                            <m:t>𝑎</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i="1">
                              <a:latin typeface="Cambria Math" panose="02040503050406030204" pitchFamily="18" charset="0"/>
                            </a:rPr>
                            <m:t>𝑎</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b="0">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b="0" i="1">
                              <a:latin typeface="Cambria Math" panose="02040503050406030204" pitchFamily="18" charset="0"/>
                            </a:rPr>
                            <m:t>𝛼</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i="1">
                              <a:latin typeface="Cambria Math" panose="02040503050406030204" pitchFamily="18" charset="0"/>
                            </a:rPr>
                            <m:t>𝛼</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i="1">
                              <a:latin typeface="Cambria Math" panose="02040503050406030204" pitchFamily="18" charset="0"/>
                            </a:rPr>
                            <m:t>𝑏</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i="1">
                              <a:latin typeface="Cambria Math" panose="02040503050406030204" pitchFamily="18" charset="0"/>
                            </a:rPr>
                            <m:t>𝑏</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b="0">
                          <a:latin typeface="Cambria Math" panose="02040503050406030204" pitchFamily="18" charset="0"/>
                        </a:rPr>
                        <m:t>+</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𝜀</m:t>
                          </m:r>
                        </m:e>
                        <m:sub>
                          <m:r>
                            <a:rPr lang="en-US" altLang="ko-KR" sz="2133" b="0" i="1">
                              <a:latin typeface="Cambria Math" panose="02040503050406030204" pitchFamily="18" charset="0"/>
                            </a:rPr>
                            <m:t>𝛽</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i="1">
                          <a:latin typeface="Cambria Math" panose="02040503050406030204" pitchFamily="18" charset="0"/>
                        </a:rPr>
                        <m:t> </m:t>
                      </m:r>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𝜒</m:t>
                          </m:r>
                        </m:e>
                        <m:sub>
                          <m:r>
                            <a:rPr lang="en-US" altLang="ko-KR" sz="2133" b="0" i="1">
                              <a:latin typeface="Cambria Math" panose="02040503050406030204" pitchFamily="18" charset="0"/>
                            </a:rPr>
                            <m:t>𝛽</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oMath>
                  </m:oMathPara>
                </a14:m>
                <a:endParaRPr lang="ko-KR" altLang="en-US" sz="2133" dirty="0"/>
              </a:p>
            </p:txBody>
          </p:sp>
        </mc:Choice>
        <mc:Fallback xmlns="">
          <p:sp>
            <p:nvSpPr>
              <p:cNvPr id="6" name="직사각형 5"/>
              <p:cNvSpPr>
                <a:spLocks noRot="1" noChangeAspect="1" noMove="1" noResize="1" noEditPoints="1" noAdjustHandles="1" noChangeArrowheads="1" noChangeShapeType="1" noTextEdit="1"/>
              </p:cNvSpPr>
              <p:nvPr/>
            </p:nvSpPr>
            <p:spPr>
              <a:xfrm>
                <a:off x="1443083" y="5847813"/>
                <a:ext cx="7155036" cy="450060"/>
              </a:xfrm>
              <a:prstGeom prst="rect">
                <a:avLst/>
              </a:prstGeom>
              <a:blipFill>
                <a:blip r:embed="rId12"/>
                <a:stretch>
                  <a:fillRect b="-10811"/>
                </a:stretch>
              </a:blipFill>
            </p:spPr>
            <p:txBody>
              <a:bodyPr/>
              <a:lstStyle/>
              <a:p>
                <a:r>
                  <a:rPr lang="ko-KR" altLang="en-US">
                    <a:noFill/>
                  </a:rPr>
                  <a:t> </a:t>
                </a:r>
              </a:p>
            </p:txBody>
          </p:sp>
        </mc:Fallback>
      </mc:AlternateContent>
      <p:sp>
        <p:nvSpPr>
          <p:cNvPr id="32" name="TextBox 31"/>
          <p:cNvSpPr txBox="1"/>
          <p:nvPr/>
        </p:nvSpPr>
        <p:spPr>
          <a:xfrm>
            <a:off x="3646003" y="4305028"/>
            <a:ext cx="1915909" cy="338554"/>
          </a:xfrm>
          <a:prstGeom prst="rect">
            <a:avLst/>
          </a:prstGeom>
          <a:noFill/>
        </p:spPr>
        <p:txBody>
          <a:bodyPr wrap="square" rtlCol="0">
            <a:spAutoFit/>
          </a:bodyPr>
          <a:lstStyle/>
          <a:p>
            <a:pPr algn="ctr"/>
            <a:r>
              <a:rPr lang="en-US" altLang="ko-KR" sz="1600" dirty="0">
                <a:latin typeface="Cambria Math" panose="02040503050406030204" pitchFamily="18" charset="0"/>
              </a:rPr>
              <a:t>Band structure</a:t>
            </a:r>
            <a:endParaRPr lang="ko-KR" altLang="en-US" sz="16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44" name="직사각형 43"/>
              <p:cNvSpPr/>
              <p:nvPr/>
            </p:nvSpPr>
            <p:spPr>
              <a:xfrm>
                <a:off x="869518" y="7581149"/>
                <a:ext cx="5221046" cy="435247"/>
              </a:xfrm>
              <a:prstGeom prst="rect">
                <a:avLst/>
              </a:prstGeom>
            </p:spPr>
            <p:txBody>
              <a:bodyPr wrap="none">
                <a:spAutoFit/>
              </a:bodyPr>
              <a:lstStyle/>
              <a:p>
                <a:r>
                  <a:rPr lang="en-US" altLang="ko-KR" sz="2133" dirty="0">
                    <a:latin typeface="Comic Sans MS" panose="030F0702030302020204" pitchFamily="66" charset="0"/>
                    <a:ea typeface="Cambria Math" panose="02040503050406030204" pitchFamily="18" charset="0"/>
                  </a:rPr>
                  <a:t>Moreover, we show that  </a:t>
                </a:r>
                <a14:m>
                  <m:oMath xmlns:m="http://schemas.openxmlformats.org/officeDocument/2006/math">
                    <m:sSub>
                      <m:sSubPr>
                        <m:ctrlPr>
                          <a:rPr lang="en-US" altLang="ko-KR" sz="2133" i="1">
                            <a:latin typeface="Cambria Math" panose="02040503050406030204" pitchFamily="18" charset="0"/>
                          </a:rPr>
                        </m:ctrlPr>
                      </m:sSubPr>
                      <m:e>
                        <m:r>
                          <a:rPr lang="en-US" altLang="ko-KR" sz="2133" i="1">
                            <a:latin typeface="Cambria Math" panose="02040503050406030204" pitchFamily="18" charset="0"/>
                          </a:rPr>
                          <m:t>𝐸</m:t>
                        </m:r>
                      </m:e>
                      <m:sub>
                        <m:r>
                          <m:rPr>
                            <m:sty m:val="p"/>
                          </m:rPr>
                          <a:rPr lang="en-US" altLang="ko-KR" sz="2133">
                            <a:latin typeface="Cambria Math" panose="02040503050406030204" pitchFamily="18" charset="0"/>
                          </a:rPr>
                          <m:t>fb</m:t>
                        </m:r>
                        <m:r>
                          <a:rPr lang="en-US" altLang="ko-KR" sz="2133" i="1">
                            <a:latin typeface="Cambria Math" panose="02040503050406030204" pitchFamily="18" charset="0"/>
                          </a:rPr>
                          <m:t>,</m:t>
                        </m:r>
                        <m:r>
                          <a:rPr lang="en-US" altLang="ko-KR" sz="2133" i="1">
                            <a:latin typeface="Cambria Math" panose="02040503050406030204" pitchFamily="18" charset="0"/>
                          </a:rPr>
                          <m:t>𝐵</m:t>
                        </m:r>
                      </m:sub>
                    </m:sSub>
                    <m:d>
                      <m:dPr>
                        <m:ctrlPr>
                          <a:rPr lang="en-US" altLang="ko-KR" sz="2133" i="1">
                            <a:latin typeface="Cambria Math" panose="02040503050406030204" pitchFamily="18" charset="0"/>
                          </a:rPr>
                        </m:ctrlPr>
                      </m:dPr>
                      <m:e>
                        <m:r>
                          <a:rPr lang="en-US" altLang="ko-KR" sz="2133" i="1">
                            <a:latin typeface="Cambria Math" panose="02040503050406030204" pitchFamily="18" charset="0"/>
                          </a:rPr>
                          <m:t>𝒌</m:t>
                        </m:r>
                      </m:e>
                    </m:d>
                    <m:r>
                      <a:rPr lang="en-US" altLang="ko-KR" sz="2133" b="0" i="1">
                        <a:latin typeface="Cambria Math" panose="02040503050406030204" pitchFamily="18" charset="0"/>
                      </a:rPr>
                      <m:t>=0</m:t>
                    </m:r>
                  </m:oMath>
                </a14:m>
                <a:r>
                  <a:rPr lang="en-US" altLang="ko-KR" sz="2133" dirty="0">
                    <a:latin typeface="Comic Sans MS" panose="030F0702030302020204" pitchFamily="66" charset="0"/>
                  </a:rPr>
                  <a:t>.</a:t>
                </a:r>
                <a:endParaRPr lang="ko-KR" altLang="en-US" sz="2133" dirty="0">
                  <a:latin typeface="Comic Sans MS" panose="030F0702030302020204" pitchFamily="66" charset="0"/>
                </a:endParaRPr>
              </a:p>
            </p:txBody>
          </p:sp>
        </mc:Choice>
        <mc:Fallback xmlns="">
          <p:sp>
            <p:nvSpPr>
              <p:cNvPr id="44" name="직사각형 43"/>
              <p:cNvSpPr>
                <a:spLocks noRot="1" noChangeAspect="1" noMove="1" noResize="1" noEditPoints="1" noAdjustHandles="1" noChangeArrowheads="1" noChangeShapeType="1" noTextEdit="1"/>
              </p:cNvSpPr>
              <p:nvPr/>
            </p:nvSpPr>
            <p:spPr>
              <a:xfrm>
                <a:off x="869518" y="7581149"/>
                <a:ext cx="5221046" cy="435247"/>
              </a:xfrm>
              <a:prstGeom prst="rect">
                <a:avLst/>
              </a:prstGeom>
              <a:blipFill>
                <a:blip r:embed="rId13"/>
                <a:stretch>
                  <a:fillRect l="-935" t="-9859" r="-935" b="-2253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직사각형 3"/>
              <p:cNvSpPr/>
              <p:nvPr/>
            </p:nvSpPr>
            <p:spPr>
              <a:xfrm>
                <a:off x="8247364" y="6387651"/>
                <a:ext cx="2044085" cy="48628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altLang="ko-KR" sz="2560" i="1">
                          <a:latin typeface="Cambria Math" panose="02040503050406030204" pitchFamily="18" charset="0"/>
                        </a:rPr>
                        <m:t>=0+</m:t>
                      </m:r>
                      <m:r>
                        <a:rPr lang="en-US" altLang="ko-KR" sz="2560" i="1">
                          <a:latin typeface="Cambria Math" panose="02040503050406030204" pitchFamily="18" charset="0"/>
                        </a:rPr>
                        <m:t>𝑂</m:t>
                      </m:r>
                      <m:r>
                        <a:rPr lang="en-US" altLang="ko-KR" sz="2560" i="1">
                          <a:latin typeface="Cambria Math" panose="02040503050406030204" pitchFamily="18" charset="0"/>
                        </a:rPr>
                        <m:t>(</m:t>
                      </m:r>
                      <m:sSup>
                        <m:sSupPr>
                          <m:ctrlPr>
                            <a:rPr lang="en-US" altLang="ko-KR" sz="2560" i="1">
                              <a:latin typeface="Cambria Math" panose="02040503050406030204" pitchFamily="18" charset="0"/>
                            </a:rPr>
                          </m:ctrlPr>
                        </m:sSupPr>
                        <m:e>
                          <m:r>
                            <a:rPr lang="en-US" altLang="ko-KR" sz="2560" i="1">
                              <a:latin typeface="Cambria Math" panose="02040503050406030204" pitchFamily="18" charset="0"/>
                            </a:rPr>
                            <m:t>𝐵</m:t>
                          </m:r>
                        </m:e>
                        <m:sup>
                          <m:r>
                            <a:rPr lang="en-US" altLang="ko-KR" sz="2560" i="1">
                              <a:latin typeface="Cambria Math" panose="02040503050406030204" pitchFamily="18" charset="0"/>
                            </a:rPr>
                            <m:t>2</m:t>
                          </m:r>
                        </m:sup>
                      </m:sSup>
                      <m:r>
                        <a:rPr lang="en-US" altLang="ko-KR" sz="2560" i="1">
                          <a:latin typeface="Cambria Math" panose="02040503050406030204" pitchFamily="18" charset="0"/>
                        </a:rPr>
                        <m:t>)</m:t>
                      </m:r>
                    </m:oMath>
                  </m:oMathPara>
                </a14:m>
                <a:endParaRPr lang="ko-KR" altLang="en-US" sz="2560" i="1" dirty="0">
                  <a:latin typeface="Cambria Math" panose="02040503050406030204" pitchFamily="18" charset="0"/>
                </a:endParaRPr>
              </a:p>
            </p:txBody>
          </p:sp>
        </mc:Choice>
        <mc:Fallback xmlns="">
          <p:sp>
            <p:nvSpPr>
              <p:cNvPr id="4" name="직사각형 3"/>
              <p:cNvSpPr>
                <a:spLocks noRot="1" noChangeAspect="1" noMove="1" noResize="1" noEditPoints="1" noAdjustHandles="1" noChangeArrowheads="1" noChangeShapeType="1" noTextEdit="1"/>
              </p:cNvSpPr>
              <p:nvPr/>
            </p:nvSpPr>
            <p:spPr>
              <a:xfrm>
                <a:off x="8247364" y="6387651"/>
                <a:ext cx="2044085" cy="486287"/>
              </a:xfrm>
              <a:prstGeom prst="rect">
                <a:avLst/>
              </a:prstGeom>
              <a:blipFill>
                <a:blip r:embed="rId14"/>
                <a:stretch>
                  <a:fillRect/>
                </a:stretch>
              </a:blipFill>
            </p:spPr>
            <p:txBody>
              <a:bodyPr/>
              <a:lstStyle/>
              <a:p>
                <a:r>
                  <a:rPr lang="ko-KR" altLang="en-US">
                    <a:noFill/>
                  </a:rPr>
                  <a:t> </a:t>
                </a:r>
              </a:p>
            </p:txBody>
          </p:sp>
        </mc:Fallback>
      </mc:AlternateContent>
      <p:sp>
        <p:nvSpPr>
          <p:cNvPr id="45" name="Generalized Onsager’s quantization rule">
            <a:extLst>
              <a:ext uri="{FF2B5EF4-FFF2-40B4-BE49-F238E27FC236}">
                <a16:creationId xmlns:a16="http://schemas.microsoft.com/office/drawing/2014/main" id="{4433B0C4-0949-432E-88E0-872117D11DFB}"/>
              </a:ext>
            </a:extLst>
          </p:cNvPr>
          <p:cNvSpPr txBox="1"/>
          <p:nvPr/>
        </p:nvSpPr>
        <p:spPr>
          <a:xfrm>
            <a:off x="0" y="289724"/>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Chiral symmetry system   </a:t>
            </a:r>
            <a:endParaRPr sz="4400" b="0" dirty="0">
              <a:latin typeface="Comic Sans MS" panose="030F0702030302020204" pitchFamily="66" charset="0"/>
            </a:endParaRPr>
          </a:p>
        </p:txBody>
      </p:sp>
      <p:sp>
        <p:nvSpPr>
          <p:cNvPr id="3" name="직사각형 2">
            <a:extLst>
              <a:ext uri="{FF2B5EF4-FFF2-40B4-BE49-F238E27FC236}">
                <a16:creationId xmlns:a16="http://schemas.microsoft.com/office/drawing/2014/main" id="{C35EC37E-C01D-48E5-B472-F7E99F8F23B5}"/>
              </a:ext>
            </a:extLst>
          </p:cNvPr>
          <p:cNvSpPr/>
          <p:nvPr/>
        </p:nvSpPr>
        <p:spPr>
          <a:xfrm>
            <a:off x="6641199" y="7517665"/>
            <a:ext cx="5063946" cy="461665"/>
          </a:xfrm>
          <a:prstGeom prst="rect">
            <a:avLst/>
          </a:prstGeom>
        </p:spPr>
        <p:txBody>
          <a:bodyPr wrap="square">
            <a:spAutoFit/>
          </a:bodyPr>
          <a:lstStyle/>
          <a:p>
            <a:r>
              <a:rPr lang="en-US" altLang="ko-KR" dirty="0">
                <a:latin typeface="Comic Sans MS" panose="030F0702030302020204" pitchFamily="66" charset="0"/>
                <a:ea typeface="Cambria Math" panose="02040503050406030204" pitchFamily="18" charset="0"/>
              </a:rPr>
              <a:t>No Landau level spreading!</a:t>
            </a:r>
            <a:endParaRPr lang="ko-KR" altLang="en-US" dirty="0"/>
          </a:p>
        </p:txBody>
      </p:sp>
    </p:spTree>
    <p:custDataLst>
      <p:tags r:id="rId1"/>
    </p:custDataLst>
    <p:extLst>
      <p:ext uri="{BB962C8B-B14F-4D97-AF65-F5344CB8AC3E}">
        <p14:creationId xmlns:p14="http://schemas.microsoft.com/office/powerpoint/2010/main" val="1487814884"/>
      </p:ext>
    </p:extLst>
  </p:cSld>
  <p:clrMapOvr>
    <a:masterClrMapping/>
  </p:clrMapOvr>
  <p:transition spd="med"/>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554D1F7-53B6-43F5-B6E0-77DCA084F323}"/>
              </a:ext>
            </a:extLst>
          </p:cNvPr>
          <p:cNvSpPr>
            <a:spLocks noGrp="1"/>
          </p:cNvSpPr>
          <p:nvPr>
            <p:ph type="title"/>
          </p:nvPr>
        </p:nvSpPr>
        <p:spPr>
          <a:xfrm>
            <a:off x="633545" y="89643"/>
            <a:ext cx="11704320" cy="1625600"/>
          </a:xfrm>
        </p:spPr>
        <p:txBody>
          <a:bodyPr>
            <a:noAutofit/>
          </a:bodyPr>
          <a:lstStyle/>
          <a:p>
            <a:r>
              <a:rPr lang="en-US" altLang="ko-KR" sz="4400" u="sng" dirty="0">
                <a:latin typeface="Comic Sans MS" panose="030F0702030302020204" pitchFamily="66" charset="0"/>
              </a:rPr>
              <a:t>Why is flat band interesting?</a:t>
            </a:r>
            <a:endParaRPr lang="ko-KR" altLang="en-US" sz="4400" u="sng" dirty="0">
              <a:latin typeface="Comic Sans MS" panose="030F0702030302020204" pitchFamily="66" charset="0"/>
            </a:endParaRPr>
          </a:p>
        </p:txBody>
      </p:sp>
      <p:sp>
        <p:nvSpPr>
          <p:cNvPr id="18" name="직사각형 17"/>
          <p:cNvSpPr/>
          <p:nvPr/>
        </p:nvSpPr>
        <p:spPr>
          <a:xfrm>
            <a:off x="115616" y="1429404"/>
            <a:ext cx="12826124" cy="461665"/>
          </a:xfrm>
          <a:prstGeom prst="rect">
            <a:avLst/>
          </a:prstGeom>
        </p:spPr>
        <p:txBody>
          <a:bodyPr wrap="square">
            <a:spAutoFit/>
          </a:bodyPr>
          <a:lstStyle/>
          <a:p>
            <a:pPr marL="342900" indent="-342900">
              <a:buFont typeface="Arial" panose="020B0604020202020204" pitchFamily="34" charset="0"/>
              <a:buChar char="•"/>
            </a:pPr>
            <a:r>
              <a:rPr lang="da-DK" altLang="ko-KR" b="0" dirty="0">
                <a:latin typeface="Comic Sans MS" panose="030F0702030302020204" pitchFamily="66" charset="0"/>
              </a:rPr>
              <a:t>Strong correlation effect: Coulomb interaction &gt;&gt; Kinetic energy (bandwidth)</a:t>
            </a:r>
            <a:endParaRPr lang="ko-KR" altLang="en-US" b="0" dirty="0">
              <a:latin typeface="Comic Sans MS" panose="030F0702030302020204" pitchFamily="66" charset="0"/>
            </a:endParaRPr>
          </a:p>
        </p:txBody>
      </p:sp>
      <p:sp>
        <p:nvSpPr>
          <p:cNvPr id="19" name="Wigner crystal"/>
          <p:cNvSpPr txBox="1"/>
          <p:nvPr/>
        </p:nvSpPr>
        <p:spPr>
          <a:xfrm>
            <a:off x="8601520" y="2140677"/>
            <a:ext cx="2244205"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a:lvl1pPr>
          </a:lstStyle>
          <a:p>
            <a:r>
              <a:rPr dirty="0">
                <a:latin typeface="Comic Sans MS" panose="030F0702030302020204" pitchFamily="66" charset="0"/>
              </a:rPr>
              <a:t>Wigner cry</a:t>
            </a:r>
            <a:r>
              <a:rPr lang="en-US" dirty="0">
                <a:latin typeface="Comic Sans MS" panose="030F0702030302020204" pitchFamily="66" charset="0"/>
              </a:rPr>
              <a:t>stal</a:t>
            </a:r>
            <a:endParaRPr dirty="0">
              <a:latin typeface="Comic Sans MS" panose="030F0702030302020204" pitchFamily="66" charset="0"/>
            </a:endParaRPr>
          </a:p>
        </p:txBody>
      </p:sp>
      <p:pic>
        <p:nvPicPr>
          <p:cNvPr id="21" name="rjn.jpg" descr="rjn.jpg"/>
          <p:cNvPicPr>
            <a:picLocks noChangeAspect="1"/>
          </p:cNvPicPr>
          <p:nvPr/>
        </p:nvPicPr>
        <p:blipFill>
          <a:blip r:embed="rId3">
            <a:extLst/>
          </a:blip>
          <a:stretch>
            <a:fillRect/>
          </a:stretch>
        </p:blipFill>
        <p:spPr>
          <a:xfrm>
            <a:off x="8214139" y="2594470"/>
            <a:ext cx="3018968" cy="2985693"/>
          </a:xfrm>
          <a:prstGeom prst="rect">
            <a:avLst/>
          </a:prstGeom>
          <a:ln w="12700">
            <a:miter lim="400000"/>
          </a:ln>
        </p:spPr>
      </p:pic>
      <p:pic>
        <p:nvPicPr>
          <p:cNvPr id="27" name="스크린샷 2019-12-22 오후 2.13.40.png" descr="스크린샷 2019-12-22 오후 2.13.40.png"/>
          <p:cNvPicPr>
            <a:picLocks noChangeAspect="1"/>
          </p:cNvPicPr>
          <p:nvPr/>
        </p:nvPicPr>
        <p:blipFill>
          <a:blip r:embed="rId4">
            <a:extLst/>
          </a:blip>
          <a:stretch>
            <a:fillRect/>
          </a:stretch>
        </p:blipFill>
        <p:spPr>
          <a:xfrm>
            <a:off x="2735556" y="2654508"/>
            <a:ext cx="3200363" cy="2681099"/>
          </a:xfrm>
          <a:prstGeom prst="rect">
            <a:avLst/>
          </a:prstGeom>
          <a:ln w="12700">
            <a:miter lim="400000"/>
          </a:ln>
        </p:spPr>
      </p:pic>
      <p:sp>
        <p:nvSpPr>
          <p:cNvPr id="28" name="Wigner crystal"/>
          <p:cNvSpPr txBox="1"/>
          <p:nvPr/>
        </p:nvSpPr>
        <p:spPr>
          <a:xfrm>
            <a:off x="1651030" y="2129279"/>
            <a:ext cx="3512180"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a:lvl1pPr>
          </a:lstStyle>
          <a:p>
            <a:r>
              <a:rPr lang="en-US" dirty="0">
                <a:latin typeface="Comic Sans MS" panose="030F0702030302020204" pitchFamily="66" charset="0"/>
              </a:rPr>
              <a:t>Stoner Ferromagnetism</a:t>
            </a:r>
            <a:endParaRPr dirty="0">
              <a:latin typeface="Comic Sans MS" panose="030F0702030302020204" pitchFamily="66" charset="0"/>
            </a:endParaRPr>
          </a:p>
        </p:txBody>
      </p:sp>
      <p:pic>
        <p:nvPicPr>
          <p:cNvPr id="29" name="스크린샷 2018-10-14 오후 12.06.47.png" descr="스크린샷 2018-10-14 오후 12.06.47.png"/>
          <p:cNvPicPr>
            <a:picLocks noChangeAspect="1"/>
          </p:cNvPicPr>
          <p:nvPr/>
        </p:nvPicPr>
        <p:blipFill>
          <a:blip r:embed="rId5">
            <a:extLst/>
          </a:blip>
          <a:stretch>
            <a:fillRect/>
          </a:stretch>
        </p:blipFill>
        <p:spPr>
          <a:xfrm>
            <a:off x="1164363" y="2771227"/>
            <a:ext cx="1817420" cy="2683535"/>
          </a:xfrm>
          <a:prstGeom prst="rect">
            <a:avLst/>
          </a:prstGeom>
          <a:ln w="12700" cap="flat">
            <a:noFill/>
            <a:miter lim="400000"/>
          </a:ln>
          <a:effectLst/>
        </p:spPr>
      </p:pic>
      <p:sp>
        <p:nvSpPr>
          <p:cNvPr id="39" name="Wigner crystal"/>
          <p:cNvSpPr txBox="1"/>
          <p:nvPr/>
        </p:nvSpPr>
        <p:spPr>
          <a:xfrm>
            <a:off x="1164363" y="5699744"/>
            <a:ext cx="5190524"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a:lvl1pPr>
          </a:lstStyle>
          <a:p>
            <a:r>
              <a:rPr lang="en-US" dirty="0">
                <a:latin typeface="Comic Sans MS" panose="030F0702030302020204" pitchFamily="66" charset="0"/>
              </a:rPr>
              <a:t>Mott physics and superconductivity</a:t>
            </a:r>
            <a:endParaRPr dirty="0">
              <a:latin typeface="Comic Sans MS" panose="030F0702030302020204" pitchFamily="66" charset="0"/>
            </a:endParaRPr>
          </a:p>
        </p:txBody>
      </p:sp>
      <p:pic>
        <p:nvPicPr>
          <p:cNvPr id="4" name="그림 3"/>
          <p:cNvPicPr>
            <a:picLocks noChangeAspect="1"/>
          </p:cNvPicPr>
          <p:nvPr/>
        </p:nvPicPr>
        <p:blipFill>
          <a:blip r:embed="rId6"/>
          <a:stretch>
            <a:fillRect/>
          </a:stretch>
        </p:blipFill>
        <p:spPr>
          <a:xfrm>
            <a:off x="1500692" y="6223858"/>
            <a:ext cx="3922645" cy="3462570"/>
          </a:xfrm>
          <a:prstGeom prst="rect">
            <a:avLst/>
          </a:prstGeom>
        </p:spPr>
      </p:pic>
      <p:grpSp>
        <p:nvGrpSpPr>
          <p:cNvPr id="6" name="그룹 5"/>
          <p:cNvGrpSpPr/>
          <p:nvPr/>
        </p:nvGrpSpPr>
        <p:grpSpPr>
          <a:xfrm>
            <a:off x="6752878" y="5595934"/>
            <a:ext cx="5959365" cy="4127285"/>
            <a:chOff x="6752878" y="5595934"/>
            <a:chExt cx="5959365" cy="4127285"/>
          </a:xfrm>
        </p:grpSpPr>
        <p:sp>
          <p:nvSpPr>
            <p:cNvPr id="22" name="모서리가 둥근 직사각형 21"/>
            <p:cNvSpPr/>
            <p:nvPr/>
          </p:nvSpPr>
          <p:spPr>
            <a:xfrm>
              <a:off x="6752878" y="5595934"/>
              <a:ext cx="5959365" cy="4127285"/>
            </a:xfrm>
            <a:prstGeom prst="roundRect">
              <a:avLst/>
            </a:prstGeom>
            <a:solidFill>
              <a:schemeClr val="accent6">
                <a:lumMod val="20000"/>
                <a:lumOff val="80000"/>
              </a:schemeClr>
            </a:solidFill>
            <a:ln w="381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Wigner crystal"/>
            <p:cNvSpPr txBox="1"/>
            <p:nvPr/>
          </p:nvSpPr>
          <p:spPr>
            <a:xfrm>
              <a:off x="6769487" y="6990829"/>
              <a:ext cx="5942756"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b="0"/>
              </a:lvl1pPr>
            </a:lstStyle>
            <a:p>
              <a:r>
                <a:rPr lang="en-US" sz="3200" dirty="0">
                  <a:solidFill>
                    <a:schemeClr val="tx1"/>
                  </a:solidFill>
                  <a:latin typeface="Comic Sans MS" panose="030F0702030302020204" pitchFamily="66" charset="0"/>
                </a:rPr>
                <a:t>Flat band wave function</a:t>
              </a:r>
            </a:p>
            <a:p>
              <a:r>
                <a:rPr lang="en-US" sz="3200" dirty="0">
                  <a:solidFill>
                    <a:schemeClr val="tx1"/>
                  </a:solidFill>
                  <a:latin typeface="Comic Sans MS" panose="030F0702030302020204" pitchFamily="66" charset="0"/>
                </a:rPr>
                <a:t>Quantum geometric response?</a:t>
              </a:r>
              <a:endParaRPr sz="3200" dirty="0">
                <a:solidFill>
                  <a:schemeClr val="tx1"/>
                </a:solidFill>
                <a:latin typeface="Comic Sans MS" panose="030F0702030302020204" pitchFamily="66" charset="0"/>
              </a:endParaRPr>
            </a:p>
          </p:txBody>
        </p:sp>
      </p:grpSp>
      <p:sp>
        <p:nvSpPr>
          <p:cNvPr id="3" name="모서리가 둥근 직사각형 2"/>
          <p:cNvSpPr/>
          <p:nvPr/>
        </p:nvSpPr>
        <p:spPr>
          <a:xfrm>
            <a:off x="557050" y="2039007"/>
            <a:ext cx="5959365" cy="3415755"/>
          </a:xfrm>
          <a:prstGeom prst="roundRect">
            <a:avLst/>
          </a:prstGeom>
          <a:no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모서리가 둥근 직사각형 14"/>
          <p:cNvSpPr/>
          <p:nvPr/>
        </p:nvSpPr>
        <p:spPr>
          <a:xfrm>
            <a:off x="6769487" y="2068985"/>
            <a:ext cx="5959365" cy="3415755"/>
          </a:xfrm>
          <a:prstGeom prst="roundRect">
            <a:avLst/>
          </a:prstGeom>
          <a:no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모서리가 둥근 직사각형 4"/>
          <p:cNvSpPr/>
          <p:nvPr/>
        </p:nvSpPr>
        <p:spPr>
          <a:xfrm>
            <a:off x="557050" y="5548633"/>
            <a:ext cx="5959365" cy="4127285"/>
          </a:xfrm>
          <a:prstGeom prst="roundRect">
            <a:avLst/>
          </a:prstGeom>
          <a:no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1725639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그림 31"/>
          <p:cNvPicPr>
            <a:picLocks noChangeAspect="1"/>
          </p:cNvPicPr>
          <p:nvPr/>
        </p:nvPicPr>
        <p:blipFill>
          <a:blip r:embed="rId3"/>
          <a:stretch>
            <a:fillRect/>
          </a:stretch>
        </p:blipFill>
        <p:spPr>
          <a:xfrm>
            <a:off x="1049485" y="2300136"/>
            <a:ext cx="4527038" cy="5048631"/>
          </a:xfrm>
          <a:prstGeom prst="rect">
            <a:avLst/>
          </a:prstGeom>
        </p:spPr>
      </p:pic>
      <p:sp>
        <p:nvSpPr>
          <p:cNvPr id="44" name="직사각형 43"/>
          <p:cNvSpPr/>
          <p:nvPr/>
        </p:nvSpPr>
        <p:spPr>
          <a:xfrm>
            <a:off x="1746893" y="7480979"/>
            <a:ext cx="3801041" cy="551818"/>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Ten band model for twisted bilayer graphene</a:t>
            </a:r>
          </a:p>
          <a:p>
            <a:r>
              <a:rPr lang="en-US" altLang="ko-KR" sz="1493" dirty="0">
                <a:solidFill>
                  <a:prstClr val="black"/>
                </a:solidFill>
                <a:latin typeface="Cambria Math" panose="02040503050406030204" pitchFamily="18" charset="0"/>
                <a:ea typeface="Cambria Math" panose="02040503050406030204" pitchFamily="18" charset="0"/>
              </a:rPr>
              <a:t>proposed in </a:t>
            </a:r>
            <a:r>
              <a:rPr lang="en-US" altLang="ko-KR" sz="1493" dirty="0">
                <a:solidFill>
                  <a:schemeClr val="accent2">
                    <a:lumMod val="75000"/>
                  </a:schemeClr>
                </a:solidFill>
                <a:latin typeface="Cambria Math" panose="02040503050406030204" pitchFamily="18" charset="0"/>
                <a:ea typeface="Cambria Math" panose="02040503050406030204" pitchFamily="18" charset="0"/>
              </a:rPr>
              <a:t>[H. C. Po </a:t>
            </a:r>
            <a:r>
              <a:rPr lang="en-US" altLang="ko-KR" sz="1493" i="1" dirty="0">
                <a:solidFill>
                  <a:schemeClr val="accent2">
                    <a:lumMod val="75000"/>
                  </a:schemeClr>
                </a:solidFill>
                <a:latin typeface="Cambria Math" panose="02040503050406030204" pitchFamily="18" charset="0"/>
                <a:ea typeface="Cambria Math" panose="02040503050406030204" pitchFamily="18" charset="0"/>
              </a:rPr>
              <a:t>et al.</a:t>
            </a:r>
            <a:r>
              <a:rPr lang="en-US" altLang="ko-KR" sz="1493" dirty="0">
                <a:solidFill>
                  <a:schemeClr val="accent2">
                    <a:lumMod val="75000"/>
                  </a:schemeClr>
                </a:solidFill>
                <a:latin typeface="Cambria Math" panose="02040503050406030204" pitchFamily="18" charset="0"/>
                <a:ea typeface="Cambria Math" panose="02040503050406030204" pitchFamily="18" charset="0"/>
              </a:rPr>
              <a:t> (PRB,2019)]</a:t>
            </a:r>
            <a:endParaRPr lang="ko-KR" altLang="en-US" sz="2560" dirty="0">
              <a:solidFill>
                <a:schemeClr val="accent2">
                  <a:lumMod val="75000"/>
                </a:schemeClr>
              </a:solidFill>
            </a:endParaRPr>
          </a:p>
        </p:txBody>
      </p:sp>
      <p:pic>
        <p:nvPicPr>
          <p:cNvPr id="45" name="그림 44"/>
          <p:cNvPicPr>
            <a:picLocks noChangeAspect="1"/>
          </p:cNvPicPr>
          <p:nvPr/>
        </p:nvPicPr>
        <p:blipFill>
          <a:blip r:embed="rId4"/>
          <a:stretch>
            <a:fillRect/>
          </a:stretch>
        </p:blipFill>
        <p:spPr>
          <a:xfrm>
            <a:off x="6993061" y="2300137"/>
            <a:ext cx="4526533" cy="5295747"/>
          </a:xfrm>
          <a:prstGeom prst="rect">
            <a:avLst/>
          </a:prstGeom>
        </p:spPr>
      </p:pic>
      <mc:AlternateContent xmlns:mc="http://schemas.openxmlformats.org/markup-compatibility/2006" xmlns:a14="http://schemas.microsoft.com/office/drawing/2010/main">
        <mc:Choice Requires="a14">
          <p:sp>
            <p:nvSpPr>
              <p:cNvPr id="46" name="직사각형 45"/>
              <p:cNvSpPr/>
              <p:nvPr/>
            </p:nvSpPr>
            <p:spPr>
              <a:xfrm>
                <a:off x="7034135" y="7760030"/>
                <a:ext cx="4890891" cy="486287"/>
              </a:xfrm>
              <a:prstGeom prst="rect">
                <a:avLst/>
              </a:prstGeom>
            </p:spPr>
            <p:txBody>
              <a:bodyPr wrap="none">
                <a:spAutoFit/>
              </a:bodyPr>
              <a:lstStyle/>
              <a:p>
                <a:r>
                  <a:rPr lang="en-US" altLang="ko-KR" sz="2560" dirty="0">
                    <a:solidFill>
                      <a:prstClr val="black"/>
                    </a:solidFill>
                    <a:latin typeface="Comic Sans MS" panose="030F0702030302020204" pitchFamily="66" charset="0"/>
                    <a:ea typeface="Cambria Math" panose="02040503050406030204" pitchFamily="18" charset="0"/>
                  </a:rPr>
                  <a:t>LLS</a:t>
                </a:r>
                <a14:m>
                  <m:oMath xmlns:m="http://schemas.openxmlformats.org/officeDocument/2006/math">
                    <m:r>
                      <a:rPr lang="en-US" altLang="ko-KR" sz="2560" i="1">
                        <a:solidFill>
                          <a:prstClr val="black"/>
                        </a:solidFill>
                        <a:latin typeface="Cambria Math" panose="02040503050406030204" pitchFamily="18" charset="0"/>
                        <a:ea typeface="Cambria Math" panose="02040503050406030204" pitchFamily="18" charset="0"/>
                      </a:rPr>
                      <m:t>=0</m:t>
                    </m:r>
                  </m:oMath>
                </a14:m>
                <a:r>
                  <a:rPr lang="ko-KR" altLang="en-US" sz="2560" dirty="0">
                    <a:latin typeface="Comic Sans MS" panose="030F0702030302020204" pitchFamily="66" charset="0"/>
                  </a:rPr>
                  <a:t> </a:t>
                </a:r>
                <a:r>
                  <a:rPr lang="en-US" altLang="ko-KR" sz="2560" dirty="0">
                    <a:latin typeface="Comic Sans MS" panose="030F0702030302020204" pitchFamily="66" charset="0"/>
                    <a:ea typeface="Cambria Math" panose="02040503050406030204" pitchFamily="18" charset="0"/>
                  </a:rPr>
                  <a:t>before a gap closing !</a:t>
                </a:r>
                <a:endParaRPr lang="ko-KR" altLang="en-US" sz="2560" dirty="0">
                  <a:latin typeface="Comic Sans MS" panose="030F0702030302020204" pitchFamily="66" charset="0"/>
                </a:endParaRPr>
              </a:p>
            </p:txBody>
          </p:sp>
        </mc:Choice>
        <mc:Fallback xmlns="">
          <p:sp>
            <p:nvSpPr>
              <p:cNvPr id="46" name="직사각형 45"/>
              <p:cNvSpPr>
                <a:spLocks noRot="1" noChangeAspect="1" noMove="1" noResize="1" noEditPoints="1" noAdjustHandles="1" noChangeArrowheads="1" noChangeShapeType="1" noTextEdit="1"/>
              </p:cNvSpPr>
              <p:nvPr/>
            </p:nvSpPr>
            <p:spPr>
              <a:xfrm>
                <a:off x="7034135" y="7760030"/>
                <a:ext cx="4890891" cy="486287"/>
              </a:xfrm>
              <a:prstGeom prst="rect">
                <a:avLst/>
              </a:prstGeom>
              <a:blipFill>
                <a:blip r:embed="rId5"/>
                <a:stretch>
                  <a:fillRect l="-1870" t="-11250" r="-1621" b="-30000"/>
                </a:stretch>
              </a:blipFill>
            </p:spPr>
            <p:txBody>
              <a:bodyPr/>
              <a:lstStyle/>
              <a:p>
                <a:r>
                  <a:rPr lang="ko-KR" altLang="en-US">
                    <a:noFill/>
                  </a:rPr>
                  <a:t> </a:t>
                </a:r>
              </a:p>
            </p:txBody>
          </p:sp>
        </mc:Fallback>
      </mc:AlternateContent>
      <p:sp>
        <p:nvSpPr>
          <p:cNvPr id="47" name="직사각형 46"/>
          <p:cNvSpPr/>
          <p:nvPr/>
        </p:nvSpPr>
        <p:spPr>
          <a:xfrm>
            <a:off x="1814248" y="4675487"/>
            <a:ext cx="2311850" cy="322076"/>
          </a:xfrm>
          <a:prstGeom prst="rect">
            <a:avLst/>
          </a:prstGeom>
        </p:spPr>
        <p:txBody>
          <a:bodyPr wrap="none">
            <a:spAutoFit/>
          </a:bodyPr>
          <a:lstStyle/>
          <a:p>
            <a:r>
              <a:rPr lang="en-US" altLang="ko-KR" sz="1493" dirty="0">
                <a:solidFill>
                  <a:prstClr val="black"/>
                </a:solidFill>
                <a:latin typeface="Cambria Math" panose="02040503050406030204" pitchFamily="18" charset="0"/>
                <a:ea typeface="Cambria Math" panose="02040503050406030204" pitchFamily="18" charset="0"/>
              </a:rPr>
              <a:t>Two degenerate flat bands</a:t>
            </a:r>
            <a:endParaRPr lang="ko-KR" altLang="en-US" sz="2560" dirty="0">
              <a:solidFill>
                <a:schemeClr val="accent2">
                  <a:lumMod val="75000"/>
                </a:schemeClr>
              </a:solidFill>
            </a:endParaRPr>
          </a:p>
        </p:txBody>
      </p:sp>
      <p:sp>
        <p:nvSpPr>
          <p:cNvPr id="8" name="Generalized Onsager’s quantization rule">
            <a:extLst>
              <a:ext uri="{FF2B5EF4-FFF2-40B4-BE49-F238E27FC236}">
                <a16:creationId xmlns:a16="http://schemas.microsoft.com/office/drawing/2014/main" id="{76A22440-C04A-450F-BDFB-083DD83350FD}"/>
              </a:ext>
            </a:extLst>
          </p:cNvPr>
          <p:cNvSpPr txBox="1"/>
          <p:nvPr/>
        </p:nvSpPr>
        <p:spPr>
          <a:xfrm>
            <a:off x="0" y="320502"/>
            <a:ext cx="13004799"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000" b="0" dirty="0">
                <a:latin typeface="Comic Sans MS" panose="030F0702030302020204" pitchFamily="66" charset="0"/>
              </a:rPr>
              <a:t>Twisted bilayer graphene in chiral symmetric limit   </a:t>
            </a:r>
            <a:endParaRPr sz="4000" b="0" dirty="0">
              <a:latin typeface="Comic Sans MS" panose="030F0702030302020204" pitchFamily="66" charset="0"/>
            </a:endParaRPr>
          </a:p>
        </p:txBody>
      </p:sp>
    </p:spTree>
    <p:extLst>
      <p:ext uri="{BB962C8B-B14F-4D97-AF65-F5344CB8AC3E}">
        <p14:creationId xmlns:p14="http://schemas.microsoft.com/office/powerpoint/2010/main" val="478241520"/>
      </p:ext>
    </p:extLst>
  </p:cSld>
  <p:clrMapOvr>
    <a:masterClrMapping/>
  </p:clrMapOvr>
  <p:transition spd="med"/>
  <p:extLst mod="1"/>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ummary"/>
          <p:cNvSpPr txBox="1"/>
          <p:nvPr/>
        </p:nvSpPr>
        <p:spPr>
          <a:xfrm>
            <a:off x="5222402" y="434822"/>
            <a:ext cx="2559996"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u="sng"/>
            </a:lvl1pPr>
          </a:lstStyle>
          <a:p>
            <a:r>
              <a:rPr sz="4400">
                <a:latin typeface="Comic Sans MS" panose="030F0702030302020204" pitchFamily="66" charset="0"/>
              </a:rPr>
              <a:t>Summary</a:t>
            </a:r>
          </a:p>
        </p:txBody>
      </p:sp>
      <p:sp>
        <p:nvSpPr>
          <p:cNvPr id="500" name="Singular flat band (SFB) semimetal is a new kind of metallic phase whose quadratic band-crossing is protected by the band flatness.…"/>
          <p:cNvSpPr txBox="1"/>
          <p:nvPr/>
        </p:nvSpPr>
        <p:spPr>
          <a:xfrm>
            <a:off x="1340857" y="1532561"/>
            <a:ext cx="10323086" cy="3995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63921" indent="-263921" algn="l">
              <a:buSzPct val="145000"/>
              <a:buChar char="•"/>
              <a:defRPr sz="2500" b="0"/>
            </a:pPr>
            <a:r>
              <a:rPr sz="2300" dirty="0">
                <a:solidFill>
                  <a:schemeClr val="tx1"/>
                </a:solidFill>
                <a:latin typeface="Comic Sans MS" panose="030F0702030302020204" pitchFamily="66" charset="0"/>
              </a:rPr>
              <a:t>Singular flat band (SFB) is a new kind of </a:t>
            </a:r>
            <a:r>
              <a:rPr lang="en-US" sz="2300" dirty="0" err="1">
                <a:solidFill>
                  <a:schemeClr val="tx1"/>
                </a:solidFill>
                <a:latin typeface="Comic Sans MS" panose="030F0702030302020204" pitchFamily="66" charset="0"/>
              </a:rPr>
              <a:t>semi</a:t>
            </a:r>
            <a:r>
              <a:rPr sz="2300" dirty="0" err="1">
                <a:solidFill>
                  <a:schemeClr val="tx1"/>
                </a:solidFill>
                <a:latin typeface="Comic Sans MS" panose="030F0702030302020204" pitchFamily="66" charset="0"/>
              </a:rPr>
              <a:t>metallic</a:t>
            </a:r>
            <a:r>
              <a:rPr sz="2300" dirty="0">
                <a:solidFill>
                  <a:schemeClr val="tx1"/>
                </a:solidFill>
                <a:latin typeface="Comic Sans MS" panose="030F0702030302020204" pitchFamily="66" charset="0"/>
              </a:rPr>
              <a:t> phase whose </a:t>
            </a:r>
            <a:r>
              <a:rPr lang="en-US" sz="2300" dirty="0">
                <a:solidFill>
                  <a:schemeClr val="tx1"/>
                </a:solidFill>
                <a:latin typeface="Comic Sans MS" panose="030F0702030302020204" pitchFamily="66" charset="0"/>
              </a:rPr>
              <a:t>quadratic </a:t>
            </a:r>
            <a:r>
              <a:rPr sz="2300" dirty="0">
                <a:solidFill>
                  <a:schemeClr val="tx1"/>
                </a:solidFill>
                <a:latin typeface="Comic Sans MS" panose="030F0702030302020204" pitchFamily="66" charset="0"/>
              </a:rPr>
              <a:t>band-crossing is protected by the band flatness.</a:t>
            </a:r>
          </a:p>
          <a:p>
            <a:pPr algn="l">
              <a:defRPr sz="2500" b="0"/>
            </a:pPr>
            <a:endParaRPr sz="2300" dirty="0">
              <a:solidFill>
                <a:schemeClr val="tx1"/>
              </a:solidFill>
              <a:latin typeface="Comic Sans MS" panose="030F0702030302020204" pitchFamily="66" charset="0"/>
            </a:endParaRPr>
          </a:p>
          <a:p>
            <a:pPr marL="263921" indent="-263921" algn="l">
              <a:buSzPct val="145000"/>
              <a:buChar char="•"/>
              <a:defRPr sz="2500" b="0"/>
            </a:pPr>
            <a:r>
              <a:rPr sz="2300" dirty="0">
                <a:solidFill>
                  <a:schemeClr val="tx1"/>
                </a:solidFill>
                <a:latin typeface="Comic Sans MS" panose="030F0702030302020204" pitchFamily="66" charset="0"/>
              </a:rPr>
              <a:t>The </a:t>
            </a:r>
            <a:r>
              <a:rPr lang="en-US" sz="2300" dirty="0">
                <a:solidFill>
                  <a:schemeClr val="tx1"/>
                </a:solidFill>
                <a:latin typeface="Comic Sans MS" panose="030F0702030302020204" pitchFamily="66" charset="0"/>
              </a:rPr>
              <a:t>anomalous Landau levels</a:t>
            </a:r>
            <a:r>
              <a:rPr sz="2300" dirty="0">
                <a:solidFill>
                  <a:schemeClr val="tx1"/>
                </a:solidFill>
                <a:latin typeface="Comic Sans MS" panose="030F0702030302020204" pitchFamily="66" charset="0"/>
              </a:rPr>
              <a:t> of singular band-crossing is </a:t>
            </a:r>
            <a:r>
              <a:rPr lang="en-US" sz="2300" dirty="0">
                <a:solidFill>
                  <a:schemeClr val="tx1"/>
                </a:solidFill>
                <a:latin typeface="Comic Sans MS" panose="030F0702030302020204" pitchFamily="66" charset="0"/>
              </a:rPr>
              <a:t>a direct manifestation of the quantum geometry of flat band.</a:t>
            </a:r>
            <a:r>
              <a:rPr sz="2300" dirty="0">
                <a:solidFill>
                  <a:schemeClr val="tx1"/>
                </a:solidFill>
                <a:latin typeface="Comic Sans MS" panose="030F0702030302020204" pitchFamily="66" charset="0"/>
              </a:rPr>
              <a:t> </a:t>
            </a:r>
          </a:p>
          <a:p>
            <a:pPr marL="263921" indent="-263921" algn="l">
              <a:buSzPct val="145000"/>
              <a:buChar char="•"/>
              <a:defRPr sz="2500" b="0"/>
            </a:pPr>
            <a:endParaRPr sz="2300" dirty="0">
              <a:solidFill>
                <a:schemeClr val="tx1"/>
              </a:solidFill>
              <a:latin typeface="Comic Sans MS" panose="030F0702030302020204" pitchFamily="66" charset="0"/>
            </a:endParaRPr>
          </a:p>
          <a:p>
            <a:pPr marL="263921" indent="-263921" algn="l">
              <a:buSzPct val="145000"/>
              <a:buChar char="•"/>
              <a:defRPr sz="2500" b="0"/>
            </a:pPr>
            <a:r>
              <a:rPr lang="en-US" sz="2300" dirty="0">
                <a:solidFill>
                  <a:schemeClr val="tx1"/>
                </a:solidFill>
                <a:latin typeface="Comic Sans MS" panose="030F0702030302020204" pitchFamily="66" charset="0"/>
              </a:rPr>
              <a:t>Singular flat bands are promising systems where the quantum geometry related to quantum metric or quantum distance can be studied.</a:t>
            </a:r>
          </a:p>
          <a:p>
            <a:pPr marL="263921" indent="-263921" algn="l">
              <a:buSzPct val="145000"/>
              <a:buChar char="•"/>
              <a:defRPr sz="2500" b="0"/>
            </a:pPr>
            <a:endParaRPr lang="en-US" altLang="ko-KR" sz="2300" dirty="0">
              <a:solidFill>
                <a:schemeClr val="tx1"/>
              </a:solidFill>
              <a:latin typeface="Comic Sans MS" panose="030F0702030302020204" pitchFamily="66" charset="0"/>
            </a:endParaRPr>
          </a:p>
          <a:p>
            <a:pPr marL="263921" indent="-263921" algn="l">
              <a:buSzPct val="145000"/>
              <a:buChar char="•"/>
              <a:defRPr sz="2500" b="0"/>
            </a:pPr>
            <a:r>
              <a:rPr lang="en-US" sz="2300" dirty="0">
                <a:solidFill>
                  <a:schemeClr val="tx1"/>
                </a:solidFill>
                <a:latin typeface="Comic Sans MS" panose="030F0702030302020204" pitchFamily="66" charset="0"/>
              </a:rPr>
              <a:t>Landau level spreading of isolated flat bands is determined by the fidelity tensor and the symmetry of the system</a:t>
            </a:r>
            <a:endParaRPr sz="2300" dirty="0">
              <a:solidFill>
                <a:schemeClr val="tx1"/>
              </a:solidFill>
              <a:latin typeface="Comic Sans MS" panose="030F0702030302020204" pitchFamily="66" charset="0"/>
            </a:endParaRPr>
          </a:p>
        </p:txBody>
      </p:sp>
      <p:grpSp>
        <p:nvGrpSpPr>
          <p:cNvPr id="508" name="그룹"/>
          <p:cNvGrpSpPr/>
          <p:nvPr/>
        </p:nvGrpSpPr>
        <p:grpSpPr>
          <a:xfrm>
            <a:off x="3618188" y="6096032"/>
            <a:ext cx="3346013" cy="2411271"/>
            <a:chOff x="0" y="0"/>
            <a:chExt cx="3346012" cy="2411270"/>
          </a:xfrm>
        </p:grpSpPr>
        <p:pic>
          <p:nvPicPr>
            <p:cNvPr id="505" name="스크린샷 2019-10-25 오전 2.32.27.png" descr="스크린샷 2019-10-25 오전 2.32.27.png"/>
            <p:cNvPicPr>
              <a:picLocks noChangeAspect="1"/>
            </p:cNvPicPr>
            <p:nvPr/>
          </p:nvPicPr>
          <p:blipFill>
            <a:blip r:embed="rId2">
              <a:extLst/>
            </a:blip>
            <a:stretch>
              <a:fillRect/>
            </a:stretch>
          </p:blipFill>
          <p:spPr>
            <a:xfrm>
              <a:off x="69010" y="22700"/>
              <a:ext cx="3277003" cy="2388571"/>
            </a:xfrm>
            <a:prstGeom prst="rect">
              <a:avLst/>
            </a:prstGeom>
            <a:ln w="12700" cap="flat">
              <a:noFill/>
              <a:miter lim="400000"/>
            </a:ln>
            <a:effectLst/>
          </p:spPr>
        </p:pic>
        <p:sp>
          <p:nvSpPr>
            <p:cNvPr id="506" name="직사각형"/>
            <p:cNvSpPr/>
            <p:nvPr/>
          </p:nvSpPr>
          <p:spPr>
            <a:xfrm>
              <a:off x="1250020" y="0"/>
              <a:ext cx="485483" cy="6474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sp>
          <p:nvSpPr>
            <p:cNvPr id="507" name="직사각형"/>
            <p:cNvSpPr/>
            <p:nvPr/>
          </p:nvSpPr>
          <p:spPr>
            <a:xfrm>
              <a:off x="0" y="0"/>
              <a:ext cx="424702" cy="35214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Comic Sans MS" panose="030F0702030302020204" pitchFamily="66" charset="0"/>
              </a:endParaRPr>
            </a:p>
          </p:txBody>
        </p:sp>
      </p:grpSp>
      <p:pic>
        <p:nvPicPr>
          <p:cNvPr id="509" name="이미지" descr="이미지"/>
          <p:cNvPicPr>
            <a:picLocks noChangeAspect="1"/>
          </p:cNvPicPr>
          <p:nvPr/>
        </p:nvPicPr>
        <p:blipFill>
          <a:blip r:embed="rId3">
            <a:extLst/>
          </a:blip>
          <a:stretch>
            <a:fillRect/>
          </a:stretch>
        </p:blipFill>
        <p:spPr>
          <a:xfrm>
            <a:off x="513947" y="6263264"/>
            <a:ext cx="2781034" cy="2404609"/>
          </a:xfrm>
          <a:prstGeom prst="rect">
            <a:avLst/>
          </a:prstGeom>
          <a:ln w="12700">
            <a:miter lim="400000"/>
          </a:ln>
        </p:spPr>
      </p:pic>
      <p:pic>
        <p:nvPicPr>
          <p:cNvPr id="13" name="그림 12">
            <a:extLst>
              <a:ext uri="{FF2B5EF4-FFF2-40B4-BE49-F238E27FC236}">
                <a16:creationId xmlns:a16="http://schemas.microsoft.com/office/drawing/2014/main" id="{991487EC-0DEE-47D7-8AEA-0197F3F42AAE}"/>
              </a:ext>
            </a:extLst>
          </p:cNvPr>
          <p:cNvPicPr>
            <a:picLocks noChangeAspect="1"/>
          </p:cNvPicPr>
          <p:nvPr/>
        </p:nvPicPr>
        <p:blipFill>
          <a:blip r:embed="rId4"/>
          <a:stretch>
            <a:fillRect/>
          </a:stretch>
        </p:blipFill>
        <p:spPr>
          <a:xfrm>
            <a:off x="7651111" y="6052456"/>
            <a:ext cx="4322364" cy="2521124"/>
          </a:xfrm>
          <a:prstGeom prst="rect">
            <a:avLst/>
          </a:prstGeom>
          <a:ln>
            <a:no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554D1F7-53B6-43F5-B6E0-77DCA084F323}"/>
              </a:ext>
            </a:extLst>
          </p:cNvPr>
          <p:cNvSpPr>
            <a:spLocks noGrp="1"/>
          </p:cNvSpPr>
          <p:nvPr>
            <p:ph type="title"/>
          </p:nvPr>
        </p:nvSpPr>
        <p:spPr>
          <a:xfrm>
            <a:off x="633545" y="89643"/>
            <a:ext cx="11704320" cy="1102380"/>
          </a:xfrm>
        </p:spPr>
        <p:txBody>
          <a:bodyPr>
            <a:noAutofit/>
          </a:bodyPr>
          <a:lstStyle/>
          <a:p>
            <a:r>
              <a:rPr lang="en-US" altLang="ko-KR" sz="4400" u="sng" dirty="0">
                <a:latin typeface="Comic Sans MS" panose="030F0702030302020204" pitchFamily="66" charset="0"/>
              </a:rPr>
              <a:t>Geometric properties of flat bands</a:t>
            </a:r>
            <a:endParaRPr lang="ko-KR" altLang="en-US" sz="4400" u="sng" dirty="0">
              <a:latin typeface="Comic Sans MS" panose="030F0702030302020204" pitchFamily="66" charset="0"/>
            </a:endParaRPr>
          </a:p>
        </p:txBody>
      </p:sp>
      <p:grpSp>
        <p:nvGrpSpPr>
          <p:cNvPr id="55" name="그룹 54">
            <a:extLst>
              <a:ext uri="{FF2B5EF4-FFF2-40B4-BE49-F238E27FC236}">
                <a16:creationId xmlns:a16="http://schemas.microsoft.com/office/drawing/2014/main" id="{FABBCE3D-CFC2-43D2-A51F-238DF52A0A26}"/>
              </a:ext>
            </a:extLst>
          </p:cNvPr>
          <p:cNvGrpSpPr/>
          <p:nvPr/>
        </p:nvGrpSpPr>
        <p:grpSpPr>
          <a:xfrm>
            <a:off x="792825" y="2177370"/>
            <a:ext cx="3620275" cy="2722621"/>
            <a:chOff x="660177" y="2803374"/>
            <a:chExt cx="5225039" cy="4550798"/>
          </a:xfrm>
        </p:grpSpPr>
        <p:grpSp>
          <p:nvGrpSpPr>
            <p:cNvPr id="43" name="그룹 42">
              <a:extLst>
                <a:ext uri="{FF2B5EF4-FFF2-40B4-BE49-F238E27FC236}">
                  <a16:creationId xmlns:a16="http://schemas.microsoft.com/office/drawing/2014/main" id="{51B9EC67-97A8-4F2C-85CF-F0E302872B12}"/>
                </a:ext>
              </a:extLst>
            </p:cNvPr>
            <p:cNvGrpSpPr/>
            <p:nvPr/>
          </p:nvGrpSpPr>
          <p:grpSpPr>
            <a:xfrm>
              <a:off x="1306885" y="2803374"/>
              <a:ext cx="4578331" cy="3972296"/>
              <a:chOff x="2027632" y="2245733"/>
              <a:chExt cx="4578331" cy="3972296"/>
            </a:xfrm>
          </p:grpSpPr>
          <p:pic>
            <p:nvPicPr>
              <p:cNvPr id="20" name="이미지" descr="이미지">
                <a:extLst>
                  <a:ext uri="{FF2B5EF4-FFF2-40B4-BE49-F238E27FC236}">
                    <a16:creationId xmlns:a16="http://schemas.microsoft.com/office/drawing/2014/main" id="{880D7C13-BA85-4CF4-88B9-21123B60573A}"/>
                  </a:ext>
                </a:extLst>
              </p:cNvPr>
              <p:cNvPicPr>
                <a:picLocks noChangeAspect="1"/>
              </p:cNvPicPr>
              <p:nvPr/>
            </p:nvPicPr>
            <p:blipFill>
              <a:blip r:embed="rId3">
                <a:extLst/>
              </a:blip>
              <a:stretch>
                <a:fillRect/>
              </a:stretch>
            </p:blipFill>
            <p:spPr>
              <a:xfrm>
                <a:off x="2057573" y="2285285"/>
                <a:ext cx="4548390" cy="3932744"/>
              </a:xfrm>
              <a:prstGeom prst="rect">
                <a:avLst/>
              </a:prstGeom>
              <a:ln w="12700">
                <a:miter lim="400000"/>
              </a:ln>
            </p:spPr>
          </p:pic>
          <p:sp>
            <p:nvSpPr>
              <p:cNvPr id="41" name="직사각형 40">
                <a:extLst>
                  <a:ext uri="{FF2B5EF4-FFF2-40B4-BE49-F238E27FC236}">
                    <a16:creationId xmlns:a16="http://schemas.microsoft.com/office/drawing/2014/main" id="{29396B3E-0149-47C7-A672-42EA6306F5FE}"/>
                  </a:ext>
                </a:extLst>
              </p:cNvPr>
              <p:cNvSpPr/>
              <p:nvPr/>
            </p:nvSpPr>
            <p:spPr>
              <a:xfrm>
                <a:off x="4601076" y="2245733"/>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직사각형 41">
                <a:extLst>
                  <a:ext uri="{FF2B5EF4-FFF2-40B4-BE49-F238E27FC236}">
                    <a16:creationId xmlns:a16="http://schemas.microsoft.com/office/drawing/2014/main" id="{102D1E15-4F45-4376-BE50-9243543DA167}"/>
                  </a:ext>
                </a:extLst>
              </p:cNvPr>
              <p:cNvSpPr/>
              <p:nvPr/>
            </p:nvSpPr>
            <p:spPr>
              <a:xfrm>
                <a:off x="2027632" y="2261010"/>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37" name="그룹 36">
              <a:extLst>
                <a:ext uri="{FF2B5EF4-FFF2-40B4-BE49-F238E27FC236}">
                  <a16:creationId xmlns:a16="http://schemas.microsoft.com/office/drawing/2014/main" id="{AAEC4EE1-ADDC-4631-A03F-C5895F743F69}"/>
                </a:ext>
              </a:extLst>
            </p:cNvPr>
            <p:cNvGrpSpPr/>
            <p:nvPr/>
          </p:nvGrpSpPr>
          <p:grpSpPr>
            <a:xfrm>
              <a:off x="660177" y="3905627"/>
              <a:ext cx="1600227" cy="2831017"/>
              <a:chOff x="7554136" y="4230345"/>
              <a:chExt cx="1600227" cy="2831017"/>
            </a:xfrm>
          </p:grpSpPr>
          <p:cxnSp>
            <p:nvCxnSpPr>
              <p:cNvPr id="7" name="직선 화살표 연결선 6">
                <a:extLst>
                  <a:ext uri="{FF2B5EF4-FFF2-40B4-BE49-F238E27FC236}">
                    <a16:creationId xmlns:a16="http://schemas.microsoft.com/office/drawing/2014/main" id="{55AA83D8-FE2E-4E40-BD7E-77B317DDCC7A}"/>
                  </a:ext>
                </a:extLst>
              </p:cNvPr>
              <p:cNvCxnSpPr>
                <a:cxnSpLocks/>
              </p:cNvCxnSpPr>
              <p:nvPr/>
            </p:nvCxnSpPr>
            <p:spPr>
              <a:xfrm>
                <a:off x="7779028" y="6333486"/>
                <a:ext cx="1128473" cy="2587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직선 화살표 연결선 13">
                <a:extLst>
                  <a:ext uri="{FF2B5EF4-FFF2-40B4-BE49-F238E27FC236}">
                    <a16:creationId xmlns:a16="http://schemas.microsoft.com/office/drawing/2014/main" id="{4DED56F7-5D0C-4EF1-A19A-0CF3931E9B9A}"/>
                  </a:ext>
                </a:extLst>
              </p:cNvPr>
              <p:cNvCxnSpPr>
                <a:cxnSpLocks/>
              </p:cNvCxnSpPr>
              <p:nvPr/>
            </p:nvCxnSpPr>
            <p:spPr>
              <a:xfrm flipV="1">
                <a:off x="7779028" y="5408009"/>
                <a:ext cx="990374" cy="95303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직선 화살표 연결선 31">
                <a:extLst>
                  <a:ext uri="{FF2B5EF4-FFF2-40B4-BE49-F238E27FC236}">
                    <a16:creationId xmlns:a16="http://schemas.microsoft.com/office/drawing/2014/main" id="{AA15A3D0-1DED-4E01-A3A8-0F312C1C48F2}"/>
                  </a:ext>
                </a:extLst>
              </p:cNvPr>
              <p:cNvCxnSpPr/>
              <p:nvPr/>
            </p:nvCxnSpPr>
            <p:spPr>
              <a:xfrm flipV="1">
                <a:off x="7779028" y="4532243"/>
                <a:ext cx="0" cy="182880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From…">
                <a:extLst>
                  <a:ext uri="{FF2B5EF4-FFF2-40B4-BE49-F238E27FC236}">
                    <a16:creationId xmlns:a16="http://schemas.microsoft.com/office/drawing/2014/main" id="{E7B8A1D3-6D52-491E-A7FB-7424686DB8C3}"/>
                  </a:ext>
                </a:extLst>
              </p:cNvPr>
              <p:cNvSpPr txBox="1"/>
              <p:nvPr/>
            </p:nvSpPr>
            <p:spPr>
              <a:xfrm>
                <a:off x="8230785" y="6375439"/>
                <a:ext cx="923578" cy="685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kx</a:t>
                </a:r>
                <a:endParaRPr sz="2000" dirty="0">
                  <a:latin typeface="Comic Sans MS" panose="030F0702030302020204" pitchFamily="66" charset="0"/>
                </a:endParaRPr>
              </a:p>
            </p:txBody>
          </p:sp>
          <p:sp>
            <p:nvSpPr>
              <p:cNvPr id="34" name="From…">
                <a:extLst>
                  <a:ext uri="{FF2B5EF4-FFF2-40B4-BE49-F238E27FC236}">
                    <a16:creationId xmlns:a16="http://schemas.microsoft.com/office/drawing/2014/main" id="{85A180BF-7FA9-41DB-82C0-DAB83731822D}"/>
                  </a:ext>
                </a:extLst>
              </p:cNvPr>
              <p:cNvSpPr txBox="1"/>
              <p:nvPr/>
            </p:nvSpPr>
            <p:spPr>
              <a:xfrm>
                <a:off x="7879221" y="5076558"/>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ky</a:t>
                </a:r>
                <a:endParaRPr sz="2000" dirty="0">
                  <a:latin typeface="Comic Sans MS" panose="030F0702030302020204" pitchFamily="66" charset="0"/>
                </a:endParaRPr>
              </a:p>
            </p:txBody>
          </p:sp>
          <p:sp>
            <p:nvSpPr>
              <p:cNvPr id="35" name="From…">
                <a:extLst>
                  <a:ext uri="{FF2B5EF4-FFF2-40B4-BE49-F238E27FC236}">
                    <a16:creationId xmlns:a16="http://schemas.microsoft.com/office/drawing/2014/main" id="{712F0047-ECD3-46E0-9915-9C790DBA2834}"/>
                  </a:ext>
                </a:extLst>
              </p:cNvPr>
              <p:cNvSpPr txBox="1"/>
              <p:nvPr/>
            </p:nvSpPr>
            <p:spPr>
              <a:xfrm>
                <a:off x="7554136" y="4230345"/>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E</a:t>
                </a:r>
                <a:endParaRPr sz="2000" dirty="0">
                  <a:latin typeface="Comic Sans MS" panose="030F0702030302020204" pitchFamily="66" charset="0"/>
                </a:endParaRPr>
              </a:p>
            </p:txBody>
          </p:sp>
        </p:grpSp>
        <p:sp>
          <p:nvSpPr>
            <p:cNvPr id="44" name="From…">
              <a:extLst>
                <a:ext uri="{FF2B5EF4-FFF2-40B4-BE49-F238E27FC236}">
                  <a16:creationId xmlns:a16="http://schemas.microsoft.com/office/drawing/2014/main" id="{93550B8A-23B1-4774-BEC1-ADBE3C88A16D}"/>
                </a:ext>
              </a:extLst>
            </p:cNvPr>
            <p:cNvSpPr txBox="1"/>
            <p:nvPr/>
          </p:nvSpPr>
          <p:spPr>
            <a:xfrm>
              <a:off x="1336824" y="6668250"/>
              <a:ext cx="4548392"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Singular flat band</a:t>
              </a:r>
              <a:endParaRPr sz="2000" dirty="0">
                <a:latin typeface="Comic Sans MS" panose="030F0702030302020204" pitchFamily="66" charset="0"/>
              </a:endParaRPr>
            </a:p>
          </p:txBody>
        </p:sp>
      </p:grpSp>
      <p:grpSp>
        <p:nvGrpSpPr>
          <p:cNvPr id="53" name="그룹 52">
            <a:extLst>
              <a:ext uri="{FF2B5EF4-FFF2-40B4-BE49-F238E27FC236}">
                <a16:creationId xmlns:a16="http://schemas.microsoft.com/office/drawing/2014/main" id="{CCC58B53-A1B5-4BB6-AE62-8856F7349E81}"/>
              </a:ext>
            </a:extLst>
          </p:cNvPr>
          <p:cNvGrpSpPr/>
          <p:nvPr/>
        </p:nvGrpSpPr>
        <p:grpSpPr>
          <a:xfrm>
            <a:off x="5591006" y="2066999"/>
            <a:ext cx="7037075" cy="1136431"/>
            <a:chOff x="7212444" y="4194422"/>
            <a:chExt cx="5075583" cy="1136431"/>
          </a:xfrm>
        </p:grpSpPr>
        <p:sp>
          <p:nvSpPr>
            <p:cNvPr id="50" name="사각형: 둥근 모서리 49">
              <a:extLst>
                <a:ext uri="{FF2B5EF4-FFF2-40B4-BE49-F238E27FC236}">
                  <a16:creationId xmlns:a16="http://schemas.microsoft.com/office/drawing/2014/main" id="{ECD8CDFF-21BA-4F25-A1BF-55475E52B0EA}"/>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Box 46">
              <a:extLst>
                <a:ext uri="{FF2B5EF4-FFF2-40B4-BE49-F238E27FC236}">
                  <a16:creationId xmlns:a16="http://schemas.microsoft.com/office/drawing/2014/main" id="{25153E00-A25D-4736-8783-86C250D5FE4F}"/>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1. Why geometry matters in flat band?</a:t>
              </a:r>
              <a:endParaRPr kumimoji="0" lang="ko-KR" altLang="en-US" sz="2400" b="0" i="0" u="none" strike="noStrike" cap="none" spc="0" normalizeH="0" baseline="0" dirty="0">
                <a:ln>
                  <a:noFill/>
                </a:ln>
                <a:solidFill>
                  <a:srgbClr val="000000"/>
                </a:solidFill>
                <a:effectLst/>
                <a:uFillTx/>
                <a:latin typeface="Comic Sans MS" panose="030F0702030302020204" pitchFamily="66" charset="0"/>
                <a:sym typeface="Helvetica Neue"/>
              </a:endParaRPr>
            </a:p>
          </p:txBody>
        </p:sp>
      </p:grpSp>
      <p:sp>
        <p:nvSpPr>
          <p:cNvPr id="3" name="타원 2">
            <a:extLst>
              <a:ext uri="{FF2B5EF4-FFF2-40B4-BE49-F238E27FC236}">
                <a16:creationId xmlns:a16="http://schemas.microsoft.com/office/drawing/2014/main" id="{0319A848-F5FA-483B-92A9-92FAD4C61D40}"/>
              </a:ext>
            </a:extLst>
          </p:cNvPr>
          <p:cNvSpPr>
            <a:spLocks noChangeAspect="1"/>
          </p:cNvSpPr>
          <p:nvPr/>
        </p:nvSpPr>
        <p:spPr>
          <a:xfrm>
            <a:off x="2857642" y="3564496"/>
            <a:ext cx="216382" cy="21600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grpSp>
        <p:nvGrpSpPr>
          <p:cNvPr id="36" name="그룹 35">
            <a:extLst>
              <a:ext uri="{FF2B5EF4-FFF2-40B4-BE49-F238E27FC236}">
                <a16:creationId xmlns:a16="http://schemas.microsoft.com/office/drawing/2014/main" id="{48908F72-DAD8-4026-83F3-E11E3ADDEB9D}"/>
              </a:ext>
            </a:extLst>
          </p:cNvPr>
          <p:cNvGrpSpPr/>
          <p:nvPr/>
        </p:nvGrpSpPr>
        <p:grpSpPr>
          <a:xfrm>
            <a:off x="5591006" y="3837265"/>
            <a:ext cx="7037075" cy="1136431"/>
            <a:chOff x="7212444" y="4194422"/>
            <a:chExt cx="5075583" cy="1136431"/>
          </a:xfrm>
        </p:grpSpPr>
        <p:sp>
          <p:nvSpPr>
            <p:cNvPr id="39" name="사각형: 둥근 모서리 38">
              <a:extLst>
                <a:ext uri="{FF2B5EF4-FFF2-40B4-BE49-F238E27FC236}">
                  <a16:creationId xmlns:a16="http://schemas.microsoft.com/office/drawing/2014/main" id="{A55731E9-3107-4B75-A946-42FECCACD1B2}"/>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TextBox 39">
              <a:extLst>
                <a:ext uri="{FF2B5EF4-FFF2-40B4-BE49-F238E27FC236}">
                  <a16:creationId xmlns:a16="http://schemas.microsoft.com/office/drawing/2014/main" id="{D4178C01-9929-4984-A612-5C0986D02A4A}"/>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2. What is the singular flat band?</a:t>
              </a:r>
              <a:endParaRPr kumimoji="0" lang="ko-KR" altLang="en-US" sz="2400" b="0" i="0" u="none" strike="noStrike" cap="none" spc="0" normalizeH="0" baseline="0" dirty="0">
                <a:ln>
                  <a:noFill/>
                </a:ln>
                <a:solidFill>
                  <a:srgbClr val="000000"/>
                </a:solidFill>
                <a:effectLst/>
                <a:uFillTx/>
                <a:latin typeface="Comic Sans MS" panose="030F0702030302020204" pitchFamily="66" charset="0"/>
                <a:sym typeface="Helvetica Neue"/>
              </a:endParaRPr>
            </a:p>
          </p:txBody>
        </p:sp>
      </p:grpSp>
      <p:grpSp>
        <p:nvGrpSpPr>
          <p:cNvPr id="45" name="그룹 44">
            <a:extLst>
              <a:ext uri="{FF2B5EF4-FFF2-40B4-BE49-F238E27FC236}">
                <a16:creationId xmlns:a16="http://schemas.microsoft.com/office/drawing/2014/main" id="{36219047-16FE-494D-AD7F-13725E91066F}"/>
              </a:ext>
            </a:extLst>
          </p:cNvPr>
          <p:cNvGrpSpPr/>
          <p:nvPr/>
        </p:nvGrpSpPr>
        <p:grpSpPr>
          <a:xfrm>
            <a:off x="5591006" y="5615705"/>
            <a:ext cx="7037075" cy="1136431"/>
            <a:chOff x="7212444" y="4194422"/>
            <a:chExt cx="5075583" cy="1136431"/>
          </a:xfrm>
        </p:grpSpPr>
        <p:sp>
          <p:nvSpPr>
            <p:cNvPr id="56" name="사각형: 둥근 모서리 55">
              <a:extLst>
                <a:ext uri="{FF2B5EF4-FFF2-40B4-BE49-F238E27FC236}">
                  <a16:creationId xmlns:a16="http://schemas.microsoft.com/office/drawing/2014/main" id="{4DE011EE-B375-4DDB-995B-4B286E5D0981}"/>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TextBox 56">
              <a:extLst>
                <a:ext uri="{FF2B5EF4-FFF2-40B4-BE49-F238E27FC236}">
                  <a16:creationId xmlns:a16="http://schemas.microsoft.com/office/drawing/2014/main" id="{6EE6F4FA-A72B-4F21-810F-33E5AF95F8EB}"/>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3.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singular flat band?</a:t>
              </a:r>
              <a:endParaRPr kumimoji="0" lang="ko-KR" altLang="en-US" sz="2400" b="0" i="0" u="none" strike="noStrike" cap="none" spc="0" normalizeH="0" baseline="0" dirty="0">
                <a:ln>
                  <a:noFill/>
                </a:ln>
                <a:solidFill>
                  <a:srgbClr val="000000"/>
                </a:solidFill>
                <a:effectLst/>
                <a:uFillTx/>
                <a:latin typeface="Comic Sans MS" panose="030F0702030302020204" pitchFamily="66" charset="0"/>
                <a:sym typeface="Helvetica Neue"/>
              </a:endParaRPr>
            </a:p>
          </p:txBody>
        </p:sp>
      </p:grpSp>
      <p:grpSp>
        <p:nvGrpSpPr>
          <p:cNvPr id="64" name="그룹 63">
            <a:extLst>
              <a:ext uri="{FF2B5EF4-FFF2-40B4-BE49-F238E27FC236}">
                <a16:creationId xmlns:a16="http://schemas.microsoft.com/office/drawing/2014/main" id="{44D6491C-1746-4F85-9442-C281CCEFE129}"/>
              </a:ext>
            </a:extLst>
          </p:cNvPr>
          <p:cNvGrpSpPr/>
          <p:nvPr/>
        </p:nvGrpSpPr>
        <p:grpSpPr>
          <a:xfrm>
            <a:off x="5591006" y="7618938"/>
            <a:ext cx="7037075" cy="1136431"/>
            <a:chOff x="7212444" y="4194422"/>
            <a:chExt cx="5075583" cy="1136431"/>
          </a:xfrm>
        </p:grpSpPr>
        <p:sp>
          <p:nvSpPr>
            <p:cNvPr id="65" name="사각형: 둥근 모서리 64">
              <a:extLst>
                <a:ext uri="{FF2B5EF4-FFF2-40B4-BE49-F238E27FC236}">
                  <a16:creationId xmlns:a16="http://schemas.microsoft.com/office/drawing/2014/main" id="{B11623D9-6A89-4927-8DDF-9F24FA4AAC5C}"/>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TextBox 65">
              <a:extLst>
                <a:ext uri="{FF2B5EF4-FFF2-40B4-BE49-F238E27FC236}">
                  <a16:creationId xmlns:a16="http://schemas.microsoft.com/office/drawing/2014/main" id="{3642A1A4-DB52-407A-AAAC-EB834520C826}"/>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4.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isolated flat band?</a:t>
              </a:r>
              <a:endParaRPr kumimoji="0" lang="ko-KR" altLang="en-US" sz="2400" b="0" i="0" u="none" strike="noStrike" cap="none" spc="0" normalizeH="0" baseline="0" dirty="0">
                <a:ln>
                  <a:noFill/>
                </a:ln>
                <a:solidFill>
                  <a:srgbClr val="000000"/>
                </a:solidFill>
                <a:effectLst/>
                <a:uFillTx/>
                <a:latin typeface="Comic Sans MS" panose="030F0702030302020204" pitchFamily="66" charset="0"/>
                <a:sym typeface="Helvetica Neue"/>
              </a:endParaRPr>
            </a:p>
          </p:txBody>
        </p:sp>
      </p:grpSp>
      <p:sp>
        <p:nvSpPr>
          <p:cNvPr id="68" name="From…">
            <a:extLst>
              <a:ext uri="{FF2B5EF4-FFF2-40B4-BE49-F238E27FC236}">
                <a16:creationId xmlns:a16="http://schemas.microsoft.com/office/drawing/2014/main" id="{DFEF76B2-37BE-48CC-8BA9-8B66F9E0137A}"/>
              </a:ext>
            </a:extLst>
          </p:cNvPr>
          <p:cNvSpPr txBox="1"/>
          <p:nvPr/>
        </p:nvSpPr>
        <p:spPr>
          <a:xfrm>
            <a:off x="1441106" y="8150351"/>
            <a:ext cx="297199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Nonsingular, isolated </a:t>
            </a:r>
          </a:p>
          <a:p>
            <a:pPr>
              <a:defRPr sz="1800" b="0"/>
            </a:pPr>
            <a:r>
              <a:rPr lang="en-US" sz="2000" dirty="0">
                <a:latin typeface="Comic Sans MS" panose="030F0702030302020204" pitchFamily="66" charset="0"/>
              </a:rPr>
              <a:t>flat band</a:t>
            </a:r>
            <a:endParaRPr sz="2000" dirty="0">
              <a:latin typeface="Comic Sans MS" panose="030F0702030302020204" pitchFamily="66" charset="0"/>
            </a:endParaRPr>
          </a:p>
        </p:txBody>
      </p:sp>
      <p:grpSp>
        <p:nvGrpSpPr>
          <p:cNvPr id="6" name="그룹 5">
            <a:extLst>
              <a:ext uri="{FF2B5EF4-FFF2-40B4-BE49-F238E27FC236}">
                <a16:creationId xmlns:a16="http://schemas.microsoft.com/office/drawing/2014/main" id="{92F1F6A0-0946-4F51-8568-B367EDC2B8E9}"/>
              </a:ext>
            </a:extLst>
          </p:cNvPr>
          <p:cNvGrpSpPr/>
          <p:nvPr/>
        </p:nvGrpSpPr>
        <p:grpSpPr>
          <a:xfrm>
            <a:off x="1191443" y="4971975"/>
            <a:ext cx="3151446" cy="3149753"/>
            <a:chOff x="1191443" y="4971975"/>
            <a:chExt cx="3151446" cy="3149753"/>
          </a:xfrm>
        </p:grpSpPr>
        <p:pic>
          <p:nvPicPr>
            <p:cNvPr id="4" name="그림 3">
              <a:extLst>
                <a:ext uri="{FF2B5EF4-FFF2-40B4-BE49-F238E27FC236}">
                  <a16:creationId xmlns:a16="http://schemas.microsoft.com/office/drawing/2014/main" id="{22BFD368-C02B-4FED-A147-C4B33DA08DE4}"/>
                </a:ext>
              </a:extLst>
            </p:cNvPr>
            <p:cNvPicPr>
              <a:picLocks noChangeAspect="1"/>
            </p:cNvPicPr>
            <p:nvPr/>
          </p:nvPicPr>
          <p:blipFill>
            <a:blip r:embed="rId4"/>
            <a:stretch>
              <a:fillRect/>
            </a:stretch>
          </p:blipFill>
          <p:spPr>
            <a:xfrm>
              <a:off x="1191443" y="4971975"/>
              <a:ext cx="3151446" cy="3149753"/>
            </a:xfrm>
            <a:prstGeom prst="rect">
              <a:avLst/>
            </a:prstGeom>
          </p:spPr>
        </p:pic>
        <p:sp>
          <p:nvSpPr>
            <p:cNvPr id="5" name="직사각형 4">
              <a:extLst>
                <a:ext uri="{FF2B5EF4-FFF2-40B4-BE49-F238E27FC236}">
                  <a16:creationId xmlns:a16="http://schemas.microsoft.com/office/drawing/2014/main" id="{E4052939-4E64-4813-A600-B0D048328F28}"/>
                </a:ext>
              </a:extLst>
            </p:cNvPr>
            <p:cNvSpPr/>
            <p:nvPr/>
          </p:nvSpPr>
          <p:spPr>
            <a:xfrm>
              <a:off x="3246783" y="4995324"/>
              <a:ext cx="1096106" cy="4645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Tree>
    <p:extLst>
      <p:ext uri="{BB962C8B-B14F-4D97-AF65-F5344CB8AC3E}">
        <p14:creationId xmlns:p14="http://schemas.microsoft.com/office/powerpoint/2010/main" val="24020985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a:extLst>
              <a:ext uri="{FF2B5EF4-FFF2-40B4-BE49-F238E27FC236}">
                <a16:creationId xmlns:a16="http://schemas.microsoft.com/office/drawing/2014/main" id="{FABBCE3D-CFC2-43D2-A51F-238DF52A0A26}"/>
              </a:ext>
            </a:extLst>
          </p:cNvPr>
          <p:cNvGrpSpPr/>
          <p:nvPr/>
        </p:nvGrpSpPr>
        <p:grpSpPr>
          <a:xfrm>
            <a:off x="792825" y="2177370"/>
            <a:ext cx="3620275" cy="2722621"/>
            <a:chOff x="660177" y="2803374"/>
            <a:chExt cx="5225039" cy="4550798"/>
          </a:xfrm>
        </p:grpSpPr>
        <p:grpSp>
          <p:nvGrpSpPr>
            <p:cNvPr id="43" name="그룹 42">
              <a:extLst>
                <a:ext uri="{FF2B5EF4-FFF2-40B4-BE49-F238E27FC236}">
                  <a16:creationId xmlns:a16="http://schemas.microsoft.com/office/drawing/2014/main" id="{51B9EC67-97A8-4F2C-85CF-F0E302872B12}"/>
                </a:ext>
              </a:extLst>
            </p:cNvPr>
            <p:cNvGrpSpPr/>
            <p:nvPr/>
          </p:nvGrpSpPr>
          <p:grpSpPr>
            <a:xfrm>
              <a:off x="1306885" y="2803374"/>
              <a:ext cx="4578331" cy="3972296"/>
              <a:chOff x="2027632" y="2245733"/>
              <a:chExt cx="4578331" cy="3972296"/>
            </a:xfrm>
          </p:grpSpPr>
          <p:pic>
            <p:nvPicPr>
              <p:cNvPr id="20" name="이미지" descr="이미지">
                <a:extLst>
                  <a:ext uri="{FF2B5EF4-FFF2-40B4-BE49-F238E27FC236}">
                    <a16:creationId xmlns:a16="http://schemas.microsoft.com/office/drawing/2014/main" id="{880D7C13-BA85-4CF4-88B9-21123B60573A}"/>
                  </a:ext>
                </a:extLst>
              </p:cNvPr>
              <p:cNvPicPr>
                <a:picLocks noChangeAspect="1"/>
              </p:cNvPicPr>
              <p:nvPr/>
            </p:nvPicPr>
            <p:blipFill>
              <a:blip r:embed="rId3">
                <a:extLst/>
              </a:blip>
              <a:stretch>
                <a:fillRect/>
              </a:stretch>
            </p:blipFill>
            <p:spPr>
              <a:xfrm>
                <a:off x="2057573" y="2285285"/>
                <a:ext cx="4548390" cy="3932744"/>
              </a:xfrm>
              <a:prstGeom prst="rect">
                <a:avLst/>
              </a:prstGeom>
              <a:ln w="12700">
                <a:miter lim="400000"/>
              </a:ln>
            </p:spPr>
          </p:pic>
          <p:sp>
            <p:nvSpPr>
              <p:cNvPr id="41" name="직사각형 40">
                <a:extLst>
                  <a:ext uri="{FF2B5EF4-FFF2-40B4-BE49-F238E27FC236}">
                    <a16:creationId xmlns:a16="http://schemas.microsoft.com/office/drawing/2014/main" id="{29396B3E-0149-47C7-A672-42EA6306F5FE}"/>
                  </a:ext>
                </a:extLst>
              </p:cNvPr>
              <p:cNvSpPr/>
              <p:nvPr/>
            </p:nvSpPr>
            <p:spPr>
              <a:xfrm>
                <a:off x="4601076" y="2245733"/>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sp>
            <p:nvSpPr>
              <p:cNvPr id="42" name="직사각형 41">
                <a:extLst>
                  <a:ext uri="{FF2B5EF4-FFF2-40B4-BE49-F238E27FC236}">
                    <a16:creationId xmlns:a16="http://schemas.microsoft.com/office/drawing/2014/main" id="{102D1E15-4F45-4376-BE50-9243543DA167}"/>
                  </a:ext>
                </a:extLst>
              </p:cNvPr>
              <p:cNvSpPr/>
              <p:nvPr/>
            </p:nvSpPr>
            <p:spPr>
              <a:xfrm>
                <a:off x="2027632" y="2261010"/>
                <a:ext cx="1137115" cy="78881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37" name="그룹 36">
              <a:extLst>
                <a:ext uri="{FF2B5EF4-FFF2-40B4-BE49-F238E27FC236}">
                  <a16:creationId xmlns:a16="http://schemas.microsoft.com/office/drawing/2014/main" id="{AAEC4EE1-ADDC-4631-A03F-C5895F743F69}"/>
                </a:ext>
              </a:extLst>
            </p:cNvPr>
            <p:cNvGrpSpPr/>
            <p:nvPr/>
          </p:nvGrpSpPr>
          <p:grpSpPr>
            <a:xfrm>
              <a:off x="660177" y="3905627"/>
              <a:ext cx="1600227" cy="2831017"/>
              <a:chOff x="7554136" y="4230345"/>
              <a:chExt cx="1600227" cy="2831017"/>
            </a:xfrm>
          </p:grpSpPr>
          <p:cxnSp>
            <p:nvCxnSpPr>
              <p:cNvPr id="7" name="직선 화살표 연결선 6">
                <a:extLst>
                  <a:ext uri="{FF2B5EF4-FFF2-40B4-BE49-F238E27FC236}">
                    <a16:creationId xmlns:a16="http://schemas.microsoft.com/office/drawing/2014/main" id="{55AA83D8-FE2E-4E40-BD7E-77B317DDCC7A}"/>
                  </a:ext>
                </a:extLst>
              </p:cNvPr>
              <p:cNvCxnSpPr>
                <a:cxnSpLocks/>
              </p:cNvCxnSpPr>
              <p:nvPr/>
            </p:nvCxnSpPr>
            <p:spPr>
              <a:xfrm>
                <a:off x="7779028" y="6333486"/>
                <a:ext cx="1128473" cy="2587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직선 화살표 연결선 13">
                <a:extLst>
                  <a:ext uri="{FF2B5EF4-FFF2-40B4-BE49-F238E27FC236}">
                    <a16:creationId xmlns:a16="http://schemas.microsoft.com/office/drawing/2014/main" id="{4DED56F7-5D0C-4EF1-A19A-0CF3931E9B9A}"/>
                  </a:ext>
                </a:extLst>
              </p:cNvPr>
              <p:cNvCxnSpPr>
                <a:cxnSpLocks/>
              </p:cNvCxnSpPr>
              <p:nvPr/>
            </p:nvCxnSpPr>
            <p:spPr>
              <a:xfrm flipV="1">
                <a:off x="7779028" y="5408009"/>
                <a:ext cx="990374" cy="95303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직선 화살표 연결선 31">
                <a:extLst>
                  <a:ext uri="{FF2B5EF4-FFF2-40B4-BE49-F238E27FC236}">
                    <a16:creationId xmlns:a16="http://schemas.microsoft.com/office/drawing/2014/main" id="{AA15A3D0-1DED-4E01-A3A8-0F312C1C48F2}"/>
                  </a:ext>
                </a:extLst>
              </p:cNvPr>
              <p:cNvCxnSpPr/>
              <p:nvPr/>
            </p:nvCxnSpPr>
            <p:spPr>
              <a:xfrm flipV="1">
                <a:off x="7779028" y="4532243"/>
                <a:ext cx="0" cy="182880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From…">
                <a:extLst>
                  <a:ext uri="{FF2B5EF4-FFF2-40B4-BE49-F238E27FC236}">
                    <a16:creationId xmlns:a16="http://schemas.microsoft.com/office/drawing/2014/main" id="{E7B8A1D3-6D52-491E-A7FB-7424686DB8C3}"/>
                  </a:ext>
                </a:extLst>
              </p:cNvPr>
              <p:cNvSpPr txBox="1"/>
              <p:nvPr/>
            </p:nvSpPr>
            <p:spPr>
              <a:xfrm>
                <a:off x="8230785" y="6375439"/>
                <a:ext cx="923578" cy="685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kx</a:t>
                </a:r>
                <a:endParaRPr sz="2000" dirty="0">
                  <a:latin typeface="Comic Sans MS" panose="030F0702030302020204" pitchFamily="66" charset="0"/>
                </a:endParaRPr>
              </a:p>
            </p:txBody>
          </p:sp>
          <p:sp>
            <p:nvSpPr>
              <p:cNvPr id="34" name="From…">
                <a:extLst>
                  <a:ext uri="{FF2B5EF4-FFF2-40B4-BE49-F238E27FC236}">
                    <a16:creationId xmlns:a16="http://schemas.microsoft.com/office/drawing/2014/main" id="{85A180BF-7FA9-41DB-82C0-DAB83731822D}"/>
                  </a:ext>
                </a:extLst>
              </p:cNvPr>
              <p:cNvSpPr txBox="1"/>
              <p:nvPr/>
            </p:nvSpPr>
            <p:spPr>
              <a:xfrm>
                <a:off x="7879221" y="5076558"/>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err="1">
                    <a:latin typeface="Comic Sans MS" panose="030F0702030302020204" pitchFamily="66" charset="0"/>
                  </a:rPr>
                  <a:t>ky</a:t>
                </a:r>
                <a:endParaRPr sz="2000" dirty="0">
                  <a:latin typeface="Comic Sans MS" panose="030F0702030302020204" pitchFamily="66" charset="0"/>
                </a:endParaRPr>
              </a:p>
            </p:txBody>
          </p:sp>
          <p:sp>
            <p:nvSpPr>
              <p:cNvPr id="35" name="From…">
                <a:extLst>
                  <a:ext uri="{FF2B5EF4-FFF2-40B4-BE49-F238E27FC236}">
                    <a16:creationId xmlns:a16="http://schemas.microsoft.com/office/drawing/2014/main" id="{712F0047-ECD3-46E0-9915-9C790DBA2834}"/>
                  </a:ext>
                </a:extLst>
              </p:cNvPr>
              <p:cNvSpPr txBox="1"/>
              <p:nvPr/>
            </p:nvSpPr>
            <p:spPr>
              <a:xfrm>
                <a:off x="7554136" y="4230345"/>
                <a:ext cx="923578"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E</a:t>
                </a:r>
                <a:endParaRPr sz="2000" dirty="0">
                  <a:latin typeface="Comic Sans MS" panose="030F0702030302020204" pitchFamily="66" charset="0"/>
                </a:endParaRPr>
              </a:p>
            </p:txBody>
          </p:sp>
        </p:grpSp>
        <p:sp>
          <p:nvSpPr>
            <p:cNvPr id="44" name="From…">
              <a:extLst>
                <a:ext uri="{FF2B5EF4-FFF2-40B4-BE49-F238E27FC236}">
                  <a16:creationId xmlns:a16="http://schemas.microsoft.com/office/drawing/2014/main" id="{93550B8A-23B1-4774-BEC1-ADBE3C88A16D}"/>
                </a:ext>
              </a:extLst>
            </p:cNvPr>
            <p:cNvSpPr txBox="1"/>
            <p:nvPr/>
          </p:nvSpPr>
          <p:spPr>
            <a:xfrm>
              <a:off x="1336824" y="6668250"/>
              <a:ext cx="4548392" cy="68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Singular flat band</a:t>
              </a:r>
              <a:endParaRPr sz="2000" dirty="0">
                <a:latin typeface="Comic Sans MS" panose="030F0702030302020204" pitchFamily="66" charset="0"/>
              </a:endParaRPr>
            </a:p>
          </p:txBody>
        </p:sp>
      </p:grpSp>
      <p:grpSp>
        <p:nvGrpSpPr>
          <p:cNvPr id="53" name="그룹 52">
            <a:extLst>
              <a:ext uri="{FF2B5EF4-FFF2-40B4-BE49-F238E27FC236}">
                <a16:creationId xmlns:a16="http://schemas.microsoft.com/office/drawing/2014/main" id="{CCC58B53-A1B5-4BB6-AE62-8856F7349E81}"/>
              </a:ext>
            </a:extLst>
          </p:cNvPr>
          <p:cNvGrpSpPr/>
          <p:nvPr/>
        </p:nvGrpSpPr>
        <p:grpSpPr>
          <a:xfrm>
            <a:off x="5591006" y="2066999"/>
            <a:ext cx="7037075" cy="1136431"/>
            <a:chOff x="7212444" y="4194422"/>
            <a:chExt cx="5075583" cy="1136431"/>
          </a:xfrm>
        </p:grpSpPr>
        <p:sp>
          <p:nvSpPr>
            <p:cNvPr id="50" name="사각형: 둥근 모서리 49">
              <a:extLst>
                <a:ext uri="{FF2B5EF4-FFF2-40B4-BE49-F238E27FC236}">
                  <a16:creationId xmlns:a16="http://schemas.microsoft.com/office/drawing/2014/main" id="{ECD8CDFF-21BA-4F25-A1BF-55475E52B0EA}"/>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Box 46">
              <a:extLst>
                <a:ext uri="{FF2B5EF4-FFF2-40B4-BE49-F238E27FC236}">
                  <a16:creationId xmlns:a16="http://schemas.microsoft.com/office/drawing/2014/main" id="{25153E00-A25D-4736-8783-86C250D5FE4F}"/>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latin typeface="Comic Sans MS" panose="030F0702030302020204" pitchFamily="66" charset="0"/>
                </a:rPr>
                <a:t>1. Why geometry matters in flat band?</a:t>
              </a:r>
              <a:endParaRPr kumimoji="0" lang="ko-KR" altLang="en-US" sz="2400" b="0" i="0" u="none" strike="noStrike" cap="none" spc="0" normalizeH="0" baseline="0" dirty="0">
                <a:ln>
                  <a:noFill/>
                </a:ln>
                <a:solidFill>
                  <a:srgbClr val="000000"/>
                </a:solidFill>
                <a:effectLst/>
                <a:uFillTx/>
                <a:latin typeface="Comic Sans MS" panose="030F0702030302020204" pitchFamily="66" charset="0"/>
                <a:sym typeface="Helvetica Neue"/>
              </a:endParaRPr>
            </a:p>
          </p:txBody>
        </p:sp>
      </p:grpSp>
      <p:sp>
        <p:nvSpPr>
          <p:cNvPr id="3" name="타원 2">
            <a:extLst>
              <a:ext uri="{FF2B5EF4-FFF2-40B4-BE49-F238E27FC236}">
                <a16:creationId xmlns:a16="http://schemas.microsoft.com/office/drawing/2014/main" id="{0319A848-F5FA-483B-92A9-92FAD4C61D40}"/>
              </a:ext>
            </a:extLst>
          </p:cNvPr>
          <p:cNvSpPr>
            <a:spLocks noChangeAspect="1"/>
          </p:cNvSpPr>
          <p:nvPr/>
        </p:nvSpPr>
        <p:spPr>
          <a:xfrm>
            <a:off x="2857642" y="3564496"/>
            <a:ext cx="216382" cy="21600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dirty="0">
              <a:ln>
                <a:noFill/>
              </a:ln>
              <a:solidFill>
                <a:srgbClr val="FFFFFF"/>
              </a:solidFill>
              <a:effectLst/>
              <a:uFillTx/>
              <a:latin typeface="+mn-lt"/>
              <a:ea typeface="+mn-ea"/>
              <a:cs typeface="+mn-cs"/>
              <a:sym typeface="Helvetica Neue Medium"/>
            </a:endParaRPr>
          </a:p>
        </p:txBody>
      </p:sp>
      <p:grpSp>
        <p:nvGrpSpPr>
          <p:cNvPr id="36" name="그룹 35">
            <a:extLst>
              <a:ext uri="{FF2B5EF4-FFF2-40B4-BE49-F238E27FC236}">
                <a16:creationId xmlns:a16="http://schemas.microsoft.com/office/drawing/2014/main" id="{48908F72-DAD8-4026-83F3-E11E3ADDEB9D}"/>
              </a:ext>
            </a:extLst>
          </p:cNvPr>
          <p:cNvGrpSpPr/>
          <p:nvPr/>
        </p:nvGrpSpPr>
        <p:grpSpPr>
          <a:xfrm>
            <a:off x="5591006" y="3837265"/>
            <a:ext cx="7037075" cy="1136431"/>
            <a:chOff x="7212444" y="4194422"/>
            <a:chExt cx="5075583" cy="1136431"/>
          </a:xfrm>
        </p:grpSpPr>
        <p:sp>
          <p:nvSpPr>
            <p:cNvPr id="39" name="사각형: 둥근 모서리 38">
              <a:extLst>
                <a:ext uri="{FF2B5EF4-FFF2-40B4-BE49-F238E27FC236}">
                  <a16:creationId xmlns:a16="http://schemas.microsoft.com/office/drawing/2014/main" id="{A55731E9-3107-4B75-A946-42FECCACD1B2}"/>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TextBox 39">
              <a:extLst>
                <a:ext uri="{FF2B5EF4-FFF2-40B4-BE49-F238E27FC236}">
                  <a16:creationId xmlns:a16="http://schemas.microsoft.com/office/drawing/2014/main" id="{D4178C01-9929-4984-A612-5C0986D02A4A}"/>
                </a:ext>
              </a:extLst>
            </p:cNvPr>
            <p:cNvSpPr txBox="1"/>
            <p:nvPr/>
          </p:nvSpPr>
          <p:spPr>
            <a:xfrm>
              <a:off x="7439515" y="4514643"/>
              <a:ext cx="45483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lumMod val="90000"/>
                    </a:schemeClr>
                  </a:solidFill>
                  <a:latin typeface="Comic Sans MS" panose="030F0702030302020204" pitchFamily="66" charset="0"/>
                </a:rPr>
                <a:t>2. What is the singular flat band?</a:t>
              </a:r>
              <a:endParaRPr kumimoji="0" lang="ko-KR" altLang="en-US" sz="2400" b="0" i="0" u="none" strike="noStrike" cap="none" spc="0" normalizeH="0" baseline="0" dirty="0">
                <a:ln>
                  <a:noFill/>
                </a:ln>
                <a:solidFill>
                  <a:schemeClr val="bg2">
                    <a:lumMod val="90000"/>
                  </a:schemeClr>
                </a:solidFill>
                <a:effectLst/>
                <a:uFillTx/>
                <a:latin typeface="Comic Sans MS" panose="030F0702030302020204" pitchFamily="66" charset="0"/>
                <a:sym typeface="Helvetica Neue"/>
              </a:endParaRPr>
            </a:p>
          </p:txBody>
        </p:sp>
      </p:grpSp>
      <p:grpSp>
        <p:nvGrpSpPr>
          <p:cNvPr id="45" name="그룹 44">
            <a:extLst>
              <a:ext uri="{FF2B5EF4-FFF2-40B4-BE49-F238E27FC236}">
                <a16:creationId xmlns:a16="http://schemas.microsoft.com/office/drawing/2014/main" id="{36219047-16FE-494D-AD7F-13725E91066F}"/>
              </a:ext>
            </a:extLst>
          </p:cNvPr>
          <p:cNvGrpSpPr/>
          <p:nvPr/>
        </p:nvGrpSpPr>
        <p:grpSpPr>
          <a:xfrm>
            <a:off x="5591006" y="5615705"/>
            <a:ext cx="7037075" cy="1136431"/>
            <a:chOff x="7212444" y="4194422"/>
            <a:chExt cx="5075583" cy="1136431"/>
          </a:xfrm>
        </p:grpSpPr>
        <p:sp>
          <p:nvSpPr>
            <p:cNvPr id="56" name="사각형: 둥근 모서리 55">
              <a:extLst>
                <a:ext uri="{FF2B5EF4-FFF2-40B4-BE49-F238E27FC236}">
                  <a16:creationId xmlns:a16="http://schemas.microsoft.com/office/drawing/2014/main" id="{4DE011EE-B375-4DDB-995B-4B286E5D0981}"/>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7" name="TextBox 56">
              <a:extLst>
                <a:ext uri="{FF2B5EF4-FFF2-40B4-BE49-F238E27FC236}">
                  <a16:creationId xmlns:a16="http://schemas.microsoft.com/office/drawing/2014/main" id="{6EE6F4FA-A72B-4F21-810F-33E5AF95F8EB}"/>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lumMod val="90000"/>
                    </a:schemeClr>
                  </a:solidFill>
                  <a:latin typeface="Comic Sans MS" panose="030F0702030302020204" pitchFamily="66" charset="0"/>
                </a:rPr>
                <a:t>3.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lumMod val="90000"/>
                    </a:schemeClr>
                  </a:solidFill>
                  <a:latin typeface="Comic Sans MS" panose="030F0702030302020204" pitchFamily="66" charset="0"/>
                </a:rPr>
                <a:t>singular flat band?</a:t>
              </a:r>
              <a:endParaRPr kumimoji="0" lang="ko-KR" altLang="en-US" sz="2400" b="0" i="0" u="none" strike="noStrike" cap="none" spc="0" normalizeH="0" baseline="0" dirty="0">
                <a:ln>
                  <a:noFill/>
                </a:ln>
                <a:solidFill>
                  <a:schemeClr val="bg2">
                    <a:lumMod val="90000"/>
                  </a:schemeClr>
                </a:solidFill>
                <a:effectLst/>
                <a:uFillTx/>
                <a:latin typeface="Comic Sans MS" panose="030F0702030302020204" pitchFamily="66" charset="0"/>
                <a:sym typeface="Helvetica Neue"/>
              </a:endParaRPr>
            </a:p>
          </p:txBody>
        </p:sp>
      </p:grpSp>
      <p:grpSp>
        <p:nvGrpSpPr>
          <p:cNvPr id="64" name="그룹 63">
            <a:extLst>
              <a:ext uri="{FF2B5EF4-FFF2-40B4-BE49-F238E27FC236}">
                <a16:creationId xmlns:a16="http://schemas.microsoft.com/office/drawing/2014/main" id="{44D6491C-1746-4F85-9442-C281CCEFE129}"/>
              </a:ext>
            </a:extLst>
          </p:cNvPr>
          <p:cNvGrpSpPr/>
          <p:nvPr/>
        </p:nvGrpSpPr>
        <p:grpSpPr>
          <a:xfrm>
            <a:off x="5591006" y="7618938"/>
            <a:ext cx="7037075" cy="1136431"/>
            <a:chOff x="7212444" y="4194422"/>
            <a:chExt cx="5075583" cy="1136431"/>
          </a:xfrm>
        </p:grpSpPr>
        <p:sp>
          <p:nvSpPr>
            <p:cNvPr id="65" name="사각형: 둥근 모서리 64">
              <a:extLst>
                <a:ext uri="{FF2B5EF4-FFF2-40B4-BE49-F238E27FC236}">
                  <a16:creationId xmlns:a16="http://schemas.microsoft.com/office/drawing/2014/main" id="{B11623D9-6A89-4927-8DDF-9F24FA4AAC5C}"/>
                </a:ext>
              </a:extLst>
            </p:cNvPr>
            <p:cNvSpPr/>
            <p:nvPr/>
          </p:nvSpPr>
          <p:spPr>
            <a:xfrm>
              <a:off x="7212444" y="4194422"/>
              <a:ext cx="5075583" cy="1136431"/>
            </a:xfrm>
            <a:prstGeom prst="round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6" name="TextBox 65">
              <a:extLst>
                <a:ext uri="{FF2B5EF4-FFF2-40B4-BE49-F238E27FC236}">
                  <a16:creationId xmlns:a16="http://schemas.microsoft.com/office/drawing/2014/main" id="{3642A1A4-DB52-407A-AAAC-EB834520C826}"/>
                </a:ext>
              </a:extLst>
            </p:cNvPr>
            <p:cNvSpPr txBox="1"/>
            <p:nvPr/>
          </p:nvSpPr>
          <p:spPr>
            <a:xfrm>
              <a:off x="7439515" y="4329977"/>
              <a:ext cx="45483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4. Geometry and Landau levels of </a:t>
              </a:r>
            </a:p>
            <a:p>
              <a:pPr marL="0" marR="0" indent="0" algn="ctr" defTabSz="584200" rtl="0" fontAlgn="auto" latinLnBrk="0" hangingPunct="0">
                <a:lnSpc>
                  <a:spcPct val="100000"/>
                </a:lnSpc>
                <a:spcBef>
                  <a:spcPts val="0"/>
                </a:spcBef>
                <a:spcAft>
                  <a:spcPts val="0"/>
                </a:spcAft>
                <a:buClrTx/>
                <a:buSzTx/>
                <a:buFontTx/>
                <a:buNone/>
                <a:tabLst/>
              </a:pPr>
              <a:r>
                <a:rPr lang="en-US" altLang="ko-KR" b="0" dirty="0">
                  <a:solidFill>
                    <a:schemeClr val="bg2"/>
                  </a:solidFill>
                  <a:latin typeface="Comic Sans MS" panose="030F0702030302020204" pitchFamily="66" charset="0"/>
                </a:rPr>
                <a:t>isolated flat band?</a:t>
              </a:r>
              <a:endParaRPr kumimoji="0" lang="ko-KR" altLang="en-US" sz="2400" b="0" i="0" u="none" strike="noStrike" cap="none" spc="0" normalizeH="0" baseline="0" dirty="0">
                <a:ln>
                  <a:noFill/>
                </a:ln>
                <a:solidFill>
                  <a:schemeClr val="bg2"/>
                </a:solidFill>
                <a:effectLst/>
                <a:uFillTx/>
                <a:latin typeface="Comic Sans MS" panose="030F0702030302020204" pitchFamily="66" charset="0"/>
                <a:sym typeface="Helvetica Neue"/>
              </a:endParaRPr>
            </a:p>
          </p:txBody>
        </p:sp>
      </p:grpSp>
      <p:sp>
        <p:nvSpPr>
          <p:cNvPr id="68" name="From…">
            <a:extLst>
              <a:ext uri="{FF2B5EF4-FFF2-40B4-BE49-F238E27FC236}">
                <a16:creationId xmlns:a16="http://schemas.microsoft.com/office/drawing/2014/main" id="{DFEF76B2-37BE-48CC-8BA9-8B66F9E0137A}"/>
              </a:ext>
            </a:extLst>
          </p:cNvPr>
          <p:cNvSpPr txBox="1"/>
          <p:nvPr/>
        </p:nvSpPr>
        <p:spPr>
          <a:xfrm>
            <a:off x="1441106" y="8150351"/>
            <a:ext cx="297199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800" b="0"/>
            </a:pPr>
            <a:r>
              <a:rPr lang="en-US" sz="2000" dirty="0">
                <a:latin typeface="Comic Sans MS" panose="030F0702030302020204" pitchFamily="66" charset="0"/>
              </a:rPr>
              <a:t>Nonsingular, isolated </a:t>
            </a:r>
          </a:p>
          <a:p>
            <a:pPr>
              <a:defRPr sz="1800" b="0"/>
            </a:pPr>
            <a:r>
              <a:rPr lang="en-US" sz="2000" dirty="0">
                <a:latin typeface="Comic Sans MS" panose="030F0702030302020204" pitchFamily="66" charset="0"/>
              </a:rPr>
              <a:t>flat band</a:t>
            </a:r>
            <a:endParaRPr sz="2000" dirty="0">
              <a:latin typeface="Comic Sans MS" panose="030F0702030302020204" pitchFamily="66" charset="0"/>
            </a:endParaRPr>
          </a:p>
        </p:txBody>
      </p:sp>
      <p:grpSp>
        <p:nvGrpSpPr>
          <p:cNvPr id="6" name="그룹 5">
            <a:extLst>
              <a:ext uri="{FF2B5EF4-FFF2-40B4-BE49-F238E27FC236}">
                <a16:creationId xmlns:a16="http://schemas.microsoft.com/office/drawing/2014/main" id="{92F1F6A0-0946-4F51-8568-B367EDC2B8E9}"/>
              </a:ext>
            </a:extLst>
          </p:cNvPr>
          <p:cNvGrpSpPr/>
          <p:nvPr/>
        </p:nvGrpSpPr>
        <p:grpSpPr>
          <a:xfrm>
            <a:off x="1191443" y="4971975"/>
            <a:ext cx="3151446" cy="3149753"/>
            <a:chOff x="1191443" y="4971975"/>
            <a:chExt cx="3151446" cy="3149753"/>
          </a:xfrm>
        </p:grpSpPr>
        <p:pic>
          <p:nvPicPr>
            <p:cNvPr id="4" name="그림 3">
              <a:extLst>
                <a:ext uri="{FF2B5EF4-FFF2-40B4-BE49-F238E27FC236}">
                  <a16:creationId xmlns:a16="http://schemas.microsoft.com/office/drawing/2014/main" id="{22BFD368-C02B-4FED-A147-C4B33DA08DE4}"/>
                </a:ext>
              </a:extLst>
            </p:cNvPr>
            <p:cNvPicPr>
              <a:picLocks noChangeAspect="1"/>
            </p:cNvPicPr>
            <p:nvPr/>
          </p:nvPicPr>
          <p:blipFill>
            <a:blip r:embed="rId4"/>
            <a:stretch>
              <a:fillRect/>
            </a:stretch>
          </p:blipFill>
          <p:spPr>
            <a:xfrm>
              <a:off x="1191443" y="4971975"/>
              <a:ext cx="3151446" cy="3149753"/>
            </a:xfrm>
            <a:prstGeom prst="rect">
              <a:avLst/>
            </a:prstGeom>
          </p:spPr>
        </p:pic>
        <p:sp>
          <p:nvSpPr>
            <p:cNvPr id="5" name="직사각형 4">
              <a:extLst>
                <a:ext uri="{FF2B5EF4-FFF2-40B4-BE49-F238E27FC236}">
                  <a16:creationId xmlns:a16="http://schemas.microsoft.com/office/drawing/2014/main" id="{E4052939-4E64-4813-A600-B0D048328F28}"/>
                </a:ext>
              </a:extLst>
            </p:cNvPr>
            <p:cNvSpPr/>
            <p:nvPr/>
          </p:nvSpPr>
          <p:spPr>
            <a:xfrm>
              <a:off x="3246783" y="4995324"/>
              <a:ext cx="1096106" cy="4645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38" name="제목 1">
            <a:extLst>
              <a:ext uri="{FF2B5EF4-FFF2-40B4-BE49-F238E27FC236}">
                <a16:creationId xmlns:a16="http://schemas.microsoft.com/office/drawing/2014/main" id="{95E77E09-68E8-452B-9AD1-4ECC6A55BD2E}"/>
              </a:ext>
            </a:extLst>
          </p:cNvPr>
          <p:cNvSpPr>
            <a:spLocks noGrp="1"/>
          </p:cNvSpPr>
          <p:nvPr>
            <p:ph type="title"/>
          </p:nvPr>
        </p:nvSpPr>
        <p:spPr>
          <a:xfrm>
            <a:off x="633545" y="89643"/>
            <a:ext cx="11704320" cy="1102380"/>
          </a:xfrm>
        </p:spPr>
        <p:txBody>
          <a:bodyPr>
            <a:noAutofit/>
          </a:bodyPr>
          <a:lstStyle/>
          <a:p>
            <a:r>
              <a:rPr lang="en-US" altLang="ko-KR" sz="4400" u="sng" dirty="0">
                <a:latin typeface="Comic Sans MS" panose="030F0702030302020204" pitchFamily="66" charset="0"/>
              </a:rPr>
              <a:t>Why geometry matters in flat bands?</a:t>
            </a:r>
            <a:endParaRPr lang="ko-KR" altLang="en-US" sz="4400" u="sng" dirty="0">
              <a:latin typeface="Comic Sans MS" panose="030F0702030302020204" pitchFamily="66" charset="0"/>
            </a:endParaRPr>
          </a:p>
        </p:txBody>
      </p:sp>
    </p:spTree>
    <p:extLst>
      <p:ext uri="{BB962C8B-B14F-4D97-AF65-F5344CB8AC3E}">
        <p14:creationId xmlns:p14="http://schemas.microsoft.com/office/powerpoint/2010/main" val="238775880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253" y="1602121"/>
            <a:ext cx="11307294" cy="3482788"/>
          </a:xfrm>
          <a:prstGeom prst="rect">
            <a:avLst/>
          </a:prstGeom>
        </p:spPr>
      </p:pic>
      <p:sp>
        <p:nvSpPr>
          <p:cNvPr id="21" name="TextBox 20"/>
          <p:cNvSpPr txBox="1"/>
          <p:nvPr/>
        </p:nvSpPr>
        <p:spPr>
          <a:xfrm>
            <a:off x="3" y="178002"/>
            <a:ext cx="13004797" cy="792653"/>
          </a:xfrm>
          <a:prstGeom prst="rect">
            <a:avLst/>
          </a:prstGeom>
          <a:noFill/>
          <a:effectLst/>
        </p:spPr>
        <p:txBody>
          <a:bodyPr wrap="square" rtlCol="0">
            <a:spAutoFit/>
          </a:bodyPr>
          <a:lstStyle/>
          <a:p>
            <a:pPr algn="ctr"/>
            <a:r>
              <a:rPr lang="en-US" altLang="ko-KR" sz="4400" b="0" u="sng" dirty="0">
                <a:solidFill>
                  <a:schemeClr val="tx1"/>
                </a:solidFill>
                <a:latin typeface="Comic Sans MS" panose="030F0702030302020204" pitchFamily="66" charset="0"/>
              </a:rPr>
              <a:t>What is geometry?</a:t>
            </a:r>
            <a:endParaRPr lang="ko-KR" altLang="en-US" sz="4400" b="0" u="sng" dirty="0">
              <a:solidFill>
                <a:schemeClr val="tx1"/>
              </a:solidFill>
              <a:latin typeface="Comic Sans MS" panose="030F0702030302020204" pitchFamily="66" charset="0"/>
            </a:endParaRPr>
          </a:p>
        </p:txBody>
      </p:sp>
      <p:sp>
        <p:nvSpPr>
          <p:cNvPr id="27" name="TextBox 26"/>
          <p:cNvSpPr txBox="1"/>
          <p:nvPr/>
        </p:nvSpPr>
        <p:spPr>
          <a:xfrm>
            <a:off x="1303665" y="1060745"/>
            <a:ext cx="10438583" cy="642237"/>
          </a:xfrm>
          <a:prstGeom prst="rect">
            <a:avLst/>
          </a:prstGeom>
          <a:noFill/>
        </p:spPr>
        <p:txBody>
          <a:bodyPr wrap="none" lIns="148346" tIns="74173" rIns="148346" bIns="74173" rtlCol="0">
            <a:spAutoFit/>
          </a:bodyPr>
          <a:lstStyle/>
          <a:p>
            <a:pPr marL="457200" indent="-457200" algn="ctr">
              <a:buFont typeface="Arial" panose="020B0604020202020204" pitchFamily="34" charset="0"/>
              <a:buChar char="•"/>
            </a:pPr>
            <a:r>
              <a:rPr lang="en-US" altLang="ko-KR" sz="3200" b="0" dirty="0">
                <a:solidFill>
                  <a:schemeClr val="tx1"/>
                </a:solidFill>
                <a:latin typeface="Comic Sans MS" panose="030F0702030302020204" pitchFamily="66" charset="0"/>
              </a:rPr>
              <a:t>Geometry of 2D manifolds: curvature and distance</a:t>
            </a:r>
          </a:p>
        </p:txBody>
      </p:sp>
      <p:sp>
        <p:nvSpPr>
          <p:cNvPr id="5" name="직사각형 4"/>
          <p:cNvSpPr/>
          <p:nvPr/>
        </p:nvSpPr>
        <p:spPr>
          <a:xfrm>
            <a:off x="2394411" y="1830227"/>
            <a:ext cx="898003" cy="442557"/>
          </a:xfrm>
          <a:prstGeom prst="rect">
            <a:avLst/>
          </a:prstGeom>
        </p:spPr>
        <p:txBody>
          <a:bodyPr wrap="none">
            <a:spAutoFit/>
          </a:bodyPr>
          <a:lstStyle/>
          <a:p>
            <a:r>
              <a:rPr lang="en-US" altLang="ko-KR" sz="2276" b="0" dirty="0">
                <a:latin typeface="Comic Sans MS" panose="030F0702030302020204" pitchFamily="66" charset="0"/>
              </a:rPr>
              <a:t>Plane</a:t>
            </a:r>
            <a:endParaRPr lang="ko-KR" altLang="en-US" sz="2276" b="0" dirty="0">
              <a:latin typeface="Comic Sans MS" panose="030F0702030302020204" pitchFamily="66" charset="0"/>
            </a:endParaRPr>
          </a:p>
        </p:txBody>
      </p:sp>
      <p:sp>
        <p:nvSpPr>
          <p:cNvPr id="18" name="직사각형 17"/>
          <p:cNvSpPr/>
          <p:nvPr/>
        </p:nvSpPr>
        <p:spPr>
          <a:xfrm>
            <a:off x="5941334" y="1833435"/>
            <a:ext cx="1172116" cy="442557"/>
          </a:xfrm>
          <a:prstGeom prst="rect">
            <a:avLst/>
          </a:prstGeom>
        </p:spPr>
        <p:txBody>
          <a:bodyPr wrap="none">
            <a:spAutoFit/>
          </a:bodyPr>
          <a:lstStyle/>
          <a:p>
            <a:r>
              <a:rPr lang="en-US" altLang="ko-KR" sz="2276" b="0" dirty="0">
                <a:latin typeface="Comic Sans MS" panose="030F0702030302020204" pitchFamily="66" charset="0"/>
              </a:rPr>
              <a:t>Sphere</a:t>
            </a:r>
            <a:endParaRPr lang="ko-KR" altLang="en-US" sz="2276" b="0" dirty="0">
              <a:latin typeface="Comic Sans MS" panose="030F0702030302020204" pitchFamily="66" charset="0"/>
            </a:endParaRPr>
          </a:p>
        </p:txBody>
      </p:sp>
      <p:sp>
        <p:nvSpPr>
          <p:cNvPr id="19" name="직사각형 18"/>
          <p:cNvSpPr/>
          <p:nvPr/>
        </p:nvSpPr>
        <p:spPr>
          <a:xfrm>
            <a:off x="9088752" y="1846651"/>
            <a:ext cx="1885453" cy="442557"/>
          </a:xfrm>
          <a:prstGeom prst="rect">
            <a:avLst/>
          </a:prstGeom>
        </p:spPr>
        <p:txBody>
          <a:bodyPr wrap="none">
            <a:spAutoFit/>
          </a:bodyPr>
          <a:lstStyle/>
          <a:p>
            <a:r>
              <a:rPr lang="en-US" altLang="ko-KR" sz="2276" b="0" dirty="0">
                <a:latin typeface="Comic Sans MS" panose="030F0702030302020204" pitchFamily="66" charset="0"/>
              </a:rPr>
              <a:t>Hyperboloid</a:t>
            </a:r>
            <a:endParaRPr lang="ko-KR" altLang="en-US" sz="2276" b="0" dirty="0">
              <a:latin typeface="Comic Sans MS" panose="030F0702030302020204" pitchFamily="66" charset="0"/>
            </a:endParaRPr>
          </a:p>
        </p:txBody>
      </p:sp>
      <p:grpSp>
        <p:nvGrpSpPr>
          <p:cNvPr id="15" name="그룹 14"/>
          <p:cNvGrpSpPr/>
          <p:nvPr/>
        </p:nvGrpSpPr>
        <p:grpSpPr>
          <a:xfrm>
            <a:off x="166021" y="5016259"/>
            <a:ext cx="11379036" cy="4042620"/>
            <a:chOff x="179512" y="3592260"/>
            <a:chExt cx="8000887" cy="2842468"/>
          </a:xfrm>
        </p:grpSpPr>
        <p:sp>
          <p:nvSpPr>
            <p:cNvPr id="30" name="TextBox 29"/>
            <p:cNvSpPr txBox="1"/>
            <p:nvPr/>
          </p:nvSpPr>
          <p:spPr>
            <a:xfrm>
              <a:off x="1251037" y="3592260"/>
              <a:ext cx="6929362" cy="451573"/>
            </a:xfrm>
            <a:prstGeom prst="rect">
              <a:avLst/>
            </a:prstGeom>
            <a:noFill/>
          </p:spPr>
          <p:txBody>
            <a:bodyPr wrap="none" lIns="148346" tIns="74173" rIns="148346" bIns="74173" rtlCol="0">
              <a:spAutoFit/>
            </a:bodyPr>
            <a:lstStyle/>
            <a:p>
              <a:pPr marL="457200" indent="-457200" algn="ctr">
                <a:buFont typeface="Arial" panose="020B0604020202020204" pitchFamily="34" charset="0"/>
                <a:buChar char="•"/>
              </a:pPr>
              <a:r>
                <a:rPr lang="en-US" altLang="ko-KR" sz="3200" b="0" dirty="0">
                  <a:solidFill>
                    <a:schemeClr val="tx1"/>
                  </a:solidFill>
                  <a:latin typeface="Comic Sans MS" panose="030F0702030302020204" pitchFamily="66" charset="0"/>
                </a:rPr>
                <a:t>Geometrical properties of Bloch wave functions</a:t>
              </a:r>
            </a:p>
          </p:txBody>
        </p:sp>
        <p:pic>
          <p:nvPicPr>
            <p:cNvPr id="32" name="그림 31"/>
            <p:cNvPicPr>
              <a:picLocks noChangeAspect="1"/>
            </p:cNvPicPr>
            <p:nvPr/>
          </p:nvPicPr>
          <p:blipFill>
            <a:blip r:embed="rId5"/>
            <a:stretch>
              <a:fillRect/>
            </a:stretch>
          </p:blipFill>
          <p:spPr>
            <a:xfrm>
              <a:off x="602803" y="4542097"/>
              <a:ext cx="1305097" cy="1892631"/>
            </a:xfrm>
            <a:prstGeom prst="rect">
              <a:avLst/>
            </a:prstGeom>
          </p:spPr>
        </p:pic>
        <p:grpSp>
          <p:nvGrpSpPr>
            <p:cNvPr id="33" name="그룹 32"/>
            <p:cNvGrpSpPr/>
            <p:nvPr/>
          </p:nvGrpSpPr>
          <p:grpSpPr>
            <a:xfrm>
              <a:off x="179512" y="4749048"/>
              <a:ext cx="1796647" cy="1468501"/>
              <a:chOff x="465690" y="2158188"/>
              <a:chExt cx="1994229" cy="1809524"/>
            </a:xfrm>
          </p:grpSpPr>
          <p:cxnSp>
            <p:nvCxnSpPr>
              <p:cNvPr id="34" name="직선 화살표 연결선 33"/>
              <p:cNvCxnSpPr/>
              <p:nvPr/>
            </p:nvCxnSpPr>
            <p:spPr>
              <a:xfrm flipH="1">
                <a:off x="537472" y="3113148"/>
                <a:ext cx="432769" cy="5863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p:nvPr/>
            </p:nvCxnSpPr>
            <p:spPr>
              <a:xfrm flipV="1">
                <a:off x="970239" y="3099188"/>
                <a:ext cx="11987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flipV="1">
                <a:off x="970241" y="2249972"/>
                <a:ext cx="1" cy="86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578190" y="3508501"/>
                    <a:ext cx="544452" cy="45921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2844" b="0" i="1">
                                  <a:latin typeface="Cambria Math" panose="02040503050406030204" pitchFamily="18" charset="0"/>
                                </a:rPr>
                              </m:ctrlPr>
                            </m:sSubPr>
                            <m:e>
                              <m:r>
                                <a:rPr lang="en-US" altLang="ko-KR" sz="2844" b="0" i="1" smtClean="0">
                                  <a:latin typeface="Cambria Math" panose="02040503050406030204" pitchFamily="18" charset="0"/>
                                </a:rPr>
                                <m:t>𝑘</m:t>
                              </m:r>
                            </m:e>
                            <m:sub>
                              <m:r>
                                <a:rPr lang="en-US" altLang="ko-KR" sz="2844" b="0" i="1" smtClean="0">
                                  <a:latin typeface="Cambria Math" panose="02040503050406030204" pitchFamily="18" charset="0"/>
                                </a:rPr>
                                <m:t>𝑥</m:t>
                              </m:r>
                            </m:sub>
                          </m:sSub>
                        </m:oMath>
                      </m:oMathPara>
                    </a14:m>
                    <a:endParaRPr lang="ko-KR" altLang="en-US" sz="2844" b="0" dirty="0">
                      <a:latin typeface="Comic Sans MS" panose="030F0702030302020204" pitchFamily="66"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78190" y="3508501"/>
                    <a:ext cx="544452" cy="459211"/>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915467" y="3070996"/>
                    <a:ext cx="544452" cy="4940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2844" b="0" i="1">
                                  <a:latin typeface="Cambria Math" panose="02040503050406030204" pitchFamily="18" charset="0"/>
                                </a:rPr>
                              </m:ctrlPr>
                            </m:sSubPr>
                            <m:e>
                              <m:r>
                                <a:rPr lang="en-US" altLang="ko-KR" sz="2844" b="0" i="1" smtClean="0">
                                  <a:latin typeface="Cambria Math" panose="02040503050406030204" pitchFamily="18" charset="0"/>
                                </a:rPr>
                                <m:t>𝑘</m:t>
                              </m:r>
                            </m:e>
                            <m:sub>
                              <m:r>
                                <a:rPr lang="en-US" altLang="ko-KR" sz="2844" b="0" i="1" smtClean="0">
                                  <a:latin typeface="Cambria Math" panose="02040503050406030204" pitchFamily="18" charset="0"/>
                                </a:rPr>
                                <m:t>𝑦</m:t>
                              </m:r>
                            </m:sub>
                          </m:sSub>
                        </m:oMath>
                      </m:oMathPara>
                    </a14:m>
                    <a:endParaRPr lang="ko-KR" altLang="en-US" sz="2844" b="0" dirty="0">
                      <a:latin typeface="Comic Sans MS" panose="030F0702030302020204" pitchFamily="66"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915467" y="3070996"/>
                    <a:ext cx="544452" cy="494099"/>
                  </a:xfrm>
                  <a:prstGeom prst="rect">
                    <a:avLst/>
                  </a:prstGeom>
                  <a:blipFill>
                    <a:blip r:embed="rId7"/>
                    <a:stretch>
                      <a:fillRect/>
                    </a:stretch>
                  </a:blipFill>
                </p:spPr>
                <p:txBody>
                  <a:bodyPr/>
                  <a:lstStyle/>
                  <a:p>
                    <a:r>
                      <a:rPr lang="ko-KR" altLang="en-US">
                        <a:noFill/>
                      </a:rPr>
                      <a:t> </a:t>
                    </a:r>
                  </a:p>
                </p:txBody>
              </p:sp>
            </mc:Fallback>
          </mc:AlternateContent>
          <p:sp>
            <p:nvSpPr>
              <p:cNvPr id="39" name="TextBox 38"/>
              <p:cNvSpPr txBox="1"/>
              <p:nvPr/>
            </p:nvSpPr>
            <p:spPr>
              <a:xfrm>
                <a:off x="465690" y="2158188"/>
                <a:ext cx="642174" cy="535043"/>
              </a:xfrm>
              <a:prstGeom prst="rect">
                <a:avLst/>
              </a:prstGeom>
              <a:noFill/>
            </p:spPr>
            <p:txBody>
              <a:bodyPr wrap="square" rtlCol="0">
                <a:spAutoFit/>
              </a:bodyPr>
              <a:lstStyle/>
              <a:p>
                <a:pPr algn="ctr"/>
                <a:r>
                  <a:rPr lang="en-US" altLang="ko-KR" sz="3413" b="0" dirty="0">
                    <a:latin typeface="Comic Sans MS" panose="030F0702030302020204" pitchFamily="66" charset="0"/>
                  </a:rPr>
                  <a:t>E</a:t>
                </a:r>
                <a:endParaRPr lang="ko-KR" altLang="en-US" sz="3413" b="0" dirty="0">
                  <a:latin typeface="Comic Sans MS" panose="030F0702030302020204" pitchFamily="66" charset="0"/>
                </a:endParaRPr>
              </a:p>
            </p:txBody>
          </p:sp>
        </p:grpSp>
        <p:sp>
          <p:nvSpPr>
            <p:cNvPr id="43" name="직사각형 42"/>
            <p:cNvSpPr/>
            <p:nvPr/>
          </p:nvSpPr>
          <p:spPr>
            <a:xfrm>
              <a:off x="401277" y="4213255"/>
              <a:ext cx="1615377" cy="311173"/>
            </a:xfrm>
            <a:prstGeom prst="rect">
              <a:avLst/>
            </a:prstGeom>
          </p:spPr>
          <p:txBody>
            <a:bodyPr wrap="none">
              <a:spAutoFit/>
            </a:bodyPr>
            <a:lstStyle/>
            <a:p>
              <a:pPr algn="ctr"/>
              <a:r>
                <a:rPr lang="en-US" altLang="ko-KR" sz="2276" b="0" dirty="0">
                  <a:latin typeface="Comic Sans MS" panose="030F0702030302020204" pitchFamily="66" charset="0"/>
                </a:rPr>
                <a:t>Band structure</a:t>
              </a:r>
              <a:endParaRPr lang="ko-KR" altLang="en-US" sz="2276" b="0" dirty="0">
                <a:latin typeface="Comic Sans MS" panose="030F0702030302020204" pitchFamily="66" charset="0"/>
              </a:endParaRPr>
            </a:p>
          </p:txBody>
        </p:sp>
      </p:grpSp>
      <p:grpSp>
        <p:nvGrpSpPr>
          <p:cNvPr id="13" name="그룹 12"/>
          <p:cNvGrpSpPr/>
          <p:nvPr/>
        </p:nvGrpSpPr>
        <p:grpSpPr>
          <a:xfrm>
            <a:off x="637111" y="5910561"/>
            <a:ext cx="5610521" cy="3254224"/>
            <a:chOff x="447968" y="4221088"/>
            <a:chExt cx="3944897" cy="2288126"/>
          </a:xfrm>
        </p:grpSpPr>
        <p:sp>
          <p:nvSpPr>
            <p:cNvPr id="14" name="직사각형 13"/>
            <p:cNvSpPr/>
            <p:nvPr/>
          </p:nvSpPr>
          <p:spPr>
            <a:xfrm>
              <a:off x="2602202" y="4221088"/>
              <a:ext cx="1618757" cy="557424"/>
            </a:xfrm>
            <a:prstGeom prst="rect">
              <a:avLst/>
            </a:prstGeom>
          </p:spPr>
          <p:txBody>
            <a:bodyPr wrap="none">
              <a:spAutoFit/>
            </a:bodyPr>
            <a:lstStyle/>
            <a:p>
              <a:pPr algn="ctr"/>
              <a:r>
                <a:rPr lang="en-US" altLang="ko-KR" sz="2276" b="0" dirty="0">
                  <a:latin typeface="Comic Sans MS" panose="030F0702030302020204" pitchFamily="66" charset="0"/>
                </a:rPr>
                <a:t>Wave function</a:t>
              </a:r>
            </a:p>
            <a:p>
              <a:pPr algn="ctr"/>
              <a:r>
                <a:rPr lang="en-US" altLang="ko-KR" sz="2276" b="0" dirty="0">
                  <a:latin typeface="Comic Sans MS" panose="030F0702030302020204" pitchFamily="66" charset="0"/>
                </a:rPr>
                <a:t>of valence band</a:t>
              </a:r>
              <a:endParaRPr lang="ko-KR" altLang="en-US" sz="2276" b="0" dirty="0">
                <a:latin typeface="Comic Sans MS" panose="030F0702030302020204" pitchFamily="66" charset="0"/>
              </a:endParaRPr>
            </a:p>
          </p:txBody>
        </p:sp>
        <p:grpSp>
          <p:nvGrpSpPr>
            <p:cNvPr id="40" name="그룹 39"/>
            <p:cNvGrpSpPr/>
            <p:nvPr/>
          </p:nvGrpSpPr>
          <p:grpSpPr>
            <a:xfrm>
              <a:off x="2127574" y="4675245"/>
              <a:ext cx="2265291" cy="1585863"/>
              <a:chOff x="354825" y="4264873"/>
              <a:chExt cx="2882566" cy="1926847"/>
            </a:xfrm>
          </p:grpSpPr>
          <p:pic>
            <p:nvPicPr>
              <p:cNvPr id="41" name="그림 40"/>
              <p:cNvPicPr>
                <a:picLocks noChangeAspect="1"/>
              </p:cNvPicPr>
              <p:nvPr/>
            </p:nvPicPr>
            <p:blipFill>
              <a:blip r:embed="rId8"/>
              <a:stretch>
                <a:fillRect/>
              </a:stretch>
            </p:blipFill>
            <p:spPr>
              <a:xfrm>
                <a:off x="450520" y="4406831"/>
                <a:ext cx="2786871" cy="1784889"/>
              </a:xfrm>
              <a:prstGeom prst="rect">
                <a:avLst/>
              </a:prstGeom>
            </p:spPr>
          </p:pic>
          <p:sp>
            <p:nvSpPr>
              <p:cNvPr id="42" name="타원 41"/>
              <p:cNvSpPr/>
              <p:nvPr/>
            </p:nvSpPr>
            <p:spPr>
              <a:xfrm>
                <a:off x="354825" y="4264873"/>
                <a:ext cx="468833" cy="3839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latin typeface="Comic Sans MS" panose="030F0702030302020204" pitchFamily="66" charset="0"/>
                </a:endParaRPr>
              </a:p>
            </p:txBody>
          </p:sp>
        </p:grpSp>
        <p:sp>
          <p:nvSpPr>
            <p:cNvPr id="6" name="타원 5"/>
            <p:cNvSpPr/>
            <p:nvPr/>
          </p:nvSpPr>
          <p:spPr>
            <a:xfrm>
              <a:off x="447968" y="5519191"/>
              <a:ext cx="1508737" cy="9900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latin typeface="Comic Sans MS" panose="030F0702030302020204" pitchFamily="66" charset="0"/>
              </a:endParaRPr>
            </a:p>
          </p:txBody>
        </p:sp>
        <p:cxnSp>
          <p:nvCxnSpPr>
            <p:cNvPr id="12" name="직선 화살표 연결선 11"/>
            <p:cNvCxnSpPr>
              <a:stCxn id="6" idx="7"/>
            </p:cNvCxnSpPr>
            <p:nvPr/>
          </p:nvCxnSpPr>
          <p:spPr>
            <a:xfrm flipV="1">
              <a:off x="1735756" y="5445225"/>
              <a:ext cx="619368" cy="2189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그룹 2">
            <a:extLst>
              <a:ext uri="{FF2B5EF4-FFF2-40B4-BE49-F238E27FC236}">
                <a16:creationId xmlns:a16="http://schemas.microsoft.com/office/drawing/2014/main" id="{4D7E4C3E-5F0F-476B-8926-1E3F23A08D07}"/>
              </a:ext>
            </a:extLst>
          </p:cNvPr>
          <p:cNvGrpSpPr/>
          <p:nvPr/>
        </p:nvGrpSpPr>
        <p:grpSpPr>
          <a:xfrm>
            <a:off x="9940536" y="5883470"/>
            <a:ext cx="2892479" cy="2807579"/>
            <a:chOff x="6872202" y="5924261"/>
            <a:chExt cx="2892479" cy="2807579"/>
          </a:xfrm>
        </p:grpSpPr>
        <p:pic>
          <p:nvPicPr>
            <p:cNvPr id="44" name="그림 43"/>
            <p:cNvPicPr>
              <a:picLocks noChangeAspect="1"/>
            </p:cNvPicPr>
            <p:nvPr/>
          </p:nvPicPr>
          <p:blipFill>
            <a:blip r:embed="rId9"/>
            <a:stretch>
              <a:fillRect/>
            </a:stretch>
          </p:blipFill>
          <p:spPr>
            <a:xfrm>
              <a:off x="6872202" y="6718173"/>
              <a:ext cx="2892479" cy="2013667"/>
            </a:xfrm>
            <a:prstGeom prst="rect">
              <a:avLst/>
            </a:prstGeom>
          </p:spPr>
        </p:pic>
        <p:sp>
          <p:nvSpPr>
            <p:cNvPr id="46" name="직사각형 45"/>
            <p:cNvSpPr/>
            <p:nvPr/>
          </p:nvSpPr>
          <p:spPr>
            <a:xfrm>
              <a:off x="7397355" y="5924261"/>
              <a:ext cx="1842172" cy="792781"/>
            </a:xfrm>
            <a:prstGeom prst="rect">
              <a:avLst/>
            </a:prstGeom>
          </p:spPr>
          <p:txBody>
            <a:bodyPr wrap="none">
              <a:spAutoFit/>
            </a:bodyPr>
            <a:lstStyle/>
            <a:p>
              <a:pPr algn="ctr"/>
              <a:r>
                <a:rPr lang="en-US" altLang="ko-KR" sz="2276" b="0" dirty="0">
                  <a:latin typeface="Comic Sans MS" panose="030F0702030302020204" pitchFamily="66" charset="0"/>
                </a:rPr>
                <a:t>Topological </a:t>
              </a:r>
            </a:p>
            <a:p>
              <a:pPr algn="ctr"/>
              <a:r>
                <a:rPr lang="en-US" altLang="ko-KR" sz="2276" b="0" dirty="0">
                  <a:latin typeface="Comic Sans MS" panose="030F0702030302020204" pitchFamily="66" charset="0"/>
                </a:rPr>
                <a:t>insulator</a:t>
              </a:r>
              <a:endParaRPr lang="ko-KR" altLang="en-US" sz="2276" b="0" dirty="0">
                <a:latin typeface="Comic Sans MS" panose="030F0702030302020204" pitchFamily="66" charset="0"/>
              </a:endParaRPr>
            </a:p>
          </p:txBody>
        </p:sp>
      </p:grpSp>
      <p:grpSp>
        <p:nvGrpSpPr>
          <p:cNvPr id="4" name="그룹 3">
            <a:extLst>
              <a:ext uri="{FF2B5EF4-FFF2-40B4-BE49-F238E27FC236}">
                <a16:creationId xmlns:a16="http://schemas.microsoft.com/office/drawing/2014/main" id="{A2527CB9-36C2-4AB0-B885-1334BE619995}"/>
              </a:ext>
            </a:extLst>
          </p:cNvPr>
          <p:cNvGrpSpPr/>
          <p:nvPr/>
        </p:nvGrpSpPr>
        <p:grpSpPr>
          <a:xfrm>
            <a:off x="6907382" y="5903184"/>
            <a:ext cx="2826654" cy="2776947"/>
            <a:chOff x="10061402" y="5903184"/>
            <a:chExt cx="2826654" cy="2776947"/>
          </a:xfrm>
        </p:grpSpPr>
        <p:pic>
          <p:nvPicPr>
            <p:cNvPr id="45" name="그림 44"/>
            <p:cNvPicPr>
              <a:picLocks noChangeAspect="1"/>
            </p:cNvPicPr>
            <p:nvPr/>
          </p:nvPicPr>
          <p:blipFill>
            <a:blip r:embed="rId10"/>
            <a:stretch>
              <a:fillRect/>
            </a:stretch>
          </p:blipFill>
          <p:spPr>
            <a:xfrm>
              <a:off x="10061402" y="6718173"/>
              <a:ext cx="2826654" cy="1961958"/>
            </a:xfrm>
            <a:prstGeom prst="rect">
              <a:avLst/>
            </a:prstGeom>
          </p:spPr>
        </p:pic>
        <p:sp>
          <p:nvSpPr>
            <p:cNvPr id="47" name="직사각형 46"/>
            <p:cNvSpPr/>
            <p:nvPr/>
          </p:nvSpPr>
          <p:spPr>
            <a:xfrm>
              <a:off x="10766041" y="5903184"/>
              <a:ext cx="1417375" cy="792781"/>
            </a:xfrm>
            <a:prstGeom prst="rect">
              <a:avLst/>
            </a:prstGeom>
          </p:spPr>
          <p:txBody>
            <a:bodyPr wrap="none">
              <a:spAutoFit/>
            </a:bodyPr>
            <a:lstStyle/>
            <a:p>
              <a:pPr algn="ctr"/>
              <a:r>
                <a:rPr lang="en-US" altLang="ko-KR" sz="2276" b="0" dirty="0">
                  <a:latin typeface="Comic Sans MS" panose="030F0702030302020204" pitchFamily="66" charset="0"/>
                </a:rPr>
                <a:t>Normal </a:t>
              </a:r>
            </a:p>
            <a:p>
              <a:pPr algn="ctr"/>
              <a:r>
                <a:rPr lang="en-US" altLang="ko-KR" sz="2276" b="0" dirty="0">
                  <a:latin typeface="Comic Sans MS" panose="030F0702030302020204" pitchFamily="66" charset="0"/>
                </a:rPr>
                <a:t>insulator</a:t>
              </a:r>
              <a:endParaRPr lang="ko-KR" altLang="en-US" sz="2276" b="0" dirty="0">
                <a:latin typeface="Comic Sans MS" panose="030F0702030302020204" pitchFamily="66" charset="0"/>
              </a:endParaRPr>
            </a:p>
          </p:txBody>
        </p:sp>
      </p:grpSp>
      <p:sp>
        <p:nvSpPr>
          <p:cNvPr id="2" name="타원 1">
            <a:extLst>
              <a:ext uri="{FF2B5EF4-FFF2-40B4-BE49-F238E27FC236}">
                <a16:creationId xmlns:a16="http://schemas.microsoft.com/office/drawing/2014/main" id="{BF270C37-1015-43CE-86C1-7991B4CE47BA}"/>
              </a:ext>
            </a:extLst>
          </p:cNvPr>
          <p:cNvSpPr/>
          <p:nvPr/>
        </p:nvSpPr>
        <p:spPr>
          <a:xfrm>
            <a:off x="7005224" y="6935490"/>
            <a:ext cx="2627316" cy="1545909"/>
          </a:xfrm>
          <a:prstGeom prst="ellipse">
            <a:avLst/>
          </a:prstGeom>
          <a:solidFill>
            <a:schemeClr val="accent1">
              <a:alpha val="5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ko-KR" altLang="en-US"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9" name="그룹 8">
            <a:extLst>
              <a:ext uri="{FF2B5EF4-FFF2-40B4-BE49-F238E27FC236}">
                <a16:creationId xmlns:a16="http://schemas.microsoft.com/office/drawing/2014/main" id="{530D4F28-79CE-4678-804A-7161CBD5A705}"/>
              </a:ext>
            </a:extLst>
          </p:cNvPr>
          <p:cNvGrpSpPr/>
          <p:nvPr/>
        </p:nvGrpSpPr>
        <p:grpSpPr>
          <a:xfrm>
            <a:off x="9954078" y="6847263"/>
            <a:ext cx="2740553" cy="2164780"/>
            <a:chOff x="9954078" y="6847263"/>
            <a:chExt cx="2740553" cy="2164780"/>
          </a:xfrm>
        </p:grpSpPr>
        <p:pic>
          <p:nvPicPr>
            <p:cNvPr id="8" name="그림 7">
              <a:extLst>
                <a:ext uri="{FF2B5EF4-FFF2-40B4-BE49-F238E27FC236}">
                  <a16:creationId xmlns:a16="http://schemas.microsoft.com/office/drawing/2014/main" id="{E93BC91A-EA25-4C1B-B9A6-AB8FFC8EA6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078" y="6847263"/>
              <a:ext cx="2740553" cy="1832868"/>
            </a:xfrm>
            <a:prstGeom prst="rect">
              <a:avLst/>
            </a:prstGeom>
          </p:spPr>
        </p:pic>
        <p:sp>
          <p:nvSpPr>
            <p:cNvPr id="49" name="직사각형 48">
              <a:extLst>
                <a:ext uri="{FF2B5EF4-FFF2-40B4-BE49-F238E27FC236}">
                  <a16:creationId xmlns:a16="http://schemas.microsoft.com/office/drawing/2014/main" id="{13EBF510-D3C6-42FF-8970-CA80379FC40C}"/>
                </a:ext>
              </a:extLst>
            </p:cNvPr>
            <p:cNvSpPr/>
            <p:nvPr/>
          </p:nvSpPr>
          <p:spPr>
            <a:xfrm>
              <a:off x="10343331" y="8765822"/>
              <a:ext cx="2153154" cy="246221"/>
            </a:xfrm>
            <a:prstGeom prst="rect">
              <a:avLst/>
            </a:prstGeom>
          </p:spPr>
          <p:txBody>
            <a:bodyPr wrap="none">
              <a:spAutoFit/>
            </a:bodyPr>
            <a:lstStyle/>
            <a:p>
              <a:pPr algn="ctr"/>
              <a:r>
                <a:rPr lang="en-US" altLang="ko-KR" sz="1000" b="0" dirty="0">
                  <a:latin typeface="Comic Sans MS" panose="030F0702030302020204" pitchFamily="66" charset="0"/>
                </a:rPr>
                <a:t>Fig. from Fernandes et al. (2018)</a:t>
              </a:r>
            </a:p>
          </p:txBody>
        </p:sp>
      </p:grpSp>
    </p:spTree>
    <p:custDataLst>
      <p:tags r:id="rId1"/>
    </p:custDataLst>
    <p:extLst>
      <p:ext uri="{BB962C8B-B14F-4D97-AF65-F5344CB8AC3E}">
        <p14:creationId xmlns:p14="http://schemas.microsoft.com/office/powerpoint/2010/main" val="34965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5512904" y="3125053"/>
            <a:ext cx="6944139" cy="3059076"/>
          </a:xfrm>
          <a:prstGeom prst="rect">
            <a:avLst/>
          </a:prstGeom>
          <a:noFill/>
          <a:ln w="28575">
            <a:solidFill>
              <a:srgbClr val="1B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413" b="0">
              <a:latin typeface="Comic Sans MS" panose="030F0702030302020204" pitchFamily="66" charset="0"/>
            </a:endParaRPr>
          </a:p>
        </p:txBody>
      </p:sp>
      <p:sp>
        <p:nvSpPr>
          <p:cNvPr id="13" name="직사각형 12"/>
          <p:cNvSpPr/>
          <p:nvPr/>
        </p:nvSpPr>
        <p:spPr>
          <a:xfrm>
            <a:off x="1958887" y="6561691"/>
            <a:ext cx="9524258" cy="29856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b="0">
              <a:latin typeface="Comic Sans MS" panose="030F0702030302020204" pitchFamily="66" charset="0"/>
            </a:endParaRPr>
          </a:p>
        </p:txBody>
      </p:sp>
      <p:sp>
        <p:nvSpPr>
          <p:cNvPr id="27" name="TextBox 26"/>
          <p:cNvSpPr txBox="1"/>
          <p:nvPr/>
        </p:nvSpPr>
        <p:spPr>
          <a:xfrm>
            <a:off x="962054" y="1267421"/>
            <a:ext cx="11219245" cy="580682"/>
          </a:xfrm>
          <a:prstGeom prst="rect">
            <a:avLst/>
          </a:prstGeom>
          <a:noFill/>
        </p:spPr>
        <p:txBody>
          <a:bodyPr wrap="none" lIns="148346" tIns="74173" rIns="148346" bIns="74173" rtlCol="0">
            <a:spAutoFit/>
          </a:bodyPr>
          <a:lstStyle/>
          <a:p>
            <a:pPr algn="ctr"/>
            <a:r>
              <a:rPr lang="en-US" altLang="ko-KR" sz="2800" b="0" dirty="0">
                <a:gradFill>
                  <a:gsLst>
                    <a:gs pos="0">
                      <a:srgbClr val="FFFFFF"/>
                    </a:gs>
                    <a:gs pos="100000">
                      <a:srgbClr val="FFFFFF"/>
                    </a:gs>
                  </a:gsLst>
                  <a:lin ang="5400000" scaled="0"/>
                </a:gradFill>
                <a:latin typeface="Comic Sans MS" panose="030F0702030302020204" pitchFamily="66" charset="0"/>
              </a:rPr>
              <a:t>Quantum geometric tensor: Berry curvature and Quantum metric</a:t>
            </a:r>
          </a:p>
        </p:txBody>
      </p:sp>
      <p:sp>
        <p:nvSpPr>
          <p:cNvPr id="28" name="Oval 27"/>
          <p:cNvSpPr/>
          <p:nvPr/>
        </p:nvSpPr>
        <p:spPr>
          <a:xfrm>
            <a:off x="404909" y="1467936"/>
            <a:ext cx="204800" cy="2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b="0">
              <a:latin typeface="Comic Sans MS" panose="030F0702030302020204" pitchFamily="66" charset="0"/>
            </a:endParaRPr>
          </a:p>
        </p:txBody>
      </p:sp>
      <p:pic>
        <p:nvPicPr>
          <p:cNvPr id="8" name="그림 7" descr="\\Mac\Home\Documents\Business doc\Nature 보도 자료\영문\Fig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164" y="3109297"/>
            <a:ext cx="4952661" cy="2985685"/>
          </a:xfrm>
          <a:prstGeom prst="rect">
            <a:avLst/>
          </a:prstGeom>
          <a:noFill/>
          <a:ln>
            <a:noFill/>
          </a:ln>
        </p:spPr>
      </p:pic>
      <mc:AlternateContent xmlns:mc="http://schemas.openxmlformats.org/markup-compatibility/2006" xmlns:a14="http://schemas.microsoft.com/office/drawing/2010/main">
        <mc:Choice Requires="a14">
          <p:sp>
            <p:nvSpPr>
              <p:cNvPr id="11" name="TextBox 10"/>
              <p:cNvSpPr txBox="1"/>
              <p:nvPr/>
            </p:nvSpPr>
            <p:spPr>
              <a:xfrm>
                <a:off x="839520" y="1555483"/>
                <a:ext cx="11390427" cy="1121654"/>
              </a:xfrm>
              <a:prstGeom prst="rect">
                <a:avLst/>
              </a:prstGeom>
              <a:solidFill>
                <a:schemeClr val="accent3">
                  <a:lumMod val="20000"/>
                  <a:lumOff val="80000"/>
                </a:schemeClr>
              </a:solidFill>
            </p:spPr>
            <p:txBody>
              <a:bodyPr wrap="square" rtlCol="0">
                <a:spAutoFit/>
              </a:bodyPr>
              <a:lstStyle/>
              <a:p>
                <a:pPr marL="406394" indent="-406394">
                  <a:buFont typeface="Arial" panose="020B0604020202020204" pitchFamily="34" charset="0"/>
                  <a:buChar char="•"/>
                </a:pPr>
                <a:r>
                  <a:rPr lang="en-US" altLang="ko-KR" sz="3200" b="0" dirty="0">
                    <a:latin typeface="Comic Sans MS" panose="030F0702030302020204" pitchFamily="66" charset="0"/>
                  </a:rPr>
                  <a:t>The geometry of quantum states can be characterized by the quantum geometric tensor </a:t>
                </a:r>
                <a14:m>
                  <m:oMath xmlns:m="http://schemas.openxmlformats.org/officeDocument/2006/math">
                    <m:sSub>
                      <m:sSubPr>
                        <m:ctrlPr>
                          <a:rPr lang="en-US" altLang="ko-KR" sz="3200" b="0" i="1">
                            <a:latin typeface="Cambria Math" panose="02040503050406030204" pitchFamily="18" charset="0"/>
                          </a:rPr>
                        </m:ctrlPr>
                      </m:sSubPr>
                      <m:e>
                        <m:r>
                          <a:rPr lang="ko-KR" altLang="en-US" sz="3200" b="0" i="1" smtClean="0">
                            <a:latin typeface="Cambria Math" panose="02040503050406030204" pitchFamily="18" charset="0"/>
                          </a:rPr>
                          <m:t>𝜒</m:t>
                        </m:r>
                      </m:e>
                      <m:sub>
                        <m:r>
                          <a:rPr lang="ko-KR" altLang="en-US" sz="3200" b="0" i="1" smtClean="0">
                            <a:latin typeface="Cambria Math" panose="02040503050406030204" pitchFamily="18" charset="0"/>
                          </a:rPr>
                          <m:t>𝛼𝛽</m:t>
                        </m:r>
                      </m:sub>
                    </m:sSub>
                  </m:oMath>
                </a14:m>
                <a:endParaRPr lang="en-US" altLang="ko-KR" sz="3200" b="0" dirty="0">
                  <a:latin typeface="Comic Sans MS" panose="030F0702030302020204" pitchFamily="66"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39520" y="1555483"/>
                <a:ext cx="11390427" cy="1121654"/>
              </a:xfrm>
              <a:prstGeom prst="rect">
                <a:avLst/>
              </a:prstGeom>
              <a:blipFill>
                <a:blip r:embed="rId4"/>
                <a:stretch>
                  <a:fillRect t="-7065" r="-321" b="-1304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2245538" y="6849445"/>
                <a:ext cx="8800614" cy="4854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sz="2844" b="0" i="1" smtClean="0">
                              <a:latin typeface="Cambria Math" panose="02040503050406030204" pitchFamily="18" charset="0"/>
                            </a:rPr>
                          </m:ctrlPr>
                        </m:sSupPr>
                        <m:e>
                          <m:r>
                            <a:rPr lang="en-US" altLang="ko-KR" sz="2844" b="0" i="1" smtClean="0">
                              <a:latin typeface="Cambria Math" panose="02040503050406030204" pitchFamily="18" charset="0"/>
                            </a:rPr>
                            <m:t>𝑑𝑠</m:t>
                          </m:r>
                        </m:e>
                        <m:sup>
                          <m:r>
                            <a:rPr lang="en-US" altLang="ko-KR" sz="2844" b="0" i="1" smtClean="0">
                              <a:latin typeface="Cambria Math" panose="02040503050406030204" pitchFamily="18" charset="0"/>
                            </a:rPr>
                            <m:t>2</m:t>
                          </m:r>
                        </m:sup>
                      </m:sSup>
                      <m:r>
                        <a:rPr lang="en-US" altLang="ko-KR" sz="2844" b="0" i="1" smtClean="0">
                          <a:latin typeface="Cambria Math" panose="02040503050406030204" pitchFamily="18" charset="0"/>
                          <a:ea typeface="Cambria Math" panose="02040503050406030204" pitchFamily="18" charset="0"/>
                        </a:rPr>
                        <m:t>≡1−</m:t>
                      </m:r>
                      <m:sSup>
                        <m:sSupPr>
                          <m:ctrlPr>
                            <a:rPr lang="en-US" altLang="ko-KR" sz="2844" b="0" i="1">
                              <a:latin typeface="Cambria Math" panose="02040503050406030204" pitchFamily="18" charset="0"/>
                              <a:ea typeface="Cambria Math" panose="02040503050406030204" pitchFamily="18" charset="0"/>
                            </a:rPr>
                          </m:ctrlPr>
                        </m:sSupPr>
                        <m:e>
                          <m:r>
                            <a:rPr lang="en-US" altLang="ko-KR" sz="2844" b="0" i="1" smtClean="0">
                              <a:latin typeface="Cambria Math" panose="02040503050406030204" pitchFamily="18" charset="0"/>
                              <a:ea typeface="Cambria Math" panose="02040503050406030204" pitchFamily="18" charset="0"/>
                            </a:rPr>
                            <m:t>|&lt;</m:t>
                          </m:r>
                          <m:sSub>
                            <m:sSubPr>
                              <m:ctrlPr>
                                <a:rPr lang="en-US" altLang="ko-KR" sz="2844" b="0" i="1">
                                  <a:latin typeface="Cambria Math" panose="02040503050406030204" pitchFamily="18" charset="0"/>
                                  <a:ea typeface="Cambria Math" panose="02040503050406030204" pitchFamily="18" charset="0"/>
                                </a:rPr>
                              </m:ctrlPr>
                            </m:sSubPr>
                            <m:e>
                              <m:r>
                                <a:rPr lang="el-GR" altLang="ko-KR" sz="2844" b="0" i="1" smtClean="0">
                                  <a:latin typeface="Cambria Math" panose="02040503050406030204" pitchFamily="18" charset="0"/>
                                  <a:ea typeface="Cambria Math" panose="02040503050406030204" pitchFamily="18" charset="0"/>
                                </a:rPr>
                                <m:t>𝛹</m:t>
                              </m:r>
                            </m:e>
                            <m:sub>
                              <m:r>
                                <a:rPr lang="en-US" altLang="ko-KR" sz="2844" b="0" i="1" smtClean="0">
                                  <a:latin typeface="Cambria Math" panose="02040503050406030204" pitchFamily="18" charset="0"/>
                                  <a:ea typeface="Cambria Math" panose="02040503050406030204" pitchFamily="18" charset="0"/>
                                </a:rPr>
                                <m:t>0</m:t>
                              </m:r>
                            </m:sub>
                          </m:sSub>
                          <m:r>
                            <a:rPr lang="en-US" altLang="ko-KR" sz="2844" b="0" i="1" smtClean="0">
                              <a:latin typeface="Cambria Math" panose="02040503050406030204" pitchFamily="18" charset="0"/>
                              <a:ea typeface="Cambria Math" panose="02040503050406030204" pitchFamily="18" charset="0"/>
                            </a:rPr>
                            <m:t>(</m:t>
                          </m:r>
                          <m:r>
                            <a:rPr lang="en-US" altLang="ko-KR" sz="2844" b="0" i="1" smtClean="0">
                              <a:latin typeface="Cambria Math" panose="02040503050406030204" pitchFamily="18" charset="0"/>
                              <a:ea typeface="Cambria Math" panose="02040503050406030204" pitchFamily="18" charset="0"/>
                            </a:rPr>
                            <m:t>𝑘</m:t>
                          </m:r>
                          <m:r>
                            <a:rPr lang="en-US" altLang="ko-KR" sz="2844" b="0" i="1" smtClean="0">
                              <a:latin typeface="Cambria Math" panose="02040503050406030204" pitchFamily="18" charset="0"/>
                              <a:ea typeface="Cambria Math" panose="02040503050406030204" pitchFamily="18" charset="0"/>
                            </a:rPr>
                            <m:t>)|</m:t>
                          </m:r>
                          <m:sSub>
                            <m:sSubPr>
                              <m:ctrlPr>
                                <a:rPr lang="en-US" altLang="ko-KR" sz="2844" b="0" i="1">
                                  <a:latin typeface="Cambria Math" panose="02040503050406030204" pitchFamily="18" charset="0"/>
                                  <a:ea typeface="Cambria Math" panose="02040503050406030204" pitchFamily="18" charset="0"/>
                                </a:rPr>
                              </m:ctrlPr>
                            </m:sSubPr>
                            <m:e>
                              <m:r>
                                <a:rPr lang="el-GR" altLang="ko-KR" sz="2844" b="0" i="1" smtClean="0">
                                  <a:latin typeface="Cambria Math" panose="02040503050406030204" pitchFamily="18" charset="0"/>
                                  <a:ea typeface="Cambria Math" panose="02040503050406030204" pitchFamily="18" charset="0"/>
                                </a:rPr>
                                <m:t>𝛹</m:t>
                              </m:r>
                            </m:e>
                            <m:sub>
                              <m:r>
                                <a:rPr lang="en-US" altLang="ko-KR" sz="2844" b="0" i="1" smtClean="0">
                                  <a:latin typeface="Cambria Math" panose="02040503050406030204" pitchFamily="18" charset="0"/>
                                  <a:ea typeface="Cambria Math" panose="02040503050406030204" pitchFamily="18" charset="0"/>
                                </a:rPr>
                                <m:t>0</m:t>
                              </m:r>
                            </m:sub>
                          </m:sSub>
                          <m:r>
                            <a:rPr lang="en-US" altLang="ko-KR" sz="2844" b="0" i="1" smtClean="0">
                              <a:latin typeface="Cambria Math" panose="02040503050406030204" pitchFamily="18" charset="0"/>
                              <a:ea typeface="Cambria Math" panose="02040503050406030204" pitchFamily="18" charset="0"/>
                            </a:rPr>
                            <m:t>(</m:t>
                          </m:r>
                          <m:r>
                            <a:rPr lang="en-US" altLang="ko-KR" sz="2844" b="0" i="1" smtClean="0">
                              <a:latin typeface="Cambria Math" panose="02040503050406030204" pitchFamily="18" charset="0"/>
                              <a:ea typeface="Cambria Math" panose="02040503050406030204" pitchFamily="18" charset="0"/>
                            </a:rPr>
                            <m:t>𝑘</m:t>
                          </m:r>
                          <m:r>
                            <a:rPr lang="en-US" altLang="ko-KR" sz="2844" b="0" i="1" smtClean="0">
                              <a:latin typeface="Cambria Math" panose="02040503050406030204" pitchFamily="18" charset="0"/>
                              <a:ea typeface="Cambria Math" panose="02040503050406030204" pitchFamily="18" charset="0"/>
                            </a:rPr>
                            <m:t>+</m:t>
                          </m:r>
                          <m:r>
                            <a:rPr lang="en-US" altLang="ko-KR" sz="2844" b="0" i="1" smtClean="0">
                              <a:latin typeface="Cambria Math" panose="02040503050406030204" pitchFamily="18" charset="0"/>
                              <a:ea typeface="Cambria Math" panose="02040503050406030204" pitchFamily="18" charset="0"/>
                            </a:rPr>
                            <m:t>𝑑𝑘</m:t>
                          </m:r>
                          <m:r>
                            <a:rPr lang="en-US" altLang="ko-KR" sz="2844" b="0" i="1" smtClean="0">
                              <a:latin typeface="Cambria Math" panose="02040503050406030204" pitchFamily="18" charset="0"/>
                              <a:ea typeface="Cambria Math" panose="02040503050406030204" pitchFamily="18" charset="0"/>
                            </a:rPr>
                            <m:t>)&gt;|</m:t>
                          </m:r>
                        </m:e>
                        <m:sup>
                          <m:r>
                            <a:rPr lang="en-US" altLang="ko-KR" sz="2844" b="0" i="1" smtClean="0">
                              <a:latin typeface="Cambria Math" panose="02040503050406030204" pitchFamily="18" charset="0"/>
                              <a:ea typeface="Cambria Math" panose="02040503050406030204" pitchFamily="18" charset="0"/>
                            </a:rPr>
                            <m:t>2</m:t>
                          </m:r>
                        </m:sup>
                      </m:sSup>
                      <m:r>
                        <a:rPr lang="en-US" altLang="ko-KR" sz="2844" b="0" i="1" smtClean="0">
                          <a:latin typeface="Cambria Math" panose="02040503050406030204" pitchFamily="18" charset="0"/>
                          <a:ea typeface="Cambria Math" panose="02040503050406030204" pitchFamily="18" charset="0"/>
                        </a:rPr>
                        <m:t>=</m:t>
                      </m:r>
                      <m:sSub>
                        <m:sSubPr>
                          <m:ctrlPr>
                            <a:rPr lang="en-US" altLang="ko-KR" sz="2844" b="0" i="1">
                              <a:latin typeface="Cambria Math" panose="02040503050406030204" pitchFamily="18" charset="0"/>
                              <a:ea typeface="Cambria Math" panose="02040503050406030204" pitchFamily="18" charset="0"/>
                            </a:rPr>
                          </m:ctrlPr>
                        </m:sSubPr>
                        <m:e>
                          <m:r>
                            <a:rPr lang="en-US" altLang="ko-KR" sz="2844" b="0" i="1" smtClean="0">
                              <a:latin typeface="Cambria Math" panose="02040503050406030204" pitchFamily="18" charset="0"/>
                              <a:ea typeface="Cambria Math" panose="02040503050406030204" pitchFamily="18" charset="0"/>
                            </a:rPr>
                            <m:t>𝑑𝑘</m:t>
                          </m:r>
                        </m:e>
                        <m:sub>
                          <m:r>
                            <a:rPr lang="ko-KR" altLang="en-US" sz="2844" b="0" i="1" smtClean="0">
                              <a:latin typeface="Cambria Math" panose="02040503050406030204" pitchFamily="18" charset="0"/>
                              <a:ea typeface="Cambria Math" panose="02040503050406030204" pitchFamily="18" charset="0"/>
                            </a:rPr>
                            <m:t>𝛼</m:t>
                          </m:r>
                        </m:sub>
                      </m:sSub>
                      <m:sSub>
                        <m:sSubPr>
                          <m:ctrlPr>
                            <a:rPr lang="en-US" altLang="ko-KR" sz="2844" b="0" i="1">
                              <a:latin typeface="Cambria Math" panose="02040503050406030204" pitchFamily="18" charset="0"/>
                              <a:ea typeface="Cambria Math" panose="02040503050406030204" pitchFamily="18" charset="0"/>
                            </a:rPr>
                          </m:ctrlPr>
                        </m:sSubPr>
                        <m:e>
                          <m:r>
                            <a:rPr lang="ko-KR" altLang="en-US" sz="2844" b="0" i="1">
                              <a:latin typeface="Cambria Math" panose="02040503050406030204" pitchFamily="18" charset="0"/>
                              <a:ea typeface="Cambria Math" panose="02040503050406030204" pitchFamily="18" charset="0"/>
                            </a:rPr>
                            <m:t>𝜒</m:t>
                          </m:r>
                        </m:e>
                        <m:sub>
                          <m:r>
                            <a:rPr lang="ko-KR" altLang="en-US" sz="2844" b="0" i="1">
                              <a:latin typeface="Cambria Math" panose="02040503050406030204" pitchFamily="18" charset="0"/>
                              <a:ea typeface="Cambria Math" panose="02040503050406030204" pitchFamily="18" charset="0"/>
                            </a:rPr>
                            <m:t>𝛼𝛽</m:t>
                          </m:r>
                        </m:sub>
                      </m:sSub>
                      <m:r>
                        <a:rPr lang="en-US" altLang="ko-KR" sz="2844" b="0" i="1" smtClean="0">
                          <a:latin typeface="Cambria Math" panose="02040503050406030204" pitchFamily="18" charset="0"/>
                          <a:ea typeface="Cambria Math" panose="02040503050406030204" pitchFamily="18" charset="0"/>
                        </a:rPr>
                        <m:t>(</m:t>
                      </m:r>
                      <m:r>
                        <a:rPr lang="en-US" altLang="ko-KR" sz="2844" b="0" i="1" smtClean="0">
                          <a:latin typeface="Cambria Math" panose="02040503050406030204" pitchFamily="18" charset="0"/>
                          <a:ea typeface="Cambria Math" panose="02040503050406030204" pitchFamily="18" charset="0"/>
                        </a:rPr>
                        <m:t>𝑘</m:t>
                      </m:r>
                      <m:r>
                        <a:rPr lang="en-US" altLang="ko-KR" sz="2844" b="0" i="1" smtClean="0">
                          <a:latin typeface="Cambria Math" panose="02040503050406030204" pitchFamily="18" charset="0"/>
                          <a:ea typeface="Cambria Math" panose="02040503050406030204" pitchFamily="18" charset="0"/>
                        </a:rPr>
                        <m:t>)</m:t>
                      </m:r>
                      <m:sSub>
                        <m:sSubPr>
                          <m:ctrlPr>
                            <a:rPr lang="en-US" altLang="ko-KR" sz="2844" b="0" i="1">
                              <a:latin typeface="Cambria Math" panose="02040503050406030204" pitchFamily="18" charset="0"/>
                              <a:ea typeface="Cambria Math" panose="02040503050406030204" pitchFamily="18" charset="0"/>
                            </a:rPr>
                          </m:ctrlPr>
                        </m:sSubPr>
                        <m:e>
                          <m:r>
                            <a:rPr lang="en-US" altLang="ko-KR" sz="2844" b="0" i="1" smtClean="0">
                              <a:latin typeface="Cambria Math" panose="02040503050406030204" pitchFamily="18" charset="0"/>
                              <a:ea typeface="Cambria Math" panose="02040503050406030204" pitchFamily="18" charset="0"/>
                            </a:rPr>
                            <m:t>𝑑𝑘</m:t>
                          </m:r>
                        </m:e>
                        <m:sub>
                          <m:r>
                            <a:rPr lang="ko-KR" altLang="en-US" sz="2844" b="0" i="1" smtClean="0">
                              <a:latin typeface="Cambria Math" panose="02040503050406030204" pitchFamily="18" charset="0"/>
                              <a:ea typeface="Cambria Math" panose="02040503050406030204" pitchFamily="18" charset="0"/>
                            </a:rPr>
                            <m:t>𝛽</m:t>
                          </m:r>
                        </m:sub>
                      </m:sSub>
                    </m:oMath>
                  </m:oMathPara>
                </a14:m>
                <a:endParaRPr lang="ko-KR" altLang="en-US" sz="3413" b="0" dirty="0">
                  <a:latin typeface="Comic Sans MS" panose="030F0702030302020204" pitchFamily="66"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45538" y="6849445"/>
                <a:ext cx="8800614" cy="485454"/>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직사각형 2"/>
              <p:cNvSpPr/>
              <p:nvPr/>
            </p:nvSpPr>
            <p:spPr>
              <a:xfrm>
                <a:off x="1949721" y="8208567"/>
                <a:ext cx="9332795" cy="561629"/>
              </a:xfrm>
              <a:prstGeom prst="rect">
                <a:avLst/>
              </a:prstGeom>
            </p:spPr>
            <p:txBody>
              <a:bodyPr wrap="square">
                <a:spAutoFit/>
              </a:bodyPr>
              <a:lstStyle/>
              <a:p>
                <a:pPr marL="406394" indent="-406394">
                  <a:buFont typeface="Arial" panose="020B0604020202020204" pitchFamily="34" charset="0"/>
                  <a:buChar char="•"/>
                </a:pPr>
                <a:r>
                  <a:rPr lang="en-US" altLang="ko-KR" sz="2800" b="0" dirty="0">
                    <a:latin typeface="Comic Sans MS" panose="030F0702030302020204" pitchFamily="66" charset="0"/>
                  </a:rPr>
                  <a:t>Berry curvature </a:t>
                </a:r>
                <a14:m>
                  <m:oMath xmlns:m="http://schemas.openxmlformats.org/officeDocument/2006/math">
                    <m:sSub>
                      <m:sSubPr>
                        <m:ctrlPr>
                          <a:rPr lang="en-US" altLang="ko-KR" sz="2800" i="1">
                            <a:solidFill>
                              <a:prstClr val="black"/>
                            </a:solidFill>
                            <a:latin typeface="Cambria Math" panose="02040503050406030204" pitchFamily="18" charset="0"/>
                            <a:ea typeface="Cambria Math" panose="02040503050406030204" pitchFamily="18" charset="0"/>
                          </a:rPr>
                        </m:ctrlPr>
                      </m:sSubPr>
                      <m:e>
                        <m:r>
                          <m:rPr>
                            <m:sty m:val="p"/>
                          </m:rPr>
                          <a:rPr lang="en-US" altLang="ko-KR" sz="2800" b="0">
                            <a:solidFill>
                              <a:prstClr val="black"/>
                            </a:solidFill>
                            <a:latin typeface="Cambria Math" panose="02040503050406030204" pitchFamily="18" charset="0"/>
                            <a:ea typeface="Cambria Math" panose="02040503050406030204" pitchFamily="18" charset="0"/>
                          </a:rPr>
                          <m:t>F</m:t>
                        </m:r>
                      </m:e>
                      <m:sub>
                        <m:r>
                          <m:rPr>
                            <m:sty m:val="p"/>
                          </m:rPr>
                          <a:rPr lang="el-GR" altLang="ko-KR" sz="2800" b="0" i="1">
                            <a:solidFill>
                              <a:prstClr val="black"/>
                            </a:solidFill>
                            <a:latin typeface="Cambria Math" panose="02040503050406030204" pitchFamily="18" charset="0"/>
                            <a:ea typeface="Cambria Math" panose="02040503050406030204" pitchFamily="18" charset="0"/>
                          </a:rPr>
                          <m:t>α</m:t>
                        </m:r>
                        <m:r>
                          <a:rPr lang="ko-KR" altLang="el-GR" sz="2800" b="0" i="1">
                            <a:solidFill>
                              <a:prstClr val="black"/>
                            </a:solidFill>
                            <a:latin typeface="Cambria Math" panose="02040503050406030204" pitchFamily="18" charset="0"/>
                            <a:ea typeface="Cambria Math" panose="02040503050406030204" pitchFamily="18" charset="0"/>
                          </a:rPr>
                          <m:t>𝛽</m:t>
                        </m:r>
                      </m:sub>
                    </m:sSub>
                    <m:r>
                      <a:rPr lang="en-US" altLang="ko-KR" sz="2800" b="1" i="1" smtClean="0">
                        <a:solidFill>
                          <a:prstClr val="black"/>
                        </a:solidFill>
                        <a:latin typeface="Cambria Math" panose="02040503050406030204" pitchFamily="18" charset="0"/>
                        <a:ea typeface="Cambria Math" panose="02040503050406030204" pitchFamily="18" charset="0"/>
                      </a:rPr>
                      <m:t>=−</m:t>
                    </m:r>
                    <m:sSub>
                      <m:sSubPr>
                        <m:ctrlPr>
                          <a:rPr lang="en-US" altLang="ko-KR" sz="2800" i="1">
                            <a:solidFill>
                              <a:prstClr val="black"/>
                            </a:solidFill>
                            <a:latin typeface="Cambria Math" panose="02040503050406030204" pitchFamily="18" charset="0"/>
                            <a:ea typeface="Cambria Math" panose="02040503050406030204" pitchFamily="18" charset="0"/>
                          </a:rPr>
                        </m:ctrlPr>
                      </m:sSubPr>
                      <m:e>
                        <m:r>
                          <m:rPr>
                            <m:sty m:val="p"/>
                          </m:rPr>
                          <a:rPr lang="en-US" altLang="ko-KR" sz="2800" b="0">
                            <a:solidFill>
                              <a:prstClr val="black"/>
                            </a:solidFill>
                            <a:latin typeface="Cambria Math" panose="02040503050406030204" pitchFamily="18" charset="0"/>
                            <a:ea typeface="Cambria Math" panose="02040503050406030204" pitchFamily="18" charset="0"/>
                          </a:rPr>
                          <m:t>F</m:t>
                        </m:r>
                      </m:e>
                      <m:sub>
                        <m:r>
                          <a:rPr lang="ko-KR" altLang="el-GR" sz="2800" b="0" i="1">
                            <a:solidFill>
                              <a:prstClr val="black"/>
                            </a:solidFill>
                            <a:latin typeface="Cambria Math" panose="02040503050406030204" pitchFamily="18" charset="0"/>
                            <a:ea typeface="Cambria Math" panose="02040503050406030204" pitchFamily="18" charset="0"/>
                          </a:rPr>
                          <m:t>𝛽</m:t>
                        </m:r>
                        <m:r>
                          <a:rPr lang="ko-KR" altLang="en-US" sz="2800" b="0" i="1" smtClean="0">
                            <a:solidFill>
                              <a:prstClr val="black"/>
                            </a:solidFill>
                            <a:latin typeface="Cambria Math" panose="02040503050406030204" pitchFamily="18" charset="0"/>
                            <a:ea typeface="Cambria Math" panose="02040503050406030204" pitchFamily="18" charset="0"/>
                          </a:rPr>
                          <m:t>𝛼</m:t>
                        </m:r>
                      </m:sub>
                    </m:sSub>
                  </m:oMath>
                </a14:m>
                <a:r>
                  <a:rPr lang="en-US" altLang="ko-KR" sz="2800" b="0" dirty="0">
                    <a:latin typeface="Comic Sans MS" panose="030F0702030302020204" pitchFamily="66" charset="0"/>
                  </a:rPr>
                  <a:t>: imaginary part of </a:t>
                </a:r>
                <a14:m>
                  <m:oMath xmlns:m="http://schemas.openxmlformats.org/officeDocument/2006/math">
                    <m:sSub>
                      <m:sSubPr>
                        <m:ctrlPr>
                          <a:rPr lang="en-US" altLang="ko-KR" sz="2800" b="0" i="1">
                            <a:latin typeface="Cambria Math" panose="02040503050406030204" pitchFamily="18" charset="0"/>
                          </a:rPr>
                        </m:ctrlPr>
                      </m:sSubPr>
                      <m:e>
                        <m:r>
                          <a:rPr lang="ko-KR" altLang="en-US" sz="2800" b="0" i="1" smtClean="0">
                            <a:latin typeface="Cambria Math" panose="02040503050406030204" pitchFamily="18" charset="0"/>
                          </a:rPr>
                          <m:t>𝜒</m:t>
                        </m:r>
                      </m:e>
                      <m:sub>
                        <m:r>
                          <a:rPr lang="ko-KR" altLang="en-US" sz="2800" b="0" i="1" smtClean="0">
                            <a:latin typeface="Cambria Math" panose="02040503050406030204" pitchFamily="18" charset="0"/>
                          </a:rPr>
                          <m:t>𝛼𝛽</m:t>
                        </m:r>
                      </m:sub>
                    </m:sSub>
                  </m:oMath>
                </a14:m>
                <a:endParaRPr lang="ko-KR" altLang="en-US" sz="2800" b="0" dirty="0">
                  <a:latin typeface="Comic Sans MS" panose="030F0702030302020204" pitchFamily="66" charset="0"/>
                </a:endParaRPr>
              </a:p>
            </p:txBody>
          </p:sp>
        </mc:Choice>
        <mc:Fallback xmlns="">
          <p:sp>
            <p:nvSpPr>
              <p:cNvPr id="3" name="직사각형 2"/>
              <p:cNvSpPr>
                <a:spLocks noRot="1" noChangeAspect="1" noMove="1" noResize="1" noEditPoints="1" noAdjustHandles="1" noChangeArrowheads="1" noChangeShapeType="1" noTextEdit="1"/>
              </p:cNvSpPr>
              <p:nvPr/>
            </p:nvSpPr>
            <p:spPr>
              <a:xfrm>
                <a:off x="1949721" y="8208567"/>
                <a:ext cx="9332795" cy="561629"/>
              </a:xfrm>
              <a:prstGeom prst="rect">
                <a:avLst/>
              </a:prstGeom>
              <a:blipFill>
                <a:blip r:embed="rId6"/>
                <a:stretch>
                  <a:fillRect t="-11957" b="-2282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직사각형 13"/>
              <p:cNvSpPr/>
              <p:nvPr/>
            </p:nvSpPr>
            <p:spPr>
              <a:xfrm>
                <a:off x="2114514" y="8835513"/>
                <a:ext cx="8106117" cy="561629"/>
              </a:xfrm>
              <a:prstGeom prst="rect">
                <a:avLst/>
              </a:prstGeom>
            </p:spPr>
            <p:txBody>
              <a:bodyPr wrap="square">
                <a:spAutoFit/>
              </a:bodyPr>
              <a:lstStyle/>
              <a:p>
                <a:pPr marL="406394" indent="-406394">
                  <a:buFont typeface="Arial" panose="020B0604020202020204" pitchFamily="34" charset="0"/>
                  <a:buChar char="•"/>
                </a:pPr>
                <a:r>
                  <a:rPr lang="en-US" altLang="ko-KR" sz="2800" b="0" dirty="0">
                    <a:latin typeface="Comic Sans MS" panose="030F0702030302020204" pitchFamily="66" charset="0"/>
                  </a:rPr>
                  <a:t>Quantum metric </a:t>
                </a:r>
                <a14:m>
                  <m:oMath xmlns:m="http://schemas.openxmlformats.org/officeDocument/2006/math">
                    <m:sSub>
                      <m:sSubPr>
                        <m:ctrlPr>
                          <a:rPr lang="en-US" altLang="ko-KR" sz="2800" i="1">
                            <a:solidFill>
                              <a:prstClr val="black"/>
                            </a:solidFill>
                            <a:latin typeface="Cambria Math" panose="02040503050406030204" pitchFamily="18" charset="0"/>
                            <a:ea typeface="Cambria Math" panose="02040503050406030204" pitchFamily="18" charset="0"/>
                          </a:rPr>
                        </m:ctrlPr>
                      </m:sSubPr>
                      <m:e>
                        <m:r>
                          <m:rPr>
                            <m:sty m:val="p"/>
                          </m:rPr>
                          <a:rPr lang="en-US" altLang="ko-KR" sz="2800" b="0">
                            <a:solidFill>
                              <a:prstClr val="black"/>
                            </a:solidFill>
                            <a:latin typeface="Cambria Math" panose="02040503050406030204" pitchFamily="18" charset="0"/>
                            <a:ea typeface="Cambria Math" panose="02040503050406030204" pitchFamily="18" charset="0"/>
                          </a:rPr>
                          <m:t>g</m:t>
                        </m:r>
                      </m:e>
                      <m:sub>
                        <m:r>
                          <a:rPr lang="ko-KR" altLang="en-US" sz="2800" b="0" i="1">
                            <a:solidFill>
                              <a:prstClr val="black"/>
                            </a:solidFill>
                            <a:latin typeface="Cambria Math" panose="02040503050406030204" pitchFamily="18" charset="0"/>
                            <a:ea typeface="Cambria Math" panose="02040503050406030204" pitchFamily="18" charset="0"/>
                          </a:rPr>
                          <m:t>𝛼𝛽</m:t>
                        </m:r>
                      </m:sub>
                    </m:sSub>
                    <m:r>
                      <a:rPr lang="en-US" altLang="ko-KR" sz="2800" b="0" i="0" smtClean="0">
                        <a:solidFill>
                          <a:prstClr val="black"/>
                        </a:solidFill>
                        <a:latin typeface="Cambria Math" panose="02040503050406030204" pitchFamily="18" charset="0"/>
                        <a:ea typeface="Cambria Math" panose="02040503050406030204" pitchFamily="18" charset="0"/>
                      </a:rPr>
                      <m:t>=</m:t>
                    </m:r>
                    <m:sSub>
                      <m:sSubPr>
                        <m:ctrlPr>
                          <a:rPr lang="en-US" altLang="ko-KR" sz="2800" i="1">
                            <a:solidFill>
                              <a:prstClr val="black"/>
                            </a:solidFill>
                            <a:latin typeface="Cambria Math" panose="02040503050406030204" pitchFamily="18" charset="0"/>
                            <a:ea typeface="Cambria Math" panose="02040503050406030204" pitchFamily="18" charset="0"/>
                          </a:rPr>
                        </m:ctrlPr>
                      </m:sSubPr>
                      <m:e>
                        <m:r>
                          <m:rPr>
                            <m:sty m:val="p"/>
                          </m:rPr>
                          <a:rPr lang="en-US" altLang="ko-KR" sz="2800" b="0">
                            <a:solidFill>
                              <a:prstClr val="black"/>
                            </a:solidFill>
                            <a:latin typeface="Cambria Math" panose="02040503050406030204" pitchFamily="18" charset="0"/>
                            <a:ea typeface="Cambria Math" panose="02040503050406030204" pitchFamily="18" charset="0"/>
                          </a:rPr>
                          <m:t>g</m:t>
                        </m:r>
                      </m:e>
                      <m:sub>
                        <m:r>
                          <a:rPr lang="ko-KR" altLang="en-US" sz="2800" b="0" i="1">
                            <a:solidFill>
                              <a:prstClr val="black"/>
                            </a:solidFill>
                            <a:latin typeface="Cambria Math" panose="02040503050406030204" pitchFamily="18" charset="0"/>
                            <a:ea typeface="Cambria Math" panose="02040503050406030204" pitchFamily="18" charset="0"/>
                          </a:rPr>
                          <m:t>𝛽</m:t>
                        </m:r>
                        <m:r>
                          <a:rPr lang="ko-KR" altLang="en-US" sz="2800" b="0" i="1" smtClean="0">
                            <a:solidFill>
                              <a:prstClr val="black"/>
                            </a:solidFill>
                            <a:latin typeface="Cambria Math" panose="02040503050406030204" pitchFamily="18" charset="0"/>
                            <a:ea typeface="Cambria Math" panose="02040503050406030204" pitchFamily="18" charset="0"/>
                          </a:rPr>
                          <m:t>𝛼</m:t>
                        </m:r>
                      </m:sub>
                    </m:sSub>
                    <m:r>
                      <a:rPr lang="en-US" altLang="ko-KR" sz="2800" b="0" i="0" smtClean="0">
                        <a:solidFill>
                          <a:prstClr val="black"/>
                        </a:solidFill>
                        <a:latin typeface="Cambria Math" panose="02040503050406030204" pitchFamily="18" charset="0"/>
                        <a:ea typeface="Cambria Math" panose="02040503050406030204" pitchFamily="18" charset="0"/>
                      </a:rPr>
                      <m:t>:</m:t>
                    </m:r>
                  </m:oMath>
                </a14:m>
                <a:r>
                  <a:rPr lang="en-US" altLang="ko-KR" sz="2800" b="0" dirty="0">
                    <a:latin typeface="Comic Sans MS" panose="030F0702030302020204" pitchFamily="66" charset="0"/>
                  </a:rPr>
                  <a:t> real part of </a:t>
                </a:r>
                <a14:m>
                  <m:oMath xmlns:m="http://schemas.openxmlformats.org/officeDocument/2006/math">
                    <m:sSub>
                      <m:sSubPr>
                        <m:ctrlPr>
                          <a:rPr lang="en-US" altLang="ko-KR" sz="2800" b="0" i="1">
                            <a:latin typeface="Cambria Math" panose="02040503050406030204" pitchFamily="18" charset="0"/>
                          </a:rPr>
                        </m:ctrlPr>
                      </m:sSubPr>
                      <m:e>
                        <m:r>
                          <a:rPr lang="ko-KR" altLang="en-US" sz="2800" b="0" i="1" smtClean="0">
                            <a:latin typeface="Cambria Math" panose="02040503050406030204" pitchFamily="18" charset="0"/>
                          </a:rPr>
                          <m:t>𝜒</m:t>
                        </m:r>
                      </m:e>
                      <m:sub>
                        <m:r>
                          <a:rPr lang="ko-KR" altLang="en-US" sz="2800" b="0" i="1" smtClean="0">
                            <a:latin typeface="Cambria Math" panose="02040503050406030204" pitchFamily="18" charset="0"/>
                          </a:rPr>
                          <m:t>𝛼𝛽</m:t>
                        </m:r>
                      </m:sub>
                    </m:sSub>
                  </m:oMath>
                </a14:m>
                <a:endParaRPr lang="ko-KR" altLang="en-US" sz="2800" b="0" dirty="0">
                  <a:latin typeface="Comic Sans MS" panose="030F0702030302020204" pitchFamily="66" charset="0"/>
                </a:endParaRPr>
              </a:p>
            </p:txBody>
          </p:sp>
        </mc:Choice>
        <mc:Fallback xmlns="">
          <p:sp>
            <p:nvSpPr>
              <p:cNvPr id="14" name="직사각형 13"/>
              <p:cNvSpPr>
                <a:spLocks noRot="1" noChangeAspect="1" noMove="1" noResize="1" noEditPoints="1" noAdjustHandles="1" noChangeArrowheads="1" noChangeShapeType="1" noTextEdit="1"/>
              </p:cNvSpPr>
              <p:nvPr/>
            </p:nvSpPr>
            <p:spPr>
              <a:xfrm>
                <a:off x="2114514" y="8835513"/>
                <a:ext cx="8106117" cy="561629"/>
              </a:xfrm>
              <a:prstGeom prst="rect">
                <a:avLst/>
              </a:prstGeom>
              <a:blipFill>
                <a:blip r:embed="rId7"/>
                <a:stretch>
                  <a:fillRect t="-10753" b="-2150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130307" y="4185733"/>
                <a:ext cx="5354992" cy="437684"/>
              </a:xfrm>
              <a:prstGeom prst="rect">
                <a:avLst/>
              </a:prstGeom>
              <a:solidFill>
                <a:srgbClr val="B0F0F0"/>
              </a:solid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sz="2844" b="0" i="1" smtClean="0">
                              <a:latin typeface="Cambria Math" panose="02040503050406030204" pitchFamily="18" charset="0"/>
                            </a:rPr>
                          </m:ctrlPr>
                        </m:sSupPr>
                        <m:e>
                          <m:r>
                            <a:rPr lang="en-US" altLang="ko-KR" sz="2844" b="0" i="1" smtClean="0">
                              <a:latin typeface="Cambria Math" panose="02040503050406030204" pitchFamily="18" charset="0"/>
                            </a:rPr>
                            <m:t>𝑑𝑠</m:t>
                          </m:r>
                        </m:e>
                        <m:sup>
                          <m:r>
                            <a:rPr lang="en-US" altLang="ko-KR" sz="2844" b="0" i="1" smtClean="0">
                              <a:latin typeface="Cambria Math" panose="02040503050406030204" pitchFamily="18" charset="0"/>
                            </a:rPr>
                            <m:t>2</m:t>
                          </m:r>
                        </m:sup>
                      </m:sSup>
                      <m:r>
                        <a:rPr lang="en-US" altLang="ko-KR" sz="2844" b="0" i="1" smtClean="0">
                          <a:latin typeface="Cambria Math" panose="02040503050406030204" pitchFamily="18" charset="0"/>
                          <a:ea typeface="Cambria Math" panose="02040503050406030204" pitchFamily="18" charset="0"/>
                        </a:rPr>
                        <m:t>≡1−</m:t>
                      </m:r>
                      <m:sSup>
                        <m:sSupPr>
                          <m:ctrlPr>
                            <a:rPr lang="en-US" altLang="ko-KR" sz="2844" b="0" i="1">
                              <a:latin typeface="Cambria Math" panose="02040503050406030204" pitchFamily="18" charset="0"/>
                              <a:ea typeface="Cambria Math" panose="02040503050406030204" pitchFamily="18" charset="0"/>
                            </a:rPr>
                          </m:ctrlPr>
                        </m:sSupPr>
                        <m:e>
                          <m:r>
                            <a:rPr lang="en-US" altLang="ko-KR" sz="2844" b="0" i="1" smtClean="0">
                              <a:latin typeface="Cambria Math" panose="02040503050406030204" pitchFamily="18" charset="0"/>
                              <a:ea typeface="Cambria Math" panose="02040503050406030204" pitchFamily="18" charset="0"/>
                            </a:rPr>
                            <m:t>|&lt;</m:t>
                          </m:r>
                          <m:sSub>
                            <m:sSubPr>
                              <m:ctrlPr>
                                <a:rPr lang="en-US" altLang="ko-KR" sz="2844" b="0" i="1">
                                  <a:latin typeface="Cambria Math" panose="02040503050406030204" pitchFamily="18" charset="0"/>
                                  <a:ea typeface="Cambria Math" panose="02040503050406030204" pitchFamily="18" charset="0"/>
                                </a:rPr>
                              </m:ctrlPr>
                            </m:sSubPr>
                            <m:e>
                              <m:r>
                                <a:rPr lang="el-GR" altLang="ko-KR" sz="2844" b="0" i="1" smtClean="0">
                                  <a:latin typeface="Cambria Math" panose="02040503050406030204" pitchFamily="18" charset="0"/>
                                  <a:ea typeface="Cambria Math" panose="02040503050406030204" pitchFamily="18" charset="0"/>
                                </a:rPr>
                                <m:t>𝛹</m:t>
                              </m:r>
                              <m:r>
                                <a:rPr lang="en-US" altLang="ko-KR" sz="2844" b="0" i="1" smtClean="0">
                                  <a:latin typeface="Cambria Math" panose="02040503050406030204" pitchFamily="18" charset="0"/>
                                  <a:ea typeface="Cambria Math" panose="02040503050406030204" pitchFamily="18" charset="0"/>
                                </a:rPr>
                                <m:t>(</m:t>
                              </m:r>
                              <m:r>
                                <a:rPr lang="en-US" altLang="ko-KR" sz="2844" b="0" i="1" smtClean="0">
                                  <a:latin typeface="Cambria Math" panose="02040503050406030204" pitchFamily="18" charset="0"/>
                                  <a:ea typeface="Cambria Math" panose="02040503050406030204" pitchFamily="18" charset="0"/>
                                </a:rPr>
                                <m:t>𝑘</m:t>
                              </m:r>
                            </m:e>
                            <m:sub>
                              <m:r>
                                <a:rPr lang="en-US" altLang="ko-KR" sz="2844" b="0" i="1" smtClean="0">
                                  <a:latin typeface="Cambria Math" panose="02040503050406030204" pitchFamily="18" charset="0"/>
                                  <a:ea typeface="Cambria Math" panose="02040503050406030204" pitchFamily="18" charset="0"/>
                                </a:rPr>
                                <m:t>1</m:t>
                              </m:r>
                            </m:sub>
                          </m:sSub>
                          <m:r>
                            <a:rPr lang="en-US" altLang="ko-KR" sz="2844" b="0" i="1" smtClean="0">
                              <a:latin typeface="Cambria Math" panose="02040503050406030204" pitchFamily="18" charset="0"/>
                              <a:ea typeface="Cambria Math" panose="02040503050406030204" pitchFamily="18" charset="0"/>
                            </a:rPr>
                            <m:t>)|</m:t>
                          </m:r>
                          <m:sSub>
                            <m:sSubPr>
                              <m:ctrlPr>
                                <a:rPr lang="en-US" altLang="ko-KR" sz="2844" b="0" i="1">
                                  <a:latin typeface="Cambria Math" panose="02040503050406030204" pitchFamily="18" charset="0"/>
                                  <a:ea typeface="Cambria Math" panose="02040503050406030204" pitchFamily="18" charset="0"/>
                                </a:rPr>
                              </m:ctrlPr>
                            </m:sSubPr>
                            <m:e>
                              <m:r>
                                <a:rPr lang="el-GR" altLang="ko-KR" sz="2844" b="0" i="1" smtClean="0">
                                  <a:latin typeface="Cambria Math" panose="02040503050406030204" pitchFamily="18" charset="0"/>
                                  <a:ea typeface="Cambria Math" panose="02040503050406030204" pitchFamily="18" charset="0"/>
                                </a:rPr>
                                <m:t>𝛹</m:t>
                              </m:r>
                              <m:r>
                                <a:rPr lang="en-US" altLang="ko-KR" sz="2844" b="0" i="1" smtClean="0">
                                  <a:latin typeface="Cambria Math" panose="02040503050406030204" pitchFamily="18" charset="0"/>
                                  <a:ea typeface="Cambria Math" panose="02040503050406030204" pitchFamily="18" charset="0"/>
                                </a:rPr>
                                <m:t>(</m:t>
                              </m:r>
                              <m:r>
                                <a:rPr lang="en-US" altLang="ko-KR" sz="2844" b="0" i="1" smtClean="0">
                                  <a:latin typeface="Cambria Math" panose="02040503050406030204" pitchFamily="18" charset="0"/>
                                  <a:ea typeface="Cambria Math" panose="02040503050406030204" pitchFamily="18" charset="0"/>
                                </a:rPr>
                                <m:t>𝑘</m:t>
                              </m:r>
                            </m:e>
                            <m:sub>
                              <m:r>
                                <a:rPr lang="en-US" altLang="ko-KR" sz="2844" b="0" i="1" smtClean="0">
                                  <a:latin typeface="Cambria Math" panose="02040503050406030204" pitchFamily="18" charset="0"/>
                                  <a:ea typeface="Cambria Math" panose="02040503050406030204" pitchFamily="18" charset="0"/>
                                </a:rPr>
                                <m:t>2</m:t>
                              </m:r>
                            </m:sub>
                          </m:sSub>
                          <m:r>
                            <a:rPr lang="en-US" altLang="ko-KR" sz="2844" b="0" i="1" smtClean="0">
                              <a:latin typeface="Cambria Math" panose="02040503050406030204" pitchFamily="18" charset="0"/>
                              <a:ea typeface="Cambria Math" panose="02040503050406030204" pitchFamily="18" charset="0"/>
                            </a:rPr>
                            <m:t>)&gt;|</m:t>
                          </m:r>
                        </m:e>
                        <m:sup>
                          <m:r>
                            <a:rPr lang="en-US" altLang="ko-KR" sz="2844" b="0" i="1" smtClean="0">
                              <a:latin typeface="Cambria Math" panose="02040503050406030204" pitchFamily="18" charset="0"/>
                              <a:ea typeface="Cambria Math" panose="02040503050406030204" pitchFamily="18" charset="0"/>
                            </a:rPr>
                            <m:t>2</m:t>
                          </m:r>
                        </m:sup>
                      </m:sSup>
                    </m:oMath>
                  </m:oMathPara>
                </a14:m>
                <a:endParaRPr lang="ko-KR" altLang="en-US" sz="3413" b="0" dirty="0">
                  <a:latin typeface="Comic Sans MS" panose="030F0702030302020204" pitchFamily="66"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130307" y="4185733"/>
                <a:ext cx="5354992" cy="437684"/>
              </a:xfrm>
              <a:prstGeom prst="rect">
                <a:avLst/>
              </a:prstGeom>
              <a:blipFill>
                <a:blip r:embed="rId8"/>
                <a:stretch>
                  <a:fillRect/>
                </a:stretch>
              </a:blipFill>
              <a:ln w="28575">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338734" y="4949773"/>
                <a:ext cx="1432636" cy="4376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sz="2844" b="0" i="1">
                              <a:latin typeface="Cambria Math" panose="02040503050406030204" pitchFamily="18" charset="0"/>
                            </a:rPr>
                          </m:ctrlPr>
                        </m:sSupPr>
                        <m:e>
                          <m:r>
                            <a:rPr lang="en-US" altLang="ko-KR" sz="2844" b="0" i="1" smtClean="0">
                              <a:latin typeface="Cambria Math" panose="02040503050406030204" pitchFamily="18" charset="0"/>
                            </a:rPr>
                            <m:t>𝑑𝑠</m:t>
                          </m:r>
                        </m:e>
                        <m:sup>
                          <m:r>
                            <a:rPr lang="en-US" altLang="ko-KR" sz="2844" b="0" i="1" smtClean="0">
                              <a:latin typeface="Cambria Math" panose="02040503050406030204" pitchFamily="18" charset="0"/>
                            </a:rPr>
                            <m:t>2</m:t>
                          </m:r>
                        </m:sup>
                      </m:sSup>
                      <m:r>
                        <a:rPr lang="en-US" altLang="ko-KR" sz="2844" b="0" i="1" smtClean="0">
                          <a:latin typeface="Cambria Math" panose="02040503050406030204" pitchFamily="18" charset="0"/>
                        </a:rPr>
                        <m:t>=0 </m:t>
                      </m:r>
                    </m:oMath>
                  </m:oMathPara>
                </a14:m>
                <a:endParaRPr lang="ko-KR" altLang="en-US" sz="3413" b="0" dirty="0">
                  <a:latin typeface="Comic Sans MS" panose="030F0702030302020204" pitchFamily="66"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338734" y="4949773"/>
                <a:ext cx="1432636" cy="437684"/>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직사각형 4"/>
              <p:cNvSpPr/>
              <p:nvPr/>
            </p:nvSpPr>
            <p:spPr>
              <a:xfrm>
                <a:off x="7851883" y="4890938"/>
                <a:ext cx="3962239" cy="523220"/>
              </a:xfrm>
              <a:prstGeom prst="rect">
                <a:avLst/>
              </a:prstGeom>
            </p:spPr>
            <p:txBody>
              <a:bodyPr wrap="none">
                <a:spAutoFit/>
              </a:bodyPr>
              <a:lstStyle/>
              <a:p>
                <a:r>
                  <a:rPr lang="en-US" altLang="ko-KR" sz="2800" b="0" dirty="0">
                    <a:latin typeface="Comic Sans MS" panose="030F0702030302020204" pitchFamily="66" charset="0"/>
                    <a:ea typeface="Cambria Math" panose="02040503050406030204" pitchFamily="18" charset="0"/>
                  </a:rPr>
                  <a:t>if </a:t>
                </a:r>
                <a14:m>
                  <m:oMath xmlns:m="http://schemas.openxmlformats.org/officeDocument/2006/math">
                    <m:r>
                      <a:rPr lang="en-US" altLang="ko-KR" sz="2800" b="0" i="1" smtClean="0">
                        <a:latin typeface="Cambria Math" panose="02040503050406030204" pitchFamily="18" charset="0"/>
                        <a:ea typeface="Cambria Math" panose="02040503050406030204" pitchFamily="18" charset="0"/>
                      </a:rPr>
                      <m:t>&lt;</m:t>
                    </m:r>
                    <m:sSub>
                      <m:sSubPr>
                        <m:ctrlPr>
                          <a:rPr lang="en-US" altLang="ko-KR" sz="2800" b="0" i="1">
                            <a:latin typeface="Cambria Math" panose="02040503050406030204" pitchFamily="18" charset="0"/>
                            <a:ea typeface="Cambria Math" panose="02040503050406030204" pitchFamily="18" charset="0"/>
                          </a:rPr>
                        </m:ctrlPr>
                      </m:sSubPr>
                      <m:e>
                        <m:r>
                          <a:rPr lang="el-GR" altLang="ko-KR" sz="2800" b="0" i="1" smtClean="0">
                            <a:latin typeface="Cambria Math" panose="02040503050406030204" pitchFamily="18" charset="0"/>
                            <a:ea typeface="Cambria Math" panose="02040503050406030204" pitchFamily="18" charset="0"/>
                          </a:rPr>
                          <m:t>𝛹</m:t>
                        </m:r>
                        <m:r>
                          <a:rPr lang="en-US" altLang="ko-KR" sz="2800" b="0" i="1" smtClean="0">
                            <a:latin typeface="Cambria Math" panose="02040503050406030204" pitchFamily="18" charset="0"/>
                            <a:ea typeface="Cambria Math" panose="02040503050406030204" pitchFamily="18" charset="0"/>
                          </a:rPr>
                          <m:t>(</m:t>
                        </m:r>
                        <m:r>
                          <a:rPr lang="en-US" altLang="ko-KR" sz="2800" b="0" i="1" smtClean="0">
                            <a:latin typeface="Cambria Math" panose="02040503050406030204" pitchFamily="18" charset="0"/>
                            <a:ea typeface="Cambria Math" panose="02040503050406030204" pitchFamily="18" charset="0"/>
                          </a:rPr>
                          <m:t>𝑘</m:t>
                        </m:r>
                      </m:e>
                      <m:sub>
                        <m:r>
                          <a:rPr lang="en-US" altLang="ko-KR" sz="2800" b="0" i="1" smtClean="0">
                            <a:latin typeface="Cambria Math" panose="02040503050406030204" pitchFamily="18" charset="0"/>
                            <a:ea typeface="Cambria Math" panose="02040503050406030204" pitchFamily="18" charset="0"/>
                          </a:rPr>
                          <m:t>1</m:t>
                        </m:r>
                      </m:sub>
                    </m:sSub>
                    <m:r>
                      <a:rPr lang="en-US" altLang="ko-KR" sz="2800" b="0" i="1" smtClean="0">
                        <a:latin typeface="Cambria Math" panose="02040503050406030204" pitchFamily="18" charset="0"/>
                        <a:ea typeface="Cambria Math" panose="02040503050406030204" pitchFamily="18" charset="0"/>
                      </a:rPr>
                      <m:t>)</m:t>
                    </m:r>
                    <m:d>
                      <m:dPr>
                        <m:begChr m:val="|"/>
                        <m:ctrlPr>
                          <a:rPr lang="en-US" altLang="ko-KR" sz="2800" b="0" i="1">
                            <a:latin typeface="Cambria Math" panose="02040503050406030204" pitchFamily="18" charset="0"/>
                            <a:ea typeface="Cambria Math" panose="02040503050406030204" pitchFamily="18" charset="0"/>
                          </a:rPr>
                        </m:ctrlPr>
                      </m:dPr>
                      <m:e>
                        <m:sSub>
                          <m:sSubPr>
                            <m:ctrlPr>
                              <a:rPr lang="en-US" altLang="ko-KR" sz="2800" b="0" i="1">
                                <a:latin typeface="Cambria Math" panose="02040503050406030204" pitchFamily="18" charset="0"/>
                                <a:ea typeface="Cambria Math" panose="02040503050406030204" pitchFamily="18" charset="0"/>
                              </a:rPr>
                            </m:ctrlPr>
                          </m:sSubPr>
                          <m:e>
                            <m:r>
                              <a:rPr lang="el-GR" altLang="ko-KR" sz="2800" b="0" i="1" smtClean="0">
                                <a:latin typeface="Cambria Math" panose="02040503050406030204" pitchFamily="18" charset="0"/>
                                <a:ea typeface="Cambria Math" panose="02040503050406030204" pitchFamily="18" charset="0"/>
                              </a:rPr>
                              <m:t>𝛹</m:t>
                            </m:r>
                            <m:r>
                              <a:rPr lang="en-US" altLang="ko-KR" sz="2800" b="0" i="1" smtClean="0">
                                <a:latin typeface="Cambria Math" panose="02040503050406030204" pitchFamily="18" charset="0"/>
                                <a:ea typeface="Cambria Math" panose="02040503050406030204" pitchFamily="18" charset="0"/>
                              </a:rPr>
                              <m:t>(</m:t>
                            </m:r>
                            <m:r>
                              <a:rPr lang="en-US" altLang="ko-KR" sz="2800" b="0" i="1" smtClean="0">
                                <a:latin typeface="Cambria Math" panose="02040503050406030204" pitchFamily="18" charset="0"/>
                                <a:ea typeface="Cambria Math" panose="02040503050406030204" pitchFamily="18" charset="0"/>
                              </a:rPr>
                              <m:t>𝑘</m:t>
                            </m:r>
                          </m:e>
                          <m:sub>
                            <m:r>
                              <a:rPr lang="en-US" altLang="ko-KR" sz="2800" b="0" i="1" smtClean="0">
                                <a:latin typeface="Cambria Math" panose="02040503050406030204" pitchFamily="18" charset="0"/>
                                <a:ea typeface="Cambria Math" panose="02040503050406030204" pitchFamily="18" charset="0"/>
                              </a:rPr>
                              <m:t>2</m:t>
                            </m:r>
                          </m:sub>
                        </m:sSub>
                      </m:e>
                    </m:d>
                    <m:r>
                      <a:rPr lang="en-US" altLang="ko-KR" sz="2800" b="0" i="1" smtClean="0">
                        <a:latin typeface="Cambria Math" panose="02040503050406030204" pitchFamily="18" charset="0"/>
                        <a:ea typeface="Cambria Math" panose="02040503050406030204" pitchFamily="18" charset="0"/>
                      </a:rPr>
                      <m:t>&gt; =1</m:t>
                    </m:r>
                  </m:oMath>
                </a14:m>
                <a:endParaRPr lang="ko-KR" altLang="en-US" sz="2800" b="0" dirty="0">
                  <a:latin typeface="Comic Sans MS" panose="030F0702030302020204" pitchFamily="66" charset="0"/>
                </a:endParaRPr>
              </a:p>
            </p:txBody>
          </p:sp>
        </mc:Choice>
        <mc:Fallback xmlns="">
          <p:sp>
            <p:nvSpPr>
              <p:cNvPr id="5" name="직사각형 4"/>
              <p:cNvSpPr>
                <a:spLocks noRot="1" noChangeAspect="1" noMove="1" noResize="1" noEditPoints="1" noAdjustHandles="1" noChangeArrowheads="1" noChangeShapeType="1" noTextEdit="1"/>
              </p:cNvSpPr>
              <p:nvPr/>
            </p:nvSpPr>
            <p:spPr>
              <a:xfrm>
                <a:off x="7851883" y="4890938"/>
                <a:ext cx="3962239" cy="523220"/>
              </a:xfrm>
              <a:prstGeom prst="rect">
                <a:avLst/>
              </a:prstGeom>
              <a:blipFill>
                <a:blip r:embed="rId10"/>
                <a:stretch>
                  <a:fillRect l="-2615" t="-11628" b="-3139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362800" y="5553061"/>
                <a:ext cx="1432636" cy="4376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ko-KR" sz="2844" b="0" i="1">
                              <a:latin typeface="Cambria Math" panose="02040503050406030204" pitchFamily="18" charset="0"/>
                            </a:rPr>
                          </m:ctrlPr>
                        </m:sSupPr>
                        <m:e>
                          <m:r>
                            <a:rPr lang="en-US" altLang="ko-KR" sz="2844" b="0" i="1" smtClean="0">
                              <a:latin typeface="Cambria Math" panose="02040503050406030204" pitchFamily="18" charset="0"/>
                            </a:rPr>
                            <m:t>𝑑𝑠</m:t>
                          </m:r>
                        </m:e>
                        <m:sup>
                          <m:r>
                            <a:rPr lang="en-US" altLang="ko-KR" sz="2844" b="0" i="1" smtClean="0">
                              <a:latin typeface="Cambria Math" panose="02040503050406030204" pitchFamily="18" charset="0"/>
                            </a:rPr>
                            <m:t>2</m:t>
                          </m:r>
                        </m:sup>
                      </m:sSup>
                      <m:r>
                        <a:rPr lang="en-US" altLang="ko-KR" sz="2844" b="0" i="1" smtClean="0">
                          <a:latin typeface="Cambria Math" panose="02040503050406030204" pitchFamily="18" charset="0"/>
                        </a:rPr>
                        <m:t>=1 </m:t>
                      </m:r>
                    </m:oMath>
                  </m:oMathPara>
                </a14:m>
                <a:endParaRPr lang="ko-KR" altLang="en-US" sz="3413" b="0" dirty="0">
                  <a:latin typeface="Comic Sans MS" panose="030F0702030302020204" pitchFamily="66"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362800" y="5553061"/>
                <a:ext cx="1432636" cy="437684"/>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직사각형 21"/>
              <p:cNvSpPr/>
              <p:nvPr/>
            </p:nvSpPr>
            <p:spPr>
              <a:xfrm>
                <a:off x="7865461" y="5504736"/>
                <a:ext cx="3962239" cy="523220"/>
              </a:xfrm>
              <a:prstGeom prst="rect">
                <a:avLst/>
              </a:prstGeom>
            </p:spPr>
            <p:txBody>
              <a:bodyPr wrap="none">
                <a:spAutoFit/>
              </a:bodyPr>
              <a:lstStyle/>
              <a:p>
                <a:r>
                  <a:rPr lang="en-US" altLang="ko-KR" sz="2800" b="0" dirty="0">
                    <a:latin typeface="Comic Sans MS" panose="030F0702030302020204" pitchFamily="66" charset="0"/>
                    <a:ea typeface="Cambria Math" panose="02040503050406030204" pitchFamily="18" charset="0"/>
                  </a:rPr>
                  <a:t>if </a:t>
                </a:r>
                <a14:m>
                  <m:oMath xmlns:m="http://schemas.openxmlformats.org/officeDocument/2006/math">
                    <m:r>
                      <a:rPr lang="en-US" altLang="ko-KR" sz="2800" b="0" i="1" smtClean="0">
                        <a:latin typeface="Cambria Math" panose="02040503050406030204" pitchFamily="18" charset="0"/>
                        <a:ea typeface="Cambria Math" panose="02040503050406030204" pitchFamily="18" charset="0"/>
                      </a:rPr>
                      <m:t>&lt;</m:t>
                    </m:r>
                    <m:sSub>
                      <m:sSubPr>
                        <m:ctrlPr>
                          <a:rPr lang="en-US" altLang="ko-KR" sz="2800" b="0" i="1">
                            <a:latin typeface="Cambria Math" panose="02040503050406030204" pitchFamily="18" charset="0"/>
                            <a:ea typeface="Cambria Math" panose="02040503050406030204" pitchFamily="18" charset="0"/>
                          </a:rPr>
                        </m:ctrlPr>
                      </m:sSubPr>
                      <m:e>
                        <m:r>
                          <a:rPr lang="el-GR" altLang="ko-KR" sz="2800" b="0" i="1" smtClean="0">
                            <a:latin typeface="Cambria Math" panose="02040503050406030204" pitchFamily="18" charset="0"/>
                            <a:ea typeface="Cambria Math" panose="02040503050406030204" pitchFamily="18" charset="0"/>
                          </a:rPr>
                          <m:t>𝛹</m:t>
                        </m:r>
                        <m:r>
                          <a:rPr lang="en-US" altLang="ko-KR" sz="2800" b="0" i="1" smtClean="0">
                            <a:latin typeface="Cambria Math" panose="02040503050406030204" pitchFamily="18" charset="0"/>
                            <a:ea typeface="Cambria Math" panose="02040503050406030204" pitchFamily="18" charset="0"/>
                          </a:rPr>
                          <m:t>(</m:t>
                        </m:r>
                        <m:r>
                          <a:rPr lang="en-US" altLang="ko-KR" sz="2800" b="0" i="1" smtClean="0">
                            <a:latin typeface="Cambria Math" panose="02040503050406030204" pitchFamily="18" charset="0"/>
                            <a:ea typeface="Cambria Math" panose="02040503050406030204" pitchFamily="18" charset="0"/>
                          </a:rPr>
                          <m:t>𝑘</m:t>
                        </m:r>
                      </m:e>
                      <m:sub>
                        <m:r>
                          <a:rPr lang="en-US" altLang="ko-KR" sz="2800" b="0" i="1" smtClean="0">
                            <a:latin typeface="Cambria Math" panose="02040503050406030204" pitchFamily="18" charset="0"/>
                            <a:ea typeface="Cambria Math" panose="02040503050406030204" pitchFamily="18" charset="0"/>
                          </a:rPr>
                          <m:t>1</m:t>
                        </m:r>
                      </m:sub>
                    </m:sSub>
                    <m:r>
                      <a:rPr lang="en-US" altLang="ko-KR" sz="2800" b="0" i="1" smtClean="0">
                        <a:latin typeface="Cambria Math" panose="02040503050406030204" pitchFamily="18" charset="0"/>
                        <a:ea typeface="Cambria Math" panose="02040503050406030204" pitchFamily="18" charset="0"/>
                      </a:rPr>
                      <m:t>)</m:t>
                    </m:r>
                    <m:d>
                      <m:dPr>
                        <m:begChr m:val="|"/>
                        <m:ctrlPr>
                          <a:rPr lang="en-US" altLang="ko-KR" sz="2800" b="0" i="1">
                            <a:latin typeface="Cambria Math" panose="02040503050406030204" pitchFamily="18" charset="0"/>
                            <a:ea typeface="Cambria Math" panose="02040503050406030204" pitchFamily="18" charset="0"/>
                          </a:rPr>
                        </m:ctrlPr>
                      </m:dPr>
                      <m:e>
                        <m:sSub>
                          <m:sSubPr>
                            <m:ctrlPr>
                              <a:rPr lang="en-US" altLang="ko-KR" sz="2800" b="0" i="1">
                                <a:latin typeface="Cambria Math" panose="02040503050406030204" pitchFamily="18" charset="0"/>
                                <a:ea typeface="Cambria Math" panose="02040503050406030204" pitchFamily="18" charset="0"/>
                              </a:rPr>
                            </m:ctrlPr>
                          </m:sSubPr>
                          <m:e>
                            <m:r>
                              <a:rPr lang="el-GR" altLang="ko-KR" sz="2800" b="0" i="1" smtClean="0">
                                <a:latin typeface="Cambria Math" panose="02040503050406030204" pitchFamily="18" charset="0"/>
                                <a:ea typeface="Cambria Math" panose="02040503050406030204" pitchFamily="18" charset="0"/>
                              </a:rPr>
                              <m:t>𝛹</m:t>
                            </m:r>
                            <m:r>
                              <a:rPr lang="en-US" altLang="ko-KR" sz="2800" b="0" i="1" smtClean="0">
                                <a:latin typeface="Cambria Math" panose="02040503050406030204" pitchFamily="18" charset="0"/>
                                <a:ea typeface="Cambria Math" panose="02040503050406030204" pitchFamily="18" charset="0"/>
                              </a:rPr>
                              <m:t>(</m:t>
                            </m:r>
                            <m:r>
                              <a:rPr lang="en-US" altLang="ko-KR" sz="2800" b="0" i="1" smtClean="0">
                                <a:latin typeface="Cambria Math" panose="02040503050406030204" pitchFamily="18" charset="0"/>
                                <a:ea typeface="Cambria Math" panose="02040503050406030204" pitchFamily="18" charset="0"/>
                              </a:rPr>
                              <m:t>𝑘</m:t>
                            </m:r>
                          </m:e>
                          <m:sub>
                            <m:r>
                              <a:rPr lang="en-US" altLang="ko-KR" sz="2800" b="0" i="1" smtClean="0">
                                <a:latin typeface="Cambria Math" panose="02040503050406030204" pitchFamily="18" charset="0"/>
                                <a:ea typeface="Cambria Math" panose="02040503050406030204" pitchFamily="18" charset="0"/>
                              </a:rPr>
                              <m:t>2</m:t>
                            </m:r>
                          </m:sub>
                        </m:sSub>
                      </m:e>
                    </m:d>
                    <m:r>
                      <a:rPr lang="en-US" altLang="ko-KR" sz="2800" b="0" i="1" smtClean="0">
                        <a:latin typeface="Cambria Math" panose="02040503050406030204" pitchFamily="18" charset="0"/>
                        <a:ea typeface="Cambria Math" panose="02040503050406030204" pitchFamily="18" charset="0"/>
                      </a:rPr>
                      <m:t>&gt; =0</m:t>
                    </m:r>
                  </m:oMath>
                </a14:m>
                <a:endParaRPr lang="ko-KR" altLang="en-US" sz="2800" b="0" dirty="0">
                  <a:latin typeface="Comic Sans MS" panose="030F0702030302020204" pitchFamily="66" charset="0"/>
                </a:endParaRPr>
              </a:p>
            </p:txBody>
          </p:sp>
        </mc:Choice>
        <mc:Fallback xmlns="">
          <p:sp>
            <p:nvSpPr>
              <p:cNvPr id="22" name="직사각형 21"/>
              <p:cNvSpPr>
                <a:spLocks noRot="1" noChangeAspect="1" noMove="1" noResize="1" noEditPoints="1" noAdjustHandles="1" noChangeArrowheads="1" noChangeShapeType="1" noTextEdit="1"/>
              </p:cNvSpPr>
              <p:nvPr/>
            </p:nvSpPr>
            <p:spPr>
              <a:xfrm>
                <a:off x="7865461" y="5504736"/>
                <a:ext cx="3962239" cy="523220"/>
              </a:xfrm>
              <a:prstGeom prst="rect">
                <a:avLst/>
              </a:prstGeom>
              <a:blipFill>
                <a:blip r:embed="rId12"/>
                <a:stretch>
                  <a:fillRect l="-2615" t="-11628" b="-31395"/>
                </a:stretch>
              </a:blipFill>
            </p:spPr>
            <p:txBody>
              <a:bodyPr/>
              <a:lstStyle/>
              <a:p>
                <a:r>
                  <a:rPr lang="ko-KR" altLang="en-US">
                    <a:noFill/>
                  </a:rPr>
                  <a:t> </a:t>
                </a:r>
              </a:p>
            </p:txBody>
          </p:sp>
        </mc:Fallback>
      </mc:AlternateContent>
      <p:sp>
        <p:nvSpPr>
          <p:cNvPr id="6" name="직사각형 5"/>
          <p:cNvSpPr/>
          <p:nvPr/>
        </p:nvSpPr>
        <p:spPr>
          <a:xfrm>
            <a:off x="5367131" y="3190339"/>
            <a:ext cx="7089912" cy="954107"/>
          </a:xfrm>
          <a:prstGeom prst="rect">
            <a:avLst/>
          </a:prstGeom>
        </p:spPr>
        <p:txBody>
          <a:bodyPr wrap="square">
            <a:spAutoFit/>
          </a:bodyPr>
          <a:lstStyle/>
          <a:p>
            <a:pPr marL="406394" indent="-406394">
              <a:buFont typeface="Arial" panose="020B0604020202020204" pitchFamily="34" charset="0"/>
              <a:buChar char="•"/>
            </a:pPr>
            <a:r>
              <a:rPr lang="en-US" altLang="ko-KR" sz="2800" b="0" dirty="0">
                <a:latin typeface="Comic Sans MS" panose="030F0702030302020204" pitchFamily="66" charset="0"/>
              </a:rPr>
              <a:t>(Hilbert-Schmidt) quantum distance: </a:t>
            </a:r>
          </a:p>
          <a:p>
            <a:r>
              <a:rPr lang="en-US" altLang="ko-KR" sz="2800" b="0" dirty="0">
                <a:latin typeface="Comic Sans MS" panose="030F0702030302020204" pitchFamily="66" charset="0"/>
              </a:rPr>
              <a:t>How similar two states are? </a:t>
            </a:r>
            <a:endParaRPr lang="ko-KR" altLang="en-US" sz="2800" b="0" dirty="0">
              <a:latin typeface="Comic Sans MS" panose="030F0702030302020204" pitchFamily="66" charset="0"/>
            </a:endParaRPr>
          </a:p>
        </p:txBody>
      </p:sp>
      <p:sp>
        <p:nvSpPr>
          <p:cNvPr id="23" name="Generalized Onsager’s quantization rule"/>
          <p:cNvSpPr txBox="1"/>
          <p:nvPr/>
        </p:nvSpPr>
        <p:spPr>
          <a:xfrm>
            <a:off x="32333" y="259056"/>
            <a:ext cx="1300479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u="sng"/>
            </a:lvl1pPr>
          </a:lstStyle>
          <a:p>
            <a:r>
              <a:rPr lang="en-US" sz="4400" b="0" dirty="0">
                <a:latin typeface="Comic Sans MS" panose="030F0702030302020204" pitchFamily="66" charset="0"/>
              </a:rPr>
              <a:t>Geometry of quantum states   </a:t>
            </a:r>
            <a:endParaRPr sz="4400" b="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8" name="직사각형 17">
                <a:extLst>
                  <a:ext uri="{FF2B5EF4-FFF2-40B4-BE49-F238E27FC236}">
                    <a16:creationId xmlns:a16="http://schemas.microsoft.com/office/drawing/2014/main" id="{9A220713-A2B6-45C1-9FDC-B4868A6744FB}"/>
                  </a:ext>
                </a:extLst>
              </p:cNvPr>
              <p:cNvSpPr/>
              <p:nvPr/>
            </p:nvSpPr>
            <p:spPr>
              <a:xfrm>
                <a:off x="3923072" y="7408852"/>
                <a:ext cx="4085302" cy="7788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i="1">
                              <a:solidFill>
                                <a:prstClr val="black"/>
                              </a:solidFill>
                              <a:latin typeface="Cambria Math" panose="02040503050406030204" pitchFamily="18" charset="0"/>
                              <a:ea typeface="Cambria Math" panose="02040503050406030204" pitchFamily="18" charset="0"/>
                            </a:rPr>
                          </m:ctrlPr>
                        </m:sSubPr>
                        <m:e>
                          <m:r>
                            <m:rPr>
                              <m:sty m:val="p"/>
                            </m:rPr>
                            <a:rPr lang="el-GR" altLang="ko-KR" b="0" i="1" smtClean="0">
                              <a:solidFill>
                                <a:prstClr val="black"/>
                              </a:solidFill>
                              <a:latin typeface="Cambria Math" panose="02040503050406030204" pitchFamily="18" charset="0"/>
                              <a:ea typeface="Cambria Math" panose="02040503050406030204" pitchFamily="18" charset="0"/>
                            </a:rPr>
                            <m:t>χ</m:t>
                          </m:r>
                        </m:e>
                        <m:sub>
                          <m:r>
                            <m:rPr>
                              <m:sty m:val="p"/>
                            </m:rPr>
                            <a:rPr lang="el-GR" altLang="ko-KR" b="0" i="1" smtClean="0">
                              <a:solidFill>
                                <a:prstClr val="black"/>
                              </a:solidFill>
                              <a:latin typeface="Cambria Math" panose="02040503050406030204" pitchFamily="18" charset="0"/>
                              <a:ea typeface="Cambria Math" panose="02040503050406030204" pitchFamily="18" charset="0"/>
                            </a:rPr>
                            <m:t>α</m:t>
                          </m:r>
                          <m:r>
                            <a:rPr lang="ko-KR" altLang="el-GR" b="0" i="1" smtClean="0">
                              <a:solidFill>
                                <a:prstClr val="black"/>
                              </a:solidFill>
                              <a:latin typeface="Cambria Math" panose="02040503050406030204" pitchFamily="18" charset="0"/>
                              <a:ea typeface="Cambria Math" panose="02040503050406030204" pitchFamily="18" charset="0"/>
                            </a:rPr>
                            <m:t>𝛽</m:t>
                          </m:r>
                        </m:sub>
                      </m:sSub>
                      <m:d>
                        <m:dPr>
                          <m:ctrlPr>
                            <a:rPr lang="en-US" altLang="ko-KR" i="1">
                              <a:solidFill>
                                <a:prstClr val="black"/>
                              </a:solidFill>
                              <a:latin typeface="Cambria Math" panose="02040503050406030204" pitchFamily="18" charset="0"/>
                              <a:ea typeface="Cambria Math" panose="02040503050406030204" pitchFamily="18" charset="0"/>
                            </a:rPr>
                          </m:ctrlPr>
                        </m:dPr>
                        <m:e>
                          <m:r>
                            <a:rPr lang="en-US" altLang="ko-KR" b="1" i="0">
                              <a:solidFill>
                                <a:prstClr val="black"/>
                              </a:solidFill>
                              <a:latin typeface="Cambria Math" panose="02040503050406030204" pitchFamily="18" charset="0"/>
                              <a:ea typeface="Cambria Math" panose="02040503050406030204" pitchFamily="18" charset="0"/>
                            </a:rPr>
                            <m:t>𝐤</m:t>
                          </m:r>
                        </m:e>
                      </m:d>
                      <m:r>
                        <a:rPr lang="en-US" altLang="ko-KR" b="0" i="0">
                          <a:solidFill>
                            <a:prstClr val="black"/>
                          </a:solidFill>
                          <a:latin typeface="Cambria Math" panose="02040503050406030204" pitchFamily="18" charset="0"/>
                          <a:ea typeface="Cambria Math" panose="02040503050406030204" pitchFamily="18" charset="0"/>
                        </a:rPr>
                        <m:t>=</m:t>
                      </m:r>
                      <m:sSub>
                        <m:sSubPr>
                          <m:ctrlPr>
                            <a:rPr lang="en-US" altLang="ko-KR" i="1">
                              <a:solidFill>
                                <a:prstClr val="black"/>
                              </a:solidFill>
                              <a:latin typeface="Cambria Math" panose="02040503050406030204" pitchFamily="18" charset="0"/>
                              <a:ea typeface="Cambria Math" panose="02040503050406030204" pitchFamily="18" charset="0"/>
                            </a:rPr>
                          </m:ctrlPr>
                        </m:sSubPr>
                        <m:e>
                          <m:r>
                            <m:rPr>
                              <m:sty m:val="p"/>
                            </m:rPr>
                            <a:rPr lang="en-US" altLang="ko-KR" b="0" i="0">
                              <a:solidFill>
                                <a:prstClr val="black"/>
                              </a:solidFill>
                              <a:latin typeface="Cambria Math" panose="02040503050406030204" pitchFamily="18" charset="0"/>
                              <a:ea typeface="Cambria Math" panose="02040503050406030204" pitchFamily="18" charset="0"/>
                            </a:rPr>
                            <m:t>g</m:t>
                          </m:r>
                        </m:e>
                        <m:sub>
                          <m:r>
                            <a:rPr lang="ko-KR" altLang="en-US" b="0" i="1" smtClean="0">
                              <a:solidFill>
                                <a:prstClr val="black"/>
                              </a:solidFill>
                              <a:latin typeface="Cambria Math" panose="02040503050406030204" pitchFamily="18" charset="0"/>
                              <a:ea typeface="Cambria Math" panose="02040503050406030204" pitchFamily="18" charset="0"/>
                            </a:rPr>
                            <m:t>𝛼𝛽</m:t>
                          </m:r>
                        </m:sub>
                      </m:sSub>
                      <m:d>
                        <m:dPr>
                          <m:ctrlPr>
                            <a:rPr lang="en-US" altLang="ko-KR" i="1">
                              <a:solidFill>
                                <a:prstClr val="black"/>
                              </a:solidFill>
                              <a:latin typeface="Cambria Math" panose="02040503050406030204" pitchFamily="18" charset="0"/>
                              <a:ea typeface="Cambria Math" panose="02040503050406030204" pitchFamily="18" charset="0"/>
                            </a:rPr>
                          </m:ctrlPr>
                        </m:dPr>
                        <m:e>
                          <m:r>
                            <a:rPr lang="en-US" altLang="ko-KR" b="1" i="0">
                              <a:solidFill>
                                <a:prstClr val="black"/>
                              </a:solidFill>
                              <a:latin typeface="Cambria Math" panose="02040503050406030204" pitchFamily="18" charset="0"/>
                              <a:ea typeface="Cambria Math" panose="02040503050406030204" pitchFamily="18" charset="0"/>
                            </a:rPr>
                            <m:t>𝐤</m:t>
                          </m:r>
                        </m:e>
                      </m:d>
                      <m:r>
                        <a:rPr lang="en-US" altLang="ko-KR" b="0" i="0">
                          <a:solidFill>
                            <a:prstClr val="black"/>
                          </a:solidFill>
                          <a:latin typeface="Cambria Math" panose="02040503050406030204" pitchFamily="18" charset="0"/>
                          <a:ea typeface="Cambria Math" panose="02040503050406030204" pitchFamily="18" charset="0"/>
                        </a:rPr>
                        <m:t>−</m:t>
                      </m:r>
                      <m:f>
                        <m:fPr>
                          <m:ctrlPr>
                            <a:rPr lang="en-US" altLang="ko-KR" i="1">
                              <a:solidFill>
                                <a:prstClr val="black"/>
                              </a:solidFill>
                              <a:latin typeface="Cambria Math" panose="02040503050406030204" pitchFamily="18" charset="0"/>
                              <a:ea typeface="Cambria Math" panose="02040503050406030204" pitchFamily="18" charset="0"/>
                            </a:rPr>
                          </m:ctrlPr>
                        </m:fPr>
                        <m:num>
                          <m:r>
                            <m:rPr>
                              <m:sty m:val="p"/>
                            </m:rPr>
                            <a:rPr lang="en-US" altLang="ko-KR" b="0" i="0">
                              <a:solidFill>
                                <a:prstClr val="black"/>
                              </a:solidFill>
                              <a:latin typeface="Cambria Math" panose="02040503050406030204" pitchFamily="18" charset="0"/>
                              <a:ea typeface="Cambria Math" panose="02040503050406030204" pitchFamily="18" charset="0"/>
                            </a:rPr>
                            <m:t>i</m:t>
                          </m:r>
                        </m:num>
                        <m:den>
                          <m:r>
                            <a:rPr lang="en-US" altLang="ko-KR" b="0" i="0">
                              <a:solidFill>
                                <a:prstClr val="black"/>
                              </a:solidFill>
                              <a:latin typeface="Cambria Math" panose="02040503050406030204" pitchFamily="18" charset="0"/>
                              <a:ea typeface="Cambria Math" panose="02040503050406030204" pitchFamily="18" charset="0"/>
                            </a:rPr>
                            <m:t>2</m:t>
                          </m:r>
                        </m:den>
                      </m:f>
                      <m:sSub>
                        <m:sSubPr>
                          <m:ctrlPr>
                            <a:rPr lang="en-US" altLang="ko-KR" i="1">
                              <a:solidFill>
                                <a:prstClr val="black"/>
                              </a:solidFill>
                              <a:latin typeface="Cambria Math" panose="02040503050406030204" pitchFamily="18" charset="0"/>
                              <a:ea typeface="Cambria Math" panose="02040503050406030204" pitchFamily="18" charset="0"/>
                            </a:rPr>
                          </m:ctrlPr>
                        </m:sSubPr>
                        <m:e>
                          <m:r>
                            <m:rPr>
                              <m:sty m:val="p"/>
                            </m:rPr>
                            <a:rPr lang="en-US" altLang="ko-KR" b="0" i="0">
                              <a:solidFill>
                                <a:prstClr val="black"/>
                              </a:solidFill>
                              <a:latin typeface="Cambria Math" panose="02040503050406030204" pitchFamily="18" charset="0"/>
                              <a:ea typeface="Cambria Math" panose="02040503050406030204" pitchFamily="18" charset="0"/>
                            </a:rPr>
                            <m:t>F</m:t>
                          </m:r>
                        </m:e>
                        <m:sub>
                          <m:r>
                            <m:rPr>
                              <m:sty m:val="p"/>
                            </m:rPr>
                            <a:rPr lang="el-GR" altLang="ko-KR" b="0" i="1" smtClean="0">
                              <a:solidFill>
                                <a:prstClr val="black"/>
                              </a:solidFill>
                              <a:latin typeface="Cambria Math" panose="02040503050406030204" pitchFamily="18" charset="0"/>
                              <a:ea typeface="Cambria Math" panose="02040503050406030204" pitchFamily="18" charset="0"/>
                            </a:rPr>
                            <m:t>α</m:t>
                          </m:r>
                          <m:r>
                            <a:rPr lang="ko-KR" altLang="el-GR" b="0" i="1" smtClean="0">
                              <a:solidFill>
                                <a:prstClr val="black"/>
                              </a:solidFill>
                              <a:latin typeface="Cambria Math" panose="02040503050406030204" pitchFamily="18" charset="0"/>
                              <a:ea typeface="Cambria Math" panose="02040503050406030204" pitchFamily="18" charset="0"/>
                            </a:rPr>
                            <m:t>𝛽</m:t>
                          </m:r>
                        </m:sub>
                      </m:sSub>
                      <m:d>
                        <m:dPr>
                          <m:ctrlPr>
                            <a:rPr lang="en-US" altLang="ko-KR" i="1">
                              <a:solidFill>
                                <a:prstClr val="black"/>
                              </a:solidFill>
                              <a:latin typeface="Cambria Math" panose="02040503050406030204" pitchFamily="18" charset="0"/>
                              <a:ea typeface="Cambria Math" panose="02040503050406030204" pitchFamily="18" charset="0"/>
                            </a:rPr>
                          </m:ctrlPr>
                        </m:dPr>
                        <m:e>
                          <m:r>
                            <a:rPr lang="en-US" altLang="ko-KR" b="1" i="0">
                              <a:solidFill>
                                <a:prstClr val="black"/>
                              </a:solidFill>
                              <a:latin typeface="Cambria Math" panose="02040503050406030204" pitchFamily="18" charset="0"/>
                              <a:ea typeface="Cambria Math" panose="02040503050406030204" pitchFamily="18" charset="0"/>
                            </a:rPr>
                            <m:t>𝐤</m:t>
                          </m:r>
                        </m:e>
                      </m:d>
                    </m:oMath>
                  </m:oMathPara>
                </a14:m>
                <a:endParaRPr lang="ko-KR" altLang="en-US" dirty="0">
                  <a:latin typeface="+mj-lt"/>
                </a:endParaRPr>
              </a:p>
            </p:txBody>
          </p:sp>
        </mc:Choice>
        <mc:Fallback xmlns="">
          <p:sp>
            <p:nvSpPr>
              <p:cNvPr id="18" name="직사각형 17">
                <a:extLst>
                  <a:ext uri="{FF2B5EF4-FFF2-40B4-BE49-F238E27FC236}">
                    <a16:creationId xmlns:a16="http://schemas.microsoft.com/office/drawing/2014/main" id="{9A220713-A2B6-45C1-9FDC-B4868A6744FB}"/>
                  </a:ext>
                </a:extLst>
              </p:cNvPr>
              <p:cNvSpPr>
                <a:spLocks noRot="1" noChangeAspect="1" noMove="1" noResize="1" noEditPoints="1" noAdjustHandles="1" noChangeArrowheads="1" noChangeShapeType="1" noTextEdit="1"/>
              </p:cNvSpPr>
              <p:nvPr/>
            </p:nvSpPr>
            <p:spPr>
              <a:xfrm>
                <a:off x="3923072" y="7408852"/>
                <a:ext cx="4085302" cy="778803"/>
              </a:xfrm>
              <a:prstGeom prst="rect">
                <a:avLst/>
              </a:prstGeom>
              <a:blipFill>
                <a:blip r:embed="rId13"/>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06042716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36.3|38|16.3"/>
</p:tagLst>
</file>

<file path=ppt/tags/tag10.xml><?xml version="1.0" encoding="utf-8"?>
<p:tagLst xmlns:a="http://schemas.openxmlformats.org/drawingml/2006/main" xmlns:r="http://schemas.openxmlformats.org/officeDocument/2006/relationships" xmlns:p="http://schemas.openxmlformats.org/presentationml/2006/main">
  <p:tag name="TIMING" val="|22.5|3.7|0.8|2.6"/>
</p:tagLst>
</file>

<file path=ppt/tags/tag2.xml><?xml version="1.0" encoding="utf-8"?>
<p:tagLst xmlns:a="http://schemas.openxmlformats.org/drawingml/2006/main" xmlns:r="http://schemas.openxmlformats.org/officeDocument/2006/relationships" xmlns:p="http://schemas.openxmlformats.org/presentationml/2006/main">
  <p:tag name="TIMING" val="|55.7"/>
</p:tagLst>
</file>

<file path=ppt/tags/tag3.xml><?xml version="1.0" encoding="utf-8"?>
<p:tagLst xmlns:a="http://schemas.openxmlformats.org/drawingml/2006/main" xmlns:r="http://schemas.openxmlformats.org/officeDocument/2006/relationships" xmlns:p="http://schemas.openxmlformats.org/presentationml/2006/main">
  <p:tag name="TIMING" val="|56.7"/>
</p:tagLst>
</file>

<file path=ppt/tags/tag4.xml><?xml version="1.0" encoding="utf-8"?>
<p:tagLst xmlns:a="http://schemas.openxmlformats.org/drawingml/2006/main" xmlns:r="http://schemas.openxmlformats.org/officeDocument/2006/relationships" xmlns:p="http://schemas.openxmlformats.org/presentationml/2006/main">
  <p:tag name="TIMING" val="|56.7"/>
</p:tagLst>
</file>

<file path=ppt/tags/tag5.xml><?xml version="1.0" encoding="utf-8"?>
<p:tagLst xmlns:a="http://schemas.openxmlformats.org/drawingml/2006/main" xmlns:r="http://schemas.openxmlformats.org/officeDocument/2006/relationships" xmlns:p="http://schemas.openxmlformats.org/presentationml/2006/main">
  <p:tag name="TIMING" val="|56.7"/>
</p:tagLst>
</file>

<file path=ppt/tags/tag6.xml><?xml version="1.0" encoding="utf-8"?>
<p:tagLst xmlns:a="http://schemas.openxmlformats.org/drawingml/2006/main" xmlns:r="http://schemas.openxmlformats.org/officeDocument/2006/relationships" xmlns:p="http://schemas.openxmlformats.org/presentationml/2006/main">
  <p:tag name="TIMING" val="|8|4.6|1.3"/>
</p:tagLst>
</file>

<file path=ppt/tags/tag7.xml><?xml version="1.0" encoding="utf-8"?>
<p:tagLst xmlns:a="http://schemas.openxmlformats.org/drawingml/2006/main" xmlns:r="http://schemas.openxmlformats.org/officeDocument/2006/relationships" xmlns:p="http://schemas.openxmlformats.org/presentationml/2006/main">
  <p:tag name="TIMING" val="|6.3|2.9"/>
</p:tagLst>
</file>

<file path=ppt/tags/tag8.xml><?xml version="1.0" encoding="utf-8"?>
<p:tagLst xmlns:a="http://schemas.openxmlformats.org/drawingml/2006/main" xmlns:r="http://schemas.openxmlformats.org/officeDocument/2006/relationships" xmlns:p="http://schemas.openxmlformats.org/presentationml/2006/main">
  <p:tag name="TIMING" val="|6.4|3.1|8.8|6.8"/>
</p:tagLst>
</file>

<file path=ppt/tags/tag9.xml><?xml version="1.0" encoding="utf-8"?>
<p:tagLst xmlns:a="http://schemas.openxmlformats.org/drawingml/2006/main" xmlns:r="http://schemas.openxmlformats.org/officeDocument/2006/relationships" xmlns:p="http://schemas.openxmlformats.org/presentationml/2006/main">
  <p:tag name="TIMING" val="|16|4.9|0.8|3.8|8.7|5.3|5.8|9.5"/>
</p:tagLst>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6701</TotalTime>
  <Words>8561</Words>
  <Application>Microsoft Office PowerPoint</Application>
  <PresentationFormat>사용자 지정</PresentationFormat>
  <Paragraphs>635</Paragraphs>
  <Slides>51</Slides>
  <Notes>50</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51</vt:i4>
      </vt:variant>
    </vt:vector>
  </HeadingPairs>
  <TitlesOfParts>
    <vt:vector size="67" baseType="lpstr">
      <vt:lpstr>Apple SD 산돌고딕 Neo 옅은체</vt:lpstr>
      <vt:lpstr>Apple SD 산돌고딕 Neo 일반체</vt:lpstr>
      <vt:lpstr>Helvetica Neue</vt:lpstr>
      <vt:lpstr>Helvetica Neue Light</vt:lpstr>
      <vt:lpstr>Helvetica Neue Medium</vt:lpstr>
      <vt:lpstr>Helvetica Neue Thin</vt:lpstr>
      <vt:lpstr>HY목각파임B</vt:lpstr>
      <vt:lpstr>Arial</vt:lpstr>
      <vt:lpstr>Cambria Math</vt:lpstr>
      <vt:lpstr>Comic Sans MS</vt:lpstr>
      <vt:lpstr>Helvetica</vt:lpstr>
      <vt:lpstr>Symbol</vt:lpstr>
      <vt:lpstr>Times</vt:lpstr>
      <vt:lpstr>Times New Roman</vt:lpstr>
      <vt:lpstr>Wingdings</vt:lpstr>
      <vt:lpstr>White</vt:lpstr>
      <vt:lpstr>PowerPoint 프레젠테이션</vt:lpstr>
      <vt:lpstr>PowerPoint 프레젠테이션</vt:lpstr>
      <vt:lpstr>Flat band model</vt:lpstr>
      <vt:lpstr>Flat band materials</vt:lpstr>
      <vt:lpstr>Why is flat band interesting?</vt:lpstr>
      <vt:lpstr>Geometric properties of flat bands</vt:lpstr>
      <vt:lpstr>Why geometry matters in flat bands?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What is the singular flat band?</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Geometry and Landau levels of singular FB</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Geometry and Landau levels of isolated FB</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distance  and anomalous Landau levels  of flat bands</dc:title>
  <cp:lastModifiedBy>hight</cp:lastModifiedBy>
  <cp:revision>481</cp:revision>
  <dcterms:modified xsi:type="dcterms:W3CDTF">2022-11-14T02:37:35Z</dcterms:modified>
</cp:coreProperties>
</file>