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56" r:id="rId2"/>
    <p:sldId id="329" r:id="rId3"/>
    <p:sldId id="340" r:id="rId4"/>
    <p:sldId id="321" r:id="rId5"/>
    <p:sldId id="343" r:id="rId6"/>
    <p:sldId id="322" r:id="rId7"/>
    <p:sldId id="282" r:id="rId8"/>
    <p:sldId id="344" r:id="rId9"/>
    <p:sldId id="345" r:id="rId10"/>
    <p:sldId id="347" r:id="rId11"/>
    <p:sldId id="339" r:id="rId12"/>
    <p:sldId id="346" r:id="rId13"/>
    <p:sldId id="350" r:id="rId14"/>
    <p:sldId id="291" r:id="rId15"/>
    <p:sldId id="28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3"/>
    <p:restoredTop sz="94667"/>
  </p:normalViewPr>
  <p:slideViewPr>
    <p:cSldViewPr snapToGrid="0">
      <p:cViewPr varScale="1">
        <p:scale>
          <a:sx n="80" d="100"/>
          <a:sy n="80" d="100"/>
        </p:scale>
        <p:origin x="10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0035D-1E49-4303-A5B5-8D6DA8451325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FB361-E6B4-4670-AEC0-AE524CA7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0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than</a:t>
            </a:r>
            <a:r>
              <a:rPr lang="en-US" baseline="0" dirty="0"/>
              <a:t> 5% and at least 1 isotope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FB361-E6B4-4670-AEC0-AE524CA70F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5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868 alpha</a:t>
            </a:r>
            <a:r>
              <a:rPr lang="en-US" baseline="0" dirty="0"/>
              <a:t> induced reaction on C or 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FB361-E6B4-4670-AEC0-AE524CA70F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5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EC08-470D-4BD4-84D7-67AAF58F1AD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B48-2C15-4B1D-95D2-1306598F6B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89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EC08-470D-4BD4-84D7-67AAF58F1AD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B48-2C15-4B1D-95D2-1306598F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1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EC08-470D-4BD4-84D7-67AAF58F1AD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B48-2C15-4B1D-95D2-1306598F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7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EC08-470D-4BD4-84D7-67AAF58F1AD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B48-2C15-4B1D-95D2-1306598F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1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EC08-470D-4BD4-84D7-67AAF58F1AD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B48-2C15-4B1D-95D2-1306598F6B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72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EC08-470D-4BD4-84D7-67AAF58F1AD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B48-2C15-4B1D-95D2-1306598F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4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EC08-470D-4BD4-84D7-67AAF58F1AD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B48-2C15-4B1D-95D2-1306598F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63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EC08-470D-4BD4-84D7-67AAF58F1AD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B48-2C15-4B1D-95D2-1306598F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8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EC08-470D-4BD4-84D7-67AAF58F1AD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B48-2C15-4B1D-95D2-1306598F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F13EC08-470D-4BD4-84D7-67AAF58F1AD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C62B48-2C15-4B1D-95D2-1306598F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3EC08-470D-4BD4-84D7-67AAF58F1AD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2B48-2C15-4B1D-95D2-1306598F6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4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F13EC08-470D-4BD4-84D7-67AAF58F1AD9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EC62B48-2C15-4B1D-95D2-1306598F6B2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10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668" y="1737986"/>
            <a:ext cx="8633199" cy="1871053"/>
          </a:xfrm>
        </p:spPr>
        <p:txBody>
          <a:bodyPr>
            <a:noAutofit/>
          </a:bodyPr>
          <a:lstStyle/>
          <a:p>
            <a:r>
              <a:rPr lang="en-US" sz="4800" dirty="0"/>
              <a:t>Precision measurements of the </a:t>
            </a:r>
            <a:r>
              <a:rPr lang="en-US" sz="4800" dirty="0" err="1"/>
              <a:t>the</a:t>
            </a:r>
            <a:r>
              <a:rPr lang="en-US" sz="4800" dirty="0"/>
              <a:t> </a:t>
            </a:r>
            <a:r>
              <a:rPr lang="en-US" sz="4800" baseline="30000" dirty="0" smtClean="0"/>
              <a:t>24</a:t>
            </a:r>
            <a:r>
              <a:rPr lang="en-US" sz="4800" dirty="0" smtClean="0"/>
              <a:t>Mg(</a:t>
            </a:r>
            <a:r>
              <a:rPr lang="en-US" sz="4800" dirty="0" err="1" smtClean="0">
                <a:latin typeface="Symbol" panose="05050102010706020507" pitchFamily="18" charset="2"/>
              </a:rPr>
              <a:t>a</a:t>
            </a:r>
            <a:r>
              <a:rPr lang="en-US" sz="4800" dirty="0" err="1" smtClean="0"/>
              <a:t>,p</a:t>
            </a:r>
            <a:r>
              <a:rPr lang="en-US" sz="4800" dirty="0" err="1" smtClean="0">
                <a:latin typeface="Symbol" panose="05050102010706020507" pitchFamily="18" charset="2"/>
              </a:rPr>
              <a:t>g</a:t>
            </a:r>
            <a:r>
              <a:rPr lang="en-US" sz="4800" dirty="0" smtClean="0"/>
              <a:t>)</a:t>
            </a:r>
            <a:r>
              <a:rPr lang="en-US" sz="4800" baseline="30000" dirty="0" smtClean="0"/>
              <a:t>27</a:t>
            </a:r>
            <a:r>
              <a:rPr lang="en-US" sz="4800" dirty="0" smtClean="0"/>
              <a:t>Al </a:t>
            </a:r>
            <a:r>
              <a:rPr lang="en-US" sz="4800" dirty="0"/>
              <a:t>and </a:t>
            </a:r>
            <a:r>
              <a:rPr lang="en-US" sz="4800" baseline="30000" dirty="0" smtClean="0"/>
              <a:t>27</a:t>
            </a:r>
            <a:r>
              <a:rPr lang="en-US" sz="4800" dirty="0" smtClean="0"/>
              <a:t>Al(</a:t>
            </a:r>
            <a:r>
              <a:rPr lang="en-US" sz="4800" dirty="0" err="1" smtClean="0"/>
              <a:t>p,</a:t>
            </a:r>
            <a:r>
              <a:rPr lang="en-US" sz="4800" dirty="0" err="1" smtClean="0">
                <a:latin typeface="Symbol" panose="05050102010706020507" pitchFamily="18" charset="2"/>
              </a:rPr>
              <a:t>ag</a:t>
            </a:r>
            <a:r>
              <a:rPr lang="en-US" sz="4800" dirty="0" smtClean="0"/>
              <a:t>)</a:t>
            </a:r>
            <a:r>
              <a:rPr lang="en-US" sz="4800" baseline="30000" dirty="0" smtClean="0"/>
              <a:t>24</a:t>
            </a:r>
            <a:r>
              <a:rPr lang="en-US" sz="4800" dirty="0" smtClean="0"/>
              <a:t>Mg  </a:t>
            </a:r>
            <a:r>
              <a:rPr lang="en-US" sz="4800" dirty="0"/>
              <a:t>cross </a:t>
            </a:r>
            <a:r>
              <a:rPr lang="en-US" sz="4800" dirty="0" smtClean="0"/>
              <a:t>sections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4503" y="4538276"/>
            <a:ext cx="7479323" cy="165576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Tan Ahn</a:t>
            </a:r>
          </a:p>
          <a:p>
            <a:r>
              <a:rPr lang="en-US" dirty="0"/>
              <a:t>University of Notre Dame</a:t>
            </a:r>
          </a:p>
          <a:p>
            <a:r>
              <a:rPr lang="en-US" dirty="0"/>
              <a:t>OMEG </a:t>
            </a:r>
            <a:r>
              <a:rPr lang="en-US" dirty="0" smtClean="0"/>
              <a:t>15</a:t>
            </a:r>
          </a:p>
          <a:p>
            <a:r>
              <a:rPr lang="en-US" dirty="0" smtClean="0"/>
              <a:t>Kyoto, Japan</a:t>
            </a:r>
            <a:endParaRPr lang="en-US" dirty="0"/>
          </a:p>
          <a:p>
            <a:r>
              <a:rPr lang="en-US" dirty="0"/>
              <a:t>July, 2 2019</a:t>
            </a:r>
          </a:p>
        </p:txBody>
      </p:sp>
      <p:pic>
        <p:nvPicPr>
          <p:cNvPr id="4" name="Picture 8" descr="Image result for joint institute for nuclear astrophysics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773" y="5239844"/>
            <a:ext cx="826638" cy="91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nsf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190" y="5159680"/>
            <a:ext cx="907888" cy="91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7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3C2AE-4207-524A-A4CE-0909A8169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362EE-9C04-2A4D-AA54-DBE8C7502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0" y="2975428"/>
            <a:ext cx="4267200" cy="2893665"/>
          </a:xfrm>
        </p:spPr>
        <p:txBody>
          <a:bodyPr/>
          <a:lstStyle/>
          <a:p>
            <a:r>
              <a:rPr lang="en-US" dirty="0" smtClean="0"/>
              <a:t>For 14.235 MeV energy measurement</a:t>
            </a:r>
          </a:p>
          <a:p>
            <a:r>
              <a:rPr lang="en-US" dirty="0" smtClean="0"/>
              <a:t>Strong constraint for R-matrix fit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82" y="1879600"/>
            <a:ext cx="6043799" cy="43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Measured Cross Sections </a:t>
            </a:r>
            <a:r>
              <a:rPr lang="en-US" baseline="30000" dirty="0"/>
              <a:t>27</a:t>
            </a:r>
            <a:r>
              <a:rPr lang="en-US" dirty="0"/>
              <a:t>Al(p,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1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441" y="5457427"/>
            <a:ext cx="10058400" cy="8590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Energy range 2.1 – 3.2 MeV protons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~1200 energy measurements over 1 week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20" y="1857820"/>
            <a:ext cx="5852172" cy="4389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5" y="2092311"/>
            <a:ext cx="5759432" cy="3162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5431" y="5272761"/>
            <a:ext cx="125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49588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048B6-3D28-DB4A-BD71-127FDA33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Preliminary</a:t>
            </a:r>
            <a:r>
              <a:rPr lang="en-US" dirty="0" smtClean="0"/>
              <a:t> Reaction </a:t>
            </a:r>
            <a:r>
              <a:rPr lang="en-US" dirty="0"/>
              <a:t>Rates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32856" y="3200400"/>
            <a:ext cx="3011715" cy="2668694"/>
          </a:xfrm>
        </p:spPr>
        <p:txBody>
          <a:bodyPr/>
          <a:lstStyle/>
          <a:p>
            <a:r>
              <a:rPr lang="en-US" dirty="0" smtClean="0"/>
              <a:t>-black: (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,p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r>
              <a:rPr lang="en-US" dirty="0" smtClean="0"/>
              <a:t>-blue: (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,p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r>
              <a:rPr lang="en-US" dirty="0" smtClean="0"/>
              <a:t>-red-dashed: (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,p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985" y="2039258"/>
            <a:ext cx="6114695" cy="429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9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of Inelastic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3098800"/>
            <a:ext cx="3641634" cy="2770294"/>
          </a:xfrm>
        </p:spPr>
        <p:txBody>
          <a:bodyPr/>
          <a:lstStyle/>
          <a:p>
            <a:r>
              <a:rPr lang="en-US" dirty="0" smtClean="0"/>
              <a:t>On the order of a percent at around 1 – 3 MeV</a:t>
            </a:r>
          </a:p>
          <a:p>
            <a:r>
              <a:rPr lang="en-US" dirty="0" smtClean="0"/>
              <a:t>Approaches 10% at 10 GK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475" y="1860731"/>
            <a:ext cx="6294896" cy="441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7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225" y="1934287"/>
            <a:ext cx="8596668" cy="4072432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Measured </a:t>
            </a:r>
            <a:r>
              <a:rPr lang="en-US" baseline="30000" dirty="0"/>
              <a:t>24</a:t>
            </a:r>
            <a:r>
              <a:rPr lang="en-US" dirty="0"/>
              <a:t>Mg(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,p</a:t>
            </a:r>
            <a:r>
              <a:rPr lang="en-US" baseline="-25000" dirty="0"/>
              <a:t>1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)</a:t>
            </a:r>
            <a:r>
              <a:rPr lang="en-US" baseline="30000" dirty="0"/>
              <a:t>27</a:t>
            </a:r>
            <a:r>
              <a:rPr lang="en-US" dirty="0"/>
              <a:t>Al and </a:t>
            </a:r>
            <a:r>
              <a:rPr lang="en-US" baseline="30000" dirty="0"/>
              <a:t>24</a:t>
            </a:r>
            <a:r>
              <a:rPr lang="en-US" dirty="0"/>
              <a:t>Mg(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,p</a:t>
            </a:r>
            <a:r>
              <a:rPr lang="en-US" baseline="-25000" dirty="0"/>
              <a:t>2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)</a:t>
            </a:r>
            <a:r>
              <a:rPr lang="en-US" baseline="30000" dirty="0"/>
              <a:t>27</a:t>
            </a:r>
            <a:r>
              <a:rPr lang="en-US" dirty="0"/>
              <a:t>Al reaction cross sections for the first </a:t>
            </a:r>
            <a:r>
              <a:rPr lang="en-US" dirty="0" smtClean="0"/>
              <a:t>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Enabled by high-resolution, thin target, </a:t>
            </a:r>
            <a:r>
              <a:rPr lang="en-US" dirty="0"/>
              <a:t>high-intensity, </a:t>
            </a:r>
            <a:r>
              <a:rPr lang="en-US" dirty="0" smtClean="0"/>
              <a:t>high-efficiency, angular coverage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aseline="30000" dirty="0"/>
              <a:t>27</a:t>
            </a:r>
            <a:r>
              <a:rPr lang="en-US" dirty="0"/>
              <a:t>Al(p,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1</a:t>
            </a:r>
            <a:r>
              <a:rPr lang="en-US" dirty="0"/>
              <a:t>), </a:t>
            </a:r>
            <a:r>
              <a:rPr lang="en-US" baseline="30000" dirty="0"/>
              <a:t>27</a:t>
            </a:r>
            <a:r>
              <a:rPr lang="en-US" dirty="0"/>
              <a:t>Al(p,p</a:t>
            </a:r>
            <a:r>
              <a:rPr lang="en-US" baseline="-25000" dirty="0"/>
              <a:t>1</a:t>
            </a:r>
            <a:r>
              <a:rPr lang="en-US" dirty="0"/>
              <a:t>), </a:t>
            </a:r>
            <a:r>
              <a:rPr lang="en-US" baseline="30000" dirty="0"/>
              <a:t>27</a:t>
            </a:r>
            <a:r>
              <a:rPr lang="en-US" dirty="0"/>
              <a:t>Al(p,p</a:t>
            </a:r>
            <a:r>
              <a:rPr lang="en-US" baseline="-25000" dirty="0"/>
              <a:t>2</a:t>
            </a:r>
            <a:r>
              <a:rPr lang="en-US" dirty="0"/>
              <a:t>) cross sections measured with high energy resolution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Ion beam analysis community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Used </a:t>
            </a:r>
            <a:r>
              <a:rPr lang="en-US" dirty="0"/>
              <a:t>secondary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-ray angular distributions in the </a:t>
            </a:r>
            <a:r>
              <a:rPr lang="en-US" i="1" dirty="0"/>
              <a:t>R</a:t>
            </a:r>
            <a:r>
              <a:rPr lang="en-US" dirty="0"/>
              <a:t>-matrix framework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Small effect </a:t>
            </a:r>
            <a:r>
              <a:rPr lang="en-US" dirty="0" smtClean="0"/>
              <a:t>(~percent</a:t>
            </a:r>
            <a:r>
              <a:rPr lang="en-US" dirty="0"/>
              <a:t>) for resonance strengths at X-ray burst energies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May be relevant for high-temperature environments (10% for 10 GK)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Perhaps </a:t>
            </a:r>
            <a:r>
              <a:rPr lang="en-US" dirty="0"/>
              <a:t>other interesting </a:t>
            </a:r>
            <a:r>
              <a:rPr lang="en-US" dirty="0" smtClean="0"/>
              <a:t>reactions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Other </a:t>
            </a:r>
            <a:r>
              <a:rPr lang="en-US" dirty="0"/>
              <a:t>reactions (</a:t>
            </a:r>
            <a:r>
              <a:rPr lang="en-US" dirty="0" err="1">
                <a:latin typeface="Symbol" panose="05050102010706020507" pitchFamily="18" charset="2"/>
              </a:rPr>
              <a:t>a</a:t>
            </a:r>
            <a:r>
              <a:rPr lang="en-US" dirty="0" err="1"/>
              <a:t>,n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Future measurements using </a:t>
            </a:r>
            <a:r>
              <a:rPr lang="en-US" dirty="0" err="1"/>
              <a:t>HPGe</a:t>
            </a:r>
            <a:r>
              <a:rPr lang="en-US" dirty="0"/>
              <a:t> detectors from the GEANIE array</a:t>
            </a:r>
          </a:p>
        </p:txBody>
      </p:sp>
    </p:spTree>
    <p:extLst>
      <p:ext uri="{BB962C8B-B14F-4D97-AF65-F5344CB8AC3E}">
        <p14:creationId xmlns:p14="http://schemas.microsoft.com/office/powerpoint/2010/main" val="6402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375" y="-195538"/>
            <a:ext cx="10058400" cy="1450757"/>
          </a:xfrm>
        </p:spPr>
        <p:txBody>
          <a:bodyPr/>
          <a:lstStyle/>
          <a:p>
            <a:r>
              <a:rPr lang="en-US" dirty="0"/>
              <a:t>Collaborators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3567" y="1937210"/>
            <a:ext cx="3252146" cy="3331973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James De Boer (ND)</a:t>
            </a:r>
          </a:p>
          <a:p>
            <a:r>
              <a:rPr lang="en-US" sz="2800" dirty="0"/>
              <a:t>Kate Jones (UTK)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Kevin Macon (ND)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Axel </a:t>
            </a:r>
            <a:r>
              <a:rPr lang="en-US" sz="2800" dirty="0" err="1">
                <a:solidFill>
                  <a:srgbClr val="FF0000"/>
                </a:solidFill>
              </a:rPr>
              <a:t>Boeltzig</a:t>
            </a:r>
            <a:r>
              <a:rPr lang="en-US" sz="2800" dirty="0">
                <a:solidFill>
                  <a:srgbClr val="FF0000"/>
                </a:solidFill>
              </a:rPr>
              <a:t> (ND)</a:t>
            </a:r>
          </a:p>
          <a:p>
            <a:r>
              <a:rPr lang="en-US" sz="2800" dirty="0">
                <a:solidFill>
                  <a:schemeClr val="tx1"/>
                </a:solidFill>
              </a:rPr>
              <a:t>Patrick O’Malley (ND)</a:t>
            </a:r>
          </a:p>
          <a:p>
            <a:r>
              <a:rPr lang="en-US" sz="2800" dirty="0"/>
              <a:t>Michael </a:t>
            </a:r>
            <a:r>
              <a:rPr lang="en-US" sz="2800" dirty="0" err="1"/>
              <a:t>Wiescher</a:t>
            </a:r>
            <a:r>
              <a:rPr lang="en-US" sz="2800" dirty="0"/>
              <a:t> (ND)</a:t>
            </a:r>
          </a:p>
          <a:p>
            <a:r>
              <a:rPr lang="en-US" sz="2800" dirty="0"/>
              <a:t>Carl </a:t>
            </a:r>
            <a:r>
              <a:rPr lang="en-US" sz="2800" dirty="0" err="1"/>
              <a:t>Brune</a:t>
            </a:r>
            <a:r>
              <a:rPr lang="en-US" sz="2800" dirty="0"/>
              <a:t> (OU)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Sebastian Aguilar (ND)</a:t>
            </a:r>
          </a:p>
          <a:p>
            <a:r>
              <a:rPr lang="en-US" sz="2800" dirty="0"/>
              <a:t>Bryce </a:t>
            </a:r>
            <a:r>
              <a:rPr lang="en-US" sz="2800" dirty="0" err="1"/>
              <a:t>Frentz</a:t>
            </a:r>
            <a:r>
              <a:rPr lang="en-US" sz="2800" dirty="0"/>
              <a:t> (ND)</a:t>
            </a:r>
          </a:p>
          <a:p>
            <a:r>
              <a:rPr lang="en-US" sz="2800" dirty="0" err="1"/>
              <a:t>Rebeka</a:t>
            </a:r>
            <a:r>
              <a:rPr lang="en-US" sz="2800" dirty="0"/>
              <a:t> </a:t>
            </a:r>
            <a:r>
              <a:rPr lang="en-US" sz="2800" dirty="0" err="1"/>
              <a:t>Kelmar</a:t>
            </a:r>
            <a:r>
              <a:rPr lang="en-US" sz="2800" dirty="0"/>
              <a:t> (ND)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19450" y="1921259"/>
            <a:ext cx="4901479" cy="3458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/>
              <a:t>Khachatur</a:t>
            </a:r>
            <a:r>
              <a:rPr lang="en-US" sz="2800" dirty="0"/>
              <a:t> </a:t>
            </a:r>
            <a:r>
              <a:rPr lang="en-US" sz="2800" dirty="0" err="1"/>
              <a:t>Manukyan</a:t>
            </a:r>
            <a:r>
              <a:rPr lang="en-US" sz="2800" dirty="0"/>
              <a:t> (ND)</a:t>
            </a:r>
          </a:p>
          <a:p>
            <a:pPr marL="0" indent="0">
              <a:buNone/>
            </a:pPr>
            <a:r>
              <a:rPr lang="en-US" sz="2800" dirty="0"/>
              <a:t>Chris Seymour (ND)</a:t>
            </a:r>
          </a:p>
          <a:p>
            <a:pPr marL="0" indent="0">
              <a:buNone/>
            </a:pPr>
            <a:r>
              <a:rPr lang="en-US" sz="2800" dirty="0" err="1"/>
              <a:t>Shea</a:t>
            </a:r>
            <a:r>
              <a:rPr lang="en-US" sz="2800" dirty="0"/>
              <a:t> Mosby (LANL)</a:t>
            </a:r>
          </a:p>
          <a:p>
            <a:pPr marL="0" indent="0">
              <a:buNone/>
            </a:pPr>
            <a:r>
              <a:rPr lang="en-US" sz="2800" dirty="0"/>
              <a:t>Karl Smith (LANL)</a:t>
            </a:r>
          </a:p>
          <a:p>
            <a:pPr marL="0" indent="0">
              <a:buNone/>
            </a:pPr>
            <a:r>
              <a:rPr lang="en-US" sz="2800" dirty="0"/>
              <a:t>Sean Burcher (UTK)</a:t>
            </a:r>
          </a:p>
          <a:p>
            <a:pPr marL="0" indent="0">
              <a:buNone/>
            </a:pPr>
            <a:r>
              <a:rPr lang="en-US" sz="2800" dirty="0"/>
              <a:t>Samuel Henderson (ND)</a:t>
            </a:r>
          </a:p>
          <a:p>
            <a:pPr marL="0" indent="0">
              <a:buNone/>
            </a:pPr>
            <a:r>
              <a:rPr lang="en-US" sz="2800" dirty="0" err="1"/>
              <a:t>Maxime</a:t>
            </a:r>
            <a:r>
              <a:rPr lang="en-US" sz="2800" dirty="0"/>
              <a:t> Renaud (ND)</a:t>
            </a:r>
          </a:p>
          <a:p>
            <a:pPr marL="0" indent="0">
              <a:buNone/>
            </a:pPr>
            <a:r>
              <a:rPr lang="en-US" sz="2800" dirty="0"/>
              <a:t>Bryant Van de </a:t>
            </a:r>
            <a:r>
              <a:rPr lang="en-US" sz="2800" dirty="0" err="1"/>
              <a:t>Kolk</a:t>
            </a:r>
            <a:r>
              <a:rPr lang="en-US" sz="2800" dirty="0"/>
              <a:t> (ND)</a:t>
            </a:r>
          </a:p>
          <a:p>
            <a:pPr marL="0" indent="0">
              <a:buNone/>
            </a:pPr>
            <a:r>
              <a:rPr lang="en-US" sz="2800" dirty="0"/>
              <a:t>Drew </a:t>
            </a:r>
            <a:r>
              <a:rPr lang="en-US" sz="2800" dirty="0" err="1"/>
              <a:t>Blankstein</a:t>
            </a:r>
            <a:r>
              <a:rPr lang="en-US" sz="2800" dirty="0"/>
              <a:t> (ND)</a:t>
            </a:r>
          </a:p>
          <a:p>
            <a:pPr marL="0" indent="0">
              <a:buNone/>
            </a:pPr>
            <a:r>
              <a:rPr lang="en-US" sz="2800" dirty="0"/>
              <a:t>Jerome </a:t>
            </a:r>
            <a:r>
              <a:rPr lang="en-US" sz="2800" dirty="0" err="1"/>
              <a:t>Kovoor</a:t>
            </a:r>
            <a:r>
              <a:rPr lang="en-US" sz="2800" dirty="0"/>
              <a:t> (UTK)</a:t>
            </a:r>
          </a:p>
          <a:p>
            <a:pPr marL="0" indent="0">
              <a:buNone/>
            </a:pPr>
            <a:r>
              <a:rPr lang="en-US" sz="2800" dirty="0" err="1"/>
              <a:t>Kyungyuk</a:t>
            </a:r>
            <a:r>
              <a:rPr lang="en-US" sz="2800" dirty="0"/>
              <a:t> </a:t>
            </a:r>
            <a:r>
              <a:rPr lang="en-US" sz="2800" dirty="0" err="1"/>
              <a:t>Chae</a:t>
            </a:r>
            <a:r>
              <a:rPr lang="en-US" sz="2800" dirty="0"/>
              <a:t> (SKK)</a:t>
            </a:r>
          </a:p>
          <a:p>
            <a:endParaRPr lang="en-US" sz="2800" dirty="0"/>
          </a:p>
          <a:p>
            <a:pPr marL="0" indent="0">
              <a:buFont typeface="Wingdings 3" charset="2"/>
              <a:buNone/>
            </a:pPr>
            <a:endParaRPr lang="en-US" sz="2800" dirty="0"/>
          </a:p>
        </p:txBody>
      </p:sp>
      <p:pic>
        <p:nvPicPr>
          <p:cNvPr id="5122" name="Picture 2" descr="Academic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71" y="1987964"/>
            <a:ext cx="2009095" cy="59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SF 4-Color Vector No Shad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654" y="2298340"/>
            <a:ext cx="948531" cy="94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jinaweb.org/images/logogroup/jina-ce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0" y="2494613"/>
            <a:ext cx="952500" cy="9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Ohio University Stacked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" y="4553134"/>
            <a:ext cx="779742" cy="82652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34" name="Picture 14" descr="University Logo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8" t="10558" r="30214" b="25775"/>
          <a:stretch/>
        </p:blipFill>
        <p:spPr bwMode="auto">
          <a:xfrm>
            <a:off x="482698" y="3523075"/>
            <a:ext cx="1409787" cy="9540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Image result for NNSA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809" y="4180467"/>
            <a:ext cx="1705469" cy="65739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4098" name="Picture 2" descr="Image result for doe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3" y="3502560"/>
            <a:ext cx="2391068" cy="4013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4703412" y="5628008"/>
            <a:ext cx="258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Thank you!</a:t>
            </a:r>
          </a:p>
        </p:txBody>
      </p:sp>
      <p:sp>
        <p:nvSpPr>
          <p:cNvPr id="6" name="Donut 5"/>
          <p:cNvSpPr/>
          <p:nvPr/>
        </p:nvSpPr>
        <p:spPr>
          <a:xfrm>
            <a:off x="3383476" y="3962400"/>
            <a:ext cx="2300514" cy="875457"/>
          </a:xfrm>
          <a:prstGeom prst="donut">
            <a:avLst>
              <a:gd name="adj" fmla="val 117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7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62697"/>
            <a:ext cx="10058400" cy="1450757"/>
          </a:xfrm>
        </p:spPr>
        <p:txBody>
          <a:bodyPr/>
          <a:lstStyle/>
          <a:p>
            <a:r>
              <a:rPr lang="en-US" dirty="0"/>
              <a:t>X-ray burst energy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784" y="2599763"/>
            <a:ext cx="10058400" cy="325241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Sensitivity study Parikh </a:t>
            </a:r>
            <a:r>
              <a:rPr lang="en-US" dirty="0" smtClean="0"/>
              <a:t>et al. </a:t>
            </a:r>
            <a:r>
              <a:rPr lang="en-US" dirty="0" err="1" smtClean="0"/>
              <a:t>ApJ</a:t>
            </a:r>
            <a:r>
              <a:rPr lang="en-US" dirty="0" smtClean="0"/>
              <a:t> 178 110 (2008</a:t>
            </a:r>
            <a:r>
              <a:rPr lang="en-US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Peak temperature, duration, initial composition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aseline="30000" dirty="0"/>
              <a:t>24</a:t>
            </a:r>
            <a:r>
              <a:rPr lang="en-US" dirty="0"/>
              <a:t>Mg(</a:t>
            </a:r>
            <a:r>
              <a:rPr lang="en-US" dirty="0" err="1">
                <a:latin typeface="Symbol" panose="05050102010706020507" pitchFamily="18" charset="2"/>
              </a:rPr>
              <a:t>a</a:t>
            </a:r>
            <a:r>
              <a:rPr lang="en-US" dirty="0" err="1"/>
              <a:t>,p</a:t>
            </a:r>
            <a:r>
              <a:rPr lang="en-US" dirty="0"/>
              <a:t>)</a:t>
            </a:r>
            <a:r>
              <a:rPr lang="en-US" baseline="30000" dirty="0"/>
              <a:t>27</a:t>
            </a:r>
            <a:r>
              <a:rPr lang="en-US" dirty="0"/>
              <a:t>Al reaction impacts energy generation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aseline="30000" dirty="0"/>
              <a:t>27</a:t>
            </a:r>
            <a:r>
              <a:rPr lang="en-US" dirty="0"/>
              <a:t>Al(</a:t>
            </a:r>
            <a:r>
              <a:rPr lang="en-US" dirty="0" err="1"/>
              <a:t>p,</a:t>
            </a:r>
            <a:r>
              <a:rPr lang="en-US" dirty="0" err="1">
                <a:latin typeface="Symbol" panose="05050102010706020507" pitchFamily="18" charset="2"/>
              </a:rPr>
              <a:t>a</a:t>
            </a:r>
            <a:r>
              <a:rPr lang="en-US" dirty="0"/>
              <a:t>)</a:t>
            </a:r>
            <a:r>
              <a:rPr lang="en-US" baseline="30000" dirty="0"/>
              <a:t>24</a:t>
            </a:r>
            <a:r>
              <a:rPr lang="en-US" dirty="0"/>
              <a:t>Mg inverse reaction was used in study;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Iliadis</a:t>
            </a:r>
            <a:r>
              <a:rPr lang="en-US" dirty="0" smtClean="0"/>
              <a:t> et al. </a:t>
            </a:r>
            <a:r>
              <a:rPr lang="en-US" dirty="0" err="1" smtClean="0"/>
              <a:t>ApJ</a:t>
            </a:r>
            <a:r>
              <a:rPr lang="en-US" dirty="0" smtClean="0"/>
              <a:t> Supp. 134 151 </a:t>
            </a:r>
            <a:r>
              <a:rPr lang="en-US" dirty="0"/>
              <a:t>(2001)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Distinction was not made between </a:t>
            </a:r>
            <a:r>
              <a:rPr lang="en-US" baseline="30000" dirty="0"/>
              <a:t>27</a:t>
            </a:r>
            <a:r>
              <a:rPr lang="en-US" dirty="0"/>
              <a:t>Al(p,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baseline="-25000" dirty="0">
                <a:latin typeface="Symbol" panose="05050102010706020507" pitchFamily="18" charset="2"/>
              </a:rPr>
              <a:t>0</a:t>
            </a:r>
            <a:r>
              <a:rPr lang="en-US" dirty="0"/>
              <a:t>)</a:t>
            </a:r>
            <a:r>
              <a:rPr lang="en-US" baseline="30000" dirty="0"/>
              <a:t>24</a:t>
            </a:r>
            <a:r>
              <a:rPr lang="en-US" dirty="0"/>
              <a:t>Mg and </a:t>
            </a:r>
            <a:r>
              <a:rPr lang="en-US" baseline="30000" dirty="0"/>
              <a:t>27</a:t>
            </a:r>
            <a:r>
              <a:rPr lang="en-US" dirty="0"/>
              <a:t>Al(p,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baseline="-25000" dirty="0">
                <a:latin typeface="Symbol" panose="05050102010706020507" pitchFamily="18" charset="2"/>
              </a:rPr>
              <a:t>1</a:t>
            </a:r>
            <a:r>
              <a:rPr lang="en-US" dirty="0"/>
              <a:t>)</a:t>
            </a:r>
            <a:r>
              <a:rPr lang="en-US" baseline="30000" dirty="0"/>
              <a:t>24</a:t>
            </a:r>
            <a:r>
              <a:rPr lang="en-US" dirty="0"/>
              <a:t>Mg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16" y="2361705"/>
            <a:ext cx="3441794" cy="261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90948" y="4987189"/>
            <a:ext cx="1897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David Hardy and PPARC</a:t>
            </a:r>
          </a:p>
        </p:txBody>
      </p:sp>
    </p:spTree>
    <p:extLst>
      <p:ext uri="{BB962C8B-B14F-4D97-AF65-F5344CB8AC3E}">
        <p14:creationId xmlns:p14="http://schemas.microsoft.com/office/powerpoint/2010/main" val="39283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520" y="868557"/>
            <a:ext cx="10058400" cy="778429"/>
          </a:xfrm>
        </p:spPr>
        <p:txBody>
          <a:bodyPr/>
          <a:lstStyle/>
          <a:p>
            <a:r>
              <a:rPr lang="en-US" dirty="0"/>
              <a:t>Measure direct reaction </a:t>
            </a:r>
            <a:r>
              <a:rPr lang="en-US" baseline="30000" dirty="0" smtClean="0"/>
              <a:t>24</a:t>
            </a:r>
            <a:r>
              <a:rPr lang="en-US" dirty="0" smtClean="0"/>
              <a:t>Mg(</a:t>
            </a:r>
            <a:r>
              <a:rPr lang="en-US" dirty="0" err="1" smtClean="0">
                <a:latin typeface="Symbol" panose="05050102010706020507" pitchFamily="18" charset="2"/>
              </a:rPr>
              <a:t>a</a:t>
            </a:r>
            <a:r>
              <a:rPr lang="en-US" dirty="0" err="1" smtClean="0"/>
              <a:t>,p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 smtClean="0"/>
              <a:t>)</a:t>
            </a:r>
            <a:r>
              <a:rPr lang="en-US" baseline="30000" dirty="0" smtClean="0"/>
              <a:t>27</a:t>
            </a:r>
            <a:r>
              <a:rPr lang="en-US" dirty="0" smtClean="0"/>
              <a:t>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5273" y="2330017"/>
            <a:ext cx="4485362" cy="3497042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aseline="30000" dirty="0" smtClean="0"/>
              <a:t>24</a:t>
            </a:r>
            <a:r>
              <a:rPr lang="en-US" dirty="0" smtClean="0"/>
              <a:t>Mg(</a:t>
            </a:r>
            <a:r>
              <a:rPr lang="en-US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,p</a:t>
            </a:r>
            <a:r>
              <a:rPr lang="en-US" baseline="-25000" dirty="0" smtClean="0"/>
              <a:t>1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)</a:t>
            </a:r>
            <a:r>
              <a:rPr lang="en-US" baseline="30000" dirty="0" smtClean="0"/>
              <a:t>27</a:t>
            </a:r>
            <a:r>
              <a:rPr lang="en-US" dirty="0" smtClean="0"/>
              <a:t>Al </a:t>
            </a:r>
            <a:r>
              <a:rPr lang="en-US" dirty="0"/>
              <a:t>and </a:t>
            </a:r>
            <a:r>
              <a:rPr lang="en-US" baseline="30000" dirty="0"/>
              <a:t>24</a:t>
            </a:r>
            <a:r>
              <a:rPr lang="en-US" dirty="0"/>
              <a:t>Mg(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,p</a:t>
            </a:r>
            <a:r>
              <a:rPr lang="en-US" baseline="-25000" dirty="0"/>
              <a:t>2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)</a:t>
            </a:r>
            <a:r>
              <a:rPr lang="en-US" baseline="30000" dirty="0"/>
              <a:t>27</a:t>
            </a:r>
            <a:r>
              <a:rPr lang="en-US" dirty="0"/>
              <a:t>Al had never been measured directly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Large branch?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Advantages of measuring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 rays instead of </a:t>
            </a:r>
            <a:r>
              <a:rPr lang="en-US" dirty="0" smtClean="0"/>
              <a:t>particles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Currently no </a:t>
            </a:r>
            <a:r>
              <a:rPr lang="en-US" dirty="0"/>
              <a:t>publically available </a:t>
            </a:r>
            <a:r>
              <a:rPr lang="en-US" b="1" i="1" dirty="0"/>
              <a:t>R</a:t>
            </a:r>
            <a:r>
              <a:rPr lang="en-US" b="1" dirty="0"/>
              <a:t>-matrix</a:t>
            </a:r>
            <a:r>
              <a:rPr lang="en-US" dirty="0"/>
              <a:t> code can calculate the angular </a:t>
            </a:r>
            <a:r>
              <a:rPr lang="en-US" dirty="0" smtClean="0"/>
              <a:t>distributions of secondary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rays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Implemented in </a:t>
            </a:r>
            <a:r>
              <a:rPr lang="en-US" b="1" dirty="0" smtClean="0"/>
              <a:t>AZURE2 </a:t>
            </a:r>
            <a:r>
              <a:rPr lang="en-US" dirty="0" smtClean="0"/>
              <a:t>open source code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azure.nd.edu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</a:t>
            </a:r>
            <a:r>
              <a:rPr lang="en-US" dirty="0"/>
              <a:t>. </a:t>
            </a:r>
            <a:r>
              <a:rPr lang="en-US" dirty="0" err="1"/>
              <a:t>Brune</a:t>
            </a:r>
            <a:r>
              <a:rPr lang="en-US" dirty="0"/>
              <a:t> (Ohio U.), R. J. </a:t>
            </a:r>
            <a:r>
              <a:rPr lang="en-US" dirty="0" err="1"/>
              <a:t>DeBoer</a:t>
            </a:r>
            <a:r>
              <a:rPr lang="en-US" dirty="0"/>
              <a:t> (Notre Dame)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4793" y="1966610"/>
            <a:ext cx="6539465" cy="3465463"/>
            <a:chOff x="1213771" y="659416"/>
            <a:chExt cx="9809679" cy="539898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009329" y="4778035"/>
              <a:ext cx="198819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4009329" y="1682498"/>
              <a:ext cx="0" cy="309553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019256" y="1682498"/>
              <a:ext cx="0" cy="309553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627702" y="1940607"/>
              <a:ext cx="2198255" cy="9237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030141" y="1159278"/>
              <a:ext cx="10647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 + X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009329" y="1866716"/>
              <a:ext cx="20099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009329" y="1940607"/>
              <a:ext cx="20099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009329" y="2111480"/>
              <a:ext cx="20099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009329" y="2799589"/>
              <a:ext cx="20099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009329" y="3478462"/>
              <a:ext cx="20099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09328" y="4628390"/>
              <a:ext cx="20099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08058" y="4830209"/>
              <a:ext cx="221246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Compound</a:t>
              </a:r>
              <a:br>
                <a:rPr lang="en-US" sz="2800" dirty="0"/>
              </a:br>
              <a:r>
                <a:rPr lang="en-US" sz="2800" dirty="0"/>
                <a:t>System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690019" y="5530799"/>
              <a:ext cx="1988191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690019" y="2435262"/>
              <a:ext cx="0" cy="309553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9699946" y="2435262"/>
              <a:ext cx="0" cy="309553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690019" y="2864244"/>
              <a:ext cx="20099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690019" y="3552353"/>
              <a:ext cx="20099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90019" y="4355918"/>
              <a:ext cx="200992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120523" y="1974885"/>
              <a:ext cx="1540457" cy="889359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958033" y="659416"/>
              <a:ext cx="327365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/>
                <a:t>Final State System</a:t>
              </a:r>
            </a:p>
            <a:p>
              <a:pPr algn="ctr"/>
              <a:r>
                <a:rPr lang="en-US" sz="2800" dirty="0"/>
                <a:t>(particle bound)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78210" y="2439503"/>
              <a:ext cx="1345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US" sz="2800" baseline="-25000" dirty="0"/>
                <a:t>3</a:t>
              </a:r>
              <a:r>
                <a:rPr lang="en-US" sz="2800" dirty="0"/>
                <a:t> + Y*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3771" y="3062963"/>
              <a:ext cx="2031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a,b,X</a:t>
              </a:r>
              <a:r>
                <a:rPr lang="en-US" sz="2400" dirty="0"/>
                <a:t>, and Y</a:t>
              </a:r>
            </a:p>
            <a:p>
              <a:r>
                <a:rPr lang="en-US" sz="2400" dirty="0"/>
                <a:t>are particles</a:t>
              </a:r>
            </a:p>
          </p:txBody>
        </p:sp>
        <p:pic>
          <p:nvPicPr>
            <p:cNvPr id="27" name="Picture 4" descr="Image result for powerpoint sine wav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9" t="32587" b="39121"/>
            <a:stretch/>
          </p:blipFill>
          <p:spPr bwMode="auto">
            <a:xfrm rot="5400000">
              <a:off x="6769532" y="4066737"/>
              <a:ext cx="2675551" cy="215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Image result for powerpoint sine wav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37" t="28236" b="39120"/>
            <a:stretch/>
          </p:blipFill>
          <p:spPr bwMode="auto">
            <a:xfrm rot="5400000">
              <a:off x="7736807" y="4424503"/>
              <a:ext cx="1964349" cy="248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Image result for powerpoint sine wav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80" t="29398" b="39120"/>
            <a:stretch/>
          </p:blipFill>
          <p:spPr bwMode="auto">
            <a:xfrm rot="5400000">
              <a:off x="8686122" y="4821466"/>
              <a:ext cx="1179261" cy="239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>
            <a:xfrm>
              <a:off x="6120522" y="1985496"/>
              <a:ext cx="1540458" cy="1563567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6120521" y="1985495"/>
              <a:ext cx="1540459" cy="2353036"/>
            </a:xfrm>
            <a:prstGeom prst="straightConnector1">
              <a:avLst/>
            </a:prstGeom>
            <a:ln w="444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689075" y="1071967"/>
              <a:ext cx="6286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C*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26988" y="5535179"/>
              <a:ext cx="23839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Symbol" panose="05050102010706020507" pitchFamily="18" charset="2"/>
                </a:rPr>
                <a:t>g</a:t>
              </a:r>
              <a:r>
                <a:rPr lang="en-US" sz="2800" dirty="0"/>
                <a:t>-ray decays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659188" y="3210877"/>
              <a:ext cx="1345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US" sz="2800" baseline="-25000" dirty="0"/>
                <a:t>2</a:t>
              </a:r>
              <a:r>
                <a:rPr lang="en-US" sz="2800" dirty="0"/>
                <a:t> + Y*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678210" y="3978852"/>
              <a:ext cx="13452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US" sz="2800" baseline="-25000" dirty="0"/>
                <a:t>1</a:t>
              </a:r>
              <a:r>
                <a:rPr lang="en-US" sz="2800" dirty="0"/>
                <a:t> + Y*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12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78" y="0"/>
            <a:ext cx="9144000" cy="685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1310" y="1046102"/>
            <a:ext cx="41637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Santa Ana 5MV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Single-Ended Accelerator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430029" y="1399783"/>
            <a:ext cx="1598440" cy="7192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3543" y="2233684"/>
            <a:ext cx="3181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University of Notre Dame</a:t>
            </a:r>
          </a:p>
          <a:p>
            <a:r>
              <a:rPr lang="en-US" sz="3200" b="1" dirty="0"/>
              <a:t>Nuclear Science Laboratory</a:t>
            </a:r>
          </a:p>
        </p:txBody>
      </p:sp>
      <p:sp>
        <p:nvSpPr>
          <p:cNvPr id="16" name="Freeform 15"/>
          <p:cNvSpPr/>
          <p:nvPr/>
        </p:nvSpPr>
        <p:spPr>
          <a:xfrm>
            <a:off x="6307717" y="1883554"/>
            <a:ext cx="1949260" cy="1472896"/>
          </a:xfrm>
          <a:custGeom>
            <a:avLst/>
            <a:gdLst>
              <a:gd name="connsiteX0" fmla="*/ 0 w 1949260"/>
              <a:gd name="connsiteY0" fmla="*/ 438036 h 1472896"/>
              <a:gd name="connsiteX1" fmla="*/ 5476 w 1949260"/>
              <a:gd name="connsiteY1" fmla="*/ 881548 h 1472896"/>
              <a:gd name="connsiteX2" fmla="*/ 10951 w 1949260"/>
              <a:gd name="connsiteY2" fmla="*/ 897974 h 1472896"/>
              <a:gd name="connsiteX3" fmla="*/ 27378 w 1949260"/>
              <a:gd name="connsiteY3" fmla="*/ 1002008 h 1472896"/>
              <a:gd name="connsiteX4" fmla="*/ 32853 w 1949260"/>
              <a:gd name="connsiteY4" fmla="*/ 1056762 h 1472896"/>
              <a:gd name="connsiteX5" fmla="*/ 38329 w 1949260"/>
              <a:gd name="connsiteY5" fmla="*/ 1078664 h 1472896"/>
              <a:gd name="connsiteX6" fmla="*/ 43804 w 1949260"/>
              <a:gd name="connsiteY6" fmla="*/ 1106041 h 1472896"/>
              <a:gd name="connsiteX7" fmla="*/ 60230 w 1949260"/>
              <a:gd name="connsiteY7" fmla="*/ 1242927 h 1472896"/>
              <a:gd name="connsiteX8" fmla="*/ 76657 w 1949260"/>
              <a:gd name="connsiteY8" fmla="*/ 1407191 h 1472896"/>
              <a:gd name="connsiteX9" fmla="*/ 82132 w 1949260"/>
              <a:gd name="connsiteY9" fmla="*/ 1440044 h 1472896"/>
              <a:gd name="connsiteX10" fmla="*/ 93083 w 1949260"/>
              <a:gd name="connsiteY10" fmla="*/ 1472896 h 1472896"/>
              <a:gd name="connsiteX11" fmla="*/ 191641 w 1949260"/>
              <a:gd name="connsiteY11" fmla="*/ 1467421 h 1472896"/>
              <a:gd name="connsiteX12" fmla="*/ 208067 w 1949260"/>
              <a:gd name="connsiteY12" fmla="*/ 1461945 h 1472896"/>
              <a:gd name="connsiteX13" fmla="*/ 219018 w 1949260"/>
              <a:gd name="connsiteY13" fmla="*/ 1445519 h 1472896"/>
              <a:gd name="connsiteX14" fmla="*/ 235445 w 1949260"/>
              <a:gd name="connsiteY14" fmla="*/ 1434568 h 1472896"/>
              <a:gd name="connsiteX15" fmla="*/ 262822 w 1949260"/>
              <a:gd name="connsiteY15" fmla="*/ 1407191 h 1472896"/>
              <a:gd name="connsiteX16" fmla="*/ 273773 w 1949260"/>
              <a:gd name="connsiteY16" fmla="*/ 1390765 h 1472896"/>
              <a:gd name="connsiteX17" fmla="*/ 306626 w 1949260"/>
              <a:gd name="connsiteY17" fmla="*/ 1368863 h 1472896"/>
              <a:gd name="connsiteX18" fmla="*/ 317576 w 1949260"/>
              <a:gd name="connsiteY18" fmla="*/ 1352436 h 1472896"/>
              <a:gd name="connsiteX19" fmla="*/ 350429 w 1949260"/>
              <a:gd name="connsiteY19" fmla="*/ 1330535 h 1472896"/>
              <a:gd name="connsiteX20" fmla="*/ 361380 w 1949260"/>
              <a:gd name="connsiteY20" fmla="*/ 1314108 h 1472896"/>
              <a:gd name="connsiteX21" fmla="*/ 377806 w 1949260"/>
              <a:gd name="connsiteY21" fmla="*/ 1297682 h 1472896"/>
              <a:gd name="connsiteX22" fmla="*/ 405184 w 1949260"/>
              <a:gd name="connsiteY22" fmla="*/ 1248403 h 1472896"/>
              <a:gd name="connsiteX23" fmla="*/ 427085 w 1949260"/>
              <a:gd name="connsiteY23" fmla="*/ 1221026 h 1472896"/>
              <a:gd name="connsiteX24" fmla="*/ 432561 w 1949260"/>
              <a:gd name="connsiteY24" fmla="*/ 1204599 h 1472896"/>
              <a:gd name="connsiteX25" fmla="*/ 454463 w 1949260"/>
              <a:gd name="connsiteY25" fmla="*/ 1171747 h 1472896"/>
              <a:gd name="connsiteX26" fmla="*/ 481840 w 1949260"/>
              <a:gd name="connsiteY26" fmla="*/ 1133418 h 1472896"/>
              <a:gd name="connsiteX27" fmla="*/ 503742 w 1949260"/>
              <a:gd name="connsiteY27" fmla="*/ 1106041 h 1472896"/>
              <a:gd name="connsiteX28" fmla="*/ 514693 w 1949260"/>
              <a:gd name="connsiteY28" fmla="*/ 1089615 h 1472896"/>
              <a:gd name="connsiteX29" fmla="*/ 547545 w 1949260"/>
              <a:gd name="connsiteY29" fmla="*/ 1067713 h 1472896"/>
              <a:gd name="connsiteX30" fmla="*/ 580398 w 1949260"/>
              <a:gd name="connsiteY30" fmla="*/ 1040336 h 1472896"/>
              <a:gd name="connsiteX31" fmla="*/ 596824 w 1949260"/>
              <a:gd name="connsiteY31" fmla="*/ 1023909 h 1472896"/>
              <a:gd name="connsiteX32" fmla="*/ 646103 w 1949260"/>
              <a:gd name="connsiteY32" fmla="*/ 996532 h 1472896"/>
              <a:gd name="connsiteX33" fmla="*/ 673481 w 1949260"/>
              <a:gd name="connsiteY33" fmla="*/ 974630 h 1472896"/>
              <a:gd name="connsiteX34" fmla="*/ 689907 w 1949260"/>
              <a:gd name="connsiteY34" fmla="*/ 958204 h 1472896"/>
              <a:gd name="connsiteX35" fmla="*/ 717284 w 1949260"/>
              <a:gd name="connsiteY35" fmla="*/ 936302 h 1472896"/>
              <a:gd name="connsiteX36" fmla="*/ 733711 w 1949260"/>
              <a:gd name="connsiteY36" fmla="*/ 925351 h 1472896"/>
              <a:gd name="connsiteX37" fmla="*/ 766563 w 1949260"/>
              <a:gd name="connsiteY37" fmla="*/ 892499 h 1472896"/>
              <a:gd name="connsiteX38" fmla="*/ 782990 w 1949260"/>
              <a:gd name="connsiteY38" fmla="*/ 876072 h 1472896"/>
              <a:gd name="connsiteX39" fmla="*/ 799416 w 1949260"/>
              <a:gd name="connsiteY39" fmla="*/ 865121 h 1472896"/>
              <a:gd name="connsiteX40" fmla="*/ 832269 w 1949260"/>
              <a:gd name="connsiteY40" fmla="*/ 832269 h 1472896"/>
              <a:gd name="connsiteX41" fmla="*/ 859646 w 1949260"/>
              <a:gd name="connsiteY41" fmla="*/ 799416 h 1472896"/>
              <a:gd name="connsiteX42" fmla="*/ 892499 w 1949260"/>
              <a:gd name="connsiteY42" fmla="*/ 777514 h 1472896"/>
              <a:gd name="connsiteX43" fmla="*/ 925351 w 1949260"/>
              <a:gd name="connsiteY43" fmla="*/ 744662 h 1472896"/>
              <a:gd name="connsiteX44" fmla="*/ 958204 w 1949260"/>
              <a:gd name="connsiteY44" fmla="*/ 722760 h 1472896"/>
              <a:gd name="connsiteX45" fmla="*/ 985581 w 1949260"/>
              <a:gd name="connsiteY45" fmla="*/ 700858 h 1472896"/>
              <a:gd name="connsiteX46" fmla="*/ 996532 w 1949260"/>
              <a:gd name="connsiteY46" fmla="*/ 684432 h 1472896"/>
              <a:gd name="connsiteX47" fmla="*/ 1012958 w 1949260"/>
              <a:gd name="connsiteY47" fmla="*/ 673481 h 1472896"/>
              <a:gd name="connsiteX48" fmla="*/ 1023909 w 1949260"/>
              <a:gd name="connsiteY48" fmla="*/ 657054 h 1472896"/>
              <a:gd name="connsiteX49" fmla="*/ 1056762 w 1949260"/>
              <a:gd name="connsiteY49" fmla="*/ 629677 h 1472896"/>
              <a:gd name="connsiteX50" fmla="*/ 1067713 w 1949260"/>
              <a:gd name="connsiteY50" fmla="*/ 607775 h 1472896"/>
              <a:gd name="connsiteX51" fmla="*/ 1084139 w 1949260"/>
              <a:gd name="connsiteY51" fmla="*/ 596824 h 1472896"/>
              <a:gd name="connsiteX52" fmla="*/ 1116992 w 1949260"/>
              <a:gd name="connsiteY52" fmla="*/ 563972 h 1472896"/>
              <a:gd name="connsiteX53" fmla="*/ 1116992 w 1949260"/>
              <a:gd name="connsiteY53" fmla="*/ 563972 h 1472896"/>
              <a:gd name="connsiteX54" fmla="*/ 1138894 w 1949260"/>
              <a:gd name="connsiteY54" fmla="*/ 531119 h 1472896"/>
              <a:gd name="connsiteX55" fmla="*/ 1149845 w 1949260"/>
              <a:gd name="connsiteY55" fmla="*/ 514693 h 1472896"/>
              <a:gd name="connsiteX56" fmla="*/ 1166271 w 1949260"/>
              <a:gd name="connsiteY56" fmla="*/ 503742 h 1472896"/>
              <a:gd name="connsiteX57" fmla="*/ 1199124 w 1949260"/>
              <a:gd name="connsiteY57" fmla="*/ 470889 h 1472896"/>
              <a:gd name="connsiteX58" fmla="*/ 1231976 w 1949260"/>
              <a:gd name="connsiteY58" fmla="*/ 448987 h 1472896"/>
              <a:gd name="connsiteX59" fmla="*/ 1264829 w 1949260"/>
              <a:gd name="connsiteY59" fmla="*/ 416135 h 1472896"/>
              <a:gd name="connsiteX60" fmla="*/ 1297682 w 1949260"/>
              <a:gd name="connsiteY60" fmla="*/ 394233 h 1472896"/>
              <a:gd name="connsiteX61" fmla="*/ 1346961 w 1949260"/>
              <a:gd name="connsiteY61" fmla="*/ 355905 h 1472896"/>
              <a:gd name="connsiteX62" fmla="*/ 1363387 w 1949260"/>
              <a:gd name="connsiteY62" fmla="*/ 344954 h 1472896"/>
              <a:gd name="connsiteX63" fmla="*/ 1379814 w 1949260"/>
              <a:gd name="connsiteY63" fmla="*/ 339478 h 1472896"/>
              <a:gd name="connsiteX64" fmla="*/ 1412666 w 1949260"/>
              <a:gd name="connsiteY64" fmla="*/ 317577 h 1472896"/>
              <a:gd name="connsiteX65" fmla="*/ 1445519 w 1949260"/>
              <a:gd name="connsiteY65" fmla="*/ 301150 h 1472896"/>
              <a:gd name="connsiteX66" fmla="*/ 1461945 w 1949260"/>
              <a:gd name="connsiteY66" fmla="*/ 295675 h 1472896"/>
              <a:gd name="connsiteX67" fmla="*/ 1478372 w 1949260"/>
              <a:gd name="connsiteY67" fmla="*/ 284724 h 1472896"/>
              <a:gd name="connsiteX68" fmla="*/ 1511224 w 1949260"/>
              <a:gd name="connsiteY68" fmla="*/ 273773 h 1472896"/>
              <a:gd name="connsiteX69" fmla="*/ 1544077 w 1949260"/>
              <a:gd name="connsiteY69" fmla="*/ 257347 h 1472896"/>
              <a:gd name="connsiteX70" fmla="*/ 1560503 w 1949260"/>
              <a:gd name="connsiteY70" fmla="*/ 246396 h 1472896"/>
              <a:gd name="connsiteX71" fmla="*/ 1593356 w 1949260"/>
              <a:gd name="connsiteY71" fmla="*/ 235445 h 1472896"/>
              <a:gd name="connsiteX72" fmla="*/ 1626209 w 1949260"/>
              <a:gd name="connsiteY72" fmla="*/ 224494 h 1472896"/>
              <a:gd name="connsiteX73" fmla="*/ 1642635 w 1949260"/>
              <a:gd name="connsiteY73" fmla="*/ 219018 h 1472896"/>
              <a:gd name="connsiteX74" fmla="*/ 1675488 w 1949260"/>
              <a:gd name="connsiteY74" fmla="*/ 202592 h 1472896"/>
              <a:gd name="connsiteX75" fmla="*/ 1691914 w 1949260"/>
              <a:gd name="connsiteY75" fmla="*/ 191641 h 1472896"/>
              <a:gd name="connsiteX76" fmla="*/ 1724767 w 1949260"/>
              <a:gd name="connsiteY76" fmla="*/ 180690 h 1472896"/>
              <a:gd name="connsiteX77" fmla="*/ 1774046 w 1949260"/>
              <a:gd name="connsiteY77" fmla="*/ 153313 h 1472896"/>
              <a:gd name="connsiteX78" fmla="*/ 1801423 w 1949260"/>
              <a:gd name="connsiteY78" fmla="*/ 131411 h 1472896"/>
              <a:gd name="connsiteX79" fmla="*/ 1812374 w 1949260"/>
              <a:gd name="connsiteY79" fmla="*/ 114985 h 1472896"/>
              <a:gd name="connsiteX80" fmla="*/ 1828800 w 1949260"/>
              <a:gd name="connsiteY80" fmla="*/ 104034 h 1472896"/>
              <a:gd name="connsiteX81" fmla="*/ 1839751 w 1949260"/>
              <a:gd name="connsiteY81" fmla="*/ 87608 h 1472896"/>
              <a:gd name="connsiteX82" fmla="*/ 1845227 w 1949260"/>
              <a:gd name="connsiteY82" fmla="*/ 71181 h 1472896"/>
              <a:gd name="connsiteX83" fmla="*/ 1878079 w 1949260"/>
              <a:gd name="connsiteY83" fmla="*/ 49280 h 1472896"/>
              <a:gd name="connsiteX84" fmla="*/ 1910932 w 1949260"/>
              <a:gd name="connsiteY84" fmla="*/ 21902 h 1472896"/>
              <a:gd name="connsiteX85" fmla="*/ 1927358 w 1949260"/>
              <a:gd name="connsiteY85" fmla="*/ 16427 h 1472896"/>
              <a:gd name="connsiteX86" fmla="*/ 1949260 w 1949260"/>
              <a:gd name="connsiteY86" fmla="*/ 0 h 147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949260" h="1472896">
                <a:moveTo>
                  <a:pt x="0" y="438036"/>
                </a:moveTo>
                <a:cubicBezTo>
                  <a:pt x="1825" y="585873"/>
                  <a:pt x="1957" y="733741"/>
                  <a:pt x="5476" y="881548"/>
                </a:cubicBezTo>
                <a:cubicBezTo>
                  <a:pt x="5613" y="887318"/>
                  <a:pt x="10051" y="892273"/>
                  <a:pt x="10951" y="897974"/>
                </a:cubicBezTo>
                <a:cubicBezTo>
                  <a:pt x="28450" y="1008804"/>
                  <a:pt x="11451" y="954230"/>
                  <a:pt x="27378" y="1002008"/>
                </a:cubicBezTo>
                <a:cubicBezTo>
                  <a:pt x="29203" y="1020259"/>
                  <a:pt x="30259" y="1038604"/>
                  <a:pt x="32853" y="1056762"/>
                </a:cubicBezTo>
                <a:cubicBezTo>
                  <a:pt x="33917" y="1064212"/>
                  <a:pt x="36696" y="1071318"/>
                  <a:pt x="38329" y="1078664"/>
                </a:cubicBezTo>
                <a:cubicBezTo>
                  <a:pt x="40348" y="1087749"/>
                  <a:pt x="41979" y="1096915"/>
                  <a:pt x="43804" y="1106041"/>
                </a:cubicBezTo>
                <a:cubicBezTo>
                  <a:pt x="55468" y="1228517"/>
                  <a:pt x="45417" y="1183674"/>
                  <a:pt x="60230" y="1242927"/>
                </a:cubicBezTo>
                <a:cubicBezTo>
                  <a:pt x="65341" y="1299151"/>
                  <a:pt x="68797" y="1352172"/>
                  <a:pt x="76657" y="1407191"/>
                </a:cubicBezTo>
                <a:cubicBezTo>
                  <a:pt x="78227" y="1418181"/>
                  <a:pt x="79439" y="1429273"/>
                  <a:pt x="82132" y="1440044"/>
                </a:cubicBezTo>
                <a:cubicBezTo>
                  <a:pt x="84932" y="1451242"/>
                  <a:pt x="93083" y="1472896"/>
                  <a:pt x="93083" y="1472896"/>
                </a:cubicBezTo>
                <a:cubicBezTo>
                  <a:pt x="125936" y="1471071"/>
                  <a:pt x="158886" y="1470541"/>
                  <a:pt x="191641" y="1467421"/>
                </a:cubicBezTo>
                <a:cubicBezTo>
                  <a:pt x="197387" y="1466874"/>
                  <a:pt x="203560" y="1465551"/>
                  <a:pt x="208067" y="1461945"/>
                </a:cubicBezTo>
                <a:cubicBezTo>
                  <a:pt x="213206" y="1457834"/>
                  <a:pt x="214365" y="1450172"/>
                  <a:pt x="219018" y="1445519"/>
                </a:cubicBezTo>
                <a:cubicBezTo>
                  <a:pt x="223671" y="1440866"/>
                  <a:pt x="229969" y="1438218"/>
                  <a:pt x="235445" y="1434568"/>
                </a:cubicBezTo>
                <a:cubicBezTo>
                  <a:pt x="264648" y="1390765"/>
                  <a:pt x="226319" y="1443694"/>
                  <a:pt x="262822" y="1407191"/>
                </a:cubicBezTo>
                <a:cubicBezTo>
                  <a:pt x="267475" y="1402538"/>
                  <a:pt x="268821" y="1395098"/>
                  <a:pt x="273773" y="1390765"/>
                </a:cubicBezTo>
                <a:cubicBezTo>
                  <a:pt x="283678" y="1382098"/>
                  <a:pt x="306626" y="1368863"/>
                  <a:pt x="306626" y="1368863"/>
                </a:cubicBezTo>
                <a:cubicBezTo>
                  <a:pt x="310276" y="1363387"/>
                  <a:pt x="312624" y="1356769"/>
                  <a:pt x="317576" y="1352436"/>
                </a:cubicBezTo>
                <a:cubicBezTo>
                  <a:pt x="327481" y="1343769"/>
                  <a:pt x="350429" y="1330535"/>
                  <a:pt x="350429" y="1330535"/>
                </a:cubicBezTo>
                <a:cubicBezTo>
                  <a:pt x="354079" y="1325059"/>
                  <a:pt x="357167" y="1319164"/>
                  <a:pt x="361380" y="1314108"/>
                </a:cubicBezTo>
                <a:cubicBezTo>
                  <a:pt x="366337" y="1308159"/>
                  <a:pt x="374046" y="1304451"/>
                  <a:pt x="377806" y="1297682"/>
                </a:cubicBezTo>
                <a:cubicBezTo>
                  <a:pt x="411303" y="1237387"/>
                  <a:pt x="367113" y="1286472"/>
                  <a:pt x="405184" y="1248403"/>
                </a:cubicBezTo>
                <a:cubicBezTo>
                  <a:pt x="418945" y="1207117"/>
                  <a:pt x="398781" y="1256406"/>
                  <a:pt x="427085" y="1221026"/>
                </a:cubicBezTo>
                <a:cubicBezTo>
                  <a:pt x="430691" y="1216519"/>
                  <a:pt x="429758" y="1209645"/>
                  <a:pt x="432561" y="1204599"/>
                </a:cubicBezTo>
                <a:cubicBezTo>
                  <a:pt x="438953" y="1193094"/>
                  <a:pt x="448577" y="1183519"/>
                  <a:pt x="454463" y="1171747"/>
                </a:cubicBezTo>
                <a:cubicBezTo>
                  <a:pt x="468877" y="1142919"/>
                  <a:pt x="459642" y="1155617"/>
                  <a:pt x="481840" y="1133418"/>
                </a:cubicBezTo>
                <a:cubicBezTo>
                  <a:pt x="492498" y="1101441"/>
                  <a:pt x="478975" y="1130807"/>
                  <a:pt x="503742" y="1106041"/>
                </a:cubicBezTo>
                <a:cubicBezTo>
                  <a:pt x="508395" y="1101388"/>
                  <a:pt x="509741" y="1093948"/>
                  <a:pt x="514693" y="1089615"/>
                </a:cubicBezTo>
                <a:cubicBezTo>
                  <a:pt x="524598" y="1080948"/>
                  <a:pt x="538238" y="1077019"/>
                  <a:pt x="547545" y="1067713"/>
                </a:cubicBezTo>
                <a:cubicBezTo>
                  <a:pt x="595555" y="1019706"/>
                  <a:pt x="534643" y="1078467"/>
                  <a:pt x="580398" y="1040336"/>
                </a:cubicBezTo>
                <a:cubicBezTo>
                  <a:pt x="586347" y="1035379"/>
                  <a:pt x="590712" y="1028663"/>
                  <a:pt x="596824" y="1023909"/>
                </a:cubicBezTo>
                <a:cubicBezTo>
                  <a:pt x="625062" y="1001946"/>
                  <a:pt x="621321" y="1004794"/>
                  <a:pt x="646103" y="996532"/>
                </a:cubicBezTo>
                <a:cubicBezTo>
                  <a:pt x="670594" y="959796"/>
                  <a:pt x="641743" y="995789"/>
                  <a:pt x="673481" y="974630"/>
                </a:cubicBezTo>
                <a:cubicBezTo>
                  <a:pt x="679924" y="970335"/>
                  <a:pt x="684080" y="963303"/>
                  <a:pt x="689907" y="958204"/>
                </a:cubicBezTo>
                <a:cubicBezTo>
                  <a:pt x="698702" y="950508"/>
                  <a:pt x="707935" y="943314"/>
                  <a:pt x="717284" y="936302"/>
                </a:cubicBezTo>
                <a:cubicBezTo>
                  <a:pt x="722549" y="932353"/>
                  <a:pt x="728792" y="929723"/>
                  <a:pt x="733711" y="925351"/>
                </a:cubicBezTo>
                <a:cubicBezTo>
                  <a:pt x="745286" y="915062"/>
                  <a:pt x="755612" y="903450"/>
                  <a:pt x="766563" y="892499"/>
                </a:cubicBezTo>
                <a:cubicBezTo>
                  <a:pt x="772039" y="887023"/>
                  <a:pt x="776547" y="880368"/>
                  <a:pt x="782990" y="876072"/>
                </a:cubicBezTo>
                <a:cubicBezTo>
                  <a:pt x="788465" y="872422"/>
                  <a:pt x="794763" y="869774"/>
                  <a:pt x="799416" y="865121"/>
                </a:cubicBezTo>
                <a:cubicBezTo>
                  <a:pt x="840163" y="824374"/>
                  <a:pt x="793558" y="858076"/>
                  <a:pt x="832269" y="832269"/>
                </a:cubicBezTo>
                <a:cubicBezTo>
                  <a:pt x="842003" y="817667"/>
                  <a:pt x="845052" y="810767"/>
                  <a:pt x="859646" y="799416"/>
                </a:cubicBezTo>
                <a:cubicBezTo>
                  <a:pt x="870035" y="791336"/>
                  <a:pt x="883192" y="786821"/>
                  <a:pt x="892499" y="777514"/>
                </a:cubicBezTo>
                <a:cubicBezTo>
                  <a:pt x="903450" y="766563"/>
                  <a:pt x="912465" y="753252"/>
                  <a:pt x="925351" y="744662"/>
                </a:cubicBezTo>
                <a:lnTo>
                  <a:pt x="958204" y="722760"/>
                </a:lnTo>
                <a:cubicBezTo>
                  <a:pt x="989587" y="675684"/>
                  <a:pt x="947801" y="731082"/>
                  <a:pt x="985581" y="700858"/>
                </a:cubicBezTo>
                <a:cubicBezTo>
                  <a:pt x="990720" y="696747"/>
                  <a:pt x="991879" y="689085"/>
                  <a:pt x="996532" y="684432"/>
                </a:cubicBezTo>
                <a:cubicBezTo>
                  <a:pt x="1001185" y="679779"/>
                  <a:pt x="1007483" y="677131"/>
                  <a:pt x="1012958" y="673481"/>
                </a:cubicBezTo>
                <a:cubicBezTo>
                  <a:pt x="1016608" y="668005"/>
                  <a:pt x="1019696" y="662110"/>
                  <a:pt x="1023909" y="657054"/>
                </a:cubicBezTo>
                <a:cubicBezTo>
                  <a:pt x="1037082" y="641247"/>
                  <a:pt x="1040613" y="640443"/>
                  <a:pt x="1056762" y="629677"/>
                </a:cubicBezTo>
                <a:cubicBezTo>
                  <a:pt x="1060412" y="622376"/>
                  <a:pt x="1062488" y="614046"/>
                  <a:pt x="1067713" y="607775"/>
                </a:cubicBezTo>
                <a:cubicBezTo>
                  <a:pt x="1071926" y="602720"/>
                  <a:pt x="1079221" y="601196"/>
                  <a:pt x="1084139" y="596824"/>
                </a:cubicBezTo>
                <a:cubicBezTo>
                  <a:pt x="1095714" y="586535"/>
                  <a:pt x="1106041" y="574923"/>
                  <a:pt x="1116992" y="563972"/>
                </a:cubicBezTo>
                <a:lnTo>
                  <a:pt x="1116992" y="563972"/>
                </a:lnTo>
                <a:lnTo>
                  <a:pt x="1138894" y="531119"/>
                </a:lnTo>
                <a:cubicBezTo>
                  <a:pt x="1142544" y="525644"/>
                  <a:pt x="1144370" y="518343"/>
                  <a:pt x="1149845" y="514693"/>
                </a:cubicBezTo>
                <a:cubicBezTo>
                  <a:pt x="1155320" y="511043"/>
                  <a:pt x="1161353" y="508114"/>
                  <a:pt x="1166271" y="503742"/>
                </a:cubicBezTo>
                <a:cubicBezTo>
                  <a:pt x="1177846" y="493453"/>
                  <a:pt x="1186238" y="479480"/>
                  <a:pt x="1199124" y="470889"/>
                </a:cubicBezTo>
                <a:cubicBezTo>
                  <a:pt x="1210075" y="463588"/>
                  <a:pt x="1222669" y="458293"/>
                  <a:pt x="1231976" y="448987"/>
                </a:cubicBezTo>
                <a:cubicBezTo>
                  <a:pt x="1242927" y="438036"/>
                  <a:pt x="1251943" y="424726"/>
                  <a:pt x="1264829" y="416135"/>
                </a:cubicBezTo>
                <a:cubicBezTo>
                  <a:pt x="1275780" y="408834"/>
                  <a:pt x="1288376" y="403540"/>
                  <a:pt x="1297682" y="394233"/>
                </a:cubicBezTo>
                <a:cubicBezTo>
                  <a:pt x="1323415" y="368498"/>
                  <a:pt x="1307663" y="382103"/>
                  <a:pt x="1346961" y="355905"/>
                </a:cubicBezTo>
                <a:cubicBezTo>
                  <a:pt x="1352436" y="352255"/>
                  <a:pt x="1357144" y="347035"/>
                  <a:pt x="1363387" y="344954"/>
                </a:cubicBezTo>
                <a:cubicBezTo>
                  <a:pt x="1368863" y="343129"/>
                  <a:pt x="1374768" y="342281"/>
                  <a:pt x="1379814" y="339478"/>
                </a:cubicBezTo>
                <a:cubicBezTo>
                  <a:pt x="1391319" y="333086"/>
                  <a:pt x="1400180" y="321739"/>
                  <a:pt x="1412666" y="317577"/>
                </a:cubicBezTo>
                <a:cubicBezTo>
                  <a:pt x="1453960" y="303811"/>
                  <a:pt x="1403057" y="322381"/>
                  <a:pt x="1445519" y="301150"/>
                </a:cubicBezTo>
                <a:cubicBezTo>
                  <a:pt x="1450681" y="298569"/>
                  <a:pt x="1456470" y="297500"/>
                  <a:pt x="1461945" y="295675"/>
                </a:cubicBezTo>
                <a:cubicBezTo>
                  <a:pt x="1467421" y="292025"/>
                  <a:pt x="1472358" y="287397"/>
                  <a:pt x="1478372" y="284724"/>
                </a:cubicBezTo>
                <a:cubicBezTo>
                  <a:pt x="1488920" y="280036"/>
                  <a:pt x="1511224" y="273773"/>
                  <a:pt x="1511224" y="273773"/>
                </a:cubicBezTo>
                <a:cubicBezTo>
                  <a:pt x="1558308" y="242385"/>
                  <a:pt x="1498733" y="280019"/>
                  <a:pt x="1544077" y="257347"/>
                </a:cubicBezTo>
                <a:cubicBezTo>
                  <a:pt x="1549963" y="254404"/>
                  <a:pt x="1554490" y="249069"/>
                  <a:pt x="1560503" y="246396"/>
                </a:cubicBezTo>
                <a:cubicBezTo>
                  <a:pt x="1571051" y="241708"/>
                  <a:pt x="1582405" y="239095"/>
                  <a:pt x="1593356" y="235445"/>
                </a:cubicBezTo>
                <a:lnTo>
                  <a:pt x="1626209" y="224494"/>
                </a:lnTo>
                <a:cubicBezTo>
                  <a:pt x="1631684" y="222669"/>
                  <a:pt x="1637833" y="222219"/>
                  <a:pt x="1642635" y="219018"/>
                </a:cubicBezTo>
                <a:cubicBezTo>
                  <a:pt x="1689717" y="187632"/>
                  <a:pt x="1630142" y="225266"/>
                  <a:pt x="1675488" y="202592"/>
                </a:cubicBezTo>
                <a:cubicBezTo>
                  <a:pt x="1681374" y="199649"/>
                  <a:pt x="1685901" y="194314"/>
                  <a:pt x="1691914" y="191641"/>
                </a:cubicBezTo>
                <a:cubicBezTo>
                  <a:pt x="1702462" y="186953"/>
                  <a:pt x="1715162" y="187093"/>
                  <a:pt x="1724767" y="180690"/>
                </a:cubicBezTo>
                <a:cubicBezTo>
                  <a:pt x="1762422" y="155588"/>
                  <a:pt x="1745134" y="162951"/>
                  <a:pt x="1774046" y="153313"/>
                </a:cubicBezTo>
                <a:cubicBezTo>
                  <a:pt x="1805430" y="106238"/>
                  <a:pt x="1763641" y="161637"/>
                  <a:pt x="1801423" y="131411"/>
                </a:cubicBezTo>
                <a:cubicBezTo>
                  <a:pt x="1806562" y="127300"/>
                  <a:pt x="1807721" y="119638"/>
                  <a:pt x="1812374" y="114985"/>
                </a:cubicBezTo>
                <a:cubicBezTo>
                  <a:pt x="1817027" y="110332"/>
                  <a:pt x="1823325" y="107684"/>
                  <a:pt x="1828800" y="104034"/>
                </a:cubicBezTo>
                <a:cubicBezTo>
                  <a:pt x="1832450" y="98559"/>
                  <a:pt x="1836808" y="93494"/>
                  <a:pt x="1839751" y="87608"/>
                </a:cubicBezTo>
                <a:cubicBezTo>
                  <a:pt x="1842332" y="82445"/>
                  <a:pt x="1841146" y="75262"/>
                  <a:pt x="1845227" y="71181"/>
                </a:cubicBezTo>
                <a:cubicBezTo>
                  <a:pt x="1854533" y="61875"/>
                  <a:pt x="1868773" y="58586"/>
                  <a:pt x="1878079" y="49280"/>
                </a:cubicBezTo>
                <a:cubicBezTo>
                  <a:pt x="1890188" y="37171"/>
                  <a:pt x="1895687" y="29525"/>
                  <a:pt x="1910932" y="21902"/>
                </a:cubicBezTo>
                <a:cubicBezTo>
                  <a:pt x="1916094" y="19321"/>
                  <a:pt x="1921883" y="18252"/>
                  <a:pt x="1927358" y="16427"/>
                </a:cubicBezTo>
                <a:cubicBezTo>
                  <a:pt x="1945933" y="4044"/>
                  <a:pt x="1939132" y="10130"/>
                  <a:pt x="194926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nut 17"/>
          <p:cNvSpPr/>
          <p:nvPr/>
        </p:nvSpPr>
        <p:spPr>
          <a:xfrm>
            <a:off x="7812096" y="1334077"/>
            <a:ext cx="889761" cy="821318"/>
          </a:xfrm>
          <a:prstGeom prst="donut">
            <a:avLst>
              <a:gd name="adj" fmla="val 634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7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52" y="4544622"/>
            <a:ext cx="10058400" cy="1718704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Target, 25 </a:t>
            </a:r>
            <a:r>
              <a:rPr lang="en-US" dirty="0" err="1"/>
              <a:t>ug</a:t>
            </a:r>
            <a:r>
              <a:rPr lang="en-US" dirty="0"/>
              <a:t>/cm</a:t>
            </a:r>
            <a:r>
              <a:rPr lang="en-US" baseline="30000" dirty="0"/>
              <a:t>2</a:t>
            </a:r>
            <a:r>
              <a:rPr lang="en-US" dirty="0"/>
              <a:t> evaporated onto a Ta backing, water-cooled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~10 </a:t>
            </a:r>
            <a:r>
              <a:rPr lang="en-US" dirty="0" err="1"/>
              <a:t>uA</a:t>
            </a:r>
            <a:r>
              <a:rPr lang="en-US" dirty="0"/>
              <a:t> of He beam, beam rasterized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Scanned through energies 3 – 5 </a:t>
            </a:r>
            <a:r>
              <a:rPr lang="en-US" dirty="0" smtClean="0"/>
              <a:t>MeV (alphas), 2 – 3 MeV (protons)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Energy </a:t>
            </a:r>
            <a:r>
              <a:rPr lang="en-US" dirty="0" smtClean="0"/>
              <a:t>resolution: accelerator and thin target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11" y="1965139"/>
            <a:ext cx="4115713" cy="3086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98" y="1965139"/>
            <a:ext cx="3135606" cy="235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3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44" y="286603"/>
            <a:ext cx="11794117" cy="961799"/>
          </a:xfrm>
        </p:spPr>
        <p:txBody>
          <a:bodyPr>
            <a:normAutofit/>
          </a:bodyPr>
          <a:lstStyle/>
          <a:p>
            <a:r>
              <a:rPr lang="en-US" dirty="0"/>
              <a:t>Hybrid Array of Gamma Ray Detectors (</a:t>
            </a:r>
            <a:r>
              <a:rPr lang="en-US" dirty="0" err="1"/>
              <a:t>HAGRiD</a:t>
            </a:r>
            <a:r>
              <a:rPr lang="en-US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59296" y="1845734"/>
            <a:ext cx="4196384" cy="132455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13 LaBr</a:t>
            </a:r>
            <a:r>
              <a:rPr lang="en-US" baseline="-25000" dirty="0"/>
              <a:t>3</a:t>
            </a:r>
            <a:r>
              <a:rPr lang="en-US" dirty="0"/>
              <a:t> detectors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7 unique angles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Good angular resolution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/>
          <a:stretch/>
        </p:blipFill>
        <p:spPr>
          <a:xfrm>
            <a:off x="187431" y="1551031"/>
            <a:ext cx="6326909" cy="5302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640" y="3117190"/>
            <a:ext cx="3236659" cy="29338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63384" y="5365458"/>
            <a:ext cx="142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Kevin Macon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293600" y="5734790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Axel </a:t>
            </a:r>
            <a:r>
              <a:rPr lang="en-US" b="1" dirty="0" err="1"/>
              <a:t>Boeltzig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0263384" y="4996126"/>
            <a:ext cx="1657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Kate Jones (</a:t>
            </a:r>
            <a:r>
              <a:rPr lang="en-US" b="1" dirty="0" smtClean="0"/>
              <a:t>UT)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97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68" y="397164"/>
            <a:ext cx="8596668" cy="1320800"/>
          </a:xfrm>
        </p:spPr>
        <p:txBody>
          <a:bodyPr/>
          <a:lstStyle/>
          <a:p>
            <a:r>
              <a:rPr lang="en-US" dirty="0"/>
              <a:t>LaBr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-ray spectrum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51" y="1841850"/>
            <a:ext cx="6564468" cy="4462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627" y="1841850"/>
            <a:ext cx="3220398" cy="41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3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/>
          <a:srcRect t="6907"/>
          <a:stretch/>
        </p:blipFill>
        <p:spPr>
          <a:xfrm>
            <a:off x="5296954" y="1886587"/>
            <a:ext cx="6271268" cy="44423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24</a:t>
            </a:r>
            <a:r>
              <a:rPr lang="en-US" dirty="0"/>
              <a:t>Mg(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,p</a:t>
            </a:r>
            <a:r>
              <a:rPr lang="en-US" baseline="-25000" dirty="0"/>
              <a:t>1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)</a:t>
            </a:r>
            <a:r>
              <a:rPr lang="en-US" baseline="30000" dirty="0"/>
              <a:t>27</a:t>
            </a:r>
            <a:r>
              <a:rPr lang="en-US" dirty="0"/>
              <a:t>Al cross section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0AD12D-8578-9844-9475-A2657C51C82B}"/>
              </a:ext>
            </a:extLst>
          </p:cNvPr>
          <p:cNvCxnSpPr/>
          <p:nvPr/>
        </p:nvCxnSpPr>
        <p:spPr>
          <a:xfrm>
            <a:off x="1492586" y="4009540"/>
            <a:ext cx="77249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5CD8F0-C180-2240-A75F-C7824E74AC93}"/>
              </a:ext>
            </a:extLst>
          </p:cNvPr>
          <p:cNvCxnSpPr/>
          <p:nvPr/>
        </p:nvCxnSpPr>
        <p:spPr>
          <a:xfrm flipV="1">
            <a:off x="1492586" y="2702318"/>
            <a:ext cx="0" cy="13072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9F1372-91FD-2F49-913A-FAE0D31F6743}"/>
              </a:ext>
            </a:extLst>
          </p:cNvPr>
          <p:cNvCxnSpPr/>
          <p:nvPr/>
        </p:nvCxnSpPr>
        <p:spPr>
          <a:xfrm flipV="1">
            <a:off x="2273522" y="2702318"/>
            <a:ext cx="0" cy="13072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F3B78E-3488-E747-BB20-0483E7D5D43B}"/>
              </a:ext>
            </a:extLst>
          </p:cNvPr>
          <p:cNvCxnSpPr/>
          <p:nvPr/>
        </p:nvCxnSpPr>
        <p:spPr>
          <a:xfrm>
            <a:off x="567229" y="2811315"/>
            <a:ext cx="854110" cy="390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BF990E-220E-ED4A-911E-A4B552AA23AE}"/>
              </a:ext>
            </a:extLst>
          </p:cNvPr>
          <p:cNvCxnSpPr/>
          <p:nvPr/>
        </p:nvCxnSpPr>
        <p:spPr>
          <a:xfrm>
            <a:off x="1492586" y="2780112"/>
            <a:ext cx="78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2707D-0B93-9844-8CF9-33F04DE0D882}"/>
              </a:ext>
            </a:extLst>
          </p:cNvPr>
          <p:cNvCxnSpPr/>
          <p:nvPr/>
        </p:nvCxnSpPr>
        <p:spPr>
          <a:xfrm>
            <a:off x="1492586" y="2811315"/>
            <a:ext cx="78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063766-6C2E-4D4D-B595-0A1CAA36917E}"/>
              </a:ext>
            </a:extLst>
          </p:cNvPr>
          <p:cNvCxnSpPr/>
          <p:nvPr/>
        </p:nvCxnSpPr>
        <p:spPr>
          <a:xfrm>
            <a:off x="1492586" y="2883474"/>
            <a:ext cx="78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976194-EC21-9345-84D5-D041ED28B381}"/>
              </a:ext>
            </a:extLst>
          </p:cNvPr>
          <p:cNvCxnSpPr/>
          <p:nvPr/>
        </p:nvCxnSpPr>
        <p:spPr>
          <a:xfrm>
            <a:off x="1492586" y="3174057"/>
            <a:ext cx="78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174E64-5B35-C440-BDDE-3BD80AC4006C}"/>
              </a:ext>
            </a:extLst>
          </p:cNvPr>
          <p:cNvCxnSpPr/>
          <p:nvPr/>
        </p:nvCxnSpPr>
        <p:spPr>
          <a:xfrm>
            <a:off x="1492586" y="3460740"/>
            <a:ext cx="78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79352F-A486-2B43-BE04-83C36C9737C7}"/>
              </a:ext>
            </a:extLst>
          </p:cNvPr>
          <p:cNvCxnSpPr/>
          <p:nvPr/>
        </p:nvCxnSpPr>
        <p:spPr>
          <a:xfrm>
            <a:off x="1492585" y="3946346"/>
            <a:ext cx="78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D966417-DCF2-1F42-B759-7256A194DBD9}"/>
              </a:ext>
            </a:extLst>
          </p:cNvPr>
          <p:cNvSpPr txBox="1"/>
          <p:nvPr/>
        </p:nvSpPr>
        <p:spPr>
          <a:xfrm>
            <a:off x="1545461" y="4031573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aseline="30000" dirty="0" smtClean="0"/>
              <a:t>28</a:t>
            </a:r>
            <a:r>
              <a:rPr lang="en-US" sz="2800" dirty="0" smtClean="0"/>
              <a:t>Si</a:t>
            </a:r>
            <a:endParaRPr lang="en-US" sz="2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F41284-2C1C-9B41-866F-9949439DB346}"/>
              </a:ext>
            </a:extLst>
          </p:cNvPr>
          <p:cNvCxnSpPr/>
          <p:nvPr/>
        </p:nvCxnSpPr>
        <p:spPr>
          <a:xfrm>
            <a:off x="2922680" y="4327426"/>
            <a:ext cx="77249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0E72CD-0011-1F4E-83F5-5F79601DA386}"/>
              </a:ext>
            </a:extLst>
          </p:cNvPr>
          <p:cNvCxnSpPr/>
          <p:nvPr/>
        </p:nvCxnSpPr>
        <p:spPr>
          <a:xfrm flipV="1">
            <a:off x="2922680" y="3020204"/>
            <a:ext cx="0" cy="13072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671FA4-84A8-A84E-88CE-7C6462FF19CE}"/>
              </a:ext>
            </a:extLst>
          </p:cNvPr>
          <p:cNvCxnSpPr/>
          <p:nvPr/>
        </p:nvCxnSpPr>
        <p:spPr>
          <a:xfrm flipV="1">
            <a:off x="3703617" y="3020204"/>
            <a:ext cx="0" cy="13072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EF6F7B-B4D5-9A4A-921F-B91768C56B9C}"/>
              </a:ext>
            </a:extLst>
          </p:cNvPr>
          <p:cNvCxnSpPr/>
          <p:nvPr/>
        </p:nvCxnSpPr>
        <p:spPr>
          <a:xfrm>
            <a:off x="2922680" y="3201360"/>
            <a:ext cx="78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BFD441-FF18-324C-9836-7AB652EB0E1F}"/>
              </a:ext>
            </a:extLst>
          </p:cNvPr>
          <p:cNvCxnSpPr/>
          <p:nvPr/>
        </p:nvCxnSpPr>
        <p:spPr>
          <a:xfrm>
            <a:off x="2922680" y="3491944"/>
            <a:ext cx="78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C57776-D554-B64E-AD86-29E5FC38E42B}"/>
              </a:ext>
            </a:extLst>
          </p:cNvPr>
          <p:cNvCxnSpPr/>
          <p:nvPr/>
        </p:nvCxnSpPr>
        <p:spPr>
          <a:xfrm>
            <a:off x="2922680" y="3831283"/>
            <a:ext cx="78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 descr="Image result for powerpoint sine wave">
            <a:extLst>
              <a:ext uri="{FF2B5EF4-FFF2-40B4-BE49-F238E27FC236}">
                <a16:creationId xmlns:a16="http://schemas.microsoft.com/office/drawing/2014/main" id="{F593472C-E4E7-4345-9100-BF56399FA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0" t="29398" b="39120"/>
          <a:stretch/>
        </p:blipFill>
        <p:spPr bwMode="auto">
          <a:xfrm rot="5400000">
            <a:off x="3289804" y="4031921"/>
            <a:ext cx="497993" cy="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BFAF93D-8BE1-CE44-97F6-D1DE09B5C798}"/>
              </a:ext>
            </a:extLst>
          </p:cNvPr>
          <p:cNvCxnSpPr/>
          <p:nvPr/>
        </p:nvCxnSpPr>
        <p:spPr>
          <a:xfrm>
            <a:off x="2312868" y="2830271"/>
            <a:ext cx="598530" cy="993669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8FE74F4-FC2C-DD4F-B10F-D5396E6D7673}"/>
              </a:ext>
            </a:extLst>
          </p:cNvPr>
          <p:cNvSpPr txBox="1"/>
          <p:nvPr/>
        </p:nvSpPr>
        <p:spPr>
          <a:xfrm>
            <a:off x="2393378" y="261184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endParaRPr lang="en-US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966417-DCF2-1F42-B759-7256A194DBD9}"/>
              </a:ext>
            </a:extLst>
          </p:cNvPr>
          <p:cNvSpPr txBox="1"/>
          <p:nvPr/>
        </p:nvSpPr>
        <p:spPr>
          <a:xfrm>
            <a:off x="2911397" y="4561958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aseline="30000" dirty="0" smtClean="0"/>
              <a:t>27</a:t>
            </a:r>
            <a:r>
              <a:rPr lang="en-US" sz="2800" dirty="0" smtClean="0"/>
              <a:t>Al</a:t>
            </a:r>
            <a:endParaRPr lang="en-US" sz="28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954" y="1737360"/>
            <a:ext cx="6273644" cy="45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9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24</a:t>
            </a:r>
            <a:r>
              <a:rPr lang="en-US" dirty="0"/>
              <a:t>Mg(</a:t>
            </a:r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,p</a:t>
            </a:r>
            <a:r>
              <a:rPr lang="en-US" baseline="-25000" dirty="0"/>
              <a:t>2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)</a:t>
            </a:r>
            <a:r>
              <a:rPr lang="en-US" baseline="30000" dirty="0"/>
              <a:t>27</a:t>
            </a:r>
            <a:r>
              <a:rPr lang="en-US" dirty="0"/>
              <a:t>Al cross section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0AD12D-8578-9844-9475-A2657C51C82B}"/>
              </a:ext>
            </a:extLst>
          </p:cNvPr>
          <p:cNvCxnSpPr/>
          <p:nvPr/>
        </p:nvCxnSpPr>
        <p:spPr>
          <a:xfrm>
            <a:off x="1492586" y="4009540"/>
            <a:ext cx="77249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5CD8F0-C180-2240-A75F-C7824E74AC93}"/>
              </a:ext>
            </a:extLst>
          </p:cNvPr>
          <p:cNvCxnSpPr/>
          <p:nvPr/>
        </p:nvCxnSpPr>
        <p:spPr>
          <a:xfrm flipV="1">
            <a:off x="1492586" y="2702318"/>
            <a:ext cx="0" cy="13072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F1372-91FD-2F49-913A-FAE0D31F6743}"/>
              </a:ext>
            </a:extLst>
          </p:cNvPr>
          <p:cNvCxnSpPr/>
          <p:nvPr/>
        </p:nvCxnSpPr>
        <p:spPr>
          <a:xfrm flipV="1">
            <a:off x="2273522" y="2702318"/>
            <a:ext cx="0" cy="13072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2F3B78E-3488-E747-BB20-0483E7D5D43B}"/>
              </a:ext>
            </a:extLst>
          </p:cNvPr>
          <p:cNvCxnSpPr/>
          <p:nvPr/>
        </p:nvCxnSpPr>
        <p:spPr>
          <a:xfrm>
            <a:off x="567229" y="2811315"/>
            <a:ext cx="854110" cy="3901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7BF990E-220E-ED4A-911E-A4B552AA23AE}"/>
              </a:ext>
            </a:extLst>
          </p:cNvPr>
          <p:cNvCxnSpPr/>
          <p:nvPr/>
        </p:nvCxnSpPr>
        <p:spPr>
          <a:xfrm>
            <a:off x="1492586" y="2780112"/>
            <a:ext cx="78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E2707D-0B93-9844-8CF9-33F04DE0D882}"/>
              </a:ext>
            </a:extLst>
          </p:cNvPr>
          <p:cNvCxnSpPr/>
          <p:nvPr/>
        </p:nvCxnSpPr>
        <p:spPr>
          <a:xfrm>
            <a:off x="1492586" y="2811315"/>
            <a:ext cx="78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063766-6C2E-4D4D-B595-0A1CAA36917E}"/>
              </a:ext>
            </a:extLst>
          </p:cNvPr>
          <p:cNvCxnSpPr/>
          <p:nvPr/>
        </p:nvCxnSpPr>
        <p:spPr>
          <a:xfrm>
            <a:off x="1492586" y="2883474"/>
            <a:ext cx="78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976194-EC21-9345-84D5-D041ED28B381}"/>
              </a:ext>
            </a:extLst>
          </p:cNvPr>
          <p:cNvCxnSpPr/>
          <p:nvPr/>
        </p:nvCxnSpPr>
        <p:spPr>
          <a:xfrm>
            <a:off x="1492586" y="3174057"/>
            <a:ext cx="78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174E64-5B35-C440-BDDE-3BD80AC4006C}"/>
              </a:ext>
            </a:extLst>
          </p:cNvPr>
          <p:cNvCxnSpPr/>
          <p:nvPr/>
        </p:nvCxnSpPr>
        <p:spPr>
          <a:xfrm>
            <a:off x="1492586" y="3460740"/>
            <a:ext cx="78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79352F-A486-2B43-BE04-83C36C9737C7}"/>
              </a:ext>
            </a:extLst>
          </p:cNvPr>
          <p:cNvCxnSpPr/>
          <p:nvPr/>
        </p:nvCxnSpPr>
        <p:spPr>
          <a:xfrm>
            <a:off x="1492585" y="3946346"/>
            <a:ext cx="78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D966417-DCF2-1F42-B759-7256A194DBD9}"/>
              </a:ext>
            </a:extLst>
          </p:cNvPr>
          <p:cNvSpPr txBox="1"/>
          <p:nvPr/>
        </p:nvSpPr>
        <p:spPr>
          <a:xfrm>
            <a:off x="1545461" y="4031573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aseline="30000" dirty="0" smtClean="0"/>
              <a:t>28</a:t>
            </a:r>
            <a:r>
              <a:rPr lang="en-US" sz="2800" dirty="0" smtClean="0"/>
              <a:t>Si</a:t>
            </a:r>
            <a:endParaRPr lang="en-US" sz="2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F41284-2C1C-9B41-866F-9949439DB346}"/>
              </a:ext>
            </a:extLst>
          </p:cNvPr>
          <p:cNvCxnSpPr/>
          <p:nvPr/>
        </p:nvCxnSpPr>
        <p:spPr>
          <a:xfrm>
            <a:off x="2922680" y="4327426"/>
            <a:ext cx="77249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0E72CD-0011-1F4E-83F5-5F79601DA386}"/>
              </a:ext>
            </a:extLst>
          </p:cNvPr>
          <p:cNvCxnSpPr/>
          <p:nvPr/>
        </p:nvCxnSpPr>
        <p:spPr>
          <a:xfrm flipV="1">
            <a:off x="2922680" y="3020204"/>
            <a:ext cx="0" cy="13072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671FA4-84A8-A84E-88CE-7C6462FF19CE}"/>
              </a:ext>
            </a:extLst>
          </p:cNvPr>
          <p:cNvCxnSpPr/>
          <p:nvPr/>
        </p:nvCxnSpPr>
        <p:spPr>
          <a:xfrm flipV="1">
            <a:off x="3703617" y="3020204"/>
            <a:ext cx="0" cy="13072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EF6F7B-B4D5-9A4A-921F-B91768C56B9C}"/>
              </a:ext>
            </a:extLst>
          </p:cNvPr>
          <p:cNvCxnSpPr/>
          <p:nvPr/>
        </p:nvCxnSpPr>
        <p:spPr>
          <a:xfrm>
            <a:off x="2922680" y="3201360"/>
            <a:ext cx="78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BFD441-FF18-324C-9836-7AB652EB0E1F}"/>
              </a:ext>
            </a:extLst>
          </p:cNvPr>
          <p:cNvCxnSpPr/>
          <p:nvPr/>
        </p:nvCxnSpPr>
        <p:spPr>
          <a:xfrm>
            <a:off x="2922680" y="3491944"/>
            <a:ext cx="78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2C57776-D554-B64E-AD86-29E5FC38E42B}"/>
              </a:ext>
            </a:extLst>
          </p:cNvPr>
          <p:cNvCxnSpPr/>
          <p:nvPr/>
        </p:nvCxnSpPr>
        <p:spPr>
          <a:xfrm>
            <a:off x="2922680" y="3831283"/>
            <a:ext cx="78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Image result for powerpoint sine wave">
            <a:extLst>
              <a:ext uri="{FF2B5EF4-FFF2-40B4-BE49-F238E27FC236}">
                <a16:creationId xmlns:a16="http://schemas.microsoft.com/office/drawing/2014/main" id="{C5422F89-22B1-774C-B455-484F0614B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7" t="28236" b="39120"/>
          <a:stretch/>
        </p:blipFill>
        <p:spPr bwMode="auto">
          <a:xfrm rot="5400000">
            <a:off x="2907708" y="3864435"/>
            <a:ext cx="829530" cy="9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FAF93D-8BE1-CE44-97F6-D1DE09B5C798}"/>
              </a:ext>
            </a:extLst>
          </p:cNvPr>
          <p:cNvCxnSpPr/>
          <p:nvPr/>
        </p:nvCxnSpPr>
        <p:spPr>
          <a:xfrm>
            <a:off x="2312868" y="2830271"/>
            <a:ext cx="565666" cy="661673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8FE74F4-FC2C-DD4F-B10F-D5396E6D7673}"/>
              </a:ext>
            </a:extLst>
          </p:cNvPr>
          <p:cNvSpPr txBox="1"/>
          <p:nvPr/>
        </p:nvSpPr>
        <p:spPr>
          <a:xfrm>
            <a:off x="2385786" y="2353042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966417-DCF2-1F42-B759-7256A194DBD9}"/>
              </a:ext>
            </a:extLst>
          </p:cNvPr>
          <p:cNvSpPr txBox="1"/>
          <p:nvPr/>
        </p:nvSpPr>
        <p:spPr>
          <a:xfrm>
            <a:off x="2911397" y="4561958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aseline="30000" dirty="0" smtClean="0"/>
              <a:t>27</a:t>
            </a:r>
            <a:r>
              <a:rPr lang="en-US" sz="2800" dirty="0" smtClean="0"/>
              <a:t>Al</a:t>
            </a:r>
            <a:endParaRPr lang="en-US" sz="28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956" y="1763798"/>
            <a:ext cx="6233791" cy="45355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509" y="1769076"/>
            <a:ext cx="6242238" cy="45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96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15260</TotalTime>
  <Words>572</Words>
  <Application>Microsoft Office PowerPoint</Application>
  <PresentationFormat>Widescreen</PresentationFormat>
  <Paragraphs>110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Wingdings 3</vt:lpstr>
      <vt:lpstr>Retrospect</vt:lpstr>
      <vt:lpstr>Precision measurements of the the 24Mg(a,pg)27Al and 27Al(p,ag)24Mg  cross sections</vt:lpstr>
      <vt:lpstr>X-ray burst energy generation</vt:lpstr>
      <vt:lpstr>Measure direct reaction 24Mg(a,pg)27Al</vt:lpstr>
      <vt:lpstr>PowerPoint Presentation</vt:lpstr>
      <vt:lpstr>Experiment</vt:lpstr>
      <vt:lpstr>Hybrid Array of Gamma Ray Detectors (HAGRiD)</vt:lpstr>
      <vt:lpstr>LaBr3 g-ray spectrum</vt:lpstr>
      <vt:lpstr>24Mg(a,p1g)27Al cross section</vt:lpstr>
      <vt:lpstr>24Mg(a,p2g)27Al cross section</vt:lpstr>
      <vt:lpstr>Angular distributions</vt:lpstr>
      <vt:lpstr>Measured Cross Sections 27Al(p,a1g)</vt:lpstr>
      <vt:lpstr>Preliminary Reaction Rates</vt:lpstr>
      <vt:lpstr>Contribution of Inelastic Channel</vt:lpstr>
      <vt:lpstr>Summary and Outlook</vt:lpstr>
      <vt:lpstr>Collaborators</vt:lpstr>
    </vt:vector>
  </TitlesOfParts>
  <Company>University of Notre Dame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Secondary g-ray studies at the University of Note Dame</dc:title>
  <dc:creator>rdeboer1</dc:creator>
  <cp:lastModifiedBy>Tan Ahn</cp:lastModifiedBy>
  <cp:revision>388</cp:revision>
  <dcterms:created xsi:type="dcterms:W3CDTF">2019-02-04T14:51:55Z</dcterms:created>
  <dcterms:modified xsi:type="dcterms:W3CDTF">2019-07-02T02:10:23Z</dcterms:modified>
</cp:coreProperties>
</file>