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06" r:id="rId3"/>
    <p:sldId id="260" r:id="rId4"/>
    <p:sldId id="372" r:id="rId5"/>
    <p:sldId id="285" r:id="rId6"/>
    <p:sldId id="315" r:id="rId7"/>
    <p:sldId id="269" r:id="rId8"/>
    <p:sldId id="270" r:id="rId9"/>
    <p:sldId id="316" r:id="rId10"/>
    <p:sldId id="276" r:id="rId11"/>
    <p:sldId id="318" r:id="rId12"/>
    <p:sldId id="262" r:id="rId13"/>
    <p:sldId id="263" r:id="rId14"/>
    <p:sldId id="264" r:id="rId15"/>
    <p:sldId id="266" r:id="rId16"/>
    <p:sldId id="267" r:id="rId17"/>
    <p:sldId id="320" r:id="rId18"/>
    <p:sldId id="321" r:id="rId19"/>
    <p:sldId id="371" r:id="rId20"/>
    <p:sldId id="374" r:id="rId21"/>
    <p:sldId id="373" r:id="rId22"/>
    <p:sldId id="296" r:id="rId23"/>
    <p:sldId id="281" r:id="rId24"/>
    <p:sldId id="265" r:id="rId25"/>
  </p:sldIdLst>
  <p:sldSz cx="9144000" cy="6858000" type="screen4x3"/>
  <p:notesSz cx="7010400" cy="92964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Comic Sans M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/>
    <p:restoredTop sz="94686"/>
  </p:normalViewPr>
  <p:slideViewPr>
    <p:cSldViewPr>
      <p:cViewPr varScale="1">
        <p:scale>
          <a:sx n="104" d="100"/>
          <a:sy n="104" d="100"/>
        </p:scale>
        <p:origin x="188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B0FEC-D323-C64D-9155-28B6729039F1}" type="datetimeFigureOut">
              <a:rPr lang="it-IT" smtClean="0"/>
              <a:t>02/07/19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B3CD-6D3B-EB4D-8B68-FF9EE2756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42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374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9720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8898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+mn-lt"/>
              <a:ea typeface="+mn-ea"/>
              <a:cs typeface="+mn-cs"/>
              <a:sym typeface="Times New Roman"/>
            </a:endParaRPr>
          </a:p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+mn-lt"/>
              <a:ea typeface="+mn-ea"/>
              <a:cs typeface="+mn-cs"/>
              <a:sym typeface="Times New Roman"/>
            </a:endParaRPr>
          </a:p>
          <a:p>
            <a:r>
              <a:rPr lang="it-IT" dirty="0"/>
              <a:t>controllare</a:t>
            </a:r>
            <a:r>
              <a:rPr lang="it-IT" baseline="0" dirty="0"/>
              <a:t> il raggio di </a:t>
            </a:r>
            <a:r>
              <a:rPr lang="it-IT" baseline="0" dirty="0" err="1"/>
              <a:t>cutoff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941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proceed</a:t>
            </a:r>
            <a:endParaRPr lang="it-IT" dirty="0"/>
          </a:p>
          <a:p>
            <a:r>
              <a:rPr lang="it-IT" dirty="0"/>
              <a:t>Mettere il segno di vettore, togliere il</a:t>
            </a:r>
            <a:r>
              <a:rPr lang="it-IT" baseline="0" dirty="0"/>
              <a:t> punto sotto</a:t>
            </a:r>
          </a:p>
          <a:p>
            <a:r>
              <a:rPr lang="it-IT" baseline="0" dirty="0"/>
              <a:t>Aggiungere </a:t>
            </a:r>
            <a:r>
              <a:rPr lang="it-IT" baseline="0" dirty="0" err="1"/>
              <a:t>reference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711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2" name="Shape 6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----- Meeting Notes (11/07/14 17:32) -----</a:t>
            </a:r>
          </a:p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it-IT" dirty="0"/>
              <a:t>Aggiungere</a:t>
            </a:r>
            <a:r>
              <a:rPr lang="it-IT" baseline="0" dirty="0"/>
              <a:t> n° Avogadro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700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Shape 6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----- Meeting Notes (11/07/14 17:32) -----</a:t>
            </a:r>
            <a:endParaRPr lang="it-IT" dirty="0"/>
          </a:p>
          <a:p>
            <a:pPr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it-IT" dirty="0"/>
              <a:t>Mettere le due </a:t>
            </a:r>
            <a:r>
              <a:rPr lang="it-IT" dirty="0" err="1"/>
              <a:t>referece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916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Barbarino 1980, aggiungere un segno</a:t>
            </a:r>
            <a:r>
              <a:rPr lang="it-IT" baseline="0" dirty="0"/>
              <a:t> di vettore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567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D98BA-699D-A74C-B63C-876BA08878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07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9B0D4-A4C7-8F4C-9C18-27F2DC9C67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76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94BE0-85C4-0743-B699-966D31493A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84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40022-60FB-1643-807C-769E56D8C5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1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3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3F0E5-3F1F-A442-9089-38848E1E80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8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D2D46-DA73-E84A-9612-CCA4E8DE11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B7879-E37C-6E41-9090-C5E94228B6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7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5E527-DA93-D24F-BCBD-4D78778709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23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1583B-55F3-534A-A692-A00488F1E5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8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4E441-778A-E941-9F40-CAA6601E3E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4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BE58D-B105-6B4C-8787-9481FE5679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42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E11ED-DF34-B645-81A5-E1C2C35F2A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4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A3EE91CA-BC16-6C44-A743-B382F21294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charset="-128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nict.it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tif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6"/>
          <p:cNvSpPr txBox="1">
            <a:spLocks noChangeArrowheads="1"/>
          </p:cNvSpPr>
          <p:nvPr/>
        </p:nvSpPr>
        <p:spPr bwMode="auto">
          <a:xfrm>
            <a:off x="2051050" y="5726113"/>
            <a:ext cx="5184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b="0"/>
              <a:t>Rosario Gianluca Pizzone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b="0"/>
              <a:t>INFN – LNS Catania</a:t>
            </a:r>
          </a:p>
        </p:txBody>
      </p:sp>
      <p:pic>
        <p:nvPicPr>
          <p:cNvPr id="14338" name="Picture 22" descr="INFN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43658"/>
            <a:ext cx="2376264" cy="105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4"/>
          <p:cNvSpPr>
            <a:spLocks noChangeArrowheads="1"/>
          </p:cNvSpPr>
          <p:nvPr/>
        </p:nvSpPr>
        <p:spPr bwMode="auto">
          <a:xfrm>
            <a:off x="971600" y="3284984"/>
            <a:ext cx="7704856" cy="954107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chemeClr val="bg1"/>
                </a:solidFill>
              </a:rPr>
              <a:t>Fluorine </a:t>
            </a:r>
            <a:r>
              <a:rPr lang="it-IT" sz="2800" dirty="0" err="1">
                <a:solidFill>
                  <a:schemeClr val="bg1"/>
                </a:solidFill>
              </a:rPr>
              <a:t>destruction</a:t>
            </a:r>
            <a:r>
              <a:rPr lang="it-IT" sz="2800" dirty="0">
                <a:solidFill>
                  <a:schemeClr val="bg1"/>
                </a:solidFill>
              </a:rPr>
              <a:t> in stellar </a:t>
            </a:r>
            <a:r>
              <a:rPr lang="it-IT" sz="2800" dirty="0" err="1">
                <a:solidFill>
                  <a:schemeClr val="bg1"/>
                </a:solidFill>
              </a:rPr>
              <a:t>environments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6F2CF1-5C70-EF4B-B1D6-3EF42C9B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3490939" cy="23252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022F404-3F4B-504D-BD54-031E614E3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900" y="430648"/>
            <a:ext cx="3581400" cy="2273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88F5531-E2AD-164C-ACAF-4E80A1F7A61E}"/>
              </a:ext>
            </a:extLst>
          </p:cNvPr>
          <p:cNvSpPr/>
          <p:nvPr/>
        </p:nvSpPr>
        <p:spPr>
          <a:xfrm>
            <a:off x="6787" y="12158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02060"/>
                </a:solidFill>
              </a:rPr>
              <a:t>THM for Resonant Reactions: Unveiling C12+C12 reaction @ astrophysical energies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9B2219-D34F-0E4D-89D0-F941D858EBC1}"/>
              </a:ext>
            </a:extLst>
          </p:cNvPr>
          <p:cNvSpPr txBox="1"/>
          <p:nvPr/>
        </p:nvSpPr>
        <p:spPr>
          <a:xfrm>
            <a:off x="107504" y="993502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solidFill>
                  <a:srgbClr val="002060"/>
                </a:solidFill>
              </a:rPr>
              <a:t>Very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powerful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approach</a:t>
            </a:r>
            <a:r>
              <a:rPr lang="it-IT" sz="1800" dirty="0">
                <a:solidFill>
                  <a:srgbClr val="002060"/>
                </a:solidFill>
              </a:rPr>
              <a:t>: </a:t>
            </a:r>
            <a:r>
              <a:rPr lang="it-IT" sz="1800" dirty="0" err="1">
                <a:solidFill>
                  <a:srgbClr val="002060"/>
                </a:solidFill>
              </a:rPr>
              <a:t>see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our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recent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Letter</a:t>
            </a:r>
            <a:r>
              <a:rPr lang="it-IT" sz="1800" dirty="0">
                <a:solidFill>
                  <a:srgbClr val="002060"/>
                </a:solidFill>
              </a:rPr>
              <a:t> on Nature:</a:t>
            </a:r>
          </a:p>
          <a:p>
            <a:endParaRPr lang="it-IT" sz="1800" dirty="0">
              <a:solidFill>
                <a:srgbClr val="002060"/>
              </a:solidFill>
            </a:endParaRPr>
          </a:p>
          <a:p>
            <a:r>
              <a:rPr lang="it-IT" sz="1800" i="1" dirty="0" err="1">
                <a:solidFill>
                  <a:srgbClr val="002060"/>
                </a:solidFill>
              </a:rPr>
              <a:t>Tumino</a:t>
            </a:r>
            <a:r>
              <a:rPr lang="it-IT" sz="1800" i="1" dirty="0">
                <a:solidFill>
                  <a:srgbClr val="002060"/>
                </a:solidFill>
              </a:rPr>
              <a:t> et al., Nature</a:t>
            </a:r>
            <a:r>
              <a:rPr lang="it-IT" sz="1800" dirty="0">
                <a:solidFill>
                  <a:srgbClr val="002060"/>
                </a:solidFill>
              </a:rPr>
              <a:t> volume 557, pages687–690 (2018) </a:t>
            </a:r>
            <a:r>
              <a:rPr lang="it-IT" sz="1800" dirty="0" err="1">
                <a:solidFill>
                  <a:srgbClr val="002060"/>
                </a:solidFill>
              </a:rPr>
              <a:t>Published</a:t>
            </a:r>
            <a:r>
              <a:rPr lang="it-IT" sz="1800" dirty="0">
                <a:solidFill>
                  <a:srgbClr val="002060"/>
                </a:solidFill>
              </a:rPr>
              <a:t>: 23 </a:t>
            </a:r>
            <a:r>
              <a:rPr lang="it-IT" sz="1800" dirty="0" err="1">
                <a:solidFill>
                  <a:srgbClr val="002060"/>
                </a:solidFill>
              </a:rPr>
              <a:t>May</a:t>
            </a:r>
            <a:r>
              <a:rPr lang="it-IT" sz="1800" dirty="0">
                <a:solidFill>
                  <a:srgbClr val="002060"/>
                </a:solidFill>
              </a:rPr>
              <a:t> 2018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D66CD2-C90D-2A49-B5F5-B19711AC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46432"/>
            <a:ext cx="8074944" cy="23543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4F1B18-9DF3-5E49-9F18-F49680D31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1" y="5691078"/>
            <a:ext cx="9144000" cy="119430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287B5A5-8DCC-9040-AF99-317923CF1D88}"/>
              </a:ext>
            </a:extLst>
          </p:cNvPr>
          <p:cNvGrpSpPr/>
          <p:nvPr/>
        </p:nvGrpSpPr>
        <p:grpSpPr>
          <a:xfrm>
            <a:off x="1398398" y="2309813"/>
            <a:ext cx="7600215" cy="4520042"/>
            <a:chOff x="1398398" y="2309813"/>
            <a:chExt cx="7600215" cy="452004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0142C05-AD53-2244-82B4-A1EE991F6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4563" y="2879492"/>
              <a:ext cx="6389885" cy="39503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3B4C421-0474-8445-89AF-E3700BD2C353}"/>
                </a:ext>
              </a:extLst>
            </p:cNvPr>
            <p:cNvSpPr txBox="1"/>
            <p:nvPr/>
          </p:nvSpPr>
          <p:spPr>
            <a:xfrm>
              <a:off x="1398398" y="2309813"/>
              <a:ext cx="628409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Independent PRELIMINARY confirmation from direct </a:t>
              </a:r>
            </a:p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measurement by the STELLA collaboration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7F38ACD-85A4-0E4F-AC10-A130B6EDECA4}"/>
                </a:ext>
              </a:extLst>
            </p:cNvPr>
            <p:cNvSpPr txBox="1"/>
            <p:nvPr/>
          </p:nvSpPr>
          <p:spPr>
            <a:xfrm>
              <a:off x="3030312" y="3259723"/>
              <a:ext cx="5968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Presented</a:t>
              </a:r>
              <a:r>
                <a:rPr lang="it-IT" sz="1600" dirty="0"/>
                <a:t> @ NSD </a:t>
              </a:r>
              <a:r>
                <a:rPr lang="it-IT" sz="1600" dirty="0" err="1"/>
                <a:t>Venice</a:t>
              </a:r>
              <a:r>
                <a:rPr lang="it-IT" sz="1600" dirty="0"/>
                <a:t> by Stella </a:t>
              </a:r>
              <a:r>
                <a:rPr lang="it-IT" sz="1600" dirty="0" err="1"/>
                <a:t>collaboration</a:t>
              </a:r>
              <a:r>
                <a:rPr lang="it-IT" sz="1600" dirty="0"/>
                <a:t>, Jenkins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9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0E5B63-2ACF-F04E-8A42-66D96282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r="5477"/>
          <a:stretch/>
        </p:blipFill>
        <p:spPr>
          <a:xfrm>
            <a:off x="251520" y="3429000"/>
            <a:ext cx="4487538" cy="28311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046BF0-5D30-3347-9CA7-7718B5196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754"/>
          <a:stretch/>
        </p:blipFill>
        <p:spPr>
          <a:xfrm>
            <a:off x="251520" y="0"/>
            <a:ext cx="5166894" cy="9591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0268FB-EF9E-204A-A85A-4E7EB951DE41}"/>
              </a:ext>
            </a:extLst>
          </p:cNvPr>
          <p:cNvSpPr txBox="1"/>
          <p:nvPr/>
        </p:nvSpPr>
        <p:spPr>
          <a:xfrm>
            <a:off x="4675854" y="4248249"/>
            <a:ext cx="4487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main result of the present work is the estimate of the contribution of the 0.251 MeV level =&gt; Astrophysical Implication </a:t>
            </a:r>
          </a:p>
          <a:p>
            <a:pPr algn="ctr"/>
            <a:endParaRPr lang="it-IT" sz="2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97FCBE4-DA99-3342-8ACC-08114436C8C1}"/>
              </a:ext>
            </a:extLst>
          </p:cNvPr>
          <p:cNvSpPr/>
          <p:nvPr/>
        </p:nvSpPr>
        <p:spPr>
          <a:xfrm>
            <a:off x="0" y="1202952"/>
            <a:ext cx="51668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 previous indirect experiment using the THM has observed three resonances in the energy regions below </a:t>
            </a: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baseline="-25000" dirty="0"/>
              <a:t> </a:t>
            </a:r>
            <a:r>
              <a:rPr lang="en-US" sz="1600" dirty="0"/>
              <a:t>~450 </a:t>
            </a:r>
            <a:r>
              <a:rPr lang="en-US" sz="1600" dirty="0" err="1"/>
              <a:t>keV</a:t>
            </a:r>
            <a:r>
              <a:rPr lang="en-US" sz="1600" dirty="0"/>
              <a:t> implying a significant increase in the reaction rate.</a:t>
            </a:r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A new </a:t>
            </a:r>
            <a:r>
              <a:rPr lang="en-US" sz="1600" dirty="0"/>
              <a:t>experiment has been performed to verify the measured TH astrophysical factor and to perform more accurate spectroscopy of the involved resonances.</a:t>
            </a:r>
            <a:endParaRPr lang="it-IT" sz="16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2533DB-A6F0-ED40-BB4B-21D719318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-78740"/>
            <a:ext cx="4017423" cy="31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9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magine 5" descr="Immagine 5"/>
          <p:cNvPicPr>
            <a:picLocks noChangeAspect="1"/>
          </p:cNvPicPr>
          <p:nvPr/>
        </p:nvPicPr>
        <p:blipFill>
          <a:blip r:embed="rId3"/>
          <a:srcRect l="7951" t="14030" r="3848" b="8990"/>
          <a:stretch>
            <a:fillRect/>
          </a:stretch>
        </p:blipFill>
        <p:spPr>
          <a:xfrm>
            <a:off x="4130854" y="638230"/>
            <a:ext cx="4958364" cy="2877684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Text Box 4"/>
          <p:cNvSpPr txBox="1"/>
          <p:nvPr/>
        </p:nvSpPr>
        <p:spPr>
          <a:xfrm>
            <a:off x="302776" y="1199799"/>
            <a:ext cx="4211638" cy="194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/>
              <a:buChar char="✓"/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Comic Sans MS" panose="030F0902030302020204" pitchFamily="66" charset="0"/>
              </a:rPr>
              <a:t>19</a:t>
            </a:r>
            <a:r>
              <a:rPr sz="2000" baseline="0" dirty="0">
                <a:latin typeface="Comic Sans MS" panose="030F0902030302020204" pitchFamily="66" charset="0"/>
              </a:rPr>
              <a:t>F(α,p)</a:t>
            </a:r>
            <a:r>
              <a:rPr sz="2000" dirty="0">
                <a:latin typeface="Comic Sans MS" panose="030F0902030302020204" pitchFamily="66" charset="0"/>
              </a:rPr>
              <a:t>22</a:t>
            </a:r>
            <a:r>
              <a:rPr sz="2000" baseline="0" dirty="0">
                <a:latin typeface="Comic Sans MS" panose="030F0902030302020204" pitchFamily="66" charset="0"/>
              </a:rPr>
              <a:t>Ne was studied using Trojan Horse Method applied to </a:t>
            </a:r>
            <a:r>
              <a:rPr sz="2000" dirty="0">
                <a:latin typeface="Comic Sans MS" panose="030F0902030302020204" pitchFamily="66" charset="0"/>
              </a:rPr>
              <a:t>6</a:t>
            </a:r>
            <a:r>
              <a:rPr sz="2000" baseline="0" dirty="0">
                <a:latin typeface="Comic Sans MS" panose="030F0902030302020204" pitchFamily="66" charset="0"/>
              </a:rPr>
              <a:t>Li(</a:t>
            </a:r>
            <a:r>
              <a:rPr sz="2000" dirty="0">
                <a:latin typeface="Comic Sans MS" panose="030F0902030302020204" pitchFamily="66" charset="0"/>
              </a:rPr>
              <a:t>19</a:t>
            </a:r>
            <a:r>
              <a:rPr sz="2000" baseline="0" dirty="0">
                <a:latin typeface="Comic Sans MS" panose="030F0902030302020204" pitchFamily="66" charset="0"/>
              </a:rPr>
              <a:t>F,p</a:t>
            </a:r>
            <a:r>
              <a:rPr sz="2000" dirty="0">
                <a:latin typeface="Comic Sans MS" panose="030F0902030302020204" pitchFamily="66" charset="0"/>
              </a:rPr>
              <a:t>22</a:t>
            </a:r>
            <a:r>
              <a:rPr sz="2000" baseline="0" dirty="0">
                <a:latin typeface="Comic Sans MS" panose="030F0902030302020204" pitchFamily="66" charset="0"/>
              </a:rPr>
              <a:t>Ne)d</a:t>
            </a:r>
            <a:endParaRPr sz="2000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✓"/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Comic Sans MS" panose="030F0902030302020204" pitchFamily="66" charset="0"/>
              </a:rPr>
              <a:t>V</a:t>
            </a:r>
            <a:r>
              <a:rPr sz="2000" baseline="-25000" dirty="0">
                <a:latin typeface="Comic Sans MS" panose="030F0902030302020204" pitchFamily="66" charset="0"/>
              </a:rPr>
              <a:t>coul</a:t>
            </a:r>
            <a:r>
              <a:rPr sz="2000" dirty="0">
                <a:latin typeface="Comic Sans MS" panose="030F0902030302020204" pitchFamily="66" charset="0"/>
              </a:rPr>
              <a:t>=5.41 MeV</a:t>
            </a:r>
            <a:endParaRPr sz="2000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✓"/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Comic Sans MS" panose="030F0902030302020204" pitchFamily="66" charset="0"/>
              </a:rPr>
              <a:t>6</a:t>
            </a:r>
            <a:r>
              <a:rPr sz="2000" baseline="0" dirty="0">
                <a:latin typeface="Comic Sans MS" panose="030F0902030302020204" pitchFamily="66" charset="0"/>
              </a:rPr>
              <a:t>Li has a cluster structure α+d, E</a:t>
            </a:r>
            <a:r>
              <a:rPr sz="2000" baseline="-25000" dirty="0">
                <a:latin typeface="Comic Sans MS" panose="030F0902030302020204" pitchFamily="66" charset="0"/>
              </a:rPr>
              <a:t>B</a:t>
            </a:r>
            <a:r>
              <a:rPr sz="2000" baseline="0" dirty="0">
                <a:latin typeface="Comic Sans MS" panose="030F0902030302020204" pitchFamily="66" charset="0"/>
              </a:rPr>
              <a:t>=1.47 MeV</a:t>
            </a:r>
          </a:p>
        </p:txBody>
      </p:sp>
      <p:sp>
        <p:nvSpPr>
          <p:cNvPr id="622" name="Text Box 1"/>
          <p:cNvSpPr txBox="1"/>
          <p:nvPr/>
        </p:nvSpPr>
        <p:spPr>
          <a:xfrm>
            <a:off x="241176" y="-99392"/>
            <a:ext cx="8867328" cy="113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19</a:t>
            </a:r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F(a</a:t>
            </a:r>
            <a:r>
              <a:rPr lang="el-GR" dirty="0">
                <a:solidFill>
                  <a:srgbClr val="FF0000"/>
                </a:solidFill>
                <a:latin typeface="Comic Sans MS" panose="030F0902030302020204" pitchFamily="66" charset="0"/>
              </a:rPr>
              <a:t>,</a:t>
            </a:r>
            <a:r>
              <a:rPr lang="it-IT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)</a:t>
            </a:r>
            <a:r>
              <a:rPr lang="it-IT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22</a:t>
            </a:r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Ne </a:t>
            </a:r>
          </a:p>
          <a:p>
            <a:r>
              <a:rPr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Experimental </a:t>
            </a:r>
            <a:r>
              <a:rPr lang="it-IT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THM </a:t>
            </a:r>
            <a:r>
              <a:rPr lang="it-IT" sz="2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approach</a:t>
            </a:r>
            <a:endParaRPr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624" name="Text Box 5"/>
          <p:cNvSpPr txBox="1"/>
          <p:nvPr/>
        </p:nvSpPr>
        <p:spPr>
          <a:xfrm>
            <a:off x="4681538" y="3912182"/>
            <a:ext cx="4407680" cy="194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/>
          <a:p>
            <a:pPr marL="342900" indent="-342900">
              <a:buSzPct val="100000"/>
              <a:buFont typeface="Arial"/>
              <a:buChar char="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Comic Sans MS" panose="030F0902030302020204" pitchFamily="66" charset="0"/>
              </a:rPr>
              <a:t>Experiment @ Rudjer Boskovic Institute</a:t>
            </a:r>
            <a:endParaRPr lang="it-IT" sz="2000" dirty="0">
              <a:latin typeface="Comic Sans MS" panose="030F0902030302020204" pitchFamily="66" charset="0"/>
            </a:endParaRPr>
          </a:p>
          <a:p>
            <a:pPr marL="342900" indent="-342900">
              <a:buSzPct val="100000"/>
              <a:buFont typeface="Arial"/>
              <a:buChar char="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baseline="30000" dirty="0">
                <a:latin typeface="Comic Sans MS" panose="030F0902030302020204" pitchFamily="66" charset="0"/>
              </a:rPr>
              <a:t>6</a:t>
            </a:r>
            <a:r>
              <a:rPr sz="2000" dirty="0">
                <a:latin typeface="Comic Sans MS" panose="030F0902030302020204" pitchFamily="66" charset="0"/>
              </a:rPr>
              <a:t>Li beam, E</a:t>
            </a:r>
            <a:r>
              <a:rPr sz="2000" baseline="-25000" dirty="0">
                <a:latin typeface="Comic Sans MS" panose="030F0902030302020204" pitchFamily="66" charset="0"/>
              </a:rPr>
              <a:t>beam</a:t>
            </a:r>
            <a:r>
              <a:rPr sz="2000" dirty="0">
                <a:latin typeface="Comic Sans MS" panose="030F0902030302020204" pitchFamily="66" charset="0"/>
              </a:rPr>
              <a:t>=6 MeV (i=5nA)</a:t>
            </a:r>
            <a:endParaRPr sz="2000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Comic Sans MS" panose="030F0902030302020204" pitchFamily="66" charset="0"/>
              </a:rPr>
              <a:t>Target </a:t>
            </a:r>
            <a:r>
              <a:rPr sz="2000" baseline="30000" dirty="0">
                <a:latin typeface="Comic Sans MS" panose="030F0902030302020204" pitchFamily="66" charset="0"/>
              </a:rPr>
              <a:t>7</a:t>
            </a:r>
            <a:r>
              <a:rPr sz="2000" dirty="0">
                <a:latin typeface="Comic Sans MS" panose="030F0902030302020204" pitchFamily="66" charset="0"/>
              </a:rPr>
              <a:t>LiF 100 μg/cm</a:t>
            </a:r>
            <a:r>
              <a:rPr sz="2000" baseline="30000" dirty="0">
                <a:latin typeface="Comic Sans MS" panose="030F0902030302020204" pitchFamily="66" charset="0"/>
              </a:rPr>
              <a:t>2 </a:t>
            </a:r>
            <a:endParaRPr sz="2000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Comic Sans MS" panose="030F0902030302020204" pitchFamily="66" charset="0"/>
              </a:rPr>
              <a:t>Two ΔE-E telescopes (ΔE</a:t>
            </a:r>
            <a:r>
              <a:rPr lang="it-IT" sz="2000" dirty="0">
                <a:latin typeface="Comic Sans MS" panose="030F0902030302020204" pitchFamily="66" charset="0"/>
              </a:rPr>
              <a:t> </a:t>
            </a:r>
            <a:r>
              <a:rPr sz="2000" dirty="0">
                <a:latin typeface="Comic Sans MS" panose="030F0902030302020204" pitchFamily="66" charset="0"/>
              </a:rPr>
              <a:t>9</a:t>
            </a:r>
            <a:r>
              <a:rPr lang="it-IT" sz="2000" dirty="0">
                <a:latin typeface="Comic Sans MS" panose="030F0902030302020204" pitchFamily="66" charset="0"/>
              </a:rPr>
              <a:t> </a:t>
            </a:r>
            <a:r>
              <a:rPr lang="el-GR" sz="2000" dirty="0"/>
              <a:t>μ</a:t>
            </a:r>
            <a:r>
              <a:rPr lang="it-IT" sz="2000" dirty="0">
                <a:latin typeface="Comic Sans MS" panose="030F0902030302020204" pitchFamily="66" charset="0"/>
              </a:rPr>
              <a:t>m,</a:t>
            </a:r>
            <a:r>
              <a:rPr sz="2000" dirty="0">
                <a:latin typeface="Comic Sans MS" panose="030F0902030302020204" pitchFamily="66" charset="0"/>
              </a:rPr>
              <a:t> </a:t>
            </a:r>
            <a:r>
              <a:rPr lang="it-IT" sz="2000" dirty="0">
                <a:latin typeface="Comic Sans MS" panose="030F0902030302020204" pitchFamily="66" charset="0"/>
              </a:rPr>
              <a:t>  </a:t>
            </a:r>
            <a:r>
              <a:rPr sz="2000" dirty="0">
                <a:latin typeface="Comic Sans MS" panose="030F0902030302020204" pitchFamily="66" charset="0"/>
              </a:rPr>
              <a:t>E 500 </a:t>
            </a:r>
            <a:r>
              <a:rPr lang="el-GR" sz="2000" dirty="0"/>
              <a:t>μ</a:t>
            </a:r>
            <a:r>
              <a:rPr lang="it-IT" sz="2000" dirty="0">
                <a:latin typeface="Comic Sans MS" panose="030F0902030302020204" pitchFamily="66" charset="0"/>
              </a:rPr>
              <a:t>m</a:t>
            </a:r>
            <a:r>
              <a:rPr sz="2000" dirty="0">
                <a:latin typeface="Comic Sans MS" panose="030F0902030302020204" pitchFamily="66" charset="0"/>
              </a:rPr>
              <a:t>)</a:t>
            </a:r>
            <a:r>
              <a:rPr lang="it-IT" sz="2000" dirty="0">
                <a:latin typeface="Comic Sans MS" panose="030F0902030302020204" pitchFamily="66" charset="0"/>
              </a:rPr>
              <a:t> + 3 </a:t>
            </a:r>
            <a:r>
              <a:rPr lang="it-IT" sz="2000" dirty="0" err="1">
                <a:latin typeface="Comic Sans MS" panose="030F0902030302020204" pitchFamily="66" charset="0"/>
              </a:rPr>
              <a:t>PSDs</a:t>
            </a:r>
            <a:r>
              <a:rPr lang="it-IT" sz="2000" dirty="0">
                <a:latin typeface="Comic Sans MS" panose="030F0902030302020204" pitchFamily="66" charset="0"/>
              </a:rPr>
              <a:t> (</a:t>
            </a:r>
            <a:r>
              <a:rPr lang="el-GR" sz="2000" dirty="0"/>
              <a:t>500 μm</a:t>
            </a:r>
            <a:r>
              <a:rPr lang="it-IT" sz="2000" dirty="0">
                <a:latin typeface="Comic Sans MS" panose="030F0902030302020204" pitchFamily="66" charset="0"/>
              </a:rPr>
              <a:t>)</a:t>
            </a:r>
            <a:endParaRPr sz="2000" dirty="0">
              <a:latin typeface="Comic Sans MS" panose="030F0902030302020204" pitchFamily="66" charset="0"/>
            </a:endParaRPr>
          </a:p>
        </p:txBody>
      </p:sp>
      <p:pic>
        <p:nvPicPr>
          <p:cNvPr id="620" name="Immagine 4" descr="Immagine 4"/>
          <p:cNvPicPr>
            <a:picLocks noChangeAspect="1"/>
          </p:cNvPicPr>
          <p:nvPr/>
        </p:nvPicPr>
        <p:blipFill rotWithShape="1">
          <a:blip r:embed="rId4"/>
          <a:srcRect l="4613" r="2339"/>
          <a:stretch/>
        </p:blipFill>
        <p:spPr>
          <a:xfrm>
            <a:off x="90276" y="3291035"/>
            <a:ext cx="4636638" cy="31834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20872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 Box 1"/>
          <p:cNvSpPr txBox="1"/>
          <p:nvPr/>
        </p:nvSpPr>
        <p:spPr>
          <a:xfrm>
            <a:off x="457200" y="288026"/>
            <a:ext cx="8229600" cy="6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Channel Selection</a:t>
            </a:r>
          </a:p>
        </p:txBody>
      </p:sp>
      <p:sp>
        <p:nvSpPr>
          <p:cNvPr id="629" name="Text Box 1"/>
          <p:cNvSpPr txBox="1"/>
          <p:nvPr/>
        </p:nvSpPr>
        <p:spPr>
          <a:xfrm>
            <a:off x="3829951" y="6150850"/>
            <a:ext cx="5141220" cy="71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Q</a:t>
            </a:r>
            <a:r>
              <a:rPr baseline="-25000" dirty="0"/>
              <a:t>value</a:t>
            </a:r>
            <a:r>
              <a:rPr dirty="0"/>
              <a:t>- </a:t>
            </a:r>
            <a:r>
              <a:rPr lang="it-IT" dirty="0"/>
              <a:t>k</a:t>
            </a:r>
            <a:r>
              <a:rPr dirty="0"/>
              <a:t>inematical variable are indipendent from each other </a:t>
            </a:r>
          </a:p>
        </p:txBody>
      </p:sp>
      <p:pic>
        <p:nvPicPr>
          <p:cNvPr id="630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4222" r="12876" b="5193"/>
          <a:stretch/>
        </p:blipFill>
        <p:spPr>
          <a:xfrm>
            <a:off x="4314005" y="934345"/>
            <a:ext cx="4372796" cy="5202321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Text Box 3"/>
          <p:cNvSpPr txBox="1"/>
          <p:nvPr/>
        </p:nvSpPr>
        <p:spPr>
          <a:xfrm>
            <a:off x="3829951" y="6147602"/>
            <a:ext cx="5219404" cy="7100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Q</a:t>
            </a:r>
            <a:r>
              <a:rPr sz="2000" baseline="-25000" dirty="0"/>
              <a:t>value</a:t>
            </a:r>
            <a:r>
              <a:rPr sz="2000" dirty="0"/>
              <a:t> after selection. In blue a Gaussian fit, with centroid at 0.19 and σ=0.16 MeV</a:t>
            </a:r>
          </a:p>
        </p:txBody>
      </p:sp>
      <p:pic>
        <p:nvPicPr>
          <p:cNvPr id="63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" y="908050"/>
            <a:ext cx="4135023" cy="273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pasted-image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3275" r="3056"/>
          <a:stretch/>
        </p:blipFill>
        <p:spPr>
          <a:xfrm>
            <a:off x="0" y="3719422"/>
            <a:ext cx="3719081" cy="313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b="2732"/>
          <a:stretch/>
        </p:blipFill>
        <p:spPr>
          <a:xfrm>
            <a:off x="14848" y="3644900"/>
            <a:ext cx="3800255" cy="3213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/>
          <p:cNvSpPr txBox="1"/>
          <p:nvPr/>
        </p:nvSpPr>
        <p:spPr>
          <a:xfrm>
            <a:off x="733647" y="2402398"/>
            <a:ext cx="531627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imes New Roman"/>
              </a:rPr>
              <a:t>Z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imes New Roman"/>
              </a:rPr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18209629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99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9"/>
                            </p:stCondLst>
                            <p:childTnLst>
                              <p:par>
                                <p:cTn id="3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499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" grpId="0" animBg="1" advAuto="0"/>
      <p:bldP spid="630" grpId="0" animBg="1" advAuto="0"/>
      <p:bldP spid="631" grpId="0" animBg="1" advAuto="0"/>
      <p:bldP spid="632" grpId="0" animBg="1" advAuto="0"/>
      <p:bldP spid="633" grpId="0" animBg="1" advAuto="0"/>
      <p:bldP spid="634" grpId="0" animBg="1" advAuto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 Box 1"/>
          <p:cNvSpPr txBox="1"/>
          <p:nvPr/>
        </p:nvSpPr>
        <p:spPr>
          <a:xfrm>
            <a:off x="461169" y="354372"/>
            <a:ext cx="8229600" cy="586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 anchor="ctr">
            <a:spAutoFit/>
          </a:bodyPr>
          <a:lstStyle>
            <a:lvl1pPr algn="ctr">
              <a:lnSpc>
                <a:spcPct val="80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Quasi-free </a:t>
            </a:r>
            <a:r>
              <a:rPr lang="it-IT" sz="4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  <a:r>
              <a:rPr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election</a:t>
            </a:r>
          </a:p>
        </p:txBody>
      </p:sp>
      <p:sp>
        <p:nvSpPr>
          <p:cNvPr id="637" name="Text Box 2"/>
          <p:cNvSpPr txBox="1"/>
          <p:nvPr/>
        </p:nvSpPr>
        <p:spPr>
          <a:xfrm>
            <a:off x="7938" y="1196974"/>
            <a:ext cx="9136062" cy="710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Deuter</a:t>
            </a:r>
            <a:r>
              <a:rPr lang="it-IT" dirty="0"/>
              <a:t>on</a:t>
            </a:r>
            <a:r>
              <a:rPr dirty="0"/>
              <a:t> momentum distribution inside </a:t>
            </a:r>
            <a:r>
              <a:rPr baseline="30000" dirty="0"/>
              <a:t>6</a:t>
            </a:r>
            <a:r>
              <a:rPr dirty="0"/>
              <a:t>Li follows the square modul</a:t>
            </a:r>
            <a:r>
              <a:rPr lang="it-IT" dirty="0"/>
              <a:t>us</a:t>
            </a:r>
            <a:r>
              <a:rPr dirty="0"/>
              <a:t> of a Hankel function </a:t>
            </a:r>
            <a:r>
              <a:rPr lang="it-IT" dirty="0"/>
              <a:t>(green line) </a:t>
            </a:r>
            <a:r>
              <a:rPr dirty="0"/>
              <a:t>[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dirty="0" err="1"/>
              <a:t>Pizzone</a:t>
            </a:r>
            <a:r>
              <a:rPr dirty="0"/>
              <a:t> et al., 2009 Phys</a:t>
            </a:r>
            <a:r>
              <a:rPr lang="it-IT" dirty="0"/>
              <a:t>. </a:t>
            </a:r>
            <a:r>
              <a:rPr dirty="0"/>
              <a:t>Rev</a:t>
            </a:r>
            <a:r>
              <a:rPr lang="it-IT" dirty="0"/>
              <a:t>.</a:t>
            </a:r>
            <a:r>
              <a:rPr dirty="0"/>
              <a:t> C, 80]:</a:t>
            </a:r>
          </a:p>
        </p:txBody>
      </p:sp>
      <p:pic>
        <p:nvPicPr>
          <p:cNvPr id="639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10386" r="24805" b="1746"/>
          <a:stretch/>
        </p:blipFill>
        <p:spPr>
          <a:xfrm>
            <a:off x="4694238" y="1960231"/>
            <a:ext cx="4449763" cy="4897769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Text Box 9"/>
          <p:cNvSpPr txBox="1"/>
          <p:nvPr/>
        </p:nvSpPr>
        <p:spPr>
          <a:xfrm>
            <a:off x="1169952" y="2506006"/>
            <a:ext cx="2501900" cy="40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W(q</a:t>
            </a:r>
            <a:r>
              <a:rPr baseline="-25000" dirty="0"/>
              <a:t>t</a:t>
            </a:r>
            <a:r>
              <a:rPr dirty="0"/>
              <a:t>)</a:t>
            </a:r>
            <a:r>
              <a:rPr lang="it-IT" dirty="0"/>
              <a:t> </a:t>
            </a:r>
            <a:r>
              <a:rPr dirty="0"/>
              <a:t>≈</a:t>
            </a:r>
            <a:r>
              <a:rPr lang="it-IT" dirty="0"/>
              <a:t> </a:t>
            </a:r>
            <a:r>
              <a:rPr dirty="0"/>
              <a:t>53</a:t>
            </a:r>
            <a:r>
              <a:rPr lang="it-IT" dirty="0"/>
              <a:t> ±</a:t>
            </a:r>
            <a:r>
              <a:rPr dirty="0"/>
              <a:t> </a:t>
            </a:r>
            <a:r>
              <a:rPr lang="it-IT" dirty="0"/>
              <a:t>7 </a:t>
            </a:r>
            <a:r>
              <a:rPr dirty="0"/>
              <a:t>MeV/c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15497" y="1993345"/>
            <a:ext cx="490044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Times New Roman"/>
              </a:rPr>
              <a:t>In this case the FWHM,</a:t>
            </a:r>
            <a:r>
              <a:rPr kumimoji="0" lang="it-IT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Times New Roman"/>
              </a:rPr>
              <a:t> W(q</a:t>
            </a:r>
            <a:r>
              <a:rPr kumimoji="0" lang="it-IT" sz="20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Times New Roman"/>
              </a:rPr>
              <a:t>t</a:t>
            </a:r>
            <a:r>
              <a:rPr kumimoji="0" lang="it-IT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Times New Roman"/>
              </a:rPr>
              <a:t>), is equal to 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Times New Roman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CAB9D20-36DA-E545-AB0B-7E748E4DB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6" y="3020849"/>
            <a:ext cx="4472783" cy="302209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3AB709-97D1-EB43-8E7D-7A66D6C16C5B}"/>
              </a:ext>
            </a:extLst>
          </p:cNvPr>
          <p:cNvSpPr txBox="1"/>
          <p:nvPr/>
        </p:nvSpPr>
        <p:spPr>
          <a:xfrm>
            <a:off x="45721" y="6208677"/>
            <a:ext cx="5479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Trend with </a:t>
            </a:r>
            <a:r>
              <a:rPr lang="it-IT" dirty="0" err="1"/>
              <a:t>transferred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0053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 Box 1"/>
          <p:cNvSpPr txBox="1"/>
          <p:nvPr/>
        </p:nvSpPr>
        <p:spPr>
          <a:xfrm>
            <a:off x="457200" y="291563"/>
            <a:ext cx="822960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Ang</a:t>
            </a:r>
            <a:r>
              <a:rPr lang="it-IT" sz="36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ular</a:t>
            </a:r>
            <a:r>
              <a:rPr lang="it-IT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 Distribution</a:t>
            </a:r>
            <a:endParaRPr sz="36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663" name="Text Box 2"/>
          <p:cNvSpPr txBox="1"/>
          <p:nvPr/>
        </p:nvSpPr>
        <p:spPr>
          <a:xfrm>
            <a:off x="145642" y="1157067"/>
            <a:ext cx="4385967" cy="101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The experimental set-up allows to obtain data between 120°</a:t>
            </a:r>
            <a:r>
              <a:rPr lang="it-IT" dirty="0"/>
              <a:t> </a:t>
            </a:r>
            <a:r>
              <a:rPr dirty="0"/>
              <a:t>and 160°</a:t>
            </a:r>
            <a:r>
              <a:rPr lang="it-IT" dirty="0"/>
              <a:t> </a:t>
            </a:r>
            <a:r>
              <a:rPr dirty="0"/>
              <a:t>in the C.M. system</a:t>
            </a:r>
          </a:p>
        </p:txBody>
      </p:sp>
      <p:sp>
        <p:nvSpPr>
          <p:cNvPr id="664" name="Text Box 4"/>
          <p:cNvSpPr txBox="1"/>
          <p:nvPr/>
        </p:nvSpPr>
        <p:spPr>
          <a:xfrm>
            <a:off x="368475" y="3116541"/>
            <a:ext cx="4019550" cy="27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[Slaus  et al, 1977, Nuc</a:t>
            </a:r>
            <a:r>
              <a:rPr lang="it-IT" sz="1200" dirty="0"/>
              <a:t>l.</a:t>
            </a:r>
            <a:r>
              <a:rPr sz="1200" dirty="0"/>
              <a:t> Phys</a:t>
            </a:r>
            <a:r>
              <a:rPr lang="it-IT" sz="1200" dirty="0"/>
              <a:t>.</a:t>
            </a:r>
            <a:r>
              <a:rPr sz="1200" dirty="0"/>
              <a:t> A, 286]</a:t>
            </a:r>
          </a:p>
        </p:txBody>
      </p:sp>
      <p:sp>
        <p:nvSpPr>
          <p:cNvPr id="665" name="Text Box 5"/>
          <p:cNvSpPr txBox="1"/>
          <p:nvPr/>
        </p:nvSpPr>
        <p:spPr>
          <a:xfrm>
            <a:off x="-2820" y="4030741"/>
            <a:ext cx="4830395" cy="710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Now it is possible to proce</a:t>
            </a:r>
            <a:r>
              <a:rPr lang="it-IT" dirty="0"/>
              <a:t>e</a:t>
            </a:r>
            <a:r>
              <a:rPr dirty="0"/>
              <a:t>d with angular integration</a:t>
            </a:r>
          </a:p>
        </p:txBody>
      </p:sp>
      <p:sp>
        <p:nvSpPr>
          <p:cNvPr id="667" name="Rettangolo 1"/>
          <p:cNvSpPr/>
          <p:nvPr/>
        </p:nvSpPr>
        <p:spPr>
          <a:xfrm>
            <a:off x="3851275" y="1925638"/>
            <a:ext cx="166688" cy="16827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 rot="16200000">
                <a:off x="4566870" y="3068609"/>
                <a:ext cx="1843069" cy="375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0" lang="it-IT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σ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kumimoji="0" lang="el-GR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kumimoji="0" lang="mr-IN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arb</m:t>
                          </m:r>
                          <m: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units</m:t>
                          </m:r>
                        </m:e>
                      </m:d>
                    </m:oMath>
                  </m:oMathPara>
                </a14:m>
                <a:endParaRPr kumimoji="0" lang="it-IT" sz="18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566870" y="3068609"/>
                <a:ext cx="1843069" cy="375039"/>
              </a:xfrm>
              <a:prstGeom prst="rect">
                <a:avLst/>
              </a:prstGeom>
              <a:blipFill rotWithShape="0">
                <a:blip r:embed="rId3"/>
                <a:stretch>
                  <a:fillRect l="-157377" r="-237705" b="-1390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6867810" y="6013157"/>
                <a:ext cx="1118063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C</m:t>
                          </m:r>
                          <m: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M</m:t>
                          </m:r>
                          <m: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.</m:t>
                          </m:r>
                        </m:sub>
                      </m:sSub>
                      <m:r>
                        <a:rPr kumimoji="0" lang="it-IT" sz="18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Times New Roman"/>
                        </a:rPr>
                        <m:t> </m:t>
                      </m:r>
                      <m:d>
                        <m:dPr>
                          <m:ctrlPr>
                            <a:rPr kumimoji="0" lang="mr-IN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it-IT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deg</m:t>
                          </m:r>
                        </m:e>
                      </m:d>
                    </m:oMath>
                  </m:oMathPara>
                </a14:m>
                <a:endParaRPr kumimoji="0" lang="it-IT" sz="18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endParaRPr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810" y="6013157"/>
                <a:ext cx="111806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372" t="-141304" b="-17826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-2819" y="2321270"/>
                <a:ext cx="4830395" cy="766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it-IT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C</m:t>
                          </m:r>
                          <m:r>
                            <a:rPr kumimoji="0" lang="it-IT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kumimoji="0" lang="it-IT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M</m:t>
                          </m:r>
                          <m:r>
                            <a:rPr kumimoji="0" lang="it-IT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.</m:t>
                          </m:r>
                        </m:sub>
                      </m:sSub>
                      <m:r>
                        <a:rPr kumimoji="0" lang="it-IT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it-IT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Times New Roman"/>
                        </a:rPr>
                        <m:t>arccos</m:t>
                      </m:r>
                      <m:f>
                        <m:fPr>
                          <m:ctrlPr>
                            <a:rPr kumimoji="0" lang="mr-IN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mr-IN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it-IT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sym typeface="Times New Roman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kumimoji="0" lang="it-IT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sym typeface="Times New Roman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it-IT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Times New Roman"/>
                            </a:rPr>
                            <m:t>•</m:t>
                          </m:r>
                          <m:d>
                            <m:dPr>
                              <m:ctrlPr>
                                <a:rPr lang="mr-I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charset="0"/>
                                    </a:rPr>
                                    <m:t>𝑁𝑒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hr-H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hr-H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i="1">
                                      <a:latin typeface="Cambria Math" charset="0"/>
                                    </a:rPr>
                                    <m:t>𝑁𝑒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2000" i="1">
                                      <a:latin typeface="Cambria Math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kumimoji="0" lang="it-IT" sz="20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19" y="2321270"/>
                <a:ext cx="4830395" cy="7661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16372" b="4907"/>
          <a:stretch/>
        </p:blipFill>
        <p:spPr>
          <a:xfrm>
            <a:off x="5709684" y="914400"/>
            <a:ext cx="3190476" cy="511479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577840" y="6330796"/>
            <a:ext cx="3322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buClr>
                <a:srgbClr val="D16349"/>
              </a:buClr>
              <a:buSzPct val="85000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sz="1400" dirty="0"/>
              <a:t>[Pizzone, D’Agata et al. 2017, </a:t>
            </a:r>
            <a:r>
              <a:rPr lang="it-IT" sz="1400" dirty="0" err="1"/>
              <a:t>Apj</a:t>
            </a:r>
            <a:r>
              <a:rPr lang="it-IT" sz="1400" dirty="0"/>
              <a:t>]</a:t>
            </a:r>
            <a:endParaRPr lang="it-IT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382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5" y="1403628"/>
            <a:ext cx="3965046" cy="2440605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Text Box 1"/>
          <p:cNvSpPr txBox="1"/>
          <p:nvPr/>
        </p:nvSpPr>
        <p:spPr>
          <a:xfrm>
            <a:off x="457199" y="59451"/>
            <a:ext cx="82296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Cross section</a:t>
            </a:r>
          </a:p>
        </p:txBody>
      </p:sp>
      <p:pic>
        <p:nvPicPr>
          <p:cNvPr id="67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94" y="1328574"/>
            <a:ext cx="2987824" cy="30466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54BDF9-385D-0B49-BA3D-4909F02840C7}"/>
              </a:ext>
            </a:extLst>
          </p:cNvPr>
          <p:cNvSpPr txBox="1"/>
          <p:nvPr/>
        </p:nvSpPr>
        <p:spPr>
          <a:xfrm>
            <a:off x="111618" y="620688"/>
            <a:ext cx="903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Using the </a:t>
            </a:r>
            <a:r>
              <a:rPr lang="it-IT" sz="2000" dirty="0" err="1"/>
              <a:t>modified</a:t>
            </a:r>
            <a:r>
              <a:rPr lang="it-IT" sz="2000" dirty="0"/>
              <a:t> </a:t>
            </a:r>
            <a:r>
              <a:rPr lang="it-IT" sz="2000" dirty="0" err="1"/>
              <a:t>R</a:t>
            </a:r>
            <a:r>
              <a:rPr lang="it-IT" sz="2000" dirty="0"/>
              <a:t>-Matrix </a:t>
            </a:r>
            <a:r>
              <a:rPr lang="it-IT" sz="2000" dirty="0" err="1"/>
              <a:t>approach</a:t>
            </a:r>
            <a:r>
              <a:rPr lang="it-IT" sz="2000" dirty="0"/>
              <a:t> </a:t>
            </a:r>
            <a:r>
              <a:rPr lang="it-IT" sz="2000" dirty="0" err="1"/>
              <a:t>we</a:t>
            </a:r>
            <a:r>
              <a:rPr lang="it-IT" sz="2000" dirty="0"/>
              <a:t> are </a:t>
            </a:r>
            <a:r>
              <a:rPr lang="it-IT" sz="2000" dirty="0" err="1"/>
              <a:t>able</a:t>
            </a:r>
            <a:r>
              <a:rPr lang="it-IT" sz="2000" dirty="0"/>
              <a:t> to </a:t>
            </a:r>
          </a:p>
          <a:p>
            <a:r>
              <a:rPr lang="it-IT" sz="2000" dirty="0" err="1"/>
              <a:t>Retrieve</a:t>
            </a:r>
            <a:r>
              <a:rPr lang="it-IT" sz="2000" dirty="0"/>
              <a:t> the </a:t>
            </a:r>
            <a:r>
              <a:rPr lang="it-IT" sz="2000" dirty="0" err="1"/>
              <a:t>binary</a:t>
            </a:r>
            <a:r>
              <a:rPr lang="it-IT" sz="2000" dirty="0"/>
              <a:t> cross </a:t>
            </a:r>
            <a:r>
              <a:rPr lang="it-IT" sz="2000" dirty="0" err="1"/>
              <a:t>section</a:t>
            </a:r>
            <a:r>
              <a:rPr lang="it-IT" sz="2000" dirty="0"/>
              <a:t> </a:t>
            </a:r>
            <a:r>
              <a:rPr lang="it-IT" sz="2000" dirty="0" err="1"/>
              <a:t>since</a:t>
            </a:r>
            <a:r>
              <a:rPr lang="it-IT" sz="2000" dirty="0"/>
              <a:t> the 3-body </a:t>
            </a:r>
            <a:r>
              <a:rPr lang="it-IT" sz="2000" dirty="0" err="1"/>
              <a:t>one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measured</a:t>
            </a:r>
            <a:r>
              <a:rPr lang="it-IT" sz="2000" dirty="0"/>
              <a:t>.</a:t>
            </a: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04E79275-2CEE-4D40-BDBA-933D0F81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" y="3843057"/>
            <a:ext cx="4254501" cy="295232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E4086B68-11C7-8B46-BA9B-4BDABD91A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184850"/>
              </p:ext>
            </p:extLst>
          </p:nvPr>
        </p:nvGraphicFramePr>
        <p:xfrm>
          <a:off x="5364086" y="4410311"/>
          <a:ext cx="2793683" cy="60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6" imgW="1181100" imgH="254000" progId="Equation.3">
                  <p:embed/>
                </p:oleObj>
              </mc:Choice>
              <mc:Fallback>
                <p:oleObj name="Equation" r:id="rId6" imgW="1181100" imgH="254000" progId="Equation.3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64086" y="4410311"/>
                        <a:ext cx="2793683" cy="600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A0F684-7C20-5347-A09D-B3E6ACC7F417}"/>
              </a:ext>
            </a:extLst>
          </p:cNvPr>
          <p:cNvSpPr txBox="1"/>
          <p:nvPr/>
        </p:nvSpPr>
        <p:spPr>
          <a:xfrm>
            <a:off x="4283969" y="5161475"/>
            <a:ext cx="471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Solid </a:t>
            </a:r>
            <a:r>
              <a:rPr lang="it-IT" sz="2000" dirty="0" err="1"/>
              <a:t>black</a:t>
            </a:r>
            <a:r>
              <a:rPr lang="it-IT" sz="2000" dirty="0"/>
              <a:t> </a:t>
            </a:r>
            <a:r>
              <a:rPr lang="it-IT" sz="2000" dirty="0" err="1"/>
              <a:t>extrapolation</a:t>
            </a:r>
            <a:r>
              <a:rPr lang="it-IT" sz="2000" dirty="0"/>
              <a:t> by </a:t>
            </a:r>
            <a:r>
              <a:rPr lang="it-IT" sz="2000" dirty="0" err="1"/>
              <a:t>Ugalde</a:t>
            </a:r>
            <a:r>
              <a:rPr lang="it-IT" sz="2000" dirty="0"/>
              <a:t>.</a:t>
            </a:r>
          </a:p>
          <a:p>
            <a:r>
              <a:rPr lang="it-IT" sz="2000" dirty="0"/>
              <a:t>Solid </a:t>
            </a:r>
            <a:r>
              <a:rPr lang="it-IT" sz="2000" dirty="0" err="1"/>
              <a:t>black</a:t>
            </a:r>
            <a:r>
              <a:rPr lang="it-IT" sz="2000" dirty="0"/>
              <a:t> </a:t>
            </a:r>
            <a:r>
              <a:rPr lang="it-IT" sz="2000" dirty="0" err="1"/>
              <a:t>points</a:t>
            </a:r>
            <a:r>
              <a:rPr lang="it-IT" sz="2000" dirty="0"/>
              <a:t> THM</a:t>
            </a:r>
          </a:p>
          <a:p>
            <a:r>
              <a:rPr lang="it-IT" sz="2000" dirty="0"/>
              <a:t>Pink </a:t>
            </a:r>
            <a:r>
              <a:rPr lang="it-IT" sz="2000" dirty="0" err="1"/>
              <a:t>shaded</a:t>
            </a:r>
            <a:r>
              <a:rPr lang="it-IT" sz="2000" dirty="0"/>
              <a:t> area R-Matrix </a:t>
            </a:r>
            <a:r>
              <a:rPr lang="it-IT" sz="2000" dirty="0" err="1"/>
              <a:t>fit</a:t>
            </a:r>
            <a:r>
              <a:rPr lang="it-IT" sz="2000" dirty="0"/>
              <a:t> + </a:t>
            </a:r>
            <a:r>
              <a:rPr lang="it-IT" sz="2000" dirty="0" err="1"/>
              <a:t>uncertainties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46375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30181" r="13520" b="30608"/>
          <a:stretch/>
        </p:blipFill>
        <p:spPr>
          <a:xfrm>
            <a:off x="4742360" y="1792935"/>
            <a:ext cx="4199484" cy="3470564"/>
          </a:xfrm>
          <a:prstGeom prst="rect">
            <a:avLst/>
          </a:prstGeom>
        </p:spPr>
      </p:pic>
      <p:sp>
        <p:nvSpPr>
          <p:cNvPr id="683" name="Text Box 1"/>
          <p:cNvSpPr txBox="1"/>
          <p:nvPr/>
        </p:nvSpPr>
        <p:spPr>
          <a:xfrm>
            <a:off x="405990" y="104341"/>
            <a:ext cx="822960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Reaction Rate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4511" y="5733256"/>
            <a:ext cx="8879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 Reaction rate inside the Gamow window at AGB temperatures </a:t>
            </a:r>
          </a:p>
          <a:p>
            <a:r>
              <a:rPr lang="en-US" sz="2000" dirty="0">
                <a:latin typeface="Arial"/>
                <a:cs typeface="Arial"/>
              </a:rPr>
              <a:t>(2•10</a:t>
            </a:r>
            <a:r>
              <a:rPr lang="en-US" sz="2000" baseline="30000" dirty="0">
                <a:latin typeface="Arial"/>
                <a:cs typeface="Arial"/>
              </a:rPr>
              <a:t>8</a:t>
            </a:r>
            <a:r>
              <a:rPr lang="en-US" sz="2000" dirty="0">
                <a:latin typeface="Arial"/>
                <a:cs typeface="Arial"/>
              </a:rPr>
              <a:t> K&lt; T &lt; 4•10</a:t>
            </a:r>
            <a:r>
              <a:rPr lang="en-US" sz="2000" baseline="30000" dirty="0">
                <a:latin typeface="Arial"/>
                <a:cs typeface="Arial"/>
              </a:rPr>
              <a:t>8</a:t>
            </a:r>
            <a:r>
              <a:rPr lang="en-US" sz="2000" dirty="0">
                <a:latin typeface="Arial"/>
                <a:cs typeface="Arial"/>
              </a:rPr>
              <a:t> K) </a:t>
            </a:r>
            <a:r>
              <a:rPr lang="en-US" sz="2000" dirty="0">
                <a:latin typeface="Arial"/>
                <a:cs typeface="Arial"/>
                <a:sym typeface="Wingdings" pitchFamily="2" charset="2"/>
              </a:rPr>
              <a:t> astrophysical implication under evaluation S. </a:t>
            </a:r>
            <a:r>
              <a:rPr lang="en-US" sz="2000" dirty="0" err="1">
                <a:latin typeface="Arial"/>
                <a:cs typeface="Arial"/>
                <a:sym typeface="Wingdings" pitchFamily="2" charset="2"/>
              </a:rPr>
              <a:t>Palmerini</a:t>
            </a:r>
            <a:r>
              <a:rPr lang="en-US" sz="2000" dirty="0">
                <a:latin typeface="Arial"/>
                <a:cs typeface="Arial"/>
                <a:sym typeface="Wingdings" pitchFamily="2" charset="2"/>
              </a:rPr>
              <a:t> @PG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t="33642" r="13761" b="26754"/>
          <a:stretch/>
        </p:blipFill>
        <p:spPr>
          <a:xfrm>
            <a:off x="114511" y="1796147"/>
            <a:ext cx="4489286" cy="3470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1366476" y="782696"/>
                <a:ext cx="6653040" cy="981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𝑅</m:t>
                      </m:r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𝑁</m:t>
                          </m:r>
                        </m:e>
                        <m:sub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𝑎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dPr>
                        <m:e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𝜎𝜈</m:t>
                          </m:r>
                        </m:e>
                      </m:d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=</m:t>
                      </m:r>
                      <m:sSup>
                        <m:sSupPr>
                          <m:ctrlP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mr-IN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mr-IN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kumimoji="0" lang="mr-IN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  <a:sym typeface="Times New Roman"/>
                                    </a:rPr>
                                    <m:t>𝜋𝜇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fPr>
                            <m:num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kumimoji="0" lang="mr-I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0" lang="mr-IN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mr-IN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  <m:t>𝑘𝑇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kumimoji="0" lang="mr-IN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nary>
                        <m:naryPr>
                          <m:ctrlPr>
                            <a:rPr kumimoji="0" lang="is-I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0</m:t>
                          </m:r>
                        </m:sub>
                        <m:sup>
                          <m:r>
                            <a:rPr kumimoji="0" lang="is-I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∞</m:t>
                          </m:r>
                        </m:sup>
                        <m:e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𝐸</m:t>
                          </m:r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𝜎</m:t>
                          </m:r>
                          <m:d>
                            <m:dPr>
                              <m:ctrlPr>
                                <a:rPr kumimoji="0" lang="mr-IN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  <a:sym typeface="Times New Roman"/>
                                </a:rPr>
                              </m:ctrlPr>
                            </m:d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Times New Roman"/>
                                </a:rPr>
                                <m:t>𝐸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mr-IN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  <a:sym typeface="Times New Roman"/>
                                </a:rPr>
                              </m:ctrlPr>
                            </m:sSup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Times New Roman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  <a:sym typeface="Times New Roman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  <a:sym typeface="Times New Roman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  <a:sym typeface="Times New Roman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Times New Roman"/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476" y="782696"/>
                <a:ext cx="6653040" cy="981423"/>
              </a:xfrm>
              <a:prstGeom prst="rect">
                <a:avLst/>
              </a:prstGeom>
              <a:blipFill>
                <a:blip r:embed="rId5"/>
                <a:stretch>
                  <a:fillRect l="-765" t="-144872" r="-382" b="-22179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0810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ext Box 1"/>
          <p:cNvSpPr txBox="1"/>
          <p:nvPr/>
        </p:nvSpPr>
        <p:spPr>
          <a:xfrm>
            <a:off x="457200" y="35002"/>
            <a:ext cx="822960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0000"/>
                </a:solidFill>
                <a:latin typeface="Comic Sans MS" panose="030F0902030302020204" pitchFamily="66" charset="0"/>
              </a:rPr>
              <a:t>Conclusions</a:t>
            </a:r>
          </a:p>
        </p:txBody>
      </p:sp>
      <p:sp>
        <p:nvSpPr>
          <p:cNvPr id="695" name="Text Box 2"/>
          <p:cNvSpPr txBox="1"/>
          <p:nvPr/>
        </p:nvSpPr>
        <p:spPr>
          <a:xfrm>
            <a:off x="281763" y="908720"/>
            <a:ext cx="8580474" cy="329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80975" indent="-180975">
              <a:spcBef>
                <a:spcPts val="500"/>
              </a:spcBef>
              <a:buClr>
                <a:srgbClr val="D16349"/>
              </a:buClr>
              <a:buSzPct val="85000"/>
              <a:buFont typeface="Arial"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200" dirty="0"/>
              <a:t>It was possible to study </a:t>
            </a:r>
            <a:r>
              <a:rPr sz="2200" baseline="30000" dirty="0"/>
              <a:t>19</a:t>
            </a:r>
            <a:r>
              <a:rPr sz="2200" dirty="0"/>
              <a:t>F(α,p)</a:t>
            </a:r>
            <a:r>
              <a:rPr sz="2200" baseline="30000" dirty="0"/>
              <a:t>22</a:t>
            </a:r>
            <a:r>
              <a:rPr sz="2200" dirty="0"/>
              <a:t>Ne reaction using </a:t>
            </a:r>
            <a:r>
              <a:rPr sz="2200" baseline="30000" dirty="0"/>
              <a:t>6</a:t>
            </a:r>
            <a:r>
              <a:rPr sz="2200" dirty="0"/>
              <a:t>Li(</a:t>
            </a:r>
            <a:r>
              <a:rPr sz="2200" baseline="30000" dirty="0"/>
              <a:t>19</a:t>
            </a:r>
            <a:r>
              <a:rPr sz="2200" dirty="0"/>
              <a:t>F,p</a:t>
            </a:r>
            <a:r>
              <a:rPr sz="2200" baseline="30000" dirty="0"/>
              <a:t>22</a:t>
            </a:r>
            <a:r>
              <a:rPr sz="2200" dirty="0"/>
              <a:t>Ne)d at astrophysical energies (</a:t>
            </a:r>
            <a:r>
              <a:rPr lang="it-IT" sz="2200" dirty="0"/>
              <a:t>0</a:t>
            </a:r>
            <a:r>
              <a:rPr sz="2200" dirty="0"/>
              <a:t>÷</a:t>
            </a:r>
            <a:r>
              <a:rPr lang="it-IT" sz="2200" dirty="0"/>
              <a:t>1</a:t>
            </a:r>
            <a:r>
              <a:rPr sz="2200" dirty="0"/>
              <a:t> </a:t>
            </a:r>
            <a:r>
              <a:rPr lang="it-IT" sz="2200" dirty="0"/>
              <a:t>M</a:t>
            </a:r>
            <a:r>
              <a:rPr sz="2200" dirty="0"/>
              <a:t>eV)</a:t>
            </a:r>
            <a:r>
              <a:rPr lang="it-IT" sz="2200" dirty="0"/>
              <a:t> [Pizzone, D’Agata et al. 2017, </a:t>
            </a:r>
            <a:r>
              <a:rPr lang="it-IT" sz="2200" dirty="0" err="1"/>
              <a:t>Apj</a:t>
            </a:r>
            <a:r>
              <a:rPr lang="it-IT" sz="2200" dirty="0"/>
              <a:t>]</a:t>
            </a:r>
            <a:endParaRPr sz="2200" dirty="0">
              <a:solidFill>
                <a:srgbClr val="FFFFFF"/>
              </a:solidFill>
            </a:endParaRPr>
          </a:p>
          <a:p>
            <a:pPr marL="180975" indent="-180975">
              <a:spcBef>
                <a:spcPts val="600"/>
              </a:spcBef>
              <a:buClr>
                <a:srgbClr val="D16349"/>
              </a:buClr>
              <a:buSzPct val="85000"/>
              <a:buFont typeface="Arial"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200" dirty="0"/>
              <a:t>Structures in the two-body cross</a:t>
            </a:r>
            <a:r>
              <a:rPr lang="it-IT" sz="2200" dirty="0"/>
              <a:t>-</a:t>
            </a:r>
            <a:r>
              <a:rPr sz="2200" dirty="0"/>
              <a:t>section </a:t>
            </a:r>
            <a:r>
              <a:rPr lang="it-IT" sz="2200" dirty="0" err="1"/>
              <a:t>corresponding</a:t>
            </a:r>
            <a:r>
              <a:rPr lang="it-IT" sz="2200" dirty="0"/>
              <a:t> to</a:t>
            </a:r>
            <a:r>
              <a:rPr sz="2200" dirty="0"/>
              <a:t> </a:t>
            </a:r>
            <a:r>
              <a:rPr sz="2200" baseline="30000" dirty="0"/>
              <a:t>23</a:t>
            </a:r>
            <a:r>
              <a:rPr sz="2200" dirty="0"/>
              <a:t>Na peaks were identified</a:t>
            </a:r>
            <a:r>
              <a:rPr lang="it-IT" sz="2200" dirty="0"/>
              <a:t> </a:t>
            </a:r>
          </a:p>
          <a:p>
            <a:pPr marL="180975" indent="-180975">
              <a:spcBef>
                <a:spcPts val="600"/>
              </a:spcBef>
              <a:buClr>
                <a:srgbClr val="D16349"/>
              </a:buClr>
              <a:buSzPct val="85000"/>
              <a:buFont typeface="Arial"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200" dirty="0"/>
              <a:t>For the fi</a:t>
            </a:r>
            <a:r>
              <a:rPr lang="it-IT" sz="2200" dirty="0" err="1"/>
              <a:t>r</a:t>
            </a:r>
            <a:r>
              <a:rPr sz="2200" dirty="0"/>
              <a:t>st time it was possible to obtain information about the cross</a:t>
            </a:r>
            <a:r>
              <a:rPr lang="it-IT" sz="2200" dirty="0"/>
              <a:t>-</a:t>
            </a:r>
            <a:r>
              <a:rPr sz="2200" dirty="0"/>
              <a:t>section, the S(E)-factor and the reaction rate of the reaction of interest at astrophysical energies</a:t>
            </a:r>
            <a:r>
              <a:rPr lang="it-IT" sz="2200" dirty="0"/>
              <a:t> [D’Agata, Pizzone et al., 2018 , </a:t>
            </a:r>
            <a:r>
              <a:rPr lang="it-IT" sz="2200" dirty="0" err="1"/>
              <a:t>Apj</a:t>
            </a:r>
            <a:r>
              <a:rPr lang="it-IT" sz="2200" dirty="0"/>
              <a:t>]</a:t>
            </a:r>
            <a:endParaRPr lang="it-IT" sz="2200" dirty="0">
              <a:solidFill>
                <a:srgbClr val="FFFF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B5716D5-22D1-6243-8D57-21E0AC9AE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482" y="4005064"/>
            <a:ext cx="1426468" cy="28529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3FA4465-3839-5440-910F-27E1320C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97" y="5075643"/>
            <a:ext cx="2952328" cy="12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1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755576" y="4464"/>
            <a:ext cx="7543800" cy="61622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+mj-cs"/>
              </a:rPr>
              <a:t>The </a:t>
            </a:r>
            <a:r>
              <a:rPr lang="en-US" sz="2400" b="1" u="sng" dirty="0" err="1">
                <a:solidFill>
                  <a:schemeClr val="tx1"/>
                </a:solidFill>
                <a:latin typeface="+mn-lt"/>
                <a:cs typeface="+mj-cs"/>
              </a:rPr>
              <a:t>AsFin</a:t>
            </a:r>
            <a:r>
              <a:rPr lang="en-US" sz="2400" b="1" u="sng" dirty="0">
                <a:solidFill>
                  <a:schemeClr val="tx1"/>
                </a:solidFill>
                <a:latin typeface="+mn-lt"/>
                <a:cs typeface="+mj-cs"/>
              </a:rPr>
              <a:t> Group</a:t>
            </a:r>
            <a:endParaRPr lang="en-US" sz="2400" b="1" dirty="0">
              <a:solidFill>
                <a:schemeClr val="tx1"/>
              </a:solidFill>
              <a:latin typeface="+mn-lt"/>
              <a:cs typeface="+mj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89995" y="590249"/>
            <a:ext cx="769842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533400" indent="-533400" algn="just">
              <a:spcBef>
                <a:spcPct val="50000"/>
              </a:spcBef>
              <a:defRPr/>
            </a:pPr>
            <a:r>
              <a:rPr lang="en-US" sz="1400" dirty="0">
                <a:latin typeface="+mn-lt"/>
                <a:cs typeface="Times New Roman" charset="0"/>
              </a:rPr>
              <a:t>	</a:t>
            </a:r>
            <a:r>
              <a:rPr lang="en-US" sz="1400" u="sng" dirty="0">
                <a:latin typeface="+mn-lt"/>
              </a:rPr>
              <a:t>@</a:t>
            </a:r>
            <a:r>
              <a:rPr lang="en-US" sz="1400" i="1" u="sng" dirty="0">
                <a:latin typeface="+mn-lt"/>
              </a:rPr>
              <a:t>Catania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>
                <a:latin typeface="+mn-lt"/>
                <a:cs typeface="Times New Roman" charset="0"/>
              </a:rPr>
              <a:t>C. </a:t>
            </a:r>
            <a:r>
              <a:rPr lang="en-US" sz="1400" dirty="0" err="1">
                <a:latin typeface="+mn-lt"/>
                <a:cs typeface="Times New Roman" charset="0"/>
              </a:rPr>
              <a:t>Spitaleri</a:t>
            </a:r>
            <a:r>
              <a:rPr lang="en-US" sz="1400" dirty="0">
                <a:latin typeface="+mn-lt"/>
                <a:cs typeface="Times New Roman" charset="0"/>
              </a:rPr>
              <a:t>, A. </a:t>
            </a:r>
            <a:r>
              <a:rPr lang="en-US" sz="1400" dirty="0" err="1">
                <a:latin typeface="+mn-lt"/>
                <a:cs typeface="Times New Roman" charset="0"/>
              </a:rPr>
              <a:t>Anzalone</a:t>
            </a:r>
            <a:r>
              <a:rPr lang="en-US" sz="1400" dirty="0">
                <a:latin typeface="+mn-lt"/>
                <a:cs typeface="Times New Roman" charset="0"/>
              </a:rPr>
              <a:t>, A. </a:t>
            </a:r>
            <a:r>
              <a:rPr lang="en-US" sz="1400" dirty="0" err="1">
                <a:latin typeface="+mn-lt"/>
                <a:cs typeface="Times New Roman" charset="0"/>
              </a:rPr>
              <a:t>Bonasera</a:t>
            </a:r>
            <a:r>
              <a:rPr lang="en-US" sz="1400" dirty="0">
                <a:latin typeface="+mn-lt"/>
                <a:cs typeface="Times New Roman" charset="0"/>
              </a:rPr>
              <a:t>, </a:t>
            </a:r>
            <a:r>
              <a:rPr lang="en-GB" sz="1400" dirty="0">
                <a:latin typeface="+mn-lt"/>
                <a:cs typeface="Times New Roman" charset="0"/>
              </a:rPr>
              <a:t>S. Cherubini</a:t>
            </a:r>
            <a:r>
              <a:rPr lang="en-US" sz="1400" dirty="0">
                <a:latin typeface="+mn-lt"/>
                <a:cs typeface="Times New Roman" charset="0"/>
              </a:rPr>
              <a:t>, G. </a:t>
            </a:r>
            <a:r>
              <a:rPr lang="en-US" sz="1400" dirty="0" err="1">
                <a:latin typeface="+mn-lt"/>
                <a:cs typeface="Times New Roman" charset="0"/>
              </a:rPr>
              <a:t>D’Agata</a:t>
            </a:r>
            <a:r>
              <a:rPr lang="en-US" sz="1400" dirty="0">
                <a:latin typeface="+mn-lt"/>
                <a:cs typeface="Times New Roman" charset="0"/>
              </a:rPr>
              <a:t>, A. di Pietro, P. </a:t>
            </a:r>
            <a:r>
              <a:rPr lang="en-US" sz="1400" dirty="0" err="1">
                <a:latin typeface="+mn-lt"/>
                <a:cs typeface="Times New Roman" charset="0"/>
              </a:rPr>
              <a:t>Figuera</a:t>
            </a:r>
            <a:r>
              <a:rPr lang="en-US" sz="1400" dirty="0">
                <a:latin typeface="+mn-lt"/>
                <a:cs typeface="Times New Roman" charset="0"/>
              </a:rPr>
              <a:t>, G.L. </a:t>
            </a:r>
            <a:r>
              <a:rPr lang="en-US" sz="1400" dirty="0" err="1">
                <a:latin typeface="+mn-lt"/>
                <a:cs typeface="Times New Roman" charset="0"/>
              </a:rPr>
              <a:t>Guardo</a:t>
            </a:r>
            <a:r>
              <a:rPr lang="en-US" sz="1400" dirty="0">
                <a:latin typeface="+mn-lt"/>
                <a:cs typeface="Times New Roman" charset="0"/>
              </a:rPr>
              <a:t>, M. </a:t>
            </a:r>
            <a:r>
              <a:rPr lang="en-US" sz="1400" dirty="0" err="1">
                <a:latin typeface="+mn-lt"/>
                <a:cs typeface="Times New Roman" charset="0"/>
              </a:rPr>
              <a:t>Gulino</a:t>
            </a:r>
            <a:r>
              <a:rPr lang="en-US" sz="1400" dirty="0">
                <a:latin typeface="+mn-lt"/>
                <a:cs typeface="Times New Roman" charset="0"/>
              </a:rPr>
              <a:t>, I. Indelicato, M. </a:t>
            </a:r>
            <a:r>
              <a:rPr lang="en-US" sz="1400" dirty="0" err="1">
                <a:latin typeface="+mn-lt"/>
                <a:cs typeface="Times New Roman" charset="0"/>
              </a:rPr>
              <a:t>Lattuada</a:t>
            </a:r>
            <a:r>
              <a:rPr lang="en-US" sz="1400" dirty="0">
                <a:latin typeface="+mn-lt"/>
                <a:cs typeface="Times New Roman" charset="0"/>
              </a:rPr>
              <a:t>, M. La </a:t>
            </a:r>
            <a:r>
              <a:rPr lang="en-US" sz="1400" dirty="0" err="1">
                <a:latin typeface="+mn-lt"/>
                <a:cs typeface="Times New Roman" charset="0"/>
              </a:rPr>
              <a:t>Cognata</a:t>
            </a:r>
            <a:r>
              <a:rPr lang="en-US" sz="1400" dirty="0">
                <a:latin typeface="+mn-lt"/>
                <a:cs typeface="Times New Roman" charset="0"/>
              </a:rPr>
              <a:t>, L. Lamia, G.G. </a:t>
            </a:r>
            <a:r>
              <a:rPr lang="en-US" sz="1400" dirty="0" err="1">
                <a:latin typeface="+mn-lt"/>
                <a:cs typeface="Times New Roman" charset="0"/>
              </a:rPr>
              <a:t>Rapisarda</a:t>
            </a:r>
            <a:r>
              <a:rPr lang="en-US" sz="1400" dirty="0">
                <a:latin typeface="+mn-lt"/>
                <a:cs typeface="Times New Roman" charset="0"/>
              </a:rPr>
              <a:t>, S. Romano, M.L. </a:t>
            </a:r>
            <a:r>
              <a:rPr lang="en-US" sz="1400" dirty="0" err="1">
                <a:latin typeface="+mn-lt"/>
                <a:cs typeface="Times New Roman" charset="0"/>
              </a:rPr>
              <a:t>Sergi</a:t>
            </a:r>
            <a:r>
              <a:rPr lang="en-US" sz="1400" dirty="0">
                <a:latin typeface="+mn-lt"/>
                <a:cs typeface="Times New Roman" charset="0"/>
              </a:rPr>
              <a:t>, R. Spartà, A. </a:t>
            </a:r>
            <a:r>
              <a:rPr lang="en-US" sz="1400" dirty="0" err="1">
                <a:latin typeface="+mn-lt"/>
                <a:cs typeface="Times New Roman" charset="0"/>
              </a:rPr>
              <a:t>Tumino</a:t>
            </a:r>
            <a:endParaRPr lang="en-US" sz="1400" b="0" dirty="0">
              <a:latin typeface="+mn-lt"/>
              <a:cs typeface="Times New Roman" charset="0"/>
            </a:endParaRPr>
          </a:p>
          <a:p>
            <a:pPr marL="533400" indent="-533400" algn="just">
              <a:spcBef>
                <a:spcPct val="50000"/>
              </a:spcBef>
              <a:defRPr/>
            </a:pPr>
            <a:r>
              <a:rPr lang="en-US" sz="1400" dirty="0">
                <a:latin typeface="+mn-lt"/>
                <a:cs typeface="Times New Roman" charset="0"/>
              </a:rPr>
              <a:t>	@</a:t>
            </a:r>
            <a:r>
              <a:rPr lang="en-US" sz="1400" i="1" u="sng" dirty="0">
                <a:latin typeface="+mn-lt"/>
                <a:cs typeface="Times New Roman" charset="0"/>
              </a:rPr>
              <a:t>Perugia</a:t>
            </a:r>
            <a:r>
              <a:rPr lang="en-US" sz="1400" dirty="0">
                <a:latin typeface="+mn-lt"/>
                <a:cs typeface="Times New Roman" charset="0"/>
              </a:rPr>
              <a:t> M. </a:t>
            </a:r>
            <a:r>
              <a:rPr lang="en-US" sz="1400" dirty="0" err="1">
                <a:latin typeface="+mn-lt"/>
                <a:cs typeface="Times New Roman" charset="0"/>
              </a:rPr>
              <a:t>Busso</a:t>
            </a:r>
            <a:r>
              <a:rPr lang="en-US" sz="1400" dirty="0">
                <a:latin typeface="+mn-lt"/>
                <a:cs typeface="Times New Roman" charset="0"/>
              </a:rPr>
              <a:t>, S. </a:t>
            </a:r>
            <a:r>
              <a:rPr lang="en-US" sz="1400" dirty="0" err="1">
                <a:latin typeface="+mn-lt"/>
                <a:cs typeface="Times New Roman" charset="0"/>
              </a:rPr>
              <a:t>Palmerini</a:t>
            </a:r>
            <a:r>
              <a:rPr lang="en-US" sz="1400" dirty="0">
                <a:latin typeface="+mn-lt"/>
                <a:cs typeface="Times New Roman" charset="0"/>
              </a:rPr>
              <a:t>, O. </a:t>
            </a:r>
            <a:r>
              <a:rPr lang="en-US" sz="1400" dirty="0" err="1">
                <a:latin typeface="+mn-lt"/>
                <a:cs typeface="Times New Roman" charset="0"/>
              </a:rPr>
              <a:t>Trippella</a:t>
            </a:r>
            <a:r>
              <a:rPr lang="en-US" sz="1400" dirty="0">
                <a:latin typeface="+mn-lt"/>
                <a:cs typeface="Times New Roman" charset="0"/>
              </a:rPr>
              <a:t>, M. </a:t>
            </a:r>
            <a:r>
              <a:rPr lang="en-US" sz="1400" dirty="0" err="1">
                <a:latin typeface="+mn-lt"/>
                <a:cs typeface="Times New Roman" charset="0"/>
              </a:rPr>
              <a:t>Limongi</a:t>
            </a:r>
            <a:r>
              <a:rPr lang="en-US" sz="1400" dirty="0">
                <a:latin typeface="+mn-lt"/>
                <a:cs typeface="Times New Roman" charset="0"/>
              </a:rPr>
              <a:t>, A. </a:t>
            </a:r>
            <a:r>
              <a:rPr lang="en-US" sz="1400" dirty="0" err="1">
                <a:latin typeface="+mn-lt"/>
                <a:cs typeface="Times New Roman" charset="0"/>
              </a:rPr>
              <a:t>Chieffi</a:t>
            </a:r>
            <a:r>
              <a:rPr lang="en-US" sz="1400" dirty="0">
                <a:latin typeface="+mn-lt"/>
                <a:cs typeface="Times New Roman" charset="0"/>
              </a:rPr>
              <a:t>, M.C. </a:t>
            </a:r>
            <a:r>
              <a:rPr lang="en-US" sz="1400" dirty="0" err="1">
                <a:latin typeface="+mn-lt"/>
                <a:cs typeface="Times New Roman" charset="0"/>
              </a:rPr>
              <a:t>Nucci</a:t>
            </a:r>
            <a:endParaRPr lang="en-US" sz="1400" dirty="0">
              <a:latin typeface="+mn-lt"/>
              <a:cs typeface="Times New Roman" charset="0"/>
            </a:endParaRPr>
          </a:p>
          <a:p>
            <a:pPr marL="533400" indent="-533400" algn="just">
              <a:spcBef>
                <a:spcPct val="50000"/>
              </a:spcBef>
              <a:defRPr/>
            </a:pPr>
            <a:endParaRPr lang="en-US" sz="1400" dirty="0">
              <a:latin typeface="+mn-lt"/>
              <a:cs typeface="Times New Roman" charset="0"/>
            </a:endParaRPr>
          </a:p>
          <a:p>
            <a:pPr marL="533400" indent="-533400" algn="just">
              <a:spcBef>
                <a:spcPct val="50000"/>
              </a:spcBef>
              <a:defRPr/>
            </a:pPr>
            <a:endParaRPr lang="en-US" sz="1400" dirty="0">
              <a:latin typeface="+mn-lt"/>
              <a:cs typeface="Times New Roman" charset="0"/>
            </a:endParaRPr>
          </a:p>
          <a:p>
            <a:pPr marL="533400" indent="-533400" algn="ctr">
              <a:spcBef>
                <a:spcPct val="50000"/>
              </a:spcBef>
              <a:defRPr/>
            </a:pPr>
            <a:endParaRPr lang="en-GB" sz="1400" dirty="0">
              <a:latin typeface="+mn-lt"/>
              <a:cs typeface="Times New Roman" charset="0"/>
            </a:endParaRPr>
          </a:p>
          <a:p>
            <a:pPr marL="533400" indent="-533400" algn="ctr">
              <a:spcBef>
                <a:spcPct val="50000"/>
              </a:spcBef>
              <a:defRPr/>
            </a:pPr>
            <a:endParaRPr lang="en-GB" sz="1400" dirty="0">
              <a:latin typeface="+mn-lt"/>
              <a:cs typeface="Times New Roman" charset="0"/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57212" y="2026478"/>
            <a:ext cx="8281416" cy="457768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it-IT" sz="1400" dirty="0">
                <a:cs typeface="+mn-cs"/>
              </a:rPr>
              <a:t>		</a:t>
            </a:r>
            <a:r>
              <a:rPr lang="it-IT" sz="1400" u="sng" dirty="0" err="1">
                <a:cs typeface="+mn-cs"/>
              </a:rPr>
              <a:t>Collaborations</a:t>
            </a:r>
            <a:endParaRPr lang="en-GB" sz="1400" u="sng" dirty="0">
              <a:cs typeface="+mn-cs"/>
            </a:endParaRPr>
          </a:p>
          <a:p>
            <a:pPr lvl="1" eaLnBrk="1" hangingPunct="1">
              <a:defRPr/>
            </a:pPr>
            <a:r>
              <a:rPr lang="en-GB" sz="1400" dirty="0"/>
              <a:t>Cyclotron Institute, Texas A&amp;M, USA: R. Tribble, V. Goldberg</a:t>
            </a:r>
            <a:endParaRPr lang="it-IT" sz="1400" dirty="0"/>
          </a:p>
          <a:p>
            <a:pPr lvl="1" eaLnBrk="1" hangingPunct="1">
              <a:defRPr/>
            </a:pPr>
            <a:r>
              <a:rPr lang="en-GB" sz="1400" dirty="0"/>
              <a:t>C.N.S. Riken, Wako, Japan: S. </a:t>
            </a:r>
            <a:r>
              <a:rPr lang="en-GB" sz="1400" dirty="0" err="1"/>
              <a:t>Kubono</a:t>
            </a:r>
            <a:r>
              <a:rPr lang="en-GB" sz="1400" dirty="0"/>
              <a:t>, H. Yamaguchi, S. Hayakawa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 err="1"/>
              <a:t>University</a:t>
            </a:r>
            <a:r>
              <a:rPr lang="it-IT" sz="1400" dirty="0"/>
              <a:t> of Taskent: B. </a:t>
            </a:r>
            <a:r>
              <a:rPr lang="it-IT" sz="1400" dirty="0" err="1"/>
              <a:t>Irgaziev</a:t>
            </a:r>
            <a:r>
              <a:rPr lang="it-IT" sz="1400" dirty="0"/>
              <a:t>, </a:t>
            </a:r>
            <a:r>
              <a:rPr lang="it-IT" sz="1400" dirty="0" err="1"/>
              <a:t>R</a:t>
            </a:r>
            <a:r>
              <a:rPr lang="it-IT" sz="1400" dirty="0"/>
              <a:t>. </a:t>
            </a:r>
            <a:r>
              <a:rPr lang="it-IT" sz="1400" dirty="0" err="1"/>
              <a:t>Yarmukhanmedov</a:t>
            </a:r>
            <a:endParaRPr lang="it-IT" sz="1400" dirty="0"/>
          </a:p>
          <a:p>
            <a:pPr lvl="1" eaLnBrk="1" hangingPunct="1">
              <a:defRPr/>
            </a:pPr>
            <a:r>
              <a:rPr lang="en-GB" sz="1400" dirty="0"/>
              <a:t>CIAE, Beijing, China: S. Zhou, C. Li, Q. Wen </a:t>
            </a:r>
            <a:endParaRPr lang="it-IT" sz="1400" dirty="0"/>
          </a:p>
          <a:p>
            <a:pPr lvl="1" eaLnBrk="1" hangingPunct="1">
              <a:defRPr/>
            </a:pPr>
            <a:r>
              <a:rPr lang="en-GB" sz="1400" dirty="0"/>
              <a:t>Nuclear Physics Institute, ASCR, </a:t>
            </a:r>
            <a:r>
              <a:rPr lang="en-GB" sz="1400" dirty="0" err="1"/>
              <a:t>Rez</a:t>
            </a:r>
            <a:r>
              <a:rPr lang="en-GB" sz="1400" dirty="0"/>
              <a:t>, Czech Rep.: V. </a:t>
            </a:r>
            <a:r>
              <a:rPr lang="en-GB" sz="1400" dirty="0" err="1"/>
              <a:t>Kroha</a:t>
            </a:r>
            <a:r>
              <a:rPr lang="en-GB" sz="1400" dirty="0"/>
              <a:t>, V. </a:t>
            </a:r>
            <a:r>
              <a:rPr lang="en-GB" sz="1400" dirty="0" err="1"/>
              <a:t>Burjan</a:t>
            </a:r>
            <a:r>
              <a:rPr lang="en-GB" sz="1400" dirty="0"/>
              <a:t>, J. Mrazek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/>
              <a:t>Texas A&amp;M Commerce USA: C. </a:t>
            </a:r>
            <a:r>
              <a:rPr lang="it-IT" sz="1400" dirty="0" err="1"/>
              <a:t>Bertulani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 err="1"/>
              <a:t>Nipne</a:t>
            </a:r>
            <a:r>
              <a:rPr lang="it-IT" sz="1400" dirty="0"/>
              <a:t> IFIN </a:t>
            </a:r>
            <a:r>
              <a:rPr lang="it-IT" sz="1400" dirty="0" err="1"/>
              <a:t>Bucharest</a:t>
            </a:r>
            <a:r>
              <a:rPr lang="it-IT" sz="1400" dirty="0"/>
              <a:t>: L. </a:t>
            </a:r>
            <a:r>
              <a:rPr lang="it-IT" sz="1400" dirty="0" err="1"/>
              <a:t>Trache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/>
              <a:t>ELI-NP </a:t>
            </a:r>
            <a:r>
              <a:rPr lang="it-IT" sz="1400" dirty="0" err="1"/>
              <a:t>Bucharest</a:t>
            </a:r>
            <a:r>
              <a:rPr lang="it-IT" sz="1400" dirty="0"/>
              <a:t>: C. </a:t>
            </a:r>
            <a:r>
              <a:rPr lang="it-IT" sz="1400" dirty="0" err="1"/>
              <a:t>Matei</a:t>
            </a:r>
            <a:r>
              <a:rPr lang="it-IT" sz="1400" dirty="0"/>
              <a:t>, D. </a:t>
            </a:r>
            <a:r>
              <a:rPr lang="it-IT" sz="1400" dirty="0" err="1"/>
              <a:t>Balabanski</a:t>
            </a:r>
            <a:endParaRPr lang="it-IT" sz="1400" dirty="0"/>
          </a:p>
          <a:p>
            <a:pPr lvl="1" eaLnBrk="1" hangingPunct="1">
              <a:defRPr/>
            </a:pPr>
            <a:r>
              <a:rPr lang="de-DE" sz="1400" dirty="0" err="1"/>
              <a:t>Atomki</a:t>
            </a:r>
            <a:r>
              <a:rPr lang="de-DE" sz="1400" dirty="0"/>
              <a:t>, Debrecen, </a:t>
            </a:r>
            <a:r>
              <a:rPr lang="de-DE" sz="1400" dirty="0" err="1"/>
              <a:t>Hungary</a:t>
            </a:r>
            <a:r>
              <a:rPr lang="de-DE" sz="1400" dirty="0"/>
              <a:t>: G. Kiss</a:t>
            </a:r>
            <a:endParaRPr lang="it-IT" sz="1400" dirty="0"/>
          </a:p>
          <a:p>
            <a:pPr lvl="1" eaLnBrk="1" hangingPunct="1">
              <a:defRPr/>
            </a:pPr>
            <a:r>
              <a:rPr lang="en-GB" sz="1400" dirty="0"/>
              <a:t>CSNSM, </a:t>
            </a:r>
            <a:r>
              <a:rPr lang="en-GB" sz="1400" dirty="0" err="1"/>
              <a:t>Orsay</a:t>
            </a:r>
            <a:r>
              <a:rPr lang="it-IT" sz="1400" dirty="0"/>
              <a:t>, </a:t>
            </a:r>
            <a:r>
              <a:rPr lang="en-GB" sz="1400" dirty="0"/>
              <a:t>France : A. </a:t>
            </a:r>
            <a:r>
              <a:rPr lang="en-GB" sz="1400" dirty="0" err="1"/>
              <a:t>Coc</a:t>
            </a:r>
            <a:r>
              <a:rPr lang="en-GB" sz="1400" dirty="0"/>
              <a:t> , F. </a:t>
            </a:r>
            <a:r>
              <a:rPr lang="en-GB" sz="1400" dirty="0" err="1"/>
              <a:t>Hammache</a:t>
            </a:r>
            <a:r>
              <a:rPr lang="en-GB" sz="1400" dirty="0"/>
              <a:t>, N. De </a:t>
            </a:r>
            <a:r>
              <a:rPr lang="en-GB" sz="1400" dirty="0" err="1"/>
              <a:t>Sereville</a:t>
            </a:r>
            <a:endParaRPr lang="en-GB" sz="1400" dirty="0"/>
          </a:p>
          <a:p>
            <a:pPr lvl="1" eaLnBrk="1" hangingPunct="1">
              <a:defRPr/>
            </a:pPr>
            <a:r>
              <a:rPr lang="it-IT" sz="1400" dirty="0"/>
              <a:t>Florida State </a:t>
            </a:r>
            <a:r>
              <a:rPr lang="it-IT" sz="1400" dirty="0" err="1"/>
              <a:t>University</a:t>
            </a:r>
            <a:r>
              <a:rPr lang="it-IT" sz="1400" dirty="0"/>
              <a:t> USA: I. </a:t>
            </a:r>
            <a:r>
              <a:rPr lang="it-IT" sz="1400" dirty="0" err="1"/>
              <a:t>Wiedenhofer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/>
              <a:t>Notre Dame </a:t>
            </a:r>
            <a:r>
              <a:rPr lang="it-IT" sz="1400" dirty="0" err="1"/>
              <a:t>University</a:t>
            </a:r>
            <a:r>
              <a:rPr lang="it-IT" sz="1400" dirty="0"/>
              <a:t> USA: M. </a:t>
            </a:r>
            <a:r>
              <a:rPr lang="it-IT" sz="1400" dirty="0" err="1"/>
              <a:t>Wiescher</a:t>
            </a:r>
            <a:r>
              <a:rPr lang="it-IT" sz="1400" dirty="0"/>
              <a:t>, M. </a:t>
            </a:r>
            <a:r>
              <a:rPr lang="it-IT" sz="1400" dirty="0" err="1"/>
              <a:t>Couder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 err="1"/>
              <a:t>University</a:t>
            </a:r>
            <a:r>
              <a:rPr lang="it-IT" sz="1400" dirty="0"/>
              <a:t> of Catalunya: J. Jose</a:t>
            </a:r>
          </a:p>
          <a:p>
            <a:pPr lvl="1" eaLnBrk="1" hangingPunct="1">
              <a:defRPr/>
            </a:pPr>
            <a:r>
              <a:rPr lang="it-IT" sz="1400" dirty="0" err="1"/>
              <a:t>Rudjer</a:t>
            </a:r>
            <a:r>
              <a:rPr lang="it-IT" sz="1400" dirty="0"/>
              <a:t> </a:t>
            </a:r>
            <a:r>
              <a:rPr lang="it-IT" sz="1400" dirty="0" err="1"/>
              <a:t>Boskovic</a:t>
            </a:r>
            <a:r>
              <a:rPr lang="it-IT" sz="1400" dirty="0"/>
              <a:t> </a:t>
            </a:r>
            <a:r>
              <a:rPr lang="it-IT" sz="1400" dirty="0" err="1"/>
              <a:t>Institute</a:t>
            </a:r>
            <a:r>
              <a:rPr lang="it-IT" sz="1400" dirty="0"/>
              <a:t> </a:t>
            </a:r>
            <a:r>
              <a:rPr lang="it-IT" sz="1400" dirty="0" err="1"/>
              <a:t>Zagreb</a:t>
            </a:r>
            <a:r>
              <a:rPr lang="it-IT" sz="1400" dirty="0"/>
              <a:t> </a:t>
            </a:r>
            <a:r>
              <a:rPr lang="it-IT" sz="1400" dirty="0" err="1"/>
              <a:t>Croatia</a:t>
            </a:r>
            <a:r>
              <a:rPr lang="it-IT" sz="1400" dirty="0"/>
              <a:t>: N. </a:t>
            </a:r>
            <a:r>
              <a:rPr lang="it-IT" sz="1400" dirty="0" err="1"/>
              <a:t>Soic</a:t>
            </a:r>
            <a:r>
              <a:rPr lang="it-IT" sz="1400" dirty="0"/>
              <a:t>, M. </a:t>
            </a:r>
            <a:r>
              <a:rPr lang="it-IT" sz="1400" dirty="0" err="1"/>
              <a:t>Milin</a:t>
            </a:r>
            <a:endParaRPr lang="it-IT" sz="1400" dirty="0"/>
          </a:p>
          <a:p>
            <a:pPr lvl="1" eaLnBrk="1" hangingPunct="1">
              <a:defRPr/>
            </a:pPr>
            <a:r>
              <a:rPr lang="it-IT" sz="1400" dirty="0"/>
              <a:t>INFN Sez. Padova e </a:t>
            </a:r>
            <a:r>
              <a:rPr lang="it-IT" sz="1400" dirty="0" err="1"/>
              <a:t>UniPD</a:t>
            </a:r>
            <a:r>
              <a:rPr lang="it-IT" sz="1400" dirty="0"/>
              <a:t>: M. Mazzocco</a:t>
            </a:r>
          </a:p>
          <a:p>
            <a:pPr lvl="1" eaLnBrk="1" hangingPunct="1">
              <a:defRPr/>
            </a:pPr>
            <a:r>
              <a:rPr lang="it-IT" sz="1400" dirty="0"/>
              <a:t>INFN Sez. Napoli e </a:t>
            </a:r>
            <a:r>
              <a:rPr lang="it-IT" sz="1400" dirty="0" err="1"/>
              <a:t>UniNA</a:t>
            </a:r>
            <a:r>
              <a:rPr lang="it-IT" sz="1400" dirty="0"/>
              <a:t>: M. La </a:t>
            </a:r>
            <a:r>
              <a:rPr lang="it-IT" sz="1400" dirty="0" err="1"/>
              <a:t>Commara</a:t>
            </a:r>
            <a:r>
              <a:rPr lang="it-IT" sz="1400" dirty="0"/>
              <a:t>, D. </a:t>
            </a:r>
            <a:r>
              <a:rPr lang="it-IT" sz="1400" dirty="0" err="1"/>
              <a:t>Pierroutsakou</a:t>
            </a:r>
            <a:r>
              <a:rPr lang="it-IT" sz="1400" dirty="0"/>
              <a:t>, C. </a:t>
            </a:r>
            <a:r>
              <a:rPr lang="it-IT" sz="1400" dirty="0" err="1"/>
              <a:t>Parascandolo</a:t>
            </a:r>
            <a:r>
              <a:rPr lang="it-IT" sz="1400" dirty="0"/>
              <a:t> </a:t>
            </a:r>
          </a:p>
          <a:p>
            <a:pPr lvl="1" eaLnBrk="1" hangingPunct="1">
              <a:defRPr/>
            </a:pPr>
            <a:r>
              <a:rPr lang="it-IT" sz="1400" dirty="0" err="1"/>
              <a:t>University</a:t>
            </a:r>
            <a:r>
              <a:rPr lang="it-IT" sz="1400" dirty="0"/>
              <a:t> of Pisa: S. Degl’</a:t>
            </a:r>
            <a:r>
              <a:rPr lang="it-IT" sz="1400" dirty="0" err="1"/>
              <a:t>Innoccenti</a:t>
            </a:r>
            <a:r>
              <a:rPr lang="it-IT" sz="1400" dirty="0"/>
              <a:t>, P. Prada Moroni</a:t>
            </a:r>
          </a:p>
          <a:p>
            <a:pPr lvl="1" eaLnBrk="1" hangingPunct="1">
              <a:defRPr/>
            </a:pPr>
            <a:endParaRPr lang="it-IT" sz="700" dirty="0">
              <a:cs typeface="+mn-cs"/>
            </a:endParaRPr>
          </a:p>
        </p:txBody>
      </p:sp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20" y="980728"/>
            <a:ext cx="975520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77" y="1910909"/>
            <a:ext cx="761382" cy="482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98" y="2461711"/>
            <a:ext cx="761382" cy="482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" y="3009301"/>
            <a:ext cx="761382" cy="4905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07" y="3573016"/>
            <a:ext cx="761383" cy="45197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62" y="4635925"/>
            <a:ext cx="765162" cy="5117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56" name="Picture 2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78" y="5204864"/>
            <a:ext cx="781178" cy="4817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3" name="Immagin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" y="5733256"/>
            <a:ext cx="760300" cy="4897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magin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898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6"/>
          <p:cNvGrpSpPr>
            <a:grpSpLocks noChangeAspect="1"/>
          </p:cNvGrpSpPr>
          <p:nvPr/>
        </p:nvGrpSpPr>
        <p:grpSpPr bwMode="auto">
          <a:xfrm>
            <a:off x="8331373" y="115093"/>
            <a:ext cx="828675" cy="630237"/>
            <a:chOff x="3312" y="1341"/>
            <a:chExt cx="701" cy="477"/>
          </a:xfrm>
        </p:grpSpPr>
        <p:pic>
          <p:nvPicPr>
            <p:cNvPr id="21" name="Picture 7" descr="contorno"/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0"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341"/>
              <a:ext cx="701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8"/>
            <p:cNvSpPr>
              <a:spLocks noChangeAspect="1" noChangeArrowheads="1"/>
            </p:cNvSpPr>
            <p:nvPr/>
          </p:nvSpPr>
          <p:spPr bwMode="auto">
            <a:xfrm>
              <a:off x="3842" y="1533"/>
              <a:ext cx="86" cy="73"/>
            </a:xfrm>
            <a:prstGeom prst="star5">
              <a:avLst/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9989" tIns="39995" rIns="79989" bIns="39995"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 flipH="1">
            <a:off x="5111552" y="1804984"/>
            <a:ext cx="403244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0" dirty="0" err="1">
                <a:latin typeface="+mj-lt"/>
              </a:rPr>
              <a:t>Thanks</a:t>
            </a:r>
            <a:r>
              <a:rPr lang="it-IT" b="0" dirty="0">
                <a:latin typeface="+mj-lt"/>
              </a:rPr>
              <a:t> for </a:t>
            </a:r>
            <a:r>
              <a:rPr lang="it-IT" b="0" dirty="0" err="1">
                <a:latin typeface="+mj-lt"/>
              </a:rPr>
              <a:t>your</a:t>
            </a:r>
            <a:r>
              <a:rPr lang="it-IT" b="0" dirty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attention</a:t>
            </a:r>
            <a:endParaRPr lang="it-IT" b="0" dirty="0">
              <a:latin typeface="+mj-lt"/>
            </a:endParaRPr>
          </a:p>
        </p:txBody>
      </p:sp>
      <p:pic>
        <p:nvPicPr>
          <p:cNvPr id="19458" name="Picture 2" descr="Risultati immagin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7" y="4102325"/>
            <a:ext cx="761383" cy="4788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L'immagine può contenere: sM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8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CB873C4-747E-864D-BA75-EF391EEED0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03" y="6235950"/>
            <a:ext cx="763102" cy="4546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C49FAB-95CE-8A4A-AF80-AFCB669AFA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0416" y="69310"/>
            <a:ext cx="562323" cy="5623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B6E3907-E7BD-C649-916E-7CE29784B9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7497" y="4464"/>
            <a:ext cx="903795" cy="6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1225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3167764" y="78085"/>
            <a:ext cx="3751348" cy="461665"/>
          </a:xfrm>
          <a:prstGeom prst="rect">
            <a:avLst/>
          </a:prstGeom>
          <a:solidFill>
            <a:schemeClr val="tx1">
              <a:alpha val="6117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dirty="0">
                <a:solidFill>
                  <a:schemeClr val="bg1"/>
                </a:solidFill>
              </a:rPr>
              <a:t>Fluorine in the </a:t>
            </a:r>
            <a:r>
              <a:rPr lang="it-IT" dirty="0" err="1">
                <a:solidFill>
                  <a:schemeClr val="bg1"/>
                </a:solidFill>
              </a:rPr>
              <a:t>Universe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363" name="CasellaDiTesto 2"/>
          <p:cNvSpPr txBox="1">
            <a:spLocks noChangeArrowheads="1"/>
          </p:cNvSpPr>
          <p:nvPr/>
        </p:nvSpPr>
        <p:spPr bwMode="auto">
          <a:xfrm>
            <a:off x="16922" y="653725"/>
            <a:ext cx="9019574" cy="707886"/>
          </a:xfrm>
          <a:prstGeom prst="rect">
            <a:avLst/>
          </a:prstGeom>
          <a:solidFill>
            <a:schemeClr val="tx1">
              <a:alpha val="6117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2000" baseline="30000" dirty="0">
                <a:solidFill>
                  <a:schemeClr val="bg1"/>
                </a:solidFill>
              </a:rPr>
              <a:t>19</a:t>
            </a:r>
            <a:r>
              <a:rPr lang="it-IT" sz="2000" dirty="0">
                <a:solidFill>
                  <a:schemeClr val="bg1"/>
                </a:solidFill>
              </a:rPr>
              <a:t>F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lone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stable</a:t>
            </a:r>
            <a:r>
              <a:rPr lang="it-IT" sz="2000" dirty="0">
                <a:solidFill>
                  <a:schemeClr val="bg1"/>
                </a:solidFill>
              </a:rPr>
              <a:t> isotope of Fluorine and the </a:t>
            </a:r>
            <a:r>
              <a:rPr lang="it-IT" sz="2000" dirty="0" err="1">
                <a:solidFill>
                  <a:schemeClr val="bg1"/>
                </a:solidFill>
              </a:rPr>
              <a:t>least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abundant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element</a:t>
            </a:r>
            <a:r>
              <a:rPr lang="it-IT" sz="2000" dirty="0">
                <a:solidFill>
                  <a:schemeClr val="bg1"/>
                </a:solidFill>
              </a:rPr>
              <a:t> with 12&lt;A&lt;56.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774680A-69FF-864B-9819-21169AEA0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1598697"/>
            <a:ext cx="9144000" cy="23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it-IT" sz="2000" dirty="0">
                <a:latin typeface="Comic Sans MS" panose="030F0902030302020204" pitchFamily="66" charset="0"/>
              </a:rPr>
              <a:t>He-burning in AGB stars (2 ÷ 4 M</a:t>
            </a:r>
            <a:r>
              <a:rPr lang="en-US" altLang="it-IT" sz="2000" baseline="-25000" dirty="0">
                <a:latin typeface="Comic Sans MS" panose="030F0902030302020204" pitchFamily="66" charset="0"/>
                <a:sym typeface="Wingdings" charset="2"/>
              </a:rPr>
              <a:t></a:t>
            </a:r>
            <a:r>
              <a:rPr lang="en-US" altLang="it-IT" sz="2000" dirty="0">
                <a:latin typeface="Comic Sans MS" panose="030F0902030302020204" pitchFamily="66" charset="0"/>
              </a:rPr>
              <a:t>) (ONLY OBSERVATIVE DATA AVALIABLE)</a:t>
            </a:r>
          </a:p>
          <a:p>
            <a:pPr eaLnBrk="1" hangingPunct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it-IT" sz="2000" dirty="0">
                <a:latin typeface="Comic Sans MS" panose="030F0902030302020204" pitchFamily="66" charset="0"/>
              </a:rPr>
              <a:t>Supernovae </a:t>
            </a:r>
            <a:r>
              <a:rPr lang="en-US" altLang="it-IT" sz="2000" dirty="0" err="1">
                <a:latin typeface="Comic Sans MS" panose="030F0902030302020204" pitchFamily="66" charset="0"/>
              </a:rPr>
              <a:t>SNe</a:t>
            </a:r>
            <a:r>
              <a:rPr lang="en-US" altLang="it-IT" sz="2000" dirty="0">
                <a:latin typeface="Comic Sans MS" panose="030F0902030302020204" pitchFamily="66" charset="0"/>
              </a:rPr>
              <a:t> II</a:t>
            </a:r>
          </a:p>
          <a:p>
            <a:pPr eaLnBrk="1" hangingPunct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it-IT" sz="2000" dirty="0">
                <a:latin typeface="Comic Sans MS" panose="030F0902030302020204" pitchFamily="66" charset="0"/>
              </a:rPr>
              <a:t>H-burning in Wolf </a:t>
            </a:r>
            <a:r>
              <a:rPr lang="en-US" altLang="it-IT" sz="2000" dirty="0" err="1">
                <a:latin typeface="Comic Sans MS" panose="030F0902030302020204" pitchFamily="66" charset="0"/>
              </a:rPr>
              <a:t>Rayet</a:t>
            </a:r>
            <a:r>
              <a:rPr lang="en-US" altLang="it-IT" sz="2000" dirty="0">
                <a:latin typeface="Comic Sans MS" panose="030F0902030302020204" pitchFamily="66" charset="0"/>
              </a:rPr>
              <a:t> stars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it-IT" dirty="0">
              <a:latin typeface="Comic Sans MS" panose="030F09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endParaRPr lang="en-US" altLang="it-IT" sz="2000" dirty="0">
              <a:latin typeface="Comic Sans MS" panose="030F09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endParaRPr lang="en-US" altLang="it-IT" sz="2000" dirty="0">
              <a:latin typeface="Comic Sans MS" panose="030F0902030302020204" pitchFamily="66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23D10E4-68A9-C843-88EC-CC5AB51AB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9585" r="1415" b="3500"/>
          <a:stretch/>
        </p:blipFill>
        <p:spPr bwMode="auto">
          <a:xfrm>
            <a:off x="736427" y="3356992"/>
            <a:ext cx="5181781" cy="332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35F67-2486-2944-885A-9379991B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71D531-0E01-B543-AB28-EC8F09C97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28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1578D4-3ED6-914A-B1F9-13364904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842" y="217409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    La ‘Decima’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77087C-3C2A-4D4C-8B0E-D5916B7BE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0269"/>
            <a:ext cx="4467864" cy="61810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7843A9-26B2-254F-9B33-2E7B8C15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204864"/>
            <a:ext cx="5243742" cy="33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4" descr="Immagine 4"/>
          <p:cNvPicPr>
            <a:picLocks noChangeAspect="1"/>
          </p:cNvPicPr>
          <p:nvPr/>
        </p:nvPicPr>
        <p:blipFill rotWithShape="1">
          <a:blip r:embed="rId2"/>
          <a:srcRect l="4613" r="2339"/>
          <a:stretch/>
        </p:blipFill>
        <p:spPr>
          <a:xfrm>
            <a:off x="35003" y="1514372"/>
            <a:ext cx="4484665" cy="30260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28352" y="929597"/>
            <a:ext cx="90633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 eaLnBrk="1" hangingPunct="1"/>
            <a:r>
              <a:rPr lang="it-IT" sz="1600" dirty="0">
                <a:ea typeface="Arial" charset="0"/>
                <a:cs typeface="Arial" charset="0"/>
              </a:rPr>
              <a:t>Using The </a:t>
            </a:r>
            <a:r>
              <a:rPr lang="it-IT" sz="1600" dirty="0" err="1">
                <a:ea typeface="Arial" charset="0"/>
                <a:cs typeface="Arial" charset="0"/>
              </a:rPr>
              <a:t>Modified</a:t>
            </a:r>
            <a:r>
              <a:rPr lang="it-IT" sz="1600" dirty="0">
                <a:ea typeface="Arial" charset="0"/>
                <a:cs typeface="Arial" charset="0"/>
              </a:rPr>
              <a:t> </a:t>
            </a:r>
            <a:r>
              <a:rPr lang="it-IT" sz="1600" dirty="0" err="1">
                <a:ea typeface="Arial" charset="0"/>
                <a:cs typeface="Arial" charset="0"/>
              </a:rPr>
              <a:t>R-matrix</a:t>
            </a:r>
            <a:r>
              <a:rPr lang="it-IT" sz="1600" dirty="0">
                <a:ea typeface="Arial" charset="0"/>
                <a:cs typeface="Arial" charset="0"/>
              </a:rPr>
              <a:t> [Lane &amp; Thomas 1958, Rev. </a:t>
            </a:r>
            <a:r>
              <a:rPr lang="it-IT" sz="1600" dirty="0" err="1">
                <a:ea typeface="Arial" charset="0"/>
                <a:cs typeface="Arial" charset="0"/>
              </a:rPr>
              <a:t>Mod</a:t>
            </a:r>
            <a:r>
              <a:rPr lang="it-IT" sz="1600" dirty="0">
                <a:ea typeface="Arial" charset="0"/>
                <a:cs typeface="Arial" charset="0"/>
              </a:rPr>
              <a:t>. </a:t>
            </a:r>
            <a:r>
              <a:rPr lang="it-IT" sz="1600" dirty="0" err="1">
                <a:ea typeface="Arial" charset="0"/>
                <a:cs typeface="Arial" charset="0"/>
              </a:rPr>
              <a:t>Phys</a:t>
            </a:r>
            <a:r>
              <a:rPr lang="it-IT" sz="1600" dirty="0">
                <a:ea typeface="Arial" charset="0"/>
                <a:cs typeface="Arial" charset="0"/>
              </a:rPr>
              <a:t>; La Cognata et al. 2011,ApjL] </a:t>
            </a:r>
            <a:r>
              <a:rPr lang="it-IT" sz="1600" dirty="0" err="1">
                <a:ea typeface="Arial" charset="0"/>
                <a:cs typeface="Arial" charset="0"/>
              </a:rPr>
              <a:t>formalism</a:t>
            </a:r>
            <a:r>
              <a:rPr lang="it-IT" sz="1600" dirty="0">
                <a:ea typeface="Arial" charset="0"/>
                <a:cs typeface="Arial" charset="0"/>
              </a:rPr>
              <a:t>, In the case of a </a:t>
            </a:r>
            <a:r>
              <a:rPr lang="it-IT" sz="1600" dirty="0" err="1">
                <a:ea typeface="Arial" charset="0"/>
                <a:cs typeface="Arial" charset="0"/>
              </a:rPr>
              <a:t>resonant</a:t>
            </a:r>
            <a:r>
              <a:rPr lang="it-IT" sz="1600" dirty="0">
                <a:ea typeface="Arial" charset="0"/>
                <a:cs typeface="Arial" charset="0"/>
              </a:rPr>
              <a:t> THM </a:t>
            </a:r>
            <a:r>
              <a:rPr lang="it-IT" sz="1600" dirty="0" err="1">
                <a:ea typeface="Arial" charset="0"/>
                <a:cs typeface="Arial" charset="0"/>
              </a:rPr>
              <a:t>reactionthe</a:t>
            </a:r>
            <a:r>
              <a:rPr lang="it-IT" sz="1600" dirty="0">
                <a:ea typeface="Arial" charset="0"/>
                <a:cs typeface="Arial" charset="0"/>
              </a:rPr>
              <a:t> cross </a:t>
            </a:r>
            <a:r>
              <a:rPr lang="it-IT" sz="1600" dirty="0" err="1">
                <a:ea typeface="Arial" charset="0"/>
                <a:cs typeface="Arial" charset="0"/>
              </a:rPr>
              <a:t>section</a:t>
            </a:r>
            <a:r>
              <a:rPr lang="it-IT" sz="1600" dirty="0">
                <a:ea typeface="Arial" charset="0"/>
                <a:cs typeface="Arial" charset="0"/>
              </a:rPr>
              <a:t> </a:t>
            </a:r>
            <a:r>
              <a:rPr lang="it-IT" sz="1600" dirty="0" err="1">
                <a:ea typeface="Arial" charset="0"/>
                <a:cs typeface="Arial" charset="0"/>
              </a:rPr>
              <a:t>takes</a:t>
            </a:r>
            <a:r>
              <a:rPr lang="it-IT" sz="1600" dirty="0">
                <a:ea typeface="Arial" charset="0"/>
                <a:cs typeface="Arial" charset="0"/>
              </a:rPr>
              <a:t> the </a:t>
            </a:r>
            <a:r>
              <a:rPr lang="it-IT" sz="1600" dirty="0" err="1">
                <a:ea typeface="Arial" charset="0"/>
                <a:cs typeface="Arial" charset="0"/>
              </a:rPr>
              <a:t>form</a:t>
            </a:r>
            <a:endParaRPr lang="it-IT" sz="1600" dirty="0">
              <a:ea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8352" y="4155740"/>
            <a:ext cx="9092554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NF is a normalization factor</a:t>
            </a:r>
            <a:endParaRPr lang="en-US" sz="1600" i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1600" i="1" baseline="-25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the spin of the </a:t>
            </a: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−th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resonance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(Q is the reaction Q-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value,</a:t>
            </a: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i="1" baseline="-25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xA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the x − A relative energy)</a:t>
            </a:r>
            <a:endParaRPr lang="en-US" sz="1600" i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i="1" baseline="-25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the penetration factor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600" baseline="-25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xA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600" baseline="-25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cC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the channel radii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baseline="-25000" dirty="0" err="1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(E) is the amplitude of the transfer reaction (upper vertex) that can be calculated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Di(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baseline="-25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xA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 is the standard R-matrix denominator</a:t>
            </a:r>
          </a:p>
          <a:p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9" y="4976262"/>
            <a:ext cx="3614207" cy="354334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519668" y="3868112"/>
            <a:ext cx="45720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From the fitting of the experimental THM data, those can be obtained and used to deduce the </a:t>
            </a:r>
            <a:r>
              <a:rPr lang="en-US" sz="1600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19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F(α,p)</a:t>
            </a:r>
            <a:r>
              <a:rPr lang="en-US" sz="1600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22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 cross-section</a:t>
            </a:r>
          </a:p>
        </p:txBody>
      </p:sp>
      <p:sp>
        <p:nvSpPr>
          <p:cNvPr id="14" name="Ovale 13"/>
          <p:cNvSpPr/>
          <p:nvPr/>
        </p:nvSpPr>
        <p:spPr>
          <a:xfrm>
            <a:off x="8135007" y="2695905"/>
            <a:ext cx="662152" cy="42567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rtlCol="0" anchor="ctr" anchorCtr="1" compatLnSpc="1"/>
          <a:lstStyle/>
          <a:p>
            <a:pPr marL="342900" marR="0" indent="-3429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600" b="1" i="0" u="none" strike="noStrike" kern="1200" cap="none" spc="0" baseline="0" dirty="0">
              <a:solidFill>
                <a:schemeClr val="tx1"/>
              </a:solidFill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8466083" y="3151386"/>
            <a:ext cx="0" cy="6942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4467396" y="1695751"/>
                <a:ext cx="4559646" cy="1862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kumimoji="0" lang="mr-IN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Times New Roman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kumimoji="0" lang="mr-IN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Times New Roman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mr-IN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mr-IN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Times New Roman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kumimoji="0" lang="it-IT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sym typeface="Times New Roman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kumimoji="0" lang="en-US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𝑥𝐴</m:t>
                                    </m:r>
                                  </m:sub>
                                </m:sSub>
                                <m:r>
                                  <a:rPr kumimoji="0" lang="it-IT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sym typeface="Times New Roman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kumimoji="0" lang="en-US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brk m:alnAt="7"/>
                              </m:rP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Times New Roman"/>
                              </a:rPr>
                              <m:t>=</m:t>
                            </m:r>
                            <m: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Times New Roman"/>
                              </a:rPr>
                              <m:t>𝑁𝐹</m:t>
                            </m:r>
                            <m:nary>
                              <m:naryPr>
                                <m:chr m:val="∑"/>
                                <m:ctrlPr>
                                  <a:rPr kumimoji="0" lang="is-IS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Times New Roman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kumimoji="0" lang="it-IT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sym typeface="Times New Roman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kumimoji="0" lang="mr-IN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Times New Roman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it-IT" sz="18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charset="0"/>
                                            <a:sym typeface="Times New Roman"/>
                                          </a:rPr>
                                          <m:t>𝐽</m:t>
                                        </m:r>
                                      </m:e>
                                      <m:sub>
                                        <m:r>
                                          <a:rPr kumimoji="0" lang="it-IT" sz="18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charset="0"/>
                                            <a:sym typeface="Times New Roman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kumimoji="0" lang="it-IT" sz="18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sym typeface="Times New Roman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</m:nary>
                          </m:e>
                        </m:mr>
                        <m:mr>
                          <m:e>
                            <m:r>
                              <a:rPr kumimoji="0" lang="mr-IN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Times New Roman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kumimoji="0" lang="mr-IN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  <a:sym typeface="Times New Roman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18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hr-HR" sz="18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mr-IN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mr-IN" sz="1800" i="1">
                                                        <a:latin typeface="Cambria Math" panose="02040503050406030204" pitchFamily="18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800" i="1">
                                                            <a:latin typeface="Cambria Math" panose="02040503050406030204" pitchFamily="18" charset="0"/>
                                                            <a:ea typeface="Cambria Math" charset="0"/>
                                                            <a:cs typeface="Cambria Math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it-IT" sz="1800" i="1">
                                                            <a:latin typeface="Cambria Math" charset="0"/>
                                                            <a:ea typeface="Cambria Math" charset="0"/>
                                                            <a:cs typeface="Cambria Math" charset="0"/>
                                                          </a:rPr>
                                                          <m:t>𝐸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it-IT" sz="1800" i="1">
                                                            <a:latin typeface="Cambria Math" charset="0"/>
                                                            <a:ea typeface="Cambria Math" charset="0"/>
                                                            <a:cs typeface="Cambria Math" charset="0"/>
                                                          </a:rPr>
                                                          <m:t>𝑥𝐴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𝑐𝐶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rad>
                                    <m:f>
                                      <m:fPr>
                                        <m:ctrlPr>
                                          <a:rPr lang="mr-IN" sz="18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mr-IN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sz="1800" i="1">
                                                        <a:latin typeface="Cambria Math" panose="02040503050406030204" pitchFamily="18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800" i="1">
                                                        <a:latin typeface="Cambria Math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  <m:t>𝑙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800" i="1">
                                                        <a:latin typeface="Cambria Math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mr-IN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800" i="1">
                                                        <a:latin typeface="Cambria Math" panose="02040503050406030204" pitchFamily="18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800" i="1">
                                                        <a:latin typeface="Cambria Math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800" i="1">
                                                        <a:latin typeface="Cambria Math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  <m:t>𝑐𝐶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1800" i="1">
                                                        <a:latin typeface="Cambria Math" panose="02040503050406030204" pitchFamily="18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800" i="1">
                                                        <a:latin typeface="Cambria Math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  <m:t>𝑅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800" i="1">
                                                        <a:latin typeface="Cambria Math" charset="0"/>
                                                        <a:ea typeface="Cambria Math" charset="0"/>
                                                        <a:cs typeface="Cambria Math" charset="0"/>
                                                      </a:rPr>
                                                      <m:t>𝑐𝐶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rad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mr-IN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𝑥𝐴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𝑥𝐴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Sup>
                                          <m:sSub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𝑐𝐶</m:t>
                                            </m:r>
                                          </m:sub>
                                          <m:sup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𝑖</m:t>
                                            </m:r>
                                          </m:sup>
                                        </m:sSubSup>
                                        <m:sSubSup>
                                          <m:sSub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𝑥𝐴</m:t>
                                            </m:r>
                                          </m:sub>
                                          <m:sup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𝑖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it-IT" sz="18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mr-IN" sz="18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8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𝑥𝐴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kumimoji="0" lang="it-IT" sz="1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Times New Roman"/>
                                  </a:rPr>
                                  <m:t>2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396" y="1695751"/>
                <a:ext cx="4559646" cy="18623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"/>
          <p:cNvSpPr txBox="1"/>
          <p:nvPr/>
        </p:nvSpPr>
        <p:spPr>
          <a:xfrm>
            <a:off x="457200" y="257245"/>
            <a:ext cx="822960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THM for </a:t>
            </a:r>
            <a:r>
              <a:rPr lang="it-IT" dirty="0" err="1"/>
              <a:t>resonant</a:t>
            </a:r>
            <a:r>
              <a:rPr lang="it-IT" dirty="0"/>
              <a:t> </a:t>
            </a:r>
            <a:r>
              <a:rPr lang="it-IT" dirty="0" err="1"/>
              <a:t>reactions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9836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354192"/>
            <a:ext cx="8229600" cy="586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 anchor="ctr">
            <a:spAutoFit/>
          </a:bodyPr>
          <a:lstStyle>
            <a:lvl1pPr algn="ctr">
              <a:lnSpc>
                <a:spcPct val="80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Quasi-free </a:t>
            </a:r>
            <a:r>
              <a:rPr lang="it-IT" sz="4000" dirty="0" err="1"/>
              <a:t>S</a:t>
            </a:r>
            <a:r>
              <a:rPr sz="4000" dirty="0"/>
              <a:t>election/</a:t>
            </a:r>
            <a:r>
              <a:rPr lang="it-IT" sz="4000" dirty="0"/>
              <a:t>2</a:t>
            </a:r>
            <a:endParaRPr sz="4000" dirty="0"/>
          </a:p>
        </p:txBody>
      </p:sp>
      <p:sp>
        <p:nvSpPr>
          <p:cNvPr id="3" name="Text Box 3"/>
          <p:cNvSpPr txBox="1"/>
          <p:nvPr/>
        </p:nvSpPr>
        <p:spPr>
          <a:xfrm>
            <a:off x="1168687" y="3423858"/>
            <a:ext cx="1336675" cy="40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000" dirty="0"/>
              <a:t>where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374647" y="5466004"/>
            <a:ext cx="4140203" cy="425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our case q</a:t>
            </a:r>
            <a:r>
              <a:rPr baseline="-25000" dirty="0"/>
              <a:t>t</a:t>
            </a:r>
            <a:r>
              <a:rPr dirty="0"/>
              <a:t>=190 MeV/c</a:t>
            </a: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781515"/>
            <a:ext cx="4472783" cy="501438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" name="Oggetto 10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954379" y="1683316"/>
            <a:ext cx="92329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14" name="Text Box 2"/>
          <p:cNvSpPr txBox="1"/>
          <p:nvPr/>
        </p:nvSpPr>
        <p:spPr>
          <a:xfrm>
            <a:off x="7938" y="1196974"/>
            <a:ext cx="8451851" cy="710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r>
              <a:rPr lang="it-IT" sz="20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q</a:t>
            </a:r>
            <a:r>
              <a:rPr lang="it-IT" sz="2000" baseline="-25000" dirty="0" err="1">
                <a:latin typeface="Arial" charset="0"/>
                <a:ea typeface="Arial" charset="0"/>
                <a:cs typeface="Arial" charset="0"/>
              </a:rPr>
              <a:t>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 must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follow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the trend </a:t>
            </a:r>
            <a:r>
              <a:rPr sz="2000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Barbarino et al. 1980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PhRvC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; Pizzone et al., 2009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. Rev. C</a:t>
            </a:r>
            <a:r>
              <a:rPr sz="2000" dirty="0">
                <a:latin typeface="Arial" charset="0"/>
                <a:ea typeface="Arial" charset="0"/>
                <a:cs typeface="Arial" charset="0"/>
              </a:rPr>
              <a:t>]:</a:t>
            </a:r>
          </a:p>
        </p:txBody>
      </p:sp>
      <p:sp>
        <p:nvSpPr>
          <p:cNvPr id="15" name="Rettangolo 2"/>
          <p:cNvSpPr txBox="1"/>
          <p:nvPr/>
        </p:nvSpPr>
        <p:spPr>
          <a:xfrm>
            <a:off x="6954379" y="4424817"/>
            <a:ext cx="179433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 b="1" i="1"/>
            </a:pPr>
            <a:r>
              <a:rPr dirty="0">
                <a:latin typeface="Arial"/>
                <a:cs typeface="Arial"/>
              </a:rPr>
              <a:t>f</a:t>
            </a:r>
            <a:r>
              <a:rPr baseline="-25000" dirty="0">
                <a:latin typeface="Arial"/>
                <a:cs typeface="Arial"/>
              </a:rPr>
              <a:t>0</a:t>
            </a:r>
            <a:r>
              <a:rPr dirty="0">
                <a:latin typeface="Arial"/>
                <a:cs typeface="Arial"/>
              </a:rPr>
              <a:t>=73 MeV/c</a:t>
            </a:r>
            <a:endParaRPr dirty="0">
              <a:solidFill>
                <a:schemeClr val="accent3">
                  <a:lumOff val="44000"/>
                </a:schemeClr>
              </a:solidFill>
              <a:latin typeface="Arial"/>
              <a:cs typeface="Arial"/>
            </a:endParaRPr>
          </a:p>
          <a:p>
            <a:pPr>
              <a:defRPr sz="1400" b="1" i="1"/>
            </a:pPr>
            <a:endParaRPr dirty="0">
              <a:solidFill>
                <a:schemeClr val="accent3">
                  <a:lumOff val="44000"/>
                </a:schemeClr>
              </a:solidFill>
              <a:latin typeface="Arial"/>
              <a:cs typeface="Arial"/>
            </a:endParaRPr>
          </a:p>
          <a:p>
            <a:pPr>
              <a:defRPr sz="1400" b="1" i="1"/>
            </a:pPr>
            <a:r>
              <a:rPr dirty="0">
                <a:latin typeface="Arial"/>
                <a:cs typeface="Arial"/>
              </a:rPr>
              <a:t>q</a:t>
            </a:r>
            <a:r>
              <a:rPr baseline="-25000" dirty="0">
                <a:latin typeface="Arial"/>
                <a:cs typeface="Arial"/>
              </a:rPr>
              <a:t>0</a:t>
            </a:r>
            <a:r>
              <a:rPr dirty="0">
                <a:latin typeface="Arial"/>
                <a:cs typeface="Arial"/>
              </a:rPr>
              <a:t>= 324 MeV/C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635190" y="4278281"/>
                <a:ext cx="2659895" cy="7355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acc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𝑡</m:t>
                          </m:r>
                        </m:sub>
                      </m:sSub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acc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𝐿𝑖</m:t>
                          </m:r>
                        </m:sub>
                      </m:sSub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−</m:t>
                      </m:r>
                      <m:f>
                        <m:fPr>
                          <m:ctrlPr>
                            <a:rPr kumimoji="0" lang="mr-I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charset="0"/>
                                </a:rPr>
                                <m:t>𝑁𝑒</m:t>
                              </m:r>
                            </m:sub>
                          </m:sSub>
                        </m:num>
                        <m:den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Times New Roman"/>
                </a:endParaRP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90" y="4278281"/>
                <a:ext cx="2659895" cy="7355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374647" y="2368667"/>
                <a:ext cx="3277372" cy="5935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𝑊</m:t>
                      </m:r>
                      <m:d>
                        <m:dPr>
                          <m:ctrlPr>
                            <a:rPr kumimoji="0" lang="mr-I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kumimoji="0" lang="it-IT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Times New Roman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𝑓</m:t>
                          </m:r>
                        </m:e>
                        <m:sub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0" lang="mr-I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/>
                            </a:rPr>
                          </m:ctrlPr>
                        </m:dPr>
                        <m:e>
                          <m:r>
                            <a:rPr kumimoji="0" lang="it-IT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Times New Roman"/>
                            </a:rPr>
                            <m:t>1−</m:t>
                          </m:r>
                          <m:sSup>
                            <m:sSupPr>
                              <m:ctrlP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Times New Roman"/>
                                </a:rPr>
                              </m:ctrlPr>
                            </m:sSupPr>
                            <m:e>
                              <m:r>
                                <a:rPr kumimoji="0" lang="it-IT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Times New Roman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kumimoji="0" lang="it-IT" sz="24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US" sz="24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24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Times New Roman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it-IT" sz="24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Times New Roman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US" sz="24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24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Times New Roman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it-IT" sz="24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Times New Roman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Times New Roman"/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47" y="2368667"/>
                <a:ext cx="3277372" cy="5935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0381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2137125" y="963613"/>
          <a:ext cx="5649913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3" imgW="2451100" imgH="482600" progId="Equation.3">
                  <p:embed/>
                </p:oleObj>
              </mc:Choice>
              <mc:Fallback>
                <p:oleObj name="Equation" r:id="rId3" imgW="2451100" imgH="482600" progId="Equation.3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7125" y="963613"/>
                        <a:ext cx="5649913" cy="11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9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48" y="2819697"/>
            <a:ext cx="3168554" cy="2152914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Rettangolo 16"/>
          <p:cNvSpPr/>
          <p:nvPr/>
        </p:nvSpPr>
        <p:spPr>
          <a:xfrm>
            <a:off x="5835542" y="2780355"/>
            <a:ext cx="3263854" cy="2206627"/>
          </a:xfrm>
          <a:prstGeom prst="rect">
            <a:avLst/>
          </a:prstGeom>
          <a:solidFill>
            <a:srgbClr val="00B0F0">
              <a:alpha val="0"/>
            </a:srgbClr>
          </a:solidFill>
          <a:ln w="47625">
            <a:solidFill>
              <a:srgbClr val="00B0F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1" name="Text Box 1"/>
          <p:cNvSpPr txBox="1"/>
          <p:nvPr/>
        </p:nvSpPr>
        <p:spPr>
          <a:xfrm>
            <a:off x="457200" y="230119"/>
            <a:ext cx="8229600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Cross section/1</a:t>
            </a:r>
          </a:p>
        </p:txBody>
      </p:sp>
      <p:sp>
        <p:nvSpPr>
          <p:cNvPr id="652" name="CasellaDiTesto 1"/>
          <p:cNvSpPr txBox="1"/>
          <p:nvPr/>
        </p:nvSpPr>
        <p:spPr>
          <a:xfrm>
            <a:off x="169859" y="1210699"/>
            <a:ext cx="8974141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We know that</a:t>
            </a:r>
            <a:r>
              <a:rPr lang="it-IT" dirty="0"/>
              <a:t>      </a:t>
            </a:r>
            <a:r>
              <a:rPr dirty="0"/>
              <a:t>                                                               </a:t>
            </a:r>
            <a:r>
              <a:rPr lang="it-IT" dirty="0"/>
              <a:t>, so </a:t>
            </a:r>
            <a:r>
              <a:rPr dirty="0"/>
              <a:t>it is </a:t>
            </a:r>
            <a:endParaRPr lang="it-IT"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FFFFF"/>
              </a:solidFill>
            </a:endParaRP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FFFFF"/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possible to extract the </a:t>
            </a:r>
            <a:r>
              <a:rPr lang="en-US" dirty="0"/>
              <a:t>two-body </a:t>
            </a:r>
            <a:r>
              <a:rPr dirty="0"/>
              <a:t>differential</a:t>
            </a:r>
            <a:r>
              <a:rPr lang="it-IT" dirty="0"/>
              <a:t> </a:t>
            </a:r>
            <a:r>
              <a:rPr dirty="0"/>
              <a:t>cross-section           </a:t>
            </a:r>
          </a:p>
        </p:txBody>
      </p:sp>
      <p:sp>
        <p:nvSpPr>
          <p:cNvPr id="654" name="Rettangolo 2"/>
          <p:cNvSpPr/>
          <p:nvPr/>
        </p:nvSpPr>
        <p:spPr>
          <a:xfrm>
            <a:off x="2147620" y="1106332"/>
            <a:ext cx="2312862" cy="921345"/>
          </a:xfrm>
          <a:prstGeom prst="rect">
            <a:avLst/>
          </a:prstGeom>
          <a:solidFill>
            <a:srgbClr val="C00000">
              <a:alpha val="0"/>
            </a:srgbClr>
          </a:solidFill>
          <a:ln w="47625">
            <a:solidFill>
              <a:srgbClr val="C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5" name="Rettangolo 9"/>
          <p:cNvSpPr/>
          <p:nvPr/>
        </p:nvSpPr>
        <p:spPr>
          <a:xfrm>
            <a:off x="4775340" y="1106332"/>
            <a:ext cx="1490328" cy="893763"/>
          </a:xfrm>
          <a:prstGeom prst="rect">
            <a:avLst/>
          </a:prstGeom>
          <a:solidFill>
            <a:srgbClr val="C00000">
              <a:alpha val="0"/>
            </a:srgbClr>
          </a:solidFill>
          <a:ln w="47625">
            <a:solidFill>
              <a:srgbClr val="00B0F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6" name="Rettangolo 11"/>
          <p:cNvSpPr/>
          <p:nvPr/>
        </p:nvSpPr>
        <p:spPr>
          <a:xfrm>
            <a:off x="6378310" y="978259"/>
            <a:ext cx="1446209" cy="1021837"/>
          </a:xfrm>
          <a:prstGeom prst="rect">
            <a:avLst/>
          </a:prstGeom>
          <a:solidFill>
            <a:srgbClr val="C00000">
              <a:alpha val="0"/>
            </a:srgbClr>
          </a:solidFill>
          <a:ln w="47625">
            <a:solidFill>
              <a:srgbClr val="00B05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57" name="Immagine 5" descr="Immagine 5"/>
          <p:cNvPicPr>
            <a:picLocks noChangeAspect="1"/>
          </p:cNvPicPr>
          <p:nvPr/>
        </p:nvPicPr>
        <p:blipFill>
          <a:blip r:embed="rId6"/>
          <a:srcRect t="3903" r="8172" b="3830"/>
          <a:stretch>
            <a:fillRect/>
          </a:stretch>
        </p:blipFill>
        <p:spPr>
          <a:xfrm>
            <a:off x="169861" y="2819698"/>
            <a:ext cx="3106741" cy="2087565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Rettangolo 15"/>
          <p:cNvSpPr/>
          <p:nvPr/>
        </p:nvSpPr>
        <p:spPr>
          <a:xfrm>
            <a:off x="159221" y="2743841"/>
            <a:ext cx="3106741" cy="2195516"/>
          </a:xfrm>
          <a:prstGeom prst="rect">
            <a:avLst/>
          </a:prstGeom>
          <a:solidFill>
            <a:srgbClr val="C00000">
              <a:alpha val="0"/>
            </a:srgbClr>
          </a:solidFill>
          <a:ln w="47625">
            <a:solidFill>
              <a:srgbClr val="C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59" name="Immagine 10" descr="Immagine 10"/>
          <p:cNvPicPr>
            <a:picLocks noChangeAspect="1"/>
          </p:cNvPicPr>
          <p:nvPr/>
        </p:nvPicPr>
        <p:blipFill>
          <a:blip r:embed="rId7"/>
          <a:srcRect l="1962" t="266" r="5900" b="4569"/>
          <a:stretch>
            <a:fillRect/>
          </a:stretch>
        </p:blipFill>
        <p:spPr>
          <a:xfrm>
            <a:off x="2987675" y="4645323"/>
            <a:ext cx="3170240" cy="2195515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Rettangolo 19"/>
          <p:cNvSpPr/>
          <p:nvPr/>
        </p:nvSpPr>
        <p:spPr>
          <a:xfrm>
            <a:off x="2967659" y="4629792"/>
            <a:ext cx="3209925" cy="2206625"/>
          </a:xfrm>
          <a:prstGeom prst="rect">
            <a:avLst/>
          </a:prstGeom>
          <a:solidFill>
            <a:srgbClr val="00B0F0">
              <a:alpha val="0"/>
            </a:srgbClr>
          </a:solidFill>
          <a:ln w="47625">
            <a:solidFill>
              <a:srgbClr val="00B05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012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" grpId="0" animBg="1" advAuto="0"/>
      <p:bldP spid="650" grpId="0" animBg="1" advAuto="0"/>
      <p:bldP spid="654" grpId="0" animBg="1" advAuto="0"/>
      <p:bldP spid="655" grpId="0" animBg="1" advAuto="0"/>
      <p:bldP spid="656" grpId="0" animBg="1" advAuto="0"/>
      <p:bldP spid="657" grpId="0" animBg="1" advAuto="0"/>
      <p:bldP spid="658" grpId="0" animBg="1" advAuto="0"/>
      <p:bldP spid="659" grpId="0" animBg="1" advAuto="0"/>
      <p:bldP spid="66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 Box 1"/>
          <p:cNvSpPr txBox="1"/>
          <p:nvPr/>
        </p:nvSpPr>
        <p:spPr>
          <a:xfrm>
            <a:off x="0" y="130520"/>
            <a:ext cx="8867328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aseline="300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Comic Sans MS" panose="030F0902030302020204" pitchFamily="66" charset="0"/>
              </a:rPr>
              <a:t>19</a:t>
            </a:r>
            <a:r>
              <a:rPr baseline="0" dirty="0">
                <a:latin typeface="Comic Sans MS" panose="030F0902030302020204" pitchFamily="66" charset="0"/>
              </a:rPr>
              <a:t>F </a:t>
            </a:r>
            <a:r>
              <a:rPr lang="it-IT" baseline="0" dirty="0">
                <a:latin typeface="Comic Sans MS" panose="030F0902030302020204" pitchFamily="66" charset="0"/>
              </a:rPr>
              <a:t>production and </a:t>
            </a:r>
            <a:r>
              <a:rPr lang="it-IT" baseline="0" dirty="0" err="1">
                <a:latin typeface="Comic Sans MS" panose="030F0902030302020204" pitchFamily="66" charset="0"/>
              </a:rPr>
              <a:t>destruction</a:t>
            </a:r>
            <a:endParaRPr baseline="0" dirty="0">
              <a:latin typeface="Comic Sans MS" panose="030F0902030302020204" pitchFamily="66" charset="0"/>
            </a:endParaRPr>
          </a:p>
        </p:txBody>
      </p:sp>
      <p:sp>
        <p:nvSpPr>
          <p:cNvPr id="593" name="Text Box 2"/>
          <p:cNvSpPr txBox="1"/>
          <p:nvPr/>
        </p:nvSpPr>
        <p:spPr>
          <a:xfrm>
            <a:off x="0" y="1037180"/>
            <a:ext cx="9144000" cy="40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Three production pathways</a:t>
            </a:r>
            <a:r>
              <a:rPr lang="it-IT" sz="2000" dirty="0"/>
              <a:t>:</a:t>
            </a:r>
            <a:endParaRPr sz="2000" dirty="0"/>
          </a:p>
        </p:txBody>
      </p:sp>
      <p:sp>
        <p:nvSpPr>
          <p:cNvPr id="594" name="Text Box 3"/>
          <p:cNvSpPr txBox="1"/>
          <p:nvPr/>
        </p:nvSpPr>
        <p:spPr>
          <a:xfrm>
            <a:off x="457200" y="1645298"/>
            <a:ext cx="7920036" cy="163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14</a:t>
            </a:r>
            <a:r>
              <a:rPr sz="2000" baseline="0" dirty="0"/>
              <a:t>N(α,γ)</a:t>
            </a:r>
            <a:r>
              <a:rPr sz="2000" dirty="0"/>
              <a:t>18</a:t>
            </a:r>
            <a:r>
              <a:rPr sz="2000" baseline="0" dirty="0"/>
              <a:t>F(β</a:t>
            </a:r>
            <a:r>
              <a:rPr sz="2000" dirty="0"/>
              <a:t>+</a:t>
            </a:r>
            <a:r>
              <a:rPr sz="2000" baseline="0" dirty="0"/>
              <a:t>ν)</a:t>
            </a:r>
            <a:r>
              <a:rPr sz="2000" dirty="0"/>
              <a:t>18</a:t>
            </a:r>
            <a:r>
              <a:rPr sz="2000" baseline="0" dirty="0"/>
              <a:t>O(p,α)</a:t>
            </a:r>
            <a:r>
              <a:rPr sz="2000" dirty="0"/>
              <a:t>15</a:t>
            </a:r>
            <a:r>
              <a:rPr sz="2000" baseline="0" dirty="0"/>
              <a:t>N(α,γ)</a:t>
            </a:r>
            <a:r>
              <a:rPr sz="2000" dirty="0"/>
              <a:t>19</a:t>
            </a:r>
            <a:r>
              <a:rPr sz="2000" baseline="0" dirty="0"/>
              <a:t>F (prevalent)</a:t>
            </a:r>
            <a:endParaRPr sz="2000" dirty="0">
              <a:solidFill>
                <a:srgbClr val="FFFFFF"/>
              </a:solidFill>
            </a:endParaRPr>
          </a:p>
          <a:p>
            <a:pPr marL="342900" indent="-342900"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14</a:t>
            </a:r>
            <a:r>
              <a:rPr sz="2000" baseline="0" dirty="0"/>
              <a:t>N(n,γ)</a:t>
            </a:r>
            <a:r>
              <a:rPr sz="2000" dirty="0"/>
              <a:t>15</a:t>
            </a:r>
            <a:r>
              <a:rPr sz="2000" baseline="0" dirty="0"/>
              <a:t>N(α,γ)</a:t>
            </a:r>
            <a:r>
              <a:rPr sz="2000" dirty="0"/>
              <a:t>19</a:t>
            </a:r>
            <a:r>
              <a:rPr sz="2000" baseline="0" dirty="0"/>
              <a:t>F</a:t>
            </a:r>
            <a:endParaRPr sz="2000" dirty="0">
              <a:solidFill>
                <a:srgbClr val="FFFFFF"/>
              </a:solidFill>
            </a:endParaRPr>
          </a:p>
          <a:p>
            <a:pPr marL="342900" indent="-342900"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tabLst>
                <a:tab pos="330200" algn="l"/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14</a:t>
            </a:r>
            <a:r>
              <a:rPr sz="2000" baseline="0" dirty="0"/>
              <a:t>N(α,γ)</a:t>
            </a:r>
            <a:r>
              <a:rPr sz="2000" dirty="0"/>
              <a:t>18</a:t>
            </a:r>
            <a:r>
              <a:rPr sz="2000" baseline="0" dirty="0"/>
              <a:t>F(β</a:t>
            </a:r>
            <a:r>
              <a:rPr sz="2000" dirty="0"/>
              <a:t>+</a:t>
            </a:r>
            <a:r>
              <a:rPr sz="2000" baseline="0" dirty="0"/>
              <a:t>v)</a:t>
            </a:r>
            <a:r>
              <a:rPr sz="2000" dirty="0"/>
              <a:t>18</a:t>
            </a:r>
            <a:r>
              <a:rPr sz="2000" baseline="0" dirty="0"/>
              <a:t>O(n,γ)</a:t>
            </a:r>
            <a:r>
              <a:rPr sz="2000" dirty="0"/>
              <a:t>19</a:t>
            </a:r>
            <a:r>
              <a:rPr sz="2000" baseline="0" dirty="0"/>
              <a:t>O(β</a:t>
            </a:r>
            <a:r>
              <a:rPr sz="2000" baseline="33000" dirty="0"/>
              <a:t>-</a:t>
            </a:r>
            <a:r>
              <a:rPr sz="2000" dirty="0"/>
              <a:t> </a:t>
            </a:r>
            <a:r>
              <a:rPr sz="2000" baseline="0" dirty="0"/>
              <a:t>v)</a:t>
            </a:r>
            <a:r>
              <a:rPr sz="2000" dirty="0"/>
              <a:t>19</a:t>
            </a:r>
            <a:r>
              <a:rPr sz="2000" baseline="0" dirty="0"/>
              <a:t>F</a:t>
            </a:r>
          </a:p>
        </p:txBody>
      </p:sp>
      <p:sp>
        <p:nvSpPr>
          <p:cNvPr id="595" name="CasellaDiTesto 3"/>
          <p:cNvSpPr txBox="1"/>
          <p:nvPr/>
        </p:nvSpPr>
        <p:spPr>
          <a:xfrm>
            <a:off x="457200" y="3812983"/>
            <a:ext cx="504031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Three destruction pathways</a:t>
            </a:r>
            <a:r>
              <a:rPr lang="it-IT" sz="2000" dirty="0"/>
              <a:t>:</a:t>
            </a:r>
            <a:endParaRPr sz="2000" dirty="0"/>
          </a:p>
        </p:txBody>
      </p:sp>
      <p:sp>
        <p:nvSpPr>
          <p:cNvPr id="596" name="CasellaDiTesto 4"/>
          <p:cNvSpPr txBox="1"/>
          <p:nvPr/>
        </p:nvSpPr>
        <p:spPr>
          <a:xfrm>
            <a:off x="457200" y="4456592"/>
            <a:ext cx="2111376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19</a:t>
            </a:r>
            <a:r>
              <a:rPr sz="2000" baseline="0" dirty="0"/>
              <a:t>F(n,γ)</a:t>
            </a:r>
            <a:r>
              <a:rPr sz="2000" dirty="0"/>
              <a:t>20</a:t>
            </a:r>
            <a:r>
              <a:rPr sz="2000" baseline="0" dirty="0"/>
              <a:t>F</a:t>
            </a:r>
            <a:endParaRPr sz="2000" dirty="0">
              <a:solidFill>
                <a:srgbClr val="FFFFFF"/>
              </a:solidFill>
            </a:endParaRP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FFFFFF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19</a:t>
            </a:r>
            <a:r>
              <a:rPr sz="2000" baseline="0" dirty="0"/>
              <a:t>F(p,α)</a:t>
            </a:r>
            <a:r>
              <a:rPr sz="2000" dirty="0"/>
              <a:t>16</a:t>
            </a:r>
            <a:r>
              <a:rPr sz="2000" baseline="0" dirty="0"/>
              <a:t>O</a:t>
            </a:r>
            <a:endParaRPr sz="2000" dirty="0">
              <a:solidFill>
                <a:srgbClr val="FFFFFF"/>
              </a:solidFill>
            </a:endParaRP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FFFFFF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 baseline="300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19</a:t>
            </a:r>
            <a:r>
              <a:rPr sz="2000" baseline="0" dirty="0"/>
              <a:t>F(α,p)</a:t>
            </a:r>
            <a:r>
              <a:rPr sz="2000" dirty="0"/>
              <a:t>22</a:t>
            </a:r>
            <a:r>
              <a:rPr sz="2000" baseline="0" dirty="0"/>
              <a:t>Ne</a:t>
            </a:r>
          </a:p>
        </p:txBody>
      </p:sp>
      <p:sp>
        <p:nvSpPr>
          <p:cNvPr id="597" name="CasellaDiTesto 5"/>
          <p:cNvSpPr txBox="1"/>
          <p:nvPr/>
        </p:nvSpPr>
        <p:spPr>
          <a:xfrm>
            <a:off x="3501978" y="5529907"/>
            <a:ext cx="5534517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2000" dirty="0"/>
              <a:t>He- </a:t>
            </a:r>
            <a:r>
              <a:rPr lang="it-IT" sz="2000" dirty="0" err="1"/>
              <a:t>burning</a:t>
            </a:r>
            <a:r>
              <a:rPr lang="it-IT" sz="2000" dirty="0"/>
              <a:t> </a:t>
            </a:r>
            <a:r>
              <a:rPr lang="it-IT" sz="2000" dirty="0" err="1"/>
              <a:t>shell</a:t>
            </a:r>
            <a:r>
              <a:rPr lang="it-IT" sz="2000" dirty="0"/>
              <a:t> </a:t>
            </a:r>
            <a:r>
              <a:rPr sz="2000" dirty="0"/>
              <a:t>in AGB stars</a:t>
            </a:r>
            <a:endParaRPr lang="it-IT" sz="2000" dirty="0"/>
          </a:p>
          <a:p>
            <a:r>
              <a:rPr lang="it-IT" sz="2000" dirty="0"/>
              <a:t>[Pizzone et al 2017 APJ, D’Agata et al 2018 APJ]</a:t>
            </a:r>
          </a:p>
        </p:txBody>
      </p:sp>
      <p:sp>
        <p:nvSpPr>
          <p:cNvPr id="598" name="Connettore 2 8"/>
          <p:cNvSpPr/>
          <p:nvPr/>
        </p:nvSpPr>
        <p:spPr>
          <a:xfrm>
            <a:off x="2031639" y="5883848"/>
            <a:ext cx="1319080" cy="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99" name="CasellaDiTesto 5"/>
          <p:cNvSpPr txBox="1"/>
          <p:nvPr/>
        </p:nvSpPr>
        <p:spPr>
          <a:xfrm>
            <a:off x="3501979" y="4958429"/>
            <a:ext cx="5534517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it-IT" sz="1800" dirty="0"/>
              <a:t>H-</a:t>
            </a:r>
            <a:r>
              <a:rPr lang="it-IT" sz="1800" dirty="0" err="1"/>
              <a:t>burning</a:t>
            </a:r>
            <a:r>
              <a:rPr lang="it-IT" sz="1800" dirty="0"/>
              <a:t> </a:t>
            </a:r>
            <a:r>
              <a:rPr lang="it-IT" sz="1800" dirty="0" err="1"/>
              <a:t>shell</a:t>
            </a:r>
            <a:r>
              <a:rPr lang="it-IT" sz="1800" dirty="0"/>
              <a:t> [</a:t>
            </a:r>
            <a:r>
              <a:rPr sz="1800" dirty="0"/>
              <a:t>La Cognata et al., 201</a:t>
            </a:r>
            <a:r>
              <a:rPr lang="it-IT" sz="1800" dirty="0"/>
              <a:t>1</a:t>
            </a:r>
            <a:r>
              <a:rPr sz="1800" dirty="0"/>
              <a:t>,</a:t>
            </a:r>
            <a:r>
              <a:rPr lang="it-IT" sz="1800" dirty="0"/>
              <a:t> </a:t>
            </a:r>
            <a:r>
              <a:rPr lang="it-IT" sz="1800" dirty="0" err="1"/>
              <a:t>Apj</a:t>
            </a:r>
            <a:r>
              <a:rPr lang="it-IT" sz="1800" dirty="0"/>
              <a:t>. </a:t>
            </a:r>
            <a:r>
              <a:rPr lang="it-IT" sz="1800" dirty="0" err="1"/>
              <a:t>Lett</a:t>
            </a:r>
            <a:r>
              <a:rPr lang="it-IT" sz="1800" dirty="0"/>
              <a:t>;</a:t>
            </a:r>
            <a:endParaRPr sz="1800" dirty="0"/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it-IT" sz="1800" dirty="0"/>
              <a:t>[</a:t>
            </a:r>
            <a:r>
              <a:rPr sz="1800" dirty="0"/>
              <a:t>Indelicato et al., 2017, Ap</a:t>
            </a:r>
            <a:r>
              <a:rPr lang="it-IT" sz="1800" dirty="0" err="1"/>
              <a:t>j</a:t>
            </a:r>
            <a:r>
              <a:rPr lang="it-IT" sz="1800" dirty="0"/>
              <a:t>]</a:t>
            </a:r>
            <a:endParaRPr sz="1800" dirty="0"/>
          </a:p>
        </p:txBody>
      </p:sp>
      <p:sp>
        <p:nvSpPr>
          <p:cNvPr id="600" name="Ovale 6"/>
          <p:cNvSpPr/>
          <p:nvPr/>
        </p:nvSpPr>
        <p:spPr>
          <a:xfrm>
            <a:off x="457200" y="4990884"/>
            <a:ext cx="1470339" cy="518879"/>
          </a:xfrm>
          <a:prstGeom prst="ellipse">
            <a:avLst/>
          </a:prstGeom>
          <a:ln w="25400">
            <a:solidFill>
              <a:srgbClr val="252595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1" name="Connettore 2 8"/>
          <p:cNvSpPr/>
          <p:nvPr/>
        </p:nvSpPr>
        <p:spPr>
          <a:xfrm>
            <a:off x="1927539" y="5281593"/>
            <a:ext cx="1467749" cy="0"/>
          </a:xfrm>
          <a:prstGeom prst="line">
            <a:avLst/>
          </a:prstGeom>
          <a:ln w="25400">
            <a:solidFill>
              <a:schemeClr val="accent2"/>
            </a:solidFill>
            <a:headEnd type="non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2" name="Ovale 6"/>
          <p:cNvSpPr/>
          <p:nvPr/>
        </p:nvSpPr>
        <p:spPr>
          <a:xfrm>
            <a:off x="457200" y="5624409"/>
            <a:ext cx="1574439" cy="518878"/>
          </a:xfrm>
          <a:prstGeom prst="ellipse">
            <a:avLst/>
          </a:prstGeom>
          <a:solidFill>
            <a:srgbClr val="FFFFFF">
              <a:alpha val="0"/>
            </a:srgbClr>
          </a:solidFill>
          <a:ln w="22225">
            <a:solidFill>
              <a:srgbClr val="C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50767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" grpId="0" animBg="1" advAuto="0"/>
      <p:bldP spid="596" grpId="0" animBg="1" advAuto="0"/>
      <p:bldP spid="597" grpId="0" animBg="1" advAuto="0"/>
      <p:bldP spid="598" grpId="0" animBg="1" advAuto="0"/>
      <p:bldP spid="599" grpId="0" animBg="1" advAuto="0"/>
      <p:bldP spid="600" grpId="0" animBg="1" advAuto="0"/>
      <p:bldP spid="601" grpId="0" animBg="1" advAuto="0"/>
      <p:bldP spid="60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7990" y="54070"/>
            <a:ext cx="84124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800" dirty="0">
              <a:solidFill>
                <a:srgbClr val="000090"/>
              </a:solidFill>
            </a:endParaRPr>
          </a:p>
          <a:p>
            <a:pPr algn="just"/>
            <a:r>
              <a:rPr lang="en-US" sz="1800" dirty="0">
                <a:solidFill>
                  <a:srgbClr val="000090"/>
                </a:solidFill>
              </a:rPr>
              <a:t>The </a:t>
            </a:r>
            <a:r>
              <a:rPr lang="en-US" baseline="30000" dirty="0">
                <a:solidFill>
                  <a:srgbClr val="FF0000"/>
                </a:solidFill>
              </a:rPr>
              <a:t>19</a:t>
            </a:r>
            <a:r>
              <a:rPr lang="en-US" dirty="0">
                <a:solidFill>
                  <a:srgbClr val="FF0000"/>
                </a:solidFill>
              </a:rPr>
              <a:t>F(p,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16</a:t>
            </a:r>
            <a:r>
              <a:rPr lang="en-US" dirty="0">
                <a:solidFill>
                  <a:srgbClr val="FF0000"/>
                </a:solidFill>
              </a:rPr>
              <a:t>O </a:t>
            </a:r>
            <a:r>
              <a:rPr lang="en-US" sz="1800" dirty="0">
                <a:solidFill>
                  <a:srgbClr val="000090"/>
                </a:solidFill>
              </a:rPr>
              <a:t>reaction is the main fluorine destruction channel but no data are available around ~100 </a:t>
            </a:r>
            <a:r>
              <a:rPr lang="en-US" sz="1800" dirty="0" err="1">
                <a:solidFill>
                  <a:srgbClr val="000090"/>
                </a:solidFill>
              </a:rPr>
              <a:t>keV</a:t>
            </a:r>
            <a:r>
              <a:rPr lang="en-US" sz="1800" dirty="0">
                <a:solidFill>
                  <a:srgbClr val="000090"/>
                </a:solidFill>
              </a:rPr>
              <a:t> (energy of astrophysical interest)</a:t>
            </a:r>
          </a:p>
          <a:p>
            <a:pPr algn="just"/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02" y="2177995"/>
            <a:ext cx="4111498" cy="272895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71929" y="2313038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Possible</a:t>
            </a:r>
          </a:p>
          <a:p>
            <a:r>
              <a:rPr lang="en-US" sz="1800" dirty="0"/>
              <a:t>THM measurement</a:t>
            </a: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6171929" y="1307634"/>
            <a:ext cx="2571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7" name="Line 18"/>
          <p:cNvSpPr>
            <a:spLocks noChangeAspect="1" noChangeShapeType="1"/>
          </p:cNvSpPr>
          <p:nvPr/>
        </p:nvSpPr>
        <p:spPr bwMode="auto">
          <a:xfrm>
            <a:off x="7377442" y="1282583"/>
            <a:ext cx="161998" cy="52649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6249087" y="1876989"/>
            <a:ext cx="914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V="1">
            <a:off x="7792137" y="1648389"/>
            <a:ext cx="97155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7792137" y="1876989"/>
            <a:ext cx="97155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7163487" y="1876989"/>
            <a:ext cx="62865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011468" y="991880"/>
            <a:ext cx="320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6106748" y="1830555"/>
            <a:ext cx="513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aseline="30000" dirty="0">
                <a:solidFill>
                  <a:srgbClr val="000000"/>
                </a:solidFill>
              </a:rPr>
              <a:t>19</a:t>
            </a:r>
            <a:r>
              <a:rPr lang="it-IT" sz="1800" dirty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483813" y="1284084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 err="1">
                <a:solidFill>
                  <a:srgbClr val="000000"/>
                </a:solidFill>
              </a:rPr>
              <a:t>p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8675054" y="977926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 err="1">
                <a:solidFill>
                  <a:srgbClr val="000000"/>
                </a:solidFill>
              </a:rPr>
              <a:t>n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7025454" y="1834127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aseline="30000" dirty="0">
                <a:solidFill>
                  <a:srgbClr val="000000"/>
                </a:solidFill>
              </a:rPr>
              <a:t>20</a:t>
            </a:r>
            <a:r>
              <a:rPr lang="it-IT" sz="1800" dirty="0">
                <a:solidFill>
                  <a:srgbClr val="000000"/>
                </a:solidFill>
              </a:rPr>
              <a:t>Ne*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8280130" y="2025507"/>
            <a:ext cx="558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aseline="30000" dirty="0">
                <a:solidFill>
                  <a:srgbClr val="000000"/>
                </a:solidFill>
              </a:rPr>
              <a:t>16</a:t>
            </a:r>
            <a:r>
              <a:rPr lang="it-IT" sz="1800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8432921" y="1612670"/>
            <a:ext cx="330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l-GR" sz="18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Line 18"/>
          <p:cNvSpPr>
            <a:spLocks noChangeAspect="1" noChangeShapeType="1"/>
          </p:cNvSpPr>
          <p:nvPr/>
        </p:nvSpPr>
        <p:spPr bwMode="auto">
          <a:xfrm flipH="1" flipV="1">
            <a:off x="1513788" y="2975472"/>
            <a:ext cx="174462" cy="56699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186793" y="3471535"/>
            <a:ext cx="237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 resonant approximation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11F6702-EA67-EB4F-B558-3FEEB24AA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159" y="3377627"/>
            <a:ext cx="4142843" cy="278633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DEEE919-0800-0442-95B5-3C035AE8667C}"/>
              </a:ext>
            </a:extLst>
          </p:cNvPr>
          <p:cNvSpPr txBox="1"/>
          <p:nvPr/>
        </p:nvSpPr>
        <p:spPr>
          <a:xfrm>
            <a:off x="407990" y="5157192"/>
            <a:ext cx="4145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a</a:t>
            </a:r>
            <a:r>
              <a:rPr lang="it-IT" dirty="0"/>
              <a:t>1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more </a:t>
            </a:r>
            <a:r>
              <a:rPr lang="it-IT" dirty="0" err="1"/>
              <a:t>uncertain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31194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 Box 1"/>
          <p:cNvSpPr txBox="1"/>
          <p:nvPr/>
        </p:nvSpPr>
        <p:spPr>
          <a:xfrm>
            <a:off x="457200" y="298382"/>
            <a:ext cx="8229600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646B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 dirty="0">
                <a:latin typeface="Comic Sans MS" panose="030F0902030302020204" pitchFamily="66" charset="0"/>
              </a:rPr>
              <a:t>State of the art</a:t>
            </a:r>
            <a:r>
              <a:rPr lang="it-IT" sz="3200" dirty="0">
                <a:latin typeface="Comic Sans MS" panose="030F0902030302020204" pitchFamily="66" charset="0"/>
              </a:rPr>
              <a:t> </a:t>
            </a:r>
            <a:r>
              <a:rPr lang="it-IT" sz="4000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19</a:t>
            </a:r>
            <a:r>
              <a:rPr lang="it-IT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F(</a:t>
            </a:r>
            <a:r>
              <a:rPr lang="it-IT" sz="4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a,p</a:t>
            </a:r>
            <a:r>
              <a:rPr lang="it-IT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)</a:t>
            </a:r>
            <a:r>
              <a:rPr lang="it-IT" sz="4000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22</a:t>
            </a:r>
            <a:r>
              <a:rPr lang="it-IT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Ne </a:t>
            </a:r>
            <a:endParaRPr sz="4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05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37" y="1573212"/>
            <a:ext cx="4522788" cy="351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4350"/>
            <a:ext cx="4689475" cy="33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Text Box 9"/>
          <p:cNvSpPr txBox="1"/>
          <p:nvPr/>
        </p:nvSpPr>
        <p:spPr>
          <a:xfrm>
            <a:off x="200025" y="1062037"/>
            <a:ext cx="8486775" cy="40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Direct measurements were </a:t>
            </a:r>
            <a:r>
              <a:rPr lang="it-IT" sz="2000" dirty="0" err="1"/>
              <a:t>performed</a:t>
            </a:r>
            <a:r>
              <a:rPr sz="2000" dirty="0"/>
              <a:t> down to 1100 keV</a:t>
            </a:r>
          </a:p>
        </p:txBody>
      </p:sp>
      <p:sp>
        <p:nvSpPr>
          <p:cNvPr id="608" name="Text Box 10"/>
          <p:cNvSpPr txBox="1"/>
          <p:nvPr/>
        </p:nvSpPr>
        <p:spPr>
          <a:xfrm>
            <a:off x="2572593" y="5002181"/>
            <a:ext cx="4529956" cy="30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>
            <a:lvl1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[Ugalde et al., 2008, Nuclear Physics A]</a:t>
            </a:r>
          </a:p>
        </p:txBody>
      </p:sp>
      <p:sp>
        <p:nvSpPr>
          <p:cNvPr id="609" name="Line 11"/>
          <p:cNvSpPr/>
          <p:nvPr/>
        </p:nvSpPr>
        <p:spPr>
          <a:xfrm flipH="1" flipV="1">
            <a:off x="1562099" y="1990725"/>
            <a:ext cx="17465" cy="2617790"/>
          </a:xfrm>
          <a:prstGeom prst="line">
            <a:avLst/>
          </a:prstGeom>
          <a:ln w="26280" cap="sq">
            <a:solidFill>
              <a:srgbClr val="FF3333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0" name="TextBox 4"/>
          <p:cNvSpPr txBox="1"/>
          <p:nvPr/>
        </p:nvSpPr>
        <p:spPr>
          <a:xfrm>
            <a:off x="61911" y="5310187"/>
            <a:ext cx="894239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There were evidences for the p</a:t>
            </a:r>
            <a:r>
              <a:rPr sz="2000" baseline="-25000" dirty="0"/>
              <a:t>0</a:t>
            </a:r>
            <a:r>
              <a:rPr sz="2000" dirty="0"/>
              <a:t> and p</a:t>
            </a:r>
            <a:r>
              <a:rPr sz="2000" baseline="-25000" dirty="0"/>
              <a:t>1</a:t>
            </a:r>
            <a:r>
              <a:rPr sz="2000" dirty="0"/>
              <a:t> channel at 1.1 MeV</a:t>
            </a:r>
          </a:p>
        </p:txBody>
      </p:sp>
      <p:sp>
        <p:nvSpPr>
          <p:cNvPr id="611" name="TextBox 8"/>
          <p:cNvSpPr txBox="1"/>
          <p:nvPr/>
        </p:nvSpPr>
        <p:spPr>
          <a:xfrm>
            <a:off x="6406752" y="5846761"/>
            <a:ext cx="248285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150÷1200 keV</a:t>
            </a:r>
          </a:p>
        </p:txBody>
      </p:sp>
      <p:sp>
        <p:nvSpPr>
          <p:cNvPr id="612" name="TextBox 9"/>
          <p:cNvSpPr txBox="1"/>
          <p:nvPr/>
        </p:nvSpPr>
        <p:spPr>
          <a:xfrm>
            <a:off x="323528" y="6318028"/>
            <a:ext cx="868077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0000FF"/>
                </a:solidFill>
                <a:latin typeface="Comic Sans MS" panose="030F0902030302020204" pitchFamily="66" charset="0"/>
              </a:rPr>
              <a:t>Extrapolation at lower </a:t>
            </a:r>
            <a:r>
              <a:rPr lang="it-IT" dirty="0" err="1">
                <a:solidFill>
                  <a:srgbClr val="0000FF"/>
                </a:solidFill>
                <a:latin typeface="Comic Sans MS" panose="030F0902030302020204" pitchFamily="66" charset="0"/>
              </a:rPr>
              <a:t>is</a:t>
            </a:r>
            <a:r>
              <a:rPr lang="it-IT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mic Sans MS" panose="030F0902030302020204" pitchFamily="66" charset="0"/>
              </a:rPr>
              <a:t>again</a:t>
            </a:r>
            <a:r>
              <a:rPr lang="it-IT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dirty="0">
                <a:solidFill>
                  <a:srgbClr val="0000FF"/>
                </a:solidFill>
                <a:latin typeface="Comic Sans MS" panose="030F0902030302020204" pitchFamily="66" charset="0"/>
              </a:rPr>
              <a:t>energy necessary!</a:t>
            </a:r>
          </a:p>
        </p:txBody>
      </p:sp>
      <p:sp>
        <p:nvSpPr>
          <p:cNvPr id="613" name="Connettore 2 7"/>
          <p:cNvSpPr/>
          <p:nvPr/>
        </p:nvSpPr>
        <p:spPr>
          <a:xfrm>
            <a:off x="5250217" y="6067115"/>
            <a:ext cx="1156535" cy="16016"/>
          </a:xfrm>
          <a:prstGeom prst="line">
            <a:avLst/>
          </a:prstGeom>
          <a:ln w="38100">
            <a:solidFill>
              <a:srgbClr val="FF33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4" name="Gamow window (T≈2x108 K)"/>
          <p:cNvSpPr txBox="1"/>
          <p:nvPr/>
        </p:nvSpPr>
        <p:spPr>
          <a:xfrm>
            <a:off x="457200" y="5846761"/>
            <a:ext cx="457753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Gamow window ( if </a:t>
            </a:r>
            <a:r>
              <a:rPr lang="it-IT" sz="2000" dirty="0"/>
              <a:t>2•</a:t>
            </a:r>
            <a:r>
              <a:rPr sz="2000" dirty="0"/>
              <a:t>10</a:t>
            </a:r>
            <a:r>
              <a:rPr sz="2000" baseline="31999" dirty="0"/>
              <a:t>8</a:t>
            </a:r>
            <a:r>
              <a:rPr sz="2000" dirty="0"/>
              <a:t> K&lt;T&lt;</a:t>
            </a:r>
            <a:r>
              <a:rPr lang="it-IT" sz="2000" dirty="0"/>
              <a:t>4•</a:t>
            </a:r>
            <a:r>
              <a:rPr sz="2000" dirty="0"/>
              <a:t>10</a:t>
            </a:r>
            <a:r>
              <a:rPr sz="2000" baseline="31999" dirty="0"/>
              <a:t>8</a:t>
            </a:r>
            <a:r>
              <a:rPr sz="2000" dirty="0"/>
              <a:t> K)</a:t>
            </a:r>
          </a:p>
        </p:txBody>
      </p:sp>
      <p:sp>
        <p:nvSpPr>
          <p:cNvPr id="615" name="CasellaDiTesto 1"/>
          <p:cNvSpPr txBox="1"/>
          <p:nvPr/>
        </p:nvSpPr>
        <p:spPr>
          <a:xfrm rot="19800000">
            <a:off x="1789563" y="3483891"/>
            <a:ext cx="1451350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Experimental</a:t>
            </a:r>
          </a:p>
        </p:txBody>
      </p:sp>
      <p:sp>
        <p:nvSpPr>
          <p:cNvPr id="616" name="CasellaDiTesto 13"/>
          <p:cNvSpPr txBox="1"/>
          <p:nvPr/>
        </p:nvSpPr>
        <p:spPr>
          <a:xfrm rot="19800000">
            <a:off x="222951" y="2460658"/>
            <a:ext cx="1451350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Extrapolation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412607" y="1499740"/>
            <a:ext cx="839621" cy="46166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71672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 advAuto="0"/>
      <p:bldP spid="612" grpId="0" animBg="1" advAuto="0"/>
      <p:bldP spid="613" grpId="0" animBg="1" advAuto="0"/>
      <p:bldP spid="614" grpId="0" animBg="1" advAuto="0"/>
      <p:bldP spid="615" grpId="0" animBg="1" advAuto="0"/>
      <p:bldP spid="61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>
          <a:xfrm>
            <a:off x="457200" y="6350"/>
            <a:ext cx="8229600" cy="1143000"/>
          </a:xfrm>
        </p:spPr>
        <p:txBody>
          <a:bodyPr/>
          <a:lstStyle/>
          <a:p>
            <a:r>
              <a:rPr lang="it-IT" sz="3200">
                <a:latin typeface="Arial" charset="0"/>
                <a:ea typeface="ヒラギノ角ゴ Pro W3" charset="0"/>
                <a:cs typeface="ヒラギノ角ゴ Pro W3" charset="0"/>
              </a:rPr>
              <a:t>Nuclear Astrophysics difficulties</a:t>
            </a:r>
          </a:p>
        </p:txBody>
      </p:sp>
      <p:pic>
        <p:nvPicPr>
          <p:cNvPr id="32770" name="Picture 11" descr="he3h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49350"/>
            <a:ext cx="3597275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630238" y="1235075"/>
            <a:ext cx="0" cy="3049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2" name="CasellaDiTesto 6"/>
          <p:cNvSpPr txBox="1">
            <a:spLocks noChangeArrowheads="1"/>
          </p:cNvSpPr>
          <p:nvPr/>
        </p:nvSpPr>
        <p:spPr bwMode="auto">
          <a:xfrm>
            <a:off x="71438" y="884238"/>
            <a:ext cx="263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800"/>
              <a:t>Astrophysics Energies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827088" y="1241425"/>
            <a:ext cx="0" cy="3043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ccia destra 10"/>
          <p:cNvSpPr/>
          <p:nvPr/>
        </p:nvSpPr>
        <p:spPr>
          <a:xfrm rot="19739519">
            <a:off x="506413" y="2466975"/>
            <a:ext cx="4297362" cy="1174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775" name="CasellaDiTesto 11"/>
          <p:cNvSpPr txBox="1">
            <a:spLocks noChangeArrowheads="1"/>
          </p:cNvSpPr>
          <p:nvPr/>
        </p:nvSpPr>
        <p:spPr bwMode="auto">
          <a:xfrm>
            <a:off x="3925888" y="958850"/>
            <a:ext cx="511016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/>
              <a:t>Picobarn/nanobarn cross sections</a:t>
            </a:r>
          </a:p>
          <a:p>
            <a:pPr eaLnBrk="1" hangingPunct="1"/>
            <a:endParaRPr lang="it-IT"/>
          </a:p>
          <a:p>
            <a:pPr eaLnBrk="1" hangingPunct="1"/>
            <a:r>
              <a:rPr lang="it-IT"/>
              <a:t>Solutions: underground </a:t>
            </a:r>
          </a:p>
          <a:p>
            <a:pPr eaLnBrk="1" hangingPunct="1"/>
            <a:r>
              <a:rPr lang="it-IT"/>
              <a:t>Measurements, extrapolations</a:t>
            </a:r>
          </a:p>
          <a:p>
            <a:pPr eaLnBrk="1" hangingPunct="1"/>
            <a:endParaRPr lang="it-IT"/>
          </a:p>
          <a:p>
            <a:pPr eaLnBrk="1" hangingPunct="1"/>
            <a:r>
              <a:rPr lang="it-IT"/>
              <a:t>With RIB’s (important in several </a:t>
            </a:r>
          </a:p>
          <a:p>
            <a:pPr eaLnBrk="1" hangingPunct="1"/>
            <a:r>
              <a:rPr lang="it-IT"/>
              <a:t>astrophysical environments) this </a:t>
            </a:r>
          </a:p>
          <a:p>
            <a:pPr eaLnBrk="1" hangingPunct="1"/>
            <a:r>
              <a:rPr lang="it-IT"/>
              <a:t>Sounds extremely difficult</a:t>
            </a:r>
          </a:p>
        </p:txBody>
      </p:sp>
      <p:sp>
        <p:nvSpPr>
          <p:cNvPr id="32776" name="CasellaDiTesto 12"/>
          <p:cNvSpPr txBox="1">
            <a:spLocks noChangeArrowheads="1"/>
          </p:cNvSpPr>
          <p:nvPr/>
        </p:nvSpPr>
        <p:spPr bwMode="auto">
          <a:xfrm>
            <a:off x="3851275" y="4078288"/>
            <a:ext cx="4440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800"/>
              <a:t>Possible Solution: Indirect METHODS</a:t>
            </a:r>
          </a:p>
          <a:p>
            <a:pPr eaLnBrk="1" hangingPunct="1"/>
            <a:r>
              <a:rPr lang="it-IT" sz="1800"/>
              <a:t>Trojan Horse Method</a:t>
            </a:r>
          </a:p>
        </p:txBody>
      </p: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1219200" y="4953000"/>
            <a:ext cx="7543800" cy="1676400"/>
            <a:chOff x="1219200" y="4953000"/>
            <a:chExt cx="7543800" cy="1676400"/>
          </a:xfrm>
        </p:grpSpPr>
        <p:sp>
          <p:nvSpPr>
            <p:cNvPr id="45" name="Ovale 44"/>
            <p:cNvSpPr/>
            <p:nvPr/>
          </p:nvSpPr>
          <p:spPr>
            <a:xfrm>
              <a:off x="1219200" y="4953000"/>
              <a:ext cx="228600" cy="2286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6" name="Ovale 45"/>
            <p:cNvSpPr/>
            <p:nvPr/>
          </p:nvSpPr>
          <p:spPr>
            <a:xfrm>
              <a:off x="1371600" y="5105400"/>
              <a:ext cx="228600" cy="2286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7" name="Ovale 46"/>
            <p:cNvSpPr/>
            <p:nvPr/>
          </p:nvSpPr>
          <p:spPr>
            <a:xfrm>
              <a:off x="4038600" y="61722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8" name="Ovale 47"/>
            <p:cNvSpPr/>
            <p:nvPr/>
          </p:nvSpPr>
          <p:spPr>
            <a:xfrm>
              <a:off x="3657600" y="60198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9" name="Ovale 48"/>
            <p:cNvSpPr/>
            <p:nvPr/>
          </p:nvSpPr>
          <p:spPr>
            <a:xfrm>
              <a:off x="3657600" y="60960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0" name="Ovale 49"/>
            <p:cNvSpPr/>
            <p:nvPr/>
          </p:nvSpPr>
          <p:spPr>
            <a:xfrm>
              <a:off x="3733800" y="6248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" name="Ovale 50"/>
            <p:cNvSpPr/>
            <p:nvPr/>
          </p:nvSpPr>
          <p:spPr>
            <a:xfrm>
              <a:off x="3886200" y="6248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2" name="Ovale 51"/>
            <p:cNvSpPr/>
            <p:nvPr/>
          </p:nvSpPr>
          <p:spPr>
            <a:xfrm>
              <a:off x="3810000" y="60198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3" name="Ovale 52"/>
            <p:cNvSpPr/>
            <p:nvPr/>
          </p:nvSpPr>
          <p:spPr>
            <a:xfrm>
              <a:off x="3810000" y="61722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4" name="Ovale 53"/>
            <p:cNvSpPr/>
            <p:nvPr/>
          </p:nvSpPr>
          <p:spPr>
            <a:xfrm>
              <a:off x="3962400" y="60960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5" name="Rettangolo arrotondato 54"/>
            <p:cNvSpPr/>
            <p:nvPr/>
          </p:nvSpPr>
          <p:spPr>
            <a:xfrm>
              <a:off x="2438400" y="5410200"/>
              <a:ext cx="228600" cy="1219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56" name="Connettore 2 55"/>
            <p:cNvCxnSpPr/>
            <p:nvPr/>
          </p:nvCxnSpPr>
          <p:spPr>
            <a:xfrm>
              <a:off x="1676400" y="5029200"/>
              <a:ext cx="1143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e 56"/>
            <p:cNvSpPr/>
            <p:nvPr/>
          </p:nvSpPr>
          <p:spPr>
            <a:xfrm>
              <a:off x="3124200" y="4953000"/>
              <a:ext cx="228600" cy="2286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" name="Ovale 57"/>
            <p:cNvSpPr/>
            <p:nvPr/>
          </p:nvSpPr>
          <p:spPr>
            <a:xfrm>
              <a:off x="3657600" y="5562600"/>
              <a:ext cx="228600" cy="2286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59" name="Connettore 2 58"/>
            <p:cNvCxnSpPr/>
            <p:nvPr/>
          </p:nvCxnSpPr>
          <p:spPr>
            <a:xfrm>
              <a:off x="3581400" y="50292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/>
            <p:cNvCxnSpPr/>
            <p:nvPr/>
          </p:nvCxnSpPr>
          <p:spPr>
            <a:xfrm rot="16200000" flipH="1">
              <a:off x="3352800" y="5181600"/>
              <a:ext cx="3048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794" name="CasellaDiTesto 60"/>
            <p:cNvSpPr txBox="1">
              <a:spLocks noChangeArrowheads="1"/>
            </p:cNvSpPr>
            <p:nvPr/>
          </p:nvSpPr>
          <p:spPr bwMode="auto">
            <a:xfrm>
              <a:off x="4724400" y="5257800"/>
              <a:ext cx="40386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it-IT" sz="1800"/>
                <a:t>Once Coulomb barrier is overcome by TH nucleus the astrophysical reaction can take place without any evident suppression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2286000" y="739775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>
                <a:latin typeface="Times New Roman" charset="0"/>
              </a:rPr>
              <a:t>Trojan Horse Method (outlook)</a:t>
            </a:r>
            <a:endParaRPr lang="en-GB">
              <a:latin typeface="Times New Roman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" y="1289050"/>
            <a:ext cx="8839200" cy="4119563"/>
            <a:chOff x="144" y="812"/>
            <a:chExt cx="5568" cy="2595"/>
          </a:xfrm>
        </p:grpSpPr>
        <p:sp>
          <p:nvSpPr>
            <p:cNvPr id="16436" name="Text Box 5"/>
            <p:cNvSpPr txBox="1">
              <a:spLocks noChangeArrowheads="1"/>
            </p:cNvSpPr>
            <p:nvPr/>
          </p:nvSpPr>
          <p:spPr bwMode="auto">
            <a:xfrm>
              <a:off x="144" y="1057"/>
              <a:ext cx="2688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0"/>
                <a:t>Main  a</a:t>
              </a:r>
              <a:r>
                <a:rPr lang="en-GB" sz="2000" b="0"/>
                <a:t>pplication: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sz="2000" b="0"/>
                <a:t>Charged particle bare nucleus cross section measurements at astrophysical energies</a:t>
              </a:r>
              <a:r>
                <a:rPr lang="en-GB" sz="2000" b="0">
                  <a:latin typeface="Times New Roman" charset="0"/>
                </a:rPr>
                <a:t>  </a:t>
              </a:r>
            </a:p>
          </p:txBody>
        </p:sp>
        <p:sp>
          <p:nvSpPr>
            <p:cNvPr id="16437" name="Text Box 6"/>
            <p:cNvSpPr txBox="1">
              <a:spLocks noChangeArrowheads="1"/>
            </p:cNvSpPr>
            <p:nvPr/>
          </p:nvSpPr>
          <p:spPr bwMode="auto">
            <a:xfrm>
              <a:off x="2976" y="812"/>
              <a:ext cx="2736" cy="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0" dirty="0">
                  <a:cs typeface="Times New Roman" charset="0"/>
                </a:rPr>
                <a:t>Basic idea: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it-IT" sz="2000" b="0" dirty="0" err="1">
                  <a:cs typeface="Times New Roman" charset="0"/>
                </a:rPr>
                <a:t>It</a:t>
              </a:r>
              <a:r>
                <a:rPr lang="it-IT" sz="2000" b="0" dirty="0">
                  <a:cs typeface="Times New Roman" charset="0"/>
                </a:rPr>
                <a:t> </a:t>
              </a:r>
              <a:r>
                <a:rPr lang="it-IT" sz="2000" b="0" dirty="0" err="1">
                  <a:cs typeface="Times New Roman" charset="0"/>
                </a:rPr>
                <a:t>is</a:t>
              </a:r>
              <a:r>
                <a:rPr lang="it-IT" sz="2000" b="0" dirty="0">
                  <a:cs typeface="Times New Roman" charset="0"/>
                </a:rPr>
                <a:t> </a:t>
              </a:r>
              <a:r>
                <a:rPr lang="it-IT" sz="2000" b="0" dirty="0" err="1">
                  <a:cs typeface="Times New Roman" charset="0"/>
                </a:rPr>
                <a:t>possible</a:t>
              </a:r>
              <a:r>
                <a:rPr lang="it-IT" sz="2000" b="0" dirty="0">
                  <a:cs typeface="Times New Roman" charset="0"/>
                </a:rPr>
                <a:t> </a:t>
              </a:r>
              <a:r>
                <a:rPr lang="en-GB" sz="2000" b="0" dirty="0">
                  <a:cs typeface="Times New Roman" charset="0"/>
                </a:rPr>
                <a:t> </a:t>
              </a:r>
              <a:r>
                <a:rPr lang="it-IT" sz="2000" b="0" dirty="0">
                  <a:cs typeface="Times New Roman" charset="0"/>
                </a:rPr>
                <a:t>to </a:t>
              </a:r>
              <a:r>
                <a:rPr lang="en-GB" sz="2000" b="0" dirty="0">
                  <a:cs typeface="Times New Roman" charset="0"/>
                </a:rPr>
                <a:t>extract  the </a:t>
              </a:r>
              <a:r>
                <a:rPr lang="en-GB" sz="2000" b="0" dirty="0" err="1">
                  <a:cs typeface="Times New Roman" charset="0"/>
                </a:rPr>
                <a:t>astrophysically</a:t>
              </a:r>
              <a:r>
                <a:rPr lang="en-GB" sz="2000" b="0" dirty="0">
                  <a:cs typeface="Times New Roman" charset="0"/>
                </a:rPr>
                <a:t>  relevant two-body cross section</a:t>
              </a:r>
              <a:r>
                <a:rPr lang="en-GB" sz="2000" dirty="0">
                  <a:cs typeface="Times New Roman" charset="0"/>
                </a:rPr>
                <a:t>  </a:t>
              </a:r>
              <a:r>
                <a:rPr lang="en-GB" sz="2000" dirty="0">
                  <a:cs typeface="Times New Roman" charset="0"/>
                  <a:sym typeface="Symbol" charset="0"/>
                </a:rPr>
                <a:t></a:t>
              </a:r>
            </a:p>
            <a:p>
              <a:endParaRPr lang="it-IT" sz="2000" dirty="0">
                <a:cs typeface="Times New Roman" charset="0"/>
              </a:endParaRPr>
            </a:p>
            <a:p>
              <a:pPr algn="ctr"/>
              <a:r>
                <a:rPr lang="en-GB" sz="2000" dirty="0">
                  <a:cs typeface="Times New Roman" charset="0"/>
                </a:rPr>
                <a:t>B + x</a:t>
              </a:r>
              <a:r>
                <a:rPr lang="it-IT" sz="2000" dirty="0">
                  <a:cs typeface="Times New Roman" charset="0"/>
                </a:rPr>
                <a:t>  </a:t>
              </a:r>
              <a:r>
                <a:rPr lang="it-IT" sz="2000" dirty="0">
                  <a:cs typeface="Times New Roman" charset="0"/>
                  <a:sym typeface="Wingdings" charset="0"/>
                </a:rPr>
                <a:t></a:t>
              </a:r>
              <a:r>
                <a:rPr lang="it-IT" sz="2000" dirty="0">
                  <a:cs typeface="Times New Roman" charset="0"/>
                </a:rPr>
                <a:t> </a:t>
              </a:r>
              <a:r>
                <a:rPr lang="en-GB" sz="2000" dirty="0">
                  <a:cs typeface="Times New Roman" charset="0"/>
                </a:rPr>
                <a:t> C + D</a:t>
              </a:r>
              <a:endParaRPr lang="it-IT" sz="2000" b="0" dirty="0">
                <a:cs typeface="Times New Roman" charset="0"/>
              </a:endParaRPr>
            </a:p>
            <a:p>
              <a:endParaRPr lang="it-IT" sz="2000" b="0" dirty="0">
                <a:cs typeface="Times New Roman" charset="0"/>
              </a:endParaRPr>
            </a:p>
            <a:p>
              <a:r>
                <a:rPr lang="en-GB" sz="2000" b="0" dirty="0">
                  <a:cs typeface="Times New Roman" charset="0"/>
                </a:rPr>
                <a:t>from quasi- free contribution</a:t>
              </a:r>
              <a:r>
                <a:rPr lang="it-IT" sz="2000" b="0" dirty="0">
                  <a:cs typeface="Times New Roman" charset="0"/>
                </a:rPr>
                <a:t>  </a:t>
              </a:r>
            </a:p>
            <a:p>
              <a:r>
                <a:rPr lang="en-GB" sz="2000" b="0" dirty="0">
                  <a:cs typeface="Times New Roman" charset="0"/>
                </a:rPr>
                <a:t>of an appropriate three-body reaction</a:t>
              </a:r>
              <a:endParaRPr lang="it-IT" sz="2000" b="0" dirty="0">
                <a:cs typeface="Times New Roman" charset="0"/>
              </a:endParaRPr>
            </a:p>
            <a:p>
              <a:endParaRPr lang="en-GB" sz="2000" dirty="0">
                <a:cs typeface="Times New Roman" charset="0"/>
              </a:endParaRPr>
            </a:p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en-GB" sz="2000" dirty="0">
                  <a:cs typeface="Times New Roman" charset="0"/>
                </a:rPr>
                <a:t>A + B  </a:t>
              </a:r>
              <a:r>
                <a:rPr lang="it-IT" sz="2000" dirty="0">
                  <a:cs typeface="Times New Roman" charset="0"/>
                  <a:sym typeface="Wingdings" charset="0"/>
                </a:rPr>
                <a:t></a:t>
              </a:r>
              <a:r>
                <a:rPr lang="en-GB" sz="2000" dirty="0">
                  <a:cs typeface="Times New Roman" charset="0"/>
                </a:rPr>
                <a:t>  C + D + S</a:t>
              </a:r>
            </a:p>
          </p:txBody>
        </p:sp>
      </p:grpSp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3962400" y="2100263"/>
            <a:ext cx="50292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4479925" y="223361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4400" b="0">
              <a:solidFill>
                <a:schemeClr val="tx2"/>
              </a:solidFill>
              <a:latin typeface="Times New Roman" charset="0"/>
            </a:endParaRP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0" y="1125538"/>
            <a:ext cx="9085263" cy="4694237"/>
            <a:chOff x="0" y="754"/>
            <a:chExt cx="5723" cy="2957"/>
          </a:xfrm>
        </p:grpSpPr>
        <p:grpSp>
          <p:nvGrpSpPr>
            <p:cNvPr id="16390" name="Group 56"/>
            <p:cNvGrpSpPr>
              <a:grpSpLocks/>
            </p:cNvGrpSpPr>
            <p:nvPr/>
          </p:nvGrpSpPr>
          <p:grpSpPr bwMode="auto">
            <a:xfrm>
              <a:off x="152" y="1071"/>
              <a:ext cx="5571" cy="2640"/>
              <a:chOff x="152" y="1263"/>
              <a:chExt cx="5571" cy="2640"/>
            </a:xfrm>
          </p:grpSpPr>
          <p:sp>
            <p:nvSpPr>
              <p:cNvPr id="16392" name="Rectangle 9"/>
              <p:cNvSpPr>
                <a:spLocks noChangeArrowheads="1"/>
              </p:cNvSpPr>
              <p:nvPr/>
            </p:nvSpPr>
            <p:spPr bwMode="auto">
              <a:xfrm>
                <a:off x="152" y="2611"/>
                <a:ext cx="2325" cy="105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6393" name="Group 12"/>
              <p:cNvGrpSpPr>
                <a:grpSpLocks/>
              </p:cNvGrpSpPr>
              <p:nvPr/>
            </p:nvGrpSpPr>
            <p:grpSpPr bwMode="auto">
              <a:xfrm>
                <a:off x="287" y="1485"/>
                <a:ext cx="2190" cy="978"/>
                <a:chOff x="2995" y="3086"/>
                <a:chExt cx="2237" cy="993"/>
              </a:xfrm>
            </p:grpSpPr>
            <p:sp>
              <p:nvSpPr>
                <p:cNvPr id="1642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024" y="3086"/>
                  <a:ext cx="2208" cy="99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GB" b="0">
                    <a:latin typeface="Times New Roman" charset="0"/>
                  </a:endParaRPr>
                </a:p>
                <a:p>
                  <a:pPr eaLnBrk="1" hangingPunct="1">
                    <a:spcBef>
                      <a:spcPct val="50000"/>
                    </a:spcBef>
                  </a:pPr>
                  <a:endParaRPr lang="en-GB" b="0">
                    <a:latin typeface="Times New Roman" charset="0"/>
                  </a:endParaRPr>
                </a:p>
                <a:p>
                  <a:pPr eaLnBrk="1" hangingPunct="1">
                    <a:spcBef>
                      <a:spcPct val="50000"/>
                    </a:spcBef>
                  </a:pPr>
                  <a:endParaRPr lang="en-GB" b="0">
                    <a:latin typeface="Times New Roman" charset="0"/>
                  </a:endParaRPr>
                </a:p>
              </p:txBody>
            </p:sp>
            <p:sp>
              <p:nvSpPr>
                <p:cNvPr id="1642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995" y="3534"/>
                  <a:ext cx="634" cy="234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1800" b="0"/>
                    <a:t>B</a:t>
                  </a:r>
                </a:p>
              </p:txBody>
            </p:sp>
            <p:sp>
              <p:nvSpPr>
                <p:cNvPr id="16428" name="Text Box 15"/>
                <p:cNvSpPr txBox="1">
                  <a:spLocks noChangeArrowheads="1"/>
                </p:cNvSpPr>
                <p:nvPr/>
              </p:nvSpPr>
              <p:spPr bwMode="auto">
                <a:xfrm flipV="1">
                  <a:off x="3512" y="3099"/>
                  <a:ext cx="520" cy="216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1600"/>
                    <a:t>x</a:t>
                  </a:r>
                </a:p>
              </p:txBody>
            </p:sp>
            <p:sp>
              <p:nvSpPr>
                <p:cNvPr id="16429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859" y="3384"/>
                  <a:ext cx="229" cy="72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spcBef>
                      <a:spcPct val="20000"/>
                    </a:spcBef>
                  </a:pPr>
                  <a:endParaRPr lang="en-GB" b="0"/>
                </a:p>
                <a:p>
                  <a:pPr algn="ctr">
                    <a:spcBef>
                      <a:spcPct val="20000"/>
                    </a:spcBef>
                  </a:pPr>
                  <a:endParaRPr lang="en-GB" b="0"/>
                </a:p>
              </p:txBody>
            </p:sp>
            <p:sp>
              <p:nvSpPr>
                <p:cNvPr id="1643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840" y="3642"/>
                  <a:ext cx="344" cy="234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1800" b="0"/>
                    <a:t>D</a:t>
                  </a:r>
                </a:p>
              </p:txBody>
            </p:sp>
            <p:sp>
              <p:nvSpPr>
                <p:cNvPr id="1643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840" y="3210"/>
                  <a:ext cx="344" cy="234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1800"/>
                    <a:t>C</a:t>
                  </a:r>
                </a:p>
              </p:txBody>
            </p:sp>
            <p:sp>
              <p:nvSpPr>
                <p:cNvPr id="1643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3168" y="3420"/>
                  <a:ext cx="74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43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032" y="3312"/>
                  <a:ext cx="92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434" name="Line 21"/>
                <p:cNvSpPr>
                  <a:spLocks noChangeShapeType="1"/>
                </p:cNvSpPr>
                <p:nvPr/>
              </p:nvSpPr>
              <p:spPr bwMode="auto">
                <a:xfrm>
                  <a:off x="4032" y="3420"/>
                  <a:ext cx="979" cy="2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435" name="Line 22"/>
                <p:cNvSpPr>
                  <a:spLocks noChangeShapeType="1"/>
                </p:cNvSpPr>
                <p:nvPr/>
              </p:nvSpPr>
              <p:spPr bwMode="auto">
                <a:xfrm>
                  <a:off x="3512" y="3132"/>
                  <a:ext cx="405" cy="2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6394" name="Oval 23"/>
              <p:cNvSpPr>
                <a:spLocks noChangeArrowheads="1"/>
              </p:cNvSpPr>
              <p:nvPr/>
            </p:nvSpPr>
            <p:spPr bwMode="auto">
              <a:xfrm>
                <a:off x="1180" y="1769"/>
                <a:ext cx="202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b="0">
                  <a:solidFill>
                    <a:srgbClr val="FFFF00"/>
                  </a:solidFill>
                  <a:latin typeface="Times New Roman" charset="0"/>
                </a:endParaRPr>
              </a:p>
            </p:txBody>
          </p:sp>
          <p:grpSp>
            <p:nvGrpSpPr>
              <p:cNvPr id="16395" name="Group 24"/>
              <p:cNvGrpSpPr>
                <a:grpSpLocks/>
              </p:cNvGrpSpPr>
              <p:nvPr/>
            </p:nvGrpSpPr>
            <p:grpSpPr bwMode="auto">
              <a:xfrm>
                <a:off x="473" y="2545"/>
                <a:ext cx="2215" cy="1358"/>
                <a:chOff x="473" y="2016"/>
                <a:chExt cx="2215" cy="1358"/>
              </a:xfrm>
            </p:grpSpPr>
            <p:grpSp>
              <p:nvGrpSpPr>
                <p:cNvPr id="16402" name="Group 25"/>
                <p:cNvGrpSpPr>
                  <a:grpSpLocks/>
                </p:cNvGrpSpPr>
                <p:nvPr/>
              </p:nvGrpSpPr>
              <p:grpSpPr bwMode="auto">
                <a:xfrm>
                  <a:off x="473" y="2016"/>
                  <a:ext cx="2215" cy="1358"/>
                  <a:chOff x="528" y="2022"/>
                  <a:chExt cx="2215" cy="1358"/>
                </a:xfrm>
              </p:grpSpPr>
              <p:sp>
                <p:nvSpPr>
                  <p:cNvPr id="24602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5" y="2022"/>
                    <a:ext cx="1328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GB" sz="2800">
                        <a:solidFill>
                          <a:srgbClr val="FFFF00"/>
                        </a:solidFill>
                      </a:rPr>
                      <a:t> </a:t>
                    </a:r>
                    <a:endParaRPr lang="en-GB" sz="2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endParaRPr>
                  </a:p>
                </p:txBody>
              </p:sp>
              <p:grpSp>
                <p:nvGrpSpPr>
                  <p:cNvPr id="1640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528" y="2052"/>
                    <a:ext cx="2016" cy="1328"/>
                    <a:chOff x="528" y="2052"/>
                    <a:chExt cx="2016" cy="1328"/>
                  </a:xfrm>
                </p:grpSpPr>
                <p:sp>
                  <p:nvSpPr>
                    <p:cNvPr id="16407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8" y="2057"/>
                      <a:ext cx="2016" cy="13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solidFill>
                          <a:srgbClr val="FFFF00"/>
                        </a:solidFill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solidFill>
                          <a:srgbClr val="FFFF00"/>
                        </a:solidFill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solidFill>
                          <a:srgbClr val="FFFF00"/>
                        </a:solidFill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solidFill>
                          <a:srgbClr val="FFFF00"/>
                        </a:solidFill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640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2052"/>
                      <a:ext cx="1960" cy="995"/>
                      <a:chOff x="288" y="2736"/>
                      <a:chExt cx="1824" cy="1326"/>
                    </a:xfrm>
                  </p:grpSpPr>
                  <p:sp>
                    <p:nvSpPr>
                      <p:cNvPr id="16409" name="Text Box 3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flipV="1">
                        <a:off x="720" y="3031"/>
                        <a:ext cx="432" cy="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1pPr>
                        <a:lvl2pPr marL="742950" indent="-28575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2pPr>
                        <a:lvl3pPr marL="1143000" indent="-22860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3pPr>
                        <a:lvl4pPr marL="1600200" indent="-22860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4pPr>
                        <a:lvl5pPr marL="2057400" indent="-22860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50000"/>
                          </a:spcBef>
                        </a:pPr>
                        <a:r>
                          <a:rPr lang="en-GB" sz="1600"/>
                          <a:t>x</a:t>
                        </a:r>
                      </a:p>
                    </p:txBody>
                  </p:sp>
                  <p:grpSp>
                    <p:nvGrpSpPr>
                      <p:cNvPr id="16410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8" y="2736"/>
                        <a:ext cx="1824" cy="1326"/>
                        <a:chOff x="288" y="2736"/>
                        <a:chExt cx="1824" cy="1326"/>
                      </a:xfrm>
                    </p:grpSpPr>
                    <p:sp>
                      <p:nvSpPr>
                        <p:cNvPr id="16411" name="Oval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3408"/>
                          <a:ext cx="192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 wrap="none" anchor="ctr"/>
                        <a:lstStyle/>
                        <a:p>
                          <a:pPr algn="ctr">
                            <a:spcBef>
                              <a:spcPct val="20000"/>
                            </a:spcBef>
                          </a:pPr>
                          <a:endParaRPr lang="en-GB" b="0">
                            <a:solidFill>
                              <a:srgbClr val="FFFF00"/>
                            </a:solidFill>
                          </a:endParaRPr>
                        </a:p>
                        <a:p>
                          <a:pPr algn="ctr">
                            <a:spcBef>
                              <a:spcPct val="20000"/>
                            </a:spcBef>
                          </a:pPr>
                          <a:endParaRPr lang="en-GB" b="0">
                            <a:solidFill>
                              <a:srgbClr val="FFFF00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16412" name="Group 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8" y="2736"/>
                          <a:ext cx="1824" cy="1326"/>
                          <a:chOff x="288" y="2736"/>
                          <a:chExt cx="1824" cy="1326"/>
                        </a:xfrm>
                      </p:grpSpPr>
                      <p:sp>
                        <p:nvSpPr>
                          <p:cNvPr id="16414" name="Text Box 3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8" y="3465"/>
                            <a:ext cx="528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 b="0">
                                <a:solidFill>
                                  <a:srgbClr val="0033CC"/>
                                </a:solidFill>
                              </a:rPr>
                              <a:t>B</a:t>
                            </a:r>
                          </a:p>
                        </p:txBody>
                      </p:sp>
                      <p:sp>
                        <p:nvSpPr>
                          <p:cNvPr id="16415" name="Text Box 3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3754"/>
                            <a:ext cx="144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it-IT" sz="1800">
                                <a:solidFill>
                                  <a:srgbClr val="0033CC"/>
                                </a:solidFill>
                              </a:rPr>
                              <a:t>D</a:t>
                            </a:r>
                            <a:endParaRPr lang="en-GB" sz="1800">
                              <a:solidFill>
                                <a:srgbClr val="0033C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6416" name="Text Box 36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3178"/>
                            <a:ext cx="288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>
                                <a:solidFill>
                                  <a:srgbClr val="0033CC"/>
                                </a:solidFill>
                              </a:rPr>
                              <a:t>C</a:t>
                            </a:r>
                          </a:p>
                        </p:txBody>
                      </p:sp>
                      <p:sp>
                        <p:nvSpPr>
                          <p:cNvPr id="16417" name="Text Box 3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" y="2784"/>
                            <a:ext cx="250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 b="0">
                                <a:solidFill>
                                  <a:srgbClr val="0033CC"/>
                                </a:solidFill>
                              </a:rPr>
                              <a:t>A</a:t>
                            </a:r>
                          </a:p>
                        </p:txBody>
                      </p:sp>
                      <p:sp>
                        <p:nvSpPr>
                          <p:cNvPr id="16418" name="Text Box 3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80" y="2736"/>
                            <a:ext cx="384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 b="0">
                                <a:solidFill>
                                  <a:srgbClr val="0033CC"/>
                                </a:solidFill>
                              </a:rPr>
                              <a:t>S</a:t>
                            </a:r>
                          </a:p>
                        </p:txBody>
                      </p:sp>
                      <p:grpSp>
                        <p:nvGrpSpPr>
                          <p:cNvPr id="16419" name="Group 3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32" y="3072"/>
                            <a:ext cx="1536" cy="672"/>
                            <a:chOff x="432" y="1920"/>
                            <a:chExt cx="1536" cy="672"/>
                          </a:xfrm>
                        </p:grpSpPr>
                        <p:sp>
                          <p:nvSpPr>
                            <p:cNvPr id="16420" name="Line 40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76" y="1920"/>
                              <a:ext cx="432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6421" name="Line 4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432" y="2304"/>
                              <a:ext cx="624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6422" name="Line 42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1200" y="1920"/>
                              <a:ext cx="576" cy="15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6423" name="Line 43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1152" y="2160"/>
                              <a:ext cx="768" cy="144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6424" name="Line 44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152" y="2304"/>
                              <a:ext cx="816" cy="28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6425" name="Line 45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056" y="1920"/>
                              <a:ext cx="0" cy="33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</p:grpSp>
                    </p:grpSp>
                    <p:sp>
                      <p:nvSpPr>
                        <p:cNvPr id="16413" name="Oval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3024"/>
                          <a:ext cx="192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</p:grpSp>
            </p:grpSp>
            <p:sp>
              <p:nvSpPr>
                <p:cNvPr id="16403" name="Oval 47"/>
                <p:cNvSpPr>
                  <a:spLocks noChangeArrowheads="1"/>
                </p:cNvSpPr>
                <p:nvPr/>
              </p:nvSpPr>
              <p:spPr bwMode="auto">
                <a:xfrm>
                  <a:off x="1330" y="2544"/>
                  <a:ext cx="206" cy="9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404" name="Oval 48"/>
                <p:cNvSpPr>
                  <a:spLocks noChangeArrowheads="1"/>
                </p:cNvSpPr>
                <p:nvPr/>
              </p:nvSpPr>
              <p:spPr bwMode="auto">
                <a:xfrm>
                  <a:off x="1296" y="2256"/>
                  <a:ext cx="20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6396" name="AutoShape 49"/>
              <p:cNvSpPr>
                <a:spLocks noChangeArrowheads="1"/>
              </p:cNvSpPr>
              <p:nvPr/>
            </p:nvSpPr>
            <p:spPr bwMode="auto">
              <a:xfrm>
                <a:off x="1113" y="2290"/>
                <a:ext cx="336" cy="317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b="0">
                  <a:solidFill>
                    <a:srgbClr val="CC6600"/>
                  </a:solidFill>
                  <a:latin typeface="Times New Roman" charset="0"/>
                </a:endParaRPr>
              </a:p>
            </p:txBody>
          </p:sp>
          <p:sp>
            <p:nvSpPr>
              <p:cNvPr id="16397" name="Rectangle 50"/>
              <p:cNvSpPr>
                <a:spLocks noChangeArrowheads="1"/>
              </p:cNvSpPr>
              <p:nvPr/>
            </p:nvSpPr>
            <p:spPr bwMode="auto">
              <a:xfrm>
                <a:off x="152" y="1489"/>
                <a:ext cx="184" cy="98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398" name="Rectangle 51"/>
              <p:cNvSpPr>
                <a:spLocks noChangeArrowheads="1"/>
              </p:cNvSpPr>
              <p:nvPr/>
            </p:nvSpPr>
            <p:spPr bwMode="auto">
              <a:xfrm>
                <a:off x="152" y="1329"/>
                <a:ext cx="2344" cy="169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GB" b="0">
                  <a:solidFill>
                    <a:srgbClr val="EAEAEA"/>
                  </a:solidFill>
                  <a:latin typeface="Times New Roman" charset="0"/>
                </a:endParaRPr>
              </a:p>
            </p:txBody>
          </p:sp>
          <p:sp>
            <p:nvSpPr>
              <p:cNvPr id="16399" name="Text Box 52"/>
              <p:cNvSpPr txBox="1">
                <a:spLocks noChangeArrowheads="1"/>
              </p:cNvSpPr>
              <p:nvPr/>
            </p:nvSpPr>
            <p:spPr bwMode="auto">
              <a:xfrm>
                <a:off x="2562" y="1263"/>
                <a:ext cx="301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sz="2000" b="0" dirty="0">
                    <a:cs typeface="Times New Roman" charset="0"/>
                  </a:rPr>
                  <a:t>-The A nucleus present a strong cluster structure: A = x </a:t>
                </a:r>
                <a:r>
                  <a:rPr lang="en-GB" sz="2000" b="0" dirty="0">
                    <a:cs typeface="Times New Roman" charset="0"/>
                    <a:sym typeface="Symbol" charset="0"/>
                  </a:rPr>
                  <a:t></a:t>
                </a:r>
                <a:r>
                  <a:rPr lang="en-GB" sz="2000" b="0" dirty="0">
                    <a:cs typeface="Times New Roman" charset="0"/>
                  </a:rPr>
                  <a:t> S clusters</a:t>
                </a:r>
              </a:p>
            </p:txBody>
          </p:sp>
          <p:sp>
            <p:nvSpPr>
              <p:cNvPr id="16400" name="Text Box 53"/>
              <p:cNvSpPr txBox="1">
                <a:spLocks noChangeArrowheads="1"/>
              </p:cNvSpPr>
              <p:nvPr/>
            </p:nvSpPr>
            <p:spPr bwMode="auto">
              <a:xfrm>
                <a:off x="2562" y="2837"/>
                <a:ext cx="3016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sz="2000" b="0">
                    <a:cs typeface="Times New Roman" charset="0"/>
                  </a:rPr>
                  <a:t>-The S cluster acts as a spectator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GB" sz="2000" b="0">
                    <a:cs typeface="Times New Roman" charset="0"/>
                  </a:rPr>
                  <a:t>(it doesn’ t take part to the reaction)</a:t>
                </a:r>
                <a:endParaRPr lang="en-GB" sz="2000" b="0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16401" name="Text Box 54"/>
              <p:cNvSpPr txBox="1">
                <a:spLocks noChangeArrowheads="1"/>
              </p:cNvSpPr>
              <p:nvPr/>
            </p:nvSpPr>
            <p:spPr bwMode="auto">
              <a:xfrm>
                <a:off x="2544" y="1811"/>
                <a:ext cx="3179" cy="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sz="2000" b="0">
                    <a:cs typeface="Times New Roman" charset="0"/>
                  </a:rPr>
                  <a:t>-The x cluster</a:t>
                </a:r>
                <a:r>
                  <a:rPr lang="it-IT" sz="2000" b="0">
                    <a:cs typeface="Times New Roman" charset="0"/>
                  </a:rPr>
                  <a:t> (participant)</a:t>
                </a:r>
                <a:r>
                  <a:rPr lang="en-GB" sz="2000" b="0">
                    <a:cs typeface="Times New Roman" charset="0"/>
                  </a:rPr>
                  <a:t> interacts with the nucleus</a:t>
                </a:r>
                <a:r>
                  <a:rPr lang="it-IT" sz="2000" b="0">
                    <a:cs typeface="Times New Roman" charset="0"/>
                  </a:rPr>
                  <a:t> </a:t>
                </a:r>
                <a:r>
                  <a:rPr lang="en-GB" sz="2000" b="0">
                    <a:cs typeface="Times New Roman" charset="0"/>
                  </a:rPr>
                  <a:t>B  </a:t>
                </a:r>
              </a:p>
              <a:p>
                <a:pPr algn="ctr"/>
                <a:r>
                  <a:rPr lang="en-GB" sz="2000">
                    <a:cs typeface="Times New Roman" charset="0"/>
                  </a:rPr>
                  <a:t>B + x</a:t>
                </a:r>
                <a:r>
                  <a:rPr lang="it-IT" sz="2000">
                    <a:cs typeface="Times New Roman" charset="0"/>
                  </a:rPr>
                  <a:t>  </a:t>
                </a:r>
                <a:r>
                  <a:rPr lang="it-IT" sz="2000">
                    <a:cs typeface="Times New Roman" charset="0"/>
                    <a:sym typeface="Wingdings" charset="0"/>
                  </a:rPr>
                  <a:t></a:t>
                </a:r>
                <a:r>
                  <a:rPr lang="it-IT" sz="2000">
                    <a:cs typeface="Times New Roman" charset="0"/>
                  </a:rPr>
                  <a:t> </a:t>
                </a:r>
                <a:r>
                  <a:rPr lang="en-GB" sz="2000">
                    <a:cs typeface="Times New Roman" charset="0"/>
                  </a:rPr>
                  <a:t> C + D</a:t>
                </a:r>
              </a:p>
              <a:p>
                <a:pPr algn="ctr"/>
                <a:endParaRPr lang="en-GB" sz="2000" b="0"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391" name="Text Box 55"/>
            <p:cNvSpPr txBox="1">
              <a:spLocks noChangeArrowheads="1"/>
            </p:cNvSpPr>
            <p:nvPr/>
          </p:nvSpPr>
          <p:spPr bwMode="auto">
            <a:xfrm>
              <a:off x="0" y="754"/>
              <a:ext cx="297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en-GB" sz="2000" b="0"/>
                <a:t>Quasi-Free mechanis</a:t>
              </a:r>
              <a:r>
                <a:rPr lang="it-IT" sz="2000" b="0"/>
                <a:t>m</a:t>
              </a:r>
              <a:endParaRPr lang="en-GB" sz="2000" b="0">
                <a:latin typeface="Times New Roman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38"/>
          <p:cNvGrpSpPr>
            <a:grpSpLocks/>
          </p:cNvGrpSpPr>
          <p:nvPr/>
        </p:nvGrpSpPr>
        <p:grpSpPr bwMode="auto">
          <a:xfrm>
            <a:off x="0" y="1050925"/>
            <a:ext cx="8674100" cy="1828800"/>
            <a:chOff x="0" y="662"/>
            <a:chExt cx="5464" cy="1152"/>
          </a:xfrm>
        </p:grpSpPr>
        <p:sp>
          <p:nvSpPr>
            <p:cNvPr id="17441" name="Rectangle 6"/>
            <p:cNvSpPr>
              <a:spLocks noChangeArrowheads="1"/>
            </p:cNvSpPr>
            <p:nvPr/>
          </p:nvSpPr>
          <p:spPr bwMode="auto">
            <a:xfrm>
              <a:off x="2822" y="843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GB" sz="4400" b="0">
                <a:latin typeface="Times New Roman" charset="0"/>
              </a:endParaRPr>
            </a:p>
          </p:txBody>
        </p:sp>
        <p:grpSp>
          <p:nvGrpSpPr>
            <p:cNvPr id="17442" name="Group 7"/>
            <p:cNvGrpSpPr>
              <a:grpSpLocks/>
            </p:cNvGrpSpPr>
            <p:nvPr/>
          </p:nvGrpSpPr>
          <p:grpSpPr bwMode="auto">
            <a:xfrm>
              <a:off x="0" y="662"/>
              <a:ext cx="5464" cy="1152"/>
              <a:chOff x="152" y="1836"/>
              <a:chExt cx="5464" cy="1152"/>
            </a:xfrm>
          </p:grpSpPr>
          <p:sp>
            <p:nvSpPr>
              <p:cNvPr id="17443" name="Rectangle 8"/>
              <p:cNvSpPr>
                <a:spLocks noChangeArrowheads="1"/>
              </p:cNvSpPr>
              <p:nvPr/>
            </p:nvSpPr>
            <p:spPr bwMode="auto">
              <a:xfrm>
                <a:off x="152" y="2002"/>
                <a:ext cx="184" cy="98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7444" name="Group 9"/>
              <p:cNvGrpSpPr>
                <a:grpSpLocks/>
              </p:cNvGrpSpPr>
              <p:nvPr/>
            </p:nvGrpSpPr>
            <p:grpSpPr bwMode="auto">
              <a:xfrm>
                <a:off x="152" y="1836"/>
                <a:ext cx="5464" cy="1152"/>
                <a:chOff x="152" y="1836"/>
                <a:chExt cx="5464" cy="1152"/>
              </a:xfrm>
            </p:grpSpPr>
            <p:grpSp>
              <p:nvGrpSpPr>
                <p:cNvPr id="17445" name="Group 10"/>
                <p:cNvGrpSpPr>
                  <a:grpSpLocks/>
                </p:cNvGrpSpPr>
                <p:nvPr/>
              </p:nvGrpSpPr>
              <p:grpSpPr bwMode="auto">
                <a:xfrm>
                  <a:off x="152" y="1836"/>
                  <a:ext cx="5464" cy="1152"/>
                  <a:chOff x="152" y="1836"/>
                  <a:chExt cx="5464" cy="1152"/>
                </a:xfrm>
              </p:grpSpPr>
              <p:grpSp>
                <p:nvGrpSpPr>
                  <p:cNvPr id="17447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287" y="1998"/>
                    <a:ext cx="2190" cy="978"/>
                    <a:chOff x="2995" y="3086"/>
                    <a:chExt cx="2237" cy="993"/>
                  </a:xfrm>
                </p:grpSpPr>
                <p:sp>
                  <p:nvSpPr>
                    <p:cNvPr id="1745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24" y="3086"/>
                      <a:ext cx="2208" cy="993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7451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95" y="3534"/>
                      <a:ext cx="634" cy="234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GB" sz="1800" b="0"/>
                        <a:t>B</a:t>
                      </a:r>
                    </a:p>
                  </p:txBody>
                </p:sp>
                <p:sp>
                  <p:nvSpPr>
                    <p:cNvPr id="17452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 flipV="1">
                      <a:off x="3512" y="3099"/>
                      <a:ext cx="520" cy="216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GB" sz="1600"/>
                        <a:t>x</a:t>
                      </a:r>
                    </a:p>
                  </p:txBody>
                </p:sp>
                <p:sp>
                  <p:nvSpPr>
                    <p:cNvPr id="17453" name="Oval 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59" y="3384"/>
                      <a:ext cx="229" cy="72"/>
                    </a:xfrm>
                    <a:prstGeom prst="ellipse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en-GB" b="0"/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GB" b="0"/>
                    </a:p>
                  </p:txBody>
                </p:sp>
                <p:sp>
                  <p:nvSpPr>
                    <p:cNvPr id="17454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0" y="3642"/>
                      <a:ext cx="344" cy="234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GB" sz="1800" b="0"/>
                        <a:t>D</a:t>
                      </a:r>
                    </a:p>
                  </p:txBody>
                </p:sp>
                <p:sp>
                  <p:nvSpPr>
                    <p:cNvPr id="1745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0" y="3210"/>
                      <a:ext cx="344" cy="234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GB" sz="1800"/>
                        <a:t>C</a:t>
                      </a:r>
                    </a:p>
                  </p:txBody>
                </p:sp>
                <p:sp>
                  <p:nvSpPr>
                    <p:cNvPr id="17456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68" y="3420"/>
                      <a:ext cx="74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457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32" y="3312"/>
                      <a:ext cx="920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458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2" y="3420"/>
                      <a:ext cx="979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459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2" y="3132"/>
                      <a:ext cx="405" cy="25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17448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9" y="1836"/>
                    <a:ext cx="3127" cy="1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9pPr>
                  </a:lstStyle>
                  <a:p>
                    <a:pPr>
                      <a:lnSpc>
                        <a:spcPct val="110000"/>
                      </a:lnSpc>
                      <a:spcBef>
                        <a:spcPct val="50000"/>
                      </a:spcBef>
                    </a:pPr>
                    <a:r>
                      <a:rPr lang="en-GB" sz="2000" b="0">
                        <a:cs typeface="Times New Roman" charset="0"/>
                      </a:rPr>
                      <a:t>We</a:t>
                    </a:r>
                    <a:r>
                      <a:rPr lang="it-IT" sz="2000" b="0">
                        <a:cs typeface="Times New Roman" charset="0"/>
                      </a:rPr>
                      <a:t> can</a:t>
                    </a:r>
                    <a:r>
                      <a:rPr lang="en-GB" sz="2000" b="0">
                        <a:cs typeface="Times New Roman" charset="0"/>
                      </a:rPr>
                      <a:t> extract astrophysically relevant </a:t>
                    </a:r>
                  </a:p>
                  <a:p>
                    <a:pPr>
                      <a:lnSpc>
                        <a:spcPct val="110000"/>
                      </a:lnSpc>
                      <a:spcBef>
                        <a:spcPct val="50000"/>
                      </a:spcBef>
                    </a:pPr>
                    <a:r>
                      <a:rPr lang="en-GB" sz="2000" b="0">
                        <a:cs typeface="Times New Roman" charset="0"/>
                      </a:rPr>
                      <a:t>two-body cross section</a:t>
                    </a:r>
                    <a:r>
                      <a:rPr lang="en-GB" sz="2000">
                        <a:cs typeface="Times New Roman" charset="0"/>
                      </a:rPr>
                      <a:t>  </a:t>
                    </a:r>
                    <a:r>
                      <a:rPr lang="en-GB" sz="2000">
                        <a:cs typeface="Times New Roman" charset="0"/>
                        <a:sym typeface="Symbol" charset="0"/>
                      </a:rPr>
                      <a:t></a:t>
                    </a:r>
                  </a:p>
                  <a:p>
                    <a:pPr algn="ctr"/>
                    <a:r>
                      <a:rPr lang="en-GB" sz="2000" b="0">
                        <a:cs typeface="Times New Roman" charset="0"/>
                      </a:rPr>
                      <a:t> </a:t>
                    </a:r>
                  </a:p>
                  <a:p>
                    <a:pPr algn="ctr"/>
                    <a:r>
                      <a:rPr lang="en-GB" sz="2000">
                        <a:cs typeface="Times New Roman" charset="0"/>
                      </a:rPr>
                      <a:t>B + x</a:t>
                    </a:r>
                    <a:r>
                      <a:rPr lang="it-IT" sz="2000">
                        <a:cs typeface="Times New Roman" charset="0"/>
                      </a:rPr>
                      <a:t>  </a:t>
                    </a:r>
                    <a:r>
                      <a:rPr lang="it-IT" sz="2000">
                        <a:cs typeface="Times New Roman" charset="0"/>
                        <a:sym typeface="Wingdings" charset="0"/>
                      </a:rPr>
                      <a:t></a:t>
                    </a:r>
                    <a:r>
                      <a:rPr lang="it-IT" sz="2000">
                        <a:cs typeface="Times New Roman" charset="0"/>
                      </a:rPr>
                      <a:t> </a:t>
                    </a:r>
                    <a:r>
                      <a:rPr lang="en-GB" sz="2000">
                        <a:cs typeface="Times New Roman" charset="0"/>
                      </a:rPr>
                      <a:t> C + D</a:t>
                    </a:r>
                  </a:p>
                  <a:p>
                    <a:endParaRPr lang="en-GB" sz="2000">
                      <a:cs typeface="Times New Roman" charset="0"/>
                    </a:endParaRPr>
                  </a:p>
                </p:txBody>
              </p:sp>
              <p:sp>
                <p:nvSpPr>
                  <p:cNvPr id="1744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52" y="1842"/>
                    <a:ext cx="2344" cy="169"/>
                  </a:xfrm>
                  <a:prstGeom prst="rect">
                    <a:avLst/>
                  </a:prstGeom>
                  <a:solidFill>
                    <a:srgbClr val="EAEAE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GB" b="0"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17446" name="Oval 24"/>
                <p:cNvSpPr>
                  <a:spLocks noChangeArrowheads="1"/>
                </p:cNvSpPr>
                <p:nvPr/>
              </p:nvSpPr>
              <p:spPr bwMode="auto">
                <a:xfrm>
                  <a:off x="1180" y="2282"/>
                  <a:ext cx="202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 b="0">
                    <a:latin typeface="Times New Roman" charset="0"/>
                  </a:endParaRPr>
                </a:p>
              </p:txBody>
            </p:sp>
          </p:grpSp>
        </p:grpSp>
      </p:grpSp>
      <p:grpSp>
        <p:nvGrpSpPr>
          <p:cNvPr id="17410" name="Group 25"/>
          <p:cNvGrpSpPr>
            <a:grpSpLocks/>
          </p:cNvGrpSpPr>
          <p:nvPr/>
        </p:nvGrpSpPr>
        <p:grpSpPr bwMode="auto">
          <a:xfrm>
            <a:off x="241300" y="2955925"/>
            <a:ext cx="8902700" cy="2560638"/>
            <a:chOff x="152" y="2803"/>
            <a:chExt cx="5608" cy="1613"/>
          </a:xfrm>
        </p:grpSpPr>
        <p:sp>
          <p:nvSpPr>
            <p:cNvPr id="17412" name="Rectangle 26"/>
            <p:cNvSpPr>
              <a:spLocks noChangeArrowheads="1"/>
            </p:cNvSpPr>
            <p:nvPr/>
          </p:nvSpPr>
          <p:spPr bwMode="auto">
            <a:xfrm>
              <a:off x="152" y="3124"/>
              <a:ext cx="2325" cy="105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7413" name="Group 27"/>
            <p:cNvGrpSpPr>
              <a:grpSpLocks/>
            </p:cNvGrpSpPr>
            <p:nvPr/>
          </p:nvGrpSpPr>
          <p:grpSpPr bwMode="auto">
            <a:xfrm>
              <a:off x="473" y="2962"/>
              <a:ext cx="5287" cy="1454"/>
              <a:chOff x="473" y="2962"/>
              <a:chExt cx="5287" cy="1454"/>
            </a:xfrm>
          </p:grpSpPr>
          <p:grpSp>
            <p:nvGrpSpPr>
              <p:cNvPr id="17415" name="Group 28"/>
              <p:cNvGrpSpPr>
                <a:grpSpLocks/>
              </p:cNvGrpSpPr>
              <p:nvPr/>
            </p:nvGrpSpPr>
            <p:grpSpPr bwMode="auto">
              <a:xfrm>
                <a:off x="473" y="3058"/>
                <a:ext cx="2215" cy="1358"/>
                <a:chOff x="473" y="2016"/>
                <a:chExt cx="2215" cy="1358"/>
              </a:xfrm>
            </p:grpSpPr>
            <p:grpSp>
              <p:nvGrpSpPr>
                <p:cNvPr id="17417" name="Group 29"/>
                <p:cNvGrpSpPr>
                  <a:grpSpLocks/>
                </p:cNvGrpSpPr>
                <p:nvPr/>
              </p:nvGrpSpPr>
              <p:grpSpPr bwMode="auto">
                <a:xfrm>
                  <a:off x="473" y="2016"/>
                  <a:ext cx="2215" cy="1358"/>
                  <a:chOff x="528" y="2022"/>
                  <a:chExt cx="2215" cy="1358"/>
                </a:xfrm>
              </p:grpSpPr>
              <p:sp>
                <p:nvSpPr>
                  <p:cNvPr id="26654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5" y="2022"/>
                    <a:ext cx="1328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charset="0"/>
                        <a:ea typeface="ヒラギノ角ゴ Pro W3" charset="0"/>
                        <a:cs typeface="ヒラギノ角ゴ Pro W3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GB" sz="2800"/>
                      <a:t> </a:t>
                    </a:r>
                    <a:endParaRPr lang="en-GB" sz="200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endParaRPr>
                  </a:p>
                </p:txBody>
              </p:sp>
              <p:grpSp>
                <p:nvGrpSpPr>
                  <p:cNvPr id="1742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28" y="2052"/>
                    <a:ext cx="2016" cy="1328"/>
                    <a:chOff x="528" y="2052"/>
                    <a:chExt cx="2016" cy="1328"/>
                  </a:xfrm>
                </p:grpSpPr>
                <p:sp>
                  <p:nvSpPr>
                    <p:cNvPr id="17422" name="Text Box 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8" y="2057"/>
                      <a:ext cx="2016" cy="13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742950" indent="-28575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2pPr>
                      <a:lvl3pPr marL="11430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3pPr>
                      <a:lvl4pPr marL="16002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4pPr>
                      <a:lvl5pPr marL="2057400" indent="-228600" eaLnBrk="0" hangingPunct="0"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Comic Sans MS" charset="0"/>
                          <a:ea typeface="ヒラギノ角ゴ Pro W3" charset="0"/>
                          <a:cs typeface="ヒラギノ角ゴ Pro W3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GB" b="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7423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2052"/>
                      <a:ext cx="1960" cy="995"/>
                      <a:chOff x="288" y="2736"/>
                      <a:chExt cx="1824" cy="1326"/>
                    </a:xfrm>
                  </p:grpSpPr>
                  <p:sp>
                    <p:nvSpPr>
                      <p:cNvPr id="17424" name="Text Box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flipV="1">
                        <a:off x="720" y="3031"/>
                        <a:ext cx="432" cy="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1pPr>
                        <a:lvl2pPr marL="742950" indent="-28575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2pPr>
                        <a:lvl3pPr marL="1143000" indent="-22860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3pPr>
                        <a:lvl4pPr marL="1600200" indent="-22860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4pPr>
                        <a:lvl5pPr marL="2057400" indent="-228600" eaLnBrk="0" hangingPunct="0"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Comic Sans MS" charset="0"/>
                            <a:ea typeface="ヒラギノ角ゴ Pro W3" charset="0"/>
                            <a:cs typeface="ヒラギノ角ゴ Pro W3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50000"/>
                          </a:spcBef>
                        </a:pPr>
                        <a:r>
                          <a:rPr lang="en-GB" sz="1600"/>
                          <a:t>x</a:t>
                        </a:r>
                      </a:p>
                    </p:txBody>
                  </p:sp>
                  <p:grpSp>
                    <p:nvGrpSpPr>
                      <p:cNvPr id="17425" name="Group 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8" y="2736"/>
                        <a:ext cx="1824" cy="1326"/>
                        <a:chOff x="288" y="2736"/>
                        <a:chExt cx="1824" cy="1326"/>
                      </a:xfrm>
                    </p:grpSpPr>
                    <p:sp>
                      <p:nvSpPr>
                        <p:cNvPr id="17426" name="Oval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3408"/>
                          <a:ext cx="192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 wrap="none" anchor="ctr"/>
                        <a:lstStyle/>
                        <a:p>
                          <a:pPr algn="ctr">
                            <a:spcBef>
                              <a:spcPct val="20000"/>
                            </a:spcBef>
                          </a:pPr>
                          <a:endParaRPr lang="en-GB" b="0"/>
                        </a:p>
                        <a:p>
                          <a:pPr algn="ctr">
                            <a:spcBef>
                              <a:spcPct val="20000"/>
                            </a:spcBef>
                          </a:pPr>
                          <a:endParaRPr lang="en-GB" b="0"/>
                        </a:p>
                      </p:txBody>
                    </p:sp>
                    <p:grpSp>
                      <p:nvGrpSpPr>
                        <p:cNvPr id="17427" name="Group 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8" y="2736"/>
                          <a:ext cx="1824" cy="1326"/>
                          <a:chOff x="288" y="2736"/>
                          <a:chExt cx="1824" cy="1326"/>
                        </a:xfrm>
                      </p:grpSpPr>
                      <p:sp>
                        <p:nvSpPr>
                          <p:cNvPr id="17429" name="Text Box 3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8" y="3465"/>
                            <a:ext cx="528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 b="0"/>
                              <a:t>B</a:t>
                            </a:r>
                          </a:p>
                        </p:txBody>
                      </p:sp>
                      <p:sp>
                        <p:nvSpPr>
                          <p:cNvPr id="17430" name="Text Box 3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3754"/>
                            <a:ext cx="144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it-IT" sz="1800"/>
                              <a:t>D</a:t>
                            </a:r>
                            <a:endParaRPr lang="en-GB" sz="1800"/>
                          </a:p>
                        </p:txBody>
                      </p:sp>
                      <p:sp>
                        <p:nvSpPr>
                          <p:cNvPr id="17431" name="Text Box 4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3178"/>
                            <a:ext cx="288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/>
                              <a:t>C</a:t>
                            </a:r>
                          </a:p>
                        </p:txBody>
                      </p:sp>
                      <p:sp>
                        <p:nvSpPr>
                          <p:cNvPr id="17432" name="Text Box 4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" y="2784"/>
                            <a:ext cx="250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 b="0"/>
                              <a:t>A</a:t>
                            </a:r>
                          </a:p>
                        </p:txBody>
                      </p:sp>
                      <p:sp>
                        <p:nvSpPr>
                          <p:cNvPr id="17433" name="Text Box 4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80" y="2736"/>
                            <a:ext cx="384" cy="3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1pPr>
                            <a:lvl2pPr marL="742950" indent="-28575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2pPr>
                            <a:lvl3pPr marL="11430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3pPr>
                            <a:lvl4pPr marL="16002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4pPr>
                            <a:lvl5pPr marL="2057400" indent="-228600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Comic Sans MS" charset="0"/>
                                <a:ea typeface="ヒラギノ角ゴ Pro W3" charset="0"/>
                                <a:cs typeface="ヒラギノ角ゴ Pro W3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GB" sz="1800" b="0"/>
                              <a:t>S</a:t>
                            </a:r>
                          </a:p>
                        </p:txBody>
                      </p:sp>
                      <p:grpSp>
                        <p:nvGrpSpPr>
                          <p:cNvPr id="17434" name="Group 4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32" y="3072"/>
                            <a:ext cx="1536" cy="672"/>
                            <a:chOff x="432" y="1920"/>
                            <a:chExt cx="1536" cy="672"/>
                          </a:xfrm>
                        </p:grpSpPr>
                        <p:sp>
                          <p:nvSpPr>
                            <p:cNvPr id="17435" name="Line 44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76" y="1920"/>
                              <a:ext cx="432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7436" name="Line 45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432" y="2304"/>
                              <a:ext cx="624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7437" name="Line 46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1200" y="1920"/>
                              <a:ext cx="576" cy="15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7438" name="Line 47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1152" y="2160"/>
                              <a:ext cx="768" cy="144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7439" name="Line 48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152" y="2304"/>
                              <a:ext cx="816" cy="28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7440" name="Line 49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056" y="1920"/>
                              <a:ext cx="0" cy="33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it-IT"/>
                            </a:p>
                          </p:txBody>
                        </p:sp>
                      </p:grpSp>
                    </p:grpSp>
                    <p:sp>
                      <p:nvSpPr>
                        <p:cNvPr id="17428" name="Oval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3024"/>
                          <a:ext cx="192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</p:grpSp>
            </p:grpSp>
            <p:sp>
              <p:nvSpPr>
                <p:cNvPr id="17418" name="Oval 51"/>
                <p:cNvSpPr>
                  <a:spLocks noChangeArrowheads="1"/>
                </p:cNvSpPr>
                <p:nvPr/>
              </p:nvSpPr>
              <p:spPr bwMode="auto">
                <a:xfrm>
                  <a:off x="1330" y="2544"/>
                  <a:ext cx="206" cy="9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19" name="Oval 52"/>
                <p:cNvSpPr>
                  <a:spLocks noChangeArrowheads="1"/>
                </p:cNvSpPr>
                <p:nvPr/>
              </p:nvSpPr>
              <p:spPr bwMode="auto">
                <a:xfrm>
                  <a:off x="1296" y="2256"/>
                  <a:ext cx="20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7416" name="Text Box 53"/>
              <p:cNvSpPr txBox="1">
                <a:spLocks noChangeArrowheads="1"/>
              </p:cNvSpPr>
              <p:nvPr/>
            </p:nvSpPr>
            <p:spPr bwMode="auto">
              <a:xfrm>
                <a:off x="2592" y="2962"/>
                <a:ext cx="3168" cy="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GB" sz="2000" b="0">
                    <a:cs typeface="Times New Roman" charset="0"/>
                  </a:rPr>
                  <a:t>from quasi- free contribution</a:t>
                </a:r>
                <a:r>
                  <a:rPr lang="it-IT" sz="2000" b="0">
                    <a:cs typeface="Times New Roman" charset="0"/>
                  </a:rPr>
                  <a:t>  </a:t>
                </a:r>
                <a:r>
                  <a:rPr lang="en-GB" sz="2000" b="0">
                    <a:cs typeface="Times New Roman" charset="0"/>
                  </a:rPr>
                  <a:t>of an appropriate three-body reaction</a:t>
                </a:r>
                <a:endParaRPr lang="it-IT" sz="2000" b="0">
                  <a:cs typeface="Times New Roman" charset="0"/>
                </a:endParaRPr>
              </a:p>
              <a:p>
                <a:endParaRPr lang="en-GB" sz="2000">
                  <a:cs typeface="Times New Roman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ct val="50000"/>
                  </a:spcBef>
                </a:pPr>
                <a:r>
                  <a:rPr lang="en-GB" sz="2000">
                    <a:cs typeface="Times New Roman" charset="0"/>
                  </a:rPr>
                  <a:t>A + B  </a:t>
                </a:r>
                <a:r>
                  <a:rPr lang="it-IT" sz="2000">
                    <a:cs typeface="Times New Roman" charset="0"/>
                    <a:sym typeface="Wingdings" charset="0"/>
                  </a:rPr>
                  <a:t></a:t>
                </a:r>
                <a:r>
                  <a:rPr lang="en-GB" sz="2000">
                    <a:cs typeface="Times New Roman" charset="0"/>
                  </a:rPr>
                  <a:t>  C + D + S</a:t>
                </a:r>
                <a:r>
                  <a:rPr lang="en-GB" sz="1800">
                    <a:cs typeface="Times New Roman" charset="0"/>
                  </a:rPr>
                  <a:t>  </a:t>
                </a:r>
                <a:r>
                  <a:rPr lang="en-GB" sz="1800" b="0">
                    <a:cs typeface="Times New Roman" charset="0"/>
                  </a:rPr>
                  <a:t> </a:t>
                </a:r>
                <a:br>
                  <a:rPr lang="en-GB" sz="1800" b="0">
                    <a:cs typeface="Times New Roman" charset="0"/>
                  </a:rPr>
                </a:br>
                <a:endParaRPr lang="en-GB" sz="1800" b="0"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7414" name="AutoShape 54"/>
            <p:cNvSpPr>
              <a:spLocks noChangeArrowheads="1"/>
            </p:cNvSpPr>
            <p:nvPr/>
          </p:nvSpPr>
          <p:spPr bwMode="auto">
            <a:xfrm>
              <a:off x="1113" y="2803"/>
              <a:ext cx="336" cy="317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0">
                <a:latin typeface="Times New Roman" charset="0"/>
              </a:endParaRPr>
            </a:p>
          </p:txBody>
        </p:sp>
      </p:grpSp>
      <p:sp>
        <p:nvSpPr>
          <p:cNvPr id="17411" name="Rettangolo 51"/>
          <p:cNvSpPr>
            <a:spLocks noChangeArrowheads="1"/>
          </p:cNvSpPr>
          <p:nvPr/>
        </p:nvSpPr>
        <p:spPr bwMode="auto">
          <a:xfrm>
            <a:off x="4267201" y="4911725"/>
            <a:ext cx="319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0" dirty="0"/>
              <a:t> </a:t>
            </a:r>
            <a:r>
              <a:rPr lang="en-GB" b="0" dirty="0"/>
              <a:t>E</a:t>
            </a:r>
            <a:r>
              <a:rPr lang="en-GB" b="0" baseline="-25000" dirty="0"/>
              <a:t>A</a:t>
            </a:r>
            <a:r>
              <a:rPr lang="it-IT" b="0" baseline="-25000" dirty="0"/>
              <a:t>  </a:t>
            </a:r>
            <a:r>
              <a:rPr lang="en-GB" b="0" dirty="0"/>
              <a:t>&gt; </a:t>
            </a:r>
            <a:r>
              <a:rPr lang="it-IT" b="0" dirty="0"/>
              <a:t>(</a:t>
            </a:r>
            <a:r>
              <a:rPr lang="en-GB" b="0" dirty="0"/>
              <a:t>E</a:t>
            </a:r>
            <a:r>
              <a:rPr lang="it-IT" b="0" baseline="-25000" dirty="0"/>
              <a:t>AB</a:t>
            </a:r>
            <a:r>
              <a:rPr lang="it-IT" b="0" dirty="0"/>
              <a:t>)</a:t>
            </a:r>
            <a:r>
              <a:rPr lang="it-IT" b="0" baseline="-25000" dirty="0"/>
              <a:t>Coulomb </a:t>
            </a:r>
            <a:r>
              <a:rPr lang="it-IT" b="0" baseline="-25000" dirty="0" err="1"/>
              <a:t>Barrier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CA7502E-0433-1B45-9B9F-0FFF247D8C03}"/>
              </a:ext>
            </a:extLst>
          </p:cNvPr>
          <p:cNvSpPr/>
          <p:nvPr/>
        </p:nvSpPr>
        <p:spPr>
          <a:xfrm>
            <a:off x="547903" y="5905002"/>
            <a:ext cx="8232344" cy="47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b="0" dirty="0">
                <a:sym typeface="Symbol" charset="0"/>
              </a:rPr>
              <a:t>Coulomb effects and electron</a:t>
            </a:r>
            <a:r>
              <a:rPr lang="it-IT" b="0" dirty="0">
                <a:sym typeface="Symbol" charset="0"/>
              </a:rPr>
              <a:t> </a:t>
            </a:r>
            <a:r>
              <a:rPr lang="en-GB" b="0" dirty="0">
                <a:sym typeface="Symbol" charset="0"/>
              </a:rPr>
              <a:t>screening are</a:t>
            </a:r>
            <a:r>
              <a:rPr lang="it-IT" b="0" dirty="0">
                <a:sym typeface="Symbol" charset="0"/>
              </a:rPr>
              <a:t> </a:t>
            </a:r>
            <a:r>
              <a:rPr lang="en-GB" b="0" dirty="0">
                <a:sym typeface="Symbol" charset="0"/>
              </a:rPr>
              <a:t>negligible</a:t>
            </a:r>
            <a:r>
              <a:rPr lang="en-GB" sz="2000" dirty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  </a:t>
            </a:r>
            <a:endParaRPr lang="en-GB" b="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4D6B0A-64CF-7E46-BF96-AAD0906C4567}"/>
              </a:ext>
            </a:extLst>
          </p:cNvPr>
          <p:cNvSpPr txBox="1"/>
          <p:nvPr/>
        </p:nvSpPr>
        <p:spPr>
          <a:xfrm>
            <a:off x="750888" y="404664"/>
            <a:ext cx="7021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 for </a:t>
            </a:r>
            <a:r>
              <a:rPr lang="it-IT" dirty="0" err="1">
                <a:solidFill>
                  <a:srgbClr val="FF0000"/>
                </a:solidFill>
              </a:rPr>
              <a:t>introduction</a:t>
            </a:r>
            <a:r>
              <a:rPr lang="it-IT" dirty="0">
                <a:solidFill>
                  <a:srgbClr val="FF0000"/>
                </a:solidFill>
              </a:rPr>
              <a:t> the talk by S. Cherubini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 of THM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it-IT" sz="2400" dirty="0" err="1"/>
              <a:t>p,</a:t>
            </a:r>
            <a:r>
              <a:rPr lang="it-IT" sz="2400" dirty="0" err="1">
                <a:latin typeface="Symbol" charset="2"/>
                <a:cs typeface="Symbol" charset="2"/>
              </a:rPr>
              <a:t>a</a:t>
            </a:r>
            <a:r>
              <a:rPr lang="it-IT" sz="2400" dirty="0"/>
              <a:t> and </a:t>
            </a:r>
            <a:r>
              <a:rPr lang="it-IT" sz="2400" dirty="0" err="1">
                <a:latin typeface="Symbol" charset="2"/>
                <a:cs typeface="Symbol" charset="2"/>
              </a:rPr>
              <a:t>a</a:t>
            </a:r>
            <a:r>
              <a:rPr lang="it-IT" sz="2400" dirty="0" err="1"/>
              <a:t>,p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(stellar </a:t>
            </a:r>
            <a:r>
              <a:rPr lang="it-IT" sz="2400" dirty="0" err="1"/>
              <a:t>nucleosynthesis</a:t>
            </a:r>
            <a:r>
              <a:rPr lang="it-IT" sz="2400" dirty="0"/>
              <a:t> + BBN);</a:t>
            </a:r>
          </a:p>
          <a:p>
            <a:r>
              <a:rPr lang="it-IT" sz="2400" dirty="0" err="1"/>
              <a:t>n,p</a:t>
            </a:r>
            <a:r>
              <a:rPr lang="it-IT" sz="2400" dirty="0"/>
              <a:t> and </a:t>
            </a:r>
            <a:r>
              <a:rPr lang="it-IT" sz="2400" dirty="0" err="1"/>
              <a:t>n,</a:t>
            </a:r>
            <a:r>
              <a:rPr lang="it-IT" sz="2400" dirty="0" err="1">
                <a:latin typeface="Symbol" charset="2"/>
                <a:cs typeface="Symbol" charset="2"/>
              </a:rPr>
              <a:t>a</a:t>
            </a:r>
            <a:r>
              <a:rPr lang="it-IT" sz="2400" dirty="0"/>
              <a:t> </a:t>
            </a:r>
            <a:r>
              <a:rPr lang="it-IT" sz="2400" dirty="0" err="1">
                <a:latin typeface="Symbol" charset="2"/>
                <a:cs typeface="Symbol" charset="2"/>
              </a:rPr>
              <a:t>a</a:t>
            </a:r>
            <a:r>
              <a:rPr lang="it-IT" sz="2400" dirty="0" err="1"/>
              <a:t>,n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(</a:t>
            </a:r>
            <a:r>
              <a:rPr lang="it-IT" sz="2400" dirty="0" err="1"/>
              <a:t>neutron</a:t>
            </a:r>
            <a:r>
              <a:rPr lang="it-IT" sz="2400" dirty="0"/>
              <a:t> </a:t>
            </a:r>
            <a:r>
              <a:rPr lang="it-IT" sz="2400" dirty="0" err="1"/>
              <a:t>poisons</a:t>
            </a:r>
            <a:r>
              <a:rPr lang="it-IT" sz="2400" dirty="0"/>
              <a:t> and production e.g. </a:t>
            </a:r>
            <a:r>
              <a:rPr lang="it-IT" sz="2400" baseline="30000" dirty="0"/>
              <a:t>13</a:t>
            </a:r>
            <a:r>
              <a:rPr lang="it-IT" sz="2400" dirty="0"/>
              <a:t>C(</a:t>
            </a:r>
            <a:r>
              <a:rPr lang="it-IT" sz="2400" dirty="0" err="1">
                <a:latin typeface="Symbol" charset="2"/>
                <a:cs typeface="Symbol" charset="2"/>
              </a:rPr>
              <a:t>a</a:t>
            </a:r>
            <a:r>
              <a:rPr lang="it-IT" sz="2400" dirty="0" err="1"/>
              <a:t>,n</a:t>
            </a:r>
            <a:r>
              <a:rPr lang="it-IT" sz="2400" dirty="0"/>
              <a:t>)</a:t>
            </a:r>
            <a:r>
              <a:rPr lang="it-IT" sz="2400" baseline="30000" dirty="0"/>
              <a:t>16</a:t>
            </a:r>
            <a:r>
              <a:rPr lang="it-IT" sz="2400" dirty="0"/>
              <a:t>O);</a:t>
            </a:r>
          </a:p>
          <a:p>
            <a:r>
              <a:rPr lang="it-IT" sz="2400" dirty="0"/>
              <a:t>Electron screening </a:t>
            </a:r>
            <a:r>
              <a:rPr lang="it-IT" sz="2400" dirty="0" err="1"/>
              <a:t>effect</a:t>
            </a:r>
            <a:r>
              <a:rPr lang="it-IT" sz="2400" dirty="0"/>
              <a:t>;</a:t>
            </a:r>
          </a:p>
          <a:p>
            <a:r>
              <a:rPr lang="it-IT" sz="2000" dirty="0"/>
              <a:t>Stellar &amp; BBN </a:t>
            </a:r>
            <a:r>
              <a:rPr lang="it-IT" sz="2000" dirty="0" err="1"/>
              <a:t>Nucleosynthesis</a:t>
            </a:r>
            <a:r>
              <a:rPr lang="it-IT" sz="2000" dirty="0"/>
              <a:t> of </a:t>
            </a:r>
            <a:r>
              <a:rPr lang="it-IT" sz="2000" dirty="0" err="1"/>
              <a:t>stable</a:t>
            </a:r>
            <a:r>
              <a:rPr lang="it-IT" sz="2000" dirty="0"/>
              <a:t>/</a:t>
            </a:r>
            <a:r>
              <a:rPr lang="it-IT" sz="2000" dirty="0" err="1"/>
              <a:t>unstable</a:t>
            </a:r>
            <a:r>
              <a:rPr lang="it-IT" sz="2000" dirty="0"/>
              <a:t> nuclei </a:t>
            </a:r>
            <a:r>
              <a:rPr lang="it-IT" sz="2000" dirty="0" err="1"/>
              <a:t>investigated</a:t>
            </a:r>
            <a:r>
              <a:rPr lang="it-IT" sz="2000" dirty="0"/>
              <a:t>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933056"/>
            <a:ext cx="3931637" cy="28083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43608" y="4047455"/>
            <a:ext cx="179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/>
              <a:t>7</a:t>
            </a:r>
            <a:r>
              <a:rPr lang="it-IT" dirty="0"/>
              <a:t>Li(</a:t>
            </a:r>
            <a:r>
              <a:rPr lang="it-IT" dirty="0" err="1"/>
              <a:t>p,a</a:t>
            </a:r>
            <a:r>
              <a:rPr lang="it-IT" dirty="0"/>
              <a:t>)</a:t>
            </a:r>
            <a:r>
              <a:rPr lang="it-IT" baseline="30000" dirty="0"/>
              <a:t>4</a:t>
            </a:r>
            <a:r>
              <a:rPr lang="it-IT" dirty="0"/>
              <a:t>He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532440" y="98072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9" name="Immagine 3">
            <a:extLst>
              <a:ext uri="{FF2B5EF4-FFF2-40B4-BE49-F238E27FC236}">
                <a16:creationId xmlns:a16="http://schemas.microsoft.com/office/drawing/2014/main" id="{3599C066-A5C5-8F46-B003-CE48D2CEF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3" y="3812081"/>
            <a:ext cx="4119890" cy="30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100922" y="4047455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/>
              <a:t>18</a:t>
            </a:r>
            <a:r>
              <a:rPr lang="it-IT" dirty="0"/>
              <a:t>F(</a:t>
            </a:r>
            <a:r>
              <a:rPr lang="it-IT" dirty="0" err="1"/>
              <a:t>p,a</a:t>
            </a:r>
            <a:r>
              <a:rPr lang="it-IT" dirty="0"/>
              <a:t>)</a:t>
            </a:r>
            <a:r>
              <a:rPr lang="it-IT" baseline="30000" dirty="0"/>
              <a:t>15</a:t>
            </a:r>
            <a:r>
              <a:rPr lang="it-IT" dirty="0"/>
              <a:t>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E7E5C2-264F-7C41-8A25-44B59CEFE6AE}"/>
              </a:ext>
            </a:extLst>
          </p:cNvPr>
          <p:cNvSpPr txBox="1"/>
          <p:nvPr/>
        </p:nvSpPr>
        <p:spPr>
          <a:xfrm>
            <a:off x="5498143" y="3645024"/>
            <a:ext cx="3451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CNS – INFN </a:t>
            </a:r>
            <a:r>
              <a:rPr lang="it-IT" sz="2000" dirty="0" err="1">
                <a:solidFill>
                  <a:srgbClr val="FF0000"/>
                </a:solidFill>
              </a:rPr>
              <a:t>collaboration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01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,6|1,1"/>
</p:tagLst>
</file>

<file path=ppt/theme/theme1.xml><?xml version="1.0" encoding="utf-8"?>
<a:theme xmlns:a="http://schemas.openxmlformats.org/drawingml/2006/main" name="gianluca">
  <a:themeElements>
    <a:clrScheme name="gianluc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anluc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gianluc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luc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luc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luc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luc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luc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luc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luc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luc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luc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luc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luc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gianluca</Template>
  <TotalTime>24473</TotalTime>
  <Words>1464</Words>
  <Application>Microsoft Macintosh PowerPoint</Application>
  <PresentationFormat>Presentazione su schermo (4:3)</PresentationFormat>
  <Paragraphs>240</Paragraphs>
  <Slides>24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Comic Sans MS</vt:lpstr>
      <vt:lpstr>Symbol</vt:lpstr>
      <vt:lpstr>Times New Roman</vt:lpstr>
      <vt:lpstr>gianluca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Nuclear Astrophysics difficulties</vt:lpstr>
      <vt:lpstr>Presentazione standard di PowerPoint</vt:lpstr>
      <vt:lpstr>Presentazione standard di PowerPoint</vt:lpstr>
      <vt:lpstr>Applications of THM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AsFin Group</vt:lpstr>
      <vt:lpstr>Presentazione standard di PowerPoint</vt:lpstr>
      <vt:lpstr>    La ‘Decima’</vt:lpstr>
      <vt:lpstr>Presentazione standard di PowerPoint</vt:lpstr>
      <vt:lpstr>Presentazione standard di PowerPoint</vt:lpstr>
      <vt:lpstr>Presentazione standard di PowerPoint</vt:lpstr>
    </vt:vector>
  </TitlesOfParts>
  <Company>Infn-Lns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Gianluca Pizzone</dc:creator>
  <cp:lastModifiedBy>Rosario Pizzone</cp:lastModifiedBy>
  <cp:revision>170</cp:revision>
  <dcterms:created xsi:type="dcterms:W3CDTF">2012-06-09T09:50:51Z</dcterms:created>
  <dcterms:modified xsi:type="dcterms:W3CDTF">2019-07-02T02:18:18Z</dcterms:modified>
</cp:coreProperties>
</file>