
<file path=[Content_Types].xml><?xml version="1.0" encoding="utf-8"?>
<Types xmlns="http://schemas.openxmlformats.org/package/2006/content-types">
  <Override PartName="/ppt/slides/slide30.xml" ContentType="application/vnd.openxmlformats-officedocument.presentationml.slide+xml"/>
  <Override PartName="/ppt/slides/slide88.xml" ContentType="application/vnd.openxmlformats-officedocument.presentationml.slide+xml"/>
  <Override PartName="/ppt/slides/slide24.xml" ContentType="application/vnd.openxmlformats-officedocument.presentationml.slide+xml"/>
  <Override PartName="/ppt/tags/tag174.xml" ContentType="application/vnd.openxmlformats-officedocument.presentationml.tags+xml"/>
  <Override PartName="/ppt/tags/tag204.xml" ContentType="application/vnd.openxmlformats-officedocument.presentationml.tags+xml"/>
  <Override PartName="/ppt/slides/slide72.xml" ContentType="application/vnd.openxmlformats-officedocument.presentationml.slide+xml"/>
  <Override PartName="/ppt/tags/tag110.xml" ContentType="application/vnd.openxmlformats-officedocument.presentationml.tags+xml"/>
  <Override PartName="/ppt/tags/tag42.xml" ContentType="application/vnd.openxmlformats-officedocument.presentationml.tags+xml"/>
  <Override PartName="/ppt/slides/slide66.xml" ContentType="application/vnd.openxmlformats-officedocument.presentationml.slide+xml"/>
  <Override PartName="/ppt/tags/tag84.xml" ContentType="application/vnd.openxmlformats-officedocument.presentationml.tags+xml"/>
  <Override PartName="/ppt/tags/tag152.xml" ContentType="application/vnd.openxmlformats-officedocument.presentationml.tags+xml"/>
  <Override PartName="/ppt/slides/slide50.xml" ContentType="application/vnd.openxmlformats-officedocument.presentationml.slide+xml"/>
  <Override PartName="/ppt/tags/tag20.xml" ContentType="application/vnd.openxmlformats-officedocument.presentationml.tags+xml"/>
  <Override PartName="/ppt/slides/slide44.xml" ContentType="application/vnd.openxmlformats-officedocument.presentationml.slide+xml"/>
  <Override PartName="/ppt/tags/tag194.xml" ContentType="application/vnd.openxmlformats-officedocument.presentationml.tags+xml"/>
  <Override PartName="/ppt/tags/tag62.xml" ContentType="application/vnd.openxmlformats-officedocument.presentationml.tags+xml"/>
  <Override PartName="/ppt/tags/tag130.xml" ContentType="application/vnd.openxmlformats-officedocument.presentationml.tags+xml"/>
  <Override PartName="/ppt/tags/tag188.xml" ContentType="application/vnd.openxmlformats-officedocument.presentationml.tags+xml"/>
  <Override PartName="/ppt/slides/slide86.xml" ContentType="application/vnd.openxmlformats-officedocument.presentationml.slide+xml"/>
  <Override PartName="/ppt/slides/slide22.xml" ContentType="application/vnd.openxmlformats-officedocument.presentationml.slide+xml"/>
  <Override PartName="/ppt/tags/tag172.xml" ContentType="application/vnd.openxmlformats-officedocument.presentationml.tags+xml"/>
  <Override PartName="/ppt/tags/tag202.xml" ContentType="application/vnd.openxmlformats-officedocument.presentationml.tags+xml"/>
  <Override PartName="/ppt/tags/tag40.xml" ContentType="application/vnd.openxmlformats-officedocument.presentationml.tags+xml"/>
  <Override PartName="/ppt/tags/tag166.xml" ContentType="application/vnd.openxmlformats-officedocument.presentationml.tags+xml"/>
  <Override PartName="/ppt/slides/slide64.xml" ContentType="application/vnd.openxmlformats-officedocument.presentationml.slide+xml"/>
  <Override PartName="/ppt/tags/tag82.xml" ContentType="application/vnd.openxmlformats-officedocument.presentationml.tags+xml"/>
  <Default Extension="xml" ContentType="application/xml"/>
  <Override PartName="/ppt/tags/tag150.xml" ContentType="application/vnd.openxmlformats-officedocument.presentationml.tags+xml"/>
  <Override PartName="/ppt/slideLayouts/slideLayout11.xml" ContentType="application/vnd.openxmlformats-officedocument.presentationml.slideLayout+xml"/>
  <Override PartName="/ppt/slides/slide42.xml" ContentType="application/vnd.openxmlformats-officedocument.presentationml.slide+xml"/>
  <Override PartName="/ppt/tags/tag192.xml" ContentType="application/vnd.openxmlformats-officedocument.presentationml.tags+xml"/>
  <Override PartName="/ppt/tags/tag60.xml" ContentType="application/vnd.openxmlformats-officedocument.presentationml.tags+xml"/>
  <Override PartName="/ppt/tags/tag186.xml" ContentType="application/vnd.openxmlformats-officedocument.presentationml.tags+xml"/>
  <Override PartName="/ppt/slides/slide84.xml" ContentType="application/vnd.openxmlformats-officedocument.presentationml.slide+xml"/>
  <Override PartName="/ppt/tags/tag109.xml" ContentType="application/vnd.openxmlformats-officedocument.presentationml.tags+xml"/>
  <Override PartName="/ppt/slides/slide20.xml" ContentType="application/vnd.openxmlformats-officedocument.presentationml.slide+xml"/>
  <Override PartName="/ppt/tags/tag170.xml" ContentType="application/vnd.openxmlformats-officedocument.presentationml.tags+xml"/>
  <Override PartName="/ppt/tags/tag200.xml" ContentType="application/vnd.openxmlformats-officedocument.presentationml.tags+xml"/>
  <Override PartName="/ppt/tags/tag96.xml" ContentType="application/vnd.openxmlformats-officedocument.presentationml.tags+xml"/>
  <Override PartName="/ppt/tags/tag164.xml" ContentType="application/vnd.openxmlformats-officedocument.presentationml.tags+xml"/>
  <Override PartName="/ppt/slides/slide62.xml" ContentType="application/vnd.openxmlformats-officedocument.presentationml.slide+xml"/>
  <Override PartName="/ppt/tags/tag19.xml" ContentType="application/vnd.openxmlformats-officedocument.presentationml.tags+xml"/>
  <Override PartName="/ppt/tags/tag80.xml" ContentType="application/vnd.openxmlformats-officedocument.presentationml.tags+xml"/>
  <Override PartName="/ppt/tags/tag129.xml" ContentType="application/vnd.openxmlformats-officedocument.presentationml.tags+xml"/>
  <Override PartName="/ppt/slides/slide40.xml" ContentType="application/vnd.openxmlformats-officedocument.presentationml.slide+xml"/>
  <Override PartName="/ppt/tags/tag190.xml" ContentType="application/vnd.openxmlformats-officedocument.presentationml.tags+xml"/>
  <Override PartName="/ppt/slides/slide9.xml" ContentType="application/vnd.openxmlformats-officedocument.presentationml.slide+xml"/>
  <Default Extension="jpeg" ContentType="image/jpeg"/>
  <Override PartName="/ppt/tags/tag184.xml" ContentType="application/vnd.openxmlformats-officedocument.presentationml.tags+xml"/>
  <Override PartName="/ppt/slides/slide82.xml" ContentType="application/vnd.openxmlformats-officedocument.presentationml.slide+xml"/>
  <Override PartName="/ppt/tags/tag107.xml" ContentType="application/vnd.openxmlformats-officedocument.presentationml.tags+xml"/>
  <Override PartName="/ppt/tags/tag39.xml" ContentType="application/vnd.openxmlformats-officedocument.presentationml.tags+xml"/>
  <Override PartName="/ppt/tags/tag149.xml" ContentType="application/vnd.openxmlformats-officedocument.presentationml.tags+xml"/>
  <Override PartName="/ppt/tags/tag94.xml" ContentType="application/vnd.openxmlformats-officedocument.presentationml.tags+xml"/>
  <Override PartName="/ppt/tags/tag162.xml" ContentType="application/vnd.openxmlformats-officedocument.presentationml.tags+xml"/>
  <Override PartName="/ppt/slides/slide60.xml" ContentType="application/vnd.openxmlformats-officedocument.presentationml.slide+xml"/>
  <Override PartName="/ppt/tags/tag17.xml" ContentType="application/vnd.openxmlformats-officedocument.presentationml.tags+xml"/>
  <Override PartName="/docProps/app.xml" ContentType="application/vnd.openxmlformats-officedocument.extended-properties+xml"/>
  <Override PartName="/ppt/slideLayouts/slideLayout8.xml" ContentType="application/vnd.openxmlformats-officedocument.presentationml.slideLayout+xml"/>
  <Override PartName="/ppt/tags/tag59.xml" ContentType="application/vnd.openxmlformats-officedocument.presentationml.tags+xml"/>
  <Override PartName="/ppt/tags/tag72.xml" ContentType="application/vnd.openxmlformats-officedocument.presentationml.tags+xml"/>
  <Override PartName="/ppt/tags/tag127.xml" ContentType="application/vnd.openxmlformats-officedocument.presentationml.tags+xml"/>
  <Override PartName="/ppt/tags/tag140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tags/tag169.xml" ContentType="application/vnd.openxmlformats-officedocument.presentationml.tags+xml"/>
  <Override PartName="/ppt/tags/tag182.xml" ContentType="application/vnd.openxmlformats-officedocument.presentationml.tags+xml"/>
  <Override PartName="/ppt/slides/slide80.xml" ContentType="application/vnd.openxmlformats-officedocument.presentationml.slide+xml"/>
  <Override PartName="/ppt/tags/tag105.xml" ContentType="application/vnd.openxmlformats-officedocument.presentationml.tags+xml"/>
  <Override PartName="/ppt/tags/tag37.xml" ContentType="application/vnd.openxmlformats-officedocument.presentationml.tags+xml"/>
  <Override PartName="/ppt/tags/tag79.xml" ContentType="application/vnd.openxmlformats-officedocument.presentationml.tags+xml"/>
  <Override PartName="/ppt/tags/tag92.xml" ContentType="application/vnd.openxmlformats-officedocument.presentationml.tags+xml"/>
  <Override PartName="/ppt/tags/tag147.xml" ContentType="application/vnd.openxmlformats-officedocument.presentationml.tags+xml"/>
  <Override PartName="/ppt/tags/tag160.xml" ContentType="application/vnd.openxmlformats-officedocument.presentationml.tags+xml"/>
  <Override PartName="/ppt/tags/tag15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s/slide39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57.xml" ContentType="application/vnd.openxmlformats-officedocument.presentationml.tags+xml"/>
  <Override PartName="/ppt/tags/tag70.xml" ContentType="application/vnd.openxmlformats-officedocument.presentationml.tags+xml"/>
  <Override PartName="/ppt/tags/tag125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119.xml" ContentType="application/vnd.openxmlformats-officedocument.presentationml.tags+xml"/>
  <Override PartName="/ppt/slides/slide5.xml" ContentType="application/vnd.openxmlformats-officedocument.presentationml.slide+xml"/>
  <Override PartName="/ppt/slides/slide17.xml" ContentType="application/vnd.openxmlformats-officedocument.presentationml.slide+xml"/>
  <Override PartName="/ppt/tags/tag99.xml" ContentType="application/vnd.openxmlformats-officedocument.presentationml.tags+xml"/>
  <Override PartName="/ppt/tags/tag167.xml" ContentType="application/vnd.openxmlformats-officedocument.presentationml.tags+xml"/>
  <Override PartName="/ppt/tags/tag180.xml" ContentType="application/vnd.openxmlformats-officedocument.presentationml.tags+xml"/>
  <Override PartName="/ppt/tags/tag103.xml" ContentType="application/vnd.openxmlformats-officedocument.presentationml.tags+xml"/>
  <Override PartName="/ppt/tags/tag35.xml" ContentType="application/vnd.openxmlformats-officedocument.presentationml.tags+xml"/>
  <Override PartName="/ppt/slides/slide59.xml" ContentType="application/vnd.openxmlformats-officedocument.presentationml.slide+xml"/>
  <Override PartName="/ppt/tags/tag29.xml" ContentType="application/vnd.openxmlformats-officedocument.presentationml.tags+xml"/>
  <Override PartName="/ppt/tags/tag77.xml" ContentType="application/vnd.openxmlformats-officedocument.presentationml.tags+xml"/>
  <Override PartName="/ppt/tags/tag90.xml" ContentType="application/vnd.openxmlformats-officedocument.presentationml.tags+xml"/>
  <Override PartName="/ppt/tags/tag145.xml" ContentType="application/vnd.openxmlformats-officedocument.presentationml.tags+xml"/>
  <Override PartName="/ppt/tags/tag13.xml" ContentType="application/vnd.openxmlformats-officedocument.presentationml.tags+xml"/>
  <Override PartName="/ppt/tags/tag139.xml" ContentType="application/vnd.openxmlformats-officedocument.presentationml.tags+xml"/>
  <Override PartName="/ppt/slides/slide37.xml" ContentType="application/vnd.openxmlformats-officedocument.presentationml.slide+xml"/>
  <Default Extension="pdf" ContentType="application/pdf"/>
  <Override PartName="/ppt/slideLayouts/slideLayout4.xml" ContentType="application/vnd.openxmlformats-officedocument.presentationml.slideLayout+xml"/>
  <Override PartName="/ppt/tags/tag55.xml" ContentType="application/vnd.openxmlformats-officedocument.presentationml.tags+xml"/>
  <Override PartName="/ppt/tags/tag123.xml" ContentType="application/vnd.openxmlformats-officedocument.presentationml.tags+xml"/>
  <Override PartName="/ppt/slides/slide79.xml" ContentType="application/vnd.openxmlformats-officedocument.presentationml.slide+xml"/>
  <Override PartName="/ppt/tags/tag5.xml" ContentType="application/vnd.openxmlformats-officedocument.presentationml.tags+xml"/>
  <Override PartName="/ppt/tags/tag117.xml" ContentType="application/vnd.openxmlformats-officedocument.presentationml.tags+xml"/>
  <Override PartName="/ppt/tags/tag49.xml" ContentType="application/vnd.openxmlformats-officedocument.presentationml.tag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tags/tag101.xml" ContentType="application/vnd.openxmlformats-officedocument.presentationml.tags+xml"/>
  <Override PartName="/ppt/tags/tag33.xml" ContentType="application/vnd.openxmlformats-officedocument.presentationml.tags+xml"/>
  <Override PartName="/ppt/tags/tag159.xml" ContentType="application/vnd.openxmlformats-officedocument.presentationml.tags+xml"/>
  <Override PartName="/ppt/slides/slide57.xml" ContentType="application/vnd.openxmlformats-officedocument.presentationml.slide+xml"/>
  <Override PartName="/ppt/slides/slide70.xml" ContentType="application/vnd.openxmlformats-officedocument.presentationml.slide+xml"/>
  <Override PartName="/ppt/tags/tag27.xml" ContentType="application/vnd.openxmlformats-officedocument.presentationml.tags+xml"/>
  <Override PartName="/ppt/tags/tag75.xml" ContentType="application/vnd.openxmlformats-officedocument.presentationml.tags+xml"/>
  <Override PartName="/ppt/tags/tag143.xml" ContentType="application/vnd.openxmlformats-officedocument.presentationml.tags+xml"/>
  <Override PartName="/ppt/tags/tag11.xml" ContentType="application/vnd.openxmlformats-officedocument.presentationml.tags+xml"/>
  <Override PartName="/ppt/tags/tag69.xml" ContentType="application/vnd.openxmlformats-officedocument.presentationml.tags+xml"/>
  <Override PartName="/ppt/tags/tag137.xml" ContentType="application/vnd.openxmlformats-officedocument.presentationml.tags+xml"/>
  <Override PartName="/ppt/slideLayouts/slideLayout2.xml" ContentType="application/vnd.openxmlformats-officedocument.presentationml.slideLayout+xml"/>
  <Override PartName="/ppt/slides/slide35.xml" ContentType="application/vnd.openxmlformats-officedocument.presentationml.slide+xml"/>
  <Override PartName="/ppt/slides/slide29.xml" ContentType="application/vnd.openxmlformats-officedocument.presentationml.slide+xml"/>
  <Override PartName="/ppt/tags/tag53.xml" ContentType="application/vnd.openxmlformats-officedocument.presentationml.tags+xml"/>
  <Override PartName="/ppt/tags/tag121.xml" ContentType="application/vnd.openxmlformats-officedocument.presentationml.tags+xml"/>
  <Override PartName="/ppt/tags/tag179.xml" ContentType="application/vnd.openxmlformats-officedocument.presentationml.tags+xml"/>
  <Override PartName="/ppt/slides/slide77.xml" ContentType="application/vnd.openxmlformats-officedocument.presentationml.slide+xml"/>
  <Override PartName="/ppt/tags/tag3.xml" ContentType="application/vnd.openxmlformats-officedocument.presentationml.tags+xml"/>
  <Override PartName="/ppt/tags/tag115.xml" ContentType="application/vnd.openxmlformats-officedocument.presentationml.tags+xml"/>
  <Override PartName="/ppt/tags/tag47.xml" ContentType="application/vnd.openxmlformats-officedocument.presentationml.tags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tags/tag209.xml" ContentType="application/vnd.openxmlformats-officedocument.presentationml.tags+xml"/>
  <Override PartName="/ppt/tags/tag31.xml" ContentType="application/vnd.openxmlformats-officedocument.presentationml.tags+xml"/>
  <Override PartName="/ppt/tags/tag89.xml" ContentType="application/vnd.openxmlformats-officedocument.presentationml.tags+xml"/>
  <Override PartName="/ppt/tags/tag157.xml" ContentType="application/vnd.openxmlformats-officedocument.presentationml.tags+xml"/>
  <Override PartName="/ppt/slides/slide55.xml" ContentType="application/vnd.openxmlformats-officedocument.presentationml.slide+xml"/>
  <Override PartName="/ppt/tags/tag25.xml" ContentType="application/vnd.openxmlformats-officedocument.presentationml.tags+xml"/>
  <Override PartName="/ppt/slides/slide49.xml" ContentType="application/vnd.openxmlformats-officedocument.presentationml.slide+xml"/>
  <Override PartName="/ppt/tags/tag73.xml" ContentType="application/vnd.openxmlformats-officedocument.presentationml.tags+xml"/>
  <Override PartName="/ppt/tags/tag199.xml" ContentType="application/vnd.openxmlformats-officedocument.presentationml.tags+xml"/>
  <Override PartName="/ppt/theme/theme3.xml" ContentType="application/vnd.openxmlformats-officedocument.theme+xml"/>
  <Override PartName="/ppt/tags/tag67.xml" ContentType="application/vnd.openxmlformats-officedocument.presentationml.tags+xml"/>
  <Override PartName="/ppt/tags/tag135.xml" ContentType="application/vnd.openxmlformats-officedocument.presentationml.tags+xml"/>
  <Override PartName="/ppt/slides/slide33.xml" ContentType="application/vnd.openxmlformats-officedocument.presentationml.slide+xml"/>
  <Override PartName="/ppt/viewProps.xml" ContentType="application/vnd.openxmlformats-officedocument.presentationml.viewProps+xml"/>
  <Override PartName="/ppt/slides/slide27.xml" ContentType="application/vnd.openxmlformats-officedocument.presentationml.slide+xml"/>
  <Override PartName="/ppt/tags/tag51.xml" ContentType="application/vnd.openxmlformats-officedocument.presentationml.tags+xml"/>
  <Override PartName="/ppt/tags/tag177.xml" ContentType="application/vnd.openxmlformats-officedocument.presentationml.tags+xml"/>
  <Override PartName="/ppt/tags/tag207.xml" ContentType="application/vnd.openxmlformats-officedocument.presentationml.tags+xml"/>
  <Override PartName="/ppt/slides/slide75.xml" ContentType="application/vnd.openxmlformats-officedocument.presentationml.slide+xml"/>
  <Override PartName="/ppt/tags/tag1.xml" ContentType="application/vnd.openxmlformats-officedocument.presentationml.tags+xml"/>
  <Override PartName="/ppt/tags/tag113.xml" ContentType="application/vnd.openxmlformats-officedocument.presentationml.tags+xml"/>
  <Override PartName="/ppt/tags/tag45.xml" ContentType="application/vnd.openxmlformats-officedocument.presentationml.tags+xml"/>
  <Override PartName="/ppt/slides/slide11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tags/tag87.xml" ContentType="application/vnd.openxmlformats-officedocument.presentationml.tags+xml"/>
  <Override PartName="/ppt/tags/tag155.xml" ContentType="application/vnd.openxmlformats-officedocument.presentationml.tags+xml"/>
  <Override PartName="/ppt/slides/slide53.xml" ContentType="application/vnd.openxmlformats-officedocument.presentationml.slide+xml"/>
  <Override PartName="/ppt/tags/tag23.xml" ContentType="application/vnd.openxmlformats-officedocument.presentationml.tags+xml"/>
  <Override PartName="/ppt/slides/slide47.xml" ContentType="application/vnd.openxmlformats-officedocument.presentationml.slide+xml"/>
  <Override PartName="/ppt/tags/tag197.xml" ContentType="application/vnd.openxmlformats-officedocument.presentationml.tags+xml"/>
  <Override PartName="/ppt/theme/theme1.xml" ContentType="application/vnd.openxmlformats-officedocument.theme+xml"/>
  <Override PartName="/ppt/tags/tag65.xml" ContentType="application/vnd.openxmlformats-officedocument.presentationml.tags+xml"/>
  <Override PartName="/ppt/tags/tag133.xml" ContentType="application/vnd.openxmlformats-officedocument.presentationml.tags+xml"/>
  <Override PartName="/ppt/slides/slide31.xml" ContentType="application/vnd.openxmlformats-officedocument.presentationml.slide+xml"/>
  <Override PartName="/ppt/slides/slide89.xml" ContentType="application/vnd.openxmlformats-officedocument.presentationml.slide+xml"/>
  <Override PartName="/ppt/slides/slide25.xml" ContentType="application/vnd.openxmlformats-officedocument.presentationml.slide+xml"/>
  <Override PartName="/ppt/tags/tag175.xml" ContentType="application/vnd.openxmlformats-officedocument.presentationml.tags+xml"/>
  <Override PartName="/ppt/tags/tag205.xml" ContentType="application/vnd.openxmlformats-officedocument.presentationml.tags+xml"/>
  <Override PartName="/ppt/slides/slide73.xml" ContentType="application/vnd.openxmlformats-officedocument.presentationml.slide+xml"/>
  <Override PartName="/ppt/tags/tag111.xml" ContentType="application/vnd.openxmlformats-officedocument.presentationml.tags+xml"/>
  <Override PartName="/ppt/tags/tag43.xml" ContentType="application/vnd.openxmlformats-officedocument.presentationml.tags+xml"/>
  <Override PartName="/ppt/slides/slide67.xml" ContentType="application/vnd.openxmlformats-officedocument.presentationml.slide+xml"/>
  <Override PartName="/ppt/tags/tag85.xml" ContentType="application/vnd.openxmlformats-officedocument.presentationml.tags+xml"/>
  <Override PartName="/ppt/tags/tag153.xml" ContentType="application/vnd.openxmlformats-officedocument.presentationml.tags+xml"/>
  <Override PartName="/ppt/slides/slide51.xml" ContentType="application/vnd.openxmlformats-officedocument.presentationml.slide+xml"/>
  <Override PartName="/ppt/tags/tag21.xml" ContentType="application/vnd.openxmlformats-officedocument.presentationml.tags+xml"/>
  <Override PartName="/ppt/slides/slide45.xml" ContentType="application/vnd.openxmlformats-officedocument.presentationml.slide+xml"/>
  <Override PartName="/ppt/tags/tag195.xml" ContentType="application/vnd.openxmlformats-officedocument.presentationml.tags+xml"/>
  <Override PartName="/ppt/tags/tag63.xml" ContentType="application/vnd.openxmlformats-officedocument.presentationml.tags+xml"/>
  <Override PartName="/ppt/tags/tag131.xml" ContentType="application/vnd.openxmlformats-officedocument.presentationml.tags+xml"/>
  <Override PartName="/ppt/tags/tag189.xml" ContentType="application/vnd.openxmlformats-officedocument.presentationml.tags+xml"/>
  <Override PartName="/ppt/slides/slide87.xml" ContentType="application/vnd.openxmlformats-officedocument.presentationml.slide+xml"/>
  <Override PartName="/ppt/slides/slide23.xml" ContentType="application/vnd.openxmlformats-officedocument.presentationml.slide+xml"/>
  <Override PartName="/ppt/tags/tag173.xml" ContentType="application/vnd.openxmlformats-officedocument.presentationml.tags+xml"/>
  <Override PartName="/ppt/tags/tag203.xml" ContentType="application/vnd.openxmlformats-officedocument.presentationml.tags+xml"/>
  <Override PartName="/ppt/tags/tag41.xml" ContentType="application/vnd.openxmlformats-officedocument.presentationml.tags+xml"/>
  <Override PartName="/ppt/slides/slide65.xml" ContentType="application/vnd.openxmlformats-officedocument.presentationml.slide+xml"/>
  <Override PartName="/ppt/tags/tag83.xml" ContentType="application/vnd.openxmlformats-officedocument.presentationml.tags+xml"/>
  <Override PartName="/ppt/tags/tag151.xml" ContentType="application/vnd.openxmlformats-officedocument.presentationml.tags+xml"/>
  <Override PartName="/ppt/slides/slide43.xml" ContentType="application/vnd.openxmlformats-officedocument.presentationml.slide+xml"/>
  <Override PartName="/ppt/tags/tag193.xml" ContentType="application/vnd.openxmlformats-officedocument.presentationml.tags+xml"/>
  <Override PartName="/ppt/tags/tag61.xml" ContentType="application/vnd.openxmlformats-officedocument.presentationml.tags+xml"/>
  <Override PartName="/ppt/tags/tag187.xml" ContentType="application/vnd.openxmlformats-officedocument.presentationml.tags+xml"/>
  <Override PartName="/docProps/custom.xml" ContentType="application/vnd.openxmlformats-officedocument.custom-properties+xml"/>
  <Override PartName="/ppt/slides/slide85.xml" ContentType="application/vnd.openxmlformats-officedocument.presentationml.slide+xml"/>
  <Override PartName="/ppt/slides/slide21.xml" ContentType="application/vnd.openxmlformats-officedocument.presentationml.slide+xml"/>
  <Override PartName="/ppt/tags/tag171.xml" ContentType="application/vnd.openxmlformats-officedocument.presentationml.tags+xml"/>
  <Override PartName="/ppt/tags/tag201.xml" ContentType="application/vnd.openxmlformats-officedocument.presentationml.tags+xml"/>
  <Override PartName="/ppt/notesMasters/notesMaster1.xml" ContentType="application/vnd.openxmlformats-officedocument.presentationml.notesMaster+xml"/>
  <Override PartName="/ppt/tags/tag97.xml" ContentType="application/vnd.openxmlformats-officedocument.presentationml.tags+xml"/>
  <Override PartName="/ppt/slides/slide63.xml" ContentType="application/vnd.openxmlformats-officedocument.presentationml.slide+xml"/>
  <Override PartName="/ppt/tags/tag165.xml" ContentType="application/vnd.openxmlformats-officedocument.presentationml.tags+xml"/>
  <Override PartName="/ppt/tags/tag81.xml" ContentType="application/vnd.openxmlformats-officedocument.presentationml.tags+xml"/>
  <Override PartName="/ppt/slideLayouts/slideLayout10.xml" ContentType="application/vnd.openxmlformats-officedocument.presentationml.slideLayout+xml"/>
  <Override PartName="/ppt/slides/slide41.xml" ContentType="application/vnd.openxmlformats-officedocument.presentationml.slide+xml"/>
  <Override PartName="/ppt/presentation.xml" ContentType="application/vnd.openxmlformats-officedocument.presentationml.presentation.main+xml"/>
  <Override PartName="/ppt/tags/tag191.xml" ContentType="application/vnd.openxmlformats-officedocument.presentationml.tags+xml"/>
  <Override PartName="/ppt/tags/tag185.xml" ContentType="application/vnd.openxmlformats-officedocument.presentationml.tags+xml"/>
  <Override PartName="/ppt/slides/slide83.xml" ContentType="application/vnd.openxmlformats-officedocument.presentationml.slide+xml"/>
  <Override PartName="/ppt/tags/tag108.xml" ContentType="application/vnd.openxmlformats-officedocument.presentationml.tags+xml"/>
  <Override PartName="/ppt/tags/tag95.xml" ContentType="application/vnd.openxmlformats-officedocument.presentationml.tags+xml"/>
  <Override PartName="/ppt/tags/tag163.xml" ContentType="application/vnd.openxmlformats-officedocument.presentationml.tags+xml"/>
  <Override PartName="/ppt/slides/slide61.xml" ContentType="application/vnd.openxmlformats-officedocument.presentationml.slide+xml"/>
  <Override PartName="/ppt/tags/tag18.xml" ContentType="application/vnd.openxmlformats-officedocument.presentationml.tags+xml"/>
  <Override PartName="/ppt/slideLayouts/slideLayout9.xml" ContentType="application/vnd.openxmlformats-officedocument.presentationml.slideLayout+xml"/>
  <Override PartName="/ppt/tags/tag128.xml" ContentType="application/vnd.openxmlformats-officedocument.presentationml.tags+xml"/>
  <Override PartName="/ppt/tags/tag141.xml" ContentType="application/vnd.openxmlformats-officedocument.presentationml.tags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tags/tag183.xml" ContentType="application/vnd.openxmlformats-officedocument.presentationml.tags+xml"/>
  <Override PartName="/ppt/slides/slide81.xml" ContentType="application/vnd.openxmlformats-officedocument.presentationml.slide+xml"/>
  <Override PartName="/ppt/tags/tag106.xml" ContentType="application/vnd.openxmlformats-officedocument.presentationml.tags+xml"/>
  <Override PartName="/ppt/tags/tag38.xml" ContentType="application/vnd.openxmlformats-officedocument.presentationml.tags+xml"/>
  <Override PartName="/ppt/tags/tag148.xml" ContentType="application/vnd.openxmlformats-officedocument.presentationml.tags+xml"/>
  <Override PartName="/ppt/tags/tag93.xml" ContentType="application/vnd.openxmlformats-officedocument.presentationml.tags+xml"/>
  <Override PartName="/ppt/tags/tag161.xml" ContentType="application/vnd.openxmlformats-officedocument.presentationml.tags+xml"/>
  <Override PartName="/ppt/tags/tag16.xml" ContentType="application/vnd.openxmlformats-officedocument.presentationml.tags+xml"/>
  <Override PartName="/ppt/slideLayouts/slideLayout7.xml" ContentType="application/vnd.openxmlformats-officedocument.presentationml.slideLayout+xml"/>
  <Override PartName="/ppt/tags/tag58.xml" ContentType="application/vnd.openxmlformats-officedocument.presentationml.tags+xml"/>
  <Override PartName="/ppt/tags/tag71.xml" ContentType="application/vnd.openxmlformats-officedocument.presentationml.tags+xml"/>
  <Override PartName="/ppt/tags/tag126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tags/tag168.xml" ContentType="application/vnd.openxmlformats-officedocument.presentationml.tags+xml"/>
  <Override PartName="/ppt/tags/tag181.xml" ContentType="application/vnd.openxmlformats-officedocument.presentationml.tags+xml"/>
  <Override PartName="/ppt/tags/tag104.xml" ContentType="application/vnd.openxmlformats-officedocument.presentationml.tags+xml"/>
  <Override PartName="/ppt/tags/tag36.xml" ContentType="application/vnd.openxmlformats-officedocument.presentationml.tags+xml"/>
  <Override PartName="/ppt/tags/tag78.xml" ContentType="application/vnd.openxmlformats-officedocument.presentationml.tags+xml"/>
  <Override PartName="/ppt/tags/tag91.xml" ContentType="application/vnd.openxmlformats-officedocument.presentationml.tags+xml"/>
  <Override PartName="/ppt/tags/tag146.xml" ContentType="application/vnd.openxmlformats-officedocument.presentationml.tags+xml"/>
  <Override PartName="/ppt/tableStyles.xml" ContentType="application/vnd.openxmlformats-officedocument.presentationml.tableStyles+xml"/>
  <Override PartName="/ppt/tags/tag14.xml" ContentType="application/vnd.openxmlformats-officedocument.presentationml.tags+xml"/>
  <Override PartName="/ppt/slideLayouts/slideLayout5.xml" ContentType="application/vnd.openxmlformats-officedocument.presentationml.slideLayout+xml"/>
  <Override PartName="/ppt/slides/slide38.xml" ContentType="application/vnd.openxmlformats-officedocument.presentationml.slide+xml"/>
  <Override PartName="/ppt/tags/tag56.xml" ContentType="application/vnd.openxmlformats-officedocument.presentationml.tags+xml"/>
  <Override PartName="/ppt/tags/tag124.xml" ContentType="application/vnd.openxmlformats-officedocument.presentationml.tags+xml"/>
  <Default Extension="bin" ContentType="application/vnd.openxmlformats-officedocument.presentationml.printerSettings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118.xml" ContentType="application/vnd.openxmlformats-officedocument.presentationml.tags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tags/tag34.xml" ContentType="application/vnd.openxmlformats-officedocument.presentationml.tags+xml"/>
  <Override PartName="/ppt/slides/slide58.xml" ContentType="application/vnd.openxmlformats-officedocument.presentationml.slide+xml"/>
  <Override PartName="/ppt/slides/slide71.xml" ContentType="application/vnd.openxmlformats-officedocument.presentationml.slide+xml"/>
  <Override PartName="/ppt/tags/tag28.xml" ContentType="application/vnd.openxmlformats-officedocument.presentationml.tags+xml"/>
  <Override PartName="/ppt/tags/tag76.xml" ContentType="application/vnd.openxmlformats-officedocument.presentationml.tags+xml"/>
  <Override PartName="/ppt/tags/tag144.xml" ContentType="application/vnd.openxmlformats-officedocument.presentationml.tags+xml"/>
  <Override PartName="/ppt/tags/tag12.xml" ContentType="application/vnd.openxmlformats-officedocument.presentationml.tags+xml"/>
  <Override PartName="/ppt/tags/tag138.xml" ContentType="application/vnd.openxmlformats-officedocument.presentationml.tags+xml"/>
  <Override PartName="/ppt/slideLayouts/slideLayout3.xml" ContentType="application/vnd.openxmlformats-officedocument.presentationml.slideLayout+xml"/>
  <Override PartName="/ppt/slides/slide36.xml" ContentType="application/vnd.openxmlformats-officedocument.presentationml.slide+xml"/>
  <Override PartName="/ppt/tags/tag54.xml" ContentType="application/vnd.openxmlformats-officedocument.presentationml.tags+xml"/>
  <Override PartName="/ppt/tags/tag122.xml" ContentType="application/vnd.openxmlformats-officedocument.presentationml.tags+xml"/>
  <Override PartName="/ppt/slides/slide78.xml" ContentType="application/vnd.openxmlformats-officedocument.presentationml.slide+xml"/>
  <Override PartName="/ppt/tags/tag4.xml" ContentType="application/vnd.openxmlformats-officedocument.presentationml.tags+xml"/>
  <Override PartName="/ppt/tags/tag116.xml" ContentType="application/vnd.openxmlformats-officedocument.presentationml.tags+xml"/>
  <Override PartName="/ppt/tags/tag48.xml" ContentType="application/vnd.openxmlformats-officedocument.presentationml.tags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tags/tag100.xml" ContentType="application/vnd.openxmlformats-officedocument.presentationml.tags+xml"/>
  <Override PartName="/ppt/tags/tag32.xml" ContentType="application/vnd.openxmlformats-officedocument.presentationml.tags+xml"/>
  <Override PartName="/ppt/tags/tag158.xml" ContentType="application/vnd.openxmlformats-officedocument.presentationml.tags+xml"/>
  <Override PartName="/ppt/slides/slide56.xml" ContentType="application/vnd.openxmlformats-officedocument.presentationml.slide+xml"/>
  <Override PartName="/ppt/tags/tag26.xml" ContentType="application/vnd.openxmlformats-officedocument.presentationml.tags+xml"/>
  <Override PartName="/ppt/tags/tag74.xml" ContentType="application/vnd.openxmlformats-officedocument.presentationml.tags+xml"/>
  <Override PartName="/ppt/tags/tag142.xml" ContentType="application/vnd.openxmlformats-officedocument.presentationml.tags+xml"/>
  <Override PartName="/ppt/tags/tag10.xml" ContentType="application/vnd.openxmlformats-officedocument.presentationml.tags+xml"/>
  <Override PartName="/ppt/tags/tag68.xml" ContentType="application/vnd.openxmlformats-officedocument.presentationml.tags+xml"/>
  <Override PartName="/ppt/tags/tag136.xml" ContentType="application/vnd.openxmlformats-officedocument.presentationml.tags+xml"/>
  <Override PartName="/ppt/slideLayouts/slideLayout1.xml" ContentType="application/vnd.openxmlformats-officedocument.presentationml.slideLayout+xml"/>
  <Override PartName="/ppt/slides/slide34.xml" ContentType="application/vnd.openxmlformats-officedocument.presentationml.slide+xml"/>
  <Override PartName="/ppt/slides/slide28.xml" ContentType="application/vnd.openxmlformats-officedocument.presentationml.slide+xml"/>
  <Override PartName="/ppt/tags/tag52.xml" ContentType="application/vnd.openxmlformats-officedocument.presentationml.tags+xml"/>
  <Override PartName="/ppt/tags/tag120.xml" ContentType="application/vnd.openxmlformats-officedocument.presentationml.tags+xml"/>
  <Override PartName="/ppt/tags/tag178.xml" ContentType="application/vnd.openxmlformats-officedocument.presentationml.tags+xml"/>
  <Override PartName="/ppt/slides/slide76.xml" ContentType="application/vnd.openxmlformats-officedocument.presentationml.slide+xml"/>
  <Override PartName="/ppt/tags/tag2.xml" ContentType="application/vnd.openxmlformats-officedocument.presentationml.tags+xml"/>
  <Override PartName="/ppt/tags/tag114.xml" ContentType="application/vnd.openxmlformats-officedocument.presentationml.tags+xml"/>
  <Override PartName="/ppt/tags/tag46.xml" ContentType="application/vnd.openxmlformats-officedocument.presentationml.tags+xml"/>
  <Default Extension="png" ContentType="image/png"/>
  <Override PartName="/ppt/slides/slide12.xml" ContentType="application/vnd.openxmlformats-officedocument.presentationml.slide+xml"/>
  <Default Extension="wmf" ContentType="image/x-wmf"/>
  <Override PartName="/ppt/tags/tag208.xml" ContentType="application/vnd.openxmlformats-officedocument.presentationml.tags+xml"/>
  <Override PartName="/ppt/tags/tag30.xml" ContentType="application/vnd.openxmlformats-officedocument.presentationml.tags+xml"/>
  <Override PartName="/ppt/tags/tag88.xml" ContentType="application/vnd.openxmlformats-officedocument.presentationml.tags+xml"/>
  <Override PartName="/ppt/tags/tag156.xml" ContentType="application/vnd.openxmlformats-officedocument.presentationml.tags+xml"/>
  <Override PartName="/ppt/slides/slide54.xml" ContentType="application/vnd.openxmlformats-officedocument.presentationml.slide+xml"/>
  <Default Extension="rels" ContentType="application/vnd.openxmlformats-package.relationships+xml"/>
  <Override PartName="/ppt/tags/tag24.xml" ContentType="application/vnd.openxmlformats-officedocument.presentationml.tags+xml"/>
  <Override PartName="/ppt/slides/slide48.xml" ContentType="application/vnd.openxmlformats-officedocument.presentationml.slide+xml"/>
  <Override PartName="/ppt/tags/tag198.xml" ContentType="application/vnd.openxmlformats-officedocument.presentationml.tags+xml"/>
  <Override PartName="/ppt/theme/theme2.xml" ContentType="application/vnd.openxmlformats-officedocument.theme+xml"/>
  <Override PartName="/ppt/tags/tag66.xml" ContentType="application/vnd.openxmlformats-officedocument.presentationml.tags+xml"/>
  <Override PartName="/ppt/tags/tag134.xml" ContentType="application/vnd.openxmlformats-officedocument.presentationml.tags+xml"/>
  <Override PartName="/ppt/slides/slide32.xml" ContentType="application/vnd.openxmlformats-officedocument.presentationml.slide+xml"/>
  <Override PartName="/ppt/slides/slide26.xml" ContentType="application/vnd.openxmlformats-officedocument.presentationml.slide+xml"/>
  <Override PartName="/ppt/tags/tag50.xml" ContentType="application/vnd.openxmlformats-officedocument.presentationml.tags+xml"/>
  <Override PartName="/ppt/tags/tag176.xml" ContentType="application/vnd.openxmlformats-officedocument.presentationml.tags+xml"/>
  <Override PartName="/ppt/tags/tag206.xml" ContentType="application/vnd.openxmlformats-officedocument.presentationml.tags+xml"/>
  <Override PartName="/ppt/slides/slide74.xml" ContentType="application/vnd.openxmlformats-officedocument.presentationml.slide+xml"/>
  <Override PartName="/ppt/tags/tag112.xml" ContentType="application/vnd.openxmlformats-officedocument.presentationml.tags+xml"/>
  <Override PartName="/ppt/tags/tag44.xml" ContentType="application/vnd.openxmlformats-officedocument.presentationml.tags+xml"/>
  <Override PartName="/ppt/slides/slide10.xml" ContentType="application/vnd.openxmlformats-officedocument.presentationml.slide+xml"/>
  <Override PartName="/ppt/slides/slide68.xml" ContentType="application/vnd.openxmlformats-officedocument.presentationml.slide+xml"/>
  <Override PartName="/ppt/tags/tag86.xml" ContentType="application/vnd.openxmlformats-officedocument.presentationml.tags+xml"/>
  <Override PartName="/ppt/tags/tag154.xml" ContentType="application/vnd.openxmlformats-officedocument.presentationml.tags+xml"/>
  <Override PartName="/ppt/slides/slide52.xml" ContentType="application/vnd.openxmlformats-officedocument.presentationml.slide+xml"/>
  <Override PartName="/ppt/tags/tag22.xml" ContentType="application/vnd.openxmlformats-officedocument.presentationml.tags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ags/tag196.xml" ContentType="application/vnd.openxmlformats-officedocument.presentationml.tags+xml"/>
  <Override PartName="/ppt/tags/tag64.xml" ContentType="application/vnd.openxmlformats-officedocument.presentationml.tags+xml"/>
  <Override PartName="/ppt/tags/tag132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982" r:id="rId1"/>
  </p:sldMasterIdLst>
  <p:notesMasterIdLst>
    <p:notesMasterId r:id="rId91"/>
  </p:notesMasterIdLst>
  <p:handoutMasterIdLst>
    <p:handoutMasterId r:id="rId92"/>
  </p:handoutMasterIdLst>
  <p:sldIdLst>
    <p:sldId id="442" r:id="rId2"/>
    <p:sldId id="505" r:id="rId3"/>
    <p:sldId id="504" r:id="rId4"/>
    <p:sldId id="485" r:id="rId5"/>
    <p:sldId id="267" r:id="rId6"/>
    <p:sldId id="443" r:id="rId7"/>
    <p:sldId id="268" r:id="rId8"/>
    <p:sldId id="392" r:id="rId9"/>
    <p:sldId id="376" r:id="rId10"/>
    <p:sldId id="393" r:id="rId11"/>
    <p:sldId id="423" r:id="rId12"/>
    <p:sldId id="424" r:id="rId13"/>
    <p:sldId id="398" r:id="rId14"/>
    <p:sldId id="399" r:id="rId15"/>
    <p:sldId id="396" r:id="rId16"/>
    <p:sldId id="375" r:id="rId17"/>
    <p:sldId id="425" r:id="rId18"/>
    <p:sldId id="397" r:id="rId19"/>
    <p:sldId id="400" r:id="rId20"/>
    <p:sldId id="444" r:id="rId21"/>
    <p:sldId id="445" r:id="rId22"/>
    <p:sldId id="404" r:id="rId23"/>
    <p:sldId id="452" r:id="rId24"/>
    <p:sldId id="446" r:id="rId25"/>
    <p:sldId id="447" r:id="rId26"/>
    <p:sldId id="448" r:id="rId27"/>
    <p:sldId id="428" r:id="rId28"/>
    <p:sldId id="449" r:id="rId29"/>
    <p:sldId id="450" r:id="rId30"/>
    <p:sldId id="483" r:id="rId31"/>
    <p:sldId id="421" r:id="rId32"/>
    <p:sldId id="315" r:id="rId33"/>
    <p:sldId id="491" r:id="rId34"/>
    <p:sldId id="474" r:id="rId35"/>
    <p:sldId id="451" r:id="rId36"/>
    <p:sldId id="453" r:id="rId37"/>
    <p:sldId id="454" r:id="rId38"/>
    <p:sldId id="458" r:id="rId39"/>
    <p:sldId id="457" r:id="rId40"/>
    <p:sldId id="459" r:id="rId41"/>
    <p:sldId id="460" r:id="rId42"/>
    <p:sldId id="319" r:id="rId43"/>
    <p:sldId id="475" r:id="rId44"/>
    <p:sldId id="476" r:id="rId45"/>
    <p:sldId id="479" r:id="rId46"/>
    <p:sldId id="480" r:id="rId47"/>
    <p:sldId id="438" r:id="rId48"/>
    <p:sldId id="501" r:id="rId49"/>
    <p:sldId id="502" r:id="rId50"/>
    <p:sldId id="462" r:id="rId51"/>
    <p:sldId id="463" r:id="rId52"/>
    <p:sldId id="464" r:id="rId53"/>
    <p:sldId id="465" r:id="rId54"/>
    <p:sldId id="466" r:id="rId55"/>
    <p:sldId id="467" r:id="rId56"/>
    <p:sldId id="471" r:id="rId57"/>
    <p:sldId id="472" r:id="rId58"/>
    <p:sldId id="481" r:id="rId59"/>
    <p:sldId id="473" r:id="rId60"/>
    <p:sldId id="469" r:id="rId61"/>
    <p:sldId id="493" r:id="rId62"/>
    <p:sldId id="494" r:id="rId63"/>
    <p:sldId id="470" r:id="rId64"/>
    <p:sldId id="468" r:id="rId65"/>
    <p:sldId id="413" r:id="rId66"/>
    <p:sldId id="503" r:id="rId67"/>
    <p:sldId id="411" r:id="rId68"/>
    <p:sldId id="434" r:id="rId69"/>
    <p:sldId id="435" r:id="rId70"/>
    <p:sldId id="436" r:id="rId71"/>
    <p:sldId id="437" r:id="rId72"/>
    <p:sldId id="439" r:id="rId73"/>
    <p:sldId id="477" r:id="rId74"/>
    <p:sldId id="478" r:id="rId75"/>
    <p:sldId id="482" r:id="rId76"/>
    <p:sldId id="366" r:id="rId77"/>
    <p:sldId id="487" r:id="rId78"/>
    <p:sldId id="337" r:id="rId79"/>
    <p:sldId id="343" r:id="rId80"/>
    <p:sldId id="336" r:id="rId81"/>
    <p:sldId id="486" r:id="rId82"/>
    <p:sldId id="340" r:id="rId83"/>
    <p:sldId id="341" r:id="rId84"/>
    <p:sldId id="342" r:id="rId85"/>
    <p:sldId id="495" r:id="rId86"/>
    <p:sldId id="496" r:id="rId87"/>
    <p:sldId id="497" r:id="rId88"/>
    <p:sldId id="499" r:id="rId89"/>
    <p:sldId id="500" r:id="rId90"/>
  </p:sldIdLst>
  <p:sldSz cx="9144000" cy="6858000" type="screen4x3"/>
  <p:notesSz cx="6858000" cy="9144000"/>
  <p:custDataLst>
    <p:tags r:id="rId94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9900"/>
    <a:srgbClr val="C36845"/>
    <a:srgbClr val="CC0000"/>
    <a:srgbClr val="0000CC"/>
    <a:srgbClr val="00FF00"/>
    <a:srgbClr val="FF9900"/>
    <a:srgbClr val="FFFF00"/>
    <a:srgbClr val="FF0000"/>
    <a:srgbClr val="EDEDE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Comments="0">
  <p:normalViewPr>
    <p:restoredLeft sz="11369" autoAdjust="0"/>
    <p:restoredTop sz="94696" autoAdjust="0"/>
  </p:normalViewPr>
  <p:slideViewPr>
    <p:cSldViewPr>
      <p:cViewPr>
        <p:scale>
          <a:sx n="100" d="100"/>
          <a:sy n="100" d="100"/>
        </p:scale>
        <p:origin x="-1328" y="-3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5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3376" y="-12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notesMaster" Target="notesMasters/notesMaster1.xml"/><Relationship Id="rId92" Type="http://schemas.openxmlformats.org/officeDocument/2006/relationships/handoutMaster" Target="handoutMasters/handoutMaster1.xml"/><Relationship Id="rId93" Type="http://schemas.openxmlformats.org/officeDocument/2006/relationships/printerSettings" Target="printerSettings/printerSettings1.bin"/><Relationship Id="rId94" Type="http://schemas.openxmlformats.org/officeDocument/2006/relationships/tags" Target="tags/tag1.xml"/><Relationship Id="rId95" Type="http://schemas.openxmlformats.org/officeDocument/2006/relationships/presProps" Target="presProps.xml"/><Relationship Id="rId96" Type="http://schemas.openxmlformats.org/officeDocument/2006/relationships/viewProps" Target="viewProps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54D5BB5-2361-B348-A2B0-26E626D3B44C}" type="datetime1">
              <a:rPr lang="ja-JP" altLang="en-US"/>
              <a:pPr>
                <a:defRPr/>
              </a:pPr>
              <a:t>11.3.8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BBA487A-167E-B64A-89AA-9509755C280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085FB42-2275-D542-8968-0D3860A4B7C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85FB42-2275-D542-8968-0D3860A4B7CA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85FB42-2275-D542-8968-0D3860A4B7CA}" type="slidenum">
              <a:rPr lang="en-US" altLang="ja-JP" smtClean="0"/>
              <a:pPr>
                <a:defRPr/>
              </a:pPr>
              <a:t>22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ja-JP" altLang="en-US" smtClean="0"/>
              <a:t>その前に、ホログラフィック対応を用いたグリーン関数の計算方法を考えたいと思います。</a:t>
            </a: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ホログラフィー対応は５次元弱結合と４次元強結合理論の対応でありました。</a:t>
            </a: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この５次元弱結合理論の全ての５次元バルク場に対して、４次元のオペレータが対応しています。</a:t>
            </a: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そして、５次元のバルク質量は</a:t>
            </a:r>
            <a:r>
              <a:rPr lang="en-US" altLang="ja-JP" smtClean="0"/>
              <a:t>4</a:t>
            </a:r>
            <a:r>
              <a:rPr lang="ja-JP" altLang="en-US" smtClean="0"/>
              <a:t>次元のコンフォーマル次元と関係づきます。</a:t>
            </a: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さらに、運動方程式を満たす５次元場の作用は、</a:t>
            </a:r>
            <a:r>
              <a:rPr lang="en-US" altLang="ja-JP" smtClean="0"/>
              <a:t>4</a:t>
            </a:r>
            <a:r>
              <a:rPr lang="ja-JP" altLang="en-US" smtClean="0"/>
              <a:t>次元の演算子</a:t>
            </a:r>
            <a:r>
              <a:rPr lang="en-US" altLang="ja-JP" smtClean="0"/>
              <a:t>O</a:t>
            </a:r>
            <a:r>
              <a:rPr lang="ja-JP" altLang="en-US" smtClean="0"/>
              <a:t>の生成汎関数に対応します。</a:t>
            </a: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ここで、演算子</a:t>
            </a:r>
            <a:r>
              <a:rPr lang="en-US" altLang="ja-JP" smtClean="0"/>
              <a:t>O</a:t>
            </a:r>
            <a:r>
              <a:rPr lang="ja-JP" altLang="en-US" smtClean="0"/>
              <a:t>に対応するソース</a:t>
            </a:r>
            <a:r>
              <a:rPr lang="en-US" altLang="ja-JP" smtClean="0"/>
              <a:t>J</a:t>
            </a:r>
            <a:r>
              <a:rPr lang="ja-JP" altLang="en-US" smtClean="0"/>
              <a:t>はバルク場ファイの紫外境界の値に対応します。</a:t>
            </a: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具体的には、バルク場ファイの運動方程式の解は、紫外領域でこのようになるので、</a:t>
            </a: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最も残るこのファイ０がソースに対応します。</a:t>
            </a:r>
            <a:endParaRPr lang="en-US" altLang="ja-JP" smtClean="0"/>
          </a:p>
          <a:p>
            <a:pPr>
              <a:spcBef>
                <a:spcPct val="0"/>
              </a:spcBef>
            </a:pP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従って、グリーンファンクションの計算方法は、</a:t>
            </a: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バルク場ファイの運動方程式を解きます。</a:t>
            </a: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その解を作用に入れ直します。</a:t>
            </a: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そして、ファイの</a:t>
            </a:r>
            <a:r>
              <a:rPr lang="en-US" altLang="ja-JP" smtClean="0"/>
              <a:t>UV</a:t>
            </a:r>
            <a:r>
              <a:rPr lang="ja-JP" altLang="en-US" smtClean="0"/>
              <a:t>の値で汎関数微分すれば良いことになります。</a:t>
            </a:r>
            <a:endParaRPr lang="en-US" altLang="ja-JP" smtClean="0"/>
          </a:p>
          <a:p>
            <a:pPr>
              <a:spcBef>
                <a:spcPct val="0"/>
              </a:spcBef>
            </a:pP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この方程式が単純に解けるかは別にして、この方法でグリーン関数を計算することができます。</a:t>
            </a:r>
            <a:endParaRPr lang="en-US" altLang="ja-JP" smtClean="0"/>
          </a:p>
        </p:txBody>
      </p:sp>
      <p:sp>
        <p:nvSpPr>
          <p:cNvPr id="3584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426D5D-CB36-4D41-8A5E-E0FEF48EA239}" type="slidenum">
              <a:rPr lang="ja-JP" altLang="en-US" smtClean="0"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ja-JP" altLang="en-US" smtClean="0"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ja-JP" altLang="en-US" smtClean="0"/>
              <a:t>これらの演算子に対応する５次現場として、それぞれ</a:t>
            </a:r>
            <a:r>
              <a:rPr lang="en-US" altLang="ja-JP" smtClean="0"/>
              <a:t>SU(Nf)L</a:t>
            </a:r>
            <a:r>
              <a:rPr lang="ja-JP" altLang="en-US" smtClean="0"/>
              <a:t>と</a:t>
            </a:r>
            <a:r>
              <a:rPr lang="en-US" altLang="ja-JP" smtClean="0"/>
              <a:t>R</a:t>
            </a:r>
            <a:r>
              <a:rPr lang="ja-JP" altLang="en-US" smtClean="0"/>
              <a:t>のゲージボソンと</a:t>
            </a: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これらのゲージ対称性の元でバイファンダメンタルに変換するスカラーを考えます。</a:t>
            </a: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それぞれの質量は、演算子の次元からこのように与えられます。</a:t>
            </a:r>
            <a:endParaRPr lang="en-US" altLang="ja-JP" smtClean="0"/>
          </a:p>
          <a:p>
            <a:pPr>
              <a:spcBef>
                <a:spcPct val="0"/>
              </a:spcBef>
            </a:pP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この質量から、ハードウォール模型はスカラー場の質量を変える事で、異常次元の自由度を変化させることができる事が分かります。</a:t>
            </a:r>
            <a:endParaRPr lang="en-US" altLang="ja-JP" smtClean="0"/>
          </a:p>
          <a:p>
            <a:pPr>
              <a:spcBef>
                <a:spcPct val="0"/>
              </a:spcBef>
            </a:pP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結局、５次元の作用としては、５次元のカイラルゲージ対称性の理論にバイファンダメンタルに変換するスカラー場がある作用です。</a:t>
            </a: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ここで、スカラー場は共偏微分をとおして</a:t>
            </a:r>
            <a:r>
              <a:rPr lang="en-US" altLang="ja-JP" smtClean="0"/>
              <a:t>LR</a:t>
            </a:r>
            <a:r>
              <a:rPr lang="ja-JP" altLang="en-US" smtClean="0"/>
              <a:t>ゲージボソンに結合しています。</a:t>
            </a:r>
            <a:r>
              <a:rPr lang="en-US" altLang="ja-JP" smtClean="0"/>
              <a:t> </a:t>
            </a:r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717F6-E72F-A84E-8EDC-3BFD47435091}" type="slidenum">
              <a:rPr lang="ja-JP" altLang="en-US" smtClean="0"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ja-JP" altLang="en-US" smtClean="0"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ja-JP" altLang="en-US" smtClean="0"/>
              <a:t>テクニグルーオンは次元４の演算子で、カイラル対称性に対して</a:t>
            </a:r>
            <a:r>
              <a:rPr lang="en-US" altLang="ja-JP" smtClean="0"/>
              <a:t>neutral</a:t>
            </a:r>
            <a:r>
              <a:rPr lang="ja-JP" altLang="en-US" smtClean="0"/>
              <a:t>です。</a:t>
            </a: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従って、五次元場としては</a:t>
            </a:r>
            <a:r>
              <a:rPr lang="en-US" altLang="ja-JP" smtClean="0"/>
              <a:t>neutral</a:t>
            </a:r>
            <a:r>
              <a:rPr lang="ja-JP" altLang="en-US" smtClean="0"/>
              <a:t>な質量０のスカラー場が対応します。</a:t>
            </a:r>
            <a:endParaRPr lang="en-US" altLang="ja-JP" smtClean="0"/>
          </a:p>
          <a:p>
            <a:pPr>
              <a:spcBef>
                <a:spcPct val="0"/>
              </a:spcBef>
            </a:pPr>
            <a:r>
              <a:rPr lang="ja-JP" altLang="en-US" smtClean="0"/>
              <a:t>ここでは、全く上を考えずに、てでこのスカラー場を導入します。</a:t>
            </a:r>
          </a:p>
        </p:txBody>
      </p:sp>
      <p:sp>
        <p:nvSpPr>
          <p:cNvPr id="6861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648EFE-5B49-7F49-A2B5-6059A1B4252F}" type="slidenum">
              <a:rPr lang="ja-JP" altLang="en-US" smtClean="0"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ja-JP" altLang="en-US" smtClean="0"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85FB42-2275-D542-8968-0D3860A4B7CA}" type="slidenum">
              <a:rPr lang="en-US" altLang="ja-JP" smtClean="0"/>
              <a:pPr>
                <a:defRPr/>
              </a:pPr>
              <a:t>89</a:t>
            </a:fld>
            <a:endParaRPr lang="en-US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フリーフォーム 20"/>
          <p:cNvSpPr>
            <a:spLocks/>
          </p:cNvSpPr>
          <p:nvPr/>
        </p:nvSpPr>
        <p:spPr bwMode="auto">
          <a:xfrm>
            <a:off x="0" y="4039613"/>
            <a:ext cx="9134856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9" name="タイトル 28"/>
          <p:cNvSpPr>
            <a:spLocks noGrp="1"/>
          </p:cNvSpPr>
          <p:nvPr>
            <p:ph type="ctrTitle"/>
          </p:nvPr>
        </p:nvSpPr>
        <p:spPr>
          <a:xfrm>
            <a:off x="857224" y="1214425"/>
            <a:ext cx="7358114" cy="1470025"/>
          </a:xfrm>
        </p:spPr>
        <p:txBody>
          <a:bodyPr>
            <a:normAutofit/>
          </a:bodyPr>
          <a:lstStyle>
            <a:lvl1pPr>
              <a:defRPr sz="4300"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3" name="サブタイトル 12"/>
          <p:cNvSpPr>
            <a:spLocks noGrp="1"/>
          </p:cNvSpPr>
          <p:nvPr>
            <p:ph type="subTitle" idx="1"/>
          </p:nvPr>
        </p:nvSpPr>
        <p:spPr>
          <a:xfrm>
            <a:off x="857224" y="2708272"/>
            <a:ext cx="7358114" cy="928694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sp>
        <p:nvSpPr>
          <p:cNvPr id="25" name="日付プレースホルダ 2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28" name="スライド番号プレースホルダ 27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909E1ECB-2B8A-1B46-B2EE-E5E73D405024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36" name="フリーフォーム 35"/>
          <p:cNvSpPr>
            <a:spLocks/>
          </p:cNvSpPr>
          <p:nvPr/>
        </p:nvSpPr>
        <p:spPr bwMode="auto">
          <a:xfrm>
            <a:off x="0" y="3071810"/>
            <a:ext cx="9144000" cy="1115989"/>
          </a:xfrm>
          <a:custGeom>
            <a:avLst/>
            <a:gdLst/>
            <a:ahLst/>
            <a:cxnLst>
              <a:cxn ang="0">
                <a:pos x="0" y="887"/>
              </a:cxn>
              <a:cxn ang="0">
                <a:pos x="240" y="896"/>
              </a:cxn>
              <a:cxn ang="0">
                <a:pos x="888" y="904"/>
              </a:cxn>
              <a:cxn ang="0">
                <a:pos x="1327" y="896"/>
              </a:cxn>
              <a:cxn ang="0">
                <a:pos x="1817" y="887"/>
              </a:cxn>
              <a:cxn ang="0">
                <a:pos x="2381" y="879"/>
              </a:cxn>
              <a:cxn ang="0">
                <a:pos x="2971" y="846"/>
              </a:cxn>
              <a:cxn ang="0">
                <a:pos x="3585" y="804"/>
              </a:cxn>
              <a:cxn ang="0">
                <a:pos x="4199" y="755"/>
              </a:cxn>
              <a:cxn ang="0">
                <a:pos x="4821" y="680"/>
              </a:cxn>
              <a:cxn ang="0">
                <a:pos x="5128" y="638"/>
              </a:cxn>
              <a:cxn ang="0">
                <a:pos x="5427" y="589"/>
              </a:cxn>
              <a:cxn ang="0">
                <a:pos x="5718" y="539"/>
              </a:cxn>
              <a:cxn ang="0">
                <a:pos x="6000" y="481"/>
              </a:cxn>
              <a:cxn ang="0">
                <a:pos x="6274" y="414"/>
              </a:cxn>
              <a:cxn ang="0">
                <a:pos x="6531" y="340"/>
              </a:cxn>
              <a:cxn ang="0">
                <a:pos x="6780" y="257"/>
              </a:cxn>
              <a:cxn ang="0">
                <a:pos x="7004" y="190"/>
              </a:cxn>
              <a:cxn ang="0">
                <a:pos x="7220" y="91"/>
              </a:cxn>
              <a:cxn ang="0">
                <a:pos x="7411" y="0"/>
              </a:cxn>
            </a:cxnLst>
            <a:rect l="0" t="0" r="0" b="0"/>
            <a:pathLst>
              <a:path w="7411" h="904">
                <a:moveTo>
                  <a:pt x="0" y="887"/>
                </a:moveTo>
                <a:lnTo>
                  <a:pt x="240" y="896"/>
                </a:lnTo>
                <a:lnTo>
                  <a:pt x="888" y="904"/>
                </a:lnTo>
                <a:lnTo>
                  <a:pt x="1327" y="896"/>
                </a:lnTo>
                <a:lnTo>
                  <a:pt x="1817" y="887"/>
                </a:lnTo>
                <a:lnTo>
                  <a:pt x="2381" y="879"/>
                </a:lnTo>
                <a:lnTo>
                  <a:pt x="2971" y="846"/>
                </a:lnTo>
                <a:lnTo>
                  <a:pt x="3585" y="804"/>
                </a:lnTo>
                <a:lnTo>
                  <a:pt x="4199" y="755"/>
                </a:lnTo>
                <a:lnTo>
                  <a:pt x="4821" y="680"/>
                </a:lnTo>
                <a:lnTo>
                  <a:pt x="5128" y="638"/>
                </a:lnTo>
                <a:lnTo>
                  <a:pt x="5427" y="589"/>
                </a:lnTo>
                <a:lnTo>
                  <a:pt x="5718" y="539"/>
                </a:lnTo>
                <a:lnTo>
                  <a:pt x="6000" y="481"/>
                </a:lnTo>
                <a:lnTo>
                  <a:pt x="6274" y="414"/>
                </a:lnTo>
                <a:lnTo>
                  <a:pt x="6531" y="340"/>
                </a:lnTo>
                <a:lnTo>
                  <a:pt x="6780" y="257"/>
                </a:lnTo>
                <a:lnTo>
                  <a:pt x="7004" y="190"/>
                </a:lnTo>
                <a:lnTo>
                  <a:pt x="7220" y="91"/>
                </a:lnTo>
                <a:lnTo>
                  <a:pt x="7411" y="0"/>
                </a:lnTo>
              </a:path>
            </a:pathLst>
          </a:cu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38" name="フリーフォーム 37"/>
          <p:cNvSpPr>
            <a:spLocks/>
          </p:cNvSpPr>
          <p:nvPr/>
        </p:nvSpPr>
        <p:spPr bwMode="auto">
          <a:xfrm>
            <a:off x="0" y="3952661"/>
            <a:ext cx="9144000" cy="369116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581" y="33"/>
              </a:cxn>
              <a:cxn ang="0">
                <a:pos x="1933" y="75"/>
              </a:cxn>
              <a:cxn ang="0">
                <a:pos x="2747" y="116"/>
              </a:cxn>
              <a:cxn ang="0">
                <a:pos x="3552" y="141"/>
              </a:cxn>
              <a:cxn ang="0">
                <a:pos x="4265" y="182"/>
              </a:cxn>
              <a:cxn ang="0">
                <a:pos x="4581" y="216"/>
              </a:cxn>
              <a:cxn ang="0">
                <a:pos x="4838" y="241"/>
              </a:cxn>
              <a:cxn ang="0">
                <a:pos x="5145" y="274"/>
              </a:cxn>
              <a:cxn ang="0">
                <a:pos x="5477" y="290"/>
              </a:cxn>
              <a:cxn ang="0">
                <a:pos x="5875" y="299"/>
              </a:cxn>
              <a:cxn ang="0">
                <a:pos x="6083" y="299"/>
              </a:cxn>
              <a:cxn ang="0">
                <a:pos x="6290" y="290"/>
              </a:cxn>
              <a:cxn ang="0">
                <a:pos x="6514" y="265"/>
              </a:cxn>
              <a:cxn ang="0">
                <a:pos x="6722" y="232"/>
              </a:cxn>
              <a:cxn ang="0">
                <a:pos x="6921" y="199"/>
              </a:cxn>
              <a:cxn ang="0">
                <a:pos x="7104" y="141"/>
              </a:cxn>
              <a:cxn ang="0">
                <a:pos x="7187" y="116"/>
              </a:cxn>
              <a:cxn ang="0">
                <a:pos x="7270" y="83"/>
              </a:cxn>
              <a:cxn ang="0">
                <a:pos x="7344" y="41"/>
              </a:cxn>
              <a:cxn ang="0">
                <a:pos x="7411" y="0"/>
              </a:cxn>
            </a:cxnLst>
            <a:rect l="0" t="0" r="0" b="0"/>
            <a:pathLst>
              <a:path w="7411" h="299">
                <a:moveTo>
                  <a:pt x="0" y="17"/>
                </a:moveTo>
                <a:lnTo>
                  <a:pt x="581" y="33"/>
                </a:lnTo>
                <a:lnTo>
                  <a:pt x="1933" y="75"/>
                </a:lnTo>
                <a:lnTo>
                  <a:pt x="2747" y="116"/>
                </a:lnTo>
                <a:lnTo>
                  <a:pt x="3552" y="141"/>
                </a:lnTo>
                <a:lnTo>
                  <a:pt x="4265" y="182"/>
                </a:lnTo>
                <a:lnTo>
                  <a:pt x="4581" y="216"/>
                </a:lnTo>
                <a:lnTo>
                  <a:pt x="4838" y="241"/>
                </a:lnTo>
                <a:lnTo>
                  <a:pt x="5145" y="274"/>
                </a:lnTo>
                <a:lnTo>
                  <a:pt x="5477" y="290"/>
                </a:lnTo>
                <a:lnTo>
                  <a:pt x="5875" y="299"/>
                </a:lnTo>
                <a:lnTo>
                  <a:pt x="6083" y="299"/>
                </a:lnTo>
                <a:lnTo>
                  <a:pt x="6290" y="290"/>
                </a:lnTo>
                <a:lnTo>
                  <a:pt x="6514" y="265"/>
                </a:lnTo>
                <a:lnTo>
                  <a:pt x="6722" y="232"/>
                </a:lnTo>
                <a:lnTo>
                  <a:pt x="6921" y="199"/>
                </a:lnTo>
                <a:lnTo>
                  <a:pt x="7104" y="141"/>
                </a:lnTo>
                <a:lnTo>
                  <a:pt x="7187" y="116"/>
                </a:lnTo>
                <a:lnTo>
                  <a:pt x="7270" y="83"/>
                </a:lnTo>
                <a:lnTo>
                  <a:pt x="7344" y="41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39" name="フリーフォーム 38"/>
          <p:cNvSpPr>
            <a:spLocks/>
          </p:cNvSpPr>
          <p:nvPr/>
        </p:nvSpPr>
        <p:spPr bwMode="auto">
          <a:xfrm>
            <a:off x="0" y="3809785"/>
            <a:ext cx="9144000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40" name="フリーフォーム 39"/>
          <p:cNvSpPr>
            <a:spLocks/>
          </p:cNvSpPr>
          <p:nvPr/>
        </p:nvSpPr>
        <p:spPr bwMode="auto">
          <a:xfrm>
            <a:off x="0" y="4090553"/>
            <a:ext cx="9144000" cy="481455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41" name="フリーフォーム 40"/>
          <p:cNvSpPr>
            <a:spLocks/>
          </p:cNvSpPr>
          <p:nvPr/>
        </p:nvSpPr>
        <p:spPr bwMode="auto">
          <a:xfrm>
            <a:off x="0" y="4325364"/>
            <a:ext cx="9144000" cy="553056"/>
          </a:xfrm>
          <a:custGeom>
            <a:avLst/>
            <a:gdLst/>
            <a:ahLst/>
            <a:cxnLst>
              <a:cxn ang="0">
                <a:pos x="0" y="448"/>
              </a:cxn>
              <a:cxn ang="0">
                <a:pos x="896" y="349"/>
              </a:cxn>
              <a:cxn ang="0">
                <a:pos x="1850" y="258"/>
              </a:cxn>
              <a:cxn ang="0">
                <a:pos x="3012" y="150"/>
              </a:cxn>
              <a:cxn ang="0">
                <a:pos x="3635" y="108"/>
              </a:cxn>
              <a:cxn ang="0">
                <a:pos x="4257" y="67"/>
              </a:cxn>
              <a:cxn ang="0">
                <a:pos x="4879" y="34"/>
              </a:cxn>
              <a:cxn ang="0">
                <a:pos x="5477" y="9"/>
              </a:cxn>
              <a:cxn ang="0">
                <a:pos x="6050" y="0"/>
              </a:cxn>
              <a:cxn ang="0">
                <a:pos x="6572" y="9"/>
              </a:cxn>
              <a:cxn ang="0">
                <a:pos x="6813" y="17"/>
              </a:cxn>
              <a:cxn ang="0">
                <a:pos x="7029" y="34"/>
              </a:cxn>
              <a:cxn ang="0">
                <a:pos x="7228" y="50"/>
              </a:cxn>
              <a:cxn ang="0">
                <a:pos x="7411" y="83"/>
              </a:cxn>
            </a:cxnLst>
            <a:rect l="0" t="0" r="0" b="0"/>
            <a:pathLst>
              <a:path w="7411" h="448">
                <a:moveTo>
                  <a:pt x="0" y="448"/>
                </a:moveTo>
                <a:lnTo>
                  <a:pt x="896" y="349"/>
                </a:lnTo>
                <a:lnTo>
                  <a:pt x="1850" y="258"/>
                </a:lnTo>
                <a:lnTo>
                  <a:pt x="3012" y="150"/>
                </a:lnTo>
                <a:lnTo>
                  <a:pt x="3635" y="108"/>
                </a:lnTo>
                <a:lnTo>
                  <a:pt x="4257" y="67"/>
                </a:lnTo>
                <a:lnTo>
                  <a:pt x="4879" y="34"/>
                </a:lnTo>
                <a:lnTo>
                  <a:pt x="5477" y="9"/>
                </a:lnTo>
                <a:lnTo>
                  <a:pt x="6050" y="0"/>
                </a:lnTo>
                <a:lnTo>
                  <a:pt x="6572" y="9"/>
                </a:lnTo>
                <a:lnTo>
                  <a:pt x="6813" y="17"/>
                </a:lnTo>
                <a:lnTo>
                  <a:pt x="7029" y="34"/>
                </a:lnTo>
                <a:lnTo>
                  <a:pt x="7228" y="50"/>
                </a:lnTo>
                <a:lnTo>
                  <a:pt x="7411" y="83"/>
                </a:lnTo>
              </a:path>
            </a:pathLst>
          </a:custGeom>
          <a:noFill/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2" name="フリーフォーム 21"/>
          <p:cNvSpPr>
            <a:spLocks/>
          </p:cNvSpPr>
          <p:nvPr/>
        </p:nvSpPr>
        <p:spPr bwMode="auto">
          <a:xfrm>
            <a:off x="143256" y="4071943"/>
            <a:ext cx="9000744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4" name="フリーフォーム 23"/>
          <p:cNvSpPr>
            <a:spLocks/>
          </p:cNvSpPr>
          <p:nvPr/>
        </p:nvSpPr>
        <p:spPr bwMode="auto">
          <a:xfrm>
            <a:off x="152400" y="4019116"/>
            <a:ext cx="8991600" cy="481455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6" name="フリーフォーム 25"/>
          <p:cNvSpPr>
            <a:spLocks/>
          </p:cNvSpPr>
          <p:nvPr/>
        </p:nvSpPr>
        <p:spPr bwMode="auto">
          <a:xfrm>
            <a:off x="143256" y="3714753"/>
            <a:ext cx="9000744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7" name="フリーフォーム 26"/>
          <p:cNvSpPr>
            <a:spLocks/>
          </p:cNvSpPr>
          <p:nvPr/>
        </p:nvSpPr>
        <p:spPr bwMode="auto">
          <a:xfrm>
            <a:off x="152400" y="3881224"/>
            <a:ext cx="8991600" cy="481455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grpSp>
        <p:nvGrpSpPr>
          <p:cNvPr id="2" name="図形グループ 1"/>
          <p:cNvGrpSpPr/>
          <p:nvPr/>
        </p:nvGrpSpPr>
        <p:grpSpPr>
          <a:xfrm>
            <a:off x="7530770" y="3871493"/>
            <a:ext cx="1541824" cy="1424221"/>
            <a:chOff x="7286645" y="3871493"/>
            <a:chExt cx="1541824" cy="1424221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18" name="フリーフォーム 17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フリーフォーム 18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フリーフォーム 19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</p:spPr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601169"/>
            <a:ext cx="8229600" cy="4687200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31" name="日付プレースホルダ 30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32" name="フッター プレースホルダ 31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1347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33" name="スライド番号プレースホルダ 32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A50B5EB0-F625-D942-8E67-423AB25411B7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500045"/>
            <a:ext cx="2057400" cy="5929352"/>
          </a:xfrm>
        </p:spPr>
        <p:txBody>
          <a:bodyPr vert="eaVert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5556" y="500044"/>
            <a:ext cx="6019800" cy="5929353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24" name="日付プレースホルダ 2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25" name="フッター プレースホルダ 24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1347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26" name="スライド番号プレースホルダ 25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11E5484-EF61-174F-98DE-D2D36093C7CC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28596" y="1614477"/>
            <a:ext cx="8229600" cy="46872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199599" y="0"/>
            <a:ext cx="45000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7F09402E-F96E-EC48-968C-8C5FD9CC2BFC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82544" y="26987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82544" y="1176322"/>
            <a:ext cx="7772400" cy="1500187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2CD1DBD8-A67D-41E5-86AA-61E77FDD4AFC}" type="datetimeFigureOut">
              <a:rPr kumimoji="1" lang="en-US" altLang="ja-JP" smtClean="0"/>
              <a:pPr/>
              <a:t>11.3.8</a:t>
            </a:fld>
            <a:endParaRPr kumimoji="1" 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kumimoji="0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CBF14F85-A994-48A2-9419-7B6980C315A3}" type="slidenum">
              <a:rPr kumimoji="0" lang="ja-JP" altLang="en-US" smtClean="0"/>
              <a:pPr/>
              <a:t>‹#›</a:t>
            </a:fld>
            <a:endParaRPr kumimoji="0" lang="ja-JP" altLang="en-US"/>
          </a:p>
        </p:txBody>
      </p:sp>
      <p:grpSp>
        <p:nvGrpSpPr>
          <p:cNvPr id="7" name="図形グループ 6"/>
          <p:cNvGrpSpPr>
            <a:grpSpLocks/>
          </p:cNvGrpSpPr>
          <p:nvPr/>
        </p:nvGrpSpPr>
        <p:grpSpPr bwMode="auto">
          <a:xfrm>
            <a:off x="-16016" y="0"/>
            <a:ext cx="9144000" cy="6858024"/>
            <a:chOff x="-129" y="-42"/>
            <a:chExt cx="6177" cy="4355"/>
          </a:xfrm>
        </p:grpSpPr>
        <p:sp>
          <p:nvSpPr>
            <p:cNvPr id="24" name="フリーフォーム 23"/>
            <p:cNvSpPr>
              <a:spLocks/>
            </p:cNvSpPr>
            <p:nvPr/>
          </p:nvSpPr>
          <p:spPr bwMode="auto">
            <a:xfrm>
              <a:off x="-122" y="-42"/>
              <a:ext cx="5811" cy="4091"/>
            </a:xfrm>
            <a:custGeom>
              <a:avLst/>
              <a:gdLst/>
              <a:ahLst/>
              <a:cxnLst>
                <a:cxn ang="0">
                  <a:pos x="0" y="4069"/>
                </a:cxn>
                <a:cxn ang="0">
                  <a:pos x="161" y="4084"/>
                </a:cxn>
                <a:cxn ang="0">
                  <a:pos x="344" y="4084"/>
                </a:cxn>
                <a:cxn ang="0">
                  <a:pos x="593" y="4091"/>
                </a:cxn>
                <a:cxn ang="0">
                  <a:pos x="893" y="4084"/>
                </a:cxn>
                <a:cxn ang="0">
                  <a:pos x="1230" y="4069"/>
                </a:cxn>
                <a:cxn ang="0">
                  <a:pos x="1588" y="4033"/>
                </a:cxn>
                <a:cxn ang="0">
                  <a:pos x="1991" y="3996"/>
                </a:cxn>
                <a:cxn ang="0">
                  <a:pos x="2196" y="3959"/>
                </a:cxn>
                <a:cxn ang="0">
                  <a:pos x="2408" y="3923"/>
                </a:cxn>
                <a:cxn ang="0">
                  <a:pos x="2613" y="3879"/>
                </a:cxn>
                <a:cxn ang="0">
                  <a:pos x="2832" y="3828"/>
                </a:cxn>
                <a:cxn ang="0">
                  <a:pos x="3052" y="3776"/>
                </a:cxn>
                <a:cxn ang="0">
                  <a:pos x="3257" y="3718"/>
                </a:cxn>
                <a:cxn ang="0">
                  <a:pos x="3469" y="3645"/>
                </a:cxn>
                <a:cxn ang="0">
                  <a:pos x="3681" y="3572"/>
                </a:cxn>
                <a:cxn ang="0">
                  <a:pos x="3886" y="3484"/>
                </a:cxn>
                <a:cxn ang="0">
                  <a:pos x="4084" y="3381"/>
                </a:cxn>
                <a:cxn ang="0">
                  <a:pos x="4274" y="3279"/>
                </a:cxn>
                <a:cxn ang="0">
                  <a:pos x="4465" y="3169"/>
                </a:cxn>
                <a:cxn ang="0">
                  <a:pos x="4648" y="3037"/>
                </a:cxn>
                <a:cxn ang="0">
                  <a:pos x="4816" y="2898"/>
                </a:cxn>
                <a:cxn ang="0">
                  <a:pos x="4970" y="2759"/>
                </a:cxn>
                <a:cxn ang="0">
                  <a:pos x="5123" y="2591"/>
                </a:cxn>
                <a:cxn ang="0">
                  <a:pos x="5189" y="2510"/>
                </a:cxn>
                <a:cxn ang="0">
                  <a:pos x="5262" y="2415"/>
                </a:cxn>
                <a:cxn ang="0">
                  <a:pos x="5350" y="2269"/>
                </a:cxn>
                <a:cxn ang="0">
                  <a:pos x="5453" y="2093"/>
                </a:cxn>
                <a:cxn ang="0">
                  <a:pos x="5555" y="1873"/>
                </a:cxn>
                <a:cxn ang="0">
                  <a:pos x="5606" y="1756"/>
                </a:cxn>
                <a:cxn ang="0">
                  <a:pos x="5658" y="1625"/>
                </a:cxn>
                <a:cxn ang="0">
                  <a:pos x="5709" y="1485"/>
                </a:cxn>
                <a:cxn ang="0">
                  <a:pos x="5745" y="1332"/>
                </a:cxn>
                <a:cxn ang="0">
                  <a:pos x="5775" y="1207"/>
                </a:cxn>
                <a:cxn ang="0">
                  <a:pos x="5789" y="1068"/>
                </a:cxn>
                <a:cxn ang="0">
                  <a:pos x="5804" y="893"/>
                </a:cxn>
                <a:cxn ang="0">
                  <a:pos x="5811" y="790"/>
                </a:cxn>
                <a:cxn ang="0">
                  <a:pos x="5804" y="695"/>
                </a:cxn>
                <a:cxn ang="0">
                  <a:pos x="5797" y="578"/>
                </a:cxn>
                <a:cxn ang="0">
                  <a:pos x="5782" y="461"/>
                </a:cxn>
                <a:cxn ang="0">
                  <a:pos x="5760" y="344"/>
                </a:cxn>
                <a:cxn ang="0">
                  <a:pos x="5738" y="227"/>
                </a:cxn>
                <a:cxn ang="0">
                  <a:pos x="5694" y="109"/>
                </a:cxn>
                <a:cxn ang="0">
                  <a:pos x="5643" y="0"/>
                </a:cxn>
              </a:cxnLst>
              <a:rect l="0" t="0" r="0" b="0"/>
              <a:pathLst>
                <a:path w="5811" h="4091">
                  <a:moveTo>
                    <a:pt x="0" y="4069"/>
                  </a:moveTo>
                  <a:lnTo>
                    <a:pt x="161" y="4084"/>
                  </a:lnTo>
                  <a:lnTo>
                    <a:pt x="344" y="4084"/>
                  </a:lnTo>
                  <a:lnTo>
                    <a:pt x="593" y="4091"/>
                  </a:lnTo>
                  <a:lnTo>
                    <a:pt x="893" y="4084"/>
                  </a:lnTo>
                  <a:lnTo>
                    <a:pt x="1230" y="4069"/>
                  </a:lnTo>
                  <a:lnTo>
                    <a:pt x="1588" y="4033"/>
                  </a:lnTo>
                  <a:lnTo>
                    <a:pt x="1991" y="3996"/>
                  </a:lnTo>
                  <a:lnTo>
                    <a:pt x="2196" y="3959"/>
                  </a:lnTo>
                  <a:lnTo>
                    <a:pt x="2408" y="3923"/>
                  </a:lnTo>
                  <a:lnTo>
                    <a:pt x="2613" y="3879"/>
                  </a:lnTo>
                  <a:lnTo>
                    <a:pt x="2832" y="3828"/>
                  </a:lnTo>
                  <a:lnTo>
                    <a:pt x="3052" y="3776"/>
                  </a:lnTo>
                  <a:lnTo>
                    <a:pt x="3257" y="3718"/>
                  </a:lnTo>
                  <a:lnTo>
                    <a:pt x="3469" y="3645"/>
                  </a:lnTo>
                  <a:lnTo>
                    <a:pt x="3681" y="3572"/>
                  </a:lnTo>
                  <a:lnTo>
                    <a:pt x="3886" y="3484"/>
                  </a:lnTo>
                  <a:lnTo>
                    <a:pt x="4084" y="3381"/>
                  </a:lnTo>
                  <a:lnTo>
                    <a:pt x="4274" y="3279"/>
                  </a:lnTo>
                  <a:lnTo>
                    <a:pt x="4465" y="3169"/>
                  </a:lnTo>
                  <a:lnTo>
                    <a:pt x="4648" y="3037"/>
                  </a:lnTo>
                  <a:lnTo>
                    <a:pt x="4816" y="2898"/>
                  </a:lnTo>
                  <a:lnTo>
                    <a:pt x="4970" y="2759"/>
                  </a:lnTo>
                  <a:lnTo>
                    <a:pt x="5123" y="2591"/>
                  </a:lnTo>
                  <a:lnTo>
                    <a:pt x="5189" y="2510"/>
                  </a:lnTo>
                  <a:lnTo>
                    <a:pt x="5262" y="2415"/>
                  </a:lnTo>
                  <a:lnTo>
                    <a:pt x="5350" y="2269"/>
                  </a:lnTo>
                  <a:lnTo>
                    <a:pt x="5453" y="2093"/>
                  </a:lnTo>
                  <a:lnTo>
                    <a:pt x="5555" y="1873"/>
                  </a:lnTo>
                  <a:lnTo>
                    <a:pt x="5606" y="1756"/>
                  </a:lnTo>
                  <a:lnTo>
                    <a:pt x="5658" y="1625"/>
                  </a:lnTo>
                  <a:lnTo>
                    <a:pt x="5709" y="1485"/>
                  </a:lnTo>
                  <a:lnTo>
                    <a:pt x="5745" y="1332"/>
                  </a:lnTo>
                  <a:lnTo>
                    <a:pt x="5775" y="1207"/>
                  </a:lnTo>
                  <a:lnTo>
                    <a:pt x="5789" y="1068"/>
                  </a:lnTo>
                  <a:lnTo>
                    <a:pt x="5804" y="893"/>
                  </a:lnTo>
                  <a:lnTo>
                    <a:pt x="5811" y="790"/>
                  </a:lnTo>
                  <a:lnTo>
                    <a:pt x="5804" y="695"/>
                  </a:lnTo>
                  <a:lnTo>
                    <a:pt x="5797" y="578"/>
                  </a:lnTo>
                  <a:lnTo>
                    <a:pt x="5782" y="461"/>
                  </a:lnTo>
                  <a:lnTo>
                    <a:pt x="5760" y="344"/>
                  </a:lnTo>
                  <a:lnTo>
                    <a:pt x="5738" y="227"/>
                  </a:lnTo>
                  <a:lnTo>
                    <a:pt x="5694" y="109"/>
                  </a:lnTo>
                  <a:lnTo>
                    <a:pt x="5643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25" name="フリーフォーム 24"/>
            <p:cNvSpPr>
              <a:spLocks/>
            </p:cNvSpPr>
            <p:nvPr/>
          </p:nvSpPr>
          <p:spPr bwMode="auto">
            <a:xfrm>
              <a:off x="-129" y="-42"/>
              <a:ext cx="6177" cy="4245"/>
            </a:xfrm>
            <a:custGeom>
              <a:avLst/>
              <a:gdLst/>
              <a:ahLst/>
              <a:cxnLst>
                <a:cxn ang="0">
                  <a:pos x="0" y="4238"/>
                </a:cxn>
                <a:cxn ang="0">
                  <a:pos x="161" y="4245"/>
                </a:cxn>
                <a:cxn ang="0">
                  <a:pos x="607" y="4245"/>
                </a:cxn>
                <a:cxn ang="0">
                  <a:pos x="915" y="4238"/>
                </a:cxn>
                <a:cxn ang="0">
                  <a:pos x="1266" y="4223"/>
                </a:cxn>
                <a:cxn ang="0">
                  <a:pos x="1632" y="4208"/>
                </a:cxn>
                <a:cxn ang="0">
                  <a:pos x="2034" y="4172"/>
                </a:cxn>
                <a:cxn ang="0">
                  <a:pos x="2459" y="4135"/>
                </a:cxn>
                <a:cxn ang="0">
                  <a:pos x="2891" y="4069"/>
                </a:cxn>
                <a:cxn ang="0">
                  <a:pos x="3096" y="4033"/>
                </a:cxn>
                <a:cxn ang="0">
                  <a:pos x="3308" y="4003"/>
                </a:cxn>
                <a:cxn ang="0">
                  <a:pos x="3513" y="3952"/>
                </a:cxn>
                <a:cxn ang="0">
                  <a:pos x="3718" y="3901"/>
                </a:cxn>
                <a:cxn ang="0">
                  <a:pos x="3915" y="3850"/>
                </a:cxn>
                <a:cxn ang="0">
                  <a:pos x="4098" y="3791"/>
                </a:cxn>
                <a:cxn ang="0">
                  <a:pos x="4289" y="3725"/>
                </a:cxn>
                <a:cxn ang="0">
                  <a:pos x="4464" y="3652"/>
                </a:cxn>
                <a:cxn ang="0">
                  <a:pos x="4625" y="3586"/>
                </a:cxn>
                <a:cxn ang="0">
                  <a:pos x="4779" y="3498"/>
                </a:cxn>
                <a:cxn ang="0">
                  <a:pos x="4925" y="3410"/>
                </a:cxn>
                <a:cxn ang="0">
                  <a:pos x="5050" y="3308"/>
                </a:cxn>
                <a:cxn ang="0">
                  <a:pos x="5094" y="3271"/>
                </a:cxn>
                <a:cxn ang="0">
                  <a:pos x="5204" y="3154"/>
                </a:cxn>
                <a:cxn ang="0">
                  <a:pos x="5372" y="2971"/>
                </a:cxn>
                <a:cxn ang="0">
                  <a:pos x="5467" y="2862"/>
                </a:cxn>
                <a:cxn ang="0">
                  <a:pos x="5562" y="2722"/>
                </a:cxn>
                <a:cxn ang="0">
                  <a:pos x="5665" y="2583"/>
                </a:cxn>
                <a:cxn ang="0">
                  <a:pos x="5760" y="2422"/>
                </a:cxn>
                <a:cxn ang="0">
                  <a:pos x="5855" y="2247"/>
                </a:cxn>
                <a:cxn ang="0">
                  <a:pos x="5943" y="2071"/>
                </a:cxn>
                <a:cxn ang="0">
                  <a:pos x="6023" y="1881"/>
                </a:cxn>
                <a:cxn ang="0">
                  <a:pos x="6089" y="1683"/>
                </a:cxn>
                <a:cxn ang="0">
                  <a:pos x="6118" y="1573"/>
                </a:cxn>
                <a:cxn ang="0">
                  <a:pos x="6140" y="1471"/>
                </a:cxn>
                <a:cxn ang="0">
                  <a:pos x="6162" y="1361"/>
                </a:cxn>
                <a:cxn ang="0">
                  <a:pos x="6170" y="1244"/>
                </a:cxn>
                <a:cxn ang="0">
                  <a:pos x="6177" y="1105"/>
                </a:cxn>
                <a:cxn ang="0">
                  <a:pos x="6177" y="944"/>
                </a:cxn>
                <a:cxn ang="0">
                  <a:pos x="6170" y="754"/>
                </a:cxn>
                <a:cxn ang="0">
                  <a:pos x="6155" y="658"/>
                </a:cxn>
                <a:cxn ang="0">
                  <a:pos x="6133" y="549"/>
                </a:cxn>
                <a:cxn ang="0">
                  <a:pos x="6104" y="446"/>
                </a:cxn>
                <a:cxn ang="0">
                  <a:pos x="6075" y="344"/>
                </a:cxn>
                <a:cxn ang="0">
                  <a:pos x="6031" y="241"/>
                </a:cxn>
                <a:cxn ang="0">
                  <a:pos x="5987" y="153"/>
                </a:cxn>
                <a:cxn ang="0">
                  <a:pos x="5928" y="73"/>
                </a:cxn>
                <a:cxn ang="0">
                  <a:pos x="5862" y="0"/>
                </a:cxn>
              </a:cxnLst>
              <a:rect l="0" t="0" r="0" b="0"/>
              <a:pathLst>
                <a:path w="6177" h="4245">
                  <a:moveTo>
                    <a:pt x="0" y="4238"/>
                  </a:moveTo>
                  <a:lnTo>
                    <a:pt x="161" y="4245"/>
                  </a:lnTo>
                  <a:lnTo>
                    <a:pt x="607" y="4245"/>
                  </a:lnTo>
                  <a:lnTo>
                    <a:pt x="915" y="4238"/>
                  </a:lnTo>
                  <a:lnTo>
                    <a:pt x="1266" y="4223"/>
                  </a:lnTo>
                  <a:lnTo>
                    <a:pt x="1632" y="4208"/>
                  </a:lnTo>
                  <a:lnTo>
                    <a:pt x="2034" y="4172"/>
                  </a:lnTo>
                  <a:lnTo>
                    <a:pt x="2459" y="4135"/>
                  </a:lnTo>
                  <a:lnTo>
                    <a:pt x="2891" y="4069"/>
                  </a:lnTo>
                  <a:lnTo>
                    <a:pt x="3096" y="4033"/>
                  </a:lnTo>
                  <a:lnTo>
                    <a:pt x="3308" y="4003"/>
                  </a:lnTo>
                  <a:lnTo>
                    <a:pt x="3513" y="3952"/>
                  </a:lnTo>
                  <a:lnTo>
                    <a:pt x="3718" y="3901"/>
                  </a:lnTo>
                  <a:lnTo>
                    <a:pt x="3915" y="3850"/>
                  </a:lnTo>
                  <a:lnTo>
                    <a:pt x="4098" y="3791"/>
                  </a:lnTo>
                  <a:lnTo>
                    <a:pt x="4289" y="3725"/>
                  </a:lnTo>
                  <a:lnTo>
                    <a:pt x="4464" y="3652"/>
                  </a:lnTo>
                  <a:lnTo>
                    <a:pt x="4625" y="3586"/>
                  </a:lnTo>
                  <a:lnTo>
                    <a:pt x="4779" y="3498"/>
                  </a:lnTo>
                  <a:lnTo>
                    <a:pt x="4925" y="3410"/>
                  </a:lnTo>
                  <a:lnTo>
                    <a:pt x="5050" y="3308"/>
                  </a:lnTo>
                  <a:lnTo>
                    <a:pt x="5094" y="3271"/>
                  </a:lnTo>
                  <a:lnTo>
                    <a:pt x="5204" y="3154"/>
                  </a:lnTo>
                  <a:lnTo>
                    <a:pt x="5372" y="2971"/>
                  </a:lnTo>
                  <a:lnTo>
                    <a:pt x="5467" y="2862"/>
                  </a:lnTo>
                  <a:lnTo>
                    <a:pt x="5562" y="2722"/>
                  </a:lnTo>
                  <a:lnTo>
                    <a:pt x="5665" y="2583"/>
                  </a:lnTo>
                  <a:lnTo>
                    <a:pt x="5760" y="2422"/>
                  </a:lnTo>
                  <a:lnTo>
                    <a:pt x="5855" y="2247"/>
                  </a:lnTo>
                  <a:lnTo>
                    <a:pt x="5943" y="2071"/>
                  </a:lnTo>
                  <a:lnTo>
                    <a:pt x="6023" y="1881"/>
                  </a:lnTo>
                  <a:lnTo>
                    <a:pt x="6089" y="1683"/>
                  </a:lnTo>
                  <a:lnTo>
                    <a:pt x="6118" y="1573"/>
                  </a:lnTo>
                  <a:lnTo>
                    <a:pt x="6140" y="1471"/>
                  </a:lnTo>
                  <a:lnTo>
                    <a:pt x="6162" y="1361"/>
                  </a:lnTo>
                  <a:lnTo>
                    <a:pt x="6170" y="1244"/>
                  </a:lnTo>
                  <a:lnTo>
                    <a:pt x="6177" y="1105"/>
                  </a:lnTo>
                  <a:lnTo>
                    <a:pt x="6177" y="944"/>
                  </a:lnTo>
                  <a:lnTo>
                    <a:pt x="6170" y="754"/>
                  </a:lnTo>
                  <a:lnTo>
                    <a:pt x="6155" y="658"/>
                  </a:lnTo>
                  <a:lnTo>
                    <a:pt x="6133" y="549"/>
                  </a:lnTo>
                  <a:lnTo>
                    <a:pt x="6104" y="446"/>
                  </a:lnTo>
                  <a:lnTo>
                    <a:pt x="6075" y="344"/>
                  </a:lnTo>
                  <a:lnTo>
                    <a:pt x="6031" y="241"/>
                  </a:lnTo>
                  <a:lnTo>
                    <a:pt x="5987" y="153"/>
                  </a:lnTo>
                  <a:lnTo>
                    <a:pt x="5928" y="73"/>
                  </a:lnTo>
                  <a:lnTo>
                    <a:pt x="5862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26" name="フリーフォーム 25"/>
            <p:cNvSpPr>
              <a:spLocks/>
            </p:cNvSpPr>
            <p:nvPr/>
          </p:nvSpPr>
          <p:spPr bwMode="auto">
            <a:xfrm>
              <a:off x="-129" y="1692"/>
              <a:ext cx="6170" cy="2416"/>
            </a:xfrm>
            <a:custGeom>
              <a:avLst/>
              <a:gdLst/>
              <a:ahLst/>
              <a:cxnLst>
                <a:cxn ang="0">
                  <a:pos x="0" y="2203"/>
                </a:cxn>
                <a:cxn ang="0">
                  <a:pos x="161" y="2233"/>
                </a:cxn>
                <a:cxn ang="0">
                  <a:pos x="600" y="2299"/>
                </a:cxn>
                <a:cxn ang="0">
                  <a:pos x="907" y="2335"/>
                </a:cxn>
                <a:cxn ang="0">
                  <a:pos x="1251" y="2365"/>
                </a:cxn>
                <a:cxn ang="0">
                  <a:pos x="1624" y="2394"/>
                </a:cxn>
                <a:cxn ang="0">
                  <a:pos x="2034" y="2408"/>
                </a:cxn>
                <a:cxn ang="0">
                  <a:pos x="2452" y="2416"/>
                </a:cxn>
                <a:cxn ang="0">
                  <a:pos x="2671" y="2416"/>
                </a:cxn>
                <a:cxn ang="0">
                  <a:pos x="2883" y="2401"/>
                </a:cxn>
                <a:cxn ang="0">
                  <a:pos x="3096" y="2394"/>
                </a:cxn>
                <a:cxn ang="0">
                  <a:pos x="3308" y="2379"/>
                </a:cxn>
                <a:cxn ang="0">
                  <a:pos x="3520" y="2357"/>
                </a:cxn>
                <a:cxn ang="0">
                  <a:pos x="3725" y="2328"/>
                </a:cxn>
                <a:cxn ang="0">
                  <a:pos x="3930" y="2291"/>
                </a:cxn>
                <a:cxn ang="0">
                  <a:pos x="4128" y="2247"/>
                </a:cxn>
                <a:cxn ang="0">
                  <a:pos x="4318" y="2196"/>
                </a:cxn>
                <a:cxn ang="0">
                  <a:pos x="4501" y="2138"/>
                </a:cxn>
                <a:cxn ang="0">
                  <a:pos x="4677" y="2072"/>
                </a:cxn>
                <a:cxn ang="0">
                  <a:pos x="4838" y="1991"/>
                </a:cxn>
                <a:cxn ang="0">
                  <a:pos x="4991" y="1911"/>
                </a:cxn>
                <a:cxn ang="0">
                  <a:pos x="5130" y="1816"/>
                </a:cxn>
                <a:cxn ang="0">
                  <a:pos x="5167" y="1786"/>
                </a:cxn>
                <a:cxn ang="0">
                  <a:pos x="5269" y="1684"/>
                </a:cxn>
                <a:cxn ang="0">
                  <a:pos x="5430" y="1530"/>
                </a:cxn>
                <a:cxn ang="0">
                  <a:pos x="5511" y="1435"/>
                </a:cxn>
                <a:cxn ang="0">
                  <a:pos x="5613" y="1318"/>
                </a:cxn>
                <a:cxn ang="0">
                  <a:pos x="5701" y="1193"/>
                </a:cxn>
                <a:cxn ang="0">
                  <a:pos x="5789" y="1054"/>
                </a:cxn>
                <a:cxn ang="0">
                  <a:pos x="5884" y="908"/>
                </a:cxn>
                <a:cxn ang="0">
                  <a:pos x="5957" y="747"/>
                </a:cxn>
                <a:cxn ang="0">
                  <a:pos x="6031" y="571"/>
                </a:cxn>
                <a:cxn ang="0">
                  <a:pos x="6096" y="396"/>
                </a:cxn>
                <a:cxn ang="0">
                  <a:pos x="6140" y="205"/>
                </a:cxn>
                <a:cxn ang="0">
                  <a:pos x="6162" y="103"/>
                </a:cxn>
                <a:cxn ang="0">
                  <a:pos x="6170" y="0"/>
                </a:cxn>
              </a:cxnLst>
              <a:rect l="0" t="0" r="0" b="0"/>
              <a:pathLst>
                <a:path w="6170" h="2416">
                  <a:moveTo>
                    <a:pt x="0" y="2203"/>
                  </a:moveTo>
                  <a:lnTo>
                    <a:pt x="161" y="2233"/>
                  </a:lnTo>
                  <a:lnTo>
                    <a:pt x="600" y="2299"/>
                  </a:lnTo>
                  <a:lnTo>
                    <a:pt x="907" y="2335"/>
                  </a:lnTo>
                  <a:lnTo>
                    <a:pt x="1251" y="2365"/>
                  </a:lnTo>
                  <a:lnTo>
                    <a:pt x="1624" y="2394"/>
                  </a:lnTo>
                  <a:lnTo>
                    <a:pt x="2034" y="2408"/>
                  </a:lnTo>
                  <a:lnTo>
                    <a:pt x="2452" y="2416"/>
                  </a:lnTo>
                  <a:lnTo>
                    <a:pt x="2671" y="2416"/>
                  </a:lnTo>
                  <a:lnTo>
                    <a:pt x="2883" y="2401"/>
                  </a:lnTo>
                  <a:lnTo>
                    <a:pt x="3096" y="2394"/>
                  </a:lnTo>
                  <a:lnTo>
                    <a:pt x="3308" y="2379"/>
                  </a:lnTo>
                  <a:lnTo>
                    <a:pt x="3520" y="2357"/>
                  </a:lnTo>
                  <a:lnTo>
                    <a:pt x="3725" y="2328"/>
                  </a:lnTo>
                  <a:lnTo>
                    <a:pt x="3930" y="2291"/>
                  </a:lnTo>
                  <a:lnTo>
                    <a:pt x="4128" y="2247"/>
                  </a:lnTo>
                  <a:lnTo>
                    <a:pt x="4318" y="2196"/>
                  </a:lnTo>
                  <a:lnTo>
                    <a:pt x="4501" y="2138"/>
                  </a:lnTo>
                  <a:lnTo>
                    <a:pt x="4677" y="2072"/>
                  </a:lnTo>
                  <a:lnTo>
                    <a:pt x="4838" y="1991"/>
                  </a:lnTo>
                  <a:lnTo>
                    <a:pt x="4991" y="1911"/>
                  </a:lnTo>
                  <a:lnTo>
                    <a:pt x="5130" y="1816"/>
                  </a:lnTo>
                  <a:lnTo>
                    <a:pt x="5167" y="1786"/>
                  </a:lnTo>
                  <a:lnTo>
                    <a:pt x="5269" y="1684"/>
                  </a:lnTo>
                  <a:lnTo>
                    <a:pt x="5430" y="1530"/>
                  </a:lnTo>
                  <a:lnTo>
                    <a:pt x="5511" y="1435"/>
                  </a:lnTo>
                  <a:lnTo>
                    <a:pt x="5613" y="1318"/>
                  </a:lnTo>
                  <a:lnTo>
                    <a:pt x="5701" y="1193"/>
                  </a:lnTo>
                  <a:lnTo>
                    <a:pt x="5789" y="1054"/>
                  </a:lnTo>
                  <a:lnTo>
                    <a:pt x="5884" y="908"/>
                  </a:lnTo>
                  <a:lnTo>
                    <a:pt x="5957" y="747"/>
                  </a:lnTo>
                  <a:lnTo>
                    <a:pt x="6031" y="571"/>
                  </a:lnTo>
                  <a:lnTo>
                    <a:pt x="6096" y="396"/>
                  </a:lnTo>
                  <a:lnTo>
                    <a:pt x="6140" y="205"/>
                  </a:lnTo>
                  <a:lnTo>
                    <a:pt x="6162" y="103"/>
                  </a:lnTo>
                  <a:lnTo>
                    <a:pt x="6170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27" name="フリーフォーム 26"/>
            <p:cNvSpPr>
              <a:spLocks/>
            </p:cNvSpPr>
            <p:nvPr/>
          </p:nvSpPr>
          <p:spPr bwMode="auto">
            <a:xfrm>
              <a:off x="3237" y="-42"/>
              <a:ext cx="2562" cy="4355"/>
            </a:xfrm>
            <a:custGeom>
              <a:avLst/>
              <a:gdLst/>
              <a:ahLst/>
              <a:cxnLst>
                <a:cxn ang="0">
                  <a:pos x="2108" y="0"/>
                </a:cxn>
                <a:cxn ang="0">
                  <a:pos x="2145" y="73"/>
                </a:cxn>
                <a:cxn ang="0">
                  <a:pos x="2196" y="175"/>
                </a:cxn>
                <a:cxn ang="0">
                  <a:pos x="2247" y="300"/>
                </a:cxn>
                <a:cxn ang="0">
                  <a:pos x="2321" y="453"/>
                </a:cxn>
                <a:cxn ang="0">
                  <a:pos x="2379" y="629"/>
                </a:cxn>
                <a:cxn ang="0">
                  <a:pos x="2438" y="827"/>
                </a:cxn>
                <a:cxn ang="0">
                  <a:pos x="2489" y="1054"/>
                </a:cxn>
                <a:cxn ang="0">
                  <a:pos x="2533" y="1288"/>
                </a:cxn>
                <a:cxn ang="0">
                  <a:pos x="2548" y="1412"/>
                </a:cxn>
                <a:cxn ang="0">
                  <a:pos x="2562" y="1537"/>
                </a:cxn>
                <a:cxn ang="0">
                  <a:pos x="2562" y="1668"/>
                </a:cxn>
                <a:cxn ang="0">
                  <a:pos x="2562" y="1793"/>
                </a:cxn>
                <a:cxn ang="0">
                  <a:pos x="2555" y="1932"/>
                </a:cxn>
                <a:cxn ang="0">
                  <a:pos x="2533" y="2064"/>
                </a:cxn>
                <a:cxn ang="0">
                  <a:pos x="2511" y="2195"/>
                </a:cxn>
                <a:cxn ang="0">
                  <a:pos x="2482" y="2327"/>
                </a:cxn>
                <a:cxn ang="0">
                  <a:pos x="2438" y="2459"/>
                </a:cxn>
                <a:cxn ang="0">
                  <a:pos x="2386" y="2591"/>
                </a:cxn>
                <a:cxn ang="0">
                  <a:pos x="2321" y="2730"/>
                </a:cxn>
                <a:cxn ang="0">
                  <a:pos x="2247" y="2862"/>
                </a:cxn>
                <a:cxn ang="0">
                  <a:pos x="2174" y="2993"/>
                </a:cxn>
                <a:cxn ang="0">
                  <a:pos x="2079" y="3118"/>
                </a:cxn>
                <a:cxn ang="0">
                  <a:pos x="2035" y="3169"/>
                </a:cxn>
                <a:cxn ang="0">
                  <a:pos x="1911" y="3293"/>
                </a:cxn>
                <a:cxn ang="0">
                  <a:pos x="1728" y="3484"/>
                </a:cxn>
                <a:cxn ang="0">
                  <a:pos x="1603" y="3586"/>
                </a:cxn>
                <a:cxn ang="0">
                  <a:pos x="1472" y="3689"/>
                </a:cxn>
                <a:cxn ang="0">
                  <a:pos x="1325" y="3791"/>
                </a:cxn>
                <a:cxn ang="0">
                  <a:pos x="1164" y="3908"/>
                </a:cxn>
                <a:cxn ang="0">
                  <a:pos x="996" y="4011"/>
                </a:cxn>
                <a:cxn ang="0">
                  <a:pos x="813" y="4106"/>
                </a:cxn>
                <a:cxn ang="0">
                  <a:pos x="623" y="4194"/>
                </a:cxn>
                <a:cxn ang="0">
                  <a:pos x="425" y="4267"/>
                </a:cxn>
                <a:cxn ang="0">
                  <a:pos x="322" y="4296"/>
                </a:cxn>
                <a:cxn ang="0">
                  <a:pos x="213" y="4318"/>
                </a:cxn>
                <a:cxn ang="0">
                  <a:pos x="110" y="4347"/>
                </a:cxn>
                <a:cxn ang="0">
                  <a:pos x="0" y="4355"/>
                </a:cxn>
              </a:cxnLst>
              <a:rect l="0" t="0" r="0" b="0"/>
              <a:pathLst>
                <a:path w="2562" h="4355">
                  <a:moveTo>
                    <a:pt x="2108" y="0"/>
                  </a:moveTo>
                  <a:lnTo>
                    <a:pt x="2145" y="73"/>
                  </a:lnTo>
                  <a:lnTo>
                    <a:pt x="2196" y="175"/>
                  </a:lnTo>
                  <a:lnTo>
                    <a:pt x="2247" y="300"/>
                  </a:lnTo>
                  <a:lnTo>
                    <a:pt x="2321" y="453"/>
                  </a:lnTo>
                  <a:lnTo>
                    <a:pt x="2379" y="629"/>
                  </a:lnTo>
                  <a:lnTo>
                    <a:pt x="2438" y="827"/>
                  </a:lnTo>
                  <a:lnTo>
                    <a:pt x="2489" y="1054"/>
                  </a:lnTo>
                  <a:lnTo>
                    <a:pt x="2533" y="1288"/>
                  </a:lnTo>
                  <a:lnTo>
                    <a:pt x="2548" y="1412"/>
                  </a:lnTo>
                  <a:lnTo>
                    <a:pt x="2562" y="1537"/>
                  </a:lnTo>
                  <a:lnTo>
                    <a:pt x="2562" y="1668"/>
                  </a:lnTo>
                  <a:lnTo>
                    <a:pt x="2562" y="1793"/>
                  </a:lnTo>
                  <a:lnTo>
                    <a:pt x="2555" y="1932"/>
                  </a:lnTo>
                  <a:lnTo>
                    <a:pt x="2533" y="2064"/>
                  </a:lnTo>
                  <a:lnTo>
                    <a:pt x="2511" y="2195"/>
                  </a:lnTo>
                  <a:lnTo>
                    <a:pt x="2482" y="2327"/>
                  </a:lnTo>
                  <a:lnTo>
                    <a:pt x="2438" y="2459"/>
                  </a:lnTo>
                  <a:lnTo>
                    <a:pt x="2386" y="2591"/>
                  </a:lnTo>
                  <a:lnTo>
                    <a:pt x="2321" y="2730"/>
                  </a:lnTo>
                  <a:lnTo>
                    <a:pt x="2247" y="2862"/>
                  </a:lnTo>
                  <a:lnTo>
                    <a:pt x="2174" y="2993"/>
                  </a:lnTo>
                  <a:lnTo>
                    <a:pt x="2079" y="3118"/>
                  </a:lnTo>
                  <a:lnTo>
                    <a:pt x="2035" y="3169"/>
                  </a:lnTo>
                  <a:lnTo>
                    <a:pt x="1911" y="3293"/>
                  </a:lnTo>
                  <a:lnTo>
                    <a:pt x="1728" y="3484"/>
                  </a:lnTo>
                  <a:lnTo>
                    <a:pt x="1603" y="3586"/>
                  </a:lnTo>
                  <a:lnTo>
                    <a:pt x="1472" y="3689"/>
                  </a:lnTo>
                  <a:lnTo>
                    <a:pt x="1325" y="3791"/>
                  </a:lnTo>
                  <a:lnTo>
                    <a:pt x="1164" y="3908"/>
                  </a:lnTo>
                  <a:lnTo>
                    <a:pt x="996" y="4011"/>
                  </a:lnTo>
                  <a:lnTo>
                    <a:pt x="813" y="4106"/>
                  </a:lnTo>
                  <a:lnTo>
                    <a:pt x="623" y="4194"/>
                  </a:lnTo>
                  <a:lnTo>
                    <a:pt x="425" y="4267"/>
                  </a:lnTo>
                  <a:lnTo>
                    <a:pt x="322" y="4296"/>
                  </a:lnTo>
                  <a:lnTo>
                    <a:pt x="213" y="4318"/>
                  </a:lnTo>
                  <a:lnTo>
                    <a:pt x="110" y="4347"/>
                  </a:lnTo>
                  <a:lnTo>
                    <a:pt x="0" y="4355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28" name="フリーフォーム 27"/>
            <p:cNvSpPr>
              <a:spLocks/>
            </p:cNvSpPr>
            <p:nvPr/>
          </p:nvSpPr>
          <p:spPr bwMode="auto">
            <a:xfrm>
              <a:off x="4533" y="1949"/>
              <a:ext cx="1508" cy="2364"/>
            </a:xfrm>
            <a:custGeom>
              <a:avLst/>
              <a:gdLst/>
              <a:ahLst/>
              <a:cxnLst>
                <a:cxn ang="0">
                  <a:pos x="0" y="2364"/>
                </a:cxn>
                <a:cxn ang="0">
                  <a:pos x="58" y="2320"/>
                </a:cxn>
                <a:cxn ang="0">
                  <a:pos x="212" y="2181"/>
                </a:cxn>
                <a:cxn ang="0">
                  <a:pos x="322" y="2086"/>
                </a:cxn>
                <a:cxn ang="0">
                  <a:pos x="439" y="1976"/>
                </a:cxn>
                <a:cxn ang="0">
                  <a:pos x="564" y="1837"/>
                </a:cxn>
                <a:cxn ang="0">
                  <a:pos x="695" y="1683"/>
                </a:cxn>
                <a:cxn ang="0">
                  <a:pos x="827" y="1529"/>
                </a:cxn>
                <a:cxn ang="0">
                  <a:pos x="959" y="1339"/>
                </a:cxn>
                <a:cxn ang="0">
                  <a:pos x="1090" y="1149"/>
                </a:cxn>
                <a:cxn ang="0">
                  <a:pos x="1208" y="936"/>
                </a:cxn>
                <a:cxn ang="0">
                  <a:pos x="1266" y="827"/>
                </a:cxn>
                <a:cxn ang="0">
                  <a:pos x="1310" y="717"/>
                </a:cxn>
                <a:cxn ang="0">
                  <a:pos x="1361" y="600"/>
                </a:cxn>
                <a:cxn ang="0">
                  <a:pos x="1405" y="490"/>
                </a:cxn>
                <a:cxn ang="0">
                  <a:pos x="1434" y="365"/>
                </a:cxn>
                <a:cxn ang="0">
                  <a:pos x="1471" y="248"/>
                </a:cxn>
                <a:cxn ang="0">
                  <a:pos x="1493" y="124"/>
                </a:cxn>
                <a:cxn ang="0">
                  <a:pos x="1508" y="0"/>
                </a:cxn>
              </a:cxnLst>
              <a:rect l="0" t="0" r="0" b="0"/>
              <a:pathLst>
                <a:path w="1508" h="2364">
                  <a:moveTo>
                    <a:pt x="0" y="2364"/>
                  </a:moveTo>
                  <a:lnTo>
                    <a:pt x="58" y="2320"/>
                  </a:lnTo>
                  <a:lnTo>
                    <a:pt x="212" y="2181"/>
                  </a:lnTo>
                  <a:lnTo>
                    <a:pt x="322" y="2086"/>
                  </a:lnTo>
                  <a:lnTo>
                    <a:pt x="439" y="1976"/>
                  </a:lnTo>
                  <a:lnTo>
                    <a:pt x="564" y="1837"/>
                  </a:lnTo>
                  <a:lnTo>
                    <a:pt x="695" y="1683"/>
                  </a:lnTo>
                  <a:lnTo>
                    <a:pt x="827" y="1529"/>
                  </a:lnTo>
                  <a:lnTo>
                    <a:pt x="959" y="1339"/>
                  </a:lnTo>
                  <a:lnTo>
                    <a:pt x="1090" y="1149"/>
                  </a:lnTo>
                  <a:lnTo>
                    <a:pt x="1208" y="936"/>
                  </a:lnTo>
                  <a:lnTo>
                    <a:pt x="1266" y="827"/>
                  </a:lnTo>
                  <a:lnTo>
                    <a:pt x="1310" y="717"/>
                  </a:lnTo>
                  <a:lnTo>
                    <a:pt x="1361" y="600"/>
                  </a:lnTo>
                  <a:lnTo>
                    <a:pt x="1405" y="490"/>
                  </a:lnTo>
                  <a:lnTo>
                    <a:pt x="1434" y="365"/>
                  </a:lnTo>
                  <a:lnTo>
                    <a:pt x="1471" y="248"/>
                  </a:lnTo>
                  <a:lnTo>
                    <a:pt x="1493" y="124"/>
                  </a:lnTo>
                  <a:lnTo>
                    <a:pt x="1508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</p:grpSp>
      <p:grpSp>
        <p:nvGrpSpPr>
          <p:cNvPr id="8" name="図形グループ 7"/>
          <p:cNvGrpSpPr/>
          <p:nvPr/>
        </p:nvGrpSpPr>
        <p:grpSpPr>
          <a:xfrm>
            <a:off x="7270629" y="3871493"/>
            <a:ext cx="1541824" cy="1424221"/>
            <a:chOff x="7286645" y="3871493"/>
            <a:chExt cx="1541824" cy="1424221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grpSpPr>
        <p:sp>
          <p:nvSpPr>
            <p:cNvPr id="30" name="フリーフォーム 29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フリーフォーム 30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フリーフォーム 31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9" name="図形グループ 8"/>
          <p:cNvGrpSpPr/>
          <p:nvPr/>
        </p:nvGrpSpPr>
        <p:grpSpPr>
          <a:xfrm>
            <a:off x="6341934" y="5000636"/>
            <a:ext cx="1071570" cy="1036602"/>
            <a:chOff x="6357950" y="5000636"/>
            <a:chExt cx="1071570" cy="1036602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grpSpPr>
        <p:sp>
          <p:nvSpPr>
            <p:cNvPr id="34" name="フリーフォーム 33"/>
            <p:cNvSpPr>
              <a:spLocks/>
            </p:cNvSpPr>
            <p:nvPr/>
          </p:nvSpPr>
          <p:spPr bwMode="auto">
            <a:xfrm rot="21162566">
              <a:off x="6357950" y="5000636"/>
              <a:ext cx="1071570" cy="1036602"/>
            </a:xfrm>
            <a:custGeom>
              <a:avLst/>
              <a:gdLst>
                <a:gd name="T0" fmla="*/ 320675 w 551"/>
                <a:gd name="T1" fmla="*/ 11112 h 537"/>
                <a:gd name="T2" fmla="*/ 331787 w 551"/>
                <a:gd name="T3" fmla="*/ 11112 h 537"/>
                <a:gd name="T4" fmla="*/ 265112 w 551"/>
                <a:gd name="T5" fmla="*/ 93662 h 537"/>
                <a:gd name="T6" fmla="*/ 171450 w 551"/>
                <a:gd name="T7" fmla="*/ 185737 h 537"/>
                <a:gd name="T8" fmla="*/ 112712 w 551"/>
                <a:gd name="T9" fmla="*/ 334962 h 537"/>
                <a:gd name="T10" fmla="*/ 136525 w 551"/>
                <a:gd name="T11" fmla="*/ 495300 h 537"/>
                <a:gd name="T12" fmla="*/ 241300 w 551"/>
                <a:gd name="T13" fmla="*/ 633412 h 537"/>
                <a:gd name="T14" fmla="*/ 401637 w 551"/>
                <a:gd name="T15" fmla="*/ 715962 h 537"/>
                <a:gd name="T16" fmla="*/ 563562 w 551"/>
                <a:gd name="T17" fmla="*/ 715962 h 537"/>
                <a:gd name="T18" fmla="*/ 688975 w 551"/>
                <a:gd name="T19" fmla="*/ 600075 h 537"/>
                <a:gd name="T20" fmla="*/ 701675 w 551"/>
                <a:gd name="T21" fmla="*/ 495300 h 537"/>
                <a:gd name="T22" fmla="*/ 642937 w 551"/>
                <a:gd name="T23" fmla="*/ 358775 h 537"/>
                <a:gd name="T24" fmla="*/ 701675 w 551"/>
                <a:gd name="T25" fmla="*/ 404812 h 537"/>
                <a:gd name="T26" fmla="*/ 622300 w 551"/>
                <a:gd name="T27" fmla="*/ 288925 h 537"/>
                <a:gd name="T28" fmla="*/ 735012 w 551"/>
                <a:gd name="T29" fmla="*/ 392112 h 537"/>
                <a:gd name="T30" fmla="*/ 758825 w 551"/>
                <a:gd name="T31" fmla="*/ 471487 h 537"/>
                <a:gd name="T32" fmla="*/ 735012 w 551"/>
                <a:gd name="T33" fmla="*/ 587375 h 537"/>
                <a:gd name="T34" fmla="*/ 746125 w 551"/>
                <a:gd name="T35" fmla="*/ 577850 h 537"/>
                <a:gd name="T36" fmla="*/ 792162 w 551"/>
                <a:gd name="T37" fmla="*/ 495300 h 537"/>
                <a:gd name="T38" fmla="*/ 792162 w 551"/>
                <a:gd name="T39" fmla="*/ 415925 h 537"/>
                <a:gd name="T40" fmla="*/ 725487 w 551"/>
                <a:gd name="T41" fmla="*/ 263525 h 537"/>
                <a:gd name="T42" fmla="*/ 746125 w 551"/>
                <a:gd name="T43" fmla="*/ 242887 h 537"/>
                <a:gd name="T44" fmla="*/ 642937 w 551"/>
                <a:gd name="T45" fmla="*/ 160337 h 537"/>
                <a:gd name="T46" fmla="*/ 527050 w 551"/>
                <a:gd name="T47" fmla="*/ 139700 h 537"/>
                <a:gd name="T48" fmla="*/ 517525 w 551"/>
                <a:gd name="T49" fmla="*/ 127000 h 537"/>
                <a:gd name="T50" fmla="*/ 527050 w 551"/>
                <a:gd name="T51" fmla="*/ 103187 h 537"/>
                <a:gd name="T52" fmla="*/ 585787 w 551"/>
                <a:gd name="T53" fmla="*/ 80962 h 537"/>
                <a:gd name="T54" fmla="*/ 782637 w 551"/>
                <a:gd name="T55" fmla="*/ 196850 h 537"/>
                <a:gd name="T56" fmla="*/ 862012 w 551"/>
                <a:gd name="T57" fmla="*/ 334962 h 537"/>
                <a:gd name="T58" fmla="*/ 862012 w 551"/>
                <a:gd name="T59" fmla="*/ 495300 h 537"/>
                <a:gd name="T60" fmla="*/ 804862 w 551"/>
                <a:gd name="T61" fmla="*/ 669925 h 537"/>
                <a:gd name="T62" fmla="*/ 688975 w 551"/>
                <a:gd name="T63" fmla="*/ 785812 h 537"/>
                <a:gd name="T64" fmla="*/ 563562 w 551"/>
                <a:gd name="T65" fmla="*/ 842962 h 537"/>
                <a:gd name="T66" fmla="*/ 390525 w 551"/>
                <a:gd name="T67" fmla="*/ 852487 h 537"/>
                <a:gd name="T68" fmla="*/ 207962 w 551"/>
                <a:gd name="T69" fmla="*/ 793750 h 537"/>
                <a:gd name="T70" fmla="*/ 57150 w 551"/>
                <a:gd name="T71" fmla="*/ 669925 h 537"/>
                <a:gd name="T72" fmla="*/ 46037 w 551"/>
                <a:gd name="T73" fmla="*/ 611187 h 537"/>
                <a:gd name="T74" fmla="*/ 92075 w 551"/>
                <a:gd name="T75" fmla="*/ 690562 h 537"/>
                <a:gd name="T76" fmla="*/ 103187 w 551"/>
                <a:gd name="T77" fmla="*/ 681037 h 537"/>
                <a:gd name="T78" fmla="*/ 112712 w 551"/>
                <a:gd name="T79" fmla="*/ 690562 h 537"/>
                <a:gd name="T80" fmla="*/ 33337 w 551"/>
                <a:gd name="T81" fmla="*/ 528637 h 537"/>
                <a:gd name="T82" fmla="*/ 0 w 551"/>
                <a:gd name="T83" fmla="*/ 379412 h 537"/>
                <a:gd name="T84" fmla="*/ 9525 w 551"/>
                <a:gd name="T85" fmla="*/ 404812 h 537"/>
                <a:gd name="T86" fmla="*/ 46037 w 551"/>
                <a:gd name="T87" fmla="*/ 368300 h 537"/>
                <a:gd name="T88" fmla="*/ 79375 w 551"/>
                <a:gd name="T89" fmla="*/ 219075 h 537"/>
                <a:gd name="T90" fmla="*/ 182562 w 551"/>
                <a:gd name="T91" fmla="*/ 103187 h 537"/>
                <a:gd name="T92" fmla="*/ 265112 w 551"/>
                <a:gd name="T93" fmla="*/ 57150 h 537"/>
                <a:gd name="T94" fmla="*/ 311150 w 551"/>
                <a:gd name="T95" fmla="*/ 23812 h 537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551"/>
                <a:gd name="T145" fmla="*/ 0 h 537"/>
                <a:gd name="T146" fmla="*/ 0 w 551"/>
                <a:gd name="T147" fmla="*/ 0 h 5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" h="537">
                  <a:moveTo>
                    <a:pt x="196" y="15"/>
                  </a:moveTo>
                  <a:lnTo>
                    <a:pt x="202" y="7"/>
                  </a:lnTo>
                  <a:lnTo>
                    <a:pt x="217" y="0"/>
                  </a:lnTo>
                  <a:lnTo>
                    <a:pt x="209" y="7"/>
                  </a:lnTo>
                  <a:lnTo>
                    <a:pt x="196" y="30"/>
                  </a:lnTo>
                  <a:lnTo>
                    <a:pt x="167" y="59"/>
                  </a:lnTo>
                  <a:lnTo>
                    <a:pt x="136" y="80"/>
                  </a:lnTo>
                  <a:lnTo>
                    <a:pt x="108" y="117"/>
                  </a:lnTo>
                  <a:lnTo>
                    <a:pt x="86" y="174"/>
                  </a:lnTo>
                  <a:lnTo>
                    <a:pt x="71" y="211"/>
                  </a:lnTo>
                  <a:lnTo>
                    <a:pt x="71" y="247"/>
                  </a:lnTo>
                  <a:lnTo>
                    <a:pt x="86" y="312"/>
                  </a:lnTo>
                  <a:lnTo>
                    <a:pt x="115" y="364"/>
                  </a:lnTo>
                  <a:lnTo>
                    <a:pt x="152" y="399"/>
                  </a:lnTo>
                  <a:lnTo>
                    <a:pt x="196" y="435"/>
                  </a:lnTo>
                  <a:lnTo>
                    <a:pt x="253" y="451"/>
                  </a:lnTo>
                  <a:lnTo>
                    <a:pt x="303" y="458"/>
                  </a:lnTo>
                  <a:lnTo>
                    <a:pt x="355" y="451"/>
                  </a:lnTo>
                  <a:lnTo>
                    <a:pt x="392" y="435"/>
                  </a:lnTo>
                  <a:lnTo>
                    <a:pt x="434" y="378"/>
                  </a:lnTo>
                  <a:lnTo>
                    <a:pt x="442" y="356"/>
                  </a:lnTo>
                  <a:lnTo>
                    <a:pt x="442" y="312"/>
                  </a:lnTo>
                  <a:lnTo>
                    <a:pt x="434" y="284"/>
                  </a:lnTo>
                  <a:lnTo>
                    <a:pt x="405" y="226"/>
                  </a:lnTo>
                  <a:lnTo>
                    <a:pt x="413" y="226"/>
                  </a:lnTo>
                  <a:lnTo>
                    <a:pt x="442" y="255"/>
                  </a:lnTo>
                  <a:lnTo>
                    <a:pt x="442" y="232"/>
                  </a:lnTo>
                  <a:lnTo>
                    <a:pt x="392" y="182"/>
                  </a:lnTo>
                  <a:lnTo>
                    <a:pt x="405" y="182"/>
                  </a:lnTo>
                  <a:lnTo>
                    <a:pt x="463" y="247"/>
                  </a:lnTo>
                  <a:lnTo>
                    <a:pt x="470" y="276"/>
                  </a:lnTo>
                  <a:lnTo>
                    <a:pt x="478" y="297"/>
                  </a:lnTo>
                  <a:lnTo>
                    <a:pt x="478" y="320"/>
                  </a:lnTo>
                  <a:lnTo>
                    <a:pt x="463" y="370"/>
                  </a:lnTo>
                  <a:lnTo>
                    <a:pt x="470" y="370"/>
                  </a:lnTo>
                  <a:lnTo>
                    <a:pt x="470" y="364"/>
                  </a:lnTo>
                  <a:lnTo>
                    <a:pt x="486" y="341"/>
                  </a:lnTo>
                  <a:lnTo>
                    <a:pt x="499" y="312"/>
                  </a:lnTo>
                  <a:lnTo>
                    <a:pt x="499" y="291"/>
                  </a:lnTo>
                  <a:lnTo>
                    <a:pt x="499" y="262"/>
                  </a:lnTo>
                  <a:lnTo>
                    <a:pt x="478" y="211"/>
                  </a:lnTo>
                  <a:lnTo>
                    <a:pt x="457" y="166"/>
                  </a:lnTo>
                  <a:lnTo>
                    <a:pt x="463" y="161"/>
                  </a:lnTo>
                  <a:lnTo>
                    <a:pt x="470" y="153"/>
                  </a:lnTo>
                  <a:lnTo>
                    <a:pt x="442" y="124"/>
                  </a:lnTo>
                  <a:lnTo>
                    <a:pt x="405" y="101"/>
                  </a:lnTo>
                  <a:lnTo>
                    <a:pt x="355" y="95"/>
                  </a:lnTo>
                  <a:lnTo>
                    <a:pt x="332" y="88"/>
                  </a:lnTo>
                  <a:lnTo>
                    <a:pt x="311" y="80"/>
                  </a:lnTo>
                  <a:lnTo>
                    <a:pt x="326" y="80"/>
                  </a:lnTo>
                  <a:lnTo>
                    <a:pt x="369" y="65"/>
                  </a:lnTo>
                  <a:lnTo>
                    <a:pt x="332" y="65"/>
                  </a:lnTo>
                  <a:lnTo>
                    <a:pt x="332" y="51"/>
                  </a:lnTo>
                  <a:lnTo>
                    <a:pt x="369" y="51"/>
                  </a:lnTo>
                  <a:lnTo>
                    <a:pt x="457" y="95"/>
                  </a:lnTo>
                  <a:lnTo>
                    <a:pt x="493" y="124"/>
                  </a:lnTo>
                  <a:lnTo>
                    <a:pt x="522" y="161"/>
                  </a:lnTo>
                  <a:lnTo>
                    <a:pt x="543" y="211"/>
                  </a:lnTo>
                  <a:lnTo>
                    <a:pt x="551" y="268"/>
                  </a:lnTo>
                  <a:lnTo>
                    <a:pt x="543" y="312"/>
                  </a:lnTo>
                  <a:lnTo>
                    <a:pt x="528" y="370"/>
                  </a:lnTo>
                  <a:lnTo>
                    <a:pt x="507" y="422"/>
                  </a:lnTo>
                  <a:lnTo>
                    <a:pt x="470" y="464"/>
                  </a:lnTo>
                  <a:lnTo>
                    <a:pt x="434" y="495"/>
                  </a:lnTo>
                  <a:lnTo>
                    <a:pt x="397" y="516"/>
                  </a:lnTo>
                  <a:lnTo>
                    <a:pt x="355" y="531"/>
                  </a:lnTo>
                  <a:lnTo>
                    <a:pt x="303" y="537"/>
                  </a:lnTo>
                  <a:lnTo>
                    <a:pt x="246" y="537"/>
                  </a:lnTo>
                  <a:lnTo>
                    <a:pt x="188" y="523"/>
                  </a:lnTo>
                  <a:lnTo>
                    <a:pt x="131" y="500"/>
                  </a:lnTo>
                  <a:lnTo>
                    <a:pt x="79" y="464"/>
                  </a:lnTo>
                  <a:lnTo>
                    <a:pt x="36" y="422"/>
                  </a:lnTo>
                  <a:lnTo>
                    <a:pt x="0" y="356"/>
                  </a:lnTo>
                  <a:lnTo>
                    <a:pt x="29" y="385"/>
                  </a:lnTo>
                  <a:lnTo>
                    <a:pt x="50" y="429"/>
                  </a:lnTo>
                  <a:lnTo>
                    <a:pt x="58" y="435"/>
                  </a:lnTo>
                  <a:lnTo>
                    <a:pt x="58" y="429"/>
                  </a:lnTo>
                  <a:lnTo>
                    <a:pt x="65" y="429"/>
                  </a:lnTo>
                  <a:lnTo>
                    <a:pt x="71" y="429"/>
                  </a:lnTo>
                  <a:lnTo>
                    <a:pt x="71" y="435"/>
                  </a:lnTo>
                  <a:lnTo>
                    <a:pt x="42" y="393"/>
                  </a:lnTo>
                  <a:lnTo>
                    <a:pt x="21" y="333"/>
                  </a:lnTo>
                  <a:lnTo>
                    <a:pt x="0" y="276"/>
                  </a:lnTo>
                  <a:lnTo>
                    <a:pt x="0" y="239"/>
                  </a:lnTo>
                  <a:lnTo>
                    <a:pt x="0" y="197"/>
                  </a:lnTo>
                  <a:lnTo>
                    <a:pt x="6" y="255"/>
                  </a:lnTo>
                  <a:lnTo>
                    <a:pt x="29" y="297"/>
                  </a:lnTo>
                  <a:lnTo>
                    <a:pt x="29" y="232"/>
                  </a:lnTo>
                  <a:lnTo>
                    <a:pt x="36" y="166"/>
                  </a:lnTo>
                  <a:lnTo>
                    <a:pt x="50" y="138"/>
                  </a:lnTo>
                  <a:lnTo>
                    <a:pt x="71" y="109"/>
                  </a:lnTo>
                  <a:lnTo>
                    <a:pt x="115" y="65"/>
                  </a:lnTo>
                  <a:lnTo>
                    <a:pt x="144" y="51"/>
                  </a:lnTo>
                  <a:lnTo>
                    <a:pt x="167" y="36"/>
                  </a:lnTo>
                  <a:lnTo>
                    <a:pt x="188" y="15"/>
                  </a:lnTo>
                  <a:lnTo>
                    <a:pt x="196" y="1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フリーフォーム 34"/>
            <p:cNvSpPr>
              <a:spLocks/>
            </p:cNvSpPr>
            <p:nvPr/>
          </p:nvSpPr>
          <p:spPr bwMode="auto">
            <a:xfrm>
              <a:off x="6715140" y="5214950"/>
              <a:ext cx="431310" cy="71438"/>
            </a:xfrm>
            <a:custGeom>
              <a:avLst/>
              <a:gdLst>
                <a:gd name="T0" fmla="*/ 0 w 232"/>
                <a:gd name="T1" fmla="*/ 0 h 44"/>
                <a:gd name="T2" fmla="*/ 196850 w 232"/>
                <a:gd name="T3" fmla="*/ 12700 h 44"/>
                <a:gd name="T4" fmla="*/ 301625 w 232"/>
                <a:gd name="T5" fmla="*/ 36513 h 44"/>
                <a:gd name="T6" fmla="*/ 334963 w 232"/>
                <a:gd name="T7" fmla="*/ 46038 h 44"/>
                <a:gd name="T8" fmla="*/ 358775 w 232"/>
                <a:gd name="T9" fmla="*/ 58738 h 44"/>
                <a:gd name="T10" fmla="*/ 368300 w 232"/>
                <a:gd name="T11" fmla="*/ 69850 h 44"/>
                <a:gd name="T12" fmla="*/ 346075 w 232"/>
                <a:gd name="T13" fmla="*/ 69850 h 44"/>
                <a:gd name="T14" fmla="*/ 288925 w 232"/>
                <a:gd name="T15" fmla="*/ 46038 h 44"/>
                <a:gd name="T16" fmla="*/ 219075 w 232"/>
                <a:gd name="T17" fmla="*/ 36513 h 44"/>
                <a:gd name="T18" fmla="*/ 219075 w 232"/>
                <a:gd name="T19" fmla="*/ 46038 h 44"/>
                <a:gd name="T20" fmla="*/ 242888 w 232"/>
                <a:gd name="T21" fmla="*/ 69850 h 44"/>
                <a:gd name="T22" fmla="*/ 219075 w 232"/>
                <a:gd name="T23" fmla="*/ 69850 h 44"/>
                <a:gd name="T24" fmla="*/ 196850 w 232"/>
                <a:gd name="T25" fmla="*/ 58738 h 44"/>
                <a:gd name="T26" fmla="*/ 173038 w 232"/>
                <a:gd name="T27" fmla="*/ 46038 h 44"/>
                <a:gd name="T28" fmla="*/ 11113 w 232"/>
                <a:gd name="T29" fmla="*/ 0 h 44"/>
                <a:gd name="T30" fmla="*/ 0 w 232"/>
                <a:gd name="T31" fmla="*/ 0 h 44"/>
                <a:gd name="T32" fmla="*/ 0 1 256"/>
                <a:gd name="T33" fmla="*/ 0 1 256"/>
                <a:gd name="T34" fmla="*/ 0 1 256"/>
                <a:gd name="T35" fmla="*/ 0 1 256"/>
                <a:gd name="T36" fmla="*/ 0 1 256"/>
                <a:gd name="T37" fmla="*/ 0 1 256"/>
                <a:gd name="T38" fmla="*/ 0 1 256"/>
                <a:gd name="T39" fmla="*/ 0 1 256"/>
                <a:gd name="T40" fmla="*/ 0 1 256"/>
                <a:gd name="T41" fmla="*/ 0 1 256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w 232"/>
                <a:gd name="T49" fmla="*/ 0 h 44"/>
                <a:gd name="T50" fmla="*/ 0 w 232"/>
                <a:gd name="T51" fmla="*/ 0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44">
                  <a:moveTo>
                    <a:pt x="0" y="0"/>
                  </a:moveTo>
                  <a:lnTo>
                    <a:pt x="124" y="8"/>
                  </a:lnTo>
                  <a:lnTo>
                    <a:pt x="190" y="23"/>
                  </a:lnTo>
                  <a:lnTo>
                    <a:pt x="211" y="29"/>
                  </a:lnTo>
                  <a:lnTo>
                    <a:pt x="226" y="37"/>
                  </a:lnTo>
                  <a:lnTo>
                    <a:pt x="232" y="44"/>
                  </a:lnTo>
                  <a:lnTo>
                    <a:pt x="218" y="44"/>
                  </a:lnTo>
                  <a:lnTo>
                    <a:pt x="182" y="29"/>
                  </a:lnTo>
                  <a:lnTo>
                    <a:pt x="138" y="23"/>
                  </a:lnTo>
                  <a:lnTo>
                    <a:pt x="138" y="29"/>
                  </a:lnTo>
                  <a:lnTo>
                    <a:pt x="153" y="44"/>
                  </a:lnTo>
                  <a:lnTo>
                    <a:pt x="138" y="44"/>
                  </a:lnTo>
                  <a:lnTo>
                    <a:pt x="124" y="37"/>
                  </a:lnTo>
                  <a:lnTo>
                    <a:pt x="109" y="29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フリーフォーム 35"/>
            <p:cNvSpPr>
              <a:spLocks/>
            </p:cNvSpPr>
            <p:nvPr/>
          </p:nvSpPr>
          <p:spPr bwMode="auto">
            <a:xfrm>
              <a:off x="6786578" y="5357826"/>
              <a:ext cx="232643" cy="71242"/>
            </a:xfrm>
            <a:custGeom>
              <a:avLst/>
              <a:gdLst>
                <a:gd name="T0" fmla="*/ 0 w 94"/>
                <a:gd name="T1" fmla="*/ 0 h 29"/>
                <a:gd name="T2" fmla="*/ 82550 w 94"/>
                <a:gd name="T3" fmla="*/ 12700 h 29"/>
                <a:gd name="T4" fmla="*/ 149225 w 94"/>
                <a:gd name="T5" fmla="*/ 33338 h 29"/>
                <a:gd name="T6" fmla="*/ 149225 w 94"/>
                <a:gd name="T7" fmla="*/ 46038 h 29"/>
                <a:gd name="T8" fmla="*/ 127000 w 94"/>
                <a:gd name="T9" fmla="*/ 46038 h 29"/>
                <a:gd name="T10" fmla="*/ 69850 w 94"/>
                <a:gd name="T11" fmla="*/ 25400 h 29"/>
                <a:gd name="T12" fmla="*/ 11113 w 94"/>
                <a:gd name="T13" fmla="*/ 0 h 29"/>
                <a:gd name="T14" fmla="*/ 0 w 94"/>
                <a:gd name="T15" fmla="*/ 0 h 29"/>
                <a:gd name="T16" fmla="*/ 0 1 256"/>
                <a:gd name="T17" fmla="*/ 0 1 256"/>
                <a:gd name="T18" fmla="*/ 0 1 256"/>
                <a:gd name="T19" fmla="*/ 0 1 256"/>
                <a:gd name="T20" fmla="*/ 0 1 256"/>
                <a:gd name="T21" fmla="*/ 0 1 256"/>
                <a:gd name="T22" fmla="*/ 0 1 256"/>
                <a:gd name="T23" fmla="*/ 0 1 256"/>
                <a:gd name="T24" fmla="*/ 0 w 94"/>
                <a:gd name="T25" fmla="*/ 0 h 29"/>
                <a:gd name="T26" fmla="*/ 0 w 94"/>
                <a:gd name="T27" fmla="*/ 0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29">
                  <a:moveTo>
                    <a:pt x="0" y="0"/>
                  </a:moveTo>
                  <a:lnTo>
                    <a:pt x="52" y="8"/>
                  </a:lnTo>
                  <a:lnTo>
                    <a:pt x="94" y="21"/>
                  </a:lnTo>
                  <a:lnTo>
                    <a:pt x="94" y="29"/>
                  </a:lnTo>
                  <a:lnTo>
                    <a:pt x="80" y="29"/>
                  </a:lnTo>
                  <a:lnTo>
                    <a:pt x="44" y="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7" name="フリーフォーム 36"/>
          <p:cNvSpPr>
            <a:spLocks/>
          </p:cNvSpPr>
          <p:nvPr/>
        </p:nvSpPr>
        <p:spPr bwMode="auto">
          <a:xfrm>
            <a:off x="5841868" y="5857892"/>
            <a:ext cx="245087" cy="231993"/>
          </a:xfrm>
          <a:custGeom>
            <a:avLst/>
            <a:gdLst>
              <a:gd name="T0" fmla="*/ 136525 w 151"/>
              <a:gd name="T1" fmla="*/ 0 h 144"/>
              <a:gd name="T2" fmla="*/ 79375 w 151"/>
              <a:gd name="T3" fmla="*/ 9525 h 144"/>
              <a:gd name="T4" fmla="*/ 44450 w 151"/>
              <a:gd name="T5" fmla="*/ 34925 h 144"/>
              <a:gd name="T6" fmla="*/ 0 w 151"/>
              <a:gd name="T7" fmla="*/ 104775 h 144"/>
              <a:gd name="T8" fmla="*/ 0 w 151"/>
              <a:gd name="T9" fmla="*/ 138113 h 144"/>
              <a:gd name="T10" fmla="*/ 57150 w 151"/>
              <a:gd name="T11" fmla="*/ 125413 h 144"/>
              <a:gd name="T12" fmla="*/ 44450 w 151"/>
              <a:gd name="T13" fmla="*/ 161925 h 144"/>
              <a:gd name="T14" fmla="*/ 20637 w 151"/>
              <a:gd name="T15" fmla="*/ 171450 h 144"/>
              <a:gd name="T16" fmla="*/ 57150 w 151"/>
              <a:gd name="T17" fmla="*/ 207963 h 144"/>
              <a:gd name="T18" fmla="*/ 103187 w 151"/>
              <a:gd name="T19" fmla="*/ 228600 h 144"/>
              <a:gd name="T20" fmla="*/ 149225 w 151"/>
              <a:gd name="T21" fmla="*/ 228600 h 144"/>
              <a:gd name="T22" fmla="*/ 182562 w 151"/>
              <a:gd name="T23" fmla="*/ 217488 h 144"/>
              <a:gd name="T24" fmla="*/ 239712 w 151"/>
              <a:gd name="T25" fmla="*/ 184150 h 144"/>
              <a:gd name="T26" fmla="*/ 239712 w 151"/>
              <a:gd name="T27" fmla="*/ 104775 h 144"/>
              <a:gd name="T28" fmla="*/ 219075 w 151"/>
              <a:gd name="T29" fmla="*/ 55563 h 144"/>
              <a:gd name="T30" fmla="*/ 182562 w 151"/>
              <a:gd name="T31" fmla="*/ 34925 h 144"/>
              <a:gd name="T32" fmla="*/ 149225 w 151"/>
              <a:gd name="T33" fmla="*/ 0 h 144"/>
              <a:gd name="T34" fmla="*/ 136525 w 151"/>
              <a:gd name="T35" fmla="*/ 0 h 144"/>
              <a:gd name="T36" fmla="*/ 136525 w 151"/>
              <a:gd name="T37" fmla="*/ 104775 h 144"/>
              <a:gd name="T38" fmla="*/ 123825 w 151"/>
              <a:gd name="T39" fmla="*/ 112713 h 144"/>
              <a:gd name="T40" fmla="*/ 79375 w 151"/>
              <a:gd name="T41" fmla="*/ 104775 h 144"/>
              <a:gd name="T42" fmla="*/ 57150 w 151"/>
              <a:gd name="T43" fmla="*/ 92075 h 144"/>
              <a:gd name="T44" fmla="*/ 66675 w 151"/>
              <a:gd name="T45" fmla="*/ 46038 h 144"/>
              <a:gd name="T46" fmla="*/ 115887 w 151"/>
              <a:gd name="T47" fmla="*/ 34925 h 144"/>
              <a:gd name="T48" fmla="*/ 136525 w 151"/>
              <a:gd name="T49" fmla="*/ 46038 h 144"/>
              <a:gd name="T50" fmla="*/ 136525 w 151"/>
              <a:gd name="T51" fmla="*/ 79375 h 144"/>
              <a:gd name="T52" fmla="*/ 136525 w 151"/>
              <a:gd name="T53" fmla="*/ 104775 h 144"/>
              <a:gd name="T54" fmla="*/ 136525 w 151"/>
              <a:gd name="T55" fmla="*/ 0 h 144"/>
              <a:gd name="T56" fmla="*/ 149225 w 151"/>
              <a:gd name="T57" fmla="*/ 195263 h 144"/>
              <a:gd name="T58" fmla="*/ 195262 w 151"/>
              <a:gd name="T59" fmla="*/ 195263 h 144"/>
              <a:gd name="T60" fmla="*/ 169862 w 151"/>
              <a:gd name="T61" fmla="*/ 207963 h 144"/>
              <a:gd name="T62" fmla="*/ 149225 w 151"/>
              <a:gd name="T63" fmla="*/ 195263 h 144"/>
              <a:gd name="T64" fmla="*/ 136525 w 151"/>
              <a:gd name="T65" fmla="*/ 0 h 144"/>
              <a:gd name="T66" fmla="*/ 0 1 256"/>
              <a:gd name="T67" fmla="*/ 0 1 256"/>
              <a:gd name="T68" fmla="*/ 0 1 256"/>
              <a:gd name="T69" fmla="*/ 0 1 256"/>
              <a:gd name="T70" fmla="*/ 0 1 256"/>
              <a:gd name="T71" fmla="*/ 0 1 256"/>
              <a:gd name="T72" fmla="*/ 0 1 256"/>
              <a:gd name="T73" fmla="*/ 0 1 256"/>
              <a:gd name="T74" fmla="*/ 0 1 256"/>
              <a:gd name="T75" fmla="*/ 0 1 256"/>
              <a:gd name="T76" fmla="*/ 0 1 256"/>
              <a:gd name="T77" fmla="*/ 0 1 256"/>
              <a:gd name="T78" fmla="*/ 0 1 256"/>
              <a:gd name="T79" fmla="*/ 0 1 256"/>
              <a:gd name="T80" fmla="*/ 0 1 256"/>
              <a:gd name="T81" fmla="*/ 0 1 256"/>
              <a:gd name="T82" fmla="*/ 0 1 256"/>
              <a:gd name="T83" fmla="*/ 0 1 256"/>
              <a:gd name="T84" fmla="*/ 0 1 256"/>
              <a:gd name="T85" fmla="*/ 0 1 256"/>
              <a:gd name="T86" fmla="*/ 0 1 256"/>
              <a:gd name="T87" fmla="*/ 0 1 256"/>
              <a:gd name="T88" fmla="*/ 0 1 256"/>
              <a:gd name="T89" fmla="*/ 0 1 256"/>
              <a:gd name="T90" fmla="*/ 0 1 256"/>
              <a:gd name="T91" fmla="*/ 0 1 256"/>
              <a:gd name="T92" fmla="*/ 0 1 256"/>
              <a:gd name="T93" fmla="*/ 0 1 256"/>
              <a:gd name="T94" fmla="*/ 0 1 256"/>
              <a:gd name="T95" fmla="*/ 0 1 256"/>
              <a:gd name="T96" fmla="*/ 0 1 256"/>
              <a:gd name="T97" fmla="*/ 0 1 256"/>
              <a:gd name="T98" fmla="*/ 0 1 256"/>
              <a:gd name="T99" fmla="*/ 0 w 151"/>
              <a:gd name="T100" fmla="*/ 0 h 144"/>
              <a:gd name="T101" fmla="*/ 0 w 151"/>
              <a:gd name="T102" fmla="*/ 0 h 14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1" h="144">
                <a:moveTo>
                  <a:pt x="86" y="0"/>
                </a:moveTo>
                <a:lnTo>
                  <a:pt x="50" y="6"/>
                </a:lnTo>
                <a:lnTo>
                  <a:pt x="28" y="22"/>
                </a:lnTo>
                <a:lnTo>
                  <a:pt x="0" y="66"/>
                </a:lnTo>
                <a:lnTo>
                  <a:pt x="0" y="87"/>
                </a:lnTo>
                <a:lnTo>
                  <a:pt x="36" y="79"/>
                </a:lnTo>
                <a:lnTo>
                  <a:pt x="28" y="102"/>
                </a:lnTo>
                <a:lnTo>
                  <a:pt x="13" y="108"/>
                </a:lnTo>
                <a:lnTo>
                  <a:pt x="36" y="131"/>
                </a:lnTo>
                <a:lnTo>
                  <a:pt x="65" y="144"/>
                </a:lnTo>
                <a:lnTo>
                  <a:pt x="94" y="144"/>
                </a:lnTo>
                <a:lnTo>
                  <a:pt x="115" y="137"/>
                </a:lnTo>
                <a:lnTo>
                  <a:pt x="151" y="116"/>
                </a:lnTo>
                <a:lnTo>
                  <a:pt x="151" y="66"/>
                </a:lnTo>
                <a:lnTo>
                  <a:pt x="138" y="35"/>
                </a:lnTo>
                <a:lnTo>
                  <a:pt x="115" y="22"/>
                </a:lnTo>
                <a:lnTo>
                  <a:pt x="94" y="0"/>
                </a:lnTo>
                <a:lnTo>
                  <a:pt x="86" y="0"/>
                </a:lnTo>
                <a:lnTo>
                  <a:pt x="86" y="66"/>
                </a:lnTo>
                <a:lnTo>
                  <a:pt x="78" y="71"/>
                </a:lnTo>
                <a:lnTo>
                  <a:pt x="50" y="66"/>
                </a:lnTo>
                <a:lnTo>
                  <a:pt x="36" y="58"/>
                </a:lnTo>
                <a:lnTo>
                  <a:pt x="42" y="29"/>
                </a:lnTo>
                <a:lnTo>
                  <a:pt x="73" y="22"/>
                </a:lnTo>
                <a:lnTo>
                  <a:pt x="86" y="29"/>
                </a:lnTo>
                <a:lnTo>
                  <a:pt x="86" y="50"/>
                </a:lnTo>
                <a:lnTo>
                  <a:pt x="86" y="66"/>
                </a:lnTo>
                <a:lnTo>
                  <a:pt x="86" y="0"/>
                </a:lnTo>
                <a:lnTo>
                  <a:pt x="94" y="123"/>
                </a:lnTo>
                <a:lnTo>
                  <a:pt x="123" y="123"/>
                </a:lnTo>
                <a:lnTo>
                  <a:pt x="107" y="131"/>
                </a:lnTo>
                <a:lnTo>
                  <a:pt x="94" y="123"/>
                </a:lnTo>
                <a:lnTo>
                  <a:pt x="86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ja-JP" altLang="en-US" kern="1200">
              <a:solidFill>
                <a:srgbClr val="FF0000">
                  <a:alpha val="100000"/>
                </a:srgb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9" name="フリーフォーム 38"/>
          <p:cNvSpPr>
            <a:spLocks/>
          </p:cNvSpPr>
          <p:nvPr/>
        </p:nvSpPr>
        <p:spPr bwMode="auto">
          <a:xfrm rot="5400000">
            <a:off x="7322976" y="5055119"/>
            <a:ext cx="1894702" cy="1678386"/>
          </a:xfrm>
          <a:custGeom>
            <a:avLst/>
            <a:gdLst>
              <a:gd name="T0" fmla="*/ 0 w 309"/>
              <a:gd name="T1" fmla="*/ 0 h 263"/>
              <a:gd name="T2" fmla="*/ 39 w 309"/>
              <a:gd name="T3" fmla="*/ 19 h 263"/>
              <a:gd name="T4" fmla="*/ 79 w 309"/>
              <a:gd name="T5" fmla="*/ 42 h 263"/>
              <a:gd name="T6" fmla="*/ 131 w 309"/>
              <a:gd name="T7" fmla="*/ 73 h 263"/>
              <a:gd name="T8" fmla="*/ 156 w 309"/>
              <a:gd name="T9" fmla="*/ 90 h 263"/>
              <a:gd name="T10" fmla="*/ 183 w 309"/>
              <a:gd name="T11" fmla="*/ 111 h 263"/>
              <a:gd name="T12" fmla="*/ 209 w 309"/>
              <a:gd name="T13" fmla="*/ 132 h 263"/>
              <a:gd name="T14" fmla="*/ 232 w 309"/>
              <a:gd name="T15" fmla="*/ 155 h 263"/>
              <a:gd name="T16" fmla="*/ 257 w 309"/>
              <a:gd name="T17" fmla="*/ 180 h 263"/>
              <a:gd name="T18" fmla="*/ 277 w 309"/>
              <a:gd name="T19" fmla="*/ 205 h 263"/>
              <a:gd name="T20" fmla="*/ 296 w 309"/>
              <a:gd name="T21" fmla="*/ 234 h 263"/>
              <a:gd name="T22" fmla="*/ 309 w 309"/>
              <a:gd name="T23" fmla="*/ 263 h 263"/>
              <a:gd name="T24" fmla="*/ 0 1 256"/>
              <a:gd name="T25" fmla="*/ 0 1 256"/>
              <a:gd name="T26" fmla="*/ 0 1 256"/>
              <a:gd name="T27" fmla="*/ 0 1 256"/>
              <a:gd name="T28" fmla="*/ 0 1 256"/>
              <a:gd name="T29" fmla="*/ 0 1 256"/>
              <a:gd name="T30" fmla="*/ 0 1 256"/>
              <a:gd name="T31" fmla="*/ 0 1 256"/>
              <a:gd name="T32" fmla="*/ 0 1 256"/>
              <a:gd name="T33" fmla="*/ 0 1 256"/>
              <a:gd name="T34" fmla="*/ 0 1 256"/>
              <a:gd name="T35" fmla="*/ 0 1 256"/>
              <a:gd name="T36" fmla="*/ 0 w 309"/>
              <a:gd name="T37" fmla="*/ 0 h 263"/>
              <a:gd name="T38" fmla="*/ 0 w 309"/>
              <a:gd name="T39" fmla="*/ 0 h 26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09" h="263">
                <a:moveTo>
                  <a:pt x="0" y="0"/>
                </a:moveTo>
                <a:lnTo>
                  <a:pt x="39" y="19"/>
                </a:lnTo>
                <a:lnTo>
                  <a:pt x="79" y="42"/>
                </a:lnTo>
                <a:lnTo>
                  <a:pt x="131" y="73"/>
                </a:lnTo>
                <a:lnTo>
                  <a:pt x="156" y="90"/>
                </a:lnTo>
                <a:lnTo>
                  <a:pt x="183" y="111"/>
                </a:lnTo>
                <a:lnTo>
                  <a:pt x="209" y="132"/>
                </a:lnTo>
                <a:lnTo>
                  <a:pt x="232" y="155"/>
                </a:lnTo>
                <a:lnTo>
                  <a:pt x="257" y="180"/>
                </a:lnTo>
                <a:lnTo>
                  <a:pt x="277" y="205"/>
                </a:lnTo>
                <a:lnTo>
                  <a:pt x="296" y="234"/>
                </a:lnTo>
                <a:lnTo>
                  <a:pt x="309" y="263"/>
                </a:lnTo>
              </a:path>
            </a:pathLst>
          </a:cu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ja-JP" altLang="en-US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>
            <a:off x="7286645" y="3871493"/>
            <a:ext cx="1541824" cy="1424221"/>
            <a:chOff x="7286645" y="3871493"/>
            <a:chExt cx="1541824" cy="1424221"/>
          </a:xfrm>
          <a:gradFill>
            <a:gsLst>
              <a:gs pos="100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33" name="フリーフォーム 32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フリーフォーム 39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フリーフォーム 40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1" name="図形グループ 10"/>
          <p:cNvGrpSpPr/>
          <p:nvPr/>
        </p:nvGrpSpPr>
        <p:grpSpPr>
          <a:xfrm>
            <a:off x="6357950" y="5000636"/>
            <a:ext cx="1071570" cy="1036602"/>
            <a:chOff x="6357950" y="5000636"/>
            <a:chExt cx="1071570" cy="1036602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43" name="フリーフォーム 42"/>
            <p:cNvSpPr>
              <a:spLocks/>
            </p:cNvSpPr>
            <p:nvPr/>
          </p:nvSpPr>
          <p:spPr bwMode="auto">
            <a:xfrm rot="21162566">
              <a:off x="6357950" y="5000636"/>
              <a:ext cx="1071570" cy="1036602"/>
            </a:xfrm>
            <a:custGeom>
              <a:avLst/>
              <a:gdLst>
                <a:gd name="T0" fmla="*/ 320675 w 551"/>
                <a:gd name="T1" fmla="*/ 11112 h 537"/>
                <a:gd name="T2" fmla="*/ 331787 w 551"/>
                <a:gd name="T3" fmla="*/ 11112 h 537"/>
                <a:gd name="T4" fmla="*/ 265112 w 551"/>
                <a:gd name="T5" fmla="*/ 93662 h 537"/>
                <a:gd name="T6" fmla="*/ 171450 w 551"/>
                <a:gd name="T7" fmla="*/ 185737 h 537"/>
                <a:gd name="T8" fmla="*/ 112712 w 551"/>
                <a:gd name="T9" fmla="*/ 334962 h 537"/>
                <a:gd name="T10" fmla="*/ 136525 w 551"/>
                <a:gd name="T11" fmla="*/ 495300 h 537"/>
                <a:gd name="T12" fmla="*/ 241300 w 551"/>
                <a:gd name="T13" fmla="*/ 633412 h 537"/>
                <a:gd name="T14" fmla="*/ 401637 w 551"/>
                <a:gd name="T15" fmla="*/ 715962 h 537"/>
                <a:gd name="T16" fmla="*/ 563562 w 551"/>
                <a:gd name="T17" fmla="*/ 715962 h 537"/>
                <a:gd name="T18" fmla="*/ 688975 w 551"/>
                <a:gd name="T19" fmla="*/ 600075 h 537"/>
                <a:gd name="T20" fmla="*/ 701675 w 551"/>
                <a:gd name="T21" fmla="*/ 495300 h 537"/>
                <a:gd name="T22" fmla="*/ 642937 w 551"/>
                <a:gd name="T23" fmla="*/ 358775 h 537"/>
                <a:gd name="T24" fmla="*/ 701675 w 551"/>
                <a:gd name="T25" fmla="*/ 404812 h 537"/>
                <a:gd name="T26" fmla="*/ 622300 w 551"/>
                <a:gd name="T27" fmla="*/ 288925 h 537"/>
                <a:gd name="T28" fmla="*/ 735012 w 551"/>
                <a:gd name="T29" fmla="*/ 392112 h 537"/>
                <a:gd name="T30" fmla="*/ 758825 w 551"/>
                <a:gd name="T31" fmla="*/ 471487 h 537"/>
                <a:gd name="T32" fmla="*/ 735012 w 551"/>
                <a:gd name="T33" fmla="*/ 587375 h 537"/>
                <a:gd name="T34" fmla="*/ 746125 w 551"/>
                <a:gd name="T35" fmla="*/ 577850 h 537"/>
                <a:gd name="T36" fmla="*/ 792162 w 551"/>
                <a:gd name="T37" fmla="*/ 495300 h 537"/>
                <a:gd name="T38" fmla="*/ 792162 w 551"/>
                <a:gd name="T39" fmla="*/ 415925 h 537"/>
                <a:gd name="T40" fmla="*/ 725487 w 551"/>
                <a:gd name="T41" fmla="*/ 263525 h 537"/>
                <a:gd name="T42" fmla="*/ 746125 w 551"/>
                <a:gd name="T43" fmla="*/ 242887 h 537"/>
                <a:gd name="T44" fmla="*/ 642937 w 551"/>
                <a:gd name="T45" fmla="*/ 160337 h 537"/>
                <a:gd name="T46" fmla="*/ 527050 w 551"/>
                <a:gd name="T47" fmla="*/ 139700 h 537"/>
                <a:gd name="T48" fmla="*/ 517525 w 551"/>
                <a:gd name="T49" fmla="*/ 127000 h 537"/>
                <a:gd name="T50" fmla="*/ 527050 w 551"/>
                <a:gd name="T51" fmla="*/ 103187 h 537"/>
                <a:gd name="T52" fmla="*/ 585787 w 551"/>
                <a:gd name="T53" fmla="*/ 80962 h 537"/>
                <a:gd name="T54" fmla="*/ 782637 w 551"/>
                <a:gd name="T55" fmla="*/ 196850 h 537"/>
                <a:gd name="T56" fmla="*/ 862012 w 551"/>
                <a:gd name="T57" fmla="*/ 334962 h 537"/>
                <a:gd name="T58" fmla="*/ 862012 w 551"/>
                <a:gd name="T59" fmla="*/ 495300 h 537"/>
                <a:gd name="T60" fmla="*/ 804862 w 551"/>
                <a:gd name="T61" fmla="*/ 669925 h 537"/>
                <a:gd name="T62" fmla="*/ 688975 w 551"/>
                <a:gd name="T63" fmla="*/ 785812 h 537"/>
                <a:gd name="T64" fmla="*/ 563562 w 551"/>
                <a:gd name="T65" fmla="*/ 842962 h 537"/>
                <a:gd name="T66" fmla="*/ 390525 w 551"/>
                <a:gd name="T67" fmla="*/ 852487 h 537"/>
                <a:gd name="T68" fmla="*/ 207962 w 551"/>
                <a:gd name="T69" fmla="*/ 793750 h 537"/>
                <a:gd name="T70" fmla="*/ 57150 w 551"/>
                <a:gd name="T71" fmla="*/ 669925 h 537"/>
                <a:gd name="T72" fmla="*/ 46037 w 551"/>
                <a:gd name="T73" fmla="*/ 611187 h 537"/>
                <a:gd name="T74" fmla="*/ 92075 w 551"/>
                <a:gd name="T75" fmla="*/ 690562 h 537"/>
                <a:gd name="T76" fmla="*/ 103187 w 551"/>
                <a:gd name="T77" fmla="*/ 681037 h 537"/>
                <a:gd name="T78" fmla="*/ 112712 w 551"/>
                <a:gd name="T79" fmla="*/ 690562 h 537"/>
                <a:gd name="T80" fmla="*/ 33337 w 551"/>
                <a:gd name="T81" fmla="*/ 528637 h 537"/>
                <a:gd name="T82" fmla="*/ 0 w 551"/>
                <a:gd name="T83" fmla="*/ 379412 h 537"/>
                <a:gd name="T84" fmla="*/ 9525 w 551"/>
                <a:gd name="T85" fmla="*/ 404812 h 537"/>
                <a:gd name="T86" fmla="*/ 46037 w 551"/>
                <a:gd name="T87" fmla="*/ 368300 h 537"/>
                <a:gd name="T88" fmla="*/ 79375 w 551"/>
                <a:gd name="T89" fmla="*/ 219075 h 537"/>
                <a:gd name="T90" fmla="*/ 182562 w 551"/>
                <a:gd name="T91" fmla="*/ 103187 h 537"/>
                <a:gd name="T92" fmla="*/ 265112 w 551"/>
                <a:gd name="T93" fmla="*/ 57150 h 537"/>
                <a:gd name="T94" fmla="*/ 311150 w 551"/>
                <a:gd name="T95" fmla="*/ 23812 h 537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551"/>
                <a:gd name="T145" fmla="*/ 0 h 537"/>
                <a:gd name="T146" fmla="*/ 0 w 551"/>
                <a:gd name="T147" fmla="*/ 0 h 5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" h="537">
                  <a:moveTo>
                    <a:pt x="196" y="15"/>
                  </a:moveTo>
                  <a:lnTo>
                    <a:pt x="202" y="7"/>
                  </a:lnTo>
                  <a:lnTo>
                    <a:pt x="217" y="0"/>
                  </a:lnTo>
                  <a:lnTo>
                    <a:pt x="209" y="7"/>
                  </a:lnTo>
                  <a:lnTo>
                    <a:pt x="196" y="30"/>
                  </a:lnTo>
                  <a:lnTo>
                    <a:pt x="167" y="59"/>
                  </a:lnTo>
                  <a:lnTo>
                    <a:pt x="136" y="80"/>
                  </a:lnTo>
                  <a:lnTo>
                    <a:pt x="108" y="117"/>
                  </a:lnTo>
                  <a:lnTo>
                    <a:pt x="86" y="174"/>
                  </a:lnTo>
                  <a:lnTo>
                    <a:pt x="71" y="211"/>
                  </a:lnTo>
                  <a:lnTo>
                    <a:pt x="71" y="247"/>
                  </a:lnTo>
                  <a:lnTo>
                    <a:pt x="86" y="312"/>
                  </a:lnTo>
                  <a:lnTo>
                    <a:pt x="115" y="364"/>
                  </a:lnTo>
                  <a:lnTo>
                    <a:pt x="152" y="399"/>
                  </a:lnTo>
                  <a:lnTo>
                    <a:pt x="196" y="435"/>
                  </a:lnTo>
                  <a:lnTo>
                    <a:pt x="253" y="451"/>
                  </a:lnTo>
                  <a:lnTo>
                    <a:pt x="303" y="458"/>
                  </a:lnTo>
                  <a:lnTo>
                    <a:pt x="355" y="451"/>
                  </a:lnTo>
                  <a:lnTo>
                    <a:pt x="392" y="435"/>
                  </a:lnTo>
                  <a:lnTo>
                    <a:pt x="434" y="378"/>
                  </a:lnTo>
                  <a:lnTo>
                    <a:pt x="442" y="356"/>
                  </a:lnTo>
                  <a:lnTo>
                    <a:pt x="442" y="312"/>
                  </a:lnTo>
                  <a:lnTo>
                    <a:pt x="434" y="284"/>
                  </a:lnTo>
                  <a:lnTo>
                    <a:pt x="405" y="226"/>
                  </a:lnTo>
                  <a:lnTo>
                    <a:pt x="413" y="226"/>
                  </a:lnTo>
                  <a:lnTo>
                    <a:pt x="442" y="255"/>
                  </a:lnTo>
                  <a:lnTo>
                    <a:pt x="442" y="232"/>
                  </a:lnTo>
                  <a:lnTo>
                    <a:pt x="392" y="182"/>
                  </a:lnTo>
                  <a:lnTo>
                    <a:pt x="405" y="182"/>
                  </a:lnTo>
                  <a:lnTo>
                    <a:pt x="463" y="247"/>
                  </a:lnTo>
                  <a:lnTo>
                    <a:pt x="470" y="276"/>
                  </a:lnTo>
                  <a:lnTo>
                    <a:pt x="478" y="297"/>
                  </a:lnTo>
                  <a:lnTo>
                    <a:pt x="478" y="320"/>
                  </a:lnTo>
                  <a:lnTo>
                    <a:pt x="463" y="370"/>
                  </a:lnTo>
                  <a:lnTo>
                    <a:pt x="470" y="370"/>
                  </a:lnTo>
                  <a:lnTo>
                    <a:pt x="470" y="364"/>
                  </a:lnTo>
                  <a:lnTo>
                    <a:pt x="486" y="341"/>
                  </a:lnTo>
                  <a:lnTo>
                    <a:pt x="499" y="312"/>
                  </a:lnTo>
                  <a:lnTo>
                    <a:pt x="499" y="291"/>
                  </a:lnTo>
                  <a:lnTo>
                    <a:pt x="499" y="262"/>
                  </a:lnTo>
                  <a:lnTo>
                    <a:pt x="478" y="211"/>
                  </a:lnTo>
                  <a:lnTo>
                    <a:pt x="457" y="166"/>
                  </a:lnTo>
                  <a:lnTo>
                    <a:pt x="463" y="161"/>
                  </a:lnTo>
                  <a:lnTo>
                    <a:pt x="470" y="153"/>
                  </a:lnTo>
                  <a:lnTo>
                    <a:pt x="442" y="124"/>
                  </a:lnTo>
                  <a:lnTo>
                    <a:pt x="405" y="101"/>
                  </a:lnTo>
                  <a:lnTo>
                    <a:pt x="355" y="95"/>
                  </a:lnTo>
                  <a:lnTo>
                    <a:pt x="332" y="88"/>
                  </a:lnTo>
                  <a:lnTo>
                    <a:pt x="311" y="80"/>
                  </a:lnTo>
                  <a:lnTo>
                    <a:pt x="326" y="80"/>
                  </a:lnTo>
                  <a:lnTo>
                    <a:pt x="369" y="65"/>
                  </a:lnTo>
                  <a:lnTo>
                    <a:pt x="332" y="65"/>
                  </a:lnTo>
                  <a:lnTo>
                    <a:pt x="332" y="51"/>
                  </a:lnTo>
                  <a:lnTo>
                    <a:pt x="369" y="51"/>
                  </a:lnTo>
                  <a:lnTo>
                    <a:pt x="457" y="95"/>
                  </a:lnTo>
                  <a:lnTo>
                    <a:pt x="493" y="124"/>
                  </a:lnTo>
                  <a:lnTo>
                    <a:pt x="522" y="161"/>
                  </a:lnTo>
                  <a:lnTo>
                    <a:pt x="543" y="211"/>
                  </a:lnTo>
                  <a:lnTo>
                    <a:pt x="551" y="268"/>
                  </a:lnTo>
                  <a:lnTo>
                    <a:pt x="543" y="312"/>
                  </a:lnTo>
                  <a:lnTo>
                    <a:pt x="528" y="370"/>
                  </a:lnTo>
                  <a:lnTo>
                    <a:pt x="507" y="422"/>
                  </a:lnTo>
                  <a:lnTo>
                    <a:pt x="470" y="464"/>
                  </a:lnTo>
                  <a:lnTo>
                    <a:pt x="434" y="495"/>
                  </a:lnTo>
                  <a:lnTo>
                    <a:pt x="397" y="516"/>
                  </a:lnTo>
                  <a:lnTo>
                    <a:pt x="355" y="531"/>
                  </a:lnTo>
                  <a:lnTo>
                    <a:pt x="303" y="537"/>
                  </a:lnTo>
                  <a:lnTo>
                    <a:pt x="246" y="537"/>
                  </a:lnTo>
                  <a:lnTo>
                    <a:pt x="188" y="523"/>
                  </a:lnTo>
                  <a:lnTo>
                    <a:pt x="131" y="500"/>
                  </a:lnTo>
                  <a:lnTo>
                    <a:pt x="79" y="464"/>
                  </a:lnTo>
                  <a:lnTo>
                    <a:pt x="36" y="422"/>
                  </a:lnTo>
                  <a:lnTo>
                    <a:pt x="0" y="356"/>
                  </a:lnTo>
                  <a:lnTo>
                    <a:pt x="29" y="385"/>
                  </a:lnTo>
                  <a:lnTo>
                    <a:pt x="50" y="429"/>
                  </a:lnTo>
                  <a:lnTo>
                    <a:pt x="58" y="435"/>
                  </a:lnTo>
                  <a:lnTo>
                    <a:pt x="58" y="429"/>
                  </a:lnTo>
                  <a:lnTo>
                    <a:pt x="65" y="429"/>
                  </a:lnTo>
                  <a:lnTo>
                    <a:pt x="71" y="429"/>
                  </a:lnTo>
                  <a:lnTo>
                    <a:pt x="71" y="435"/>
                  </a:lnTo>
                  <a:lnTo>
                    <a:pt x="42" y="393"/>
                  </a:lnTo>
                  <a:lnTo>
                    <a:pt x="21" y="333"/>
                  </a:lnTo>
                  <a:lnTo>
                    <a:pt x="0" y="276"/>
                  </a:lnTo>
                  <a:lnTo>
                    <a:pt x="0" y="239"/>
                  </a:lnTo>
                  <a:lnTo>
                    <a:pt x="0" y="197"/>
                  </a:lnTo>
                  <a:lnTo>
                    <a:pt x="6" y="255"/>
                  </a:lnTo>
                  <a:lnTo>
                    <a:pt x="29" y="297"/>
                  </a:lnTo>
                  <a:lnTo>
                    <a:pt x="29" y="232"/>
                  </a:lnTo>
                  <a:lnTo>
                    <a:pt x="36" y="166"/>
                  </a:lnTo>
                  <a:lnTo>
                    <a:pt x="50" y="138"/>
                  </a:lnTo>
                  <a:lnTo>
                    <a:pt x="71" y="109"/>
                  </a:lnTo>
                  <a:lnTo>
                    <a:pt x="115" y="65"/>
                  </a:lnTo>
                  <a:lnTo>
                    <a:pt x="144" y="51"/>
                  </a:lnTo>
                  <a:lnTo>
                    <a:pt x="167" y="36"/>
                  </a:lnTo>
                  <a:lnTo>
                    <a:pt x="188" y="15"/>
                  </a:lnTo>
                  <a:lnTo>
                    <a:pt x="196" y="1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フリーフォーム 43"/>
            <p:cNvSpPr>
              <a:spLocks/>
            </p:cNvSpPr>
            <p:nvPr/>
          </p:nvSpPr>
          <p:spPr bwMode="auto">
            <a:xfrm>
              <a:off x="6715140" y="5214950"/>
              <a:ext cx="431310" cy="71438"/>
            </a:xfrm>
            <a:custGeom>
              <a:avLst/>
              <a:gdLst>
                <a:gd name="T0" fmla="*/ 0 w 232"/>
                <a:gd name="T1" fmla="*/ 0 h 44"/>
                <a:gd name="T2" fmla="*/ 196850 w 232"/>
                <a:gd name="T3" fmla="*/ 12700 h 44"/>
                <a:gd name="T4" fmla="*/ 301625 w 232"/>
                <a:gd name="T5" fmla="*/ 36513 h 44"/>
                <a:gd name="T6" fmla="*/ 334963 w 232"/>
                <a:gd name="T7" fmla="*/ 46038 h 44"/>
                <a:gd name="T8" fmla="*/ 358775 w 232"/>
                <a:gd name="T9" fmla="*/ 58738 h 44"/>
                <a:gd name="T10" fmla="*/ 368300 w 232"/>
                <a:gd name="T11" fmla="*/ 69850 h 44"/>
                <a:gd name="T12" fmla="*/ 346075 w 232"/>
                <a:gd name="T13" fmla="*/ 69850 h 44"/>
                <a:gd name="T14" fmla="*/ 288925 w 232"/>
                <a:gd name="T15" fmla="*/ 46038 h 44"/>
                <a:gd name="T16" fmla="*/ 219075 w 232"/>
                <a:gd name="T17" fmla="*/ 36513 h 44"/>
                <a:gd name="T18" fmla="*/ 219075 w 232"/>
                <a:gd name="T19" fmla="*/ 46038 h 44"/>
                <a:gd name="T20" fmla="*/ 242888 w 232"/>
                <a:gd name="T21" fmla="*/ 69850 h 44"/>
                <a:gd name="T22" fmla="*/ 219075 w 232"/>
                <a:gd name="T23" fmla="*/ 69850 h 44"/>
                <a:gd name="T24" fmla="*/ 196850 w 232"/>
                <a:gd name="T25" fmla="*/ 58738 h 44"/>
                <a:gd name="T26" fmla="*/ 173038 w 232"/>
                <a:gd name="T27" fmla="*/ 46038 h 44"/>
                <a:gd name="T28" fmla="*/ 11113 w 232"/>
                <a:gd name="T29" fmla="*/ 0 h 44"/>
                <a:gd name="T30" fmla="*/ 0 w 232"/>
                <a:gd name="T31" fmla="*/ 0 h 44"/>
                <a:gd name="T32" fmla="*/ 0 1 256"/>
                <a:gd name="T33" fmla="*/ 0 1 256"/>
                <a:gd name="T34" fmla="*/ 0 1 256"/>
                <a:gd name="T35" fmla="*/ 0 1 256"/>
                <a:gd name="T36" fmla="*/ 0 1 256"/>
                <a:gd name="T37" fmla="*/ 0 1 256"/>
                <a:gd name="T38" fmla="*/ 0 1 256"/>
                <a:gd name="T39" fmla="*/ 0 1 256"/>
                <a:gd name="T40" fmla="*/ 0 1 256"/>
                <a:gd name="T41" fmla="*/ 0 1 256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w 232"/>
                <a:gd name="T49" fmla="*/ 0 h 44"/>
                <a:gd name="T50" fmla="*/ 0 w 232"/>
                <a:gd name="T51" fmla="*/ 0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44">
                  <a:moveTo>
                    <a:pt x="0" y="0"/>
                  </a:moveTo>
                  <a:lnTo>
                    <a:pt x="124" y="8"/>
                  </a:lnTo>
                  <a:lnTo>
                    <a:pt x="190" y="23"/>
                  </a:lnTo>
                  <a:lnTo>
                    <a:pt x="211" y="29"/>
                  </a:lnTo>
                  <a:lnTo>
                    <a:pt x="226" y="37"/>
                  </a:lnTo>
                  <a:lnTo>
                    <a:pt x="232" y="44"/>
                  </a:lnTo>
                  <a:lnTo>
                    <a:pt x="218" y="44"/>
                  </a:lnTo>
                  <a:lnTo>
                    <a:pt x="182" y="29"/>
                  </a:lnTo>
                  <a:lnTo>
                    <a:pt x="138" y="23"/>
                  </a:lnTo>
                  <a:lnTo>
                    <a:pt x="138" y="29"/>
                  </a:lnTo>
                  <a:lnTo>
                    <a:pt x="153" y="44"/>
                  </a:lnTo>
                  <a:lnTo>
                    <a:pt x="138" y="44"/>
                  </a:lnTo>
                  <a:lnTo>
                    <a:pt x="124" y="37"/>
                  </a:lnTo>
                  <a:lnTo>
                    <a:pt x="109" y="29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フリーフォーム 44"/>
            <p:cNvSpPr>
              <a:spLocks/>
            </p:cNvSpPr>
            <p:nvPr/>
          </p:nvSpPr>
          <p:spPr bwMode="auto">
            <a:xfrm>
              <a:off x="6786578" y="5357826"/>
              <a:ext cx="232643" cy="71242"/>
            </a:xfrm>
            <a:custGeom>
              <a:avLst/>
              <a:gdLst>
                <a:gd name="T0" fmla="*/ 0 w 94"/>
                <a:gd name="T1" fmla="*/ 0 h 29"/>
                <a:gd name="T2" fmla="*/ 82550 w 94"/>
                <a:gd name="T3" fmla="*/ 12700 h 29"/>
                <a:gd name="T4" fmla="*/ 149225 w 94"/>
                <a:gd name="T5" fmla="*/ 33338 h 29"/>
                <a:gd name="T6" fmla="*/ 149225 w 94"/>
                <a:gd name="T7" fmla="*/ 46038 h 29"/>
                <a:gd name="T8" fmla="*/ 127000 w 94"/>
                <a:gd name="T9" fmla="*/ 46038 h 29"/>
                <a:gd name="T10" fmla="*/ 69850 w 94"/>
                <a:gd name="T11" fmla="*/ 25400 h 29"/>
                <a:gd name="T12" fmla="*/ 11113 w 94"/>
                <a:gd name="T13" fmla="*/ 0 h 29"/>
                <a:gd name="T14" fmla="*/ 0 w 94"/>
                <a:gd name="T15" fmla="*/ 0 h 29"/>
                <a:gd name="T16" fmla="*/ 0 1 256"/>
                <a:gd name="T17" fmla="*/ 0 1 256"/>
                <a:gd name="T18" fmla="*/ 0 1 256"/>
                <a:gd name="T19" fmla="*/ 0 1 256"/>
                <a:gd name="T20" fmla="*/ 0 1 256"/>
                <a:gd name="T21" fmla="*/ 0 1 256"/>
                <a:gd name="T22" fmla="*/ 0 1 256"/>
                <a:gd name="T23" fmla="*/ 0 1 256"/>
                <a:gd name="T24" fmla="*/ 0 w 94"/>
                <a:gd name="T25" fmla="*/ 0 h 29"/>
                <a:gd name="T26" fmla="*/ 0 w 94"/>
                <a:gd name="T27" fmla="*/ 0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29">
                  <a:moveTo>
                    <a:pt x="0" y="0"/>
                  </a:moveTo>
                  <a:lnTo>
                    <a:pt x="52" y="8"/>
                  </a:lnTo>
                  <a:lnTo>
                    <a:pt x="94" y="21"/>
                  </a:lnTo>
                  <a:lnTo>
                    <a:pt x="94" y="29"/>
                  </a:lnTo>
                  <a:lnTo>
                    <a:pt x="80" y="29"/>
                  </a:lnTo>
                  <a:lnTo>
                    <a:pt x="44" y="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6" name="フリーフォーム 45"/>
          <p:cNvSpPr>
            <a:spLocks/>
          </p:cNvSpPr>
          <p:nvPr/>
        </p:nvSpPr>
        <p:spPr bwMode="auto">
          <a:xfrm>
            <a:off x="5857884" y="5857892"/>
            <a:ext cx="245087" cy="231993"/>
          </a:xfrm>
          <a:custGeom>
            <a:avLst/>
            <a:gdLst>
              <a:gd name="T0" fmla="*/ 136525 w 151"/>
              <a:gd name="T1" fmla="*/ 0 h 144"/>
              <a:gd name="T2" fmla="*/ 79375 w 151"/>
              <a:gd name="T3" fmla="*/ 9525 h 144"/>
              <a:gd name="T4" fmla="*/ 44450 w 151"/>
              <a:gd name="T5" fmla="*/ 34925 h 144"/>
              <a:gd name="T6" fmla="*/ 0 w 151"/>
              <a:gd name="T7" fmla="*/ 104775 h 144"/>
              <a:gd name="T8" fmla="*/ 0 w 151"/>
              <a:gd name="T9" fmla="*/ 138113 h 144"/>
              <a:gd name="T10" fmla="*/ 57150 w 151"/>
              <a:gd name="T11" fmla="*/ 125413 h 144"/>
              <a:gd name="T12" fmla="*/ 44450 w 151"/>
              <a:gd name="T13" fmla="*/ 161925 h 144"/>
              <a:gd name="T14" fmla="*/ 20637 w 151"/>
              <a:gd name="T15" fmla="*/ 171450 h 144"/>
              <a:gd name="T16" fmla="*/ 57150 w 151"/>
              <a:gd name="T17" fmla="*/ 207963 h 144"/>
              <a:gd name="T18" fmla="*/ 103187 w 151"/>
              <a:gd name="T19" fmla="*/ 228600 h 144"/>
              <a:gd name="T20" fmla="*/ 149225 w 151"/>
              <a:gd name="T21" fmla="*/ 228600 h 144"/>
              <a:gd name="T22" fmla="*/ 182562 w 151"/>
              <a:gd name="T23" fmla="*/ 217488 h 144"/>
              <a:gd name="T24" fmla="*/ 239712 w 151"/>
              <a:gd name="T25" fmla="*/ 184150 h 144"/>
              <a:gd name="T26" fmla="*/ 239712 w 151"/>
              <a:gd name="T27" fmla="*/ 104775 h 144"/>
              <a:gd name="T28" fmla="*/ 219075 w 151"/>
              <a:gd name="T29" fmla="*/ 55563 h 144"/>
              <a:gd name="T30" fmla="*/ 182562 w 151"/>
              <a:gd name="T31" fmla="*/ 34925 h 144"/>
              <a:gd name="T32" fmla="*/ 149225 w 151"/>
              <a:gd name="T33" fmla="*/ 0 h 144"/>
              <a:gd name="T34" fmla="*/ 136525 w 151"/>
              <a:gd name="T35" fmla="*/ 0 h 144"/>
              <a:gd name="T36" fmla="*/ 136525 w 151"/>
              <a:gd name="T37" fmla="*/ 104775 h 144"/>
              <a:gd name="T38" fmla="*/ 123825 w 151"/>
              <a:gd name="T39" fmla="*/ 112713 h 144"/>
              <a:gd name="T40" fmla="*/ 79375 w 151"/>
              <a:gd name="T41" fmla="*/ 104775 h 144"/>
              <a:gd name="T42" fmla="*/ 57150 w 151"/>
              <a:gd name="T43" fmla="*/ 92075 h 144"/>
              <a:gd name="T44" fmla="*/ 66675 w 151"/>
              <a:gd name="T45" fmla="*/ 46038 h 144"/>
              <a:gd name="T46" fmla="*/ 115887 w 151"/>
              <a:gd name="T47" fmla="*/ 34925 h 144"/>
              <a:gd name="T48" fmla="*/ 136525 w 151"/>
              <a:gd name="T49" fmla="*/ 46038 h 144"/>
              <a:gd name="T50" fmla="*/ 136525 w 151"/>
              <a:gd name="T51" fmla="*/ 79375 h 144"/>
              <a:gd name="T52" fmla="*/ 136525 w 151"/>
              <a:gd name="T53" fmla="*/ 104775 h 144"/>
              <a:gd name="T54" fmla="*/ 136525 w 151"/>
              <a:gd name="T55" fmla="*/ 0 h 144"/>
              <a:gd name="T56" fmla="*/ 149225 w 151"/>
              <a:gd name="T57" fmla="*/ 195263 h 144"/>
              <a:gd name="T58" fmla="*/ 195262 w 151"/>
              <a:gd name="T59" fmla="*/ 195263 h 144"/>
              <a:gd name="T60" fmla="*/ 169862 w 151"/>
              <a:gd name="T61" fmla="*/ 207963 h 144"/>
              <a:gd name="T62" fmla="*/ 149225 w 151"/>
              <a:gd name="T63" fmla="*/ 195263 h 144"/>
              <a:gd name="T64" fmla="*/ 136525 w 151"/>
              <a:gd name="T65" fmla="*/ 0 h 144"/>
              <a:gd name="T66" fmla="*/ 0 1 256"/>
              <a:gd name="T67" fmla="*/ 0 1 256"/>
              <a:gd name="T68" fmla="*/ 0 1 256"/>
              <a:gd name="T69" fmla="*/ 0 1 256"/>
              <a:gd name="T70" fmla="*/ 0 1 256"/>
              <a:gd name="T71" fmla="*/ 0 1 256"/>
              <a:gd name="T72" fmla="*/ 0 1 256"/>
              <a:gd name="T73" fmla="*/ 0 1 256"/>
              <a:gd name="T74" fmla="*/ 0 1 256"/>
              <a:gd name="T75" fmla="*/ 0 1 256"/>
              <a:gd name="T76" fmla="*/ 0 1 256"/>
              <a:gd name="T77" fmla="*/ 0 1 256"/>
              <a:gd name="T78" fmla="*/ 0 1 256"/>
              <a:gd name="T79" fmla="*/ 0 1 256"/>
              <a:gd name="T80" fmla="*/ 0 1 256"/>
              <a:gd name="T81" fmla="*/ 0 1 256"/>
              <a:gd name="T82" fmla="*/ 0 1 256"/>
              <a:gd name="T83" fmla="*/ 0 1 256"/>
              <a:gd name="T84" fmla="*/ 0 1 256"/>
              <a:gd name="T85" fmla="*/ 0 1 256"/>
              <a:gd name="T86" fmla="*/ 0 1 256"/>
              <a:gd name="T87" fmla="*/ 0 1 256"/>
              <a:gd name="T88" fmla="*/ 0 1 256"/>
              <a:gd name="T89" fmla="*/ 0 1 256"/>
              <a:gd name="T90" fmla="*/ 0 1 256"/>
              <a:gd name="T91" fmla="*/ 0 1 256"/>
              <a:gd name="T92" fmla="*/ 0 1 256"/>
              <a:gd name="T93" fmla="*/ 0 1 256"/>
              <a:gd name="T94" fmla="*/ 0 1 256"/>
              <a:gd name="T95" fmla="*/ 0 1 256"/>
              <a:gd name="T96" fmla="*/ 0 1 256"/>
              <a:gd name="T97" fmla="*/ 0 1 256"/>
              <a:gd name="T98" fmla="*/ 0 1 256"/>
              <a:gd name="T99" fmla="*/ 0 w 151"/>
              <a:gd name="T100" fmla="*/ 0 h 144"/>
              <a:gd name="T101" fmla="*/ 0 w 151"/>
              <a:gd name="T102" fmla="*/ 0 h 14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1" h="144">
                <a:moveTo>
                  <a:pt x="86" y="0"/>
                </a:moveTo>
                <a:lnTo>
                  <a:pt x="50" y="6"/>
                </a:lnTo>
                <a:lnTo>
                  <a:pt x="28" y="22"/>
                </a:lnTo>
                <a:lnTo>
                  <a:pt x="0" y="66"/>
                </a:lnTo>
                <a:lnTo>
                  <a:pt x="0" y="87"/>
                </a:lnTo>
                <a:lnTo>
                  <a:pt x="36" y="79"/>
                </a:lnTo>
                <a:lnTo>
                  <a:pt x="28" y="102"/>
                </a:lnTo>
                <a:lnTo>
                  <a:pt x="13" y="108"/>
                </a:lnTo>
                <a:lnTo>
                  <a:pt x="36" y="131"/>
                </a:lnTo>
                <a:lnTo>
                  <a:pt x="65" y="144"/>
                </a:lnTo>
                <a:lnTo>
                  <a:pt x="94" y="144"/>
                </a:lnTo>
                <a:lnTo>
                  <a:pt x="115" y="137"/>
                </a:lnTo>
                <a:lnTo>
                  <a:pt x="151" y="116"/>
                </a:lnTo>
                <a:lnTo>
                  <a:pt x="151" y="66"/>
                </a:lnTo>
                <a:lnTo>
                  <a:pt x="138" y="35"/>
                </a:lnTo>
                <a:lnTo>
                  <a:pt x="115" y="22"/>
                </a:lnTo>
                <a:lnTo>
                  <a:pt x="94" y="0"/>
                </a:lnTo>
                <a:lnTo>
                  <a:pt x="86" y="0"/>
                </a:lnTo>
                <a:lnTo>
                  <a:pt x="86" y="66"/>
                </a:lnTo>
                <a:lnTo>
                  <a:pt x="78" y="71"/>
                </a:lnTo>
                <a:lnTo>
                  <a:pt x="50" y="66"/>
                </a:lnTo>
                <a:lnTo>
                  <a:pt x="36" y="58"/>
                </a:lnTo>
                <a:lnTo>
                  <a:pt x="42" y="29"/>
                </a:lnTo>
                <a:lnTo>
                  <a:pt x="73" y="22"/>
                </a:lnTo>
                <a:lnTo>
                  <a:pt x="86" y="29"/>
                </a:lnTo>
                <a:lnTo>
                  <a:pt x="86" y="50"/>
                </a:lnTo>
                <a:lnTo>
                  <a:pt x="86" y="66"/>
                </a:lnTo>
                <a:lnTo>
                  <a:pt x="86" y="0"/>
                </a:lnTo>
                <a:lnTo>
                  <a:pt x="94" y="123"/>
                </a:lnTo>
                <a:lnTo>
                  <a:pt x="123" y="123"/>
                </a:lnTo>
                <a:lnTo>
                  <a:pt x="107" y="131"/>
                </a:lnTo>
                <a:lnTo>
                  <a:pt x="94" y="123"/>
                </a:lnTo>
                <a:lnTo>
                  <a:pt x="86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ja-JP" altLang="en-US" kern="1200">
              <a:solidFill>
                <a:srgbClr val="FF0000">
                  <a:alpha val="100000"/>
                </a:srgb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28596" y="1600201"/>
            <a:ext cx="4038600" cy="468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68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A217C9D-CC35-0845-B15B-8C6657BCB2B3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928678"/>
            <a:ext cx="8229600" cy="571496"/>
          </a:xfrm>
        </p:spPr>
        <p:txBody>
          <a:bodyPr/>
          <a:lstStyle>
            <a:lvl1pPr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418308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418308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EC7955A-EDA0-5A4F-B3AD-1F90D5E241DF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571744"/>
            <a:ext cx="8229600" cy="1143000"/>
          </a:xfrm>
        </p:spPr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E0351454-9269-E440-8205-681D2C7AA102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0E16AF7-B36C-B646-8F11-36A9C1CF5F01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1737" y="719158"/>
            <a:ext cx="325754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14786" y="719158"/>
            <a:ext cx="4757742" cy="57102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61737" y="1928804"/>
            <a:ext cx="3258000" cy="450059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14991F1-70F3-434C-A018-EA40EB14DBF3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1"/>
          </p:nvPr>
        </p:nvSpPr>
        <p:spPr>
          <a:xfrm>
            <a:off x="2199599" y="0"/>
            <a:ext cx="45000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0472" y="4917323"/>
            <a:ext cx="7774866" cy="42862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571472" y="623834"/>
            <a:ext cx="5486400" cy="4114800"/>
          </a:xfrm>
          <a:prstGeom prst="rect">
            <a:avLst/>
          </a:prstGeom>
          <a:noFill/>
          <a:ln w="241300" cmpd="thinThick">
            <a:solidFill>
              <a:schemeClr val="bg1"/>
            </a:solidFill>
            <a:prstDash val="solid"/>
            <a:miter lim="800000"/>
          </a:ln>
          <a:effectLst>
            <a:glow rad="101600">
              <a:schemeClr val="tx2">
                <a:alpha val="60000"/>
              </a:schemeClr>
            </a:glow>
          </a:effectLst>
          <a:scene3d>
            <a:camera prst="perspectiveFront"/>
            <a:lightRig rig="threePt" dir="t"/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28596" y="5429264"/>
            <a:ext cx="7786742" cy="100013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1347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E6AA3C5D-6871-1042-98B1-D587947183FE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日付プレースホルダ 20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2133600" cy="360000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3"/>
          </p:nvPr>
        </p:nvSpPr>
        <p:spPr>
          <a:xfrm>
            <a:off x="2198578" y="1"/>
            <a:ext cx="4500594" cy="361347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1" name="スライド番号プレースホルダ 30"/>
          <p:cNvSpPr>
            <a:spLocks noGrp="1"/>
          </p:cNvSpPr>
          <p:nvPr>
            <p:ph type="sldNum" sz="quarter" idx="4"/>
          </p:nvPr>
        </p:nvSpPr>
        <p:spPr>
          <a:xfrm>
            <a:off x="7715272" y="0"/>
            <a:ext cx="1428728" cy="360000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176C5B9-6D9B-6C4B-A94D-D1B350F5AEA3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grpSp>
        <p:nvGrpSpPr>
          <p:cNvPr id="2" name="図形グループ 1"/>
          <p:cNvGrpSpPr>
            <a:grpSpLocks/>
          </p:cNvGrpSpPr>
          <p:nvPr/>
        </p:nvGrpSpPr>
        <p:grpSpPr bwMode="auto">
          <a:xfrm>
            <a:off x="-27819" y="-13"/>
            <a:ext cx="9171027" cy="6856554"/>
            <a:chOff x="2074" y="1608"/>
            <a:chExt cx="1603" cy="1129"/>
          </a:xfrm>
        </p:grpSpPr>
        <p:sp>
          <p:nvSpPr>
            <p:cNvPr id="18" name="フリーフォーム 17"/>
            <p:cNvSpPr>
              <a:spLocks/>
            </p:cNvSpPr>
            <p:nvPr userDrawn="1"/>
          </p:nvSpPr>
          <p:spPr bwMode="auto">
            <a:xfrm>
              <a:off x="2074" y="2433"/>
              <a:ext cx="991" cy="300"/>
            </a:xfrm>
            <a:custGeom>
              <a:avLst/>
              <a:gdLst>
                <a:gd name="T0" fmla="*/ 0 w 991"/>
                <a:gd name="T1" fmla="*/ 0 h 300"/>
                <a:gd name="T2" fmla="*/ 15 w 991"/>
                <a:gd name="T3" fmla="*/ 14 h 300"/>
                <a:gd name="T4" fmla="*/ 32 w 991"/>
                <a:gd name="T5" fmla="*/ 33 h 300"/>
                <a:gd name="T6" fmla="*/ 57 w 991"/>
                <a:gd name="T7" fmla="*/ 54 h 300"/>
                <a:gd name="T8" fmla="*/ 92 w 991"/>
                <a:gd name="T9" fmla="*/ 79 h 300"/>
                <a:gd name="T10" fmla="*/ 132 w 991"/>
                <a:gd name="T11" fmla="*/ 106 h 300"/>
                <a:gd name="T12" fmla="*/ 182 w 991"/>
                <a:gd name="T13" fmla="*/ 133 h 300"/>
                <a:gd name="T14" fmla="*/ 236 w 991"/>
                <a:gd name="T15" fmla="*/ 163 h 300"/>
                <a:gd name="T16" fmla="*/ 301 w 991"/>
                <a:gd name="T17" fmla="*/ 192 h 300"/>
                <a:gd name="T18" fmla="*/ 374 w 991"/>
                <a:gd name="T19" fmla="*/ 219 h 300"/>
                <a:gd name="T20" fmla="*/ 457 w 991"/>
                <a:gd name="T21" fmla="*/ 244 h 300"/>
                <a:gd name="T22" fmla="*/ 501 w 991"/>
                <a:gd name="T23" fmla="*/ 255 h 300"/>
                <a:gd name="T24" fmla="*/ 545 w 991"/>
                <a:gd name="T25" fmla="*/ 267 h 300"/>
                <a:gd name="T26" fmla="*/ 595 w 991"/>
                <a:gd name="T27" fmla="*/ 275 h 300"/>
                <a:gd name="T28" fmla="*/ 647 w 991"/>
                <a:gd name="T29" fmla="*/ 282 h 300"/>
                <a:gd name="T30" fmla="*/ 699 w 991"/>
                <a:gd name="T31" fmla="*/ 290 h 300"/>
                <a:gd name="T32" fmla="*/ 752 w 991"/>
                <a:gd name="T33" fmla="*/ 294 h 300"/>
                <a:gd name="T34" fmla="*/ 810 w 991"/>
                <a:gd name="T35" fmla="*/ 298 h 300"/>
                <a:gd name="T36" fmla="*/ 868 w 991"/>
                <a:gd name="T37" fmla="*/ 300 h 300"/>
                <a:gd name="T38" fmla="*/ 927 w 991"/>
                <a:gd name="T39" fmla="*/ 298 h 300"/>
                <a:gd name="T40" fmla="*/ 991 w 991"/>
                <a:gd name="T41" fmla="*/ 296 h 300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1 256"/>
                <a:gd name="T49" fmla="*/ 0 1 256"/>
                <a:gd name="T50" fmla="*/ 0 1 256"/>
                <a:gd name="T51" fmla="*/ 0 1 256"/>
                <a:gd name="T52" fmla="*/ 0 1 256"/>
                <a:gd name="T53" fmla="*/ 0 1 256"/>
                <a:gd name="T54" fmla="*/ 0 1 256"/>
                <a:gd name="T55" fmla="*/ 0 1 256"/>
                <a:gd name="T56" fmla="*/ 0 1 256"/>
                <a:gd name="T57" fmla="*/ 0 1 256"/>
                <a:gd name="T58" fmla="*/ 0 1 256"/>
                <a:gd name="T59" fmla="*/ 0 1 256"/>
                <a:gd name="T60" fmla="*/ 0 1 256"/>
                <a:gd name="T61" fmla="*/ 0 1 256"/>
                <a:gd name="T62" fmla="*/ 0 1 256"/>
                <a:gd name="T63" fmla="*/ 0 w 991"/>
                <a:gd name="T64" fmla="*/ 0 h 300"/>
                <a:gd name="T65" fmla="*/ 0 w 991"/>
                <a:gd name="T66" fmla="*/ 0 h 30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91" h="300">
                  <a:moveTo>
                    <a:pt x="0" y="0"/>
                  </a:moveTo>
                  <a:lnTo>
                    <a:pt x="15" y="14"/>
                  </a:lnTo>
                  <a:lnTo>
                    <a:pt x="32" y="33"/>
                  </a:lnTo>
                  <a:lnTo>
                    <a:pt x="57" y="54"/>
                  </a:lnTo>
                  <a:lnTo>
                    <a:pt x="92" y="79"/>
                  </a:lnTo>
                  <a:lnTo>
                    <a:pt x="132" y="106"/>
                  </a:lnTo>
                  <a:lnTo>
                    <a:pt x="182" y="133"/>
                  </a:lnTo>
                  <a:lnTo>
                    <a:pt x="236" y="163"/>
                  </a:lnTo>
                  <a:lnTo>
                    <a:pt x="301" y="192"/>
                  </a:lnTo>
                  <a:lnTo>
                    <a:pt x="374" y="219"/>
                  </a:lnTo>
                  <a:lnTo>
                    <a:pt x="457" y="244"/>
                  </a:lnTo>
                  <a:lnTo>
                    <a:pt x="501" y="255"/>
                  </a:lnTo>
                  <a:lnTo>
                    <a:pt x="545" y="267"/>
                  </a:lnTo>
                  <a:lnTo>
                    <a:pt x="595" y="275"/>
                  </a:lnTo>
                  <a:lnTo>
                    <a:pt x="647" y="282"/>
                  </a:lnTo>
                  <a:lnTo>
                    <a:pt x="699" y="290"/>
                  </a:lnTo>
                  <a:lnTo>
                    <a:pt x="752" y="294"/>
                  </a:lnTo>
                  <a:lnTo>
                    <a:pt x="810" y="298"/>
                  </a:lnTo>
                  <a:lnTo>
                    <a:pt x="868" y="300"/>
                  </a:lnTo>
                  <a:lnTo>
                    <a:pt x="927" y="298"/>
                  </a:lnTo>
                  <a:lnTo>
                    <a:pt x="991" y="296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フリーフォーム 18"/>
            <p:cNvSpPr>
              <a:spLocks/>
            </p:cNvSpPr>
            <p:nvPr userDrawn="1"/>
          </p:nvSpPr>
          <p:spPr bwMode="auto">
            <a:xfrm>
              <a:off x="2915" y="1608"/>
              <a:ext cx="683" cy="1129"/>
            </a:xfrm>
            <a:custGeom>
              <a:avLst/>
              <a:gdLst>
                <a:gd name="T0" fmla="*/ 0 w 539"/>
                <a:gd name="T1" fmla="*/ 1129 h 1129"/>
                <a:gd name="T2" fmla="*/ 42 w 539"/>
                <a:gd name="T3" fmla="*/ 1125 h 1129"/>
                <a:gd name="T4" fmla="*/ 132 w 539"/>
                <a:gd name="T5" fmla="*/ 1115 h 1129"/>
                <a:gd name="T6" fmla="*/ 188 w 539"/>
                <a:gd name="T7" fmla="*/ 1106 h 1129"/>
                <a:gd name="T8" fmla="*/ 241 w 539"/>
                <a:gd name="T9" fmla="*/ 1094 h 1129"/>
                <a:gd name="T10" fmla="*/ 289 w 539"/>
                <a:gd name="T11" fmla="*/ 1079 h 1129"/>
                <a:gd name="T12" fmla="*/ 311 w 539"/>
                <a:gd name="T13" fmla="*/ 1071 h 1129"/>
                <a:gd name="T14" fmla="*/ 328 w 539"/>
                <a:gd name="T15" fmla="*/ 1062 h 1129"/>
                <a:gd name="T16" fmla="*/ 339 w 539"/>
                <a:gd name="T17" fmla="*/ 1056 h 1129"/>
                <a:gd name="T18" fmla="*/ 351 w 539"/>
                <a:gd name="T19" fmla="*/ 1048 h 1129"/>
                <a:gd name="T20" fmla="*/ 366 w 539"/>
                <a:gd name="T21" fmla="*/ 1037 h 1129"/>
                <a:gd name="T22" fmla="*/ 385 w 539"/>
                <a:gd name="T23" fmla="*/ 1019 h 1129"/>
                <a:gd name="T24" fmla="*/ 405 w 539"/>
                <a:gd name="T25" fmla="*/ 998 h 1129"/>
                <a:gd name="T26" fmla="*/ 426 w 539"/>
                <a:gd name="T27" fmla="*/ 969 h 1129"/>
                <a:gd name="T28" fmla="*/ 449 w 539"/>
                <a:gd name="T29" fmla="*/ 939 h 1129"/>
                <a:gd name="T30" fmla="*/ 470 w 539"/>
                <a:gd name="T31" fmla="*/ 898 h 1129"/>
                <a:gd name="T32" fmla="*/ 489 w 539"/>
                <a:gd name="T33" fmla="*/ 848 h 1129"/>
                <a:gd name="T34" fmla="*/ 506 w 539"/>
                <a:gd name="T35" fmla="*/ 793 h 1129"/>
                <a:gd name="T36" fmla="*/ 520 w 539"/>
                <a:gd name="T37" fmla="*/ 727 h 1129"/>
                <a:gd name="T38" fmla="*/ 531 w 539"/>
                <a:gd name="T39" fmla="*/ 655 h 1129"/>
                <a:gd name="T40" fmla="*/ 537 w 539"/>
                <a:gd name="T41" fmla="*/ 572 h 1129"/>
                <a:gd name="T42" fmla="*/ 539 w 539"/>
                <a:gd name="T43" fmla="*/ 530 h 1129"/>
                <a:gd name="T44" fmla="*/ 537 w 539"/>
                <a:gd name="T45" fmla="*/ 482 h 1129"/>
                <a:gd name="T46" fmla="*/ 535 w 539"/>
                <a:gd name="T47" fmla="*/ 432 h 1129"/>
                <a:gd name="T48" fmla="*/ 533 w 539"/>
                <a:gd name="T49" fmla="*/ 378 h 1129"/>
                <a:gd name="T50" fmla="*/ 531 w 539"/>
                <a:gd name="T51" fmla="*/ 357 h 1129"/>
                <a:gd name="T52" fmla="*/ 524 w 539"/>
                <a:gd name="T53" fmla="*/ 286 h 1129"/>
                <a:gd name="T54" fmla="*/ 516 w 539"/>
                <a:gd name="T55" fmla="*/ 232 h 1129"/>
                <a:gd name="T56" fmla="*/ 503 w 539"/>
                <a:gd name="T57" fmla="*/ 169 h 1129"/>
                <a:gd name="T58" fmla="*/ 487 w 539"/>
                <a:gd name="T59" fmla="*/ 90 h 1129"/>
                <a:gd name="T60" fmla="*/ 466 w 539"/>
                <a:gd name="T61" fmla="*/ 0 h 1129"/>
                <a:gd name="T62" fmla="*/ 0 1 256"/>
                <a:gd name="T63" fmla="*/ 0 1 256"/>
                <a:gd name="T64" fmla="*/ 0 1 256"/>
                <a:gd name="T65" fmla="*/ 0 1 256"/>
                <a:gd name="T66" fmla="*/ 0 1 256"/>
                <a:gd name="T67" fmla="*/ 0 1 256"/>
                <a:gd name="T68" fmla="*/ 0 1 256"/>
                <a:gd name="T69" fmla="*/ 0 1 256"/>
                <a:gd name="T70" fmla="*/ 0 1 256"/>
                <a:gd name="T71" fmla="*/ 0 1 256"/>
                <a:gd name="T72" fmla="*/ 0 1 256"/>
                <a:gd name="T73" fmla="*/ 0 1 256"/>
                <a:gd name="T74" fmla="*/ 0 1 256"/>
                <a:gd name="T75" fmla="*/ 0 1 256"/>
                <a:gd name="T76" fmla="*/ 0 1 256"/>
                <a:gd name="T77" fmla="*/ 0 1 256"/>
                <a:gd name="T78" fmla="*/ 0 1 256"/>
                <a:gd name="T79" fmla="*/ 0 1 256"/>
                <a:gd name="T80" fmla="*/ 0 1 256"/>
                <a:gd name="T81" fmla="*/ 0 1 256"/>
                <a:gd name="T82" fmla="*/ 0 1 256"/>
                <a:gd name="T83" fmla="*/ 0 1 256"/>
                <a:gd name="T84" fmla="*/ 0 1 256"/>
                <a:gd name="T85" fmla="*/ 0 1 256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w 539"/>
                <a:gd name="T94" fmla="*/ 0 h 1129"/>
                <a:gd name="T95" fmla="*/ 0 w 539"/>
                <a:gd name="T96" fmla="*/ 0 h 112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39" h="1129">
                  <a:moveTo>
                    <a:pt x="0" y="1129"/>
                  </a:moveTo>
                  <a:lnTo>
                    <a:pt x="42" y="1125"/>
                  </a:lnTo>
                  <a:lnTo>
                    <a:pt x="132" y="1115"/>
                  </a:lnTo>
                  <a:lnTo>
                    <a:pt x="188" y="1106"/>
                  </a:lnTo>
                  <a:lnTo>
                    <a:pt x="241" y="1094"/>
                  </a:lnTo>
                  <a:lnTo>
                    <a:pt x="289" y="1079"/>
                  </a:lnTo>
                  <a:lnTo>
                    <a:pt x="311" y="1071"/>
                  </a:lnTo>
                  <a:lnTo>
                    <a:pt x="328" y="1062"/>
                  </a:lnTo>
                  <a:lnTo>
                    <a:pt x="339" y="1056"/>
                  </a:lnTo>
                  <a:lnTo>
                    <a:pt x="351" y="1048"/>
                  </a:lnTo>
                  <a:lnTo>
                    <a:pt x="366" y="1037"/>
                  </a:lnTo>
                  <a:lnTo>
                    <a:pt x="385" y="1019"/>
                  </a:lnTo>
                  <a:lnTo>
                    <a:pt x="405" y="998"/>
                  </a:lnTo>
                  <a:lnTo>
                    <a:pt x="426" y="969"/>
                  </a:lnTo>
                  <a:lnTo>
                    <a:pt x="449" y="939"/>
                  </a:lnTo>
                  <a:lnTo>
                    <a:pt x="470" y="898"/>
                  </a:lnTo>
                  <a:lnTo>
                    <a:pt x="489" y="848"/>
                  </a:lnTo>
                  <a:lnTo>
                    <a:pt x="506" y="793"/>
                  </a:lnTo>
                  <a:lnTo>
                    <a:pt x="520" y="727"/>
                  </a:lnTo>
                  <a:lnTo>
                    <a:pt x="531" y="655"/>
                  </a:lnTo>
                  <a:lnTo>
                    <a:pt x="537" y="572"/>
                  </a:lnTo>
                  <a:lnTo>
                    <a:pt x="539" y="530"/>
                  </a:lnTo>
                  <a:lnTo>
                    <a:pt x="537" y="482"/>
                  </a:lnTo>
                  <a:lnTo>
                    <a:pt x="535" y="432"/>
                  </a:lnTo>
                  <a:lnTo>
                    <a:pt x="533" y="378"/>
                  </a:lnTo>
                  <a:lnTo>
                    <a:pt x="531" y="357"/>
                  </a:lnTo>
                  <a:lnTo>
                    <a:pt x="524" y="286"/>
                  </a:lnTo>
                  <a:lnTo>
                    <a:pt x="516" y="232"/>
                  </a:lnTo>
                  <a:lnTo>
                    <a:pt x="503" y="169"/>
                  </a:lnTo>
                  <a:lnTo>
                    <a:pt x="487" y="90"/>
                  </a:lnTo>
                  <a:lnTo>
                    <a:pt x="466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フリーフォーム 19"/>
            <p:cNvSpPr>
              <a:spLocks/>
            </p:cNvSpPr>
            <p:nvPr userDrawn="1"/>
          </p:nvSpPr>
          <p:spPr bwMode="auto">
            <a:xfrm>
              <a:off x="2079" y="1608"/>
              <a:ext cx="1596" cy="1066"/>
            </a:xfrm>
            <a:custGeom>
              <a:avLst/>
              <a:gdLst>
                <a:gd name="T0" fmla="*/ 0 w 1607"/>
                <a:gd name="T1" fmla="*/ 929 h 1085"/>
                <a:gd name="T2" fmla="*/ 40 w 1607"/>
                <a:gd name="T3" fmla="*/ 941 h 1085"/>
                <a:gd name="T4" fmla="*/ 148 w 1607"/>
                <a:gd name="T5" fmla="*/ 966 h 1085"/>
                <a:gd name="T6" fmla="*/ 305 w 1607"/>
                <a:gd name="T7" fmla="*/ 1000 h 1085"/>
                <a:gd name="T8" fmla="*/ 399 w 1607"/>
                <a:gd name="T9" fmla="*/ 1019 h 1085"/>
                <a:gd name="T10" fmla="*/ 501 w 1607"/>
                <a:gd name="T11" fmla="*/ 1037 h 1085"/>
                <a:gd name="T12" fmla="*/ 608 w 1607"/>
                <a:gd name="T13" fmla="*/ 1052 h 1085"/>
                <a:gd name="T14" fmla="*/ 718 w 1607"/>
                <a:gd name="T15" fmla="*/ 1067 h 1085"/>
                <a:gd name="T16" fmla="*/ 827 w 1607"/>
                <a:gd name="T17" fmla="*/ 1077 h 1085"/>
                <a:gd name="T18" fmla="*/ 937 w 1607"/>
                <a:gd name="T19" fmla="*/ 1083 h 1085"/>
                <a:gd name="T20" fmla="*/ 991 w 1607"/>
                <a:gd name="T21" fmla="*/ 1085 h 1085"/>
                <a:gd name="T22" fmla="*/ 1044 w 1607"/>
                <a:gd name="T23" fmla="*/ 1085 h 1085"/>
                <a:gd name="T24" fmla="*/ 1096 w 1607"/>
                <a:gd name="T25" fmla="*/ 1083 h 1085"/>
                <a:gd name="T26" fmla="*/ 1146 w 1607"/>
                <a:gd name="T27" fmla="*/ 1079 h 1085"/>
                <a:gd name="T28" fmla="*/ 1194 w 1607"/>
                <a:gd name="T29" fmla="*/ 1073 h 1085"/>
                <a:gd name="T30" fmla="*/ 1240 w 1607"/>
                <a:gd name="T31" fmla="*/ 1065 h 1085"/>
                <a:gd name="T32" fmla="*/ 1284 w 1607"/>
                <a:gd name="T33" fmla="*/ 1058 h 1085"/>
                <a:gd name="T34" fmla="*/ 1327 w 1607"/>
                <a:gd name="T35" fmla="*/ 1046 h 1085"/>
                <a:gd name="T36" fmla="*/ 1338 w 1607"/>
                <a:gd name="T37" fmla="*/ 1042 h 1085"/>
                <a:gd name="T38" fmla="*/ 1371 w 1607"/>
                <a:gd name="T39" fmla="*/ 1031 h 1085"/>
                <a:gd name="T40" fmla="*/ 1392 w 1607"/>
                <a:gd name="T41" fmla="*/ 1019 h 1085"/>
                <a:gd name="T42" fmla="*/ 1415 w 1607"/>
                <a:gd name="T43" fmla="*/ 1008 h 1085"/>
                <a:gd name="T44" fmla="*/ 1444 w 1607"/>
                <a:gd name="T45" fmla="*/ 990 h 1085"/>
                <a:gd name="T46" fmla="*/ 1469 w 1607"/>
                <a:gd name="T47" fmla="*/ 971 h 1085"/>
                <a:gd name="T48" fmla="*/ 1496 w 1607"/>
                <a:gd name="T49" fmla="*/ 950 h 1085"/>
                <a:gd name="T50" fmla="*/ 1520 w 1607"/>
                <a:gd name="T51" fmla="*/ 923 h 1085"/>
                <a:gd name="T52" fmla="*/ 1544 w 1607"/>
                <a:gd name="T53" fmla="*/ 893 h 1085"/>
                <a:gd name="T54" fmla="*/ 1565 w 1607"/>
                <a:gd name="T55" fmla="*/ 854 h 1085"/>
                <a:gd name="T56" fmla="*/ 1582 w 1607"/>
                <a:gd name="T57" fmla="*/ 814 h 1085"/>
                <a:gd name="T58" fmla="*/ 1590 w 1607"/>
                <a:gd name="T59" fmla="*/ 791 h 1085"/>
                <a:gd name="T60" fmla="*/ 1595 w 1607"/>
                <a:gd name="T61" fmla="*/ 768 h 1085"/>
                <a:gd name="T62" fmla="*/ 1601 w 1607"/>
                <a:gd name="T63" fmla="*/ 743 h 1085"/>
                <a:gd name="T64" fmla="*/ 1605 w 1607"/>
                <a:gd name="T65" fmla="*/ 716 h 1085"/>
                <a:gd name="T66" fmla="*/ 1607 w 1607"/>
                <a:gd name="T67" fmla="*/ 689 h 1085"/>
                <a:gd name="T68" fmla="*/ 1607 w 1607"/>
                <a:gd name="T69" fmla="*/ 660 h 1085"/>
                <a:gd name="T70" fmla="*/ 1607 w 1607"/>
                <a:gd name="T71" fmla="*/ 643 h 1085"/>
                <a:gd name="T72" fmla="*/ 1607 w 1607"/>
                <a:gd name="T73" fmla="*/ 599 h 1085"/>
                <a:gd name="T74" fmla="*/ 1599 w 1607"/>
                <a:gd name="T75" fmla="*/ 530 h 1085"/>
                <a:gd name="T76" fmla="*/ 1593 w 1607"/>
                <a:gd name="T77" fmla="*/ 487 h 1085"/>
                <a:gd name="T78" fmla="*/ 1586 w 1607"/>
                <a:gd name="T79" fmla="*/ 441 h 1085"/>
                <a:gd name="T80" fmla="*/ 1574 w 1607"/>
                <a:gd name="T81" fmla="*/ 391 h 1085"/>
                <a:gd name="T82" fmla="*/ 1559 w 1607"/>
                <a:gd name="T83" fmla="*/ 340 h 1085"/>
                <a:gd name="T84" fmla="*/ 1542 w 1607"/>
                <a:gd name="T85" fmla="*/ 282 h 1085"/>
                <a:gd name="T86" fmla="*/ 1519 w 1607"/>
                <a:gd name="T87" fmla="*/ 226 h 1085"/>
                <a:gd name="T88" fmla="*/ 1492 w 1607"/>
                <a:gd name="T89" fmla="*/ 171 h 1085"/>
                <a:gd name="T90" fmla="*/ 1461 w 1607"/>
                <a:gd name="T91" fmla="*/ 113 h 1085"/>
                <a:gd name="T92" fmla="*/ 1424 w 1607"/>
                <a:gd name="T93" fmla="*/ 56 h 1085"/>
                <a:gd name="T94" fmla="*/ 1378 w 1607"/>
                <a:gd name="T95" fmla="*/ 0 h 1085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1607"/>
                <a:gd name="T145" fmla="*/ 0 h 1085"/>
                <a:gd name="T146" fmla="*/ 0 w 1607"/>
                <a:gd name="T147" fmla="*/ 0 h 108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07" h="1085">
                  <a:moveTo>
                    <a:pt x="0" y="929"/>
                  </a:moveTo>
                  <a:lnTo>
                    <a:pt x="40" y="941"/>
                  </a:lnTo>
                  <a:lnTo>
                    <a:pt x="148" y="966"/>
                  </a:lnTo>
                  <a:lnTo>
                    <a:pt x="305" y="1000"/>
                  </a:lnTo>
                  <a:lnTo>
                    <a:pt x="399" y="1019"/>
                  </a:lnTo>
                  <a:lnTo>
                    <a:pt x="501" y="1037"/>
                  </a:lnTo>
                  <a:lnTo>
                    <a:pt x="608" y="1052"/>
                  </a:lnTo>
                  <a:lnTo>
                    <a:pt x="718" y="1067"/>
                  </a:lnTo>
                  <a:lnTo>
                    <a:pt x="827" y="1077"/>
                  </a:lnTo>
                  <a:lnTo>
                    <a:pt x="937" y="1083"/>
                  </a:lnTo>
                  <a:lnTo>
                    <a:pt x="991" y="1085"/>
                  </a:lnTo>
                  <a:lnTo>
                    <a:pt x="1044" y="1085"/>
                  </a:lnTo>
                  <a:lnTo>
                    <a:pt x="1096" y="1083"/>
                  </a:lnTo>
                  <a:lnTo>
                    <a:pt x="1146" y="1079"/>
                  </a:lnTo>
                  <a:lnTo>
                    <a:pt x="1194" y="1073"/>
                  </a:lnTo>
                  <a:lnTo>
                    <a:pt x="1240" y="1065"/>
                  </a:lnTo>
                  <a:lnTo>
                    <a:pt x="1284" y="1058"/>
                  </a:lnTo>
                  <a:lnTo>
                    <a:pt x="1327" y="1046"/>
                  </a:lnTo>
                  <a:lnTo>
                    <a:pt x="1338" y="1042"/>
                  </a:lnTo>
                  <a:lnTo>
                    <a:pt x="1371" y="1031"/>
                  </a:lnTo>
                  <a:lnTo>
                    <a:pt x="1392" y="1019"/>
                  </a:lnTo>
                  <a:lnTo>
                    <a:pt x="1415" y="1008"/>
                  </a:lnTo>
                  <a:lnTo>
                    <a:pt x="1444" y="990"/>
                  </a:lnTo>
                  <a:lnTo>
                    <a:pt x="1469" y="971"/>
                  </a:lnTo>
                  <a:lnTo>
                    <a:pt x="1496" y="950"/>
                  </a:lnTo>
                  <a:lnTo>
                    <a:pt x="1520" y="923"/>
                  </a:lnTo>
                  <a:lnTo>
                    <a:pt x="1544" y="893"/>
                  </a:lnTo>
                  <a:lnTo>
                    <a:pt x="1565" y="854"/>
                  </a:lnTo>
                  <a:lnTo>
                    <a:pt x="1582" y="814"/>
                  </a:lnTo>
                  <a:lnTo>
                    <a:pt x="1590" y="791"/>
                  </a:lnTo>
                  <a:lnTo>
                    <a:pt x="1595" y="768"/>
                  </a:lnTo>
                  <a:lnTo>
                    <a:pt x="1601" y="743"/>
                  </a:lnTo>
                  <a:lnTo>
                    <a:pt x="1605" y="716"/>
                  </a:lnTo>
                  <a:lnTo>
                    <a:pt x="1607" y="689"/>
                  </a:lnTo>
                  <a:lnTo>
                    <a:pt x="1607" y="660"/>
                  </a:lnTo>
                  <a:lnTo>
                    <a:pt x="1607" y="643"/>
                  </a:lnTo>
                  <a:lnTo>
                    <a:pt x="1607" y="599"/>
                  </a:lnTo>
                  <a:lnTo>
                    <a:pt x="1599" y="530"/>
                  </a:lnTo>
                  <a:lnTo>
                    <a:pt x="1593" y="487"/>
                  </a:lnTo>
                  <a:lnTo>
                    <a:pt x="1586" y="441"/>
                  </a:lnTo>
                  <a:lnTo>
                    <a:pt x="1574" y="391"/>
                  </a:lnTo>
                  <a:lnTo>
                    <a:pt x="1559" y="340"/>
                  </a:lnTo>
                  <a:lnTo>
                    <a:pt x="1542" y="282"/>
                  </a:lnTo>
                  <a:lnTo>
                    <a:pt x="1519" y="226"/>
                  </a:lnTo>
                  <a:lnTo>
                    <a:pt x="1492" y="171"/>
                  </a:lnTo>
                  <a:lnTo>
                    <a:pt x="1461" y="113"/>
                  </a:lnTo>
                  <a:lnTo>
                    <a:pt x="1424" y="56"/>
                  </a:lnTo>
                  <a:lnTo>
                    <a:pt x="1378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フリーフォーム 21"/>
            <p:cNvSpPr>
              <a:spLocks/>
            </p:cNvSpPr>
            <p:nvPr userDrawn="1"/>
          </p:nvSpPr>
          <p:spPr bwMode="auto">
            <a:xfrm>
              <a:off x="2082" y="2032"/>
              <a:ext cx="1595" cy="657"/>
            </a:xfrm>
            <a:custGeom>
              <a:avLst/>
              <a:gdLst>
                <a:gd name="T0" fmla="*/ 0 w 1620"/>
                <a:gd name="T1" fmla="*/ 584 h 657"/>
                <a:gd name="T2" fmla="*/ 29 w 1620"/>
                <a:gd name="T3" fmla="*/ 590 h 657"/>
                <a:gd name="T4" fmla="*/ 109 w 1620"/>
                <a:gd name="T5" fmla="*/ 605 h 657"/>
                <a:gd name="T6" fmla="*/ 234 w 1620"/>
                <a:gd name="T7" fmla="*/ 624 h 657"/>
                <a:gd name="T8" fmla="*/ 303 w 1620"/>
                <a:gd name="T9" fmla="*/ 634 h 657"/>
                <a:gd name="T10" fmla="*/ 382 w 1620"/>
                <a:gd name="T11" fmla="*/ 642 h 657"/>
                <a:gd name="T12" fmla="*/ 468 w 1620"/>
                <a:gd name="T13" fmla="*/ 649 h 657"/>
                <a:gd name="T14" fmla="*/ 557 w 1620"/>
                <a:gd name="T15" fmla="*/ 653 h 657"/>
                <a:gd name="T16" fmla="*/ 651 w 1620"/>
                <a:gd name="T17" fmla="*/ 657 h 657"/>
                <a:gd name="T18" fmla="*/ 743 w 1620"/>
                <a:gd name="T19" fmla="*/ 655 h 657"/>
                <a:gd name="T20" fmla="*/ 835 w 1620"/>
                <a:gd name="T21" fmla="*/ 651 h 657"/>
                <a:gd name="T22" fmla="*/ 927 w 1620"/>
                <a:gd name="T23" fmla="*/ 643 h 657"/>
                <a:gd name="T24" fmla="*/ 1017 w 1620"/>
                <a:gd name="T25" fmla="*/ 630 h 657"/>
                <a:gd name="T26" fmla="*/ 1062 w 1620"/>
                <a:gd name="T27" fmla="*/ 620 h 657"/>
                <a:gd name="T28" fmla="*/ 1104 w 1620"/>
                <a:gd name="T29" fmla="*/ 611 h 657"/>
                <a:gd name="T30" fmla="*/ 1117 w 1620"/>
                <a:gd name="T31" fmla="*/ 607 h 657"/>
                <a:gd name="T32" fmla="*/ 1156 w 1620"/>
                <a:gd name="T33" fmla="*/ 597 h 657"/>
                <a:gd name="T34" fmla="*/ 1213 w 1620"/>
                <a:gd name="T35" fmla="*/ 576 h 657"/>
                <a:gd name="T36" fmla="*/ 1246 w 1620"/>
                <a:gd name="T37" fmla="*/ 563 h 657"/>
                <a:gd name="T38" fmla="*/ 1280 w 1620"/>
                <a:gd name="T39" fmla="*/ 547 h 657"/>
                <a:gd name="T40" fmla="*/ 1319 w 1620"/>
                <a:gd name="T41" fmla="*/ 528 h 657"/>
                <a:gd name="T42" fmla="*/ 1355 w 1620"/>
                <a:gd name="T43" fmla="*/ 507 h 657"/>
                <a:gd name="T44" fmla="*/ 1394 w 1620"/>
                <a:gd name="T45" fmla="*/ 482 h 657"/>
                <a:gd name="T46" fmla="*/ 1434 w 1620"/>
                <a:gd name="T47" fmla="*/ 451 h 657"/>
                <a:gd name="T48" fmla="*/ 1471 w 1620"/>
                <a:gd name="T49" fmla="*/ 419 h 657"/>
                <a:gd name="T50" fmla="*/ 1503 w 1620"/>
                <a:gd name="T51" fmla="*/ 380 h 657"/>
                <a:gd name="T52" fmla="*/ 1536 w 1620"/>
                <a:gd name="T53" fmla="*/ 338 h 657"/>
                <a:gd name="T54" fmla="*/ 1549 w 1620"/>
                <a:gd name="T55" fmla="*/ 317 h 657"/>
                <a:gd name="T56" fmla="*/ 1563 w 1620"/>
                <a:gd name="T57" fmla="*/ 294 h 657"/>
                <a:gd name="T58" fmla="*/ 1572 w 1620"/>
                <a:gd name="T59" fmla="*/ 265 h 657"/>
                <a:gd name="T60" fmla="*/ 1582 w 1620"/>
                <a:gd name="T61" fmla="*/ 235 h 657"/>
                <a:gd name="T62" fmla="*/ 1593 w 1620"/>
                <a:gd name="T63" fmla="*/ 196 h 657"/>
                <a:gd name="T64" fmla="*/ 1605 w 1620"/>
                <a:gd name="T65" fmla="*/ 150 h 657"/>
                <a:gd name="T66" fmla="*/ 1615 w 1620"/>
                <a:gd name="T67" fmla="*/ 102 h 657"/>
                <a:gd name="T68" fmla="*/ 1620 w 1620"/>
                <a:gd name="T69" fmla="*/ 52 h 657"/>
                <a:gd name="T70" fmla="*/ 1620 w 1620"/>
                <a:gd name="T71" fmla="*/ 25 h 657"/>
                <a:gd name="T72" fmla="*/ 1620 w 1620"/>
                <a:gd name="T73" fmla="*/ 0 h 657"/>
                <a:gd name="T74" fmla="*/ 0 1 256"/>
                <a:gd name="T75" fmla="*/ 0 1 256"/>
                <a:gd name="T76" fmla="*/ 0 1 256"/>
                <a:gd name="T77" fmla="*/ 0 1 256"/>
                <a:gd name="T78" fmla="*/ 0 1 256"/>
                <a:gd name="T79" fmla="*/ 0 1 256"/>
                <a:gd name="T80" fmla="*/ 0 1 256"/>
                <a:gd name="T81" fmla="*/ 0 1 256"/>
                <a:gd name="T82" fmla="*/ 0 1 256"/>
                <a:gd name="T83" fmla="*/ 0 1 256"/>
                <a:gd name="T84" fmla="*/ 0 1 256"/>
                <a:gd name="T85" fmla="*/ 0 1 256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w 1620"/>
                <a:gd name="T112" fmla="*/ 0 h 657"/>
                <a:gd name="T113" fmla="*/ 0 w 1620"/>
                <a:gd name="T114" fmla="*/ 0 h 65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20" h="657">
                  <a:moveTo>
                    <a:pt x="0" y="584"/>
                  </a:moveTo>
                  <a:lnTo>
                    <a:pt x="29" y="590"/>
                  </a:lnTo>
                  <a:lnTo>
                    <a:pt x="109" y="605"/>
                  </a:lnTo>
                  <a:lnTo>
                    <a:pt x="234" y="624"/>
                  </a:lnTo>
                  <a:lnTo>
                    <a:pt x="303" y="634"/>
                  </a:lnTo>
                  <a:lnTo>
                    <a:pt x="382" y="642"/>
                  </a:lnTo>
                  <a:lnTo>
                    <a:pt x="468" y="649"/>
                  </a:lnTo>
                  <a:lnTo>
                    <a:pt x="557" y="653"/>
                  </a:lnTo>
                  <a:lnTo>
                    <a:pt x="651" y="657"/>
                  </a:lnTo>
                  <a:lnTo>
                    <a:pt x="743" y="655"/>
                  </a:lnTo>
                  <a:lnTo>
                    <a:pt x="835" y="651"/>
                  </a:lnTo>
                  <a:lnTo>
                    <a:pt x="927" y="643"/>
                  </a:lnTo>
                  <a:lnTo>
                    <a:pt x="1017" y="630"/>
                  </a:lnTo>
                  <a:lnTo>
                    <a:pt x="1062" y="620"/>
                  </a:lnTo>
                  <a:lnTo>
                    <a:pt x="1104" y="611"/>
                  </a:lnTo>
                  <a:lnTo>
                    <a:pt x="1117" y="607"/>
                  </a:lnTo>
                  <a:lnTo>
                    <a:pt x="1156" y="597"/>
                  </a:lnTo>
                  <a:lnTo>
                    <a:pt x="1213" y="576"/>
                  </a:lnTo>
                  <a:lnTo>
                    <a:pt x="1246" y="563"/>
                  </a:lnTo>
                  <a:lnTo>
                    <a:pt x="1280" y="547"/>
                  </a:lnTo>
                  <a:lnTo>
                    <a:pt x="1319" y="528"/>
                  </a:lnTo>
                  <a:lnTo>
                    <a:pt x="1355" y="507"/>
                  </a:lnTo>
                  <a:lnTo>
                    <a:pt x="1394" y="482"/>
                  </a:lnTo>
                  <a:lnTo>
                    <a:pt x="1434" y="451"/>
                  </a:lnTo>
                  <a:lnTo>
                    <a:pt x="1471" y="419"/>
                  </a:lnTo>
                  <a:lnTo>
                    <a:pt x="1503" y="380"/>
                  </a:lnTo>
                  <a:lnTo>
                    <a:pt x="1536" y="338"/>
                  </a:lnTo>
                  <a:lnTo>
                    <a:pt x="1549" y="317"/>
                  </a:lnTo>
                  <a:lnTo>
                    <a:pt x="1563" y="294"/>
                  </a:lnTo>
                  <a:lnTo>
                    <a:pt x="1572" y="265"/>
                  </a:lnTo>
                  <a:lnTo>
                    <a:pt x="1582" y="235"/>
                  </a:lnTo>
                  <a:lnTo>
                    <a:pt x="1593" y="196"/>
                  </a:lnTo>
                  <a:lnTo>
                    <a:pt x="1605" y="150"/>
                  </a:lnTo>
                  <a:lnTo>
                    <a:pt x="1615" y="102"/>
                  </a:lnTo>
                  <a:lnTo>
                    <a:pt x="1620" y="52"/>
                  </a:lnTo>
                  <a:lnTo>
                    <a:pt x="1620" y="25"/>
                  </a:lnTo>
                  <a:lnTo>
                    <a:pt x="1620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フリーフォーム 22"/>
            <p:cNvSpPr>
              <a:spLocks/>
            </p:cNvSpPr>
            <p:nvPr userDrawn="1"/>
          </p:nvSpPr>
          <p:spPr bwMode="auto">
            <a:xfrm>
              <a:off x="2500" y="1608"/>
              <a:ext cx="1142" cy="1125"/>
            </a:xfrm>
            <a:custGeom>
              <a:avLst/>
              <a:gdLst>
                <a:gd name="T0" fmla="*/ 0 w 1142"/>
                <a:gd name="T1" fmla="*/ 1144 h 1146"/>
                <a:gd name="T2" fmla="*/ 36 w 1142"/>
                <a:gd name="T3" fmla="*/ 1146 h 1146"/>
                <a:gd name="T4" fmla="*/ 132 w 1142"/>
                <a:gd name="T5" fmla="*/ 1144 h 1146"/>
                <a:gd name="T6" fmla="*/ 200 w 1142"/>
                <a:gd name="T7" fmla="*/ 1142 h 1146"/>
                <a:gd name="T8" fmla="*/ 274 w 1142"/>
                <a:gd name="T9" fmla="*/ 1136 h 1146"/>
                <a:gd name="T10" fmla="*/ 355 w 1142"/>
                <a:gd name="T11" fmla="*/ 1131 h 1146"/>
                <a:gd name="T12" fmla="*/ 438 w 1142"/>
                <a:gd name="T13" fmla="*/ 1119 h 1146"/>
                <a:gd name="T14" fmla="*/ 526 w 1142"/>
                <a:gd name="T15" fmla="*/ 1106 h 1146"/>
                <a:gd name="T16" fmla="*/ 614 w 1142"/>
                <a:gd name="T17" fmla="*/ 1087 h 1146"/>
                <a:gd name="T18" fmla="*/ 658 w 1142"/>
                <a:gd name="T19" fmla="*/ 1075 h 1146"/>
                <a:gd name="T20" fmla="*/ 701 w 1142"/>
                <a:gd name="T21" fmla="*/ 1064 h 1146"/>
                <a:gd name="T22" fmla="*/ 743 w 1142"/>
                <a:gd name="T23" fmla="*/ 1050 h 1146"/>
                <a:gd name="T24" fmla="*/ 783 w 1142"/>
                <a:gd name="T25" fmla="*/ 1035 h 1146"/>
                <a:gd name="T26" fmla="*/ 822 w 1142"/>
                <a:gd name="T27" fmla="*/ 1017 h 1146"/>
                <a:gd name="T28" fmla="*/ 860 w 1142"/>
                <a:gd name="T29" fmla="*/ 998 h 1146"/>
                <a:gd name="T30" fmla="*/ 895 w 1142"/>
                <a:gd name="T31" fmla="*/ 979 h 1146"/>
                <a:gd name="T32" fmla="*/ 927 w 1142"/>
                <a:gd name="T33" fmla="*/ 958 h 1146"/>
                <a:gd name="T34" fmla="*/ 958 w 1142"/>
                <a:gd name="T35" fmla="*/ 935 h 1146"/>
                <a:gd name="T36" fmla="*/ 985 w 1142"/>
                <a:gd name="T37" fmla="*/ 910 h 1146"/>
                <a:gd name="T38" fmla="*/ 1012 w 1142"/>
                <a:gd name="T39" fmla="*/ 883 h 1146"/>
                <a:gd name="T40" fmla="*/ 1033 w 1142"/>
                <a:gd name="T41" fmla="*/ 852 h 1146"/>
                <a:gd name="T42" fmla="*/ 1040 w 1142"/>
                <a:gd name="T43" fmla="*/ 841 h 1146"/>
                <a:gd name="T44" fmla="*/ 1060 w 1142"/>
                <a:gd name="T45" fmla="*/ 808 h 1146"/>
                <a:gd name="T46" fmla="*/ 1073 w 1142"/>
                <a:gd name="T47" fmla="*/ 783 h 1146"/>
                <a:gd name="T48" fmla="*/ 1085 w 1142"/>
                <a:gd name="T49" fmla="*/ 751 h 1146"/>
                <a:gd name="T50" fmla="*/ 1098 w 1142"/>
                <a:gd name="T51" fmla="*/ 712 h 1146"/>
                <a:gd name="T52" fmla="*/ 1112 w 1142"/>
                <a:gd name="T53" fmla="*/ 664 h 1146"/>
                <a:gd name="T54" fmla="*/ 1123 w 1142"/>
                <a:gd name="T55" fmla="*/ 610 h 1146"/>
                <a:gd name="T56" fmla="*/ 1133 w 1142"/>
                <a:gd name="T57" fmla="*/ 551 h 1146"/>
                <a:gd name="T58" fmla="*/ 1140 w 1142"/>
                <a:gd name="T59" fmla="*/ 482 h 1146"/>
                <a:gd name="T60" fmla="*/ 1142 w 1142"/>
                <a:gd name="T61" fmla="*/ 403 h 1146"/>
                <a:gd name="T62" fmla="*/ 1142 w 1142"/>
                <a:gd name="T63" fmla="*/ 317 h 1146"/>
                <a:gd name="T64" fmla="*/ 1136 w 1142"/>
                <a:gd name="T65" fmla="*/ 219 h 1146"/>
                <a:gd name="T66" fmla="*/ 1127 w 1142"/>
                <a:gd name="T67" fmla="*/ 115 h 1146"/>
                <a:gd name="T68" fmla="*/ 1110 w 1142"/>
                <a:gd name="T69" fmla="*/ 0 h 1146"/>
                <a:gd name="T70" fmla="*/ 0 1 256"/>
                <a:gd name="T71" fmla="*/ 0 1 256"/>
                <a:gd name="T72" fmla="*/ 0 1 256"/>
                <a:gd name="T73" fmla="*/ 0 1 256"/>
                <a:gd name="T74" fmla="*/ 0 1 256"/>
                <a:gd name="T75" fmla="*/ 0 1 256"/>
                <a:gd name="T76" fmla="*/ 0 1 256"/>
                <a:gd name="T77" fmla="*/ 0 1 256"/>
                <a:gd name="T78" fmla="*/ 0 1 256"/>
                <a:gd name="T79" fmla="*/ 0 1 256"/>
                <a:gd name="T80" fmla="*/ 0 1 256"/>
                <a:gd name="T81" fmla="*/ 0 1 256"/>
                <a:gd name="T82" fmla="*/ 0 1 256"/>
                <a:gd name="T83" fmla="*/ 0 1 256"/>
                <a:gd name="T84" fmla="*/ 0 1 256"/>
                <a:gd name="T85" fmla="*/ 0 1 256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w 1142"/>
                <a:gd name="T106" fmla="*/ 0 h 1146"/>
                <a:gd name="T107" fmla="*/ 0 w 1142"/>
                <a:gd name="T108" fmla="*/ 0 h 114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42" h="1146">
                  <a:moveTo>
                    <a:pt x="0" y="1144"/>
                  </a:moveTo>
                  <a:lnTo>
                    <a:pt x="36" y="1146"/>
                  </a:lnTo>
                  <a:lnTo>
                    <a:pt x="132" y="1144"/>
                  </a:lnTo>
                  <a:lnTo>
                    <a:pt x="200" y="1142"/>
                  </a:lnTo>
                  <a:lnTo>
                    <a:pt x="274" y="1136"/>
                  </a:lnTo>
                  <a:lnTo>
                    <a:pt x="355" y="1131"/>
                  </a:lnTo>
                  <a:lnTo>
                    <a:pt x="438" y="1119"/>
                  </a:lnTo>
                  <a:lnTo>
                    <a:pt x="526" y="1106"/>
                  </a:lnTo>
                  <a:lnTo>
                    <a:pt x="614" y="1087"/>
                  </a:lnTo>
                  <a:lnTo>
                    <a:pt x="658" y="1075"/>
                  </a:lnTo>
                  <a:lnTo>
                    <a:pt x="701" y="1064"/>
                  </a:lnTo>
                  <a:lnTo>
                    <a:pt x="743" y="1050"/>
                  </a:lnTo>
                  <a:lnTo>
                    <a:pt x="783" y="1035"/>
                  </a:lnTo>
                  <a:lnTo>
                    <a:pt x="822" y="1017"/>
                  </a:lnTo>
                  <a:lnTo>
                    <a:pt x="860" y="998"/>
                  </a:lnTo>
                  <a:lnTo>
                    <a:pt x="895" y="979"/>
                  </a:lnTo>
                  <a:lnTo>
                    <a:pt x="927" y="958"/>
                  </a:lnTo>
                  <a:lnTo>
                    <a:pt x="958" y="935"/>
                  </a:lnTo>
                  <a:lnTo>
                    <a:pt x="985" y="910"/>
                  </a:lnTo>
                  <a:lnTo>
                    <a:pt x="1012" y="883"/>
                  </a:lnTo>
                  <a:lnTo>
                    <a:pt x="1033" y="852"/>
                  </a:lnTo>
                  <a:lnTo>
                    <a:pt x="1040" y="841"/>
                  </a:lnTo>
                  <a:lnTo>
                    <a:pt x="1060" y="808"/>
                  </a:lnTo>
                  <a:lnTo>
                    <a:pt x="1073" y="783"/>
                  </a:lnTo>
                  <a:lnTo>
                    <a:pt x="1085" y="751"/>
                  </a:lnTo>
                  <a:lnTo>
                    <a:pt x="1098" y="712"/>
                  </a:lnTo>
                  <a:lnTo>
                    <a:pt x="1112" y="664"/>
                  </a:lnTo>
                  <a:lnTo>
                    <a:pt x="1123" y="610"/>
                  </a:lnTo>
                  <a:lnTo>
                    <a:pt x="1133" y="551"/>
                  </a:lnTo>
                  <a:lnTo>
                    <a:pt x="1140" y="482"/>
                  </a:lnTo>
                  <a:lnTo>
                    <a:pt x="1142" y="403"/>
                  </a:lnTo>
                  <a:lnTo>
                    <a:pt x="1142" y="317"/>
                  </a:lnTo>
                  <a:lnTo>
                    <a:pt x="1136" y="219"/>
                  </a:lnTo>
                  <a:lnTo>
                    <a:pt x="1127" y="115"/>
                  </a:lnTo>
                  <a:lnTo>
                    <a:pt x="1110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フリーフォーム 23"/>
            <p:cNvSpPr>
              <a:spLocks/>
            </p:cNvSpPr>
            <p:nvPr userDrawn="1"/>
          </p:nvSpPr>
          <p:spPr bwMode="auto">
            <a:xfrm>
              <a:off x="3381" y="1608"/>
              <a:ext cx="296" cy="246"/>
            </a:xfrm>
            <a:custGeom>
              <a:avLst/>
              <a:gdLst>
                <a:gd name="T0" fmla="*/ 0 w 309"/>
                <a:gd name="T1" fmla="*/ 0 h 263"/>
                <a:gd name="T2" fmla="*/ 39 w 309"/>
                <a:gd name="T3" fmla="*/ 19 h 263"/>
                <a:gd name="T4" fmla="*/ 79 w 309"/>
                <a:gd name="T5" fmla="*/ 42 h 263"/>
                <a:gd name="T6" fmla="*/ 131 w 309"/>
                <a:gd name="T7" fmla="*/ 73 h 263"/>
                <a:gd name="T8" fmla="*/ 156 w 309"/>
                <a:gd name="T9" fmla="*/ 90 h 263"/>
                <a:gd name="T10" fmla="*/ 183 w 309"/>
                <a:gd name="T11" fmla="*/ 111 h 263"/>
                <a:gd name="T12" fmla="*/ 209 w 309"/>
                <a:gd name="T13" fmla="*/ 132 h 263"/>
                <a:gd name="T14" fmla="*/ 232 w 309"/>
                <a:gd name="T15" fmla="*/ 155 h 263"/>
                <a:gd name="T16" fmla="*/ 257 w 309"/>
                <a:gd name="T17" fmla="*/ 180 h 263"/>
                <a:gd name="T18" fmla="*/ 277 w 309"/>
                <a:gd name="T19" fmla="*/ 205 h 263"/>
                <a:gd name="T20" fmla="*/ 296 w 309"/>
                <a:gd name="T21" fmla="*/ 234 h 263"/>
                <a:gd name="T22" fmla="*/ 309 w 309"/>
                <a:gd name="T23" fmla="*/ 263 h 263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1 256"/>
                <a:gd name="T34" fmla="*/ 0 1 256"/>
                <a:gd name="T35" fmla="*/ 0 1 256"/>
                <a:gd name="T36" fmla="*/ 0 w 309"/>
                <a:gd name="T37" fmla="*/ 0 h 263"/>
                <a:gd name="T38" fmla="*/ 0 w 309"/>
                <a:gd name="T39" fmla="*/ 0 h 26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9" h="263">
                  <a:moveTo>
                    <a:pt x="0" y="0"/>
                  </a:moveTo>
                  <a:lnTo>
                    <a:pt x="39" y="19"/>
                  </a:lnTo>
                  <a:lnTo>
                    <a:pt x="79" y="42"/>
                  </a:lnTo>
                  <a:lnTo>
                    <a:pt x="131" y="73"/>
                  </a:lnTo>
                  <a:lnTo>
                    <a:pt x="156" y="90"/>
                  </a:lnTo>
                  <a:lnTo>
                    <a:pt x="183" y="111"/>
                  </a:lnTo>
                  <a:lnTo>
                    <a:pt x="209" y="132"/>
                  </a:lnTo>
                  <a:lnTo>
                    <a:pt x="232" y="155"/>
                  </a:lnTo>
                  <a:lnTo>
                    <a:pt x="257" y="180"/>
                  </a:lnTo>
                  <a:lnTo>
                    <a:pt x="277" y="205"/>
                  </a:lnTo>
                  <a:lnTo>
                    <a:pt x="296" y="234"/>
                  </a:lnTo>
                  <a:lnTo>
                    <a:pt x="309" y="263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フリーフォーム 24"/>
            <p:cNvSpPr>
              <a:spLocks/>
            </p:cNvSpPr>
            <p:nvPr userDrawn="1"/>
          </p:nvSpPr>
          <p:spPr bwMode="auto">
            <a:xfrm>
              <a:off x="2079" y="2576"/>
              <a:ext cx="951" cy="157"/>
            </a:xfrm>
            <a:custGeom>
              <a:avLst/>
              <a:gdLst>
                <a:gd name="T0" fmla="*/ 0 w 960"/>
                <a:gd name="T1" fmla="*/ 0 h 157"/>
                <a:gd name="T2" fmla="*/ 98 w 960"/>
                <a:gd name="T3" fmla="*/ 27 h 157"/>
                <a:gd name="T4" fmla="*/ 209 w 960"/>
                <a:gd name="T5" fmla="*/ 53 h 157"/>
                <a:gd name="T6" fmla="*/ 340 w 960"/>
                <a:gd name="T7" fmla="*/ 84 h 157"/>
                <a:gd name="T8" fmla="*/ 493 w 960"/>
                <a:gd name="T9" fmla="*/ 113 h 157"/>
                <a:gd name="T10" fmla="*/ 572 w 960"/>
                <a:gd name="T11" fmla="*/ 126 h 157"/>
                <a:gd name="T12" fmla="*/ 654 w 960"/>
                <a:gd name="T13" fmla="*/ 138 h 157"/>
                <a:gd name="T14" fmla="*/ 735 w 960"/>
                <a:gd name="T15" fmla="*/ 146 h 157"/>
                <a:gd name="T16" fmla="*/ 812 w 960"/>
                <a:gd name="T17" fmla="*/ 153 h 157"/>
                <a:gd name="T18" fmla="*/ 887 w 960"/>
                <a:gd name="T19" fmla="*/ 157 h 157"/>
                <a:gd name="T20" fmla="*/ 960 w 960"/>
                <a:gd name="T21" fmla="*/ 155 h 157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960"/>
                <a:gd name="T34" fmla="*/ 0 h 157"/>
                <a:gd name="T35" fmla="*/ 0 w 960"/>
                <a:gd name="T36" fmla="*/ 0 h 1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60" h="157">
                  <a:moveTo>
                    <a:pt x="0" y="0"/>
                  </a:moveTo>
                  <a:lnTo>
                    <a:pt x="98" y="27"/>
                  </a:lnTo>
                  <a:lnTo>
                    <a:pt x="209" y="53"/>
                  </a:lnTo>
                  <a:lnTo>
                    <a:pt x="340" y="84"/>
                  </a:lnTo>
                  <a:lnTo>
                    <a:pt x="493" y="113"/>
                  </a:lnTo>
                  <a:lnTo>
                    <a:pt x="572" y="126"/>
                  </a:lnTo>
                  <a:lnTo>
                    <a:pt x="654" y="138"/>
                  </a:lnTo>
                  <a:lnTo>
                    <a:pt x="735" y="146"/>
                  </a:lnTo>
                  <a:lnTo>
                    <a:pt x="812" y="153"/>
                  </a:lnTo>
                  <a:lnTo>
                    <a:pt x="887" y="157"/>
                  </a:lnTo>
                  <a:lnTo>
                    <a:pt x="960" y="155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4" name="タイトル プレースホルダ 13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/>
          </a:bodyPr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3" name="テキスト プレースホルダ 12"/>
          <p:cNvSpPr>
            <a:spLocks noGrp="1"/>
          </p:cNvSpPr>
          <p:nvPr>
            <p:ph type="body" idx="1"/>
          </p:nvPr>
        </p:nvSpPr>
        <p:spPr>
          <a:xfrm>
            <a:off x="457200" y="1601170"/>
            <a:ext cx="8229600" cy="468535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grpSp>
        <p:nvGrpSpPr>
          <p:cNvPr id="3" name="図形グループ 2"/>
          <p:cNvGrpSpPr/>
          <p:nvPr/>
        </p:nvGrpSpPr>
        <p:grpSpPr>
          <a:xfrm>
            <a:off x="8072430" y="5827532"/>
            <a:ext cx="1071570" cy="1036602"/>
            <a:chOff x="6357950" y="5000636"/>
            <a:chExt cx="1071570" cy="1036602"/>
          </a:xfrm>
          <a:solidFill>
            <a:schemeClr val="accent1">
              <a:alpha val="30000"/>
            </a:schemeClr>
          </a:solidFill>
        </p:grpSpPr>
        <p:sp>
          <p:nvSpPr>
            <p:cNvPr id="33" name="フリーフォーム 32"/>
            <p:cNvSpPr>
              <a:spLocks/>
            </p:cNvSpPr>
            <p:nvPr/>
          </p:nvSpPr>
          <p:spPr bwMode="auto">
            <a:xfrm rot="21162566">
              <a:off x="6357950" y="5000636"/>
              <a:ext cx="1071570" cy="1036602"/>
            </a:xfrm>
            <a:custGeom>
              <a:avLst/>
              <a:gdLst>
                <a:gd name="T0" fmla="*/ 320675 w 551"/>
                <a:gd name="T1" fmla="*/ 11112 h 537"/>
                <a:gd name="T2" fmla="*/ 331787 w 551"/>
                <a:gd name="T3" fmla="*/ 11112 h 537"/>
                <a:gd name="T4" fmla="*/ 265112 w 551"/>
                <a:gd name="T5" fmla="*/ 93662 h 537"/>
                <a:gd name="T6" fmla="*/ 171450 w 551"/>
                <a:gd name="T7" fmla="*/ 185737 h 537"/>
                <a:gd name="T8" fmla="*/ 112712 w 551"/>
                <a:gd name="T9" fmla="*/ 334962 h 537"/>
                <a:gd name="T10" fmla="*/ 136525 w 551"/>
                <a:gd name="T11" fmla="*/ 495300 h 537"/>
                <a:gd name="T12" fmla="*/ 241300 w 551"/>
                <a:gd name="T13" fmla="*/ 633412 h 537"/>
                <a:gd name="T14" fmla="*/ 401637 w 551"/>
                <a:gd name="T15" fmla="*/ 715962 h 537"/>
                <a:gd name="T16" fmla="*/ 563562 w 551"/>
                <a:gd name="T17" fmla="*/ 715962 h 537"/>
                <a:gd name="T18" fmla="*/ 688975 w 551"/>
                <a:gd name="T19" fmla="*/ 600075 h 537"/>
                <a:gd name="T20" fmla="*/ 701675 w 551"/>
                <a:gd name="T21" fmla="*/ 495300 h 537"/>
                <a:gd name="T22" fmla="*/ 642937 w 551"/>
                <a:gd name="T23" fmla="*/ 358775 h 537"/>
                <a:gd name="T24" fmla="*/ 701675 w 551"/>
                <a:gd name="T25" fmla="*/ 404812 h 537"/>
                <a:gd name="T26" fmla="*/ 622300 w 551"/>
                <a:gd name="T27" fmla="*/ 288925 h 537"/>
                <a:gd name="T28" fmla="*/ 735012 w 551"/>
                <a:gd name="T29" fmla="*/ 392112 h 537"/>
                <a:gd name="T30" fmla="*/ 758825 w 551"/>
                <a:gd name="T31" fmla="*/ 471487 h 537"/>
                <a:gd name="T32" fmla="*/ 735012 w 551"/>
                <a:gd name="T33" fmla="*/ 587375 h 537"/>
                <a:gd name="T34" fmla="*/ 746125 w 551"/>
                <a:gd name="T35" fmla="*/ 577850 h 537"/>
                <a:gd name="T36" fmla="*/ 792162 w 551"/>
                <a:gd name="T37" fmla="*/ 495300 h 537"/>
                <a:gd name="T38" fmla="*/ 792162 w 551"/>
                <a:gd name="T39" fmla="*/ 415925 h 537"/>
                <a:gd name="T40" fmla="*/ 725487 w 551"/>
                <a:gd name="T41" fmla="*/ 263525 h 537"/>
                <a:gd name="T42" fmla="*/ 746125 w 551"/>
                <a:gd name="T43" fmla="*/ 242887 h 537"/>
                <a:gd name="T44" fmla="*/ 642937 w 551"/>
                <a:gd name="T45" fmla="*/ 160337 h 537"/>
                <a:gd name="T46" fmla="*/ 527050 w 551"/>
                <a:gd name="T47" fmla="*/ 139700 h 537"/>
                <a:gd name="T48" fmla="*/ 517525 w 551"/>
                <a:gd name="T49" fmla="*/ 127000 h 537"/>
                <a:gd name="T50" fmla="*/ 527050 w 551"/>
                <a:gd name="T51" fmla="*/ 103187 h 537"/>
                <a:gd name="T52" fmla="*/ 585787 w 551"/>
                <a:gd name="T53" fmla="*/ 80962 h 537"/>
                <a:gd name="T54" fmla="*/ 782637 w 551"/>
                <a:gd name="T55" fmla="*/ 196850 h 537"/>
                <a:gd name="T56" fmla="*/ 862012 w 551"/>
                <a:gd name="T57" fmla="*/ 334962 h 537"/>
                <a:gd name="T58" fmla="*/ 862012 w 551"/>
                <a:gd name="T59" fmla="*/ 495300 h 537"/>
                <a:gd name="T60" fmla="*/ 804862 w 551"/>
                <a:gd name="T61" fmla="*/ 669925 h 537"/>
                <a:gd name="T62" fmla="*/ 688975 w 551"/>
                <a:gd name="T63" fmla="*/ 785812 h 537"/>
                <a:gd name="T64" fmla="*/ 563562 w 551"/>
                <a:gd name="T65" fmla="*/ 842962 h 537"/>
                <a:gd name="T66" fmla="*/ 390525 w 551"/>
                <a:gd name="T67" fmla="*/ 852487 h 537"/>
                <a:gd name="T68" fmla="*/ 207962 w 551"/>
                <a:gd name="T69" fmla="*/ 793750 h 537"/>
                <a:gd name="T70" fmla="*/ 57150 w 551"/>
                <a:gd name="T71" fmla="*/ 669925 h 537"/>
                <a:gd name="T72" fmla="*/ 46037 w 551"/>
                <a:gd name="T73" fmla="*/ 611187 h 537"/>
                <a:gd name="T74" fmla="*/ 92075 w 551"/>
                <a:gd name="T75" fmla="*/ 690562 h 537"/>
                <a:gd name="T76" fmla="*/ 103187 w 551"/>
                <a:gd name="T77" fmla="*/ 681037 h 537"/>
                <a:gd name="T78" fmla="*/ 112712 w 551"/>
                <a:gd name="T79" fmla="*/ 690562 h 537"/>
                <a:gd name="T80" fmla="*/ 33337 w 551"/>
                <a:gd name="T81" fmla="*/ 528637 h 537"/>
                <a:gd name="T82" fmla="*/ 0 w 551"/>
                <a:gd name="T83" fmla="*/ 379412 h 537"/>
                <a:gd name="T84" fmla="*/ 9525 w 551"/>
                <a:gd name="T85" fmla="*/ 404812 h 537"/>
                <a:gd name="T86" fmla="*/ 46037 w 551"/>
                <a:gd name="T87" fmla="*/ 368300 h 537"/>
                <a:gd name="T88" fmla="*/ 79375 w 551"/>
                <a:gd name="T89" fmla="*/ 219075 h 537"/>
                <a:gd name="T90" fmla="*/ 182562 w 551"/>
                <a:gd name="T91" fmla="*/ 103187 h 537"/>
                <a:gd name="T92" fmla="*/ 265112 w 551"/>
                <a:gd name="T93" fmla="*/ 57150 h 537"/>
                <a:gd name="T94" fmla="*/ 311150 w 551"/>
                <a:gd name="T95" fmla="*/ 23812 h 537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551"/>
                <a:gd name="T145" fmla="*/ 0 h 537"/>
                <a:gd name="T146" fmla="*/ 0 w 551"/>
                <a:gd name="T147" fmla="*/ 0 h 5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" h="537">
                  <a:moveTo>
                    <a:pt x="196" y="15"/>
                  </a:moveTo>
                  <a:lnTo>
                    <a:pt x="202" y="7"/>
                  </a:lnTo>
                  <a:lnTo>
                    <a:pt x="217" y="0"/>
                  </a:lnTo>
                  <a:lnTo>
                    <a:pt x="209" y="7"/>
                  </a:lnTo>
                  <a:lnTo>
                    <a:pt x="196" y="30"/>
                  </a:lnTo>
                  <a:lnTo>
                    <a:pt x="167" y="59"/>
                  </a:lnTo>
                  <a:lnTo>
                    <a:pt x="136" y="80"/>
                  </a:lnTo>
                  <a:lnTo>
                    <a:pt x="108" y="117"/>
                  </a:lnTo>
                  <a:lnTo>
                    <a:pt x="86" y="174"/>
                  </a:lnTo>
                  <a:lnTo>
                    <a:pt x="71" y="211"/>
                  </a:lnTo>
                  <a:lnTo>
                    <a:pt x="71" y="247"/>
                  </a:lnTo>
                  <a:lnTo>
                    <a:pt x="86" y="312"/>
                  </a:lnTo>
                  <a:lnTo>
                    <a:pt x="115" y="364"/>
                  </a:lnTo>
                  <a:lnTo>
                    <a:pt x="152" y="399"/>
                  </a:lnTo>
                  <a:lnTo>
                    <a:pt x="196" y="435"/>
                  </a:lnTo>
                  <a:lnTo>
                    <a:pt x="253" y="451"/>
                  </a:lnTo>
                  <a:lnTo>
                    <a:pt x="303" y="458"/>
                  </a:lnTo>
                  <a:lnTo>
                    <a:pt x="355" y="451"/>
                  </a:lnTo>
                  <a:lnTo>
                    <a:pt x="392" y="435"/>
                  </a:lnTo>
                  <a:lnTo>
                    <a:pt x="434" y="378"/>
                  </a:lnTo>
                  <a:lnTo>
                    <a:pt x="442" y="356"/>
                  </a:lnTo>
                  <a:lnTo>
                    <a:pt x="442" y="312"/>
                  </a:lnTo>
                  <a:lnTo>
                    <a:pt x="434" y="284"/>
                  </a:lnTo>
                  <a:lnTo>
                    <a:pt x="405" y="226"/>
                  </a:lnTo>
                  <a:lnTo>
                    <a:pt x="413" y="226"/>
                  </a:lnTo>
                  <a:lnTo>
                    <a:pt x="442" y="255"/>
                  </a:lnTo>
                  <a:lnTo>
                    <a:pt x="442" y="232"/>
                  </a:lnTo>
                  <a:lnTo>
                    <a:pt x="392" y="182"/>
                  </a:lnTo>
                  <a:lnTo>
                    <a:pt x="405" y="182"/>
                  </a:lnTo>
                  <a:lnTo>
                    <a:pt x="463" y="247"/>
                  </a:lnTo>
                  <a:lnTo>
                    <a:pt x="470" y="276"/>
                  </a:lnTo>
                  <a:lnTo>
                    <a:pt x="478" y="297"/>
                  </a:lnTo>
                  <a:lnTo>
                    <a:pt x="478" y="320"/>
                  </a:lnTo>
                  <a:lnTo>
                    <a:pt x="463" y="370"/>
                  </a:lnTo>
                  <a:lnTo>
                    <a:pt x="470" y="370"/>
                  </a:lnTo>
                  <a:lnTo>
                    <a:pt x="470" y="364"/>
                  </a:lnTo>
                  <a:lnTo>
                    <a:pt x="486" y="341"/>
                  </a:lnTo>
                  <a:lnTo>
                    <a:pt x="499" y="312"/>
                  </a:lnTo>
                  <a:lnTo>
                    <a:pt x="499" y="291"/>
                  </a:lnTo>
                  <a:lnTo>
                    <a:pt x="499" y="262"/>
                  </a:lnTo>
                  <a:lnTo>
                    <a:pt x="478" y="211"/>
                  </a:lnTo>
                  <a:lnTo>
                    <a:pt x="457" y="166"/>
                  </a:lnTo>
                  <a:lnTo>
                    <a:pt x="463" y="161"/>
                  </a:lnTo>
                  <a:lnTo>
                    <a:pt x="470" y="153"/>
                  </a:lnTo>
                  <a:lnTo>
                    <a:pt x="442" y="124"/>
                  </a:lnTo>
                  <a:lnTo>
                    <a:pt x="405" y="101"/>
                  </a:lnTo>
                  <a:lnTo>
                    <a:pt x="355" y="95"/>
                  </a:lnTo>
                  <a:lnTo>
                    <a:pt x="332" y="88"/>
                  </a:lnTo>
                  <a:lnTo>
                    <a:pt x="311" y="80"/>
                  </a:lnTo>
                  <a:lnTo>
                    <a:pt x="326" y="80"/>
                  </a:lnTo>
                  <a:lnTo>
                    <a:pt x="369" y="65"/>
                  </a:lnTo>
                  <a:lnTo>
                    <a:pt x="332" y="65"/>
                  </a:lnTo>
                  <a:lnTo>
                    <a:pt x="332" y="51"/>
                  </a:lnTo>
                  <a:lnTo>
                    <a:pt x="369" y="51"/>
                  </a:lnTo>
                  <a:lnTo>
                    <a:pt x="457" y="95"/>
                  </a:lnTo>
                  <a:lnTo>
                    <a:pt x="493" y="124"/>
                  </a:lnTo>
                  <a:lnTo>
                    <a:pt x="522" y="161"/>
                  </a:lnTo>
                  <a:lnTo>
                    <a:pt x="543" y="211"/>
                  </a:lnTo>
                  <a:lnTo>
                    <a:pt x="551" y="268"/>
                  </a:lnTo>
                  <a:lnTo>
                    <a:pt x="543" y="312"/>
                  </a:lnTo>
                  <a:lnTo>
                    <a:pt x="528" y="370"/>
                  </a:lnTo>
                  <a:lnTo>
                    <a:pt x="507" y="422"/>
                  </a:lnTo>
                  <a:lnTo>
                    <a:pt x="470" y="464"/>
                  </a:lnTo>
                  <a:lnTo>
                    <a:pt x="434" y="495"/>
                  </a:lnTo>
                  <a:lnTo>
                    <a:pt x="397" y="516"/>
                  </a:lnTo>
                  <a:lnTo>
                    <a:pt x="355" y="531"/>
                  </a:lnTo>
                  <a:lnTo>
                    <a:pt x="303" y="537"/>
                  </a:lnTo>
                  <a:lnTo>
                    <a:pt x="246" y="537"/>
                  </a:lnTo>
                  <a:lnTo>
                    <a:pt x="188" y="523"/>
                  </a:lnTo>
                  <a:lnTo>
                    <a:pt x="131" y="500"/>
                  </a:lnTo>
                  <a:lnTo>
                    <a:pt x="79" y="464"/>
                  </a:lnTo>
                  <a:lnTo>
                    <a:pt x="36" y="422"/>
                  </a:lnTo>
                  <a:lnTo>
                    <a:pt x="0" y="356"/>
                  </a:lnTo>
                  <a:lnTo>
                    <a:pt x="29" y="385"/>
                  </a:lnTo>
                  <a:lnTo>
                    <a:pt x="50" y="429"/>
                  </a:lnTo>
                  <a:lnTo>
                    <a:pt x="58" y="435"/>
                  </a:lnTo>
                  <a:lnTo>
                    <a:pt x="58" y="429"/>
                  </a:lnTo>
                  <a:lnTo>
                    <a:pt x="65" y="429"/>
                  </a:lnTo>
                  <a:lnTo>
                    <a:pt x="71" y="429"/>
                  </a:lnTo>
                  <a:lnTo>
                    <a:pt x="71" y="435"/>
                  </a:lnTo>
                  <a:lnTo>
                    <a:pt x="42" y="393"/>
                  </a:lnTo>
                  <a:lnTo>
                    <a:pt x="21" y="333"/>
                  </a:lnTo>
                  <a:lnTo>
                    <a:pt x="0" y="276"/>
                  </a:lnTo>
                  <a:lnTo>
                    <a:pt x="0" y="239"/>
                  </a:lnTo>
                  <a:lnTo>
                    <a:pt x="0" y="197"/>
                  </a:lnTo>
                  <a:lnTo>
                    <a:pt x="6" y="255"/>
                  </a:lnTo>
                  <a:lnTo>
                    <a:pt x="29" y="297"/>
                  </a:lnTo>
                  <a:lnTo>
                    <a:pt x="29" y="232"/>
                  </a:lnTo>
                  <a:lnTo>
                    <a:pt x="36" y="166"/>
                  </a:lnTo>
                  <a:lnTo>
                    <a:pt x="50" y="138"/>
                  </a:lnTo>
                  <a:lnTo>
                    <a:pt x="71" y="109"/>
                  </a:lnTo>
                  <a:lnTo>
                    <a:pt x="115" y="65"/>
                  </a:lnTo>
                  <a:lnTo>
                    <a:pt x="144" y="51"/>
                  </a:lnTo>
                  <a:lnTo>
                    <a:pt x="167" y="36"/>
                  </a:lnTo>
                  <a:lnTo>
                    <a:pt x="188" y="15"/>
                  </a:lnTo>
                  <a:lnTo>
                    <a:pt x="196" y="15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フリーフォーム 33"/>
            <p:cNvSpPr>
              <a:spLocks/>
            </p:cNvSpPr>
            <p:nvPr/>
          </p:nvSpPr>
          <p:spPr bwMode="auto">
            <a:xfrm>
              <a:off x="6715140" y="5214950"/>
              <a:ext cx="431310" cy="71438"/>
            </a:xfrm>
            <a:custGeom>
              <a:avLst/>
              <a:gdLst>
                <a:gd name="T0" fmla="*/ 0 w 232"/>
                <a:gd name="T1" fmla="*/ 0 h 44"/>
                <a:gd name="T2" fmla="*/ 196850 w 232"/>
                <a:gd name="T3" fmla="*/ 12700 h 44"/>
                <a:gd name="T4" fmla="*/ 301625 w 232"/>
                <a:gd name="T5" fmla="*/ 36513 h 44"/>
                <a:gd name="T6" fmla="*/ 334963 w 232"/>
                <a:gd name="T7" fmla="*/ 46038 h 44"/>
                <a:gd name="T8" fmla="*/ 358775 w 232"/>
                <a:gd name="T9" fmla="*/ 58738 h 44"/>
                <a:gd name="T10" fmla="*/ 368300 w 232"/>
                <a:gd name="T11" fmla="*/ 69850 h 44"/>
                <a:gd name="T12" fmla="*/ 346075 w 232"/>
                <a:gd name="T13" fmla="*/ 69850 h 44"/>
                <a:gd name="T14" fmla="*/ 288925 w 232"/>
                <a:gd name="T15" fmla="*/ 46038 h 44"/>
                <a:gd name="T16" fmla="*/ 219075 w 232"/>
                <a:gd name="T17" fmla="*/ 36513 h 44"/>
                <a:gd name="T18" fmla="*/ 219075 w 232"/>
                <a:gd name="T19" fmla="*/ 46038 h 44"/>
                <a:gd name="T20" fmla="*/ 242888 w 232"/>
                <a:gd name="T21" fmla="*/ 69850 h 44"/>
                <a:gd name="T22" fmla="*/ 219075 w 232"/>
                <a:gd name="T23" fmla="*/ 69850 h 44"/>
                <a:gd name="T24" fmla="*/ 196850 w 232"/>
                <a:gd name="T25" fmla="*/ 58738 h 44"/>
                <a:gd name="T26" fmla="*/ 173038 w 232"/>
                <a:gd name="T27" fmla="*/ 46038 h 44"/>
                <a:gd name="T28" fmla="*/ 11113 w 232"/>
                <a:gd name="T29" fmla="*/ 0 h 44"/>
                <a:gd name="T30" fmla="*/ 0 w 232"/>
                <a:gd name="T31" fmla="*/ 0 h 44"/>
                <a:gd name="T32" fmla="*/ 0 1 256"/>
                <a:gd name="T33" fmla="*/ 0 1 256"/>
                <a:gd name="T34" fmla="*/ 0 1 256"/>
                <a:gd name="T35" fmla="*/ 0 1 256"/>
                <a:gd name="T36" fmla="*/ 0 1 256"/>
                <a:gd name="T37" fmla="*/ 0 1 256"/>
                <a:gd name="T38" fmla="*/ 0 1 256"/>
                <a:gd name="T39" fmla="*/ 0 1 256"/>
                <a:gd name="T40" fmla="*/ 0 1 256"/>
                <a:gd name="T41" fmla="*/ 0 1 256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w 232"/>
                <a:gd name="T49" fmla="*/ 0 h 44"/>
                <a:gd name="T50" fmla="*/ 0 w 232"/>
                <a:gd name="T51" fmla="*/ 0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44">
                  <a:moveTo>
                    <a:pt x="0" y="0"/>
                  </a:moveTo>
                  <a:lnTo>
                    <a:pt x="124" y="8"/>
                  </a:lnTo>
                  <a:lnTo>
                    <a:pt x="190" y="23"/>
                  </a:lnTo>
                  <a:lnTo>
                    <a:pt x="211" y="29"/>
                  </a:lnTo>
                  <a:lnTo>
                    <a:pt x="226" y="37"/>
                  </a:lnTo>
                  <a:lnTo>
                    <a:pt x="232" y="44"/>
                  </a:lnTo>
                  <a:lnTo>
                    <a:pt x="218" y="44"/>
                  </a:lnTo>
                  <a:lnTo>
                    <a:pt x="182" y="29"/>
                  </a:lnTo>
                  <a:lnTo>
                    <a:pt x="138" y="23"/>
                  </a:lnTo>
                  <a:lnTo>
                    <a:pt x="138" y="29"/>
                  </a:lnTo>
                  <a:lnTo>
                    <a:pt x="153" y="44"/>
                  </a:lnTo>
                  <a:lnTo>
                    <a:pt x="138" y="44"/>
                  </a:lnTo>
                  <a:lnTo>
                    <a:pt x="124" y="37"/>
                  </a:lnTo>
                  <a:lnTo>
                    <a:pt x="109" y="29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フリーフォーム 34"/>
            <p:cNvSpPr>
              <a:spLocks/>
            </p:cNvSpPr>
            <p:nvPr/>
          </p:nvSpPr>
          <p:spPr bwMode="auto">
            <a:xfrm>
              <a:off x="6786578" y="5357826"/>
              <a:ext cx="232643" cy="71242"/>
            </a:xfrm>
            <a:custGeom>
              <a:avLst/>
              <a:gdLst>
                <a:gd name="T0" fmla="*/ 0 w 94"/>
                <a:gd name="T1" fmla="*/ 0 h 29"/>
                <a:gd name="T2" fmla="*/ 82550 w 94"/>
                <a:gd name="T3" fmla="*/ 12700 h 29"/>
                <a:gd name="T4" fmla="*/ 149225 w 94"/>
                <a:gd name="T5" fmla="*/ 33338 h 29"/>
                <a:gd name="T6" fmla="*/ 149225 w 94"/>
                <a:gd name="T7" fmla="*/ 46038 h 29"/>
                <a:gd name="T8" fmla="*/ 127000 w 94"/>
                <a:gd name="T9" fmla="*/ 46038 h 29"/>
                <a:gd name="T10" fmla="*/ 69850 w 94"/>
                <a:gd name="T11" fmla="*/ 25400 h 29"/>
                <a:gd name="T12" fmla="*/ 11113 w 94"/>
                <a:gd name="T13" fmla="*/ 0 h 29"/>
                <a:gd name="T14" fmla="*/ 0 w 94"/>
                <a:gd name="T15" fmla="*/ 0 h 29"/>
                <a:gd name="T16" fmla="*/ 0 1 256"/>
                <a:gd name="T17" fmla="*/ 0 1 256"/>
                <a:gd name="T18" fmla="*/ 0 1 256"/>
                <a:gd name="T19" fmla="*/ 0 1 256"/>
                <a:gd name="T20" fmla="*/ 0 1 256"/>
                <a:gd name="T21" fmla="*/ 0 1 256"/>
                <a:gd name="T22" fmla="*/ 0 1 256"/>
                <a:gd name="T23" fmla="*/ 0 1 256"/>
                <a:gd name="T24" fmla="*/ 0 w 94"/>
                <a:gd name="T25" fmla="*/ 0 h 29"/>
                <a:gd name="T26" fmla="*/ 0 w 94"/>
                <a:gd name="T27" fmla="*/ 0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29">
                  <a:moveTo>
                    <a:pt x="0" y="0"/>
                  </a:moveTo>
                  <a:lnTo>
                    <a:pt x="52" y="8"/>
                  </a:lnTo>
                  <a:lnTo>
                    <a:pt x="94" y="21"/>
                  </a:lnTo>
                  <a:lnTo>
                    <a:pt x="94" y="29"/>
                  </a:lnTo>
                  <a:lnTo>
                    <a:pt x="80" y="29"/>
                  </a:lnTo>
                  <a:lnTo>
                    <a:pt x="44" y="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p:txStyles>
    <p:titleStyle>
      <a:lvl1pPr algn="ctr" rtl="0" eaLnBrk="1" latinLnBrk="0" hangingPunct="1">
        <a:spcBef>
          <a:spcPct val="0"/>
        </a:spcBef>
        <a:buNone/>
        <a:defRPr kumimoji="1" sz="4400" baseline="0">
          <a:ln>
            <a:noFill/>
          </a:ln>
          <a:solidFill>
            <a:schemeClr val="tx2"/>
          </a:solidFill>
          <a:effectLst>
            <a:glow rad="101600">
              <a:schemeClr val="bg2">
                <a:tint val="20000"/>
                <a:alpha val="60000"/>
              </a:schemeClr>
            </a:glow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rgbClr val="C00000"/>
        </a:buClr>
        <a:buSzPct val="80000"/>
        <a:buFont typeface="Wingdings"/>
        <a:buChar char="l"/>
        <a:defRPr kumimoji="1" sz="3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rgbClr val="C00000"/>
        </a:buClr>
        <a:buSzPct val="65000"/>
        <a:buFont typeface="Wingdings"/>
        <a:buChar char="l"/>
        <a:defRPr kumimoji="1" sz="28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rgbClr val="C00000"/>
        </a:buClr>
        <a:buSzPct val="60000"/>
        <a:buFont typeface="Wingdings"/>
        <a:buChar char="l"/>
        <a:defRPr kumimoji="1" sz="24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"/>
        <a:buChar char="l"/>
        <a:defRPr kumimoji="1" sz="20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55000"/>
        <a:buFont typeface="Wingdings"/>
        <a:buChar char="l"/>
        <a:defRPr kumimoji="1" sz="20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"/>
        <a:buChar char="l"/>
        <a:defRPr kumimoji="1" sz="190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1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1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1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1.jpeg"/><Relationship Id="rId5" Type="http://schemas.openxmlformats.org/officeDocument/2006/relationships/image" Target="../media/image29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wmf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35.png"/><Relationship Id="rId15" Type="http://schemas.openxmlformats.org/officeDocument/2006/relationships/image" Target="../media/image36.png"/><Relationship Id="rId1" Type="http://schemas.openxmlformats.org/officeDocument/2006/relationships/tags" Target="../tags/tag13.xml"/><Relationship Id="rId2" Type="http://schemas.openxmlformats.org/officeDocument/2006/relationships/tags" Target="../tags/tag14.xml"/><Relationship Id="rId3" Type="http://schemas.openxmlformats.org/officeDocument/2006/relationships/tags" Target="../tags/tag15.xml"/><Relationship Id="rId4" Type="http://schemas.openxmlformats.org/officeDocument/2006/relationships/tags" Target="../tags/tag16.xml"/><Relationship Id="rId5" Type="http://schemas.openxmlformats.org/officeDocument/2006/relationships/tags" Target="../tags/tag17.xml"/><Relationship Id="rId6" Type="http://schemas.openxmlformats.org/officeDocument/2006/relationships/tags" Target="../tags/tag18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29.wmf"/><Relationship Id="rId9" Type="http://schemas.openxmlformats.org/officeDocument/2006/relationships/image" Target="../media/image30.png"/><Relationship Id="rId10" Type="http://schemas.openxmlformats.org/officeDocument/2006/relationships/image" Target="../media/image31.wmf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pdf"/><Relationship Id="rId12" Type="http://schemas.openxmlformats.org/officeDocument/2006/relationships/image" Target="../media/image45.pn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37.png"/><Relationship Id="rId4" Type="http://schemas.openxmlformats.org/officeDocument/2006/relationships/image" Target="../media/image38.pdf"/><Relationship Id="rId5" Type="http://schemas.openxmlformats.org/officeDocument/2006/relationships/image" Target="../media/image39.png"/><Relationship Id="rId6" Type="http://schemas.openxmlformats.org/officeDocument/2006/relationships/image" Target="../media/image40.pdf"/><Relationship Id="rId7" Type="http://schemas.openxmlformats.org/officeDocument/2006/relationships/image" Target="../media/image41.png"/><Relationship Id="rId8" Type="http://schemas.openxmlformats.org/officeDocument/2006/relationships/image" Target="../media/image33.png"/><Relationship Id="rId9" Type="http://schemas.openxmlformats.org/officeDocument/2006/relationships/image" Target="../media/image42.pdf"/><Relationship Id="rId10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png"/><Relationship Id="rId12" Type="http://schemas.openxmlformats.org/officeDocument/2006/relationships/image" Target="../media/image55.pdf"/><Relationship Id="rId13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6.wmf"/><Relationship Id="rId4" Type="http://schemas.openxmlformats.org/officeDocument/2006/relationships/image" Target="../media/image47.pdf"/><Relationship Id="rId5" Type="http://schemas.openxmlformats.org/officeDocument/2006/relationships/image" Target="../media/image48.png"/><Relationship Id="rId6" Type="http://schemas.openxmlformats.org/officeDocument/2006/relationships/image" Target="../media/image49.pdf"/><Relationship Id="rId7" Type="http://schemas.openxmlformats.org/officeDocument/2006/relationships/image" Target="../media/image50.png"/><Relationship Id="rId8" Type="http://schemas.openxmlformats.org/officeDocument/2006/relationships/image" Target="../media/image51.pdf"/><Relationship Id="rId9" Type="http://schemas.openxmlformats.org/officeDocument/2006/relationships/image" Target="../media/image52.png"/><Relationship Id="rId10" Type="http://schemas.openxmlformats.org/officeDocument/2006/relationships/image" Target="../media/image53.pdf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8.png"/><Relationship Id="rId12" Type="http://schemas.openxmlformats.org/officeDocument/2006/relationships/image" Target="../media/image59.png"/><Relationship Id="rId13" Type="http://schemas.openxmlformats.org/officeDocument/2006/relationships/image" Target="../media/image60.png"/><Relationship Id="rId14" Type="http://schemas.openxmlformats.org/officeDocument/2006/relationships/image" Target="../media/image61.png"/><Relationship Id="rId15" Type="http://schemas.openxmlformats.org/officeDocument/2006/relationships/image" Target="../media/image62.png"/><Relationship Id="rId1" Type="http://schemas.openxmlformats.org/officeDocument/2006/relationships/tags" Target="../tags/tag20.xml"/><Relationship Id="rId2" Type="http://schemas.openxmlformats.org/officeDocument/2006/relationships/tags" Target="../tags/tag21.xml"/><Relationship Id="rId3" Type="http://schemas.openxmlformats.org/officeDocument/2006/relationships/tags" Target="../tags/tag22.xml"/><Relationship Id="rId4" Type="http://schemas.openxmlformats.org/officeDocument/2006/relationships/tags" Target="../tags/tag23.xml"/><Relationship Id="rId5" Type="http://schemas.openxmlformats.org/officeDocument/2006/relationships/tags" Target="../tags/tag24.xml"/><Relationship Id="rId6" Type="http://schemas.openxmlformats.org/officeDocument/2006/relationships/tags" Target="../tags/tag25.xml"/><Relationship Id="rId7" Type="http://schemas.openxmlformats.org/officeDocument/2006/relationships/tags" Target="../tags/tag26.xml"/><Relationship Id="rId8" Type="http://schemas.openxmlformats.org/officeDocument/2006/relationships/tags" Target="../tags/tag27.xml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20" Type="http://schemas.openxmlformats.org/officeDocument/2006/relationships/image" Target="../media/image70.png"/><Relationship Id="rId21" Type="http://schemas.openxmlformats.org/officeDocument/2006/relationships/image" Target="../media/image71.png"/><Relationship Id="rId10" Type="http://schemas.openxmlformats.org/officeDocument/2006/relationships/tags" Target="../tags/tag37.xml"/><Relationship Id="rId11" Type="http://schemas.openxmlformats.org/officeDocument/2006/relationships/slideLayout" Target="../slideLayouts/slideLayout2.xml"/><Relationship Id="rId12" Type="http://schemas.openxmlformats.org/officeDocument/2006/relationships/image" Target="../media/image63.png"/><Relationship Id="rId13" Type="http://schemas.openxmlformats.org/officeDocument/2006/relationships/image" Target="../media/image64.png"/><Relationship Id="rId14" Type="http://schemas.openxmlformats.org/officeDocument/2006/relationships/image" Target="../media/image65.png"/><Relationship Id="rId15" Type="http://schemas.openxmlformats.org/officeDocument/2006/relationships/image" Target="../media/image66.png"/><Relationship Id="rId16" Type="http://schemas.openxmlformats.org/officeDocument/2006/relationships/image" Target="../media/image67.png"/><Relationship Id="rId17" Type="http://schemas.openxmlformats.org/officeDocument/2006/relationships/image" Target="../media/image68.png"/><Relationship Id="rId18" Type="http://schemas.openxmlformats.org/officeDocument/2006/relationships/image" Target="../media/image32.png"/><Relationship Id="rId19" Type="http://schemas.openxmlformats.org/officeDocument/2006/relationships/image" Target="../media/image69.png"/><Relationship Id="rId1" Type="http://schemas.openxmlformats.org/officeDocument/2006/relationships/tags" Target="../tags/tag28.xml"/><Relationship Id="rId2" Type="http://schemas.openxmlformats.org/officeDocument/2006/relationships/tags" Target="../tags/tag29.xml"/><Relationship Id="rId3" Type="http://schemas.openxmlformats.org/officeDocument/2006/relationships/tags" Target="../tags/tag30.xml"/><Relationship Id="rId4" Type="http://schemas.openxmlformats.org/officeDocument/2006/relationships/tags" Target="../tags/tag31.xml"/><Relationship Id="rId5" Type="http://schemas.openxmlformats.org/officeDocument/2006/relationships/tags" Target="../tags/tag32.xml"/><Relationship Id="rId6" Type="http://schemas.openxmlformats.org/officeDocument/2006/relationships/tags" Target="../tags/tag33.xml"/><Relationship Id="rId7" Type="http://schemas.openxmlformats.org/officeDocument/2006/relationships/tags" Target="../tags/tag34.xml"/><Relationship Id="rId8" Type="http://schemas.openxmlformats.org/officeDocument/2006/relationships/tags" Target="../tags/tag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df"/><Relationship Id="rId5" Type="http://schemas.openxmlformats.org/officeDocument/2006/relationships/image" Target="../media/image75.png"/><Relationship Id="rId6" Type="http://schemas.openxmlformats.org/officeDocument/2006/relationships/image" Target="../media/image76.pdf"/><Relationship Id="rId7" Type="http://schemas.openxmlformats.org/officeDocument/2006/relationships/image" Target="../media/image77.png"/><Relationship Id="rId8" Type="http://schemas.openxmlformats.org/officeDocument/2006/relationships/image" Target="../media/image78.pdf"/><Relationship Id="rId9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df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3.png"/><Relationship Id="rId12" Type="http://schemas.openxmlformats.org/officeDocument/2006/relationships/image" Target="../media/image84.png"/><Relationship Id="rId13" Type="http://schemas.openxmlformats.org/officeDocument/2006/relationships/image" Target="../media/image85.png"/><Relationship Id="rId1" Type="http://schemas.openxmlformats.org/officeDocument/2006/relationships/tags" Target="../tags/tag38.xml"/><Relationship Id="rId2" Type="http://schemas.openxmlformats.org/officeDocument/2006/relationships/tags" Target="../tags/tag39.xml"/><Relationship Id="rId3" Type="http://schemas.openxmlformats.org/officeDocument/2006/relationships/tags" Target="../tags/tag40.xml"/><Relationship Id="rId4" Type="http://schemas.openxmlformats.org/officeDocument/2006/relationships/tags" Target="../tags/tag41.xml"/><Relationship Id="rId5" Type="http://schemas.openxmlformats.org/officeDocument/2006/relationships/tags" Target="../tags/tag42.xml"/><Relationship Id="rId6" Type="http://schemas.openxmlformats.org/officeDocument/2006/relationships/tags" Target="../tags/tag43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80.png"/><Relationship Id="rId9" Type="http://schemas.openxmlformats.org/officeDocument/2006/relationships/image" Target="../media/image81.png"/><Relationship Id="rId10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20" Type="http://schemas.openxmlformats.org/officeDocument/2006/relationships/image" Target="../media/image95.png"/><Relationship Id="rId21" Type="http://schemas.openxmlformats.org/officeDocument/2006/relationships/image" Target="../media/image96.pdf"/><Relationship Id="rId22" Type="http://schemas.openxmlformats.org/officeDocument/2006/relationships/image" Target="../media/image97.png"/><Relationship Id="rId23" Type="http://schemas.openxmlformats.org/officeDocument/2006/relationships/image" Target="../media/image98.pdf"/><Relationship Id="rId24" Type="http://schemas.openxmlformats.org/officeDocument/2006/relationships/image" Target="../media/image99.png"/><Relationship Id="rId10" Type="http://schemas.openxmlformats.org/officeDocument/2006/relationships/slideLayout" Target="../slideLayouts/slideLayout2.xml"/><Relationship Id="rId11" Type="http://schemas.openxmlformats.org/officeDocument/2006/relationships/image" Target="../media/image86.png"/><Relationship Id="rId12" Type="http://schemas.openxmlformats.org/officeDocument/2006/relationships/image" Target="../media/image87.png"/><Relationship Id="rId13" Type="http://schemas.openxmlformats.org/officeDocument/2006/relationships/image" Target="../media/image88.png"/><Relationship Id="rId14" Type="http://schemas.openxmlformats.org/officeDocument/2006/relationships/image" Target="../media/image89.png"/><Relationship Id="rId15" Type="http://schemas.openxmlformats.org/officeDocument/2006/relationships/image" Target="../media/image90.png"/><Relationship Id="rId16" Type="http://schemas.openxmlformats.org/officeDocument/2006/relationships/image" Target="../media/image91.png"/><Relationship Id="rId17" Type="http://schemas.openxmlformats.org/officeDocument/2006/relationships/image" Target="../media/image92.png"/><Relationship Id="rId18" Type="http://schemas.openxmlformats.org/officeDocument/2006/relationships/image" Target="../media/image93.png"/><Relationship Id="rId19" Type="http://schemas.openxmlformats.org/officeDocument/2006/relationships/image" Target="../media/image94.pdf"/><Relationship Id="rId1" Type="http://schemas.openxmlformats.org/officeDocument/2006/relationships/tags" Target="../tags/tag44.xml"/><Relationship Id="rId2" Type="http://schemas.openxmlformats.org/officeDocument/2006/relationships/tags" Target="../tags/tag45.xml"/><Relationship Id="rId3" Type="http://schemas.openxmlformats.org/officeDocument/2006/relationships/tags" Target="../tags/tag46.xml"/><Relationship Id="rId4" Type="http://schemas.openxmlformats.org/officeDocument/2006/relationships/tags" Target="../tags/tag47.xml"/><Relationship Id="rId5" Type="http://schemas.openxmlformats.org/officeDocument/2006/relationships/tags" Target="../tags/tag48.xml"/><Relationship Id="rId6" Type="http://schemas.openxmlformats.org/officeDocument/2006/relationships/tags" Target="../tags/tag49.xml"/><Relationship Id="rId7" Type="http://schemas.openxmlformats.org/officeDocument/2006/relationships/tags" Target="../tags/tag50.xml"/><Relationship Id="rId8" Type="http://schemas.openxmlformats.org/officeDocument/2006/relationships/tags" Target="../tags/tag5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df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61.xml"/><Relationship Id="rId20" Type="http://schemas.openxmlformats.org/officeDocument/2006/relationships/image" Target="../media/image107.png"/><Relationship Id="rId21" Type="http://schemas.openxmlformats.org/officeDocument/2006/relationships/image" Target="../media/image108.png"/><Relationship Id="rId10" Type="http://schemas.openxmlformats.org/officeDocument/2006/relationships/tags" Target="../tags/tag62.xml"/><Relationship Id="rId11" Type="http://schemas.openxmlformats.org/officeDocument/2006/relationships/slideLayout" Target="../slideLayouts/slideLayout2.xml"/><Relationship Id="rId12" Type="http://schemas.openxmlformats.org/officeDocument/2006/relationships/image" Target="../media/image100.png"/><Relationship Id="rId13" Type="http://schemas.openxmlformats.org/officeDocument/2006/relationships/image" Target="../media/image89.png"/><Relationship Id="rId14" Type="http://schemas.openxmlformats.org/officeDocument/2006/relationships/image" Target="../media/image101.png"/><Relationship Id="rId15" Type="http://schemas.openxmlformats.org/officeDocument/2006/relationships/image" Target="../media/image102.png"/><Relationship Id="rId16" Type="http://schemas.openxmlformats.org/officeDocument/2006/relationships/image" Target="../media/image103.png"/><Relationship Id="rId17" Type="http://schemas.openxmlformats.org/officeDocument/2006/relationships/image" Target="../media/image104.png"/><Relationship Id="rId18" Type="http://schemas.openxmlformats.org/officeDocument/2006/relationships/image" Target="../media/image105.png"/><Relationship Id="rId19" Type="http://schemas.openxmlformats.org/officeDocument/2006/relationships/image" Target="../media/image106.png"/><Relationship Id="rId1" Type="http://schemas.openxmlformats.org/officeDocument/2006/relationships/tags" Target="../tags/tag53.xml"/><Relationship Id="rId2" Type="http://schemas.openxmlformats.org/officeDocument/2006/relationships/tags" Target="../tags/tag54.xml"/><Relationship Id="rId3" Type="http://schemas.openxmlformats.org/officeDocument/2006/relationships/tags" Target="../tags/tag55.xml"/><Relationship Id="rId4" Type="http://schemas.openxmlformats.org/officeDocument/2006/relationships/tags" Target="../tags/tag56.xml"/><Relationship Id="rId5" Type="http://schemas.openxmlformats.org/officeDocument/2006/relationships/tags" Target="../tags/tag57.xml"/><Relationship Id="rId6" Type="http://schemas.openxmlformats.org/officeDocument/2006/relationships/tags" Target="../tags/tag58.xml"/><Relationship Id="rId7" Type="http://schemas.openxmlformats.org/officeDocument/2006/relationships/tags" Target="../tags/tag59.xml"/><Relationship Id="rId8" Type="http://schemas.openxmlformats.org/officeDocument/2006/relationships/tags" Target="../tags/tag6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5.pdf"/><Relationship Id="rId12" Type="http://schemas.openxmlformats.org/officeDocument/2006/relationships/image" Target="../media/image116.png"/><Relationship Id="rId13" Type="http://schemas.openxmlformats.org/officeDocument/2006/relationships/hyperlink" Target="http://www.slac.stanford.edu/spires/find/wwwhepau/wwwscan?rawcmd=fin+%22Yamawaki,%20Koichi%22" TargetMode="External"/><Relationship Id="rId14" Type="http://schemas.openxmlformats.org/officeDocument/2006/relationships/hyperlink" Target="http://www.slac.stanford.edu/spires/find/inst/www?icncp=Nagoya+U." TargetMode="External"/><Relationship Id="rId15" Type="http://schemas.openxmlformats.org/officeDocument/2006/relationships/hyperlink" Target="http://www.slac.stanford.edu/spires/find/wwwhepau/wwwscan?rawcmd=fin+%22Bando,%20Masako%22" TargetMode="External"/><Relationship Id="rId16" Type="http://schemas.openxmlformats.org/officeDocument/2006/relationships/hyperlink" Target="http://www.slac.stanford.edu/spires/find/inst/www?icncp=Kyoto+U." TargetMode="External"/><Relationship Id="rId17" Type="http://schemas.openxmlformats.org/officeDocument/2006/relationships/hyperlink" Target="http://www.slac.stanford.edu/spires/find/wwwhepau/wwwscan?rawcmd=fin+%22Matumoto,%20Ken-iti%22" TargetMode="External"/><Relationship Id="rId18" Type="http://schemas.openxmlformats.org/officeDocument/2006/relationships/hyperlink" Target="http://www.slac.stanford.edu/spires/find/inst/www?icncp=Toyama+U." TargetMode="External"/><Relationship Id="rId1" Type="http://schemas.openxmlformats.org/officeDocument/2006/relationships/tags" Target="../tags/tag63.xml"/><Relationship Id="rId2" Type="http://schemas.openxmlformats.org/officeDocument/2006/relationships/tags" Target="../tags/tag64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09.png"/><Relationship Id="rId6" Type="http://schemas.openxmlformats.org/officeDocument/2006/relationships/image" Target="../media/image110.wmf"/><Relationship Id="rId7" Type="http://schemas.openxmlformats.org/officeDocument/2006/relationships/image" Target="../media/image111.wmf"/><Relationship Id="rId8" Type="http://schemas.openxmlformats.org/officeDocument/2006/relationships/image" Target="../media/image112.png"/><Relationship Id="rId9" Type="http://schemas.openxmlformats.org/officeDocument/2006/relationships/image" Target="../media/image113.pdf"/><Relationship Id="rId10" Type="http://schemas.openxmlformats.org/officeDocument/2006/relationships/image" Target="../media/image1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image" Target="../media/image121.png"/><Relationship Id="rId7" Type="http://schemas.openxmlformats.org/officeDocument/2006/relationships/image" Target="../media/image122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23.wmf"/><Relationship Id="rId6" Type="http://schemas.openxmlformats.org/officeDocument/2006/relationships/image" Target="../media/image124.wmf"/><Relationship Id="rId7" Type="http://schemas.openxmlformats.org/officeDocument/2006/relationships/image" Target="../media/image125.png"/><Relationship Id="rId8" Type="http://schemas.openxmlformats.org/officeDocument/2006/relationships/image" Target="../media/image112.png"/><Relationship Id="rId1" Type="http://schemas.openxmlformats.org/officeDocument/2006/relationships/tags" Target="../tags/tag65.xml"/><Relationship Id="rId2" Type="http://schemas.openxmlformats.org/officeDocument/2006/relationships/tags" Target="../tags/tag66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7.png"/><Relationship Id="rId12" Type="http://schemas.openxmlformats.org/officeDocument/2006/relationships/image" Target="../media/image128.png"/><Relationship Id="rId13" Type="http://schemas.openxmlformats.org/officeDocument/2006/relationships/image" Target="../media/image129.png"/><Relationship Id="rId14" Type="http://schemas.openxmlformats.org/officeDocument/2006/relationships/image" Target="../media/image130.png"/><Relationship Id="rId15" Type="http://schemas.openxmlformats.org/officeDocument/2006/relationships/image" Target="../media/image131.png"/><Relationship Id="rId16" Type="http://schemas.openxmlformats.org/officeDocument/2006/relationships/image" Target="../media/image132.png"/><Relationship Id="rId17" Type="http://schemas.openxmlformats.org/officeDocument/2006/relationships/image" Target="../media/image133.png"/><Relationship Id="rId1" Type="http://schemas.openxmlformats.org/officeDocument/2006/relationships/tags" Target="../tags/tag68.xml"/><Relationship Id="rId2" Type="http://schemas.openxmlformats.org/officeDocument/2006/relationships/tags" Target="../tags/tag69.xml"/><Relationship Id="rId3" Type="http://schemas.openxmlformats.org/officeDocument/2006/relationships/tags" Target="../tags/tag70.xml"/><Relationship Id="rId4" Type="http://schemas.openxmlformats.org/officeDocument/2006/relationships/tags" Target="../tags/tag71.xml"/><Relationship Id="rId5" Type="http://schemas.openxmlformats.org/officeDocument/2006/relationships/tags" Target="../tags/tag72.xml"/><Relationship Id="rId6" Type="http://schemas.openxmlformats.org/officeDocument/2006/relationships/tags" Target="../tags/tag73.xml"/><Relationship Id="rId7" Type="http://schemas.openxmlformats.org/officeDocument/2006/relationships/tags" Target="../tags/tag74.xml"/><Relationship Id="rId8" Type="http://schemas.openxmlformats.org/officeDocument/2006/relationships/tags" Target="../tags/tag75.xml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126.pn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4.png"/><Relationship Id="rId12" Type="http://schemas.openxmlformats.org/officeDocument/2006/relationships/image" Target="../media/image135.png"/><Relationship Id="rId13" Type="http://schemas.openxmlformats.org/officeDocument/2006/relationships/image" Target="../media/image136.png"/><Relationship Id="rId14" Type="http://schemas.openxmlformats.org/officeDocument/2006/relationships/image" Target="../media/image137.png"/><Relationship Id="rId15" Type="http://schemas.openxmlformats.org/officeDocument/2006/relationships/image" Target="../media/image138.png"/><Relationship Id="rId16" Type="http://schemas.openxmlformats.org/officeDocument/2006/relationships/image" Target="../media/image139.png"/><Relationship Id="rId17" Type="http://schemas.openxmlformats.org/officeDocument/2006/relationships/image" Target="../media/image140.png"/><Relationship Id="rId18" Type="http://schemas.openxmlformats.org/officeDocument/2006/relationships/image" Target="../media/image141.png"/><Relationship Id="rId19" Type="http://schemas.openxmlformats.org/officeDocument/2006/relationships/image" Target="../media/image142.png"/><Relationship Id="rId1" Type="http://schemas.openxmlformats.org/officeDocument/2006/relationships/tags" Target="../tags/tag76.xml"/><Relationship Id="rId2" Type="http://schemas.openxmlformats.org/officeDocument/2006/relationships/tags" Target="../tags/tag77.xml"/><Relationship Id="rId3" Type="http://schemas.openxmlformats.org/officeDocument/2006/relationships/tags" Target="../tags/tag78.xml"/><Relationship Id="rId4" Type="http://schemas.openxmlformats.org/officeDocument/2006/relationships/tags" Target="../tags/tag79.xml"/><Relationship Id="rId5" Type="http://schemas.openxmlformats.org/officeDocument/2006/relationships/tags" Target="../tags/tag80.xml"/><Relationship Id="rId6" Type="http://schemas.openxmlformats.org/officeDocument/2006/relationships/tags" Target="../tags/tag81.xml"/><Relationship Id="rId7" Type="http://schemas.openxmlformats.org/officeDocument/2006/relationships/tags" Target="../tags/tag82.xml"/><Relationship Id="rId8" Type="http://schemas.openxmlformats.org/officeDocument/2006/relationships/tags" Target="../tags/tag83.xml"/><Relationship Id="rId9" Type="http://schemas.openxmlformats.org/officeDocument/2006/relationships/tags" Target="../tags/tag84.xml"/><Relationship Id="rId10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4.png"/><Relationship Id="rId20" Type="http://schemas.openxmlformats.org/officeDocument/2006/relationships/image" Target="../media/image155.pdf"/><Relationship Id="rId21" Type="http://schemas.openxmlformats.org/officeDocument/2006/relationships/image" Target="../media/image156.png"/><Relationship Id="rId10" Type="http://schemas.openxmlformats.org/officeDocument/2006/relationships/image" Target="../media/image145.png"/><Relationship Id="rId11" Type="http://schemas.openxmlformats.org/officeDocument/2006/relationships/image" Target="../media/image146.png"/><Relationship Id="rId12" Type="http://schemas.openxmlformats.org/officeDocument/2006/relationships/image" Target="../media/image147.png"/><Relationship Id="rId13" Type="http://schemas.openxmlformats.org/officeDocument/2006/relationships/image" Target="../media/image148.png"/><Relationship Id="rId14" Type="http://schemas.openxmlformats.org/officeDocument/2006/relationships/image" Target="../media/image149.pdf"/><Relationship Id="rId15" Type="http://schemas.openxmlformats.org/officeDocument/2006/relationships/image" Target="../media/image150.png"/><Relationship Id="rId16" Type="http://schemas.openxmlformats.org/officeDocument/2006/relationships/image" Target="../media/image151.pdf"/><Relationship Id="rId17" Type="http://schemas.openxmlformats.org/officeDocument/2006/relationships/image" Target="../media/image152.png"/><Relationship Id="rId18" Type="http://schemas.openxmlformats.org/officeDocument/2006/relationships/image" Target="../media/image153.pdf"/><Relationship Id="rId19" Type="http://schemas.openxmlformats.org/officeDocument/2006/relationships/image" Target="../media/image154.png"/><Relationship Id="rId1" Type="http://schemas.openxmlformats.org/officeDocument/2006/relationships/tags" Target="../tags/tag85.xml"/><Relationship Id="rId2" Type="http://schemas.openxmlformats.org/officeDocument/2006/relationships/tags" Target="../tags/tag86.xml"/><Relationship Id="rId3" Type="http://schemas.openxmlformats.org/officeDocument/2006/relationships/tags" Target="../tags/tag87.xml"/><Relationship Id="rId4" Type="http://schemas.openxmlformats.org/officeDocument/2006/relationships/tags" Target="../tags/tag88.xml"/><Relationship Id="rId5" Type="http://schemas.openxmlformats.org/officeDocument/2006/relationships/tags" Target="../tags/tag89.xml"/><Relationship Id="rId6" Type="http://schemas.openxmlformats.org/officeDocument/2006/relationships/tags" Target="../tags/tag90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14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tags" Target="../tags/tag9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5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9.wmf"/><Relationship Id="rId5" Type="http://schemas.openxmlformats.org/officeDocument/2006/relationships/image" Target="../media/image160.png"/><Relationship Id="rId6" Type="http://schemas.openxmlformats.org/officeDocument/2006/relationships/image" Target="../media/image161.png"/><Relationship Id="rId1" Type="http://schemas.openxmlformats.org/officeDocument/2006/relationships/tags" Target="../tags/tag92.xml"/><Relationship Id="rId2" Type="http://schemas.openxmlformats.org/officeDocument/2006/relationships/tags" Target="../tags/tag93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2.png"/><Relationship Id="rId20" Type="http://schemas.openxmlformats.org/officeDocument/2006/relationships/image" Target="../media/image171.png"/><Relationship Id="rId21" Type="http://schemas.openxmlformats.org/officeDocument/2006/relationships/image" Target="../media/image172.pdf"/><Relationship Id="rId22" Type="http://schemas.openxmlformats.org/officeDocument/2006/relationships/image" Target="../media/image173.png"/><Relationship Id="rId23" Type="http://schemas.openxmlformats.org/officeDocument/2006/relationships/image" Target="../media/image174.pdf"/><Relationship Id="rId24" Type="http://schemas.openxmlformats.org/officeDocument/2006/relationships/image" Target="../media/image175.png"/><Relationship Id="rId10" Type="http://schemas.openxmlformats.org/officeDocument/2006/relationships/image" Target="../media/image163.png"/><Relationship Id="rId11" Type="http://schemas.openxmlformats.org/officeDocument/2006/relationships/image" Target="../media/image164.png"/><Relationship Id="rId12" Type="http://schemas.openxmlformats.org/officeDocument/2006/relationships/image" Target="../media/image165.png"/><Relationship Id="rId13" Type="http://schemas.openxmlformats.org/officeDocument/2006/relationships/image" Target="../media/image149.pdf"/><Relationship Id="rId14" Type="http://schemas.openxmlformats.org/officeDocument/2006/relationships/image" Target="../media/image150.png"/><Relationship Id="rId15" Type="http://schemas.openxmlformats.org/officeDocument/2006/relationships/image" Target="../media/image166.pdf"/><Relationship Id="rId16" Type="http://schemas.openxmlformats.org/officeDocument/2006/relationships/image" Target="../media/image167.png"/><Relationship Id="rId17" Type="http://schemas.openxmlformats.org/officeDocument/2006/relationships/image" Target="../media/image168.pdf"/><Relationship Id="rId18" Type="http://schemas.openxmlformats.org/officeDocument/2006/relationships/image" Target="../media/image169.png"/><Relationship Id="rId19" Type="http://schemas.openxmlformats.org/officeDocument/2006/relationships/image" Target="../media/image170.pdf"/><Relationship Id="rId1" Type="http://schemas.openxmlformats.org/officeDocument/2006/relationships/tags" Target="../tags/tag94.xml"/><Relationship Id="rId2" Type="http://schemas.openxmlformats.org/officeDocument/2006/relationships/tags" Target="../tags/tag95.xml"/><Relationship Id="rId3" Type="http://schemas.openxmlformats.org/officeDocument/2006/relationships/tags" Target="../tags/tag96.xml"/><Relationship Id="rId4" Type="http://schemas.openxmlformats.org/officeDocument/2006/relationships/tags" Target="../tags/tag97.xml"/><Relationship Id="rId5" Type="http://schemas.openxmlformats.org/officeDocument/2006/relationships/tags" Target="../tags/tag98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144.png"/><Relationship Id="rId8" Type="http://schemas.openxmlformats.org/officeDocument/2006/relationships/image" Target="../media/image1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2.png"/><Relationship Id="rId20" Type="http://schemas.openxmlformats.org/officeDocument/2006/relationships/image" Target="../media/image191.pdf"/><Relationship Id="rId21" Type="http://schemas.openxmlformats.org/officeDocument/2006/relationships/image" Target="../media/image192.png"/><Relationship Id="rId10" Type="http://schemas.openxmlformats.org/officeDocument/2006/relationships/image" Target="../media/image183.png"/><Relationship Id="rId11" Type="http://schemas.openxmlformats.org/officeDocument/2006/relationships/image" Target="../media/image184.png"/><Relationship Id="rId12" Type="http://schemas.openxmlformats.org/officeDocument/2006/relationships/image" Target="../media/image185.png"/><Relationship Id="rId13" Type="http://schemas.openxmlformats.org/officeDocument/2006/relationships/image" Target="../media/image186.png"/><Relationship Id="rId14" Type="http://schemas.openxmlformats.org/officeDocument/2006/relationships/image" Target="../media/image187.pdf"/><Relationship Id="rId15" Type="http://schemas.openxmlformats.org/officeDocument/2006/relationships/image" Target="../media/image188.png"/><Relationship Id="rId16" Type="http://schemas.openxmlformats.org/officeDocument/2006/relationships/image" Target="../media/image189.pdf"/><Relationship Id="rId17" Type="http://schemas.openxmlformats.org/officeDocument/2006/relationships/image" Target="../media/image190.png"/><Relationship Id="rId18" Type="http://schemas.openxmlformats.org/officeDocument/2006/relationships/image" Target="../media/image151.pdf"/><Relationship Id="rId19" Type="http://schemas.openxmlformats.org/officeDocument/2006/relationships/image" Target="../media/image152.png"/><Relationship Id="rId1" Type="http://schemas.openxmlformats.org/officeDocument/2006/relationships/tags" Target="../tags/tag99.xml"/><Relationship Id="rId2" Type="http://schemas.openxmlformats.org/officeDocument/2006/relationships/tags" Target="../tags/tag100.xml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7.png"/><Relationship Id="rId5" Type="http://schemas.openxmlformats.org/officeDocument/2006/relationships/image" Target="../media/image178.png"/><Relationship Id="rId6" Type="http://schemas.openxmlformats.org/officeDocument/2006/relationships/image" Target="../media/image179.png"/><Relationship Id="rId7" Type="http://schemas.openxmlformats.org/officeDocument/2006/relationships/image" Target="../media/image180.png"/><Relationship Id="rId8" Type="http://schemas.openxmlformats.org/officeDocument/2006/relationships/image" Target="../media/image1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4" Type="http://schemas.openxmlformats.org/officeDocument/2006/relationships/image" Target="../media/image122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3.wmf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6.png"/><Relationship Id="rId12" Type="http://schemas.openxmlformats.org/officeDocument/2006/relationships/image" Target="../media/image197.png"/><Relationship Id="rId13" Type="http://schemas.openxmlformats.org/officeDocument/2006/relationships/image" Target="../media/image198.png"/><Relationship Id="rId14" Type="http://schemas.openxmlformats.org/officeDocument/2006/relationships/image" Target="../media/image199.png"/><Relationship Id="rId15" Type="http://schemas.openxmlformats.org/officeDocument/2006/relationships/image" Target="../media/image200.png"/><Relationship Id="rId16" Type="http://schemas.openxmlformats.org/officeDocument/2006/relationships/image" Target="../media/image201.png"/><Relationship Id="rId17" Type="http://schemas.openxmlformats.org/officeDocument/2006/relationships/image" Target="../media/image202.png"/><Relationship Id="rId1" Type="http://schemas.openxmlformats.org/officeDocument/2006/relationships/tags" Target="../tags/tag101.xml"/><Relationship Id="rId2" Type="http://schemas.openxmlformats.org/officeDocument/2006/relationships/tags" Target="../tags/tag102.xml"/><Relationship Id="rId3" Type="http://schemas.openxmlformats.org/officeDocument/2006/relationships/tags" Target="../tags/tag103.xml"/><Relationship Id="rId4" Type="http://schemas.openxmlformats.org/officeDocument/2006/relationships/tags" Target="../tags/tag104.xml"/><Relationship Id="rId5" Type="http://schemas.openxmlformats.org/officeDocument/2006/relationships/tags" Target="../tags/tag105.xml"/><Relationship Id="rId6" Type="http://schemas.openxmlformats.org/officeDocument/2006/relationships/tags" Target="../tags/tag106.xml"/><Relationship Id="rId7" Type="http://schemas.openxmlformats.org/officeDocument/2006/relationships/tags" Target="../tags/tag107.xml"/><Relationship Id="rId8" Type="http://schemas.openxmlformats.org/officeDocument/2006/relationships/tags" Target="../tags/tag108.xml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195.pn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6.png"/><Relationship Id="rId12" Type="http://schemas.openxmlformats.org/officeDocument/2006/relationships/image" Target="../media/image207.png"/><Relationship Id="rId13" Type="http://schemas.openxmlformats.org/officeDocument/2006/relationships/image" Target="../media/image208.png"/><Relationship Id="rId1" Type="http://schemas.openxmlformats.org/officeDocument/2006/relationships/tags" Target="../tags/tag109.xml"/><Relationship Id="rId2" Type="http://schemas.openxmlformats.org/officeDocument/2006/relationships/tags" Target="../tags/tag110.xml"/><Relationship Id="rId3" Type="http://schemas.openxmlformats.org/officeDocument/2006/relationships/tags" Target="../tags/tag111.xml"/><Relationship Id="rId4" Type="http://schemas.openxmlformats.org/officeDocument/2006/relationships/tags" Target="../tags/tag112.xml"/><Relationship Id="rId5" Type="http://schemas.openxmlformats.org/officeDocument/2006/relationships/tags" Target="../tags/tag113.xml"/><Relationship Id="rId6" Type="http://schemas.openxmlformats.org/officeDocument/2006/relationships/tags" Target="../tags/tag114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203.wmf"/><Relationship Id="rId9" Type="http://schemas.openxmlformats.org/officeDocument/2006/relationships/image" Target="../media/image204.png"/><Relationship Id="rId10" Type="http://schemas.openxmlformats.org/officeDocument/2006/relationships/image" Target="../media/image20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09.wmf"/><Relationship Id="rId6" Type="http://schemas.openxmlformats.org/officeDocument/2006/relationships/image" Target="../media/image210.png"/><Relationship Id="rId7" Type="http://schemas.openxmlformats.org/officeDocument/2006/relationships/image" Target="../media/image109.png"/><Relationship Id="rId8" Type="http://schemas.openxmlformats.org/officeDocument/2006/relationships/image" Target="../media/image211.png"/><Relationship Id="rId1" Type="http://schemas.openxmlformats.org/officeDocument/2006/relationships/tags" Target="../tags/tag115.xml"/><Relationship Id="rId2" Type="http://schemas.openxmlformats.org/officeDocument/2006/relationships/tags" Target="../tags/tag116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tags" Target="../tags/tag126.xml"/><Relationship Id="rId20" Type="http://schemas.openxmlformats.org/officeDocument/2006/relationships/image" Target="../media/image220.png"/><Relationship Id="rId21" Type="http://schemas.openxmlformats.org/officeDocument/2006/relationships/image" Target="../media/image221.png"/><Relationship Id="rId22" Type="http://schemas.openxmlformats.org/officeDocument/2006/relationships/image" Target="../media/image222.png"/><Relationship Id="rId10" Type="http://schemas.openxmlformats.org/officeDocument/2006/relationships/tags" Target="../tags/tag127.xml"/><Relationship Id="rId11" Type="http://schemas.openxmlformats.org/officeDocument/2006/relationships/slideLayout" Target="../slideLayouts/slideLayout2.xml"/><Relationship Id="rId12" Type="http://schemas.openxmlformats.org/officeDocument/2006/relationships/image" Target="../media/image212.png"/><Relationship Id="rId13" Type="http://schemas.openxmlformats.org/officeDocument/2006/relationships/image" Target="../media/image213.png"/><Relationship Id="rId14" Type="http://schemas.openxmlformats.org/officeDocument/2006/relationships/image" Target="../media/image214.png"/><Relationship Id="rId15" Type="http://schemas.openxmlformats.org/officeDocument/2006/relationships/image" Target="../media/image215.png"/><Relationship Id="rId16" Type="http://schemas.openxmlformats.org/officeDocument/2006/relationships/image" Target="../media/image216.png"/><Relationship Id="rId17" Type="http://schemas.openxmlformats.org/officeDocument/2006/relationships/image" Target="../media/image217.png"/><Relationship Id="rId18" Type="http://schemas.openxmlformats.org/officeDocument/2006/relationships/image" Target="../media/image218.png"/><Relationship Id="rId19" Type="http://schemas.openxmlformats.org/officeDocument/2006/relationships/image" Target="../media/image219.png"/><Relationship Id="rId1" Type="http://schemas.openxmlformats.org/officeDocument/2006/relationships/tags" Target="../tags/tag118.xml"/><Relationship Id="rId2" Type="http://schemas.openxmlformats.org/officeDocument/2006/relationships/tags" Target="../tags/tag119.xml"/><Relationship Id="rId3" Type="http://schemas.openxmlformats.org/officeDocument/2006/relationships/tags" Target="../tags/tag120.xml"/><Relationship Id="rId4" Type="http://schemas.openxmlformats.org/officeDocument/2006/relationships/tags" Target="../tags/tag121.xml"/><Relationship Id="rId5" Type="http://schemas.openxmlformats.org/officeDocument/2006/relationships/tags" Target="../tags/tag122.xml"/><Relationship Id="rId6" Type="http://schemas.openxmlformats.org/officeDocument/2006/relationships/tags" Target="../tags/tag123.xml"/><Relationship Id="rId7" Type="http://schemas.openxmlformats.org/officeDocument/2006/relationships/tags" Target="../tags/tag124.xml"/><Relationship Id="rId8" Type="http://schemas.openxmlformats.org/officeDocument/2006/relationships/tags" Target="../tags/tag1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wmf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5.png"/><Relationship Id="rId12" Type="http://schemas.openxmlformats.org/officeDocument/2006/relationships/image" Target="../media/image204.png"/><Relationship Id="rId13" Type="http://schemas.openxmlformats.org/officeDocument/2006/relationships/image" Target="../media/image225.png"/><Relationship Id="rId14" Type="http://schemas.openxmlformats.org/officeDocument/2006/relationships/image" Target="../media/image226.png"/><Relationship Id="rId15" Type="http://schemas.openxmlformats.org/officeDocument/2006/relationships/image" Target="../media/image227.png"/><Relationship Id="rId16" Type="http://schemas.openxmlformats.org/officeDocument/2006/relationships/image" Target="../media/image228.png"/><Relationship Id="rId17" Type="http://schemas.openxmlformats.org/officeDocument/2006/relationships/image" Target="../media/image229.png"/><Relationship Id="rId1" Type="http://schemas.openxmlformats.org/officeDocument/2006/relationships/tags" Target="../tags/tag128.xml"/><Relationship Id="rId2" Type="http://schemas.openxmlformats.org/officeDocument/2006/relationships/tags" Target="../tags/tag129.xml"/><Relationship Id="rId3" Type="http://schemas.openxmlformats.org/officeDocument/2006/relationships/tags" Target="../tags/tag130.xml"/><Relationship Id="rId4" Type="http://schemas.openxmlformats.org/officeDocument/2006/relationships/tags" Target="../tags/tag131.xml"/><Relationship Id="rId5" Type="http://schemas.openxmlformats.org/officeDocument/2006/relationships/tags" Target="../tags/tag132.xml"/><Relationship Id="rId6" Type="http://schemas.openxmlformats.org/officeDocument/2006/relationships/tags" Target="../tags/tag133.xml"/><Relationship Id="rId7" Type="http://schemas.openxmlformats.org/officeDocument/2006/relationships/tags" Target="../tags/tag134.xml"/><Relationship Id="rId8" Type="http://schemas.openxmlformats.org/officeDocument/2006/relationships/slideLayout" Target="../slideLayouts/slideLayout2.xml"/><Relationship Id="rId9" Type="http://schemas.openxmlformats.org/officeDocument/2006/relationships/image" Target="../media/image223.png"/><Relationship Id="rId10" Type="http://schemas.openxmlformats.org/officeDocument/2006/relationships/image" Target="../media/image224.png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4.png"/><Relationship Id="rId12" Type="http://schemas.openxmlformats.org/officeDocument/2006/relationships/image" Target="../media/image165.png"/><Relationship Id="rId13" Type="http://schemas.openxmlformats.org/officeDocument/2006/relationships/image" Target="../media/image213.png"/><Relationship Id="rId14" Type="http://schemas.openxmlformats.org/officeDocument/2006/relationships/image" Target="../media/image233.png"/><Relationship Id="rId15" Type="http://schemas.openxmlformats.org/officeDocument/2006/relationships/image" Target="../media/image234.png"/><Relationship Id="rId1" Type="http://schemas.openxmlformats.org/officeDocument/2006/relationships/tags" Target="../tags/tag135.xml"/><Relationship Id="rId2" Type="http://schemas.openxmlformats.org/officeDocument/2006/relationships/tags" Target="../tags/tag136.xml"/><Relationship Id="rId3" Type="http://schemas.openxmlformats.org/officeDocument/2006/relationships/tags" Target="../tags/tag137.xml"/><Relationship Id="rId4" Type="http://schemas.openxmlformats.org/officeDocument/2006/relationships/tags" Target="../tags/tag138.xml"/><Relationship Id="rId5" Type="http://schemas.openxmlformats.org/officeDocument/2006/relationships/tags" Target="../tags/tag139.xml"/><Relationship Id="rId6" Type="http://schemas.openxmlformats.org/officeDocument/2006/relationships/tags" Target="../tags/tag140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230.png"/><Relationship Id="rId9" Type="http://schemas.openxmlformats.org/officeDocument/2006/relationships/image" Target="../media/image231.wmf"/><Relationship Id="rId10" Type="http://schemas.openxmlformats.org/officeDocument/2006/relationships/image" Target="../media/image2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4" Type="http://schemas.openxmlformats.org/officeDocument/2006/relationships/image" Target="../media/image236.pdf"/><Relationship Id="rId5" Type="http://schemas.openxmlformats.org/officeDocument/2006/relationships/image" Target="../media/image237.png"/><Relationship Id="rId1" Type="http://schemas.openxmlformats.org/officeDocument/2006/relationships/tags" Target="../tags/tag141.x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0.wmf"/><Relationship Id="rId12" Type="http://schemas.openxmlformats.org/officeDocument/2006/relationships/image" Target="../media/image241.png"/><Relationship Id="rId13" Type="http://schemas.openxmlformats.org/officeDocument/2006/relationships/image" Target="../media/image242.png"/><Relationship Id="rId14" Type="http://schemas.openxmlformats.org/officeDocument/2006/relationships/image" Target="../media/image243.png"/><Relationship Id="rId15" Type="http://schemas.openxmlformats.org/officeDocument/2006/relationships/image" Target="../media/image32.png"/><Relationship Id="rId16" Type="http://schemas.openxmlformats.org/officeDocument/2006/relationships/image" Target="../media/image244.png"/><Relationship Id="rId17" Type="http://schemas.openxmlformats.org/officeDocument/2006/relationships/image" Target="../media/image245.png"/><Relationship Id="rId1" Type="http://schemas.openxmlformats.org/officeDocument/2006/relationships/tags" Target="../tags/tag142.xml"/><Relationship Id="rId2" Type="http://schemas.openxmlformats.org/officeDocument/2006/relationships/tags" Target="../tags/tag143.xml"/><Relationship Id="rId3" Type="http://schemas.openxmlformats.org/officeDocument/2006/relationships/tags" Target="../tags/tag144.xml"/><Relationship Id="rId4" Type="http://schemas.openxmlformats.org/officeDocument/2006/relationships/tags" Target="../tags/tag145.xml"/><Relationship Id="rId5" Type="http://schemas.openxmlformats.org/officeDocument/2006/relationships/tags" Target="../tags/tag146.xml"/><Relationship Id="rId6" Type="http://schemas.openxmlformats.org/officeDocument/2006/relationships/tags" Target="../tags/tag147.xml"/><Relationship Id="rId7" Type="http://schemas.openxmlformats.org/officeDocument/2006/relationships/tags" Target="../tags/tag148.xml"/><Relationship Id="rId8" Type="http://schemas.openxmlformats.org/officeDocument/2006/relationships/slideLayout" Target="../slideLayouts/slideLayout2.xml"/><Relationship Id="rId9" Type="http://schemas.openxmlformats.org/officeDocument/2006/relationships/image" Target="../media/image238.png"/><Relationship Id="rId10" Type="http://schemas.openxmlformats.org/officeDocument/2006/relationships/image" Target="../media/image239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6.png"/><Relationship Id="rId3" Type="http://schemas.openxmlformats.org/officeDocument/2006/relationships/image" Target="../media/image247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4" Type="http://schemas.openxmlformats.org/officeDocument/2006/relationships/image" Target="../media/image250.pdf"/><Relationship Id="rId5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8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151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52.wmf"/><Relationship Id="rId6" Type="http://schemas.openxmlformats.org/officeDocument/2006/relationships/image" Target="../media/image253.png"/><Relationship Id="rId7" Type="http://schemas.openxmlformats.org/officeDocument/2006/relationships/image" Target="../media/image254.wmf"/><Relationship Id="rId8" Type="http://schemas.openxmlformats.org/officeDocument/2006/relationships/image" Target="../media/image255.png"/><Relationship Id="rId9" Type="http://schemas.openxmlformats.org/officeDocument/2006/relationships/image" Target="../media/image256.png"/><Relationship Id="rId10" Type="http://schemas.openxmlformats.org/officeDocument/2006/relationships/image" Target="../media/image250.pdf"/><Relationship Id="rId11" Type="http://schemas.openxmlformats.org/officeDocument/2006/relationships/image" Target="../media/image251.png"/><Relationship Id="rId1" Type="http://schemas.openxmlformats.org/officeDocument/2006/relationships/tags" Target="../tags/tag149.xml"/><Relationship Id="rId2" Type="http://schemas.openxmlformats.org/officeDocument/2006/relationships/tags" Target="../tags/tag15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4" Type="http://schemas.openxmlformats.org/officeDocument/2006/relationships/image" Target="../media/image259.png"/><Relationship Id="rId5" Type="http://schemas.openxmlformats.org/officeDocument/2006/relationships/image" Target="../media/image260.pdf"/><Relationship Id="rId6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7.pd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tags" Target="../tags/tag160.xml"/><Relationship Id="rId20" Type="http://schemas.openxmlformats.org/officeDocument/2006/relationships/image" Target="../media/image269.png"/><Relationship Id="rId21" Type="http://schemas.openxmlformats.org/officeDocument/2006/relationships/image" Target="../media/image270.png"/><Relationship Id="rId22" Type="http://schemas.openxmlformats.org/officeDocument/2006/relationships/image" Target="../media/image271.png"/><Relationship Id="rId23" Type="http://schemas.openxmlformats.org/officeDocument/2006/relationships/image" Target="../media/image272.png"/><Relationship Id="rId24" Type="http://schemas.openxmlformats.org/officeDocument/2006/relationships/image" Target="../media/image273.png"/><Relationship Id="rId10" Type="http://schemas.openxmlformats.org/officeDocument/2006/relationships/tags" Target="../tags/tag161.xml"/><Relationship Id="rId11" Type="http://schemas.openxmlformats.org/officeDocument/2006/relationships/tags" Target="../tags/tag162.xml"/><Relationship Id="rId12" Type="http://schemas.openxmlformats.org/officeDocument/2006/relationships/slideLayout" Target="../slideLayouts/slideLayout2.xml"/><Relationship Id="rId13" Type="http://schemas.openxmlformats.org/officeDocument/2006/relationships/image" Target="../media/image262.png"/><Relationship Id="rId14" Type="http://schemas.openxmlformats.org/officeDocument/2006/relationships/image" Target="../media/image263.png"/><Relationship Id="rId15" Type="http://schemas.openxmlformats.org/officeDocument/2006/relationships/image" Target="../media/image264.png"/><Relationship Id="rId16" Type="http://schemas.openxmlformats.org/officeDocument/2006/relationships/image" Target="../media/image265.png"/><Relationship Id="rId17" Type="http://schemas.openxmlformats.org/officeDocument/2006/relationships/image" Target="../media/image266.png"/><Relationship Id="rId18" Type="http://schemas.openxmlformats.org/officeDocument/2006/relationships/image" Target="../media/image267.png"/><Relationship Id="rId19" Type="http://schemas.openxmlformats.org/officeDocument/2006/relationships/image" Target="../media/image268.png"/><Relationship Id="rId1" Type="http://schemas.openxmlformats.org/officeDocument/2006/relationships/tags" Target="../tags/tag152.xml"/><Relationship Id="rId2" Type="http://schemas.openxmlformats.org/officeDocument/2006/relationships/tags" Target="../tags/tag153.xml"/><Relationship Id="rId3" Type="http://schemas.openxmlformats.org/officeDocument/2006/relationships/tags" Target="../tags/tag154.xml"/><Relationship Id="rId4" Type="http://schemas.openxmlformats.org/officeDocument/2006/relationships/tags" Target="../tags/tag155.xml"/><Relationship Id="rId5" Type="http://schemas.openxmlformats.org/officeDocument/2006/relationships/tags" Target="../tags/tag156.xml"/><Relationship Id="rId6" Type="http://schemas.openxmlformats.org/officeDocument/2006/relationships/tags" Target="../tags/tag157.xml"/><Relationship Id="rId7" Type="http://schemas.openxmlformats.org/officeDocument/2006/relationships/tags" Target="../tags/tag158.xml"/><Relationship Id="rId8" Type="http://schemas.openxmlformats.org/officeDocument/2006/relationships/tags" Target="../tags/tag15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165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74.wmf"/><Relationship Id="rId6" Type="http://schemas.openxmlformats.org/officeDocument/2006/relationships/image" Target="../media/image275.png"/><Relationship Id="rId7" Type="http://schemas.openxmlformats.org/officeDocument/2006/relationships/image" Target="../media/image276.png"/><Relationship Id="rId8" Type="http://schemas.openxmlformats.org/officeDocument/2006/relationships/image" Target="../media/image277.png"/><Relationship Id="rId9" Type="http://schemas.openxmlformats.org/officeDocument/2006/relationships/image" Target="../media/image278.png"/><Relationship Id="rId1" Type="http://schemas.openxmlformats.org/officeDocument/2006/relationships/tags" Target="../tags/tag163.xml"/><Relationship Id="rId2" Type="http://schemas.openxmlformats.org/officeDocument/2006/relationships/tags" Target="../tags/tag16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9.png"/><Relationship Id="rId5" Type="http://schemas.openxmlformats.org/officeDocument/2006/relationships/image" Target="../media/image280.png"/><Relationship Id="rId6" Type="http://schemas.openxmlformats.org/officeDocument/2006/relationships/image" Target="../media/image281.png"/><Relationship Id="rId7" Type="http://schemas.openxmlformats.org/officeDocument/2006/relationships/image" Target="../media/image282.png"/><Relationship Id="rId8" Type="http://schemas.openxmlformats.org/officeDocument/2006/relationships/image" Target="../media/image283.png"/><Relationship Id="rId1" Type="http://schemas.openxmlformats.org/officeDocument/2006/relationships/tags" Target="../tags/tag166.xml"/><Relationship Id="rId2" Type="http://schemas.openxmlformats.org/officeDocument/2006/relationships/tags" Target="../tags/tag167.xml"/></Relationships>
</file>

<file path=ppt/slides/_rels/slide5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0.png"/><Relationship Id="rId12" Type="http://schemas.openxmlformats.org/officeDocument/2006/relationships/image" Target="../media/image291.png"/><Relationship Id="rId1" Type="http://schemas.openxmlformats.org/officeDocument/2006/relationships/tags" Target="../tags/tag168.xml"/><Relationship Id="rId2" Type="http://schemas.openxmlformats.org/officeDocument/2006/relationships/tags" Target="../tags/tag169.xml"/><Relationship Id="rId3" Type="http://schemas.openxmlformats.org/officeDocument/2006/relationships/tags" Target="../tags/tag170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84.png"/><Relationship Id="rId6" Type="http://schemas.openxmlformats.org/officeDocument/2006/relationships/image" Target="../media/image285.wmf"/><Relationship Id="rId7" Type="http://schemas.openxmlformats.org/officeDocument/2006/relationships/image" Target="../media/image286.png"/><Relationship Id="rId8" Type="http://schemas.openxmlformats.org/officeDocument/2006/relationships/image" Target="../media/image287.png"/><Relationship Id="rId9" Type="http://schemas.openxmlformats.org/officeDocument/2006/relationships/image" Target="../media/image288.png"/><Relationship Id="rId10" Type="http://schemas.openxmlformats.org/officeDocument/2006/relationships/image" Target="../media/image2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4" Type="http://schemas.openxmlformats.org/officeDocument/2006/relationships/image" Target="../media/image294.png"/><Relationship Id="rId5" Type="http://schemas.openxmlformats.org/officeDocument/2006/relationships/image" Target="../media/image295.png"/><Relationship Id="rId6" Type="http://schemas.openxmlformats.org/officeDocument/2006/relationships/image" Target="../media/image296.png"/><Relationship Id="rId7" Type="http://schemas.openxmlformats.org/officeDocument/2006/relationships/image" Target="../media/image297.png"/><Relationship Id="rId8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4" Type="http://schemas.openxmlformats.org/officeDocument/2006/relationships/image" Target="../media/image301.png"/><Relationship Id="rId5" Type="http://schemas.openxmlformats.org/officeDocument/2006/relationships/image" Target="../media/image302.pdf"/><Relationship Id="rId6" Type="http://schemas.openxmlformats.org/officeDocument/2006/relationships/image" Target="../media/image303.png"/><Relationship Id="rId7" Type="http://schemas.openxmlformats.org/officeDocument/2006/relationships/image" Target="../media/image304.pdf"/><Relationship Id="rId8" Type="http://schemas.openxmlformats.org/officeDocument/2006/relationships/image" Target="../media/image305.png"/><Relationship Id="rId9" Type="http://schemas.openxmlformats.org/officeDocument/2006/relationships/image" Target="../media/image306.pdf"/><Relationship Id="rId10" Type="http://schemas.openxmlformats.org/officeDocument/2006/relationships/image" Target="../media/image30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4" Type="http://schemas.openxmlformats.org/officeDocument/2006/relationships/image" Target="../media/image310.pdf"/><Relationship Id="rId5" Type="http://schemas.openxmlformats.org/officeDocument/2006/relationships/image" Target="../media/image311.png"/><Relationship Id="rId6" Type="http://schemas.openxmlformats.org/officeDocument/2006/relationships/image" Target="../media/image312.pdf"/><Relationship Id="rId7" Type="http://schemas.openxmlformats.org/officeDocument/2006/relationships/image" Target="../media/image313.png"/><Relationship Id="rId8" Type="http://schemas.openxmlformats.org/officeDocument/2006/relationships/image" Target="../media/image314.pdf"/><Relationship Id="rId9" Type="http://schemas.openxmlformats.org/officeDocument/2006/relationships/image" Target="../media/image315.png"/><Relationship Id="rId10" Type="http://schemas.openxmlformats.org/officeDocument/2006/relationships/image" Target="../media/image316.pdf"/><Relationship Id="rId11" Type="http://schemas.openxmlformats.org/officeDocument/2006/relationships/image" Target="../media/image3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8.pd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tags" Target="../tags/tag17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18.png"/></Relationships>
</file>

<file path=ppt/slides/_rels/slide5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6.png"/><Relationship Id="rId12" Type="http://schemas.openxmlformats.org/officeDocument/2006/relationships/image" Target="../media/image327.pdf"/><Relationship Id="rId13" Type="http://schemas.openxmlformats.org/officeDocument/2006/relationships/image" Target="../media/image328.png"/><Relationship Id="rId14" Type="http://schemas.openxmlformats.org/officeDocument/2006/relationships/image" Target="../media/image329.pdf"/><Relationship Id="rId15" Type="http://schemas.openxmlformats.org/officeDocument/2006/relationships/image" Target="../media/image330.png"/><Relationship Id="rId1" Type="http://schemas.openxmlformats.org/officeDocument/2006/relationships/tags" Target="../tags/tag172.xml"/><Relationship Id="rId2" Type="http://schemas.openxmlformats.org/officeDocument/2006/relationships/tags" Target="../tags/tag173.xml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9.png"/><Relationship Id="rId5" Type="http://schemas.openxmlformats.org/officeDocument/2006/relationships/image" Target="../media/image320.png"/><Relationship Id="rId6" Type="http://schemas.openxmlformats.org/officeDocument/2006/relationships/image" Target="../media/image321.pdf"/><Relationship Id="rId7" Type="http://schemas.openxmlformats.org/officeDocument/2006/relationships/image" Target="../media/image322.png"/><Relationship Id="rId8" Type="http://schemas.openxmlformats.org/officeDocument/2006/relationships/image" Target="../media/image323.pdf"/><Relationship Id="rId9" Type="http://schemas.openxmlformats.org/officeDocument/2006/relationships/image" Target="../media/image324.png"/><Relationship Id="rId10" Type="http://schemas.openxmlformats.org/officeDocument/2006/relationships/image" Target="../media/image325.pd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tags" Target="../tags/tag176.xml"/><Relationship Id="rId4" Type="http://schemas.openxmlformats.org/officeDocument/2006/relationships/tags" Target="../tags/tag177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7" Type="http://schemas.openxmlformats.org/officeDocument/2006/relationships/image" Target="../media/image332.png"/><Relationship Id="rId8" Type="http://schemas.openxmlformats.org/officeDocument/2006/relationships/image" Target="../media/image333.png"/><Relationship Id="rId9" Type="http://schemas.openxmlformats.org/officeDocument/2006/relationships/image" Target="../media/image334.png"/><Relationship Id="rId1" Type="http://schemas.openxmlformats.org/officeDocument/2006/relationships/tags" Target="../tags/tag174.xml"/><Relationship Id="rId2" Type="http://schemas.openxmlformats.org/officeDocument/2006/relationships/tags" Target="../tags/tag17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df"/><Relationship Id="rId4" Type="http://schemas.openxmlformats.org/officeDocument/2006/relationships/image" Target="../media/image3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df"/><Relationship Id="rId4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tags" Target="../tags/tag180.xml"/><Relationship Id="rId4" Type="http://schemas.openxmlformats.org/officeDocument/2006/relationships/tags" Target="../tags/tag181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41.png"/><Relationship Id="rId7" Type="http://schemas.openxmlformats.org/officeDocument/2006/relationships/image" Target="../media/image342.png"/><Relationship Id="rId8" Type="http://schemas.openxmlformats.org/officeDocument/2006/relationships/image" Target="../media/image343.png"/><Relationship Id="rId9" Type="http://schemas.openxmlformats.org/officeDocument/2006/relationships/image" Target="../media/image344.png"/><Relationship Id="rId1" Type="http://schemas.openxmlformats.org/officeDocument/2006/relationships/tags" Target="../tags/tag178.xml"/><Relationship Id="rId2" Type="http://schemas.openxmlformats.org/officeDocument/2006/relationships/tags" Target="../tags/tag17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9.png"/><Relationship Id="rId12" Type="http://schemas.openxmlformats.org/officeDocument/2006/relationships/image" Target="../media/image350.wmf"/><Relationship Id="rId1" Type="http://schemas.openxmlformats.org/officeDocument/2006/relationships/tags" Target="../tags/tag182.xml"/><Relationship Id="rId2" Type="http://schemas.openxmlformats.org/officeDocument/2006/relationships/tags" Target="../tags/tag183.xml"/><Relationship Id="rId3" Type="http://schemas.openxmlformats.org/officeDocument/2006/relationships/tags" Target="../tags/tag184.xml"/><Relationship Id="rId4" Type="http://schemas.openxmlformats.org/officeDocument/2006/relationships/tags" Target="../tags/tag185.xml"/><Relationship Id="rId5" Type="http://schemas.openxmlformats.org/officeDocument/2006/relationships/tags" Target="../tags/tag186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345.png"/><Relationship Id="rId8" Type="http://schemas.openxmlformats.org/officeDocument/2006/relationships/image" Target="../media/image346.png"/><Relationship Id="rId9" Type="http://schemas.openxmlformats.org/officeDocument/2006/relationships/image" Target="../media/image347.png"/><Relationship Id="rId10" Type="http://schemas.openxmlformats.org/officeDocument/2006/relationships/image" Target="../media/image34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5.png"/><Relationship Id="rId12" Type="http://schemas.openxmlformats.org/officeDocument/2006/relationships/image" Target="../media/image356.png"/><Relationship Id="rId1" Type="http://schemas.openxmlformats.org/officeDocument/2006/relationships/tags" Target="../tags/tag187.xml"/><Relationship Id="rId2" Type="http://schemas.openxmlformats.org/officeDocument/2006/relationships/tags" Target="../tags/tag188.xml"/><Relationship Id="rId3" Type="http://schemas.openxmlformats.org/officeDocument/2006/relationships/tags" Target="../tags/tag189.xml"/><Relationship Id="rId4" Type="http://schemas.openxmlformats.org/officeDocument/2006/relationships/tags" Target="../tags/tag190.xml"/><Relationship Id="rId5" Type="http://schemas.openxmlformats.org/officeDocument/2006/relationships/tags" Target="../tags/tag191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351.wmf"/><Relationship Id="rId8" Type="http://schemas.openxmlformats.org/officeDocument/2006/relationships/image" Target="../media/image352.png"/><Relationship Id="rId9" Type="http://schemas.openxmlformats.org/officeDocument/2006/relationships/image" Target="../media/image353.png"/><Relationship Id="rId10" Type="http://schemas.openxmlformats.org/officeDocument/2006/relationships/image" Target="../media/image35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5.png"/><Relationship Id="rId12" Type="http://schemas.openxmlformats.org/officeDocument/2006/relationships/image" Target="../media/image3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57.png"/><Relationship Id="rId4" Type="http://schemas.openxmlformats.org/officeDocument/2006/relationships/image" Target="../media/image358.png"/><Relationship Id="rId5" Type="http://schemas.openxmlformats.org/officeDocument/2006/relationships/image" Target="../media/image359.png"/><Relationship Id="rId6" Type="http://schemas.openxmlformats.org/officeDocument/2006/relationships/image" Target="../media/image360.png"/><Relationship Id="rId7" Type="http://schemas.openxmlformats.org/officeDocument/2006/relationships/image" Target="../media/image361.png"/><Relationship Id="rId8" Type="http://schemas.openxmlformats.org/officeDocument/2006/relationships/image" Target="../media/image362.png"/><Relationship Id="rId9" Type="http://schemas.openxmlformats.org/officeDocument/2006/relationships/image" Target="../media/image363.png"/><Relationship Id="rId10" Type="http://schemas.openxmlformats.org/officeDocument/2006/relationships/image" Target="../media/image364.png"/></Relationships>
</file>

<file path=ppt/slides/_rels/slide7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3.png"/><Relationship Id="rId12" Type="http://schemas.openxmlformats.org/officeDocument/2006/relationships/image" Target="../media/image374.png"/><Relationship Id="rId1" Type="http://schemas.openxmlformats.org/officeDocument/2006/relationships/tags" Target="../tags/tag192.xml"/><Relationship Id="rId2" Type="http://schemas.openxmlformats.org/officeDocument/2006/relationships/tags" Target="../tags/tag193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367.png"/><Relationship Id="rId6" Type="http://schemas.openxmlformats.org/officeDocument/2006/relationships/image" Target="../media/image368.png"/><Relationship Id="rId7" Type="http://schemas.openxmlformats.org/officeDocument/2006/relationships/image" Target="../media/image369.png"/><Relationship Id="rId8" Type="http://schemas.openxmlformats.org/officeDocument/2006/relationships/image" Target="../media/image370.png"/><Relationship Id="rId9" Type="http://schemas.openxmlformats.org/officeDocument/2006/relationships/image" Target="../media/image371.png"/><Relationship Id="rId10" Type="http://schemas.openxmlformats.org/officeDocument/2006/relationships/image" Target="../media/image37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png"/><Relationship Id="rId4" Type="http://schemas.openxmlformats.org/officeDocument/2006/relationships/image" Target="../media/image376.png"/><Relationship Id="rId5" Type="http://schemas.openxmlformats.org/officeDocument/2006/relationships/image" Target="../media/image377.png"/><Relationship Id="rId6" Type="http://schemas.openxmlformats.org/officeDocument/2006/relationships/image" Target="../media/image378.png"/><Relationship Id="rId7" Type="http://schemas.openxmlformats.org/officeDocument/2006/relationships/image" Target="../media/image379.png"/><Relationship Id="rId8" Type="http://schemas.openxmlformats.org/officeDocument/2006/relationships/image" Target="../media/image380.png"/><Relationship Id="rId9" Type="http://schemas.openxmlformats.org/officeDocument/2006/relationships/image" Target="../media/image3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4" Type="http://schemas.openxmlformats.org/officeDocument/2006/relationships/image" Target="../media/image384.pdf"/><Relationship Id="rId5" Type="http://schemas.openxmlformats.org/officeDocument/2006/relationships/image" Target="../media/image385.png"/><Relationship Id="rId6" Type="http://schemas.openxmlformats.org/officeDocument/2006/relationships/image" Target="../media/image386.pdf"/><Relationship Id="rId7" Type="http://schemas.openxmlformats.org/officeDocument/2006/relationships/image" Target="../media/image387.png"/><Relationship Id="rId8" Type="http://schemas.openxmlformats.org/officeDocument/2006/relationships/image" Target="../media/image388.pdf"/><Relationship Id="rId9" Type="http://schemas.openxmlformats.org/officeDocument/2006/relationships/image" Target="../media/image389.png"/><Relationship Id="rId10" Type="http://schemas.openxmlformats.org/officeDocument/2006/relationships/image" Target="../media/image390.pdf"/><Relationship Id="rId11" Type="http://schemas.openxmlformats.org/officeDocument/2006/relationships/image" Target="../media/image3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2.pd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2.wmf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" Type="http://schemas.openxmlformats.org/officeDocument/2006/relationships/tags" Target="../tags/tag3.xml"/><Relationship Id="rId2" Type="http://schemas.openxmlformats.org/officeDocument/2006/relationships/tags" Target="../tags/tag4.xml"/><Relationship Id="rId3" Type="http://schemas.openxmlformats.org/officeDocument/2006/relationships/tags" Target="../tags/tag5.xml"/><Relationship Id="rId4" Type="http://schemas.openxmlformats.org/officeDocument/2006/relationships/tags" Target="../tags/tag6.xml"/><Relationship Id="rId5" Type="http://schemas.openxmlformats.org/officeDocument/2006/relationships/tags" Target="../tags/tag7.xml"/><Relationship Id="rId6" Type="http://schemas.openxmlformats.org/officeDocument/2006/relationships/tags" Target="../tags/tag8.xml"/><Relationship Id="rId7" Type="http://schemas.openxmlformats.org/officeDocument/2006/relationships/slideLayout" Target="../slideLayouts/slideLayout7.xml"/><Relationship Id="rId8" Type="http://schemas.openxmlformats.org/officeDocument/2006/relationships/image" Target="../media/image9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wmf"/><Relationship Id="rId4" Type="http://schemas.openxmlformats.org/officeDocument/2006/relationships/image" Target="../media/image394.wmf"/><Relationship Id="rId5" Type="http://schemas.openxmlformats.org/officeDocument/2006/relationships/image" Target="../media/image395.jpeg"/><Relationship Id="rId6" Type="http://schemas.openxmlformats.org/officeDocument/2006/relationships/image" Target="../media/image396.png"/><Relationship Id="rId1" Type="http://schemas.openxmlformats.org/officeDocument/2006/relationships/tags" Target="../tags/tag194.xml"/><Relationship Id="rId2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9" Type="http://schemas.openxmlformats.org/officeDocument/2006/relationships/tags" Target="../tags/tag203.xml"/><Relationship Id="rId20" Type="http://schemas.openxmlformats.org/officeDocument/2006/relationships/image" Target="../media/image406.png"/><Relationship Id="rId21" Type="http://schemas.openxmlformats.org/officeDocument/2006/relationships/image" Target="../media/image407.pdf"/><Relationship Id="rId22" Type="http://schemas.openxmlformats.org/officeDocument/2006/relationships/image" Target="../media/image408.png"/><Relationship Id="rId10" Type="http://schemas.openxmlformats.org/officeDocument/2006/relationships/slideLayout" Target="../slideLayouts/slideLayout2.xml"/><Relationship Id="rId11" Type="http://schemas.openxmlformats.org/officeDocument/2006/relationships/image" Target="../media/image397.png"/><Relationship Id="rId12" Type="http://schemas.openxmlformats.org/officeDocument/2006/relationships/image" Target="../media/image398.png"/><Relationship Id="rId13" Type="http://schemas.openxmlformats.org/officeDocument/2006/relationships/image" Target="../media/image399.png"/><Relationship Id="rId14" Type="http://schemas.openxmlformats.org/officeDocument/2006/relationships/image" Target="../media/image400.png"/><Relationship Id="rId15" Type="http://schemas.openxmlformats.org/officeDocument/2006/relationships/image" Target="../media/image401.png"/><Relationship Id="rId16" Type="http://schemas.openxmlformats.org/officeDocument/2006/relationships/image" Target="../media/image402.png"/><Relationship Id="rId17" Type="http://schemas.openxmlformats.org/officeDocument/2006/relationships/image" Target="../media/image403.png"/><Relationship Id="rId18" Type="http://schemas.openxmlformats.org/officeDocument/2006/relationships/image" Target="../media/image404.png"/><Relationship Id="rId19" Type="http://schemas.openxmlformats.org/officeDocument/2006/relationships/image" Target="../media/image405.pdf"/><Relationship Id="rId1" Type="http://schemas.openxmlformats.org/officeDocument/2006/relationships/tags" Target="../tags/tag195.xml"/><Relationship Id="rId2" Type="http://schemas.openxmlformats.org/officeDocument/2006/relationships/tags" Target="../tags/tag196.xml"/><Relationship Id="rId3" Type="http://schemas.openxmlformats.org/officeDocument/2006/relationships/tags" Target="../tags/tag197.xml"/><Relationship Id="rId4" Type="http://schemas.openxmlformats.org/officeDocument/2006/relationships/tags" Target="../tags/tag198.xml"/><Relationship Id="rId5" Type="http://schemas.openxmlformats.org/officeDocument/2006/relationships/tags" Target="../tags/tag199.xml"/><Relationship Id="rId6" Type="http://schemas.openxmlformats.org/officeDocument/2006/relationships/tags" Target="../tags/tag200.xml"/><Relationship Id="rId7" Type="http://schemas.openxmlformats.org/officeDocument/2006/relationships/tags" Target="../tags/tag201.xml"/><Relationship Id="rId8" Type="http://schemas.openxmlformats.org/officeDocument/2006/relationships/tags" Target="../tags/tag20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tags" Target="../tags/tag206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410.png"/><Relationship Id="rId6" Type="http://schemas.openxmlformats.org/officeDocument/2006/relationships/image" Target="../media/image411.png"/><Relationship Id="rId7" Type="http://schemas.openxmlformats.org/officeDocument/2006/relationships/image" Target="../media/image412.png"/><Relationship Id="rId1" Type="http://schemas.openxmlformats.org/officeDocument/2006/relationships/tags" Target="../tags/tag204.xml"/><Relationship Id="rId2" Type="http://schemas.openxmlformats.org/officeDocument/2006/relationships/tags" Target="../tags/tag20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tags" Target="../tags/tag209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413.wmf"/><Relationship Id="rId6" Type="http://schemas.openxmlformats.org/officeDocument/2006/relationships/image" Target="../media/image414.png"/><Relationship Id="rId7" Type="http://schemas.openxmlformats.org/officeDocument/2006/relationships/image" Target="../media/image415.png"/><Relationship Id="rId8" Type="http://schemas.openxmlformats.org/officeDocument/2006/relationships/image" Target="../media/image416.png"/><Relationship Id="rId1" Type="http://schemas.openxmlformats.org/officeDocument/2006/relationships/tags" Target="../tags/tag207.xml"/><Relationship Id="rId2" Type="http://schemas.openxmlformats.org/officeDocument/2006/relationships/tags" Target="../tags/tag20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7.pdf"/><Relationship Id="rId3" Type="http://schemas.openxmlformats.org/officeDocument/2006/relationships/image" Target="../media/image418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9.wmf"/></Relationships>
</file>

<file path=ppt/slides/_rels/slide8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7.png"/><Relationship Id="rId20" Type="http://schemas.openxmlformats.org/officeDocument/2006/relationships/image" Target="../media/image438.pdf"/><Relationship Id="rId21" Type="http://schemas.openxmlformats.org/officeDocument/2006/relationships/image" Target="../media/image439.png"/><Relationship Id="rId22" Type="http://schemas.openxmlformats.org/officeDocument/2006/relationships/image" Target="../media/image6.jpeg"/><Relationship Id="rId23" Type="http://schemas.openxmlformats.org/officeDocument/2006/relationships/image" Target="../media/image7.png"/><Relationship Id="rId24" Type="http://schemas.openxmlformats.org/officeDocument/2006/relationships/image" Target="../media/image440.pdf"/><Relationship Id="rId25" Type="http://schemas.openxmlformats.org/officeDocument/2006/relationships/image" Target="../media/image441.png"/><Relationship Id="rId26" Type="http://schemas.openxmlformats.org/officeDocument/2006/relationships/image" Target="../media/image442.pdf"/><Relationship Id="rId27" Type="http://schemas.openxmlformats.org/officeDocument/2006/relationships/image" Target="../media/image443.png"/><Relationship Id="rId28" Type="http://schemas.openxmlformats.org/officeDocument/2006/relationships/image" Target="../media/image444.pdf"/><Relationship Id="rId29" Type="http://schemas.openxmlformats.org/officeDocument/2006/relationships/image" Target="../media/image445.png"/><Relationship Id="rId10" Type="http://schemas.openxmlformats.org/officeDocument/2006/relationships/image" Target="../media/image428.pdf"/><Relationship Id="rId11" Type="http://schemas.openxmlformats.org/officeDocument/2006/relationships/image" Target="../media/image429.png"/><Relationship Id="rId12" Type="http://schemas.openxmlformats.org/officeDocument/2006/relationships/image" Target="../media/image430.pdf"/><Relationship Id="rId13" Type="http://schemas.openxmlformats.org/officeDocument/2006/relationships/image" Target="../media/image431.png"/><Relationship Id="rId14" Type="http://schemas.openxmlformats.org/officeDocument/2006/relationships/image" Target="../media/image432.pdf"/><Relationship Id="rId15" Type="http://schemas.openxmlformats.org/officeDocument/2006/relationships/image" Target="../media/image433.png"/><Relationship Id="rId16" Type="http://schemas.openxmlformats.org/officeDocument/2006/relationships/image" Target="../media/image434.pdf"/><Relationship Id="rId17" Type="http://schemas.openxmlformats.org/officeDocument/2006/relationships/image" Target="../media/image435.png"/><Relationship Id="rId18" Type="http://schemas.openxmlformats.org/officeDocument/2006/relationships/image" Target="../media/image436.pdf"/><Relationship Id="rId19" Type="http://schemas.openxmlformats.org/officeDocument/2006/relationships/image" Target="../media/image4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0.png"/><Relationship Id="rId3" Type="http://schemas.openxmlformats.org/officeDocument/2006/relationships/image" Target="../media/image421.pdf"/><Relationship Id="rId4" Type="http://schemas.openxmlformats.org/officeDocument/2006/relationships/image" Target="../media/image422.png"/><Relationship Id="rId5" Type="http://schemas.openxmlformats.org/officeDocument/2006/relationships/image" Target="../media/image423.pdf"/><Relationship Id="rId6" Type="http://schemas.openxmlformats.org/officeDocument/2006/relationships/image" Target="../media/image424.png"/><Relationship Id="rId7" Type="http://schemas.openxmlformats.org/officeDocument/2006/relationships/image" Target="../media/image425.png"/><Relationship Id="rId8" Type="http://schemas.openxmlformats.org/officeDocument/2006/relationships/image" Target="../media/image426.pd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6.png"/><Relationship Id="rId4" Type="http://schemas.openxmlformats.org/officeDocument/2006/relationships/image" Target="../media/image447.pdf"/><Relationship Id="rId5" Type="http://schemas.openxmlformats.org/officeDocument/2006/relationships/image" Target="../media/image4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" Type="http://schemas.openxmlformats.org/officeDocument/2006/relationships/tags" Target="../tags/tag9.xml"/><Relationship Id="rId2" Type="http://schemas.openxmlformats.org/officeDocument/2006/relationships/tags" Target="../tags/tag10.xml"/><Relationship Id="rId3" Type="http://schemas.openxmlformats.org/officeDocument/2006/relationships/tags" Target="../tags/tag11.xml"/><Relationship Id="rId4" Type="http://schemas.openxmlformats.org/officeDocument/2006/relationships/tags" Target="../tags/tag12.xml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609600"/>
            <a:ext cx="8305800" cy="2438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ja-JP" sz="4800" b="1" dirty="0"/>
              <a:t>Quest </a:t>
            </a:r>
            <a:r>
              <a:rPr lang="en-US" altLang="ja-JP" sz="4800" b="1" dirty="0" smtClean="0"/>
              <a:t>for </a:t>
            </a:r>
            <a:br>
              <a:rPr lang="en-US" altLang="ja-JP" sz="4800" b="1" dirty="0" smtClean="0"/>
            </a:br>
            <a:r>
              <a:rPr lang="en-US" altLang="ja-JP" sz="4800" b="1" dirty="0" smtClean="0"/>
              <a:t>the </a:t>
            </a:r>
            <a:br>
              <a:rPr lang="en-US" altLang="ja-JP" sz="4800" b="1" dirty="0" smtClean="0"/>
            </a:br>
            <a:r>
              <a:rPr lang="en-US" altLang="ja-JP" sz="4800" b="1" dirty="0"/>
              <a:t>Dynamical Origin of Mass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276600" y="5410200"/>
            <a:ext cx="40386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dirty="0" smtClean="0"/>
              <a:t>March 8, 2011@ </a:t>
            </a:r>
            <a:r>
              <a:rPr lang="en-US" altLang="ja-JP" sz="2400" dirty="0" err="1" smtClean="0"/>
              <a:t>YITP,Kyoto</a:t>
            </a:r>
            <a:endParaRPr lang="en-US" altLang="ja-JP" sz="2400" dirty="0"/>
          </a:p>
        </p:txBody>
      </p:sp>
      <p:sp>
        <p:nvSpPr>
          <p:cNvPr id="38918" name="Text Box 7"/>
          <p:cNvSpPr txBox="1">
            <a:spLocks noChangeArrowheads="1"/>
          </p:cNvSpPr>
          <p:nvPr/>
        </p:nvSpPr>
        <p:spPr bwMode="auto">
          <a:xfrm>
            <a:off x="1828800" y="2635250"/>
            <a:ext cx="184150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altLang="ja-JP" sz="4400" b="1"/>
          </a:p>
          <a:p>
            <a:endParaRPr lang="ja-JP" altLang="en-US" b="1"/>
          </a:p>
        </p:txBody>
      </p:sp>
      <p:sp>
        <p:nvSpPr>
          <p:cNvPr id="7" name="正方形/長方形 6"/>
          <p:cNvSpPr/>
          <p:nvPr/>
        </p:nvSpPr>
        <p:spPr>
          <a:xfrm>
            <a:off x="2743200" y="4648200"/>
            <a:ext cx="254148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3200" dirty="0" smtClean="0"/>
              <a:t>K. </a:t>
            </a:r>
            <a:r>
              <a:rPr lang="en-US" altLang="ja-JP" sz="3200" dirty="0" err="1" smtClean="0"/>
              <a:t>Yamawaki</a:t>
            </a:r>
            <a:endParaRPr lang="en-US" altLang="ja-JP" sz="3200" dirty="0"/>
          </a:p>
        </p:txBody>
      </p:sp>
      <p:sp>
        <p:nvSpPr>
          <p:cNvPr id="8" name="正方形/長方形 7"/>
          <p:cNvSpPr/>
          <p:nvPr/>
        </p:nvSpPr>
        <p:spPr>
          <a:xfrm>
            <a:off x="5334000" y="4724400"/>
            <a:ext cx="2168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(KMI, Nagoya)</a:t>
            </a:r>
            <a:endParaRPr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6593271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 b="1" dirty="0"/>
              <a:t>Spontaneous</a:t>
            </a:r>
            <a:r>
              <a:rPr lang="en-US" altLang="ja-JP" sz="3200" dirty="0"/>
              <a:t> Symmetry Breaking</a:t>
            </a:r>
          </a:p>
          <a:p>
            <a:r>
              <a:rPr lang="en-US" altLang="ja-JP" sz="3200" dirty="0"/>
              <a:t> </a:t>
            </a:r>
          </a:p>
          <a:p>
            <a:r>
              <a:rPr lang="en-US" altLang="ja-JP" sz="3200" dirty="0"/>
              <a:t>                   was born as </a:t>
            </a:r>
          </a:p>
          <a:p>
            <a:endParaRPr lang="en-US" altLang="ja-JP" sz="3200" dirty="0"/>
          </a:p>
          <a:p>
            <a:r>
              <a:rPr lang="en-US" altLang="ja-JP" sz="3200" b="1" dirty="0"/>
              <a:t>Dynamical</a:t>
            </a:r>
            <a:r>
              <a:rPr lang="en-US" altLang="ja-JP" sz="3200" dirty="0"/>
              <a:t> Symmetry Breaking</a:t>
            </a:r>
          </a:p>
          <a:p>
            <a:r>
              <a:rPr lang="en-US" altLang="ja-JP" sz="3200" dirty="0"/>
              <a:t>             BCS Analogue</a:t>
            </a:r>
            <a:r>
              <a:rPr lang="en-US" altLang="ja-JP" sz="3200" dirty="0" smtClean="0"/>
              <a:t> </a:t>
            </a:r>
          </a:p>
          <a:p>
            <a:endParaRPr lang="en-US" altLang="ja-JP" sz="3200" dirty="0" smtClean="0"/>
          </a:p>
          <a:p>
            <a:r>
              <a:rPr lang="ja-JP" altLang="ja-JP" sz="3200" dirty="0" smtClean="0"/>
              <a:t>　</a:t>
            </a:r>
            <a:r>
              <a:rPr lang="en-US" altLang="ja-JP" sz="3200" dirty="0" smtClean="0"/>
              <a:t>    </a:t>
            </a:r>
            <a:r>
              <a:rPr lang="en-US" altLang="ja-JP" sz="32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Origin of Mass (Nucleon) </a:t>
            </a:r>
          </a:p>
          <a:p>
            <a:endParaRPr lang="en-US" altLang="ja-JP" sz="3200" dirty="0" smtClean="0">
              <a:ln>
                <a:solidFill>
                  <a:srgbClr val="FF0000"/>
                </a:solidFill>
              </a:ln>
            </a:endParaRPr>
          </a:p>
          <a:p>
            <a:r>
              <a:rPr lang="en-US" altLang="ja-JP" sz="32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Tachyon </a:t>
            </a:r>
            <a:r>
              <a:rPr lang="en-US" altLang="ja-JP" sz="3200" dirty="0" smtClean="0">
                <a:ln>
                  <a:solidFill>
                    <a:srgbClr val="FF0000"/>
                  </a:solidFill>
                </a:ln>
              </a:rPr>
              <a:t>               </a:t>
            </a:r>
            <a:r>
              <a:rPr lang="en-US" altLang="ja-JP" sz="32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Attractive Forces </a:t>
            </a:r>
          </a:p>
          <a:p>
            <a:r>
              <a:rPr lang="en-US" altLang="ja-JP" sz="3200" dirty="0" smtClean="0">
                <a:ln>
                  <a:solidFill>
                    <a:srgbClr val="FF0000"/>
                  </a:solidFill>
                </a:ln>
              </a:rPr>
              <a:t>                             </a:t>
            </a:r>
            <a:r>
              <a:rPr lang="en-US" altLang="ja-JP" sz="32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(BCS instability)</a:t>
            </a:r>
            <a:endParaRPr lang="en-US" altLang="ja-JP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3" name="図 3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13637" y="0"/>
            <a:ext cx="163036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5791200" y="3124200"/>
            <a:ext cx="5896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err="1" smtClean="0"/>
              <a:t>Nambu-Jona-Lasinio</a:t>
            </a:r>
            <a:r>
              <a:rPr kumimoji="1" lang="en-US" altLang="ja-JP" sz="2000" dirty="0" smtClean="0"/>
              <a:t> (1960)</a:t>
            </a:r>
          </a:p>
          <a:p>
            <a:endParaRPr kumimoji="1" lang="ja-JP" altLang="en-US" sz="2800" dirty="0"/>
          </a:p>
        </p:txBody>
      </p:sp>
      <p:sp>
        <p:nvSpPr>
          <p:cNvPr id="5" name="左右矢印 4"/>
          <p:cNvSpPr/>
          <p:nvPr/>
        </p:nvSpPr>
        <p:spPr>
          <a:xfrm>
            <a:off x="2590800" y="4983480"/>
            <a:ext cx="1295400" cy="548640"/>
          </a:xfrm>
          <a:prstGeom prst="leftRightArrow">
            <a:avLst/>
          </a:prstGeom>
          <a:solidFill>
            <a:srgbClr val="749805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225" y="1606550"/>
            <a:ext cx="884555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3810000" y="2667000"/>
            <a:ext cx="152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91200"/>
            <a:ext cx="86868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正方形/長方形 5"/>
          <p:cNvSpPr/>
          <p:nvPr/>
        </p:nvSpPr>
        <p:spPr>
          <a:xfrm>
            <a:off x="914400" y="3352800"/>
            <a:ext cx="7467600" cy="1981200"/>
          </a:xfrm>
          <a:prstGeom prst="rect">
            <a:avLst/>
          </a:prstGeom>
          <a:blipFill dpi="0" rotWithShape="1">
            <a:blip r:embed="rId4">
              <a:alphaModFix amt="0"/>
              <a:duotone>
                <a:srgbClr val="FFFFFF"/>
                <a:schemeClr val="accent1">
                  <a:tint val="100000"/>
                </a:schemeClr>
              </a:duotone>
            </a:blip>
            <a:srcRect/>
            <a:tile tx="0" ty="0" sx="80000" sy="85000" flip="none" algn="tl"/>
          </a:blip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3797510"/>
            <a:ext cx="5791200" cy="1388482"/>
          </a:xfrm>
          <a:prstGeom prst="rect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5.55556E-6 L 1.11111E-6 -0.16667 " pathEditMode="relative" ptsTypes="AA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943100"/>
            <a:ext cx="9144000" cy="2192338"/>
          </a:xfrm>
          <a:prstGeom prst="rect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223235" name="Line 3"/>
          <p:cNvSpPr>
            <a:spLocks noChangeShapeType="1"/>
          </p:cNvSpPr>
          <p:nvPr/>
        </p:nvSpPr>
        <p:spPr bwMode="auto">
          <a:xfrm>
            <a:off x="2286000" y="2209800"/>
            <a:ext cx="5410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3236" name="Line 4"/>
          <p:cNvSpPr>
            <a:spLocks noChangeShapeType="1"/>
          </p:cNvSpPr>
          <p:nvPr/>
        </p:nvSpPr>
        <p:spPr bwMode="auto">
          <a:xfrm>
            <a:off x="1219200" y="3276600"/>
            <a:ext cx="7620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3237" name="Line 5"/>
          <p:cNvSpPr>
            <a:spLocks noChangeShapeType="1"/>
          </p:cNvSpPr>
          <p:nvPr/>
        </p:nvSpPr>
        <p:spPr bwMode="auto">
          <a:xfrm>
            <a:off x="1219200" y="3505200"/>
            <a:ext cx="3581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23238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524000" y="4572000"/>
            <a:ext cx="20066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3239" name="Text Box 7"/>
          <p:cNvSpPr txBox="1">
            <a:spLocks noChangeArrowheads="1"/>
          </p:cNvSpPr>
          <p:nvPr/>
        </p:nvSpPr>
        <p:spPr bwMode="auto">
          <a:xfrm>
            <a:off x="5562600" y="5029200"/>
            <a:ext cx="3027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ln>
                  <a:solidFill>
                    <a:srgbClr val="008000"/>
                  </a:solidFill>
                </a:ln>
                <a:solidFill>
                  <a:srgbClr val="577204"/>
                </a:solidFill>
                <a:latin typeface="Tahoma" charset="0"/>
              </a:rPr>
              <a:t>Fermi-Yang Model</a:t>
            </a:r>
            <a:r>
              <a:rPr lang="en-US" altLang="ja-JP" dirty="0">
                <a:ln>
                  <a:solidFill>
                    <a:srgbClr val="008000"/>
                  </a:solidFill>
                </a:ln>
                <a:solidFill>
                  <a:srgbClr val="577204"/>
                </a:solidFill>
                <a:latin typeface="Tahoma" charset="0"/>
              </a:rPr>
              <a:t> </a:t>
            </a:r>
            <a:r>
              <a:rPr lang="en-US" altLang="ja-JP" dirty="0">
                <a:latin typeface="Tahoma" charset="0"/>
              </a:rPr>
              <a:t>(1948)</a:t>
            </a:r>
          </a:p>
        </p:txBody>
      </p:sp>
      <p:pic>
        <p:nvPicPr>
          <p:cNvPr id="223240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5800" y="5334000"/>
            <a:ext cx="4435475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3241" name="Line 9"/>
          <p:cNvSpPr>
            <a:spLocks noChangeShapeType="1"/>
          </p:cNvSpPr>
          <p:nvPr/>
        </p:nvSpPr>
        <p:spPr bwMode="auto">
          <a:xfrm flipV="1">
            <a:off x="3581400" y="3276600"/>
            <a:ext cx="3429000" cy="1219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3242" name="Line 10"/>
          <p:cNvSpPr>
            <a:spLocks noChangeShapeType="1"/>
          </p:cNvSpPr>
          <p:nvPr/>
        </p:nvSpPr>
        <p:spPr bwMode="auto">
          <a:xfrm flipH="1" flipV="1">
            <a:off x="3733800" y="3505200"/>
            <a:ext cx="1752600" cy="838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23243" name="Picture 1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5638800" y="441960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3244" name="Text Box 12"/>
          <p:cNvSpPr txBox="1">
            <a:spLocks noChangeArrowheads="1"/>
          </p:cNvSpPr>
          <p:nvPr/>
        </p:nvSpPr>
        <p:spPr bwMode="auto">
          <a:xfrm>
            <a:off x="6156325" y="4306888"/>
            <a:ext cx="1508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/>
              <a:t>(``Higgs’’)</a:t>
            </a:r>
          </a:p>
        </p:txBody>
      </p:sp>
      <p:pic>
        <p:nvPicPr>
          <p:cNvPr id="223245" name="Picture 1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57200" y="685800"/>
            <a:ext cx="3810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3246" name="Picture 1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1143000" y="838200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3247" name="Picture 15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2895600" y="457200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3248" name="Picture 16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4038600" y="1143000"/>
            <a:ext cx="1887538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3249" name="Picture 17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6781800" y="228600"/>
            <a:ext cx="2209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3250" name="Line 18"/>
          <p:cNvSpPr>
            <a:spLocks noChangeShapeType="1"/>
          </p:cNvSpPr>
          <p:nvPr/>
        </p:nvSpPr>
        <p:spPr bwMode="auto">
          <a:xfrm flipH="1">
            <a:off x="6096000" y="838200"/>
            <a:ext cx="914400" cy="38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3251" name="Text Box 19"/>
          <p:cNvSpPr txBox="1">
            <a:spLocks noChangeArrowheads="1"/>
          </p:cNvSpPr>
          <p:nvPr/>
        </p:nvSpPr>
        <p:spPr bwMode="auto">
          <a:xfrm>
            <a:off x="6308725" y="1331913"/>
            <a:ext cx="1022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ln>
                  <a:solidFill>
                    <a:srgbClr val="008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Gap eq.</a:t>
            </a:r>
          </a:p>
        </p:txBody>
      </p:sp>
      <p:sp>
        <p:nvSpPr>
          <p:cNvPr id="223260" name="Text Box 28"/>
          <p:cNvSpPr txBox="1">
            <a:spLocks noChangeArrowheads="1"/>
          </p:cNvSpPr>
          <p:nvPr/>
        </p:nvSpPr>
        <p:spPr bwMode="auto">
          <a:xfrm>
            <a:off x="5715000" y="5562600"/>
            <a:ext cx="311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p</a:t>
            </a:r>
          </a:p>
          <a:p>
            <a:r>
              <a:rPr lang="en-US" altLang="ja-JP"/>
              <a:t>n</a:t>
            </a:r>
          </a:p>
        </p:txBody>
      </p:sp>
      <p:sp>
        <p:nvSpPr>
          <p:cNvPr id="223265" name="Text Box 33"/>
          <p:cNvSpPr txBox="1">
            <a:spLocks noChangeArrowheads="1"/>
          </p:cNvSpPr>
          <p:nvPr/>
        </p:nvSpPr>
        <p:spPr bwMode="auto">
          <a:xfrm>
            <a:off x="7467600" y="5486400"/>
            <a:ext cx="4127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p</a:t>
            </a:r>
          </a:p>
          <a:p>
            <a:r>
              <a:rPr lang="en-US" altLang="ja-JP"/>
              <a:t>n</a:t>
            </a:r>
          </a:p>
          <a:p>
            <a:r>
              <a:rPr lang="el-GR" altLang="ja-JP">
                <a:latin typeface="ＭＳ Ｐゴシック" charset="-128"/>
              </a:rPr>
              <a:t>Λ</a:t>
            </a:r>
          </a:p>
        </p:txBody>
      </p:sp>
      <p:sp>
        <p:nvSpPr>
          <p:cNvPr id="223266" name="AutoShape 34"/>
          <p:cNvSpPr>
            <a:spLocks noChangeArrowheads="1"/>
          </p:cNvSpPr>
          <p:nvPr/>
        </p:nvSpPr>
        <p:spPr bwMode="auto">
          <a:xfrm>
            <a:off x="6248400" y="5791200"/>
            <a:ext cx="976313" cy="304800"/>
          </a:xfrm>
          <a:prstGeom prst="rightArrow">
            <a:avLst>
              <a:gd name="adj1" fmla="val 50000"/>
              <a:gd name="adj2" fmla="val 800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3267" name="Text Box 35"/>
          <p:cNvSpPr txBox="1">
            <a:spLocks noChangeArrowheads="1"/>
          </p:cNvSpPr>
          <p:nvPr/>
        </p:nvSpPr>
        <p:spPr bwMode="auto">
          <a:xfrm>
            <a:off x="5562600" y="6324600"/>
            <a:ext cx="236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ln>
                  <a:solidFill>
                    <a:srgbClr val="008000"/>
                  </a:solidFill>
                </a:ln>
                <a:solidFill>
                  <a:srgbClr val="577204"/>
                </a:solidFill>
              </a:rPr>
              <a:t>Sakata Model</a:t>
            </a:r>
            <a:r>
              <a:rPr lang="en-US" altLang="ja-JP" dirty="0">
                <a:ln>
                  <a:solidFill>
                    <a:srgbClr val="008000"/>
                  </a:solidFill>
                </a:ln>
                <a:solidFill>
                  <a:srgbClr val="577204"/>
                </a:solidFill>
              </a:rPr>
              <a:t> </a:t>
            </a:r>
            <a:r>
              <a:rPr lang="en-US" altLang="ja-JP" dirty="0"/>
              <a:t>(1956)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3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3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3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3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7" grpId="0" animBg="1"/>
      <p:bldP spid="2232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0" y="5257800"/>
            <a:ext cx="385286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-228600" y="838200"/>
            <a:ext cx="1055370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3200" b="1" dirty="0">
                <a:ln>
                  <a:solidFill>
                    <a:srgbClr val="008000"/>
                  </a:solidFill>
                </a:ln>
              </a:rPr>
              <a:t>           </a:t>
            </a:r>
            <a:r>
              <a:rPr lang="en-US" altLang="ja-JP" sz="3200" b="1" dirty="0" smtClean="0">
                <a:ln>
                  <a:solidFill>
                    <a:srgbClr val="008000"/>
                  </a:solidFill>
                </a:ln>
              </a:rPr>
              <a:t>    </a:t>
            </a:r>
            <a:r>
              <a:rPr lang="en-US" altLang="ja-JP" sz="3200" b="1" dirty="0">
                <a:ln>
                  <a:solidFill>
                    <a:srgbClr val="008000"/>
                  </a:solidFill>
                </a:ln>
              </a:rPr>
              <a:t>Top Quark Condensate  </a:t>
            </a:r>
          </a:p>
          <a:p>
            <a:r>
              <a:rPr lang="en-US" altLang="ja-JP" sz="3200" b="1" dirty="0">
                <a:ln>
                  <a:solidFill>
                    <a:srgbClr val="008000"/>
                  </a:solidFill>
                </a:ln>
              </a:rPr>
              <a:t>       </a:t>
            </a:r>
            <a:r>
              <a:rPr lang="en-US" altLang="ja-JP" sz="3200" b="1" dirty="0" smtClean="0">
                <a:ln>
                  <a:solidFill>
                    <a:srgbClr val="008000"/>
                  </a:solidFill>
                </a:ln>
              </a:rPr>
              <a:t>    </a:t>
            </a:r>
            <a:r>
              <a:rPr lang="en-US" altLang="ja-JP" sz="3200" b="1" dirty="0">
                <a:ln>
                  <a:solidFill>
                    <a:srgbClr val="008000"/>
                  </a:solidFill>
                </a:ln>
              </a:rPr>
              <a:t>(Top Mode Standard Model)</a:t>
            </a: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5637213" y="42751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91493" name="Rectangle 5"/>
          <p:cNvSpPr>
            <a:spLocks noChangeArrowheads="1"/>
          </p:cNvSpPr>
          <p:nvPr/>
        </p:nvSpPr>
        <p:spPr bwMode="auto">
          <a:xfrm>
            <a:off x="3810000" y="1881188"/>
            <a:ext cx="504666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 err="1">
                <a:solidFill>
                  <a:srgbClr val="008000"/>
                </a:solidFill>
              </a:rPr>
              <a:t>Miransky,Tanabashi</a:t>
            </a:r>
            <a:r>
              <a:rPr lang="en-US" altLang="ja-JP" b="1" dirty="0">
                <a:solidFill>
                  <a:srgbClr val="008000"/>
                </a:solidFill>
              </a:rPr>
              <a:t> and K.Y.</a:t>
            </a:r>
            <a:r>
              <a:rPr lang="en-US" altLang="ja-JP" b="1" dirty="0" smtClean="0">
                <a:solidFill>
                  <a:srgbClr val="008000"/>
                </a:solidFill>
              </a:rPr>
              <a:t>  (Dec. 1988) </a:t>
            </a:r>
            <a:r>
              <a:rPr lang="en-US" altLang="ja-JP" b="1" dirty="0" err="1" smtClean="0">
                <a:solidFill>
                  <a:srgbClr val="008000"/>
                </a:solidFill>
              </a:rPr>
              <a:t>Nambu</a:t>
            </a:r>
            <a:r>
              <a:rPr lang="en-US" altLang="ja-JP" b="1" dirty="0" smtClean="0">
                <a:solidFill>
                  <a:srgbClr val="008000"/>
                </a:solidFill>
              </a:rPr>
              <a:t> (Feb. 1989</a:t>
            </a:r>
            <a:r>
              <a:rPr lang="en-US" altLang="ja-JP" b="1" dirty="0">
                <a:solidFill>
                  <a:srgbClr val="008000"/>
                </a:solidFill>
              </a:rPr>
              <a:t>)</a:t>
            </a:r>
          </a:p>
          <a:p>
            <a:r>
              <a:rPr lang="en-US" altLang="ja-JP" b="1" dirty="0">
                <a:solidFill>
                  <a:srgbClr val="008000"/>
                </a:solidFill>
              </a:rPr>
              <a:t>Bardeen, Hill and Lindner </a:t>
            </a:r>
            <a:r>
              <a:rPr lang="en-US" altLang="ja-JP" b="1" dirty="0" smtClean="0">
                <a:solidFill>
                  <a:srgbClr val="008000"/>
                </a:solidFill>
              </a:rPr>
              <a:t>(July, 1989)</a:t>
            </a:r>
            <a:endParaRPr lang="en-US" altLang="ja-JP" b="1" dirty="0">
              <a:solidFill>
                <a:srgbClr val="008000"/>
              </a:solidFill>
            </a:endParaRPr>
          </a:p>
        </p:txBody>
      </p:sp>
      <p:pic>
        <p:nvPicPr>
          <p:cNvPr id="6" name="図 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057400" y="3352800"/>
            <a:ext cx="609600" cy="548640"/>
          </a:xfrm>
          <a:prstGeom prst="rect">
            <a:avLst/>
          </a:prstGeom>
        </p:spPr>
      </p:pic>
      <p:pic>
        <p:nvPicPr>
          <p:cNvPr id="7" name="図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029200" y="3200400"/>
            <a:ext cx="307594" cy="699077"/>
          </a:xfrm>
          <a:prstGeom prst="rect">
            <a:avLst/>
          </a:prstGeom>
        </p:spPr>
      </p:pic>
      <p:sp>
        <p:nvSpPr>
          <p:cNvPr id="8" name="右矢印 7"/>
          <p:cNvSpPr/>
          <p:nvPr/>
        </p:nvSpPr>
        <p:spPr>
          <a:xfrm>
            <a:off x="3200400" y="3200400"/>
            <a:ext cx="1447800" cy="82296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52800" y="4191000"/>
            <a:ext cx="3810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図 1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4114800" y="4419600"/>
            <a:ext cx="508000" cy="304800"/>
          </a:xfrm>
          <a:prstGeom prst="rect">
            <a:avLst/>
          </a:prstGeom>
        </p:spPr>
      </p:pic>
      <p:pic>
        <p:nvPicPr>
          <p:cNvPr id="14" name="図 1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6172200" y="4191000"/>
            <a:ext cx="508000" cy="304800"/>
          </a:xfrm>
          <a:prstGeom prst="rect">
            <a:avLst/>
          </a:prstGeom>
        </p:spPr>
      </p:pic>
      <p:pic>
        <p:nvPicPr>
          <p:cNvPr id="16" name="図 1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7264400" y="4572000"/>
            <a:ext cx="1879600" cy="495300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4000" dirty="0" smtClean="0"/>
              <a:t>              Composite Higgs   I </a:t>
            </a:r>
            <a:endParaRPr kumimoji="1" lang="ja-JP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54538" cy="6780212"/>
          </a:xfrm>
          <a:prstGeom prst="rect">
            <a:avLst/>
          </a:prstGeom>
          <a:solidFill>
            <a:srgbClr val="FFFFFF"/>
          </a:solidFill>
          <a:ln w="9525">
            <a:solidFill>
              <a:srgbClr val="749805"/>
            </a:solidFill>
            <a:miter lim="800000"/>
            <a:headEnd/>
            <a:tailEnd/>
          </a:ln>
          <a:effectLst/>
        </p:spPr>
      </p:pic>
      <p:sp>
        <p:nvSpPr>
          <p:cNvPr id="514051" name="Text Box 3"/>
          <p:cNvSpPr txBox="1">
            <a:spLocks noChangeArrowheads="1"/>
          </p:cNvSpPr>
          <p:nvPr/>
        </p:nvSpPr>
        <p:spPr bwMode="auto">
          <a:xfrm>
            <a:off x="3429000" y="2667000"/>
            <a:ext cx="45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kumimoji="0" lang="en-US" altLang="ja-JP" dirty="0"/>
              <a:t>Z</a:t>
            </a:r>
            <a:r>
              <a:rPr kumimoji="0" lang="en-US" altLang="ja-JP" baseline="30000" dirty="0"/>
              <a:t>0</a:t>
            </a:r>
          </a:p>
        </p:txBody>
      </p:sp>
      <p:sp>
        <p:nvSpPr>
          <p:cNvPr id="514052" name="Text Box 4"/>
          <p:cNvSpPr txBox="1">
            <a:spLocks noChangeArrowheads="1"/>
          </p:cNvSpPr>
          <p:nvPr/>
        </p:nvSpPr>
        <p:spPr bwMode="auto">
          <a:xfrm>
            <a:off x="3810000" y="2743200"/>
            <a:ext cx="533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kumimoji="0" lang="en-US" altLang="ja-JP" dirty="0"/>
              <a:t>W</a:t>
            </a:r>
            <a:r>
              <a:rPr kumimoji="0" lang="en-US" altLang="ja-JP" baseline="30000" dirty="0"/>
              <a:t>±</a:t>
            </a:r>
          </a:p>
        </p:txBody>
      </p:sp>
      <p:sp>
        <p:nvSpPr>
          <p:cNvPr id="514053" name="AutoShape 5"/>
          <p:cNvSpPr>
            <a:spLocks noChangeArrowheads="1"/>
          </p:cNvSpPr>
          <p:nvPr/>
        </p:nvSpPr>
        <p:spPr bwMode="auto">
          <a:xfrm>
            <a:off x="3505200" y="3048000"/>
            <a:ext cx="152400" cy="29718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14054" name="AutoShape 6"/>
          <p:cNvSpPr>
            <a:spLocks noChangeArrowheads="1"/>
          </p:cNvSpPr>
          <p:nvPr/>
        </p:nvSpPr>
        <p:spPr bwMode="auto">
          <a:xfrm>
            <a:off x="3810000" y="3200400"/>
            <a:ext cx="152400" cy="28194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2" name="図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181600" y="1600200"/>
            <a:ext cx="2260600" cy="406400"/>
          </a:xfrm>
          <a:prstGeom prst="rect">
            <a:avLst/>
          </a:prstGeom>
        </p:spPr>
      </p:pic>
      <p:pic>
        <p:nvPicPr>
          <p:cNvPr id="13" name="図 1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181600" y="685800"/>
            <a:ext cx="3606800" cy="317500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6172200" y="3111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391400" y="2895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(QCD effects)</a:t>
            </a:r>
            <a:endParaRPr kumimoji="1" lang="ja-JP" altLang="en-US" dirty="0"/>
          </a:p>
        </p:txBody>
      </p:sp>
      <p:pic>
        <p:nvPicPr>
          <p:cNvPr id="18" name="図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410200" y="2362200"/>
            <a:ext cx="2540000" cy="520700"/>
          </a:xfrm>
          <a:prstGeom prst="rect">
            <a:avLst/>
          </a:prstGeom>
        </p:spPr>
      </p:pic>
      <p:pic>
        <p:nvPicPr>
          <p:cNvPr id="19" name="図 1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6324600" y="3352800"/>
            <a:ext cx="977900" cy="304800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7083933" y="3657600"/>
            <a:ext cx="2060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(+ other effects) 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572000" y="4267200"/>
            <a:ext cx="42672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Refinements:</a:t>
            </a:r>
          </a:p>
          <a:p>
            <a:pPr>
              <a:buFont typeface="Arial"/>
              <a:buChar char="•"/>
            </a:pPr>
            <a:r>
              <a:rPr lang="en-US" altLang="ja-JP" dirty="0" smtClean="0"/>
              <a:t>  Top seesaw</a:t>
            </a:r>
          </a:p>
          <a:p>
            <a:pPr>
              <a:buFont typeface="Arial"/>
              <a:buChar char="•"/>
            </a:pPr>
            <a:r>
              <a:rPr kumimoji="1" lang="en-US" altLang="ja-JP" dirty="0" smtClean="0"/>
              <a:t>  Technicolor-assisted </a:t>
            </a:r>
            <a:r>
              <a:rPr kumimoji="1" lang="en-US" altLang="ja-JP" dirty="0" err="1" smtClean="0"/>
              <a:t>Topcolor</a:t>
            </a:r>
            <a:r>
              <a:rPr kumimoji="1" lang="en-US" altLang="ja-JP" dirty="0" smtClean="0"/>
              <a:t> (TC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)</a:t>
            </a:r>
          </a:p>
          <a:p>
            <a:pPr>
              <a:buFont typeface="Arial"/>
              <a:buChar char="•"/>
            </a:pPr>
            <a:r>
              <a:rPr lang="en-US" altLang="ja-JP" dirty="0" smtClean="0"/>
              <a:t>  Top condensate in SM with extra   </a:t>
            </a:r>
          </a:p>
          <a:p>
            <a:r>
              <a:rPr lang="en-US" altLang="ja-JP" dirty="0" smtClean="0"/>
              <a:t>    dimensions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pic>
        <p:nvPicPr>
          <p:cNvPr id="16" name="図 1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5581650" y="6127750"/>
            <a:ext cx="1866900" cy="342900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749805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051" grpId="1"/>
      <p:bldP spid="514052" grpId="1"/>
      <p:bldP spid="514053" grpId="1" animBg="1"/>
      <p:bldP spid="514054" grpId="1" animBg="1"/>
      <p:bldP spid="14" grpId="1"/>
      <p:bldP spid="17" grpId="0"/>
      <p:bldP spid="20" grpId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52500"/>
          </a:xfrm>
        </p:spPr>
        <p:txBody>
          <a:bodyPr>
            <a:normAutofit fontScale="90000"/>
          </a:bodyPr>
          <a:lstStyle/>
          <a:p>
            <a:r>
              <a:rPr lang="en-US" altLang="ja-JP" sz="4000"/>
              <a:t>Essentially the same</a:t>
            </a:r>
            <a:br>
              <a:rPr lang="en-US" altLang="ja-JP" sz="4000"/>
            </a:br>
            <a:r>
              <a:rPr lang="en-US" altLang="ja-JP" sz="4000"/>
              <a:t>in QCD</a:t>
            </a:r>
            <a:br>
              <a:rPr lang="en-US" altLang="ja-JP" sz="4000"/>
            </a:br>
            <a:endParaRPr lang="en-US" altLang="ja-JP" sz="400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8229600" cy="4525963"/>
          </a:xfrm>
        </p:spPr>
        <p:txBody>
          <a:bodyPr/>
          <a:lstStyle/>
          <a:p>
            <a:r>
              <a:rPr lang="en-US" altLang="ja-JP"/>
              <a:t>Nucleon                             Quark</a:t>
            </a:r>
          </a:p>
          <a:p>
            <a:endParaRPr lang="en-US" altLang="ja-JP"/>
          </a:p>
          <a:p>
            <a:endParaRPr lang="en-US" altLang="ja-JP"/>
          </a:p>
          <a:p>
            <a:endParaRPr lang="en-US" altLang="ja-JP"/>
          </a:p>
          <a:p>
            <a:r>
              <a:rPr lang="en-US" altLang="ja-JP"/>
              <a:t>4-fermion int.                     Gauge int.</a:t>
            </a:r>
          </a:p>
          <a:p>
            <a:endParaRPr lang="en-US" altLang="ja-JP"/>
          </a:p>
          <a:p>
            <a:endParaRPr lang="en-US" altLang="ja-JP"/>
          </a:p>
          <a:p>
            <a:endParaRPr lang="ja-JP" altLang="en-US"/>
          </a:p>
        </p:txBody>
      </p:sp>
      <p:pic>
        <p:nvPicPr>
          <p:cNvPr id="3174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1371600" y="2438400"/>
            <a:ext cx="1295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9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5943600" y="2438400"/>
            <a:ext cx="838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50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1676400" y="3200400"/>
            <a:ext cx="685800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914400" y="6172200"/>
            <a:ext cx="220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52" name="Arc 8"/>
          <p:cNvSpPr>
            <a:spLocks/>
          </p:cNvSpPr>
          <p:nvPr/>
        </p:nvSpPr>
        <p:spPr bwMode="auto">
          <a:xfrm rot="10800000">
            <a:off x="1295400" y="4724400"/>
            <a:ext cx="1447800" cy="14478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1600 w 43200"/>
              <a:gd name="T1" fmla="*/ 0 h 43200"/>
              <a:gd name="T2" fmla="*/ 18025 w 43200"/>
              <a:gd name="T3" fmla="*/ 298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1050"/>
                  <a:pt x="7620" y="2043"/>
                  <a:pt x="18024" y="297"/>
                </a:cubicBezTo>
              </a:path>
              <a:path w="43200" h="43200" stroke="0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1050"/>
                  <a:pt x="7620" y="2043"/>
                  <a:pt x="18024" y="297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53" name="Oval 9"/>
          <p:cNvSpPr>
            <a:spLocks noChangeArrowheads="1"/>
          </p:cNvSpPr>
          <p:nvPr/>
        </p:nvSpPr>
        <p:spPr bwMode="auto">
          <a:xfrm>
            <a:off x="1905000" y="6019800"/>
            <a:ext cx="228600" cy="2286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54" name="Arc 10"/>
          <p:cNvSpPr>
            <a:spLocks/>
          </p:cNvSpPr>
          <p:nvPr/>
        </p:nvSpPr>
        <p:spPr bwMode="auto">
          <a:xfrm rot="10002086">
            <a:off x="5867400" y="4876800"/>
            <a:ext cx="1447800" cy="1403350"/>
          </a:xfrm>
          <a:custGeom>
            <a:avLst/>
            <a:gdLst>
              <a:gd name="G0" fmla="+- 21600 0 0"/>
              <a:gd name="G1" fmla="+- 20245 0 0"/>
              <a:gd name="G2" fmla="+- 21600 0 0"/>
              <a:gd name="T0" fmla="*/ 36107 w 43200"/>
              <a:gd name="T1" fmla="*/ 4241 h 41845"/>
              <a:gd name="T2" fmla="*/ 14071 w 43200"/>
              <a:gd name="T3" fmla="*/ 0 h 41845"/>
              <a:gd name="T4" fmla="*/ 21600 w 43200"/>
              <a:gd name="T5" fmla="*/ 20245 h 41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1845" fill="none" extrusionOk="0">
                <a:moveTo>
                  <a:pt x="36106" y="4241"/>
                </a:moveTo>
                <a:cubicBezTo>
                  <a:pt x="40623" y="8335"/>
                  <a:pt x="43200" y="14148"/>
                  <a:pt x="43200" y="20245"/>
                </a:cubicBezTo>
                <a:cubicBezTo>
                  <a:pt x="43200" y="32174"/>
                  <a:pt x="33529" y="41845"/>
                  <a:pt x="21600" y="41845"/>
                </a:cubicBezTo>
                <a:cubicBezTo>
                  <a:pt x="9670" y="41845"/>
                  <a:pt x="0" y="32174"/>
                  <a:pt x="0" y="20245"/>
                </a:cubicBezTo>
                <a:cubicBezTo>
                  <a:pt x="0" y="11219"/>
                  <a:pt x="5611" y="3145"/>
                  <a:pt x="14070" y="-1"/>
                </a:cubicBezTo>
              </a:path>
              <a:path w="43200" h="41845" stroke="0" extrusionOk="0">
                <a:moveTo>
                  <a:pt x="36106" y="4241"/>
                </a:moveTo>
                <a:cubicBezTo>
                  <a:pt x="40623" y="8335"/>
                  <a:pt x="43200" y="14148"/>
                  <a:pt x="43200" y="20245"/>
                </a:cubicBezTo>
                <a:cubicBezTo>
                  <a:pt x="43200" y="32174"/>
                  <a:pt x="33529" y="41845"/>
                  <a:pt x="21600" y="41845"/>
                </a:cubicBezTo>
                <a:cubicBezTo>
                  <a:pt x="9670" y="41845"/>
                  <a:pt x="0" y="32174"/>
                  <a:pt x="0" y="20245"/>
                </a:cubicBezTo>
                <a:cubicBezTo>
                  <a:pt x="0" y="11219"/>
                  <a:pt x="5611" y="3145"/>
                  <a:pt x="14070" y="-1"/>
                </a:cubicBezTo>
                <a:lnTo>
                  <a:pt x="21600" y="2024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6557963" y="6018213"/>
            <a:ext cx="35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6100763" y="6018213"/>
            <a:ext cx="35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6329363" y="6018213"/>
            <a:ext cx="35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6786563" y="6018213"/>
            <a:ext cx="35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6329363" y="6018213"/>
            <a:ext cx="35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31760" name="Line 16"/>
          <p:cNvSpPr>
            <a:spLocks noChangeShapeType="1"/>
          </p:cNvSpPr>
          <p:nvPr/>
        </p:nvSpPr>
        <p:spPr bwMode="auto">
          <a:xfrm>
            <a:off x="7010400" y="61722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61" name="Line 17"/>
          <p:cNvSpPr>
            <a:spLocks noChangeShapeType="1"/>
          </p:cNvSpPr>
          <p:nvPr/>
        </p:nvSpPr>
        <p:spPr bwMode="auto">
          <a:xfrm>
            <a:off x="5486400" y="62484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62" name="AutoShape 18"/>
          <p:cNvSpPr>
            <a:spLocks noChangeArrowheads="1"/>
          </p:cNvSpPr>
          <p:nvPr/>
        </p:nvSpPr>
        <p:spPr bwMode="auto">
          <a:xfrm>
            <a:off x="3962400" y="3200400"/>
            <a:ext cx="976313" cy="685800"/>
          </a:xfrm>
          <a:prstGeom prst="rightArrow">
            <a:avLst>
              <a:gd name="adj1" fmla="val 50000"/>
              <a:gd name="adj2" fmla="val 355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31763" name="Picture 19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533400" y="5791200"/>
            <a:ext cx="4572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64" name="Picture 20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3048000" y="5791200"/>
            <a:ext cx="4572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65" name="Picture 21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5219700" y="5791200"/>
            <a:ext cx="2286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66" name="Picture 22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7543800" y="5791200"/>
            <a:ext cx="2286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67" name="Text Box 23"/>
          <p:cNvSpPr txBox="1">
            <a:spLocks noChangeArrowheads="1"/>
          </p:cNvSpPr>
          <p:nvPr/>
        </p:nvSpPr>
        <p:spPr bwMode="auto">
          <a:xfrm>
            <a:off x="6248400" y="6324600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gluon</a:t>
            </a:r>
          </a:p>
        </p:txBody>
      </p:sp>
      <p:pic>
        <p:nvPicPr>
          <p:cNvPr id="31769" name="Picture 25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5924550" y="3117850"/>
            <a:ext cx="1887538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6202363" y="6019800"/>
            <a:ext cx="35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6430963" y="6019800"/>
            <a:ext cx="35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6659563" y="6019800"/>
            <a:ext cx="35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Tahoma" charset="0"/>
                <a:cs typeface="Tahoma" charset="0"/>
              </a:rPr>
              <a:t>~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057400" y="457200"/>
            <a:ext cx="50546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3200" dirty="0" smtClean="0">
                <a:solidFill>
                  <a:srgbClr val="FFFFFF"/>
                </a:solidFill>
              </a:rPr>
              <a:t>Origin of Mass (Nucleon)</a:t>
            </a:r>
            <a:endParaRPr lang="ja-JP" altLang="en-US" sz="3200" dirty="0">
              <a:solidFill>
                <a:srgbClr val="FFFFFF"/>
              </a:solidFill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228600" y="1676400"/>
            <a:ext cx="3060700" cy="8223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400" b="1"/>
              <a:t>Linear Sigma Model</a:t>
            </a:r>
          </a:p>
          <a:p>
            <a:pPr algn="ctr"/>
            <a:r>
              <a:rPr lang="en-US" altLang="ja-JP" sz="2400" b="1"/>
              <a:t>(Gell-Mann-Levy)</a:t>
            </a:r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6248400" y="1752600"/>
            <a:ext cx="1296988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400" b="1"/>
              <a:t>QCD</a:t>
            </a:r>
          </a:p>
        </p:txBody>
      </p:sp>
      <p:pic>
        <p:nvPicPr>
          <p:cNvPr id="21512" name="Picture 9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8400" y="3124200"/>
            <a:ext cx="1701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10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4600" y="3886200"/>
            <a:ext cx="5048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1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8400" y="4419600"/>
            <a:ext cx="939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5" name="AutoShape 12"/>
          <p:cNvSpPr>
            <a:spLocks noChangeArrowheads="1"/>
          </p:cNvSpPr>
          <p:nvPr/>
        </p:nvSpPr>
        <p:spPr bwMode="auto">
          <a:xfrm>
            <a:off x="3657600" y="3733800"/>
            <a:ext cx="2268538" cy="533400"/>
          </a:xfrm>
          <a:prstGeom prst="rightArrow">
            <a:avLst>
              <a:gd name="adj1" fmla="val 50000"/>
              <a:gd name="adj2" fmla="val 10632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1516" name="Picture 13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62400" y="4343400"/>
            <a:ext cx="12954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Picture 16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4114800" y="5334000"/>
            <a:ext cx="1962150" cy="4572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21518" name="Picture 17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228600" y="3352800"/>
            <a:ext cx="36576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Picture 18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295400" y="403860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0" name="Picture 19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/>
          <a:srcRect/>
          <a:stretch>
            <a:fillRect/>
          </a:stretch>
        </p:blipFill>
        <p:spPr bwMode="auto">
          <a:xfrm>
            <a:off x="1219200" y="4572000"/>
            <a:ext cx="330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1" name="Picture 22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/>
          <a:srcRect/>
          <a:stretch>
            <a:fillRect/>
          </a:stretch>
        </p:blipFill>
        <p:spPr bwMode="auto">
          <a:xfrm>
            <a:off x="457200" y="5105400"/>
            <a:ext cx="2741613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2" name="Picture 24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1"/>
          <a:srcRect/>
          <a:stretch>
            <a:fillRect/>
          </a:stretch>
        </p:blipFill>
        <p:spPr bwMode="auto">
          <a:xfrm>
            <a:off x="762000" y="2590800"/>
            <a:ext cx="144780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3" name="Text Box 25"/>
          <p:cNvSpPr txBox="1">
            <a:spLocks noChangeArrowheads="1"/>
          </p:cNvSpPr>
          <p:nvPr/>
        </p:nvSpPr>
        <p:spPr bwMode="auto">
          <a:xfrm>
            <a:off x="2743200" y="2593975"/>
            <a:ext cx="1352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>
                <a:solidFill>
                  <a:srgbClr val="FF3300"/>
                </a:solidFill>
              </a:rPr>
              <a:t>tachyon</a:t>
            </a:r>
          </a:p>
        </p:txBody>
      </p:sp>
      <p:sp>
        <p:nvSpPr>
          <p:cNvPr id="21524" name="Text Box 26"/>
          <p:cNvSpPr txBox="1">
            <a:spLocks noChangeArrowheads="1"/>
          </p:cNvSpPr>
          <p:nvPr/>
        </p:nvSpPr>
        <p:spPr bwMode="auto">
          <a:xfrm>
            <a:off x="6096000" y="2362200"/>
            <a:ext cx="2143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rgbClr val="FF3300"/>
                </a:solidFill>
              </a:rPr>
              <a:t>Attractive force</a:t>
            </a:r>
          </a:p>
          <a:p>
            <a:r>
              <a:rPr lang="en-US" altLang="ja-JP" sz="2000" b="1">
                <a:solidFill>
                  <a:srgbClr val="FF3300"/>
                </a:solidFill>
              </a:rPr>
              <a:t>(BCS instability)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90600" y="1447800"/>
            <a:ext cx="2882900" cy="4953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191000" y="1371600"/>
            <a:ext cx="4534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: Scale-invariant </a:t>
            </a:r>
            <a:r>
              <a:rPr lang="en-US" altLang="ja-JP" sz="2800" dirty="0" smtClean="0"/>
              <a:t>(Classical)</a:t>
            </a:r>
            <a:endParaRPr kumimoji="1" lang="ja-JP" altLang="en-US" sz="2800" dirty="0"/>
          </a:p>
        </p:txBody>
      </p:sp>
      <p:sp>
        <p:nvSpPr>
          <p:cNvPr id="13" name="下矢印 12"/>
          <p:cNvSpPr/>
          <p:nvPr/>
        </p:nvSpPr>
        <p:spPr>
          <a:xfrm>
            <a:off x="2362200" y="2209800"/>
            <a:ext cx="457200" cy="914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895600" y="2362200"/>
            <a:ext cx="4375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Scale-anomaly </a:t>
            </a:r>
            <a:r>
              <a:rPr kumimoji="1" lang="en-US" altLang="ja-JP" sz="2800" dirty="0" smtClean="0">
                <a:solidFill>
                  <a:srgbClr val="000000"/>
                </a:solidFill>
              </a:rPr>
              <a:t>(</a:t>
            </a:r>
            <a:r>
              <a:rPr lang="en-US" altLang="ja-JP" sz="2800" dirty="0" smtClean="0">
                <a:solidFill>
                  <a:srgbClr val="000000"/>
                </a:solidFill>
              </a:rPr>
              <a:t>Quantum</a:t>
            </a:r>
            <a:r>
              <a:rPr kumimoji="1" lang="en-US" altLang="ja-JP" sz="2800" dirty="0" smtClean="0">
                <a:solidFill>
                  <a:srgbClr val="000000"/>
                </a:solidFill>
              </a:rPr>
              <a:t>)</a:t>
            </a:r>
            <a:endParaRPr kumimoji="1" lang="ja-JP" altLang="en-US" sz="2800" dirty="0">
              <a:solidFill>
                <a:srgbClr val="000000"/>
              </a:solidFill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676400" y="228600"/>
            <a:ext cx="50546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3200" dirty="0" smtClean="0">
                <a:solidFill>
                  <a:srgbClr val="FFFFFF"/>
                </a:solidFill>
              </a:rPr>
              <a:t>Origin of Mass (QCD)</a:t>
            </a:r>
            <a:endParaRPr lang="ja-JP" altLang="en-US" sz="3200" dirty="0">
              <a:solidFill>
                <a:srgbClr val="FFFFFF"/>
              </a:solidFill>
            </a:endParaRPr>
          </a:p>
        </p:txBody>
      </p:sp>
      <p:pic>
        <p:nvPicPr>
          <p:cNvPr id="17" name="図 1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33400" y="3352800"/>
            <a:ext cx="6354618" cy="1016000"/>
          </a:xfrm>
          <a:prstGeom prst="rect">
            <a:avLst/>
          </a:prstGeom>
        </p:spPr>
      </p:pic>
      <p:sp>
        <p:nvSpPr>
          <p:cNvPr id="18" name="下矢印 17"/>
          <p:cNvSpPr/>
          <p:nvPr/>
        </p:nvSpPr>
        <p:spPr>
          <a:xfrm>
            <a:off x="2438400" y="4572000"/>
            <a:ext cx="457200" cy="914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895600" y="4648200"/>
            <a:ext cx="2200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BCS-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Nambu</a:t>
            </a:r>
            <a:endParaRPr kumimoji="1" lang="ja-JP" altLang="en-US" sz="2800" dirty="0">
              <a:solidFill>
                <a:srgbClr val="000000"/>
              </a:solidFill>
            </a:endParaRPr>
          </a:p>
        </p:txBody>
      </p:sp>
      <p:pic>
        <p:nvPicPr>
          <p:cNvPr id="20" name="図 1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447800" y="5715000"/>
            <a:ext cx="3111500" cy="546100"/>
          </a:xfrm>
          <a:prstGeom prst="rect">
            <a:avLst/>
          </a:prstGeom>
        </p:spPr>
      </p:pic>
      <p:pic>
        <p:nvPicPr>
          <p:cNvPr id="16" name="図 1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334000" y="5791200"/>
            <a:ext cx="22987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685800" y="990600"/>
            <a:ext cx="69342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8675" name="Picture 3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447800" y="2743200"/>
            <a:ext cx="49022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524000" y="5257800"/>
            <a:ext cx="46736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914400" y="4648200"/>
            <a:ext cx="54864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381000" y="1905000"/>
            <a:ext cx="6273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7162800" y="3276600"/>
            <a:ext cx="1981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3200" b="1"/>
              <a:t>X  2600</a:t>
            </a:r>
          </a:p>
        </p:txBody>
      </p:sp>
      <p:sp>
        <p:nvSpPr>
          <p:cNvPr id="28680" name="AutoShape 8"/>
          <p:cNvSpPr>
            <a:spLocks noChangeArrowheads="1"/>
          </p:cNvSpPr>
          <p:nvPr/>
        </p:nvSpPr>
        <p:spPr bwMode="auto">
          <a:xfrm rot="-5400000">
            <a:off x="5548313" y="3062287"/>
            <a:ext cx="2590800" cy="733425"/>
          </a:xfrm>
          <a:prstGeom prst="curvedUpArrow">
            <a:avLst>
              <a:gd name="adj1" fmla="val 70649"/>
              <a:gd name="adj2" fmla="val 14129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762000" y="990600"/>
            <a:ext cx="6858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3200" b="1" dirty="0"/>
              <a:t>Technicolor: a Scale-Up of QCD</a:t>
            </a:r>
          </a:p>
        </p:txBody>
      </p:sp>
      <p:pic>
        <p:nvPicPr>
          <p:cNvPr id="28682" name="Picture 10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4495800" y="3657600"/>
            <a:ext cx="15811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3" name="Line 11"/>
          <p:cNvSpPr>
            <a:spLocks noChangeShapeType="1"/>
          </p:cNvSpPr>
          <p:nvPr/>
        </p:nvSpPr>
        <p:spPr bwMode="auto">
          <a:xfrm flipV="1">
            <a:off x="3048000" y="3276600"/>
            <a:ext cx="228600" cy="457200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 flipH="1" flipV="1">
            <a:off x="3657600" y="3200400"/>
            <a:ext cx="838200" cy="762000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8685" name="Picture 13" descr="TP_tmp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2486025" y="3662363"/>
            <a:ext cx="7429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4000" dirty="0" smtClean="0"/>
              <a:t>              Composite Higgs   II </a:t>
            </a:r>
            <a:endParaRPr kumimoji="1" lang="ja-JP" altLang="en-US" sz="4000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248400" y="1752600"/>
            <a:ext cx="335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b="1" dirty="0">
                <a:solidFill>
                  <a:srgbClr val="FFFFFF"/>
                </a:solidFill>
              </a:rPr>
              <a:t>S. Weinberg (1976)</a:t>
            </a:r>
          </a:p>
          <a:p>
            <a:pPr algn="ctr"/>
            <a:r>
              <a:rPr lang="en-US" altLang="ja-JP" b="1" dirty="0">
                <a:solidFill>
                  <a:srgbClr val="FFFFFF"/>
                </a:solidFill>
              </a:rPr>
              <a:t>L. Susskind (1979)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3581400"/>
            <a:ext cx="16764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28600" y="228600"/>
            <a:ext cx="23622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3657600"/>
            <a:ext cx="2514600" cy="5334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altLang="ja-JP" sz="2800" b="1" dirty="0"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</a:effectLst>
                <a:cs typeface="+mj-cs"/>
              </a:rPr>
              <a:t>FCNC</a:t>
            </a:r>
            <a:r>
              <a:rPr lang="en-US" altLang="ja-JP" sz="2800" dirty="0"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</a:effectLst>
                <a:cs typeface="+mj-cs"/>
              </a:rPr>
              <a:t> </a:t>
            </a:r>
          </a:p>
        </p:txBody>
      </p:sp>
      <p:sp>
        <p:nvSpPr>
          <p:cNvPr id="29703" name="Line 5"/>
          <p:cNvSpPr>
            <a:spLocks noChangeShapeType="1"/>
          </p:cNvSpPr>
          <p:nvPr/>
        </p:nvSpPr>
        <p:spPr bwMode="auto">
          <a:xfrm>
            <a:off x="6477000" y="2514600"/>
            <a:ext cx="12192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704" name="Line 6"/>
          <p:cNvSpPr>
            <a:spLocks noChangeShapeType="1"/>
          </p:cNvSpPr>
          <p:nvPr/>
        </p:nvSpPr>
        <p:spPr bwMode="auto">
          <a:xfrm flipH="1">
            <a:off x="6553200" y="2438400"/>
            <a:ext cx="1038225" cy="919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705" name="Text Box 7"/>
          <p:cNvSpPr txBox="1">
            <a:spLocks noChangeArrowheads="1"/>
          </p:cNvSpPr>
          <p:nvPr/>
        </p:nvSpPr>
        <p:spPr bwMode="auto">
          <a:xfrm>
            <a:off x="6172200" y="21336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q</a:t>
            </a:r>
            <a:r>
              <a:rPr lang="en-US" altLang="ja-JP" b="1" baseline="-25000"/>
              <a:t>R</a:t>
            </a:r>
            <a:r>
              <a:rPr lang="en-US" altLang="ja-JP" b="1"/>
              <a:t>,l</a:t>
            </a:r>
            <a:r>
              <a:rPr lang="en-US" altLang="ja-JP" b="1" baseline="-25000"/>
              <a:t>R</a:t>
            </a:r>
          </a:p>
        </p:txBody>
      </p:sp>
      <p:sp>
        <p:nvSpPr>
          <p:cNvPr id="29706" name="Text Box 8"/>
          <p:cNvSpPr txBox="1">
            <a:spLocks noChangeArrowheads="1"/>
          </p:cNvSpPr>
          <p:nvPr/>
        </p:nvSpPr>
        <p:spPr bwMode="auto">
          <a:xfrm>
            <a:off x="6324600" y="3124200"/>
            <a:ext cx="638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q</a:t>
            </a:r>
            <a:r>
              <a:rPr lang="en-US" altLang="ja-JP" b="1" baseline="-25000"/>
              <a:t>L</a:t>
            </a:r>
            <a:r>
              <a:rPr lang="en-US" altLang="ja-JP" b="1"/>
              <a:t>,l</a:t>
            </a:r>
            <a:r>
              <a:rPr lang="en-US" altLang="ja-JP" b="1" baseline="-25000"/>
              <a:t>L</a:t>
            </a:r>
          </a:p>
        </p:txBody>
      </p:sp>
      <p:sp>
        <p:nvSpPr>
          <p:cNvPr id="29707" name="Text Box 9"/>
          <p:cNvSpPr txBox="1">
            <a:spLocks noChangeArrowheads="1"/>
          </p:cNvSpPr>
          <p:nvPr/>
        </p:nvSpPr>
        <p:spPr bwMode="auto">
          <a:xfrm>
            <a:off x="7391400" y="2133600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F</a:t>
            </a:r>
            <a:r>
              <a:rPr lang="en-US" altLang="ja-JP" b="1" baseline="-25000"/>
              <a:t>L</a:t>
            </a:r>
          </a:p>
        </p:txBody>
      </p:sp>
      <p:sp>
        <p:nvSpPr>
          <p:cNvPr id="29708" name="Text Box 10"/>
          <p:cNvSpPr txBox="1">
            <a:spLocks noChangeArrowheads="1"/>
          </p:cNvSpPr>
          <p:nvPr/>
        </p:nvSpPr>
        <p:spPr bwMode="auto">
          <a:xfrm>
            <a:off x="7543800" y="3429000"/>
            <a:ext cx="433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F</a:t>
            </a:r>
            <a:r>
              <a:rPr lang="en-US" altLang="ja-JP" b="1" baseline="-25000"/>
              <a:t>R</a:t>
            </a:r>
          </a:p>
        </p:txBody>
      </p:sp>
      <p:sp>
        <p:nvSpPr>
          <p:cNvPr id="29709" name="Freeform 11"/>
          <p:cNvSpPr>
            <a:spLocks/>
          </p:cNvSpPr>
          <p:nvPr/>
        </p:nvSpPr>
        <p:spPr bwMode="auto">
          <a:xfrm>
            <a:off x="7620000" y="2438400"/>
            <a:ext cx="457200" cy="990600"/>
          </a:xfrm>
          <a:custGeom>
            <a:avLst/>
            <a:gdLst>
              <a:gd name="T0" fmla="*/ 0 w 296"/>
              <a:gd name="T1" fmla="*/ 0 h 672"/>
              <a:gd name="T2" fmla="*/ 2147483647 w 296"/>
              <a:gd name="T3" fmla="*/ 2147483647 h 672"/>
              <a:gd name="T4" fmla="*/ 2147483647 w 296"/>
              <a:gd name="T5" fmla="*/ 2147483647 h 672"/>
              <a:gd name="T6" fmla="*/ 0 60000 65536"/>
              <a:gd name="T7" fmla="*/ 0 60000 65536"/>
              <a:gd name="T8" fmla="*/ 0 60000 65536"/>
              <a:gd name="T9" fmla="*/ 0 w 296"/>
              <a:gd name="T10" fmla="*/ 0 h 672"/>
              <a:gd name="T11" fmla="*/ 296 w 296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6" h="672">
                <a:moveTo>
                  <a:pt x="0" y="0"/>
                </a:moveTo>
                <a:cubicBezTo>
                  <a:pt x="140" y="88"/>
                  <a:pt x="280" y="176"/>
                  <a:pt x="288" y="288"/>
                </a:cubicBezTo>
                <a:cubicBezTo>
                  <a:pt x="296" y="400"/>
                  <a:pt x="88" y="600"/>
                  <a:pt x="48" y="672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710" name="Text Box 12"/>
          <p:cNvSpPr txBox="1">
            <a:spLocks noChangeArrowheads="1"/>
          </p:cNvSpPr>
          <p:nvPr/>
        </p:nvSpPr>
        <p:spPr bwMode="auto">
          <a:xfrm>
            <a:off x="7848600" y="2667000"/>
            <a:ext cx="6921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400" b="1"/>
              <a:t>X</a:t>
            </a:r>
          </a:p>
          <a:p>
            <a:endParaRPr lang="ja-JP" altLang="en-US" b="1"/>
          </a:p>
        </p:txBody>
      </p:sp>
      <p:sp>
        <p:nvSpPr>
          <p:cNvPr id="29711" name="Text Box 13"/>
          <p:cNvSpPr txBox="1">
            <a:spLocks noChangeArrowheads="1"/>
          </p:cNvSpPr>
          <p:nvPr/>
        </p:nvSpPr>
        <p:spPr bwMode="auto">
          <a:xfrm>
            <a:off x="4343400" y="228600"/>
            <a:ext cx="417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F</a:t>
            </a:r>
            <a:r>
              <a:rPr lang="en-US" altLang="ja-JP" b="1" baseline="-25000"/>
              <a:t>L</a:t>
            </a:r>
          </a:p>
        </p:txBody>
      </p:sp>
      <p:sp>
        <p:nvSpPr>
          <p:cNvPr id="29712" name="Text Box 14"/>
          <p:cNvSpPr txBox="1">
            <a:spLocks noChangeArrowheads="1"/>
          </p:cNvSpPr>
          <p:nvPr/>
        </p:nvSpPr>
        <p:spPr bwMode="auto">
          <a:xfrm>
            <a:off x="4191000" y="1143000"/>
            <a:ext cx="638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q</a:t>
            </a:r>
            <a:r>
              <a:rPr lang="en-US" altLang="ja-JP" b="1" baseline="-25000"/>
              <a:t>L</a:t>
            </a:r>
            <a:r>
              <a:rPr lang="en-US" altLang="ja-JP" b="1"/>
              <a:t>,l</a:t>
            </a:r>
            <a:r>
              <a:rPr lang="en-US" altLang="ja-JP" b="1" baseline="-25000"/>
              <a:t>L</a:t>
            </a:r>
          </a:p>
          <a:p>
            <a:endParaRPr lang="ja-JP" altLang="en-US" b="1"/>
          </a:p>
        </p:txBody>
      </p:sp>
      <p:sp>
        <p:nvSpPr>
          <p:cNvPr id="29713" name="Text Box 15"/>
          <p:cNvSpPr txBox="1">
            <a:spLocks noChangeArrowheads="1"/>
          </p:cNvSpPr>
          <p:nvPr/>
        </p:nvSpPr>
        <p:spPr bwMode="auto">
          <a:xfrm>
            <a:off x="6324600" y="228600"/>
            <a:ext cx="669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q</a:t>
            </a:r>
            <a:r>
              <a:rPr lang="en-US" altLang="ja-JP" b="1" baseline="-25000"/>
              <a:t>R</a:t>
            </a:r>
            <a:r>
              <a:rPr lang="en-US" altLang="ja-JP" b="1"/>
              <a:t>,l</a:t>
            </a:r>
            <a:r>
              <a:rPr lang="en-US" altLang="ja-JP" b="1" baseline="-25000"/>
              <a:t>R</a:t>
            </a:r>
          </a:p>
        </p:txBody>
      </p:sp>
      <p:sp>
        <p:nvSpPr>
          <p:cNvPr id="29714" name="Text Box 16"/>
          <p:cNvSpPr txBox="1">
            <a:spLocks noChangeArrowheads="1"/>
          </p:cNvSpPr>
          <p:nvPr/>
        </p:nvSpPr>
        <p:spPr bwMode="auto">
          <a:xfrm>
            <a:off x="6400800" y="1447800"/>
            <a:ext cx="433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F</a:t>
            </a:r>
            <a:r>
              <a:rPr lang="en-US" altLang="ja-JP" b="1" baseline="-25000"/>
              <a:t>R</a:t>
            </a:r>
          </a:p>
        </p:txBody>
      </p:sp>
      <p:sp>
        <p:nvSpPr>
          <p:cNvPr id="29715" name="Text Box 17"/>
          <p:cNvSpPr txBox="1">
            <a:spLocks noChangeArrowheads="1"/>
          </p:cNvSpPr>
          <p:nvPr/>
        </p:nvSpPr>
        <p:spPr bwMode="auto">
          <a:xfrm>
            <a:off x="7391400" y="1600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9717" name="Text Box 19"/>
          <p:cNvSpPr txBox="1">
            <a:spLocks noChangeArrowheads="1"/>
          </p:cNvSpPr>
          <p:nvPr/>
        </p:nvSpPr>
        <p:spPr bwMode="auto">
          <a:xfrm>
            <a:off x="228600" y="304800"/>
            <a:ext cx="2362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3200" b="1"/>
              <a:t>Problems:</a:t>
            </a:r>
          </a:p>
        </p:txBody>
      </p:sp>
      <p:sp>
        <p:nvSpPr>
          <p:cNvPr id="29718" name="Text Box 20"/>
          <p:cNvSpPr txBox="1">
            <a:spLocks noChangeArrowheads="1"/>
          </p:cNvSpPr>
          <p:nvPr/>
        </p:nvSpPr>
        <p:spPr bwMode="auto">
          <a:xfrm>
            <a:off x="228600" y="1676400"/>
            <a:ext cx="449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800" b="1"/>
              <a:t>Mass of Quarks/Leptons</a:t>
            </a:r>
          </a:p>
        </p:txBody>
      </p:sp>
      <p:sp>
        <p:nvSpPr>
          <p:cNvPr id="29719" name="Line 21"/>
          <p:cNvSpPr>
            <a:spLocks noChangeShapeType="1"/>
          </p:cNvSpPr>
          <p:nvPr/>
        </p:nvSpPr>
        <p:spPr bwMode="auto">
          <a:xfrm>
            <a:off x="4648200" y="3810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720" name="Line 22"/>
          <p:cNvSpPr>
            <a:spLocks noChangeShapeType="1"/>
          </p:cNvSpPr>
          <p:nvPr/>
        </p:nvSpPr>
        <p:spPr bwMode="auto">
          <a:xfrm flipH="1">
            <a:off x="4648200" y="9906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721" name="Line 23"/>
          <p:cNvSpPr>
            <a:spLocks noChangeShapeType="1"/>
          </p:cNvSpPr>
          <p:nvPr/>
        </p:nvSpPr>
        <p:spPr bwMode="auto">
          <a:xfrm flipH="1">
            <a:off x="5791200" y="381000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722" name="Line 24"/>
          <p:cNvSpPr>
            <a:spLocks noChangeShapeType="1"/>
          </p:cNvSpPr>
          <p:nvPr/>
        </p:nvSpPr>
        <p:spPr bwMode="auto">
          <a:xfrm>
            <a:off x="5867400" y="10668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9723" name="Picture 2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57800" y="838200"/>
            <a:ext cx="590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24" name="Text Box 26"/>
          <p:cNvSpPr txBox="1">
            <a:spLocks noChangeArrowheads="1"/>
          </p:cNvSpPr>
          <p:nvPr/>
        </p:nvSpPr>
        <p:spPr bwMode="auto">
          <a:xfrm>
            <a:off x="5181600" y="533400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ETC</a:t>
            </a:r>
          </a:p>
        </p:txBody>
      </p:sp>
      <p:sp>
        <p:nvSpPr>
          <p:cNvPr id="29725" name="AutoShape 27"/>
          <p:cNvSpPr>
            <a:spLocks noChangeArrowheads="1"/>
          </p:cNvSpPr>
          <p:nvPr/>
        </p:nvSpPr>
        <p:spPr bwMode="auto">
          <a:xfrm rot="5400000">
            <a:off x="6884194" y="964406"/>
            <a:ext cx="814388" cy="866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9726" name="Picture 2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3200400" y="2514600"/>
            <a:ext cx="97472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8" name="Picture 30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3429000" y="4267200"/>
            <a:ext cx="98266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9" name="Picture 31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5257800" y="1219200"/>
            <a:ext cx="5334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30" name="Picture 32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4191000" y="5451475"/>
            <a:ext cx="2057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31" name="Picture 33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2052638" y="4052888"/>
            <a:ext cx="1127125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33" name="Picture 37" descr="TP_tmp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4270375" y="2593975"/>
            <a:ext cx="93345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34" name="Picture 38" descr="TP_tmp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8229600" y="2743200"/>
            <a:ext cx="6858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36" name="Oval 40"/>
          <p:cNvSpPr>
            <a:spLocks noChangeArrowheads="1"/>
          </p:cNvSpPr>
          <p:nvPr/>
        </p:nvSpPr>
        <p:spPr bwMode="auto">
          <a:xfrm>
            <a:off x="7010400" y="2895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737" name="Text Box 41"/>
          <p:cNvSpPr txBox="1">
            <a:spLocks noChangeArrowheads="1"/>
          </p:cNvSpPr>
          <p:nvPr/>
        </p:nvSpPr>
        <p:spPr bwMode="auto">
          <a:xfrm>
            <a:off x="2438400" y="6019800"/>
            <a:ext cx="4343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 b="1" dirty="0"/>
              <a:t>Needs 10</a:t>
            </a:r>
            <a:r>
              <a:rPr lang="en-US" altLang="ja-JP" sz="2800" b="1" baseline="30000" dirty="0"/>
              <a:t>3</a:t>
            </a:r>
            <a:r>
              <a:rPr lang="en-US" altLang="ja-JP" sz="2800" b="1" dirty="0"/>
              <a:t> enhancement</a:t>
            </a:r>
            <a:r>
              <a:rPr lang="en-US" altLang="ja-JP" dirty="0"/>
              <a:t> </a:t>
            </a:r>
          </a:p>
        </p:txBody>
      </p:sp>
      <p:pic>
        <p:nvPicPr>
          <p:cNvPr id="29739" name="Picture 44" descr="TP_tmp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4724400" y="4191000"/>
            <a:ext cx="317817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40" name="Picture 45" descr="TP_tmp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676400" y="5486400"/>
            <a:ext cx="2397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図 4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9"/>
              <a:stretch>
                <a:fillRect/>
              </a:stretch>
            </p:blipFill>
          </mc:Choice>
          <mc:Fallback>
            <p:blipFill>
              <a:blip r:embed="rId20"/>
              <a:stretch>
                <a:fillRect/>
              </a:stretch>
            </p:blipFill>
          </mc:Fallback>
        </mc:AlternateContent>
        <p:spPr>
          <a:xfrm>
            <a:off x="1600200" y="2743200"/>
            <a:ext cx="1346200" cy="393700"/>
          </a:xfrm>
          <a:prstGeom prst="rect">
            <a:avLst/>
          </a:prstGeom>
        </p:spPr>
      </p:pic>
      <p:pic>
        <p:nvPicPr>
          <p:cNvPr id="45" name="図 4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1"/>
              <a:stretch>
                <a:fillRect/>
              </a:stretch>
            </p:blipFill>
          </mc:Choice>
          <mc:Fallback>
            <p:blipFill>
              <a:blip r:embed="rId22"/>
              <a:stretch>
                <a:fillRect/>
              </a:stretch>
            </p:blipFill>
          </mc:Fallback>
        </mc:AlternateContent>
        <p:spPr>
          <a:xfrm>
            <a:off x="381000" y="5562600"/>
            <a:ext cx="1028700" cy="342900"/>
          </a:xfrm>
          <a:prstGeom prst="rect">
            <a:avLst/>
          </a:prstGeom>
        </p:spPr>
      </p:pic>
      <p:pic>
        <p:nvPicPr>
          <p:cNvPr id="46" name="図 4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3"/>
              <a:stretch>
                <a:fillRect/>
              </a:stretch>
            </p:blipFill>
          </mc:Choice>
          <mc:Fallback>
            <p:blipFill>
              <a:blip r:embed="rId24"/>
              <a:stretch>
                <a:fillRect/>
              </a:stretch>
            </p:blipFill>
          </mc:Fallback>
        </mc:AlternateContent>
        <p:spPr>
          <a:xfrm>
            <a:off x="6324600" y="5410200"/>
            <a:ext cx="2425700" cy="431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コンテンツ プレースホルダ 3" descr="Mao_Zedong_Cultural_Revolution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74213" r="-74213"/>
              <a:stretch>
                <a:fillRect/>
              </a:stretch>
            </p:blipFill>
          </mc:Choice>
          <mc:Fallback>
            <p:blipFill>
              <a:blip r:embed="rId3"/>
              <a:srcRect l="-74213" r="-74213"/>
              <a:stretch>
                <a:fillRect/>
              </a:stretch>
            </p:blipFill>
          </mc:Fallback>
        </mc:AlternateContent>
        <p:spPr>
          <a:xfrm rot="5400000">
            <a:off x="-3885800" y="-1295800"/>
            <a:ext cx="16992600" cy="9678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304800" y="152400"/>
            <a:ext cx="36576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651125" y="17748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381000" y="304800"/>
            <a:ext cx="3505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800" b="1"/>
              <a:t>Anomalous Scaling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4648200" y="533400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9900"/>
                </a:solidFill>
              </a:rPr>
              <a:t>Holdom (1981)</a:t>
            </a:r>
          </a:p>
        </p:txBody>
      </p:sp>
      <p:pic>
        <p:nvPicPr>
          <p:cNvPr id="26630" name="Picture 6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1219200" y="3810000"/>
            <a:ext cx="1243013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7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2819400" y="3581400"/>
            <a:ext cx="97472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8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4038600" y="3657600"/>
            <a:ext cx="192881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9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533400" y="1143000"/>
            <a:ext cx="160020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0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2362200" y="1143000"/>
            <a:ext cx="33528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11" descr="TP_tmp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990600" y="2133600"/>
            <a:ext cx="3859213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Picture 12" descr="TP_tmp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6172200" y="2133600"/>
            <a:ext cx="266700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7" name="Picture 13" descr="TP_tmp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/>
          <a:srcRect/>
          <a:stretch>
            <a:fillRect/>
          </a:stretch>
        </p:blipFill>
        <p:spPr bwMode="auto">
          <a:xfrm>
            <a:off x="7239000" y="3352800"/>
            <a:ext cx="1492250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8" name="AutoShape 14"/>
          <p:cNvSpPr>
            <a:spLocks noChangeArrowheads="1"/>
          </p:cNvSpPr>
          <p:nvPr/>
        </p:nvSpPr>
        <p:spPr bwMode="auto">
          <a:xfrm>
            <a:off x="4876800" y="2590800"/>
            <a:ext cx="1062038" cy="228600"/>
          </a:xfrm>
          <a:prstGeom prst="leftRightArrow">
            <a:avLst>
              <a:gd name="adj1" fmla="val 50000"/>
              <a:gd name="adj2" fmla="val 9291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7086600" y="1676400"/>
            <a:ext cx="862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/>
              <a:t>QCD</a:t>
            </a: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4860925" y="46704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26641" name="Picture 17" descr="TP_tmp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/>
          <a:srcRect/>
          <a:stretch>
            <a:fillRect/>
          </a:stretch>
        </p:blipFill>
        <p:spPr bwMode="auto">
          <a:xfrm>
            <a:off x="752475" y="4724400"/>
            <a:ext cx="7181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2" name="AutoShape 18"/>
          <p:cNvSpPr>
            <a:spLocks noChangeArrowheads="1"/>
          </p:cNvSpPr>
          <p:nvPr/>
        </p:nvSpPr>
        <p:spPr bwMode="auto">
          <a:xfrm>
            <a:off x="4191000" y="58674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6643" name="Picture 19" descr="TP_tmp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1"/>
          <a:srcRect/>
          <a:stretch>
            <a:fillRect/>
          </a:stretch>
        </p:blipFill>
        <p:spPr bwMode="auto">
          <a:xfrm>
            <a:off x="5486400" y="5707063"/>
            <a:ext cx="2438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990600" y="1600200"/>
            <a:ext cx="7696200" cy="14478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1203325" y="1879600"/>
            <a:ext cx="7380288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6000" b="1"/>
              <a:t>Explicit Dynamics ?</a:t>
            </a:r>
          </a:p>
          <a:p>
            <a:endParaRPr lang="ja-JP" altLang="en-US" sz="6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wedgeRectCallout">
            <a:avLst>
              <a:gd name="adj1" fmla="val -15884"/>
              <a:gd name="adj2" fmla="val 276514"/>
            </a:avLst>
          </a:prstGeom>
          <a:solidFill>
            <a:schemeClr val="accent1"/>
          </a:solidFill>
          <a:ln w="9525">
            <a:solidFill>
              <a:srgbClr val="749805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ja-JP" sz="4000" b="1" dirty="0">
                <a:solidFill>
                  <a:schemeClr val="bg1"/>
                </a:solidFill>
              </a:rPr>
              <a:t>Walking/Conformal Technicolor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3657600" y="990600"/>
            <a:ext cx="502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ja-JP" altLang="en-US" b="1" dirty="0" smtClean="0">
                <a:solidFill>
                  <a:srgbClr val="009900"/>
                </a:solidFill>
              </a:rPr>
              <a:t>・</a:t>
            </a:r>
            <a:r>
              <a:rPr lang="en-US" altLang="ja-JP" b="1" dirty="0" smtClean="0">
                <a:solidFill>
                  <a:srgbClr val="009900"/>
                </a:solidFill>
              </a:rPr>
              <a:t> K.Y</a:t>
            </a:r>
            <a:r>
              <a:rPr lang="en-US" altLang="ja-JP" b="1" dirty="0">
                <a:solidFill>
                  <a:srgbClr val="009900"/>
                </a:solidFill>
              </a:rPr>
              <a:t>.,  Bando, </a:t>
            </a:r>
            <a:r>
              <a:rPr lang="en-US" altLang="ja-JP" b="1" dirty="0" err="1">
                <a:solidFill>
                  <a:srgbClr val="009900"/>
                </a:solidFill>
              </a:rPr>
              <a:t>Matumoto</a:t>
            </a:r>
            <a:r>
              <a:rPr lang="en-US" altLang="ja-JP" b="1" dirty="0">
                <a:solidFill>
                  <a:srgbClr val="009900"/>
                </a:solidFill>
              </a:rPr>
              <a:t> </a:t>
            </a:r>
            <a:r>
              <a:rPr lang="en-US" altLang="ja-JP" b="1" dirty="0" smtClean="0">
                <a:solidFill>
                  <a:srgbClr val="009900"/>
                </a:solidFill>
              </a:rPr>
              <a:t>(Dec. 1985)</a:t>
            </a:r>
            <a:endParaRPr lang="en-US" altLang="ja-JP" b="1" dirty="0">
              <a:solidFill>
                <a:srgbClr val="009900"/>
              </a:solidFill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657600" y="1905000"/>
            <a:ext cx="6019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ja-JP" altLang="en-US" b="1" dirty="0" smtClean="0">
                <a:solidFill>
                  <a:srgbClr val="009900"/>
                </a:solidFill>
              </a:rPr>
              <a:t>・</a:t>
            </a:r>
            <a:r>
              <a:rPr lang="en-US" altLang="ja-JP" b="1" dirty="0" smtClean="0">
                <a:solidFill>
                  <a:srgbClr val="009900"/>
                </a:solidFill>
              </a:rPr>
              <a:t> </a:t>
            </a:r>
            <a:r>
              <a:rPr lang="en-US" altLang="ja-JP" b="1" dirty="0" err="1" smtClean="0">
                <a:solidFill>
                  <a:srgbClr val="009900"/>
                </a:solidFill>
              </a:rPr>
              <a:t>Appelquist</a:t>
            </a:r>
            <a:r>
              <a:rPr lang="en-US" altLang="ja-JP" b="1" dirty="0">
                <a:solidFill>
                  <a:srgbClr val="009900"/>
                </a:solidFill>
              </a:rPr>
              <a:t>, </a:t>
            </a:r>
            <a:r>
              <a:rPr lang="en-US" altLang="ja-JP" b="1" dirty="0" err="1">
                <a:solidFill>
                  <a:srgbClr val="009900"/>
                </a:solidFill>
              </a:rPr>
              <a:t>Karabali</a:t>
            </a:r>
            <a:r>
              <a:rPr lang="en-US" altLang="ja-JP" b="1" dirty="0">
                <a:solidFill>
                  <a:srgbClr val="009900"/>
                </a:solidFill>
              </a:rPr>
              <a:t>,  </a:t>
            </a:r>
            <a:r>
              <a:rPr lang="en-US" altLang="ja-JP" b="1" dirty="0" err="1">
                <a:solidFill>
                  <a:srgbClr val="009900"/>
                </a:solidFill>
              </a:rPr>
              <a:t>Wijewardhane</a:t>
            </a:r>
            <a:r>
              <a:rPr lang="en-US" altLang="ja-JP" b="1" dirty="0">
                <a:solidFill>
                  <a:srgbClr val="009900"/>
                </a:solidFill>
              </a:rPr>
              <a:t> </a:t>
            </a:r>
            <a:r>
              <a:rPr lang="en-US" altLang="ja-JP" b="1" dirty="0" smtClean="0">
                <a:solidFill>
                  <a:srgbClr val="009900"/>
                </a:solidFill>
              </a:rPr>
              <a:t>(June 1986</a:t>
            </a:r>
            <a:r>
              <a:rPr lang="en-US" altLang="ja-JP" b="1" dirty="0">
                <a:solidFill>
                  <a:srgbClr val="009900"/>
                </a:solidFill>
              </a:rPr>
              <a:t>) 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3505200" y="1447800"/>
            <a:ext cx="4114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 smtClean="0">
                <a:solidFill>
                  <a:schemeClr val="folHlink"/>
                </a:solidFill>
              </a:rPr>
              <a:t>  </a:t>
            </a:r>
            <a:r>
              <a:rPr lang="ja-JP" altLang="en-US" b="1" dirty="0" smtClean="0">
                <a:solidFill>
                  <a:srgbClr val="009900"/>
                </a:solidFill>
              </a:rPr>
              <a:t>・</a:t>
            </a:r>
            <a:r>
              <a:rPr lang="en-US" altLang="ja-JP" b="1" dirty="0" smtClean="0">
                <a:solidFill>
                  <a:srgbClr val="009900"/>
                </a:solidFill>
              </a:rPr>
              <a:t> </a:t>
            </a:r>
            <a:r>
              <a:rPr lang="en-US" altLang="ja-JP" b="1" dirty="0" err="1" smtClean="0">
                <a:solidFill>
                  <a:srgbClr val="009900"/>
                </a:solidFill>
              </a:rPr>
              <a:t>Akiba</a:t>
            </a:r>
            <a:r>
              <a:rPr lang="en-US" altLang="ja-JP" b="1" dirty="0">
                <a:solidFill>
                  <a:srgbClr val="009900"/>
                </a:solidFill>
              </a:rPr>
              <a:t>, </a:t>
            </a:r>
            <a:r>
              <a:rPr lang="en-US" altLang="ja-JP" b="1" dirty="0" err="1">
                <a:solidFill>
                  <a:srgbClr val="009900"/>
                </a:solidFill>
              </a:rPr>
              <a:t>Yanagida</a:t>
            </a:r>
            <a:r>
              <a:rPr lang="en-US" altLang="ja-JP" b="1" dirty="0">
                <a:solidFill>
                  <a:srgbClr val="009900"/>
                </a:solidFill>
              </a:rPr>
              <a:t> </a:t>
            </a:r>
            <a:r>
              <a:rPr lang="en-US" altLang="ja-JP" b="1" dirty="0" smtClean="0">
                <a:solidFill>
                  <a:srgbClr val="009900"/>
                </a:solidFill>
              </a:rPr>
              <a:t>(Jan. 1986</a:t>
            </a:r>
            <a:r>
              <a:rPr lang="en-US" altLang="ja-JP" b="1" dirty="0">
                <a:solidFill>
                  <a:srgbClr val="009900"/>
                </a:solidFill>
              </a:rPr>
              <a:t>)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3886200" y="2362200"/>
            <a:ext cx="4714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solidFill>
                  <a:srgbClr val="009900"/>
                </a:solidFill>
              </a:rPr>
              <a:t>(</a:t>
            </a:r>
            <a:r>
              <a:rPr lang="en-US" altLang="ja-JP" b="1" dirty="0" err="1">
                <a:solidFill>
                  <a:srgbClr val="009900"/>
                </a:solidFill>
              </a:rPr>
              <a:t>Holdom</a:t>
            </a:r>
            <a:r>
              <a:rPr lang="en-US" altLang="ja-JP" b="1" dirty="0">
                <a:solidFill>
                  <a:srgbClr val="009900"/>
                </a:solidFill>
              </a:rPr>
              <a:t> </a:t>
            </a:r>
            <a:r>
              <a:rPr lang="en-US" altLang="ja-JP" b="1" dirty="0" smtClean="0">
                <a:solidFill>
                  <a:srgbClr val="009900"/>
                </a:solidFill>
              </a:rPr>
              <a:t>(Jan. 1985</a:t>
            </a:r>
            <a:r>
              <a:rPr lang="en-US" altLang="ja-JP" b="1" dirty="0">
                <a:solidFill>
                  <a:srgbClr val="009900"/>
                </a:solidFill>
              </a:rPr>
              <a:t>))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152400" y="3505200"/>
            <a:ext cx="755850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ja-JP" sz="3600" b="1" dirty="0">
                <a:solidFill>
                  <a:srgbClr val="FF3300"/>
                </a:solidFill>
              </a:rPr>
              <a:t>Ladder</a:t>
            </a:r>
            <a:r>
              <a:rPr lang="en-US" altLang="ja-JP" sz="3600" dirty="0"/>
              <a:t> Schwinger-Dyson </a:t>
            </a:r>
            <a:r>
              <a:rPr lang="en-US" altLang="ja-JP" sz="3600" dirty="0" smtClean="0"/>
              <a:t>Equation</a:t>
            </a:r>
          </a:p>
          <a:p>
            <a:pPr algn="r"/>
            <a:endParaRPr lang="en-US" altLang="ja-JP" sz="3600" dirty="0" smtClean="0"/>
          </a:p>
        </p:txBody>
      </p:sp>
      <p:pic>
        <p:nvPicPr>
          <p:cNvPr id="32778" name="Picture 1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477000" y="5334000"/>
            <a:ext cx="2133600" cy="58737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32784" name="Text Box 21"/>
          <p:cNvSpPr txBox="1">
            <a:spLocks noChangeArrowheads="1"/>
          </p:cNvSpPr>
          <p:nvPr/>
        </p:nvSpPr>
        <p:spPr bwMode="auto">
          <a:xfrm>
            <a:off x="0" y="2895600"/>
            <a:ext cx="4007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 err="1">
                <a:solidFill>
                  <a:srgbClr val="FF0000"/>
                </a:solidFill>
              </a:rPr>
              <a:t>Maskawa</a:t>
            </a:r>
            <a:r>
              <a:rPr lang="en-US" altLang="ja-JP" b="1" dirty="0">
                <a:solidFill>
                  <a:srgbClr val="FF0000"/>
                </a:solidFill>
              </a:rPr>
              <a:t>-Nakajima Solution</a:t>
            </a:r>
            <a:r>
              <a:rPr lang="en-US" altLang="ja-JP" b="1" dirty="0">
                <a:solidFill>
                  <a:srgbClr val="009900"/>
                </a:solidFill>
              </a:rPr>
              <a:t> (1974)</a:t>
            </a:r>
          </a:p>
        </p:txBody>
      </p:sp>
      <p:pic>
        <p:nvPicPr>
          <p:cNvPr id="32785" name="Picture 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838200"/>
            <a:ext cx="14732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" y="4876800"/>
            <a:ext cx="4648200" cy="1688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533400" y="4953000"/>
            <a:ext cx="914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右矢印 16"/>
          <p:cNvSpPr/>
          <p:nvPr/>
        </p:nvSpPr>
        <p:spPr>
          <a:xfrm>
            <a:off x="5029200" y="5257800"/>
            <a:ext cx="1066800" cy="82296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4" name="図 2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7397750" y="6172200"/>
            <a:ext cx="1460500" cy="304800"/>
          </a:xfrm>
          <a:prstGeom prst="rect">
            <a:avLst/>
          </a:prstGeom>
        </p:spPr>
      </p:pic>
      <p:pic>
        <p:nvPicPr>
          <p:cNvPr id="19" name="図 1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4114800" y="3048000"/>
            <a:ext cx="4864100" cy="482600"/>
          </a:xfrm>
          <a:prstGeom prst="rect">
            <a:avLst/>
          </a:prstGeom>
        </p:spPr>
      </p:pic>
      <p:sp>
        <p:nvSpPr>
          <p:cNvPr id="20" name="正方形/長方形 19"/>
          <p:cNvSpPr/>
          <p:nvPr/>
        </p:nvSpPr>
        <p:spPr>
          <a:xfrm>
            <a:off x="1981200" y="4114800"/>
            <a:ext cx="3505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3200" b="1" dirty="0" smtClean="0">
                <a:solidFill>
                  <a:srgbClr val="FF3300"/>
                </a:solidFill>
              </a:rPr>
              <a:t>Scale-invariant</a:t>
            </a:r>
            <a:r>
              <a:rPr lang="en-US" altLang="ja-JP" sz="3200" dirty="0" smtClean="0"/>
              <a:t> </a:t>
            </a:r>
            <a:endParaRPr lang="en-US" altLang="ja-JP" sz="3200" dirty="0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762000" y="5029200"/>
            <a:ext cx="7772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Scale Invariant Technicolor Model and a </a:t>
            </a:r>
            <a:r>
              <a:rPr lang="en-US" altLang="ja-JP" b="1" dirty="0" err="1"/>
              <a:t>Technidilaton</a:t>
            </a:r>
            <a:r>
              <a:rPr lang="en-US" altLang="ja-JP" b="1" dirty="0"/>
              <a:t>.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>
                <a:hlinkClick r:id="rId13"/>
              </a:rPr>
              <a:t>Koichi Yamawaki</a:t>
            </a:r>
            <a:r>
              <a:rPr lang="en-US" altLang="ja-JP" dirty="0"/>
              <a:t> (</a:t>
            </a:r>
            <a:r>
              <a:rPr lang="en-US" altLang="ja-JP" dirty="0">
                <a:hlinkClick r:id="rId14"/>
              </a:rPr>
              <a:t>Nagoya U.</a:t>
            </a:r>
            <a:r>
              <a:rPr lang="en-US" altLang="ja-JP" dirty="0"/>
              <a:t>) , </a:t>
            </a:r>
            <a:r>
              <a:rPr lang="en-US" altLang="ja-JP" dirty="0">
                <a:hlinkClick r:id="rId15"/>
              </a:rPr>
              <a:t>Masako Bando</a:t>
            </a:r>
            <a:r>
              <a:rPr lang="en-US" altLang="ja-JP" dirty="0"/>
              <a:t> (</a:t>
            </a:r>
            <a:r>
              <a:rPr lang="en-US" altLang="ja-JP" dirty="0">
                <a:hlinkClick r:id="rId16"/>
              </a:rPr>
              <a:t>Kyoto U.</a:t>
            </a:r>
            <a:r>
              <a:rPr lang="en-US" altLang="ja-JP" dirty="0"/>
              <a:t>) , </a:t>
            </a:r>
            <a:r>
              <a:rPr lang="en-US" altLang="ja-JP" dirty="0">
                <a:hlinkClick r:id="rId17"/>
              </a:rPr>
              <a:t>Ken-iti Matumoto</a:t>
            </a:r>
            <a:r>
              <a:rPr lang="en-US" altLang="ja-JP" dirty="0"/>
              <a:t> (</a:t>
            </a:r>
            <a:r>
              <a:rPr lang="en-US" altLang="ja-JP" dirty="0">
                <a:hlinkClick r:id="rId18"/>
              </a:rPr>
              <a:t>Toyama U.</a:t>
            </a:r>
            <a:r>
              <a:rPr lang="en-US" altLang="ja-JP" dirty="0"/>
              <a:t>) . DPNU-85-47, Dec 1985. 13pp. </a:t>
            </a:r>
            <a:br>
              <a:rPr lang="en-US" altLang="ja-JP" dirty="0"/>
            </a:br>
            <a:r>
              <a:rPr lang="en-US" altLang="ja-JP" dirty="0"/>
              <a:t>Published in </a:t>
            </a:r>
            <a:r>
              <a:rPr lang="en-US" altLang="ja-JP" b="1" dirty="0"/>
              <a:t>Phys.Rev.Lett.56:1335,1986</a:t>
            </a:r>
            <a:r>
              <a:rPr lang="en-US" altLang="ja-JP" dirty="0"/>
              <a:t>. (*Title changed in journal*) </a:t>
            </a:r>
          </a:p>
        </p:txBody>
      </p:sp>
      <p:sp>
        <p:nvSpPr>
          <p:cNvPr id="39" name="Line 5"/>
          <p:cNvSpPr>
            <a:spLocks noChangeShapeType="1"/>
          </p:cNvSpPr>
          <p:nvPr/>
        </p:nvSpPr>
        <p:spPr bwMode="auto">
          <a:xfrm>
            <a:off x="3962400" y="1295400"/>
            <a:ext cx="25146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0" name="Line 5"/>
          <p:cNvSpPr>
            <a:spLocks noChangeShapeType="1"/>
          </p:cNvSpPr>
          <p:nvPr/>
        </p:nvSpPr>
        <p:spPr bwMode="auto">
          <a:xfrm>
            <a:off x="5334000" y="6248400"/>
            <a:ext cx="25146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1" name="Line 5"/>
          <p:cNvSpPr>
            <a:spLocks noChangeShapeType="1"/>
          </p:cNvSpPr>
          <p:nvPr/>
        </p:nvSpPr>
        <p:spPr bwMode="auto">
          <a:xfrm>
            <a:off x="2590800" y="5334000"/>
            <a:ext cx="1143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2" name="Line 5"/>
          <p:cNvSpPr>
            <a:spLocks noChangeShapeType="1"/>
          </p:cNvSpPr>
          <p:nvPr/>
        </p:nvSpPr>
        <p:spPr bwMode="auto">
          <a:xfrm>
            <a:off x="5257800" y="5334000"/>
            <a:ext cx="1447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" grpId="0"/>
      <p:bldP spid="21" grpId="0"/>
      <p:bldP spid="40" grpId="0" animBg="1"/>
      <p:bldP spid="41" grpId="0" animBg="1"/>
      <p:bldP spid="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780463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Line 5"/>
          <p:cNvSpPr>
            <a:spLocks noChangeShapeType="1"/>
          </p:cNvSpPr>
          <p:nvPr/>
        </p:nvSpPr>
        <p:spPr bwMode="auto">
          <a:xfrm>
            <a:off x="3733800" y="1066800"/>
            <a:ext cx="914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700" name="Line 6"/>
          <p:cNvSpPr>
            <a:spLocks noChangeShapeType="1"/>
          </p:cNvSpPr>
          <p:nvPr/>
        </p:nvSpPr>
        <p:spPr bwMode="auto">
          <a:xfrm>
            <a:off x="6019800" y="1066800"/>
            <a:ext cx="6096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970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743200"/>
            <a:ext cx="7391400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3733800"/>
            <a:ext cx="73914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4419600"/>
            <a:ext cx="74676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200" y="2667000"/>
            <a:ext cx="7391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5029200"/>
            <a:ext cx="769620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" y="4916488"/>
            <a:ext cx="4383088" cy="194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円弧 12"/>
          <p:cNvSpPr/>
          <p:nvPr/>
        </p:nvSpPr>
        <p:spPr>
          <a:xfrm>
            <a:off x="1600200" y="6035040"/>
            <a:ext cx="822960" cy="822960"/>
          </a:xfrm>
          <a:prstGeom prst="arc">
            <a:avLst>
              <a:gd name="adj1" fmla="val 16200000"/>
              <a:gd name="adj2" fmla="val 16096634"/>
            </a:avLst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079500" y="368300"/>
            <a:ext cx="6804025" cy="9001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 b="1">
              <a:solidFill>
                <a:srgbClr val="FFFF00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/>
              <a:t>Schwinger-Dyson Gap Equation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3600" y="1484313"/>
            <a:ext cx="753110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2988" y="4257675"/>
            <a:ext cx="6964362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Line 6"/>
          <p:cNvSpPr>
            <a:spLocks noChangeShapeType="1"/>
          </p:cNvSpPr>
          <p:nvPr/>
        </p:nvSpPr>
        <p:spPr bwMode="auto">
          <a:xfrm flipV="1">
            <a:off x="5219700" y="2384425"/>
            <a:ext cx="2376488" cy="2160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 flipV="1">
            <a:off x="4643438" y="5049838"/>
            <a:ext cx="79216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30728" name="Picture 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96063" y="1916113"/>
            <a:ext cx="2319337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7696200" y="3733800"/>
            <a:ext cx="914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10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447800" y="2057400"/>
            <a:ext cx="914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152400"/>
            <a:ext cx="9067800" cy="15525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700338" y="17732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ja-JP" altLang="en-US" b="1"/>
          </a:p>
        </p:txBody>
      </p:sp>
      <p:pic>
        <p:nvPicPr>
          <p:cNvPr id="31748" name="Picture 4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533400"/>
            <a:ext cx="8763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AutoShape 5"/>
          <p:cNvSpPr>
            <a:spLocks noChangeArrowheads="1"/>
          </p:cNvSpPr>
          <p:nvPr/>
        </p:nvSpPr>
        <p:spPr bwMode="auto">
          <a:xfrm>
            <a:off x="1066800" y="31242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31750" name="Picture 10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9800" y="1752600"/>
            <a:ext cx="25654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Text Box 16"/>
          <p:cNvSpPr txBox="1">
            <a:spLocks noChangeArrowheads="1"/>
          </p:cNvSpPr>
          <p:nvPr/>
        </p:nvSpPr>
        <p:spPr bwMode="auto">
          <a:xfrm>
            <a:off x="228600" y="3733800"/>
            <a:ext cx="236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ja-JP" sz="2400" b="1">
                <a:solidFill>
                  <a:srgbClr val="FF0000"/>
                </a:solidFill>
              </a:rPr>
              <a:t>Scale-inv. form</a:t>
            </a:r>
          </a:p>
        </p:txBody>
      </p:sp>
      <p:pic>
        <p:nvPicPr>
          <p:cNvPr id="31752" name="Picture 2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2895600" y="4038600"/>
            <a:ext cx="5208588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22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2971800" y="3048000"/>
            <a:ext cx="50546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4" name="Text Box 24"/>
          <p:cNvSpPr txBox="1">
            <a:spLocks noChangeArrowheads="1"/>
          </p:cNvSpPr>
          <p:nvPr/>
        </p:nvSpPr>
        <p:spPr bwMode="auto">
          <a:xfrm>
            <a:off x="5943600" y="5334000"/>
            <a:ext cx="2990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chemeClr val="accent2"/>
                </a:solidFill>
              </a:rPr>
              <a:t>Maskawa-Nakajima (1974)</a:t>
            </a:r>
          </a:p>
        </p:txBody>
      </p:sp>
      <p:sp>
        <p:nvSpPr>
          <p:cNvPr id="31755" name="Text Box 28"/>
          <p:cNvSpPr txBox="1">
            <a:spLocks noChangeArrowheads="1"/>
          </p:cNvSpPr>
          <p:nvPr/>
        </p:nvSpPr>
        <p:spPr bwMode="auto">
          <a:xfrm>
            <a:off x="2362200" y="2336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ja-JP" altLang="en-US" sz="2000" b="1"/>
              <a:t>（Ｌａｄｄｅｒ）</a:t>
            </a:r>
          </a:p>
        </p:txBody>
      </p:sp>
      <p:pic>
        <p:nvPicPr>
          <p:cNvPr id="31756" name="Picture 30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152400" y="2278063"/>
            <a:ext cx="20574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7" name="Text Box 31"/>
          <p:cNvSpPr txBox="1">
            <a:spLocks noChangeArrowheads="1"/>
          </p:cNvSpPr>
          <p:nvPr/>
        </p:nvSpPr>
        <p:spPr bwMode="auto">
          <a:xfrm>
            <a:off x="990600" y="4879975"/>
            <a:ext cx="2141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>
                <a:solidFill>
                  <a:srgbClr val="0000CC"/>
                </a:solidFill>
              </a:rPr>
              <a:t>SSB solution</a:t>
            </a:r>
            <a:r>
              <a:rPr lang="en-US" altLang="ja-JP" b="1"/>
              <a:t> </a:t>
            </a:r>
          </a:p>
        </p:txBody>
      </p:sp>
      <p:pic>
        <p:nvPicPr>
          <p:cNvPr id="31758" name="Picture 33" descr="TP_tmp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5029200" y="4953000"/>
            <a:ext cx="1597025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9" name="AutoShape 34"/>
          <p:cNvSpPr>
            <a:spLocks noChangeArrowheads="1"/>
          </p:cNvSpPr>
          <p:nvPr/>
        </p:nvSpPr>
        <p:spPr bwMode="auto">
          <a:xfrm>
            <a:off x="3505200" y="4876800"/>
            <a:ext cx="1214438" cy="485775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31760" name="Picture 35" descr="TP_tmp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1600" y="5638800"/>
            <a:ext cx="4191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36" name="Arc 36"/>
          <p:cNvSpPr>
            <a:spLocks/>
          </p:cNvSpPr>
          <p:nvPr/>
        </p:nvSpPr>
        <p:spPr bwMode="auto">
          <a:xfrm>
            <a:off x="3962400" y="5638800"/>
            <a:ext cx="1219200" cy="762000"/>
          </a:xfrm>
          <a:custGeom>
            <a:avLst/>
            <a:gdLst>
              <a:gd name="T0" fmla="*/ 17204267 w 43200"/>
              <a:gd name="T1" fmla="*/ 0 h 43200"/>
              <a:gd name="T2" fmla="*/ 14966922 w 43200"/>
              <a:gd name="T3" fmla="*/ 56938 h 43200"/>
              <a:gd name="T4" fmla="*/ 17204267 w 43200"/>
              <a:gd name="T5" fmla="*/ 672041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756"/>
                  <a:pt x="8039" y="1593"/>
                  <a:pt x="18791" y="183"/>
                </a:cubicBezTo>
              </a:path>
              <a:path w="43200" h="43200" stroke="0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756"/>
                  <a:pt x="8039" y="1593"/>
                  <a:pt x="18791" y="183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>
            <a:solidFill>
              <a:srgbClr val="0000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0000CC"/>
              </a:solidFill>
            </a:endParaRPr>
          </a:p>
        </p:txBody>
      </p:sp>
      <p:sp>
        <p:nvSpPr>
          <p:cNvPr id="25639" name="Text Box 39"/>
          <p:cNvSpPr txBox="1">
            <a:spLocks noChangeArrowheads="1"/>
          </p:cNvSpPr>
          <p:nvPr/>
        </p:nvSpPr>
        <p:spPr bwMode="auto">
          <a:xfrm rot="2365668">
            <a:off x="5029200" y="6248400"/>
            <a:ext cx="615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>
                <a:solidFill>
                  <a:srgbClr val="0000CC"/>
                </a:solidFill>
              </a:rPr>
              <a:t>&lt; 0</a:t>
            </a:r>
          </a:p>
        </p:txBody>
      </p:sp>
      <p:pic>
        <p:nvPicPr>
          <p:cNvPr id="31763" name="Picture 40" descr="TP_tmp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6316663" y="5935663"/>
            <a:ext cx="13620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533400" y="1981200"/>
            <a:ext cx="2798763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6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4876800" y="1905000"/>
            <a:ext cx="37846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AutoShape 10"/>
          <p:cNvSpPr>
            <a:spLocks noChangeArrowheads="1"/>
          </p:cNvSpPr>
          <p:nvPr/>
        </p:nvSpPr>
        <p:spPr bwMode="auto">
          <a:xfrm>
            <a:off x="3657600" y="1981200"/>
            <a:ext cx="609600" cy="333375"/>
          </a:xfrm>
          <a:prstGeom prst="rightArrow">
            <a:avLst>
              <a:gd name="adj1" fmla="val 50000"/>
              <a:gd name="adj2" fmla="val 4571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773" name="AutoShape 11"/>
          <p:cNvSpPr>
            <a:spLocks noChangeArrowheads="1"/>
          </p:cNvSpPr>
          <p:nvPr/>
        </p:nvSpPr>
        <p:spPr bwMode="auto">
          <a:xfrm rot="5400000">
            <a:off x="7353300" y="2476500"/>
            <a:ext cx="457200" cy="381000"/>
          </a:xfrm>
          <a:custGeom>
            <a:avLst/>
            <a:gdLst>
              <a:gd name="T0" fmla="*/ 6912631 w 21600"/>
              <a:gd name="T1" fmla="*/ 0 h 21600"/>
              <a:gd name="T2" fmla="*/ 4147397 w 21600"/>
              <a:gd name="T3" fmla="*/ 2240139 h 21600"/>
              <a:gd name="T4" fmla="*/ 0 w 21600"/>
              <a:gd name="T5" fmla="*/ 5600665 h 21600"/>
              <a:gd name="T6" fmla="*/ 4147397 w 21600"/>
              <a:gd name="T7" fmla="*/ 6720417 h 21600"/>
              <a:gd name="T8" fmla="*/ 8294793 w 21600"/>
              <a:gd name="T9" fmla="*/ 4666950 h 21600"/>
              <a:gd name="T10" fmla="*/ 9677400 w 21600"/>
              <a:gd name="T11" fmla="*/ 2240139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774" name="Text Box 12"/>
          <p:cNvSpPr txBox="1">
            <a:spLocks noChangeArrowheads="1"/>
          </p:cNvSpPr>
          <p:nvPr/>
        </p:nvSpPr>
        <p:spPr bwMode="auto">
          <a:xfrm>
            <a:off x="7772400" y="2590800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0</a:t>
            </a:r>
          </a:p>
        </p:txBody>
      </p:sp>
      <p:pic>
        <p:nvPicPr>
          <p:cNvPr id="32775" name="Picture 22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6781800" y="1143000"/>
            <a:ext cx="20574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23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4038600" y="1066800"/>
            <a:ext cx="9144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26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6248400" y="3124200"/>
            <a:ext cx="17526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8" name="Text Box 27"/>
          <p:cNvSpPr txBox="1">
            <a:spLocks noChangeArrowheads="1"/>
          </p:cNvSpPr>
          <p:nvPr/>
        </p:nvSpPr>
        <p:spPr bwMode="auto">
          <a:xfrm>
            <a:off x="3581400" y="41910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400" b="1">
                <a:solidFill>
                  <a:srgbClr val="FF3300"/>
                </a:solidFill>
              </a:rPr>
              <a:t>Miransky scaling</a:t>
            </a:r>
            <a:r>
              <a:rPr lang="en-US" altLang="ja-JP"/>
              <a:t> </a:t>
            </a:r>
          </a:p>
        </p:txBody>
      </p:sp>
      <p:pic>
        <p:nvPicPr>
          <p:cNvPr id="32779" name="Picture 36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6934200" y="3810000"/>
            <a:ext cx="1447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0" name="Picture 50" descr="TP_tmp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1066800" y="5029200"/>
            <a:ext cx="2649538" cy="89535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2781" name="Picture 52" descr="TP_tmp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685800" y="2971800"/>
            <a:ext cx="5105400" cy="95885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2782" name="Picture 55" descr="TP_tmp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/>
          <a:srcRect/>
          <a:stretch>
            <a:fillRect/>
          </a:stretch>
        </p:blipFill>
        <p:spPr bwMode="auto">
          <a:xfrm>
            <a:off x="206375" y="279400"/>
            <a:ext cx="84534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67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749805"/>
          </a:solidFill>
          <a:ln w="9525">
            <a:solidFill>
              <a:srgbClr val="749805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822325" y="217488"/>
            <a:ext cx="55419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 b="1" dirty="0">
                <a:solidFill>
                  <a:schemeClr val="bg1"/>
                </a:solidFill>
              </a:rPr>
              <a:t>Walking/Conformal Technicolor</a:t>
            </a:r>
          </a:p>
        </p:txBody>
      </p:sp>
      <p:pic>
        <p:nvPicPr>
          <p:cNvPr id="23557" name="Picture 3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371600" y="1143000"/>
            <a:ext cx="4681538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Line 4"/>
          <p:cNvSpPr>
            <a:spLocks noChangeShapeType="1"/>
          </p:cNvSpPr>
          <p:nvPr/>
        </p:nvSpPr>
        <p:spPr bwMode="auto">
          <a:xfrm>
            <a:off x="5562600" y="4114800"/>
            <a:ext cx="3276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3559" name="Line 5"/>
          <p:cNvSpPr>
            <a:spLocks noChangeShapeType="1"/>
          </p:cNvSpPr>
          <p:nvPr/>
        </p:nvSpPr>
        <p:spPr bwMode="auto">
          <a:xfrm flipH="1" flipV="1">
            <a:off x="6172200" y="2133600"/>
            <a:ext cx="76200" cy="3276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3560" name="Arc 6"/>
          <p:cNvSpPr>
            <a:spLocks/>
          </p:cNvSpPr>
          <p:nvPr/>
        </p:nvSpPr>
        <p:spPr bwMode="auto">
          <a:xfrm rot="10800000">
            <a:off x="6248400" y="2286000"/>
            <a:ext cx="914400" cy="738188"/>
          </a:xfrm>
          <a:custGeom>
            <a:avLst/>
            <a:gdLst>
              <a:gd name="T0" fmla="*/ 2147483647 w 21600"/>
              <a:gd name="T1" fmla="*/ 0 h 17445"/>
              <a:gd name="T2" fmla="*/ 2147483647 w 21600"/>
              <a:gd name="T3" fmla="*/ 2147483647 h 17445"/>
              <a:gd name="T4" fmla="*/ 0 w 21600"/>
              <a:gd name="T5" fmla="*/ 2147483647 h 17445"/>
              <a:gd name="T6" fmla="*/ 0 60000 65536"/>
              <a:gd name="T7" fmla="*/ 0 60000 65536"/>
              <a:gd name="T8" fmla="*/ 0 60000 65536"/>
              <a:gd name="T9" fmla="*/ 0 w 21600"/>
              <a:gd name="T10" fmla="*/ 0 h 17445"/>
              <a:gd name="T11" fmla="*/ 21600 w 21600"/>
              <a:gd name="T12" fmla="*/ 17445 h 174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445" fill="none" extrusionOk="0">
                <a:moveTo>
                  <a:pt x="12737" y="-1"/>
                </a:moveTo>
                <a:cubicBezTo>
                  <a:pt x="18306" y="4066"/>
                  <a:pt x="21600" y="10548"/>
                  <a:pt x="21600" y="17445"/>
                </a:cubicBezTo>
              </a:path>
              <a:path w="21600" h="17445" stroke="0" extrusionOk="0">
                <a:moveTo>
                  <a:pt x="12737" y="-1"/>
                </a:moveTo>
                <a:cubicBezTo>
                  <a:pt x="18306" y="4066"/>
                  <a:pt x="21600" y="10548"/>
                  <a:pt x="21600" y="17445"/>
                </a:cubicBezTo>
                <a:lnTo>
                  <a:pt x="0" y="17445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3561" name="Arc 8"/>
          <p:cNvSpPr>
            <a:spLocks/>
          </p:cNvSpPr>
          <p:nvPr/>
        </p:nvSpPr>
        <p:spPr bwMode="auto">
          <a:xfrm>
            <a:off x="8153400" y="3048000"/>
            <a:ext cx="609600" cy="685800"/>
          </a:xfrm>
          <a:custGeom>
            <a:avLst/>
            <a:gdLst>
              <a:gd name="T0" fmla="*/ 0 w 18952"/>
              <a:gd name="T1" fmla="*/ 0 h 21600"/>
              <a:gd name="T2" fmla="*/ 2147483647 w 18952"/>
              <a:gd name="T3" fmla="*/ 2147483647 h 21600"/>
              <a:gd name="T4" fmla="*/ 0 w 18952"/>
              <a:gd name="T5" fmla="*/ 2147483647 h 21600"/>
              <a:gd name="T6" fmla="*/ 0 60000 65536"/>
              <a:gd name="T7" fmla="*/ 0 60000 65536"/>
              <a:gd name="T8" fmla="*/ 0 60000 65536"/>
              <a:gd name="T9" fmla="*/ 0 w 18952"/>
              <a:gd name="T10" fmla="*/ 0 h 21600"/>
              <a:gd name="T11" fmla="*/ 18952 w 1895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952" h="21600" fill="none" extrusionOk="0">
                <a:moveTo>
                  <a:pt x="0" y="-1"/>
                </a:moveTo>
                <a:cubicBezTo>
                  <a:pt x="7896" y="-1"/>
                  <a:pt x="15163" y="4309"/>
                  <a:pt x="18952" y="11237"/>
                </a:cubicBezTo>
              </a:path>
              <a:path w="18952" h="21600" stroke="0" extrusionOk="0">
                <a:moveTo>
                  <a:pt x="0" y="-1"/>
                </a:moveTo>
                <a:cubicBezTo>
                  <a:pt x="7896" y="-1"/>
                  <a:pt x="15163" y="4309"/>
                  <a:pt x="18952" y="11237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3562" name="Line 9"/>
          <p:cNvSpPr>
            <a:spLocks noChangeShapeType="1"/>
          </p:cNvSpPr>
          <p:nvPr/>
        </p:nvSpPr>
        <p:spPr bwMode="auto">
          <a:xfrm>
            <a:off x="6629400" y="2743200"/>
            <a:ext cx="0" cy="13716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3563" name="Line 10"/>
          <p:cNvSpPr>
            <a:spLocks noChangeShapeType="1"/>
          </p:cNvSpPr>
          <p:nvPr/>
        </p:nvSpPr>
        <p:spPr bwMode="auto">
          <a:xfrm>
            <a:off x="8229600" y="2743200"/>
            <a:ext cx="0" cy="13716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3564" name="Picture 11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6477000" y="4267200"/>
            <a:ext cx="35718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Picture 12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153400" y="4267200"/>
            <a:ext cx="290513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6" name="Text Box 13"/>
          <p:cNvSpPr txBox="1">
            <a:spLocks noChangeArrowheads="1"/>
          </p:cNvSpPr>
          <p:nvPr/>
        </p:nvSpPr>
        <p:spPr bwMode="auto">
          <a:xfrm>
            <a:off x="2133600" y="2133600"/>
            <a:ext cx="2640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/>
              <a:t>Large separation</a:t>
            </a:r>
          </a:p>
        </p:txBody>
      </p:sp>
      <p:sp>
        <p:nvSpPr>
          <p:cNvPr id="23567" name="Line 14"/>
          <p:cNvSpPr>
            <a:spLocks noChangeShapeType="1"/>
          </p:cNvSpPr>
          <p:nvPr/>
        </p:nvSpPr>
        <p:spPr bwMode="auto">
          <a:xfrm>
            <a:off x="6248400" y="3048000"/>
            <a:ext cx="1981200" cy="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3568" name="Text Box 15"/>
          <p:cNvSpPr txBox="1">
            <a:spLocks noChangeArrowheads="1"/>
          </p:cNvSpPr>
          <p:nvPr/>
        </p:nvSpPr>
        <p:spPr bwMode="auto">
          <a:xfrm>
            <a:off x="0" y="4343400"/>
            <a:ext cx="22402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 b="1" dirty="0">
                <a:solidFill>
                  <a:srgbClr val="FF3300"/>
                </a:solidFill>
              </a:rPr>
              <a:t>Naturalness</a:t>
            </a:r>
          </a:p>
        </p:txBody>
      </p:sp>
      <p:sp>
        <p:nvSpPr>
          <p:cNvPr id="23569" name="AutoShape 16"/>
          <p:cNvSpPr>
            <a:spLocks noChangeArrowheads="1"/>
          </p:cNvSpPr>
          <p:nvPr/>
        </p:nvSpPr>
        <p:spPr bwMode="auto">
          <a:xfrm>
            <a:off x="2209800" y="4572000"/>
            <a:ext cx="914400" cy="152400"/>
          </a:xfrm>
          <a:prstGeom prst="leftRightArrow">
            <a:avLst>
              <a:gd name="adj1" fmla="val 50000"/>
              <a:gd name="adj2" fmla="val 106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3570" name="Text Box 17"/>
          <p:cNvSpPr txBox="1">
            <a:spLocks noChangeArrowheads="1"/>
          </p:cNvSpPr>
          <p:nvPr/>
        </p:nvSpPr>
        <p:spPr bwMode="auto">
          <a:xfrm>
            <a:off x="3124200" y="4343400"/>
            <a:ext cx="28982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 b="1" dirty="0">
                <a:solidFill>
                  <a:srgbClr val="FF3300"/>
                </a:solidFill>
              </a:rPr>
              <a:t>Conformal</a:t>
            </a:r>
            <a:r>
              <a:rPr lang="en-US" altLang="ja-JP" sz="2800" b="1" dirty="0" smtClean="0">
                <a:solidFill>
                  <a:srgbClr val="FF3300"/>
                </a:solidFill>
              </a:rPr>
              <a:t> sym.</a:t>
            </a:r>
            <a:endParaRPr lang="en-US" altLang="ja-JP" sz="2800" b="1" dirty="0">
              <a:solidFill>
                <a:srgbClr val="FF3300"/>
              </a:solidFill>
            </a:endParaRPr>
          </a:p>
        </p:txBody>
      </p:sp>
      <p:sp>
        <p:nvSpPr>
          <p:cNvPr id="23571" name="Line 19"/>
          <p:cNvSpPr>
            <a:spLocks noChangeShapeType="1"/>
          </p:cNvSpPr>
          <p:nvPr/>
        </p:nvSpPr>
        <p:spPr bwMode="auto">
          <a:xfrm>
            <a:off x="6629400" y="3048000"/>
            <a:ext cx="1600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3572" name="Picture 21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990600" y="2895600"/>
            <a:ext cx="2608263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3" name="Picture 23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3962400" y="2971800"/>
            <a:ext cx="12192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4" name="Text Box 25"/>
          <p:cNvSpPr txBox="1">
            <a:spLocks noChangeArrowheads="1"/>
          </p:cNvSpPr>
          <p:nvPr/>
        </p:nvSpPr>
        <p:spPr bwMode="auto">
          <a:xfrm>
            <a:off x="3352800" y="3352800"/>
            <a:ext cx="99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/>
              <a:t>UVFP</a:t>
            </a:r>
          </a:p>
        </p:txBody>
      </p:sp>
      <p:pic>
        <p:nvPicPr>
          <p:cNvPr id="23578" name="Picture 33" descr="TP_tmp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8077200" y="4800600"/>
            <a:ext cx="84931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図 2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6781800" y="2438400"/>
            <a:ext cx="1371600" cy="431800"/>
          </a:xfrm>
          <a:prstGeom prst="rect">
            <a:avLst/>
          </a:prstGeom>
        </p:spPr>
      </p:pic>
      <p:pic>
        <p:nvPicPr>
          <p:cNvPr id="31" name="図 3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4038600" y="6096000"/>
            <a:ext cx="961656" cy="469900"/>
          </a:xfrm>
          <a:prstGeom prst="rect">
            <a:avLst/>
          </a:prstGeom>
        </p:spPr>
      </p:pic>
      <p:pic>
        <p:nvPicPr>
          <p:cNvPr id="32" name="図 3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838200" y="5257800"/>
            <a:ext cx="5130800" cy="742399"/>
          </a:xfrm>
          <a:prstGeom prst="rect">
            <a:avLst/>
          </a:prstGeom>
        </p:spPr>
      </p:pic>
      <p:pic>
        <p:nvPicPr>
          <p:cNvPr id="28" name="図 2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0"/>
              <a:stretch>
                <a:fillRect/>
              </a:stretch>
            </p:blipFill>
          </mc:Choice>
          <mc:Fallback>
            <p:blipFill>
              <a:blip r:embed="rId21"/>
              <a:stretch>
                <a:fillRect/>
              </a:stretch>
            </p:blipFill>
          </mc:Fallback>
        </mc:AlternateContent>
        <p:spPr>
          <a:xfrm>
            <a:off x="5562600" y="2895600"/>
            <a:ext cx="428625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371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sz="4800" b="1"/>
              <a:t>Realistic Dynamics</a:t>
            </a:r>
            <a:r>
              <a:rPr lang="en-US" altLang="ja-JP" sz="4800"/>
              <a:t> for</a:t>
            </a:r>
            <a:r>
              <a:rPr lang="en-US" altLang="ja-JP" sz="4000"/>
              <a:t> </a:t>
            </a:r>
            <a:br>
              <a:rPr lang="en-US" altLang="ja-JP" sz="4000"/>
            </a:br>
            <a:endParaRPr lang="en-US" altLang="ja-JP" sz="400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6858000" y="2438400"/>
            <a:ext cx="603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5400" b="1"/>
              <a:t>?</a:t>
            </a:r>
          </a:p>
        </p:txBody>
      </p:sp>
      <p:pic>
        <p:nvPicPr>
          <p:cNvPr id="3482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006600" y="2628900"/>
            <a:ext cx="457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2133600" y="228600"/>
            <a:ext cx="4953000" cy="1219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5843" name="Oval 3"/>
          <p:cNvSpPr>
            <a:spLocks noChangeArrowheads="1"/>
          </p:cNvSpPr>
          <p:nvPr/>
        </p:nvSpPr>
        <p:spPr bwMode="auto">
          <a:xfrm>
            <a:off x="5543550" y="5661025"/>
            <a:ext cx="757238" cy="6842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228600" y="2667000"/>
            <a:ext cx="4191000" cy="137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 flipH="1" flipV="1">
            <a:off x="5219700" y="2060575"/>
            <a:ext cx="71438" cy="2627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>
            <a:off x="4895850" y="4365625"/>
            <a:ext cx="3527425" cy="34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5847" name="Arc 7"/>
          <p:cNvSpPr>
            <a:spLocks/>
          </p:cNvSpPr>
          <p:nvPr/>
        </p:nvSpPr>
        <p:spPr bwMode="auto">
          <a:xfrm rot="5400000">
            <a:off x="5755482" y="3180556"/>
            <a:ext cx="2127250" cy="1398587"/>
          </a:xfrm>
          <a:custGeom>
            <a:avLst/>
            <a:gdLst>
              <a:gd name="T0" fmla="*/ 87222250 w 21271"/>
              <a:gd name="T1" fmla="*/ 0 h 19761"/>
              <a:gd name="T2" fmla="*/ 212740001 w 21271"/>
              <a:gd name="T3" fmla="*/ 80160883 h 19761"/>
              <a:gd name="T4" fmla="*/ 0 w 21271"/>
              <a:gd name="T5" fmla="*/ 98985152 h 19761"/>
              <a:gd name="T6" fmla="*/ 0 60000 65536"/>
              <a:gd name="T7" fmla="*/ 0 60000 65536"/>
              <a:gd name="T8" fmla="*/ 0 60000 65536"/>
              <a:gd name="T9" fmla="*/ 0 w 21271"/>
              <a:gd name="T10" fmla="*/ 0 h 19761"/>
              <a:gd name="T11" fmla="*/ 21271 w 21271"/>
              <a:gd name="T12" fmla="*/ 19761 h 1976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71" h="19761" fill="none" extrusionOk="0">
                <a:moveTo>
                  <a:pt x="8721" y="-1"/>
                </a:moveTo>
                <a:cubicBezTo>
                  <a:pt x="15310" y="2908"/>
                  <a:pt x="20017" y="8909"/>
                  <a:pt x="21270" y="16003"/>
                </a:cubicBezTo>
              </a:path>
              <a:path w="21271" h="19761" stroke="0" extrusionOk="0">
                <a:moveTo>
                  <a:pt x="8721" y="-1"/>
                </a:moveTo>
                <a:cubicBezTo>
                  <a:pt x="15310" y="2908"/>
                  <a:pt x="20017" y="8909"/>
                  <a:pt x="21270" y="16003"/>
                </a:cubicBezTo>
                <a:lnTo>
                  <a:pt x="0" y="19761"/>
                </a:lnTo>
                <a:close/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5848" name="Arc 8"/>
          <p:cNvSpPr>
            <a:spLocks/>
          </p:cNvSpPr>
          <p:nvPr/>
        </p:nvSpPr>
        <p:spPr bwMode="auto">
          <a:xfrm rot="9700851">
            <a:off x="5400675" y="4184650"/>
            <a:ext cx="914400" cy="912813"/>
          </a:xfrm>
          <a:custGeom>
            <a:avLst/>
            <a:gdLst>
              <a:gd name="T0" fmla="*/ 2102146 w 21600"/>
              <a:gd name="T1" fmla="*/ 0 h 21568"/>
              <a:gd name="T2" fmla="*/ 38709600 w 21600"/>
              <a:gd name="T3" fmla="*/ 38632584 h 21568"/>
              <a:gd name="T4" fmla="*/ 0 w 21600"/>
              <a:gd name="T5" fmla="*/ 38632584 h 21568"/>
              <a:gd name="T6" fmla="*/ 0 60000 65536"/>
              <a:gd name="T7" fmla="*/ 0 60000 65536"/>
              <a:gd name="T8" fmla="*/ 0 60000 65536"/>
              <a:gd name="T9" fmla="*/ 0 w 21600"/>
              <a:gd name="T10" fmla="*/ 0 h 21568"/>
              <a:gd name="T11" fmla="*/ 21600 w 21600"/>
              <a:gd name="T12" fmla="*/ 21568 h 215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68" fill="none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</a:path>
              <a:path w="21600" h="21568" stroke="0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  <a:lnTo>
                  <a:pt x="0" y="21568"/>
                </a:lnTo>
                <a:close/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5849" name="Oval 9"/>
          <p:cNvSpPr>
            <a:spLocks noChangeArrowheads="1"/>
          </p:cNvSpPr>
          <p:nvPr/>
        </p:nvSpPr>
        <p:spPr bwMode="auto">
          <a:xfrm rot="-376293">
            <a:off x="7092950" y="4329113"/>
            <a:ext cx="144463" cy="1476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8532813" y="4400550"/>
            <a:ext cx="3254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l-GR" altLang="ja-JP" b="1"/>
              <a:t>α</a:t>
            </a:r>
            <a:endParaRPr lang="en-US" altLang="ja-JP" b="1"/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4895850" y="1592263"/>
            <a:ext cx="828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l-GR" altLang="ja-JP" b="1"/>
              <a:t>β</a:t>
            </a:r>
            <a:r>
              <a:rPr lang="en-US" altLang="ja-JP" b="1"/>
              <a:t>(</a:t>
            </a:r>
            <a:r>
              <a:rPr lang="el-GR" altLang="ja-JP" b="1"/>
              <a:t>α</a:t>
            </a:r>
            <a:r>
              <a:rPr lang="en-US" altLang="ja-JP" b="1"/>
              <a:t>)</a:t>
            </a:r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6335713" y="3860800"/>
            <a:ext cx="70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b="1">
                <a:solidFill>
                  <a:srgbClr val="FF0000"/>
                </a:solidFill>
              </a:rPr>
              <a:t>IRFP</a:t>
            </a:r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2195513" y="5697538"/>
            <a:ext cx="755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800" b="1">
                <a:ea typeface="Arial" charset="0"/>
                <a:cs typeface="Arial" charset="0"/>
              </a:rPr>
              <a:t>(Q)</a:t>
            </a:r>
            <a:endParaRPr lang="el-GR" altLang="ja-JP" sz="2800" b="1">
              <a:ea typeface="Arial" charset="0"/>
              <a:cs typeface="Arial" charset="0"/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1727200" y="5697538"/>
            <a:ext cx="4873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l-GR" altLang="ja-JP" sz="2800" b="1"/>
              <a:t>α</a:t>
            </a:r>
            <a:endParaRPr lang="en-US" altLang="ja-JP" sz="2800" b="1"/>
          </a:p>
        </p:txBody>
      </p:sp>
      <p:sp>
        <p:nvSpPr>
          <p:cNvPr id="35855" name="Text Box 15"/>
          <p:cNvSpPr txBox="1">
            <a:spLocks noChangeArrowheads="1"/>
          </p:cNvSpPr>
          <p:nvPr/>
        </p:nvSpPr>
        <p:spPr bwMode="auto">
          <a:xfrm>
            <a:off x="2879725" y="5805488"/>
            <a:ext cx="1079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endParaRPr lang="ja-JP" altLang="en-US" b="1"/>
          </a:p>
        </p:txBody>
      </p:sp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3167063" y="5661025"/>
            <a:ext cx="3508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3200">
                <a:ea typeface="Arial" charset="0"/>
                <a:cs typeface="Arial" charset="0"/>
              </a:rPr>
              <a:t>≈</a:t>
            </a:r>
          </a:p>
        </p:txBody>
      </p:sp>
      <p:sp>
        <p:nvSpPr>
          <p:cNvPr id="35857" name="Text Box 17"/>
          <p:cNvSpPr txBox="1">
            <a:spLocks noChangeArrowheads="1"/>
          </p:cNvSpPr>
          <p:nvPr/>
        </p:nvSpPr>
        <p:spPr bwMode="auto">
          <a:xfrm>
            <a:off x="3797300" y="5718175"/>
            <a:ext cx="1292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800" b="1"/>
              <a:t>Const.</a:t>
            </a:r>
          </a:p>
        </p:txBody>
      </p:sp>
      <p:sp>
        <p:nvSpPr>
          <p:cNvPr id="35858" name="Rectangle 18"/>
          <p:cNvSpPr>
            <a:spLocks noChangeArrowheads="1"/>
          </p:cNvSpPr>
          <p:nvPr/>
        </p:nvSpPr>
        <p:spPr bwMode="auto">
          <a:xfrm>
            <a:off x="5616575" y="5768975"/>
            <a:ext cx="325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l-GR" altLang="ja-JP" b="1"/>
              <a:t>α</a:t>
            </a:r>
            <a:endParaRPr lang="en-US" altLang="ja-JP" b="1"/>
          </a:p>
        </p:txBody>
      </p:sp>
      <p:sp>
        <p:nvSpPr>
          <p:cNvPr id="35859" name="Text Box 19"/>
          <p:cNvSpPr txBox="1">
            <a:spLocks noChangeArrowheads="1"/>
          </p:cNvSpPr>
          <p:nvPr/>
        </p:nvSpPr>
        <p:spPr bwMode="auto">
          <a:xfrm>
            <a:off x="5111750" y="5661025"/>
            <a:ext cx="3508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3200">
                <a:ea typeface="Arial" charset="0"/>
                <a:cs typeface="Arial" charset="0"/>
              </a:rPr>
              <a:t>≈</a:t>
            </a:r>
          </a:p>
        </p:txBody>
      </p:sp>
      <p:sp>
        <p:nvSpPr>
          <p:cNvPr id="35860" name="Text Box 20"/>
          <p:cNvSpPr txBox="1">
            <a:spLocks noChangeArrowheads="1"/>
          </p:cNvSpPr>
          <p:nvPr/>
        </p:nvSpPr>
        <p:spPr bwMode="auto">
          <a:xfrm>
            <a:off x="5867400" y="5768975"/>
            <a:ext cx="28733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3200" baseline="-25000"/>
              <a:t>*</a:t>
            </a:r>
          </a:p>
        </p:txBody>
      </p:sp>
      <p:sp>
        <p:nvSpPr>
          <p:cNvPr id="35861" name="Line 21"/>
          <p:cNvSpPr>
            <a:spLocks noChangeShapeType="1"/>
          </p:cNvSpPr>
          <p:nvPr/>
        </p:nvSpPr>
        <p:spPr bwMode="auto">
          <a:xfrm flipV="1">
            <a:off x="5940425" y="4545013"/>
            <a:ext cx="1152525" cy="12239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5862" name="Text Box 22"/>
          <p:cNvSpPr txBox="1">
            <a:spLocks noChangeArrowheads="1"/>
          </p:cNvSpPr>
          <p:nvPr/>
        </p:nvSpPr>
        <p:spPr bwMode="auto">
          <a:xfrm>
            <a:off x="304800" y="2743200"/>
            <a:ext cx="4038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3200" b="1"/>
              <a:t>Walking/Conformal</a:t>
            </a:r>
          </a:p>
          <a:p>
            <a:pPr algn="ctr"/>
            <a:r>
              <a:rPr lang="en-US" altLang="ja-JP" sz="3200" b="1"/>
              <a:t> Coupling</a:t>
            </a:r>
          </a:p>
        </p:txBody>
      </p:sp>
      <p:sp>
        <p:nvSpPr>
          <p:cNvPr id="35863" name="Rectangle 2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altLang="ja-JP" sz="4800" b="1"/>
              <a:t>Large N</a:t>
            </a:r>
            <a:r>
              <a:rPr lang="en-US" altLang="ja-JP" sz="4800" b="1" baseline="-25000"/>
              <a:t>f</a:t>
            </a:r>
            <a:r>
              <a:rPr lang="en-US" altLang="ja-JP" sz="4800" b="1"/>
              <a:t> QCD</a:t>
            </a:r>
          </a:p>
        </p:txBody>
      </p:sp>
      <p:sp>
        <p:nvSpPr>
          <p:cNvPr id="35864" name="Line 24"/>
          <p:cNvSpPr>
            <a:spLocks noChangeShapeType="1"/>
          </p:cNvSpPr>
          <p:nvPr/>
        </p:nvSpPr>
        <p:spPr bwMode="auto">
          <a:xfrm>
            <a:off x="6705600" y="59436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5865" name="Text Box 25"/>
          <p:cNvSpPr txBox="1">
            <a:spLocks noChangeArrowheads="1"/>
          </p:cNvSpPr>
          <p:nvPr/>
        </p:nvSpPr>
        <p:spPr bwMode="auto">
          <a:xfrm>
            <a:off x="7527925" y="5654675"/>
            <a:ext cx="4095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 b="1"/>
              <a:t>0</a:t>
            </a:r>
          </a:p>
        </p:txBody>
      </p:sp>
      <p:sp>
        <p:nvSpPr>
          <p:cNvPr id="35866" name="Text Box 26"/>
          <p:cNvSpPr txBox="1">
            <a:spLocks noChangeArrowheads="1"/>
          </p:cNvSpPr>
          <p:nvPr/>
        </p:nvSpPr>
        <p:spPr bwMode="auto">
          <a:xfrm>
            <a:off x="6629400" y="6096000"/>
            <a:ext cx="11588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3200" b="1"/>
              <a:t>N</a:t>
            </a:r>
            <a:r>
              <a:rPr lang="en-US" altLang="ja-JP" sz="3200" b="1" baseline="-25000"/>
              <a:t>f</a:t>
            </a:r>
          </a:p>
        </p:txBody>
      </p:sp>
      <p:sp>
        <p:nvSpPr>
          <p:cNvPr id="35867" name="Line 27"/>
          <p:cNvSpPr>
            <a:spLocks noChangeShapeType="1"/>
          </p:cNvSpPr>
          <p:nvPr/>
        </p:nvSpPr>
        <p:spPr bwMode="auto">
          <a:xfrm flipV="1">
            <a:off x="7162800" y="6248400"/>
            <a:ext cx="762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5868" name="Text Box 28"/>
          <p:cNvSpPr txBox="1">
            <a:spLocks noChangeArrowheads="1"/>
          </p:cNvSpPr>
          <p:nvPr/>
        </p:nvSpPr>
        <p:spPr bwMode="auto">
          <a:xfrm>
            <a:off x="6324600" y="1524000"/>
            <a:ext cx="2819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chemeClr val="folHlink"/>
                </a:solidFill>
              </a:rPr>
              <a:t>Banks, Zaks</a:t>
            </a:r>
            <a:r>
              <a:rPr lang="ja-JP" altLang="en-US" b="1">
                <a:solidFill>
                  <a:schemeClr val="folHlink"/>
                </a:solidFill>
              </a:rPr>
              <a:t>　</a:t>
            </a:r>
            <a:r>
              <a:rPr lang="en-US" altLang="ja-JP" b="1">
                <a:solidFill>
                  <a:schemeClr val="folHlink"/>
                </a:solidFill>
              </a:rPr>
              <a:t>(1989)</a:t>
            </a:r>
            <a:endParaRPr lang="en-US" altLang="ja-JP" b="1">
              <a:solidFill>
                <a:srgbClr val="009900"/>
              </a:solidFill>
            </a:endParaRPr>
          </a:p>
          <a:p>
            <a:endParaRPr lang="ja-JP" altLang="en-US"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609600"/>
            <a:ext cx="8305800" cy="2438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ja-JP" sz="4800" b="1" dirty="0"/>
              <a:t>Quest </a:t>
            </a:r>
            <a:r>
              <a:rPr lang="en-US" altLang="ja-JP" sz="4800" b="1" dirty="0" smtClean="0"/>
              <a:t>for </a:t>
            </a:r>
            <a:br>
              <a:rPr lang="en-US" altLang="ja-JP" sz="4800" b="1" dirty="0" smtClean="0"/>
            </a:br>
            <a:r>
              <a:rPr lang="en-US" altLang="ja-JP" sz="4800" b="1" dirty="0" smtClean="0"/>
              <a:t>the </a:t>
            </a:r>
            <a:br>
              <a:rPr lang="en-US" altLang="ja-JP" sz="4800" b="1" dirty="0" smtClean="0"/>
            </a:br>
            <a:r>
              <a:rPr lang="en-US" altLang="ja-JP" sz="4800" b="1" dirty="0"/>
              <a:t>Dynamical Origin of Mass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276600" y="5410200"/>
            <a:ext cx="40386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dirty="0" smtClean="0"/>
              <a:t>March 8, 2011@ </a:t>
            </a:r>
            <a:r>
              <a:rPr lang="en-US" altLang="ja-JP" sz="2400" dirty="0" err="1" smtClean="0"/>
              <a:t>YITP,Kyoto</a:t>
            </a:r>
            <a:endParaRPr lang="en-US" altLang="ja-JP" sz="2400" dirty="0"/>
          </a:p>
        </p:txBody>
      </p:sp>
      <p:sp>
        <p:nvSpPr>
          <p:cNvPr id="38918" name="Text Box 7"/>
          <p:cNvSpPr txBox="1">
            <a:spLocks noChangeArrowheads="1"/>
          </p:cNvSpPr>
          <p:nvPr/>
        </p:nvSpPr>
        <p:spPr bwMode="auto">
          <a:xfrm>
            <a:off x="1828800" y="2635250"/>
            <a:ext cx="184150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altLang="ja-JP" sz="4400" b="1"/>
          </a:p>
          <a:p>
            <a:endParaRPr lang="ja-JP" altLang="en-US" b="1"/>
          </a:p>
        </p:txBody>
      </p:sp>
      <p:sp>
        <p:nvSpPr>
          <p:cNvPr id="7" name="正方形/長方形 6"/>
          <p:cNvSpPr/>
          <p:nvPr/>
        </p:nvSpPr>
        <p:spPr>
          <a:xfrm>
            <a:off x="2743200" y="4648200"/>
            <a:ext cx="254148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3200" dirty="0" smtClean="0"/>
              <a:t>K. </a:t>
            </a:r>
            <a:r>
              <a:rPr lang="en-US" altLang="ja-JP" sz="3200" dirty="0" err="1" smtClean="0"/>
              <a:t>Yamawaki</a:t>
            </a:r>
            <a:endParaRPr lang="en-US" altLang="ja-JP" sz="3200" dirty="0"/>
          </a:p>
        </p:txBody>
      </p:sp>
      <p:sp>
        <p:nvSpPr>
          <p:cNvPr id="8" name="正方形/長方形 7"/>
          <p:cNvSpPr/>
          <p:nvPr/>
        </p:nvSpPr>
        <p:spPr>
          <a:xfrm>
            <a:off x="5334000" y="4724400"/>
            <a:ext cx="2168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(KMI, Nagoya)</a:t>
            </a:r>
            <a:endParaRPr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4495800" y="1752600"/>
            <a:ext cx="2133600" cy="1066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03428" name="Picture 4"/>
          <p:cNvPicPr>
            <a:picLocks noGrp="1" noChangeAspect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05613"/>
          </a:xfrm>
          <a:noFill/>
          <a:ln/>
        </p:spPr>
      </p:pic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6629400" y="533400"/>
            <a:ext cx="2819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 dirty="0" smtClean="0">
                <a:solidFill>
                  <a:schemeClr val="folHlink"/>
                </a:solidFill>
              </a:rPr>
              <a:t>Caswell(1974)</a:t>
            </a:r>
          </a:p>
          <a:p>
            <a:r>
              <a:rPr lang="en-US" altLang="ja-JP" b="1" dirty="0" smtClean="0">
                <a:solidFill>
                  <a:schemeClr val="folHlink"/>
                </a:solidFill>
              </a:rPr>
              <a:t>Banks</a:t>
            </a:r>
            <a:r>
              <a:rPr lang="en-US" altLang="ja-JP" b="1" dirty="0">
                <a:solidFill>
                  <a:schemeClr val="folHlink"/>
                </a:solidFill>
              </a:rPr>
              <a:t>, </a:t>
            </a:r>
            <a:r>
              <a:rPr lang="en-US" altLang="ja-JP" b="1" dirty="0" smtClean="0">
                <a:solidFill>
                  <a:schemeClr val="folHlink"/>
                </a:solidFill>
              </a:rPr>
              <a:t>Zaks(1982)</a:t>
            </a:r>
          </a:p>
          <a:p>
            <a:endParaRPr lang="ja-JP" altLang="en-US" dirty="0"/>
          </a:p>
        </p:txBody>
      </p:sp>
      <p:sp>
        <p:nvSpPr>
          <p:cNvPr id="103430" name="Text Box 6"/>
          <p:cNvSpPr txBox="1">
            <a:spLocks noChangeArrowheads="1"/>
          </p:cNvSpPr>
          <p:nvPr/>
        </p:nvSpPr>
        <p:spPr bwMode="auto">
          <a:xfrm>
            <a:off x="5638800" y="6172200"/>
            <a:ext cx="221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>
                <a:solidFill>
                  <a:srgbClr val="FF0000"/>
                </a:solidFill>
              </a:rPr>
              <a:t>IR Fixed Point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381000" y="381000"/>
            <a:ext cx="4724400" cy="914400"/>
          </a:xfrm>
          <a:prstGeom prst="rect">
            <a:avLst/>
          </a:prstGeom>
          <a:solidFill>
            <a:srgbClr val="74980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044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905000"/>
            <a:ext cx="9144000" cy="3141663"/>
          </a:xfrm>
          <a:solidFill>
            <a:srgbClr val="FFFF00"/>
          </a:solidFill>
          <a:ln>
            <a:solidFill>
              <a:schemeClr val="bg1"/>
            </a:solidFill>
          </a:ln>
        </p:spPr>
      </p:pic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533400" y="533400"/>
            <a:ext cx="437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 b="1" dirty="0">
                <a:solidFill>
                  <a:srgbClr val="FFFFFF"/>
                </a:solidFill>
              </a:rPr>
              <a:t>``Conformal Window’’</a:t>
            </a:r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5486400" y="685800"/>
            <a:ext cx="34321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 b="1" dirty="0"/>
              <a:t> </a:t>
            </a:r>
            <a:r>
              <a:rPr lang="en-US" altLang="ja-JP" sz="3200" b="1" dirty="0" err="1"/>
              <a:t>N</a:t>
            </a:r>
            <a:r>
              <a:rPr lang="en-US" altLang="ja-JP" sz="3200" b="1" baseline="-25000" dirty="0" err="1"/>
              <a:t>f</a:t>
            </a:r>
            <a:r>
              <a:rPr lang="en-US" altLang="ja-JP" sz="3200" b="1" baseline="30000" dirty="0" err="1"/>
              <a:t>cr</a:t>
            </a:r>
            <a:r>
              <a:rPr lang="en-US" altLang="ja-JP" sz="3200" b="1" dirty="0"/>
              <a:t> &lt; </a:t>
            </a:r>
            <a:r>
              <a:rPr lang="en-US" altLang="ja-JP" sz="3200" b="1" dirty="0" err="1"/>
              <a:t>N</a:t>
            </a:r>
            <a:r>
              <a:rPr lang="en-US" altLang="ja-JP" sz="3200" b="1" baseline="-25000" dirty="0" err="1"/>
              <a:t>f</a:t>
            </a:r>
            <a:r>
              <a:rPr lang="en-US" altLang="ja-JP" sz="3200" b="1" baseline="-25000" dirty="0"/>
              <a:t> </a:t>
            </a:r>
            <a:r>
              <a:rPr lang="en-US" altLang="ja-JP" sz="3200" b="1" dirty="0"/>
              <a:t>&lt; 11N</a:t>
            </a:r>
            <a:r>
              <a:rPr lang="en-US" altLang="ja-JP" sz="3200" b="1" baseline="-25000" dirty="0"/>
              <a:t>c</a:t>
            </a:r>
            <a:r>
              <a:rPr lang="en-US" altLang="ja-JP" sz="3200" b="1" dirty="0"/>
              <a:t>/2</a:t>
            </a:r>
          </a:p>
        </p:txBody>
      </p:sp>
      <p:sp>
        <p:nvSpPr>
          <p:cNvPr id="104454" name="AutoShape 6"/>
          <p:cNvSpPr>
            <a:spLocks noChangeArrowheads="1"/>
          </p:cNvSpPr>
          <p:nvPr/>
        </p:nvSpPr>
        <p:spPr bwMode="auto">
          <a:xfrm rot="-2357632">
            <a:off x="2590800" y="2819400"/>
            <a:ext cx="160338" cy="1828800"/>
          </a:xfrm>
          <a:prstGeom prst="upArrow">
            <a:avLst>
              <a:gd name="adj1" fmla="val 26796"/>
              <a:gd name="adj2" fmla="val 4934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4455" name="AutoShape 7"/>
          <p:cNvSpPr>
            <a:spLocks noChangeArrowheads="1"/>
          </p:cNvSpPr>
          <p:nvPr/>
        </p:nvSpPr>
        <p:spPr bwMode="auto">
          <a:xfrm rot="10800000">
            <a:off x="5334000" y="3124200"/>
            <a:ext cx="152400" cy="1443038"/>
          </a:xfrm>
          <a:prstGeom prst="upArrow">
            <a:avLst>
              <a:gd name="adj1" fmla="val 26796"/>
              <a:gd name="adj2" fmla="val 40961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4456" name="Text Box 8"/>
          <p:cNvSpPr txBox="1">
            <a:spLocks noChangeArrowheads="1"/>
          </p:cNvSpPr>
          <p:nvPr/>
        </p:nvSpPr>
        <p:spPr bwMode="auto">
          <a:xfrm>
            <a:off x="2895600" y="3505200"/>
            <a:ext cx="609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N</a:t>
            </a:r>
            <a:r>
              <a:rPr lang="en-US" altLang="ja-JP" b="1" baseline="-25000"/>
              <a:t>f</a:t>
            </a:r>
            <a:endParaRPr lang="en-US" altLang="ja-JP"/>
          </a:p>
          <a:p>
            <a:endParaRPr lang="ja-JP" altLang="en-US" b="1" baseline="-25000"/>
          </a:p>
        </p:txBody>
      </p:sp>
      <p:sp>
        <p:nvSpPr>
          <p:cNvPr id="104457" name="Line 9"/>
          <p:cNvSpPr>
            <a:spLocks noChangeShapeType="1"/>
          </p:cNvSpPr>
          <p:nvPr/>
        </p:nvSpPr>
        <p:spPr bwMode="auto">
          <a:xfrm>
            <a:off x="3200400" y="426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4458" name="Line 10"/>
          <p:cNvSpPr>
            <a:spLocks noChangeShapeType="1"/>
          </p:cNvSpPr>
          <p:nvPr/>
        </p:nvSpPr>
        <p:spPr bwMode="auto">
          <a:xfrm>
            <a:off x="3200400" y="4191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4459" name="Rectangle 11"/>
          <p:cNvSpPr>
            <a:spLocks noChangeArrowheads="1"/>
          </p:cNvSpPr>
          <p:nvPr/>
        </p:nvSpPr>
        <p:spPr bwMode="auto">
          <a:xfrm>
            <a:off x="3468688" y="39909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>
              <a:latin typeface="ＭＳ 明朝" charset="-128"/>
              <a:ea typeface="ＭＳ 明朝" charset="-128"/>
              <a:cs typeface="ＭＳ 明朝" charset="-128"/>
            </a:endParaRPr>
          </a:p>
        </p:txBody>
      </p:sp>
      <p:sp>
        <p:nvSpPr>
          <p:cNvPr id="104460" name="Line 12"/>
          <p:cNvSpPr>
            <a:spLocks noChangeShapeType="1"/>
          </p:cNvSpPr>
          <p:nvPr/>
        </p:nvSpPr>
        <p:spPr bwMode="auto">
          <a:xfrm flipV="1">
            <a:off x="3276600" y="35052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4461" name="Text Box 13"/>
          <p:cNvSpPr txBox="1">
            <a:spLocks noChangeArrowheads="1"/>
          </p:cNvSpPr>
          <p:nvPr/>
        </p:nvSpPr>
        <p:spPr bwMode="auto">
          <a:xfrm>
            <a:off x="5410200" y="3581400"/>
            <a:ext cx="1158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N</a:t>
            </a:r>
            <a:r>
              <a:rPr lang="en-US" altLang="ja-JP" b="1" baseline="-25000"/>
              <a:t>f</a:t>
            </a:r>
          </a:p>
        </p:txBody>
      </p:sp>
      <p:sp>
        <p:nvSpPr>
          <p:cNvPr id="104462" name="Line 14"/>
          <p:cNvSpPr>
            <a:spLocks noChangeShapeType="1"/>
          </p:cNvSpPr>
          <p:nvPr/>
        </p:nvSpPr>
        <p:spPr bwMode="auto">
          <a:xfrm flipV="1">
            <a:off x="5791200" y="3657600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4463" name="Text Box 15"/>
          <p:cNvSpPr txBox="1">
            <a:spLocks noChangeArrowheads="1"/>
          </p:cNvSpPr>
          <p:nvPr/>
        </p:nvSpPr>
        <p:spPr bwMode="auto">
          <a:xfrm>
            <a:off x="457200" y="5105400"/>
            <a:ext cx="4856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400" b="1">
                <a:solidFill>
                  <a:srgbClr val="FF0000"/>
                </a:solidFill>
              </a:rPr>
              <a:t>Chiral Symmetry Restoration</a:t>
            </a:r>
            <a:r>
              <a:rPr lang="en-US" altLang="ja-JP" b="1">
                <a:solidFill>
                  <a:srgbClr val="FF0000"/>
                </a:solidFill>
              </a:rPr>
              <a:t> at</a:t>
            </a:r>
            <a:r>
              <a:rPr lang="en-US" altLang="ja-JP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104464" name="Text Box 16"/>
          <p:cNvSpPr txBox="1">
            <a:spLocks noChangeArrowheads="1"/>
          </p:cNvSpPr>
          <p:nvPr/>
        </p:nvSpPr>
        <p:spPr bwMode="auto">
          <a:xfrm>
            <a:off x="6172200" y="5638800"/>
            <a:ext cx="1577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/>
              <a:t>SD equation</a:t>
            </a:r>
          </a:p>
        </p:txBody>
      </p:sp>
      <p:sp>
        <p:nvSpPr>
          <p:cNvPr id="104465" name="AutoShape 17"/>
          <p:cNvSpPr>
            <a:spLocks noChangeArrowheads="1"/>
          </p:cNvSpPr>
          <p:nvPr/>
        </p:nvSpPr>
        <p:spPr bwMode="auto">
          <a:xfrm>
            <a:off x="5486400" y="5715000"/>
            <a:ext cx="533400" cy="228600"/>
          </a:xfrm>
          <a:prstGeom prst="leftArrow">
            <a:avLst>
              <a:gd name="adj1" fmla="val 50000"/>
              <a:gd name="adj2" fmla="val 58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04466" name="Picture 1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04800" y="5638800"/>
            <a:ext cx="49530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67" name="Picture 1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066800" y="6207125"/>
            <a:ext cx="373380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4468" name="Text Box 20"/>
          <p:cNvSpPr txBox="1">
            <a:spLocks noChangeArrowheads="1"/>
          </p:cNvSpPr>
          <p:nvPr/>
        </p:nvSpPr>
        <p:spPr bwMode="auto">
          <a:xfrm>
            <a:off x="6384925" y="12414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04469" name="Text Box 21"/>
          <p:cNvSpPr txBox="1">
            <a:spLocks noChangeArrowheads="1"/>
          </p:cNvSpPr>
          <p:nvPr/>
        </p:nvSpPr>
        <p:spPr bwMode="auto">
          <a:xfrm>
            <a:off x="5165725" y="6216650"/>
            <a:ext cx="3978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 dirty="0" err="1">
                <a:solidFill>
                  <a:srgbClr val="749805"/>
                </a:solidFill>
              </a:rPr>
              <a:t>Appelquist,Terning,Wijewardhana</a:t>
            </a:r>
            <a:r>
              <a:rPr lang="en-US" altLang="ja-JP" b="1" dirty="0">
                <a:solidFill>
                  <a:srgbClr val="749805"/>
                </a:solidFill>
              </a:rPr>
              <a:t> (1996)</a:t>
            </a:r>
          </a:p>
        </p:txBody>
      </p:sp>
      <p:sp>
        <p:nvSpPr>
          <p:cNvPr id="104470" name="Line 22"/>
          <p:cNvSpPr>
            <a:spLocks noChangeShapeType="1"/>
          </p:cNvSpPr>
          <p:nvPr/>
        </p:nvSpPr>
        <p:spPr bwMode="auto">
          <a:xfrm flipH="1">
            <a:off x="5638800" y="1981200"/>
            <a:ext cx="838200" cy="76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4471" name="Text Box 23"/>
          <p:cNvSpPr txBox="1">
            <a:spLocks noChangeArrowheads="1"/>
          </p:cNvSpPr>
          <p:nvPr/>
        </p:nvSpPr>
        <p:spPr bwMode="auto">
          <a:xfrm>
            <a:off x="6477000" y="1828800"/>
            <a:ext cx="106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/>
              <a:t>Walking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val 78"/>
          <p:cNvSpPr>
            <a:spLocks noChangeArrowheads="1"/>
          </p:cNvSpPr>
          <p:nvPr/>
        </p:nvSpPr>
        <p:spPr bwMode="auto">
          <a:xfrm>
            <a:off x="3962400" y="4495800"/>
            <a:ext cx="6096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79" name="Oval 76"/>
          <p:cNvSpPr>
            <a:spLocks noChangeArrowheads="1"/>
          </p:cNvSpPr>
          <p:nvPr/>
        </p:nvSpPr>
        <p:spPr bwMode="auto">
          <a:xfrm>
            <a:off x="8458200" y="274320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80" name="Oval 74"/>
          <p:cNvSpPr>
            <a:spLocks noChangeArrowheads="1"/>
          </p:cNvSpPr>
          <p:nvPr/>
        </p:nvSpPr>
        <p:spPr bwMode="auto">
          <a:xfrm>
            <a:off x="6400800" y="213360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83" name="Line 9"/>
          <p:cNvSpPr>
            <a:spLocks noChangeShapeType="1"/>
          </p:cNvSpPr>
          <p:nvPr/>
        </p:nvSpPr>
        <p:spPr bwMode="auto">
          <a:xfrm>
            <a:off x="5562600" y="4114800"/>
            <a:ext cx="3276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84" name="Line 10"/>
          <p:cNvSpPr>
            <a:spLocks noChangeShapeType="1"/>
          </p:cNvSpPr>
          <p:nvPr/>
        </p:nvSpPr>
        <p:spPr bwMode="auto">
          <a:xfrm flipH="1" flipV="1">
            <a:off x="6172200" y="2133600"/>
            <a:ext cx="76200" cy="3276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85" name="Arc 11"/>
          <p:cNvSpPr>
            <a:spLocks/>
          </p:cNvSpPr>
          <p:nvPr/>
        </p:nvSpPr>
        <p:spPr bwMode="auto">
          <a:xfrm rot="10800000">
            <a:off x="6324600" y="2362200"/>
            <a:ext cx="914400" cy="738188"/>
          </a:xfrm>
          <a:custGeom>
            <a:avLst/>
            <a:gdLst>
              <a:gd name="T0" fmla="*/ 2147483647 w 21600"/>
              <a:gd name="T1" fmla="*/ 0 h 17445"/>
              <a:gd name="T2" fmla="*/ 2147483647 w 21600"/>
              <a:gd name="T3" fmla="*/ 2147483647 h 17445"/>
              <a:gd name="T4" fmla="*/ 0 w 21600"/>
              <a:gd name="T5" fmla="*/ 2147483647 h 17445"/>
              <a:gd name="T6" fmla="*/ 0 60000 65536"/>
              <a:gd name="T7" fmla="*/ 0 60000 65536"/>
              <a:gd name="T8" fmla="*/ 0 60000 65536"/>
              <a:gd name="T9" fmla="*/ 0 w 21600"/>
              <a:gd name="T10" fmla="*/ 0 h 17445"/>
              <a:gd name="T11" fmla="*/ 21600 w 21600"/>
              <a:gd name="T12" fmla="*/ 17445 h 174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445" fill="none" extrusionOk="0">
                <a:moveTo>
                  <a:pt x="12737" y="-1"/>
                </a:moveTo>
                <a:cubicBezTo>
                  <a:pt x="18306" y="4066"/>
                  <a:pt x="21600" y="10548"/>
                  <a:pt x="21600" y="17445"/>
                </a:cubicBezTo>
              </a:path>
              <a:path w="21600" h="17445" stroke="0" extrusionOk="0">
                <a:moveTo>
                  <a:pt x="12737" y="-1"/>
                </a:moveTo>
                <a:cubicBezTo>
                  <a:pt x="18306" y="4066"/>
                  <a:pt x="21600" y="10548"/>
                  <a:pt x="21600" y="17445"/>
                </a:cubicBezTo>
                <a:lnTo>
                  <a:pt x="0" y="17445"/>
                </a:lnTo>
                <a:close/>
              </a:path>
            </a:pathLst>
          </a:custGeom>
          <a:noFill/>
          <a:ln w="571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86" name="Arc 13"/>
          <p:cNvSpPr>
            <a:spLocks/>
          </p:cNvSpPr>
          <p:nvPr/>
        </p:nvSpPr>
        <p:spPr bwMode="auto">
          <a:xfrm>
            <a:off x="8229600" y="3200400"/>
            <a:ext cx="609600" cy="685800"/>
          </a:xfrm>
          <a:custGeom>
            <a:avLst/>
            <a:gdLst>
              <a:gd name="T0" fmla="*/ 0 w 18952"/>
              <a:gd name="T1" fmla="*/ 0 h 21600"/>
              <a:gd name="T2" fmla="*/ 2147483647 w 18952"/>
              <a:gd name="T3" fmla="*/ 2147483647 h 21600"/>
              <a:gd name="T4" fmla="*/ 0 w 18952"/>
              <a:gd name="T5" fmla="*/ 2147483647 h 21600"/>
              <a:gd name="T6" fmla="*/ 0 60000 65536"/>
              <a:gd name="T7" fmla="*/ 0 60000 65536"/>
              <a:gd name="T8" fmla="*/ 0 60000 65536"/>
              <a:gd name="T9" fmla="*/ 0 w 18952"/>
              <a:gd name="T10" fmla="*/ 0 h 21600"/>
              <a:gd name="T11" fmla="*/ 18952 w 1895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952" h="21600" fill="none" extrusionOk="0">
                <a:moveTo>
                  <a:pt x="0" y="-1"/>
                </a:moveTo>
                <a:cubicBezTo>
                  <a:pt x="7896" y="-1"/>
                  <a:pt x="15163" y="4309"/>
                  <a:pt x="18952" y="11237"/>
                </a:cubicBezTo>
              </a:path>
              <a:path w="18952" h="21600" stroke="0" extrusionOk="0">
                <a:moveTo>
                  <a:pt x="0" y="-1"/>
                </a:moveTo>
                <a:cubicBezTo>
                  <a:pt x="7896" y="-1"/>
                  <a:pt x="15163" y="4309"/>
                  <a:pt x="18952" y="11237"/>
                </a:cubicBezTo>
                <a:lnTo>
                  <a:pt x="0" y="21600"/>
                </a:lnTo>
                <a:close/>
              </a:path>
            </a:pathLst>
          </a:cu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24587" name="Line 14"/>
          <p:cNvSpPr>
            <a:spLocks noChangeShapeType="1"/>
          </p:cNvSpPr>
          <p:nvPr/>
        </p:nvSpPr>
        <p:spPr bwMode="auto">
          <a:xfrm>
            <a:off x="6705600" y="2743200"/>
            <a:ext cx="0" cy="13716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88" name="Line 15"/>
          <p:cNvSpPr>
            <a:spLocks noChangeShapeType="1"/>
          </p:cNvSpPr>
          <p:nvPr/>
        </p:nvSpPr>
        <p:spPr bwMode="auto">
          <a:xfrm>
            <a:off x="8229600" y="2743200"/>
            <a:ext cx="0" cy="13716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4589" name="Picture 1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6477000" y="4267200"/>
            <a:ext cx="35718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0" name="Picture 1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153400" y="4267200"/>
            <a:ext cx="290513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1" name="Line 24"/>
          <p:cNvSpPr>
            <a:spLocks noChangeShapeType="1"/>
          </p:cNvSpPr>
          <p:nvPr/>
        </p:nvSpPr>
        <p:spPr bwMode="auto">
          <a:xfrm>
            <a:off x="6248400" y="3200400"/>
            <a:ext cx="1981200" cy="0"/>
          </a:xfrm>
          <a:prstGeom prst="line">
            <a:avLst/>
          </a:prstGeom>
          <a:noFill/>
          <a:ln w="5715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92" name="Arc 28"/>
          <p:cNvSpPr>
            <a:spLocks/>
          </p:cNvSpPr>
          <p:nvPr/>
        </p:nvSpPr>
        <p:spPr bwMode="auto">
          <a:xfrm rot="10800000">
            <a:off x="6705600" y="3048000"/>
            <a:ext cx="1524000" cy="152400"/>
          </a:xfrm>
          <a:custGeom>
            <a:avLst/>
            <a:gdLst>
              <a:gd name="T0" fmla="*/ 0 w 18970"/>
              <a:gd name="T1" fmla="*/ 0 h 21600"/>
              <a:gd name="T2" fmla="*/ 2147483647 w 18970"/>
              <a:gd name="T3" fmla="*/ 2147483647 h 21600"/>
              <a:gd name="T4" fmla="*/ 0 w 18970"/>
              <a:gd name="T5" fmla="*/ 2147483647 h 21600"/>
              <a:gd name="T6" fmla="*/ 0 60000 65536"/>
              <a:gd name="T7" fmla="*/ 0 60000 65536"/>
              <a:gd name="T8" fmla="*/ 0 60000 65536"/>
              <a:gd name="T9" fmla="*/ 0 w 18970"/>
              <a:gd name="T10" fmla="*/ 0 h 21600"/>
              <a:gd name="T11" fmla="*/ 18970 w 189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970" h="21600" fill="none" extrusionOk="0">
                <a:moveTo>
                  <a:pt x="0" y="-1"/>
                </a:moveTo>
                <a:cubicBezTo>
                  <a:pt x="7909" y="-1"/>
                  <a:pt x="15187" y="4323"/>
                  <a:pt x="18969" y="11270"/>
                </a:cubicBezTo>
              </a:path>
              <a:path w="18970" h="21600" stroke="0" extrusionOk="0">
                <a:moveTo>
                  <a:pt x="0" y="-1"/>
                </a:moveTo>
                <a:cubicBezTo>
                  <a:pt x="7909" y="-1"/>
                  <a:pt x="15187" y="4323"/>
                  <a:pt x="18969" y="11270"/>
                </a:cubicBezTo>
                <a:lnTo>
                  <a:pt x="0" y="21600"/>
                </a:lnTo>
                <a:close/>
              </a:path>
            </a:pathLst>
          </a:custGeom>
          <a:noFill/>
          <a:ln w="571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94" name="Line 30"/>
          <p:cNvSpPr>
            <a:spLocks noChangeShapeType="1"/>
          </p:cNvSpPr>
          <p:nvPr/>
        </p:nvSpPr>
        <p:spPr bwMode="auto">
          <a:xfrm>
            <a:off x="6400800" y="2438400"/>
            <a:ext cx="762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95" name="Line 31"/>
          <p:cNvSpPr>
            <a:spLocks noChangeShapeType="1"/>
          </p:cNvSpPr>
          <p:nvPr/>
        </p:nvSpPr>
        <p:spPr bwMode="auto">
          <a:xfrm flipH="1" flipV="1">
            <a:off x="8382000" y="3124200"/>
            <a:ext cx="4572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96" name="Text Box 32"/>
          <p:cNvSpPr txBox="1">
            <a:spLocks noChangeArrowheads="1"/>
          </p:cNvSpPr>
          <p:nvPr/>
        </p:nvSpPr>
        <p:spPr bwMode="auto">
          <a:xfrm>
            <a:off x="6400800" y="2209800"/>
            <a:ext cx="5309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solidFill>
                  <a:srgbClr val="FFFFFF"/>
                </a:solidFill>
              </a:rPr>
              <a:t>UV</a:t>
            </a:r>
          </a:p>
        </p:txBody>
      </p:sp>
      <p:sp>
        <p:nvSpPr>
          <p:cNvPr id="24597" name="Text Box 33"/>
          <p:cNvSpPr txBox="1">
            <a:spLocks noChangeArrowheads="1"/>
          </p:cNvSpPr>
          <p:nvPr/>
        </p:nvSpPr>
        <p:spPr bwMode="auto">
          <a:xfrm>
            <a:off x="8458200" y="2819400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solidFill>
                  <a:srgbClr val="FFFFFF"/>
                </a:solidFill>
              </a:rPr>
              <a:t>IR</a:t>
            </a:r>
          </a:p>
        </p:txBody>
      </p:sp>
      <p:pic>
        <p:nvPicPr>
          <p:cNvPr id="24598" name="Picture 3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600" y="533400"/>
            <a:ext cx="6019800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03" name="Text Box 45"/>
          <p:cNvSpPr txBox="1">
            <a:spLocks noChangeArrowheads="1"/>
          </p:cNvSpPr>
          <p:nvPr/>
        </p:nvSpPr>
        <p:spPr bwMode="auto">
          <a:xfrm>
            <a:off x="4191000" y="5715000"/>
            <a:ext cx="1847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solidFill>
                  <a:srgbClr val="FF3300"/>
                </a:solidFill>
              </a:rPr>
              <a:t>Conformal sym</a:t>
            </a:r>
          </a:p>
        </p:txBody>
      </p:sp>
      <p:pic>
        <p:nvPicPr>
          <p:cNvPr id="24604" name="Picture 47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1219200" y="5638800"/>
            <a:ext cx="2741613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05" name="Text Box 48"/>
          <p:cNvSpPr txBox="1">
            <a:spLocks noChangeArrowheads="1"/>
          </p:cNvSpPr>
          <p:nvPr/>
        </p:nvSpPr>
        <p:spPr bwMode="auto">
          <a:xfrm>
            <a:off x="914400" y="6172200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FF3300"/>
                </a:solidFill>
              </a:rPr>
              <a:t>IRFT</a:t>
            </a:r>
          </a:p>
        </p:txBody>
      </p:sp>
      <p:sp>
        <p:nvSpPr>
          <p:cNvPr id="24606" name="Text Box 49"/>
          <p:cNvSpPr txBox="1">
            <a:spLocks noChangeArrowheads="1"/>
          </p:cNvSpPr>
          <p:nvPr/>
        </p:nvSpPr>
        <p:spPr bwMode="auto">
          <a:xfrm>
            <a:off x="2057400" y="6172200"/>
            <a:ext cx="781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solidFill>
                  <a:srgbClr val="FF3300"/>
                </a:solidFill>
              </a:rPr>
              <a:t>UVFT</a:t>
            </a:r>
          </a:p>
        </p:txBody>
      </p:sp>
      <p:pic>
        <p:nvPicPr>
          <p:cNvPr id="24607" name="Picture 50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153988" y="4270375"/>
            <a:ext cx="5840412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08" name="Line 44"/>
          <p:cNvSpPr>
            <a:spLocks noChangeShapeType="1"/>
          </p:cNvSpPr>
          <p:nvPr/>
        </p:nvSpPr>
        <p:spPr bwMode="auto">
          <a:xfrm flipV="1">
            <a:off x="4267200" y="4876800"/>
            <a:ext cx="76200" cy="914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609" name="Line 52"/>
          <p:cNvSpPr>
            <a:spLocks noChangeShapeType="1"/>
          </p:cNvSpPr>
          <p:nvPr/>
        </p:nvSpPr>
        <p:spPr bwMode="auto">
          <a:xfrm>
            <a:off x="5638800" y="6172200"/>
            <a:ext cx="3276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610" name="Line 53"/>
          <p:cNvSpPr>
            <a:spLocks noChangeShapeType="1"/>
          </p:cNvSpPr>
          <p:nvPr/>
        </p:nvSpPr>
        <p:spPr bwMode="auto">
          <a:xfrm flipV="1">
            <a:off x="6248400" y="5334000"/>
            <a:ext cx="0" cy="1524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611" name="Arc 56"/>
          <p:cNvSpPr>
            <a:spLocks/>
          </p:cNvSpPr>
          <p:nvPr/>
        </p:nvSpPr>
        <p:spPr bwMode="auto">
          <a:xfrm rot="5642068">
            <a:off x="6309321" y="4861659"/>
            <a:ext cx="2667000" cy="927100"/>
          </a:xfrm>
          <a:custGeom>
            <a:avLst/>
            <a:gdLst>
              <a:gd name="T0" fmla="*/ 2147483647 w 21271"/>
              <a:gd name="T1" fmla="*/ 0 h 11619"/>
              <a:gd name="T2" fmla="*/ 2147483647 w 21271"/>
              <a:gd name="T3" fmla="*/ 2147483647 h 11619"/>
              <a:gd name="T4" fmla="*/ 0 w 21271"/>
              <a:gd name="T5" fmla="*/ 2147483647 h 11619"/>
              <a:gd name="T6" fmla="*/ 0 60000 65536"/>
              <a:gd name="T7" fmla="*/ 0 60000 65536"/>
              <a:gd name="T8" fmla="*/ 0 60000 65536"/>
              <a:gd name="T9" fmla="*/ 0 w 21271"/>
              <a:gd name="T10" fmla="*/ 0 h 11619"/>
              <a:gd name="T11" fmla="*/ 21271 w 21271"/>
              <a:gd name="T12" fmla="*/ 11619 h 116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71" h="11619" fill="none" extrusionOk="0">
                <a:moveTo>
                  <a:pt x="18208" y="0"/>
                </a:moveTo>
                <a:cubicBezTo>
                  <a:pt x="19736" y="2393"/>
                  <a:pt x="20776" y="5064"/>
                  <a:pt x="21270" y="7861"/>
                </a:cubicBezTo>
              </a:path>
              <a:path w="21271" h="11619" stroke="0" extrusionOk="0">
                <a:moveTo>
                  <a:pt x="18208" y="0"/>
                </a:moveTo>
                <a:cubicBezTo>
                  <a:pt x="19736" y="2393"/>
                  <a:pt x="20776" y="5064"/>
                  <a:pt x="21270" y="7861"/>
                </a:cubicBezTo>
                <a:lnTo>
                  <a:pt x="0" y="11619"/>
                </a:lnTo>
                <a:close/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612" name="Arc 57"/>
          <p:cNvSpPr>
            <a:spLocks/>
          </p:cNvSpPr>
          <p:nvPr/>
        </p:nvSpPr>
        <p:spPr bwMode="auto">
          <a:xfrm rot="9228815">
            <a:off x="6399650" y="5887571"/>
            <a:ext cx="992895" cy="975114"/>
          </a:xfrm>
          <a:custGeom>
            <a:avLst/>
            <a:gdLst>
              <a:gd name="T0" fmla="*/ 2147483647 w 21600"/>
              <a:gd name="T1" fmla="*/ 0 h 21568"/>
              <a:gd name="T2" fmla="*/ 2147483647 w 21600"/>
              <a:gd name="T3" fmla="*/ 2147483647 h 21568"/>
              <a:gd name="T4" fmla="*/ 0 w 21600"/>
              <a:gd name="T5" fmla="*/ 2147483647 h 21568"/>
              <a:gd name="T6" fmla="*/ 0 60000 65536"/>
              <a:gd name="T7" fmla="*/ 0 60000 65536"/>
              <a:gd name="T8" fmla="*/ 0 60000 65536"/>
              <a:gd name="T9" fmla="*/ 0 w 21600"/>
              <a:gd name="T10" fmla="*/ 0 h 21568"/>
              <a:gd name="T11" fmla="*/ 21600 w 21600"/>
              <a:gd name="T12" fmla="*/ 21568 h 215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68" fill="none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</a:path>
              <a:path w="21600" h="21568" stroke="0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  <a:lnTo>
                  <a:pt x="0" y="21568"/>
                </a:lnTo>
                <a:close/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613" name="Oval 58"/>
          <p:cNvSpPr>
            <a:spLocks noChangeArrowheads="1"/>
          </p:cNvSpPr>
          <p:nvPr/>
        </p:nvSpPr>
        <p:spPr bwMode="auto">
          <a:xfrm rot="-376293">
            <a:off x="8153400" y="6096000"/>
            <a:ext cx="144463" cy="1476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614" name="Rectangle 61"/>
          <p:cNvSpPr>
            <a:spLocks noChangeArrowheads="1"/>
          </p:cNvSpPr>
          <p:nvPr/>
        </p:nvSpPr>
        <p:spPr bwMode="auto">
          <a:xfrm>
            <a:off x="3886200" y="2895600"/>
            <a:ext cx="70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IRFP</a:t>
            </a:r>
          </a:p>
        </p:txBody>
      </p:sp>
      <p:sp>
        <p:nvSpPr>
          <p:cNvPr id="24615" name="Arc 62"/>
          <p:cNvSpPr>
            <a:spLocks/>
          </p:cNvSpPr>
          <p:nvPr/>
        </p:nvSpPr>
        <p:spPr bwMode="auto">
          <a:xfrm rot="636675">
            <a:off x="7903110" y="6340512"/>
            <a:ext cx="1126013" cy="1352248"/>
          </a:xfrm>
          <a:custGeom>
            <a:avLst/>
            <a:gdLst>
              <a:gd name="T0" fmla="*/ 0 w 25468"/>
              <a:gd name="T1" fmla="*/ 2147483647 h 21600"/>
              <a:gd name="T2" fmla="*/ 2147483647 w 25468"/>
              <a:gd name="T3" fmla="*/ 2147483647 h 21600"/>
              <a:gd name="T4" fmla="*/ 2147483647 w 25468"/>
              <a:gd name="T5" fmla="*/ 2147483647 h 21600"/>
              <a:gd name="T6" fmla="*/ 0 60000 65536"/>
              <a:gd name="T7" fmla="*/ 0 60000 65536"/>
              <a:gd name="T8" fmla="*/ 0 60000 65536"/>
              <a:gd name="T9" fmla="*/ 0 w 25468"/>
              <a:gd name="T10" fmla="*/ 0 h 21600"/>
              <a:gd name="T11" fmla="*/ 25468 w 2546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468" h="21600" fill="none" extrusionOk="0">
                <a:moveTo>
                  <a:pt x="-1" y="1328"/>
                </a:moveTo>
                <a:cubicBezTo>
                  <a:pt x="2388" y="449"/>
                  <a:pt x="4913" y="-1"/>
                  <a:pt x="7459" y="-1"/>
                </a:cubicBezTo>
                <a:cubicBezTo>
                  <a:pt x="14704" y="-1"/>
                  <a:pt x="21467" y="3632"/>
                  <a:pt x="25468" y="9673"/>
                </a:cubicBezTo>
              </a:path>
              <a:path w="25468" h="21600" stroke="0" extrusionOk="0">
                <a:moveTo>
                  <a:pt x="-1" y="1328"/>
                </a:moveTo>
                <a:cubicBezTo>
                  <a:pt x="2388" y="449"/>
                  <a:pt x="4913" y="-1"/>
                  <a:pt x="7459" y="-1"/>
                </a:cubicBezTo>
                <a:cubicBezTo>
                  <a:pt x="14704" y="-1"/>
                  <a:pt x="21467" y="3632"/>
                  <a:pt x="25468" y="9673"/>
                </a:cubicBezTo>
                <a:lnTo>
                  <a:pt x="7459" y="2160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8674" name="Arc 66"/>
          <p:cNvSpPr>
            <a:spLocks/>
          </p:cNvSpPr>
          <p:nvPr/>
        </p:nvSpPr>
        <p:spPr bwMode="auto">
          <a:xfrm rot="897558">
            <a:off x="7620000" y="5257800"/>
            <a:ext cx="1066800" cy="1371600"/>
          </a:xfrm>
          <a:custGeom>
            <a:avLst/>
            <a:gdLst>
              <a:gd name="T0" fmla="*/ 2147483647 w 43200"/>
              <a:gd name="T1" fmla="*/ 0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115"/>
                  <a:pt x="8986" y="639"/>
                  <a:pt x="20454" y="30"/>
                </a:cubicBezTo>
              </a:path>
              <a:path w="43200" h="43200" stroke="0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115"/>
                  <a:pt x="8986" y="639"/>
                  <a:pt x="20454" y="30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>
            <a:solidFill>
              <a:srgbClr val="0000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009900"/>
              </a:solidFill>
            </a:endParaRPr>
          </a:p>
        </p:txBody>
      </p:sp>
      <p:pic>
        <p:nvPicPr>
          <p:cNvPr id="24618" name="Picture 6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6400800" y="5257800"/>
            <a:ext cx="6096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図 4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6934200" y="2667000"/>
            <a:ext cx="1143000" cy="359833"/>
          </a:xfrm>
          <a:prstGeom prst="rect">
            <a:avLst/>
          </a:prstGeom>
        </p:spPr>
      </p:pic>
      <p:pic>
        <p:nvPicPr>
          <p:cNvPr id="49" name="図 4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5"/>
              <a:stretch>
                <a:fillRect/>
              </a:stretch>
            </p:blipFill>
          </mc:Choice>
          <mc:Fallback>
            <p:blipFill>
              <a:blip r:embed="rId16"/>
              <a:stretch>
                <a:fillRect/>
              </a:stretch>
            </p:blipFill>
          </mc:Fallback>
        </mc:AlternateContent>
        <p:spPr>
          <a:xfrm>
            <a:off x="1524000" y="1981200"/>
            <a:ext cx="1568450" cy="454970"/>
          </a:xfrm>
          <a:prstGeom prst="rect">
            <a:avLst/>
          </a:prstGeom>
        </p:spPr>
      </p:pic>
      <p:pic>
        <p:nvPicPr>
          <p:cNvPr id="50" name="図 4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7"/>
              <a:stretch>
                <a:fillRect/>
              </a:stretch>
            </p:blipFill>
          </mc:Choice>
          <mc:Fallback>
            <p:blipFill>
              <a:blip r:embed="rId18"/>
              <a:stretch>
                <a:fillRect/>
              </a:stretch>
            </p:blipFill>
          </mc:Fallback>
        </mc:AlternateContent>
        <p:spPr>
          <a:xfrm>
            <a:off x="609600" y="2971800"/>
            <a:ext cx="2711533" cy="756478"/>
          </a:xfrm>
          <a:prstGeom prst="rect">
            <a:avLst/>
          </a:prstGeom>
        </p:spPr>
      </p:pic>
      <p:pic>
        <p:nvPicPr>
          <p:cNvPr id="41" name="図 4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9"/>
              <a:stretch>
                <a:fillRect/>
              </a:stretch>
            </p:blipFill>
          </mc:Choice>
          <mc:Fallback>
            <p:blipFill>
              <a:blip r:embed="rId20"/>
              <a:stretch>
                <a:fillRect/>
              </a:stretch>
            </p:blipFill>
          </mc:Fallback>
        </mc:AlternateContent>
        <p:spPr>
          <a:xfrm>
            <a:off x="4800600" y="3048000"/>
            <a:ext cx="1295400" cy="235527"/>
          </a:xfrm>
          <a:prstGeom prst="rect">
            <a:avLst/>
          </a:prstGeom>
        </p:spPr>
      </p:pic>
      <p:pic>
        <p:nvPicPr>
          <p:cNvPr id="42" name="図 4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1"/>
              <a:stretch>
                <a:fillRect/>
              </a:stretch>
            </p:blipFill>
          </mc:Choice>
          <mc:Fallback>
            <p:blipFill>
              <a:blip r:embed="rId22"/>
              <a:stretch>
                <a:fillRect/>
              </a:stretch>
            </p:blipFill>
          </mc:Fallback>
        </mc:AlternateContent>
        <p:spPr>
          <a:xfrm>
            <a:off x="8077200" y="5791200"/>
            <a:ext cx="431800" cy="292100"/>
          </a:xfrm>
          <a:prstGeom prst="rect">
            <a:avLst/>
          </a:prstGeom>
        </p:spPr>
      </p:pic>
      <p:pic>
        <p:nvPicPr>
          <p:cNvPr id="43" name="図 4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3"/>
              <a:stretch>
                <a:fillRect/>
              </a:stretch>
            </p:blipFill>
          </mc:Choice>
          <mc:Fallback>
            <p:blipFill>
              <a:blip r:embed="rId24"/>
              <a:stretch>
                <a:fillRect/>
              </a:stretch>
            </p:blipFill>
          </mc:Fallback>
        </mc:AlternateContent>
        <p:spPr>
          <a:xfrm>
            <a:off x="6431280" y="762000"/>
            <a:ext cx="2712720" cy="838200"/>
          </a:xfrm>
          <a:prstGeom prst="rect">
            <a:avLst/>
          </a:prstGeom>
        </p:spPr>
      </p:pic>
      <p:sp>
        <p:nvSpPr>
          <p:cNvPr id="44" name="Arc 57"/>
          <p:cNvSpPr>
            <a:spLocks/>
          </p:cNvSpPr>
          <p:nvPr/>
        </p:nvSpPr>
        <p:spPr bwMode="auto">
          <a:xfrm rot="5591084">
            <a:off x="7498766" y="5407754"/>
            <a:ext cx="1461665" cy="376578"/>
          </a:xfrm>
          <a:custGeom>
            <a:avLst/>
            <a:gdLst>
              <a:gd name="T0" fmla="*/ 2147483647 w 21600"/>
              <a:gd name="T1" fmla="*/ 0 h 21568"/>
              <a:gd name="T2" fmla="*/ 2147483647 w 21600"/>
              <a:gd name="T3" fmla="*/ 2147483647 h 21568"/>
              <a:gd name="T4" fmla="*/ 0 w 21600"/>
              <a:gd name="T5" fmla="*/ 2147483647 h 21568"/>
              <a:gd name="T6" fmla="*/ 0 60000 65536"/>
              <a:gd name="T7" fmla="*/ 0 60000 65536"/>
              <a:gd name="T8" fmla="*/ 0 60000 65536"/>
              <a:gd name="T9" fmla="*/ 0 w 21600"/>
              <a:gd name="T10" fmla="*/ 0 h 21568"/>
              <a:gd name="T11" fmla="*/ 21600 w 21600"/>
              <a:gd name="T12" fmla="*/ 21568 h 215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68" fill="none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</a:path>
              <a:path w="21600" h="21568" stroke="0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  <a:lnTo>
                  <a:pt x="0" y="21568"/>
                </a:lnTo>
                <a:close/>
              </a:path>
            </a:pathLst>
          </a:custGeom>
          <a:noFill/>
          <a:ln w="76200">
            <a:solidFill>
              <a:srgbClr val="008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" name="Oval 58"/>
          <p:cNvSpPr>
            <a:spLocks noChangeArrowheads="1"/>
          </p:cNvSpPr>
          <p:nvPr/>
        </p:nvSpPr>
        <p:spPr bwMode="auto">
          <a:xfrm rot="21223707" flipH="1">
            <a:off x="6180979" y="3116332"/>
            <a:ext cx="134839" cy="168136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15" grpId="0" animBg="1"/>
      <p:bldP spid="68674" grpId="0" animBg="1"/>
      <p:bldP spid="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8679939" cy="6019800"/>
          </a:xfrm>
          <a:prstGeom prst="rect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</p:pic>
      <p:sp>
        <p:nvSpPr>
          <p:cNvPr id="5" name="Arc 57"/>
          <p:cNvSpPr>
            <a:spLocks/>
          </p:cNvSpPr>
          <p:nvPr/>
        </p:nvSpPr>
        <p:spPr bwMode="auto">
          <a:xfrm rot="11025286">
            <a:off x="2772902" y="3611180"/>
            <a:ext cx="940284" cy="937978"/>
          </a:xfrm>
          <a:custGeom>
            <a:avLst/>
            <a:gdLst>
              <a:gd name="T0" fmla="*/ 2147483647 w 21600"/>
              <a:gd name="T1" fmla="*/ 0 h 21568"/>
              <a:gd name="T2" fmla="*/ 2147483647 w 21600"/>
              <a:gd name="T3" fmla="*/ 2147483647 h 21568"/>
              <a:gd name="T4" fmla="*/ 0 w 21600"/>
              <a:gd name="T5" fmla="*/ 2147483647 h 21568"/>
              <a:gd name="T6" fmla="*/ 0 60000 65536"/>
              <a:gd name="T7" fmla="*/ 0 60000 65536"/>
              <a:gd name="T8" fmla="*/ 0 60000 65536"/>
              <a:gd name="T9" fmla="*/ 0 w 21600"/>
              <a:gd name="T10" fmla="*/ 0 h 21568"/>
              <a:gd name="T11" fmla="*/ 21600 w 21600"/>
              <a:gd name="T12" fmla="*/ 21568 h 215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68" fill="none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</a:path>
              <a:path w="21600" h="21568" stroke="0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  <a:lnTo>
                  <a:pt x="0" y="21568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Arc 57"/>
          <p:cNvSpPr>
            <a:spLocks/>
          </p:cNvSpPr>
          <p:nvPr/>
        </p:nvSpPr>
        <p:spPr bwMode="auto">
          <a:xfrm rot="6019358">
            <a:off x="3586818" y="3919015"/>
            <a:ext cx="674964" cy="729053"/>
          </a:xfrm>
          <a:custGeom>
            <a:avLst/>
            <a:gdLst>
              <a:gd name="T0" fmla="*/ 2147483647 w 21600"/>
              <a:gd name="T1" fmla="*/ 0 h 21568"/>
              <a:gd name="T2" fmla="*/ 2147483647 w 21600"/>
              <a:gd name="T3" fmla="*/ 2147483647 h 21568"/>
              <a:gd name="T4" fmla="*/ 0 w 21600"/>
              <a:gd name="T5" fmla="*/ 2147483647 h 21568"/>
              <a:gd name="T6" fmla="*/ 0 60000 65536"/>
              <a:gd name="T7" fmla="*/ 0 60000 65536"/>
              <a:gd name="T8" fmla="*/ 0 60000 65536"/>
              <a:gd name="T9" fmla="*/ 0 w 21600"/>
              <a:gd name="T10" fmla="*/ 0 h 21568"/>
              <a:gd name="T11" fmla="*/ 21600 w 21600"/>
              <a:gd name="T12" fmla="*/ 21568 h 215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68" fill="none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</a:path>
              <a:path w="21600" h="21568" stroke="0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  <a:lnTo>
                  <a:pt x="0" y="21568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" name="Arc 57"/>
          <p:cNvSpPr>
            <a:spLocks/>
          </p:cNvSpPr>
          <p:nvPr/>
        </p:nvSpPr>
        <p:spPr bwMode="auto">
          <a:xfrm rot="16517101">
            <a:off x="4369807" y="3667485"/>
            <a:ext cx="404386" cy="421745"/>
          </a:xfrm>
          <a:custGeom>
            <a:avLst/>
            <a:gdLst>
              <a:gd name="T0" fmla="*/ 2147483647 w 21600"/>
              <a:gd name="T1" fmla="*/ 0 h 21568"/>
              <a:gd name="T2" fmla="*/ 2147483647 w 21600"/>
              <a:gd name="T3" fmla="*/ 2147483647 h 21568"/>
              <a:gd name="T4" fmla="*/ 0 w 21600"/>
              <a:gd name="T5" fmla="*/ 2147483647 h 21568"/>
              <a:gd name="T6" fmla="*/ 0 60000 65536"/>
              <a:gd name="T7" fmla="*/ 0 60000 65536"/>
              <a:gd name="T8" fmla="*/ 0 60000 65536"/>
              <a:gd name="T9" fmla="*/ 0 w 21600"/>
              <a:gd name="T10" fmla="*/ 0 h 21568"/>
              <a:gd name="T11" fmla="*/ 21600 w 21600"/>
              <a:gd name="T12" fmla="*/ 21568 h 215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68" fill="none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</a:path>
              <a:path w="21600" h="21568" stroke="0" extrusionOk="0">
                <a:moveTo>
                  <a:pt x="1173" y="-1"/>
                </a:moveTo>
                <a:cubicBezTo>
                  <a:pt x="12629" y="622"/>
                  <a:pt x="21600" y="10094"/>
                  <a:pt x="21600" y="21568"/>
                </a:cubicBezTo>
                <a:lnTo>
                  <a:pt x="0" y="21568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733800" y="762000"/>
            <a:ext cx="3050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KY-Bando-</a:t>
            </a:r>
            <a:r>
              <a:rPr kumimoji="1" lang="en-US" altLang="ja-JP" dirty="0" err="1" smtClean="0"/>
              <a:t>Matumoto</a:t>
            </a:r>
            <a:r>
              <a:rPr kumimoji="1" lang="en-US" altLang="ja-JP" dirty="0" smtClean="0"/>
              <a:t> (1986)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Line 33"/>
          <p:cNvSpPr>
            <a:spLocks noChangeShapeType="1"/>
          </p:cNvSpPr>
          <p:nvPr/>
        </p:nvSpPr>
        <p:spPr bwMode="auto">
          <a:xfrm>
            <a:off x="976313" y="3098800"/>
            <a:ext cx="297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27" name="Arc 35"/>
          <p:cNvSpPr>
            <a:spLocks/>
          </p:cNvSpPr>
          <p:nvPr/>
        </p:nvSpPr>
        <p:spPr bwMode="auto">
          <a:xfrm rot="-9186504">
            <a:off x="1900238" y="1693863"/>
            <a:ext cx="1762125" cy="806450"/>
          </a:xfrm>
          <a:custGeom>
            <a:avLst/>
            <a:gdLst>
              <a:gd name="T0" fmla="*/ 0 w 31808"/>
              <a:gd name="T1" fmla="*/ 2147483647 h 21600"/>
              <a:gd name="T2" fmla="*/ 2147483647 w 31808"/>
              <a:gd name="T3" fmla="*/ 2147483647 h 21600"/>
              <a:gd name="T4" fmla="*/ 2147483647 w 31808"/>
              <a:gd name="T5" fmla="*/ 2147483647 h 21600"/>
              <a:gd name="T6" fmla="*/ 0 60000 65536"/>
              <a:gd name="T7" fmla="*/ 0 60000 65536"/>
              <a:gd name="T8" fmla="*/ 0 60000 65536"/>
              <a:gd name="T9" fmla="*/ 0 w 31808"/>
              <a:gd name="T10" fmla="*/ 0 h 21600"/>
              <a:gd name="T11" fmla="*/ 31808 w 3180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808" h="21600" fill="none" extrusionOk="0">
                <a:moveTo>
                  <a:pt x="0" y="3925"/>
                </a:moveTo>
                <a:cubicBezTo>
                  <a:pt x="3636" y="1370"/>
                  <a:pt x="7972" y="-1"/>
                  <a:pt x="12416" y="-1"/>
                </a:cubicBezTo>
                <a:cubicBezTo>
                  <a:pt x="20656" y="-1"/>
                  <a:pt x="28178" y="4688"/>
                  <a:pt x="31807" y="12086"/>
                </a:cubicBezTo>
              </a:path>
              <a:path w="31808" h="21600" stroke="0" extrusionOk="0">
                <a:moveTo>
                  <a:pt x="0" y="3925"/>
                </a:moveTo>
                <a:cubicBezTo>
                  <a:pt x="3636" y="1370"/>
                  <a:pt x="7972" y="-1"/>
                  <a:pt x="12416" y="-1"/>
                </a:cubicBezTo>
                <a:cubicBezTo>
                  <a:pt x="20656" y="-1"/>
                  <a:pt x="28178" y="4688"/>
                  <a:pt x="31807" y="12086"/>
                </a:cubicBezTo>
                <a:lnTo>
                  <a:pt x="12416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28" name="Line 36"/>
          <p:cNvSpPr>
            <a:spLocks noChangeShapeType="1"/>
          </p:cNvSpPr>
          <p:nvPr/>
        </p:nvSpPr>
        <p:spPr bwMode="auto">
          <a:xfrm>
            <a:off x="3262313" y="2717800"/>
            <a:ext cx="0" cy="457200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29" name="Line 37"/>
          <p:cNvSpPr>
            <a:spLocks noChangeShapeType="1"/>
          </p:cNvSpPr>
          <p:nvPr/>
        </p:nvSpPr>
        <p:spPr bwMode="auto">
          <a:xfrm>
            <a:off x="2222500" y="2176463"/>
            <a:ext cx="0" cy="922337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30" name="Line 4"/>
          <p:cNvSpPr>
            <a:spLocks noChangeShapeType="1"/>
          </p:cNvSpPr>
          <p:nvPr/>
        </p:nvSpPr>
        <p:spPr bwMode="auto">
          <a:xfrm>
            <a:off x="4876800" y="3073400"/>
            <a:ext cx="3276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31" name="Arc 6"/>
          <p:cNvSpPr>
            <a:spLocks/>
          </p:cNvSpPr>
          <p:nvPr/>
        </p:nvSpPr>
        <p:spPr bwMode="auto">
          <a:xfrm rot="10800000">
            <a:off x="5562600" y="1244600"/>
            <a:ext cx="914400" cy="738188"/>
          </a:xfrm>
          <a:custGeom>
            <a:avLst/>
            <a:gdLst>
              <a:gd name="T0" fmla="*/ 2147483647 w 21600"/>
              <a:gd name="T1" fmla="*/ 0 h 17445"/>
              <a:gd name="T2" fmla="*/ 2147483647 w 21600"/>
              <a:gd name="T3" fmla="*/ 2147483647 h 17445"/>
              <a:gd name="T4" fmla="*/ 0 w 21600"/>
              <a:gd name="T5" fmla="*/ 2147483647 h 17445"/>
              <a:gd name="T6" fmla="*/ 0 60000 65536"/>
              <a:gd name="T7" fmla="*/ 0 60000 65536"/>
              <a:gd name="T8" fmla="*/ 0 60000 65536"/>
              <a:gd name="T9" fmla="*/ 0 w 21600"/>
              <a:gd name="T10" fmla="*/ 0 h 17445"/>
              <a:gd name="T11" fmla="*/ 21600 w 21600"/>
              <a:gd name="T12" fmla="*/ 17445 h 174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445" fill="none" extrusionOk="0">
                <a:moveTo>
                  <a:pt x="12737" y="-1"/>
                </a:moveTo>
                <a:cubicBezTo>
                  <a:pt x="18306" y="4066"/>
                  <a:pt x="21600" y="10548"/>
                  <a:pt x="21600" y="17445"/>
                </a:cubicBezTo>
              </a:path>
              <a:path w="21600" h="17445" stroke="0" extrusionOk="0">
                <a:moveTo>
                  <a:pt x="12737" y="-1"/>
                </a:moveTo>
                <a:cubicBezTo>
                  <a:pt x="18306" y="4066"/>
                  <a:pt x="21600" y="10548"/>
                  <a:pt x="21600" y="17445"/>
                </a:cubicBezTo>
                <a:lnTo>
                  <a:pt x="0" y="1744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32" name="Arc 8"/>
          <p:cNvSpPr>
            <a:spLocks/>
          </p:cNvSpPr>
          <p:nvPr/>
        </p:nvSpPr>
        <p:spPr bwMode="auto">
          <a:xfrm>
            <a:off x="7467600" y="2006600"/>
            <a:ext cx="609600" cy="685800"/>
          </a:xfrm>
          <a:custGeom>
            <a:avLst/>
            <a:gdLst>
              <a:gd name="T0" fmla="*/ 0 w 18952"/>
              <a:gd name="T1" fmla="*/ 0 h 21600"/>
              <a:gd name="T2" fmla="*/ 2147483647 w 18952"/>
              <a:gd name="T3" fmla="*/ 2147483647 h 21600"/>
              <a:gd name="T4" fmla="*/ 0 w 18952"/>
              <a:gd name="T5" fmla="*/ 2147483647 h 21600"/>
              <a:gd name="T6" fmla="*/ 0 60000 65536"/>
              <a:gd name="T7" fmla="*/ 0 60000 65536"/>
              <a:gd name="T8" fmla="*/ 0 60000 65536"/>
              <a:gd name="T9" fmla="*/ 0 w 18952"/>
              <a:gd name="T10" fmla="*/ 0 h 21600"/>
              <a:gd name="T11" fmla="*/ 18952 w 1895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952" h="21600" fill="none" extrusionOk="0">
                <a:moveTo>
                  <a:pt x="0" y="-1"/>
                </a:moveTo>
                <a:cubicBezTo>
                  <a:pt x="7896" y="-1"/>
                  <a:pt x="15163" y="4309"/>
                  <a:pt x="18952" y="11237"/>
                </a:cubicBezTo>
              </a:path>
              <a:path w="18952" h="21600" stroke="0" extrusionOk="0">
                <a:moveTo>
                  <a:pt x="0" y="-1"/>
                </a:moveTo>
                <a:cubicBezTo>
                  <a:pt x="7896" y="-1"/>
                  <a:pt x="15163" y="4309"/>
                  <a:pt x="18952" y="11237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33" name="Line 9"/>
          <p:cNvSpPr>
            <a:spLocks noChangeShapeType="1"/>
          </p:cNvSpPr>
          <p:nvPr/>
        </p:nvSpPr>
        <p:spPr bwMode="auto">
          <a:xfrm>
            <a:off x="5943600" y="1701800"/>
            <a:ext cx="0" cy="13716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>
            <a:off x="7543800" y="1701800"/>
            <a:ext cx="0" cy="13716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35" name="Line 14"/>
          <p:cNvSpPr>
            <a:spLocks noChangeShapeType="1"/>
          </p:cNvSpPr>
          <p:nvPr/>
        </p:nvSpPr>
        <p:spPr bwMode="auto">
          <a:xfrm>
            <a:off x="5562600" y="2006600"/>
            <a:ext cx="1981200" cy="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36" name="Line 19"/>
          <p:cNvSpPr>
            <a:spLocks noChangeShapeType="1"/>
          </p:cNvSpPr>
          <p:nvPr/>
        </p:nvSpPr>
        <p:spPr bwMode="auto">
          <a:xfrm>
            <a:off x="5943600" y="2006600"/>
            <a:ext cx="1600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6637" name="Picture 36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953000" y="1930400"/>
            <a:ext cx="4476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8" name="Line 5"/>
          <p:cNvSpPr>
            <a:spLocks noChangeShapeType="1"/>
          </p:cNvSpPr>
          <p:nvPr/>
        </p:nvSpPr>
        <p:spPr bwMode="auto">
          <a:xfrm flipH="1" flipV="1">
            <a:off x="5448300" y="482600"/>
            <a:ext cx="76200" cy="3276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39" name="テキスト ボックス 64"/>
          <p:cNvSpPr txBox="1">
            <a:spLocks noChangeArrowheads="1"/>
          </p:cNvSpPr>
          <p:nvPr/>
        </p:nvSpPr>
        <p:spPr bwMode="auto">
          <a:xfrm>
            <a:off x="2087563" y="4194175"/>
            <a:ext cx="895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400"/>
              <a:t>QCD</a:t>
            </a:r>
            <a:endParaRPr lang="ja-JP" altLang="en-US" sz="2400"/>
          </a:p>
        </p:txBody>
      </p:sp>
      <p:sp>
        <p:nvSpPr>
          <p:cNvPr id="26640" name="テキスト ボックス 66"/>
          <p:cNvSpPr txBox="1">
            <a:spLocks noChangeArrowheads="1"/>
          </p:cNvSpPr>
          <p:nvPr/>
        </p:nvSpPr>
        <p:spPr bwMode="auto">
          <a:xfrm>
            <a:off x="5400675" y="4194175"/>
            <a:ext cx="33956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400"/>
              <a:t>Walking/Conformal TC</a:t>
            </a:r>
            <a:endParaRPr lang="ja-JP" altLang="en-US" sz="2400"/>
          </a:p>
        </p:txBody>
      </p:sp>
      <p:pic>
        <p:nvPicPr>
          <p:cNvPr id="26641" name="Picture 36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33475" y="2006600"/>
            <a:ext cx="4476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2" name="Line 14"/>
          <p:cNvSpPr>
            <a:spLocks noChangeShapeType="1"/>
          </p:cNvSpPr>
          <p:nvPr/>
        </p:nvSpPr>
        <p:spPr bwMode="auto">
          <a:xfrm>
            <a:off x="1811338" y="2176463"/>
            <a:ext cx="392112" cy="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6643" name="図 31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5625" y="520700"/>
            <a:ext cx="863600" cy="482600"/>
          </a:xfrm>
          <a:prstGeom prst="rect">
            <a:avLst/>
          </a:prstGeom>
          <a:solidFill>
            <a:srgbClr val="749805"/>
          </a:solidFill>
          <a:ln w="9525">
            <a:noFill/>
            <a:miter lim="800000"/>
            <a:headEnd/>
            <a:tailEnd/>
          </a:ln>
        </p:spPr>
      </p:pic>
      <p:pic>
        <p:nvPicPr>
          <p:cNvPr id="26644" name="図 32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45000" y="482600"/>
            <a:ext cx="863600" cy="482600"/>
          </a:xfrm>
          <a:prstGeom prst="rect">
            <a:avLst/>
          </a:prstGeom>
          <a:solidFill>
            <a:srgbClr val="749805"/>
          </a:solidFill>
          <a:ln w="9525">
            <a:noFill/>
            <a:miter lim="800000"/>
            <a:headEnd/>
            <a:tailEnd/>
          </a:ln>
        </p:spPr>
      </p:pic>
      <p:pic>
        <p:nvPicPr>
          <p:cNvPr id="26645" name="図 33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14600" y="2057400"/>
            <a:ext cx="1143000" cy="362857"/>
          </a:xfrm>
          <a:prstGeom prst="rect">
            <a:avLst/>
          </a:prstGeom>
          <a:solidFill>
            <a:srgbClr val="749805"/>
          </a:solidFill>
          <a:ln w="9525">
            <a:noFill/>
            <a:miter lim="800000"/>
            <a:headEnd/>
            <a:tailEnd/>
          </a:ln>
        </p:spPr>
      </p:pic>
      <p:pic>
        <p:nvPicPr>
          <p:cNvPr id="26646" name="図 35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48400" y="1524000"/>
            <a:ext cx="1143000" cy="365760"/>
          </a:xfrm>
          <a:prstGeom prst="rect">
            <a:avLst/>
          </a:prstGeom>
          <a:solidFill>
            <a:srgbClr val="749805"/>
          </a:solidFill>
          <a:ln w="9525">
            <a:noFill/>
            <a:miter lim="800000"/>
            <a:headEnd/>
            <a:tailEnd/>
          </a:ln>
        </p:spPr>
      </p:pic>
      <p:pic>
        <p:nvPicPr>
          <p:cNvPr id="26647" name="図 36" descr="latex-image-1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08175" y="3276600"/>
            <a:ext cx="627063" cy="325438"/>
          </a:xfrm>
          <a:prstGeom prst="rect">
            <a:avLst/>
          </a:prstGeom>
          <a:solidFill>
            <a:srgbClr val="749805"/>
          </a:solidFill>
          <a:ln w="9525">
            <a:noFill/>
            <a:miter lim="800000"/>
            <a:headEnd/>
            <a:tailEnd/>
          </a:ln>
        </p:spPr>
      </p:pic>
      <p:pic>
        <p:nvPicPr>
          <p:cNvPr id="26648" name="図 37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32113" y="3276600"/>
            <a:ext cx="635000" cy="303213"/>
          </a:xfrm>
          <a:prstGeom prst="rect">
            <a:avLst/>
          </a:prstGeom>
          <a:solidFill>
            <a:srgbClr val="749805"/>
          </a:solidFill>
          <a:ln w="9525">
            <a:noFill/>
            <a:miter lim="800000"/>
            <a:headEnd/>
            <a:tailEnd/>
          </a:ln>
        </p:spPr>
      </p:pic>
      <p:sp>
        <p:nvSpPr>
          <p:cNvPr id="26649" name="Line 5"/>
          <p:cNvSpPr>
            <a:spLocks noChangeShapeType="1"/>
          </p:cNvSpPr>
          <p:nvPr/>
        </p:nvSpPr>
        <p:spPr bwMode="auto">
          <a:xfrm flipH="1" flipV="1">
            <a:off x="1735138" y="614363"/>
            <a:ext cx="76200" cy="3276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6650" name="図 40" descr="latex-image-1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258175" y="2913063"/>
            <a:ext cx="5857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1" name="図 41" descr="latex-image-1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948113" y="2913063"/>
            <a:ext cx="5857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2" name="図 42" descr="latex-image-1.pd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443788" y="3276600"/>
            <a:ext cx="633412" cy="303213"/>
          </a:xfrm>
          <a:prstGeom prst="rect">
            <a:avLst/>
          </a:prstGeom>
          <a:solidFill>
            <a:srgbClr val="749805"/>
          </a:solidFill>
          <a:ln w="9525">
            <a:noFill/>
            <a:miter lim="800000"/>
            <a:headEnd/>
            <a:tailEnd/>
          </a:ln>
        </p:spPr>
      </p:pic>
      <p:pic>
        <p:nvPicPr>
          <p:cNvPr id="26653" name="図 43" descr="latex-image-1.pdf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849938" y="3282950"/>
            <a:ext cx="627062" cy="325438"/>
          </a:xfrm>
          <a:prstGeom prst="rect">
            <a:avLst/>
          </a:prstGeom>
          <a:solidFill>
            <a:srgbClr val="749805"/>
          </a:solidFill>
          <a:ln w="9525">
            <a:noFill/>
            <a:miter lim="800000"/>
            <a:headEnd/>
            <a:tailEnd/>
          </a:ln>
        </p:spPr>
      </p:pic>
      <p:pic>
        <p:nvPicPr>
          <p:cNvPr id="33" name="図 3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304800" y="5943600"/>
            <a:ext cx="2362200" cy="772081"/>
          </a:xfrm>
          <a:prstGeom prst="rect">
            <a:avLst/>
          </a:prstGeom>
        </p:spPr>
      </p:pic>
      <p:pic>
        <p:nvPicPr>
          <p:cNvPr id="34" name="図 3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2819400" y="5181600"/>
            <a:ext cx="4944533" cy="762000"/>
          </a:xfrm>
          <a:prstGeom prst="rect">
            <a:avLst/>
          </a:prstGeom>
        </p:spPr>
      </p:pic>
      <p:pic>
        <p:nvPicPr>
          <p:cNvPr id="38" name="図 3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5791200" y="6019800"/>
            <a:ext cx="1117600" cy="546100"/>
          </a:xfrm>
          <a:prstGeom prst="rect">
            <a:avLst/>
          </a:prstGeom>
        </p:spPr>
      </p:pic>
      <p:pic>
        <p:nvPicPr>
          <p:cNvPr id="36" name="図 3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0"/>
              <a:stretch>
                <a:fillRect/>
              </a:stretch>
            </p:blipFill>
          </mc:Choice>
          <mc:Fallback>
            <p:blipFill>
              <a:blip r:embed="rId21"/>
              <a:stretch>
                <a:fillRect/>
              </a:stretch>
            </p:blipFill>
          </mc:Fallback>
        </mc:AlternateContent>
        <p:spPr>
          <a:xfrm>
            <a:off x="3352800" y="4572000"/>
            <a:ext cx="1968500" cy="431800"/>
          </a:xfrm>
          <a:prstGeom prst="rect">
            <a:avLst/>
          </a:prstGeom>
          <a:solidFill>
            <a:srgbClr val="749805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762000" y="228600"/>
            <a:ext cx="7696200" cy="1066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ja-JP" b="1">
                <a:solidFill>
                  <a:schemeClr val="tx1"/>
                </a:solidFill>
              </a:rPr>
              <a:t>Conformal Phase Transition</a:t>
            </a:r>
          </a:p>
        </p:txBody>
      </p:sp>
      <p:pic>
        <p:nvPicPr>
          <p:cNvPr id="4096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362200"/>
            <a:ext cx="5638800" cy="2786063"/>
          </a:xfrm>
          <a:solidFill>
            <a:schemeClr val="accent2"/>
          </a:solidFill>
          <a:ln w="38100">
            <a:solidFill>
              <a:schemeClr val="accent2"/>
            </a:solidFill>
          </a:ln>
        </p:spPr>
      </p:pic>
      <p:sp>
        <p:nvSpPr>
          <p:cNvPr id="40965" name="Text Box 38"/>
          <p:cNvSpPr txBox="1">
            <a:spLocks noChangeArrowheads="1"/>
          </p:cNvSpPr>
          <p:nvPr/>
        </p:nvSpPr>
        <p:spPr bwMode="auto">
          <a:xfrm>
            <a:off x="5997575" y="3429000"/>
            <a:ext cx="314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>
                <a:solidFill>
                  <a:srgbClr val="FF3300"/>
                </a:solidFill>
              </a:rPr>
              <a:t>Essential singularity</a:t>
            </a:r>
          </a:p>
        </p:txBody>
      </p:sp>
      <p:sp>
        <p:nvSpPr>
          <p:cNvPr id="40966" name="Text Box 39"/>
          <p:cNvSpPr txBox="1">
            <a:spLocks noChangeArrowheads="1"/>
          </p:cNvSpPr>
          <p:nvPr/>
        </p:nvSpPr>
        <p:spPr bwMode="auto">
          <a:xfrm>
            <a:off x="2514600" y="1752600"/>
            <a:ext cx="273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/>
              <a:t>Miransky Scaling</a:t>
            </a:r>
            <a:r>
              <a:rPr lang="en-US" altLang="ja-JP"/>
              <a:t> </a:t>
            </a:r>
          </a:p>
        </p:txBody>
      </p:sp>
      <p:sp>
        <p:nvSpPr>
          <p:cNvPr id="40967" name="Text Box 40"/>
          <p:cNvSpPr txBox="1">
            <a:spLocks noChangeArrowheads="1"/>
          </p:cNvSpPr>
          <p:nvPr/>
        </p:nvSpPr>
        <p:spPr bwMode="auto">
          <a:xfrm>
            <a:off x="5791200" y="1524000"/>
            <a:ext cx="241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9900"/>
                </a:solidFill>
              </a:rPr>
              <a:t>Miransky-K.Y. (1997)</a:t>
            </a:r>
          </a:p>
        </p:txBody>
      </p:sp>
      <p:pic>
        <p:nvPicPr>
          <p:cNvPr id="40968" name="図 9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5562600"/>
            <a:ext cx="46482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1663" y="4572000"/>
            <a:ext cx="4384675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7"/>
          <p:cNvSpPr txBox="1">
            <a:spLocks noChangeArrowheads="1"/>
          </p:cNvSpPr>
          <p:nvPr/>
        </p:nvSpPr>
        <p:spPr bwMode="auto">
          <a:xfrm>
            <a:off x="304800" y="228600"/>
            <a:ext cx="23733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3200"/>
              <a:t>・</a:t>
            </a:r>
            <a:r>
              <a:rPr lang="en-US" altLang="ja-JP" sz="3200"/>
              <a:t>usual QCD</a:t>
            </a:r>
          </a:p>
        </p:txBody>
      </p:sp>
      <p:sp>
        <p:nvSpPr>
          <p:cNvPr id="44035" name="Text Box 9"/>
          <p:cNvSpPr txBox="1">
            <a:spLocks noChangeArrowheads="1"/>
          </p:cNvSpPr>
          <p:nvPr/>
        </p:nvSpPr>
        <p:spPr bwMode="auto">
          <a:xfrm>
            <a:off x="304800" y="2133600"/>
            <a:ext cx="39957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3200"/>
              <a:t>・</a:t>
            </a:r>
            <a:r>
              <a:rPr lang="en-US" altLang="ja-JP" sz="3200"/>
              <a:t>Gross-Neveu Model</a:t>
            </a:r>
          </a:p>
        </p:txBody>
      </p:sp>
      <p:pic>
        <p:nvPicPr>
          <p:cNvPr id="44036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1219200" y="5334000"/>
            <a:ext cx="12954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 Box 11"/>
          <p:cNvSpPr txBox="1">
            <a:spLocks noChangeArrowheads="1"/>
          </p:cNvSpPr>
          <p:nvPr/>
        </p:nvSpPr>
        <p:spPr bwMode="auto">
          <a:xfrm>
            <a:off x="3200400" y="5257800"/>
            <a:ext cx="5145088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/>
              <a:t>: </a:t>
            </a:r>
            <a:r>
              <a:rPr lang="en-US" altLang="ja-JP" sz="3200">
                <a:solidFill>
                  <a:srgbClr val="CC0000"/>
                </a:solidFill>
              </a:rPr>
              <a:t>Repulsive</a:t>
            </a:r>
            <a:r>
              <a:rPr lang="en-US" altLang="ja-JP" sz="3200"/>
              <a:t> four-fermion int.</a:t>
            </a:r>
          </a:p>
          <a:p>
            <a:r>
              <a:rPr lang="en-US" altLang="ja-JP" sz="3200"/>
              <a:t> (</a:t>
            </a:r>
            <a:r>
              <a:rPr lang="en-US" altLang="ja-JP" sz="3200">
                <a:solidFill>
                  <a:srgbClr val="CC0000"/>
                </a:solidFill>
              </a:rPr>
              <a:t>no bound states)</a:t>
            </a:r>
          </a:p>
          <a:p>
            <a:r>
              <a:rPr lang="en-US" altLang="ja-JP" sz="3200"/>
              <a:t> </a:t>
            </a:r>
            <a:r>
              <a:rPr lang="en-US" altLang="ja-JP" sz="3200">
                <a:solidFill>
                  <a:srgbClr val="FF3300"/>
                </a:solidFill>
              </a:rPr>
              <a:t>conformal</a:t>
            </a:r>
          </a:p>
        </p:txBody>
      </p:sp>
      <p:pic>
        <p:nvPicPr>
          <p:cNvPr id="44038" name="Picture 13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1143000" y="3200400"/>
            <a:ext cx="12954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9" name="Text Box 14"/>
          <p:cNvSpPr txBox="1">
            <a:spLocks noChangeArrowheads="1"/>
          </p:cNvSpPr>
          <p:nvPr/>
        </p:nvSpPr>
        <p:spPr bwMode="auto">
          <a:xfrm>
            <a:off x="1066800" y="3886200"/>
            <a:ext cx="58213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/>
              <a:t>: scalar bound state (``Dilaton’’)</a:t>
            </a:r>
          </a:p>
          <a:p>
            <a:r>
              <a:rPr lang="en-US" altLang="ja-JP" sz="3200"/>
              <a:t>  would-be NG boson </a:t>
            </a:r>
            <a:r>
              <a:rPr lang="en-US" altLang="ja-JP"/>
              <a:t> </a:t>
            </a:r>
          </a:p>
        </p:txBody>
      </p:sp>
      <p:sp>
        <p:nvSpPr>
          <p:cNvPr id="44040" name="Text Box 18"/>
          <p:cNvSpPr txBox="1">
            <a:spLocks noChangeArrowheads="1"/>
          </p:cNvSpPr>
          <p:nvPr/>
        </p:nvSpPr>
        <p:spPr bwMode="auto">
          <a:xfrm>
            <a:off x="3048000" y="1524000"/>
            <a:ext cx="5438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/>
              <a:t>No bound states (unphysical)</a:t>
            </a:r>
          </a:p>
        </p:txBody>
      </p:sp>
      <p:pic>
        <p:nvPicPr>
          <p:cNvPr id="44041" name="Picture 2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6858000" y="4495800"/>
            <a:ext cx="1568450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2" name="Picture 25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1143000" y="1676400"/>
            <a:ext cx="974725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3" name="Picture 41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1066800" y="914400"/>
            <a:ext cx="976313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4" name="Line 43"/>
          <p:cNvSpPr>
            <a:spLocks noChangeShapeType="1"/>
          </p:cNvSpPr>
          <p:nvPr/>
        </p:nvSpPr>
        <p:spPr bwMode="auto">
          <a:xfrm>
            <a:off x="5638800" y="1295400"/>
            <a:ext cx="1828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4045" name="Line 44"/>
          <p:cNvSpPr>
            <a:spLocks noChangeShapeType="1"/>
          </p:cNvSpPr>
          <p:nvPr/>
        </p:nvSpPr>
        <p:spPr bwMode="auto">
          <a:xfrm>
            <a:off x="6400800" y="3733800"/>
            <a:ext cx="1828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4046" name="Picture 46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3619500" y="457200"/>
            <a:ext cx="36830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7" name="Picture 47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3352800" y="2819400"/>
            <a:ext cx="48260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8" name="Text Box 48"/>
          <p:cNvSpPr txBox="1">
            <a:spLocks noChangeArrowheads="1"/>
          </p:cNvSpPr>
          <p:nvPr/>
        </p:nvSpPr>
        <p:spPr bwMode="auto">
          <a:xfrm>
            <a:off x="5241925" y="2246313"/>
            <a:ext cx="272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3300"/>
                </a:solidFill>
              </a:rPr>
              <a:t>Conformal sym. breaking</a:t>
            </a:r>
          </a:p>
        </p:txBody>
      </p:sp>
      <p:sp>
        <p:nvSpPr>
          <p:cNvPr id="44049" name="Line 50"/>
          <p:cNvSpPr>
            <a:spLocks noChangeShapeType="1"/>
          </p:cNvSpPr>
          <p:nvPr/>
        </p:nvSpPr>
        <p:spPr bwMode="auto">
          <a:xfrm flipH="1">
            <a:off x="3962400" y="2438400"/>
            <a:ext cx="1295400" cy="762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4050" name="Line 51"/>
          <p:cNvSpPr>
            <a:spLocks noChangeShapeType="1"/>
          </p:cNvSpPr>
          <p:nvPr/>
        </p:nvSpPr>
        <p:spPr bwMode="auto">
          <a:xfrm>
            <a:off x="5410200" y="2590800"/>
            <a:ext cx="381000" cy="457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4051" name="Picture 55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7010400" y="4038600"/>
            <a:ext cx="1603375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762000" y="0"/>
            <a:ext cx="7086600" cy="685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822325" y="192088"/>
            <a:ext cx="6584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/>
              <a:t>D (2&lt;D&lt;4) –dimensional Gross-Neveu Model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8200" y="3048000"/>
            <a:ext cx="78486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Line 5"/>
          <p:cNvSpPr>
            <a:spLocks noChangeShapeType="1"/>
          </p:cNvSpPr>
          <p:nvPr/>
        </p:nvSpPr>
        <p:spPr bwMode="auto">
          <a:xfrm flipV="1">
            <a:off x="1828800" y="9144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>
            <a:off x="1066800" y="2057400"/>
            <a:ext cx="2819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63" name="Arc 7"/>
          <p:cNvSpPr>
            <a:spLocks/>
          </p:cNvSpPr>
          <p:nvPr/>
        </p:nvSpPr>
        <p:spPr bwMode="auto">
          <a:xfrm rot="-2464446">
            <a:off x="1981200" y="1600200"/>
            <a:ext cx="1487488" cy="1779588"/>
          </a:xfrm>
          <a:custGeom>
            <a:avLst/>
            <a:gdLst>
              <a:gd name="T0" fmla="*/ 0 w 29806"/>
              <a:gd name="T1" fmla="*/ 6310657 h 28504"/>
              <a:gd name="T2" fmla="*/ 71412250 w 29806"/>
              <a:gd name="T3" fmla="*/ 111104878 h 28504"/>
              <a:gd name="T4" fmla="*/ 20437664 w 29806"/>
              <a:gd name="T5" fmla="*/ 84193979 h 28504"/>
              <a:gd name="T6" fmla="*/ 0 60000 65536"/>
              <a:gd name="T7" fmla="*/ 0 60000 65536"/>
              <a:gd name="T8" fmla="*/ 0 60000 65536"/>
              <a:gd name="T9" fmla="*/ 0 w 29806"/>
              <a:gd name="T10" fmla="*/ 0 h 28504"/>
              <a:gd name="T11" fmla="*/ 29806 w 29806"/>
              <a:gd name="T12" fmla="*/ 28504 h 285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806" h="28504" fill="none" extrusionOk="0">
                <a:moveTo>
                  <a:pt x="0" y="1619"/>
                </a:moveTo>
                <a:cubicBezTo>
                  <a:pt x="2603" y="550"/>
                  <a:pt x="5391" y="-1"/>
                  <a:pt x="8206" y="-1"/>
                </a:cubicBezTo>
                <a:cubicBezTo>
                  <a:pt x="20135" y="0"/>
                  <a:pt x="29806" y="9670"/>
                  <a:pt x="29806" y="21600"/>
                </a:cubicBezTo>
                <a:cubicBezTo>
                  <a:pt x="29806" y="23947"/>
                  <a:pt x="29423" y="26279"/>
                  <a:pt x="28672" y="28503"/>
                </a:cubicBezTo>
              </a:path>
              <a:path w="29806" h="28504" stroke="0" extrusionOk="0">
                <a:moveTo>
                  <a:pt x="0" y="1619"/>
                </a:moveTo>
                <a:cubicBezTo>
                  <a:pt x="2603" y="550"/>
                  <a:pt x="5391" y="-1"/>
                  <a:pt x="8206" y="-1"/>
                </a:cubicBezTo>
                <a:cubicBezTo>
                  <a:pt x="20135" y="0"/>
                  <a:pt x="29806" y="9670"/>
                  <a:pt x="29806" y="21600"/>
                </a:cubicBezTo>
                <a:cubicBezTo>
                  <a:pt x="29806" y="23947"/>
                  <a:pt x="29423" y="26279"/>
                  <a:pt x="28672" y="28503"/>
                </a:cubicBezTo>
                <a:lnTo>
                  <a:pt x="8206" y="21600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5064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762000" y="914400"/>
            <a:ext cx="8382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5546725" y="722313"/>
            <a:ext cx="288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9900"/>
                </a:solidFill>
              </a:rPr>
              <a:t>Y. Kikukawa - K.Y. (1990)</a:t>
            </a:r>
          </a:p>
        </p:txBody>
      </p:sp>
      <p:pic>
        <p:nvPicPr>
          <p:cNvPr id="45066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2971800" y="2209800"/>
            <a:ext cx="3810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7" name="Line 11"/>
          <p:cNvSpPr>
            <a:spLocks noChangeShapeType="1"/>
          </p:cNvSpPr>
          <p:nvPr/>
        </p:nvSpPr>
        <p:spPr bwMode="auto">
          <a:xfrm>
            <a:off x="609600" y="5715000"/>
            <a:ext cx="2819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68" name="Line 12"/>
          <p:cNvSpPr>
            <a:spLocks noChangeShapeType="1"/>
          </p:cNvSpPr>
          <p:nvPr/>
        </p:nvSpPr>
        <p:spPr bwMode="auto">
          <a:xfrm flipV="1">
            <a:off x="1828800" y="46482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69" name="Arc 13"/>
          <p:cNvSpPr>
            <a:spLocks/>
          </p:cNvSpPr>
          <p:nvPr/>
        </p:nvSpPr>
        <p:spPr bwMode="auto">
          <a:xfrm rot="-2464446">
            <a:off x="990600" y="5562600"/>
            <a:ext cx="1608138" cy="1458913"/>
          </a:xfrm>
          <a:custGeom>
            <a:avLst/>
            <a:gdLst>
              <a:gd name="T0" fmla="*/ 0 w 30512"/>
              <a:gd name="T1" fmla="*/ 6007818 h 26108"/>
              <a:gd name="T2" fmla="*/ 83434808 w 30512"/>
              <a:gd name="T3" fmla="*/ 81523944 h 26108"/>
              <a:gd name="T4" fmla="*/ 24756007 w 30512"/>
              <a:gd name="T5" fmla="*/ 67447401 h 26108"/>
              <a:gd name="T6" fmla="*/ 0 60000 65536"/>
              <a:gd name="T7" fmla="*/ 0 60000 65536"/>
              <a:gd name="T8" fmla="*/ 0 60000 65536"/>
              <a:gd name="T9" fmla="*/ 0 w 30512"/>
              <a:gd name="T10" fmla="*/ 0 h 26108"/>
              <a:gd name="T11" fmla="*/ 30512 w 30512"/>
              <a:gd name="T12" fmla="*/ 26108 h 261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512" h="26108" fill="none" extrusionOk="0">
                <a:moveTo>
                  <a:pt x="0" y="1924"/>
                </a:moveTo>
                <a:cubicBezTo>
                  <a:pt x="2799" y="656"/>
                  <a:pt x="5838" y="-1"/>
                  <a:pt x="8912" y="-1"/>
                </a:cubicBezTo>
                <a:cubicBezTo>
                  <a:pt x="20841" y="0"/>
                  <a:pt x="30512" y="9670"/>
                  <a:pt x="30512" y="21600"/>
                </a:cubicBezTo>
                <a:cubicBezTo>
                  <a:pt x="30512" y="23115"/>
                  <a:pt x="30352" y="24626"/>
                  <a:pt x="30036" y="26108"/>
                </a:cubicBezTo>
              </a:path>
              <a:path w="30512" h="26108" stroke="0" extrusionOk="0">
                <a:moveTo>
                  <a:pt x="0" y="1924"/>
                </a:moveTo>
                <a:cubicBezTo>
                  <a:pt x="2799" y="656"/>
                  <a:pt x="5838" y="-1"/>
                  <a:pt x="8912" y="-1"/>
                </a:cubicBezTo>
                <a:cubicBezTo>
                  <a:pt x="20841" y="0"/>
                  <a:pt x="30512" y="9670"/>
                  <a:pt x="30512" y="21600"/>
                </a:cubicBezTo>
                <a:cubicBezTo>
                  <a:pt x="30512" y="23115"/>
                  <a:pt x="30352" y="24626"/>
                  <a:pt x="30036" y="26108"/>
                </a:cubicBezTo>
                <a:lnTo>
                  <a:pt x="8912" y="21600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5070" name="Picture 1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2286000" y="4038600"/>
            <a:ext cx="2117725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1" name="Line 15"/>
          <p:cNvSpPr>
            <a:spLocks noChangeShapeType="1"/>
          </p:cNvSpPr>
          <p:nvPr/>
        </p:nvSpPr>
        <p:spPr bwMode="auto">
          <a:xfrm>
            <a:off x="5334000" y="2667000"/>
            <a:ext cx="2362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72" name="Line 16"/>
          <p:cNvSpPr>
            <a:spLocks noChangeShapeType="1"/>
          </p:cNvSpPr>
          <p:nvPr/>
        </p:nvSpPr>
        <p:spPr bwMode="auto">
          <a:xfrm flipV="1">
            <a:off x="5791200" y="13716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5073" name="Picture 1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4876800" y="1106488"/>
            <a:ext cx="609600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4" name="Line 18"/>
          <p:cNvSpPr>
            <a:spLocks noChangeShapeType="1"/>
          </p:cNvSpPr>
          <p:nvPr/>
        </p:nvSpPr>
        <p:spPr bwMode="auto">
          <a:xfrm flipV="1">
            <a:off x="5562600" y="1676400"/>
            <a:ext cx="1066800" cy="1295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>
            <a:off x="5715000" y="190500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5076" name="Picture 20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4800600" y="1828800"/>
            <a:ext cx="762000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7" name="Line 21"/>
          <p:cNvSpPr>
            <a:spLocks noChangeShapeType="1"/>
          </p:cNvSpPr>
          <p:nvPr/>
        </p:nvSpPr>
        <p:spPr bwMode="auto">
          <a:xfrm>
            <a:off x="6477000" y="19050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5078" name="Picture 22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6248400" y="2819400"/>
            <a:ext cx="3810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9" name="Oval 23"/>
          <p:cNvSpPr>
            <a:spLocks noChangeArrowheads="1"/>
          </p:cNvSpPr>
          <p:nvPr/>
        </p:nvSpPr>
        <p:spPr bwMode="auto">
          <a:xfrm>
            <a:off x="1752600" y="19812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80" name="Oval 24"/>
          <p:cNvSpPr>
            <a:spLocks noChangeArrowheads="1"/>
          </p:cNvSpPr>
          <p:nvPr/>
        </p:nvSpPr>
        <p:spPr bwMode="auto">
          <a:xfrm>
            <a:off x="3124200" y="19812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81" name="Oval 25"/>
          <p:cNvSpPr>
            <a:spLocks noChangeArrowheads="1"/>
          </p:cNvSpPr>
          <p:nvPr/>
        </p:nvSpPr>
        <p:spPr bwMode="auto">
          <a:xfrm>
            <a:off x="1752600" y="5638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82" name="Oval 26"/>
          <p:cNvSpPr>
            <a:spLocks noChangeArrowheads="1"/>
          </p:cNvSpPr>
          <p:nvPr/>
        </p:nvSpPr>
        <p:spPr bwMode="auto">
          <a:xfrm>
            <a:off x="6400800" y="1828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83" name="Oval 27"/>
          <p:cNvSpPr>
            <a:spLocks noChangeArrowheads="1"/>
          </p:cNvSpPr>
          <p:nvPr/>
        </p:nvSpPr>
        <p:spPr bwMode="auto">
          <a:xfrm>
            <a:off x="5715000" y="2590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84" name="Text Box 28"/>
          <p:cNvSpPr txBox="1">
            <a:spLocks noChangeArrowheads="1"/>
          </p:cNvSpPr>
          <p:nvPr/>
        </p:nvSpPr>
        <p:spPr bwMode="auto">
          <a:xfrm>
            <a:off x="1981200" y="5257800"/>
            <a:ext cx="86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UV=IR</a:t>
            </a:r>
          </a:p>
        </p:txBody>
      </p:sp>
      <p:sp>
        <p:nvSpPr>
          <p:cNvPr id="45085" name="AutoShape 29"/>
          <p:cNvSpPr>
            <a:spLocks noChangeArrowheads="1"/>
          </p:cNvSpPr>
          <p:nvPr/>
        </p:nvSpPr>
        <p:spPr bwMode="auto">
          <a:xfrm>
            <a:off x="1219200" y="2743200"/>
            <a:ext cx="485775" cy="1828800"/>
          </a:xfrm>
          <a:prstGeom prst="downArrow">
            <a:avLst>
              <a:gd name="adj1" fmla="val 50000"/>
              <a:gd name="adj2" fmla="val 9411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86" name="Line 30"/>
          <p:cNvSpPr>
            <a:spLocks noChangeShapeType="1"/>
          </p:cNvSpPr>
          <p:nvPr/>
        </p:nvSpPr>
        <p:spPr bwMode="auto">
          <a:xfrm>
            <a:off x="685800" y="5638800"/>
            <a:ext cx="10668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87" name="Text Box 31"/>
          <p:cNvSpPr txBox="1">
            <a:spLocks noChangeArrowheads="1"/>
          </p:cNvSpPr>
          <p:nvPr/>
        </p:nvSpPr>
        <p:spPr bwMode="auto">
          <a:xfrm>
            <a:off x="381000" y="5181600"/>
            <a:ext cx="119697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CC0000"/>
                </a:solidFill>
              </a:rPr>
              <a:t>repulsive</a:t>
            </a:r>
          </a:p>
        </p:txBody>
      </p:sp>
      <p:sp>
        <p:nvSpPr>
          <p:cNvPr id="45088" name="Text Box 32"/>
          <p:cNvSpPr txBox="1">
            <a:spLocks noChangeArrowheads="1"/>
          </p:cNvSpPr>
          <p:nvPr/>
        </p:nvSpPr>
        <p:spPr bwMode="auto">
          <a:xfrm>
            <a:off x="457200" y="1600200"/>
            <a:ext cx="119697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CC0000"/>
                </a:solidFill>
              </a:rPr>
              <a:t>repulsive</a:t>
            </a:r>
          </a:p>
        </p:txBody>
      </p:sp>
      <p:sp>
        <p:nvSpPr>
          <p:cNvPr id="45089" name="Text Box 33"/>
          <p:cNvSpPr txBox="1">
            <a:spLocks noChangeArrowheads="1"/>
          </p:cNvSpPr>
          <p:nvPr/>
        </p:nvSpPr>
        <p:spPr bwMode="auto">
          <a:xfrm>
            <a:off x="0" y="2286000"/>
            <a:ext cx="197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CC0000"/>
                </a:solidFill>
              </a:rPr>
              <a:t>No bound states</a:t>
            </a: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228600" y="6216650"/>
            <a:ext cx="142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Infrared free</a:t>
            </a:r>
          </a:p>
          <a:p>
            <a:r>
              <a:rPr lang="en-US" altLang="ja-JP" dirty="0"/>
              <a:t>conformal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213360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 smtClean="0"/>
              <a:t>Asymptotic free</a:t>
            </a:r>
          </a:p>
          <a:p>
            <a:r>
              <a:rPr lang="en-US" altLang="ja-JP" dirty="0" smtClean="0"/>
              <a:t>Broken conformal</a:t>
            </a:r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>
            <a:spLocks noChangeArrowheads="1"/>
          </p:cNvSpPr>
          <p:nvPr/>
        </p:nvSpPr>
        <p:spPr bwMode="auto">
          <a:xfrm>
            <a:off x="762000" y="381000"/>
            <a:ext cx="754380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1143000" y="533400"/>
            <a:ext cx="61166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/>
              <a:t>Gauged NJL Model as a W/C TC</a:t>
            </a:r>
          </a:p>
        </p:txBody>
      </p:sp>
      <p:pic>
        <p:nvPicPr>
          <p:cNvPr id="48132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1676400"/>
            <a:ext cx="5087938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 Box 18"/>
          <p:cNvSpPr txBox="1">
            <a:spLocks noChangeArrowheads="1"/>
          </p:cNvSpPr>
          <p:nvPr/>
        </p:nvSpPr>
        <p:spPr bwMode="auto">
          <a:xfrm>
            <a:off x="1600200" y="4419600"/>
            <a:ext cx="50879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/>
              <a:t>Resembles Large N</a:t>
            </a:r>
            <a:r>
              <a:rPr lang="en-US" altLang="ja-JP" sz="2800" baseline="-25000"/>
              <a:t>f </a:t>
            </a:r>
            <a:r>
              <a:rPr lang="en-US" altLang="ja-JP" sz="2800"/>
              <a:t>QCD with </a:t>
            </a:r>
          </a:p>
        </p:txBody>
      </p:sp>
      <p:pic>
        <p:nvPicPr>
          <p:cNvPr id="48134" name="Picture 2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581400" y="4953000"/>
            <a:ext cx="37592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2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752600" y="5715000"/>
            <a:ext cx="17526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6" name="AutoShape 22"/>
          <p:cNvSpPr>
            <a:spLocks noChangeArrowheads="1"/>
          </p:cNvSpPr>
          <p:nvPr/>
        </p:nvSpPr>
        <p:spPr bwMode="auto">
          <a:xfrm>
            <a:off x="3886200" y="57150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8137" name="Picture 2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5334000" y="5562600"/>
            <a:ext cx="2819400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8" name="AutoShape 24"/>
          <p:cNvSpPr>
            <a:spLocks noChangeArrowheads="1"/>
          </p:cNvSpPr>
          <p:nvPr/>
        </p:nvSpPr>
        <p:spPr bwMode="auto">
          <a:xfrm>
            <a:off x="5638800" y="29718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8139" name="Text Box 25"/>
          <p:cNvSpPr txBox="1">
            <a:spLocks noChangeArrowheads="1"/>
          </p:cNvSpPr>
          <p:nvPr/>
        </p:nvSpPr>
        <p:spPr bwMode="auto">
          <a:xfrm>
            <a:off x="3657600" y="3581400"/>
            <a:ext cx="144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CC0000"/>
                </a:solidFill>
              </a:rPr>
              <a:t>TC-induced</a:t>
            </a:r>
          </a:p>
          <a:p>
            <a:r>
              <a:rPr lang="en-US" altLang="ja-JP" b="1">
                <a:solidFill>
                  <a:srgbClr val="CC0000"/>
                </a:solidFill>
              </a:rPr>
              <a:t>ETC-origin</a:t>
            </a:r>
          </a:p>
        </p:txBody>
      </p:sp>
      <p:sp>
        <p:nvSpPr>
          <p:cNvPr id="48140" name="Text Box 27"/>
          <p:cNvSpPr txBox="1">
            <a:spLocks noChangeArrowheads="1"/>
          </p:cNvSpPr>
          <p:nvPr/>
        </p:nvSpPr>
        <p:spPr bwMode="auto">
          <a:xfrm>
            <a:off x="5791200" y="3657600"/>
            <a:ext cx="319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9900"/>
                </a:solidFill>
              </a:rPr>
              <a:t>Bardeen-Leung-Love (1986)</a:t>
            </a:r>
          </a:p>
        </p:txBody>
      </p:sp>
      <p:sp>
        <p:nvSpPr>
          <p:cNvPr id="48141" name="Text Box 28"/>
          <p:cNvSpPr txBox="1">
            <a:spLocks noChangeArrowheads="1"/>
          </p:cNvSpPr>
          <p:nvPr/>
        </p:nvSpPr>
        <p:spPr bwMode="auto">
          <a:xfrm>
            <a:off x="6781800" y="3048000"/>
            <a:ext cx="106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Induced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85800" y="1676400"/>
            <a:ext cx="5105400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Line 7"/>
          <p:cNvSpPr>
            <a:spLocks noChangeShapeType="1"/>
          </p:cNvSpPr>
          <p:nvPr/>
        </p:nvSpPr>
        <p:spPr bwMode="auto">
          <a:xfrm>
            <a:off x="990600" y="4267200"/>
            <a:ext cx="441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56" name="Line 10"/>
          <p:cNvSpPr>
            <a:spLocks noChangeShapeType="1"/>
          </p:cNvSpPr>
          <p:nvPr/>
        </p:nvSpPr>
        <p:spPr bwMode="auto">
          <a:xfrm>
            <a:off x="4724400" y="3733800"/>
            <a:ext cx="0" cy="2514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57" name="Line 11"/>
          <p:cNvSpPr>
            <a:spLocks noChangeShapeType="1"/>
          </p:cNvSpPr>
          <p:nvPr/>
        </p:nvSpPr>
        <p:spPr bwMode="auto">
          <a:xfrm flipH="1">
            <a:off x="3276600" y="2590800"/>
            <a:ext cx="228600" cy="38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58" name="Line 12"/>
          <p:cNvSpPr>
            <a:spLocks noChangeShapeType="1"/>
          </p:cNvSpPr>
          <p:nvPr/>
        </p:nvSpPr>
        <p:spPr bwMode="auto">
          <a:xfrm>
            <a:off x="1066800" y="3733800"/>
            <a:ext cx="36576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59" name="Line 20"/>
          <p:cNvSpPr>
            <a:spLocks noChangeShapeType="1"/>
          </p:cNvSpPr>
          <p:nvPr/>
        </p:nvSpPr>
        <p:spPr bwMode="auto">
          <a:xfrm>
            <a:off x="4724400" y="3200400"/>
            <a:ext cx="0" cy="5334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60" name="Line 22"/>
          <p:cNvSpPr>
            <a:spLocks noChangeShapeType="1"/>
          </p:cNvSpPr>
          <p:nvPr/>
        </p:nvSpPr>
        <p:spPr bwMode="auto">
          <a:xfrm flipH="1">
            <a:off x="4724400" y="4267200"/>
            <a:ext cx="609600" cy="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9161" name="Picture 2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685800" y="3581400"/>
            <a:ext cx="230188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3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6040438" y="1968500"/>
            <a:ext cx="3008312" cy="8636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49163" name="Arc 37"/>
          <p:cNvSpPr>
            <a:spLocks/>
          </p:cNvSpPr>
          <p:nvPr/>
        </p:nvSpPr>
        <p:spPr bwMode="auto">
          <a:xfrm rot="5593472">
            <a:off x="2211388" y="1827212"/>
            <a:ext cx="1220788" cy="3814763"/>
          </a:xfrm>
          <a:custGeom>
            <a:avLst/>
            <a:gdLst>
              <a:gd name="T0" fmla="*/ 27963684 w 21591"/>
              <a:gd name="T1" fmla="*/ 0 h 19750"/>
              <a:gd name="T2" fmla="*/ 69025211 w 21591"/>
              <a:gd name="T3" fmla="*/ 713289987 h 19750"/>
              <a:gd name="T4" fmla="*/ 0 w 21591"/>
              <a:gd name="T5" fmla="*/ 736831228 h 19750"/>
              <a:gd name="T6" fmla="*/ 0 60000 65536"/>
              <a:gd name="T7" fmla="*/ 0 60000 65536"/>
              <a:gd name="T8" fmla="*/ 0 60000 65536"/>
              <a:gd name="T9" fmla="*/ 0 w 21591"/>
              <a:gd name="T10" fmla="*/ 0 h 19750"/>
              <a:gd name="T11" fmla="*/ 21591 w 21591"/>
              <a:gd name="T12" fmla="*/ 19750 h 197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1" h="19750" fill="none" extrusionOk="0">
                <a:moveTo>
                  <a:pt x="8746" y="0"/>
                </a:moveTo>
                <a:cubicBezTo>
                  <a:pt x="16352" y="3368"/>
                  <a:pt x="21347" y="10804"/>
                  <a:pt x="21590" y="19119"/>
                </a:cubicBezTo>
              </a:path>
              <a:path w="21591" h="19750" stroke="0" extrusionOk="0">
                <a:moveTo>
                  <a:pt x="8746" y="0"/>
                </a:moveTo>
                <a:cubicBezTo>
                  <a:pt x="16352" y="3368"/>
                  <a:pt x="21347" y="10804"/>
                  <a:pt x="21590" y="19119"/>
                </a:cubicBezTo>
                <a:lnTo>
                  <a:pt x="0" y="197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64" name="Line 40"/>
          <p:cNvSpPr>
            <a:spLocks noChangeShapeType="1"/>
          </p:cNvSpPr>
          <p:nvPr/>
        </p:nvSpPr>
        <p:spPr bwMode="auto">
          <a:xfrm flipH="1" flipV="1">
            <a:off x="3429000" y="4114800"/>
            <a:ext cx="381000" cy="38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65" name="Text Box 46"/>
          <p:cNvSpPr txBox="1">
            <a:spLocks noChangeArrowheads="1"/>
          </p:cNvSpPr>
          <p:nvPr/>
        </p:nvSpPr>
        <p:spPr bwMode="auto">
          <a:xfrm>
            <a:off x="1676400" y="5334000"/>
            <a:ext cx="297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(induced four-fermi)</a:t>
            </a:r>
          </a:p>
        </p:txBody>
      </p:sp>
      <p:pic>
        <p:nvPicPr>
          <p:cNvPr id="49166" name="Picture 5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1219200" y="1143000"/>
            <a:ext cx="1143000" cy="4016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9167" name="Line 60"/>
          <p:cNvSpPr>
            <a:spLocks noChangeShapeType="1"/>
          </p:cNvSpPr>
          <p:nvPr/>
        </p:nvSpPr>
        <p:spPr bwMode="auto">
          <a:xfrm flipV="1">
            <a:off x="4114800" y="3276600"/>
            <a:ext cx="0" cy="6858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9168" name="Picture 6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5715000" y="3048000"/>
            <a:ext cx="324167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9" name="Picture 6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6019800" y="5638800"/>
            <a:ext cx="2563813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70" name="Picture 63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5878513" y="4416425"/>
            <a:ext cx="3086100" cy="93345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49171" name="Picture 64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/>
          <a:srcRect/>
          <a:stretch>
            <a:fillRect/>
          </a:stretch>
        </p:blipFill>
        <p:spPr bwMode="auto">
          <a:xfrm>
            <a:off x="2438400" y="2209800"/>
            <a:ext cx="24526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72" name="Picture 66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0"/>
          <a:srcRect/>
          <a:stretch>
            <a:fillRect/>
          </a:stretch>
        </p:blipFill>
        <p:spPr bwMode="auto">
          <a:xfrm>
            <a:off x="1101725" y="2819400"/>
            <a:ext cx="1743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73" name="Picture 67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1"/>
          <a:srcRect/>
          <a:stretch>
            <a:fillRect/>
          </a:stretch>
        </p:blipFill>
        <p:spPr bwMode="auto">
          <a:xfrm>
            <a:off x="1833563" y="4481513"/>
            <a:ext cx="2468562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74" name="Picture 68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2"/>
          <a:srcRect/>
          <a:stretch>
            <a:fillRect/>
          </a:stretch>
        </p:blipFill>
        <p:spPr bwMode="auto">
          <a:xfrm>
            <a:off x="1763713" y="4953000"/>
            <a:ext cx="1657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75" name="Line 69"/>
          <p:cNvSpPr>
            <a:spLocks noChangeShapeType="1"/>
          </p:cNvSpPr>
          <p:nvPr/>
        </p:nvSpPr>
        <p:spPr bwMode="auto">
          <a:xfrm>
            <a:off x="4114800" y="2743200"/>
            <a:ext cx="0" cy="5334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76" name="Line 70"/>
          <p:cNvSpPr>
            <a:spLocks noChangeShapeType="1"/>
          </p:cNvSpPr>
          <p:nvPr/>
        </p:nvSpPr>
        <p:spPr bwMode="auto">
          <a:xfrm>
            <a:off x="4114800" y="3962400"/>
            <a:ext cx="0" cy="5334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77" name="Text Box 71"/>
          <p:cNvSpPr txBox="1">
            <a:spLocks noChangeArrowheads="1"/>
          </p:cNvSpPr>
          <p:nvPr/>
        </p:nvSpPr>
        <p:spPr bwMode="auto">
          <a:xfrm>
            <a:off x="2590800" y="152400"/>
            <a:ext cx="238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/>
              <a:t>Phase Diagram</a:t>
            </a:r>
          </a:p>
        </p:txBody>
      </p:sp>
      <p:sp>
        <p:nvSpPr>
          <p:cNvPr id="49178" name="Text Box 72"/>
          <p:cNvSpPr txBox="1">
            <a:spLocks noChangeArrowheads="1"/>
          </p:cNvSpPr>
          <p:nvPr/>
        </p:nvSpPr>
        <p:spPr bwMode="auto">
          <a:xfrm>
            <a:off x="3473450" y="838200"/>
            <a:ext cx="5670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9900"/>
                </a:solidFill>
              </a:rPr>
              <a:t>Kondo-Mino-K.Y. (1988)</a:t>
            </a:r>
          </a:p>
          <a:p>
            <a:r>
              <a:rPr lang="en-US" altLang="ja-JP" b="1">
                <a:solidFill>
                  <a:srgbClr val="009900"/>
                </a:solidFill>
              </a:rPr>
              <a:t>Appelquist-Soldate-Takeuchi-Wijewardhana (1988)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1524000" y="0"/>
            <a:ext cx="6096000" cy="114300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16386"/>
            <a:ext cx="9144000" cy="5741614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FF">
                <a:alpha val="0"/>
              </a:srgbClr>
            </a:solidFill>
            <a:miter lim="800000"/>
            <a:headEnd/>
            <a:tailEnd/>
          </a:ln>
          <a:effectLst/>
        </p:spPr>
      </p:pic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2743200" y="6096000"/>
            <a:ext cx="28782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To be open in</a:t>
            </a:r>
            <a:r>
              <a:rPr lang="en-US" altLang="ja-JP" b="1" dirty="0" smtClean="0">
                <a:solidFill>
                  <a:srgbClr val="FF0000"/>
                </a:solidFill>
              </a:rPr>
              <a:t> April, </a:t>
            </a:r>
            <a:r>
              <a:rPr lang="en-US" altLang="ja-JP" b="1" dirty="0">
                <a:solidFill>
                  <a:srgbClr val="FF0000"/>
                </a:solidFill>
              </a:rPr>
              <a:t>2011</a:t>
            </a:r>
          </a:p>
        </p:txBody>
      </p:sp>
      <p:pic>
        <p:nvPicPr>
          <p:cNvPr id="6" name="Picture 3" descr="maskaw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0" y="0"/>
            <a:ext cx="1524000" cy="2134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1467325" cy="205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1600200" y="152400"/>
            <a:ext cx="5983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</a:rPr>
              <a:t>     Kobayashi-</a:t>
            </a:r>
            <a:r>
              <a:rPr kumimoji="1" lang="en-US" altLang="ja-JP" sz="2400" dirty="0" err="1" smtClean="0"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</a:rPr>
              <a:t>Maskawa</a:t>
            </a:r>
            <a:r>
              <a:rPr kumimoji="1" lang="en-US" altLang="ja-JP" sz="2400" dirty="0" smtClean="0"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</a:rPr>
              <a:t> Institute (KMI) </a:t>
            </a:r>
          </a:p>
          <a:p>
            <a:r>
              <a:rPr lang="en-US" altLang="ja-JP" sz="2400" dirty="0" smtClean="0">
                <a:ln w="127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</a:rPr>
              <a:t>for the Origin of Particles and the Universe</a:t>
            </a:r>
            <a:endParaRPr kumimoji="1" lang="ja-JP" altLang="en-US" sz="2400" dirty="0"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Line 4"/>
          <p:cNvSpPr>
            <a:spLocks noChangeShapeType="1"/>
          </p:cNvSpPr>
          <p:nvPr/>
        </p:nvSpPr>
        <p:spPr bwMode="auto">
          <a:xfrm>
            <a:off x="1752600" y="3657600"/>
            <a:ext cx="487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0179" name="Line 5"/>
          <p:cNvSpPr>
            <a:spLocks noChangeShapeType="1"/>
          </p:cNvSpPr>
          <p:nvPr/>
        </p:nvSpPr>
        <p:spPr bwMode="auto">
          <a:xfrm flipV="1">
            <a:off x="2667000" y="1447800"/>
            <a:ext cx="0" cy="3657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0180" name="Arc 6"/>
          <p:cNvSpPr>
            <a:spLocks/>
          </p:cNvSpPr>
          <p:nvPr/>
        </p:nvSpPr>
        <p:spPr bwMode="auto">
          <a:xfrm rot="-4263512">
            <a:off x="3694112" y="2859088"/>
            <a:ext cx="1298575" cy="2133600"/>
          </a:xfrm>
          <a:custGeom>
            <a:avLst/>
            <a:gdLst>
              <a:gd name="T0" fmla="*/ 0 w 26548"/>
              <a:gd name="T1" fmla="*/ 1710144 h 39089"/>
              <a:gd name="T2" fmla="*/ 42167197 w 26548"/>
              <a:gd name="T3" fmla="*/ 116458568 h 39089"/>
              <a:gd name="T4" fmla="*/ 11838613 w 26548"/>
              <a:gd name="T5" fmla="*/ 64353293 h 39089"/>
              <a:gd name="T6" fmla="*/ 0 60000 65536"/>
              <a:gd name="T7" fmla="*/ 0 60000 65536"/>
              <a:gd name="T8" fmla="*/ 0 60000 65536"/>
              <a:gd name="T9" fmla="*/ 0 w 26548"/>
              <a:gd name="T10" fmla="*/ 0 h 39089"/>
              <a:gd name="T11" fmla="*/ 26548 w 26548"/>
              <a:gd name="T12" fmla="*/ 39089 h 390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548" h="39089" fill="none" extrusionOk="0">
                <a:moveTo>
                  <a:pt x="0" y="574"/>
                </a:moveTo>
                <a:cubicBezTo>
                  <a:pt x="1621" y="192"/>
                  <a:pt x="3282" y="-1"/>
                  <a:pt x="4948" y="-1"/>
                </a:cubicBezTo>
                <a:cubicBezTo>
                  <a:pt x="16877" y="0"/>
                  <a:pt x="26548" y="9670"/>
                  <a:pt x="26548" y="21600"/>
                </a:cubicBezTo>
                <a:cubicBezTo>
                  <a:pt x="26548" y="28522"/>
                  <a:pt x="23229" y="35026"/>
                  <a:pt x="17624" y="39089"/>
                </a:cubicBezTo>
              </a:path>
              <a:path w="26548" h="39089" stroke="0" extrusionOk="0">
                <a:moveTo>
                  <a:pt x="0" y="574"/>
                </a:moveTo>
                <a:cubicBezTo>
                  <a:pt x="1621" y="192"/>
                  <a:pt x="3282" y="-1"/>
                  <a:pt x="4948" y="-1"/>
                </a:cubicBezTo>
                <a:cubicBezTo>
                  <a:pt x="16877" y="0"/>
                  <a:pt x="26548" y="9670"/>
                  <a:pt x="26548" y="21600"/>
                </a:cubicBezTo>
                <a:cubicBezTo>
                  <a:pt x="26548" y="28522"/>
                  <a:pt x="23229" y="35026"/>
                  <a:pt x="17624" y="39089"/>
                </a:cubicBezTo>
                <a:lnTo>
                  <a:pt x="4948" y="21600"/>
                </a:lnTo>
                <a:close/>
              </a:path>
            </a:pathLst>
          </a:custGeom>
          <a:noFill/>
          <a:ln w="38100">
            <a:solidFill>
              <a:srgbClr val="0000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0181" name="Arc 7"/>
          <p:cNvSpPr>
            <a:spLocks/>
          </p:cNvSpPr>
          <p:nvPr/>
        </p:nvSpPr>
        <p:spPr bwMode="auto">
          <a:xfrm rot="-4263512">
            <a:off x="3875088" y="3287712"/>
            <a:ext cx="914400" cy="1654175"/>
          </a:xfrm>
          <a:custGeom>
            <a:avLst/>
            <a:gdLst>
              <a:gd name="T0" fmla="*/ 0 w 21600"/>
              <a:gd name="T1" fmla="*/ 0 h 39089"/>
              <a:gd name="T2" fmla="*/ 22716786 w 21600"/>
              <a:gd name="T3" fmla="*/ 70001661 h 39089"/>
              <a:gd name="T4" fmla="*/ 0 w 21600"/>
              <a:gd name="T5" fmla="*/ 38681898 h 39089"/>
              <a:gd name="T6" fmla="*/ 0 60000 65536"/>
              <a:gd name="T7" fmla="*/ 0 60000 65536"/>
              <a:gd name="T8" fmla="*/ 0 60000 65536"/>
              <a:gd name="T9" fmla="*/ 0 w 21600"/>
              <a:gd name="T10" fmla="*/ 0 h 39089"/>
              <a:gd name="T11" fmla="*/ 21600 w 21600"/>
              <a:gd name="T12" fmla="*/ 39089 h 390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9089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8522"/>
                  <a:pt x="18281" y="35026"/>
                  <a:pt x="12676" y="39089"/>
                </a:cubicBezTo>
              </a:path>
              <a:path w="21600" h="39089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8522"/>
                  <a:pt x="18281" y="35026"/>
                  <a:pt x="12676" y="39089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50182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5181600" y="3276600"/>
            <a:ext cx="6096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2819400" y="3200400"/>
            <a:ext cx="579438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12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4191000" y="3810000"/>
            <a:ext cx="266700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5" name="AutoShape 13"/>
          <p:cNvSpPr>
            <a:spLocks noChangeArrowheads="1"/>
          </p:cNvSpPr>
          <p:nvPr/>
        </p:nvSpPr>
        <p:spPr bwMode="auto">
          <a:xfrm>
            <a:off x="4191000" y="3276600"/>
            <a:ext cx="228600" cy="366713"/>
          </a:xfrm>
          <a:prstGeom prst="downArrow">
            <a:avLst>
              <a:gd name="adj1" fmla="val 50000"/>
              <a:gd name="adj2" fmla="val 4010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50186" name="Picture 15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1752600" y="1143000"/>
            <a:ext cx="8382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7" name="Picture 1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4800" y="5357813"/>
            <a:ext cx="88392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8" name="Picture 17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2400" y="5029200"/>
            <a:ext cx="5422900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9" name="Text Box 18"/>
          <p:cNvSpPr txBox="1">
            <a:spLocks noChangeArrowheads="1"/>
          </p:cNvSpPr>
          <p:nvPr/>
        </p:nvSpPr>
        <p:spPr bwMode="auto">
          <a:xfrm>
            <a:off x="3505200" y="457200"/>
            <a:ext cx="49466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9900"/>
                </a:solidFill>
              </a:rPr>
              <a:t>Kondo-Shuto-K.Y. (1991)</a:t>
            </a:r>
          </a:p>
          <a:p>
            <a:r>
              <a:rPr lang="en-US" altLang="ja-JP" b="1">
                <a:solidFill>
                  <a:srgbClr val="009900"/>
                </a:solidFill>
              </a:rPr>
              <a:t>Kodo-Tanabashi-K.Y.(1993)</a:t>
            </a:r>
          </a:p>
          <a:p>
            <a:r>
              <a:rPr lang="en-US" altLang="ja-JP" b="1">
                <a:solidFill>
                  <a:srgbClr val="009900"/>
                </a:solidFill>
              </a:rPr>
              <a:t>Aoki-Morilawa-Sumi-Terao-Tomoyose(1999)</a:t>
            </a:r>
          </a:p>
        </p:txBody>
      </p:sp>
      <p:pic>
        <p:nvPicPr>
          <p:cNvPr id="50190" name="Picture 1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6858000" y="3429000"/>
            <a:ext cx="2794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1" name="Picture 20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3398838" y="2898775"/>
            <a:ext cx="1812925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92" name="Text Box 21"/>
          <p:cNvSpPr txBox="1">
            <a:spLocks noChangeArrowheads="1"/>
          </p:cNvSpPr>
          <p:nvPr/>
        </p:nvSpPr>
        <p:spPr bwMode="auto">
          <a:xfrm>
            <a:off x="6172200" y="3810000"/>
            <a:ext cx="273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(continuous parameter)</a:t>
            </a:r>
          </a:p>
        </p:txBody>
      </p:sp>
      <p:pic>
        <p:nvPicPr>
          <p:cNvPr id="50193" name="Picture 22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6172200" y="4419600"/>
            <a:ext cx="25908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94" name="Text Box 23"/>
          <p:cNvSpPr txBox="1">
            <a:spLocks noChangeArrowheads="1"/>
          </p:cNvSpPr>
          <p:nvPr/>
        </p:nvSpPr>
        <p:spPr bwMode="auto">
          <a:xfrm>
            <a:off x="6629400" y="4800600"/>
            <a:ext cx="238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(discrete parameter)</a:t>
            </a:r>
          </a:p>
        </p:txBody>
      </p:sp>
      <p:sp>
        <p:nvSpPr>
          <p:cNvPr id="50195" name="Line 25"/>
          <p:cNvSpPr>
            <a:spLocks noChangeShapeType="1"/>
          </p:cNvSpPr>
          <p:nvPr/>
        </p:nvSpPr>
        <p:spPr bwMode="auto">
          <a:xfrm>
            <a:off x="1752600" y="3581400"/>
            <a:ext cx="1676400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0196" name="Text Box 26"/>
          <p:cNvSpPr txBox="1">
            <a:spLocks noChangeArrowheads="1"/>
          </p:cNvSpPr>
          <p:nvPr/>
        </p:nvSpPr>
        <p:spPr bwMode="auto">
          <a:xfrm>
            <a:off x="1066800" y="3124200"/>
            <a:ext cx="118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CC0000"/>
                </a:solidFill>
              </a:rPr>
              <a:t>repulsive</a:t>
            </a:r>
          </a:p>
        </p:txBody>
      </p:sp>
      <p:sp>
        <p:nvSpPr>
          <p:cNvPr id="50197" name="Line 27"/>
          <p:cNvSpPr>
            <a:spLocks noChangeShapeType="1"/>
          </p:cNvSpPr>
          <p:nvPr/>
        </p:nvSpPr>
        <p:spPr bwMode="auto">
          <a:xfrm>
            <a:off x="3505200" y="3581400"/>
            <a:ext cx="3200400" cy="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0198" name="Text Box 28"/>
          <p:cNvSpPr txBox="1">
            <a:spLocks noChangeArrowheads="1"/>
          </p:cNvSpPr>
          <p:nvPr/>
        </p:nvSpPr>
        <p:spPr bwMode="auto">
          <a:xfrm>
            <a:off x="6003925" y="3084513"/>
            <a:ext cx="1200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9900"/>
                </a:solidFill>
              </a:rPr>
              <a:t>attractive</a:t>
            </a:r>
          </a:p>
        </p:txBody>
      </p:sp>
      <p:sp>
        <p:nvSpPr>
          <p:cNvPr id="50199" name="Text Box 29"/>
          <p:cNvSpPr txBox="1">
            <a:spLocks noChangeArrowheads="1"/>
          </p:cNvSpPr>
          <p:nvPr/>
        </p:nvSpPr>
        <p:spPr bwMode="auto">
          <a:xfrm>
            <a:off x="746125" y="3770313"/>
            <a:ext cx="197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CC0000"/>
                </a:solidFill>
              </a:rPr>
              <a:t>No bound states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5113" y="1219200"/>
            <a:ext cx="8878887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05000" y="2514600"/>
            <a:ext cx="532447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38200" y="4953000"/>
            <a:ext cx="51562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Text Box 7"/>
          <p:cNvSpPr txBox="1">
            <a:spLocks noChangeArrowheads="1"/>
          </p:cNvSpPr>
          <p:nvPr/>
        </p:nvSpPr>
        <p:spPr bwMode="auto">
          <a:xfrm>
            <a:off x="457200" y="131763"/>
            <a:ext cx="27511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/>
              <a:t>Broken phase</a:t>
            </a:r>
            <a:r>
              <a:rPr lang="en-US" altLang="ja-JP"/>
              <a:t> </a:t>
            </a:r>
          </a:p>
        </p:txBody>
      </p:sp>
      <p:sp>
        <p:nvSpPr>
          <p:cNvPr id="54278" name="Text Box 8"/>
          <p:cNvSpPr txBox="1">
            <a:spLocks noChangeArrowheads="1"/>
          </p:cNvSpPr>
          <p:nvPr/>
        </p:nvSpPr>
        <p:spPr bwMode="auto">
          <a:xfrm>
            <a:off x="1295400" y="914400"/>
            <a:ext cx="2635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3300"/>
                </a:solidFill>
              </a:rPr>
              <a:t>Conformal sym. Broken </a:t>
            </a:r>
          </a:p>
        </p:txBody>
      </p:sp>
      <p:sp>
        <p:nvSpPr>
          <p:cNvPr id="54279" name="Text Box 9"/>
          <p:cNvSpPr txBox="1">
            <a:spLocks noChangeArrowheads="1"/>
          </p:cNvSpPr>
          <p:nvPr/>
        </p:nvSpPr>
        <p:spPr bwMode="auto">
          <a:xfrm>
            <a:off x="2209800" y="5943600"/>
            <a:ext cx="5186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>
                <a:solidFill>
                  <a:srgbClr val="FF3300"/>
                </a:solidFill>
              </a:rPr>
              <a:t>Massive dilaton =Techni-dilaton</a:t>
            </a:r>
          </a:p>
        </p:txBody>
      </p:sp>
      <p:sp>
        <p:nvSpPr>
          <p:cNvPr id="54280" name="Line 10"/>
          <p:cNvSpPr>
            <a:spLocks noChangeShapeType="1"/>
          </p:cNvSpPr>
          <p:nvPr/>
        </p:nvSpPr>
        <p:spPr bwMode="auto">
          <a:xfrm>
            <a:off x="6096000" y="4495800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4281" name="Line 11"/>
          <p:cNvSpPr>
            <a:spLocks noChangeShapeType="1"/>
          </p:cNvSpPr>
          <p:nvPr/>
        </p:nvSpPr>
        <p:spPr bwMode="auto">
          <a:xfrm>
            <a:off x="7848600" y="4495800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4282" name="Line 13"/>
          <p:cNvSpPr>
            <a:spLocks noChangeShapeType="1"/>
          </p:cNvSpPr>
          <p:nvPr/>
        </p:nvSpPr>
        <p:spPr bwMode="auto">
          <a:xfrm>
            <a:off x="6705600" y="3733800"/>
            <a:ext cx="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4283" name="Line 14"/>
          <p:cNvSpPr>
            <a:spLocks noChangeShapeType="1"/>
          </p:cNvSpPr>
          <p:nvPr/>
        </p:nvSpPr>
        <p:spPr bwMode="auto">
          <a:xfrm>
            <a:off x="8458200" y="3810000"/>
            <a:ext cx="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4284" name="Arc 15"/>
          <p:cNvSpPr>
            <a:spLocks/>
          </p:cNvSpPr>
          <p:nvPr/>
        </p:nvSpPr>
        <p:spPr bwMode="auto">
          <a:xfrm rot="-2481973">
            <a:off x="6248400" y="4343400"/>
            <a:ext cx="914400" cy="914400"/>
          </a:xfrm>
          <a:custGeom>
            <a:avLst/>
            <a:gdLst>
              <a:gd name="T0" fmla="*/ 0 w 21600"/>
              <a:gd name="T1" fmla="*/ 0 h 21600"/>
              <a:gd name="T2" fmla="*/ 38709600 w 21600"/>
              <a:gd name="T3" fmla="*/ 38709600 h 21600"/>
              <a:gd name="T4" fmla="*/ 0 w 21600"/>
              <a:gd name="T5" fmla="*/ 38709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3300"/>
              </a:solidFill>
            </a:endParaRPr>
          </a:p>
        </p:txBody>
      </p:sp>
      <p:sp>
        <p:nvSpPr>
          <p:cNvPr id="54285" name="Arc 16"/>
          <p:cNvSpPr>
            <a:spLocks/>
          </p:cNvSpPr>
          <p:nvPr/>
        </p:nvSpPr>
        <p:spPr bwMode="auto">
          <a:xfrm rot="-2472276">
            <a:off x="8001000" y="4343400"/>
            <a:ext cx="914400" cy="914400"/>
          </a:xfrm>
          <a:custGeom>
            <a:avLst/>
            <a:gdLst>
              <a:gd name="T0" fmla="*/ 0 w 21600"/>
              <a:gd name="T1" fmla="*/ 0 h 21600"/>
              <a:gd name="T2" fmla="*/ 38709600 w 21600"/>
              <a:gd name="T3" fmla="*/ 38709600 h 21600"/>
              <a:gd name="T4" fmla="*/ 0 w 21600"/>
              <a:gd name="T5" fmla="*/ 38709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54286" name="Picture 1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5943600" y="3657600"/>
            <a:ext cx="7620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7" name="Picture 1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7602538" y="3578225"/>
            <a:ext cx="798512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8" name="Picture 2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6781800" y="4191000"/>
            <a:ext cx="2413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9" name="Picture 21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8534400" y="4267200"/>
            <a:ext cx="3810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90" name="Picture 22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3810000" y="381000"/>
            <a:ext cx="16002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val 22"/>
          <p:cNvSpPr>
            <a:spLocks noChangeArrowheads="1"/>
          </p:cNvSpPr>
          <p:nvPr/>
        </p:nvSpPr>
        <p:spPr bwMode="auto">
          <a:xfrm>
            <a:off x="5638800" y="1447800"/>
            <a:ext cx="2971800" cy="914400"/>
          </a:xfrm>
          <a:prstGeom prst="ellipse">
            <a:avLst/>
          </a:prstGeom>
          <a:solidFill>
            <a:srgbClr val="74980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603" name="Rectangle 21"/>
          <p:cNvSpPr>
            <a:spLocks noChangeArrowheads="1"/>
          </p:cNvSpPr>
          <p:nvPr/>
        </p:nvSpPr>
        <p:spPr bwMode="auto">
          <a:xfrm>
            <a:off x="1371600" y="4648200"/>
            <a:ext cx="4114800" cy="914400"/>
          </a:xfrm>
          <a:prstGeom prst="rect">
            <a:avLst/>
          </a:prstGeom>
          <a:solidFill>
            <a:srgbClr val="74980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604" name="Rectangle 16"/>
          <p:cNvSpPr>
            <a:spLocks noChangeArrowheads="1"/>
          </p:cNvSpPr>
          <p:nvPr/>
        </p:nvSpPr>
        <p:spPr bwMode="auto">
          <a:xfrm>
            <a:off x="533400" y="152400"/>
            <a:ext cx="5486400" cy="914400"/>
          </a:xfrm>
          <a:prstGeom prst="rect">
            <a:avLst/>
          </a:prstGeom>
          <a:solidFill>
            <a:srgbClr val="74980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822325" y="293688"/>
            <a:ext cx="49307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 b="1" dirty="0">
                <a:solidFill>
                  <a:srgbClr val="FFFFFF"/>
                </a:solidFill>
              </a:rPr>
              <a:t>Conformal Phase Transition</a:t>
            </a:r>
          </a:p>
        </p:txBody>
      </p:sp>
      <p:sp>
        <p:nvSpPr>
          <p:cNvPr id="25606" name="Line 5"/>
          <p:cNvSpPr>
            <a:spLocks noChangeShapeType="1"/>
          </p:cNvSpPr>
          <p:nvPr/>
        </p:nvSpPr>
        <p:spPr bwMode="auto">
          <a:xfrm>
            <a:off x="1828800" y="3276600"/>
            <a:ext cx="3657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607" name="Line 6"/>
          <p:cNvSpPr>
            <a:spLocks noChangeShapeType="1"/>
          </p:cNvSpPr>
          <p:nvPr/>
        </p:nvSpPr>
        <p:spPr bwMode="auto">
          <a:xfrm flipV="1">
            <a:off x="2514600" y="1219200"/>
            <a:ext cx="0" cy="3429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608" name="Arc 7"/>
          <p:cNvSpPr>
            <a:spLocks/>
          </p:cNvSpPr>
          <p:nvPr/>
        </p:nvSpPr>
        <p:spPr bwMode="auto">
          <a:xfrm rot="-2589534">
            <a:off x="3578225" y="3217863"/>
            <a:ext cx="1320800" cy="1262062"/>
          </a:xfrm>
          <a:custGeom>
            <a:avLst/>
            <a:gdLst>
              <a:gd name="T0" fmla="*/ 0 w 31204"/>
              <a:gd name="T1" fmla="*/ 2147483647 h 29838"/>
              <a:gd name="T2" fmla="*/ 2147483647 w 31204"/>
              <a:gd name="T3" fmla="*/ 2147483647 h 29838"/>
              <a:gd name="T4" fmla="*/ 2147483647 w 31204"/>
              <a:gd name="T5" fmla="*/ 2147483647 h 29838"/>
              <a:gd name="T6" fmla="*/ 0 60000 65536"/>
              <a:gd name="T7" fmla="*/ 0 60000 65536"/>
              <a:gd name="T8" fmla="*/ 0 60000 65536"/>
              <a:gd name="T9" fmla="*/ 0 w 31204"/>
              <a:gd name="T10" fmla="*/ 0 h 29838"/>
              <a:gd name="T11" fmla="*/ 31204 w 31204"/>
              <a:gd name="T12" fmla="*/ 29838 h 298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204" h="29838" fill="none" extrusionOk="0">
                <a:moveTo>
                  <a:pt x="-1" y="2252"/>
                </a:moveTo>
                <a:cubicBezTo>
                  <a:pt x="2984" y="770"/>
                  <a:pt x="6271" y="-1"/>
                  <a:pt x="9604" y="-1"/>
                </a:cubicBezTo>
                <a:cubicBezTo>
                  <a:pt x="21533" y="0"/>
                  <a:pt x="31204" y="9670"/>
                  <a:pt x="31204" y="21600"/>
                </a:cubicBezTo>
                <a:cubicBezTo>
                  <a:pt x="31204" y="24426"/>
                  <a:pt x="30649" y="27225"/>
                  <a:pt x="29571" y="29837"/>
                </a:cubicBezTo>
              </a:path>
              <a:path w="31204" h="29838" stroke="0" extrusionOk="0">
                <a:moveTo>
                  <a:pt x="-1" y="2252"/>
                </a:moveTo>
                <a:cubicBezTo>
                  <a:pt x="2984" y="770"/>
                  <a:pt x="6271" y="-1"/>
                  <a:pt x="9604" y="-1"/>
                </a:cubicBezTo>
                <a:cubicBezTo>
                  <a:pt x="21533" y="0"/>
                  <a:pt x="31204" y="9670"/>
                  <a:pt x="31204" y="21600"/>
                </a:cubicBezTo>
                <a:cubicBezTo>
                  <a:pt x="31204" y="24426"/>
                  <a:pt x="30649" y="27225"/>
                  <a:pt x="29571" y="29837"/>
                </a:cubicBezTo>
                <a:lnTo>
                  <a:pt x="9604" y="21600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609" name="Oval 8"/>
          <p:cNvSpPr>
            <a:spLocks noChangeArrowheads="1"/>
          </p:cNvSpPr>
          <p:nvPr/>
        </p:nvSpPr>
        <p:spPr bwMode="auto">
          <a:xfrm>
            <a:off x="4191000" y="3200400"/>
            <a:ext cx="2286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610" name="Text Box 9"/>
          <p:cNvSpPr txBox="1">
            <a:spLocks noChangeArrowheads="1"/>
          </p:cNvSpPr>
          <p:nvPr/>
        </p:nvSpPr>
        <p:spPr bwMode="auto">
          <a:xfrm>
            <a:off x="3886200" y="2743200"/>
            <a:ext cx="86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IR=UV</a:t>
            </a:r>
          </a:p>
        </p:txBody>
      </p:sp>
      <p:sp>
        <p:nvSpPr>
          <p:cNvPr id="25611" name="Text Box 10"/>
          <p:cNvSpPr txBox="1">
            <a:spLocks noChangeArrowheads="1"/>
          </p:cNvSpPr>
          <p:nvPr/>
        </p:nvSpPr>
        <p:spPr bwMode="auto">
          <a:xfrm>
            <a:off x="5943600" y="1755775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400" b="1" dirty="0">
                <a:solidFill>
                  <a:srgbClr val="FFFFFF"/>
                </a:solidFill>
              </a:rPr>
              <a:t>Conformal Sym</a:t>
            </a:r>
          </a:p>
        </p:txBody>
      </p:sp>
      <p:sp>
        <p:nvSpPr>
          <p:cNvPr id="25612" name="Text Box 11"/>
          <p:cNvSpPr txBox="1">
            <a:spLocks noChangeArrowheads="1"/>
          </p:cNvSpPr>
          <p:nvPr/>
        </p:nvSpPr>
        <p:spPr bwMode="auto">
          <a:xfrm>
            <a:off x="6172200" y="3810000"/>
            <a:ext cx="193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/>
              <a:t>Naturalness</a:t>
            </a:r>
          </a:p>
        </p:txBody>
      </p:sp>
      <p:sp>
        <p:nvSpPr>
          <p:cNvPr id="25613" name="Text Box 12"/>
          <p:cNvSpPr txBox="1">
            <a:spLocks noChangeArrowheads="1"/>
          </p:cNvSpPr>
          <p:nvPr/>
        </p:nvSpPr>
        <p:spPr bwMode="auto">
          <a:xfrm>
            <a:off x="1828800" y="4724400"/>
            <a:ext cx="295480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 dirty="0" err="1">
                <a:solidFill>
                  <a:schemeClr val="bg1"/>
                </a:solidFill>
              </a:rPr>
              <a:t>Techni-dilaton</a:t>
            </a:r>
            <a:endParaRPr lang="en-US" altLang="ja-JP" sz="2400" b="1" dirty="0">
              <a:solidFill>
                <a:schemeClr val="bg1"/>
              </a:solidFill>
            </a:endParaRPr>
          </a:p>
          <a:p>
            <a:r>
              <a:rPr lang="en-US" altLang="ja-JP" sz="2400" b="1" dirty="0">
                <a:solidFill>
                  <a:schemeClr val="bg1"/>
                </a:solidFill>
              </a:rPr>
              <a:t> (composite Higgs)</a:t>
            </a:r>
          </a:p>
        </p:txBody>
      </p:sp>
      <p:pic>
        <p:nvPicPr>
          <p:cNvPr id="25614" name="Picture 15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752600" y="6019800"/>
            <a:ext cx="5638800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5" name="AutoShape 18"/>
          <p:cNvSpPr>
            <a:spLocks noChangeArrowheads="1"/>
          </p:cNvSpPr>
          <p:nvPr/>
        </p:nvSpPr>
        <p:spPr bwMode="auto">
          <a:xfrm>
            <a:off x="6705600" y="2362200"/>
            <a:ext cx="485775" cy="1214438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248400" y="533400"/>
            <a:ext cx="2310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1">
                    <a:lumMod val="50000"/>
                  </a:schemeClr>
                </a:solidFill>
              </a:rPr>
              <a:t>Miransky-KY (1997)</a:t>
            </a:r>
            <a:endParaRPr kumimoji="1" lang="ja-JP" alt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715000" y="4876800"/>
            <a:ext cx="3198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chemeClr val="accent1">
                    <a:lumMod val="50000"/>
                  </a:schemeClr>
                </a:solidFill>
              </a:rPr>
              <a:t>KY-Bando-</a:t>
            </a:r>
            <a:r>
              <a:rPr lang="en-US" altLang="ja-JP" b="1" dirty="0" err="1" smtClean="0">
                <a:solidFill>
                  <a:schemeClr val="accent1">
                    <a:lumMod val="50000"/>
                  </a:schemeClr>
                </a:solidFill>
              </a:rPr>
              <a:t>Matumoto</a:t>
            </a:r>
            <a:r>
              <a:rPr lang="en-US" altLang="ja-JP" b="1" dirty="0" smtClean="0">
                <a:solidFill>
                  <a:schemeClr val="accent1">
                    <a:lumMod val="50000"/>
                  </a:schemeClr>
                </a:solidFill>
              </a:rPr>
              <a:t> (1986)</a:t>
            </a:r>
            <a:endParaRPr kumimoji="1" lang="ja-JP" alt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" name="図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600200" y="1371600"/>
            <a:ext cx="704850" cy="388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4"/>
          <p:cNvSpPr>
            <a:spLocks noChangeArrowheads="1"/>
          </p:cNvSpPr>
          <p:nvPr/>
        </p:nvSpPr>
        <p:spPr bwMode="auto">
          <a:xfrm>
            <a:off x="533400" y="457200"/>
            <a:ext cx="830580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sz="4000">
                <a:cs typeface="+mj-cs"/>
              </a:rPr>
              <a:t>Conformal Higgs, or Technidilaton</a:t>
            </a:r>
          </a:p>
        </p:txBody>
      </p:sp>
      <p:sp>
        <p:nvSpPr>
          <p:cNvPr id="60420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828800"/>
            <a:ext cx="8229600" cy="4525963"/>
          </a:xfrm>
        </p:spPr>
        <p:txBody>
          <a:bodyPr rtlCol="0">
            <a:normAutofit fontScale="92500" lnSpcReduction="20000"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Char char="l"/>
              <a:defRPr/>
            </a:pPr>
            <a:r>
              <a:rPr lang="en-US" altLang="ja-JP">
                <a:cs typeface="+mn-cs"/>
              </a:rPr>
              <a:t>Mass estimate (SD via gauged NJL)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Char char="l"/>
              <a:defRPr/>
            </a:pPr>
            <a:endParaRPr lang="en-US" altLang="ja-JP">
              <a:cs typeface="+mn-cs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ja-JP">
              <a:cs typeface="+mn-cs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Char char="l"/>
              <a:defRPr/>
            </a:pPr>
            <a:r>
              <a:rPr lang="en-US" altLang="ja-JP">
                <a:cs typeface="+mn-cs"/>
              </a:rPr>
              <a:t>Mass estimate (SD + BS in Large N</a:t>
            </a:r>
            <a:r>
              <a:rPr lang="en-US" altLang="ja-JP" baseline="-25000">
                <a:cs typeface="+mn-cs"/>
              </a:rPr>
              <a:t>f </a:t>
            </a:r>
            <a:r>
              <a:rPr lang="en-US" altLang="ja-JP">
                <a:cs typeface="+mn-cs"/>
              </a:rPr>
              <a:t>QCD)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ja-JP">
                <a:cs typeface="+mn-cs"/>
              </a:rPr>
              <a:t>    incl. Ps, V, A spectra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ja-JP">
              <a:cs typeface="+mn-cs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ja-JP">
              <a:cs typeface="+mn-cs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Char char="l"/>
              <a:defRPr/>
            </a:pPr>
            <a:r>
              <a:rPr lang="en-US" altLang="ja-JP">
                <a:cs typeface="+mn-cs"/>
              </a:rPr>
              <a:t>Mass estimate  (Holographic Method)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Char char="l"/>
              <a:defRPr/>
            </a:pPr>
            <a:endParaRPr lang="en-US" altLang="ja-JP">
              <a:cs typeface="+mn-cs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ja-JP">
              <a:cs typeface="+mn-cs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Char char="l"/>
              <a:defRPr/>
            </a:pPr>
            <a:endParaRPr lang="en-US" altLang="ja-JP" sz="800">
              <a:cs typeface="+mn-cs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ja-JP" sz="800">
              <a:cs typeface="+mn-cs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ja-JP" sz="800">
              <a:cs typeface="+mn-cs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ja-JP" sz="800">
              <a:cs typeface="+mn-cs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Char char="l"/>
              <a:defRPr/>
            </a:pPr>
            <a:endParaRPr lang="en-US" altLang="ja-JP" sz="800">
              <a:cs typeface="+mn-cs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ja-JP" sz="800">
              <a:cs typeface="+mn-cs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Char char="l"/>
              <a:defRPr/>
            </a:pPr>
            <a:endParaRPr lang="en-US" altLang="ja-JP" sz="800">
              <a:cs typeface="+mn-cs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ja-JP" sz="800">
                <a:cs typeface="+mn-cs"/>
              </a:rPr>
              <a:t>  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ja-JP" sz="800">
              <a:cs typeface="+mn-cs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ja-JP" altLang="en-US" sz="80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53000" y="4419600"/>
            <a:ext cx="370205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30"/>
          <p:cNvSpPr>
            <a:spLocks noChangeArrowheads="1"/>
          </p:cNvSpPr>
          <p:nvPr/>
        </p:nvSpPr>
        <p:spPr bwMode="auto">
          <a:xfrm>
            <a:off x="4648200" y="228600"/>
            <a:ext cx="35052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57348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34000" y="2438400"/>
            <a:ext cx="16764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 Box 13"/>
          <p:cNvSpPr txBox="1">
            <a:spLocks noChangeArrowheads="1"/>
          </p:cNvSpPr>
          <p:nvPr/>
        </p:nvSpPr>
        <p:spPr bwMode="auto">
          <a:xfrm>
            <a:off x="5638800" y="1752600"/>
            <a:ext cx="28194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ja-JP" altLang="en-US"/>
          </a:p>
        </p:txBody>
      </p:sp>
      <p:pic>
        <p:nvPicPr>
          <p:cNvPr id="57350" name="Picture 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290513"/>
            <a:ext cx="4394200" cy="656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1" name="Line 6"/>
          <p:cNvSpPr>
            <a:spLocks noChangeShapeType="1"/>
          </p:cNvSpPr>
          <p:nvPr/>
        </p:nvSpPr>
        <p:spPr bwMode="auto">
          <a:xfrm>
            <a:off x="990600" y="2514600"/>
            <a:ext cx="2667000" cy="0"/>
          </a:xfrm>
          <a:prstGeom prst="line">
            <a:avLst/>
          </a:prstGeom>
          <a:noFill/>
          <a:ln w="38100">
            <a:solidFill>
              <a:srgbClr val="FF99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7352" name="Text Box 10"/>
          <p:cNvSpPr txBox="1">
            <a:spLocks noChangeArrowheads="1"/>
          </p:cNvSpPr>
          <p:nvPr/>
        </p:nvSpPr>
        <p:spPr bwMode="auto">
          <a:xfrm>
            <a:off x="4648200" y="1447800"/>
            <a:ext cx="315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9900"/>
                </a:solidFill>
              </a:rPr>
              <a:t>Shuto-Tanabashi-KY (1990)</a:t>
            </a:r>
          </a:p>
        </p:txBody>
      </p:sp>
      <p:sp>
        <p:nvSpPr>
          <p:cNvPr id="57353" name="Text Box 11"/>
          <p:cNvSpPr txBox="1">
            <a:spLocks noChangeArrowheads="1"/>
          </p:cNvSpPr>
          <p:nvPr/>
        </p:nvSpPr>
        <p:spPr bwMode="auto">
          <a:xfrm>
            <a:off x="990600" y="4343400"/>
            <a:ext cx="2824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>
                <a:solidFill>
                  <a:srgbClr val="009900"/>
                </a:solidFill>
              </a:rPr>
              <a:t>Shuto-Tanabashi-KY (1990)</a:t>
            </a:r>
          </a:p>
        </p:txBody>
      </p:sp>
      <p:sp>
        <p:nvSpPr>
          <p:cNvPr id="57354" name="Text Box 15"/>
          <p:cNvSpPr txBox="1">
            <a:spLocks noChangeArrowheads="1"/>
          </p:cNvSpPr>
          <p:nvPr/>
        </p:nvSpPr>
        <p:spPr bwMode="auto">
          <a:xfrm>
            <a:off x="5029200" y="4419600"/>
            <a:ext cx="36576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57355" name="Text Box 16"/>
          <p:cNvSpPr txBox="1">
            <a:spLocks noChangeArrowheads="1"/>
          </p:cNvSpPr>
          <p:nvPr/>
        </p:nvSpPr>
        <p:spPr bwMode="auto">
          <a:xfrm>
            <a:off x="4876800" y="5791200"/>
            <a:ext cx="169227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57356" name="Rectangle 17"/>
          <p:cNvSpPr>
            <a:spLocks noChangeArrowheads="1"/>
          </p:cNvSpPr>
          <p:nvPr/>
        </p:nvSpPr>
        <p:spPr bwMode="auto">
          <a:xfrm>
            <a:off x="4572000" y="4114800"/>
            <a:ext cx="457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9900"/>
                </a:solidFill>
              </a:rPr>
              <a:t>Carena-Wagner (1992)</a:t>
            </a:r>
          </a:p>
          <a:p>
            <a:r>
              <a:rPr lang="en-US" altLang="ja-JP" b="1">
                <a:solidFill>
                  <a:srgbClr val="009900"/>
                </a:solidFill>
              </a:rPr>
              <a:t>M. Hashimoto (1998)</a:t>
            </a:r>
          </a:p>
        </p:txBody>
      </p:sp>
      <p:pic>
        <p:nvPicPr>
          <p:cNvPr id="57357" name="Picture 1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7772400" y="4876800"/>
            <a:ext cx="45720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8" name="Picture 1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3276600" y="6280150"/>
            <a:ext cx="381000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9" name="Text Box 23"/>
          <p:cNvSpPr txBox="1">
            <a:spLocks noChangeArrowheads="1"/>
          </p:cNvSpPr>
          <p:nvPr/>
        </p:nvSpPr>
        <p:spPr bwMode="auto">
          <a:xfrm>
            <a:off x="7315200" y="2895600"/>
            <a:ext cx="98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(PCDC)</a:t>
            </a:r>
          </a:p>
        </p:txBody>
      </p:sp>
      <p:sp>
        <p:nvSpPr>
          <p:cNvPr id="57360" name="Line 24"/>
          <p:cNvSpPr>
            <a:spLocks noChangeShapeType="1"/>
          </p:cNvSpPr>
          <p:nvPr/>
        </p:nvSpPr>
        <p:spPr bwMode="auto">
          <a:xfrm>
            <a:off x="5486400" y="60198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7361" name="Text Box 25"/>
          <p:cNvSpPr txBox="1">
            <a:spLocks noChangeArrowheads="1"/>
          </p:cNvSpPr>
          <p:nvPr/>
        </p:nvSpPr>
        <p:spPr bwMode="auto">
          <a:xfrm>
            <a:off x="6096000" y="5867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1</a:t>
            </a:r>
          </a:p>
        </p:txBody>
      </p:sp>
      <p:pic>
        <p:nvPicPr>
          <p:cNvPr id="57362" name="Picture 2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6705600" y="5867400"/>
            <a:ext cx="12827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63" name="Arc 28"/>
          <p:cNvSpPr>
            <a:spLocks/>
          </p:cNvSpPr>
          <p:nvPr/>
        </p:nvSpPr>
        <p:spPr bwMode="auto">
          <a:xfrm>
            <a:off x="3276600" y="2362200"/>
            <a:ext cx="381000" cy="381000"/>
          </a:xfrm>
          <a:custGeom>
            <a:avLst/>
            <a:gdLst>
              <a:gd name="T0" fmla="*/ 2147483647 w 43200"/>
              <a:gd name="T1" fmla="*/ 0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327"/>
                  <a:pt x="8668" y="950"/>
                  <a:pt x="19906" y="66"/>
                </a:cubicBezTo>
              </a:path>
              <a:path w="43200" h="43200" stroke="0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327"/>
                  <a:pt x="8668" y="950"/>
                  <a:pt x="19906" y="66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57364" name="Text Box 29"/>
          <p:cNvSpPr txBox="1">
            <a:spLocks noChangeArrowheads="1"/>
          </p:cNvSpPr>
          <p:nvPr/>
        </p:nvSpPr>
        <p:spPr bwMode="auto">
          <a:xfrm>
            <a:off x="4648200" y="381000"/>
            <a:ext cx="346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Gauged NJL Model Calculations</a:t>
            </a:r>
          </a:p>
        </p:txBody>
      </p:sp>
      <p:pic>
        <p:nvPicPr>
          <p:cNvPr id="57365" name="Picture 33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5562600" y="3124200"/>
            <a:ext cx="15240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66" name="Picture 37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5105400" y="4953000"/>
            <a:ext cx="388938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67" name="Picture 38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5257800" y="2916238"/>
            <a:ext cx="457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68" name="Picture 40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4876800" y="2286000"/>
            <a:ext cx="21336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1219200" y="0"/>
            <a:ext cx="4953000" cy="914400"/>
          </a:xfrm>
          <a:prstGeom prst="rect">
            <a:avLst/>
          </a:prstGeom>
          <a:solidFill>
            <a:srgbClr val="FCF71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62467" name="Picture 4"/>
          <p:cNvPicPr>
            <a:picLocks noGrp="1" noChangeAspect="1" noChangeArrowheads="1"/>
          </p:cNvPicPr>
          <p:nvPr>
            <p:ph type="title"/>
          </p:nvPr>
        </p:nvPicPr>
        <p:blipFill>
          <a:blip r:embed="rId2"/>
          <a:srcRect l="-89480" r="-89480"/>
          <a:stretch>
            <a:fillRect/>
          </a:stretch>
        </p:blipFill>
        <p:spPr>
          <a:xfrm>
            <a:off x="-6781800" y="1524000"/>
            <a:ext cx="22783800" cy="2709049"/>
          </a:xfrm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304800" y="990600"/>
            <a:ext cx="7696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3200" b="1" dirty="0"/>
              <a:t>(Improved) Ladder SD &amp; BS Equations</a:t>
            </a:r>
          </a:p>
        </p:txBody>
      </p:sp>
      <p:sp>
        <p:nvSpPr>
          <p:cNvPr id="58374" name="Text Box 8"/>
          <p:cNvSpPr txBox="1">
            <a:spLocks noChangeArrowheads="1"/>
          </p:cNvSpPr>
          <p:nvPr/>
        </p:nvSpPr>
        <p:spPr bwMode="auto">
          <a:xfrm>
            <a:off x="1295400" y="228600"/>
            <a:ext cx="4851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 b="1"/>
              <a:t>Straightforward Calculation</a:t>
            </a:r>
          </a:p>
        </p:txBody>
      </p:sp>
      <p:sp>
        <p:nvSpPr>
          <p:cNvPr id="58375" name="Text Box 9"/>
          <p:cNvSpPr txBox="1">
            <a:spLocks noChangeArrowheads="1"/>
          </p:cNvSpPr>
          <p:nvPr/>
        </p:nvSpPr>
        <p:spPr bwMode="auto">
          <a:xfrm>
            <a:off x="685800" y="4343400"/>
            <a:ext cx="1444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/>
              <a:t>SD + IBS</a:t>
            </a:r>
          </a:p>
        </p:txBody>
      </p:sp>
      <p:sp>
        <p:nvSpPr>
          <p:cNvPr id="58376" name="Text Box 10"/>
          <p:cNvSpPr txBox="1">
            <a:spLocks noChangeArrowheads="1"/>
          </p:cNvSpPr>
          <p:nvPr/>
        </p:nvSpPr>
        <p:spPr bwMode="auto">
          <a:xfrm>
            <a:off x="762000" y="5181600"/>
            <a:ext cx="1360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/>
              <a:t>SD + BS</a:t>
            </a:r>
          </a:p>
        </p:txBody>
      </p:sp>
      <p:sp>
        <p:nvSpPr>
          <p:cNvPr id="58377" name="AutoShape 11"/>
          <p:cNvSpPr>
            <a:spLocks noChangeArrowheads="1"/>
          </p:cNvSpPr>
          <p:nvPr/>
        </p:nvSpPr>
        <p:spPr bwMode="auto">
          <a:xfrm>
            <a:off x="2743200" y="43434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8378" name="AutoShape 12"/>
          <p:cNvSpPr>
            <a:spLocks noChangeArrowheads="1"/>
          </p:cNvSpPr>
          <p:nvPr/>
        </p:nvSpPr>
        <p:spPr bwMode="auto">
          <a:xfrm>
            <a:off x="2667000" y="51816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8379" name="Text Box 14"/>
          <p:cNvSpPr txBox="1">
            <a:spLocks noChangeArrowheads="1"/>
          </p:cNvSpPr>
          <p:nvPr/>
        </p:nvSpPr>
        <p:spPr bwMode="auto">
          <a:xfrm>
            <a:off x="4267200" y="4419600"/>
            <a:ext cx="1862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/>
              <a:t>S parameter</a:t>
            </a:r>
          </a:p>
        </p:txBody>
      </p:sp>
      <p:sp>
        <p:nvSpPr>
          <p:cNvPr id="58380" name="Text Box 15"/>
          <p:cNvSpPr txBox="1">
            <a:spLocks noChangeArrowheads="1"/>
          </p:cNvSpPr>
          <p:nvPr/>
        </p:nvSpPr>
        <p:spPr bwMode="auto">
          <a:xfrm>
            <a:off x="4267200" y="5181600"/>
            <a:ext cx="2044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 </a:t>
            </a:r>
            <a:r>
              <a:rPr lang="en-US" altLang="ja-JP" sz="2400"/>
              <a:t>Light Spectra</a:t>
            </a:r>
          </a:p>
        </p:txBody>
      </p:sp>
      <p:pic>
        <p:nvPicPr>
          <p:cNvPr id="58381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4343400"/>
            <a:ext cx="2328863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2" name="Text Box 17"/>
          <p:cNvSpPr txBox="1">
            <a:spLocks noChangeArrowheads="1"/>
          </p:cNvSpPr>
          <p:nvPr/>
        </p:nvSpPr>
        <p:spPr bwMode="auto">
          <a:xfrm>
            <a:off x="0" y="5562600"/>
            <a:ext cx="50355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no induced/ETC four-fermi</a:t>
            </a:r>
          </a:p>
          <a:p>
            <a:r>
              <a:rPr lang="en-US" altLang="ja-JP"/>
              <a:t>no mixing with glueball, multi-body bound states</a:t>
            </a:r>
          </a:p>
          <a:p>
            <a:r>
              <a:rPr lang="en-US" altLang="ja-JP"/>
              <a:t>no KM-’t Hooft determinant</a:t>
            </a:r>
          </a:p>
        </p:txBody>
      </p:sp>
      <p:sp>
        <p:nvSpPr>
          <p:cNvPr id="58383" name="Text Box 18"/>
          <p:cNvSpPr txBox="1">
            <a:spLocks noChangeArrowheads="1"/>
          </p:cNvSpPr>
          <p:nvPr/>
        </p:nvSpPr>
        <p:spPr bwMode="auto">
          <a:xfrm>
            <a:off x="6461125" y="112713"/>
            <a:ext cx="2292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Harada-</a:t>
            </a:r>
            <a:r>
              <a:rPr lang="en-US" altLang="ja-JP" dirty="0" err="1"/>
              <a:t>Kurachi</a:t>
            </a:r>
            <a:r>
              <a:rPr lang="en-US" altLang="ja-JP" dirty="0"/>
              <a:t>-K.Y.</a:t>
            </a:r>
          </a:p>
          <a:p>
            <a:r>
              <a:rPr lang="en-US" altLang="ja-JP" dirty="0"/>
              <a:t>  (2003-2006)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371600"/>
            <a:ext cx="6488113" cy="470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Rectangle 5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ja-JP">
                <a:cs typeface="+mj-cs"/>
              </a:rPr>
              <a:t>Light Spectra (SD+HBS)</a:t>
            </a:r>
          </a:p>
        </p:txBody>
      </p:sp>
      <p:pic>
        <p:nvPicPr>
          <p:cNvPr id="59398" name="Picture 1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286000" y="2981325"/>
            <a:ext cx="3352800" cy="1254125"/>
          </a:xfrm>
          <a:noFill/>
        </p:spPr>
      </p:pic>
      <p:sp>
        <p:nvSpPr>
          <p:cNvPr id="59399" name="Text Box 6"/>
          <p:cNvSpPr txBox="1">
            <a:spLocks noChangeArrowheads="1"/>
          </p:cNvSpPr>
          <p:nvPr/>
        </p:nvSpPr>
        <p:spPr bwMode="auto">
          <a:xfrm>
            <a:off x="5486400" y="1066800"/>
            <a:ext cx="300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9900"/>
                </a:solidFill>
              </a:rPr>
              <a:t>Harada-Kurachi-KY (2003)</a:t>
            </a:r>
          </a:p>
        </p:txBody>
      </p:sp>
      <p:sp>
        <p:nvSpPr>
          <p:cNvPr id="59400" name="Text Box 7"/>
          <p:cNvSpPr txBox="1">
            <a:spLocks noChangeArrowheads="1"/>
          </p:cNvSpPr>
          <p:nvPr/>
        </p:nvSpPr>
        <p:spPr bwMode="auto">
          <a:xfrm>
            <a:off x="1371600" y="5943600"/>
            <a:ext cx="1414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/>
              <a:t>N</a:t>
            </a:r>
            <a:r>
              <a:rPr lang="en-US" altLang="ja-JP" sz="2400" b="1" baseline="-25000"/>
              <a:t>f</a:t>
            </a:r>
            <a:r>
              <a:rPr lang="en-US" altLang="ja-JP" sz="2400" b="1"/>
              <a:t>=11.92</a:t>
            </a:r>
          </a:p>
        </p:txBody>
      </p:sp>
      <p:sp>
        <p:nvSpPr>
          <p:cNvPr id="59401" name="Text Box 8"/>
          <p:cNvSpPr txBox="1">
            <a:spLocks noChangeArrowheads="1"/>
          </p:cNvSpPr>
          <p:nvPr/>
        </p:nvSpPr>
        <p:spPr bwMode="auto">
          <a:xfrm>
            <a:off x="6553200" y="5943600"/>
            <a:ext cx="1414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/>
              <a:t>N</a:t>
            </a:r>
            <a:r>
              <a:rPr lang="en-US" altLang="ja-JP" sz="2400" b="1" baseline="-25000"/>
              <a:t>f</a:t>
            </a:r>
            <a:r>
              <a:rPr lang="en-US" altLang="ja-JP" sz="2400" b="1"/>
              <a:t>=11.42</a:t>
            </a:r>
          </a:p>
        </p:txBody>
      </p:sp>
      <p:pic>
        <p:nvPicPr>
          <p:cNvPr id="8" name="図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66700" y="990600"/>
            <a:ext cx="17780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altLang="ja-JP"/>
              <a:t>Light Spectra (SD+HBS)</a:t>
            </a:r>
          </a:p>
        </p:txBody>
      </p:sp>
      <p:pic>
        <p:nvPicPr>
          <p:cNvPr id="16999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2979738"/>
            <a:ext cx="3886200" cy="387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9993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914400" y="1447800"/>
            <a:ext cx="7707313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9997" name="Text Box 13"/>
          <p:cNvSpPr txBox="1">
            <a:spLocks noChangeArrowheads="1"/>
          </p:cNvSpPr>
          <p:nvPr/>
        </p:nvSpPr>
        <p:spPr bwMode="auto">
          <a:xfrm>
            <a:off x="5715000" y="914400"/>
            <a:ext cx="300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9900"/>
                </a:solidFill>
              </a:rPr>
              <a:t>Harada-Kurachi-KY (2003)</a:t>
            </a:r>
          </a:p>
        </p:txBody>
      </p:sp>
      <p:pic>
        <p:nvPicPr>
          <p:cNvPr id="169998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76800" y="2362200"/>
            <a:ext cx="320040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0000" name="Picture 1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762000" y="2286000"/>
            <a:ext cx="7851775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0001" name="Text Box 17"/>
          <p:cNvSpPr txBox="1">
            <a:spLocks noChangeArrowheads="1"/>
          </p:cNvSpPr>
          <p:nvPr/>
        </p:nvSpPr>
        <p:spPr bwMode="auto">
          <a:xfrm>
            <a:off x="6534150" y="5410200"/>
            <a:ext cx="2609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9900"/>
                </a:solidFill>
              </a:rPr>
              <a:t>Kurachi-Shrock (2006)</a:t>
            </a:r>
          </a:p>
        </p:txBody>
      </p:sp>
      <p:sp>
        <p:nvSpPr>
          <p:cNvPr id="170002" name="Text Box 18"/>
          <p:cNvSpPr txBox="1">
            <a:spLocks noChangeArrowheads="1"/>
          </p:cNvSpPr>
          <p:nvPr/>
        </p:nvSpPr>
        <p:spPr bwMode="auto">
          <a:xfrm>
            <a:off x="1279525" y="4837113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S</a:t>
            </a:r>
          </a:p>
        </p:txBody>
      </p:sp>
      <p:sp>
        <p:nvSpPr>
          <p:cNvPr id="170003" name="Text Box 19"/>
          <p:cNvSpPr txBox="1">
            <a:spLocks noChangeArrowheads="1"/>
          </p:cNvSpPr>
          <p:nvPr/>
        </p:nvSpPr>
        <p:spPr bwMode="auto">
          <a:xfrm>
            <a:off x="1279525" y="354171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A</a:t>
            </a:r>
          </a:p>
        </p:txBody>
      </p:sp>
      <p:sp>
        <p:nvSpPr>
          <p:cNvPr id="170004" name="Text Box 20"/>
          <p:cNvSpPr txBox="1">
            <a:spLocks noChangeArrowheads="1"/>
          </p:cNvSpPr>
          <p:nvPr/>
        </p:nvSpPr>
        <p:spPr bwMode="auto">
          <a:xfrm>
            <a:off x="1127125" y="4227513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V</a:t>
            </a:r>
          </a:p>
        </p:txBody>
      </p:sp>
      <p:sp>
        <p:nvSpPr>
          <p:cNvPr id="170005" name="Text Box 21"/>
          <p:cNvSpPr txBox="1">
            <a:spLocks noChangeArrowheads="1"/>
          </p:cNvSpPr>
          <p:nvPr/>
        </p:nvSpPr>
        <p:spPr bwMode="auto">
          <a:xfrm>
            <a:off x="4267200" y="6099175"/>
            <a:ext cx="1284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/>
              <a:t>Ladder</a:t>
            </a:r>
            <a:r>
              <a:rPr lang="en-US" altLang="ja-JP" sz="2400"/>
              <a:t> </a:t>
            </a:r>
          </a:p>
        </p:txBody>
      </p:sp>
      <p:pic>
        <p:nvPicPr>
          <p:cNvPr id="170006" name="Picture 22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5715000" y="6096000"/>
            <a:ext cx="30480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円弧 13"/>
          <p:cNvSpPr/>
          <p:nvPr/>
        </p:nvSpPr>
        <p:spPr>
          <a:xfrm>
            <a:off x="5697220" y="2039620"/>
            <a:ext cx="822960" cy="822960"/>
          </a:xfrm>
          <a:prstGeom prst="arc">
            <a:avLst>
              <a:gd name="adj1" fmla="val 16200000"/>
              <a:gd name="adj2" fmla="val 15312679"/>
            </a:avLst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pic>
        <p:nvPicPr>
          <p:cNvPr id="15" name="図 1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266700" y="990600"/>
            <a:ext cx="17780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228600" y="4114800"/>
            <a:ext cx="8763000" cy="82296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28596" y="1295400"/>
            <a:ext cx="8410604" cy="5006277"/>
          </a:xfrm>
        </p:spPr>
        <p:txBody>
          <a:bodyPr/>
          <a:lstStyle/>
          <a:p>
            <a:r>
              <a:rPr lang="en-US" altLang="ja-JP" dirty="0" smtClean="0"/>
              <a:t>Hidden Local Symmetries (HLS) </a:t>
            </a:r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0" y="152400"/>
            <a:ext cx="9144000" cy="914400"/>
          </a:xfrm>
          <a:prstGeom prst="rect">
            <a:avLst/>
          </a:prstGeom>
          <a:solidFill>
            <a:srgbClr val="74980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09600" y="228600"/>
            <a:ext cx="62416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 smtClean="0">
                <a:solidFill>
                  <a:srgbClr val="FFFFFF"/>
                </a:solidFill>
              </a:rPr>
              <a:t>Holographic Approach </a:t>
            </a:r>
            <a:endParaRPr kumimoji="1" lang="ja-JP" altLang="en-US" sz="4800" dirty="0">
              <a:solidFill>
                <a:srgbClr val="FFFFFF"/>
              </a:solidFill>
            </a:endParaRPr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38200" y="3352800"/>
            <a:ext cx="4584700" cy="508000"/>
          </a:xfrm>
          <a:prstGeom prst="rect">
            <a:avLst/>
          </a:prstGeom>
        </p:spPr>
      </p:pic>
      <p:sp>
        <p:nvSpPr>
          <p:cNvPr id="8" name="Rectangle 30"/>
          <p:cNvSpPr>
            <a:spLocks noChangeArrowheads="1"/>
          </p:cNvSpPr>
          <p:nvPr/>
        </p:nvSpPr>
        <p:spPr bwMode="auto">
          <a:xfrm>
            <a:off x="4527550" y="1905000"/>
            <a:ext cx="461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solidFill>
                  <a:srgbClr val="336600"/>
                </a:solidFill>
              </a:rPr>
              <a:t>Bando-</a:t>
            </a:r>
            <a:r>
              <a:rPr lang="en-US" altLang="ja-JP" b="1" dirty="0" err="1">
                <a:solidFill>
                  <a:srgbClr val="336600"/>
                </a:solidFill>
              </a:rPr>
              <a:t>Kugo-Uehara-KY-Yanagida</a:t>
            </a:r>
            <a:r>
              <a:rPr lang="en-US" altLang="ja-JP" b="1" dirty="0">
                <a:solidFill>
                  <a:srgbClr val="336600"/>
                </a:solidFill>
              </a:rPr>
              <a:t> (1985)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4572000" y="22860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b="1" dirty="0" smtClean="0">
                <a:solidFill>
                  <a:srgbClr val="006600"/>
                </a:solidFill>
              </a:rPr>
              <a:t>M. Bando, </a:t>
            </a:r>
            <a:r>
              <a:rPr lang="en-US" altLang="ja-JP" b="1" dirty="0" err="1" smtClean="0">
                <a:solidFill>
                  <a:srgbClr val="006600"/>
                </a:solidFill>
              </a:rPr>
              <a:t>T.Kugo</a:t>
            </a:r>
            <a:r>
              <a:rPr lang="en-US" altLang="ja-JP" b="1" dirty="0" smtClean="0">
                <a:solidFill>
                  <a:srgbClr val="006600"/>
                </a:solidFill>
              </a:rPr>
              <a:t>, K.Y.,  Phys. Rep. 164(’88) 217  </a:t>
            </a:r>
            <a:endParaRPr lang="en-US" altLang="ja-JP" b="1" dirty="0" smtClean="0">
              <a:solidFill>
                <a:schemeClr val="accent2"/>
              </a:solidFill>
            </a:endParaRPr>
          </a:p>
          <a:p>
            <a:r>
              <a:rPr lang="en-US" altLang="ja-JP" b="1" dirty="0" smtClean="0">
                <a:solidFill>
                  <a:srgbClr val="006600"/>
                </a:solidFill>
              </a:rPr>
              <a:t>M. Harada, K.Y.,  Phys. Rep. 381(’03) 1      </a:t>
            </a:r>
            <a:endParaRPr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105400"/>
            <a:ext cx="7628667" cy="990736"/>
          </a:xfrm>
          <a:prstGeom prst="rect">
            <a:avLst/>
          </a:prstGeom>
        </p:spPr>
      </p:pic>
      <p:pic>
        <p:nvPicPr>
          <p:cNvPr id="11" name="図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124200" y="5486400"/>
            <a:ext cx="460406" cy="195324"/>
          </a:xfrm>
          <a:prstGeom prst="rect">
            <a:avLst/>
          </a:prstGeom>
        </p:spPr>
      </p:pic>
      <p:pic>
        <p:nvPicPr>
          <p:cNvPr id="12" name="図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486400" y="5486400"/>
            <a:ext cx="460406" cy="195324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381000" y="4267200"/>
            <a:ext cx="85896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5-dim gauge theory </a:t>
            </a:r>
            <a:r>
              <a:rPr kumimoji="1" lang="ja-JP" altLang="en-US" sz="3200" dirty="0" smtClean="0"/>
              <a:t>　</a:t>
            </a:r>
            <a:r>
              <a:rPr lang="ja-JP" altLang="en-US" sz="3200" dirty="0" smtClean="0"/>
              <a:t>＝　</a:t>
            </a:r>
            <a:r>
              <a:rPr kumimoji="1" lang="en-US" altLang="ja-JP" sz="3200" dirty="0" err="1" smtClean="0"/>
              <a:t>HLS’s</a:t>
            </a:r>
            <a:r>
              <a:rPr kumimoji="1" lang="ja-JP" altLang="en-US" sz="3200" dirty="0" smtClean="0"/>
              <a:t>　</a:t>
            </a:r>
            <a:r>
              <a:rPr kumimoji="1" lang="en-US" altLang="ja-JP" sz="3200" dirty="0" smtClean="0"/>
              <a:t>(Composites)</a:t>
            </a:r>
            <a:endParaRPr kumimoji="1" lang="ja-JP" altLang="en-US" sz="3200" dirty="0"/>
          </a:p>
        </p:txBody>
      </p:sp>
      <p:sp>
        <p:nvSpPr>
          <p:cNvPr id="14" name="円弧 13"/>
          <p:cNvSpPr/>
          <p:nvPr/>
        </p:nvSpPr>
        <p:spPr>
          <a:xfrm>
            <a:off x="4267200" y="3124200"/>
            <a:ext cx="1295400" cy="822960"/>
          </a:xfrm>
          <a:prstGeom prst="arc">
            <a:avLst>
              <a:gd name="adj1" fmla="val 16200000"/>
              <a:gd name="adj2" fmla="val 15131541"/>
            </a:avLst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5" name="テキスト ボックス 14"/>
          <p:cNvSpPr txBox="1"/>
          <p:nvPr/>
        </p:nvSpPr>
        <p:spPr>
          <a:xfrm>
            <a:off x="5638800" y="3733800"/>
            <a:ext cx="783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HLS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276600" y="6172200"/>
            <a:ext cx="3487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~ </a:t>
            </a:r>
            <a:r>
              <a:rPr kumimoji="1" lang="en-US" altLang="ja-JP" sz="2800" dirty="0" err="1" smtClean="0"/>
              <a:t>Kaluza</a:t>
            </a:r>
            <a:r>
              <a:rPr kumimoji="1" lang="en-US" altLang="ja-JP" sz="2800" dirty="0" smtClean="0"/>
              <a:t>-Klein tower</a:t>
            </a:r>
            <a:endParaRPr kumimoji="1" lang="ja-JP" altLang="en-US" sz="2800" dirty="0"/>
          </a:p>
        </p:txBody>
      </p:sp>
      <p:sp>
        <p:nvSpPr>
          <p:cNvPr id="18" name="正方形/長方形 17"/>
          <p:cNvSpPr/>
          <p:nvPr/>
        </p:nvSpPr>
        <p:spPr>
          <a:xfrm>
            <a:off x="1981200" y="2438400"/>
            <a:ext cx="152400" cy="76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990600" y="0"/>
            <a:ext cx="685800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762000"/>
          </a:xfrm>
        </p:spPr>
        <p:txBody>
          <a:bodyPr/>
          <a:lstStyle/>
          <a:p>
            <a:r>
              <a:rPr lang="en-US" altLang="ja-JP"/>
              <a:t>Hidden Local Symmetry</a:t>
            </a:r>
          </a:p>
        </p:txBody>
      </p:sp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1447800" y="990600"/>
            <a:ext cx="7696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Reviews:</a:t>
            </a:r>
            <a:r>
              <a:rPr lang="en-US" altLang="ja-JP" b="1" dirty="0">
                <a:solidFill>
                  <a:srgbClr val="006600"/>
                </a:solidFill>
              </a:rPr>
              <a:t> M. Bando, </a:t>
            </a:r>
            <a:r>
              <a:rPr lang="en-US" altLang="ja-JP" b="1" dirty="0" err="1">
                <a:solidFill>
                  <a:srgbClr val="006600"/>
                </a:solidFill>
              </a:rPr>
              <a:t>T.Kugo</a:t>
            </a:r>
            <a:r>
              <a:rPr lang="en-US" altLang="ja-JP" b="1" dirty="0">
                <a:solidFill>
                  <a:srgbClr val="006600"/>
                </a:solidFill>
              </a:rPr>
              <a:t>, K.Y.,  Phys. Rep. 164(’88) 217  </a:t>
            </a:r>
            <a:r>
              <a:rPr lang="en-US" altLang="ja-JP" b="1" dirty="0">
                <a:solidFill>
                  <a:schemeClr val="accent2"/>
                </a:solidFill>
              </a:rPr>
              <a:t>(tree)</a:t>
            </a:r>
          </a:p>
          <a:p>
            <a:r>
              <a:rPr lang="en-US" altLang="ja-JP" b="1" dirty="0">
                <a:solidFill>
                  <a:srgbClr val="006600"/>
                </a:solidFill>
              </a:rPr>
              <a:t>                M. Harada, K.Y.,               Phys. Rep. 381(’03) 1      </a:t>
            </a:r>
            <a:r>
              <a:rPr lang="en-US" altLang="ja-JP" b="1" dirty="0">
                <a:solidFill>
                  <a:schemeClr val="accent2"/>
                </a:solidFill>
              </a:rPr>
              <a:t>(loop)</a:t>
            </a:r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381000" y="2133600"/>
            <a:ext cx="4267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3200" b="1"/>
              <a:t>G/</a:t>
            </a:r>
            <a:r>
              <a:rPr lang="en-US" altLang="ja-JP" sz="3200" b="1">
                <a:solidFill>
                  <a:srgbClr val="009900"/>
                </a:solidFill>
              </a:rPr>
              <a:t>H</a:t>
            </a:r>
            <a:r>
              <a:rPr lang="en-US" altLang="ja-JP" sz="3200" b="1"/>
              <a:t>   </a:t>
            </a:r>
            <a:r>
              <a:rPr lang="en-US" altLang="ja-JP" sz="3600" b="1">
                <a:ea typeface="Arial" charset="0"/>
                <a:cs typeface="Arial" charset="0"/>
              </a:rPr>
              <a:t>≈</a:t>
            </a:r>
            <a:r>
              <a:rPr lang="en-US" altLang="ja-JP" sz="3200" b="1">
                <a:ea typeface="Arial" charset="0"/>
                <a:cs typeface="Arial" charset="0"/>
              </a:rPr>
              <a:t>  G</a:t>
            </a:r>
            <a:r>
              <a:rPr lang="en-US" altLang="ja-JP" sz="3200" b="1" baseline="-25000">
                <a:ea typeface="Arial" charset="0"/>
                <a:cs typeface="Arial" charset="0"/>
              </a:rPr>
              <a:t>global</a:t>
            </a:r>
            <a:r>
              <a:rPr lang="en-US" altLang="ja-JP" sz="3200" b="1">
                <a:ea typeface="Arial" charset="0"/>
                <a:cs typeface="Arial" charset="0"/>
              </a:rPr>
              <a:t> x</a:t>
            </a:r>
            <a:r>
              <a:rPr lang="en-US" altLang="ja-JP" sz="3200" b="1" baseline="-25000">
                <a:ea typeface="Arial" charset="0"/>
                <a:cs typeface="Arial" charset="0"/>
              </a:rPr>
              <a:t>  </a:t>
            </a:r>
            <a:r>
              <a:rPr lang="en-US" altLang="ja-JP" sz="3200" b="1">
                <a:solidFill>
                  <a:srgbClr val="FF0000"/>
                </a:solidFill>
                <a:ea typeface="Arial" charset="0"/>
                <a:cs typeface="Arial" charset="0"/>
              </a:rPr>
              <a:t>H</a:t>
            </a:r>
            <a:r>
              <a:rPr lang="en-US" altLang="ja-JP" sz="3200" b="1" baseline="-25000">
                <a:solidFill>
                  <a:srgbClr val="FF0000"/>
                </a:solidFill>
                <a:ea typeface="Arial" charset="0"/>
                <a:cs typeface="Arial" charset="0"/>
              </a:rPr>
              <a:t>local</a:t>
            </a:r>
          </a:p>
        </p:txBody>
      </p:sp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1676400" y="3276600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 </a:t>
            </a:r>
          </a:p>
        </p:txBody>
      </p:sp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838200" y="3886200"/>
            <a:ext cx="5562600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3200" b="1"/>
              <a:t>≈ G</a:t>
            </a:r>
            <a:r>
              <a:rPr lang="en-US" altLang="ja-JP" sz="3200" b="1" baseline="-25000"/>
              <a:t>global</a:t>
            </a:r>
            <a:r>
              <a:rPr lang="en-US" altLang="ja-JP" sz="3200" b="1"/>
              <a:t> x  </a:t>
            </a:r>
            <a:r>
              <a:rPr lang="en-US" altLang="ja-JP" sz="3200" b="1">
                <a:solidFill>
                  <a:srgbClr val="FF0000"/>
                </a:solidFill>
              </a:rPr>
              <a:t>G</a:t>
            </a:r>
            <a:r>
              <a:rPr lang="en-US" altLang="ja-JP" sz="3200" b="1" baseline="-25000">
                <a:solidFill>
                  <a:srgbClr val="FF0000"/>
                </a:solidFill>
              </a:rPr>
              <a:t>local</a:t>
            </a:r>
            <a:r>
              <a:rPr lang="ja-JP" altLang="en-US" sz="3200" b="1" baseline="-25000">
                <a:solidFill>
                  <a:srgbClr val="FF0000"/>
                </a:solidFill>
              </a:rPr>
              <a:t>　　</a:t>
            </a:r>
            <a:endParaRPr lang="en-US" altLang="ja-JP" sz="3200" b="1" baseline="-25000">
              <a:solidFill>
                <a:srgbClr val="FF0000"/>
              </a:solidFill>
            </a:endParaRPr>
          </a:p>
          <a:p>
            <a:endParaRPr lang="en-US" altLang="ja-JP" sz="3200" b="1" baseline="-25000"/>
          </a:p>
          <a:p>
            <a:r>
              <a:rPr lang="en-US" altLang="ja-JP" sz="3200" b="1"/>
              <a:t>≈ G</a:t>
            </a:r>
            <a:r>
              <a:rPr lang="en-US" altLang="ja-JP" sz="3200" b="1" baseline="-25000"/>
              <a:t>global</a:t>
            </a:r>
            <a:r>
              <a:rPr lang="en-US" altLang="ja-JP" sz="3200" b="1"/>
              <a:t> x </a:t>
            </a:r>
            <a:r>
              <a:rPr lang="en-US" altLang="ja-JP" sz="3200" b="1">
                <a:solidFill>
                  <a:srgbClr val="FF0000"/>
                </a:solidFill>
              </a:rPr>
              <a:t>G</a:t>
            </a:r>
            <a:r>
              <a:rPr lang="en-US" altLang="ja-JP" sz="3200" b="1" baseline="-25000">
                <a:solidFill>
                  <a:srgbClr val="FF0000"/>
                </a:solidFill>
              </a:rPr>
              <a:t>local</a:t>
            </a:r>
            <a:r>
              <a:rPr lang="en-US" altLang="ja-JP" sz="3200" b="1"/>
              <a:t> x </a:t>
            </a:r>
            <a:r>
              <a:rPr lang="en-US" altLang="ja-JP" sz="3200" b="1">
                <a:solidFill>
                  <a:srgbClr val="FF0000"/>
                </a:solidFill>
              </a:rPr>
              <a:t>H</a:t>
            </a:r>
            <a:r>
              <a:rPr lang="en-US" altLang="ja-JP" sz="3200" b="1" baseline="-25000">
                <a:solidFill>
                  <a:srgbClr val="FF0000"/>
                </a:solidFill>
              </a:rPr>
              <a:t>local</a:t>
            </a:r>
          </a:p>
          <a:p>
            <a:endParaRPr lang="en-US" altLang="ja-JP" sz="3200" b="1" baseline="-25000"/>
          </a:p>
          <a:p>
            <a:r>
              <a:rPr lang="en-US" altLang="ja-JP" sz="3200" b="1"/>
              <a:t>≈ G</a:t>
            </a:r>
            <a:r>
              <a:rPr lang="en-US" altLang="ja-JP" sz="3200" b="1" baseline="-25000"/>
              <a:t>global</a:t>
            </a:r>
            <a:r>
              <a:rPr lang="en-US" altLang="ja-JP" sz="3200" b="1"/>
              <a:t> x </a:t>
            </a:r>
            <a:r>
              <a:rPr lang="en-US" altLang="ja-JP" sz="3200" b="1">
                <a:solidFill>
                  <a:srgbClr val="FF0000"/>
                </a:solidFill>
              </a:rPr>
              <a:t>G</a:t>
            </a:r>
            <a:r>
              <a:rPr lang="en-US" altLang="ja-JP" sz="3200" b="1" baseline="-25000">
                <a:solidFill>
                  <a:srgbClr val="FF0000"/>
                </a:solidFill>
              </a:rPr>
              <a:t>local</a:t>
            </a:r>
            <a:r>
              <a:rPr lang="en-US" altLang="ja-JP" sz="3200" b="1"/>
              <a:t> x </a:t>
            </a:r>
            <a:r>
              <a:rPr lang="en-US" altLang="ja-JP" sz="3200" b="1">
                <a:solidFill>
                  <a:srgbClr val="FF0000"/>
                </a:solidFill>
              </a:rPr>
              <a:t>G</a:t>
            </a:r>
            <a:r>
              <a:rPr lang="en-US" altLang="ja-JP" sz="3200" b="1" baseline="-25000">
                <a:solidFill>
                  <a:srgbClr val="FF0000"/>
                </a:solidFill>
              </a:rPr>
              <a:t>local </a:t>
            </a:r>
            <a:r>
              <a:rPr lang="en-US" altLang="ja-JP" sz="3200" b="1"/>
              <a:t>x</a:t>
            </a:r>
            <a:r>
              <a:rPr lang="ja-JP" altLang="en-US" sz="3200" b="1"/>
              <a:t>・・・</a:t>
            </a:r>
          </a:p>
        </p:txBody>
      </p:sp>
      <p:sp>
        <p:nvSpPr>
          <p:cNvPr id="118792" name="Text Box 8"/>
          <p:cNvSpPr txBox="1">
            <a:spLocks noChangeArrowheads="1"/>
          </p:cNvSpPr>
          <p:nvPr/>
        </p:nvSpPr>
        <p:spPr bwMode="auto">
          <a:xfrm>
            <a:off x="1981200" y="3048000"/>
            <a:ext cx="144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3200" b="1"/>
              <a:t>H</a:t>
            </a:r>
            <a:r>
              <a:rPr lang="en-US" altLang="ja-JP" sz="3200" b="1" baseline="-25000"/>
              <a:t>global</a:t>
            </a:r>
          </a:p>
        </p:txBody>
      </p:sp>
      <p:sp>
        <p:nvSpPr>
          <p:cNvPr id="118793" name="Text Box 9"/>
          <p:cNvSpPr txBox="1">
            <a:spLocks noChangeArrowheads="1"/>
          </p:cNvSpPr>
          <p:nvPr/>
        </p:nvSpPr>
        <p:spPr bwMode="auto">
          <a:xfrm rot="10635270">
            <a:off x="1981200" y="27432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ea typeface="Arial" charset="0"/>
                <a:cs typeface="Arial" charset="0"/>
              </a:rPr>
              <a:t>∩</a:t>
            </a:r>
          </a:p>
        </p:txBody>
      </p:sp>
      <p:sp>
        <p:nvSpPr>
          <p:cNvPr id="118794" name="Text Box 10"/>
          <p:cNvSpPr txBox="1">
            <a:spLocks noChangeArrowheads="1"/>
          </p:cNvSpPr>
          <p:nvPr/>
        </p:nvSpPr>
        <p:spPr bwMode="auto">
          <a:xfrm>
            <a:off x="3733800" y="2971800"/>
            <a:ext cx="20288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 b="1">
                <a:solidFill>
                  <a:srgbClr val="009900"/>
                </a:solidFill>
              </a:rPr>
              <a:t>H</a:t>
            </a:r>
            <a:r>
              <a:rPr lang="en-US" altLang="ja-JP" sz="3200" b="1" baseline="-25000">
                <a:solidFill>
                  <a:srgbClr val="009900"/>
                </a:solidFill>
              </a:rPr>
              <a:t>global+local</a:t>
            </a:r>
          </a:p>
        </p:txBody>
      </p:sp>
      <p:sp>
        <p:nvSpPr>
          <p:cNvPr id="118795" name="Line 11"/>
          <p:cNvSpPr>
            <a:spLocks noChangeShapeType="1"/>
          </p:cNvSpPr>
          <p:nvPr/>
        </p:nvSpPr>
        <p:spPr bwMode="auto">
          <a:xfrm>
            <a:off x="3657600" y="2819400"/>
            <a:ext cx="762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8796" name="Line 12"/>
          <p:cNvSpPr>
            <a:spLocks noChangeShapeType="1"/>
          </p:cNvSpPr>
          <p:nvPr/>
        </p:nvSpPr>
        <p:spPr bwMode="auto">
          <a:xfrm flipV="1">
            <a:off x="3124200" y="3200400"/>
            <a:ext cx="6096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8797" name="Line 13"/>
          <p:cNvSpPr>
            <a:spLocks noChangeShapeType="1"/>
          </p:cNvSpPr>
          <p:nvPr/>
        </p:nvSpPr>
        <p:spPr bwMode="auto">
          <a:xfrm>
            <a:off x="1219200" y="2590800"/>
            <a:ext cx="2514600" cy="53340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8798" name="Text Box 14"/>
          <p:cNvSpPr txBox="1">
            <a:spLocks noChangeArrowheads="1"/>
          </p:cNvSpPr>
          <p:nvPr/>
        </p:nvSpPr>
        <p:spPr bwMode="auto">
          <a:xfrm>
            <a:off x="4937125" y="2201863"/>
            <a:ext cx="5921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l-GR" altLang="ja-JP" sz="3200" b="1">
                <a:solidFill>
                  <a:srgbClr val="FF0000"/>
                </a:solidFill>
                <a:ea typeface="Arial" charset="0"/>
                <a:cs typeface="Arial" charset="0"/>
              </a:rPr>
              <a:t>ρ</a:t>
            </a:r>
          </a:p>
        </p:txBody>
      </p:sp>
      <p:sp>
        <p:nvSpPr>
          <p:cNvPr id="118799" name="Text Box 15"/>
          <p:cNvSpPr txBox="1">
            <a:spLocks noChangeArrowheads="1"/>
          </p:cNvSpPr>
          <p:nvPr/>
        </p:nvSpPr>
        <p:spPr bwMode="auto">
          <a:xfrm>
            <a:off x="4648200" y="3886200"/>
            <a:ext cx="1981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l-GR" altLang="ja-JP" sz="3200" b="1">
                <a:solidFill>
                  <a:srgbClr val="FF0000"/>
                </a:solidFill>
                <a:ea typeface="Arial" charset="0"/>
                <a:cs typeface="Arial" charset="0"/>
              </a:rPr>
              <a:t>ρ</a:t>
            </a:r>
            <a:r>
              <a:rPr lang="en-US" altLang="ja-JP" sz="3200" b="1">
                <a:ea typeface="Arial" charset="0"/>
                <a:cs typeface="Arial" charset="0"/>
              </a:rPr>
              <a:t>,</a:t>
            </a:r>
            <a:r>
              <a:rPr lang="en-US" altLang="ja-JP" sz="3200" b="1">
                <a:solidFill>
                  <a:srgbClr val="FF0000"/>
                </a:solidFill>
                <a:ea typeface="Arial" charset="0"/>
                <a:cs typeface="Arial" charset="0"/>
              </a:rPr>
              <a:t> a</a:t>
            </a:r>
            <a:r>
              <a:rPr lang="en-US" altLang="ja-JP" sz="3200" b="1" baseline="-25000">
                <a:solidFill>
                  <a:srgbClr val="FF0000"/>
                </a:solidFill>
                <a:ea typeface="Arial" charset="0"/>
                <a:cs typeface="Arial" charset="0"/>
              </a:rPr>
              <a:t>1</a:t>
            </a:r>
            <a:endParaRPr lang="ja-JP" altLang="el-GR" sz="3200" b="1" baseline="-25000">
              <a:solidFill>
                <a:srgbClr val="FF0000"/>
              </a:solidFill>
              <a:ea typeface="Arial" charset="0"/>
              <a:cs typeface="Arial" charset="0"/>
            </a:endParaRPr>
          </a:p>
        </p:txBody>
      </p:sp>
      <p:sp>
        <p:nvSpPr>
          <p:cNvPr id="118800" name="Text Box 16"/>
          <p:cNvSpPr txBox="1">
            <a:spLocks noChangeArrowheads="1"/>
          </p:cNvSpPr>
          <p:nvPr/>
        </p:nvSpPr>
        <p:spPr bwMode="auto">
          <a:xfrm>
            <a:off x="5410200" y="4648200"/>
            <a:ext cx="1981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l-GR" altLang="ja-JP" sz="3200" b="1">
                <a:solidFill>
                  <a:srgbClr val="FF0000"/>
                </a:solidFill>
                <a:ea typeface="Arial" charset="0"/>
                <a:cs typeface="Arial" charset="0"/>
              </a:rPr>
              <a:t>ρ</a:t>
            </a:r>
            <a:r>
              <a:rPr lang="en-US" altLang="ja-JP" sz="3200" b="1">
                <a:ea typeface="Arial" charset="0"/>
                <a:cs typeface="Arial" charset="0"/>
              </a:rPr>
              <a:t>,</a:t>
            </a:r>
            <a:r>
              <a:rPr lang="en-US" altLang="ja-JP" sz="3200" b="1">
                <a:solidFill>
                  <a:srgbClr val="FF0000"/>
                </a:solidFill>
                <a:ea typeface="Arial" charset="0"/>
                <a:cs typeface="Arial" charset="0"/>
              </a:rPr>
              <a:t> a</a:t>
            </a:r>
            <a:r>
              <a:rPr lang="en-US" altLang="ja-JP" sz="3200" b="1" baseline="-25000">
                <a:solidFill>
                  <a:srgbClr val="FF0000"/>
                </a:solidFill>
                <a:ea typeface="Arial" charset="0"/>
                <a:cs typeface="Arial" charset="0"/>
              </a:rPr>
              <a:t>1 </a:t>
            </a:r>
            <a:r>
              <a:rPr lang="en-US" altLang="ja-JP" sz="3200" b="1" baseline="-25000">
                <a:ea typeface="Arial" charset="0"/>
                <a:cs typeface="Arial" charset="0"/>
              </a:rPr>
              <a:t>, </a:t>
            </a:r>
            <a:r>
              <a:rPr lang="el-GR" altLang="ja-JP" sz="3200" b="1">
                <a:solidFill>
                  <a:srgbClr val="FF0000"/>
                </a:solidFill>
              </a:rPr>
              <a:t>ρ</a:t>
            </a:r>
            <a:r>
              <a:rPr lang="en-US" altLang="ja-JP" sz="3200" b="1">
                <a:solidFill>
                  <a:srgbClr val="FF0000"/>
                </a:solidFill>
              </a:rPr>
              <a:t>’</a:t>
            </a:r>
            <a:endParaRPr lang="ja-JP" altLang="el-GR" sz="3200" b="1">
              <a:solidFill>
                <a:srgbClr val="FF0000"/>
              </a:solidFill>
            </a:endParaRPr>
          </a:p>
        </p:txBody>
      </p:sp>
      <p:sp>
        <p:nvSpPr>
          <p:cNvPr id="118801" name="Line 17"/>
          <p:cNvSpPr>
            <a:spLocks noChangeShapeType="1"/>
          </p:cNvSpPr>
          <p:nvPr/>
        </p:nvSpPr>
        <p:spPr bwMode="auto">
          <a:xfrm flipH="1">
            <a:off x="4495800" y="25908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8802" name="Text Box 18"/>
          <p:cNvSpPr txBox="1">
            <a:spLocks noChangeArrowheads="1"/>
          </p:cNvSpPr>
          <p:nvPr/>
        </p:nvSpPr>
        <p:spPr bwMode="auto">
          <a:xfrm>
            <a:off x="228600" y="2819400"/>
            <a:ext cx="803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l-GR" altLang="ja-JP" sz="3200" b="1">
                <a:solidFill>
                  <a:schemeClr val="accent2"/>
                </a:solidFill>
                <a:ea typeface="Arial" charset="0"/>
                <a:cs typeface="Arial" charset="0"/>
              </a:rPr>
              <a:t>π</a:t>
            </a:r>
          </a:p>
        </p:txBody>
      </p:sp>
      <p:sp>
        <p:nvSpPr>
          <p:cNvPr id="118803" name="Line 19"/>
          <p:cNvSpPr>
            <a:spLocks noChangeShapeType="1"/>
          </p:cNvSpPr>
          <p:nvPr/>
        </p:nvSpPr>
        <p:spPr bwMode="auto">
          <a:xfrm flipV="1">
            <a:off x="609600" y="2667000"/>
            <a:ext cx="1524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8804" name="Text Box 20"/>
          <p:cNvSpPr txBox="1">
            <a:spLocks noChangeArrowheads="1"/>
          </p:cNvSpPr>
          <p:nvPr/>
        </p:nvSpPr>
        <p:spPr bwMode="auto">
          <a:xfrm>
            <a:off x="1295400" y="19812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m</a:t>
            </a:r>
            <a:r>
              <a:rPr lang="el-GR" altLang="ja-JP" b="1" baseline="-25000"/>
              <a:t>ρ</a:t>
            </a:r>
            <a:r>
              <a:rPr lang="en-US" altLang="ja-JP" b="1"/>
              <a:t> </a:t>
            </a:r>
            <a:r>
              <a:rPr lang="en-US" altLang="ja-JP"/>
              <a:t> </a:t>
            </a:r>
            <a:r>
              <a:rPr lang="en-US" altLang="ja-JP" b="1">
                <a:ea typeface="Arial" charset="0"/>
                <a:cs typeface="Arial" charset="0"/>
              </a:rPr>
              <a:t>∞</a:t>
            </a:r>
          </a:p>
        </p:txBody>
      </p:sp>
      <p:sp>
        <p:nvSpPr>
          <p:cNvPr id="118805" name="Line 21"/>
          <p:cNvSpPr>
            <a:spLocks noChangeShapeType="1"/>
          </p:cNvSpPr>
          <p:nvPr/>
        </p:nvSpPr>
        <p:spPr bwMode="auto">
          <a:xfrm flipV="1">
            <a:off x="1752600" y="2133600"/>
            <a:ext cx="76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8807" name="Rectangle 23"/>
          <p:cNvSpPr>
            <a:spLocks noChangeArrowheads="1"/>
          </p:cNvSpPr>
          <p:nvPr/>
        </p:nvSpPr>
        <p:spPr bwMode="auto">
          <a:xfrm>
            <a:off x="5867400" y="4038600"/>
            <a:ext cx="3276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0" lang="en-US" altLang="ja-JP" sz="2000" b="1">
                <a:solidFill>
                  <a:srgbClr val="229A36"/>
                </a:solidFill>
              </a:rPr>
              <a:t>Bando – Kugo –KY (1986)</a:t>
            </a:r>
          </a:p>
        </p:txBody>
      </p:sp>
      <p:sp>
        <p:nvSpPr>
          <p:cNvPr id="118808" name="Line 24"/>
          <p:cNvSpPr>
            <a:spLocks noChangeShapeType="1"/>
          </p:cNvSpPr>
          <p:nvPr/>
        </p:nvSpPr>
        <p:spPr bwMode="auto">
          <a:xfrm flipH="1">
            <a:off x="4038600" y="41910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8809" name="Line 25"/>
          <p:cNvSpPr>
            <a:spLocks noChangeShapeType="1"/>
          </p:cNvSpPr>
          <p:nvPr/>
        </p:nvSpPr>
        <p:spPr bwMode="auto">
          <a:xfrm flipH="1">
            <a:off x="4953000" y="49530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8810" name="Rectangle 26"/>
          <p:cNvSpPr>
            <a:spLocks noChangeArrowheads="1"/>
          </p:cNvSpPr>
          <p:nvPr/>
        </p:nvSpPr>
        <p:spPr bwMode="auto">
          <a:xfrm>
            <a:off x="5867400" y="5257800"/>
            <a:ext cx="3276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0" lang="en-US" altLang="ja-JP" sz="2000" b="1">
                <a:solidFill>
                  <a:srgbClr val="229A36"/>
                </a:solidFill>
              </a:rPr>
              <a:t>Bando – Kugo –KY (1988)</a:t>
            </a:r>
          </a:p>
        </p:txBody>
      </p:sp>
      <p:sp>
        <p:nvSpPr>
          <p:cNvPr id="118813" name="Rectangle 29"/>
          <p:cNvSpPr>
            <a:spLocks noChangeArrowheads="1"/>
          </p:cNvSpPr>
          <p:nvPr/>
        </p:nvSpPr>
        <p:spPr bwMode="auto">
          <a:xfrm>
            <a:off x="5489575" y="4419600"/>
            <a:ext cx="3654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0" lang="en-US" altLang="ja-JP" sz="2000" b="1">
                <a:solidFill>
                  <a:srgbClr val="229A36"/>
                </a:solidFill>
              </a:rPr>
              <a:t>Bando – Fujiwara –KY (1988)</a:t>
            </a:r>
          </a:p>
        </p:txBody>
      </p:sp>
      <p:sp>
        <p:nvSpPr>
          <p:cNvPr id="118814" name="Rectangle 30"/>
          <p:cNvSpPr>
            <a:spLocks noChangeArrowheads="1"/>
          </p:cNvSpPr>
          <p:nvPr/>
        </p:nvSpPr>
        <p:spPr bwMode="auto">
          <a:xfrm>
            <a:off x="4527550" y="1981200"/>
            <a:ext cx="461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solidFill>
                  <a:srgbClr val="336600"/>
                </a:solidFill>
              </a:rPr>
              <a:t>Bando-</a:t>
            </a:r>
            <a:r>
              <a:rPr lang="en-US" altLang="ja-JP" b="1" dirty="0" err="1">
                <a:solidFill>
                  <a:srgbClr val="336600"/>
                </a:solidFill>
              </a:rPr>
              <a:t>Kugo-Uehara-KY-Yanagida</a:t>
            </a:r>
            <a:r>
              <a:rPr lang="en-US" altLang="ja-JP" b="1" dirty="0">
                <a:solidFill>
                  <a:srgbClr val="336600"/>
                </a:solidFill>
              </a:rPr>
              <a:t> (1985)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0" y="6273224"/>
            <a:ext cx="89957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FF0000"/>
                </a:solidFill>
              </a:rPr>
              <a:t>5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-Dim (Cutoff Th.) </a:t>
            </a:r>
            <a:r>
              <a:rPr lang="en-US" altLang="ja-JP" sz="3200" dirty="0" smtClean="0">
                <a:solidFill>
                  <a:srgbClr val="FF0000"/>
                </a:solidFill>
              </a:rPr>
              <a:t>= </a:t>
            </a:r>
            <a:r>
              <a:rPr lang="en-US" altLang="ja-JP" sz="3200" dirty="0" err="1" smtClean="0">
                <a:solidFill>
                  <a:srgbClr val="FF0000"/>
                </a:solidFill>
              </a:rPr>
              <a:t>HLS’s</a:t>
            </a:r>
            <a:r>
              <a:rPr lang="en-US" altLang="ja-JP" sz="3200" dirty="0" smtClean="0">
                <a:solidFill>
                  <a:srgbClr val="FF0000"/>
                </a:solidFill>
              </a:rPr>
              <a:t>=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Effective Th. of QCD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8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8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4" grpId="0"/>
      <p:bldP spid="118795" grpId="0" animBg="1"/>
      <p:bldP spid="118796" grpId="0" animBg="1"/>
      <p:bldP spid="118797" grpId="0" animBg="1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1" name="Oval 11"/>
          <p:cNvSpPr>
            <a:spLocks noChangeArrowheads="1"/>
          </p:cNvSpPr>
          <p:nvPr/>
        </p:nvSpPr>
        <p:spPr bwMode="auto">
          <a:xfrm>
            <a:off x="3276600" y="5410200"/>
            <a:ext cx="2133600" cy="1066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6387" name="Text Box 6"/>
          <p:cNvSpPr>
            <a:spLocks noGrp="1" noChangeArrowheads="1"/>
          </p:cNvSpPr>
          <p:nvPr>
            <p:ph idx="1"/>
          </p:nvPr>
        </p:nvSpPr>
        <p:spPr>
          <a:xfrm>
            <a:off x="0" y="304800"/>
            <a:ext cx="91440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ja-JP"/>
              <a:t>              </a:t>
            </a:r>
            <a:r>
              <a:rPr lang="en-US" altLang="ja-JP" smtClean="0"/>
              <a:t> </a:t>
            </a:r>
            <a:r>
              <a:rPr lang="ja-JP" altLang="en-US" smtClean="0"/>
              <a:t>　</a:t>
            </a:r>
            <a:r>
              <a:rPr lang="en-US" altLang="ja-JP" smtClean="0"/>
              <a:t> </a:t>
            </a:r>
            <a:r>
              <a:rPr lang="ja-JP" altLang="en-US" smtClean="0"/>
              <a:t>　　　</a:t>
            </a:r>
            <a:r>
              <a:rPr lang="en-US" altLang="ja-JP" sz="6000" b="1" smtClean="0"/>
              <a:t>ORIGIN  </a:t>
            </a:r>
            <a:endParaRPr lang="en-US" altLang="ja-JP" sz="6000" b="1"/>
          </a:p>
          <a:p>
            <a:pPr>
              <a:buFontTx/>
              <a:buNone/>
            </a:pPr>
            <a:r>
              <a:rPr lang="en-US" altLang="ja-JP" sz="6000" b="1"/>
              <a:t>            </a:t>
            </a:r>
            <a:r>
              <a:rPr lang="en-US" altLang="ja-JP" sz="6000" b="1" smtClean="0"/>
              <a:t> </a:t>
            </a:r>
            <a:r>
              <a:rPr lang="ja-JP" altLang="en-US" sz="6000" b="1" smtClean="0"/>
              <a:t>　　</a:t>
            </a:r>
            <a:r>
              <a:rPr lang="en-US" altLang="ja-JP" sz="6000" b="1" smtClean="0"/>
              <a:t>of</a:t>
            </a:r>
            <a:endParaRPr lang="en-US" altLang="ja-JP" sz="6000" b="1"/>
          </a:p>
          <a:p>
            <a:pPr>
              <a:buFontTx/>
              <a:buNone/>
            </a:pPr>
            <a:r>
              <a:rPr lang="en-US" altLang="ja-JP" sz="6000" b="1"/>
              <a:t>         </a:t>
            </a:r>
            <a:r>
              <a:rPr lang="en-US" altLang="ja-JP" sz="6000" b="1" smtClean="0"/>
              <a:t> </a:t>
            </a:r>
            <a:r>
              <a:rPr lang="ja-JP" altLang="en-US" sz="6000" b="1" smtClean="0"/>
              <a:t>　　</a:t>
            </a:r>
            <a:r>
              <a:rPr lang="en-US" altLang="ja-JP" sz="6000" b="1" smtClean="0"/>
              <a:t>MASS </a:t>
            </a:r>
            <a:r>
              <a:rPr lang="en-US" altLang="ja-JP" sz="6000" b="1"/>
              <a:t>?</a:t>
            </a:r>
          </a:p>
        </p:txBody>
      </p:sp>
      <p:sp>
        <p:nvSpPr>
          <p:cNvPr id="15368" name="AutoShape 8"/>
          <p:cNvSpPr>
            <a:spLocks noChangeArrowheads="1"/>
          </p:cNvSpPr>
          <p:nvPr/>
        </p:nvSpPr>
        <p:spPr bwMode="auto">
          <a:xfrm>
            <a:off x="4114800" y="3733800"/>
            <a:ext cx="485775" cy="1447800"/>
          </a:xfrm>
          <a:prstGeom prst="upArrow">
            <a:avLst>
              <a:gd name="adj1" fmla="val 50000"/>
              <a:gd name="adj2" fmla="val 7451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3657600" y="5562600"/>
            <a:ext cx="140335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4800"/>
              <a:t>LHC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1" grpId="0" animBg="1"/>
      <p:bldP spid="15368" grpId="0" animBg="1"/>
      <p:bldP spid="1536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1066800" y="457200"/>
            <a:ext cx="7391400" cy="82232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4515" name="タイトル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/>
          <a:lstStyle/>
          <a:p>
            <a:r>
              <a:rPr lang="en-US" altLang="ja-JP" smtClean="0"/>
              <a:t>Holographic Techni-Dilaton</a:t>
            </a:r>
            <a:endParaRPr lang="ja-JP" altLang="en-US" smtClean="0"/>
          </a:p>
        </p:txBody>
      </p:sp>
      <p:sp>
        <p:nvSpPr>
          <p:cNvPr id="64516" name="テキスト ボックス 3"/>
          <p:cNvSpPr txBox="1">
            <a:spLocks noChangeArrowheads="1"/>
          </p:cNvSpPr>
          <p:nvPr/>
        </p:nvSpPr>
        <p:spPr bwMode="auto">
          <a:xfrm>
            <a:off x="3810000" y="1371600"/>
            <a:ext cx="3644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Haba-Matsuzaki-KY (2010) , PRD </a:t>
            </a:r>
            <a:endParaRPr lang="ja-JP" altLang="en-US"/>
          </a:p>
        </p:txBody>
      </p:sp>
      <p:sp>
        <p:nvSpPr>
          <p:cNvPr id="6" name="Arc 5"/>
          <p:cNvSpPr>
            <a:spLocks/>
          </p:cNvSpPr>
          <p:nvPr/>
        </p:nvSpPr>
        <p:spPr bwMode="auto">
          <a:xfrm>
            <a:off x="3733800" y="1828800"/>
            <a:ext cx="914400" cy="838200"/>
          </a:xfrm>
          <a:custGeom>
            <a:avLst/>
            <a:gdLst>
              <a:gd name="T0" fmla="*/ 457200 w 43200"/>
              <a:gd name="T1" fmla="*/ 0 h 43200"/>
              <a:gd name="T2" fmla="*/ 431419 w 43200"/>
              <a:gd name="T3" fmla="*/ 660 h 43200"/>
              <a:gd name="T4" fmla="*/ 457200 w 43200"/>
              <a:gd name="T5" fmla="*/ 419100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143"/>
                  <a:pt x="8944" y="680"/>
                  <a:pt x="20382" y="34"/>
                </a:cubicBezTo>
              </a:path>
              <a:path w="43200" h="43200" stroke="0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143"/>
                  <a:pt x="8944" y="680"/>
                  <a:pt x="20382" y="34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" name="Arc 7"/>
          <p:cNvSpPr>
            <a:spLocks/>
          </p:cNvSpPr>
          <p:nvPr/>
        </p:nvSpPr>
        <p:spPr bwMode="auto">
          <a:xfrm>
            <a:off x="7391400" y="2362200"/>
            <a:ext cx="1371600" cy="914400"/>
          </a:xfrm>
          <a:custGeom>
            <a:avLst/>
            <a:gdLst>
              <a:gd name="T0" fmla="*/ 685800 w 43200"/>
              <a:gd name="T1" fmla="*/ 0 h 43200"/>
              <a:gd name="T2" fmla="*/ 647129 w 43200"/>
              <a:gd name="T3" fmla="*/ 720 h 43200"/>
              <a:gd name="T4" fmla="*/ 685800 w 43200"/>
              <a:gd name="T5" fmla="*/ 457200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143"/>
                  <a:pt x="8944" y="680"/>
                  <a:pt x="20382" y="34"/>
                </a:cubicBezTo>
              </a:path>
              <a:path w="43200" h="43200" stroke="0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143"/>
                  <a:pt x="8944" y="680"/>
                  <a:pt x="20382" y="34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64519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685800" y="3429000"/>
            <a:ext cx="17526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1219200" y="3962400"/>
            <a:ext cx="24384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Picture 1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1219200" y="4495800"/>
            <a:ext cx="1066800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2" name="Text Box 19"/>
          <p:cNvSpPr txBox="1">
            <a:spLocks noChangeArrowheads="1"/>
          </p:cNvSpPr>
          <p:nvPr/>
        </p:nvSpPr>
        <p:spPr bwMode="auto">
          <a:xfrm>
            <a:off x="4038600" y="3962400"/>
            <a:ext cx="450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for</a:t>
            </a:r>
          </a:p>
        </p:txBody>
      </p:sp>
      <p:sp>
        <p:nvSpPr>
          <p:cNvPr id="64523" name="Rectangle 20"/>
          <p:cNvSpPr>
            <a:spLocks noChangeArrowheads="1"/>
          </p:cNvSpPr>
          <p:nvPr/>
        </p:nvSpPr>
        <p:spPr bwMode="auto">
          <a:xfrm>
            <a:off x="4038600" y="4419600"/>
            <a:ext cx="450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for</a:t>
            </a:r>
          </a:p>
        </p:txBody>
      </p:sp>
      <p:pic>
        <p:nvPicPr>
          <p:cNvPr id="64524" name="Picture 26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228600" y="6019800"/>
            <a:ext cx="2286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5" name="Text Box 27"/>
          <p:cNvSpPr txBox="1">
            <a:spLocks noChangeArrowheads="1"/>
          </p:cNvSpPr>
          <p:nvPr/>
        </p:nvSpPr>
        <p:spPr bwMode="auto">
          <a:xfrm>
            <a:off x="2971800" y="6019800"/>
            <a:ext cx="4946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>
                <a:solidFill>
                  <a:srgbClr val="009900"/>
                </a:solidFill>
              </a:rPr>
              <a:t>Erlich-Katz-Son-Stephanov; Da Rold-Pomarol (2005)</a:t>
            </a:r>
          </a:p>
        </p:txBody>
      </p:sp>
      <p:pic>
        <p:nvPicPr>
          <p:cNvPr id="64526" name="Picture 2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228600" y="6378575"/>
            <a:ext cx="22098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7" name="Text Box 30"/>
          <p:cNvSpPr txBox="1">
            <a:spLocks noChangeArrowheads="1"/>
          </p:cNvSpPr>
          <p:nvPr/>
        </p:nvSpPr>
        <p:spPr bwMode="auto">
          <a:xfrm>
            <a:off x="3048000" y="6324600"/>
            <a:ext cx="4699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>
                <a:solidFill>
                  <a:srgbClr val="009900"/>
                </a:solidFill>
              </a:rPr>
              <a:t>Hong-Yee; Piai (2006); Haba-Matsuzaki-KY(2008)</a:t>
            </a:r>
          </a:p>
        </p:txBody>
      </p:sp>
      <p:pic>
        <p:nvPicPr>
          <p:cNvPr id="64528" name="Picture 31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4953000" y="3962400"/>
            <a:ext cx="135096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9" name="Picture 32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/>
          <a:srcRect/>
          <a:stretch>
            <a:fillRect/>
          </a:stretch>
        </p:blipFill>
        <p:spPr bwMode="auto">
          <a:xfrm>
            <a:off x="4953000" y="4343400"/>
            <a:ext cx="17526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30" name="Text Box 33"/>
          <p:cNvSpPr txBox="1">
            <a:spLocks noChangeArrowheads="1"/>
          </p:cNvSpPr>
          <p:nvPr/>
        </p:nvSpPr>
        <p:spPr bwMode="auto">
          <a:xfrm>
            <a:off x="685800" y="4953000"/>
            <a:ext cx="173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Improves OPE:</a:t>
            </a:r>
          </a:p>
        </p:txBody>
      </p:sp>
      <p:pic>
        <p:nvPicPr>
          <p:cNvPr id="64531" name="Picture 36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0"/>
          <a:srcRect/>
          <a:stretch>
            <a:fillRect/>
          </a:stretch>
        </p:blipFill>
        <p:spPr bwMode="auto">
          <a:xfrm>
            <a:off x="152400" y="5029200"/>
            <a:ext cx="457200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32" name="Text Box 41"/>
          <p:cNvSpPr txBox="1">
            <a:spLocks noChangeArrowheads="1"/>
          </p:cNvSpPr>
          <p:nvPr/>
        </p:nvSpPr>
        <p:spPr bwMode="auto">
          <a:xfrm>
            <a:off x="5181600" y="5410200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vz</a:t>
            </a:r>
          </a:p>
        </p:txBody>
      </p:sp>
      <p:pic>
        <p:nvPicPr>
          <p:cNvPr id="64533" name="Picture 42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1"/>
          <a:srcRect/>
          <a:stretch>
            <a:fillRect/>
          </a:stretch>
        </p:blipFill>
        <p:spPr bwMode="auto">
          <a:xfrm>
            <a:off x="2514600" y="5181600"/>
            <a:ext cx="2179638" cy="7445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3" name="AutoShape 46"/>
          <p:cNvSpPr>
            <a:spLocks noChangeArrowheads="1"/>
          </p:cNvSpPr>
          <p:nvPr/>
        </p:nvSpPr>
        <p:spPr bwMode="auto">
          <a:xfrm rot="-2681007">
            <a:off x="3733800" y="2667000"/>
            <a:ext cx="733425" cy="1214438"/>
          </a:xfrm>
          <a:prstGeom prst="curvedRightArrow">
            <a:avLst>
              <a:gd name="adj1" fmla="val 33117"/>
              <a:gd name="adj2" fmla="val 6623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4" name="Picture 47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2"/>
          <a:srcRect/>
          <a:stretch>
            <a:fillRect/>
          </a:stretch>
        </p:blipFill>
        <p:spPr bwMode="auto">
          <a:xfrm>
            <a:off x="4724400" y="3200400"/>
            <a:ext cx="19859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48"/>
          <p:cNvSpPr txBox="1">
            <a:spLocks noChangeArrowheads="1"/>
          </p:cNvSpPr>
          <p:nvPr/>
        </p:nvSpPr>
        <p:spPr bwMode="auto">
          <a:xfrm>
            <a:off x="6858000" y="3200400"/>
            <a:ext cx="1123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(solution)</a:t>
            </a:r>
          </a:p>
        </p:txBody>
      </p:sp>
      <p:pic>
        <p:nvPicPr>
          <p:cNvPr id="64537" name="Picture 50" descr="txp_fi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3"/>
          <a:srcRect/>
          <a:stretch>
            <a:fillRect/>
          </a:stretch>
        </p:blipFill>
        <p:spPr bwMode="auto">
          <a:xfrm>
            <a:off x="6094413" y="5157788"/>
            <a:ext cx="14525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38" name="図 27" descr="latex-image-1.pdf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104775" y="1905000"/>
            <a:ext cx="9039225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3" grpId="0" animBg="1"/>
      <p:bldP spid="2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7"/>
          <p:cNvSpPr txBox="1">
            <a:spLocks noChangeArrowheads="1"/>
          </p:cNvSpPr>
          <p:nvPr/>
        </p:nvSpPr>
        <p:spPr bwMode="auto">
          <a:xfrm>
            <a:off x="1050925" y="3298825"/>
            <a:ext cx="2682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66563" name="Text Box 9"/>
          <p:cNvSpPr txBox="1">
            <a:spLocks noChangeArrowheads="1"/>
          </p:cNvSpPr>
          <p:nvPr/>
        </p:nvSpPr>
        <p:spPr bwMode="auto">
          <a:xfrm>
            <a:off x="457200" y="3429000"/>
            <a:ext cx="37909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                                                    </a:t>
            </a:r>
          </a:p>
        </p:txBody>
      </p:sp>
      <p:sp>
        <p:nvSpPr>
          <p:cNvPr id="66564" name="Text Box 10"/>
          <p:cNvSpPr txBox="1">
            <a:spLocks noChangeArrowheads="1"/>
          </p:cNvSpPr>
          <p:nvPr/>
        </p:nvSpPr>
        <p:spPr bwMode="auto">
          <a:xfrm>
            <a:off x="152400" y="4038600"/>
            <a:ext cx="87820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                                                                                                                         </a:t>
            </a:r>
          </a:p>
        </p:txBody>
      </p:sp>
      <p:pic>
        <p:nvPicPr>
          <p:cNvPr id="6656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92075"/>
            <a:ext cx="8534400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 Box 11"/>
          <p:cNvSpPr txBox="1">
            <a:spLocks noChangeArrowheads="1"/>
          </p:cNvSpPr>
          <p:nvPr/>
        </p:nvSpPr>
        <p:spPr bwMode="auto">
          <a:xfrm>
            <a:off x="4572000" y="457200"/>
            <a:ext cx="576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Γ=0</a:t>
            </a:r>
          </a:p>
        </p:txBody>
      </p:sp>
      <p:sp>
        <p:nvSpPr>
          <p:cNvPr id="66567" name="Text Box 12"/>
          <p:cNvSpPr txBox="1">
            <a:spLocks noChangeArrowheads="1"/>
          </p:cNvSpPr>
          <p:nvPr/>
        </p:nvSpPr>
        <p:spPr bwMode="auto">
          <a:xfrm>
            <a:off x="5181600" y="457200"/>
            <a:ext cx="574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chemeClr val="accent2"/>
                </a:solidFill>
              </a:rPr>
              <a:t>Γ=5</a:t>
            </a:r>
          </a:p>
        </p:txBody>
      </p:sp>
      <p:sp>
        <p:nvSpPr>
          <p:cNvPr id="66568" name="Text Box 13"/>
          <p:cNvSpPr txBox="1">
            <a:spLocks noChangeArrowheads="1"/>
          </p:cNvSpPr>
          <p:nvPr/>
        </p:nvSpPr>
        <p:spPr bwMode="auto">
          <a:xfrm>
            <a:off x="5943600" y="457200"/>
            <a:ext cx="703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Γ=10</a:t>
            </a:r>
          </a:p>
        </p:txBody>
      </p:sp>
      <p:pic>
        <p:nvPicPr>
          <p:cNvPr id="66569" name="Picture 1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732213" y="2205038"/>
            <a:ext cx="26193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0" name="Line 17"/>
          <p:cNvSpPr>
            <a:spLocks noChangeShapeType="1"/>
          </p:cNvSpPr>
          <p:nvPr/>
        </p:nvSpPr>
        <p:spPr bwMode="auto">
          <a:xfrm>
            <a:off x="1447800" y="2819400"/>
            <a:ext cx="38862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6571" name="Line 18"/>
          <p:cNvSpPr>
            <a:spLocks noChangeShapeType="1"/>
          </p:cNvSpPr>
          <p:nvPr/>
        </p:nvSpPr>
        <p:spPr bwMode="auto">
          <a:xfrm>
            <a:off x="1524000" y="838200"/>
            <a:ext cx="38862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66572" name="Picture 2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752600" y="990600"/>
            <a:ext cx="16764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3" name="Picture 22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743200" y="2971800"/>
            <a:ext cx="1981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4" name="Text Box 23"/>
          <p:cNvSpPr txBox="1">
            <a:spLocks noChangeArrowheads="1"/>
          </p:cNvSpPr>
          <p:nvPr/>
        </p:nvSpPr>
        <p:spPr bwMode="auto">
          <a:xfrm>
            <a:off x="304800" y="5562600"/>
            <a:ext cx="82296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  </a:t>
            </a:r>
          </a:p>
        </p:txBody>
      </p:sp>
      <p:pic>
        <p:nvPicPr>
          <p:cNvPr id="66575" name="図 16" descr="latex-image-1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95400" y="4606925"/>
            <a:ext cx="441960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67587" name="図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152400"/>
            <a:ext cx="7620000" cy="478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895600" y="990600"/>
            <a:ext cx="5080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971800" y="1600200"/>
            <a:ext cx="2540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図 8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2800" y="5257800"/>
            <a:ext cx="14351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図 9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88025" y="5319713"/>
            <a:ext cx="13716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685800"/>
            <a:ext cx="850265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400" y="2514600"/>
            <a:ext cx="6640513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517525" y="188913"/>
            <a:ext cx="151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Ladder result</a:t>
            </a:r>
          </a:p>
        </p:txBody>
      </p:sp>
      <p:sp>
        <p:nvSpPr>
          <p:cNvPr id="68613" name="AutoShape 5"/>
          <p:cNvSpPr>
            <a:spLocks noChangeArrowheads="1"/>
          </p:cNvSpPr>
          <p:nvPr/>
        </p:nvSpPr>
        <p:spPr bwMode="auto">
          <a:xfrm>
            <a:off x="4191000" y="3657600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8614" name="AutoShape 9"/>
          <p:cNvSpPr>
            <a:spLocks noChangeArrowheads="1"/>
          </p:cNvSpPr>
          <p:nvPr/>
        </p:nvSpPr>
        <p:spPr bwMode="auto">
          <a:xfrm>
            <a:off x="3886200" y="5029200"/>
            <a:ext cx="685800" cy="333375"/>
          </a:xfrm>
          <a:prstGeom prst="leftRightArrow">
            <a:avLst>
              <a:gd name="adj1" fmla="val 50000"/>
              <a:gd name="adj2" fmla="val 411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68615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953000" y="4946650"/>
            <a:ext cx="36576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6" name="Picture 1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752600" y="3810000"/>
            <a:ext cx="18288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7" name="Picture 1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4953000" y="1981200"/>
            <a:ext cx="27432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8" name="Text Box 20"/>
          <p:cNvSpPr txBox="1">
            <a:spLocks noChangeArrowheads="1"/>
          </p:cNvSpPr>
          <p:nvPr/>
        </p:nvSpPr>
        <p:spPr bwMode="auto">
          <a:xfrm>
            <a:off x="6477000" y="6172200"/>
            <a:ext cx="207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(one-family model)</a:t>
            </a:r>
          </a:p>
        </p:txBody>
      </p:sp>
      <p:sp>
        <p:nvSpPr>
          <p:cNvPr id="68619" name="AutoShape 21"/>
          <p:cNvSpPr>
            <a:spLocks noChangeArrowheads="1"/>
          </p:cNvSpPr>
          <p:nvPr/>
        </p:nvSpPr>
        <p:spPr bwMode="auto">
          <a:xfrm rot="2589651">
            <a:off x="4572000" y="1600200"/>
            <a:ext cx="333375" cy="976313"/>
          </a:xfrm>
          <a:prstGeom prst="downArrow">
            <a:avLst>
              <a:gd name="adj1" fmla="val 50000"/>
              <a:gd name="adj2" fmla="val 7321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68620" name="図 13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93888" y="5002213"/>
            <a:ext cx="1104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1" name="図 14" descr="latex-image-1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057400" y="6096000"/>
            <a:ext cx="32385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2" name="図 15" descr="latex-image-1.pd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769100" y="5797550"/>
            <a:ext cx="14351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/>
          <p:cNvSpPr/>
          <p:nvPr/>
        </p:nvSpPr>
        <p:spPr>
          <a:xfrm>
            <a:off x="1066800" y="0"/>
            <a:ext cx="7391400" cy="14478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9635" name="タイトル 1"/>
          <p:cNvSpPr>
            <a:spLocks noGrp="1"/>
          </p:cNvSpPr>
          <p:nvPr>
            <p:ph type="title"/>
          </p:nvPr>
        </p:nvSpPr>
        <p:spPr>
          <a:xfrm>
            <a:off x="0" y="457200"/>
            <a:ext cx="9448800" cy="1143000"/>
          </a:xfrm>
        </p:spPr>
        <p:txBody>
          <a:bodyPr>
            <a:normAutofit fontScale="90000"/>
          </a:bodyPr>
          <a:lstStyle/>
          <a:p>
            <a:r>
              <a:rPr lang="en-US" altLang="ja-JP" smtClean="0"/>
              <a:t>Techni-Dilaton at </a:t>
            </a:r>
            <a:br>
              <a:rPr lang="en-US" altLang="ja-JP" smtClean="0"/>
            </a:br>
            <a:r>
              <a:rPr lang="en-US" altLang="ja-JP" smtClean="0"/>
              <a:t> Conformal Edge</a:t>
            </a:r>
            <a:br>
              <a:rPr lang="en-US" altLang="ja-JP" smtClean="0"/>
            </a:br>
            <a:endParaRPr lang="ja-JP" altLang="en-US" smtClean="0"/>
          </a:p>
        </p:txBody>
      </p:sp>
      <p:sp>
        <p:nvSpPr>
          <p:cNvPr id="69636" name="テキスト ボックス 3"/>
          <p:cNvSpPr txBox="1">
            <a:spLocks noChangeArrowheads="1"/>
          </p:cNvSpPr>
          <p:nvPr/>
        </p:nvSpPr>
        <p:spPr bwMode="auto">
          <a:xfrm>
            <a:off x="3581400" y="1524000"/>
            <a:ext cx="29900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dirty="0">
                <a:ln>
                  <a:solidFill>
                    <a:srgbClr val="009900"/>
                  </a:solidFill>
                </a:ln>
              </a:rPr>
              <a:t>M. Hashimoto &amp; </a:t>
            </a:r>
            <a:r>
              <a:rPr lang="en-US" altLang="ja-JP" dirty="0" smtClean="0">
                <a:ln>
                  <a:solidFill>
                    <a:srgbClr val="009900"/>
                  </a:solidFill>
                </a:ln>
              </a:rPr>
              <a:t>KY (2010)</a:t>
            </a:r>
            <a:endParaRPr lang="ja-JP" altLang="en-US" dirty="0">
              <a:ln>
                <a:solidFill>
                  <a:srgbClr val="009900"/>
                </a:solidFill>
              </a:ln>
            </a:endParaRPr>
          </a:p>
        </p:txBody>
      </p:sp>
      <p:pic>
        <p:nvPicPr>
          <p:cNvPr id="69637" name="図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0400" y="3352800"/>
            <a:ext cx="1438275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図 9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3962400"/>
            <a:ext cx="484505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図 11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286000"/>
            <a:ext cx="74549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0" name="図 12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0" y="2819400"/>
            <a:ext cx="1582738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1" name="図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5105400"/>
            <a:ext cx="259080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2" name="図 17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" y="5181600"/>
            <a:ext cx="41656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3" name="図 19" descr="latex-image-1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43400" y="6096000"/>
            <a:ext cx="229393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テキスト ボックス 3"/>
          <p:cNvSpPr txBox="1">
            <a:spLocks noChangeArrowheads="1"/>
          </p:cNvSpPr>
          <p:nvPr/>
        </p:nvSpPr>
        <p:spPr bwMode="auto">
          <a:xfrm>
            <a:off x="685800" y="685800"/>
            <a:ext cx="83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PCDC </a:t>
            </a:r>
            <a:endParaRPr lang="ja-JP" altLang="en-US"/>
          </a:p>
        </p:txBody>
      </p:sp>
      <p:pic>
        <p:nvPicPr>
          <p:cNvPr id="70659" name="図 5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2667000"/>
            <a:ext cx="7350125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図 6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685800"/>
            <a:ext cx="41402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図 7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1524000"/>
            <a:ext cx="50927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テキスト ボックス 8"/>
          <p:cNvSpPr txBox="1">
            <a:spLocks noChangeArrowheads="1"/>
          </p:cNvSpPr>
          <p:nvPr/>
        </p:nvSpPr>
        <p:spPr bwMode="auto">
          <a:xfrm>
            <a:off x="685800" y="1524000"/>
            <a:ext cx="2468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Pagels-Stokar formula </a:t>
            </a:r>
            <a:endParaRPr lang="ja-JP" altLang="en-US"/>
          </a:p>
        </p:txBody>
      </p:sp>
      <p:sp>
        <p:nvSpPr>
          <p:cNvPr id="70663" name="テキスト ボックス 9"/>
          <p:cNvSpPr txBox="1">
            <a:spLocks noChangeArrowheads="1"/>
          </p:cNvSpPr>
          <p:nvPr/>
        </p:nvSpPr>
        <p:spPr bwMode="auto">
          <a:xfrm>
            <a:off x="2057400" y="4648200"/>
            <a:ext cx="3248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 err="1"/>
              <a:t>Massless</a:t>
            </a:r>
            <a:r>
              <a:rPr lang="en-US" altLang="ja-JP" dirty="0"/>
              <a:t> TD = Decoupled TD</a:t>
            </a:r>
            <a:endParaRPr lang="ja-JP" altLang="en-US" dirty="0"/>
          </a:p>
        </p:txBody>
      </p:sp>
      <p:sp>
        <p:nvSpPr>
          <p:cNvPr id="70664" name="テキスト ボックス 10"/>
          <p:cNvSpPr txBox="1">
            <a:spLocks noChangeArrowheads="1"/>
          </p:cNvSpPr>
          <p:nvPr/>
        </p:nvSpPr>
        <p:spPr bwMode="auto">
          <a:xfrm>
            <a:off x="2971800" y="5029200"/>
            <a:ext cx="1519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Dark Matter?</a:t>
            </a:r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791200" y="5105400"/>
            <a:ext cx="2906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8000"/>
                </a:solidFill>
              </a:rPr>
              <a:t>-&gt;   </a:t>
            </a:r>
            <a:r>
              <a:rPr kumimoji="1" lang="en-US" altLang="ja-JP" dirty="0" smtClean="0">
                <a:solidFill>
                  <a:srgbClr val="008000"/>
                </a:solidFill>
              </a:rPr>
              <a:t>Hong-Matsuzaki(2011)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pic>
        <p:nvPicPr>
          <p:cNvPr id="10" name="図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33400" y="4253522"/>
            <a:ext cx="1676400" cy="343877"/>
          </a:xfrm>
          <a:prstGeom prst="rect">
            <a:avLst/>
          </a:prstGeom>
        </p:spPr>
      </p:pic>
      <p:pic>
        <p:nvPicPr>
          <p:cNvPr id="11" name="図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124200" y="4267200"/>
            <a:ext cx="1527171" cy="33019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2514600" y="4267200"/>
            <a:ext cx="45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for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90600" y="5867400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Holographic estimate of </a:t>
            </a:r>
            <a:endParaRPr kumimoji="1" lang="ja-JP" altLang="en-US" dirty="0"/>
          </a:p>
        </p:txBody>
      </p:sp>
      <p:pic>
        <p:nvPicPr>
          <p:cNvPr id="14" name="図 1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3733800" y="5943600"/>
            <a:ext cx="533400" cy="275303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572000" y="5867400"/>
            <a:ext cx="1339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 progress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105400" y="6172200"/>
            <a:ext cx="2788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Hashimoto-</a:t>
            </a:r>
            <a:r>
              <a:rPr kumimoji="1" lang="en-US" altLang="ja-JP" dirty="0" err="1" smtClean="0">
                <a:solidFill>
                  <a:srgbClr val="008000"/>
                </a:solidFill>
              </a:rPr>
              <a:t>Matsuzaki</a:t>
            </a:r>
            <a:r>
              <a:rPr kumimoji="1" lang="en-US" altLang="ja-JP" dirty="0" smtClean="0">
                <a:solidFill>
                  <a:srgbClr val="008000"/>
                </a:solidFill>
              </a:rPr>
              <a:t>-KY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019800" y="4495800"/>
            <a:ext cx="2618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solidFill>
                  <a:srgbClr val="008000"/>
                </a:solidFill>
              </a:rPr>
              <a:t>cf</a:t>
            </a:r>
            <a:r>
              <a:rPr lang="en-US" altLang="ja-JP" dirty="0" smtClean="0">
                <a:solidFill>
                  <a:srgbClr val="008000"/>
                </a:solidFill>
              </a:rPr>
              <a:t>: Appelquist-Bai(2011)</a:t>
            </a:r>
            <a:endParaRPr kumimoji="1" lang="ja-JP" altLang="en-US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5334000" y="228600"/>
            <a:ext cx="3554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n>
                  <a:solidFill>
                    <a:srgbClr val="009900"/>
                  </a:solidFill>
                </a:ln>
              </a:rPr>
              <a:t>M. Hashimoto &amp; KY (2010), cont.</a:t>
            </a:r>
            <a:endParaRPr lang="ja-JP" altLang="en-US" dirty="0">
              <a:ln>
                <a:solidFill>
                  <a:srgbClr val="009900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/>
          <p:cNvSpPr txBox="1"/>
          <p:nvPr/>
        </p:nvSpPr>
        <p:spPr>
          <a:xfrm>
            <a:off x="4191000" y="1371600"/>
            <a:ext cx="4534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: Scale-invariant </a:t>
            </a:r>
            <a:r>
              <a:rPr lang="en-US" altLang="ja-JP" sz="2800" dirty="0" smtClean="0"/>
              <a:t>(Classical)</a:t>
            </a:r>
            <a:endParaRPr kumimoji="1" lang="ja-JP" altLang="en-US" sz="2800" dirty="0"/>
          </a:p>
        </p:txBody>
      </p:sp>
      <p:sp>
        <p:nvSpPr>
          <p:cNvPr id="13" name="下矢印 12"/>
          <p:cNvSpPr/>
          <p:nvPr/>
        </p:nvSpPr>
        <p:spPr>
          <a:xfrm>
            <a:off x="2362200" y="2209800"/>
            <a:ext cx="457200" cy="914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895600" y="2362200"/>
            <a:ext cx="4375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Scale-anomaly </a:t>
            </a:r>
            <a:r>
              <a:rPr kumimoji="1" lang="en-US" altLang="ja-JP" sz="2800" dirty="0" smtClean="0">
                <a:solidFill>
                  <a:srgbClr val="000000"/>
                </a:solidFill>
              </a:rPr>
              <a:t>(</a:t>
            </a:r>
            <a:r>
              <a:rPr lang="en-US" altLang="ja-JP" sz="2800" dirty="0" smtClean="0">
                <a:solidFill>
                  <a:srgbClr val="000000"/>
                </a:solidFill>
              </a:rPr>
              <a:t>Quantum</a:t>
            </a:r>
            <a:r>
              <a:rPr kumimoji="1" lang="en-US" altLang="ja-JP" sz="2800" dirty="0" smtClean="0">
                <a:solidFill>
                  <a:srgbClr val="000000"/>
                </a:solidFill>
              </a:rPr>
              <a:t>)</a:t>
            </a:r>
            <a:endParaRPr kumimoji="1" lang="ja-JP" altLang="en-US" sz="2800" dirty="0">
              <a:solidFill>
                <a:srgbClr val="000000"/>
              </a:solidFill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676400" y="228600"/>
            <a:ext cx="50546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3200" dirty="0" smtClean="0">
                <a:solidFill>
                  <a:srgbClr val="FFFFFF"/>
                </a:solidFill>
              </a:rPr>
              <a:t>Origin of Mass (W/C TC)</a:t>
            </a:r>
            <a:endParaRPr lang="ja-JP" altLang="en-US" sz="3200" dirty="0">
              <a:solidFill>
                <a:srgbClr val="FFFFFF"/>
              </a:solidFill>
            </a:endParaRPr>
          </a:p>
        </p:txBody>
      </p:sp>
      <p:sp>
        <p:nvSpPr>
          <p:cNvPr id="18" name="下矢印 17"/>
          <p:cNvSpPr/>
          <p:nvPr/>
        </p:nvSpPr>
        <p:spPr>
          <a:xfrm>
            <a:off x="2438400" y="4572000"/>
            <a:ext cx="457200" cy="914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895600" y="4648200"/>
            <a:ext cx="2200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BCS-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Nambu</a:t>
            </a:r>
            <a:endParaRPr kumimoji="1" lang="ja-JP" altLang="en-US" sz="2800" dirty="0">
              <a:solidFill>
                <a:srgbClr val="000000"/>
              </a:solidFill>
            </a:endParaRPr>
          </a:p>
        </p:txBody>
      </p:sp>
      <p:pic>
        <p:nvPicPr>
          <p:cNvPr id="16" name="図 1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765300" y="1447800"/>
            <a:ext cx="1676400" cy="508000"/>
          </a:xfrm>
          <a:prstGeom prst="rect">
            <a:avLst/>
          </a:prstGeom>
        </p:spPr>
      </p:pic>
      <p:pic>
        <p:nvPicPr>
          <p:cNvPr id="21" name="図 2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371600" y="3276600"/>
            <a:ext cx="4146550" cy="903209"/>
          </a:xfrm>
          <a:prstGeom prst="rect">
            <a:avLst/>
          </a:prstGeom>
        </p:spPr>
      </p:pic>
      <p:pic>
        <p:nvPicPr>
          <p:cNvPr id="22" name="図 2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096000" y="3505200"/>
            <a:ext cx="1333500" cy="381000"/>
          </a:xfrm>
          <a:prstGeom prst="rect">
            <a:avLst/>
          </a:prstGeom>
        </p:spPr>
      </p:pic>
      <p:pic>
        <p:nvPicPr>
          <p:cNvPr id="24" name="図 2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715000" y="5486400"/>
            <a:ext cx="2247900" cy="520700"/>
          </a:xfrm>
          <a:prstGeom prst="rect">
            <a:avLst/>
          </a:prstGeom>
        </p:spPr>
      </p:pic>
      <p:pic>
        <p:nvPicPr>
          <p:cNvPr id="25" name="図 2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1600200" y="5486400"/>
            <a:ext cx="3352800" cy="503534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3276600" y="60960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solidFill>
                  <a:schemeClr val="accent4"/>
                </a:solidFill>
              </a:rPr>
              <a:t>``Co</a:t>
            </a:r>
            <a:r>
              <a:rPr kumimoji="1" lang="en-US" altLang="ja-JP" sz="2800" b="1" dirty="0" smtClean="0">
                <a:solidFill>
                  <a:schemeClr val="accent4"/>
                </a:solidFill>
              </a:rPr>
              <a:t>nformal Symmetry’’ </a:t>
            </a:r>
            <a:endParaRPr kumimoji="1" lang="ja-JP" altLang="en-US" sz="2800" b="1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75" name="Rectangle 15"/>
          <p:cNvSpPr>
            <a:spLocks noChangeArrowheads="1"/>
          </p:cNvSpPr>
          <p:nvPr/>
        </p:nvSpPr>
        <p:spPr bwMode="auto">
          <a:xfrm>
            <a:off x="0" y="4114800"/>
            <a:ext cx="9144000" cy="2743200"/>
          </a:xfrm>
          <a:prstGeom prst="rect">
            <a:avLst/>
          </a:prstGeom>
          <a:solidFill>
            <a:srgbClr val="74980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2467" name="Text Box 4"/>
          <p:cNvSpPr txBox="1">
            <a:spLocks noChangeArrowheads="1"/>
          </p:cNvSpPr>
          <p:nvPr/>
        </p:nvSpPr>
        <p:spPr bwMode="auto">
          <a:xfrm>
            <a:off x="1127125" y="603250"/>
            <a:ext cx="2328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4000" b="1"/>
              <a:t>Folklore:</a:t>
            </a:r>
          </a:p>
        </p:txBody>
      </p:sp>
      <p:sp>
        <p:nvSpPr>
          <p:cNvPr id="62468" name="Text Box 5"/>
          <p:cNvSpPr txBox="1">
            <a:spLocks noChangeArrowheads="1"/>
          </p:cNvSpPr>
          <p:nvPr/>
        </p:nvSpPr>
        <p:spPr bwMode="auto">
          <a:xfrm>
            <a:off x="1828800" y="1981200"/>
            <a:ext cx="5454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600" b="1"/>
              <a:t>Technicolor = Higgsless</a:t>
            </a:r>
          </a:p>
        </p:txBody>
      </p:sp>
      <p:sp>
        <p:nvSpPr>
          <p:cNvPr id="62469" name="Text Box 6"/>
          <p:cNvSpPr txBox="1">
            <a:spLocks noChangeArrowheads="1"/>
          </p:cNvSpPr>
          <p:nvPr/>
        </p:nvSpPr>
        <p:spPr bwMode="auto">
          <a:xfrm>
            <a:off x="4784725" y="2835275"/>
            <a:ext cx="32496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 b="1"/>
              <a:t>(No light scalar)</a:t>
            </a:r>
          </a:p>
        </p:txBody>
      </p:sp>
      <p:sp>
        <p:nvSpPr>
          <p:cNvPr id="117767" name="Text Box 7"/>
          <p:cNvSpPr txBox="1">
            <a:spLocks noChangeArrowheads="1"/>
          </p:cNvSpPr>
          <p:nvPr/>
        </p:nvSpPr>
        <p:spPr bwMode="auto">
          <a:xfrm>
            <a:off x="914400" y="4343400"/>
            <a:ext cx="7067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600" b="1" dirty="0">
                <a:solidFill>
                  <a:srgbClr val="FFFFFF"/>
                </a:solidFill>
              </a:rPr>
              <a:t>Walking/Conformal Technicolor</a:t>
            </a:r>
          </a:p>
        </p:txBody>
      </p:sp>
      <p:sp>
        <p:nvSpPr>
          <p:cNvPr id="117768" name="Line 8"/>
          <p:cNvSpPr>
            <a:spLocks noChangeShapeType="1"/>
          </p:cNvSpPr>
          <p:nvPr/>
        </p:nvSpPr>
        <p:spPr bwMode="auto">
          <a:xfrm flipV="1">
            <a:off x="1295400" y="609600"/>
            <a:ext cx="6019800" cy="3505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7769" name="Line 9"/>
          <p:cNvSpPr>
            <a:spLocks noChangeShapeType="1"/>
          </p:cNvSpPr>
          <p:nvPr/>
        </p:nvSpPr>
        <p:spPr bwMode="auto">
          <a:xfrm>
            <a:off x="1447800" y="304800"/>
            <a:ext cx="5715000" cy="3886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7770" name="Text Box 10"/>
          <p:cNvSpPr txBox="1">
            <a:spLocks noChangeArrowheads="1"/>
          </p:cNvSpPr>
          <p:nvPr/>
        </p:nvSpPr>
        <p:spPr bwMode="auto">
          <a:xfrm>
            <a:off x="4191000" y="5486400"/>
            <a:ext cx="37290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4000" b="1" dirty="0" err="1">
                <a:solidFill>
                  <a:srgbClr val="FFFFFF"/>
                </a:solidFill>
              </a:rPr>
              <a:t>Techni-dilaton</a:t>
            </a:r>
            <a:endParaRPr lang="en-US" altLang="ja-JP" sz="4000" b="1" dirty="0">
              <a:solidFill>
                <a:srgbClr val="FFFFFF"/>
              </a:solidFill>
            </a:endParaRPr>
          </a:p>
        </p:txBody>
      </p:sp>
      <p:sp>
        <p:nvSpPr>
          <p:cNvPr id="117771" name="Text Box 11"/>
          <p:cNvSpPr txBox="1">
            <a:spLocks noChangeArrowheads="1"/>
          </p:cNvSpPr>
          <p:nvPr/>
        </p:nvSpPr>
        <p:spPr bwMode="auto">
          <a:xfrm>
            <a:off x="1752600" y="5029200"/>
            <a:ext cx="4567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 dirty="0"/>
              <a:t>Approx. Conformal Symmetry</a:t>
            </a:r>
            <a:r>
              <a:rPr lang="en-US" altLang="ja-JP" dirty="0"/>
              <a:t> </a:t>
            </a:r>
          </a:p>
        </p:txBody>
      </p:sp>
      <p:sp>
        <p:nvSpPr>
          <p:cNvPr id="117772" name="AutoShape 12"/>
          <p:cNvSpPr>
            <a:spLocks noChangeArrowheads="1"/>
          </p:cNvSpPr>
          <p:nvPr/>
        </p:nvSpPr>
        <p:spPr bwMode="auto">
          <a:xfrm>
            <a:off x="2743200" y="55626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7773" name="Text Box 13"/>
          <p:cNvSpPr txBox="1">
            <a:spLocks noChangeArrowheads="1"/>
          </p:cNvSpPr>
          <p:nvPr/>
        </p:nvSpPr>
        <p:spPr bwMode="auto">
          <a:xfrm>
            <a:off x="5486400" y="6096000"/>
            <a:ext cx="10191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 b="1"/>
              <a:t>LHC</a:t>
            </a:r>
          </a:p>
        </p:txBody>
      </p:sp>
      <p:sp>
        <p:nvSpPr>
          <p:cNvPr id="117774" name="AutoShape 14"/>
          <p:cNvSpPr>
            <a:spLocks noChangeArrowheads="1"/>
          </p:cNvSpPr>
          <p:nvPr/>
        </p:nvSpPr>
        <p:spPr bwMode="auto">
          <a:xfrm>
            <a:off x="4191000" y="6172200"/>
            <a:ext cx="1066800" cy="333375"/>
          </a:xfrm>
          <a:prstGeom prst="leftRightArrow">
            <a:avLst>
              <a:gd name="adj1" fmla="val 50000"/>
              <a:gd name="adj2" fmla="val 64000"/>
            </a:avLst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7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7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7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7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7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7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7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7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75" grpId="0" animBg="1"/>
      <p:bldP spid="117767" grpId="0"/>
      <p:bldP spid="117768" grpId="0" animBg="1"/>
      <p:bldP spid="117769" grpId="0" animBg="1"/>
      <p:bldP spid="117770" grpId="0"/>
      <p:bldP spid="117771" grpId="0"/>
      <p:bldP spid="117772" grpId="0" animBg="1"/>
      <p:bldP spid="117773" grpId="0"/>
      <p:bldP spid="11777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9"/>
          <p:cNvSpPr>
            <a:spLocks noChangeArrowheads="1"/>
          </p:cNvSpPr>
          <p:nvPr/>
        </p:nvSpPr>
        <p:spPr bwMode="auto">
          <a:xfrm>
            <a:off x="304800" y="1066800"/>
            <a:ext cx="19050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1443" name="Rectangle 7"/>
          <p:cNvSpPr>
            <a:spLocks noChangeArrowheads="1"/>
          </p:cNvSpPr>
          <p:nvPr/>
        </p:nvSpPr>
        <p:spPr bwMode="auto">
          <a:xfrm>
            <a:off x="1143000" y="3200400"/>
            <a:ext cx="6934200" cy="990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554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sz="4000">
                <a:cs typeface="+mj-cs"/>
              </a:rPr>
              <a:t>Light spectra</a:t>
            </a:r>
            <a:br>
              <a:rPr lang="en-US" altLang="ja-JP" sz="4000">
                <a:cs typeface="+mj-cs"/>
              </a:rPr>
            </a:br>
            <a:r>
              <a:rPr lang="en-US" altLang="ja-JP" sz="4000">
                <a:cs typeface="+mj-cs"/>
              </a:rPr>
              <a:t>               </a:t>
            </a:r>
            <a:r>
              <a:rPr lang="en-US" altLang="ja-JP" sz="2000">
                <a:cs typeface="+mj-cs"/>
              </a:rPr>
              <a:t>(one family TC F</a:t>
            </a:r>
            <a:r>
              <a:rPr lang="el-GR" altLang="ja-JP" sz="2000" b="1" baseline="-25000">
                <a:ea typeface="Arial" charset="0"/>
                <a:cs typeface="Arial" charset="0"/>
              </a:rPr>
              <a:t>π</a:t>
            </a:r>
            <a:r>
              <a:rPr lang="en-US" altLang="ja-JP" sz="2000" b="1" baseline="-25000">
                <a:ea typeface="Arial" charset="0"/>
                <a:cs typeface="Arial" charset="0"/>
              </a:rPr>
              <a:t> </a:t>
            </a:r>
            <a:r>
              <a:rPr lang="en-US" altLang="ja-JP" sz="2000">
                <a:cs typeface="+mj-cs"/>
              </a:rPr>
              <a:t>~125GeV)</a:t>
            </a:r>
            <a:br>
              <a:rPr lang="en-US" altLang="ja-JP" sz="2000">
                <a:cs typeface="+mj-cs"/>
              </a:rPr>
            </a:br>
            <a:endParaRPr lang="en-US" altLang="ja-JP" sz="2000">
              <a:cs typeface="+mj-cs"/>
            </a:endParaRPr>
          </a:p>
        </p:txBody>
      </p:sp>
      <p:sp>
        <p:nvSpPr>
          <p:cNvPr id="614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/>
              <a:t>Techni-dilaton    ~  500 GeV </a:t>
            </a:r>
          </a:p>
          <a:p>
            <a:r>
              <a:rPr lang="en-US" altLang="ja-JP"/>
              <a:t>Techni-rho/a</a:t>
            </a:r>
            <a:r>
              <a:rPr lang="en-US" altLang="ja-JP" baseline="-25000"/>
              <a:t>1       </a:t>
            </a:r>
            <a:r>
              <a:rPr lang="en-US" altLang="ja-JP"/>
              <a:t>~  1.3 - 1.5 TeV</a:t>
            </a:r>
          </a:p>
        </p:txBody>
      </p:sp>
      <p:sp>
        <p:nvSpPr>
          <p:cNvPr id="61448" name="Text Box 4"/>
          <p:cNvSpPr txBox="1">
            <a:spLocks noChangeArrowheads="1"/>
          </p:cNvSpPr>
          <p:nvPr/>
        </p:nvSpPr>
        <p:spPr bwMode="auto">
          <a:xfrm>
            <a:off x="1143000" y="3200400"/>
            <a:ext cx="6705600" cy="369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3200"/>
              <a:t>           Holography  (S&lt;0.1) </a:t>
            </a:r>
          </a:p>
          <a:p>
            <a:r>
              <a:rPr lang="en-US" altLang="ja-JP" sz="3200"/>
              <a:t>              w. technigluon condensate</a:t>
            </a:r>
          </a:p>
          <a:p>
            <a:endParaRPr lang="en-US" altLang="ja-JP" sz="3200"/>
          </a:p>
          <a:p>
            <a:pPr>
              <a:spcBef>
                <a:spcPct val="20000"/>
              </a:spcBef>
            </a:pPr>
            <a:r>
              <a:rPr lang="ja-JP" altLang="en-US" sz="3200"/>
              <a:t>・</a:t>
            </a:r>
            <a:r>
              <a:rPr lang="en-US" altLang="ja-JP" sz="3200"/>
              <a:t>Techni-dilaton    ~  500-600 GeV 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en-US" altLang="ja-JP" sz="3200"/>
          </a:p>
          <a:p>
            <a:r>
              <a:rPr lang="ja-JP" altLang="en-US" sz="3200"/>
              <a:t>・</a:t>
            </a:r>
            <a:r>
              <a:rPr lang="en-US" altLang="ja-JP" sz="3200"/>
              <a:t>Techni-rho/a1    ~  3.5-4.0  TeV</a:t>
            </a:r>
          </a:p>
          <a:p>
            <a:endParaRPr lang="ja-JP" altLang="en-US" sz="3200"/>
          </a:p>
        </p:txBody>
      </p:sp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4251325" y="4151313"/>
            <a:ext cx="3740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009900"/>
                </a:solidFill>
              </a:rPr>
              <a:t>Haba-Matsuzaki-KY, in preparation</a:t>
            </a:r>
          </a:p>
          <a:p>
            <a:r>
              <a:rPr lang="en-US" altLang="ja-JP">
                <a:solidFill>
                  <a:srgbClr val="009900"/>
                </a:solidFill>
              </a:rPr>
              <a:t>Haba, poster session</a:t>
            </a:r>
          </a:p>
        </p:txBody>
      </p:sp>
      <p:sp>
        <p:nvSpPr>
          <p:cNvPr id="61450" name="Text Box 8"/>
          <p:cNvSpPr txBox="1">
            <a:spLocks noChangeArrowheads="1"/>
          </p:cNvSpPr>
          <p:nvPr/>
        </p:nvSpPr>
        <p:spPr bwMode="auto">
          <a:xfrm>
            <a:off x="609600" y="1143000"/>
            <a:ext cx="1135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/>
              <a:t>Ladder</a:t>
            </a:r>
          </a:p>
        </p:txBody>
      </p:sp>
      <p:pic>
        <p:nvPicPr>
          <p:cNvPr id="61451" name="Picture 1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239000" y="1311275"/>
            <a:ext cx="16002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8"/>
          <p:cNvSpPr>
            <a:spLocks noChangeArrowheads="1"/>
          </p:cNvSpPr>
          <p:nvPr/>
        </p:nvSpPr>
        <p:spPr bwMode="auto">
          <a:xfrm>
            <a:off x="0" y="0"/>
            <a:ext cx="4648200" cy="914400"/>
          </a:xfrm>
          <a:prstGeom prst="rect">
            <a:avLst/>
          </a:prstGeom>
          <a:solidFill>
            <a:srgbClr val="74980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685800" y="1219200"/>
            <a:ext cx="36401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altLang="ja-JP" sz="3200" b="1"/>
              <a:t>Yukawa coupling</a:t>
            </a:r>
          </a:p>
        </p:txBody>
      </p:sp>
      <p:pic>
        <p:nvPicPr>
          <p:cNvPr id="26628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43000" y="1905000"/>
            <a:ext cx="5765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43000" y="2895600"/>
            <a:ext cx="61722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685800" y="4038600"/>
            <a:ext cx="6591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altLang="ja-JP" sz="3200" b="1"/>
              <a:t>Gauge coupling</a:t>
            </a:r>
            <a:r>
              <a:rPr lang="ja-JP" altLang="en-US" sz="3200" b="1"/>
              <a:t>　</a:t>
            </a:r>
            <a:r>
              <a:rPr lang="en-US" altLang="ja-JP" sz="3200" b="1"/>
              <a:t>(no tree vertex)</a:t>
            </a:r>
          </a:p>
        </p:txBody>
      </p:sp>
      <p:sp>
        <p:nvSpPr>
          <p:cNvPr id="26631" name="Line 6"/>
          <p:cNvSpPr>
            <a:spLocks noChangeShapeType="1"/>
          </p:cNvSpPr>
          <p:nvPr/>
        </p:nvSpPr>
        <p:spPr bwMode="auto">
          <a:xfrm>
            <a:off x="533400" y="533400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32" name="Line 7"/>
          <p:cNvSpPr>
            <a:spLocks noChangeShapeType="1"/>
          </p:cNvSpPr>
          <p:nvPr/>
        </p:nvSpPr>
        <p:spPr bwMode="auto">
          <a:xfrm flipV="1">
            <a:off x="1752600" y="4876800"/>
            <a:ext cx="685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33" name="Line 8"/>
          <p:cNvSpPr>
            <a:spLocks noChangeShapeType="1"/>
          </p:cNvSpPr>
          <p:nvPr/>
        </p:nvSpPr>
        <p:spPr bwMode="auto">
          <a:xfrm>
            <a:off x="1752600" y="5334000"/>
            <a:ext cx="6858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34" name="Line 9"/>
          <p:cNvSpPr>
            <a:spLocks noChangeShapeType="1"/>
          </p:cNvSpPr>
          <p:nvPr/>
        </p:nvSpPr>
        <p:spPr bwMode="auto">
          <a:xfrm flipV="1">
            <a:off x="2438400" y="4876800"/>
            <a:ext cx="0" cy="1143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35" name="Freeform 10"/>
          <p:cNvSpPr>
            <a:spLocks/>
          </p:cNvSpPr>
          <p:nvPr/>
        </p:nvSpPr>
        <p:spPr bwMode="auto">
          <a:xfrm>
            <a:off x="2438400" y="4876800"/>
            <a:ext cx="1219200" cy="165100"/>
          </a:xfrm>
          <a:custGeom>
            <a:avLst/>
            <a:gdLst>
              <a:gd name="T0" fmla="*/ 0 w 768"/>
              <a:gd name="T1" fmla="*/ 0 h 104"/>
              <a:gd name="T2" fmla="*/ 2147483647 w 768"/>
              <a:gd name="T3" fmla="*/ 2147483647 h 104"/>
              <a:gd name="T4" fmla="*/ 2147483647 w 768"/>
              <a:gd name="T5" fmla="*/ 0 h 104"/>
              <a:gd name="T6" fmla="*/ 2147483647 w 768"/>
              <a:gd name="T7" fmla="*/ 2147483647 h 104"/>
              <a:gd name="T8" fmla="*/ 2147483647 w 768"/>
              <a:gd name="T9" fmla="*/ 0 h 104"/>
              <a:gd name="T10" fmla="*/ 2147483647 w 768"/>
              <a:gd name="T11" fmla="*/ 2147483647 h 104"/>
              <a:gd name="T12" fmla="*/ 2147483647 w 768"/>
              <a:gd name="T13" fmla="*/ 0 h 104"/>
              <a:gd name="T14" fmla="*/ 2147483647 w 768"/>
              <a:gd name="T15" fmla="*/ 2147483647 h 104"/>
              <a:gd name="T16" fmla="*/ 2147483647 w 768"/>
              <a:gd name="T17" fmla="*/ 2147483647 h 10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68"/>
              <a:gd name="T28" fmla="*/ 0 h 104"/>
              <a:gd name="T29" fmla="*/ 768 w 768"/>
              <a:gd name="T30" fmla="*/ 104 h 10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68" h="104">
                <a:moveTo>
                  <a:pt x="0" y="0"/>
                </a:moveTo>
                <a:cubicBezTo>
                  <a:pt x="32" y="48"/>
                  <a:pt x="64" y="96"/>
                  <a:pt x="96" y="96"/>
                </a:cubicBezTo>
                <a:cubicBezTo>
                  <a:pt x="128" y="96"/>
                  <a:pt x="160" y="0"/>
                  <a:pt x="192" y="0"/>
                </a:cubicBezTo>
                <a:cubicBezTo>
                  <a:pt x="224" y="0"/>
                  <a:pt x="256" y="96"/>
                  <a:pt x="288" y="96"/>
                </a:cubicBezTo>
                <a:cubicBezTo>
                  <a:pt x="320" y="96"/>
                  <a:pt x="352" y="0"/>
                  <a:pt x="384" y="0"/>
                </a:cubicBezTo>
                <a:cubicBezTo>
                  <a:pt x="416" y="0"/>
                  <a:pt x="448" y="96"/>
                  <a:pt x="480" y="96"/>
                </a:cubicBezTo>
                <a:cubicBezTo>
                  <a:pt x="512" y="96"/>
                  <a:pt x="544" y="0"/>
                  <a:pt x="576" y="0"/>
                </a:cubicBezTo>
                <a:cubicBezTo>
                  <a:pt x="608" y="0"/>
                  <a:pt x="640" y="88"/>
                  <a:pt x="672" y="96"/>
                </a:cubicBezTo>
                <a:cubicBezTo>
                  <a:pt x="704" y="104"/>
                  <a:pt x="752" y="56"/>
                  <a:pt x="768" y="48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36" name="Freeform 11"/>
          <p:cNvSpPr>
            <a:spLocks/>
          </p:cNvSpPr>
          <p:nvPr/>
        </p:nvSpPr>
        <p:spPr bwMode="auto">
          <a:xfrm>
            <a:off x="2438400" y="6019800"/>
            <a:ext cx="1219200" cy="165100"/>
          </a:xfrm>
          <a:custGeom>
            <a:avLst/>
            <a:gdLst>
              <a:gd name="T0" fmla="*/ 0 w 768"/>
              <a:gd name="T1" fmla="*/ 0 h 104"/>
              <a:gd name="T2" fmla="*/ 2147483647 w 768"/>
              <a:gd name="T3" fmla="*/ 2147483647 h 104"/>
              <a:gd name="T4" fmla="*/ 2147483647 w 768"/>
              <a:gd name="T5" fmla="*/ 0 h 104"/>
              <a:gd name="T6" fmla="*/ 2147483647 w 768"/>
              <a:gd name="T7" fmla="*/ 2147483647 h 104"/>
              <a:gd name="T8" fmla="*/ 2147483647 w 768"/>
              <a:gd name="T9" fmla="*/ 0 h 104"/>
              <a:gd name="T10" fmla="*/ 2147483647 w 768"/>
              <a:gd name="T11" fmla="*/ 2147483647 h 104"/>
              <a:gd name="T12" fmla="*/ 2147483647 w 768"/>
              <a:gd name="T13" fmla="*/ 0 h 104"/>
              <a:gd name="T14" fmla="*/ 2147483647 w 768"/>
              <a:gd name="T15" fmla="*/ 2147483647 h 104"/>
              <a:gd name="T16" fmla="*/ 2147483647 w 768"/>
              <a:gd name="T17" fmla="*/ 2147483647 h 10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68"/>
              <a:gd name="T28" fmla="*/ 0 h 104"/>
              <a:gd name="T29" fmla="*/ 768 w 768"/>
              <a:gd name="T30" fmla="*/ 104 h 10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68" h="104">
                <a:moveTo>
                  <a:pt x="0" y="0"/>
                </a:moveTo>
                <a:cubicBezTo>
                  <a:pt x="32" y="48"/>
                  <a:pt x="64" y="96"/>
                  <a:pt x="96" y="96"/>
                </a:cubicBezTo>
                <a:cubicBezTo>
                  <a:pt x="128" y="96"/>
                  <a:pt x="160" y="0"/>
                  <a:pt x="192" y="0"/>
                </a:cubicBezTo>
                <a:cubicBezTo>
                  <a:pt x="224" y="0"/>
                  <a:pt x="256" y="96"/>
                  <a:pt x="288" y="96"/>
                </a:cubicBezTo>
                <a:cubicBezTo>
                  <a:pt x="320" y="96"/>
                  <a:pt x="352" y="0"/>
                  <a:pt x="384" y="0"/>
                </a:cubicBezTo>
                <a:cubicBezTo>
                  <a:pt x="416" y="0"/>
                  <a:pt x="448" y="96"/>
                  <a:pt x="480" y="96"/>
                </a:cubicBezTo>
                <a:cubicBezTo>
                  <a:pt x="512" y="96"/>
                  <a:pt x="544" y="0"/>
                  <a:pt x="576" y="0"/>
                </a:cubicBezTo>
                <a:cubicBezTo>
                  <a:pt x="608" y="0"/>
                  <a:pt x="640" y="88"/>
                  <a:pt x="672" y="96"/>
                </a:cubicBezTo>
                <a:cubicBezTo>
                  <a:pt x="704" y="104"/>
                  <a:pt x="752" y="56"/>
                  <a:pt x="768" y="48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41" name="Oval 16"/>
          <p:cNvSpPr>
            <a:spLocks noChangeArrowheads="1"/>
          </p:cNvSpPr>
          <p:nvPr/>
        </p:nvSpPr>
        <p:spPr bwMode="auto">
          <a:xfrm>
            <a:off x="1600200" y="5257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42" name="Text Box 17"/>
          <p:cNvSpPr txBox="1">
            <a:spLocks noChangeArrowheads="1"/>
          </p:cNvSpPr>
          <p:nvPr/>
        </p:nvSpPr>
        <p:spPr bwMode="auto">
          <a:xfrm>
            <a:off x="381000" y="104775"/>
            <a:ext cx="2655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 b="1" dirty="0">
                <a:solidFill>
                  <a:schemeClr val="bg1"/>
                </a:solidFill>
              </a:rPr>
              <a:t>LHC Signature</a:t>
            </a:r>
          </a:p>
        </p:txBody>
      </p:sp>
      <p:pic>
        <p:nvPicPr>
          <p:cNvPr id="21" name="図 2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667000" y="5105400"/>
            <a:ext cx="1098550" cy="261193"/>
          </a:xfrm>
          <a:prstGeom prst="rect">
            <a:avLst/>
          </a:prstGeom>
        </p:spPr>
      </p:pic>
      <p:pic>
        <p:nvPicPr>
          <p:cNvPr id="22" name="図 2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667000" y="6248400"/>
            <a:ext cx="1098550" cy="261193"/>
          </a:xfrm>
          <a:prstGeom prst="rect">
            <a:avLst/>
          </a:prstGeom>
        </p:spPr>
      </p:pic>
      <p:pic>
        <p:nvPicPr>
          <p:cNvPr id="23" name="図 2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1752600" y="4876800"/>
            <a:ext cx="238478" cy="247650"/>
          </a:xfrm>
          <a:prstGeom prst="rect">
            <a:avLst/>
          </a:prstGeom>
        </p:spPr>
      </p:pic>
      <p:sp>
        <p:nvSpPr>
          <p:cNvPr id="24" name="Oval 16"/>
          <p:cNvSpPr>
            <a:spLocks noChangeArrowheads="1"/>
          </p:cNvSpPr>
          <p:nvPr/>
        </p:nvSpPr>
        <p:spPr bwMode="auto">
          <a:xfrm flipH="1" flipV="1">
            <a:off x="838200" y="22860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>
              <a:ln>
                <a:solidFill>
                  <a:srgbClr val="0000FF"/>
                </a:solidFill>
              </a:ln>
              <a:solidFill>
                <a:srgbClr val="0000CC"/>
              </a:solidFill>
            </a:endParaRPr>
          </a:p>
        </p:txBody>
      </p:sp>
      <p:pic>
        <p:nvPicPr>
          <p:cNvPr id="25" name="図 2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2057400" y="5029200"/>
            <a:ext cx="373647" cy="330200"/>
          </a:xfrm>
          <a:prstGeom prst="rect">
            <a:avLst/>
          </a:prstGeom>
        </p:spPr>
      </p:pic>
      <p:sp>
        <p:nvSpPr>
          <p:cNvPr id="28" name="Oval 16"/>
          <p:cNvSpPr>
            <a:spLocks noChangeArrowheads="1"/>
          </p:cNvSpPr>
          <p:nvPr/>
        </p:nvSpPr>
        <p:spPr bwMode="auto">
          <a:xfrm flipH="1" flipV="1">
            <a:off x="838200" y="3276598"/>
            <a:ext cx="152400" cy="15240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" name="Oval 16"/>
          <p:cNvSpPr>
            <a:spLocks noChangeArrowheads="1"/>
          </p:cNvSpPr>
          <p:nvPr/>
        </p:nvSpPr>
        <p:spPr bwMode="auto">
          <a:xfrm>
            <a:off x="1752600" y="5257800"/>
            <a:ext cx="152400" cy="152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>
              <a:ln>
                <a:solidFill>
                  <a:srgbClr val="0000FF"/>
                </a:solidFill>
              </a:ln>
              <a:solidFill>
                <a:srgbClr val="0000CC"/>
              </a:solidFill>
            </a:endParaRPr>
          </a:p>
        </p:txBody>
      </p:sp>
      <p:pic>
        <p:nvPicPr>
          <p:cNvPr id="30" name="図 2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4191000" y="5334000"/>
            <a:ext cx="4800600" cy="366925"/>
          </a:xfrm>
          <a:prstGeom prst="rect">
            <a:avLst/>
          </a:prstGeom>
        </p:spPr>
      </p:pic>
      <p:pic>
        <p:nvPicPr>
          <p:cNvPr id="27" name="図 2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5410200" y="609600"/>
            <a:ext cx="3733800" cy="362875"/>
          </a:xfrm>
          <a:prstGeom prst="rect">
            <a:avLst/>
          </a:prstGeom>
        </p:spPr>
      </p:pic>
      <p:sp>
        <p:nvSpPr>
          <p:cNvPr id="31" name="下矢印 30"/>
          <p:cNvSpPr/>
          <p:nvPr/>
        </p:nvSpPr>
        <p:spPr>
          <a:xfrm rot="1982391">
            <a:off x="5418889" y="994080"/>
            <a:ext cx="297059" cy="958537"/>
          </a:xfrm>
          <a:prstGeom prst="downArrow">
            <a:avLst/>
          </a:prstGeom>
          <a:solidFill>
            <a:srgbClr val="0099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テキスト ボックス 32"/>
          <p:cNvSpPr txBox="1"/>
          <p:nvPr/>
        </p:nvSpPr>
        <p:spPr>
          <a:xfrm>
            <a:off x="7391400" y="990600"/>
            <a:ext cx="131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preliminary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コンテンツ プレースホルダ 3" descr="CERN-MontBlanc-lette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1916" r="-31916"/>
          <a:stretch>
            <a:fillRect/>
          </a:stretch>
        </p:blipFill>
        <p:spPr>
          <a:xfrm>
            <a:off x="-2286000" y="-304800"/>
            <a:ext cx="13564134" cy="7467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0" y="0"/>
            <a:ext cx="365760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304800" y="228600"/>
            <a:ext cx="28463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/>
              <a:t>Various Issues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990600" y="2133600"/>
            <a:ext cx="36750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/>
              <a:t>2. Determination of</a:t>
            </a:r>
            <a:r>
              <a:rPr lang="en-US" altLang="ja-JP"/>
              <a:t> </a:t>
            </a:r>
          </a:p>
        </p:txBody>
      </p:sp>
      <p:pic>
        <p:nvPicPr>
          <p:cNvPr id="72709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800600" y="2362200"/>
            <a:ext cx="863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990600" y="2971800"/>
            <a:ext cx="32956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/>
              <a:t>3. Light spectrum</a:t>
            </a:r>
          </a:p>
        </p:txBody>
      </p:sp>
      <p:sp>
        <p:nvSpPr>
          <p:cNvPr id="72711" name="Rectangle 7"/>
          <p:cNvSpPr>
            <a:spLocks noChangeArrowheads="1"/>
          </p:cNvSpPr>
          <p:nvPr/>
        </p:nvSpPr>
        <p:spPr bwMode="auto">
          <a:xfrm>
            <a:off x="914400" y="1447800"/>
            <a:ext cx="53276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/>
              <a:t>1. Existence of IR fixed point</a:t>
            </a:r>
          </a:p>
        </p:txBody>
      </p:sp>
      <p:pic>
        <p:nvPicPr>
          <p:cNvPr id="72712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2743200" y="3581400"/>
            <a:ext cx="29464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2590800" y="4419600"/>
            <a:ext cx="2597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>
                <a:solidFill>
                  <a:srgbClr val="FF3300"/>
                </a:solidFill>
              </a:rPr>
              <a:t>techni-dilaton</a:t>
            </a:r>
          </a:p>
        </p:txBody>
      </p:sp>
      <p:sp>
        <p:nvSpPr>
          <p:cNvPr id="72714" name="Line 10"/>
          <p:cNvSpPr>
            <a:spLocks noChangeShapeType="1"/>
          </p:cNvSpPr>
          <p:nvPr/>
        </p:nvSpPr>
        <p:spPr bwMode="auto">
          <a:xfrm flipH="1" flipV="1">
            <a:off x="3048000" y="3962400"/>
            <a:ext cx="76200" cy="457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72715" name="Picture 1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6248400" y="3581400"/>
            <a:ext cx="1574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6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5575300" y="4356100"/>
            <a:ext cx="660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7" name="Arc 13"/>
          <p:cNvSpPr>
            <a:spLocks/>
          </p:cNvSpPr>
          <p:nvPr/>
        </p:nvSpPr>
        <p:spPr bwMode="auto">
          <a:xfrm>
            <a:off x="5257800" y="4114800"/>
            <a:ext cx="1219200" cy="1371600"/>
          </a:xfrm>
          <a:custGeom>
            <a:avLst/>
            <a:gdLst>
              <a:gd name="T0" fmla="*/ 17204267 w 43200"/>
              <a:gd name="T1" fmla="*/ 0 h 43200"/>
              <a:gd name="T2" fmla="*/ 14678575 w 43200"/>
              <a:gd name="T3" fmla="*/ 235903 h 43200"/>
              <a:gd name="T4" fmla="*/ 17204267 w 43200"/>
              <a:gd name="T5" fmla="*/ 21774150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895"/>
                  <a:pt x="7840" y="1805"/>
                  <a:pt x="18429" y="234"/>
                </a:cubicBezTo>
              </a:path>
              <a:path w="43200" h="43200" stroke="0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895"/>
                  <a:pt x="7840" y="1805"/>
                  <a:pt x="18429" y="234"/>
                </a:cubicBezTo>
                <a:lnTo>
                  <a:pt x="21600" y="21600"/>
                </a:lnTo>
                <a:close/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2718" name="Text Box 14"/>
          <p:cNvSpPr txBox="1">
            <a:spLocks noChangeArrowheads="1"/>
          </p:cNvSpPr>
          <p:nvPr/>
        </p:nvSpPr>
        <p:spPr bwMode="auto">
          <a:xfrm>
            <a:off x="1127125" y="5273675"/>
            <a:ext cx="29130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/>
              <a:t>4. S Parameter</a:t>
            </a:r>
          </a:p>
        </p:txBody>
      </p:sp>
      <p:sp>
        <p:nvSpPr>
          <p:cNvPr id="72719" name="Text Box 15"/>
          <p:cNvSpPr txBox="1">
            <a:spLocks noChangeArrowheads="1"/>
          </p:cNvSpPr>
          <p:nvPr/>
        </p:nvSpPr>
        <p:spPr bwMode="auto">
          <a:xfrm rot="5400000">
            <a:off x="1010444" y="5923756"/>
            <a:ext cx="9969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3200"/>
              <a:t>・・・・</a:t>
            </a:r>
          </a:p>
        </p:txBody>
      </p:sp>
      <p:sp>
        <p:nvSpPr>
          <p:cNvPr id="72720" name="Line 16"/>
          <p:cNvSpPr>
            <a:spLocks noChangeShapeType="1"/>
          </p:cNvSpPr>
          <p:nvPr/>
        </p:nvSpPr>
        <p:spPr bwMode="auto">
          <a:xfrm flipV="1">
            <a:off x="4267200" y="5105400"/>
            <a:ext cx="990600" cy="533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0673" name="Rectangle 17"/>
          <p:cNvSpPr>
            <a:spLocks noChangeArrowheads="1"/>
          </p:cNvSpPr>
          <p:nvPr/>
        </p:nvSpPr>
        <p:spPr bwMode="auto">
          <a:xfrm>
            <a:off x="1676400" y="2743200"/>
            <a:ext cx="5486400" cy="1724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6600" b="1">
                <a:solidFill>
                  <a:srgbClr val="FF3300"/>
                </a:solidFill>
              </a:rPr>
              <a:t>   </a:t>
            </a:r>
            <a:r>
              <a:rPr lang="en-US" altLang="ja-JP" sz="8800" b="1">
                <a:solidFill>
                  <a:srgbClr val="FF3300"/>
                </a:solidFill>
              </a:rPr>
              <a:t>Lattice !</a:t>
            </a:r>
            <a:r>
              <a:rPr lang="en-US" altLang="ja-JP" sz="6600" b="1">
                <a:solidFill>
                  <a:srgbClr val="FF3300"/>
                </a:solidFill>
              </a:rPr>
              <a:t> </a:t>
            </a:r>
          </a:p>
          <a:p>
            <a:r>
              <a:rPr lang="en-US" altLang="ja-JP"/>
              <a:t> </a:t>
            </a:r>
            <a:endParaRPr lang="en-US" altLang="ja-JP" b="1">
              <a:solidFill>
                <a:schemeClr val="hlink"/>
              </a:solidFill>
            </a:endParaRPr>
          </a:p>
        </p:txBody>
      </p:sp>
      <p:sp>
        <p:nvSpPr>
          <p:cNvPr id="70674" name="AutoShape 18"/>
          <p:cNvSpPr>
            <a:spLocks noChangeArrowheads="1"/>
          </p:cNvSpPr>
          <p:nvPr/>
        </p:nvSpPr>
        <p:spPr bwMode="auto">
          <a:xfrm rot="3335997">
            <a:off x="2532857" y="1520031"/>
            <a:ext cx="1989138" cy="485775"/>
          </a:xfrm>
          <a:prstGeom prst="leftArrow">
            <a:avLst>
              <a:gd name="adj1" fmla="val 50000"/>
              <a:gd name="adj2" fmla="val 431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2723" name="Text Box 20"/>
          <p:cNvSpPr txBox="1">
            <a:spLocks noChangeArrowheads="1"/>
          </p:cNvSpPr>
          <p:nvPr/>
        </p:nvSpPr>
        <p:spPr bwMode="auto">
          <a:xfrm>
            <a:off x="1676400" y="5943600"/>
            <a:ext cx="5099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(Phenomenological issues: m</a:t>
            </a:r>
            <a:r>
              <a:rPr lang="en-US" altLang="ja-JP" b="1" baseline="-25000"/>
              <a:t>t</a:t>
            </a:r>
            <a:r>
              <a:rPr lang="en-US" altLang="ja-JP" b="1"/>
              <a:t>, explicit ETC, 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73" grpId="0" animBg="1"/>
      <p:bldP spid="7067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RIMG05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0" y="533400"/>
            <a:ext cx="89503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b="1" dirty="0" smtClean="0">
                <a:solidFill>
                  <a:schemeClr val="bg1"/>
                </a:solidFill>
              </a:rPr>
              <a:t>KMI Computer  </a:t>
            </a:r>
            <a:r>
              <a:rPr lang="en-US" altLang="ja-JP" sz="4000" b="1" dirty="0" smtClean="0">
                <a:solidFill>
                  <a:srgbClr val="FFFFFF"/>
                </a:solidFill>
              </a:rPr>
              <a:t>    </a:t>
            </a:r>
            <a:r>
              <a:rPr lang="en-US" altLang="ja-JP" sz="4000" b="1" dirty="0" smtClean="0">
                <a:solidFill>
                  <a:schemeClr val="bg1"/>
                </a:solidFill>
              </a:rPr>
              <a:t> (March 02, 2011~)</a:t>
            </a:r>
            <a:endParaRPr lang="ja-JP" altLang="en-US" sz="4000" b="1" dirty="0">
              <a:solidFill>
                <a:schemeClr val="bg1"/>
              </a:solidFill>
            </a:endParaRPr>
          </a:p>
        </p:txBody>
      </p:sp>
      <p:pic>
        <p:nvPicPr>
          <p:cNvPr id="6" name="図 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657600" y="533400"/>
            <a:ext cx="533400" cy="6604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048000" y="5791200"/>
            <a:ext cx="47383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FFFF"/>
                </a:solidFill>
              </a:rPr>
              <a:t>62.41   TFLOPS</a:t>
            </a:r>
          </a:p>
          <a:p>
            <a:r>
              <a:rPr lang="en-US" altLang="ja-JP" b="1" dirty="0" smtClean="0">
                <a:solidFill>
                  <a:srgbClr val="FFFFFF"/>
                </a:solidFill>
              </a:rPr>
              <a:t>         </a:t>
            </a:r>
            <a:r>
              <a:rPr kumimoji="1" lang="en-US" altLang="ja-JP" b="1" dirty="0" smtClean="0">
                <a:solidFill>
                  <a:srgbClr val="FFFFFF"/>
                </a:solidFill>
              </a:rPr>
              <a:t>26.88 TFLOPS (</a:t>
            </a:r>
            <a:r>
              <a:rPr lang="en-US" altLang="ja-JP" b="1" dirty="0" smtClean="0">
                <a:solidFill>
                  <a:srgbClr val="FFFFFF"/>
                </a:solidFill>
              </a:rPr>
              <a:t>128 nodes) </a:t>
            </a:r>
            <a:endParaRPr kumimoji="1" lang="en-US" altLang="ja-JP" b="1" dirty="0" smtClean="0">
              <a:solidFill>
                <a:srgbClr val="FFFFFF"/>
              </a:solidFill>
            </a:endParaRPr>
          </a:p>
          <a:p>
            <a:r>
              <a:rPr lang="en-US" altLang="ja-JP" b="1" dirty="0" smtClean="0">
                <a:solidFill>
                  <a:srgbClr val="FFFFFF"/>
                </a:solidFill>
              </a:rPr>
              <a:t>         35.53 TFLOPS (23 nodes /</a:t>
            </a:r>
            <a:r>
              <a:rPr lang="en-US" altLang="ja-JP" b="1" dirty="0" err="1" smtClean="0">
                <a:solidFill>
                  <a:srgbClr val="FFFFFF"/>
                </a:solidFill>
              </a:rPr>
              <a:t>w</a:t>
            </a:r>
            <a:r>
              <a:rPr lang="en-US" altLang="ja-JP" b="1" dirty="0" smtClean="0">
                <a:solidFill>
                  <a:srgbClr val="FFFFFF"/>
                </a:solidFill>
              </a:rPr>
              <a:t> GPGPU) </a:t>
            </a:r>
            <a:r>
              <a:rPr kumimoji="1" lang="en-US" altLang="ja-JP" b="1" dirty="0" smtClean="0">
                <a:solidFill>
                  <a:srgbClr val="FFFFFF"/>
                </a:solidFill>
              </a:rPr>
              <a:t> </a:t>
            </a:r>
            <a:endParaRPr kumimoji="1" lang="ja-JP" alt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DSC_01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0"/>
            <a:ext cx="10699618" cy="71628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381000" y="5715000"/>
            <a:ext cx="80737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b="1" dirty="0" smtClean="0">
                <a:solidFill>
                  <a:schemeClr val="bg1"/>
                </a:solidFill>
              </a:rPr>
              <a:t>KMI Computer  </a:t>
            </a:r>
            <a:r>
              <a:rPr lang="en-US" altLang="ja-JP" sz="3600" b="1" dirty="0" smtClean="0">
                <a:solidFill>
                  <a:srgbClr val="FFFFFF"/>
                </a:solidFill>
              </a:rPr>
              <a:t>    </a:t>
            </a:r>
            <a:r>
              <a:rPr lang="en-US" altLang="ja-JP" sz="3600" b="1" dirty="0" smtClean="0">
                <a:solidFill>
                  <a:schemeClr val="bg1"/>
                </a:solidFill>
              </a:rPr>
              <a:t> (March 02, 2011~)</a:t>
            </a:r>
            <a:endParaRPr lang="ja-JP" altLang="en-US" sz="3600" b="1" dirty="0">
              <a:solidFill>
                <a:schemeClr val="bg1"/>
              </a:solidFill>
            </a:endParaRPr>
          </a:p>
        </p:txBody>
      </p:sp>
      <p:pic>
        <p:nvPicPr>
          <p:cNvPr id="5" name="図 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886200" y="5791200"/>
            <a:ext cx="457200" cy="566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ChangeArrowheads="1"/>
          </p:cNvSpPr>
          <p:nvPr/>
        </p:nvSpPr>
        <p:spPr bwMode="auto">
          <a:xfrm>
            <a:off x="685800" y="304800"/>
            <a:ext cx="76962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ja-JP" sz="4000" dirty="0"/>
              <a:t>Probing Composite Higgs in LHC </a:t>
            </a:r>
          </a:p>
        </p:txBody>
      </p:sp>
      <p:sp>
        <p:nvSpPr>
          <p:cNvPr id="264196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ja-JP" sz="2800"/>
              <a:t>Walking/Conformal TC : Techni-dilaton   </a:t>
            </a:r>
          </a:p>
          <a:p>
            <a:pPr>
              <a:lnSpc>
                <a:spcPct val="90000"/>
              </a:lnSpc>
              <a:buFont typeface="Wingdings" charset="2"/>
              <a:buNone/>
              <a:defRPr/>
            </a:pPr>
            <a:r>
              <a:rPr lang="en-US" altLang="ja-JP" sz="2800"/>
              <a:t>           </a:t>
            </a:r>
          </a:p>
          <a:p>
            <a:pPr>
              <a:lnSpc>
                <a:spcPct val="90000"/>
              </a:lnSpc>
              <a:defRPr/>
            </a:pPr>
            <a:r>
              <a:rPr lang="en-US" altLang="ja-JP" sz="2800"/>
              <a:t>Top Quark Condensate : Top-sigma </a:t>
            </a:r>
          </a:p>
          <a:p>
            <a:pPr>
              <a:lnSpc>
                <a:spcPct val="90000"/>
              </a:lnSpc>
              <a:defRPr/>
            </a:pPr>
            <a:endParaRPr lang="en-US" altLang="ja-JP" sz="2800"/>
          </a:p>
          <a:p>
            <a:pPr>
              <a:lnSpc>
                <a:spcPct val="90000"/>
              </a:lnSpc>
              <a:defRPr/>
            </a:pPr>
            <a:r>
              <a:rPr lang="en-US" altLang="ja-JP" sz="2800"/>
              <a:t>Topcolor-Assisted TC (TC2):                                      </a:t>
            </a:r>
          </a:p>
          <a:p>
            <a:pPr>
              <a:lnSpc>
                <a:spcPct val="90000"/>
              </a:lnSpc>
              <a:buFont typeface="Wingdings" charset="2"/>
              <a:buNone/>
              <a:defRPr/>
            </a:pPr>
            <a:r>
              <a:rPr lang="en-US" altLang="ja-JP" sz="2800"/>
              <a:t>                       Top-pion/Top-sigma</a:t>
            </a:r>
          </a:p>
          <a:p>
            <a:pPr>
              <a:lnSpc>
                <a:spcPct val="90000"/>
              </a:lnSpc>
              <a:defRPr/>
            </a:pPr>
            <a:r>
              <a:rPr lang="en-US" altLang="ja-JP" sz="2800"/>
              <a:t> Top Seesaw: Top-sigma</a:t>
            </a:r>
          </a:p>
          <a:p>
            <a:pPr>
              <a:lnSpc>
                <a:spcPct val="90000"/>
              </a:lnSpc>
              <a:defRPr/>
            </a:pPr>
            <a:r>
              <a:rPr lang="en-US" altLang="ja-JP" sz="2800"/>
              <a:t>Top-mode SM with Extra Dim. (D=6,8) </a:t>
            </a:r>
          </a:p>
          <a:p>
            <a:pPr>
              <a:lnSpc>
                <a:spcPct val="90000"/>
              </a:lnSpc>
              <a:buFont typeface="Wingdings" charset="2"/>
              <a:buNone/>
              <a:defRPr/>
            </a:pPr>
            <a:r>
              <a:rPr lang="en-US" altLang="ja-JP" sz="2800"/>
              <a:t>      Bulk Composite Scalar Zero Mode</a:t>
            </a:r>
          </a:p>
        </p:txBody>
      </p:sp>
      <p:pic>
        <p:nvPicPr>
          <p:cNvPr id="113669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810000" y="1905000"/>
            <a:ext cx="3962400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0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3657600" y="2971800"/>
            <a:ext cx="4076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1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6553200" y="4343400"/>
            <a:ext cx="16002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2" name="Picture 8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6248400" y="5715000"/>
            <a:ext cx="24384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Oval 2"/>
          <p:cNvSpPr>
            <a:spLocks noChangeArrowheads="1"/>
          </p:cNvSpPr>
          <p:nvPr/>
        </p:nvSpPr>
        <p:spPr bwMode="auto">
          <a:xfrm>
            <a:off x="914400" y="5867400"/>
            <a:ext cx="1600200" cy="685800"/>
          </a:xfrm>
          <a:prstGeom prst="ellipse">
            <a:avLst/>
          </a:prstGeom>
          <a:solidFill>
            <a:srgbClr val="29B94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9635" name="Oval 3"/>
          <p:cNvSpPr>
            <a:spLocks noChangeArrowheads="1"/>
          </p:cNvSpPr>
          <p:nvPr/>
        </p:nvSpPr>
        <p:spPr bwMode="auto">
          <a:xfrm>
            <a:off x="2971800" y="5943600"/>
            <a:ext cx="2743200" cy="609600"/>
          </a:xfrm>
          <a:prstGeom prst="ellipse">
            <a:avLst/>
          </a:prstGeom>
          <a:solidFill>
            <a:srgbClr val="29B94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9636" name="Oval 4"/>
          <p:cNvSpPr>
            <a:spLocks noChangeArrowheads="1"/>
          </p:cNvSpPr>
          <p:nvPr/>
        </p:nvSpPr>
        <p:spPr bwMode="auto">
          <a:xfrm>
            <a:off x="6096000" y="5867400"/>
            <a:ext cx="1828800" cy="609600"/>
          </a:xfrm>
          <a:prstGeom prst="ellipse">
            <a:avLst/>
          </a:prstGeom>
          <a:solidFill>
            <a:srgbClr val="29B94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3581400" y="3733800"/>
            <a:ext cx="3886200" cy="609600"/>
          </a:xfrm>
          <a:prstGeom prst="rect">
            <a:avLst/>
          </a:prstGeom>
          <a:solidFill>
            <a:srgbClr val="FBCE1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2362200" y="1905000"/>
            <a:ext cx="4648200" cy="609600"/>
          </a:xfrm>
          <a:prstGeom prst="rect">
            <a:avLst/>
          </a:prstGeom>
          <a:solidFill>
            <a:srgbClr val="FBCE1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BD01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1688" name="Rectangle 8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990600"/>
          </a:xfrm>
        </p:spPr>
        <p:txBody>
          <a:bodyPr/>
          <a:lstStyle/>
          <a:p>
            <a:r>
              <a:rPr lang="en-US" altLang="ja-JP"/>
              <a:t>Search for Higgs</a:t>
            </a:r>
          </a:p>
        </p:txBody>
      </p:sp>
      <p:sp>
        <p:nvSpPr>
          <p:cNvPr id="71689" name="Rectangle 9"/>
          <p:cNvSpPr>
            <a:spLocks noGrp="1" noChangeArrowheads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ja-JP" sz="2300" b="1"/>
              <a:t>Present Lower Limit</a:t>
            </a:r>
            <a:r>
              <a:rPr lang="ja-JP" altLang="en-US" sz="2300" b="1"/>
              <a:t>　（</a:t>
            </a:r>
            <a:r>
              <a:rPr lang="en-US" altLang="ja-JP" sz="2300" b="1"/>
              <a:t>LEP)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ja-JP" altLang="en-US" sz="2300" b="1"/>
              <a:t>　　　　　　　　　　　</a:t>
            </a:r>
            <a:endParaRPr lang="en-US" altLang="ja-JP" sz="2300" b="1"/>
          </a:p>
          <a:p>
            <a:pPr>
              <a:lnSpc>
                <a:spcPct val="80000"/>
              </a:lnSpc>
              <a:buFontTx/>
              <a:buNone/>
            </a:pPr>
            <a:r>
              <a:rPr kumimoji="0" lang="ja-JP" altLang="en-US" sz="2300" b="1"/>
              <a:t>　　　　　　　　　　　　</a:t>
            </a:r>
            <a:r>
              <a:rPr kumimoji="0" lang="ja-JP" altLang="en-US" sz="2300"/>
              <a:t>　</a:t>
            </a:r>
            <a:r>
              <a:rPr kumimoji="0" lang="ja-JP" altLang="en-US" sz="2300" b="1"/>
              <a:t>ｍ</a:t>
            </a:r>
            <a:r>
              <a:rPr kumimoji="0" lang="en-US" altLang="ja-JP" sz="2300" b="1" baseline="-25000"/>
              <a:t>H</a:t>
            </a:r>
            <a:r>
              <a:rPr lang="en-US" altLang="ja-JP" sz="2300" b="1"/>
              <a:t> </a:t>
            </a:r>
            <a:r>
              <a:rPr lang="ja-JP" altLang="en-US" sz="2300" b="1"/>
              <a:t>　＞</a:t>
            </a:r>
            <a:r>
              <a:rPr lang="ja-JP" altLang="en-US" sz="2300"/>
              <a:t>　</a:t>
            </a:r>
            <a:r>
              <a:rPr lang="ja-JP" altLang="en-US" sz="3600" b="1">
                <a:solidFill>
                  <a:srgbClr val="FF0000"/>
                </a:solidFill>
              </a:rPr>
              <a:t>１１４</a:t>
            </a:r>
            <a:r>
              <a:rPr lang="ja-JP" altLang="en-US" sz="2300" b="1"/>
              <a:t>　</a:t>
            </a:r>
            <a:r>
              <a:rPr lang="en-US" altLang="ja-JP" sz="2300" b="1"/>
              <a:t> GeV/c</a:t>
            </a:r>
            <a:r>
              <a:rPr lang="en-US" altLang="ja-JP" sz="2300" b="1" baseline="30000"/>
              <a:t>2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ja-JP" sz="2300" b="1"/>
          </a:p>
          <a:p>
            <a:pPr>
              <a:lnSpc>
                <a:spcPct val="80000"/>
              </a:lnSpc>
              <a:buFontTx/>
              <a:buNone/>
            </a:pPr>
            <a:endParaRPr lang="en-US" altLang="ja-JP" sz="2300" b="1"/>
          </a:p>
          <a:p>
            <a:pPr>
              <a:lnSpc>
                <a:spcPct val="80000"/>
              </a:lnSpc>
            </a:pPr>
            <a:r>
              <a:rPr lang="en-US" altLang="ja-JP" sz="2300" b="1">
                <a:solidFill>
                  <a:srgbClr val="FF0000"/>
                </a:solidFill>
              </a:rPr>
              <a:t>LHC </a:t>
            </a:r>
            <a:r>
              <a:rPr lang="ja-JP" altLang="en-US" sz="2300" b="1">
                <a:solidFill>
                  <a:srgbClr val="FF0000"/>
                </a:solidFill>
              </a:rPr>
              <a:t>　（</a:t>
            </a:r>
            <a:r>
              <a:rPr lang="en-US" altLang="ja-JP" sz="2300" b="1">
                <a:solidFill>
                  <a:srgbClr val="FF0000"/>
                </a:solidFill>
              </a:rPr>
              <a:t>2009~</a:t>
            </a:r>
            <a:r>
              <a:rPr lang="ja-JP" altLang="en-US" sz="2300" b="1">
                <a:solidFill>
                  <a:srgbClr val="FF0000"/>
                </a:solidFill>
              </a:rPr>
              <a:t>　）</a:t>
            </a:r>
            <a:r>
              <a:rPr lang="en-US" altLang="ja-JP" sz="2300" b="1"/>
              <a:t> </a:t>
            </a:r>
            <a:r>
              <a:rPr lang="ja-JP" altLang="en-US" sz="2300" b="1"/>
              <a:t>：　</a:t>
            </a:r>
            <a:r>
              <a:rPr lang="en-US" altLang="ja-JP" sz="2300" b="1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ja-JP" altLang="en-US" sz="2300" b="1"/>
              <a:t>　　</a:t>
            </a:r>
            <a:r>
              <a:rPr lang="en-US" altLang="ja-JP" sz="2300" b="1"/>
              <a:t/>
            </a:r>
            <a:br>
              <a:rPr lang="en-US" altLang="ja-JP" sz="2300" b="1"/>
            </a:br>
            <a:r>
              <a:rPr lang="en-US" altLang="ja-JP" sz="2300" b="1"/>
              <a:t>Could be searched for</a:t>
            </a:r>
            <a:r>
              <a:rPr lang="ja-JP" altLang="en-US" sz="2300" b="1"/>
              <a:t>　　　</a:t>
            </a:r>
            <a:r>
              <a:rPr kumimoji="0" lang="ja-JP" altLang="en-US" sz="2300" b="1"/>
              <a:t>ｍ</a:t>
            </a:r>
            <a:r>
              <a:rPr kumimoji="0" lang="en-US" altLang="ja-JP" sz="2300" b="1" baseline="-25000"/>
              <a:t>H</a:t>
            </a:r>
            <a:r>
              <a:rPr lang="en-US" altLang="ja-JP" sz="2300" b="1"/>
              <a:t> </a:t>
            </a:r>
            <a:r>
              <a:rPr lang="ja-JP" altLang="en-US" sz="2300" b="1"/>
              <a:t>　＜　</a:t>
            </a:r>
            <a:r>
              <a:rPr lang="en-US" altLang="ja-JP" sz="3600" b="1">
                <a:solidFill>
                  <a:srgbClr val="FF0000"/>
                </a:solidFill>
              </a:rPr>
              <a:t>1</a:t>
            </a:r>
            <a:r>
              <a:rPr lang="en-US" altLang="ja-JP" sz="2300" b="1"/>
              <a:t> </a:t>
            </a:r>
            <a:r>
              <a:rPr lang="ja-JP" altLang="en-US" sz="2300" b="1"/>
              <a:t>　</a:t>
            </a:r>
            <a:r>
              <a:rPr lang="ja-JP" altLang="en-US" sz="2800" b="1"/>
              <a:t>Ｔ</a:t>
            </a:r>
            <a:r>
              <a:rPr lang="en-US" altLang="ja-JP" sz="2300" b="1"/>
              <a:t>eV/c</a:t>
            </a:r>
            <a:r>
              <a:rPr lang="en-US" altLang="ja-JP" sz="2300" b="1" baseline="30000"/>
              <a:t>2</a:t>
            </a:r>
          </a:p>
          <a:p>
            <a:pPr>
              <a:lnSpc>
                <a:spcPct val="80000"/>
              </a:lnSpc>
            </a:pPr>
            <a:endParaRPr lang="en-US" altLang="ja-JP" sz="2300" b="1"/>
          </a:p>
          <a:p>
            <a:pPr>
              <a:lnSpc>
                <a:spcPct val="80000"/>
              </a:lnSpc>
            </a:pPr>
            <a:endParaRPr lang="en-US" altLang="ja-JP" sz="2300" b="1"/>
          </a:p>
          <a:p>
            <a:pPr>
              <a:lnSpc>
                <a:spcPct val="80000"/>
              </a:lnSpc>
              <a:buFontTx/>
              <a:buNone/>
            </a:pPr>
            <a:endParaRPr lang="en-US" altLang="ja-JP" sz="2300"/>
          </a:p>
          <a:p>
            <a:pPr eaLnBrk="0" hangingPunct="0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altLang="ja-JP" sz="2300"/>
          </a:p>
          <a:p>
            <a:pPr eaLnBrk="0" hangingPunct="0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ja-JP" altLang="en-US" sz="2300"/>
              <a:t>　</a:t>
            </a:r>
            <a:endParaRPr lang="en-US" altLang="ja-JP" sz="2300"/>
          </a:p>
          <a:p>
            <a:pPr eaLnBrk="0" hangingPunct="0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ja-JP" altLang="en-US" sz="2300"/>
              <a:t>　　　　</a:t>
            </a:r>
            <a:endParaRPr lang="en-US" altLang="ja-JP" sz="2300" b="1" baseline="30000"/>
          </a:p>
          <a:p>
            <a:pPr>
              <a:lnSpc>
                <a:spcPct val="80000"/>
              </a:lnSpc>
              <a:buFontTx/>
              <a:buNone/>
            </a:pPr>
            <a:endParaRPr lang="en-US" altLang="ja-JP" sz="2300" baseline="30000"/>
          </a:p>
          <a:p>
            <a:pPr>
              <a:lnSpc>
                <a:spcPct val="80000"/>
              </a:lnSpc>
              <a:buFontTx/>
              <a:buNone/>
            </a:pPr>
            <a:r>
              <a:rPr lang="ja-JP" altLang="en-US" sz="2300" baseline="30000"/>
              <a:t>　</a:t>
            </a:r>
            <a:endParaRPr lang="en-US" altLang="ja-JP" sz="2300" baseline="30000"/>
          </a:p>
          <a:p>
            <a:pPr>
              <a:lnSpc>
                <a:spcPct val="80000"/>
              </a:lnSpc>
              <a:buFontTx/>
              <a:buNone/>
            </a:pPr>
            <a:endParaRPr lang="en-US" altLang="ja-JP" sz="2300" baseline="30000"/>
          </a:p>
          <a:p>
            <a:pPr>
              <a:lnSpc>
                <a:spcPct val="80000"/>
              </a:lnSpc>
            </a:pPr>
            <a:endParaRPr lang="en-US" altLang="ja-JP" sz="2300" baseline="30000"/>
          </a:p>
          <a:p>
            <a:pPr>
              <a:lnSpc>
                <a:spcPct val="80000"/>
              </a:lnSpc>
            </a:pPr>
            <a:endParaRPr lang="en-US" altLang="ja-JP" sz="2300" b="1" baseline="30000"/>
          </a:p>
          <a:p>
            <a:pPr>
              <a:lnSpc>
                <a:spcPct val="80000"/>
              </a:lnSpc>
              <a:buFontTx/>
              <a:buNone/>
            </a:pPr>
            <a:endParaRPr lang="ja-JP" altLang="en-US" sz="2300" b="1" baseline="30000"/>
          </a:p>
        </p:txBody>
      </p:sp>
      <p:sp>
        <p:nvSpPr>
          <p:cNvPr id="69642" name="Line 10"/>
          <p:cNvSpPr>
            <a:spLocks noChangeShapeType="1"/>
          </p:cNvSpPr>
          <p:nvPr/>
        </p:nvSpPr>
        <p:spPr bwMode="auto">
          <a:xfrm>
            <a:off x="1066800" y="5791200"/>
            <a:ext cx="6934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9643" name="Line 11"/>
          <p:cNvSpPr>
            <a:spLocks noChangeShapeType="1"/>
          </p:cNvSpPr>
          <p:nvPr/>
        </p:nvSpPr>
        <p:spPr bwMode="auto">
          <a:xfrm>
            <a:off x="2971800" y="5638800"/>
            <a:ext cx="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9644" name="Line 12"/>
          <p:cNvSpPr>
            <a:spLocks noChangeShapeType="1"/>
          </p:cNvSpPr>
          <p:nvPr/>
        </p:nvSpPr>
        <p:spPr bwMode="auto">
          <a:xfrm>
            <a:off x="5943600" y="5638800"/>
            <a:ext cx="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9645" name="Text Box 13"/>
          <p:cNvSpPr txBox="1">
            <a:spLocks noChangeArrowheads="1"/>
          </p:cNvSpPr>
          <p:nvPr/>
        </p:nvSpPr>
        <p:spPr bwMode="auto">
          <a:xfrm>
            <a:off x="2514600" y="5257800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0" lang="ja-JP" altLang="en-US" b="1"/>
              <a:t>１３０</a:t>
            </a:r>
          </a:p>
        </p:txBody>
      </p:sp>
      <p:sp>
        <p:nvSpPr>
          <p:cNvPr id="69646" name="Text Box 14"/>
          <p:cNvSpPr txBox="1">
            <a:spLocks noChangeArrowheads="1"/>
          </p:cNvSpPr>
          <p:nvPr/>
        </p:nvSpPr>
        <p:spPr bwMode="auto">
          <a:xfrm>
            <a:off x="5486400" y="5257800"/>
            <a:ext cx="1539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ja-JP" altLang="en-US" b="1"/>
              <a:t>１８０</a:t>
            </a:r>
          </a:p>
        </p:txBody>
      </p:sp>
      <p:sp>
        <p:nvSpPr>
          <p:cNvPr id="69647" name="Text Box 15"/>
          <p:cNvSpPr txBox="1">
            <a:spLocks noChangeArrowheads="1"/>
          </p:cNvSpPr>
          <p:nvPr/>
        </p:nvSpPr>
        <p:spPr bwMode="auto">
          <a:xfrm>
            <a:off x="3124200" y="60198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b="1"/>
              <a:t>SM ( No New Physics)</a:t>
            </a:r>
          </a:p>
        </p:txBody>
      </p:sp>
      <p:sp>
        <p:nvSpPr>
          <p:cNvPr id="69648" name="Text Box 16"/>
          <p:cNvSpPr txBox="1">
            <a:spLocks noChangeArrowheads="1"/>
          </p:cNvSpPr>
          <p:nvPr/>
        </p:nvSpPr>
        <p:spPr bwMode="auto">
          <a:xfrm>
            <a:off x="6324600" y="6019800"/>
            <a:ext cx="161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b="1"/>
              <a:t>Composite </a:t>
            </a:r>
          </a:p>
        </p:txBody>
      </p:sp>
      <p:sp>
        <p:nvSpPr>
          <p:cNvPr id="69649" name="Text Box 17"/>
          <p:cNvSpPr txBox="1">
            <a:spLocks noChangeArrowheads="1"/>
          </p:cNvSpPr>
          <p:nvPr/>
        </p:nvSpPr>
        <p:spPr bwMode="auto">
          <a:xfrm>
            <a:off x="1143000" y="594360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b="1"/>
              <a:t>SUSY</a:t>
            </a:r>
          </a:p>
        </p:txBody>
      </p:sp>
      <p:sp>
        <p:nvSpPr>
          <p:cNvPr id="69650" name="Text Box 18"/>
          <p:cNvSpPr txBox="1">
            <a:spLocks noChangeArrowheads="1"/>
          </p:cNvSpPr>
          <p:nvPr/>
        </p:nvSpPr>
        <p:spPr bwMode="auto">
          <a:xfrm>
            <a:off x="762000" y="5257800"/>
            <a:ext cx="6556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ja-JP" altLang="en-US" b="1"/>
              <a:t>１１４</a:t>
            </a:r>
          </a:p>
        </p:txBody>
      </p:sp>
      <p:sp>
        <p:nvSpPr>
          <p:cNvPr id="69651" name="Text Box 19"/>
          <p:cNvSpPr txBox="1">
            <a:spLocks noChangeArrowheads="1"/>
          </p:cNvSpPr>
          <p:nvPr/>
        </p:nvSpPr>
        <p:spPr bwMode="auto">
          <a:xfrm>
            <a:off x="7924800" y="5334000"/>
            <a:ext cx="915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b="1"/>
              <a:t>GeV/c</a:t>
            </a:r>
            <a:r>
              <a:rPr kumimoji="0" lang="en-US" altLang="ja-JP" b="1" baseline="30000"/>
              <a:t>2</a:t>
            </a:r>
          </a:p>
        </p:txBody>
      </p:sp>
      <p:sp>
        <p:nvSpPr>
          <p:cNvPr id="69652" name="Oval 20"/>
          <p:cNvSpPr>
            <a:spLocks noChangeArrowheads="1"/>
          </p:cNvSpPr>
          <p:nvPr/>
        </p:nvSpPr>
        <p:spPr bwMode="auto">
          <a:xfrm>
            <a:off x="7543800" y="5562600"/>
            <a:ext cx="7620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/>
              <a:t>500</a:t>
            </a:r>
          </a:p>
        </p:txBody>
      </p:sp>
      <p:sp>
        <p:nvSpPr>
          <p:cNvPr id="69653" name="Line 21"/>
          <p:cNvSpPr>
            <a:spLocks noChangeShapeType="1"/>
          </p:cNvSpPr>
          <p:nvPr/>
        </p:nvSpPr>
        <p:spPr bwMode="auto">
          <a:xfrm flipH="1">
            <a:off x="7848600" y="3352800"/>
            <a:ext cx="304800" cy="2209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9654" name="Text Box 22"/>
          <p:cNvSpPr txBox="1">
            <a:spLocks noChangeArrowheads="1"/>
          </p:cNvSpPr>
          <p:nvPr/>
        </p:nvSpPr>
        <p:spPr bwMode="auto">
          <a:xfrm>
            <a:off x="6781800" y="2971800"/>
            <a:ext cx="215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FF3300"/>
                </a:solidFill>
              </a:rPr>
              <a:t>Techni-dilaton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9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9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9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9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9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9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9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9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9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9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9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9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9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9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9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9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9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9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9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9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9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9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9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9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animBg="1"/>
      <p:bldP spid="69635" grpId="0" animBg="1"/>
      <p:bldP spid="69636" grpId="0" animBg="1"/>
      <p:bldP spid="69642" grpId="0" animBg="1"/>
      <p:bldP spid="69643" grpId="0" animBg="1"/>
      <p:bldP spid="69644" grpId="0" animBg="1"/>
      <p:bldP spid="69645" grpId="0"/>
      <p:bldP spid="69646" grpId="0"/>
      <p:bldP spid="69647" grpId="0"/>
      <p:bldP spid="69648" grpId="0"/>
      <p:bldP spid="69649" grpId="0"/>
      <p:bldP spid="69650" grpId="0"/>
      <p:bldP spid="69651" grpId="0"/>
      <p:bldP spid="69652" grpId="0" animBg="1"/>
      <p:bldP spid="69653" grpId="0" animBg="1"/>
      <p:bldP spid="6965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Line 2"/>
          <p:cNvSpPr>
            <a:spLocks noChangeShapeType="1"/>
          </p:cNvSpPr>
          <p:nvPr/>
        </p:nvSpPr>
        <p:spPr bwMode="auto">
          <a:xfrm>
            <a:off x="762000" y="1066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31" name="Line 3"/>
          <p:cNvSpPr>
            <a:spLocks noChangeShapeType="1"/>
          </p:cNvSpPr>
          <p:nvPr/>
        </p:nvSpPr>
        <p:spPr bwMode="auto">
          <a:xfrm>
            <a:off x="1524000" y="609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32" name="Line 4"/>
          <p:cNvSpPr>
            <a:spLocks noChangeShapeType="1"/>
          </p:cNvSpPr>
          <p:nvPr/>
        </p:nvSpPr>
        <p:spPr bwMode="auto">
          <a:xfrm>
            <a:off x="304800" y="914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33" name="Line 5"/>
          <p:cNvSpPr>
            <a:spLocks noChangeShapeType="1"/>
          </p:cNvSpPr>
          <p:nvPr/>
        </p:nvSpPr>
        <p:spPr bwMode="auto">
          <a:xfrm>
            <a:off x="609600" y="914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34" name="Line 6"/>
          <p:cNvSpPr>
            <a:spLocks noChangeShapeType="1"/>
          </p:cNvSpPr>
          <p:nvPr/>
        </p:nvSpPr>
        <p:spPr bwMode="auto">
          <a:xfrm>
            <a:off x="1219200" y="914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35" name="Line 7"/>
          <p:cNvSpPr>
            <a:spLocks noChangeShapeType="1"/>
          </p:cNvSpPr>
          <p:nvPr/>
        </p:nvSpPr>
        <p:spPr bwMode="auto">
          <a:xfrm>
            <a:off x="2133600" y="914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36" name="Line 8"/>
          <p:cNvSpPr>
            <a:spLocks noChangeShapeType="1"/>
          </p:cNvSpPr>
          <p:nvPr/>
        </p:nvSpPr>
        <p:spPr bwMode="auto">
          <a:xfrm>
            <a:off x="1828800" y="914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37" name="Line 9"/>
          <p:cNvSpPr>
            <a:spLocks noChangeShapeType="1"/>
          </p:cNvSpPr>
          <p:nvPr/>
        </p:nvSpPr>
        <p:spPr bwMode="auto">
          <a:xfrm>
            <a:off x="2438400" y="914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38" name="Line 10"/>
          <p:cNvSpPr>
            <a:spLocks noChangeShapeType="1"/>
          </p:cNvSpPr>
          <p:nvPr/>
        </p:nvSpPr>
        <p:spPr bwMode="auto">
          <a:xfrm>
            <a:off x="2743200" y="914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39" name="Line 11"/>
          <p:cNvSpPr>
            <a:spLocks noChangeShapeType="1"/>
          </p:cNvSpPr>
          <p:nvPr/>
        </p:nvSpPr>
        <p:spPr bwMode="auto">
          <a:xfrm>
            <a:off x="3352800" y="914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40" name="Line 12"/>
          <p:cNvSpPr>
            <a:spLocks noChangeShapeType="1"/>
          </p:cNvSpPr>
          <p:nvPr/>
        </p:nvSpPr>
        <p:spPr bwMode="auto">
          <a:xfrm>
            <a:off x="3657600" y="914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41" name="Line 13"/>
          <p:cNvSpPr>
            <a:spLocks noChangeShapeType="1"/>
          </p:cNvSpPr>
          <p:nvPr/>
        </p:nvSpPr>
        <p:spPr bwMode="auto">
          <a:xfrm>
            <a:off x="3962400" y="914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42" name="Line 14"/>
          <p:cNvSpPr>
            <a:spLocks noChangeShapeType="1"/>
          </p:cNvSpPr>
          <p:nvPr/>
        </p:nvSpPr>
        <p:spPr bwMode="auto">
          <a:xfrm>
            <a:off x="4267200" y="914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43" name="Line 15"/>
          <p:cNvSpPr>
            <a:spLocks noChangeShapeType="1"/>
          </p:cNvSpPr>
          <p:nvPr/>
        </p:nvSpPr>
        <p:spPr bwMode="auto">
          <a:xfrm>
            <a:off x="1524000" y="914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44" name="Line 16"/>
          <p:cNvSpPr>
            <a:spLocks noChangeShapeType="1"/>
          </p:cNvSpPr>
          <p:nvPr/>
        </p:nvSpPr>
        <p:spPr bwMode="auto">
          <a:xfrm>
            <a:off x="914400" y="914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45" name="Line 17"/>
          <p:cNvSpPr>
            <a:spLocks noChangeShapeType="1"/>
          </p:cNvSpPr>
          <p:nvPr/>
        </p:nvSpPr>
        <p:spPr bwMode="auto">
          <a:xfrm>
            <a:off x="3048000" y="914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46" name="Line 18"/>
          <p:cNvSpPr>
            <a:spLocks noChangeShapeType="1"/>
          </p:cNvSpPr>
          <p:nvPr/>
        </p:nvSpPr>
        <p:spPr bwMode="auto">
          <a:xfrm>
            <a:off x="5486400" y="914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47" name="Line 19"/>
          <p:cNvSpPr>
            <a:spLocks noChangeShapeType="1"/>
          </p:cNvSpPr>
          <p:nvPr/>
        </p:nvSpPr>
        <p:spPr bwMode="auto">
          <a:xfrm>
            <a:off x="4876800" y="914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48" name="Line 20"/>
          <p:cNvSpPr>
            <a:spLocks noChangeShapeType="1"/>
          </p:cNvSpPr>
          <p:nvPr/>
        </p:nvSpPr>
        <p:spPr bwMode="auto">
          <a:xfrm>
            <a:off x="6096000" y="914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49" name="Line 21"/>
          <p:cNvSpPr>
            <a:spLocks noChangeShapeType="1"/>
          </p:cNvSpPr>
          <p:nvPr/>
        </p:nvSpPr>
        <p:spPr bwMode="auto">
          <a:xfrm>
            <a:off x="6400800" y="914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50" name="Line 22"/>
          <p:cNvSpPr>
            <a:spLocks noChangeShapeType="1"/>
          </p:cNvSpPr>
          <p:nvPr/>
        </p:nvSpPr>
        <p:spPr bwMode="auto">
          <a:xfrm>
            <a:off x="7010400" y="914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51" name="Line 23"/>
          <p:cNvSpPr>
            <a:spLocks noChangeShapeType="1"/>
          </p:cNvSpPr>
          <p:nvPr/>
        </p:nvSpPr>
        <p:spPr bwMode="auto">
          <a:xfrm>
            <a:off x="7315200" y="914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52" name="Line 24"/>
          <p:cNvSpPr>
            <a:spLocks noChangeShapeType="1"/>
          </p:cNvSpPr>
          <p:nvPr/>
        </p:nvSpPr>
        <p:spPr bwMode="auto">
          <a:xfrm>
            <a:off x="8534400" y="914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53" name="Line 25"/>
          <p:cNvSpPr>
            <a:spLocks noChangeShapeType="1"/>
          </p:cNvSpPr>
          <p:nvPr/>
        </p:nvSpPr>
        <p:spPr bwMode="auto">
          <a:xfrm>
            <a:off x="7620000" y="914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54" name="Line 26"/>
          <p:cNvSpPr>
            <a:spLocks noChangeShapeType="1"/>
          </p:cNvSpPr>
          <p:nvPr/>
        </p:nvSpPr>
        <p:spPr bwMode="auto">
          <a:xfrm>
            <a:off x="7924800" y="914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55" name="Line 27"/>
          <p:cNvSpPr>
            <a:spLocks noChangeShapeType="1"/>
          </p:cNvSpPr>
          <p:nvPr/>
        </p:nvSpPr>
        <p:spPr bwMode="auto">
          <a:xfrm>
            <a:off x="8229600" y="914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56" name="Line 28"/>
          <p:cNvSpPr>
            <a:spLocks noChangeShapeType="1"/>
          </p:cNvSpPr>
          <p:nvPr/>
        </p:nvSpPr>
        <p:spPr bwMode="auto">
          <a:xfrm>
            <a:off x="4572000" y="914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57" name="Line 29"/>
          <p:cNvSpPr>
            <a:spLocks noChangeShapeType="1"/>
          </p:cNvSpPr>
          <p:nvPr/>
        </p:nvSpPr>
        <p:spPr bwMode="auto">
          <a:xfrm>
            <a:off x="5791200" y="914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58" name="Line 30"/>
          <p:cNvSpPr>
            <a:spLocks noChangeShapeType="1"/>
          </p:cNvSpPr>
          <p:nvPr/>
        </p:nvSpPr>
        <p:spPr bwMode="auto">
          <a:xfrm>
            <a:off x="5181600" y="914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59" name="Line 31"/>
          <p:cNvSpPr>
            <a:spLocks noChangeShapeType="1"/>
          </p:cNvSpPr>
          <p:nvPr/>
        </p:nvSpPr>
        <p:spPr bwMode="auto">
          <a:xfrm>
            <a:off x="6705600" y="914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60" name="Line 32"/>
          <p:cNvSpPr>
            <a:spLocks noChangeShapeType="1"/>
          </p:cNvSpPr>
          <p:nvPr/>
        </p:nvSpPr>
        <p:spPr bwMode="auto">
          <a:xfrm>
            <a:off x="914400" y="1219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61" name="Line 33"/>
          <p:cNvSpPr>
            <a:spLocks noChangeShapeType="1"/>
          </p:cNvSpPr>
          <p:nvPr/>
        </p:nvSpPr>
        <p:spPr bwMode="auto">
          <a:xfrm>
            <a:off x="1600200" y="990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62" name="Line 34"/>
          <p:cNvSpPr>
            <a:spLocks noChangeShapeType="1"/>
          </p:cNvSpPr>
          <p:nvPr/>
        </p:nvSpPr>
        <p:spPr bwMode="auto">
          <a:xfrm>
            <a:off x="762000" y="1981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63" name="Line 35"/>
          <p:cNvSpPr>
            <a:spLocks noChangeShapeType="1"/>
          </p:cNvSpPr>
          <p:nvPr/>
        </p:nvSpPr>
        <p:spPr bwMode="auto">
          <a:xfrm>
            <a:off x="1828800" y="1676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64" name="Line 36"/>
          <p:cNvSpPr>
            <a:spLocks noChangeShapeType="1"/>
          </p:cNvSpPr>
          <p:nvPr/>
        </p:nvSpPr>
        <p:spPr bwMode="auto">
          <a:xfrm>
            <a:off x="304800" y="1828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65" name="Line 37"/>
          <p:cNvSpPr>
            <a:spLocks noChangeShapeType="1"/>
          </p:cNvSpPr>
          <p:nvPr/>
        </p:nvSpPr>
        <p:spPr bwMode="auto">
          <a:xfrm>
            <a:off x="609600" y="1828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66" name="Line 38"/>
          <p:cNvSpPr>
            <a:spLocks noChangeShapeType="1"/>
          </p:cNvSpPr>
          <p:nvPr/>
        </p:nvSpPr>
        <p:spPr bwMode="auto">
          <a:xfrm>
            <a:off x="1219200" y="1828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67" name="Line 39"/>
          <p:cNvSpPr>
            <a:spLocks noChangeShapeType="1"/>
          </p:cNvSpPr>
          <p:nvPr/>
        </p:nvSpPr>
        <p:spPr bwMode="auto">
          <a:xfrm>
            <a:off x="2133600" y="1828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68" name="Line 40"/>
          <p:cNvSpPr>
            <a:spLocks noChangeShapeType="1"/>
          </p:cNvSpPr>
          <p:nvPr/>
        </p:nvSpPr>
        <p:spPr bwMode="auto">
          <a:xfrm>
            <a:off x="1905000" y="1752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69" name="Line 41"/>
          <p:cNvSpPr>
            <a:spLocks noChangeShapeType="1"/>
          </p:cNvSpPr>
          <p:nvPr/>
        </p:nvSpPr>
        <p:spPr bwMode="auto">
          <a:xfrm>
            <a:off x="2438400" y="1828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70" name="Line 42"/>
          <p:cNvSpPr>
            <a:spLocks noChangeShapeType="1"/>
          </p:cNvSpPr>
          <p:nvPr/>
        </p:nvSpPr>
        <p:spPr bwMode="auto">
          <a:xfrm>
            <a:off x="2895600" y="182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71" name="Line 43"/>
          <p:cNvSpPr>
            <a:spLocks noChangeShapeType="1"/>
          </p:cNvSpPr>
          <p:nvPr/>
        </p:nvSpPr>
        <p:spPr bwMode="auto">
          <a:xfrm>
            <a:off x="3429000" y="1981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72" name="Line 44"/>
          <p:cNvSpPr>
            <a:spLocks noChangeShapeType="1"/>
          </p:cNvSpPr>
          <p:nvPr/>
        </p:nvSpPr>
        <p:spPr bwMode="auto">
          <a:xfrm>
            <a:off x="3962400" y="1828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73" name="Line 45"/>
          <p:cNvSpPr>
            <a:spLocks noChangeShapeType="1"/>
          </p:cNvSpPr>
          <p:nvPr/>
        </p:nvSpPr>
        <p:spPr bwMode="auto">
          <a:xfrm>
            <a:off x="4495800" y="182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74" name="Line 46"/>
          <p:cNvSpPr>
            <a:spLocks noChangeShapeType="1"/>
          </p:cNvSpPr>
          <p:nvPr/>
        </p:nvSpPr>
        <p:spPr bwMode="auto">
          <a:xfrm>
            <a:off x="1524000" y="1828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75" name="Line 47"/>
          <p:cNvSpPr>
            <a:spLocks noChangeShapeType="1"/>
          </p:cNvSpPr>
          <p:nvPr/>
        </p:nvSpPr>
        <p:spPr bwMode="auto">
          <a:xfrm>
            <a:off x="914400" y="1828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76" name="Line 48"/>
          <p:cNvSpPr>
            <a:spLocks noChangeShapeType="1"/>
          </p:cNvSpPr>
          <p:nvPr/>
        </p:nvSpPr>
        <p:spPr bwMode="auto">
          <a:xfrm>
            <a:off x="3048000" y="1981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77" name="Line 49"/>
          <p:cNvSpPr>
            <a:spLocks noChangeShapeType="1"/>
          </p:cNvSpPr>
          <p:nvPr/>
        </p:nvSpPr>
        <p:spPr bwMode="auto">
          <a:xfrm>
            <a:off x="5486400" y="1828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78" name="Line 50"/>
          <p:cNvSpPr>
            <a:spLocks noChangeShapeType="1"/>
          </p:cNvSpPr>
          <p:nvPr/>
        </p:nvSpPr>
        <p:spPr bwMode="auto">
          <a:xfrm flipV="1">
            <a:off x="4953000" y="2057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79" name="Line 51"/>
          <p:cNvSpPr>
            <a:spLocks noChangeShapeType="1"/>
          </p:cNvSpPr>
          <p:nvPr/>
        </p:nvSpPr>
        <p:spPr bwMode="auto">
          <a:xfrm flipH="1" flipV="1">
            <a:off x="6553200" y="1752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80" name="Line 52"/>
          <p:cNvSpPr>
            <a:spLocks noChangeShapeType="1"/>
          </p:cNvSpPr>
          <p:nvPr/>
        </p:nvSpPr>
        <p:spPr bwMode="auto">
          <a:xfrm flipH="1">
            <a:off x="7467600" y="182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81" name="Line 53"/>
          <p:cNvSpPr>
            <a:spLocks noChangeShapeType="1"/>
          </p:cNvSpPr>
          <p:nvPr/>
        </p:nvSpPr>
        <p:spPr bwMode="auto">
          <a:xfrm>
            <a:off x="8534400" y="1828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82" name="Line 54"/>
          <p:cNvSpPr>
            <a:spLocks noChangeShapeType="1"/>
          </p:cNvSpPr>
          <p:nvPr/>
        </p:nvSpPr>
        <p:spPr bwMode="auto">
          <a:xfrm>
            <a:off x="7620000" y="2057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83" name="Line 55"/>
          <p:cNvSpPr>
            <a:spLocks noChangeShapeType="1"/>
          </p:cNvSpPr>
          <p:nvPr/>
        </p:nvSpPr>
        <p:spPr bwMode="auto">
          <a:xfrm>
            <a:off x="8229600" y="1828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84" name="Line 56"/>
          <p:cNvSpPr>
            <a:spLocks noChangeShapeType="1"/>
          </p:cNvSpPr>
          <p:nvPr/>
        </p:nvSpPr>
        <p:spPr bwMode="auto">
          <a:xfrm>
            <a:off x="4572000" y="2057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85" name="Line 57"/>
          <p:cNvSpPr>
            <a:spLocks noChangeShapeType="1"/>
          </p:cNvSpPr>
          <p:nvPr/>
        </p:nvSpPr>
        <p:spPr bwMode="auto">
          <a:xfrm>
            <a:off x="5943600" y="182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86" name="Line 58"/>
          <p:cNvSpPr>
            <a:spLocks noChangeShapeType="1"/>
          </p:cNvSpPr>
          <p:nvPr/>
        </p:nvSpPr>
        <p:spPr bwMode="auto">
          <a:xfrm>
            <a:off x="5334000" y="182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87" name="Line 59"/>
          <p:cNvSpPr>
            <a:spLocks noChangeShapeType="1"/>
          </p:cNvSpPr>
          <p:nvPr/>
        </p:nvSpPr>
        <p:spPr bwMode="auto">
          <a:xfrm>
            <a:off x="6858000" y="182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88" name="Line 60"/>
          <p:cNvSpPr>
            <a:spLocks noChangeShapeType="1"/>
          </p:cNvSpPr>
          <p:nvPr/>
        </p:nvSpPr>
        <p:spPr bwMode="auto">
          <a:xfrm>
            <a:off x="914400" y="2133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89" name="Line 61"/>
          <p:cNvSpPr>
            <a:spLocks noChangeShapeType="1"/>
          </p:cNvSpPr>
          <p:nvPr/>
        </p:nvSpPr>
        <p:spPr bwMode="auto">
          <a:xfrm>
            <a:off x="1600200" y="1905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90" name="Line 62"/>
          <p:cNvSpPr>
            <a:spLocks noChangeShapeType="1"/>
          </p:cNvSpPr>
          <p:nvPr/>
        </p:nvSpPr>
        <p:spPr bwMode="auto">
          <a:xfrm>
            <a:off x="838200" y="2438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91" name="Line 63"/>
          <p:cNvSpPr>
            <a:spLocks noChangeShapeType="1"/>
          </p:cNvSpPr>
          <p:nvPr/>
        </p:nvSpPr>
        <p:spPr bwMode="auto">
          <a:xfrm>
            <a:off x="1524000" y="2209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92" name="Line 64"/>
          <p:cNvSpPr>
            <a:spLocks noChangeShapeType="1"/>
          </p:cNvSpPr>
          <p:nvPr/>
        </p:nvSpPr>
        <p:spPr bwMode="auto">
          <a:xfrm>
            <a:off x="381000" y="2286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93" name="Line 65"/>
          <p:cNvSpPr>
            <a:spLocks noChangeShapeType="1"/>
          </p:cNvSpPr>
          <p:nvPr/>
        </p:nvSpPr>
        <p:spPr bwMode="auto">
          <a:xfrm>
            <a:off x="685800" y="2286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94" name="Line 66"/>
          <p:cNvSpPr>
            <a:spLocks noChangeShapeType="1"/>
          </p:cNvSpPr>
          <p:nvPr/>
        </p:nvSpPr>
        <p:spPr bwMode="auto">
          <a:xfrm>
            <a:off x="1295400" y="2286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95" name="Line 67"/>
          <p:cNvSpPr>
            <a:spLocks noChangeShapeType="1"/>
          </p:cNvSpPr>
          <p:nvPr/>
        </p:nvSpPr>
        <p:spPr bwMode="auto">
          <a:xfrm flipH="1" flipV="1">
            <a:off x="2133600" y="2209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96" name="Line 68"/>
          <p:cNvSpPr>
            <a:spLocks noChangeShapeType="1"/>
          </p:cNvSpPr>
          <p:nvPr/>
        </p:nvSpPr>
        <p:spPr bwMode="auto">
          <a:xfrm>
            <a:off x="1905000" y="2286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97" name="Line 69"/>
          <p:cNvSpPr>
            <a:spLocks noChangeShapeType="1"/>
          </p:cNvSpPr>
          <p:nvPr/>
        </p:nvSpPr>
        <p:spPr bwMode="auto">
          <a:xfrm>
            <a:off x="2514600" y="2286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98" name="Line 70"/>
          <p:cNvSpPr>
            <a:spLocks noChangeShapeType="1"/>
          </p:cNvSpPr>
          <p:nvPr/>
        </p:nvSpPr>
        <p:spPr bwMode="auto">
          <a:xfrm>
            <a:off x="2895600" y="2286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599" name="Line 71"/>
          <p:cNvSpPr>
            <a:spLocks noChangeShapeType="1"/>
          </p:cNvSpPr>
          <p:nvPr/>
        </p:nvSpPr>
        <p:spPr bwMode="auto">
          <a:xfrm>
            <a:off x="3429000" y="2286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00" name="Line 72"/>
          <p:cNvSpPr>
            <a:spLocks noChangeShapeType="1"/>
          </p:cNvSpPr>
          <p:nvPr/>
        </p:nvSpPr>
        <p:spPr bwMode="auto">
          <a:xfrm>
            <a:off x="3810000" y="2286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01" name="Line 73"/>
          <p:cNvSpPr>
            <a:spLocks noChangeShapeType="1"/>
          </p:cNvSpPr>
          <p:nvPr/>
        </p:nvSpPr>
        <p:spPr bwMode="auto">
          <a:xfrm>
            <a:off x="4038600" y="2286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02" name="Line 74"/>
          <p:cNvSpPr>
            <a:spLocks noChangeShapeType="1"/>
          </p:cNvSpPr>
          <p:nvPr/>
        </p:nvSpPr>
        <p:spPr bwMode="auto">
          <a:xfrm>
            <a:off x="4495800" y="2286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03" name="Line 75"/>
          <p:cNvSpPr>
            <a:spLocks noChangeShapeType="1"/>
          </p:cNvSpPr>
          <p:nvPr/>
        </p:nvSpPr>
        <p:spPr bwMode="auto">
          <a:xfrm>
            <a:off x="1600200" y="2286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04" name="Line 76"/>
          <p:cNvSpPr>
            <a:spLocks noChangeShapeType="1"/>
          </p:cNvSpPr>
          <p:nvPr/>
        </p:nvSpPr>
        <p:spPr bwMode="auto">
          <a:xfrm>
            <a:off x="990600" y="2286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05" name="Line 77"/>
          <p:cNvSpPr>
            <a:spLocks noChangeShapeType="1"/>
          </p:cNvSpPr>
          <p:nvPr/>
        </p:nvSpPr>
        <p:spPr bwMode="auto">
          <a:xfrm>
            <a:off x="3124200" y="2286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06" name="Line 78"/>
          <p:cNvSpPr>
            <a:spLocks noChangeShapeType="1"/>
          </p:cNvSpPr>
          <p:nvPr/>
        </p:nvSpPr>
        <p:spPr bwMode="auto">
          <a:xfrm>
            <a:off x="5562600" y="2286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07" name="Line 79"/>
          <p:cNvSpPr>
            <a:spLocks noChangeShapeType="1"/>
          </p:cNvSpPr>
          <p:nvPr/>
        </p:nvSpPr>
        <p:spPr bwMode="auto">
          <a:xfrm>
            <a:off x="4953000" y="2286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08" name="Line 80"/>
          <p:cNvSpPr>
            <a:spLocks noChangeShapeType="1"/>
          </p:cNvSpPr>
          <p:nvPr/>
        </p:nvSpPr>
        <p:spPr bwMode="auto">
          <a:xfrm>
            <a:off x="6172200" y="2286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09" name="Line 81"/>
          <p:cNvSpPr>
            <a:spLocks noChangeShapeType="1"/>
          </p:cNvSpPr>
          <p:nvPr/>
        </p:nvSpPr>
        <p:spPr bwMode="auto">
          <a:xfrm flipH="1" flipV="1">
            <a:off x="6477000" y="2286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10" name="Line 82"/>
          <p:cNvSpPr>
            <a:spLocks noChangeShapeType="1"/>
          </p:cNvSpPr>
          <p:nvPr/>
        </p:nvSpPr>
        <p:spPr bwMode="auto">
          <a:xfrm>
            <a:off x="7010400" y="2286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11" name="Line 83"/>
          <p:cNvSpPr>
            <a:spLocks noChangeShapeType="1"/>
          </p:cNvSpPr>
          <p:nvPr/>
        </p:nvSpPr>
        <p:spPr bwMode="auto">
          <a:xfrm flipH="1">
            <a:off x="7467600" y="2286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12" name="Line 84"/>
          <p:cNvSpPr>
            <a:spLocks noChangeShapeType="1"/>
          </p:cNvSpPr>
          <p:nvPr/>
        </p:nvSpPr>
        <p:spPr bwMode="auto">
          <a:xfrm>
            <a:off x="8534400" y="2286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13" name="Line 85"/>
          <p:cNvSpPr>
            <a:spLocks noChangeShapeType="1"/>
          </p:cNvSpPr>
          <p:nvPr/>
        </p:nvSpPr>
        <p:spPr bwMode="auto">
          <a:xfrm>
            <a:off x="7620000" y="2286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14" name="Line 86"/>
          <p:cNvSpPr>
            <a:spLocks noChangeShapeType="1"/>
          </p:cNvSpPr>
          <p:nvPr/>
        </p:nvSpPr>
        <p:spPr bwMode="auto">
          <a:xfrm>
            <a:off x="7924800" y="2286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15" name="Line 87"/>
          <p:cNvSpPr>
            <a:spLocks noChangeShapeType="1"/>
          </p:cNvSpPr>
          <p:nvPr/>
        </p:nvSpPr>
        <p:spPr bwMode="auto">
          <a:xfrm flipH="1" flipV="1">
            <a:off x="8229600" y="2286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16" name="Line 88"/>
          <p:cNvSpPr>
            <a:spLocks noChangeShapeType="1"/>
          </p:cNvSpPr>
          <p:nvPr/>
        </p:nvSpPr>
        <p:spPr bwMode="auto">
          <a:xfrm>
            <a:off x="4648200" y="2286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17" name="Line 89"/>
          <p:cNvSpPr>
            <a:spLocks noChangeShapeType="1"/>
          </p:cNvSpPr>
          <p:nvPr/>
        </p:nvSpPr>
        <p:spPr bwMode="auto">
          <a:xfrm>
            <a:off x="5943600" y="2286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18" name="Line 90"/>
          <p:cNvSpPr>
            <a:spLocks noChangeShapeType="1"/>
          </p:cNvSpPr>
          <p:nvPr/>
        </p:nvSpPr>
        <p:spPr bwMode="auto">
          <a:xfrm>
            <a:off x="5334000" y="2286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19" name="Line 91"/>
          <p:cNvSpPr>
            <a:spLocks noChangeShapeType="1"/>
          </p:cNvSpPr>
          <p:nvPr/>
        </p:nvSpPr>
        <p:spPr bwMode="auto">
          <a:xfrm>
            <a:off x="6858000" y="2286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20" name="Line 92"/>
          <p:cNvSpPr>
            <a:spLocks noChangeShapeType="1"/>
          </p:cNvSpPr>
          <p:nvPr/>
        </p:nvSpPr>
        <p:spPr bwMode="auto">
          <a:xfrm>
            <a:off x="990600" y="2590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21" name="Line 93"/>
          <p:cNvSpPr>
            <a:spLocks noChangeShapeType="1"/>
          </p:cNvSpPr>
          <p:nvPr/>
        </p:nvSpPr>
        <p:spPr bwMode="auto">
          <a:xfrm>
            <a:off x="1676400" y="2362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22" name="Line 94"/>
          <p:cNvSpPr>
            <a:spLocks noChangeShapeType="1"/>
          </p:cNvSpPr>
          <p:nvPr/>
        </p:nvSpPr>
        <p:spPr bwMode="auto">
          <a:xfrm>
            <a:off x="1828800" y="2971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23" name="Line 95"/>
          <p:cNvSpPr>
            <a:spLocks noChangeShapeType="1"/>
          </p:cNvSpPr>
          <p:nvPr/>
        </p:nvSpPr>
        <p:spPr bwMode="auto">
          <a:xfrm>
            <a:off x="381000" y="3200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24" name="Line 96"/>
          <p:cNvSpPr>
            <a:spLocks noChangeShapeType="1"/>
          </p:cNvSpPr>
          <p:nvPr/>
        </p:nvSpPr>
        <p:spPr bwMode="auto">
          <a:xfrm>
            <a:off x="685800" y="3200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25" name="Line 97"/>
          <p:cNvSpPr>
            <a:spLocks noChangeShapeType="1"/>
          </p:cNvSpPr>
          <p:nvPr/>
        </p:nvSpPr>
        <p:spPr bwMode="auto">
          <a:xfrm>
            <a:off x="1295400" y="3200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26" name="Line 98"/>
          <p:cNvSpPr>
            <a:spLocks noChangeShapeType="1"/>
          </p:cNvSpPr>
          <p:nvPr/>
        </p:nvSpPr>
        <p:spPr bwMode="auto">
          <a:xfrm>
            <a:off x="2209800" y="3200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27" name="Line 99"/>
          <p:cNvSpPr>
            <a:spLocks noChangeShapeType="1"/>
          </p:cNvSpPr>
          <p:nvPr/>
        </p:nvSpPr>
        <p:spPr bwMode="auto">
          <a:xfrm>
            <a:off x="1905000" y="3200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28" name="Line 100"/>
          <p:cNvSpPr>
            <a:spLocks noChangeShapeType="1"/>
          </p:cNvSpPr>
          <p:nvPr/>
        </p:nvSpPr>
        <p:spPr bwMode="auto">
          <a:xfrm>
            <a:off x="2514600" y="3200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29" name="Line 101"/>
          <p:cNvSpPr>
            <a:spLocks noChangeShapeType="1"/>
          </p:cNvSpPr>
          <p:nvPr/>
        </p:nvSpPr>
        <p:spPr bwMode="auto">
          <a:xfrm>
            <a:off x="2819400" y="3200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30" name="Line 102"/>
          <p:cNvSpPr>
            <a:spLocks noChangeShapeType="1"/>
          </p:cNvSpPr>
          <p:nvPr/>
        </p:nvSpPr>
        <p:spPr bwMode="auto">
          <a:xfrm>
            <a:off x="3429000" y="3200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31" name="Line 103"/>
          <p:cNvSpPr>
            <a:spLocks noChangeShapeType="1"/>
          </p:cNvSpPr>
          <p:nvPr/>
        </p:nvSpPr>
        <p:spPr bwMode="auto">
          <a:xfrm>
            <a:off x="3733800" y="3200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32" name="Line 104"/>
          <p:cNvSpPr>
            <a:spLocks noChangeShapeType="1"/>
          </p:cNvSpPr>
          <p:nvPr/>
        </p:nvSpPr>
        <p:spPr bwMode="auto">
          <a:xfrm>
            <a:off x="4038600" y="3200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33" name="Line 105"/>
          <p:cNvSpPr>
            <a:spLocks noChangeShapeType="1"/>
          </p:cNvSpPr>
          <p:nvPr/>
        </p:nvSpPr>
        <p:spPr bwMode="auto">
          <a:xfrm>
            <a:off x="4343400" y="3200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34" name="Line 106"/>
          <p:cNvSpPr>
            <a:spLocks noChangeShapeType="1"/>
          </p:cNvSpPr>
          <p:nvPr/>
        </p:nvSpPr>
        <p:spPr bwMode="auto">
          <a:xfrm>
            <a:off x="1600200" y="3200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35" name="Line 107"/>
          <p:cNvSpPr>
            <a:spLocks noChangeShapeType="1"/>
          </p:cNvSpPr>
          <p:nvPr/>
        </p:nvSpPr>
        <p:spPr bwMode="auto">
          <a:xfrm>
            <a:off x="990600" y="3200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36" name="Line 108"/>
          <p:cNvSpPr>
            <a:spLocks noChangeShapeType="1"/>
          </p:cNvSpPr>
          <p:nvPr/>
        </p:nvSpPr>
        <p:spPr bwMode="auto">
          <a:xfrm>
            <a:off x="3124200" y="3200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37" name="Line 109"/>
          <p:cNvSpPr>
            <a:spLocks noChangeShapeType="1"/>
          </p:cNvSpPr>
          <p:nvPr/>
        </p:nvSpPr>
        <p:spPr bwMode="auto">
          <a:xfrm>
            <a:off x="5562600" y="3200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38" name="Line 110"/>
          <p:cNvSpPr>
            <a:spLocks noChangeShapeType="1"/>
          </p:cNvSpPr>
          <p:nvPr/>
        </p:nvSpPr>
        <p:spPr bwMode="auto">
          <a:xfrm>
            <a:off x="4953000" y="3200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39" name="Line 111"/>
          <p:cNvSpPr>
            <a:spLocks noChangeShapeType="1"/>
          </p:cNvSpPr>
          <p:nvPr/>
        </p:nvSpPr>
        <p:spPr bwMode="auto">
          <a:xfrm>
            <a:off x="6172200" y="3200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40" name="Line 112"/>
          <p:cNvSpPr>
            <a:spLocks noChangeShapeType="1"/>
          </p:cNvSpPr>
          <p:nvPr/>
        </p:nvSpPr>
        <p:spPr bwMode="auto">
          <a:xfrm>
            <a:off x="6477000" y="3200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41" name="Line 113"/>
          <p:cNvSpPr>
            <a:spLocks noChangeShapeType="1"/>
          </p:cNvSpPr>
          <p:nvPr/>
        </p:nvSpPr>
        <p:spPr bwMode="auto">
          <a:xfrm>
            <a:off x="7086600" y="3200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42" name="Line 114"/>
          <p:cNvSpPr>
            <a:spLocks noChangeShapeType="1"/>
          </p:cNvSpPr>
          <p:nvPr/>
        </p:nvSpPr>
        <p:spPr bwMode="auto">
          <a:xfrm>
            <a:off x="7391400" y="3200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43" name="Line 115"/>
          <p:cNvSpPr>
            <a:spLocks noChangeShapeType="1"/>
          </p:cNvSpPr>
          <p:nvPr/>
        </p:nvSpPr>
        <p:spPr bwMode="auto">
          <a:xfrm>
            <a:off x="8610600" y="3200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44" name="Line 116"/>
          <p:cNvSpPr>
            <a:spLocks noChangeShapeType="1"/>
          </p:cNvSpPr>
          <p:nvPr/>
        </p:nvSpPr>
        <p:spPr bwMode="auto">
          <a:xfrm>
            <a:off x="7696200" y="3200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45" name="Line 117"/>
          <p:cNvSpPr>
            <a:spLocks noChangeShapeType="1"/>
          </p:cNvSpPr>
          <p:nvPr/>
        </p:nvSpPr>
        <p:spPr bwMode="auto">
          <a:xfrm>
            <a:off x="8001000" y="3200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46" name="Line 118"/>
          <p:cNvSpPr>
            <a:spLocks noChangeShapeType="1"/>
          </p:cNvSpPr>
          <p:nvPr/>
        </p:nvSpPr>
        <p:spPr bwMode="auto">
          <a:xfrm>
            <a:off x="8305800" y="3200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47" name="Line 119"/>
          <p:cNvSpPr>
            <a:spLocks noChangeShapeType="1"/>
          </p:cNvSpPr>
          <p:nvPr/>
        </p:nvSpPr>
        <p:spPr bwMode="auto">
          <a:xfrm>
            <a:off x="4648200" y="3200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48" name="Line 120"/>
          <p:cNvSpPr>
            <a:spLocks noChangeShapeType="1"/>
          </p:cNvSpPr>
          <p:nvPr/>
        </p:nvSpPr>
        <p:spPr bwMode="auto">
          <a:xfrm>
            <a:off x="5867400" y="3200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49" name="Line 121"/>
          <p:cNvSpPr>
            <a:spLocks noChangeShapeType="1"/>
          </p:cNvSpPr>
          <p:nvPr/>
        </p:nvSpPr>
        <p:spPr bwMode="auto">
          <a:xfrm>
            <a:off x="5257800" y="3200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50" name="Line 122"/>
          <p:cNvSpPr>
            <a:spLocks noChangeShapeType="1"/>
          </p:cNvSpPr>
          <p:nvPr/>
        </p:nvSpPr>
        <p:spPr bwMode="auto">
          <a:xfrm>
            <a:off x="6781800" y="3200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51" name="Line 123"/>
          <p:cNvSpPr>
            <a:spLocks noChangeShapeType="1"/>
          </p:cNvSpPr>
          <p:nvPr/>
        </p:nvSpPr>
        <p:spPr bwMode="auto">
          <a:xfrm>
            <a:off x="990600" y="3505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52" name="Line 124"/>
          <p:cNvSpPr>
            <a:spLocks noChangeShapeType="1"/>
          </p:cNvSpPr>
          <p:nvPr/>
        </p:nvSpPr>
        <p:spPr bwMode="auto">
          <a:xfrm>
            <a:off x="838200" y="1524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53" name="Line 125"/>
          <p:cNvSpPr>
            <a:spLocks noChangeShapeType="1"/>
          </p:cNvSpPr>
          <p:nvPr/>
        </p:nvSpPr>
        <p:spPr bwMode="auto">
          <a:xfrm>
            <a:off x="1524000" y="1295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54" name="Line 126"/>
          <p:cNvSpPr>
            <a:spLocks noChangeShapeType="1"/>
          </p:cNvSpPr>
          <p:nvPr/>
        </p:nvSpPr>
        <p:spPr bwMode="auto">
          <a:xfrm>
            <a:off x="381000" y="1371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55" name="Line 127"/>
          <p:cNvSpPr>
            <a:spLocks noChangeShapeType="1"/>
          </p:cNvSpPr>
          <p:nvPr/>
        </p:nvSpPr>
        <p:spPr bwMode="auto">
          <a:xfrm>
            <a:off x="685800" y="1371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56" name="Line 128"/>
          <p:cNvSpPr>
            <a:spLocks noChangeShapeType="1"/>
          </p:cNvSpPr>
          <p:nvPr/>
        </p:nvSpPr>
        <p:spPr bwMode="auto">
          <a:xfrm>
            <a:off x="1219200" y="1524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57" name="Line 129"/>
          <p:cNvSpPr>
            <a:spLocks noChangeShapeType="1"/>
          </p:cNvSpPr>
          <p:nvPr/>
        </p:nvSpPr>
        <p:spPr bwMode="auto">
          <a:xfrm>
            <a:off x="2286000" y="1524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58" name="Line 130"/>
          <p:cNvSpPr>
            <a:spLocks noChangeShapeType="1"/>
          </p:cNvSpPr>
          <p:nvPr/>
        </p:nvSpPr>
        <p:spPr bwMode="auto">
          <a:xfrm flipV="1">
            <a:off x="1905000" y="1524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59" name="Line 131"/>
          <p:cNvSpPr>
            <a:spLocks noChangeShapeType="1"/>
          </p:cNvSpPr>
          <p:nvPr/>
        </p:nvSpPr>
        <p:spPr bwMode="auto">
          <a:xfrm>
            <a:off x="2514600" y="1371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60" name="Line 132"/>
          <p:cNvSpPr>
            <a:spLocks noChangeShapeType="1"/>
          </p:cNvSpPr>
          <p:nvPr/>
        </p:nvSpPr>
        <p:spPr bwMode="auto">
          <a:xfrm>
            <a:off x="2895600" y="1371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61" name="Line 133"/>
          <p:cNvSpPr>
            <a:spLocks noChangeShapeType="1"/>
          </p:cNvSpPr>
          <p:nvPr/>
        </p:nvSpPr>
        <p:spPr bwMode="auto">
          <a:xfrm>
            <a:off x="3429000" y="1371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62" name="Line 134"/>
          <p:cNvSpPr>
            <a:spLocks noChangeShapeType="1"/>
          </p:cNvSpPr>
          <p:nvPr/>
        </p:nvSpPr>
        <p:spPr bwMode="auto">
          <a:xfrm>
            <a:off x="3810000" y="1371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63" name="Line 135"/>
          <p:cNvSpPr>
            <a:spLocks noChangeShapeType="1"/>
          </p:cNvSpPr>
          <p:nvPr/>
        </p:nvSpPr>
        <p:spPr bwMode="auto">
          <a:xfrm>
            <a:off x="3962400" y="1371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64" name="Line 136"/>
          <p:cNvSpPr>
            <a:spLocks noChangeShapeType="1"/>
          </p:cNvSpPr>
          <p:nvPr/>
        </p:nvSpPr>
        <p:spPr bwMode="auto">
          <a:xfrm flipV="1">
            <a:off x="4572000" y="1371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65" name="Line 137"/>
          <p:cNvSpPr>
            <a:spLocks noChangeShapeType="1"/>
          </p:cNvSpPr>
          <p:nvPr/>
        </p:nvSpPr>
        <p:spPr bwMode="auto">
          <a:xfrm>
            <a:off x="1600200" y="1524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66" name="Line 138"/>
          <p:cNvSpPr>
            <a:spLocks noChangeShapeType="1"/>
          </p:cNvSpPr>
          <p:nvPr/>
        </p:nvSpPr>
        <p:spPr bwMode="auto">
          <a:xfrm>
            <a:off x="990600" y="1371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67" name="Line 139"/>
          <p:cNvSpPr>
            <a:spLocks noChangeShapeType="1"/>
          </p:cNvSpPr>
          <p:nvPr/>
        </p:nvSpPr>
        <p:spPr bwMode="auto">
          <a:xfrm>
            <a:off x="3124200" y="1371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68" name="Line 140"/>
          <p:cNvSpPr>
            <a:spLocks noChangeShapeType="1"/>
          </p:cNvSpPr>
          <p:nvPr/>
        </p:nvSpPr>
        <p:spPr bwMode="auto">
          <a:xfrm>
            <a:off x="5562600" y="1371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69" name="Line 141"/>
          <p:cNvSpPr>
            <a:spLocks noChangeShapeType="1"/>
          </p:cNvSpPr>
          <p:nvPr/>
        </p:nvSpPr>
        <p:spPr bwMode="auto">
          <a:xfrm flipH="1" flipV="1">
            <a:off x="6096000" y="1371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70" name="Line 142"/>
          <p:cNvSpPr>
            <a:spLocks noChangeShapeType="1"/>
          </p:cNvSpPr>
          <p:nvPr/>
        </p:nvSpPr>
        <p:spPr bwMode="auto">
          <a:xfrm>
            <a:off x="6400800" y="1371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71" name="Line 143"/>
          <p:cNvSpPr>
            <a:spLocks noChangeShapeType="1"/>
          </p:cNvSpPr>
          <p:nvPr/>
        </p:nvSpPr>
        <p:spPr bwMode="auto">
          <a:xfrm>
            <a:off x="7010400" y="1371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72" name="Line 144"/>
          <p:cNvSpPr>
            <a:spLocks noChangeShapeType="1"/>
          </p:cNvSpPr>
          <p:nvPr/>
        </p:nvSpPr>
        <p:spPr bwMode="auto">
          <a:xfrm>
            <a:off x="7467600" y="1371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73" name="Line 145"/>
          <p:cNvSpPr>
            <a:spLocks noChangeShapeType="1"/>
          </p:cNvSpPr>
          <p:nvPr/>
        </p:nvSpPr>
        <p:spPr bwMode="auto">
          <a:xfrm>
            <a:off x="8610600" y="1371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74" name="Line 146"/>
          <p:cNvSpPr>
            <a:spLocks noChangeShapeType="1"/>
          </p:cNvSpPr>
          <p:nvPr/>
        </p:nvSpPr>
        <p:spPr bwMode="auto">
          <a:xfrm>
            <a:off x="7620000" y="1371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75" name="Line 147"/>
          <p:cNvSpPr>
            <a:spLocks noChangeShapeType="1"/>
          </p:cNvSpPr>
          <p:nvPr/>
        </p:nvSpPr>
        <p:spPr bwMode="auto">
          <a:xfrm flipH="1">
            <a:off x="8229600" y="1371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76" name="Line 148"/>
          <p:cNvSpPr>
            <a:spLocks noChangeShapeType="1"/>
          </p:cNvSpPr>
          <p:nvPr/>
        </p:nvSpPr>
        <p:spPr bwMode="auto">
          <a:xfrm>
            <a:off x="7924800" y="1371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77" name="Line 149"/>
          <p:cNvSpPr>
            <a:spLocks noChangeShapeType="1"/>
          </p:cNvSpPr>
          <p:nvPr/>
        </p:nvSpPr>
        <p:spPr bwMode="auto">
          <a:xfrm flipH="1" flipV="1">
            <a:off x="5029200" y="1371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78" name="Line 150"/>
          <p:cNvSpPr>
            <a:spLocks noChangeShapeType="1"/>
          </p:cNvSpPr>
          <p:nvPr/>
        </p:nvSpPr>
        <p:spPr bwMode="auto">
          <a:xfrm>
            <a:off x="5943600" y="1371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79" name="Line 151"/>
          <p:cNvSpPr>
            <a:spLocks noChangeShapeType="1"/>
          </p:cNvSpPr>
          <p:nvPr/>
        </p:nvSpPr>
        <p:spPr bwMode="auto">
          <a:xfrm>
            <a:off x="5257800" y="1371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80" name="Line 152"/>
          <p:cNvSpPr>
            <a:spLocks noChangeShapeType="1"/>
          </p:cNvSpPr>
          <p:nvPr/>
        </p:nvSpPr>
        <p:spPr bwMode="auto">
          <a:xfrm flipV="1">
            <a:off x="6858000" y="1371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81" name="Line 153"/>
          <p:cNvSpPr>
            <a:spLocks noChangeShapeType="1"/>
          </p:cNvSpPr>
          <p:nvPr/>
        </p:nvSpPr>
        <p:spPr bwMode="auto">
          <a:xfrm>
            <a:off x="990600" y="1676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82" name="Line 154"/>
          <p:cNvSpPr>
            <a:spLocks noChangeShapeType="1"/>
          </p:cNvSpPr>
          <p:nvPr/>
        </p:nvSpPr>
        <p:spPr bwMode="auto">
          <a:xfrm>
            <a:off x="1676400" y="1447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83" name="Line 155"/>
          <p:cNvSpPr>
            <a:spLocks noChangeShapeType="1"/>
          </p:cNvSpPr>
          <p:nvPr/>
        </p:nvSpPr>
        <p:spPr bwMode="auto">
          <a:xfrm>
            <a:off x="914400" y="1219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84" name="Line 156"/>
          <p:cNvSpPr>
            <a:spLocks noChangeShapeType="1"/>
          </p:cNvSpPr>
          <p:nvPr/>
        </p:nvSpPr>
        <p:spPr bwMode="auto">
          <a:xfrm>
            <a:off x="1600200" y="990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85" name="Line 157"/>
          <p:cNvSpPr>
            <a:spLocks noChangeShapeType="1"/>
          </p:cNvSpPr>
          <p:nvPr/>
        </p:nvSpPr>
        <p:spPr bwMode="auto">
          <a:xfrm>
            <a:off x="1143000" y="1143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86" name="Line 158"/>
          <p:cNvSpPr>
            <a:spLocks noChangeShapeType="1"/>
          </p:cNvSpPr>
          <p:nvPr/>
        </p:nvSpPr>
        <p:spPr bwMode="auto">
          <a:xfrm>
            <a:off x="1752600" y="1143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87" name="Line 159"/>
          <p:cNvSpPr>
            <a:spLocks noChangeShapeType="1"/>
          </p:cNvSpPr>
          <p:nvPr/>
        </p:nvSpPr>
        <p:spPr bwMode="auto">
          <a:xfrm>
            <a:off x="838200" y="4114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88" name="Line 160"/>
          <p:cNvSpPr>
            <a:spLocks noChangeShapeType="1"/>
          </p:cNvSpPr>
          <p:nvPr/>
        </p:nvSpPr>
        <p:spPr bwMode="auto">
          <a:xfrm>
            <a:off x="1524000" y="3886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89" name="Line 161"/>
          <p:cNvSpPr>
            <a:spLocks noChangeShapeType="1"/>
          </p:cNvSpPr>
          <p:nvPr/>
        </p:nvSpPr>
        <p:spPr bwMode="auto">
          <a:xfrm>
            <a:off x="381000" y="3962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90" name="Line 162"/>
          <p:cNvSpPr>
            <a:spLocks noChangeShapeType="1"/>
          </p:cNvSpPr>
          <p:nvPr/>
        </p:nvSpPr>
        <p:spPr bwMode="auto">
          <a:xfrm>
            <a:off x="685800" y="3962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91" name="Line 163"/>
          <p:cNvSpPr>
            <a:spLocks noChangeShapeType="1"/>
          </p:cNvSpPr>
          <p:nvPr/>
        </p:nvSpPr>
        <p:spPr bwMode="auto">
          <a:xfrm>
            <a:off x="1295400" y="3962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92" name="Line 164"/>
          <p:cNvSpPr>
            <a:spLocks noChangeShapeType="1"/>
          </p:cNvSpPr>
          <p:nvPr/>
        </p:nvSpPr>
        <p:spPr bwMode="auto">
          <a:xfrm>
            <a:off x="2209800" y="3962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93" name="Line 165"/>
          <p:cNvSpPr>
            <a:spLocks noChangeShapeType="1"/>
          </p:cNvSpPr>
          <p:nvPr/>
        </p:nvSpPr>
        <p:spPr bwMode="auto">
          <a:xfrm>
            <a:off x="1905000" y="3962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94" name="Line 166"/>
          <p:cNvSpPr>
            <a:spLocks noChangeShapeType="1"/>
          </p:cNvSpPr>
          <p:nvPr/>
        </p:nvSpPr>
        <p:spPr bwMode="auto">
          <a:xfrm>
            <a:off x="2514600" y="3962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95" name="Line 167"/>
          <p:cNvSpPr>
            <a:spLocks noChangeShapeType="1"/>
          </p:cNvSpPr>
          <p:nvPr/>
        </p:nvSpPr>
        <p:spPr bwMode="auto">
          <a:xfrm flipV="1">
            <a:off x="3505200" y="3962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96" name="Line 168"/>
          <p:cNvSpPr>
            <a:spLocks noChangeShapeType="1"/>
          </p:cNvSpPr>
          <p:nvPr/>
        </p:nvSpPr>
        <p:spPr bwMode="auto">
          <a:xfrm>
            <a:off x="3733800" y="3962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97" name="Line 169"/>
          <p:cNvSpPr>
            <a:spLocks noChangeShapeType="1"/>
          </p:cNvSpPr>
          <p:nvPr/>
        </p:nvSpPr>
        <p:spPr bwMode="auto">
          <a:xfrm>
            <a:off x="1600200" y="3962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98" name="Line 170"/>
          <p:cNvSpPr>
            <a:spLocks noChangeShapeType="1"/>
          </p:cNvSpPr>
          <p:nvPr/>
        </p:nvSpPr>
        <p:spPr bwMode="auto">
          <a:xfrm>
            <a:off x="990600" y="3962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699" name="Line 171"/>
          <p:cNvSpPr>
            <a:spLocks noChangeShapeType="1"/>
          </p:cNvSpPr>
          <p:nvPr/>
        </p:nvSpPr>
        <p:spPr bwMode="auto">
          <a:xfrm flipH="1" flipV="1">
            <a:off x="2819400" y="3962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00" name="Line 172"/>
          <p:cNvSpPr>
            <a:spLocks noChangeShapeType="1"/>
          </p:cNvSpPr>
          <p:nvPr/>
        </p:nvSpPr>
        <p:spPr bwMode="auto">
          <a:xfrm>
            <a:off x="5715000" y="5029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01" name="Line 173"/>
          <p:cNvSpPr>
            <a:spLocks noChangeShapeType="1"/>
          </p:cNvSpPr>
          <p:nvPr/>
        </p:nvSpPr>
        <p:spPr bwMode="auto">
          <a:xfrm>
            <a:off x="7086600" y="3962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02" name="Line 174"/>
          <p:cNvSpPr>
            <a:spLocks noChangeShapeType="1"/>
          </p:cNvSpPr>
          <p:nvPr/>
        </p:nvSpPr>
        <p:spPr bwMode="auto">
          <a:xfrm>
            <a:off x="7391400" y="3962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03" name="Line 175"/>
          <p:cNvSpPr>
            <a:spLocks noChangeShapeType="1"/>
          </p:cNvSpPr>
          <p:nvPr/>
        </p:nvSpPr>
        <p:spPr bwMode="auto">
          <a:xfrm>
            <a:off x="8610600" y="3962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04" name="Line 176"/>
          <p:cNvSpPr>
            <a:spLocks noChangeShapeType="1"/>
          </p:cNvSpPr>
          <p:nvPr/>
        </p:nvSpPr>
        <p:spPr bwMode="auto">
          <a:xfrm>
            <a:off x="7696200" y="3962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05" name="Line 177"/>
          <p:cNvSpPr>
            <a:spLocks noChangeShapeType="1"/>
          </p:cNvSpPr>
          <p:nvPr/>
        </p:nvSpPr>
        <p:spPr bwMode="auto">
          <a:xfrm>
            <a:off x="8001000" y="3962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06" name="Line 178"/>
          <p:cNvSpPr>
            <a:spLocks noChangeShapeType="1"/>
          </p:cNvSpPr>
          <p:nvPr/>
        </p:nvSpPr>
        <p:spPr bwMode="auto">
          <a:xfrm>
            <a:off x="8305800" y="3962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07" name="Line 179"/>
          <p:cNvSpPr>
            <a:spLocks noChangeShapeType="1"/>
          </p:cNvSpPr>
          <p:nvPr/>
        </p:nvSpPr>
        <p:spPr bwMode="auto">
          <a:xfrm>
            <a:off x="5257800" y="3962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08" name="Line 180"/>
          <p:cNvSpPr>
            <a:spLocks noChangeShapeType="1"/>
          </p:cNvSpPr>
          <p:nvPr/>
        </p:nvSpPr>
        <p:spPr bwMode="auto">
          <a:xfrm>
            <a:off x="5867400" y="3962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09" name="Line 181"/>
          <p:cNvSpPr>
            <a:spLocks noChangeShapeType="1"/>
          </p:cNvSpPr>
          <p:nvPr/>
        </p:nvSpPr>
        <p:spPr bwMode="auto">
          <a:xfrm>
            <a:off x="4572000" y="4038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10" name="Line 182"/>
          <p:cNvSpPr>
            <a:spLocks noChangeShapeType="1"/>
          </p:cNvSpPr>
          <p:nvPr/>
        </p:nvSpPr>
        <p:spPr bwMode="auto">
          <a:xfrm>
            <a:off x="6781800" y="3962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11" name="Line 183"/>
          <p:cNvSpPr>
            <a:spLocks noChangeShapeType="1"/>
          </p:cNvSpPr>
          <p:nvPr/>
        </p:nvSpPr>
        <p:spPr bwMode="auto">
          <a:xfrm>
            <a:off x="990600" y="426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12" name="Line 184"/>
          <p:cNvSpPr>
            <a:spLocks noChangeShapeType="1"/>
          </p:cNvSpPr>
          <p:nvPr/>
        </p:nvSpPr>
        <p:spPr bwMode="auto">
          <a:xfrm>
            <a:off x="1676400" y="4038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13" name="Line 185"/>
          <p:cNvSpPr>
            <a:spLocks noChangeShapeType="1"/>
          </p:cNvSpPr>
          <p:nvPr/>
        </p:nvSpPr>
        <p:spPr bwMode="auto">
          <a:xfrm>
            <a:off x="914400" y="4572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14" name="Line 186"/>
          <p:cNvSpPr>
            <a:spLocks noChangeShapeType="1"/>
          </p:cNvSpPr>
          <p:nvPr/>
        </p:nvSpPr>
        <p:spPr bwMode="auto">
          <a:xfrm>
            <a:off x="1600200" y="4343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15" name="Line 187"/>
          <p:cNvSpPr>
            <a:spLocks noChangeShapeType="1"/>
          </p:cNvSpPr>
          <p:nvPr/>
        </p:nvSpPr>
        <p:spPr bwMode="auto">
          <a:xfrm>
            <a:off x="457200" y="4419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16" name="Line 188"/>
          <p:cNvSpPr>
            <a:spLocks noChangeShapeType="1"/>
          </p:cNvSpPr>
          <p:nvPr/>
        </p:nvSpPr>
        <p:spPr bwMode="auto">
          <a:xfrm>
            <a:off x="762000" y="4419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17" name="Line 189"/>
          <p:cNvSpPr>
            <a:spLocks noChangeShapeType="1"/>
          </p:cNvSpPr>
          <p:nvPr/>
        </p:nvSpPr>
        <p:spPr bwMode="auto">
          <a:xfrm>
            <a:off x="1371600" y="4419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18" name="Line 190"/>
          <p:cNvSpPr>
            <a:spLocks noChangeShapeType="1"/>
          </p:cNvSpPr>
          <p:nvPr/>
        </p:nvSpPr>
        <p:spPr bwMode="auto">
          <a:xfrm>
            <a:off x="2286000" y="4419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19" name="Line 191"/>
          <p:cNvSpPr>
            <a:spLocks noChangeShapeType="1"/>
          </p:cNvSpPr>
          <p:nvPr/>
        </p:nvSpPr>
        <p:spPr bwMode="auto">
          <a:xfrm>
            <a:off x="1981200" y="4419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20" name="Line 192"/>
          <p:cNvSpPr>
            <a:spLocks noChangeShapeType="1"/>
          </p:cNvSpPr>
          <p:nvPr/>
        </p:nvSpPr>
        <p:spPr bwMode="auto">
          <a:xfrm>
            <a:off x="2590800" y="4419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21" name="Line 193"/>
          <p:cNvSpPr>
            <a:spLocks noChangeShapeType="1"/>
          </p:cNvSpPr>
          <p:nvPr/>
        </p:nvSpPr>
        <p:spPr bwMode="auto">
          <a:xfrm>
            <a:off x="2895600" y="4419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22" name="Line 194"/>
          <p:cNvSpPr>
            <a:spLocks noChangeShapeType="1"/>
          </p:cNvSpPr>
          <p:nvPr/>
        </p:nvSpPr>
        <p:spPr bwMode="auto">
          <a:xfrm>
            <a:off x="3810000" y="4419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23" name="Line 195"/>
          <p:cNvSpPr>
            <a:spLocks noChangeShapeType="1"/>
          </p:cNvSpPr>
          <p:nvPr/>
        </p:nvSpPr>
        <p:spPr bwMode="auto">
          <a:xfrm>
            <a:off x="4114800" y="4419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24" name="Line 196"/>
          <p:cNvSpPr>
            <a:spLocks noChangeShapeType="1"/>
          </p:cNvSpPr>
          <p:nvPr/>
        </p:nvSpPr>
        <p:spPr bwMode="auto">
          <a:xfrm>
            <a:off x="1676400" y="4419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25" name="Line 197"/>
          <p:cNvSpPr>
            <a:spLocks noChangeShapeType="1"/>
          </p:cNvSpPr>
          <p:nvPr/>
        </p:nvSpPr>
        <p:spPr bwMode="auto">
          <a:xfrm>
            <a:off x="1066800" y="4419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26" name="Line 198"/>
          <p:cNvSpPr>
            <a:spLocks noChangeShapeType="1"/>
          </p:cNvSpPr>
          <p:nvPr/>
        </p:nvSpPr>
        <p:spPr bwMode="auto">
          <a:xfrm flipH="1" flipV="1">
            <a:off x="3276600" y="4343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27" name="Line 199"/>
          <p:cNvSpPr>
            <a:spLocks noChangeShapeType="1"/>
          </p:cNvSpPr>
          <p:nvPr/>
        </p:nvSpPr>
        <p:spPr bwMode="auto">
          <a:xfrm>
            <a:off x="6477000" y="4419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28" name="Line 200"/>
          <p:cNvSpPr>
            <a:spLocks noChangeShapeType="1"/>
          </p:cNvSpPr>
          <p:nvPr/>
        </p:nvSpPr>
        <p:spPr bwMode="auto">
          <a:xfrm>
            <a:off x="7086600" y="4419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29" name="Line 201"/>
          <p:cNvSpPr>
            <a:spLocks noChangeShapeType="1"/>
          </p:cNvSpPr>
          <p:nvPr/>
        </p:nvSpPr>
        <p:spPr bwMode="auto">
          <a:xfrm>
            <a:off x="7391400" y="4419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30" name="Line 202"/>
          <p:cNvSpPr>
            <a:spLocks noChangeShapeType="1"/>
          </p:cNvSpPr>
          <p:nvPr/>
        </p:nvSpPr>
        <p:spPr bwMode="auto">
          <a:xfrm>
            <a:off x="8610600" y="4419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31" name="Line 203"/>
          <p:cNvSpPr>
            <a:spLocks noChangeShapeType="1"/>
          </p:cNvSpPr>
          <p:nvPr/>
        </p:nvSpPr>
        <p:spPr bwMode="auto">
          <a:xfrm>
            <a:off x="7696200" y="4419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32" name="Line 204"/>
          <p:cNvSpPr>
            <a:spLocks noChangeShapeType="1"/>
          </p:cNvSpPr>
          <p:nvPr/>
        </p:nvSpPr>
        <p:spPr bwMode="auto">
          <a:xfrm>
            <a:off x="8001000" y="4419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33" name="Line 205"/>
          <p:cNvSpPr>
            <a:spLocks noChangeShapeType="1"/>
          </p:cNvSpPr>
          <p:nvPr/>
        </p:nvSpPr>
        <p:spPr bwMode="auto">
          <a:xfrm>
            <a:off x="8305800" y="4419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34" name="Line 206"/>
          <p:cNvSpPr>
            <a:spLocks noChangeShapeType="1"/>
          </p:cNvSpPr>
          <p:nvPr/>
        </p:nvSpPr>
        <p:spPr bwMode="auto">
          <a:xfrm>
            <a:off x="4648200" y="4419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35" name="Line 207"/>
          <p:cNvSpPr>
            <a:spLocks noChangeShapeType="1"/>
          </p:cNvSpPr>
          <p:nvPr/>
        </p:nvSpPr>
        <p:spPr bwMode="auto">
          <a:xfrm>
            <a:off x="5943600" y="4419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36" name="Line 208"/>
          <p:cNvSpPr>
            <a:spLocks noChangeShapeType="1"/>
          </p:cNvSpPr>
          <p:nvPr/>
        </p:nvSpPr>
        <p:spPr bwMode="auto">
          <a:xfrm>
            <a:off x="5334000" y="4419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37" name="Line 209"/>
          <p:cNvSpPr>
            <a:spLocks noChangeShapeType="1"/>
          </p:cNvSpPr>
          <p:nvPr/>
        </p:nvSpPr>
        <p:spPr bwMode="auto">
          <a:xfrm>
            <a:off x="6781800" y="4419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38" name="Line 210"/>
          <p:cNvSpPr>
            <a:spLocks noChangeShapeType="1"/>
          </p:cNvSpPr>
          <p:nvPr/>
        </p:nvSpPr>
        <p:spPr bwMode="auto">
          <a:xfrm>
            <a:off x="1066800" y="4724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39" name="Line 211"/>
          <p:cNvSpPr>
            <a:spLocks noChangeShapeType="1"/>
          </p:cNvSpPr>
          <p:nvPr/>
        </p:nvSpPr>
        <p:spPr bwMode="auto">
          <a:xfrm>
            <a:off x="1752600" y="4495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40" name="Line 212"/>
          <p:cNvSpPr>
            <a:spLocks noChangeShapeType="1"/>
          </p:cNvSpPr>
          <p:nvPr/>
        </p:nvSpPr>
        <p:spPr bwMode="auto">
          <a:xfrm>
            <a:off x="838200" y="4953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41" name="Line 213"/>
          <p:cNvSpPr>
            <a:spLocks noChangeShapeType="1"/>
          </p:cNvSpPr>
          <p:nvPr/>
        </p:nvSpPr>
        <p:spPr bwMode="auto">
          <a:xfrm>
            <a:off x="1524000" y="4724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42" name="Line 214"/>
          <p:cNvSpPr>
            <a:spLocks noChangeShapeType="1"/>
          </p:cNvSpPr>
          <p:nvPr/>
        </p:nvSpPr>
        <p:spPr bwMode="auto">
          <a:xfrm>
            <a:off x="381000" y="4800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43" name="Line 215"/>
          <p:cNvSpPr>
            <a:spLocks noChangeShapeType="1"/>
          </p:cNvSpPr>
          <p:nvPr/>
        </p:nvSpPr>
        <p:spPr bwMode="auto">
          <a:xfrm>
            <a:off x="685800" y="4800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44" name="Line 216"/>
          <p:cNvSpPr>
            <a:spLocks noChangeShapeType="1"/>
          </p:cNvSpPr>
          <p:nvPr/>
        </p:nvSpPr>
        <p:spPr bwMode="auto">
          <a:xfrm>
            <a:off x="1295400" y="4800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45" name="Line 217"/>
          <p:cNvSpPr>
            <a:spLocks noChangeShapeType="1"/>
          </p:cNvSpPr>
          <p:nvPr/>
        </p:nvSpPr>
        <p:spPr bwMode="auto">
          <a:xfrm>
            <a:off x="2209800" y="4800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46" name="Line 218"/>
          <p:cNvSpPr>
            <a:spLocks noChangeShapeType="1"/>
          </p:cNvSpPr>
          <p:nvPr/>
        </p:nvSpPr>
        <p:spPr bwMode="auto">
          <a:xfrm>
            <a:off x="1905000" y="4800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47" name="Line 219"/>
          <p:cNvSpPr>
            <a:spLocks noChangeShapeType="1"/>
          </p:cNvSpPr>
          <p:nvPr/>
        </p:nvSpPr>
        <p:spPr bwMode="auto">
          <a:xfrm>
            <a:off x="2514600" y="4800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48" name="Line 220"/>
          <p:cNvSpPr>
            <a:spLocks noChangeShapeType="1"/>
          </p:cNvSpPr>
          <p:nvPr/>
        </p:nvSpPr>
        <p:spPr bwMode="auto">
          <a:xfrm>
            <a:off x="2819400" y="4800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49" name="Line 221"/>
          <p:cNvSpPr>
            <a:spLocks noChangeShapeType="1"/>
          </p:cNvSpPr>
          <p:nvPr/>
        </p:nvSpPr>
        <p:spPr bwMode="auto">
          <a:xfrm>
            <a:off x="3733800" y="4800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50" name="Line 222"/>
          <p:cNvSpPr>
            <a:spLocks noChangeShapeType="1"/>
          </p:cNvSpPr>
          <p:nvPr/>
        </p:nvSpPr>
        <p:spPr bwMode="auto">
          <a:xfrm>
            <a:off x="4038600" y="4800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51" name="Line 223"/>
          <p:cNvSpPr>
            <a:spLocks noChangeShapeType="1"/>
          </p:cNvSpPr>
          <p:nvPr/>
        </p:nvSpPr>
        <p:spPr bwMode="auto">
          <a:xfrm>
            <a:off x="1600200" y="4800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52" name="Line 224"/>
          <p:cNvSpPr>
            <a:spLocks noChangeShapeType="1"/>
          </p:cNvSpPr>
          <p:nvPr/>
        </p:nvSpPr>
        <p:spPr bwMode="auto">
          <a:xfrm>
            <a:off x="990600" y="4800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53" name="Line 225"/>
          <p:cNvSpPr>
            <a:spLocks noChangeShapeType="1"/>
          </p:cNvSpPr>
          <p:nvPr/>
        </p:nvSpPr>
        <p:spPr bwMode="auto">
          <a:xfrm>
            <a:off x="5334000" y="4800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54" name="Line 226"/>
          <p:cNvSpPr>
            <a:spLocks noChangeShapeType="1"/>
          </p:cNvSpPr>
          <p:nvPr/>
        </p:nvSpPr>
        <p:spPr bwMode="auto">
          <a:xfrm>
            <a:off x="7086600" y="4800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55" name="Line 227"/>
          <p:cNvSpPr>
            <a:spLocks noChangeShapeType="1"/>
          </p:cNvSpPr>
          <p:nvPr/>
        </p:nvSpPr>
        <p:spPr bwMode="auto">
          <a:xfrm>
            <a:off x="7391400" y="4800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56" name="Line 228"/>
          <p:cNvSpPr>
            <a:spLocks noChangeShapeType="1"/>
          </p:cNvSpPr>
          <p:nvPr/>
        </p:nvSpPr>
        <p:spPr bwMode="auto">
          <a:xfrm>
            <a:off x="8610600" y="4800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57" name="Line 229"/>
          <p:cNvSpPr>
            <a:spLocks noChangeShapeType="1"/>
          </p:cNvSpPr>
          <p:nvPr/>
        </p:nvSpPr>
        <p:spPr bwMode="auto">
          <a:xfrm>
            <a:off x="7696200" y="4800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58" name="Line 230"/>
          <p:cNvSpPr>
            <a:spLocks noChangeShapeType="1"/>
          </p:cNvSpPr>
          <p:nvPr/>
        </p:nvSpPr>
        <p:spPr bwMode="auto">
          <a:xfrm>
            <a:off x="8001000" y="4800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59" name="Line 231"/>
          <p:cNvSpPr>
            <a:spLocks noChangeShapeType="1"/>
          </p:cNvSpPr>
          <p:nvPr/>
        </p:nvSpPr>
        <p:spPr bwMode="auto">
          <a:xfrm>
            <a:off x="8305800" y="4800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60" name="Line 232"/>
          <p:cNvSpPr>
            <a:spLocks noChangeShapeType="1"/>
          </p:cNvSpPr>
          <p:nvPr/>
        </p:nvSpPr>
        <p:spPr bwMode="auto">
          <a:xfrm>
            <a:off x="4572000" y="5105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61" name="Line 233"/>
          <p:cNvSpPr>
            <a:spLocks noChangeShapeType="1"/>
          </p:cNvSpPr>
          <p:nvPr/>
        </p:nvSpPr>
        <p:spPr bwMode="auto">
          <a:xfrm>
            <a:off x="6781800" y="4800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62" name="Line 234"/>
          <p:cNvSpPr>
            <a:spLocks noChangeShapeType="1"/>
          </p:cNvSpPr>
          <p:nvPr/>
        </p:nvSpPr>
        <p:spPr bwMode="auto">
          <a:xfrm>
            <a:off x="990600" y="5105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63" name="Line 235"/>
          <p:cNvSpPr>
            <a:spLocks noChangeShapeType="1"/>
          </p:cNvSpPr>
          <p:nvPr/>
        </p:nvSpPr>
        <p:spPr bwMode="auto">
          <a:xfrm>
            <a:off x="1676400" y="4876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64" name="Line 236"/>
          <p:cNvSpPr>
            <a:spLocks noChangeShapeType="1"/>
          </p:cNvSpPr>
          <p:nvPr/>
        </p:nvSpPr>
        <p:spPr bwMode="auto">
          <a:xfrm>
            <a:off x="838200" y="5410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65" name="Line 237"/>
          <p:cNvSpPr>
            <a:spLocks noChangeShapeType="1"/>
          </p:cNvSpPr>
          <p:nvPr/>
        </p:nvSpPr>
        <p:spPr bwMode="auto">
          <a:xfrm>
            <a:off x="1524000" y="5181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66" name="Line 238"/>
          <p:cNvSpPr>
            <a:spLocks noChangeShapeType="1"/>
          </p:cNvSpPr>
          <p:nvPr/>
        </p:nvSpPr>
        <p:spPr bwMode="auto">
          <a:xfrm>
            <a:off x="381000" y="5257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67" name="Line 239"/>
          <p:cNvSpPr>
            <a:spLocks noChangeShapeType="1"/>
          </p:cNvSpPr>
          <p:nvPr/>
        </p:nvSpPr>
        <p:spPr bwMode="auto">
          <a:xfrm>
            <a:off x="685800" y="5257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68" name="Line 240"/>
          <p:cNvSpPr>
            <a:spLocks noChangeShapeType="1"/>
          </p:cNvSpPr>
          <p:nvPr/>
        </p:nvSpPr>
        <p:spPr bwMode="auto">
          <a:xfrm>
            <a:off x="1295400" y="5257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69" name="Line 241"/>
          <p:cNvSpPr>
            <a:spLocks noChangeShapeType="1"/>
          </p:cNvSpPr>
          <p:nvPr/>
        </p:nvSpPr>
        <p:spPr bwMode="auto">
          <a:xfrm>
            <a:off x="2209800" y="5257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70" name="Line 242"/>
          <p:cNvSpPr>
            <a:spLocks noChangeShapeType="1"/>
          </p:cNvSpPr>
          <p:nvPr/>
        </p:nvSpPr>
        <p:spPr bwMode="auto">
          <a:xfrm>
            <a:off x="1905000" y="5257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71" name="Line 243"/>
          <p:cNvSpPr>
            <a:spLocks noChangeShapeType="1"/>
          </p:cNvSpPr>
          <p:nvPr/>
        </p:nvSpPr>
        <p:spPr bwMode="auto">
          <a:xfrm>
            <a:off x="2514600" y="5257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72" name="Line 244"/>
          <p:cNvSpPr>
            <a:spLocks noChangeShapeType="1"/>
          </p:cNvSpPr>
          <p:nvPr/>
        </p:nvSpPr>
        <p:spPr bwMode="auto">
          <a:xfrm>
            <a:off x="2819400" y="5257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73" name="Line 245"/>
          <p:cNvSpPr>
            <a:spLocks noChangeShapeType="1"/>
          </p:cNvSpPr>
          <p:nvPr/>
        </p:nvSpPr>
        <p:spPr bwMode="auto">
          <a:xfrm>
            <a:off x="3429000" y="5257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74" name="Line 246"/>
          <p:cNvSpPr>
            <a:spLocks noChangeShapeType="1"/>
          </p:cNvSpPr>
          <p:nvPr/>
        </p:nvSpPr>
        <p:spPr bwMode="auto">
          <a:xfrm>
            <a:off x="3733800" y="5257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75" name="Line 247"/>
          <p:cNvSpPr>
            <a:spLocks noChangeShapeType="1"/>
          </p:cNvSpPr>
          <p:nvPr/>
        </p:nvSpPr>
        <p:spPr bwMode="auto">
          <a:xfrm>
            <a:off x="4038600" y="5257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76" name="Line 248"/>
          <p:cNvSpPr>
            <a:spLocks noChangeShapeType="1"/>
          </p:cNvSpPr>
          <p:nvPr/>
        </p:nvSpPr>
        <p:spPr bwMode="auto">
          <a:xfrm>
            <a:off x="4343400" y="5257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77" name="Line 249"/>
          <p:cNvSpPr>
            <a:spLocks noChangeShapeType="1"/>
          </p:cNvSpPr>
          <p:nvPr/>
        </p:nvSpPr>
        <p:spPr bwMode="auto">
          <a:xfrm>
            <a:off x="1600200" y="5257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78" name="Line 250"/>
          <p:cNvSpPr>
            <a:spLocks noChangeShapeType="1"/>
          </p:cNvSpPr>
          <p:nvPr/>
        </p:nvSpPr>
        <p:spPr bwMode="auto">
          <a:xfrm>
            <a:off x="990600" y="5257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79" name="Line 251"/>
          <p:cNvSpPr>
            <a:spLocks noChangeShapeType="1"/>
          </p:cNvSpPr>
          <p:nvPr/>
        </p:nvSpPr>
        <p:spPr bwMode="auto">
          <a:xfrm>
            <a:off x="3124200" y="5257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80" name="Line 252"/>
          <p:cNvSpPr>
            <a:spLocks noChangeShapeType="1"/>
          </p:cNvSpPr>
          <p:nvPr/>
        </p:nvSpPr>
        <p:spPr bwMode="auto">
          <a:xfrm>
            <a:off x="5562600" y="5257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81" name="Line 253"/>
          <p:cNvSpPr>
            <a:spLocks noChangeShapeType="1"/>
          </p:cNvSpPr>
          <p:nvPr/>
        </p:nvSpPr>
        <p:spPr bwMode="auto">
          <a:xfrm>
            <a:off x="4953000" y="5257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82" name="Line 254"/>
          <p:cNvSpPr>
            <a:spLocks noChangeShapeType="1"/>
          </p:cNvSpPr>
          <p:nvPr/>
        </p:nvSpPr>
        <p:spPr bwMode="auto">
          <a:xfrm>
            <a:off x="6172200" y="5257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83" name="Line 255"/>
          <p:cNvSpPr>
            <a:spLocks noChangeShapeType="1"/>
          </p:cNvSpPr>
          <p:nvPr/>
        </p:nvSpPr>
        <p:spPr bwMode="auto">
          <a:xfrm>
            <a:off x="6477000" y="5257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84" name="Line 256"/>
          <p:cNvSpPr>
            <a:spLocks noChangeShapeType="1"/>
          </p:cNvSpPr>
          <p:nvPr/>
        </p:nvSpPr>
        <p:spPr bwMode="auto">
          <a:xfrm>
            <a:off x="7086600" y="5257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85" name="Line 257"/>
          <p:cNvSpPr>
            <a:spLocks noChangeShapeType="1"/>
          </p:cNvSpPr>
          <p:nvPr/>
        </p:nvSpPr>
        <p:spPr bwMode="auto">
          <a:xfrm>
            <a:off x="7391400" y="5257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86" name="Line 258"/>
          <p:cNvSpPr>
            <a:spLocks noChangeShapeType="1"/>
          </p:cNvSpPr>
          <p:nvPr/>
        </p:nvSpPr>
        <p:spPr bwMode="auto">
          <a:xfrm>
            <a:off x="8610600" y="5257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87" name="Line 259"/>
          <p:cNvSpPr>
            <a:spLocks noChangeShapeType="1"/>
          </p:cNvSpPr>
          <p:nvPr/>
        </p:nvSpPr>
        <p:spPr bwMode="auto">
          <a:xfrm>
            <a:off x="7696200" y="5257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88" name="Line 260"/>
          <p:cNvSpPr>
            <a:spLocks noChangeShapeType="1"/>
          </p:cNvSpPr>
          <p:nvPr/>
        </p:nvSpPr>
        <p:spPr bwMode="auto">
          <a:xfrm>
            <a:off x="8001000" y="5257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89" name="Line 261"/>
          <p:cNvSpPr>
            <a:spLocks noChangeShapeType="1"/>
          </p:cNvSpPr>
          <p:nvPr/>
        </p:nvSpPr>
        <p:spPr bwMode="auto">
          <a:xfrm>
            <a:off x="8305800" y="5257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90" name="Line 262"/>
          <p:cNvSpPr>
            <a:spLocks noChangeShapeType="1"/>
          </p:cNvSpPr>
          <p:nvPr/>
        </p:nvSpPr>
        <p:spPr bwMode="auto">
          <a:xfrm>
            <a:off x="4648200" y="5257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91" name="Line 263"/>
          <p:cNvSpPr>
            <a:spLocks noChangeShapeType="1"/>
          </p:cNvSpPr>
          <p:nvPr/>
        </p:nvSpPr>
        <p:spPr bwMode="auto">
          <a:xfrm>
            <a:off x="5867400" y="5257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92" name="Line 264"/>
          <p:cNvSpPr>
            <a:spLocks noChangeShapeType="1"/>
          </p:cNvSpPr>
          <p:nvPr/>
        </p:nvSpPr>
        <p:spPr bwMode="auto">
          <a:xfrm>
            <a:off x="5257800" y="5257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93" name="Line 265"/>
          <p:cNvSpPr>
            <a:spLocks noChangeShapeType="1"/>
          </p:cNvSpPr>
          <p:nvPr/>
        </p:nvSpPr>
        <p:spPr bwMode="auto">
          <a:xfrm>
            <a:off x="6781800" y="5257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94" name="Line 266"/>
          <p:cNvSpPr>
            <a:spLocks noChangeShapeType="1"/>
          </p:cNvSpPr>
          <p:nvPr/>
        </p:nvSpPr>
        <p:spPr bwMode="auto">
          <a:xfrm>
            <a:off x="990600" y="5562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95" name="Line 267"/>
          <p:cNvSpPr>
            <a:spLocks noChangeShapeType="1"/>
          </p:cNvSpPr>
          <p:nvPr/>
        </p:nvSpPr>
        <p:spPr bwMode="auto">
          <a:xfrm>
            <a:off x="1676400" y="5334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96" name="Line 268"/>
          <p:cNvSpPr>
            <a:spLocks noChangeShapeType="1"/>
          </p:cNvSpPr>
          <p:nvPr/>
        </p:nvSpPr>
        <p:spPr bwMode="auto">
          <a:xfrm>
            <a:off x="838200" y="5867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97" name="Line 269"/>
          <p:cNvSpPr>
            <a:spLocks noChangeShapeType="1"/>
          </p:cNvSpPr>
          <p:nvPr/>
        </p:nvSpPr>
        <p:spPr bwMode="auto">
          <a:xfrm>
            <a:off x="1524000" y="5638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98" name="Line 270"/>
          <p:cNvSpPr>
            <a:spLocks noChangeShapeType="1"/>
          </p:cNvSpPr>
          <p:nvPr/>
        </p:nvSpPr>
        <p:spPr bwMode="auto">
          <a:xfrm>
            <a:off x="381000" y="5715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799" name="Line 271"/>
          <p:cNvSpPr>
            <a:spLocks noChangeShapeType="1"/>
          </p:cNvSpPr>
          <p:nvPr/>
        </p:nvSpPr>
        <p:spPr bwMode="auto">
          <a:xfrm>
            <a:off x="685800" y="5715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00" name="Line 272"/>
          <p:cNvSpPr>
            <a:spLocks noChangeShapeType="1"/>
          </p:cNvSpPr>
          <p:nvPr/>
        </p:nvSpPr>
        <p:spPr bwMode="auto">
          <a:xfrm>
            <a:off x="1295400" y="5715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01" name="Line 273"/>
          <p:cNvSpPr>
            <a:spLocks noChangeShapeType="1"/>
          </p:cNvSpPr>
          <p:nvPr/>
        </p:nvSpPr>
        <p:spPr bwMode="auto">
          <a:xfrm>
            <a:off x="2209800" y="5715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02" name="Line 274"/>
          <p:cNvSpPr>
            <a:spLocks noChangeShapeType="1"/>
          </p:cNvSpPr>
          <p:nvPr/>
        </p:nvSpPr>
        <p:spPr bwMode="auto">
          <a:xfrm>
            <a:off x="1905000" y="5715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03" name="Line 275"/>
          <p:cNvSpPr>
            <a:spLocks noChangeShapeType="1"/>
          </p:cNvSpPr>
          <p:nvPr/>
        </p:nvSpPr>
        <p:spPr bwMode="auto">
          <a:xfrm>
            <a:off x="2514600" y="5715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04" name="Line 276"/>
          <p:cNvSpPr>
            <a:spLocks noChangeShapeType="1"/>
          </p:cNvSpPr>
          <p:nvPr/>
        </p:nvSpPr>
        <p:spPr bwMode="auto">
          <a:xfrm>
            <a:off x="2819400" y="5715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05" name="Line 277"/>
          <p:cNvSpPr>
            <a:spLocks noChangeShapeType="1"/>
          </p:cNvSpPr>
          <p:nvPr/>
        </p:nvSpPr>
        <p:spPr bwMode="auto">
          <a:xfrm>
            <a:off x="3429000" y="5715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06" name="Line 278"/>
          <p:cNvSpPr>
            <a:spLocks noChangeShapeType="1"/>
          </p:cNvSpPr>
          <p:nvPr/>
        </p:nvSpPr>
        <p:spPr bwMode="auto">
          <a:xfrm>
            <a:off x="3733800" y="5715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07" name="Line 279"/>
          <p:cNvSpPr>
            <a:spLocks noChangeShapeType="1"/>
          </p:cNvSpPr>
          <p:nvPr/>
        </p:nvSpPr>
        <p:spPr bwMode="auto">
          <a:xfrm>
            <a:off x="4038600" y="5715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08" name="Line 280"/>
          <p:cNvSpPr>
            <a:spLocks noChangeShapeType="1"/>
          </p:cNvSpPr>
          <p:nvPr/>
        </p:nvSpPr>
        <p:spPr bwMode="auto">
          <a:xfrm>
            <a:off x="4343400" y="5715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09" name="Line 281"/>
          <p:cNvSpPr>
            <a:spLocks noChangeShapeType="1"/>
          </p:cNvSpPr>
          <p:nvPr/>
        </p:nvSpPr>
        <p:spPr bwMode="auto">
          <a:xfrm>
            <a:off x="1600200" y="5715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10" name="Line 282"/>
          <p:cNvSpPr>
            <a:spLocks noChangeShapeType="1"/>
          </p:cNvSpPr>
          <p:nvPr/>
        </p:nvSpPr>
        <p:spPr bwMode="auto">
          <a:xfrm>
            <a:off x="990600" y="5715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11" name="Line 283"/>
          <p:cNvSpPr>
            <a:spLocks noChangeShapeType="1"/>
          </p:cNvSpPr>
          <p:nvPr/>
        </p:nvSpPr>
        <p:spPr bwMode="auto">
          <a:xfrm>
            <a:off x="3124200" y="5715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12" name="Line 284"/>
          <p:cNvSpPr>
            <a:spLocks noChangeShapeType="1"/>
          </p:cNvSpPr>
          <p:nvPr/>
        </p:nvSpPr>
        <p:spPr bwMode="auto">
          <a:xfrm>
            <a:off x="5562600" y="5715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13" name="Line 285"/>
          <p:cNvSpPr>
            <a:spLocks noChangeShapeType="1"/>
          </p:cNvSpPr>
          <p:nvPr/>
        </p:nvSpPr>
        <p:spPr bwMode="auto">
          <a:xfrm>
            <a:off x="4953000" y="5715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14" name="Line 286"/>
          <p:cNvSpPr>
            <a:spLocks noChangeShapeType="1"/>
          </p:cNvSpPr>
          <p:nvPr/>
        </p:nvSpPr>
        <p:spPr bwMode="auto">
          <a:xfrm>
            <a:off x="6172200" y="5715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15" name="Line 287"/>
          <p:cNvSpPr>
            <a:spLocks noChangeShapeType="1"/>
          </p:cNvSpPr>
          <p:nvPr/>
        </p:nvSpPr>
        <p:spPr bwMode="auto">
          <a:xfrm>
            <a:off x="6477000" y="5715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16" name="Line 288"/>
          <p:cNvSpPr>
            <a:spLocks noChangeShapeType="1"/>
          </p:cNvSpPr>
          <p:nvPr/>
        </p:nvSpPr>
        <p:spPr bwMode="auto">
          <a:xfrm>
            <a:off x="7086600" y="5715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17" name="Line 289"/>
          <p:cNvSpPr>
            <a:spLocks noChangeShapeType="1"/>
          </p:cNvSpPr>
          <p:nvPr/>
        </p:nvSpPr>
        <p:spPr bwMode="auto">
          <a:xfrm>
            <a:off x="7391400" y="5715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18" name="Line 290"/>
          <p:cNvSpPr>
            <a:spLocks noChangeShapeType="1"/>
          </p:cNvSpPr>
          <p:nvPr/>
        </p:nvSpPr>
        <p:spPr bwMode="auto">
          <a:xfrm>
            <a:off x="8610600" y="5715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19" name="Line 291"/>
          <p:cNvSpPr>
            <a:spLocks noChangeShapeType="1"/>
          </p:cNvSpPr>
          <p:nvPr/>
        </p:nvSpPr>
        <p:spPr bwMode="auto">
          <a:xfrm>
            <a:off x="7696200" y="5715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20" name="Line 292"/>
          <p:cNvSpPr>
            <a:spLocks noChangeShapeType="1"/>
          </p:cNvSpPr>
          <p:nvPr/>
        </p:nvSpPr>
        <p:spPr bwMode="auto">
          <a:xfrm>
            <a:off x="8001000" y="5715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21" name="Line 293"/>
          <p:cNvSpPr>
            <a:spLocks noChangeShapeType="1"/>
          </p:cNvSpPr>
          <p:nvPr/>
        </p:nvSpPr>
        <p:spPr bwMode="auto">
          <a:xfrm>
            <a:off x="8305800" y="5715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22" name="Line 294"/>
          <p:cNvSpPr>
            <a:spLocks noChangeShapeType="1"/>
          </p:cNvSpPr>
          <p:nvPr/>
        </p:nvSpPr>
        <p:spPr bwMode="auto">
          <a:xfrm>
            <a:off x="4648200" y="5715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23" name="Line 295"/>
          <p:cNvSpPr>
            <a:spLocks noChangeShapeType="1"/>
          </p:cNvSpPr>
          <p:nvPr/>
        </p:nvSpPr>
        <p:spPr bwMode="auto">
          <a:xfrm>
            <a:off x="5867400" y="5715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24" name="Line 296"/>
          <p:cNvSpPr>
            <a:spLocks noChangeShapeType="1"/>
          </p:cNvSpPr>
          <p:nvPr/>
        </p:nvSpPr>
        <p:spPr bwMode="auto">
          <a:xfrm>
            <a:off x="5257800" y="5715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25" name="Line 297"/>
          <p:cNvSpPr>
            <a:spLocks noChangeShapeType="1"/>
          </p:cNvSpPr>
          <p:nvPr/>
        </p:nvSpPr>
        <p:spPr bwMode="auto">
          <a:xfrm>
            <a:off x="6781800" y="5715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26" name="Line 298"/>
          <p:cNvSpPr>
            <a:spLocks noChangeShapeType="1"/>
          </p:cNvSpPr>
          <p:nvPr/>
        </p:nvSpPr>
        <p:spPr bwMode="auto">
          <a:xfrm>
            <a:off x="990600" y="6019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27" name="Line 299"/>
          <p:cNvSpPr>
            <a:spLocks noChangeShapeType="1"/>
          </p:cNvSpPr>
          <p:nvPr/>
        </p:nvSpPr>
        <p:spPr bwMode="auto">
          <a:xfrm>
            <a:off x="1676400" y="5791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28" name="Line 300"/>
          <p:cNvSpPr>
            <a:spLocks noChangeShapeType="1"/>
          </p:cNvSpPr>
          <p:nvPr/>
        </p:nvSpPr>
        <p:spPr bwMode="auto">
          <a:xfrm>
            <a:off x="838200" y="2895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29" name="Line 301"/>
          <p:cNvSpPr>
            <a:spLocks noChangeShapeType="1"/>
          </p:cNvSpPr>
          <p:nvPr/>
        </p:nvSpPr>
        <p:spPr bwMode="auto">
          <a:xfrm>
            <a:off x="1524000" y="2667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30" name="Line 302"/>
          <p:cNvSpPr>
            <a:spLocks noChangeShapeType="1"/>
          </p:cNvSpPr>
          <p:nvPr/>
        </p:nvSpPr>
        <p:spPr bwMode="auto">
          <a:xfrm>
            <a:off x="381000" y="2743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31" name="Line 303"/>
          <p:cNvSpPr>
            <a:spLocks noChangeShapeType="1"/>
          </p:cNvSpPr>
          <p:nvPr/>
        </p:nvSpPr>
        <p:spPr bwMode="auto">
          <a:xfrm>
            <a:off x="685800" y="2743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32" name="Line 304"/>
          <p:cNvSpPr>
            <a:spLocks noChangeShapeType="1"/>
          </p:cNvSpPr>
          <p:nvPr/>
        </p:nvSpPr>
        <p:spPr bwMode="auto">
          <a:xfrm>
            <a:off x="1295400" y="2743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33" name="Line 305"/>
          <p:cNvSpPr>
            <a:spLocks noChangeShapeType="1"/>
          </p:cNvSpPr>
          <p:nvPr/>
        </p:nvSpPr>
        <p:spPr bwMode="auto">
          <a:xfrm>
            <a:off x="2209800" y="2743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34" name="Line 306"/>
          <p:cNvSpPr>
            <a:spLocks noChangeShapeType="1"/>
          </p:cNvSpPr>
          <p:nvPr/>
        </p:nvSpPr>
        <p:spPr bwMode="auto">
          <a:xfrm>
            <a:off x="1905000" y="2743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35" name="Line 307"/>
          <p:cNvSpPr>
            <a:spLocks noChangeShapeType="1"/>
          </p:cNvSpPr>
          <p:nvPr/>
        </p:nvSpPr>
        <p:spPr bwMode="auto">
          <a:xfrm>
            <a:off x="2514600" y="2743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36" name="Line 308"/>
          <p:cNvSpPr>
            <a:spLocks noChangeShapeType="1"/>
          </p:cNvSpPr>
          <p:nvPr/>
        </p:nvSpPr>
        <p:spPr bwMode="auto">
          <a:xfrm>
            <a:off x="2819400" y="2743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37" name="Line 309"/>
          <p:cNvSpPr>
            <a:spLocks noChangeShapeType="1"/>
          </p:cNvSpPr>
          <p:nvPr/>
        </p:nvSpPr>
        <p:spPr bwMode="auto">
          <a:xfrm>
            <a:off x="3429000" y="2743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38" name="Line 310"/>
          <p:cNvSpPr>
            <a:spLocks noChangeShapeType="1"/>
          </p:cNvSpPr>
          <p:nvPr/>
        </p:nvSpPr>
        <p:spPr bwMode="auto">
          <a:xfrm>
            <a:off x="3733800" y="2743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39" name="Line 311"/>
          <p:cNvSpPr>
            <a:spLocks noChangeShapeType="1"/>
          </p:cNvSpPr>
          <p:nvPr/>
        </p:nvSpPr>
        <p:spPr bwMode="auto">
          <a:xfrm>
            <a:off x="4038600" y="2743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40" name="Line 312"/>
          <p:cNvSpPr>
            <a:spLocks noChangeShapeType="1"/>
          </p:cNvSpPr>
          <p:nvPr/>
        </p:nvSpPr>
        <p:spPr bwMode="auto">
          <a:xfrm>
            <a:off x="4343400" y="2743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41" name="Line 313"/>
          <p:cNvSpPr>
            <a:spLocks noChangeShapeType="1"/>
          </p:cNvSpPr>
          <p:nvPr/>
        </p:nvSpPr>
        <p:spPr bwMode="auto">
          <a:xfrm>
            <a:off x="1600200" y="2743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42" name="Line 314"/>
          <p:cNvSpPr>
            <a:spLocks noChangeShapeType="1"/>
          </p:cNvSpPr>
          <p:nvPr/>
        </p:nvSpPr>
        <p:spPr bwMode="auto">
          <a:xfrm>
            <a:off x="990600" y="2743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43" name="Line 315"/>
          <p:cNvSpPr>
            <a:spLocks noChangeShapeType="1"/>
          </p:cNvSpPr>
          <p:nvPr/>
        </p:nvSpPr>
        <p:spPr bwMode="auto">
          <a:xfrm>
            <a:off x="3124200" y="2743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44" name="Line 316"/>
          <p:cNvSpPr>
            <a:spLocks noChangeShapeType="1"/>
          </p:cNvSpPr>
          <p:nvPr/>
        </p:nvSpPr>
        <p:spPr bwMode="auto">
          <a:xfrm>
            <a:off x="5562600" y="2743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45" name="Line 317"/>
          <p:cNvSpPr>
            <a:spLocks noChangeShapeType="1"/>
          </p:cNvSpPr>
          <p:nvPr/>
        </p:nvSpPr>
        <p:spPr bwMode="auto">
          <a:xfrm>
            <a:off x="4953000" y="2743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46" name="Line 318"/>
          <p:cNvSpPr>
            <a:spLocks noChangeShapeType="1"/>
          </p:cNvSpPr>
          <p:nvPr/>
        </p:nvSpPr>
        <p:spPr bwMode="auto">
          <a:xfrm>
            <a:off x="6172200" y="2743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47" name="Line 319"/>
          <p:cNvSpPr>
            <a:spLocks noChangeShapeType="1"/>
          </p:cNvSpPr>
          <p:nvPr/>
        </p:nvSpPr>
        <p:spPr bwMode="auto">
          <a:xfrm>
            <a:off x="6477000" y="2743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48" name="Line 320"/>
          <p:cNvSpPr>
            <a:spLocks noChangeShapeType="1"/>
          </p:cNvSpPr>
          <p:nvPr/>
        </p:nvSpPr>
        <p:spPr bwMode="auto">
          <a:xfrm>
            <a:off x="7086600" y="2743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49" name="Line 321"/>
          <p:cNvSpPr>
            <a:spLocks noChangeShapeType="1"/>
          </p:cNvSpPr>
          <p:nvPr/>
        </p:nvSpPr>
        <p:spPr bwMode="auto">
          <a:xfrm>
            <a:off x="7391400" y="2743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50" name="Line 322"/>
          <p:cNvSpPr>
            <a:spLocks noChangeShapeType="1"/>
          </p:cNvSpPr>
          <p:nvPr/>
        </p:nvSpPr>
        <p:spPr bwMode="auto">
          <a:xfrm>
            <a:off x="8610600" y="2743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51" name="Line 323"/>
          <p:cNvSpPr>
            <a:spLocks noChangeShapeType="1"/>
          </p:cNvSpPr>
          <p:nvPr/>
        </p:nvSpPr>
        <p:spPr bwMode="auto">
          <a:xfrm>
            <a:off x="7696200" y="2743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52" name="Line 324"/>
          <p:cNvSpPr>
            <a:spLocks noChangeShapeType="1"/>
          </p:cNvSpPr>
          <p:nvPr/>
        </p:nvSpPr>
        <p:spPr bwMode="auto">
          <a:xfrm>
            <a:off x="8001000" y="2743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53" name="Line 325"/>
          <p:cNvSpPr>
            <a:spLocks noChangeShapeType="1"/>
          </p:cNvSpPr>
          <p:nvPr/>
        </p:nvSpPr>
        <p:spPr bwMode="auto">
          <a:xfrm>
            <a:off x="8305800" y="2743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54" name="Line 326"/>
          <p:cNvSpPr>
            <a:spLocks noChangeShapeType="1"/>
          </p:cNvSpPr>
          <p:nvPr/>
        </p:nvSpPr>
        <p:spPr bwMode="auto">
          <a:xfrm>
            <a:off x="4648200" y="2743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55" name="Line 327"/>
          <p:cNvSpPr>
            <a:spLocks noChangeShapeType="1"/>
          </p:cNvSpPr>
          <p:nvPr/>
        </p:nvSpPr>
        <p:spPr bwMode="auto">
          <a:xfrm>
            <a:off x="5867400" y="2743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56" name="Line 328"/>
          <p:cNvSpPr>
            <a:spLocks noChangeShapeType="1"/>
          </p:cNvSpPr>
          <p:nvPr/>
        </p:nvSpPr>
        <p:spPr bwMode="auto">
          <a:xfrm>
            <a:off x="5257800" y="2743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57" name="Line 329"/>
          <p:cNvSpPr>
            <a:spLocks noChangeShapeType="1"/>
          </p:cNvSpPr>
          <p:nvPr/>
        </p:nvSpPr>
        <p:spPr bwMode="auto">
          <a:xfrm>
            <a:off x="6781800" y="2743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58" name="Line 330"/>
          <p:cNvSpPr>
            <a:spLocks noChangeShapeType="1"/>
          </p:cNvSpPr>
          <p:nvPr/>
        </p:nvSpPr>
        <p:spPr bwMode="auto">
          <a:xfrm>
            <a:off x="990600" y="3048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59" name="Line 331"/>
          <p:cNvSpPr>
            <a:spLocks noChangeShapeType="1"/>
          </p:cNvSpPr>
          <p:nvPr/>
        </p:nvSpPr>
        <p:spPr bwMode="auto">
          <a:xfrm>
            <a:off x="1676400" y="2819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60" name="Line 332"/>
          <p:cNvSpPr>
            <a:spLocks noChangeShapeType="1"/>
          </p:cNvSpPr>
          <p:nvPr/>
        </p:nvSpPr>
        <p:spPr bwMode="auto">
          <a:xfrm>
            <a:off x="914400" y="6324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61" name="Line 333"/>
          <p:cNvSpPr>
            <a:spLocks noChangeShapeType="1"/>
          </p:cNvSpPr>
          <p:nvPr/>
        </p:nvSpPr>
        <p:spPr bwMode="auto">
          <a:xfrm>
            <a:off x="1600200" y="6096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62" name="Line 334"/>
          <p:cNvSpPr>
            <a:spLocks noChangeShapeType="1"/>
          </p:cNvSpPr>
          <p:nvPr/>
        </p:nvSpPr>
        <p:spPr bwMode="auto">
          <a:xfrm>
            <a:off x="457200" y="6172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63" name="Line 335"/>
          <p:cNvSpPr>
            <a:spLocks noChangeShapeType="1"/>
          </p:cNvSpPr>
          <p:nvPr/>
        </p:nvSpPr>
        <p:spPr bwMode="auto">
          <a:xfrm>
            <a:off x="762000" y="6172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64" name="Line 336"/>
          <p:cNvSpPr>
            <a:spLocks noChangeShapeType="1"/>
          </p:cNvSpPr>
          <p:nvPr/>
        </p:nvSpPr>
        <p:spPr bwMode="auto">
          <a:xfrm>
            <a:off x="1371600" y="6172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65" name="Line 337"/>
          <p:cNvSpPr>
            <a:spLocks noChangeShapeType="1"/>
          </p:cNvSpPr>
          <p:nvPr/>
        </p:nvSpPr>
        <p:spPr bwMode="auto">
          <a:xfrm>
            <a:off x="2286000" y="6172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66" name="Line 338"/>
          <p:cNvSpPr>
            <a:spLocks noChangeShapeType="1"/>
          </p:cNvSpPr>
          <p:nvPr/>
        </p:nvSpPr>
        <p:spPr bwMode="auto">
          <a:xfrm>
            <a:off x="1981200" y="6172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67" name="Line 339"/>
          <p:cNvSpPr>
            <a:spLocks noChangeShapeType="1"/>
          </p:cNvSpPr>
          <p:nvPr/>
        </p:nvSpPr>
        <p:spPr bwMode="auto">
          <a:xfrm>
            <a:off x="2590800" y="6172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68" name="Line 340"/>
          <p:cNvSpPr>
            <a:spLocks noChangeShapeType="1"/>
          </p:cNvSpPr>
          <p:nvPr/>
        </p:nvSpPr>
        <p:spPr bwMode="auto">
          <a:xfrm>
            <a:off x="2895600" y="6172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69" name="Line 341"/>
          <p:cNvSpPr>
            <a:spLocks noChangeShapeType="1"/>
          </p:cNvSpPr>
          <p:nvPr/>
        </p:nvSpPr>
        <p:spPr bwMode="auto">
          <a:xfrm>
            <a:off x="3505200" y="6172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70" name="Line 342"/>
          <p:cNvSpPr>
            <a:spLocks noChangeShapeType="1"/>
          </p:cNvSpPr>
          <p:nvPr/>
        </p:nvSpPr>
        <p:spPr bwMode="auto">
          <a:xfrm>
            <a:off x="3810000" y="6172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71" name="Line 343"/>
          <p:cNvSpPr>
            <a:spLocks noChangeShapeType="1"/>
          </p:cNvSpPr>
          <p:nvPr/>
        </p:nvSpPr>
        <p:spPr bwMode="auto">
          <a:xfrm>
            <a:off x="4114800" y="6172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72" name="Line 344"/>
          <p:cNvSpPr>
            <a:spLocks noChangeShapeType="1"/>
          </p:cNvSpPr>
          <p:nvPr/>
        </p:nvSpPr>
        <p:spPr bwMode="auto">
          <a:xfrm>
            <a:off x="4419600" y="6172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73" name="Line 345"/>
          <p:cNvSpPr>
            <a:spLocks noChangeShapeType="1"/>
          </p:cNvSpPr>
          <p:nvPr/>
        </p:nvSpPr>
        <p:spPr bwMode="auto">
          <a:xfrm>
            <a:off x="1676400" y="6172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74" name="Line 346"/>
          <p:cNvSpPr>
            <a:spLocks noChangeShapeType="1"/>
          </p:cNvSpPr>
          <p:nvPr/>
        </p:nvSpPr>
        <p:spPr bwMode="auto">
          <a:xfrm>
            <a:off x="1066800" y="6172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75" name="Line 347"/>
          <p:cNvSpPr>
            <a:spLocks noChangeShapeType="1"/>
          </p:cNvSpPr>
          <p:nvPr/>
        </p:nvSpPr>
        <p:spPr bwMode="auto">
          <a:xfrm>
            <a:off x="3200400" y="6172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76" name="Line 348"/>
          <p:cNvSpPr>
            <a:spLocks noChangeShapeType="1"/>
          </p:cNvSpPr>
          <p:nvPr/>
        </p:nvSpPr>
        <p:spPr bwMode="auto">
          <a:xfrm>
            <a:off x="5638800" y="6172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77" name="Line 349"/>
          <p:cNvSpPr>
            <a:spLocks noChangeShapeType="1"/>
          </p:cNvSpPr>
          <p:nvPr/>
        </p:nvSpPr>
        <p:spPr bwMode="auto">
          <a:xfrm>
            <a:off x="5029200" y="6172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78" name="Line 350"/>
          <p:cNvSpPr>
            <a:spLocks noChangeShapeType="1"/>
          </p:cNvSpPr>
          <p:nvPr/>
        </p:nvSpPr>
        <p:spPr bwMode="auto">
          <a:xfrm>
            <a:off x="6248400" y="6172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79" name="Line 351"/>
          <p:cNvSpPr>
            <a:spLocks noChangeShapeType="1"/>
          </p:cNvSpPr>
          <p:nvPr/>
        </p:nvSpPr>
        <p:spPr bwMode="auto">
          <a:xfrm>
            <a:off x="6553200" y="6172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80" name="Line 352"/>
          <p:cNvSpPr>
            <a:spLocks noChangeShapeType="1"/>
          </p:cNvSpPr>
          <p:nvPr/>
        </p:nvSpPr>
        <p:spPr bwMode="auto">
          <a:xfrm>
            <a:off x="7162800" y="6172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81" name="Line 353"/>
          <p:cNvSpPr>
            <a:spLocks noChangeShapeType="1"/>
          </p:cNvSpPr>
          <p:nvPr/>
        </p:nvSpPr>
        <p:spPr bwMode="auto">
          <a:xfrm>
            <a:off x="7467600" y="6172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82" name="Line 354"/>
          <p:cNvSpPr>
            <a:spLocks noChangeShapeType="1"/>
          </p:cNvSpPr>
          <p:nvPr/>
        </p:nvSpPr>
        <p:spPr bwMode="auto">
          <a:xfrm>
            <a:off x="8686800" y="6172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83" name="Line 355"/>
          <p:cNvSpPr>
            <a:spLocks noChangeShapeType="1"/>
          </p:cNvSpPr>
          <p:nvPr/>
        </p:nvSpPr>
        <p:spPr bwMode="auto">
          <a:xfrm>
            <a:off x="7772400" y="6172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84" name="Line 356"/>
          <p:cNvSpPr>
            <a:spLocks noChangeShapeType="1"/>
          </p:cNvSpPr>
          <p:nvPr/>
        </p:nvSpPr>
        <p:spPr bwMode="auto">
          <a:xfrm>
            <a:off x="8077200" y="6172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85" name="Line 357"/>
          <p:cNvSpPr>
            <a:spLocks noChangeShapeType="1"/>
          </p:cNvSpPr>
          <p:nvPr/>
        </p:nvSpPr>
        <p:spPr bwMode="auto">
          <a:xfrm>
            <a:off x="8382000" y="6172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86" name="Line 358"/>
          <p:cNvSpPr>
            <a:spLocks noChangeShapeType="1"/>
          </p:cNvSpPr>
          <p:nvPr/>
        </p:nvSpPr>
        <p:spPr bwMode="auto">
          <a:xfrm>
            <a:off x="4724400" y="6172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87" name="Line 359"/>
          <p:cNvSpPr>
            <a:spLocks noChangeShapeType="1"/>
          </p:cNvSpPr>
          <p:nvPr/>
        </p:nvSpPr>
        <p:spPr bwMode="auto">
          <a:xfrm>
            <a:off x="5943600" y="6172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88" name="Line 360"/>
          <p:cNvSpPr>
            <a:spLocks noChangeShapeType="1"/>
          </p:cNvSpPr>
          <p:nvPr/>
        </p:nvSpPr>
        <p:spPr bwMode="auto">
          <a:xfrm>
            <a:off x="5334000" y="6172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89" name="Line 361"/>
          <p:cNvSpPr>
            <a:spLocks noChangeShapeType="1"/>
          </p:cNvSpPr>
          <p:nvPr/>
        </p:nvSpPr>
        <p:spPr bwMode="auto">
          <a:xfrm>
            <a:off x="6858000" y="6172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90" name="Line 362"/>
          <p:cNvSpPr>
            <a:spLocks noChangeShapeType="1"/>
          </p:cNvSpPr>
          <p:nvPr/>
        </p:nvSpPr>
        <p:spPr bwMode="auto">
          <a:xfrm>
            <a:off x="1066800" y="6477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91" name="Line 363"/>
          <p:cNvSpPr>
            <a:spLocks noChangeShapeType="1"/>
          </p:cNvSpPr>
          <p:nvPr/>
        </p:nvSpPr>
        <p:spPr bwMode="auto">
          <a:xfrm>
            <a:off x="1752600" y="6248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92" name="Line 364"/>
          <p:cNvSpPr>
            <a:spLocks noChangeShapeType="1"/>
          </p:cNvSpPr>
          <p:nvPr/>
        </p:nvSpPr>
        <p:spPr bwMode="auto">
          <a:xfrm>
            <a:off x="1828800" y="2971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93" name="Line 365"/>
          <p:cNvSpPr>
            <a:spLocks noChangeShapeType="1"/>
          </p:cNvSpPr>
          <p:nvPr/>
        </p:nvSpPr>
        <p:spPr bwMode="auto">
          <a:xfrm>
            <a:off x="762000" y="609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94" name="Line 366"/>
          <p:cNvSpPr>
            <a:spLocks noChangeShapeType="1"/>
          </p:cNvSpPr>
          <p:nvPr/>
        </p:nvSpPr>
        <p:spPr bwMode="auto">
          <a:xfrm>
            <a:off x="304800" y="457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95" name="Line 367"/>
          <p:cNvSpPr>
            <a:spLocks noChangeShapeType="1"/>
          </p:cNvSpPr>
          <p:nvPr/>
        </p:nvSpPr>
        <p:spPr bwMode="auto">
          <a:xfrm>
            <a:off x="609600" y="457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96" name="Line 368"/>
          <p:cNvSpPr>
            <a:spLocks noChangeShapeType="1"/>
          </p:cNvSpPr>
          <p:nvPr/>
        </p:nvSpPr>
        <p:spPr bwMode="auto">
          <a:xfrm>
            <a:off x="1219200" y="457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97" name="Line 369"/>
          <p:cNvSpPr>
            <a:spLocks noChangeShapeType="1"/>
          </p:cNvSpPr>
          <p:nvPr/>
        </p:nvSpPr>
        <p:spPr bwMode="auto">
          <a:xfrm>
            <a:off x="2133600" y="457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98" name="Line 370"/>
          <p:cNvSpPr>
            <a:spLocks noChangeShapeType="1"/>
          </p:cNvSpPr>
          <p:nvPr/>
        </p:nvSpPr>
        <p:spPr bwMode="auto">
          <a:xfrm>
            <a:off x="1828800" y="457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899" name="Line 371"/>
          <p:cNvSpPr>
            <a:spLocks noChangeShapeType="1"/>
          </p:cNvSpPr>
          <p:nvPr/>
        </p:nvSpPr>
        <p:spPr bwMode="auto">
          <a:xfrm>
            <a:off x="2438400" y="457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00" name="Line 372"/>
          <p:cNvSpPr>
            <a:spLocks noChangeShapeType="1"/>
          </p:cNvSpPr>
          <p:nvPr/>
        </p:nvSpPr>
        <p:spPr bwMode="auto">
          <a:xfrm>
            <a:off x="2743200" y="457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01" name="Line 373"/>
          <p:cNvSpPr>
            <a:spLocks noChangeShapeType="1"/>
          </p:cNvSpPr>
          <p:nvPr/>
        </p:nvSpPr>
        <p:spPr bwMode="auto">
          <a:xfrm>
            <a:off x="3352800" y="457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02" name="Line 374"/>
          <p:cNvSpPr>
            <a:spLocks noChangeShapeType="1"/>
          </p:cNvSpPr>
          <p:nvPr/>
        </p:nvSpPr>
        <p:spPr bwMode="auto">
          <a:xfrm>
            <a:off x="3657600" y="457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03" name="Line 375"/>
          <p:cNvSpPr>
            <a:spLocks noChangeShapeType="1"/>
          </p:cNvSpPr>
          <p:nvPr/>
        </p:nvSpPr>
        <p:spPr bwMode="auto">
          <a:xfrm>
            <a:off x="3962400" y="457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04" name="Line 376"/>
          <p:cNvSpPr>
            <a:spLocks noChangeShapeType="1"/>
          </p:cNvSpPr>
          <p:nvPr/>
        </p:nvSpPr>
        <p:spPr bwMode="auto">
          <a:xfrm>
            <a:off x="4267200" y="457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05" name="Line 377"/>
          <p:cNvSpPr>
            <a:spLocks noChangeShapeType="1"/>
          </p:cNvSpPr>
          <p:nvPr/>
        </p:nvSpPr>
        <p:spPr bwMode="auto">
          <a:xfrm>
            <a:off x="1524000" y="457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06" name="Line 378"/>
          <p:cNvSpPr>
            <a:spLocks noChangeShapeType="1"/>
          </p:cNvSpPr>
          <p:nvPr/>
        </p:nvSpPr>
        <p:spPr bwMode="auto">
          <a:xfrm>
            <a:off x="914400" y="457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07" name="Line 379"/>
          <p:cNvSpPr>
            <a:spLocks noChangeShapeType="1"/>
          </p:cNvSpPr>
          <p:nvPr/>
        </p:nvSpPr>
        <p:spPr bwMode="auto">
          <a:xfrm>
            <a:off x="3048000" y="457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08" name="Line 380"/>
          <p:cNvSpPr>
            <a:spLocks noChangeShapeType="1"/>
          </p:cNvSpPr>
          <p:nvPr/>
        </p:nvSpPr>
        <p:spPr bwMode="auto">
          <a:xfrm>
            <a:off x="5486400" y="457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09" name="Line 381"/>
          <p:cNvSpPr>
            <a:spLocks noChangeShapeType="1"/>
          </p:cNvSpPr>
          <p:nvPr/>
        </p:nvSpPr>
        <p:spPr bwMode="auto">
          <a:xfrm>
            <a:off x="4876800" y="457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10" name="Line 382"/>
          <p:cNvSpPr>
            <a:spLocks noChangeShapeType="1"/>
          </p:cNvSpPr>
          <p:nvPr/>
        </p:nvSpPr>
        <p:spPr bwMode="auto">
          <a:xfrm>
            <a:off x="6096000" y="457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11" name="Line 383"/>
          <p:cNvSpPr>
            <a:spLocks noChangeShapeType="1"/>
          </p:cNvSpPr>
          <p:nvPr/>
        </p:nvSpPr>
        <p:spPr bwMode="auto">
          <a:xfrm>
            <a:off x="6400800" y="457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12" name="Line 384"/>
          <p:cNvSpPr>
            <a:spLocks noChangeShapeType="1"/>
          </p:cNvSpPr>
          <p:nvPr/>
        </p:nvSpPr>
        <p:spPr bwMode="auto">
          <a:xfrm>
            <a:off x="7010400" y="457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13" name="Line 385"/>
          <p:cNvSpPr>
            <a:spLocks noChangeShapeType="1"/>
          </p:cNvSpPr>
          <p:nvPr/>
        </p:nvSpPr>
        <p:spPr bwMode="auto">
          <a:xfrm>
            <a:off x="7315200" y="457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14" name="Line 386"/>
          <p:cNvSpPr>
            <a:spLocks noChangeShapeType="1"/>
          </p:cNvSpPr>
          <p:nvPr/>
        </p:nvSpPr>
        <p:spPr bwMode="auto">
          <a:xfrm>
            <a:off x="8534400" y="457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15" name="Line 387"/>
          <p:cNvSpPr>
            <a:spLocks noChangeShapeType="1"/>
          </p:cNvSpPr>
          <p:nvPr/>
        </p:nvSpPr>
        <p:spPr bwMode="auto">
          <a:xfrm>
            <a:off x="7620000" y="457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16" name="Line 388"/>
          <p:cNvSpPr>
            <a:spLocks noChangeShapeType="1"/>
          </p:cNvSpPr>
          <p:nvPr/>
        </p:nvSpPr>
        <p:spPr bwMode="auto">
          <a:xfrm>
            <a:off x="7924800" y="457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17" name="Line 389"/>
          <p:cNvSpPr>
            <a:spLocks noChangeShapeType="1"/>
          </p:cNvSpPr>
          <p:nvPr/>
        </p:nvSpPr>
        <p:spPr bwMode="auto">
          <a:xfrm>
            <a:off x="8229600" y="457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18" name="Line 390"/>
          <p:cNvSpPr>
            <a:spLocks noChangeShapeType="1"/>
          </p:cNvSpPr>
          <p:nvPr/>
        </p:nvSpPr>
        <p:spPr bwMode="auto">
          <a:xfrm>
            <a:off x="4572000" y="457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19" name="Line 391"/>
          <p:cNvSpPr>
            <a:spLocks noChangeShapeType="1"/>
          </p:cNvSpPr>
          <p:nvPr/>
        </p:nvSpPr>
        <p:spPr bwMode="auto">
          <a:xfrm>
            <a:off x="5791200" y="457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20" name="Line 392"/>
          <p:cNvSpPr>
            <a:spLocks noChangeShapeType="1"/>
          </p:cNvSpPr>
          <p:nvPr/>
        </p:nvSpPr>
        <p:spPr bwMode="auto">
          <a:xfrm>
            <a:off x="5181600" y="457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21" name="Line 393"/>
          <p:cNvSpPr>
            <a:spLocks noChangeShapeType="1"/>
          </p:cNvSpPr>
          <p:nvPr/>
        </p:nvSpPr>
        <p:spPr bwMode="auto">
          <a:xfrm>
            <a:off x="6705600" y="4572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22" name="Line 394"/>
          <p:cNvSpPr>
            <a:spLocks noChangeShapeType="1"/>
          </p:cNvSpPr>
          <p:nvPr/>
        </p:nvSpPr>
        <p:spPr bwMode="auto">
          <a:xfrm>
            <a:off x="914400" y="762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23" name="Line 395"/>
          <p:cNvSpPr>
            <a:spLocks noChangeShapeType="1"/>
          </p:cNvSpPr>
          <p:nvPr/>
        </p:nvSpPr>
        <p:spPr bwMode="auto">
          <a:xfrm>
            <a:off x="1600200" y="533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24" name="Line 396"/>
          <p:cNvSpPr>
            <a:spLocks noChangeShapeType="1"/>
          </p:cNvSpPr>
          <p:nvPr/>
        </p:nvSpPr>
        <p:spPr bwMode="auto">
          <a:xfrm>
            <a:off x="1524000" y="838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25" name="Line 397"/>
          <p:cNvSpPr>
            <a:spLocks noChangeShapeType="1"/>
          </p:cNvSpPr>
          <p:nvPr/>
        </p:nvSpPr>
        <p:spPr bwMode="auto">
          <a:xfrm>
            <a:off x="914400" y="762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26" name="Line 398"/>
          <p:cNvSpPr>
            <a:spLocks noChangeShapeType="1"/>
          </p:cNvSpPr>
          <p:nvPr/>
        </p:nvSpPr>
        <p:spPr bwMode="auto">
          <a:xfrm>
            <a:off x="1600200" y="533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27" name="Line 399"/>
          <p:cNvSpPr>
            <a:spLocks noChangeShapeType="1"/>
          </p:cNvSpPr>
          <p:nvPr/>
        </p:nvSpPr>
        <p:spPr bwMode="auto">
          <a:xfrm>
            <a:off x="1143000" y="685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28" name="Line 400"/>
          <p:cNvSpPr>
            <a:spLocks noChangeShapeType="1"/>
          </p:cNvSpPr>
          <p:nvPr/>
        </p:nvSpPr>
        <p:spPr bwMode="auto">
          <a:xfrm>
            <a:off x="1752600" y="685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29" name="Line 401"/>
          <p:cNvSpPr>
            <a:spLocks noChangeShapeType="1"/>
          </p:cNvSpPr>
          <p:nvPr/>
        </p:nvSpPr>
        <p:spPr bwMode="auto">
          <a:xfrm>
            <a:off x="838200" y="3733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30" name="Line 402"/>
          <p:cNvSpPr>
            <a:spLocks noChangeShapeType="1"/>
          </p:cNvSpPr>
          <p:nvPr/>
        </p:nvSpPr>
        <p:spPr bwMode="auto">
          <a:xfrm>
            <a:off x="1524000" y="3505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31" name="Line 403"/>
          <p:cNvSpPr>
            <a:spLocks noChangeShapeType="1"/>
          </p:cNvSpPr>
          <p:nvPr/>
        </p:nvSpPr>
        <p:spPr bwMode="auto">
          <a:xfrm>
            <a:off x="381000" y="3581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32" name="Line 404"/>
          <p:cNvSpPr>
            <a:spLocks noChangeShapeType="1"/>
          </p:cNvSpPr>
          <p:nvPr/>
        </p:nvSpPr>
        <p:spPr bwMode="auto">
          <a:xfrm>
            <a:off x="685800" y="3581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33" name="Line 405"/>
          <p:cNvSpPr>
            <a:spLocks noChangeShapeType="1"/>
          </p:cNvSpPr>
          <p:nvPr/>
        </p:nvSpPr>
        <p:spPr bwMode="auto">
          <a:xfrm>
            <a:off x="1295400" y="3581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34" name="Line 406"/>
          <p:cNvSpPr>
            <a:spLocks noChangeShapeType="1"/>
          </p:cNvSpPr>
          <p:nvPr/>
        </p:nvSpPr>
        <p:spPr bwMode="auto">
          <a:xfrm>
            <a:off x="2209800" y="3581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35" name="Line 407"/>
          <p:cNvSpPr>
            <a:spLocks noChangeShapeType="1"/>
          </p:cNvSpPr>
          <p:nvPr/>
        </p:nvSpPr>
        <p:spPr bwMode="auto">
          <a:xfrm>
            <a:off x="1905000" y="3581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36" name="Line 408"/>
          <p:cNvSpPr>
            <a:spLocks noChangeShapeType="1"/>
          </p:cNvSpPr>
          <p:nvPr/>
        </p:nvSpPr>
        <p:spPr bwMode="auto">
          <a:xfrm>
            <a:off x="2514600" y="3581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37" name="Line 409"/>
          <p:cNvSpPr>
            <a:spLocks noChangeShapeType="1"/>
          </p:cNvSpPr>
          <p:nvPr/>
        </p:nvSpPr>
        <p:spPr bwMode="auto">
          <a:xfrm>
            <a:off x="3429000" y="3581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38" name="Line 410"/>
          <p:cNvSpPr>
            <a:spLocks noChangeShapeType="1"/>
          </p:cNvSpPr>
          <p:nvPr/>
        </p:nvSpPr>
        <p:spPr bwMode="auto">
          <a:xfrm>
            <a:off x="3733800" y="3581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39" name="Line 411"/>
          <p:cNvSpPr>
            <a:spLocks noChangeShapeType="1"/>
          </p:cNvSpPr>
          <p:nvPr/>
        </p:nvSpPr>
        <p:spPr bwMode="auto">
          <a:xfrm>
            <a:off x="4038600" y="3581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40" name="Line 412"/>
          <p:cNvSpPr>
            <a:spLocks noChangeShapeType="1"/>
          </p:cNvSpPr>
          <p:nvPr/>
        </p:nvSpPr>
        <p:spPr bwMode="auto">
          <a:xfrm>
            <a:off x="4343400" y="3581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41" name="Line 413"/>
          <p:cNvSpPr>
            <a:spLocks noChangeShapeType="1"/>
          </p:cNvSpPr>
          <p:nvPr/>
        </p:nvSpPr>
        <p:spPr bwMode="auto">
          <a:xfrm>
            <a:off x="1600200" y="3581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42" name="Line 414"/>
          <p:cNvSpPr>
            <a:spLocks noChangeShapeType="1"/>
          </p:cNvSpPr>
          <p:nvPr/>
        </p:nvSpPr>
        <p:spPr bwMode="auto">
          <a:xfrm>
            <a:off x="990600" y="3581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43" name="Line 415"/>
          <p:cNvSpPr>
            <a:spLocks noChangeShapeType="1"/>
          </p:cNvSpPr>
          <p:nvPr/>
        </p:nvSpPr>
        <p:spPr bwMode="auto">
          <a:xfrm>
            <a:off x="3124200" y="3581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44" name="Line 416"/>
          <p:cNvSpPr>
            <a:spLocks noChangeShapeType="1"/>
          </p:cNvSpPr>
          <p:nvPr/>
        </p:nvSpPr>
        <p:spPr bwMode="auto">
          <a:xfrm>
            <a:off x="5562600" y="3581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45" name="Line 417"/>
          <p:cNvSpPr>
            <a:spLocks noChangeShapeType="1"/>
          </p:cNvSpPr>
          <p:nvPr/>
        </p:nvSpPr>
        <p:spPr bwMode="auto">
          <a:xfrm>
            <a:off x="4953000" y="3581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46" name="Line 418"/>
          <p:cNvSpPr>
            <a:spLocks noChangeShapeType="1"/>
          </p:cNvSpPr>
          <p:nvPr/>
        </p:nvSpPr>
        <p:spPr bwMode="auto">
          <a:xfrm>
            <a:off x="6172200" y="3581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47" name="Line 419"/>
          <p:cNvSpPr>
            <a:spLocks noChangeShapeType="1"/>
          </p:cNvSpPr>
          <p:nvPr/>
        </p:nvSpPr>
        <p:spPr bwMode="auto">
          <a:xfrm>
            <a:off x="6477000" y="3581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48" name="Line 420"/>
          <p:cNvSpPr>
            <a:spLocks noChangeShapeType="1"/>
          </p:cNvSpPr>
          <p:nvPr/>
        </p:nvSpPr>
        <p:spPr bwMode="auto">
          <a:xfrm>
            <a:off x="7086600" y="3581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49" name="Line 421"/>
          <p:cNvSpPr>
            <a:spLocks noChangeShapeType="1"/>
          </p:cNvSpPr>
          <p:nvPr/>
        </p:nvSpPr>
        <p:spPr bwMode="auto">
          <a:xfrm>
            <a:off x="7391400" y="3581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50" name="Line 422"/>
          <p:cNvSpPr>
            <a:spLocks noChangeShapeType="1"/>
          </p:cNvSpPr>
          <p:nvPr/>
        </p:nvSpPr>
        <p:spPr bwMode="auto">
          <a:xfrm>
            <a:off x="8610600" y="3581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51" name="Line 423"/>
          <p:cNvSpPr>
            <a:spLocks noChangeShapeType="1"/>
          </p:cNvSpPr>
          <p:nvPr/>
        </p:nvSpPr>
        <p:spPr bwMode="auto">
          <a:xfrm>
            <a:off x="7696200" y="3581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52" name="Line 424"/>
          <p:cNvSpPr>
            <a:spLocks noChangeShapeType="1"/>
          </p:cNvSpPr>
          <p:nvPr/>
        </p:nvSpPr>
        <p:spPr bwMode="auto">
          <a:xfrm>
            <a:off x="8001000" y="3581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53" name="Line 425"/>
          <p:cNvSpPr>
            <a:spLocks noChangeShapeType="1"/>
          </p:cNvSpPr>
          <p:nvPr/>
        </p:nvSpPr>
        <p:spPr bwMode="auto">
          <a:xfrm>
            <a:off x="8305800" y="3581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54" name="Line 426"/>
          <p:cNvSpPr>
            <a:spLocks noChangeShapeType="1"/>
          </p:cNvSpPr>
          <p:nvPr/>
        </p:nvSpPr>
        <p:spPr bwMode="auto">
          <a:xfrm>
            <a:off x="4648200" y="3581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55" name="Line 427"/>
          <p:cNvSpPr>
            <a:spLocks noChangeShapeType="1"/>
          </p:cNvSpPr>
          <p:nvPr/>
        </p:nvSpPr>
        <p:spPr bwMode="auto">
          <a:xfrm>
            <a:off x="5867400" y="3581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56" name="Line 428"/>
          <p:cNvSpPr>
            <a:spLocks noChangeShapeType="1"/>
          </p:cNvSpPr>
          <p:nvPr/>
        </p:nvSpPr>
        <p:spPr bwMode="auto">
          <a:xfrm>
            <a:off x="5257800" y="3581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57" name="Line 429"/>
          <p:cNvSpPr>
            <a:spLocks noChangeShapeType="1"/>
          </p:cNvSpPr>
          <p:nvPr/>
        </p:nvSpPr>
        <p:spPr bwMode="auto">
          <a:xfrm>
            <a:off x="6781800" y="3581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58" name="Line 430"/>
          <p:cNvSpPr>
            <a:spLocks noChangeShapeType="1"/>
          </p:cNvSpPr>
          <p:nvPr/>
        </p:nvSpPr>
        <p:spPr bwMode="auto">
          <a:xfrm>
            <a:off x="990600" y="3886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59" name="Line 431"/>
          <p:cNvSpPr>
            <a:spLocks noChangeShapeType="1"/>
          </p:cNvSpPr>
          <p:nvPr/>
        </p:nvSpPr>
        <p:spPr bwMode="auto">
          <a:xfrm>
            <a:off x="1676400" y="3657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60" name="Line 432"/>
          <p:cNvSpPr>
            <a:spLocks noChangeShapeType="1"/>
          </p:cNvSpPr>
          <p:nvPr/>
        </p:nvSpPr>
        <p:spPr bwMode="auto">
          <a:xfrm>
            <a:off x="4267200" y="1371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61" name="Line 433"/>
          <p:cNvSpPr>
            <a:spLocks noChangeShapeType="1"/>
          </p:cNvSpPr>
          <p:nvPr/>
        </p:nvSpPr>
        <p:spPr bwMode="auto">
          <a:xfrm>
            <a:off x="2819400" y="3581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62" name="Line 434"/>
          <p:cNvSpPr>
            <a:spLocks noChangeShapeType="1"/>
          </p:cNvSpPr>
          <p:nvPr/>
        </p:nvSpPr>
        <p:spPr bwMode="auto">
          <a:xfrm flipH="1" flipV="1">
            <a:off x="3276600" y="4800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63" name="Line 435"/>
          <p:cNvSpPr>
            <a:spLocks noChangeShapeType="1"/>
          </p:cNvSpPr>
          <p:nvPr/>
        </p:nvSpPr>
        <p:spPr bwMode="auto">
          <a:xfrm>
            <a:off x="3124200" y="3962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64" name="Line 436"/>
          <p:cNvSpPr>
            <a:spLocks noChangeShapeType="1"/>
          </p:cNvSpPr>
          <p:nvPr/>
        </p:nvSpPr>
        <p:spPr bwMode="auto">
          <a:xfrm>
            <a:off x="3429000" y="4800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65" name="Line 437"/>
          <p:cNvSpPr>
            <a:spLocks noChangeShapeType="1"/>
          </p:cNvSpPr>
          <p:nvPr/>
        </p:nvSpPr>
        <p:spPr bwMode="auto">
          <a:xfrm>
            <a:off x="3429000" y="4419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66" name="Line 438"/>
          <p:cNvSpPr>
            <a:spLocks noChangeShapeType="1"/>
          </p:cNvSpPr>
          <p:nvPr/>
        </p:nvSpPr>
        <p:spPr bwMode="auto">
          <a:xfrm flipH="1" flipV="1">
            <a:off x="4419600" y="4343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67" name="Line 439"/>
          <p:cNvSpPr>
            <a:spLocks noChangeShapeType="1"/>
          </p:cNvSpPr>
          <p:nvPr/>
        </p:nvSpPr>
        <p:spPr bwMode="auto">
          <a:xfrm flipH="1" flipV="1">
            <a:off x="5105400" y="4343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68" name="Line 440"/>
          <p:cNvSpPr>
            <a:spLocks noChangeShapeType="1"/>
          </p:cNvSpPr>
          <p:nvPr/>
        </p:nvSpPr>
        <p:spPr bwMode="auto">
          <a:xfrm flipH="1" flipV="1">
            <a:off x="4419600" y="3962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69" name="Line 441"/>
          <p:cNvSpPr>
            <a:spLocks noChangeShapeType="1"/>
          </p:cNvSpPr>
          <p:nvPr/>
        </p:nvSpPr>
        <p:spPr bwMode="auto">
          <a:xfrm flipH="1" flipV="1">
            <a:off x="4419600" y="4724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70" name="Line 442"/>
          <p:cNvSpPr>
            <a:spLocks noChangeShapeType="1"/>
          </p:cNvSpPr>
          <p:nvPr/>
        </p:nvSpPr>
        <p:spPr bwMode="auto">
          <a:xfrm flipH="1" flipV="1">
            <a:off x="5105400" y="4724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71" name="Line 443"/>
          <p:cNvSpPr>
            <a:spLocks noChangeShapeType="1"/>
          </p:cNvSpPr>
          <p:nvPr/>
        </p:nvSpPr>
        <p:spPr bwMode="auto">
          <a:xfrm flipH="1" flipV="1">
            <a:off x="5105400" y="3962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72" name="Line 444"/>
          <p:cNvSpPr>
            <a:spLocks noChangeShapeType="1"/>
          </p:cNvSpPr>
          <p:nvPr/>
        </p:nvSpPr>
        <p:spPr bwMode="auto">
          <a:xfrm flipH="1" flipV="1">
            <a:off x="5638800" y="3962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73" name="Line 445"/>
          <p:cNvSpPr>
            <a:spLocks noChangeShapeType="1"/>
          </p:cNvSpPr>
          <p:nvPr/>
        </p:nvSpPr>
        <p:spPr bwMode="auto">
          <a:xfrm flipH="1" flipV="1">
            <a:off x="5638800" y="4419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74" name="Line 446"/>
          <p:cNvSpPr>
            <a:spLocks noChangeShapeType="1"/>
          </p:cNvSpPr>
          <p:nvPr/>
        </p:nvSpPr>
        <p:spPr bwMode="auto">
          <a:xfrm flipH="1" flipV="1">
            <a:off x="6248400" y="3962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75" name="Line 447"/>
          <p:cNvSpPr>
            <a:spLocks noChangeShapeType="1"/>
          </p:cNvSpPr>
          <p:nvPr/>
        </p:nvSpPr>
        <p:spPr bwMode="auto">
          <a:xfrm flipH="1" flipV="1">
            <a:off x="6248400" y="4419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76" name="Line 448"/>
          <p:cNvSpPr>
            <a:spLocks noChangeShapeType="1"/>
          </p:cNvSpPr>
          <p:nvPr/>
        </p:nvSpPr>
        <p:spPr bwMode="auto">
          <a:xfrm flipH="1" flipV="1">
            <a:off x="6248400" y="4800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77" name="Line 449"/>
          <p:cNvSpPr>
            <a:spLocks noChangeShapeType="1"/>
          </p:cNvSpPr>
          <p:nvPr/>
        </p:nvSpPr>
        <p:spPr bwMode="auto">
          <a:xfrm>
            <a:off x="4038600" y="3962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78" name="Line 450"/>
          <p:cNvSpPr>
            <a:spLocks noChangeShapeType="1"/>
          </p:cNvSpPr>
          <p:nvPr/>
        </p:nvSpPr>
        <p:spPr bwMode="auto">
          <a:xfrm>
            <a:off x="6477000" y="3962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79" name="Line 451"/>
          <p:cNvSpPr>
            <a:spLocks noChangeShapeType="1"/>
          </p:cNvSpPr>
          <p:nvPr/>
        </p:nvSpPr>
        <p:spPr bwMode="auto">
          <a:xfrm>
            <a:off x="6477000" y="4800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80" name="Line 452"/>
          <p:cNvSpPr>
            <a:spLocks noChangeShapeType="1"/>
          </p:cNvSpPr>
          <p:nvPr/>
        </p:nvSpPr>
        <p:spPr bwMode="auto">
          <a:xfrm>
            <a:off x="3810000" y="182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81" name="Line 453"/>
          <p:cNvSpPr>
            <a:spLocks noChangeShapeType="1"/>
          </p:cNvSpPr>
          <p:nvPr/>
        </p:nvSpPr>
        <p:spPr bwMode="auto">
          <a:xfrm flipH="1">
            <a:off x="7924800" y="1828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82" name="Line 454"/>
          <p:cNvSpPr>
            <a:spLocks noChangeShapeType="1"/>
          </p:cNvSpPr>
          <p:nvPr/>
        </p:nvSpPr>
        <p:spPr bwMode="auto">
          <a:xfrm flipH="1" flipV="1">
            <a:off x="6248400" y="1752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83" name="Line 455"/>
          <p:cNvSpPr>
            <a:spLocks noChangeShapeType="1"/>
          </p:cNvSpPr>
          <p:nvPr/>
        </p:nvSpPr>
        <p:spPr bwMode="auto">
          <a:xfrm>
            <a:off x="7010400" y="1828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8984" name="Text Box 456"/>
          <p:cNvSpPr txBox="1">
            <a:spLocks noChangeArrowheads="1"/>
          </p:cNvSpPr>
          <p:nvPr/>
        </p:nvSpPr>
        <p:spPr bwMode="auto">
          <a:xfrm>
            <a:off x="2743200" y="6491288"/>
            <a:ext cx="4883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Prof. Nambu’s reply to my congraturations</a:t>
            </a:r>
            <a:r>
              <a:rPr lang="en-US" altLang="ja-JP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4074414" y="3244334"/>
            <a:ext cx="9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= </a:t>
            </a:r>
            <a:r>
              <a:rPr lang="en-US" altLang="ja-JP" dirty="0" err="1" smtClean="0"/>
              <a:t>HLS’s</a:t>
            </a:r>
            <a:r>
              <a:rPr lang="en-US" altLang="ja-JP" dirty="0" smtClean="0"/>
              <a:t> 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990600" y="381000"/>
            <a:ext cx="25908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9811" name="Picture 3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038600" y="457200"/>
            <a:ext cx="2667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9812" name="Picture 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609600" y="1752600"/>
            <a:ext cx="2667000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9813" name="Picture 5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609600" y="3505200"/>
            <a:ext cx="42672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9814" name="Picture 6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609600" y="5029200"/>
            <a:ext cx="5969000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4267200" y="2819400"/>
            <a:ext cx="6264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400" b="1">
                <a:solidFill>
                  <a:srgbClr val="FF0000"/>
                </a:solidFill>
                <a:latin typeface="Times New Roman" charset="0"/>
              </a:rPr>
              <a:t>arbitrariness=gauge symmetry</a:t>
            </a:r>
          </a:p>
        </p:txBody>
      </p:sp>
      <p:sp>
        <p:nvSpPr>
          <p:cNvPr id="119816" name="AutoShape 8"/>
          <p:cNvSpPr>
            <a:spLocks noChangeArrowheads="1"/>
          </p:cNvSpPr>
          <p:nvPr/>
        </p:nvSpPr>
        <p:spPr bwMode="auto">
          <a:xfrm rot="-25734100">
            <a:off x="3267869" y="1532731"/>
            <a:ext cx="142875" cy="2106613"/>
          </a:xfrm>
          <a:prstGeom prst="upArrow">
            <a:avLst>
              <a:gd name="adj1" fmla="val 50000"/>
              <a:gd name="adj2" fmla="val 36861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19817" name="Picture 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419600" y="1905000"/>
            <a:ext cx="407352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9818" name="Oval 10"/>
          <p:cNvSpPr>
            <a:spLocks noChangeArrowheads="1"/>
          </p:cNvSpPr>
          <p:nvPr/>
        </p:nvSpPr>
        <p:spPr bwMode="auto">
          <a:xfrm>
            <a:off x="1828800" y="24384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V</a:t>
            </a:r>
          </a:p>
        </p:txBody>
      </p:sp>
      <p:sp>
        <p:nvSpPr>
          <p:cNvPr id="119819" name="Text Box 11"/>
          <p:cNvSpPr txBox="1">
            <a:spLocks noChangeArrowheads="1"/>
          </p:cNvSpPr>
          <p:nvPr/>
        </p:nvSpPr>
        <p:spPr bwMode="auto">
          <a:xfrm>
            <a:off x="838200" y="2514600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L</a:t>
            </a:r>
          </a:p>
        </p:txBody>
      </p:sp>
      <p:sp>
        <p:nvSpPr>
          <p:cNvPr id="119820" name="Text Box 12"/>
          <p:cNvSpPr txBox="1">
            <a:spLocks noChangeArrowheads="1"/>
          </p:cNvSpPr>
          <p:nvPr/>
        </p:nvSpPr>
        <p:spPr bwMode="auto">
          <a:xfrm>
            <a:off x="2971800" y="251460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R</a:t>
            </a:r>
          </a:p>
        </p:txBody>
      </p:sp>
      <p:sp>
        <p:nvSpPr>
          <p:cNvPr id="119821" name="Oval 13"/>
          <p:cNvSpPr>
            <a:spLocks noChangeArrowheads="1"/>
          </p:cNvSpPr>
          <p:nvPr/>
        </p:nvSpPr>
        <p:spPr bwMode="auto">
          <a:xfrm>
            <a:off x="2057400" y="42672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L</a:t>
            </a:r>
          </a:p>
        </p:txBody>
      </p:sp>
      <p:sp>
        <p:nvSpPr>
          <p:cNvPr id="119822" name="Oval 14"/>
          <p:cNvSpPr>
            <a:spLocks noChangeArrowheads="1"/>
          </p:cNvSpPr>
          <p:nvPr/>
        </p:nvSpPr>
        <p:spPr bwMode="auto">
          <a:xfrm>
            <a:off x="3200400" y="42672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R</a:t>
            </a:r>
          </a:p>
        </p:txBody>
      </p:sp>
      <p:sp>
        <p:nvSpPr>
          <p:cNvPr id="119823" name="Line 15"/>
          <p:cNvSpPr>
            <a:spLocks noChangeShapeType="1"/>
          </p:cNvSpPr>
          <p:nvPr/>
        </p:nvSpPr>
        <p:spPr bwMode="auto">
          <a:xfrm flipV="1">
            <a:off x="2590800" y="44958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9824" name="Text Box 16"/>
          <p:cNvSpPr txBox="1">
            <a:spLocks noChangeArrowheads="1"/>
          </p:cNvSpPr>
          <p:nvPr/>
        </p:nvSpPr>
        <p:spPr bwMode="auto">
          <a:xfrm>
            <a:off x="1066800" y="4343400"/>
            <a:ext cx="40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L</a:t>
            </a:r>
          </a:p>
        </p:txBody>
      </p:sp>
      <p:sp>
        <p:nvSpPr>
          <p:cNvPr id="119825" name="Text Box 17"/>
          <p:cNvSpPr txBox="1">
            <a:spLocks noChangeArrowheads="1"/>
          </p:cNvSpPr>
          <p:nvPr/>
        </p:nvSpPr>
        <p:spPr bwMode="auto">
          <a:xfrm>
            <a:off x="4343400" y="43434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R</a:t>
            </a:r>
          </a:p>
        </p:txBody>
      </p:sp>
      <p:sp>
        <p:nvSpPr>
          <p:cNvPr id="119826" name="Oval 18"/>
          <p:cNvSpPr>
            <a:spLocks noChangeArrowheads="1"/>
          </p:cNvSpPr>
          <p:nvPr/>
        </p:nvSpPr>
        <p:spPr bwMode="auto">
          <a:xfrm>
            <a:off x="2362200" y="58674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L</a:t>
            </a:r>
          </a:p>
        </p:txBody>
      </p:sp>
      <p:sp>
        <p:nvSpPr>
          <p:cNvPr id="119827" name="Oval 19"/>
          <p:cNvSpPr>
            <a:spLocks noChangeArrowheads="1"/>
          </p:cNvSpPr>
          <p:nvPr/>
        </p:nvSpPr>
        <p:spPr bwMode="auto">
          <a:xfrm>
            <a:off x="4800600" y="58674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R</a:t>
            </a:r>
          </a:p>
        </p:txBody>
      </p:sp>
      <p:sp>
        <p:nvSpPr>
          <p:cNvPr id="119828" name="Text Box 20"/>
          <p:cNvSpPr txBox="1">
            <a:spLocks noChangeArrowheads="1"/>
          </p:cNvSpPr>
          <p:nvPr/>
        </p:nvSpPr>
        <p:spPr bwMode="auto">
          <a:xfrm>
            <a:off x="1219200" y="5943600"/>
            <a:ext cx="40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L</a:t>
            </a:r>
          </a:p>
        </p:txBody>
      </p:sp>
      <p:sp>
        <p:nvSpPr>
          <p:cNvPr id="119829" name="Text Box 21"/>
          <p:cNvSpPr txBox="1">
            <a:spLocks noChangeArrowheads="1"/>
          </p:cNvSpPr>
          <p:nvPr/>
        </p:nvSpPr>
        <p:spPr bwMode="auto">
          <a:xfrm>
            <a:off x="6172200" y="59436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R</a:t>
            </a:r>
          </a:p>
        </p:txBody>
      </p:sp>
      <p:sp>
        <p:nvSpPr>
          <p:cNvPr id="119830" name="Oval 22"/>
          <p:cNvSpPr>
            <a:spLocks noChangeArrowheads="1"/>
          </p:cNvSpPr>
          <p:nvPr/>
        </p:nvSpPr>
        <p:spPr bwMode="auto">
          <a:xfrm>
            <a:off x="3581400" y="58674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V</a:t>
            </a:r>
          </a:p>
        </p:txBody>
      </p:sp>
      <p:sp>
        <p:nvSpPr>
          <p:cNvPr id="119831" name="Text Box 23"/>
          <p:cNvSpPr txBox="1">
            <a:spLocks noChangeArrowheads="1"/>
          </p:cNvSpPr>
          <p:nvPr/>
        </p:nvSpPr>
        <p:spPr bwMode="auto">
          <a:xfrm>
            <a:off x="990600" y="1295400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L</a:t>
            </a:r>
          </a:p>
        </p:txBody>
      </p:sp>
      <p:sp>
        <p:nvSpPr>
          <p:cNvPr id="119832" name="Text Box 24"/>
          <p:cNvSpPr txBox="1">
            <a:spLocks noChangeArrowheads="1"/>
          </p:cNvSpPr>
          <p:nvPr/>
        </p:nvSpPr>
        <p:spPr bwMode="auto">
          <a:xfrm>
            <a:off x="2362200" y="129540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R</a:t>
            </a:r>
          </a:p>
        </p:txBody>
      </p:sp>
      <p:sp>
        <p:nvSpPr>
          <p:cNvPr id="119833" name="AutoShape 25"/>
          <p:cNvSpPr>
            <a:spLocks noChangeArrowheads="1"/>
          </p:cNvSpPr>
          <p:nvPr/>
        </p:nvSpPr>
        <p:spPr bwMode="auto">
          <a:xfrm>
            <a:off x="6781800" y="2362200"/>
            <a:ext cx="76200" cy="533400"/>
          </a:xfrm>
          <a:prstGeom prst="upArrow">
            <a:avLst>
              <a:gd name="adj1" fmla="val 50000"/>
              <a:gd name="adj2" fmla="val 1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9834" name="Line 26"/>
          <p:cNvSpPr>
            <a:spLocks noChangeShapeType="1"/>
          </p:cNvSpPr>
          <p:nvPr/>
        </p:nvSpPr>
        <p:spPr bwMode="auto">
          <a:xfrm>
            <a:off x="1600200" y="14478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9835" name="Line 27"/>
          <p:cNvSpPr>
            <a:spLocks noChangeShapeType="1"/>
          </p:cNvSpPr>
          <p:nvPr/>
        </p:nvSpPr>
        <p:spPr bwMode="auto">
          <a:xfrm flipV="1">
            <a:off x="1447800" y="44958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9836" name="Line 28"/>
          <p:cNvSpPr>
            <a:spLocks noChangeShapeType="1"/>
          </p:cNvSpPr>
          <p:nvPr/>
        </p:nvSpPr>
        <p:spPr bwMode="auto">
          <a:xfrm flipV="1">
            <a:off x="3733800" y="44958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9837" name="Line 29"/>
          <p:cNvSpPr>
            <a:spLocks noChangeShapeType="1"/>
          </p:cNvSpPr>
          <p:nvPr/>
        </p:nvSpPr>
        <p:spPr bwMode="auto">
          <a:xfrm flipV="1">
            <a:off x="1219200" y="26670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9838" name="Line 30"/>
          <p:cNvSpPr>
            <a:spLocks noChangeShapeType="1"/>
          </p:cNvSpPr>
          <p:nvPr/>
        </p:nvSpPr>
        <p:spPr bwMode="auto">
          <a:xfrm flipV="1">
            <a:off x="2362200" y="26670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9839" name="Line 31"/>
          <p:cNvSpPr>
            <a:spLocks noChangeShapeType="1"/>
          </p:cNvSpPr>
          <p:nvPr/>
        </p:nvSpPr>
        <p:spPr bwMode="auto">
          <a:xfrm flipV="1">
            <a:off x="5334000" y="60960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9840" name="Line 32"/>
          <p:cNvSpPr>
            <a:spLocks noChangeShapeType="1"/>
          </p:cNvSpPr>
          <p:nvPr/>
        </p:nvSpPr>
        <p:spPr bwMode="auto">
          <a:xfrm flipV="1">
            <a:off x="1752600" y="60960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9841" name="Line 33"/>
          <p:cNvSpPr>
            <a:spLocks noChangeShapeType="1"/>
          </p:cNvSpPr>
          <p:nvPr/>
        </p:nvSpPr>
        <p:spPr bwMode="auto">
          <a:xfrm flipV="1">
            <a:off x="2971800" y="60960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9842" name="Line 34"/>
          <p:cNvSpPr>
            <a:spLocks noChangeShapeType="1"/>
          </p:cNvSpPr>
          <p:nvPr/>
        </p:nvSpPr>
        <p:spPr bwMode="auto">
          <a:xfrm flipV="1">
            <a:off x="4191000" y="60960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38846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 b="1">
                <a:solidFill>
                  <a:schemeClr val="accent2"/>
                </a:solidFill>
              </a:rPr>
              <a:t>Moose</a:t>
            </a:r>
            <a:r>
              <a:rPr lang="en-US" altLang="ja-JP" sz="2800" b="1"/>
              <a:t>   </a:t>
            </a:r>
            <a:r>
              <a:rPr lang="en-US" altLang="ja-JP" sz="2800" b="1">
                <a:solidFill>
                  <a:srgbClr val="229A36"/>
                </a:solidFill>
              </a:rPr>
              <a:t>(Georgi 1986)</a:t>
            </a:r>
          </a:p>
          <a:p>
            <a:r>
              <a:rPr lang="ja-JP" altLang="en-US" sz="2800" b="1"/>
              <a:t>　　</a:t>
            </a:r>
          </a:p>
        </p:txBody>
      </p:sp>
      <p:sp>
        <p:nvSpPr>
          <p:cNvPr id="153603" name="Oval 3"/>
          <p:cNvSpPr>
            <a:spLocks noChangeArrowheads="1"/>
          </p:cNvSpPr>
          <p:nvPr/>
        </p:nvSpPr>
        <p:spPr bwMode="auto">
          <a:xfrm>
            <a:off x="1371600" y="13716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V</a:t>
            </a:r>
          </a:p>
        </p:txBody>
      </p:sp>
      <p:sp>
        <p:nvSpPr>
          <p:cNvPr id="153604" name="Line 4"/>
          <p:cNvSpPr>
            <a:spLocks noChangeShapeType="1"/>
          </p:cNvSpPr>
          <p:nvPr/>
        </p:nvSpPr>
        <p:spPr bwMode="auto">
          <a:xfrm>
            <a:off x="1143000" y="1676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3605" name="Line 5"/>
          <p:cNvSpPr>
            <a:spLocks noChangeShapeType="1"/>
          </p:cNvSpPr>
          <p:nvPr/>
        </p:nvSpPr>
        <p:spPr bwMode="auto">
          <a:xfrm>
            <a:off x="1905000" y="16764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3606" name="Text Box 6"/>
          <p:cNvSpPr txBox="1">
            <a:spLocks noChangeArrowheads="1"/>
          </p:cNvSpPr>
          <p:nvPr/>
        </p:nvSpPr>
        <p:spPr bwMode="auto">
          <a:xfrm>
            <a:off x="838200" y="1447800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L</a:t>
            </a:r>
          </a:p>
        </p:txBody>
      </p:sp>
      <p:sp>
        <p:nvSpPr>
          <p:cNvPr id="153607" name="Text Box 7"/>
          <p:cNvSpPr txBox="1">
            <a:spLocks noChangeArrowheads="1"/>
          </p:cNvSpPr>
          <p:nvPr/>
        </p:nvSpPr>
        <p:spPr bwMode="auto">
          <a:xfrm>
            <a:off x="2193925" y="148431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R</a:t>
            </a:r>
          </a:p>
        </p:txBody>
      </p:sp>
      <p:sp>
        <p:nvSpPr>
          <p:cNvPr id="153608" name="Oval 8"/>
          <p:cNvSpPr>
            <a:spLocks noChangeArrowheads="1"/>
          </p:cNvSpPr>
          <p:nvPr/>
        </p:nvSpPr>
        <p:spPr bwMode="auto">
          <a:xfrm>
            <a:off x="1371600" y="20574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L</a:t>
            </a:r>
          </a:p>
        </p:txBody>
      </p:sp>
      <p:sp>
        <p:nvSpPr>
          <p:cNvPr id="153609" name="Oval 9"/>
          <p:cNvSpPr>
            <a:spLocks noChangeArrowheads="1"/>
          </p:cNvSpPr>
          <p:nvPr/>
        </p:nvSpPr>
        <p:spPr bwMode="auto">
          <a:xfrm>
            <a:off x="2133600" y="20574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R</a:t>
            </a:r>
          </a:p>
        </p:txBody>
      </p:sp>
      <p:sp>
        <p:nvSpPr>
          <p:cNvPr id="153610" name="Line 10"/>
          <p:cNvSpPr>
            <a:spLocks noChangeShapeType="1"/>
          </p:cNvSpPr>
          <p:nvPr/>
        </p:nvSpPr>
        <p:spPr bwMode="auto">
          <a:xfrm flipV="1">
            <a:off x="1905000" y="22860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3611" name="Text Box 11"/>
          <p:cNvSpPr txBox="1">
            <a:spLocks noChangeArrowheads="1"/>
          </p:cNvSpPr>
          <p:nvPr/>
        </p:nvSpPr>
        <p:spPr bwMode="auto">
          <a:xfrm>
            <a:off x="838200" y="2133600"/>
            <a:ext cx="40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L</a:t>
            </a:r>
          </a:p>
        </p:txBody>
      </p:sp>
      <p:sp>
        <p:nvSpPr>
          <p:cNvPr id="153612" name="Line 12"/>
          <p:cNvSpPr>
            <a:spLocks noChangeShapeType="1"/>
          </p:cNvSpPr>
          <p:nvPr/>
        </p:nvSpPr>
        <p:spPr bwMode="auto">
          <a:xfrm flipV="1">
            <a:off x="2667000" y="22860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3613" name="Text Box 13"/>
          <p:cNvSpPr txBox="1">
            <a:spLocks noChangeArrowheads="1"/>
          </p:cNvSpPr>
          <p:nvPr/>
        </p:nvSpPr>
        <p:spPr bwMode="auto">
          <a:xfrm>
            <a:off x="2895600" y="21336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R</a:t>
            </a:r>
          </a:p>
        </p:txBody>
      </p:sp>
      <p:sp>
        <p:nvSpPr>
          <p:cNvPr id="153614" name="Rectangle 14"/>
          <p:cNvSpPr>
            <a:spLocks noChangeArrowheads="1"/>
          </p:cNvSpPr>
          <p:nvPr/>
        </p:nvSpPr>
        <p:spPr bwMode="auto">
          <a:xfrm>
            <a:off x="3657600" y="1524000"/>
            <a:ext cx="1643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G</a:t>
            </a:r>
            <a:r>
              <a:rPr lang="en-US" altLang="ja-JP" b="1" baseline="-25000"/>
              <a:t>global</a:t>
            </a:r>
            <a:r>
              <a:rPr lang="en-US" altLang="ja-JP" b="1"/>
              <a:t> x </a:t>
            </a:r>
            <a:r>
              <a:rPr lang="en-US" altLang="ja-JP" b="1">
                <a:solidFill>
                  <a:srgbClr val="0066FF"/>
                </a:solidFill>
              </a:rPr>
              <a:t> H</a:t>
            </a:r>
            <a:r>
              <a:rPr lang="en-US" altLang="ja-JP" b="1" baseline="-25000">
                <a:solidFill>
                  <a:srgbClr val="0066FF"/>
                </a:solidFill>
              </a:rPr>
              <a:t>local</a:t>
            </a:r>
          </a:p>
        </p:txBody>
      </p:sp>
      <p:sp>
        <p:nvSpPr>
          <p:cNvPr id="153615" name="Rectangle 15"/>
          <p:cNvSpPr>
            <a:spLocks noChangeArrowheads="1"/>
          </p:cNvSpPr>
          <p:nvPr/>
        </p:nvSpPr>
        <p:spPr bwMode="auto">
          <a:xfrm>
            <a:off x="3657600" y="21336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G</a:t>
            </a:r>
            <a:r>
              <a:rPr lang="en-US" altLang="ja-JP" b="1" baseline="-25000"/>
              <a:t>global</a:t>
            </a:r>
            <a:r>
              <a:rPr lang="en-US" altLang="ja-JP" b="1"/>
              <a:t> x  </a:t>
            </a:r>
            <a:r>
              <a:rPr lang="en-US" altLang="ja-JP" b="1">
                <a:solidFill>
                  <a:srgbClr val="0066FF"/>
                </a:solidFill>
              </a:rPr>
              <a:t>G</a:t>
            </a:r>
            <a:r>
              <a:rPr lang="en-US" altLang="ja-JP" b="1" baseline="-25000">
                <a:solidFill>
                  <a:srgbClr val="0066FF"/>
                </a:solidFill>
              </a:rPr>
              <a:t>local</a:t>
            </a:r>
          </a:p>
        </p:txBody>
      </p:sp>
      <p:sp>
        <p:nvSpPr>
          <p:cNvPr id="153616" name="Line 16"/>
          <p:cNvSpPr>
            <a:spLocks noChangeShapeType="1"/>
          </p:cNvSpPr>
          <p:nvPr/>
        </p:nvSpPr>
        <p:spPr bwMode="auto">
          <a:xfrm>
            <a:off x="1143000" y="22860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3617" name="Text Box 17"/>
          <p:cNvSpPr txBox="1">
            <a:spLocks noChangeArrowheads="1"/>
          </p:cNvSpPr>
          <p:nvPr/>
        </p:nvSpPr>
        <p:spPr bwMode="auto">
          <a:xfrm>
            <a:off x="5791200" y="1600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kumimoji="0" lang="ja-JP" altLang="en-US"/>
          </a:p>
        </p:txBody>
      </p:sp>
      <p:sp>
        <p:nvSpPr>
          <p:cNvPr id="153618" name="Text Box 18"/>
          <p:cNvSpPr txBox="1">
            <a:spLocks noChangeArrowheads="1"/>
          </p:cNvSpPr>
          <p:nvPr/>
        </p:nvSpPr>
        <p:spPr bwMode="auto">
          <a:xfrm>
            <a:off x="6080125" y="1560513"/>
            <a:ext cx="1670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/>
              <a:t>“</a:t>
            </a:r>
            <a:r>
              <a:rPr kumimoji="0" lang="en-US" altLang="ja-JP" b="1"/>
              <a:t>3-site model</a:t>
            </a:r>
            <a:r>
              <a:rPr kumimoji="0" lang="en-US" altLang="ja-JP"/>
              <a:t>”</a:t>
            </a:r>
          </a:p>
        </p:txBody>
      </p:sp>
      <p:sp>
        <p:nvSpPr>
          <p:cNvPr id="153619" name="Text Box 19"/>
          <p:cNvSpPr txBox="1">
            <a:spLocks noChangeArrowheads="1"/>
          </p:cNvSpPr>
          <p:nvPr/>
        </p:nvSpPr>
        <p:spPr bwMode="auto">
          <a:xfrm>
            <a:off x="6172200" y="2133600"/>
            <a:ext cx="167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/>
              <a:t>“</a:t>
            </a:r>
            <a:r>
              <a:rPr kumimoji="0" lang="en-US" altLang="ja-JP" b="1"/>
              <a:t>5-site model</a:t>
            </a:r>
            <a:r>
              <a:rPr kumimoji="0" lang="en-US" altLang="ja-JP"/>
              <a:t>”</a:t>
            </a:r>
          </a:p>
        </p:txBody>
      </p:sp>
      <p:sp>
        <p:nvSpPr>
          <p:cNvPr id="153620" name="Rectangle 20"/>
          <p:cNvSpPr>
            <a:spLocks noChangeArrowheads="1"/>
          </p:cNvSpPr>
          <p:nvPr/>
        </p:nvSpPr>
        <p:spPr bwMode="auto">
          <a:xfrm>
            <a:off x="1447800" y="3886200"/>
            <a:ext cx="53451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ja-JP" sz="3200" b="1"/>
              <a:t>Deconstructed/Latticized</a:t>
            </a:r>
            <a:r>
              <a:rPr lang="ja-JP" altLang="en-US" sz="3200" b="1"/>
              <a:t>　</a:t>
            </a:r>
            <a:endParaRPr lang="en-US" altLang="ja-JP" sz="3200" b="1"/>
          </a:p>
          <a:p>
            <a:pPr eaLnBrk="0" hangingPunct="0"/>
            <a:r>
              <a:rPr lang="en-US" altLang="ja-JP" sz="3200" b="1"/>
              <a:t>5-dimensional Gauge Field</a:t>
            </a:r>
          </a:p>
        </p:txBody>
      </p:sp>
      <p:sp>
        <p:nvSpPr>
          <p:cNvPr id="153621" name="Text Box 21"/>
          <p:cNvSpPr txBox="1">
            <a:spLocks noChangeArrowheads="1"/>
          </p:cNvSpPr>
          <p:nvPr/>
        </p:nvSpPr>
        <p:spPr bwMode="auto">
          <a:xfrm>
            <a:off x="1812925" y="2582863"/>
            <a:ext cx="387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ja-JP" altLang="en-US" sz="3200"/>
              <a:t>・</a:t>
            </a:r>
          </a:p>
        </p:txBody>
      </p:sp>
      <p:sp>
        <p:nvSpPr>
          <p:cNvPr id="153622" name="Text Box 22"/>
          <p:cNvSpPr txBox="1">
            <a:spLocks noChangeArrowheads="1"/>
          </p:cNvSpPr>
          <p:nvPr/>
        </p:nvSpPr>
        <p:spPr bwMode="auto">
          <a:xfrm>
            <a:off x="1828800" y="2895600"/>
            <a:ext cx="387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ja-JP" altLang="en-US" sz="3200"/>
              <a:t>・</a:t>
            </a:r>
          </a:p>
        </p:txBody>
      </p:sp>
      <p:sp>
        <p:nvSpPr>
          <p:cNvPr id="153623" name="Text Box 23"/>
          <p:cNvSpPr txBox="1">
            <a:spLocks noChangeArrowheads="1"/>
          </p:cNvSpPr>
          <p:nvPr/>
        </p:nvSpPr>
        <p:spPr bwMode="auto">
          <a:xfrm>
            <a:off x="1828800" y="3429000"/>
            <a:ext cx="387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ja-JP" altLang="en-US" sz="3200"/>
              <a:t>・</a:t>
            </a:r>
          </a:p>
        </p:txBody>
      </p:sp>
      <p:sp>
        <p:nvSpPr>
          <p:cNvPr id="153624" name="Text Box 24"/>
          <p:cNvSpPr txBox="1">
            <a:spLocks noChangeArrowheads="1"/>
          </p:cNvSpPr>
          <p:nvPr/>
        </p:nvSpPr>
        <p:spPr bwMode="auto">
          <a:xfrm>
            <a:off x="1600200" y="5791200"/>
            <a:ext cx="51292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sz="2800" b="1"/>
              <a:t>AdS/QCD,  Holographic QCD</a:t>
            </a:r>
          </a:p>
          <a:p>
            <a:pPr eaLnBrk="0" hangingPunct="0"/>
            <a:r>
              <a:rPr kumimoji="0" lang="en-US" altLang="ja-JP" sz="2800" b="1"/>
              <a:t>Higgsless Model, Little Higgs</a:t>
            </a:r>
          </a:p>
        </p:txBody>
      </p:sp>
      <p:sp>
        <p:nvSpPr>
          <p:cNvPr id="153625" name="AutoShape 25"/>
          <p:cNvSpPr>
            <a:spLocks noChangeArrowheads="1"/>
          </p:cNvSpPr>
          <p:nvPr/>
        </p:nvSpPr>
        <p:spPr bwMode="auto">
          <a:xfrm>
            <a:off x="3810000" y="4953000"/>
            <a:ext cx="485775" cy="747713"/>
          </a:xfrm>
          <a:prstGeom prst="upArrow">
            <a:avLst>
              <a:gd name="adj1" fmla="val 50000"/>
              <a:gd name="adj2" fmla="val 3848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3626" name="Text Box 26"/>
          <p:cNvSpPr txBox="1">
            <a:spLocks noChangeArrowheads="1"/>
          </p:cNvSpPr>
          <p:nvPr/>
        </p:nvSpPr>
        <p:spPr bwMode="auto">
          <a:xfrm>
            <a:off x="8077200" y="4114800"/>
            <a:ext cx="895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sz="2800" b="1">
                <a:solidFill>
                  <a:srgbClr val="FF0000"/>
                </a:solidFill>
              </a:rPr>
              <a:t>HLS</a:t>
            </a:r>
          </a:p>
        </p:txBody>
      </p:sp>
      <p:sp>
        <p:nvSpPr>
          <p:cNvPr id="153627" name="AutoShape 27"/>
          <p:cNvSpPr>
            <a:spLocks noChangeArrowheads="1"/>
          </p:cNvSpPr>
          <p:nvPr/>
        </p:nvSpPr>
        <p:spPr bwMode="auto">
          <a:xfrm>
            <a:off x="6705600" y="4114800"/>
            <a:ext cx="1214438" cy="485775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3628" name="Text Box 28"/>
          <p:cNvSpPr txBox="1">
            <a:spLocks noChangeArrowheads="1"/>
          </p:cNvSpPr>
          <p:nvPr/>
        </p:nvSpPr>
        <p:spPr bwMode="auto">
          <a:xfrm>
            <a:off x="304800" y="838200"/>
            <a:ext cx="615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chemeClr val="accent2"/>
                </a:solidFill>
              </a:rPr>
              <a:t>Condensed Moose</a:t>
            </a:r>
            <a:r>
              <a:rPr lang="en-US" altLang="ja-JP" b="1"/>
              <a:t> </a:t>
            </a:r>
            <a:r>
              <a:rPr lang="en-US" altLang="ja-JP" b="1">
                <a:solidFill>
                  <a:srgbClr val="009900"/>
                </a:solidFill>
              </a:rPr>
              <a:t>(Arkani-Hamed-Cohen-Georgi 2001)</a:t>
            </a:r>
          </a:p>
        </p:txBody>
      </p:sp>
      <p:sp>
        <p:nvSpPr>
          <p:cNvPr id="153629" name="Oval 29"/>
          <p:cNvSpPr>
            <a:spLocks noChangeArrowheads="1"/>
          </p:cNvSpPr>
          <p:nvPr/>
        </p:nvSpPr>
        <p:spPr bwMode="auto">
          <a:xfrm>
            <a:off x="4495800" y="2286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G</a:t>
            </a:r>
          </a:p>
        </p:txBody>
      </p:sp>
      <p:sp>
        <p:nvSpPr>
          <p:cNvPr id="153630" name="Oval 30"/>
          <p:cNvSpPr>
            <a:spLocks noChangeArrowheads="1"/>
          </p:cNvSpPr>
          <p:nvPr/>
        </p:nvSpPr>
        <p:spPr bwMode="auto">
          <a:xfrm>
            <a:off x="5486400" y="2286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Gs</a:t>
            </a:r>
          </a:p>
        </p:txBody>
      </p:sp>
      <p:sp>
        <p:nvSpPr>
          <p:cNvPr id="153631" name="Oval 31"/>
          <p:cNvSpPr>
            <a:spLocks noChangeArrowheads="1"/>
          </p:cNvSpPr>
          <p:nvPr/>
        </p:nvSpPr>
        <p:spPr bwMode="auto">
          <a:xfrm>
            <a:off x="6477000" y="2286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G</a:t>
            </a:r>
          </a:p>
        </p:txBody>
      </p:sp>
      <p:sp>
        <p:nvSpPr>
          <p:cNvPr id="153635" name="Text Box 35"/>
          <p:cNvSpPr txBox="1">
            <a:spLocks noChangeArrowheads="1"/>
          </p:cNvSpPr>
          <p:nvPr/>
        </p:nvSpPr>
        <p:spPr bwMode="auto">
          <a:xfrm>
            <a:off x="4175125" y="34512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53637" name="Line 37"/>
          <p:cNvSpPr>
            <a:spLocks noChangeShapeType="1"/>
          </p:cNvSpPr>
          <p:nvPr/>
        </p:nvSpPr>
        <p:spPr bwMode="auto">
          <a:xfrm>
            <a:off x="5029200" y="4572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3638" name="Line 38"/>
          <p:cNvSpPr>
            <a:spLocks noChangeShapeType="1"/>
          </p:cNvSpPr>
          <p:nvPr/>
        </p:nvSpPr>
        <p:spPr bwMode="auto">
          <a:xfrm>
            <a:off x="6019800" y="4572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3640" name="Oval 40"/>
          <p:cNvSpPr>
            <a:spLocks noChangeArrowheads="1"/>
          </p:cNvSpPr>
          <p:nvPr/>
        </p:nvSpPr>
        <p:spPr bwMode="auto">
          <a:xfrm>
            <a:off x="6934200" y="7620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G</a:t>
            </a:r>
          </a:p>
        </p:txBody>
      </p:sp>
      <p:sp>
        <p:nvSpPr>
          <p:cNvPr id="153641" name="Oval 41"/>
          <p:cNvSpPr>
            <a:spLocks noChangeArrowheads="1"/>
          </p:cNvSpPr>
          <p:nvPr/>
        </p:nvSpPr>
        <p:spPr bwMode="auto">
          <a:xfrm>
            <a:off x="8001000" y="7620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G</a:t>
            </a:r>
          </a:p>
        </p:txBody>
      </p:sp>
      <p:sp>
        <p:nvSpPr>
          <p:cNvPr id="153642" name="Line 42"/>
          <p:cNvSpPr>
            <a:spLocks noChangeShapeType="1"/>
          </p:cNvSpPr>
          <p:nvPr/>
        </p:nvSpPr>
        <p:spPr bwMode="auto">
          <a:xfrm>
            <a:off x="7467600" y="10668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3643" name="Text Box 43"/>
          <p:cNvSpPr txBox="1">
            <a:spLocks noChangeArrowheads="1"/>
          </p:cNvSpPr>
          <p:nvPr/>
        </p:nvSpPr>
        <p:spPr bwMode="auto">
          <a:xfrm>
            <a:off x="5257800" y="5410200"/>
            <a:ext cx="3886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8000"/>
                </a:solidFill>
              </a:rPr>
              <a:t>Cheng-Hill-Pokorski-Wang (2001)</a:t>
            </a:r>
          </a:p>
        </p:txBody>
      </p:sp>
      <p:sp>
        <p:nvSpPr>
          <p:cNvPr id="153644" name="Rectangle 44"/>
          <p:cNvSpPr>
            <a:spLocks noChangeArrowheads="1"/>
          </p:cNvSpPr>
          <p:nvPr/>
        </p:nvSpPr>
        <p:spPr bwMode="auto">
          <a:xfrm>
            <a:off x="5149850" y="5029200"/>
            <a:ext cx="399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9900"/>
                </a:solidFill>
              </a:rPr>
              <a:t>Arkani-Hamed-Cohen-Georgi(2001)</a:t>
            </a:r>
          </a:p>
        </p:txBody>
      </p:sp>
      <p:sp>
        <p:nvSpPr>
          <p:cNvPr id="153645" name="Arc 45"/>
          <p:cNvSpPr>
            <a:spLocks/>
          </p:cNvSpPr>
          <p:nvPr/>
        </p:nvSpPr>
        <p:spPr bwMode="auto">
          <a:xfrm>
            <a:off x="5029200" y="0"/>
            <a:ext cx="1447800" cy="9906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1600 w 43200"/>
              <a:gd name="T1" fmla="*/ 0 h 43200"/>
              <a:gd name="T2" fmla="*/ 18143 w 43200"/>
              <a:gd name="T3" fmla="*/ 278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1005"/>
                  <a:pt x="7684" y="1974"/>
                  <a:pt x="18143" y="278"/>
                </a:cubicBezTo>
              </a:path>
              <a:path w="43200" h="43200" stroke="0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1005"/>
                  <a:pt x="7684" y="1974"/>
                  <a:pt x="18143" y="278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3646" name="Line 46"/>
          <p:cNvSpPr>
            <a:spLocks noChangeShapeType="1"/>
          </p:cNvSpPr>
          <p:nvPr/>
        </p:nvSpPr>
        <p:spPr bwMode="auto">
          <a:xfrm>
            <a:off x="6477000" y="609600"/>
            <a:ext cx="1295400" cy="457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3647" name="Text Box 47"/>
          <p:cNvSpPr txBox="1">
            <a:spLocks noChangeArrowheads="1"/>
          </p:cNvSpPr>
          <p:nvPr/>
        </p:nvSpPr>
        <p:spPr bwMode="auto">
          <a:xfrm>
            <a:off x="1752600" y="6491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5" grpId="0" animBg="1"/>
      <p:bldP spid="1536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val 3"/>
          <p:cNvSpPr>
            <a:spLocks noChangeArrowheads="1"/>
          </p:cNvSpPr>
          <p:nvPr/>
        </p:nvSpPr>
        <p:spPr bwMode="auto">
          <a:xfrm>
            <a:off x="1143000" y="5410200"/>
            <a:ext cx="1333500" cy="1260475"/>
          </a:xfrm>
          <a:prstGeom prst="ellipse">
            <a:avLst/>
          </a:prstGeom>
          <a:solidFill>
            <a:srgbClr val="C3F3A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411" name="Oval 4"/>
          <p:cNvSpPr>
            <a:spLocks noChangeArrowheads="1"/>
          </p:cNvSpPr>
          <p:nvPr/>
        </p:nvSpPr>
        <p:spPr bwMode="auto">
          <a:xfrm>
            <a:off x="6172200" y="5257800"/>
            <a:ext cx="1295400" cy="1260475"/>
          </a:xfrm>
          <a:prstGeom prst="ellipse">
            <a:avLst/>
          </a:prstGeom>
          <a:solidFill>
            <a:srgbClr val="C3F3A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5334000" y="5410200"/>
            <a:ext cx="25558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lvl="2">
              <a:spcBef>
                <a:spcPct val="20000"/>
              </a:spcBef>
            </a:pPr>
            <a:r>
              <a:rPr lang="en-US" altLang="ja-JP" sz="4400" b="1"/>
              <a:t>m</a:t>
            </a:r>
            <a:r>
              <a:rPr lang="en-US" altLang="ja-JP" sz="4400" b="1" baseline="-25000"/>
              <a:t>Z,W</a:t>
            </a: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1331913" y="5562600"/>
            <a:ext cx="14763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4400" b="1"/>
              <a:t>m</a:t>
            </a:r>
            <a:r>
              <a:rPr lang="en-US" altLang="ja-JP" sz="4400" b="1" baseline="-25000"/>
              <a:t>q,l</a:t>
            </a: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2066925" y="2678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7415" name="AutoShape 8"/>
          <p:cNvSpPr>
            <a:spLocks noChangeArrowheads="1"/>
          </p:cNvSpPr>
          <p:nvPr/>
        </p:nvSpPr>
        <p:spPr bwMode="auto">
          <a:xfrm rot="1668299">
            <a:off x="2733675" y="2435225"/>
            <a:ext cx="485775" cy="3349625"/>
          </a:xfrm>
          <a:prstGeom prst="downArrow">
            <a:avLst>
              <a:gd name="adj1" fmla="val 50000"/>
              <a:gd name="adj2" fmla="val 1723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416" name="Text Box 9"/>
          <p:cNvSpPr txBox="1">
            <a:spLocks noChangeArrowheads="1"/>
          </p:cNvSpPr>
          <p:nvPr/>
        </p:nvSpPr>
        <p:spPr bwMode="auto">
          <a:xfrm>
            <a:off x="5595938" y="2641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7417" name="AutoShape 10"/>
          <p:cNvSpPr>
            <a:spLocks noChangeArrowheads="1"/>
          </p:cNvSpPr>
          <p:nvPr/>
        </p:nvSpPr>
        <p:spPr bwMode="auto">
          <a:xfrm rot="-2066341">
            <a:off x="5253038" y="2357438"/>
            <a:ext cx="485775" cy="3367087"/>
          </a:xfrm>
          <a:prstGeom prst="downArrow">
            <a:avLst>
              <a:gd name="adj1" fmla="val 50000"/>
              <a:gd name="adj2" fmla="val 18336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418" name="Text Box 11"/>
          <p:cNvSpPr txBox="1">
            <a:spLocks noChangeArrowheads="1"/>
          </p:cNvSpPr>
          <p:nvPr/>
        </p:nvSpPr>
        <p:spPr bwMode="auto">
          <a:xfrm>
            <a:off x="2057400" y="3429000"/>
            <a:ext cx="863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3600" b="1"/>
              <a:t>g</a:t>
            </a:r>
            <a:r>
              <a:rPr lang="en-US" altLang="ja-JP" sz="3600" b="1" baseline="-25000"/>
              <a:t>Y</a:t>
            </a:r>
          </a:p>
        </p:txBody>
      </p:sp>
      <p:sp>
        <p:nvSpPr>
          <p:cNvPr id="17419" name="Text Box 12"/>
          <p:cNvSpPr txBox="1">
            <a:spLocks noChangeArrowheads="1"/>
          </p:cNvSpPr>
          <p:nvPr/>
        </p:nvSpPr>
        <p:spPr bwMode="auto">
          <a:xfrm>
            <a:off x="5562600" y="3276600"/>
            <a:ext cx="11366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3200" b="1"/>
              <a:t>g</a:t>
            </a:r>
            <a:r>
              <a:rPr lang="en-US" altLang="ja-JP" sz="3200" b="1" baseline="-25000"/>
              <a:t>1,2</a:t>
            </a:r>
          </a:p>
          <a:p>
            <a:endParaRPr lang="ja-JP" altLang="en-US" sz="3200" b="1"/>
          </a:p>
        </p:txBody>
      </p:sp>
      <p:pic>
        <p:nvPicPr>
          <p:cNvPr id="17420" name="Picture 14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091363" y="1676400"/>
            <a:ext cx="2052637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図 14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533400"/>
            <a:ext cx="71532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図 16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7800" y="1828800"/>
            <a:ext cx="5156200" cy="5461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pic>
      <p:pic>
        <p:nvPicPr>
          <p:cNvPr id="17423" name="図 17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0" y="2667000"/>
            <a:ext cx="1219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Oval 2"/>
          <p:cNvSpPr>
            <a:spLocks noChangeArrowheads="1"/>
          </p:cNvSpPr>
          <p:nvPr/>
        </p:nvSpPr>
        <p:spPr bwMode="auto">
          <a:xfrm>
            <a:off x="1371600" y="13716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V</a:t>
            </a:r>
          </a:p>
        </p:txBody>
      </p:sp>
      <p:sp>
        <p:nvSpPr>
          <p:cNvPr id="120835" name="Line 3"/>
          <p:cNvSpPr>
            <a:spLocks noChangeShapeType="1"/>
          </p:cNvSpPr>
          <p:nvPr/>
        </p:nvSpPr>
        <p:spPr bwMode="auto">
          <a:xfrm>
            <a:off x="1143000" y="1676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0836" name="Line 4"/>
          <p:cNvSpPr>
            <a:spLocks noChangeShapeType="1"/>
          </p:cNvSpPr>
          <p:nvPr/>
        </p:nvSpPr>
        <p:spPr bwMode="auto">
          <a:xfrm>
            <a:off x="1905000" y="1676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762000" y="1447800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L</a:t>
            </a: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2193925" y="148431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R</a:t>
            </a:r>
          </a:p>
        </p:txBody>
      </p:sp>
      <p:sp>
        <p:nvSpPr>
          <p:cNvPr id="120839" name="Oval 7"/>
          <p:cNvSpPr>
            <a:spLocks noChangeArrowheads="1"/>
          </p:cNvSpPr>
          <p:nvPr/>
        </p:nvSpPr>
        <p:spPr bwMode="auto">
          <a:xfrm>
            <a:off x="1371600" y="20574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L</a:t>
            </a:r>
          </a:p>
        </p:txBody>
      </p:sp>
      <p:sp>
        <p:nvSpPr>
          <p:cNvPr id="120840" name="Oval 8"/>
          <p:cNvSpPr>
            <a:spLocks noChangeArrowheads="1"/>
          </p:cNvSpPr>
          <p:nvPr/>
        </p:nvSpPr>
        <p:spPr bwMode="auto">
          <a:xfrm>
            <a:off x="2133600" y="20574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R</a:t>
            </a:r>
          </a:p>
        </p:txBody>
      </p:sp>
      <p:sp>
        <p:nvSpPr>
          <p:cNvPr id="120841" name="Line 9"/>
          <p:cNvSpPr>
            <a:spLocks noChangeShapeType="1"/>
          </p:cNvSpPr>
          <p:nvPr/>
        </p:nvSpPr>
        <p:spPr bwMode="auto">
          <a:xfrm flipV="1">
            <a:off x="1905000" y="2286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0842" name="Text Box 10"/>
          <p:cNvSpPr txBox="1">
            <a:spLocks noChangeArrowheads="1"/>
          </p:cNvSpPr>
          <p:nvPr/>
        </p:nvSpPr>
        <p:spPr bwMode="auto">
          <a:xfrm>
            <a:off x="838200" y="2133600"/>
            <a:ext cx="40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L</a:t>
            </a:r>
          </a:p>
        </p:txBody>
      </p:sp>
      <p:sp>
        <p:nvSpPr>
          <p:cNvPr id="120843" name="Line 11"/>
          <p:cNvSpPr>
            <a:spLocks noChangeShapeType="1"/>
          </p:cNvSpPr>
          <p:nvPr/>
        </p:nvSpPr>
        <p:spPr bwMode="auto">
          <a:xfrm flipV="1">
            <a:off x="2667000" y="2286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0844" name="Text Box 12"/>
          <p:cNvSpPr txBox="1">
            <a:spLocks noChangeArrowheads="1"/>
          </p:cNvSpPr>
          <p:nvPr/>
        </p:nvSpPr>
        <p:spPr bwMode="auto">
          <a:xfrm>
            <a:off x="2895600" y="21336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R</a:t>
            </a:r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3657600" y="1524000"/>
            <a:ext cx="1643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G</a:t>
            </a:r>
            <a:r>
              <a:rPr lang="en-US" altLang="ja-JP" b="1" baseline="-25000"/>
              <a:t>global</a:t>
            </a:r>
            <a:r>
              <a:rPr lang="en-US" altLang="ja-JP" b="1"/>
              <a:t> x </a:t>
            </a:r>
            <a:r>
              <a:rPr lang="en-US" altLang="ja-JP" b="1">
                <a:solidFill>
                  <a:srgbClr val="0066FF"/>
                </a:solidFill>
              </a:rPr>
              <a:t> H</a:t>
            </a:r>
            <a:r>
              <a:rPr lang="en-US" altLang="ja-JP" b="1" baseline="-25000">
                <a:solidFill>
                  <a:srgbClr val="0066FF"/>
                </a:solidFill>
              </a:rPr>
              <a:t>local</a:t>
            </a:r>
          </a:p>
        </p:txBody>
      </p:sp>
      <p:sp>
        <p:nvSpPr>
          <p:cNvPr id="120846" name="Rectangle 14"/>
          <p:cNvSpPr>
            <a:spLocks noChangeArrowheads="1"/>
          </p:cNvSpPr>
          <p:nvPr/>
        </p:nvSpPr>
        <p:spPr bwMode="auto">
          <a:xfrm>
            <a:off x="3657600" y="21336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G</a:t>
            </a:r>
            <a:r>
              <a:rPr lang="en-US" altLang="ja-JP" b="1" baseline="-25000"/>
              <a:t>global</a:t>
            </a:r>
            <a:r>
              <a:rPr lang="en-US" altLang="ja-JP" b="1"/>
              <a:t> x  </a:t>
            </a:r>
            <a:r>
              <a:rPr lang="en-US" altLang="ja-JP" b="1">
                <a:solidFill>
                  <a:srgbClr val="0066FF"/>
                </a:solidFill>
              </a:rPr>
              <a:t>G</a:t>
            </a:r>
            <a:r>
              <a:rPr lang="en-US" altLang="ja-JP" b="1" baseline="-25000">
                <a:solidFill>
                  <a:srgbClr val="0066FF"/>
                </a:solidFill>
              </a:rPr>
              <a:t>local</a:t>
            </a:r>
          </a:p>
        </p:txBody>
      </p:sp>
      <p:sp>
        <p:nvSpPr>
          <p:cNvPr id="120847" name="Line 15"/>
          <p:cNvSpPr>
            <a:spLocks noChangeShapeType="1"/>
          </p:cNvSpPr>
          <p:nvPr/>
        </p:nvSpPr>
        <p:spPr bwMode="auto">
          <a:xfrm>
            <a:off x="1143000" y="2286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0848" name="Text Box 16"/>
          <p:cNvSpPr txBox="1">
            <a:spLocks noChangeArrowheads="1"/>
          </p:cNvSpPr>
          <p:nvPr/>
        </p:nvSpPr>
        <p:spPr bwMode="auto">
          <a:xfrm>
            <a:off x="5791200" y="1600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kumimoji="0" lang="ja-JP" altLang="en-US"/>
          </a:p>
        </p:txBody>
      </p:sp>
      <p:sp>
        <p:nvSpPr>
          <p:cNvPr id="120849" name="Text Box 17"/>
          <p:cNvSpPr txBox="1">
            <a:spLocks noChangeArrowheads="1"/>
          </p:cNvSpPr>
          <p:nvPr/>
        </p:nvSpPr>
        <p:spPr bwMode="auto">
          <a:xfrm>
            <a:off x="5638800" y="1524000"/>
            <a:ext cx="167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/>
              <a:t>“</a:t>
            </a:r>
            <a:r>
              <a:rPr kumimoji="0" lang="en-US" altLang="ja-JP" b="1"/>
              <a:t>3-site model</a:t>
            </a:r>
            <a:r>
              <a:rPr kumimoji="0" lang="en-US" altLang="ja-JP"/>
              <a:t>”</a:t>
            </a:r>
          </a:p>
        </p:txBody>
      </p:sp>
      <p:sp>
        <p:nvSpPr>
          <p:cNvPr id="120850" name="Text Box 18"/>
          <p:cNvSpPr txBox="1">
            <a:spLocks noChangeArrowheads="1"/>
          </p:cNvSpPr>
          <p:nvPr/>
        </p:nvSpPr>
        <p:spPr bwMode="auto">
          <a:xfrm>
            <a:off x="5638800" y="2133600"/>
            <a:ext cx="167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/>
              <a:t>“</a:t>
            </a:r>
            <a:r>
              <a:rPr kumimoji="0" lang="en-US" altLang="ja-JP" b="1"/>
              <a:t>4-site model</a:t>
            </a:r>
            <a:r>
              <a:rPr kumimoji="0" lang="en-US" altLang="ja-JP"/>
              <a:t>”</a:t>
            </a:r>
          </a:p>
        </p:txBody>
      </p:sp>
      <p:sp>
        <p:nvSpPr>
          <p:cNvPr id="120851" name="Rectangle 19"/>
          <p:cNvSpPr>
            <a:spLocks noChangeArrowheads="1"/>
          </p:cNvSpPr>
          <p:nvPr/>
        </p:nvSpPr>
        <p:spPr bwMode="auto">
          <a:xfrm>
            <a:off x="1524000" y="4114800"/>
            <a:ext cx="66754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ja-JP" sz="3200" b="1"/>
              <a:t>Deconstructed/Latticized</a:t>
            </a:r>
            <a:r>
              <a:rPr lang="ja-JP" altLang="en-US" sz="3200" b="1"/>
              <a:t>　</a:t>
            </a:r>
            <a:endParaRPr lang="en-US" altLang="ja-JP" sz="3200" b="1"/>
          </a:p>
          <a:p>
            <a:pPr eaLnBrk="0" hangingPunct="0"/>
            <a:r>
              <a:rPr lang="en-US" altLang="ja-JP" sz="3200" b="1"/>
              <a:t>5-dimensional </a:t>
            </a:r>
            <a:r>
              <a:rPr lang="en-US" altLang="ja-JP" sz="3200" b="1">
                <a:solidFill>
                  <a:srgbClr val="F34123"/>
                </a:solidFill>
              </a:rPr>
              <a:t>Flavor</a:t>
            </a:r>
            <a:r>
              <a:rPr lang="en-US" altLang="ja-JP" sz="3200" b="1"/>
              <a:t> Gauge Field</a:t>
            </a:r>
          </a:p>
        </p:txBody>
      </p:sp>
      <p:sp>
        <p:nvSpPr>
          <p:cNvPr id="120852" name="Text Box 20"/>
          <p:cNvSpPr txBox="1">
            <a:spLocks noChangeArrowheads="1"/>
          </p:cNvSpPr>
          <p:nvPr/>
        </p:nvSpPr>
        <p:spPr bwMode="auto">
          <a:xfrm>
            <a:off x="1828800" y="3581400"/>
            <a:ext cx="387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ja-JP" altLang="en-US" sz="3200">
                <a:latin typeface="Times New Roman" charset="0"/>
              </a:rPr>
              <a:t>・</a:t>
            </a:r>
          </a:p>
        </p:txBody>
      </p:sp>
      <p:sp>
        <p:nvSpPr>
          <p:cNvPr id="120853" name="Text Box 21"/>
          <p:cNvSpPr txBox="1">
            <a:spLocks noChangeArrowheads="1"/>
          </p:cNvSpPr>
          <p:nvPr/>
        </p:nvSpPr>
        <p:spPr bwMode="auto">
          <a:xfrm>
            <a:off x="1600200" y="6019800"/>
            <a:ext cx="5045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sz="2800" b="1"/>
              <a:t>AdS/QCD,  Holographic QCD</a:t>
            </a:r>
          </a:p>
        </p:txBody>
      </p:sp>
      <p:sp>
        <p:nvSpPr>
          <p:cNvPr id="120854" name="AutoShape 22"/>
          <p:cNvSpPr>
            <a:spLocks noChangeArrowheads="1"/>
          </p:cNvSpPr>
          <p:nvPr/>
        </p:nvSpPr>
        <p:spPr bwMode="auto">
          <a:xfrm rot="10800000">
            <a:off x="3810000" y="5257800"/>
            <a:ext cx="485775" cy="762000"/>
          </a:xfrm>
          <a:prstGeom prst="upArrow">
            <a:avLst>
              <a:gd name="adj1" fmla="val 50000"/>
              <a:gd name="adj2" fmla="val 3921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0855" name="Rectangle 23"/>
          <p:cNvSpPr>
            <a:spLocks noChangeArrowheads="1"/>
          </p:cNvSpPr>
          <p:nvPr/>
        </p:nvSpPr>
        <p:spPr bwMode="auto">
          <a:xfrm>
            <a:off x="7391400" y="1371600"/>
            <a:ext cx="10874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l-GR" altLang="ja-JP" sz="3200" b="1">
                <a:solidFill>
                  <a:srgbClr val="FF0000"/>
                </a:solidFill>
                <a:latin typeface="Times New Roman" charset="0"/>
              </a:rPr>
              <a:t>ρ</a:t>
            </a:r>
            <a:endParaRPr lang="en-US" altLang="ja-JP" sz="3200" b="1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20856" name="Rectangle 24"/>
          <p:cNvSpPr>
            <a:spLocks noChangeArrowheads="1"/>
          </p:cNvSpPr>
          <p:nvPr/>
        </p:nvSpPr>
        <p:spPr bwMode="auto">
          <a:xfrm>
            <a:off x="6477000" y="3200400"/>
            <a:ext cx="26622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l-GR" altLang="ja-JP" sz="3200" b="1">
                <a:solidFill>
                  <a:srgbClr val="FF0000"/>
                </a:solidFill>
                <a:latin typeface="Times New Roman" charset="0"/>
              </a:rPr>
              <a:t>ρ</a:t>
            </a:r>
            <a:r>
              <a:rPr lang="en-US" altLang="ja-JP" sz="3200" b="1">
                <a:latin typeface="Times New Roman" charset="0"/>
              </a:rPr>
              <a:t>,</a:t>
            </a:r>
            <a:r>
              <a:rPr lang="en-US" altLang="ja-JP" sz="3200" b="1">
                <a:solidFill>
                  <a:srgbClr val="FF0000"/>
                </a:solidFill>
                <a:latin typeface="Times New Roman" charset="0"/>
              </a:rPr>
              <a:t> a</a:t>
            </a:r>
            <a:r>
              <a:rPr lang="en-US" altLang="ja-JP" sz="3200" b="1" baseline="-25000">
                <a:solidFill>
                  <a:srgbClr val="FF0000"/>
                </a:solidFill>
                <a:latin typeface="Times New Roman" charset="0"/>
              </a:rPr>
              <a:t>1</a:t>
            </a:r>
            <a:r>
              <a:rPr lang="en-US" altLang="ja-JP" sz="3200" b="1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altLang="ja-JP" sz="3200" b="1">
                <a:latin typeface="Times New Roman" charset="0"/>
              </a:rPr>
              <a:t>, </a:t>
            </a:r>
            <a:r>
              <a:rPr lang="el-GR" altLang="ja-JP" sz="3200" b="1">
                <a:solidFill>
                  <a:srgbClr val="FF0000"/>
                </a:solidFill>
                <a:latin typeface="Times New Roman" charset="0"/>
              </a:rPr>
              <a:t>ρ</a:t>
            </a:r>
            <a:r>
              <a:rPr lang="en-US" altLang="ja-JP" sz="3200" b="1">
                <a:solidFill>
                  <a:srgbClr val="FF0000"/>
                </a:solidFill>
                <a:latin typeface="Times New Roman" charset="0"/>
              </a:rPr>
              <a:t>’</a:t>
            </a:r>
          </a:p>
        </p:txBody>
      </p:sp>
      <p:sp>
        <p:nvSpPr>
          <p:cNvPr id="120857" name="Rectangle 25"/>
          <p:cNvSpPr>
            <a:spLocks noChangeArrowheads="1"/>
          </p:cNvSpPr>
          <p:nvPr/>
        </p:nvSpPr>
        <p:spPr bwMode="auto">
          <a:xfrm>
            <a:off x="7315200" y="2057400"/>
            <a:ext cx="13985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l-GR" altLang="ja-JP" sz="3200" b="1">
                <a:solidFill>
                  <a:srgbClr val="FF0000"/>
                </a:solidFill>
                <a:latin typeface="Times New Roman" charset="0"/>
              </a:rPr>
              <a:t>ρ</a:t>
            </a:r>
            <a:r>
              <a:rPr lang="en-US" altLang="ja-JP" sz="3200" b="1">
                <a:latin typeface="Times New Roman" charset="0"/>
              </a:rPr>
              <a:t>,</a:t>
            </a:r>
            <a:r>
              <a:rPr lang="en-US" altLang="ja-JP" sz="3200" b="1">
                <a:solidFill>
                  <a:srgbClr val="FF0000"/>
                </a:solidFill>
                <a:latin typeface="Times New Roman" charset="0"/>
              </a:rPr>
              <a:t> a</a:t>
            </a:r>
            <a:r>
              <a:rPr lang="en-US" altLang="ja-JP" sz="3200" b="1" baseline="-25000">
                <a:solidFill>
                  <a:srgbClr val="FF0000"/>
                </a:solidFill>
                <a:latin typeface="Times New Roman" charset="0"/>
              </a:rPr>
              <a:t>1</a:t>
            </a:r>
            <a:endParaRPr lang="ja-JP" altLang="el-GR" sz="3200" b="1" baseline="-2500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20858" name="Text Box 26"/>
          <p:cNvSpPr txBox="1">
            <a:spLocks noChangeArrowheads="1"/>
          </p:cNvSpPr>
          <p:nvPr/>
        </p:nvSpPr>
        <p:spPr bwMode="auto">
          <a:xfrm>
            <a:off x="288925" y="19050"/>
            <a:ext cx="58515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>
                <a:latin typeface="Times New Roman" charset="0"/>
              </a:rPr>
              <a:t>Infinite Sequence of Linear Moose</a:t>
            </a:r>
          </a:p>
        </p:txBody>
      </p:sp>
      <p:sp>
        <p:nvSpPr>
          <p:cNvPr id="120859" name="Rectangle 27"/>
          <p:cNvSpPr>
            <a:spLocks noChangeArrowheads="1"/>
          </p:cNvSpPr>
          <p:nvPr/>
        </p:nvSpPr>
        <p:spPr bwMode="auto">
          <a:xfrm>
            <a:off x="3657600" y="2819400"/>
            <a:ext cx="2568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/>
              <a:t>G</a:t>
            </a:r>
            <a:r>
              <a:rPr lang="en-US" altLang="ja-JP" sz="2000" b="1" baseline="-25000"/>
              <a:t>global</a:t>
            </a:r>
            <a:r>
              <a:rPr lang="en-US" altLang="ja-JP" sz="2000" b="1"/>
              <a:t> x </a:t>
            </a:r>
            <a:r>
              <a:rPr lang="en-US" altLang="ja-JP" sz="2000" b="1">
                <a:solidFill>
                  <a:srgbClr val="0066FF"/>
                </a:solidFill>
              </a:rPr>
              <a:t>G</a:t>
            </a:r>
            <a:r>
              <a:rPr lang="en-US" altLang="ja-JP" sz="2000" b="1" baseline="-25000">
                <a:solidFill>
                  <a:srgbClr val="0066FF"/>
                </a:solidFill>
              </a:rPr>
              <a:t>local</a:t>
            </a:r>
            <a:r>
              <a:rPr lang="en-US" altLang="ja-JP" sz="2000" b="1">
                <a:solidFill>
                  <a:srgbClr val="0066FF"/>
                </a:solidFill>
              </a:rPr>
              <a:t> </a:t>
            </a:r>
            <a:r>
              <a:rPr lang="en-US" altLang="ja-JP" sz="2000" b="1"/>
              <a:t>x </a:t>
            </a:r>
            <a:r>
              <a:rPr lang="en-US" altLang="ja-JP" sz="2000" b="1">
                <a:solidFill>
                  <a:srgbClr val="0066FF"/>
                </a:solidFill>
              </a:rPr>
              <a:t>H</a:t>
            </a:r>
            <a:r>
              <a:rPr lang="en-US" altLang="ja-JP" sz="2000" b="1" baseline="-25000">
                <a:solidFill>
                  <a:srgbClr val="0066FF"/>
                </a:solidFill>
              </a:rPr>
              <a:t>local</a:t>
            </a:r>
          </a:p>
        </p:txBody>
      </p:sp>
      <p:sp>
        <p:nvSpPr>
          <p:cNvPr id="120860" name="Oval 28"/>
          <p:cNvSpPr>
            <a:spLocks noChangeArrowheads="1"/>
          </p:cNvSpPr>
          <p:nvPr/>
        </p:nvSpPr>
        <p:spPr bwMode="auto">
          <a:xfrm>
            <a:off x="1219200" y="28194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L</a:t>
            </a:r>
          </a:p>
        </p:txBody>
      </p:sp>
      <p:sp>
        <p:nvSpPr>
          <p:cNvPr id="120861" name="Oval 29"/>
          <p:cNvSpPr>
            <a:spLocks noChangeArrowheads="1"/>
          </p:cNvSpPr>
          <p:nvPr/>
        </p:nvSpPr>
        <p:spPr bwMode="auto">
          <a:xfrm>
            <a:off x="2667000" y="28194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R</a:t>
            </a:r>
          </a:p>
        </p:txBody>
      </p:sp>
      <p:sp>
        <p:nvSpPr>
          <p:cNvPr id="120862" name="Line 30"/>
          <p:cNvSpPr>
            <a:spLocks noChangeShapeType="1"/>
          </p:cNvSpPr>
          <p:nvPr/>
        </p:nvSpPr>
        <p:spPr bwMode="auto">
          <a:xfrm flipV="1">
            <a:off x="1752600" y="3048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0863" name="Text Box 31"/>
          <p:cNvSpPr txBox="1">
            <a:spLocks noChangeArrowheads="1"/>
          </p:cNvSpPr>
          <p:nvPr/>
        </p:nvSpPr>
        <p:spPr bwMode="auto">
          <a:xfrm>
            <a:off x="762000" y="2895600"/>
            <a:ext cx="40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L</a:t>
            </a:r>
          </a:p>
        </p:txBody>
      </p:sp>
      <p:sp>
        <p:nvSpPr>
          <p:cNvPr id="120864" name="Line 32"/>
          <p:cNvSpPr>
            <a:spLocks noChangeShapeType="1"/>
          </p:cNvSpPr>
          <p:nvPr/>
        </p:nvSpPr>
        <p:spPr bwMode="auto">
          <a:xfrm flipV="1">
            <a:off x="2514600" y="3048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0865" name="Text Box 33"/>
          <p:cNvSpPr txBox="1">
            <a:spLocks noChangeArrowheads="1"/>
          </p:cNvSpPr>
          <p:nvPr/>
        </p:nvSpPr>
        <p:spPr bwMode="auto">
          <a:xfrm>
            <a:off x="3352800" y="28956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/>
              <a:t>R</a:t>
            </a:r>
          </a:p>
        </p:txBody>
      </p:sp>
      <p:sp>
        <p:nvSpPr>
          <p:cNvPr id="120866" name="Line 34"/>
          <p:cNvSpPr>
            <a:spLocks noChangeShapeType="1"/>
          </p:cNvSpPr>
          <p:nvPr/>
        </p:nvSpPr>
        <p:spPr bwMode="auto">
          <a:xfrm>
            <a:off x="990600" y="3048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0867" name="Rectangle 35"/>
          <p:cNvSpPr>
            <a:spLocks noChangeArrowheads="1"/>
          </p:cNvSpPr>
          <p:nvPr/>
        </p:nvSpPr>
        <p:spPr bwMode="auto">
          <a:xfrm>
            <a:off x="1828800" y="3200400"/>
            <a:ext cx="387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0" lang="ja-JP" altLang="en-US" sz="3200">
                <a:latin typeface="Times New Roman" charset="0"/>
              </a:rPr>
              <a:t>・</a:t>
            </a:r>
          </a:p>
        </p:txBody>
      </p:sp>
      <p:sp>
        <p:nvSpPr>
          <p:cNvPr id="120868" name="Text Box 36"/>
          <p:cNvSpPr txBox="1">
            <a:spLocks noChangeArrowheads="1"/>
          </p:cNvSpPr>
          <p:nvPr/>
        </p:nvSpPr>
        <p:spPr bwMode="auto">
          <a:xfrm>
            <a:off x="5241925" y="574675"/>
            <a:ext cx="2963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>
                <a:solidFill>
                  <a:schemeClr val="folHlink"/>
                </a:solidFill>
                <a:latin typeface="Times New Roman" charset="0"/>
              </a:rPr>
              <a:t>Son-Stephanov(2004)</a:t>
            </a:r>
          </a:p>
        </p:txBody>
      </p:sp>
      <p:sp>
        <p:nvSpPr>
          <p:cNvPr id="120869" name="Oval 37"/>
          <p:cNvSpPr>
            <a:spLocks noChangeArrowheads="1"/>
          </p:cNvSpPr>
          <p:nvPr/>
        </p:nvSpPr>
        <p:spPr bwMode="auto">
          <a:xfrm>
            <a:off x="1981200" y="2819400"/>
            <a:ext cx="533400" cy="533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ja-JP" b="1"/>
              <a:t>V</a:t>
            </a:r>
          </a:p>
        </p:txBody>
      </p:sp>
      <p:sp>
        <p:nvSpPr>
          <p:cNvPr id="120870" name="Line 38"/>
          <p:cNvSpPr>
            <a:spLocks noChangeShapeType="1"/>
          </p:cNvSpPr>
          <p:nvPr/>
        </p:nvSpPr>
        <p:spPr bwMode="auto">
          <a:xfrm>
            <a:off x="3124200" y="3048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0871" name="Rectangle 39"/>
          <p:cNvSpPr>
            <a:spLocks noChangeArrowheads="1"/>
          </p:cNvSpPr>
          <p:nvPr/>
        </p:nvSpPr>
        <p:spPr bwMode="auto">
          <a:xfrm>
            <a:off x="6248400" y="2819400"/>
            <a:ext cx="1831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0" lang="en-US" altLang="ja-JP" sz="2000"/>
              <a:t>“</a:t>
            </a:r>
            <a:r>
              <a:rPr kumimoji="0" lang="en-US" altLang="ja-JP" sz="2000" b="1"/>
              <a:t>5-site model</a:t>
            </a:r>
            <a:r>
              <a:rPr kumimoji="0" lang="en-US" altLang="ja-JP" sz="2000"/>
              <a:t>”</a:t>
            </a:r>
          </a:p>
        </p:txBody>
      </p:sp>
      <p:sp>
        <p:nvSpPr>
          <p:cNvPr id="120872" name="Text Box 40"/>
          <p:cNvSpPr txBox="1">
            <a:spLocks noChangeArrowheads="1"/>
          </p:cNvSpPr>
          <p:nvPr/>
        </p:nvSpPr>
        <p:spPr bwMode="auto">
          <a:xfrm>
            <a:off x="4632325" y="5200650"/>
            <a:ext cx="36496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>
                <a:solidFill>
                  <a:srgbClr val="FF3300"/>
                </a:solidFill>
                <a:latin typeface="Times New Roman" charset="0"/>
              </a:rPr>
              <a:t>Bottom-up Approach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4400" y="1219200"/>
            <a:ext cx="6481763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283" name="Arc 3"/>
          <p:cNvSpPr>
            <a:spLocks/>
          </p:cNvSpPr>
          <p:nvPr/>
        </p:nvSpPr>
        <p:spPr bwMode="auto">
          <a:xfrm>
            <a:off x="1905000" y="0"/>
            <a:ext cx="4724400" cy="57912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9701 w 43200"/>
              <a:gd name="T1" fmla="*/ 3573 h 43200"/>
              <a:gd name="T2" fmla="*/ 9246 w 43200"/>
              <a:gd name="T3" fmla="*/ 3882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9700" y="3572"/>
                </a:moveTo>
                <a:cubicBezTo>
                  <a:pt x="13231" y="1242"/>
                  <a:pt x="17369" y="-1"/>
                  <a:pt x="21600" y="-1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4537"/>
                  <a:pt x="3452" y="7921"/>
                  <a:pt x="9245" y="3881"/>
                </a:cubicBezTo>
              </a:path>
              <a:path w="43200" h="43200" stroke="0" extrusionOk="0">
                <a:moveTo>
                  <a:pt x="9700" y="3572"/>
                </a:moveTo>
                <a:cubicBezTo>
                  <a:pt x="13231" y="1242"/>
                  <a:pt x="17369" y="-1"/>
                  <a:pt x="21600" y="-1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4537"/>
                  <a:pt x="3452" y="7921"/>
                  <a:pt x="9245" y="3881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5284" name="Text Box 4"/>
          <p:cNvSpPr txBox="1">
            <a:spLocks noChangeArrowheads="1"/>
          </p:cNvSpPr>
          <p:nvPr/>
        </p:nvSpPr>
        <p:spPr bwMode="auto">
          <a:xfrm>
            <a:off x="685800" y="5867400"/>
            <a:ext cx="4721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>
                <a:latin typeface="Times New Roman" charset="0"/>
              </a:rPr>
              <a:t>Integrating out via Eq. Mot.</a:t>
            </a:r>
          </a:p>
        </p:txBody>
      </p:sp>
      <p:sp>
        <p:nvSpPr>
          <p:cNvPr id="225285" name="AutoShape 5"/>
          <p:cNvSpPr>
            <a:spLocks noChangeArrowheads="1"/>
          </p:cNvSpPr>
          <p:nvPr/>
        </p:nvSpPr>
        <p:spPr bwMode="auto">
          <a:xfrm rot="-2302050">
            <a:off x="1447800" y="5181600"/>
            <a:ext cx="1295400" cy="485775"/>
          </a:xfrm>
          <a:prstGeom prst="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25286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895600" y="4800600"/>
            <a:ext cx="5830888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287" name="Arc 7"/>
          <p:cNvSpPr>
            <a:spLocks/>
          </p:cNvSpPr>
          <p:nvPr/>
        </p:nvSpPr>
        <p:spPr bwMode="auto">
          <a:xfrm>
            <a:off x="5791200" y="5638800"/>
            <a:ext cx="609600" cy="6096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1600 w 43200"/>
              <a:gd name="T1" fmla="*/ 0 h 43200"/>
              <a:gd name="T2" fmla="*/ 19162 w 43200"/>
              <a:gd name="T3" fmla="*/ 138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613"/>
                  <a:pt x="8246" y="1378"/>
                  <a:pt x="19162" y="138"/>
                </a:cubicBezTo>
              </a:path>
              <a:path w="43200" h="43200" stroke="0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613"/>
                  <a:pt x="8246" y="1378"/>
                  <a:pt x="19162" y="138"/>
                </a:cubicBezTo>
                <a:lnTo>
                  <a:pt x="2160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5289" name="Arc 9"/>
          <p:cNvSpPr>
            <a:spLocks/>
          </p:cNvSpPr>
          <p:nvPr/>
        </p:nvSpPr>
        <p:spPr bwMode="auto">
          <a:xfrm>
            <a:off x="7772400" y="5638800"/>
            <a:ext cx="609600" cy="6096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1600 w 43200"/>
              <a:gd name="T1" fmla="*/ 0 h 43200"/>
              <a:gd name="T2" fmla="*/ 19162 w 43200"/>
              <a:gd name="T3" fmla="*/ 138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613"/>
                  <a:pt x="8246" y="1378"/>
                  <a:pt x="19162" y="138"/>
                </a:cubicBezTo>
              </a:path>
              <a:path w="43200" h="43200" stroke="0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613"/>
                  <a:pt x="8246" y="1378"/>
                  <a:pt x="19162" y="138"/>
                </a:cubicBezTo>
                <a:lnTo>
                  <a:pt x="2160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5290" name="Arc 10"/>
          <p:cNvSpPr>
            <a:spLocks/>
          </p:cNvSpPr>
          <p:nvPr/>
        </p:nvSpPr>
        <p:spPr bwMode="auto">
          <a:xfrm>
            <a:off x="6705600" y="5638800"/>
            <a:ext cx="609600" cy="6096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1600 w 43200"/>
              <a:gd name="T1" fmla="*/ 0 h 43200"/>
              <a:gd name="T2" fmla="*/ 19162 w 43200"/>
              <a:gd name="T3" fmla="*/ 138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613"/>
                  <a:pt x="8246" y="1378"/>
                  <a:pt x="19162" y="138"/>
                </a:cubicBezTo>
              </a:path>
              <a:path w="43200" h="43200" stroke="0" extrusionOk="0">
                <a:moveTo>
                  <a:pt x="21600" y="-1"/>
                </a:moveTo>
                <a:cubicBezTo>
                  <a:pt x="33529" y="0"/>
                  <a:pt x="43200" y="9670"/>
                  <a:pt x="43200" y="21600"/>
                </a:cubicBezTo>
                <a:cubicBezTo>
                  <a:pt x="43200" y="33529"/>
                  <a:pt x="33529" y="43200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10613"/>
                  <a:pt x="8246" y="1378"/>
                  <a:pt x="19162" y="138"/>
                </a:cubicBezTo>
                <a:lnTo>
                  <a:pt x="2160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25291" name="Picture 1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5943600" y="5791200"/>
            <a:ext cx="28892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293" name="Picture 1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7869238" y="5802313"/>
            <a:ext cx="392112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294" name="Picture 14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6858000" y="5715000"/>
            <a:ext cx="406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295" name="Text Box 15"/>
          <p:cNvSpPr txBox="1">
            <a:spLocks noChangeArrowheads="1"/>
          </p:cNvSpPr>
          <p:nvPr/>
        </p:nvSpPr>
        <p:spPr bwMode="auto">
          <a:xfrm>
            <a:off x="1447800" y="4648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25296" name="Line 16"/>
          <p:cNvSpPr>
            <a:spLocks noChangeShapeType="1"/>
          </p:cNvSpPr>
          <p:nvPr/>
        </p:nvSpPr>
        <p:spPr bwMode="auto">
          <a:xfrm>
            <a:off x="6400800" y="5943600"/>
            <a:ext cx="304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5297" name="Line 17"/>
          <p:cNvSpPr>
            <a:spLocks noChangeShapeType="1"/>
          </p:cNvSpPr>
          <p:nvPr/>
        </p:nvSpPr>
        <p:spPr bwMode="auto">
          <a:xfrm>
            <a:off x="7315200" y="59436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5298" name="Text Box 18"/>
          <p:cNvSpPr txBox="1">
            <a:spLocks noChangeArrowheads="1"/>
          </p:cNvSpPr>
          <p:nvPr/>
        </p:nvSpPr>
        <p:spPr bwMode="auto">
          <a:xfrm>
            <a:off x="304800" y="5638800"/>
            <a:ext cx="8604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600" b="1">
                <a:solidFill>
                  <a:srgbClr val="FF0000"/>
                </a:solidFill>
              </a:rPr>
              <a:t>5D Gauge Theory for </a:t>
            </a:r>
            <a:r>
              <a:rPr lang="en-US" altLang="ja-JP"/>
              <a:t> </a:t>
            </a:r>
            <a:r>
              <a:rPr lang="en-US" altLang="ja-JP" sz="3600" b="1">
                <a:solidFill>
                  <a:srgbClr val="FF0000"/>
                </a:solidFill>
              </a:rPr>
              <a:t>Flavor Symmetry</a:t>
            </a:r>
          </a:p>
        </p:txBody>
      </p:sp>
      <p:sp>
        <p:nvSpPr>
          <p:cNvPr id="225299" name="Text Box 19"/>
          <p:cNvSpPr txBox="1">
            <a:spLocks noChangeArrowheads="1"/>
          </p:cNvSpPr>
          <p:nvPr/>
        </p:nvSpPr>
        <p:spPr bwMode="auto">
          <a:xfrm>
            <a:off x="1066800" y="6491288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009900"/>
                </a:solidFill>
              </a:rPr>
              <a:t>Harada-Matsuzaki-KY (2006)</a:t>
            </a:r>
          </a:p>
        </p:txBody>
      </p:sp>
      <p:pic>
        <p:nvPicPr>
          <p:cNvPr id="225302" name="Picture 2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7239000" y="6413500"/>
            <a:ext cx="1447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03" name="Text Box 23"/>
          <p:cNvSpPr txBox="1">
            <a:spLocks noChangeArrowheads="1"/>
          </p:cNvSpPr>
          <p:nvPr/>
        </p:nvSpPr>
        <p:spPr bwMode="auto">
          <a:xfrm>
            <a:off x="228600" y="381000"/>
            <a:ext cx="58515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>
                <a:latin typeface="Times New Roman" charset="0"/>
              </a:rPr>
              <a:t>Infinite Sequence of Linear Moose</a:t>
            </a:r>
          </a:p>
        </p:txBody>
      </p:sp>
      <p:sp>
        <p:nvSpPr>
          <p:cNvPr id="225304" name="Text Box 24"/>
          <p:cNvSpPr txBox="1">
            <a:spLocks noChangeArrowheads="1"/>
          </p:cNvSpPr>
          <p:nvPr/>
        </p:nvSpPr>
        <p:spPr bwMode="auto">
          <a:xfrm>
            <a:off x="6080125" y="685800"/>
            <a:ext cx="30638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>
                <a:solidFill>
                  <a:schemeClr val="folHlink"/>
                </a:solidFill>
                <a:latin typeface="Times New Roman" charset="0"/>
              </a:rPr>
              <a:t>Son-Stephanov(2004)</a:t>
            </a:r>
          </a:p>
          <a:p>
            <a:r>
              <a:rPr lang="en-US" altLang="ja-JP" sz="2400" b="1">
                <a:solidFill>
                  <a:schemeClr val="folHlink"/>
                </a:solidFill>
                <a:latin typeface="Times New Roman" charset="0"/>
              </a:rPr>
              <a:t>Sakai-Sugimoto(2005)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5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5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5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5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5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5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5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5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225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5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5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3" grpId="0" animBg="1"/>
      <p:bldP spid="225284" grpId="0"/>
      <p:bldP spid="225285" grpId="0" animBg="1"/>
      <p:bldP spid="225287" grpId="0" animBg="1"/>
      <p:bldP spid="225289" grpId="0" animBg="1"/>
      <p:bldP spid="225290" grpId="0" animBg="1"/>
      <p:bldP spid="225296" grpId="0" animBg="1"/>
      <p:bldP spid="225297" grpId="0" animBg="1"/>
      <p:bldP spid="22529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図形グループ 5"/>
          <p:cNvGrpSpPr>
            <a:grpSpLocks/>
          </p:cNvGrpSpPr>
          <p:nvPr/>
        </p:nvGrpSpPr>
        <p:grpSpPr bwMode="auto">
          <a:xfrm>
            <a:off x="304800" y="153988"/>
            <a:ext cx="8532813" cy="6537325"/>
            <a:chOff x="405656" y="1095307"/>
            <a:chExt cx="7660640" cy="5415280"/>
          </a:xfrm>
        </p:grpSpPr>
        <p:pic>
          <p:nvPicPr>
            <p:cNvPr id="27680" name="図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5656" y="1095307"/>
              <a:ext cx="3830320" cy="5415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81" name="図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35976" y="1095307"/>
              <a:ext cx="3830320" cy="5415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0" name="正方形/長方形 49"/>
          <p:cNvSpPr/>
          <p:nvPr/>
        </p:nvSpPr>
        <p:spPr>
          <a:xfrm>
            <a:off x="952500" y="4927600"/>
            <a:ext cx="7343775" cy="1600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134938" y="19050"/>
            <a:ext cx="7581900" cy="1012825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ja-JP" altLang="en-US" sz="4000" b="1" u="sng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ホログラフィック　レシピ</a:t>
            </a:r>
          </a:p>
        </p:txBody>
      </p:sp>
      <p:sp>
        <p:nvSpPr>
          <p:cNvPr id="27653" name="AutoShape 11"/>
          <p:cNvSpPr>
            <a:spLocks noChangeArrowheads="1"/>
          </p:cNvSpPr>
          <p:nvPr/>
        </p:nvSpPr>
        <p:spPr bwMode="auto">
          <a:xfrm>
            <a:off x="4391025" y="1138238"/>
            <a:ext cx="360363" cy="287337"/>
          </a:xfrm>
          <a:prstGeom prst="leftRightArrow">
            <a:avLst>
              <a:gd name="adj1" fmla="val 50000"/>
              <a:gd name="adj2" fmla="val 25083"/>
            </a:avLst>
          </a:prstGeom>
          <a:gradFill rotWithShape="0">
            <a:gsLst>
              <a:gs pos="0">
                <a:srgbClr val="CC0000"/>
              </a:gs>
              <a:gs pos="100000">
                <a:srgbClr val="000099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latin typeface="Candara" charset="0"/>
            </a:endParaRPr>
          </a:p>
        </p:txBody>
      </p:sp>
      <p:sp>
        <p:nvSpPr>
          <p:cNvPr id="27654" name="Text Box 12"/>
          <p:cNvSpPr txBox="1">
            <a:spLocks noChangeArrowheads="1"/>
          </p:cNvSpPr>
          <p:nvPr/>
        </p:nvSpPr>
        <p:spPr bwMode="auto">
          <a:xfrm>
            <a:off x="1173163" y="1057275"/>
            <a:ext cx="2403475" cy="40005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solidFill>
                  <a:srgbClr val="FF0000"/>
                </a:solidFill>
                <a:latin typeface="Candara" charset="0"/>
              </a:rPr>
              <a:t>4DSCT </a:t>
            </a:r>
            <a:r>
              <a:rPr lang="en-US" altLang="ja-JP" sz="2000">
                <a:solidFill>
                  <a:srgbClr val="000000"/>
                </a:solidFill>
                <a:latin typeface="Candara" charset="0"/>
              </a:rPr>
              <a:t>large Nc </a:t>
            </a:r>
            <a:r>
              <a:rPr lang="ja-JP" altLang="en-US" sz="2000">
                <a:solidFill>
                  <a:srgbClr val="000000"/>
                </a:solidFill>
                <a:latin typeface="Candara" charset="0"/>
              </a:rPr>
              <a:t>極限</a:t>
            </a:r>
            <a:endParaRPr lang="en-US" altLang="ja-JP" sz="2000">
              <a:solidFill>
                <a:srgbClr val="000000"/>
              </a:solidFill>
              <a:latin typeface="Candara" charset="0"/>
            </a:endParaRPr>
          </a:p>
        </p:txBody>
      </p:sp>
      <p:sp>
        <p:nvSpPr>
          <p:cNvPr id="27655" name="Text Box 13"/>
          <p:cNvSpPr txBox="1">
            <a:spLocks noChangeArrowheads="1"/>
          </p:cNvSpPr>
          <p:nvPr/>
        </p:nvSpPr>
        <p:spPr bwMode="auto">
          <a:xfrm>
            <a:off x="5422900" y="1057275"/>
            <a:ext cx="2390775" cy="40005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solidFill>
                  <a:srgbClr val="000099"/>
                </a:solidFill>
                <a:latin typeface="Candara" charset="0"/>
              </a:rPr>
              <a:t>5DWCT </a:t>
            </a:r>
            <a:r>
              <a:rPr lang="ja-JP" altLang="en-US" sz="2000">
                <a:solidFill>
                  <a:schemeClr val="bg1"/>
                </a:solidFill>
                <a:latin typeface="Candara" charset="0"/>
              </a:rPr>
              <a:t>ツリーレベル</a:t>
            </a:r>
            <a:endParaRPr lang="en-US" altLang="ja-JP" sz="2000">
              <a:solidFill>
                <a:schemeClr val="bg1"/>
              </a:solidFill>
              <a:latin typeface="Candara" charset="0"/>
            </a:endParaRPr>
          </a:p>
        </p:txBody>
      </p:sp>
      <p:sp>
        <p:nvSpPr>
          <p:cNvPr id="27656" name="テキスト ボックス 20"/>
          <p:cNvSpPr txBox="1">
            <a:spLocks noChangeArrowheads="1"/>
          </p:cNvSpPr>
          <p:nvPr/>
        </p:nvSpPr>
        <p:spPr bwMode="auto">
          <a:xfrm>
            <a:off x="1311275" y="1566863"/>
            <a:ext cx="2689225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Aft>
                <a:spcPts val="1200"/>
              </a:spcAft>
            </a:pPr>
            <a:r>
              <a:rPr lang="ja-JP" altLang="en-US" sz="2400">
                <a:solidFill>
                  <a:srgbClr val="000000"/>
                </a:solidFill>
                <a:latin typeface="Candara" charset="0"/>
              </a:rPr>
              <a:t>演算子</a:t>
            </a:r>
            <a:r>
              <a:rPr lang="en-US" altLang="ja-JP" sz="2400">
                <a:solidFill>
                  <a:srgbClr val="000000"/>
                </a:solidFill>
                <a:latin typeface="Candara" charset="0"/>
              </a:rPr>
              <a:t> : </a:t>
            </a:r>
            <a:r>
              <a:rPr lang="en-US" altLang="ja-JP" sz="2400">
                <a:solidFill>
                  <a:srgbClr val="000000"/>
                </a:solidFill>
                <a:latin typeface="Brush Script MT Italic" charset="0"/>
                <a:ea typeface="Brush Script MT Italic" charset="0"/>
                <a:cs typeface="Brush Script MT Italic" charset="0"/>
              </a:rPr>
              <a:t>O</a:t>
            </a:r>
          </a:p>
          <a:p>
            <a:pPr algn="ctr">
              <a:spcAft>
                <a:spcPts val="1200"/>
              </a:spcAft>
            </a:pPr>
            <a:r>
              <a:rPr lang="en-US" altLang="ja-JP" sz="2400">
                <a:solidFill>
                  <a:srgbClr val="000000"/>
                </a:solidFill>
                <a:latin typeface="Brush Script MT Italic" charset="0"/>
                <a:ea typeface="Brush Script MT Italic" charset="0"/>
                <a:cs typeface="Brush Script MT Italic" charset="0"/>
              </a:rPr>
              <a:t>O </a:t>
            </a:r>
            <a:r>
              <a:rPr lang="ja-JP" altLang="en-US" sz="2400">
                <a:solidFill>
                  <a:srgbClr val="000000"/>
                </a:solidFill>
                <a:latin typeface="Brush Script MT Italic" charset="0"/>
                <a:ea typeface="Brush Script MT Italic" charset="0"/>
                <a:cs typeface="Brush Script MT Italic" charset="0"/>
              </a:rPr>
              <a:t>の次元</a:t>
            </a:r>
            <a:r>
              <a:rPr lang="en-US" altLang="ja-JP" sz="2400">
                <a:solidFill>
                  <a:srgbClr val="000000"/>
                </a:solidFill>
                <a:latin typeface="Candara" charset="0"/>
                <a:ea typeface="Brush Script MT Italic" charset="0"/>
                <a:cs typeface="Brush Script MT Italic" charset="0"/>
              </a:rPr>
              <a:t>(</a:t>
            </a:r>
            <a:r>
              <a:rPr lang="en-US" altLang="ja-JP" sz="2400" i="1">
                <a:solidFill>
                  <a:srgbClr val="000000"/>
                </a:solidFill>
                <a:latin typeface="Candara" charset="0"/>
                <a:ea typeface="Brush Script MT Italic" charset="0"/>
                <a:cs typeface="Brush Script MT Italic" charset="0"/>
              </a:rPr>
              <a:t>p</a:t>
            </a:r>
            <a:r>
              <a:rPr lang="en-US" altLang="ja-JP" sz="2400">
                <a:solidFill>
                  <a:srgbClr val="000000"/>
                </a:solidFill>
                <a:latin typeface="Candara" charset="0"/>
                <a:ea typeface="Brush Script MT Italic" charset="0"/>
                <a:cs typeface="Brush Script MT Italic" charset="0"/>
              </a:rPr>
              <a:t>-form) : </a:t>
            </a:r>
            <a:endParaRPr lang="en-US" altLang="ja-JP" sz="2400" i="1">
              <a:solidFill>
                <a:srgbClr val="000000"/>
              </a:solidFill>
              <a:latin typeface="Brush Script MT Italic" charset="0"/>
              <a:ea typeface="Brush Script MT Italic" charset="0"/>
              <a:cs typeface="Brush Script MT Italic" charset="0"/>
            </a:endParaRPr>
          </a:p>
          <a:p>
            <a:pPr algn="ctr"/>
            <a:endParaRPr lang="en-US" altLang="ja-JP" sz="2400" i="1">
              <a:solidFill>
                <a:srgbClr val="000000"/>
              </a:solidFill>
              <a:latin typeface="Candara" charset="0"/>
            </a:endParaRPr>
          </a:p>
          <a:p>
            <a:pPr algn="ctr"/>
            <a:r>
              <a:rPr lang="ja-JP" altLang="en-US" sz="2400">
                <a:solidFill>
                  <a:srgbClr val="000000"/>
                </a:solidFill>
                <a:latin typeface="Candara" charset="0"/>
              </a:rPr>
              <a:t>生成汎関数</a:t>
            </a:r>
            <a:r>
              <a:rPr lang="en-US" altLang="ja-JP" sz="2400">
                <a:solidFill>
                  <a:srgbClr val="000000"/>
                </a:solidFill>
                <a:latin typeface="Candara" charset="0"/>
              </a:rPr>
              <a:t>:</a:t>
            </a:r>
          </a:p>
          <a:p>
            <a:pPr algn="ctr">
              <a:spcAft>
                <a:spcPts val="1200"/>
              </a:spcAft>
            </a:pPr>
            <a:r>
              <a:rPr lang="en-US" altLang="ja-JP" sz="2400">
                <a:solidFill>
                  <a:srgbClr val="000000"/>
                </a:solidFill>
                <a:latin typeface="Candara" charset="0"/>
              </a:rPr>
              <a:t> </a:t>
            </a:r>
          </a:p>
          <a:p>
            <a:pPr algn="ctr">
              <a:spcAft>
                <a:spcPts val="1200"/>
              </a:spcAft>
            </a:pPr>
            <a:r>
              <a:rPr lang="en-US" altLang="ja-JP" sz="2400">
                <a:solidFill>
                  <a:srgbClr val="000000"/>
                </a:solidFill>
                <a:latin typeface="Candara" charset="0"/>
              </a:rPr>
              <a:t> </a:t>
            </a:r>
            <a:r>
              <a:rPr lang="en-US" altLang="ja-JP" sz="2400">
                <a:solidFill>
                  <a:srgbClr val="000000"/>
                </a:solidFill>
                <a:latin typeface="Brush Script MT Italic" charset="0"/>
                <a:ea typeface="Brush Script MT Italic" charset="0"/>
                <a:cs typeface="Brush Script MT Italic" charset="0"/>
              </a:rPr>
              <a:t>O</a:t>
            </a:r>
            <a:r>
              <a:rPr lang="ja-JP" altLang="en-US" sz="2400">
                <a:solidFill>
                  <a:srgbClr val="000000"/>
                </a:solidFill>
                <a:latin typeface="Brush Script MT Italic" charset="0"/>
                <a:ea typeface="Brush Script MT Italic" charset="0"/>
                <a:cs typeface="Brush Script MT Italic" charset="0"/>
              </a:rPr>
              <a:t>のソース</a:t>
            </a:r>
            <a:r>
              <a:rPr lang="en-US" altLang="ja-JP" sz="2400">
                <a:solidFill>
                  <a:srgbClr val="000000"/>
                </a:solidFill>
                <a:latin typeface="Candara" charset="0"/>
              </a:rPr>
              <a:t>: </a:t>
            </a:r>
            <a:r>
              <a:rPr lang="en-US" altLang="ja-JP" sz="2400">
                <a:solidFill>
                  <a:srgbClr val="000000"/>
                </a:solidFill>
                <a:latin typeface="Brush Script MT Italic" charset="0"/>
                <a:ea typeface="Brush Script MT Italic" charset="0"/>
                <a:cs typeface="Brush Script MT Italic" charset="0"/>
              </a:rPr>
              <a:t> </a:t>
            </a:r>
            <a:r>
              <a:rPr lang="en-US" altLang="ja-JP" sz="2400" i="1">
                <a:solidFill>
                  <a:srgbClr val="000000"/>
                </a:solidFill>
                <a:latin typeface="Candara" charset="0"/>
              </a:rPr>
              <a:t>J</a:t>
            </a:r>
            <a:endParaRPr lang="ja-JP" altLang="en-US" sz="2400" i="1">
              <a:solidFill>
                <a:srgbClr val="000000"/>
              </a:solidFill>
              <a:latin typeface="Candara" charset="0"/>
            </a:endParaRPr>
          </a:p>
        </p:txBody>
      </p:sp>
      <p:sp>
        <p:nvSpPr>
          <p:cNvPr id="27657" name="テキスト ボックス 21"/>
          <p:cNvSpPr txBox="1">
            <a:spLocks noChangeArrowheads="1"/>
          </p:cNvSpPr>
          <p:nvPr/>
        </p:nvSpPr>
        <p:spPr bwMode="auto">
          <a:xfrm>
            <a:off x="5014913" y="1566863"/>
            <a:ext cx="2976562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Aft>
                <a:spcPts val="1200"/>
              </a:spcAft>
            </a:pPr>
            <a:r>
              <a:rPr lang="ja-JP" altLang="en-US" sz="2400">
                <a:solidFill>
                  <a:srgbClr val="000000"/>
                </a:solidFill>
                <a:latin typeface="Candara" charset="0"/>
              </a:rPr>
              <a:t>５次元場</a:t>
            </a:r>
            <a:r>
              <a:rPr lang="en-US" altLang="ja-JP" sz="2400">
                <a:solidFill>
                  <a:srgbClr val="000000"/>
                </a:solidFill>
                <a:latin typeface="Candara" charset="0"/>
              </a:rPr>
              <a:t> : </a:t>
            </a:r>
          </a:p>
          <a:p>
            <a:pPr algn="ctr"/>
            <a:r>
              <a:rPr lang="ja-JP" altLang="en-US" sz="2400">
                <a:solidFill>
                  <a:srgbClr val="000000"/>
                </a:solidFill>
                <a:latin typeface="Candara" charset="0"/>
              </a:rPr>
              <a:t>５次元質量</a:t>
            </a:r>
            <a:r>
              <a:rPr lang="en-US" altLang="ja-JP" sz="2400">
                <a:solidFill>
                  <a:srgbClr val="000000"/>
                </a:solidFill>
                <a:latin typeface="Candara" charset="0"/>
              </a:rPr>
              <a:t>:</a:t>
            </a:r>
          </a:p>
          <a:p>
            <a:pPr algn="ctr">
              <a:spcAft>
                <a:spcPts val="1200"/>
              </a:spcAft>
            </a:pPr>
            <a:endParaRPr lang="en-US" altLang="ja-JP" sz="2400">
              <a:solidFill>
                <a:srgbClr val="000000"/>
              </a:solidFill>
              <a:latin typeface="Candara" charset="0"/>
            </a:endParaRPr>
          </a:p>
          <a:p>
            <a:pPr algn="ctr"/>
            <a:r>
              <a:rPr lang="ja-JP" altLang="en-US" sz="2400">
                <a:solidFill>
                  <a:srgbClr val="000000"/>
                </a:solidFill>
                <a:latin typeface="Candara" charset="0"/>
              </a:rPr>
              <a:t>５次元有効作用</a:t>
            </a:r>
            <a:r>
              <a:rPr lang="en-US" altLang="ja-JP" sz="2400">
                <a:solidFill>
                  <a:srgbClr val="000000"/>
                </a:solidFill>
                <a:latin typeface="Candara" charset="0"/>
              </a:rPr>
              <a:t>: </a:t>
            </a:r>
          </a:p>
          <a:p>
            <a:pPr algn="ctr">
              <a:spcAft>
                <a:spcPts val="1200"/>
              </a:spcAft>
            </a:pPr>
            <a:r>
              <a:rPr lang="en-US" altLang="ja-JP" sz="2400">
                <a:solidFill>
                  <a:srgbClr val="000000"/>
                </a:solidFill>
                <a:latin typeface="Candara" charset="0"/>
              </a:rPr>
              <a:t> </a:t>
            </a:r>
          </a:p>
          <a:p>
            <a:pPr algn="ctr">
              <a:spcAft>
                <a:spcPts val="1200"/>
              </a:spcAft>
            </a:pPr>
            <a:r>
              <a:rPr lang="ja-JP" altLang="en-US" sz="2400">
                <a:solidFill>
                  <a:srgbClr val="000000"/>
                </a:solidFill>
                <a:latin typeface="Candara" charset="0"/>
              </a:rPr>
              <a:t>の紫外境界での値</a:t>
            </a:r>
            <a:r>
              <a:rPr lang="en-US" altLang="ja-JP" sz="2400">
                <a:solidFill>
                  <a:srgbClr val="000000"/>
                </a:solidFill>
                <a:latin typeface="Candara" charset="0"/>
              </a:rPr>
              <a:t> : : </a:t>
            </a:r>
            <a:endParaRPr lang="ja-JP" altLang="en-US" sz="2400">
              <a:solidFill>
                <a:srgbClr val="000000"/>
              </a:solidFill>
              <a:latin typeface="Candara" charset="0"/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>
            <a:off x="779463" y="2058988"/>
            <a:ext cx="7581900" cy="15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760413" y="2994025"/>
            <a:ext cx="75819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>
            <a:off x="781050" y="3854450"/>
            <a:ext cx="75819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781050" y="4816475"/>
            <a:ext cx="75819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779463" y="1592263"/>
            <a:ext cx="7581900" cy="15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63" name="AutoShape 11"/>
          <p:cNvSpPr>
            <a:spLocks noChangeArrowheads="1"/>
          </p:cNvSpPr>
          <p:nvPr/>
        </p:nvSpPr>
        <p:spPr bwMode="auto">
          <a:xfrm>
            <a:off x="4391025" y="1692275"/>
            <a:ext cx="360363" cy="287338"/>
          </a:xfrm>
          <a:prstGeom prst="leftRightArrow">
            <a:avLst>
              <a:gd name="adj1" fmla="val 50000"/>
              <a:gd name="adj2" fmla="val 25083"/>
            </a:avLst>
          </a:prstGeom>
          <a:gradFill rotWithShape="0">
            <a:gsLst>
              <a:gs pos="0">
                <a:srgbClr val="CC0000"/>
              </a:gs>
              <a:gs pos="100000">
                <a:srgbClr val="000099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latin typeface="Candara" charset="0"/>
            </a:endParaRPr>
          </a:p>
        </p:txBody>
      </p:sp>
      <p:sp>
        <p:nvSpPr>
          <p:cNvPr id="27664" name="AutoShape 11"/>
          <p:cNvSpPr>
            <a:spLocks noChangeArrowheads="1"/>
          </p:cNvSpPr>
          <p:nvPr/>
        </p:nvSpPr>
        <p:spPr bwMode="auto">
          <a:xfrm>
            <a:off x="4391025" y="2444750"/>
            <a:ext cx="360363" cy="287338"/>
          </a:xfrm>
          <a:prstGeom prst="leftRightArrow">
            <a:avLst>
              <a:gd name="adj1" fmla="val 50000"/>
              <a:gd name="adj2" fmla="val 25083"/>
            </a:avLst>
          </a:prstGeom>
          <a:gradFill rotWithShape="0">
            <a:gsLst>
              <a:gs pos="0">
                <a:srgbClr val="CC0000"/>
              </a:gs>
              <a:gs pos="100000">
                <a:srgbClr val="000099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latin typeface="Candara" charset="0"/>
            </a:endParaRPr>
          </a:p>
        </p:txBody>
      </p:sp>
      <p:sp>
        <p:nvSpPr>
          <p:cNvPr id="27665" name="AutoShape 11"/>
          <p:cNvSpPr>
            <a:spLocks noChangeArrowheads="1"/>
          </p:cNvSpPr>
          <p:nvPr/>
        </p:nvSpPr>
        <p:spPr bwMode="auto">
          <a:xfrm>
            <a:off x="4394200" y="3235325"/>
            <a:ext cx="360363" cy="287338"/>
          </a:xfrm>
          <a:prstGeom prst="leftRightArrow">
            <a:avLst>
              <a:gd name="adj1" fmla="val 50000"/>
              <a:gd name="adj2" fmla="val 25083"/>
            </a:avLst>
          </a:prstGeom>
          <a:gradFill rotWithShape="0">
            <a:gsLst>
              <a:gs pos="0">
                <a:srgbClr val="CC0000"/>
              </a:gs>
              <a:gs pos="100000">
                <a:srgbClr val="000099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latin typeface="Candara" charset="0"/>
            </a:endParaRPr>
          </a:p>
        </p:txBody>
      </p:sp>
      <p:sp>
        <p:nvSpPr>
          <p:cNvPr id="27666" name="AutoShape 11"/>
          <p:cNvSpPr>
            <a:spLocks noChangeArrowheads="1"/>
          </p:cNvSpPr>
          <p:nvPr/>
        </p:nvSpPr>
        <p:spPr bwMode="auto">
          <a:xfrm>
            <a:off x="4392613" y="4013200"/>
            <a:ext cx="360362" cy="287338"/>
          </a:xfrm>
          <a:prstGeom prst="leftRightArrow">
            <a:avLst>
              <a:gd name="adj1" fmla="val 50000"/>
              <a:gd name="adj2" fmla="val 25083"/>
            </a:avLst>
          </a:prstGeom>
          <a:gradFill rotWithShape="0">
            <a:gsLst>
              <a:gs pos="0">
                <a:srgbClr val="CC0000"/>
              </a:gs>
              <a:gs pos="100000">
                <a:srgbClr val="000099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latin typeface="Candara" charset="0"/>
            </a:endParaRPr>
          </a:p>
        </p:txBody>
      </p:sp>
      <p:pic>
        <p:nvPicPr>
          <p:cNvPr id="27667" name="図 3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83163" y="2568575"/>
            <a:ext cx="322421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8" name="図 3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0613" y="2574925"/>
            <a:ext cx="2762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テキスト ボックス 38"/>
          <p:cNvSpPr txBox="1"/>
          <p:nvPr/>
        </p:nvSpPr>
        <p:spPr>
          <a:xfrm>
            <a:off x="1336675" y="5302250"/>
            <a:ext cx="5310188" cy="157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1). </a:t>
            </a:r>
            <a:r>
              <a:rPr lang="en-US" altLang="ja-JP" sz="2400" i="1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ja-JP" altLang="en-US" sz="24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の運動方程式を解く</a:t>
            </a:r>
            <a:r>
              <a:rPr lang="ja-JP" altLang="ja-JP" sz="2400" i="1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。</a:t>
            </a:r>
            <a:r>
              <a:rPr lang="en-US" altLang="ja-JP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2). </a:t>
            </a:r>
            <a:r>
              <a:rPr lang="en-US" altLang="ja-JP" sz="2400" i="1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ja-JP" altLang="en-US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の古典解を作用</a:t>
            </a:r>
            <a:r>
              <a:rPr lang="en-US" altLang="ja-JP" sz="2400" i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US" altLang="ja-JP" sz="2400" i="1" baseline="-250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5</a:t>
            </a:r>
            <a:r>
              <a:rPr lang="en-US" altLang="ja-JP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[</a:t>
            </a:r>
            <a:r>
              <a:rPr lang="en-US" altLang="ja-JP" sz="2400" i="1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altLang="ja-JP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]</a:t>
            </a:r>
            <a:r>
              <a:rPr lang="ja-JP" altLang="en-US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に代入。</a:t>
            </a:r>
            <a:endParaRPr lang="en-US" altLang="ja-JP" sz="24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3). </a:t>
            </a:r>
            <a:r>
              <a:rPr lang="en-US" altLang="ja-JP" sz="2400" i="1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altLang="ja-JP" sz="2400" i="1" baseline="-250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0</a:t>
            </a:r>
            <a:r>
              <a:rPr lang="en-US" altLang="ja-JP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ja-JP" altLang="en-US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で作用</a:t>
            </a:r>
            <a:r>
              <a:rPr lang="en-US" altLang="ja-JP" sz="2400" i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US" altLang="ja-JP" sz="2400" i="1" baseline="-250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5</a:t>
            </a:r>
            <a:r>
              <a:rPr lang="en-US" altLang="ja-JP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[</a:t>
            </a:r>
            <a:r>
              <a:rPr lang="en-US" altLang="ja-JP" sz="2400" i="1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altLang="ja-JP" sz="2400" i="1" baseline="-250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0</a:t>
            </a:r>
            <a:r>
              <a:rPr lang="en-US" altLang="ja-JP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]</a:t>
            </a:r>
            <a:r>
              <a:rPr lang="ja-JP" altLang="en-US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を汎関数微分する。</a:t>
            </a:r>
            <a:endParaRPr lang="en-US" altLang="ja-JP" sz="2400" dirty="0">
              <a:solidFill>
                <a:srgbClr val="000000"/>
              </a:solidFill>
              <a:effectLst>
                <a:outerShdw blurRad="101600" dist="63500" dir="2700000" algn="tl" rotWithShape="0">
                  <a:prstClr val="black">
                    <a:alpha val="75000"/>
                  </a:prstClr>
                </a:outerShdw>
              </a:effectLst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24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7670" name="図 4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85913" y="3390900"/>
            <a:ext cx="210185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1" name="図 4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83313" y="3422650"/>
            <a:ext cx="8048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2" name="図 4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37413" y="1692275"/>
            <a:ext cx="7112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3" name="図 4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84738" y="3914775"/>
            <a:ext cx="23177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4" name="図 4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35888" y="3924300"/>
            <a:ext cx="2952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5" name="図 4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67263" y="4346575"/>
            <a:ext cx="38068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6" name="図 5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059738" y="185738"/>
            <a:ext cx="750887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図 5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5636" y="169514"/>
            <a:ext cx="751253" cy="608871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27678" name="テキスト ボックス 34"/>
          <p:cNvSpPr txBox="1">
            <a:spLocks noChangeArrowheads="1"/>
          </p:cNvSpPr>
          <p:nvPr/>
        </p:nvSpPr>
        <p:spPr bwMode="auto">
          <a:xfrm>
            <a:off x="960438" y="4875213"/>
            <a:ext cx="3419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400" u="sng">
                <a:solidFill>
                  <a:schemeClr val="bg1"/>
                </a:solidFill>
                <a:latin typeface="Candara" charset="0"/>
              </a:rPr>
              <a:t>グリーン関数の計算方法</a:t>
            </a:r>
            <a:endParaRPr lang="en-US" altLang="ja-JP" sz="2400" u="sng">
              <a:solidFill>
                <a:schemeClr val="bg1"/>
              </a:solidFill>
              <a:latin typeface="Candara" charset="0"/>
            </a:endParaRPr>
          </a:p>
        </p:txBody>
      </p:sp>
      <p:sp>
        <p:nvSpPr>
          <p:cNvPr id="27679" name="Text Box 39"/>
          <p:cNvSpPr txBox="1">
            <a:spLocks noChangeArrowheads="1"/>
          </p:cNvSpPr>
          <p:nvPr/>
        </p:nvSpPr>
        <p:spPr bwMode="auto">
          <a:xfrm>
            <a:off x="6519863" y="358775"/>
            <a:ext cx="20161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600">
                <a:solidFill>
                  <a:srgbClr val="006600"/>
                </a:solidFill>
                <a:latin typeface="Times New Roman" charset="0"/>
              </a:rPr>
              <a:t>Witten, (1998), </a:t>
            </a:r>
          </a:p>
          <a:p>
            <a:r>
              <a:rPr lang="en-US" altLang="ja-JP" sz="1600">
                <a:solidFill>
                  <a:srgbClr val="006600"/>
                </a:solidFill>
                <a:latin typeface="Times New Roman" charset="0"/>
              </a:rPr>
              <a:t>Gubser, et al (1998)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図形グループ 42"/>
          <p:cNvGrpSpPr>
            <a:grpSpLocks/>
          </p:cNvGrpSpPr>
          <p:nvPr/>
        </p:nvGrpSpPr>
        <p:grpSpPr bwMode="auto">
          <a:xfrm>
            <a:off x="23813" y="-15875"/>
            <a:ext cx="9348787" cy="6873875"/>
            <a:chOff x="49027" y="-16343"/>
            <a:chExt cx="9349526" cy="6874344"/>
          </a:xfrm>
        </p:grpSpPr>
        <p:grpSp>
          <p:nvGrpSpPr>
            <p:cNvPr id="4" name="図形グループ 8"/>
            <p:cNvGrpSpPr>
              <a:grpSpLocks/>
            </p:cNvGrpSpPr>
            <p:nvPr/>
          </p:nvGrpSpPr>
          <p:grpSpPr bwMode="auto">
            <a:xfrm>
              <a:off x="81294" y="-16343"/>
              <a:ext cx="9017560" cy="6874344"/>
              <a:chOff x="29978" y="-16343"/>
              <a:chExt cx="9017560" cy="6874344"/>
            </a:xfrm>
          </p:grpSpPr>
          <p:sp>
            <p:nvSpPr>
              <p:cNvPr id="47" name="台形 46"/>
              <p:cNvSpPr/>
              <p:nvPr/>
            </p:nvSpPr>
            <p:spPr>
              <a:xfrm rot="16200000">
                <a:off x="5191317" y="3001779"/>
                <a:ext cx="6858000" cy="854443"/>
              </a:xfrm>
              <a:prstGeom prst="trapezoid">
                <a:avLst>
                  <a:gd name="adj" fmla="val 107779"/>
                </a:avLst>
              </a:prstGeom>
              <a:gradFill>
                <a:gsLst>
                  <a:gs pos="99000">
                    <a:schemeClr val="accent1">
                      <a:shade val="30000"/>
                      <a:satMod val="100000"/>
                      <a:alpha val="70000"/>
                    </a:schemeClr>
                  </a:gs>
                  <a:gs pos="20000">
                    <a:schemeClr val="accent1">
                      <a:shade val="90000"/>
                      <a:satMod val="100000"/>
                      <a:alpha val="70000"/>
                    </a:schemeClr>
                  </a:gs>
                  <a:gs pos="100000">
                    <a:schemeClr val="accent1">
                      <a:tint val="90000"/>
                      <a:shade val="100000"/>
                      <a:satMod val="150000"/>
                    </a:schemeClr>
                  </a:gs>
                </a:gsLst>
              </a:gradFill>
              <a:effectLst>
                <a:outerShdw blurRad="228600" dist="38100" dir="5400000" sx="104000" sy="104000" algn="ctr" rotWithShape="0">
                  <a:srgbClr val="000000">
                    <a:alpha val="80000"/>
                  </a:srgbClr>
                </a:outerShdw>
                <a:softEdge rad="762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48" name="台形 47"/>
              <p:cNvSpPr/>
              <p:nvPr/>
            </p:nvSpPr>
            <p:spPr>
              <a:xfrm rot="5400000">
                <a:off x="-2971800" y="2985435"/>
                <a:ext cx="6858000" cy="854443"/>
              </a:xfrm>
              <a:prstGeom prst="trapezoid">
                <a:avLst>
                  <a:gd name="adj" fmla="val 120949"/>
                </a:avLst>
              </a:prstGeom>
              <a:gradFill>
                <a:gsLst>
                  <a:gs pos="99000">
                    <a:schemeClr val="accent1">
                      <a:shade val="30000"/>
                      <a:satMod val="100000"/>
                      <a:alpha val="70000"/>
                    </a:schemeClr>
                  </a:gs>
                  <a:gs pos="20000">
                    <a:schemeClr val="accent1">
                      <a:shade val="90000"/>
                      <a:satMod val="100000"/>
                      <a:alpha val="70000"/>
                    </a:schemeClr>
                  </a:gs>
                  <a:gs pos="100000">
                    <a:schemeClr val="accent1">
                      <a:tint val="90000"/>
                      <a:shade val="100000"/>
                      <a:satMod val="150000"/>
                    </a:schemeClr>
                  </a:gs>
                </a:gsLst>
              </a:gradFill>
              <a:effectLst>
                <a:outerShdw blurRad="228600" dist="38100" dir="5400000" sx="104000" sy="104000" algn="ctr" rotWithShape="0">
                  <a:srgbClr val="000000">
                    <a:alpha val="80000"/>
                  </a:srgbClr>
                </a:outerShdw>
                <a:softEdge rad="762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sp>
          <p:nvSpPr>
            <p:cNvPr id="45" name="テキスト ボックス 44"/>
            <p:cNvSpPr txBox="1"/>
            <p:nvPr/>
          </p:nvSpPr>
          <p:spPr>
            <a:xfrm>
              <a:off x="49027" y="1505050"/>
              <a:ext cx="1087263" cy="1631216"/>
            </a:xfrm>
            <a:prstGeom prst="rect">
              <a:avLst/>
            </a:prstGeom>
            <a:noFill/>
            <a:scene3d>
              <a:camera prst="orthographicFront">
                <a:rot lat="0" lon="3900000" rev="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0000" i="1" dirty="0" err="1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ε</a:t>
              </a:r>
              <a:endParaRPr lang="ja-JP" altLang="en-US" sz="10000" i="1" dirty="0">
                <a:solidFill>
                  <a:srgbClr val="000000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7996319" y="1581446"/>
              <a:ext cx="1402234" cy="1323439"/>
            </a:xfrm>
            <a:prstGeom prst="rect">
              <a:avLst/>
            </a:prstGeom>
            <a:noFill/>
            <a:scene3d>
              <a:camera prst="orthographicFront">
                <a:rot lat="0" lon="4200000" rev="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8000" i="1" dirty="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Z</a:t>
              </a:r>
              <a:r>
                <a:rPr lang="en-US" altLang="ja-JP" sz="8000" i="1" baseline="-25000" dirty="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m</a:t>
              </a:r>
              <a:endParaRPr lang="ja-JP" altLang="en-US" sz="8000" i="1" baseline="-25000" dirty="0">
                <a:solidFill>
                  <a:srgbClr val="000000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3" name="正方形/長方形 32"/>
          <p:cNvSpPr/>
          <p:nvPr/>
        </p:nvSpPr>
        <p:spPr>
          <a:xfrm>
            <a:off x="658813" y="5160963"/>
            <a:ext cx="7734300" cy="1266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038225"/>
            <a:ext cx="8589963" cy="531177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b="0" dirty="0" err="1" smtClean="0">
                <a:cs typeface="+mn-cs"/>
              </a:rPr>
              <a:t>AdS</a:t>
            </a:r>
            <a:r>
              <a:rPr lang="en-US" altLang="ja-JP" b="0" dirty="0" smtClean="0">
                <a:cs typeface="+mn-cs"/>
              </a:rPr>
              <a:t> </a:t>
            </a:r>
            <a:r>
              <a:rPr lang="ja-JP" altLang="en-US" b="0" dirty="0" smtClean="0">
                <a:cs typeface="+mn-cs"/>
              </a:rPr>
              <a:t>計量</a:t>
            </a:r>
            <a:r>
              <a:rPr lang="en-US" altLang="ja-JP" b="0" dirty="0" smtClean="0">
                <a:cs typeface="+mn-cs"/>
              </a:rPr>
              <a:t> : </a:t>
            </a:r>
          </a:p>
          <a:p>
            <a:pPr fontAlgn="auto">
              <a:spcAft>
                <a:spcPts val="0"/>
              </a:spcAft>
              <a:defRPr/>
            </a:pPr>
            <a:r>
              <a:rPr lang="ja-JP" altLang="en-US" b="0" dirty="0" smtClean="0">
                <a:cs typeface="+mn-cs"/>
              </a:rPr>
              <a:t>赤外</a:t>
            </a:r>
            <a:r>
              <a:rPr lang="en-US" altLang="ja-JP" b="0" dirty="0" smtClean="0">
                <a:cs typeface="+mn-cs"/>
              </a:rPr>
              <a:t>(IR)</a:t>
            </a:r>
            <a:r>
              <a:rPr lang="ja-JP" altLang="en-US" b="0" dirty="0" smtClean="0">
                <a:cs typeface="+mn-cs"/>
              </a:rPr>
              <a:t>カットオフ</a:t>
            </a:r>
            <a:r>
              <a:rPr lang="en-US" altLang="ja-JP" dirty="0" smtClean="0">
                <a:cs typeface="+mn-cs"/>
              </a:rPr>
              <a:t> </a:t>
            </a:r>
            <a:r>
              <a:rPr lang="en-US" altLang="ja-JP" b="0" i="1" dirty="0" smtClean="0">
                <a:cs typeface="+mn-cs"/>
              </a:rPr>
              <a:t>z</a:t>
            </a:r>
            <a:r>
              <a:rPr lang="en-US" altLang="ja-JP" b="0" i="1" baseline="-25000" dirty="0" smtClean="0">
                <a:cs typeface="+mn-cs"/>
              </a:rPr>
              <a:t>m</a:t>
            </a:r>
            <a:r>
              <a:rPr lang="en-US" altLang="ja-JP" b="0" i="1" dirty="0" smtClean="0">
                <a:cs typeface="+mn-cs"/>
              </a:rPr>
              <a:t> </a:t>
            </a:r>
            <a:r>
              <a:rPr lang="en-US" altLang="ja-JP" b="0" dirty="0" smtClean="0">
                <a:cs typeface="+mn-cs"/>
              </a:rPr>
              <a:t>(</a:t>
            </a:r>
            <a:r>
              <a:rPr lang="ja-JP" altLang="en-US" b="0" dirty="0" smtClean="0">
                <a:cs typeface="+mn-cs"/>
              </a:rPr>
              <a:t>質量ギャップ</a:t>
            </a:r>
            <a:r>
              <a:rPr lang="en-US" altLang="ja-JP" b="0" dirty="0" smtClean="0">
                <a:cs typeface="+mn-cs"/>
              </a:rPr>
              <a:t>) : </a:t>
            </a:r>
          </a:p>
          <a:p>
            <a:pPr fontAlgn="auto">
              <a:spcAft>
                <a:spcPts val="600"/>
              </a:spcAft>
              <a:defRPr/>
            </a:pPr>
            <a:r>
              <a:rPr lang="ja-JP" altLang="en-US" b="0" dirty="0" smtClean="0">
                <a:cs typeface="+mn-cs"/>
              </a:rPr>
              <a:t>４次元演算子</a:t>
            </a:r>
            <a:r>
              <a:rPr lang="en-US" altLang="ja-JP" b="0" dirty="0" smtClean="0">
                <a:cs typeface="+mn-cs"/>
              </a:rPr>
              <a:t> &amp; </a:t>
            </a:r>
            <a:r>
              <a:rPr lang="ja-JP" altLang="en-US" b="0" dirty="0" smtClean="0">
                <a:cs typeface="+mn-cs"/>
              </a:rPr>
              <a:t>５次元場</a:t>
            </a:r>
            <a:endParaRPr lang="en-US" altLang="ja-JP" b="0" dirty="0" smtClean="0"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altLang="ja-JP" b="0" dirty="0" smtClean="0">
              <a:cs typeface="+mn-cs"/>
            </a:endParaRPr>
          </a:p>
          <a:p>
            <a:pPr fontAlgn="auto">
              <a:spcAft>
                <a:spcPts val="2400"/>
              </a:spcAft>
              <a:buFontTx/>
              <a:buNone/>
              <a:defRPr/>
            </a:pPr>
            <a:endParaRPr lang="en-US" altLang="ja-JP" b="0" dirty="0" smtClean="0"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ja-JP" altLang="en-US" b="0" dirty="0" smtClean="0">
                <a:cs typeface="+mn-cs"/>
              </a:rPr>
              <a:t>作用</a:t>
            </a:r>
            <a:r>
              <a:rPr lang="en-US" altLang="ja-JP" b="0" dirty="0" smtClean="0">
                <a:cs typeface="+mn-cs"/>
              </a:rPr>
              <a:t>: </a:t>
            </a:r>
            <a:r>
              <a:rPr lang="en-US" altLang="ja-JP" b="0" dirty="0" err="1" smtClean="0">
                <a:cs typeface="+mn-cs"/>
              </a:rPr>
              <a:t>SU(</a:t>
            </a:r>
            <a:r>
              <a:rPr lang="en-US" altLang="ja-JP" b="0" i="1" dirty="0" err="1" smtClean="0">
                <a:cs typeface="+mn-cs"/>
              </a:rPr>
              <a:t>N</a:t>
            </a:r>
            <a:r>
              <a:rPr lang="en-US" altLang="ja-JP" b="0" i="1" baseline="-25000" dirty="0" err="1" smtClean="0">
                <a:cs typeface="+mn-cs"/>
              </a:rPr>
              <a:t>f</a:t>
            </a:r>
            <a:r>
              <a:rPr lang="en-US" altLang="ja-JP" b="0" dirty="0" smtClean="0">
                <a:cs typeface="+mn-cs"/>
              </a:rPr>
              <a:t>)</a:t>
            </a:r>
            <a:r>
              <a:rPr lang="en-US" altLang="ja-JP" b="0" i="1" dirty="0" smtClean="0">
                <a:cs typeface="+mn-cs"/>
              </a:rPr>
              <a:t> </a:t>
            </a:r>
            <a:r>
              <a:rPr lang="en-US" altLang="ja-JP" b="0" i="1" baseline="-25000" dirty="0" smtClean="0">
                <a:cs typeface="+mn-cs"/>
              </a:rPr>
              <a:t>L</a:t>
            </a:r>
            <a:r>
              <a:rPr lang="en-US" altLang="ja-JP" b="0" dirty="0" smtClean="0">
                <a:cs typeface="+mn-cs"/>
              </a:rPr>
              <a:t>× </a:t>
            </a:r>
            <a:r>
              <a:rPr lang="en-US" altLang="ja-JP" b="0" dirty="0" err="1" smtClean="0">
                <a:cs typeface="+mn-cs"/>
              </a:rPr>
              <a:t>SU(</a:t>
            </a:r>
            <a:r>
              <a:rPr lang="en-US" altLang="ja-JP" b="0" i="1" dirty="0" err="1" smtClean="0">
                <a:cs typeface="+mn-cs"/>
              </a:rPr>
              <a:t>N</a:t>
            </a:r>
            <a:r>
              <a:rPr lang="en-US" altLang="ja-JP" b="0" i="1" baseline="-25000" dirty="0" err="1" smtClean="0">
                <a:cs typeface="+mn-cs"/>
              </a:rPr>
              <a:t>f</a:t>
            </a:r>
            <a:r>
              <a:rPr lang="en-US" altLang="ja-JP" b="0" dirty="0" err="1" smtClean="0">
                <a:cs typeface="+mn-cs"/>
              </a:rPr>
              <a:t>)</a:t>
            </a:r>
            <a:r>
              <a:rPr lang="en-US" altLang="ja-JP" b="0" i="1" baseline="-25000" dirty="0" err="1" smtClean="0">
                <a:cs typeface="+mn-cs"/>
              </a:rPr>
              <a:t>R</a:t>
            </a:r>
            <a:r>
              <a:rPr lang="en-US" altLang="ja-JP" b="0" i="1" baseline="-25000" dirty="0" smtClean="0">
                <a:cs typeface="+mn-cs"/>
              </a:rPr>
              <a:t> </a:t>
            </a:r>
            <a:r>
              <a:rPr lang="ja-JP" altLang="en-US" b="0" dirty="0" smtClean="0">
                <a:cs typeface="+mn-cs"/>
              </a:rPr>
              <a:t>ゲージ理論</a:t>
            </a:r>
            <a:r>
              <a:rPr lang="en-US" altLang="ja-JP" b="0" dirty="0" smtClean="0">
                <a:cs typeface="+mn-cs"/>
              </a:rPr>
              <a:t> + </a:t>
            </a:r>
            <a:r>
              <a:rPr lang="en-US" altLang="ja-JP" b="0" dirty="0" err="1" smtClean="0">
                <a:cs typeface="+mn-cs"/>
              </a:rPr>
              <a:t>bifundamental</a:t>
            </a:r>
            <a:r>
              <a:rPr lang="en-US" altLang="ja-JP" b="0" dirty="0" smtClean="0">
                <a:cs typeface="+mn-cs"/>
              </a:rPr>
              <a:t> </a:t>
            </a:r>
            <a:r>
              <a:rPr lang="en-US" altLang="ja-JP" b="0" i="1" dirty="0" err="1" smtClean="0">
                <a:latin typeface="Lucida Grande"/>
                <a:ea typeface="Lucida Grande"/>
                <a:cs typeface="Lucida Grande"/>
              </a:rPr>
              <a:t>ϕ</a:t>
            </a:r>
            <a:endParaRPr lang="ja-JP" altLang="en-US" b="0" i="1" dirty="0">
              <a:cs typeface="+mn-cs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889000" y="2847975"/>
          <a:ext cx="7308850" cy="1533525"/>
        </p:xfrm>
        <a:graphic>
          <a:graphicData uri="http://schemas.openxmlformats.org/drawingml/2006/table">
            <a:tbl>
              <a:tblPr/>
              <a:tblGrid>
                <a:gridCol w="1639888"/>
                <a:gridCol w="1146175"/>
                <a:gridCol w="790575"/>
                <a:gridCol w="1579562"/>
                <a:gridCol w="2152650"/>
              </a:tblGrid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演算子</a:t>
                      </a: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rush Script MT Italic" charset="0"/>
                          <a:ea typeface="Brush Script MT Italic" charset="0"/>
                          <a:cs typeface="Brush Script MT Italic" charset="0"/>
                        </a:rPr>
                        <a:t>O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rush Script MT Italic" charset="0"/>
                          <a:ea typeface="Brush Script MT Italic" charset="0"/>
                          <a:cs typeface="Brush Script MT Italic" charset="0"/>
                        </a:rPr>
                        <a:t>O</a:t>
                      </a:r>
                      <a:r>
                        <a:rPr kumimoji="1" lang="ja-JP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rush Script MT Italic" charset="0"/>
                          <a:ea typeface="Brush Script MT Italic" charset="0"/>
                          <a:cs typeface="Brush Script MT Italic" charset="0"/>
                        </a:rPr>
                        <a:t>の次元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p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５次元場</a:t>
                      </a:r>
                      <a:r>
                        <a:rPr kumimoji="1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endParaRPr kumimoji="1" lang="ja-JP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５次元質量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1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3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1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1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L</a:t>
                      </a:r>
                      <a:r>
                        <a:rPr kumimoji="1" lang="en-US" altLang="ja-JP" sz="1800" b="0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</a:t>
                      </a:r>
                      <a:r>
                        <a:rPr kumimoji="1" lang="en-US" altLang="ja-JP" sz="18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</a:t>
                      </a:r>
                      <a:endParaRPr kumimoji="1" lang="ja-JP" altLang="en-US" sz="1800" b="0" i="1" u="none" strike="noStrike" cap="none" normalizeH="0" baseline="3000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1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1CC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3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R</a:t>
                      </a:r>
                      <a:r>
                        <a:rPr kumimoji="1" lang="en-US" altLang="ja-JP" sz="1800" b="0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a</a:t>
                      </a:r>
                      <a:r>
                        <a:rPr kumimoji="1" lang="en-US" altLang="ja-JP" sz="18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</a:t>
                      </a:r>
                      <a:endParaRPr kumimoji="1" lang="ja-JP" altLang="en-US" sz="1800" b="0" i="1" u="none" strike="noStrike" cap="none" normalizeH="0" baseline="-2500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０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8E7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1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3 − </a:t>
                      </a:r>
                      <a:r>
                        <a:rPr kumimoji="1" lang="en-US" altLang="ja-JP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γ</a:t>
                      </a:r>
                      <a:r>
                        <a:rPr kumimoji="1" lang="en-US" altLang="ja-JP" sz="18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</a:t>
                      </a: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1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０</a:t>
                      </a: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1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ucida Grande" charset="0"/>
                          <a:ea typeface="Lucida Grande" charset="0"/>
                          <a:cs typeface="Lucida Grande" charset="0"/>
                        </a:rPr>
                        <a:t>ϕ</a:t>
                      </a:r>
                      <a:endParaRPr kumimoji="1" lang="ja-JP" alt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1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(3-</a:t>
                      </a:r>
                      <a:r>
                        <a:rPr kumimoji="1" lang="en-US" altLang="ja-JP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γ</a:t>
                      </a:r>
                      <a:r>
                        <a:rPr kumimoji="1" lang="en-US" altLang="ja-JP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)(1+</a:t>
                      </a:r>
                      <a:r>
                        <a:rPr kumimoji="1" lang="en-US" altLang="ja-JP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γ</a:t>
                      </a:r>
                      <a:r>
                        <a:rPr kumimoji="1" lang="en-US" altLang="ja-JP" sz="18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m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)/L</a:t>
                      </a:r>
                      <a:r>
                        <a:rPr kumimoji="1" lang="en-US" altLang="ja-JP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ndara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  <a:endParaRPr kumimoji="1" lang="ja-JP" altLang="en-US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1CC"/>
                    </a:solidFill>
                  </a:tcPr>
                </a:tc>
              </a:tr>
            </a:tbl>
          </a:graphicData>
        </a:graphic>
      </p:graphicFrame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1849438" y="6108700"/>
            <a:ext cx="4633912" cy="274638"/>
            <a:chOff x="768" y="3753"/>
            <a:chExt cx="2919" cy="173"/>
          </a:xfrm>
        </p:grpSpPr>
        <p:pic>
          <p:nvPicPr>
            <p:cNvPr id="29747" name="Picture 40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8" y="3764"/>
              <a:ext cx="1924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48" name="Picture 41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784" y="3753"/>
              <a:ext cx="90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734" name="テキスト ボックス 25"/>
          <p:cNvSpPr txBox="1">
            <a:spLocks noChangeArrowheads="1"/>
          </p:cNvSpPr>
          <p:nvPr/>
        </p:nvSpPr>
        <p:spPr bwMode="auto">
          <a:xfrm>
            <a:off x="-1487488" y="3252788"/>
            <a:ext cx="185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>
              <a:latin typeface="Candara" charset="0"/>
            </a:endParaRPr>
          </a:p>
        </p:txBody>
      </p:sp>
      <p:grpSp>
        <p:nvGrpSpPr>
          <p:cNvPr id="7" name="図形グループ 21"/>
          <p:cNvGrpSpPr>
            <a:grpSpLocks/>
          </p:cNvGrpSpPr>
          <p:nvPr/>
        </p:nvGrpSpPr>
        <p:grpSpPr bwMode="auto">
          <a:xfrm>
            <a:off x="930275" y="3324225"/>
            <a:ext cx="1519238" cy="973138"/>
            <a:chOff x="950114" y="2071070"/>
            <a:chExt cx="1518920" cy="973856"/>
          </a:xfrm>
        </p:grpSpPr>
        <p:pic>
          <p:nvPicPr>
            <p:cNvPr id="29744" name="図 23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970186" y="2071070"/>
              <a:ext cx="1483360" cy="248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45" name="図 24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950114" y="2443910"/>
              <a:ext cx="1518920" cy="248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46" name="図 26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549246" y="2862046"/>
              <a:ext cx="299720" cy="18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9" name="図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8588" y="960438"/>
            <a:ext cx="3663950" cy="69215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737" name="図 3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84238" y="5360988"/>
            <a:ext cx="72294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38" name="正方形/長方形 30"/>
          <p:cNvSpPr>
            <a:spLocks noChangeArrowheads="1"/>
          </p:cNvSpPr>
          <p:nvPr/>
        </p:nvSpPr>
        <p:spPr bwMode="auto">
          <a:xfrm>
            <a:off x="338138" y="682625"/>
            <a:ext cx="49355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ja-JP" sz="1600">
                <a:solidFill>
                  <a:srgbClr val="006600"/>
                </a:solidFill>
                <a:latin typeface="Times New Roman" charset="0"/>
              </a:rPr>
              <a:t>Erlich et al (2005), Da Rold and Pomarol, (2005)</a:t>
            </a:r>
          </a:p>
        </p:txBody>
      </p:sp>
      <p:sp>
        <p:nvSpPr>
          <p:cNvPr id="29739" name="Text Box 31"/>
          <p:cNvSpPr txBox="1">
            <a:spLocks noChangeArrowheads="1"/>
          </p:cNvSpPr>
          <p:nvPr/>
        </p:nvSpPr>
        <p:spPr bwMode="auto">
          <a:xfrm>
            <a:off x="6470650" y="763588"/>
            <a:ext cx="27654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600">
                <a:solidFill>
                  <a:srgbClr val="006600"/>
                </a:solidFill>
                <a:latin typeface="Times New Roman" charset="0"/>
              </a:rPr>
              <a:t>Hong and Yee (2007),</a:t>
            </a:r>
          </a:p>
          <a:p>
            <a:r>
              <a:rPr lang="en-US" altLang="ja-JP" sz="1600">
                <a:solidFill>
                  <a:srgbClr val="006600"/>
                </a:solidFill>
                <a:latin typeface="Times New Roman" charset="0"/>
              </a:rPr>
              <a:t>Piail, (2007), KH etal (2008)</a:t>
            </a:r>
          </a:p>
        </p:txBody>
      </p:sp>
      <p:sp>
        <p:nvSpPr>
          <p:cNvPr id="36" name="タイトル 1"/>
          <p:cNvSpPr txBox="1">
            <a:spLocks/>
          </p:cNvSpPr>
          <p:nvPr/>
        </p:nvSpPr>
        <p:spPr>
          <a:xfrm>
            <a:off x="457200" y="-107950"/>
            <a:ext cx="8229600" cy="10541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ja-JP" altLang="en-US" sz="4000" b="1" u="sng"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rPr>
              <a:t>ハードウォール</a:t>
            </a:r>
            <a:r>
              <a:rPr lang="en-US" altLang="ja-JP" sz="4000" b="1" u="sng"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rPr>
              <a:t> QCD </a:t>
            </a:r>
            <a:r>
              <a:rPr lang="ja-JP" altLang="en-US" sz="4000" b="1" u="sng"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rPr>
              <a:t>と</a:t>
            </a:r>
            <a:r>
              <a:rPr lang="en-US" altLang="ja-JP" sz="4000" b="1" u="sng"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rPr>
              <a:t> W/C TC </a:t>
            </a:r>
            <a:r>
              <a:rPr lang="ja-JP" altLang="en-US" sz="4000" b="1" u="sng"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rPr>
              <a:t>模型</a:t>
            </a:r>
            <a:endParaRPr lang="ja-JP" altLang="en-US" sz="4000" b="1" u="sng" dirty="0">
              <a:effectLst>
                <a:outerShdw blurRad="101600" dist="63500" dir="2700000" algn="tl" rotWithShape="0">
                  <a:prstClr val="black">
                    <a:alpha val="75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9741" name="図 3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765800" y="1804988"/>
            <a:ext cx="14716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円弧 24"/>
          <p:cNvSpPr/>
          <p:nvPr/>
        </p:nvSpPr>
        <p:spPr>
          <a:xfrm>
            <a:off x="6332538" y="3840163"/>
            <a:ext cx="1638300" cy="914400"/>
          </a:xfrm>
          <a:prstGeom prst="arc">
            <a:avLst>
              <a:gd name="adj1" fmla="val 16200000"/>
              <a:gd name="adj2" fmla="val 1539066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ln>
                <a:solidFill>
                  <a:schemeClr val="accent4"/>
                </a:solidFill>
              </a:ln>
              <a:solidFill>
                <a:srgbClr val="C61B1B"/>
              </a:solidFill>
            </a:endParaRPr>
          </a:p>
        </p:txBody>
      </p:sp>
      <p:cxnSp>
        <p:nvCxnSpPr>
          <p:cNvPr id="27" name="直線コネクタ 26"/>
          <p:cNvCxnSpPr/>
          <p:nvPr/>
        </p:nvCxnSpPr>
        <p:spPr>
          <a:xfrm>
            <a:off x="-655638" y="3136900"/>
            <a:ext cx="914401" cy="914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図形グループ 14"/>
          <p:cNvGrpSpPr>
            <a:grpSpLocks/>
          </p:cNvGrpSpPr>
          <p:nvPr/>
        </p:nvGrpSpPr>
        <p:grpSpPr bwMode="auto">
          <a:xfrm>
            <a:off x="23813" y="-15875"/>
            <a:ext cx="9348787" cy="6873875"/>
            <a:chOff x="49027" y="-16343"/>
            <a:chExt cx="9349526" cy="6874344"/>
          </a:xfrm>
        </p:grpSpPr>
        <p:grpSp>
          <p:nvGrpSpPr>
            <p:cNvPr id="5" name="図形グループ 8"/>
            <p:cNvGrpSpPr>
              <a:grpSpLocks/>
            </p:cNvGrpSpPr>
            <p:nvPr/>
          </p:nvGrpSpPr>
          <p:grpSpPr bwMode="auto">
            <a:xfrm>
              <a:off x="81294" y="-16343"/>
              <a:ext cx="9017560" cy="6874344"/>
              <a:chOff x="29978" y="-16343"/>
              <a:chExt cx="9017560" cy="6874344"/>
            </a:xfrm>
          </p:grpSpPr>
          <p:sp>
            <p:nvSpPr>
              <p:cNvPr id="20" name="台形 19"/>
              <p:cNvSpPr/>
              <p:nvPr/>
            </p:nvSpPr>
            <p:spPr>
              <a:xfrm rot="16200000">
                <a:off x="5191317" y="3001779"/>
                <a:ext cx="6858000" cy="854443"/>
              </a:xfrm>
              <a:prstGeom prst="trapezoid">
                <a:avLst>
                  <a:gd name="adj" fmla="val 107779"/>
                </a:avLst>
              </a:prstGeom>
              <a:gradFill>
                <a:gsLst>
                  <a:gs pos="99000">
                    <a:schemeClr val="accent1">
                      <a:shade val="30000"/>
                      <a:satMod val="100000"/>
                      <a:alpha val="70000"/>
                    </a:schemeClr>
                  </a:gs>
                  <a:gs pos="20000">
                    <a:schemeClr val="accent1">
                      <a:shade val="90000"/>
                      <a:satMod val="100000"/>
                      <a:alpha val="70000"/>
                    </a:schemeClr>
                  </a:gs>
                  <a:gs pos="100000">
                    <a:schemeClr val="accent1">
                      <a:tint val="90000"/>
                      <a:shade val="100000"/>
                      <a:satMod val="150000"/>
                    </a:schemeClr>
                  </a:gs>
                </a:gsLst>
              </a:gradFill>
              <a:effectLst>
                <a:outerShdw blurRad="228600" dist="38100" dir="5400000" sx="104000" sy="104000" algn="ctr" rotWithShape="0">
                  <a:srgbClr val="000000">
                    <a:alpha val="80000"/>
                  </a:srgbClr>
                </a:outerShdw>
                <a:softEdge rad="762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/>
              </a:p>
            </p:txBody>
          </p:sp>
          <p:sp>
            <p:nvSpPr>
              <p:cNvPr id="21" name="台形 20"/>
              <p:cNvSpPr/>
              <p:nvPr/>
            </p:nvSpPr>
            <p:spPr>
              <a:xfrm rot="5400000">
                <a:off x="-2971800" y="2985435"/>
                <a:ext cx="6858000" cy="854443"/>
              </a:xfrm>
              <a:prstGeom prst="trapezoid">
                <a:avLst>
                  <a:gd name="adj" fmla="val 120949"/>
                </a:avLst>
              </a:prstGeom>
              <a:gradFill>
                <a:gsLst>
                  <a:gs pos="99000">
                    <a:schemeClr val="accent1">
                      <a:shade val="30000"/>
                      <a:satMod val="100000"/>
                      <a:alpha val="70000"/>
                    </a:schemeClr>
                  </a:gs>
                  <a:gs pos="20000">
                    <a:schemeClr val="accent1">
                      <a:shade val="90000"/>
                      <a:satMod val="100000"/>
                      <a:alpha val="70000"/>
                    </a:schemeClr>
                  </a:gs>
                  <a:gs pos="100000">
                    <a:schemeClr val="accent1">
                      <a:tint val="90000"/>
                      <a:shade val="100000"/>
                      <a:satMod val="150000"/>
                    </a:schemeClr>
                  </a:gs>
                </a:gsLst>
              </a:gradFill>
              <a:effectLst>
                <a:outerShdw blurRad="228600" dist="38100" dir="5400000" sx="104000" sy="104000" algn="ctr" rotWithShape="0">
                  <a:srgbClr val="000000">
                    <a:alpha val="80000"/>
                  </a:srgbClr>
                </a:outerShdw>
                <a:softEdge rad="762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sp>
          <p:nvSpPr>
            <p:cNvPr id="17" name="テキスト ボックス 16"/>
            <p:cNvSpPr txBox="1"/>
            <p:nvPr/>
          </p:nvSpPr>
          <p:spPr>
            <a:xfrm>
              <a:off x="49027" y="1505050"/>
              <a:ext cx="1087263" cy="1631216"/>
            </a:xfrm>
            <a:prstGeom prst="rect">
              <a:avLst/>
            </a:prstGeom>
            <a:noFill/>
            <a:scene3d>
              <a:camera prst="orthographicFront">
                <a:rot lat="0" lon="3900000" rev="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0000" i="1" dirty="0" err="1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ε</a:t>
              </a:r>
              <a:endParaRPr lang="ja-JP" altLang="en-US" sz="10000" i="1" dirty="0">
                <a:solidFill>
                  <a:srgbClr val="000000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7996319" y="1581446"/>
              <a:ext cx="1402234" cy="1323439"/>
            </a:xfrm>
            <a:prstGeom prst="rect">
              <a:avLst/>
            </a:prstGeom>
            <a:noFill/>
            <a:scene3d>
              <a:camera prst="orthographicFront">
                <a:rot lat="0" lon="4200000" rev="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8000" i="1" dirty="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Z</a:t>
              </a:r>
              <a:r>
                <a:rPr lang="en-US" altLang="ja-JP" sz="8000" i="1" baseline="-25000" dirty="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m</a:t>
              </a:r>
              <a:endParaRPr lang="ja-JP" altLang="en-US" sz="8000" i="1" baseline="-25000" dirty="0">
                <a:solidFill>
                  <a:srgbClr val="000000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7963" y="-15875"/>
            <a:ext cx="8542337" cy="10366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4000" u="sng" dirty="0" smtClean="0">
                <a:cs typeface="+mj-cs"/>
              </a:rPr>
              <a:t>中性・質量０の実スカラー場</a:t>
            </a:r>
            <a:endParaRPr lang="ja-JP" altLang="en-US" sz="4000" u="sng" dirty="0">
              <a:cs typeface="+mj-cs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33388" y="1038225"/>
            <a:ext cx="8316912" cy="4797425"/>
          </a:xfrm>
        </p:spPr>
        <p:txBody>
          <a:bodyPr rtlCol="0"/>
          <a:lstStyle/>
          <a:p>
            <a:pPr fontAlgn="auto">
              <a:spcAft>
                <a:spcPts val="1800"/>
              </a:spcAft>
              <a:defRPr/>
            </a:pPr>
            <a:r>
              <a:rPr lang="ja-JP" altLang="en-US" b="0" dirty="0" smtClean="0">
                <a:cs typeface="+mn-cs"/>
              </a:rPr>
              <a:t>中性・</a:t>
            </a:r>
            <a:r>
              <a:rPr lang="ja-JP" altLang="en-US" dirty="0" smtClean="0">
                <a:cs typeface="+mn-cs"/>
              </a:rPr>
              <a:t>質量０の実スカラー場</a:t>
            </a:r>
            <a:r>
              <a:rPr lang="en-US" altLang="ja-JP" b="0" dirty="0" smtClean="0">
                <a:cs typeface="+mn-cs"/>
              </a:rPr>
              <a:t>　　　　　</a:t>
            </a:r>
            <a:r>
              <a:rPr lang="ja-JP" altLang="en-US" b="0" dirty="0" smtClean="0">
                <a:cs typeface="+mn-cs"/>
              </a:rPr>
              <a:t>を手で導入</a:t>
            </a:r>
            <a:r>
              <a:rPr lang="en-US" altLang="ja-JP" b="0" dirty="0" smtClean="0">
                <a:cs typeface="+mn-cs"/>
              </a:rPr>
              <a:t>	</a:t>
            </a:r>
            <a:r>
              <a:rPr lang="en-US" altLang="ja-JP" b="0" dirty="0" err="1" smtClean="0">
                <a:cs typeface="+mn-cs"/>
              </a:rPr>
              <a:t>　(Ref</a:t>
            </a:r>
            <a:r>
              <a:rPr lang="en-US" altLang="ja-JP" b="0" dirty="0" smtClean="0">
                <a:cs typeface="+mn-cs"/>
              </a:rPr>
              <a:t>. 					  </a:t>
            </a:r>
            <a:r>
              <a:rPr lang="ja-JP" altLang="en-US" b="0" dirty="0" smtClean="0">
                <a:cs typeface="+mn-cs"/>
              </a:rPr>
              <a:t>のように）</a:t>
            </a:r>
            <a:endParaRPr lang="en-US" altLang="ja-JP" b="0" dirty="0" smtClean="0"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altLang="ja-JP" b="0" dirty="0" smtClean="0"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ja-JP" altLang="en-US" b="0" dirty="0" smtClean="0">
                <a:cs typeface="+mn-cs"/>
              </a:rPr>
              <a:t>指数関数型の相互作用</a:t>
            </a:r>
            <a:r>
              <a:rPr lang="en-US" altLang="ja-JP" b="0" dirty="0" smtClean="0">
                <a:cs typeface="+mn-cs"/>
              </a:rPr>
              <a:t> :</a:t>
            </a:r>
          </a:p>
          <a:p>
            <a:pPr fontAlgn="auto">
              <a:spcAft>
                <a:spcPts val="0"/>
              </a:spcAft>
              <a:defRPr/>
            </a:pPr>
            <a:r>
              <a:rPr lang="ja-JP" altLang="en-US" b="0" dirty="0" smtClean="0">
                <a:cs typeface="+mn-cs"/>
              </a:rPr>
              <a:t>作用：ハードウォール模型＋　　　　＋相互作用</a:t>
            </a:r>
            <a:r>
              <a:rPr lang="en-US" altLang="ja-JP" b="0" dirty="0" smtClean="0">
                <a:cs typeface="+mn-cs"/>
              </a:rPr>
              <a:t> 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en-US" altLang="ja-JP" b="0" dirty="0" smtClean="0">
                <a:cs typeface="+mn-cs"/>
              </a:rPr>
              <a:t>                   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en-US" altLang="ja-JP" b="0" dirty="0" smtClean="0">
              <a:cs typeface="+mn-cs"/>
            </a:endParaRPr>
          </a:p>
          <a:p>
            <a:pPr fontAlgn="auto">
              <a:spcAft>
                <a:spcPts val="2400"/>
              </a:spcAft>
              <a:buFontTx/>
              <a:buNone/>
              <a:defRPr/>
            </a:pPr>
            <a:endParaRPr lang="en-US" altLang="ja-JP" b="0" dirty="0" smtClean="0">
              <a:cs typeface="+mn-cs"/>
            </a:endParaRPr>
          </a:p>
          <a:p>
            <a:pPr fontAlgn="auto">
              <a:spcAft>
                <a:spcPts val="0"/>
              </a:spcAft>
              <a:defRPr/>
            </a:pPr>
            <a:endParaRPr lang="en-US" altLang="ja-JP" b="0" dirty="0" smtClean="0">
              <a:cs typeface="+mn-cs"/>
            </a:endParaRPr>
          </a:p>
        </p:txBody>
      </p:sp>
      <p:graphicFrame>
        <p:nvGraphicFramePr>
          <p:cNvPr id="19" name="表 18"/>
          <p:cNvGraphicFramePr>
            <a:graphicFrameLocks noGrp="1"/>
          </p:cNvGraphicFramePr>
          <p:nvPr/>
        </p:nvGraphicFramePr>
        <p:xfrm>
          <a:off x="884238" y="2032000"/>
          <a:ext cx="7308671" cy="789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195"/>
                <a:gridCol w="1146146"/>
                <a:gridCol w="790925"/>
                <a:gridCol w="1578174"/>
                <a:gridCol w="2153231"/>
              </a:tblGrid>
              <a:tr h="41843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Operator </a:t>
                      </a:r>
                      <a:r>
                        <a:rPr lang="en-US" altLang="ja-JP" sz="1800" dirty="0" smtClean="0">
                          <a:solidFill>
                            <a:srgbClr val="000000"/>
                          </a:solidFill>
                          <a:latin typeface="Brush Script MT Italic"/>
                          <a:cs typeface="Brush Script MT Italic"/>
                        </a:rPr>
                        <a:t>O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dim</a:t>
                      </a:r>
                      <a:r>
                        <a:rPr kumimoji="1" lang="en-US" altLang="ja-JP" baseline="0" dirty="0" smtClean="0"/>
                        <a:t> of </a:t>
                      </a:r>
                      <a:r>
                        <a:rPr lang="en-US" altLang="ja-JP" sz="1800" dirty="0" smtClean="0">
                          <a:solidFill>
                            <a:srgbClr val="000000"/>
                          </a:solidFill>
                          <a:latin typeface="Brush Script MT Italic"/>
                          <a:cs typeface="Brush Script MT Italic"/>
                        </a:rPr>
                        <a:t>O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 </a:t>
                      </a:r>
                      <a:r>
                        <a:rPr kumimoji="1" lang="en-US" altLang="ja-JP" dirty="0" err="1" smtClean="0"/>
                        <a:t>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Bulk field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Bulk mass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i="1" baseline="300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solidFill>
                            <a:schemeClr val="bg1"/>
                          </a:solidFill>
                        </a:rPr>
                        <a:t>０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3817" name="図 2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6988" y="2573338"/>
            <a:ext cx="2984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8" name="図 2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0475" y="2490788"/>
            <a:ext cx="8318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19" name="正方形/長方形 13"/>
          <p:cNvSpPr>
            <a:spLocks noChangeArrowheads="1"/>
          </p:cNvSpPr>
          <p:nvPr/>
        </p:nvSpPr>
        <p:spPr bwMode="auto">
          <a:xfrm>
            <a:off x="1657350" y="1441450"/>
            <a:ext cx="4784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latin typeface="Times New Roman" charset="0"/>
              </a:rPr>
              <a:t>Forkel (2007),  Katz and Schwertz (2007) </a:t>
            </a:r>
          </a:p>
        </p:txBody>
      </p:sp>
      <p:sp>
        <p:nvSpPr>
          <p:cNvPr id="33820" name="AutoShape 16"/>
          <p:cNvSpPr>
            <a:spLocks noChangeArrowheads="1"/>
          </p:cNvSpPr>
          <p:nvPr/>
        </p:nvSpPr>
        <p:spPr bwMode="auto">
          <a:xfrm>
            <a:off x="1651000" y="5583238"/>
            <a:ext cx="2233613" cy="901700"/>
          </a:xfrm>
          <a:prstGeom prst="wedgeRectCallout">
            <a:avLst>
              <a:gd name="adj1" fmla="val -102731"/>
              <a:gd name="adj2" fmla="val -50019"/>
            </a:avLst>
          </a:prstGeom>
          <a:solidFill>
            <a:schemeClr val="tx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ja-JP" altLang="en-US" sz="2400">
              <a:latin typeface="Times New Roman" charset="0"/>
            </a:endParaRPr>
          </a:p>
        </p:txBody>
      </p:sp>
      <p:sp>
        <p:nvSpPr>
          <p:cNvPr id="33821" name="AutoShape 21"/>
          <p:cNvSpPr>
            <a:spLocks noChangeArrowheads="1"/>
          </p:cNvSpPr>
          <p:nvPr/>
        </p:nvSpPr>
        <p:spPr bwMode="auto">
          <a:xfrm>
            <a:off x="5473700" y="5583238"/>
            <a:ext cx="2232025" cy="901700"/>
          </a:xfrm>
          <a:prstGeom prst="wedgeRectCallout">
            <a:avLst>
              <a:gd name="adj1" fmla="val 90519"/>
              <a:gd name="adj2" fmla="val -50843"/>
            </a:avLst>
          </a:prstGeom>
          <a:solidFill>
            <a:schemeClr val="tx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ja-JP" altLang="en-US" sz="2400">
              <a:latin typeface="Times New Roman" charset="0"/>
            </a:endParaRPr>
          </a:p>
        </p:txBody>
      </p:sp>
      <p:sp>
        <p:nvSpPr>
          <p:cNvPr id="33822" name="Text Box 26"/>
          <p:cNvSpPr txBox="1">
            <a:spLocks noChangeArrowheads="1"/>
          </p:cNvSpPr>
          <p:nvPr/>
        </p:nvSpPr>
        <p:spPr bwMode="auto">
          <a:xfrm>
            <a:off x="5473700" y="5445125"/>
            <a:ext cx="9398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latin typeface="Candara" charset="0"/>
              </a:rPr>
              <a:t>IRBC</a:t>
            </a:r>
          </a:p>
        </p:txBody>
      </p:sp>
      <p:sp>
        <p:nvSpPr>
          <p:cNvPr id="33823" name="Text Box 27"/>
          <p:cNvSpPr txBox="1">
            <a:spLocks noChangeArrowheads="1"/>
          </p:cNvSpPr>
          <p:nvPr/>
        </p:nvSpPr>
        <p:spPr bwMode="auto">
          <a:xfrm>
            <a:off x="1651000" y="5445125"/>
            <a:ext cx="2233613" cy="461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400">
                <a:latin typeface="Candara" charset="0"/>
              </a:rPr>
              <a:t>UVBC = </a:t>
            </a:r>
            <a:r>
              <a:rPr lang="ja-JP" altLang="en-US" sz="2400">
                <a:latin typeface="Candara" charset="0"/>
              </a:rPr>
              <a:t>ソース</a:t>
            </a:r>
            <a:endParaRPr lang="en-US" altLang="ja-JP" sz="2400">
              <a:latin typeface="Candara" charset="0"/>
            </a:endParaRPr>
          </a:p>
        </p:txBody>
      </p:sp>
      <p:pic>
        <p:nvPicPr>
          <p:cNvPr id="33824" name="図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70088" y="6065838"/>
            <a:ext cx="16446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25" name="図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73738" y="6037263"/>
            <a:ext cx="16827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正方形/長方形 26"/>
          <p:cNvSpPr/>
          <p:nvPr/>
        </p:nvSpPr>
        <p:spPr>
          <a:xfrm>
            <a:off x="387350" y="4000500"/>
            <a:ext cx="8229600" cy="1328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pic>
        <p:nvPicPr>
          <p:cNvPr id="33827" name="図 2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8825" y="4167188"/>
            <a:ext cx="7573963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28" name="図 2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70375" y="2938463"/>
            <a:ext cx="1135063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5650" y="3567113"/>
            <a:ext cx="762000" cy="31273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830" name="正方形/長方形 32"/>
          <p:cNvSpPr>
            <a:spLocks noChangeArrowheads="1"/>
          </p:cNvSpPr>
          <p:nvPr/>
        </p:nvSpPr>
        <p:spPr bwMode="auto">
          <a:xfrm>
            <a:off x="6246813" y="4959350"/>
            <a:ext cx="2370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006600"/>
                </a:solidFill>
                <a:latin typeface="Times New Roman" charset="0"/>
              </a:rPr>
              <a:t>KH et al  in preparation</a:t>
            </a: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5338" y="1133475"/>
            <a:ext cx="762000" cy="31273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ja-JP" altLang="en-US" dirty="0">
              <a:cs typeface="+mj-cs"/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7648604" cy="561996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Scale Invariance</a:t>
            </a:r>
            <a:endParaRPr lang="ja-JP" altLang="en-US" dirty="0"/>
          </a:p>
        </p:txBody>
      </p:sp>
      <p:pic>
        <p:nvPicPr>
          <p:cNvPr id="4" name="図 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505200" y="1905000"/>
            <a:ext cx="2806700" cy="495300"/>
          </a:xfrm>
          <a:prstGeom prst="rect">
            <a:avLst/>
          </a:prstGeom>
        </p:spPr>
      </p:pic>
      <p:pic>
        <p:nvPicPr>
          <p:cNvPr id="5" name="図 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914400" y="1295400"/>
            <a:ext cx="5092700" cy="546100"/>
          </a:xfrm>
          <a:prstGeom prst="rect">
            <a:avLst/>
          </a:prstGeom>
        </p:spPr>
      </p:pic>
      <p:pic>
        <p:nvPicPr>
          <p:cNvPr id="6" name="図 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914400" y="3733800"/>
            <a:ext cx="5422900" cy="584200"/>
          </a:xfrm>
          <a:prstGeom prst="rect">
            <a:avLst/>
          </a:prstGeom>
        </p:spPr>
      </p:pic>
      <p:pic>
        <p:nvPicPr>
          <p:cNvPr id="8" name="図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57200" y="2438400"/>
            <a:ext cx="8150986" cy="62547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85800" y="3352800"/>
            <a:ext cx="1621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Quantum field</a:t>
            </a:r>
            <a:endParaRPr kumimoji="1" lang="ja-JP" altLang="en-US" dirty="0"/>
          </a:p>
        </p:txBody>
      </p:sp>
      <p:pic>
        <p:nvPicPr>
          <p:cNvPr id="12" name="図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0" y="4724400"/>
            <a:ext cx="8648700" cy="648653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Oval 2"/>
          <p:cNvSpPr>
            <a:spLocks noChangeArrowheads="1"/>
          </p:cNvSpPr>
          <p:nvPr/>
        </p:nvSpPr>
        <p:spPr bwMode="auto">
          <a:xfrm>
            <a:off x="0" y="762000"/>
            <a:ext cx="4648200" cy="2133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0659" name="Oval 3"/>
          <p:cNvSpPr>
            <a:spLocks noChangeArrowheads="1"/>
          </p:cNvSpPr>
          <p:nvPr/>
        </p:nvSpPr>
        <p:spPr bwMode="auto">
          <a:xfrm>
            <a:off x="5181600" y="2438400"/>
            <a:ext cx="22860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0660" name="Oval 4"/>
          <p:cNvSpPr>
            <a:spLocks noChangeArrowheads="1"/>
          </p:cNvSpPr>
          <p:nvPr/>
        </p:nvSpPr>
        <p:spPr bwMode="auto">
          <a:xfrm>
            <a:off x="5181600" y="3657600"/>
            <a:ext cx="2362200" cy="990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838200" y="990600"/>
            <a:ext cx="38862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4800" b="1"/>
              <a:t>Walking</a:t>
            </a:r>
          </a:p>
          <a:p>
            <a:r>
              <a:rPr lang="en-US" altLang="ja-JP" sz="4800" b="1"/>
              <a:t>Conformal </a:t>
            </a: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2422525" y="3373438"/>
            <a:ext cx="2298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4400" b="1"/>
              <a:t>Solves  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5410200" y="3810000"/>
            <a:ext cx="1612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4400" b="1"/>
              <a:t>S,T,U</a:t>
            </a:r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696200" y="3124200"/>
            <a:ext cx="5254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4400" b="1"/>
              <a:t>?</a:t>
            </a:r>
          </a:p>
        </p:txBody>
      </p:sp>
      <p:sp>
        <p:nvSpPr>
          <p:cNvPr id="70665" name="Line 9"/>
          <p:cNvSpPr>
            <a:spLocks noChangeShapeType="1"/>
          </p:cNvSpPr>
          <p:nvPr/>
        </p:nvSpPr>
        <p:spPr bwMode="auto">
          <a:xfrm>
            <a:off x="5029200" y="2514600"/>
            <a:ext cx="0" cy="1066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0666" name="Line 10"/>
          <p:cNvSpPr>
            <a:spLocks noChangeShapeType="1"/>
          </p:cNvSpPr>
          <p:nvPr/>
        </p:nvSpPr>
        <p:spPr bwMode="auto">
          <a:xfrm>
            <a:off x="5029200" y="3810000"/>
            <a:ext cx="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0667" name="Freeform 11"/>
          <p:cNvSpPr>
            <a:spLocks/>
          </p:cNvSpPr>
          <p:nvPr/>
        </p:nvSpPr>
        <p:spPr bwMode="auto">
          <a:xfrm>
            <a:off x="4876800" y="3581400"/>
            <a:ext cx="152400" cy="152400"/>
          </a:xfrm>
          <a:custGeom>
            <a:avLst/>
            <a:gdLst>
              <a:gd name="T0" fmla="*/ 2147483647 w 48"/>
              <a:gd name="T1" fmla="*/ 0 h 48"/>
              <a:gd name="T2" fmla="*/ 0 w 48"/>
              <a:gd name="T3" fmla="*/ 2147483647 h 48"/>
              <a:gd name="T4" fmla="*/ 0 60000 65536"/>
              <a:gd name="T5" fmla="*/ 0 60000 65536"/>
              <a:gd name="T6" fmla="*/ 0 w 48"/>
              <a:gd name="T7" fmla="*/ 0 h 48"/>
              <a:gd name="T8" fmla="*/ 48 w 48"/>
              <a:gd name="T9" fmla="*/ 48 h 4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" h="48">
                <a:moveTo>
                  <a:pt x="48" y="0"/>
                </a:moveTo>
                <a:cubicBezTo>
                  <a:pt x="28" y="20"/>
                  <a:pt x="8" y="40"/>
                  <a:pt x="0" y="48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0668" name="Line 12"/>
          <p:cNvSpPr>
            <a:spLocks noChangeShapeType="1"/>
          </p:cNvSpPr>
          <p:nvPr/>
        </p:nvSpPr>
        <p:spPr bwMode="auto">
          <a:xfrm flipH="1" flipV="1">
            <a:off x="4876800" y="3733800"/>
            <a:ext cx="1524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0669" name="Line 13"/>
          <p:cNvSpPr>
            <a:spLocks noChangeShapeType="1"/>
          </p:cNvSpPr>
          <p:nvPr/>
        </p:nvSpPr>
        <p:spPr bwMode="auto">
          <a:xfrm flipH="1" flipV="1">
            <a:off x="5029200" y="4495800"/>
            <a:ext cx="762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0670" name="Line 14"/>
          <p:cNvSpPr>
            <a:spLocks noChangeShapeType="1"/>
          </p:cNvSpPr>
          <p:nvPr/>
        </p:nvSpPr>
        <p:spPr bwMode="auto">
          <a:xfrm flipV="1">
            <a:off x="5029200" y="2438400"/>
            <a:ext cx="1524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0671" name="Rectangle 15"/>
          <p:cNvSpPr>
            <a:spLocks noChangeArrowheads="1"/>
          </p:cNvSpPr>
          <p:nvPr/>
        </p:nvSpPr>
        <p:spPr bwMode="auto">
          <a:xfrm>
            <a:off x="5410200" y="2514600"/>
            <a:ext cx="17351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4400" b="1"/>
              <a:t>FCNC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28600"/>
            <a:ext cx="7604125" cy="56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Rectangle 6"/>
          <p:cNvSpPr>
            <a:spLocks noChangeArrowheads="1"/>
          </p:cNvSpPr>
          <p:nvPr/>
        </p:nvSpPr>
        <p:spPr bwMode="auto">
          <a:xfrm>
            <a:off x="1295400" y="6019800"/>
            <a:ext cx="6610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http://pdg.lbl.gov/2009/reviews/rpp2009-rev-standard-model.pdf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ext Box 2"/>
          <p:cNvSpPr txBox="1">
            <a:spLocks noChangeArrowheads="1"/>
          </p:cNvSpPr>
          <p:nvPr/>
        </p:nvSpPr>
        <p:spPr bwMode="auto">
          <a:xfrm>
            <a:off x="860425" y="3268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/>
              <a:t>h</a:t>
            </a:r>
          </a:p>
        </p:txBody>
      </p:sp>
      <p:pic>
        <p:nvPicPr>
          <p:cNvPr id="176142" name="Picture 14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57200" y="1981200"/>
            <a:ext cx="2052638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6148" name="Picture 20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828800" y="1295400"/>
            <a:ext cx="669766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6149" name="Picture 2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19400" y="2590800"/>
            <a:ext cx="4543425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6150" name="Picture 22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7391400" y="4876800"/>
            <a:ext cx="13970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6152" name="Picture 24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7391400" y="3505200"/>
            <a:ext cx="1470025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6153" name="Picture 25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685800" y="381000"/>
            <a:ext cx="77724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6154" name="Picture 26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304800" y="3429000"/>
            <a:ext cx="1778000" cy="5842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</p:spPr>
      </p:pic>
      <p:sp>
        <p:nvSpPr>
          <p:cNvPr id="176155" name="AutoShape 27"/>
          <p:cNvSpPr>
            <a:spLocks noChangeArrowheads="1"/>
          </p:cNvSpPr>
          <p:nvPr/>
        </p:nvSpPr>
        <p:spPr bwMode="auto">
          <a:xfrm rot="-9141233">
            <a:off x="2057400" y="4191000"/>
            <a:ext cx="2971800" cy="381000"/>
          </a:xfrm>
          <a:prstGeom prst="leftArrow">
            <a:avLst>
              <a:gd name="adj1" fmla="val 50000"/>
              <a:gd name="adj2" fmla="val 19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6156" name="Oval 28"/>
          <p:cNvSpPr>
            <a:spLocks noChangeArrowheads="1"/>
          </p:cNvSpPr>
          <p:nvPr/>
        </p:nvSpPr>
        <p:spPr bwMode="auto">
          <a:xfrm>
            <a:off x="5791200" y="56388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6157" name="Oval 29"/>
          <p:cNvSpPr>
            <a:spLocks noChangeArrowheads="1"/>
          </p:cNvSpPr>
          <p:nvPr/>
        </p:nvSpPr>
        <p:spPr bwMode="auto">
          <a:xfrm>
            <a:off x="4800600" y="4953000"/>
            <a:ext cx="228600" cy="2286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6158" name="Text Box 30"/>
          <p:cNvSpPr txBox="1">
            <a:spLocks noChangeArrowheads="1"/>
          </p:cNvSpPr>
          <p:nvPr/>
        </p:nvSpPr>
        <p:spPr bwMode="auto">
          <a:xfrm>
            <a:off x="0" y="4191000"/>
            <a:ext cx="26765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</a:rPr>
              <a:t>Ｔａｃｈｙｏｎ！？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Oval 2"/>
          <p:cNvSpPr>
            <a:spLocks noChangeArrowheads="1"/>
          </p:cNvSpPr>
          <p:nvPr/>
        </p:nvSpPr>
        <p:spPr bwMode="auto">
          <a:xfrm>
            <a:off x="6324600" y="5105400"/>
            <a:ext cx="22098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381000" y="228600"/>
            <a:ext cx="510540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533400" y="381000"/>
            <a:ext cx="49196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 b="1"/>
              <a:t>Electroweak Constraints</a:t>
            </a:r>
          </a:p>
        </p:txBody>
      </p:sp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393825"/>
            <a:ext cx="7315200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4216400"/>
            <a:ext cx="73914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685800" y="5029200"/>
            <a:ext cx="42672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400" b="1"/>
              <a:t>S</a:t>
            </a:r>
            <a:r>
              <a:rPr lang="en-US" altLang="ja-JP" sz="2400" b="1" baseline="30000"/>
              <a:t>(exp)</a:t>
            </a:r>
            <a:r>
              <a:rPr lang="en-US" altLang="ja-JP" sz="2400" b="1"/>
              <a:t>=-16</a:t>
            </a:r>
            <a:r>
              <a:rPr lang="el-GR" altLang="ja-JP" sz="2400" b="1">
                <a:ea typeface="Arial" charset="0"/>
                <a:cs typeface="Arial" charset="0"/>
              </a:rPr>
              <a:t>π</a:t>
            </a:r>
            <a:r>
              <a:rPr lang="en-US" altLang="ja-JP" sz="2400" b="1"/>
              <a:t>L</a:t>
            </a:r>
            <a:r>
              <a:rPr lang="en-US" altLang="ja-JP" sz="2400" b="1" baseline="-25000"/>
              <a:t>10</a:t>
            </a:r>
            <a:r>
              <a:rPr lang="en-US" altLang="ja-JP" sz="2400" b="1"/>
              <a:t>= 0.32 ±0.04    (QCD)</a:t>
            </a:r>
          </a:p>
          <a:p>
            <a:r>
              <a:rPr lang="en-US" altLang="ja-JP" sz="2400" b="1"/>
              <a:t>S</a:t>
            </a:r>
            <a:r>
              <a:rPr lang="en-US" altLang="ja-JP" sz="2400" b="1" baseline="30000"/>
              <a:t>(pert)</a:t>
            </a:r>
            <a:r>
              <a:rPr lang="en-US" altLang="ja-JP" sz="2400" b="1"/>
              <a:t>=N</a:t>
            </a:r>
            <a:r>
              <a:rPr lang="en-US" altLang="ja-JP" sz="2400" b="1" baseline="-25000"/>
              <a:t>D</a:t>
            </a:r>
            <a:r>
              <a:rPr lang="en-US" altLang="ja-JP" sz="2400" b="1"/>
              <a:t>N</a:t>
            </a:r>
            <a:r>
              <a:rPr lang="en-US" altLang="ja-JP" sz="2400" b="1" baseline="-25000"/>
              <a:t>c </a:t>
            </a:r>
            <a:r>
              <a:rPr lang="en-US" altLang="ja-JP" sz="2400" b="1"/>
              <a:t>/(6π) </a:t>
            </a:r>
          </a:p>
          <a:p>
            <a:r>
              <a:rPr lang="en-US" altLang="ja-JP" sz="2400" b="1"/>
              <a:t>                    0.16 (QCD)</a:t>
            </a:r>
          </a:p>
          <a:p>
            <a:endParaRPr lang="ja-JP" altLang="en-US" sz="2400" b="1" baseline="-25000"/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6553200" y="5410200"/>
            <a:ext cx="2590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800" b="1"/>
              <a:t>S</a:t>
            </a:r>
            <a:r>
              <a:rPr lang="en-US" altLang="ja-JP" sz="2800" b="1" baseline="30000"/>
              <a:t>(exp) </a:t>
            </a:r>
            <a:r>
              <a:rPr lang="en-US" altLang="ja-JP" sz="2800" b="1"/>
              <a:t>&lt; 0.1</a:t>
            </a:r>
          </a:p>
        </p:txBody>
      </p:sp>
      <p:sp>
        <p:nvSpPr>
          <p:cNvPr id="69641" name="AutoShape 9"/>
          <p:cNvSpPr>
            <a:spLocks noChangeArrowheads="1"/>
          </p:cNvSpPr>
          <p:nvPr/>
        </p:nvSpPr>
        <p:spPr bwMode="auto">
          <a:xfrm>
            <a:off x="1676400" y="6248400"/>
            <a:ext cx="533400" cy="228600"/>
          </a:xfrm>
          <a:prstGeom prst="rightArrow">
            <a:avLst>
              <a:gd name="adj1" fmla="val 13537"/>
              <a:gd name="adj2" fmla="val 4721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9642" name="AutoShape 10"/>
          <p:cNvSpPr>
            <a:spLocks noChangeArrowheads="1"/>
          </p:cNvSpPr>
          <p:nvPr/>
        </p:nvSpPr>
        <p:spPr bwMode="auto">
          <a:xfrm>
            <a:off x="4953000" y="5486400"/>
            <a:ext cx="1214438" cy="485775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9643" name="Text Box 11"/>
          <p:cNvSpPr txBox="1">
            <a:spLocks noChangeArrowheads="1"/>
          </p:cNvSpPr>
          <p:nvPr/>
        </p:nvSpPr>
        <p:spPr bwMode="auto">
          <a:xfrm>
            <a:off x="5410200" y="5181600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69644" name="Group 12"/>
          <p:cNvGrpSpPr>
            <a:grpSpLocks/>
          </p:cNvGrpSpPr>
          <p:nvPr/>
        </p:nvGrpSpPr>
        <p:grpSpPr bwMode="auto">
          <a:xfrm>
            <a:off x="6781800" y="457200"/>
            <a:ext cx="2097088" cy="944563"/>
            <a:chOff x="3840" y="3264"/>
            <a:chExt cx="1321" cy="595"/>
          </a:xfrm>
        </p:grpSpPr>
        <p:pic>
          <p:nvPicPr>
            <p:cNvPr id="69648" name="Picture 13" descr="oblique-cor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32" y="3456"/>
              <a:ext cx="82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649" name="Text Box 14"/>
            <p:cNvSpPr txBox="1">
              <a:spLocks noChangeArrowheads="1"/>
            </p:cNvSpPr>
            <p:nvPr/>
          </p:nvSpPr>
          <p:spPr bwMode="auto">
            <a:xfrm>
              <a:off x="3936" y="3360"/>
              <a:ext cx="20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ja-JP" altLang="en-US" sz="1600" b="1">
                  <a:latin typeface="Times New Roman" charset="0"/>
                </a:rPr>
                <a:t>３</a:t>
              </a:r>
              <a:endParaRPr lang="ja-JP" altLang="en-US" sz="1600" b="1" baseline="-25000">
                <a:latin typeface="Times New Roman" charset="0"/>
              </a:endParaRPr>
            </a:p>
          </p:txBody>
        </p:sp>
        <p:sp>
          <p:nvSpPr>
            <p:cNvPr id="69650" name="Text Box 15"/>
            <p:cNvSpPr txBox="1">
              <a:spLocks noChangeArrowheads="1"/>
            </p:cNvSpPr>
            <p:nvPr/>
          </p:nvSpPr>
          <p:spPr bwMode="auto">
            <a:xfrm>
              <a:off x="4704" y="3360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 b="1">
                  <a:latin typeface="Times New Roman" charset="0"/>
                </a:rPr>
                <a:t>Y</a:t>
              </a:r>
            </a:p>
          </p:txBody>
        </p:sp>
        <p:sp>
          <p:nvSpPr>
            <p:cNvPr id="69651" name="AutoShape 16"/>
            <p:cNvSpPr>
              <a:spLocks/>
            </p:cNvSpPr>
            <p:nvPr/>
          </p:nvSpPr>
          <p:spPr bwMode="auto">
            <a:xfrm>
              <a:off x="3840" y="3456"/>
              <a:ext cx="48" cy="384"/>
            </a:xfrm>
            <a:prstGeom prst="leftBracket">
              <a:avLst>
                <a:gd name="adj" fmla="val 6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9652" name="AutoShape 17"/>
            <p:cNvSpPr>
              <a:spLocks/>
            </p:cNvSpPr>
            <p:nvPr/>
          </p:nvSpPr>
          <p:spPr bwMode="auto">
            <a:xfrm flipH="1">
              <a:off x="4992" y="3408"/>
              <a:ext cx="48" cy="432"/>
            </a:xfrm>
            <a:prstGeom prst="leftBracket">
              <a:avLst>
                <a:gd name="adj" fmla="val 75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9653" name="Text Box 18"/>
            <p:cNvSpPr txBox="1">
              <a:spLocks noChangeArrowheads="1"/>
            </p:cNvSpPr>
            <p:nvPr/>
          </p:nvSpPr>
          <p:spPr bwMode="auto">
            <a:xfrm>
              <a:off x="4992" y="3264"/>
              <a:ext cx="1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400">
                  <a:latin typeface="Arial Black" charset="0"/>
                </a:rPr>
                <a:t>’</a:t>
              </a:r>
            </a:p>
          </p:txBody>
        </p:sp>
      </p:grpSp>
      <p:sp>
        <p:nvSpPr>
          <p:cNvPr id="69645" name="Text Box 19"/>
          <p:cNvSpPr txBox="1">
            <a:spLocks noChangeArrowheads="1"/>
          </p:cNvSpPr>
          <p:nvPr/>
        </p:nvSpPr>
        <p:spPr bwMode="auto">
          <a:xfrm>
            <a:off x="6943725" y="14081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ja-JP"/>
              <a:t>L</a:t>
            </a:r>
          </a:p>
        </p:txBody>
      </p:sp>
      <p:sp>
        <p:nvSpPr>
          <p:cNvPr id="69646" name="Text Box 20"/>
          <p:cNvSpPr txBox="1">
            <a:spLocks noChangeArrowheads="1"/>
          </p:cNvSpPr>
          <p:nvPr/>
        </p:nvSpPr>
        <p:spPr bwMode="auto">
          <a:xfrm>
            <a:off x="8001000" y="144780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ja-JP"/>
              <a:t>R</a:t>
            </a:r>
          </a:p>
        </p:txBody>
      </p:sp>
      <p:pic>
        <p:nvPicPr>
          <p:cNvPr id="69647" name="Picture 2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7239000" y="1873250"/>
            <a:ext cx="1524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69" name="Rectangle 21"/>
          <p:cNvSpPr>
            <a:spLocks noChangeArrowheads="1"/>
          </p:cNvSpPr>
          <p:nvPr/>
        </p:nvSpPr>
        <p:spPr bwMode="auto">
          <a:xfrm>
            <a:off x="381000" y="0"/>
            <a:ext cx="8229600" cy="1219200"/>
          </a:xfrm>
          <a:prstGeom prst="rect">
            <a:avLst/>
          </a:prstGeom>
          <a:solidFill>
            <a:srgbClr val="F1E60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30052" name="Picture 4" descr="TP_tmp"/>
          <p:cNvPicPr>
            <a:picLocks noGrp="1" noChangeAspect="1" noChangeArrowheads="1"/>
          </p:cNvPicPr>
          <p:nvPr>
            <p:ph type="body" idx="1"/>
            <p:custDataLst>
              <p:tags r:id="rId1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304800" y="1600200"/>
            <a:ext cx="8229600" cy="1098550"/>
          </a:xfrm>
          <a:noFill/>
          <a:ln/>
        </p:spPr>
      </p:pic>
      <p:sp>
        <p:nvSpPr>
          <p:cNvPr id="130055" name="Arc 7"/>
          <p:cNvSpPr>
            <a:spLocks/>
          </p:cNvSpPr>
          <p:nvPr/>
        </p:nvSpPr>
        <p:spPr bwMode="auto">
          <a:xfrm>
            <a:off x="762000" y="4495800"/>
            <a:ext cx="1825625" cy="914400"/>
          </a:xfrm>
          <a:custGeom>
            <a:avLst/>
            <a:gdLst>
              <a:gd name="G0" fmla="+- 21521 0 0"/>
              <a:gd name="G1" fmla="+- 21600 0 0"/>
              <a:gd name="G2" fmla="+- 21600 0 0"/>
              <a:gd name="T0" fmla="*/ 0 w 43121"/>
              <a:gd name="T1" fmla="*/ 19755 h 21600"/>
              <a:gd name="T2" fmla="*/ 43121 w 43121"/>
              <a:gd name="T3" fmla="*/ 21600 h 21600"/>
              <a:gd name="T4" fmla="*/ 21521 w 43121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121" h="21600" fill="none" extrusionOk="0">
                <a:moveTo>
                  <a:pt x="-1" y="19754"/>
                </a:moveTo>
                <a:cubicBezTo>
                  <a:pt x="957" y="8581"/>
                  <a:pt x="10306" y="-1"/>
                  <a:pt x="21521" y="-1"/>
                </a:cubicBezTo>
                <a:cubicBezTo>
                  <a:pt x="33450" y="-1"/>
                  <a:pt x="43121" y="9670"/>
                  <a:pt x="43121" y="21600"/>
                </a:cubicBezTo>
              </a:path>
              <a:path w="43121" h="21600" stroke="0" extrusionOk="0">
                <a:moveTo>
                  <a:pt x="-1" y="19754"/>
                </a:moveTo>
                <a:cubicBezTo>
                  <a:pt x="957" y="8581"/>
                  <a:pt x="10306" y="-1"/>
                  <a:pt x="21521" y="-1"/>
                </a:cubicBezTo>
                <a:cubicBezTo>
                  <a:pt x="33450" y="-1"/>
                  <a:pt x="43121" y="9670"/>
                  <a:pt x="43121" y="21600"/>
                </a:cubicBezTo>
                <a:lnTo>
                  <a:pt x="21521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0056" name="Arc 8"/>
          <p:cNvSpPr>
            <a:spLocks/>
          </p:cNvSpPr>
          <p:nvPr/>
        </p:nvSpPr>
        <p:spPr bwMode="auto">
          <a:xfrm rot="10800000">
            <a:off x="762000" y="5486400"/>
            <a:ext cx="1825625" cy="914400"/>
          </a:xfrm>
          <a:custGeom>
            <a:avLst/>
            <a:gdLst>
              <a:gd name="G0" fmla="+- 21521 0 0"/>
              <a:gd name="G1" fmla="+- 21600 0 0"/>
              <a:gd name="G2" fmla="+- 21600 0 0"/>
              <a:gd name="T0" fmla="*/ 0 w 43121"/>
              <a:gd name="T1" fmla="*/ 19755 h 21600"/>
              <a:gd name="T2" fmla="*/ 43121 w 43121"/>
              <a:gd name="T3" fmla="*/ 21600 h 21600"/>
              <a:gd name="T4" fmla="*/ 21521 w 43121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121" h="21600" fill="none" extrusionOk="0">
                <a:moveTo>
                  <a:pt x="-1" y="19754"/>
                </a:moveTo>
                <a:cubicBezTo>
                  <a:pt x="957" y="8581"/>
                  <a:pt x="10306" y="-1"/>
                  <a:pt x="21521" y="-1"/>
                </a:cubicBezTo>
                <a:cubicBezTo>
                  <a:pt x="33450" y="-1"/>
                  <a:pt x="43121" y="9670"/>
                  <a:pt x="43121" y="21600"/>
                </a:cubicBezTo>
              </a:path>
              <a:path w="43121" h="21600" stroke="0" extrusionOk="0">
                <a:moveTo>
                  <a:pt x="-1" y="19754"/>
                </a:moveTo>
                <a:cubicBezTo>
                  <a:pt x="957" y="8581"/>
                  <a:pt x="10306" y="-1"/>
                  <a:pt x="21521" y="-1"/>
                </a:cubicBezTo>
                <a:cubicBezTo>
                  <a:pt x="33450" y="-1"/>
                  <a:pt x="43121" y="9670"/>
                  <a:pt x="43121" y="21600"/>
                </a:cubicBezTo>
                <a:lnTo>
                  <a:pt x="21521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0059" name="Line 11"/>
          <p:cNvSpPr>
            <a:spLocks noChangeShapeType="1"/>
          </p:cNvSpPr>
          <p:nvPr/>
        </p:nvSpPr>
        <p:spPr bwMode="auto">
          <a:xfrm>
            <a:off x="4572000" y="3733800"/>
            <a:ext cx="4267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30060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6172200" y="3810000"/>
            <a:ext cx="121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0062" name="Picture 1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4191000" y="4876800"/>
            <a:ext cx="990600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0063" name="Picture 15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4495800" y="5943600"/>
            <a:ext cx="40386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0070" name="Picture 2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914400" y="228600"/>
            <a:ext cx="7315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0071" name="Picture 23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4648200" y="5105400"/>
            <a:ext cx="23368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0073" name="Picture 25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527050" y="2819400"/>
            <a:ext cx="8445500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0077" name="Text Box 29"/>
          <p:cNvSpPr txBox="1">
            <a:spLocks noChangeArrowheads="1"/>
          </p:cNvSpPr>
          <p:nvPr/>
        </p:nvSpPr>
        <p:spPr bwMode="auto">
          <a:xfrm>
            <a:off x="1524000" y="624840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ea typeface="Arial" charset="0"/>
                <a:cs typeface="Arial" charset="0"/>
              </a:rPr>
              <a:t>x</a:t>
            </a:r>
          </a:p>
        </p:txBody>
      </p:sp>
      <p:sp>
        <p:nvSpPr>
          <p:cNvPr id="130078" name="Text Box 30"/>
          <p:cNvSpPr txBox="1">
            <a:spLocks noChangeArrowheads="1"/>
          </p:cNvSpPr>
          <p:nvPr/>
        </p:nvSpPr>
        <p:spPr bwMode="auto">
          <a:xfrm>
            <a:off x="1524000" y="426720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ea typeface="Arial" charset="0"/>
                <a:cs typeface="Arial" charset="0"/>
              </a:rPr>
              <a:t>x</a:t>
            </a:r>
          </a:p>
        </p:txBody>
      </p:sp>
      <p:pic>
        <p:nvPicPr>
          <p:cNvPr id="130079" name="Picture 31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524000" y="6096000"/>
            <a:ext cx="304800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0080" name="Picture 32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600200" y="4114800"/>
            <a:ext cx="304800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図 1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9"/>
              <a:stretch>
                <a:fillRect/>
              </a:stretch>
            </p:blipFill>
          </mc:Choice>
          <mc:Fallback>
            <p:blipFill>
              <a:blip r:embed="rId20"/>
              <a:stretch>
                <a:fillRect/>
              </a:stretch>
            </p:blipFill>
          </mc:Fallback>
        </mc:AlternateContent>
        <p:spPr>
          <a:xfrm>
            <a:off x="2286000" y="5334000"/>
            <a:ext cx="1143000" cy="273170"/>
          </a:xfrm>
          <a:prstGeom prst="rect">
            <a:avLst/>
          </a:prstGeom>
        </p:spPr>
      </p:pic>
      <p:pic>
        <p:nvPicPr>
          <p:cNvPr id="20" name="図 1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1"/>
              <a:stretch>
                <a:fillRect/>
              </a:stretch>
            </p:blipFill>
          </mc:Choice>
          <mc:Fallback>
            <p:blipFill>
              <a:blip r:embed="rId22"/>
              <a:stretch>
                <a:fillRect/>
              </a:stretch>
            </p:blipFill>
          </mc:Fallback>
        </mc:AlternateContent>
        <p:spPr>
          <a:xfrm>
            <a:off x="457200" y="5334000"/>
            <a:ext cx="1069474" cy="25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4876800" y="228600"/>
            <a:ext cx="323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chemeClr val="folHlink"/>
                </a:solidFill>
              </a:rPr>
              <a:t>Harada, Kurachi, K.Y. (2004)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TP_tmp"/>
          <p:cNvPicPr>
            <a:picLocks noGrp="1" noChangeAspect="1" noChangeArrowheads="1"/>
          </p:cNvPicPr>
          <p:nvPr>
            <p:ph idx="1"/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381000" y="3048000"/>
            <a:ext cx="8229600" cy="1098550"/>
          </a:xfrm>
          <a:noFill/>
        </p:spPr>
      </p:pic>
      <p:pic>
        <p:nvPicPr>
          <p:cNvPr id="72707" name="Picture 3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81000" y="2057400"/>
            <a:ext cx="4648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AutoShape 4"/>
          <p:cNvSpPr>
            <a:spLocks noChangeArrowheads="1"/>
          </p:cNvSpPr>
          <p:nvPr/>
        </p:nvSpPr>
        <p:spPr bwMode="auto">
          <a:xfrm>
            <a:off x="3962400" y="457200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72709" name="Picture 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219200" y="4267200"/>
            <a:ext cx="2235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675" y="831850"/>
            <a:ext cx="9010650" cy="519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3282950" y="762000"/>
            <a:ext cx="2492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ja-JP" sz="2800"/>
              <a:t>SD &amp; IBS Eqs.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7924800" y="1524000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ja-JP" sz="1400" b="1">
                <a:solidFill>
                  <a:srgbClr val="FF0000"/>
                </a:solidFill>
              </a:rPr>
              <a:t>Ladder QCD</a:t>
            </a:r>
          </a:p>
        </p:txBody>
      </p:sp>
      <p:sp>
        <p:nvSpPr>
          <p:cNvPr id="73733" name="Line 5"/>
          <p:cNvSpPr>
            <a:spLocks noChangeShapeType="1"/>
          </p:cNvSpPr>
          <p:nvPr/>
        </p:nvSpPr>
        <p:spPr bwMode="auto">
          <a:xfrm flipH="1">
            <a:off x="7391400" y="1676400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73734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7620000" y="1828800"/>
            <a:ext cx="133191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5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7545388" y="2800350"/>
            <a:ext cx="1462087" cy="17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6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191000" y="4343400"/>
            <a:ext cx="17526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gell-mann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71600" y="0"/>
            <a:ext cx="6327547" cy="6858000"/>
          </a:xfrm>
          <a:prstGeom prst="rect">
            <a:avLst/>
          </a:prstGeom>
        </p:spPr>
      </p:pic>
      <p:cxnSp>
        <p:nvCxnSpPr>
          <p:cNvPr id="26" name="直線コネクタ 25"/>
          <p:cNvCxnSpPr/>
          <p:nvPr/>
        </p:nvCxnSpPr>
        <p:spPr>
          <a:xfrm>
            <a:off x="6324600" y="3398400"/>
            <a:ext cx="990600" cy="1588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図形グループ 17"/>
          <p:cNvGrpSpPr/>
          <p:nvPr/>
        </p:nvGrpSpPr>
        <p:grpSpPr>
          <a:xfrm>
            <a:off x="4572000" y="5040000"/>
            <a:ext cx="2819400" cy="1243588"/>
            <a:chOff x="4572000" y="5040000"/>
            <a:chExt cx="2819400" cy="1243588"/>
          </a:xfrm>
        </p:grpSpPr>
        <p:cxnSp>
          <p:nvCxnSpPr>
            <p:cNvPr id="12" name="直線コネクタ 11"/>
            <p:cNvCxnSpPr/>
            <p:nvPr/>
          </p:nvCxnSpPr>
          <p:spPr>
            <a:xfrm>
              <a:off x="7010400" y="6138000"/>
              <a:ext cx="381000" cy="1588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4572000" y="6282000"/>
              <a:ext cx="304800" cy="1588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>
              <a:off x="4572000" y="5040000"/>
              <a:ext cx="457200" cy="158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>
              <a:off x="5562600" y="5040000"/>
              <a:ext cx="762000" cy="158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図形グループ 23"/>
          <p:cNvGrpSpPr/>
          <p:nvPr/>
        </p:nvGrpSpPr>
        <p:grpSpPr>
          <a:xfrm>
            <a:off x="4492853" y="4648200"/>
            <a:ext cx="3203347" cy="2209800"/>
            <a:chOff x="457200" y="3505200"/>
            <a:chExt cx="3203347" cy="2209800"/>
          </a:xfrm>
        </p:grpSpPr>
        <p:pic>
          <p:nvPicPr>
            <p:cNvPr id="6" name="図 5" descr="gell-mann3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rcRect l="49375" t="67778"/>
                <a:stretch>
                  <a:fillRect/>
                </a:stretch>
              </p:blipFill>
            </mc:Choice>
            <mc:Fallback>
              <p:blipFill>
                <a:blip r:embed="rId3"/>
                <a:srcRect l="49375" t="67778"/>
                <a:stretch>
                  <a:fillRect/>
                </a:stretch>
              </p:blipFill>
            </mc:Fallback>
          </mc:AlternateContent>
          <p:spPr>
            <a:xfrm>
              <a:off x="457200" y="3505200"/>
              <a:ext cx="3203347" cy="2209800"/>
            </a:xfrm>
            <a:prstGeom prst="rect">
              <a:avLst/>
            </a:prstGeom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grpSp>
          <p:nvGrpSpPr>
            <p:cNvPr id="4" name="図形グループ 18"/>
            <p:cNvGrpSpPr/>
            <p:nvPr/>
          </p:nvGrpSpPr>
          <p:grpSpPr>
            <a:xfrm>
              <a:off x="533400" y="3906000"/>
              <a:ext cx="2819400" cy="1243588"/>
              <a:chOff x="4572000" y="5040000"/>
              <a:chExt cx="2819400" cy="1243588"/>
            </a:xfrm>
          </p:grpSpPr>
          <p:cxnSp>
            <p:nvCxnSpPr>
              <p:cNvPr id="20" name="直線コネクタ 19"/>
              <p:cNvCxnSpPr/>
              <p:nvPr/>
            </p:nvCxnSpPr>
            <p:spPr>
              <a:xfrm>
                <a:off x="7010400" y="6138000"/>
                <a:ext cx="381000" cy="1588"/>
              </a:xfrm>
              <a:prstGeom prst="line">
                <a:avLst/>
              </a:prstGeom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20"/>
              <p:cNvCxnSpPr/>
              <p:nvPr/>
            </p:nvCxnSpPr>
            <p:spPr>
              <a:xfrm>
                <a:off x="4572000" y="6282000"/>
                <a:ext cx="304800" cy="1588"/>
              </a:xfrm>
              <a:prstGeom prst="line">
                <a:avLst/>
              </a:prstGeom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/>
              <p:cNvCxnSpPr/>
              <p:nvPr/>
            </p:nvCxnSpPr>
            <p:spPr>
              <a:xfrm>
                <a:off x="4572000" y="5040000"/>
                <a:ext cx="457200" cy="1588"/>
              </a:xfrm>
              <a:prstGeom prst="line">
                <a:avLst/>
              </a:prstGeom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コネクタ 22"/>
              <p:cNvCxnSpPr/>
              <p:nvPr/>
            </p:nvCxnSpPr>
            <p:spPr>
              <a:xfrm>
                <a:off x="5562600" y="5040000"/>
                <a:ext cx="762000" cy="1588"/>
              </a:xfrm>
              <a:prstGeom prst="line">
                <a:avLst/>
              </a:prstGeom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3.7037E-6 C -0.0677 -0.1493 -0.13541 -0.29838 -0.15972 -0.35185 C -0.18402 -0.40532 -0.16492 -0.36296 -0.14583 -0.32037 " pathEditMode="relative" ptsTypes="a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38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5651" name="Text Box 3"/>
          <p:cNvSpPr txBox="1">
            <a:spLocks noChangeArrowheads="1"/>
          </p:cNvSpPr>
          <p:nvPr/>
        </p:nvSpPr>
        <p:spPr bwMode="auto">
          <a:xfrm>
            <a:off x="1812925" y="4746625"/>
            <a:ext cx="81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ja-JP" altLang="en-US"/>
              <a:t>１９５６</a:t>
            </a:r>
          </a:p>
        </p:txBody>
      </p:sp>
      <p:sp>
        <p:nvSpPr>
          <p:cNvPr id="155652" name="Text Box 4"/>
          <p:cNvSpPr txBox="1">
            <a:spLocks noChangeArrowheads="1"/>
          </p:cNvSpPr>
          <p:nvPr/>
        </p:nvSpPr>
        <p:spPr bwMode="auto">
          <a:xfrm>
            <a:off x="7772400" y="4267200"/>
            <a:ext cx="81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ja-JP" altLang="en-US"/>
              <a:t>１９６４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8657" y="152400"/>
            <a:ext cx="3015343" cy="202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テキスト ボックス 9"/>
          <p:cNvSpPr txBox="1"/>
          <p:nvPr/>
        </p:nvSpPr>
        <p:spPr>
          <a:xfrm>
            <a:off x="6248400" y="2133600"/>
            <a:ext cx="307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S. Sakata (Nagoya Univ.)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015498" y="4114800"/>
            <a:ext cx="4128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n>
                  <a:solidFill>
                    <a:srgbClr val="800000"/>
                  </a:solidFill>
                </a:ln>
              </a:rPr>
              <a:t>Maki-Nakagawa-Sakata (1962)</a:t>
            </a:r>
            <a:endParaRPr kumimoji="1" lang="ja-JP" altLang="en-US" dirty="0">
              <a:ln>
                <a:solidFill>
                  <a:srgbClr val="800000"/>
                </a:solidFill>
              </a:ln>
            </a:endParaRPr>
          </a:p>
        </p:txBody>
      </p:sp>
      <p:pic>
        <p:nvPicPr>
          <p:cNvPr id="16" name="図 1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209800" y="838200"/>
            <a:ext cx="1447800" cy="439220"/>
          </a:xfrm>
          <a:prstGeom prst="rect">
            <a:avLst/>
          </a:prstGeom>
        </p:spPr>
      </p:pic>
      <p:pic>
        <p:nvPicPr>
          <p:cNvPr id="17" name="図 1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886200" y="2667000"/>
            <a:ext cx="1585686" cy="554990"/>
          </a:xfrm>
          <a:prstGeom prst="rect">
            <a:avLst/>
          </a:prstGeom>
        </p:spPr>
      </p:pic>
      <p:pic>
        <p:nvPicPr>
          <p:cNvPr id="18" name="図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-313531" y="465931"/>
            <a:ext cx="2349500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図 1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867400" y="2590800"/>
            <a:ext cx="403058" cy="567267"/>
          </a:xfrm>
          <a:prstGeom prst="rect">
            <a:avLst/>
          </a:prstGeom>
        </p:spPr>
      </p:pic>
      <p:pic>
        <p:nvPicPr>
          <p:cNvPr id="21" name="図 2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3810000" y="3733800"/>
            <a:ext cx="1600200" cy="396239"/>
          </a:xfrm>
          <a:prstGeom prst="rect">
            <a:avLst/>
          </a:prstGeom>
        </p:spPr>
      </p:pic>
      <p:pic>
        <p:nvPicPr>
          <p:cNvPr id="22" name="図 2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5791200" y="3733800"/>
            <a:ext cx="533399" cy="483392"/>
          </a:xfrm>
          <a:prstGeom prst="rect">
            <a:avLst/>
          </a:prstGeom>
        </p:spPr>
      </p:pic>
      <p:cxnSp>
        <p:nvCxnSpPr>
          <p:cNvPr id="24" name="直線矢印コネクタ 23"/>
          <p:cNvCxnSpPr/>
          <p:nvPr/>
        </p:nvCxnSpPr>
        <p:spPr>
          <a:xfrm rot="5400000">
            <a:off x="3848894" y="3466306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rot="5400000">
            <a:off x="4458494" y="3466306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rot="5400000">
            <a:off x="5144294" y="3466306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4114800" y="3276600"/>
            <a:ext cx="1676400" cy="533400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 rot="5400000">
            <a:off x="5753894" y="3466306"/>
            <a:ext cx="381000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rot="10800000" flipV="1">
            <a:off x="4038600" y="3200400"/>
            <a:ext cx="1828800" cy="4572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 rot="5400000">
            <a:off x="3772694" y="3466306"/>
            <a:ext cx="381000" cy="158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図 4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6813550" y="3302000"/>
            <a:ext cx="368300" cy="304800"/>
          </a:xfrm>
          <a:prstGeom prst="rect">
            <a:avLst/>
          </a:prstGeom>
        </p:spPr>
      </p:pic>
      <p:pic>
        <p:nvPicPr>
          <p:cNvPr id="44" name="図 4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7454900" y="3308350"/>
            <a:ext cx="406400" cy="368300"/>
          </a:xfrm>
          <a:prstGeom prst="rect">
            <a:avLst/>
          </a:prstGeom>
        </p:spPr>
      </p:pic>
      <p:pic>
        <p:nvPicPr>
          <p:cNvPr id="45" name="図 4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7188200" y="3390900"/>
            <a:ext cx="251455" cy="45719"/>
          </a:xfrm>
          <a:prstGeom prst="rect">
            <a:avLst/>
          </a:prstGeom>
        </p:spPr>
      </p:pic>
      <p:sp>
        <p:nvSpPr>
          <p:cNvPr id="46" name="テキスト ボックス 45"/>
          <p:cNvSpPr txBox="1"/>
          <p:nvPr/>
        </p:nvSpPr>
        <p:spPr>
          <a:xfrm>
            <a:off x="8001000" y="3276600"/>
            <a:ext cx="85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mixing</a:t>
            </a:r>
            <a:endParaRPr kumimoji="1" lang="ja-JP" altLang="en-US" dirty="0"/>
          </a:p>
        </p:txBody>
      </p:sp>
      <p:pic>
        <p:nvPicPr>
          <p:cNvPr id="47" name="図 4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0"/>
              <a:stretch>
                <a:fillRect/>
              </a:stretch>
            </p:blipFill>
          </mc:Choice>
          <mc:Fallback>
            <p:blipFill>
              <a:blip r:embed="rId21"/>
              <a:stretch>
                <a:fillRect/>
              </a:stretch>
            </p:blipFill>
          </mc:Fallback>
        </mc:AlternateContent>
        <p:spPr>
          <a:xfrm>
            <a:off x="4038600" y="990600"/>
            <a:ext cx="228600" cy="293914"/>
          </a:xfrm>
          <a:prstGeom prst="rect">
            <a:avLst/>
          </a:prstGeom>
        </p:spPr>
      </p:pic>
      <p:sp>
        <p:nvSpPr>
          <p:cNvPr id="48" name="テキスト ボックス 47"/>
          <p:cNvSpPr txBox="1"/>
          <p:nvPr/>
        </p:nvSpPr>
        <p:spPr>
          <a:xfrm>
            <a:off x="3733800" y="2286000"/>
            <a:ext cx="178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n>
                  <a:solidFill>
                    <a:srgbClr val="800000"/>
                  </a:solidFill>
                </a:ln>
              </a:rPr>
              <a:t>Sakata (1956)</a:t>
            </a:r>
            <a:endParaRPr kumimoji="1" lang="ja-JP" altLang="en-US" dirty="0">
              <a:ln>
                <a:solidFill>
                  <a:srgbClr val="800000"/>
                </a:solidFill>
              </a:ln>
            </a:endParaRPr>
          </a:p>
        </p:txBody>
      </p:sp>
      <p:sp>
        <p:nvSpPr>
          <p:cNvPr id="49" name="上矢印 48"/>
          <p:cNvSpPr/>
          <p:nvPr/>
        </p:nvSpPr>
        <p:spPr>
          <a:xfrm rot="19843700">
            <a:off x="3038229" y="1882053"/>
            <a:ext cx="484632" cy="102165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上矢印 49"/>
          <p:cNvSpPr/>
          <p:nvPr/>
        </p:nvSpPr>
        <p:spPr>
          <a:xfrm rot="10800000">
            <a:off x="1981200" y="2133600"/>
            <a:ext cx="484632" cy="34290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429000" y="1752600"/>
            <a:ext cx="2724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Gell-Mann, Zweig (1964)</a:t>
            </a:r>
            <a:endParaRPr kumimoji="1" lang="ja-JP" altLang="en-US" dirty="0"/>
          </a:p>
        </p:txBody>
      </p:sp>
      <p:pic>
        <p:nvPicPr>
          <p:cNvPr id="52" name="Picture 3" descr="maskawa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5911450" y="4571999"/>
            <a:ext cx="1632349" cy="2286001"/>
          </a:xfrm>
          <a:prstGeom prst="rect">
            <a:avLst/>
          </a:prstGeom>
          <a:noFill/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7512844" y="4572000"/>
            <a:ext cx="163115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" name="図 5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4"/>
              <a:stretch>
                <a:fillRect/>
              </a:stretch>
            </p:blipFill>
          </mc:Choice>
          <mc:Fallback>
            <p:blipFill>
              <a:blip r:embed="rId25"/>
              <a:stretch>
                <a:fillRect/>
              </a:stretch>
            </p:blipFill>
          </mc:Fallback>
        </mc:AlternateContent>
        <p:spPr>
          <a:xfrm>
            <a:off x="533400" y="5638800"/>
            <a:ext cx="1924756" cy="419100"/>
          </a:xfrm>
          <a:prstGeom prst="rect">
            <a:avLst/>
          </a:prstGeom>
        </p:spPr>
      </p:pic>
      <p:pic>
        <p:nvPicPr>
          <p:cNvPr id="55" name="図 5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6"/>
              <a:stretch>
                <a:fillRect/>
              </a:stretch>
            </p:blipFill>
          </mc:Choice>
          <mc:Fallback>
            <p:blipFill>
              <a:blip r:embed="rId27"/>
              <a:stretch>
                <a:fillRect/>
              </a:stretch>
            </p:blipFill>
          </mc:Fallback>
        </mc:AlternateContent>
        <p:spPr>
          <a:xfrm>
            <a:off x="2819400" y="5715000"/>
            <a:ext cx="774700" cy="418338"/>
          </a:xfrm>
          <a:prstGeom prst="rect">
            <a:avLst/>
          </a:prstGeom>
        </p:spPr>
      </p:pic>
      <p:sp>
        <p:nvSpPr>
          <p:cNvPr id="56" name="テキスト ボックス 55"/>
          <p:cNvSpPr txBox="1"/>
          <p:nvPr/>
        </p:nvSpPr>
        <p:spPr>
          <a:xfrm>
            <a:off x="1981200" y="0"/>
            <a:ext cx="3657600" cy="584776"/>
          </a:xfrm>
          <a:prstGeom prst="rect">
            <a:avLst/>
          </a:prstGeom>
          <a:solidFill>
            <a:srgbClr val="FFFF00">
              <a:alpha val="87000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Composite Models</a:t>
            </a:r>
            <a:endParaRPr kumimoji="1" lang="ja-JP" altLang="en-US" sz="3200" dirty="0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2590800" y="5181600"/>
            <a:ext cx="3228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n>
                  <a:solidFill>
                    <a:srgbClr val="800000"/>
                  </a:solidFill>
                </a:ln>
              </a:rPr>
              <a:t>Kobayashi-</a:t>
            </a:r>
            <a:r>
              <a:rPr kumimoji="1" lang="en-US" altLang="ja-JP" dirty="0" err="1" smtClean="0">
                <a:ln>
                  <a:solidFill>
                    <a:srgbClr val="800000"/>
                  </a:solidFill>
                </a:ln>
              </a:rPr>
              <a:t>Maskawa</a:t>
            </a:r>
            <a:r>
              <a:rPr kumimoji="1" lang="en-US" altLang="ja-JP" dirty="0" smtClean="0">
                <a:ln>
                  <a:solidFill>
                    <a:srgbClr val="800000"/>
                  </a:solidFill>
                </a:ln>
              </a:rPr>
              <a:t> (1973)</a:t>
            </a:r>
            <a:endParaRPr kumimoji="1" lang="ja-JP" altLang="en-US" dirty="0">
              <a:ln>
                <a:solidFill>
                  <a:srgbClr val="800000"/>
                </a:solidFill>
              </a:ln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1905000" y="6248400"/>
            <a:ext cx="31245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ln>
                  <a:solidFill>
                    <a:srgbClr val="800000"/>
                  </a:solidFill>
                </a:ln>
                <a:solidFill>
                  <a:schemeClr val="accent5"/>
                </a:solidFill>
              </a:rPr>
              <a:t>Nagoya University</a:t>
            </a:r>
            <a:endParaRPr kumimoji="1" lang="ja-JP" altLang="en-US" sz="2800" dirty="0">
              <a:ln>
                <a:solidFill>
                  <a:srgbClr val="800000"/>
                </a:solidFill>
              </a:ln>
              <a:solidFill>
                <a:schemeClr val="accent5"/>
              </a:solidFill>
            </a:endParaRPr>
          </a:p>
        </p:txBody>
      </p:sp>
      <p:pic>
        <p:nvPicPr>
          <p:cNvPr id="34" name="図 3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8"/>
              <a:stretch>
                <a:fillRect/>
              </a:stretch>
            </p:blipFill>
          </mc:Choice>
          <mc:Fallback>
            <p:blipFill>
              <a:blip r:embed="rId29"/>
              <a:stretch>
                <a:fillRect/>
              </a:stretch>
            </p:blipFill>
          </mc:Fallback>
        </mc:AlternateContent>
        <p:spPr>
          <a:xfrm>
            <a:off x="2133600" y="1447800"/>
            <a:ext cx="1631044" cy="36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8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46" grpId="0"/>
      <p:bldP spid="48" grpId="0"/>
      <p:bldP spid="49" grpId="0" animBg="1"/>
      <p:bldP spid="50" grpId="0" animBg="1"/>
      <p:bldP spid="56" grpId="0" animBg="1"/>
      <p:bldP spid="57" grpId="0"/>
      <p:bldP spid="58" grpId="0" animBg="1"/>
      <p:bldP spid="58" grpId="1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3400" y="-152400"/>
            <a:ext cx="10693400" cy="75565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テキスト ボックス 7"/>
          <p:cNvSpPr txBox="1"/>
          <p:nvPr/>
        </p:nvSpPr>
        <p:spPr>
          <a:xfrm>
            <a:off x="0" y="152400"/>
            <a:ext cx="3429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</a:rPr>
              <a:t>KMI</a:t>
            </a:r>
            <a:r>
              <a:rPr kumimoji="1" lang="ja-JP" altLang="en-US" sz="3200" dirty="0" smtClean="0">
                <a:solidFill>
                  <a:srgbClr val="FF0000"/>
                </a:solidFill>
              </a:rPr>
              <a:t>理論計算機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72200" y="228600"/>
            <a:ext cx="2368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２０１１．３月</a:t>
            </a:r>
            <a:r>
              <a:rPr kumimoji="1" lang="en-US" altLang="ja-JP" sz="2800" dirty="0" smtClean="0"/>
              <a:t>〜</a:t>
            </a:r>
            <a:endParaRPr kumimoji="1" lang="ja-JP" altLang="en-US" sz="2800" dirty="0"/>
          </a:p>
        </p:txBody>
      </p:sp>
      <p:sp>
        <p:nvSpPr>
          <p:cNvPr id="10" name="円弧 9"/>
          <p:cNvSpPr/>
          <p:nvPr/>
        </p:nvSpPr>
        <p:spPr>
          <a:xfrm>
            <a:off x="2819400" y="914400"/>
            <a:ext cx="990600" cy="838200"/>
          </a:xfrm>
          <a:prstGeom prst="arc">
            <a:avLst>
              <a:gd name="adj1" fmla="val 16200000"/>
              <a:gd name="adj2" fmla="val 1551861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124200" y="0"/>
            <a:ext cx="3048000" cy="9144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62.41</a:t>
            </a:r>
            <a:endParaRPr kumimoji="1" lang="ja-JP" altLang="en-US" dirty="0"/>
          </a:p>
        </p:txBody>
      </p:sp>
      <p:pic>
        <p:nvPicPr>
          <p:cNvPr id="12" name="図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657600" y="152400"/>
            <a:ext cx="457200" cy="566057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1295400" y="2819400"/>
            <a:ext cx="1600200" cy="228600"/>
          </a:xfrm>
          <a:prstGeom prst="rect">
            <a:avLst/>
          </a:prstGeom>
          <a:solidFill>
            <a:srgbClr val="FFFF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正方形/長方形 14"/>
          <p:cNvSpPr/>
          <p:nvPr/>
        </p:nvSpPr>
        <p:spPr>
          <a:xfrm>
            <a:off x="4648200" y="1676400"/>
            <a:ext cx="990600" cy="228600"/>
          </a:xfrm>
          <a:prstGeom prst="rect">
            <a:avLst/>
          </a:prstGeom>
          <a:solidFill>
            <a:srgbClr val="FFFF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テキスト ボックス 15"/>
          <p:cNvSpPr txBox="1"/>
          <p:nvPr/>
        </p:nvSpPr>
        <p:spPr>
          <a:xfrm>
            <a:off x="1295400" y="2743200"/>
            <a:ext cx="126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148 nodes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572000" y="1600200"/>
            <a:ext cx="1142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23 nodes</a:t>
            </a:r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 flipV="1">
            <a:off x="4572000" y="2057400"/>
            <a:ext cx="1219200" cy="228600"/>
          </a:xfrm>
          <a:prstGeom prst="rect">
            <a:avLst/>
          </a:prstGeom>
          <a:solidFill>
            <a:srgbClr val="FFFF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テキスト ボックス 17"/>
          <p:cNvSpPr txBox="1"/>
          <p:nvPr/>
        </p:nvSpPr>
        <p:spPr>
          <a:xfrm>
            <a:off x="4572000" y="1981200"/>
            <a:ext cx="1018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GPGPU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572000" y="533400"/>
            <a:ext cx="1720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62.41 TFLOPS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28600" y="1752600"/>
            <a:ext cx="28194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6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3810000" y="1371600"/>
            <a:ext cx="4411663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352800" y="5943600"/>
            <a:ext cx="52578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8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371600" y="2971800"/>
            <a:ext cx="1600200" cy="381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10" name="上下矢印 9"/>
          <p:cNvSpPr/>
          <p:nvPr/>
        </p:nvSpPr>
        <p:spPr>
          <a:xfrm>
            <a:off x="3429000" y="1981200"/>
            <a:ext cx="484632" cy="14478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0488" name="テキスト ボックス 11"/>
          <p:cNvSpPr txBox="1">
            <a:spLocks noChangeArrowheads="1"/>
          </p:cNvSpPr>
          <p:nvPr/>
        </p:nvSpPr>
        <p:spPr bwMode="auto">
          <a:xfrm>
            <a:off x="6248400" y="2514600"/>
            <a:ext cx="1720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>
                <a:solidFill>
                  <a:srgbClr val="FF0000"/>
                </a:solidFill>
              </a:rPr>
              <a:t>Tachyon !</a:t>
            </a:r>
            <a:endParaRPr lang="ja-JP" altLang="en-US" sz="2800">
              <a:solidFill>
                <a:srgbClr val="FF0000"/>
              </a:solidFill>
            </a:endParaRPr>
          </a:p>
        </p:txBody>
      </p:sp>
      <p:pic>
        <p:nvPicPr>
          <p:cNvPr id="20489" name="図 12" descr="latex-image-1.pd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48200" y="2514600"/>
            <a:ext cx="12827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0" name="テキスト ボックス 13"/>
          <p:cNvSpPr txBox="1">
            <a:spLocks noChangeArrowheads="1"/>
          </p:cNvSpPr>
          <p:nvPr/>
        </p:nvSpPr>
        <p:spPr bwMode="auto">
          <a:xfrm>
            <a:off x="1752600" y="4572000"/>
            <a:ext cx="3451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>
                <a:solidFill>
                  <a:srgbClr val="0000FF"/>
                </a:solidFill>
              </a:rPr>
              <a:t>Gell-Mann-Levy (1960)</a:t>
            </a:r>
            <a:endParaRPr lang="ja-JP" altLang="en-US" sz="2400" b="1">
              <a:solidFill>
                <a:srgbClr val="0000FF"/>
              </a:solidFill>
            </a:endParaRPr>
          </a:p>
        </p:txBody>
      </p:sp>
      <p:pic>
        <p:nvPicPr>
          <p:cNvPr id="20491" name="図 13" descr="latex-image-1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38200" y="3657600"/>
            <a:ext cx="7559675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図 14" descr="latex-image-1.pd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38200" y="533400"/>
            <a:ext cx="71532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EFAULTFONTSIZE" val="10"/>
  <p:tag name="DEFAULTWIDTH" val="348"/>
  <p:tag name="DEFAULTHEIGHT" val="200"/>
</p:tagLst>
</file>

<file path=ppt/tags/tag1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RIGWIDTH" val="193"/>
  <p:tag name="PICTUREFILESIZE" val="13999"/>
  <p:tag name="SOURCE" val="\documentclass{slides}\usepackage[usenames]{color}&#10;\pagestyle{empty}&#10;\begin{document}&#10;&#10;\color[rgb]{0,1,0}&#10;$v  =\langle H \rangle=246\, {\rm GeV}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</p:tagLst>
</file>

<file path=ppt/tags/tag10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bm}&#10;\usepackage{array}&#10;\newcommand{\NDA}{\Omega_{\rm NDA}}&#10;\usepackage[dvipdfm]{graphicx,color}&#10;\begin{document}&#10;\color{green}&#10;\LARGE{&#10;${\bf&#10; \alpha_{\rm cr}}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20"/>
  <p:tag name="PICTUREFILESIZE" val="2270"/>
</p:tagLst>
</file>

<file path=ppt/tags/tag10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g&lt;0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2531"/>
</p:tagLst>
</file>

<file path=ppt/tags/tag10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g&gt;0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2507"/>
</p:tagLst>
</file>

<file path=ppt/tags/tag10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``$M_\pi = 0$''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mono"/>
  <p:tag name="ORIGWIDTH" val="91"/>
  <p:tag name="PICTUREFILESIZE" val="3448"/>
</p:tagLst>
</file>

<file path=ppt/tags/tag10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alpha &lt;0$  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mono"/>
  <p:tag name="ORIGWIDTH" val="53"/>
  <p:tag name="PICTUREFILESIZE" val="2451"/>
</p:tagLst>
</file>

<file path=ppt/tags/tag10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alpha&gt;0$  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mono"/>
  <p:tag name="ORIGWIDTH" val="53"/>
  <p:tag name="PICTUREFILESIZE" val="2456"/>
</p:tagLst>
</file>

<file path=ppt/tags/tag10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m \sim \Lambda \,\cdot e^{-\frac{1}{b\alpha(\Lambda)}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mono"/>
  <p:tag name="ORIGWIDTH" val="145"/>
  <p:tag name="PICTUREFILESIZE" val="7376"/>
</p:tagLst>
</file>

<file path=ppt/tags/tag10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m =\bar \varphi \sim \Lambda\,\cdot e^{-\frac{1}{2g(\Lambda)}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mono"/>
  <p:tag name="ORIGWIDTH" val="190"/>
  <p:tag name="PICTUREFILESIZE" val="9088"/>
</p:tagLst>
</file>

<file path=ppt/tags/tag10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M_\sigma = 2 m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mono"/>
  <p:tag name="ORIGWIDTH" val="93"/>
  <p:tag name="PICTUREFILESIZE" val="4407"/>
</p:tagLst>
</file>

<file path=ppt/tags/tag10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beta(g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2"/>
  <p:tag name="PICTUREFILESIZE" val="3359"/>
</p:tagLst>
</file>

<file path=ppt/tags/tag1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usepackage[usenames]{color}&#10;\pagestyle{empty}&#10;\begin{document}&#10;&#10;\color[rgb]{0,1,0}&#10;$v =\langle \sigma \rangle =93\, {\rm MeV}  =f_\pi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230"/>
  <p:tag name="PICTUREFILESIZE" val="16066"/>
</p:tagLst>
</file>

<file path=ppt/tags/tag11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g_*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1328"/>
</p:tagLst>
</file>

<file path=ppt/tags/tag11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g_*=\frac{D}{2}-1\\&#10;\rightarrow 0\,\, (D\rightarrow 2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7"/>
  <p:tag name="PICTUREFILESIZE" val="9805"/>
</p:tagLst>
</file>

<file path=ppt/tags/tag11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gamma_m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7"/>
  <p:tag name="PICTUREFILESIZE" val="1599"/>
</p:tagLst>
</file>

<file path=ppt/tags/tag11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D-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55"/>
  <p:tag name="PICTUREFILESIZE" val="1979"/>
</p:tagLst>
</file>

<file path=ppt/tags/tag11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g_*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1328"/>
</p:tagLst>
</file>

<file path=ppt/tags/tag11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\alpha \simeq \alpha_* =$const.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48"/>
  <p:tag name="PICTUREFILESIZE" val="6098"/>
</p:tagLst>
</file>

<file path=ppt/tags/tag11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gamma_m =1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69"/>
  <p:tag name="PICTUREFILESIZE" val="2320"/>
</p:tagLst>
</file>

<file path=ppt/tags/tag11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dim \left(\bar \psi \psi \right)^2 =4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43"/>
  <p:tag name="PICTUREFILESIZE" val="9425"/>
</p:tagLst>
</file>

<file path=ppt/tags/tag11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g^*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9"/>
  <p:tag name="PICTUREFILESIZE" val="1400"/>
</p:tagLst>
</file>

<file path=ppt/tags/tag11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m \sim \Lambda \exp\left(&#10;-\frac{8}{\frac{1}{g^*}-\frac{1}{g}}\right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8"/>
  <p:tag name="PICTUREFILESIZE" val="12908"/>
</p:tagLst>
</file>

<file path=ppt/tags/tag1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H \leftrightarrow \sigma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63"/>
  <p:tag name="PICTUREFILESIZE" val="2305"/>
</p:tagLst>
</file>

<file path=ppt/tags/tag12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g\equiv \frac{N_c G\Lambda^2}{4\pi^2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97"/>
  <p:tag name="PICTUREFILESIZE" val="6848"/>
</p:tagLst>
</file>

<file path=ppt/tags/tag12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(\alpha_* =\alpha_{\rm cr}, g\searrow g^*=\frac{1}{4}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7"/>
  <p:tag name="PICTUREFILESIZE" val="10119"/>
</p:tagLst>
</file>

<file path=ppt/tags/tag12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(\alpha_* \searrow \alpha_{\rm cr}, g= 0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6"/>
  <p:tag name="PICTUREFILESIZE" val="8008"/>
</p:tagLst>
</file>

<file path=ppt/tags/tag12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m \sim \Lambda \exp\left(&#10;-\frac{\pi}{\sqrt{\frac{\alpha_*}{\alpha_{\rm cr}}-1}}\right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5"/>
  <p:tag name="PICTUREFILESIZE" val="15733"/>
</p:tagLst>
</file>

<file path=ppt/tags/tag12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g_{(+)}=\frac{1}{4}\left(1+ \sqrt{1-\frac{\alpha_*}{\alpha_{\rm cr}}}\right)^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45"/>
  <p:tag name="PICTUREFILESIZE" val="12529"/>
</p:tagLst>
</file>

<file path=ppt/tags/tag12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\gamma_m=1+\sqrt{1-\frac{\alpha_*}{\alpha_{\rm cr}}}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3"/>
  <p:tag name="PICTUREFILESIZE" val="7687"/>
</p:tagLst>
</file>

<file path=ppt/tags/tag12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g_{(-)}=\frac{1}{4}\left(1- \sqrt{1-\frac{\alpha_*}{\alpha_{\rm cr}}}\right)^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39"/>
  <p:tag name="PICTUREFILESIZE" val="12012"/>
</p:tagLst>
</file>

<file path=ppt/tags/tag12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\gamma_m=1-\sqrt{1-\frac{\alpha_*}{\alpha_c}}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74"/>
  <p:tag name="PICTUREFILESIZE" val="7357"/>
</p:tagLst>
</file>

<file path=ppt/tags/tag12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g_{(+)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1"/>
  <p:tag name="PICTUREFILESIZE" val="2206"/>
</p:tagLst>
</file>

<file path=ppt/tags/tag12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g_{(-)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9"/>
  <p:tag name="PICTUREFILESIZE" val="2115"/>
</p:tagLst>
</file>

<file path=ppt/tags/tag1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pi \sim \bar N N 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79"/>
  <p:tag name="PICTUREFILESIZE" val="3561"/>
</p:tagLst>
</file>

<file path=ppt/tags/tag13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g_*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1328"/>
</p:tagLst>
</file>

<file path=ppt/tags/tag13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beta(g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2"/>
  <p:tag name="PICTUREFILESIZE" val="3359"/>
</p:tagLst>
</file>

<file path=ppt/tags/tag13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g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"/>
  <p:tag name="PICTUREFILESIZE" val="899"/>
</p:tagLst>
</file>

<file path=ppt/tags/tag13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alpha_* \rightarrow \alpha_{\rm cr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85"/>
  <p:tag name="PICTUREFILESIZE" val="3657"/>
</p:tagLst>
</file>

<file path=ppt/tags/tag13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alpha_*=\alpha_*(N_c, N_f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55"/>
  <p:tag name="PICTUREFILESIZE" val="8559"/>
</p:tagLst>
</file>

<file path=ppt/tags/tag13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|\langle \theta_\mu^\mu\rangle|=&#10;{\cal O}(m^4) \ll \Lambda^4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03"/>
  <p:tag name="PICTUREFILESIZE" val="11774"/>
</p:tagLst>
</file>

<file path=ppt/tags/tag13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\beta(g)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2"/>
  <p:tag name="PICTUREFILESIZE" val="3359"/>
</p:tagLst>
</file>

<file path=ppt/tags/tag13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\beta(\alpha)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4"/>
  <p:tag name="PICTUREFILESIZE" val="3322"/>
</p:tagLst>
</file>

<file path=ppt/tags/tag13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g^*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9"/>
  <p:tag name="PICTUREFILESIZE" val="1400"/>
</p:tagLst>
</file>

<file path=ppt/tags/tag13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\alpha_c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"/>
  <p:tag name="PICTUREFILESIZE" val="1356"/>
</p:tagLst>
</file>

<file path=ppt/tags/tag1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sigma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673"/>
</p:tagLst>
</file>

<file path=ppt/tags/tag14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alpha \rightarrow \alpha_{\rm cr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75"/>
  <p:tag name="PICTUREFILESIZE" val="3232"/>
</p:tagLst>
</file>

<file path=ppt/tags/tag14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bm}&#10;\usepackage{array}&#10;\newcommand{\NDA}{\Omega_{\rm NDA}}&#10;\usepackage[dvipdfm]{graphicx,color}&#10;\begin{document}&#10;\LARGE{&#10;${\bf&#10;m_{\rm TD} \simeq \sqrt{2} \, m \sim  500\,\, {\rm GeV}&#10;}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189"/>
  <p:tag name="PICTUREFILESIZE" val="13096"/>
</p:tagLst>
</file>

<file path=ppt/tags/tag14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alpha/\alpha_{\rm cr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53"/>
  <p:tag name="PICTUREFILESIZE" val="3312"/>
</p:tagLst>
</file>

<file path=ppt/tags/tag14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alpha_{\rm cr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9"/>
  <p:tag name="PICTUREFILESIZE" val="1612"/>
</p:tagLst>
</file>

<file path=ppt/tags/tag14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(\Lambda \gg M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86"/>
  <p:tag name="PICTUREFILESIZE" val="4805"/>
</p:tagLst>
</file>

<file path=ppt/tags/tag14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sigma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673"/>
</p:tagLst>
</file>

<file path=ppt/tags/tag14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M_\sigma^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2724"/>
</p:tagLst>
</file>

<file path=ppt/tags/tag14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M_\sigma^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2724"/>
</p:tagLst>
</file>

<file path=ppt/tags/tag14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M_\sigma \simeq \sqrt{2} M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1"/>
  <p:tag name="PICTUREFILESIZE" val="6219"/>
</p:tagLst>
</file>

<file path=ppt/tags/tag14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f_\pi^2: M_S^2: M_V^2: M_A^2 \simeq 1: 17: 121 :132$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75"/>
  <p:tag name="PICTUREFILESIZE" val="17979"/>
</p:tagLst>
</file>

<file path=ppt/tags/tag1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m_{\rm N}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1711"/>
</p:tagLst>
</file>

<file path=ppt/tags/tag15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m^2: M_S^2: M_V^2: M_A^2 \simeq 1: 2.4: 17 :18.5$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82"/>
  <p:tag name="PICTUREFILESIZE" val="18329"/>
</p:tagLst>
</file>

<file path=ppt/tags/tag15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M_{dilaton} \sim \sqrt{2} m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52"/>
  <p:tag name="PICTUREFILESIZE" val="9325"/>
</p:tagLst>
</file>

<file path=ppt/tags/tag15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m_5^2=\frac{\Delta(\Delta-4)}{L^2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37"/>
  <p:tag name="PICTUREFILESIZE" val="8169"/>
</p:tagLst>
</file>

<file path=ppt/tags/tag15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Delta=3-\gamma_m \simeq 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56"/>
  <p:tag name="PICTUREFILESIZE" val="6010"/>
</p:tagLst>
</file>

<file path=ppt/tags/tag15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Delta=0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63"/>
  <p:tag name="PICTUREFILESIZE" val="2201"/>
</p:tagLst>
</file>

<file path=ppt/tags/tag15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Phi_X =0, \,\gamma_m=0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59"/>
  <p:tag name="PICTUREFILESIZE" val="6320"/>
</p:tagLst>
</file>

<file path=ppt/tags/tag15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Phi_X =0, \,\gamma_m\simeq 1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56"/>
  <p:tag name="PICTUREFILESIZE" val="6294"/>
</p:tagLst>
</file>

<file path=ppt/tags/tag15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Phi \sim  \bar T T$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76"/>
  <p:tag name="PICTUREFILESIZE" val="2905"/>
</p:tagLst>
</file>

<file path=ppt/tags/tag15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Phi_X \sim G_{\mu\nu}^2$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98"/>
  <p:tag name="PICTUREFILESIZE" val="6001"/>
</p:tagLst>
</file>

<file path=ppt/tags/tag15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Phi_X$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2"/>
  <p:tag name="PICTUREFILESIZE" val="1886"/>
</p:tagLst>
</file>

<file path=ppt/tags/tag1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m_{\rm N}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1711"/>
</p:tagLst>
</file>

<file path=ppt/tags/tag16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Pi_{JJ} \sim \frac{\alpha \langle G_{\mu\nu}^2\rangle}{Q^4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3"/>
  <p:tag name="PICTUREFILESIZE" val="8477"/>
</p:tagLst>
</file>

<file path=ppt/tags/tag16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sim 1+ (z/z_m)^4$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39"/>
  <p:tag name="PICTUREFILESIZE" val="6831"/>
</p:tagLst>
</file>

<file path=ppt/tags/tag16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 \frac{\langle\bar T T\rangle^2}{(Q^2)^{3-\gamma_m}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82"/>
  <p:tag name="PICTUREFILESIZE" val="7872"/>
</p:tagLst>
</file>

<file path=ppt/tags/tag16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S= \frac{N_f N_{TC}}{2}&#10;\frac{\hat S&#10;}{N_{TC}} &lt;0.1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02"/>
  <p:tag name="PICTUREFILESIZE" val="12135"/>
</p:tagLst>
</file>

<file path=ppt/tags/tag16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N_f=N_{TC}=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44"/>
  <p:tag name="PICTUREFILESIZE" val="6293"/>
</p:tagLst>
</file>

<file path=ppt/tags/tag16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N_f=8, N_{TC}=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66"/>
  <p:tag name="PICTUREFILESIZE" val="7706"/>
</p:tagLst>
</file>

<file path=ppt/tags/tag16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a_1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0"/>
  <p:tag name="PICTUREFILESIZE" val="991"/>
</p:tagLst>
</file>

<file path=ppt/tags/tag16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rho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0"/>
  <p:tag name="PICTUREFILESIZE" val="827"/>
</p:tagLst>
</file>

<file path=ppt/tags/tag16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Lambda_{ETC}/F_\pi=10^4-10^5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17"/>
  <p:tag name="PICTUREFILESIZE" val="9485"/>
</p:tagLst>
</file>

<file path=ppt/tags/tag16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langle \theta^0_0\rangle=-\frac{N_f N_c}{\pi^4}&#10;m^4 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58"/>
  <p:tag name="PICTUREFILESIZE" val="10364"/>
</p:tagLst>
</file>

<file path=ppt/tags/tag1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=- G\langle \bar N N \rangle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0"/>
  <p:tag name="PICTUREFILESIZE" val="5476"/>
</p:tagLst>
</file>

<file path=ppt/tags/tag17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m=\Lambda e^{-\pi/\sqrt{\alpha/\alpha_c-1}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8"/>
  <p:tag name="PICTUREFILESIZE" val="8460"/>
</p:tagLst>
</file>

<file path=ppt/tags/tag17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S\simeq 0.18\times 4$ 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2"/>
  <p:tag name="PICTUREFILESIZE" val="5358"/>
</p:tagLst>
</file>

<file path=ppt/tags/tag17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&#10;g_Y = \frac{3-\gamma_m}{F_{\rm TD}}M_F\ne \frac{1}{F_\pi}M_F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27"/>
  <p:tag name="PICTUREFILESIZE" val="12748"/>
</p:tagLst>
</file>

<file path=ppt/tags/tag17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&#10;\frac{g_y}{\sqrt{2}} = \frac{3-\gamma_m}{F_{\rm TD}}m_{q/l}\ne \frac{1}{F_\pi}m_{q/l}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43"/>
  <p:tag name="PICTUREFILESIZE" val="15743"/>
</p:tagLst>
</file>

<file path=ppt/tags/tag17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N_f^{\rm cr}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4"/>
  <p:tag name="PICTUREFILESIZE" val="2581"/>
</p:tagLst>
</file>

<file path=ppt/tags/tag17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M_\sigma, M_\rho, M_{a_1}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6"/>
  <p:tag name="PICTUREFILESIZE" val="6872"/>
</p:tagLst>
</file>

<file path=ppt/tags/tag17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: vs. F_\pi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62"/>
  <p:tag name="PICTUREFILESIZE" val="2707"/>
</p:tagLst>
</file>

<file path=ppt/tags/tag17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\frac{F_\pi}{M_\rho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6"/>
  <p:tag name="PICTUREFILESIZE" val="2620"/>
</p:tagLst>
</file>

<file path=ppt/tags/tag17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\sqrt{2}  M_{\rm F} (500 - 600 {\rm GeV}) 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24"/>
  <p:tag name="PICTUREFILESIZE" val="12183"/>
</p:tagLst>
</file>

<file path=ppt/tags/tag17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&lt; 2m_t (200 - 300 {\rm GeV})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20"/>
  <p:tag name="PICTUREFILESIZE" val="11423"/>
</p:tagLst>
</file>

<file path=ppt/tags/tag1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frac{G}{2} \left(\bar N N\right)\left(\bar N N \right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7"/>
  <p:tag name="PICTUREFILESIZE" val="8390"/>
</p:tagLst>
</file>

<file path=ppt/tags/tag18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{\cal O}({\rm TeV})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77"/>
  <p:tag name="PICTUREFILESIZE" val="4696"/>
</p:tagLst>
</file>

<file path=ppt/tags/tag18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 \sim 180 \, {\rm GeV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06"/>
  <p:tag name="PICTUREFILESIZE" val="5271"/>
</p:tagLst>
</file>

<file path=ppt/tags/tag18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begin{document}&#10;$U(x)=e^{i\frac{2\pi(x)}{f_\pi}}$&#10;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135"/>
  <p:tag name="PICTUREFILESIZE" val="13477"/>
</p:tagLst>
</file>

<file path=ppt/tags/tag18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begin{document}&#10;$\rightarrow g_L U(x) g_R^\dagge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120"/>
  <p:tag name="PICTUREFILESIZE" val="12773"/>
</p:tagLst>
</file>

<file path=ppt/tags/tag18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begin{document}&#10;$=\xi_L^\dagger(x)\, \cdot \, \xi_R(x)$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152"/>
  <p:tag name="PICTUREFILESIZE" val="14483"/>
</p:tagLst>
</file>

<file path=ppt/tags/tag18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begin{document}&#10;&#10;$=\xi^\dagger_L(x) \, \cdot \xi_M(x)\, \cdot \xi_R(x)$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227"/>
  <p:tag name="PICTUREFILESIZE" val="20802"/>
</p:tagLst>
</file>

<file path=ppt/tags/tag18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begin{document}&#10;$=\xi^\dagger_{L_1}(x)\,\cdot&#10; \xi_{L_2}^\dagger(x)\, \cdot\xi_{R_2}(x)\,\cdot&#10; \xi_{R_1}(x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329"/>
  <p:tag name="PICTUREFILESIZE" val="28606"/>
</p:tagLst>
</file>

<file path=ppt/tags/tag18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begin{document}&#10;&#10;$L^{(i)}=V^{(i)}-A^{(i)},\, R^{(i)}=V^{(i)}+A^{(i)}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358"/>
  <p:tag name="PICTUREFILESIZE" val="24670"/>
</p:tagLst>
</file>

<file path=ppt/tags/tag18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cal L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2"/>
  <p:tag name="BOXHEIGHT" val="281"/>
  <p:tag name="BOXFONT" val="10"/>
  <p:tag name="BOXWRAP" val="False"/>
  <p:tag name="WORKAROUNDTRANSPARENCYBUG" val="False"/>
  <p:tag name="ALLOWFONTSUBSTITUTION" val="False"/>
  <p:tag name="BITMAPFORMAT" val="pngmono"/>
  <p:tag name="ORIGWIDTH" val="14"/>
  <p:tag name="PICTUREFILESIZE" val="992"/>
</p:tagLst>
</file>

<file path=ppt/tags/tag18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cal 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2"/>
  <p:tag name="BOXHEIGHT" val="281"/>
  <p:tag name="BOXFONT" val="10"/>
  <p:tag name="BOXWRAP" val="False"/>
  <p:tag name="WORKAROUNDTRANSPARENCYBUG" val="False"/>
  <p:tag name="ALLOWFONTSUBSTITUTION" val="False"/>
  <p:tag name="BITMAPFORMAT" val="pngmono"/>
  <p:tag name="ORIGWIDTH" val="19"/>
  <p:tag name="PICTUREFILESIZE" val="1333"/>
</p:tagLst>
</file>

<file path=ppt/tags/tag1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bm}&#10;\usepackage{array}&#10;\newcommand{\NDA}{\Omega_{\rm NDA}}&#10;\usepackage[dvipdfm]{graphicx,color}&#10;\begin{document}&#10;\LARGE{&#10;$H \sim \bar t t $&#10;}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695"/>
  <p:tag name="BOXHEIGHT" val="387"/>
  <p:tag name="BOXFONT" val="10"/>
  <p:tag name="BOXWRAP" val="0"/>
  <p:tag name="ORIGWIDTH" val="50"/>
  <p:tag name="PICTUREFILESIZE" val="3516"/>
</p:tagLst>
</file>

<file path=ppt/tags/tag19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V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2"/>
  <p:tag name="BOXHEIGHT" val="281"/>
  <p:tag name="BOXFONT" val="10"/>
  <p:tag name="BOXWRAP" val="False"/>
  <p:tag name="WORKAROUNDTRANSPARENCYBUG" val="False"/>
  <p:tag name="ALLOWFONTSUBSTITUTION" val="False"/>
  <p:tag name="BITMAPFORMAT" val="pngmono"/>
  <p:tag name="ORIGWIDTH" val="16"/>
  <p:tag name="PICTUREFILESIZE" val="918"/>
</p:tagLst>
</file>

<file path=ppt/tags/tag19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+ {\cal O} (p^4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2"/>
  <p:tag name="BOXHEIGHT" val="281"/>
  <p:tag name="BOXFONT" val="10"/>
  <p:tag name="BOXWRAP" val="False"/>
  <p:tag name="WORKAROUNDTRANSPARENCYBUG" val="False"/>
  <p:tag name="ALLOWFONTSUBSTITUTION" val="False"/>
  <p:tag name="BITMAPFORMAT" val="pngmono"/>
  <p:tag name="ORIGWIDTH" val="75"/>
  <p:tag name="PICTUREFILESIZE" val="4390"/>
</p:tagLst>
</file>

<file path=ppt/tags/tag19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array}&#10;\usepackage[dvipdfm]{graphicx,color}&#10;\begin{document}&#10;\begin{eqnarray}&#10;\begin{aligned}&#10;D_M\Phi&amp;=\partial_M \Phi+iL_M\Phi-i\Phi R_M\, ,\nonumber&#10;\end{aligned}&#10;\end{eqnarray}&#10;\end{document}&#10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2"/>
  <p:tag name="BOXHEIGHT" val="281"/>
  <p:tag name="BOXFONT" val="10"/>
  <p:tag name="BOXWRAP" val="False"/>
  <p:tag name="WORKAROUNDTRANSPARENCYBUG" val="False"/>
  <p:tag name="ALLOWFONTSUBSTITUTION" val="False"/>
  <p:tag name="BITMAPFORMAT" val="pngmono"/>
  <p:tag name="ORIGWIDTH" val="141"/>
  <p:tag name="PICTUREFILESIZE" val="5336"/>
</p:tagLst>
</file>

<file path=ppt/tags/tag19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array}&#10;\usepackage[dvipdfm]{graphicx,color}&#10;\begin{document}&#10;\begin{eqnarray}&#10;\begin{aligned}&#10;{\rm Tr}[T^aT^b]&amp;=\delta_{ab},\nonumber&#10;\end{aligned}&#10;\end{eqnarray}&#10;\end{document}&#10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402"/>
  <p:tag name="BOXHEIGHT" val="281"/>
  <p:tag name="BOXFONT" val="10"/>
  <p:tag name="BOXWRAP" val="False"/>
  <p:tag name="WORKAROUNDTRANSPARENCYBUG" val="False"/>
  <p:tag name="ALLOWFONTSUBSTITUTION" val="False"/>
  <p:tag name="BITMAPFORMAT" val="pngmono"/>
  <p:tag name="ORIGWIDTH" val="68"/>
  <p:tag name="PICTUREFILESIZE" val="2428"/>
</p:tagLst>
</file>

<file path=ppt/tags/tag19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W^3_{\mu\nu}B^{\mu\nu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77"/>
  <p:tag name="PICTUREFILESIZE" val="5894"/>
</p:tagLst>
</file>

<file path=ppt/tags/tag19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usepackage[usenames]{color}&#10;\pagestyle{empty}&#10;\begin{document}&#10;&#10;\color[rgb]{0,0,1}&#10;$ {\hat S} = \left.&#10;   - 4 \pi \frac{d}{d Q^2} &#10;   \left[ \Pi_{VV}(Q^2) - \Pi_{AA}(Q^2)&#10;   \right] \right\vert_{Q^2 = 0}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403"/>
  <p:tag name="PICTUREFILESIZE" val="40289"/>
</p:tagLst>
</file>

<file path=ppt/tags/tag19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sim \frac{1}{m^2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8"/>
  <p:tag name="PICTUREFILESIZE" val="2523"/>
</p:tagLst>
</file>

<file path=ppt/tags/tag19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m \rightarrow 0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63"/>
  <p:tag name="PICTUREFILESIZE" val="2613"/>
</p:tagLst>
</file>

<file path=ppt/tags/tag19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\equiv 0$ if $m\equiv 0$ 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2"/>
  <p:tag name="PICTUREFILESIZE" val="3665"/>
</p:tagLst>
</file>

<file path=ppt/tags/tag19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\hat S=\frac{S}{N_f/2}$ is a tricky quantity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88"/>
  <p:tag name="PICTUREFILESIZE" val="15410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 \phi =\frac{1}{\sqrt{2}}&#10;  \left(&#10;\begin{array}{c}&#10;\phi^+\\&#10;\phi^0&#10;\end{array}&#10;\right)$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142"/>
  <p:tag name="PICTUREFILESIZE" val="19103"/>
</p:tagLst>
</file>

<file path=ppt/tags/tag2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\langle \bar N N \rangle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676"/>
</p:tagLst>
</file>

<file path=ppt/tags/tag20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rightarrow  \frac{N_c}{6\pi} \ne 0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92"/>
  <p:tag name="PICTUREFILESIZE" val="5334"/>
</p:tagLst>
</file>

<file path=ppt/tags/tag20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\hat S \sim \frac{\partial \Pi(q^2)}{\partial q^2}\Bigg|_{q^2=0}\sim  &#10;m^2 \int \frac{d^4 p}{(4\pi)^2} \frac{N_c}{((p-q)^2 +m^2)^2(p^2+m^2)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74"/>
  <p:tag name="PICTUREFILESIZE" val="32579"/>
</p:tagLst>
</file>

<file path=ppt/tags/tag20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m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9"/>
  <p:tag name="PICTUREFILESIZE" val="1111"/>
</p:tagLst>
</file>

<file path=ppt/tags/tag20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m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9"/>
  <p:tag name="PICTUREFILESIZE" val="1111"/>
</p:tagLst>
</file>

<file path=ppt/tags/tag20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usepackage[usenames]{color}&#10;\pagestyle{empty}&#10;\begin{document}&#10;&#10;\color[rgb]{0,0,1}&#10;$ {\hat S} = \left.&#10;   - 4 \pi \frac{d}{d Q^2} &#10;   \left[ \Pi_{VV}(Q^2) - \Pi_{AA}(Q^2)&#10;   \right] \right\vert_{Q^2 = 0}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403"/>
  <p:tag name="PICTUREFILESIZE" val="40289"/>
</p:tagLst>
</file>

<file path=ppt/tags/tag20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RIGWIDTH" val="229"/>
  <p:tag name="PICTUREFILESIZE" val="15974"/>
  <p:tag name="SOURCE" val="\documentclass{slides}\usepackage[usenames]{color}&#10;\pagestyle{empty}&#10;\begin{document}&#10;&#10;\color[rgb]{0,0,1}&#10;$  f_\pi^2 = \Pi_{VV}(0) - \Pi_{AA}(0)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</p:tagLst>
</file>

<file path=ppt/tags/tag20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hat S =  \frac{S}{N_f/2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402"/>
  <p:tag name="BOXHEIGHT" val="281"/>
  <p:tag name="BOXFONT" val="10"/>
  <p:tag name="BOXWRAP" val="False"/>
  <p:tag name="WORKAROUNDTRANSPARENCYBUG" val="False"/>
  <p:tag name="ALLOWFONTSUBSTITUTION" val="False"/>
  <p:tag name="BITMAPFORMAT" val="pngmono"/>
  <p:tag name="ORIGWIDTH" val="88"/>
  <p:tag name="PICTUREFILESIZE" val="5787"/>
</p:tagLst>
</file>

<file path=ppt/tags/tag20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Lambda_{\rm QCD}=500 {\rm MeV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74"/>
  <p:tag name="PICTUREFILESIZE" val="8865"/>
</p:tagLst>
</file>

<file path=ppt/tags/tag20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(\Lambda_{\rm QCD}=725 {\rm MeV}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91"/>
  <p:tag name="PICTUREFILESIZE" val="10209"/>
</p:tagLst>
</file>

<file path=ppt/tags/tag20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hat S \sim 0.18 ?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95"/>
  <p:tag name="PICTUREFILESIZE" val="4812"/>
</p:tagLst>
</file>

<file path=ppt/tags/tag2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\langle \bar q q \rangle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3"/>
  <p:tag name="PICTUREFILESIZE" val="2840"/>
</p:tagLst>
</file>

<file path=ppt/tags/tag2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 M_{\rm N} 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2"/>
  <p:tag name="PICTUREFILESIZE" val="1957"/>
</p:tagLst>
</file>

<file path=ppt/tags/tag2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1068"/>
</p:tagLst>
</file>

<file path=ppt/tags/tag2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1068"/>
</p:tagLst>
</file>

<file path=ppt/tags/tag2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9"/>
  <p:tag name="PICTUREFILESIZE" val="793"/>
</p:tagLst>
</file>

<file path=ppt/tags/tag2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9"/>
  <p:tag name="PICTUREFILESIZE" val="793"/>
</p:tagLst>
</file>

<file path=ppt/tags/tag2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m^*_{\rm q} \approx \frac{M_{\rm N}}{3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88"/>
  <p:tag name="PICTUREFILESIZE" val="5997"/>
</p:tagLst>
</file>

<file path=ppt/tags/tag2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bm}&#10;\usepackage{array}&#10;\newcommand{\NDA}{\Omega_{\rm NDA}}&#10;\usepackage[dvipdfm]{graphicx,color}&#10;\begin{document}&#10;\LARGE{&#10;$\langle \bar q q \rangle \sim f_\pi^3$&#10;&#10;}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67"/>
  <p:tag name="PICTUREFILESIZE" val="6869"/>
</p:tagLst>
</file>

<file path=ppt/tags/tag2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bm}&#10;\usepackage{array}&#10;\newcommand{\NDA}{\Omega_{\rm NDA}}&#10;\usepackage[dvipdfm]{graphicx,color}&#10;\begin{document}&#10;\LARGE{&#10;$\bar q q$&#10;}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16"/>
  <p:tag name="PICTUREFILESIZE" val="2240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 \phi =\frac{1}{\sqrt{2}}&#10;  \left(&#10;\begin{array}{c}&#10;\phi^+\\&#10;\phi^0&#10;\end{array}&#10;\right)$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142"/>
  <p:tag name="PICTUREFILESIZE" val="19103"/>
</p:tagLst>
</file>

<file path=ppt/tags/tag3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bm}&#10;\usepackage{array}&#10;\newcommand{\NDA}{\Omega_{\rm NDA}}&#10;\usepackage[dvipdfm]{graphicx,color}&#10;\begin{document}&#10;\LARGE{&#10;$\bar q i\gamma_5 q$&#10;}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37"/>
  <p:tag name="PICTUREFILESIZE" val="4617"/>
</p:tagLst>
</file>

<file path=ppt/tags/tag3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bm}&#10;\usepackage{array}&#10;\newcommand{\NDA}{\Omega_{\rm NDA}}&#10;\usepackage[dvipdfm]{graphicx,color}&#10;\begin{document}&#10;\LARGE{&#10;$p\gg f_\pi$&#10;}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51"/>
  <p:tag name="PICTUREFILESIZE" val="4615"/>
</p:tagLst>
</file>

<file path=ppt/tags/tag3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\usepackage{color}&#10;\begin{document}&#10;%\color[rgb]{0,1,0}&#10;$m_N \approx 3 m_q^*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86"/>
  <p:tag name="BOXHEIGHT" val="280"/>
  <p:tag name="BOXFONT" val="10"/>
  <p:tag name="BOXWRAP" val="0"/>
  <p:tag name="ORIGWIDTH" val="103"/>
  <p:tag name="PICTUREFILESIZE" val="11037"/>
</p:tagLst>
</file>

<file path=ppt/tags/tag3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\langle \sigma\rangle =f_\pi=93 {\rm MeV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3"/>
  <p:tag name="PICTUREFILESIZE" val="9093"/>
</p:tagLst>
</file>

<file path=ppt/tags/tag3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\sigma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673"/>
</p:tagLst>
</file>

<file path=ppt/tags/tag3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\pi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3"/>
  <p:tag name="PICTUREFILESIZE" val="596"/>
</p:tagLst>
</file>

<file path=ppt/tags/tag3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 M_{\rm N}  = G_{{\rm N}{\rm N}\pi}\,  \langle \sigma \rangle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50"/>
  <p:tag name="PICTUREFILESIZE" val="7450"/>
</p:tagLst>
</file>

<file path=ppt/tags/tag3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mu^2 &lt;0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63"/>
  <p:tag name="PICTUREFILESIZE" val="3177"/>
</p:tagLst>
</file>

<file path=ppt/tags/tag3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usepackage[usenames]{color}&#10;\pagestyle{empty}&#10;\begin{document}&#10;&#10;\color[rgb]{0,1,0}&#10;$\langle \bar F F \rangle \sim \left( 700\,\, {\rm GeV} &#10;  \right)^3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193"/>
  <p:tag name="PICTUREFILESIZE" val="17146"/>
</p:tagLst>
</file>

<file path=ppt/tags/tag3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usepackage[usenames]{color}&#10;\pagestyle{empty}&#10;\begin{document}&#10;&#10;\color[rgb]{0,1,0}&#10;$\langle \bar q q \rangle \sim \left( 250\,\, {\rm MeV} &#10;  \right)^3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184"/>
  <p:tag name="PICTUREFILESIZE" val="17834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usepackage[usenames]{color}&#10;\pagestyle{empty}&#10;\begin{document}&#10;&#10;\color[rgb]{0,1,0}&#10;$v  =\langle Re\, \phi^0\rangle=\langle H \rangle=246\, {\rm GeV}&#10;$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293"/>
  <p:tag name="PICTUREFILESIZE" val="22878"/>
</p:tagLst>
</file>

<file path=ppt/tags/tag4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RIGWIDTH" val="216"/>
  <p:tag name="PICTUREFILESIZE" val="14962"/>
  <p:tag name="SOURCE" val="\documentclass{slides}\usepackage[usenames]{color}&#10;\pagestyle{empty}&#10;\begin{document}&#10;&#10;\color[rgb]{0,0,0}&#10;$\sigma \sim \bar q q \quad f_\pi =93\,\, {\rm MeV}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</p:tagLst>
</file>

<file path=ppt/tags/tag4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RIGWIDTH" val="247"/>
  <p:tag name="PICTUREFILESIZE" val="15625"/>
  <p:tag name="SOURCE" val="\documentclass{slides}\usepackage[usenames]{color}&#10;\pagestyle{empty}&#10;\begin{document}&#10;&#10;\color[rgb]{0,0,0}&#10;$H \sim \bar F F \quad F_\pi =246\,\, {\rm GeV}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</p:tagLst>
</file>

<file path=ppt/tags/tag4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RIGWIDTH" val="83"/>
  <p:tag name="PICTUREFILESIZE" val="10961"/>
  <p:tag name="SOURCE" val="\documentclass{slides}\usepackage[usenames]{color}&#10;\pagestyle{empty}&#10;\begin{document}&#10;&#10;\color[rgb]{0,1,1}&#10;$\sqrt{\frac{N_{\rm c}}{N_{\rm TC}N_{\rm D}}}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</p:tagLst>
</file>

<file path=ppt/tags/tag4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usepackage[usenames]{color}&#10;\pagestyle{empty}&#10;\begin{document}&#10;&#10;\color[rgb]{0,1,1}&#10;$\frac{N_{\rm TC}}{N_{\rm c}}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39"/>
  <p:tag name="PICTUREFILESIZE" val="5752"/>
</p:tagLst>
</file>

<file path=ppt/tags/tag4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usepackage[usenames]{color}&#10;\pagestyle{empty}&#10;\begin{document}&#10;&#10;\color[rgb]{1,0,0}&#10;$ \frac{1}{\Lambda_{ETC}^2}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47"/>
  <p:tag name="PICTUREFILESIZE" val="6977"/>
</p:tagLst>
</file>

<file path=ppt/tags/tag4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usepackage[usenames]{color}&#10;\pagestyle{empty}&#10;\begin{document}&#10;&#10;\color[rgb]{0,0,1}&#10;$\bar s d \bar s d 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41"/>
  <p:tag name="PICTUREFILESIZE" val="4580"/>
</p:tagLst>
</file>

<file path=ppt/tags/tag4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usepackage[usenames]{color}&#10;\pagestyle{empty}&#10;\begin{document}&#10;&#10;\color[rgb]{0,0,0}&#10;$ \frac{1}{\Lambda_{ETC}^2}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47"/>
  <p:tag name="PICTUREFILESIZE" val="6961"/>
</p:tagLst>
</file>

<file path=ppt/tags/tag4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usepackage[usenames]{color}&#10;\pagestyle{empty}&#10;\begin{document}&#10;&#10;\color[rgb]{0,1,0}&#10;$ \left( 0.7\,\, {\rm TeV} &#10;  \right)^3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108"/>
  <p:tag name="PICTUREFILESIZE" val="9667"/>
</p:tagLst>
</file>

<file path=ppt/tags/tag4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usepackage[usenames]{color}&#10;\pagestyle{empty}&#10;\begin{document}&#10;&#10;\color[rgb]{1,0,0}&#10;$\frac{1}{\Lambda_{ETC}^2}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47"/>
  <p:tag name="PICTUREFILESIZE" val="6977"/>
</p:tagLst>
</file>

<file path=ppt/tags/tag4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usepackage[usenames]{color}&#10;\pagestyle{empty}&#10;\begin{document}&#10;&#10;\color[rgb]{0,1,0}&#10;$ \langle \bar F F \rangle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45"/>
  <p:tag name="PICTUREFILESIZE" val="5045"/>
</p:tagLst>
</file>

<file path=ppt/tags/tag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=Re\, \phi^0$\end{document}$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76"/>
  <p:tag name="PICTUREFILESIZE" val="3781"/>
</p:tagLst>
</file>

<file path=ppt/tags/tag5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usepackage[usenames]{color}&#10;\pagestyle{empty}&#10;\begin{document}&#10;&#10;\color[rgb]{0,1,0}&#10;$ \langle \bar F F \rangle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45"/>
  <p:tag name="PICTUREFILESIZE" val="5045"/>
</p:tagLst>
</file>

<file path=ppt/tags/tag5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usepackage[usenames]{color}&#10;\pagestyle{empty}&#10;\begin{document}&#10;&#10;\color[rgb]{1,0,0}&#10;$&lt; (10^3 \, {\rm TeV})^{-2}$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146"/>
  <p:tag name="PICTUREFILESIZE" val="11466"/>
</p:tagLst>
</file>

<file path=ppt/tags/tag5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usepackage[usenames]{color}&#10;\pagestyle{empty}&#10;\begin{document}&#10;&#10;\color[rgb]{1,0,0}&#10;$ (10^3 \, {\rm TeV)^{-2}} \times$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138"/>
  <p:tag name="PICTUREFILESIZE" val="11688"/>
</p:tagLst>
</file>

<file path=ppt/tags/tag5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usepackage[usenames]{color}&#10;\pagestyle{empty}&#10;\begin{document}&#10;&#10;\color[rgb]{0,0,1}&#10;$m_{q,l} \sim 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60"/>
  <p:tag name="PICTUREFILESIZE" val="5465"/>
</p:tagLst>
</file>

<file path=ppt/tags/tag5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usepackage[usenames]{color}&#10;\pagestyle{empty}&#10;\begin{document}&#10;&#10;\color[rgb]{0,0,0}&#10;$ \frac{1}{\Lambda_{ETC}^2}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47"/>
  <p:tag name="PICTUREFILESIZE" val="6961"/>
</p:tagLst>
</file>

<file path=ppt/tags/tag5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RIGWIDTH" val="93"/>
  <p:tag name="PICTUREFILESIZE" val="8033"/>
  <p:tag name="SOURCE" val="\documentclass{slides}\usepackage[usenames]{color}&#10;\pagestyle{empty}&#10;\begin{document}&#10;&#10;\color[rgb]{0,0,1}&#10;$ \langle \bar F F \rangle_{\Lambda_{\rm ETC}}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</p:tagLst>
</file>

<file path=ppt/tags/tag5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usepackage[usenames]{color}&#10;\pagestyle{empty}&#10;\begin{document}&#10;&#10;\color[rgb]{0,0,0}&#10;$ \langle \bar \psi \psi \rangle_{\Lambda}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56"/>
  <p:tag name="PICTUREFILESIZE" val="6840"/>
</p:tagLst>
</file>

<file path=ppt/tags/tag5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usepackage[usenames]{color}&#10;\pagestyle{empty}&#10;\begin{document}&#10;&#10;\color[rgb]{0,0,0}&#10;$=Z_m^{-1} \langle \bar \psi \psi \rangle_{\mu}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121"/>
  <p:tag name="PICTUREFILESIZE" val="11083"/>
</p:tagLst>
</file>

<file path=ppt/tags/tag5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usepackage[usenames]{color}&#10;\pagestyle{empty}&#10;\begin{document}&#10;&#10;\color[rgb]{0,0,0}&#10;$Z_m^{-1}= \left(\frac{\Lambda}{\mu}\right)^{\gamma_m}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128"/>
  <p:tag name="PICTUREFILESIZE" val="13066"/>
</p:tagLst>
</file>

<file path=ppt/tags/tag5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usepackage[usenames]{color}&#10;\pagestyle{empty}&#10;\begin{document}&#10;&#10;\color[rgb]{0,0,0}&#10;$ \left(&#10;\frac{\ln(\Lambda/\Lambda_{\rm QCD})}&#10;{\ln(\mu/\Lambda_{\rm QCD})}&#10;\right)^{\frac{A}{2}}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139"/>
  <p:tag name="PICTUREFILESIZE" val="24406"/>
</p:tagLst>
</file>

<file path=ppt/tags/tag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=Im \, \phi^0$\end{document}$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80"/>
  <p:tag name="PICTUREFILESIZE" val="3751"/>
</p:tagLst>
</file>

<file path=ppt/tags/tag6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usepackage[usenames]{color}&#10;\pagestyle{empty}&#10;\begin{document}&#10;&#10;\color[rgb]{0,0,0}&#10;$ &#10; \left(A=\frac{18C_2(F)}{11N_c -2 N_f}\right)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157"/>
  <p:tag name="PICTUREFILESIZE" val="20512"/>
</p:tagLst>
</file>

<file path=ppt/tags/tag6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 \frac{\langle{\bar F F}&#10;\rangle_{\Lambda_{ETC}}}&#10;{\langle\bar F F\rangle_{\Lambda_{TC}}} &#10;  \simeq \left( \frac{\Lambda_{ETC}}{\Lambda_{TC}}&#10;              \right)^{\gamma_m}&#10;            \sim \left( 10^3\right)^{\gamma_m}&#10;            &gt;10^3 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377"/>
  <p:tag name="PICTUREFILESIZE" val="46905"/>
</p:tagLst>
</file>

<file path=ppt/tags/tag6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usepackage[usenames]{color}&#10;\pagestyle{empty}&#10;\begin{document}&#10;&#10;\color[rgb]{1,0,0}&#10;$\gamma_m &gt;1 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66"/>
  <p:tag name="PICTUREFILESIZE" val="4970"/>
</p:tagLst>
</file>

<file path=ppt/tags/tag6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gamma_m = 1 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69"/>
  <p:tag name="PICTUREFILESIZE" val="2320"/>
</p:tagLst>
</file>

<file path=ppt/tags/tag6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Sigma(q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2"/>
  <p:tag name="BOXHEIGHT" val="281"/>
  <p:tag name="BOXFONT" val="10"/>
  <p:tag name="BOXWRAP" val="False"/>
  <p:tag name="WORKAROUNDTRANSPARENCYBUG" val="False"/>
  <p:tag name="ALLOWFONTSUBSTITUTION" val="False"/>
  <p:tag name="BITMAPFORMAT" val="pngmono"/>
  <p:tag name="ORIGWIDTH" val="45"/>
  <p:tag name="PICTUREFILESIZE" val="2921"/>
</p:tagLst>
</file>

<file path=ppt/tags/tag6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bm}&#10;\usepackage{array}&#10;\newcommand{\NDA}{\Omega_{\rm NDA}}&#10;\usepackage[dvipdfm]{graphicx,color}&#10;\begin{document}&#10;\LARGE{&#10; $ \bar{g}^2(\max (P^2, Q^2))&#10;$&#10;}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114"/>
  <p:tag name="PICTUREFILESIZE" val="11316"/>
</p:tagLst>
</file>

<file path=ppt/tags/tag6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Sigma(q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2"/>
  <p:tag name="BOXHEIGHT" val="281"/>
  <p:tag name="BOXFONT" val="10"/>
  <p:tag name="BOXWRAP" val="False"/>
  <p:tag name="WORKAROUNDTRANSPARENCYBUG" val="False"/>
  <p:tag name="ALLOWFONTSUBSTITUTION" val="False"/>
  <p:tag name="BITMAPFORMAT" val="pngmono"/>
  <p:tag name="ORIGWIDTH" val="45"/>
  <p:tag name="PICTUREFILESIZE" val="2921"/>
</p:tagLst>
</file>

<file path=ppt/tags/tag6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Sigma(q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02"/>
  <p:tag name="BOXHEIGHT" val="281"/>
  <p:tag name="BOXFONT" val="10"/>
  <p:tag name="BOXWRAP" val="False"/>
  <p:tag name="WORKAROUNDTRANSPARENCYBUG" val="False"/>
  <p:tag name="ALLOWFONTSUBSTITUTION" val="False"/>
  <p:tag name="BITMAPFORMAT" val="pngmono"/>
  <p:tag name="ORIGWIDTH" val="45"/>
  <p:tag name="PICTUREFILESIZE" val="2921"/>
</p:tagLst>
</file>

<file path=ppt/tags/tag6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bm}&#10;\usepackage{array}&#10;\newcommand{\NDA}{\Omega_{\rm NDA}}&#10;\usepackage[dvipdfm]{graphicx,color}&#10;\begin{document}&#10;\LARGE{&#10;$&#10; \Sigma(x) = C_2\  \frac{3}{16 \pi^2} \int dy\  &#10;  \frac{y\  \Sigma(y)}{y + \Sigma^2(y)} \left(&#10;   \frac{\bar{g}^2(x)}{x}\theta(x-y)+\frac{\bar{g}^2(y)}{y}\theta(y-x)&#10;\right)&#10;$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408"/>
  <p:tag name="PICTUREFILESIZE" val="41401"/>
</p:tagLst>
</file>

<file path=ppt/tags/tag6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bm}&#10;\usepackage{array}&#10;\newcommand{\NDA}{\Omega_{\rm NDA}}&#10;\usepackage[dvipdfm]{graphicx,color}&#10;\begin{document}&#10;\LARGE{&#10;$x,\, y \equiv P^2,\, Q^2$&#10;}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101"/>
  <p:tag name="PICTUREFILESIZE" val="8065"/>
</p:tagLst>
</file>

<file path=ppt/tags/tag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{\cal L}_{\rm Higgs}= |\partial_{\mu}\phi|^2&#10;-\mu^2|\phi|^2&#10;-\lambda |\phi|^4$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306"/>
  <p:tag name="PICTUREFILESIZE" val="22534"/>
</p:tagLst>
</file>

<file path=ppt/tags/tag7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left(\Sigma + x \Sigma^\prime\right) \Bigg|_{x=\Lambda^2}&#10;=0, \, \, \displaystyle \lim_{x\rightarrow 0} \left(x^2 \Sigma^\prime\right)=0$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63"/>
  <p:tag name="PICTUREFILESIZE" val="17961"/>
</p:tagLst>
</file>

<file path=ppt/tags/tag7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bm}&#10;\usepackage{array}&#10;\newcommand{\NDA}{\Omega_{\rm NDA}}&#10;\usepackage[dvipdfm]{graphicx,color}&#10;\begin{document}&#10;\LARGE{&#10;$\left( x \,\Sigma(x) \right)^{''} + \frac{3 C_2}{4\pi}\alpha \frac{\Sigma(x)}&#10;{x+ \Sigma^2(x)} \, =\,0&#10;$&#10;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199"/>
  <p:tag name="PICTUREFILESIZE" val="20244"/>
</p:tagLst>
</file>

<file path=ppt/tags/tag7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bm}&#10;\usepackage{array}&#10;\newcommand{\NDA}{\Omega_{\rm NDA}}&#10;\usepackage[dvipdfm]{graphicx,color}&#10;\begin{document}&#10;\LARGE{&#10;$\bar{\alpha} (x) \equiv \alpha&#10;$&#10;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66"/>
  <p:tag name="PICTUREFILESIZE" val="5273"/>
</p:tagLst>
</file>

<file path=ppt/tags/tag7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bm}&#10;\usepackage{array}&#10;\newcommand{\NDA}{\Omega_{\rm NDA}}&#10;\usepackage[dvipdfm]{graphicx,color}&#10;\begin{document}&#10;\LARGE{&#10;$\alpha&gt;\alpha_{\rm cr}\, \ne 0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87"/>
  <p:tag name="PICTUREFILESIZE" val="6392"/>
</p:tagLst>
</file>

<file path=ppt/tags/tag7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bm}&#10;\usepackage{array}&#10;\newcommand{\NDA}{\Omega_{\rm NDA}}&#10;\usepackage[dvipdfm]{graphicx,color}&#10;\begin{document}&#10;\LARGE{&#10;$ \Sigma (x) \sim x^{&#10;(-1\pm \sqrt{1-\frac{3 C_2}{\pi}} \alpha&#10;)/2}$&#10;}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165"/>
  <p:tag name="PICTUREFILESIZE" val="15382"/>
</p:tagLst>
</file>

<file path=ppt/tags/tag7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bm}&#10;\usepackage{array}&#10;\newcommand{\NDA}{\Omega_{\rm NDA}}&#10;\usepackage[dvipdfm]{graphicx,color}&#10;\begin{document}&#10;\LARGE{\color{red}&#10;$\alpha_{\rm cr}=\frac{\pi}{3 C_2}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6188"/>
</p:tagLst>
</file>

<file path=ppt/tags/tag7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left(\Sigma + x \Sigma^\prime\right) \Bigg|_{x=\Lambda^2}&#10;=0$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95"/>
  <p:tag name="PICTUREFILESIZE" val="8924"/>
</p:tagLst>
</file>

<file path=ppt/tags/tag7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bm}&#10;\usepackage{array}&#10;\newcommand{\NDA}{\Omega_{\rm NDA}}&#10;\usepackage[dvipdfm]{graphicx,color}&#10;\begin{document}&#10;\LARGE{&#10;$&#10;\omega \ln (\Lambda/m)+\delta^\prime =n \pi  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148"/>
  <p:tag name="PICTUREFILESIZE" val="10369"/>
</p:tagLst>
</file>

<file path=ppt/tags/tag7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bm}&#10;\usepackage{array}&#10;\newcommand{\NDA}{\Omega_{\rm NDA}}&#10;\usepackage[dvipdfm]{graphicx,color}&#10;\begin{document}&#10;\LARGE{\color{red}&#10;$\omega \equiv \sqrt{\alpha/\alpha_{\rm cr} -1}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16m"/>
  <p:tag name="ORIGWIDTH" val="122"/>
  <p:tag name="PICTUREFILESIZE" val="8535"/>
</p:tagLst>
</file>

<file path=ppt/tags/tag7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alpha &gt; \alpha_{\rm cr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mono"/>
  <p:tag name="ORIGWIDTH" val="71"/>
  <p:tag name="PICTUREFILESIZE" val="3352"/>
</p:tagLst>
</file>

<file path=ppt/tags/tag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\mu^2\, &lt;\, 0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70"/>
  <p:tag name="PICTUREFILESIZE" val="3275"/>
</p:tagLst>
</file>

<file path=ppt/tags/tag8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bm}&#10;\usepackage{array}&#10;\newcommand{\NDA}{\Omega_{\rm NDA}}&#10;\usepackage[dvipdfm]{graphicx,color}&#10;\begin{document}&#10;\LARGE{\color{red}&#10;$\alpha \rightarrow \alpha_{\rm cr}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16m"/>
  <p:tag name="ORIGWIDTH" val="58"/>
  <p:tag name="PICTUREFILESIZE" val="3911"/>
</p:tagLst>
</file>

<file path=ppt/tags/tag8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Lambda \rightarrow \infty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95"/>
  <p:tag name="BOXHEIGHT" val="387"/>
  <p:tag name="BOXFONT" val="10"/>
  <p:tag name="BOXWRAP" val="False"/>
  <p:tag name="WORKAROUNDTRANSPARENCYBUG" val="False"/>
  <p:tag name="ALLOWFONTSUBSTITUTION" val="False"/>
  <p:tag name="BITMAPFORMAT" val="pngmono"/>
  <p:tag name="ORIGWIDTH" val="67"/>
  <p:tag name="PICTUREFILESIZE" val="2974"/>
</p:tagLst>
</file>

<file path=ppt/tags/tag8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bm}&#10;\usepackage{array}&#10;\newcommand{\NDA}{\Omega_{\rm NDA}}&#10;\usepackage[dvipdfm]{graphicx,color}&#10;\begin{document}&#10;\LARGE{&#10;$ \Sigma(Q) \sim&#10;\frac{1}{Q}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71"/>
  <p:tag name="PICTUREFILESIZE" val="7702"/>
</p:tagLst>
</file>

<file path=ppt/tags/tag8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bm}&#10;\usepackage{array}&#10;\newcommand{\NDA}{\Omega_{\rm NDA}}&#10;\usepackage[dvipdfm]{graphicx,color}&#10;\begin{document}&#10;\LARGE{&#10;$m=\Sigma(m^2)=\Lambda \exp\left(&#10;{-&#10;\frac{\pi}{ &#10;{\sqrt{&#10;\frac{\alpha}{\alpha_{\rm cr}}-1}}&#10;}&#10;}\right)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229"/>
  <p:tag name="PICTUREFILESIZE" val="24061"/>
</p:tagLst>
</file>

<file path=ppt/tags/tag8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bm}&#10;\usepackage{array}&#10;\newcommand{\NDA}{\Omega_{\rm NDA}}&#10;\usepackage[dvipdfm]{graphicx,color}&#10;\begin{document}&#10;\LARGE{&#10;$ \Sigma \sim &#10;\frac{m}&#10;{&#10;\sqrt{&#10;1-\frac{\alpha}{\alpha_{\rm cr}}&#10;}&#10;}&#10;\left(\frac{x}{m^2}\right)^{&#10;\left(-1\pm \sqrt{1-\frac{\alpha}{\alpha_{\rm cr}}}&#10;\right)/2&#10;}&#10;\displaystyle \longrightarrow &#10;\frac{m^2}{\omega}x^{-1/2}\sin\left(&#10;\frac{\omega}{2} \ln (x/m^2)+\delta \right) 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466"/>
  <p:tag name="PICTUREFILESIZE" val="49096"/>
</p:tagLst>
</file>

<file path=ppt/tags/tag8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bm}&#10;\usepackage{array}&#10;\newcommand{\NDA}{\Omega_{\rm NDA}}&#10;\usepackage[dvipdfm]{graphicx,color}&#10;\begin{document}&#10;\LARGE{&#10;${\bf&#10;m=\Lambda \exp\left(&#10;{-&#10;\frac{\pi}{ &#10;{\sqrt{&#10;\frac{\alpha}{\alpha_{\rm cr}}-1} }&#10;}&#10;}\right)\ll \Lambda&#10;}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210"/>
  <p:tag name="PICTUREFILESIZE" val="20823"/>
</p:tagLst>
</file>

<file path=ppt/tags/tag8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bm}&#10;\usepackage{array}&#10;\newcommand{\NDA}{\Omega_{\rm NDA}}&#10;\usepackage[dvipdfm]{graphicx,color}&#10;\begin{document}&#10;\LARGE{&#10;${\bf&#10;m}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16"/>
  <p:tag name="PICTUREFILESIZE" val="1029"/>
</p:tagLst>
</file>

<file path=ppt/tags/tag8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bm}&#10;\usepackage{array}&#10;\newcommand{\NDA}{\Omega_{\rm NDA}}&#10;\usepackage[dvipdfm]{graphicx,color}&#10;\begin{document}&#10;\LARGE{&#10;${\bf&#10; \Lambda&#10;}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13"/>
  <p:tag name="PICTUREFILESIZE" val="1503"/>
</p:tagLst>
</file>

<file path=ppt/tags/tag8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bm}&#10;\usepackage{array}&#10;\newcommand{\NDA}{\Omega_{\rm NDA}}&#10;\usepackage[dvipdfm]{graphicx,color}&#10;\begin{document}&#10;\LARGE{&#10;${\bf&#10;\alpha = \alpha(\Lambda)\rightarrow \alpha_{\rm cr}&#10;}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117"/>
  <p:tag name="PICTUREFILESIZE" val="7740"/>
</p:tagLst>
</file>

<file path=ppt/tags/tag8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bm}&#10;\usepackage{array}&#10;\newcommand{\NDA}{\Omega_{\rm NDA}}&#10;\usepackage[dvipdfm]{graphicx,color}&#10;\begin{document}&#10;\LARGE{&#10;${\bf&#10;(\Lambda \rightarrow \infty)&#10;}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67"/>
  <p:tag name="PICTUREFILESIZE" val="5687"/>
</p:tagLst>
</file>

<file path=ppt/tags/tag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ORIGWIDTH" val="195"/>
  <p:tag name="PICTUREFILESIZE" val="24449"/>
  <p:tag name="SOURCE" val="\documentclass{slides}\pagestyle{empty}&#10;\begin{document}&#10;$ \phi =\frac{1}{\sqrt{2}}&#10;  \left(&#10;\begin{array}{c}&#10;i\pi_1+\pi_2\\&#10;\sigma-i\pi_3&#10;\end{array}&#10;\right)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</p:tagLst>
</file>

<file path=ppt/tags/tag9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bm}&#10;\usepackage{array}&#10;\newcommand{\NDA}{\Omega_{\rm NDA}}&#10;\usepackage[dvipdfm]{graphicx,color}&#10;\begin{document}&#10;\LARGE{&#10;${\bf&#10; \Lambda_{\rm ETC}&#10;}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38"/>
  <p:tag name="PICTUREFILESIZE" val="3249"/>
</p:tagLst>
</file>

<file path=ppt/tags/tag9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&#10;$\alpha (Q^2) \sim {\rm Constant}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80"/>
  <p:tag name="PICTUREFILESIZE" val="9771"/>
</p:tagLst>
</file>

<file path=ppt/tags/tag9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alpha_*=\alpha_*(N_f,N_c) \,&lt;\, \alpha_{\rm cr}=\frac{\pi}{4}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266"/>
  <p:tag name="PICTUREFILESIZE" val="19510"/>
</p:tagLst>
</file>

<file path=ppt/tags/tag9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usepackage[usenames]{color}&#10;\pagestyle{empty}&#10;\begin{document}&#10;\color[rgb]{0,0,1}&#10;$N_f^{\rm cr} \simeq 4 N_c=12&#10;$&#10;\end{document}&#10;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16m"/>
  <p:tag name="BOXWIDTH" val="348"/>
  <p:tag name="BOXHEIGHT" val="200"/>
  <p:tag name="BOXFONT" val="10"/>
  <p:tag name="BOXWRAP" val="0"/>
  <p:tag name="ORIGWIDTH" val="155"/>
  <p:tag name="PICTUREFILESIZE" val="12271"/>
</p:tagLst>
</file>

<file path=ppt/tags/tag9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bm}&#10;\usepackage{array}&#10;\newcommand{\NDA}{\Omega_{\rm NDA}}&#10;\usepackage[dvipdfm]{graphicx,color}&#10;\begin{document}&#10;\LARGE{&#10;${\bf&#10;m}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16"/>
  <p:tag name="PICTUREFILESIZE" val="1029"/>
</p:tagLst>
</file>

<file path=ppt/tags/tag9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bm}&#10;\usepackage{array}&#10;\newcommand{\NDA}{\Omega_{\rm NDA}}&#10;\usepackage[dvipdfm]{graphicx,color}&#10;\begin{document}&#10;\LARGE{&#10;${\bf&#10; \Lambda&#10;}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13"/>
  <p:tag name="PICTUREFILESIZE" val="1503"/>
</p:tagLst>
</file>

<file path=ppt/tags/tag9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bm}&#10;\usepackage{array}&#10;\newcommand{\NDA}{\Omega_{\rm NDA}}&#10;\usepackage[dvipdfm]{graphicx,color}&#10;\begin{document}&#10;\LARGE{&#10;${\bf&#10;\alpha_* = \alpha(\Lambda)\rightarrow \alpha_{\rm cr}&#10;}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123"/>
  <p:tag name="PICTUREFILESIZE" val="8346"/>
</p:tagLst>
</file>

<file path=ppt/tags/tag9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bm}&#10;\usepackage{array}&#10;\newcommand{\NDA}{\Omega_{\rm NDA}}&#10;\usepackage[dvipdfm]{graphicx,color}&#10;\begin{document}&#10;\LARGE{&#10;${\bf&#10;m=\Lambda \exp\left(&#10;{-&#10;\frac{\pi}{ &#10;{\sqrt{&#10;\frac{\alpha_*}{\alpha_{\rm cr}}-1} }&#10;}&#10;}\right)\ll \Lambda&#10;\ll \Lambda_{\rm Pl}}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262"/>
  <p:tag name="PICTUREFILESIZE" val="25353"/>
</p:tagLst>
</file>

<file path=ppt/tags/tag9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begin{document}&#10;$\beta(\alpha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44"/>
  <p:tag name="PICTUREFILESIZE" val="3322"/>
</p:tagLst>
</file>

<file path=ppt/tags/tag9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amsmath,amssymb}&#10;\usepackage{bm}&#10;\usepackage{array}&#10;\newcommand{\NDA}{\Omega_{\rm NDA}}&#10;\usepackage[dvipdfm]{graphicx,color}&#10;\begin{document}&#10;\color{green}&#10;\LARGE{&#10;${\bf&#10; \alpha_{\rm cr}}&#10;$&#10;}&#10;\end{document}&#10;"/>
  <p:tag name="EXTERNALNAME" val="TP_tmp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16m"/>
  <p:tag name="ORIGWIDTH" val="20"/>
  <p:tag name="PICTUREFILESIZE" val="227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みやび">
  <a:themeElements>
    <a:clrScheme name="ユーザー設定 1">
      <a:dk1>
        <a:sysClr val="windowText" lastClr="000000"/>
      </a:dk1>
      <a:lt1>
        <a:sysClr val="window" lastClr="FFFFFF"/>
      </a:lt1>
      <a:dk2>
        <a:srgbClr val="975C1E"/>
      </a:dk2>
      <a:lt2>
        <a:srgbClr val="FFE880"/>
      </a:lt2>
      <a:accent1>
        <a:srgbClr val="E3560E"/>
      </a:accent1>
      <a:accent2>
        <a:srgbClr val="5C5943"/>
      </a:accent2>
      <a:accent3>
        <a:srgbClr val="F1AB3B"/>
      </a:accent3>
      <a:accent4>
        <a:srgbClr val="6D8A16"/>
      </a:accent4>
      <a:accent5>
        <a:srgbClr val="73AAC0"/>
      </a:accent5>
      <a:accent6>
        <a:srgbClr val="3E68AF"/>
      </a:accent6>
      <a:hlink>
        <a:srgbClr val="0000FE"/>
      </a:hlink>
      <a:folHlink>
        <a:srgbClr val="800080"/>
      </a:folHlink>
    </a:clrScheme>
    <a:fontScheme name="みやび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黑体"/>
        <a:font script="Hant" typeface="微軟正黑體"/>
        <a:font script="Arab" typeface="Tahoma"/>
        <a:font script="Hebr" typeface="Tahoma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みやび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2700000" scaled="1"/>
        </a:gradFill>
        <a:blipFill>
          <a:blip xmlns:r="http://schemas.openxmlformats.org/officeDocument/2006/relationships" r:embed="rId1">
            <a:duotone>
              <a:srgbClr val="FFFFFF"/>
              <a:schemeClr val="phClr">
                <a:tint val="100000"/>
              </a:schemeClr>
            </a:duotone>
          </a:blip>
          <a:tile tx="0" ty="0" sx="80000" sy="85000" flip="none" algn="tl"/>
        </a:blipFill>
      </a:fillStyleLst>
      <a:lnStyleLst>
        <a:ln w="13175" cap="flat" cmpd="sng" algn="ctr">
          <a:solidFill>
            <a:schemeClr val="phClr">
              <a:alpha val="100000"/>
            </a:schemeClr>
          </a:solidFill>
          <a:prstDash val="solid"/>
        </a:ln>
        <a:ln w="19525" cap="flat" cmpd="sng" algn="ctr">
          <a:solidFill>
            <a:schemeClr val="phClr">
              <a:alpha val="100000"/>
            </a:schemeClr>
          </a:solidFill>
          <a:prstDash val="solid"/>
        </a:ln>
        <a:ln w="26350" cap="flat" cmpd="sng" algn="ctr">
          <a:solidFill>
            <a:schemeClr val="phClr">
              <a:alpha val="100000"/>
            </a:schemeClr>
          </a:solidFill>
          <a:prstDash val="solid"/>
        </a:ln>
      </a:lnStyleLst>
      <a:effectStyleLst>
        <a:effectStyle>
          <a:effectLst>
            <a:outerShdw blurRad="95000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4800000"/>
            </a:lightRig>
          </a:scene3d>
          <a:sp3d contourW="12700" prstMaterial="powder">
            <a:bevelT h="25400"/>
            <a:bevelB h="2540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outerShdw blurRad="254000" dist="50800" dir="2700000" algn="tl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4800000"/>
            </a:lightRig>
          </a:scene3d>
          <a:sp3d contourW="12700" prstMaterial="powder">
            <a:bevelT h="25400"/>
            <a:bevelB h="2540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outerShdw blurRad="254000" dist="50800" dir="2700000" algn="tl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2700000"/>
            </a:lightRig>
          </a:scene3d>
          <a:sp3d>
            <a:bevelT w="342900" h="38100" prst="softRound"/>
            <a:bevelB w="342900" h="38100" prst="softRound"/>
            <a:contourClr>
              <a:srgbClr val="000000"/>
            </a:contourClr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tint val="95000"/>
                <a:satMod val="155000"/>
              </a:schemeClr>
            </a:gs>
            <a:gs pos="100000">
              <a:schemeClr val="phClr">
                <a:tint val="47000"/>
                <a:hueMod val="100000"/>
                <a:satMod val="375000"/>
              </a:schemeClr>
            </a:gs>
          </a:gsLst>
          <a:lin ang="5400000" scaled="1"/>
        </a:gradFill>
        <a:blipFill rotWithShape="0">
          <a:blip xmlns:r="http://schemas.openxmlformats.org/officeDocument/2006/relationships" r:embed="rId2">
            <a:duotone>
              <a:schemeClr val="phClr">
                <a:tint val="95000"/>
                <a:shade val="18000"/>
                <a:hueMod val="100000"/>
                <a:satMod val="275000"/>
              </a:schemeClr>
              <a:schemeClr val="phClr">
                <a:tint val="47000"/>
                <a:shade val="100000"/>
                <a:hueMod val="100000"/>
                <a:satMod val="375000"/>
              </a:schemeClr>
            </a:duotone>
          </a:blip>
          <a:srcRect/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みやび.thmx</Template>
  <TotalTime>10711</TotalTime>
  <Words>2914</Words>
  <Application>Microsoft Macintosh PowerPoint</Application>
  <PresentationFormat>画面に合わせる (4:3)</PresentationFormat>
  <Paragraphs>635</Paragraphs>
  <Slides>89</Slides>
  <Notes>6</Notes>
  <HiddenSlides>0</HiddenSlides>
  <MMClips>0</MMClips>
  <ScaleCrop>false</ScaleCrop>
  <HeadingPairs>
    <vt:vector size="4" baseType="variant">
      <vt:variant>
        <vt:lpstr>デザイン テンプレート</vt:lpstr>
      </vt:variant>
      <vt:variant>
        <vt:i4>1</vt:i4>
      </vt:variant>
      <vt:variant>
        <vt:lpstr>スライド タイトル</vt:lpstr>
      </vt:variant>
      <vt:variant>
        <vt:i4>89</vt:i4>
      </vt:variant>
    </vt:vector>
  </HeadingPairs>
  <TitlesOfParts>
    <vt:vector size="90" baseType="lpstr">
      <vt:lpstr>みやび</vt:lpstr>
      <vt:lpstr>Quest for  the  Dynamical Origin of Mass</vt:lpstr>
      <vt:lpstr>スライド 2</vt:lpstr>
      <vt:lpstr>Quest for  the  Dynamical Origin of Mass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Essentially the same in QCD </vt:lpstr>
      <vt:lpstr>スライド 16</vt:lpstr>
      <vt:lpstr>スライド 17</vt:lpstr>
      <vt:lpstr>スライド 18</vt:lpstr>
      <vt:lpstr>FCNC </vt:lpstr>
      <vt:lpstr>スライド 20</vt:lpstr>
      <vt:lpstr>スライド 21</vt:lpstr>
      <vt:lpstr>スライド 22</vt:lpstr>
      <vt:lpstr>スライド 23</vt:lpstr>
      <vt:lpstr>Schwinger-Dyson Gap Equation</vt:lpstr>
      <vt:lpstr>スライド 25</vt:lpstr>
      <vt:lpstr>スライド 26</vt:lpstr>
      <vt:lpstr>スライド 27</vt:lpstr>
      <vt:lpstr>Realistic Dynamics for  </vt:lpstr>
      <vt:lpstr>Large Nf QCD</vt:lpstr>
      <vt:lpstr>スライド 30</vt:lpstr>
      <vt:lpstr>スライド 31</vt:lpstr>
      <vt:lpstr>スライド 32</vt:lpstr>
      <vt:lpstr>スライド 33</vt:lpstr>
      <vt:lpstr>スライド 34</vt:lpstr>
      <vt:lpstr>Conformal Phase Transition</vt:lpstr>
      <vt:lpstr>スライド 36</vt:lpstr>
      <vt:lpstr>スライド 37</vt:lpstr>
      <vt:lpstr>スライド 38</vt:lpstr>
      <vt:lpstr>スライド 39</vt:lpstr>
      <vt:lpstr>スライド 40</vt:lpstr>
      <vt:lpstr>スライド 41</vt:lpstr>
      <vt:lpstr>スライド 42</vt:lpstr>
      <vt:lpstr>Conformal Higgs, or Technidilaton</vt:lpstr>
      <vt:lpstr>スライド 44</vt:lpstr>
      <vt:lpstr>スライド 45</vt:lpstr>
      <vt:lpstr>Light Spectra (SD+HBS)</vt:lpstr>
      <vt:lpstr>Light Spectra (SD+HBS)</vt:lpstr>
      <vt:lpstr>スライド 48</vt:lpstr>
      <vt:lpstr>Hidden Local Symmetry</vt:lpstr>
      <vt:lpstr>Holographic Techni-Dilaton</vt:lpstr>
      <vt:lpstr>スライド 51</vt:lpstr>
      <vt:lpstr>スライド 52</vt:lpstr>
      <vt:lpstr>スライド 53</vt:lpstr>
      <vt:lpstr>Techni-Dilaton at   Conformal Edge </vt:lpstr>
      <vt:lpstr>スライド 55</vt:lpstr>
      <vt:lpstr>スライド 56</vt:lpstr>
      <vt:lpstr>スライド 57</vt:lpstr>
      <vt:lpstr>Light spectra                (one family TC Fπ ~125GeV) </vt:lpstr>
      <vt:lpstr>スライド 59</vt:lpstr>
      <vt:lpstr>スライド 60</vt:lpstr>
      <vt:lpstr>スライド 61</vt:lpstr>
      <vt:lpstr>スライド 62</vt:lpstr>
      <vt:lpstr>Probing Composite Higgs in LHC </vt:lpstr>
      <vt:lpstr>Search for Higgs</vt:lpstr>
      <vt:lpstr>スライド 65</vt:lpstr>
      <vt:lpstr>スライド 66</vt:lpstr>
      <vt:lpstr>スライド 67</vt:lpstr>
      <vt:lpstr>スライド 68</vt:lpstr>
      <vt:lpstr>スライド 69</vt:lpstr>
      <vt:lpstr>スライド 70</vt:lpstr>
      <vt:lpstr>スライド 71</vt:lpstr>
      <vt:lpstr>スライド 72</vt:lpstr>
      <vt:lpstr>スライド 73</vt:lpstr>
      <vt:lpstr>スライド 74</vt:lpstr>
      <vt:lpstr>中性・質量０の実スカラー場</vt:lpstr>
      <vt:lpstr>スライド 76</vt:lpstr>
      <vt:lpstr>Scale Invariance</vt:lpstr>
      <vt:lpstr>スライド 78</vt:lpstr>
      <vt:lpstr>スライド 79</vt:lpstr>
      <vt:lpstr>スライド 80</vt:lpstr>
      <vt:lpstr>スライド 81</vt:lpstr>
      <vt:lpstr>スライド 82</vt:lpstr>
      <vt:lpstr>スライド 83</vt:lpstr>
      <vt:lpstr>スライド 84</vt:lpstr>
      <vt:lpstr>スライド 85</vt:lpstr>
      <vt:lpstr>スライド 86</vt:lpstr>
      <vt:lpstr>スライド 87</vt:lpstr>
      <vt:lpstr>スライド 88</vt:lpstr>
      <vt:lpstr>スライド 89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山脇 幸一</cp:lastModifiedBy>
  <cp:revision>192</cp:revision>
  <cp:lastPrinted>1601-01-01T00:00:00Z</cp:lastPrinted>
  <dcterms:created xsi:type="dcterms:W3CDTF">2011-03-07T17:06:19Z</dcterms:created>
  <dcterms:modified xsi:type="dcterms:W3CDTF">2011-03-07T17:21:32Z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