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4213" r:id="rId1"/>
  </p:sldMasterIdLst>
  <p:notesMasterIdLst>
    <p:notesMasterId r:id="rId64"/>
  </p:notesMasterIdLst>
  <p:handoutMasterIdLst>
    <p:handoutMasterId r:id="rId65"/>
  </p:handoutMasterIdLst>
  <p:sldIdLst>
    <p:sldId id="610" r:id="rId2"/>
    <p:sldId id="828" r:id="rId3"/>
    <p:sldId id="825" r:id="rId4"/>
    <p:sldId id="652" r:id="rId5"/>
    <p:sldId id="653" r:id="rId6"/>
    <p:sldId id="749" r:id="rId7"/>
    <p:sldId id="751" r:id="rId8"/>
    <p:sldId id="750" r:id="rId9"/>
    <p:sldId id="823" r:id="rId10"/>
    <p:sldId id="611" r:id="rId11"/>
    <p:sldId id="754" r:id="rId12"/>
    <p:sldId id="755" r:id="rId13"/>
    <p:sldId id="778" r:id="rId14"/>
    <p:sldId id="779" r:id="rId15"/>
    <p:sldId id="657" r:id="rId16"/>
    <p:sldId id="659" r:id="rId17"/>
    <p:sldId id="824" r:id="rId18"/>
    <p:sldId id="789" r:id="rId19"/>
    <p:sldId id="662" r:id="rId20"/>
    <p:sldId id="785" r:id="rId21"/>
    <p:sldId id="773" r:id="rId22"/>
    <p:sldId id="820" r:id="rId23"/>
    <p:sldId id="685" r:id="rId24"/>
    <p:sldId id="841" r:id="rId25"/>
    <p:sldId id="686" r:id="rId26"/>
    <p:sldId id="833" r:id="rId27"/>
    <p:sldId id="834" r:id="rId28"/>
    <p:sldId id="835" r:id="rId29"/>
    <p:sldId id="837" r:id="rId30"/>
    <p:sldId id="791" r:id="rId31"/>
    <p:sldId id="790" r:id="rId32"/>
    <p:sldId id="794" r:id="rId33"/>
    <p:sldId id="670" r:id="rId34"/>
    <p:sldId id="777" r:id="rId35"/>
    <p:sldId id="782" r:id="rId36"/>
    <p:sldId id="780" r:id="rId37"/>
    <p:sldId id="795" r:id="rId38"/>
    <p:sldId id="783" r:id="rId39"/>
    <p:sldId id="802" r:id="rId40"/>
    <p:sldId id="819" r:id="rId41"/>
    <p:sldId id="797" r:id="rId42"/>
    <p:sldId id="799" r:id="rId43"/>
    <p:sldId id="812" r:id="rId44"/>
    <p:sldId id="774" r:id="rId45"/>
    <p:sldId id="814" r:id="rId46"/>
    <p:sldId id="816" r:id="rId47"/>
    <p:sldId id="838" r:id="rId48"/>
    <p:sldId id="818" r:id="rId49"/>
    <p:sldId id="817" r:id="rId50"/>
    <p:sldId id="800" r:id="rId51"/>
    <p:sldId id="690" r:id="rId52"/>
    <p:sldId id="761" r:id="rId53"/>
    <p:sldId id="692" r:id="rId54"/>
    <p:sldId id="768" r:id="rId55"/>
    <p:sldId id="757" r:id="rId56"/>
    <p:sldId id="727" r:id="rId57"/>
    <p:sldId id="821" r:id="rId58"/>
    <p:sldId id="839" r:id="rId59"/>
    <p:sldId id="728" r:id="rId60"/>
    <p:sldId id="840" r:id="rId61"/>
    <p:sldId id="725" r:id="rId62"/>
    <p:sldId id="826" r:id="rId63"/>
  </p:sldIdLst>
  <p:sldSz cx="13442950" cy="7561263"/>
  <p:notesSz cx="6858000" cy="994568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1pPr>
    <a:lvl2pPr marL="520700" indent="-635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2pPr>
    <a:lvl3pPr marL="1042988" indent="-128588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3pPr>
    <a:lvl4pPr marL="1563688" indent="-192088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4pPr>
    <a:lvl5pPr marL="2085975" indent="-257175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pos="42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1E1E"/>
    <a:srgbClr val="FF3399"/>
    <a:srgbClr val="0C1307"/>
    <a:srgbClr val="00B0F0"/>
    <a:srgbClr val="A3CDFF"/>
    <a:srgbClr val="FFFF66"/>
    <a:srgbClr val="C0A0D8"/>
    <a:srgbClr val="00FF7F"/>
    <a:srgbClr val="FFA3A3"/>
    <a:srgbClr val="1B29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967" autoAdjust="0"/>
  </p:normalViewPr>
  <p:slideViewPr>
    <p:cSldViewPr>
      <p:cViewPr varScale="1">
        <p:scale>
          <a:sx n="78" d="100"/>
          <a:sy n="78" d="100"/>
        </p:scale>
        <p:origin x="576" y="53"/>
      </p:cViewPr>
      <p:guideLst>
        <p:guide orient="horz" pos="2382"/>
        <p:guide pos="423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3276" y="90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B452BCE-0073-4BF9-9BAB-1BD2781A1E00}" type="datetimeFigureOut">
              <a:rPr lang="ja-JP" altLang="en-US"/>
              <a:pPr>
                <a:defRPr/>
              </a:pPr>
              <a:t>2023/8/28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74C1E59-1E7A-489E-B376-3C276F7C01F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432437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DC7ADB7B-21C5-4303-B0DA-554FABDEE789}" type="datetimeFigureOut">
              <a:rPr lang="ja-JP" altLang="en-US"/>
              <a:pPr>
                <a:defRPr/>
              </a:pPr>
              <a:t>2023/8/28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41C7114-08A3-490C-B2E8-D5CEA65A64B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613569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" y="746125"/>
            <a:ext cx="6629400" cy="3729038"/>
          </a:xfrm>
          <a:ln/>
        </p:spPr>
      </p:sp>
      <p:sp>
        <p:nvSpPr>
          <p:cNvPr id="9318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 smtClean="0"/>
              <a:t>In order to get nuclear track, it is usual to use Time Projection Chamber (TPC).</a:t>
            </a:r>
          </a:p>
          <a:p>
            <a:r>
              <a:rPr lang="en-US" altLang="ja-JP" smtClean="0"/>
              <a:t>This is schematic image of TPC.</a:t>
            </a:r>
          </a:p>
          <a:p>
            <a:r>
              <a:rPr lang="en-US" altLang="ja-JP" smtClean="0"/>
              <a:t>First, dark matter interact to nuclear.</a:t>
            </a:r>
          </a:p>
          <a:p>
            <a:r>
              <a:rPr lang="en-US" altLang="ja-JP" smtClean="0"/>
              <a:t>And then, nuclear run in the gas ionizing around gas molecular.</a:t>
            </a:r>
          </a:p>
          <a:p>
            <a:r>
              <a:rPr lang="en-US" altLang="ja-JP" smtClean="0"/>
              <a:t>Ionized electrons are dragged to MPGD by electric field.</a:t>
            </a:r>
          </a:p>
          <a:p>
            <a:r>
              <a:rPr lang="en-US" altLang="ja-JP" smtClean="0"/>
              <a:t>MPGD detect 2-dimensional projection of track.</a:t>
            </a:r>
          </a:p>
          <a:p>
            <a:r>
              <a:rPr lang="en-US" altLang="ja-JP" smtClean="0"/>
              <a:t>And using the time electron reached to MPGD, we can get another 1-dimensional information.</a:t>
            </a:r>
          </a:p>
          <a:p>
            <a:r>
              <a:rPr lang="en-US" altLang="ja-JP" smtClean="0"/>
              <a:t>Thus, TPC detect 3-dimensional nuclear track.</a:t>
            </a:r>
          </a:p>
          <a:p>
            <a:r>
              <a:rPr lang="en-US" altLang="ja-JP" smtClean="0"/>
              <a:t>Typical length of nuclear track scattered by dark matter is about 1cm.</a:t>
            </a:r>
          </a:p>
          <a:p>
            <a:r>
              <a:rPr lang="en-US" altLang="ja-JP" smtClean="0"/>
              <a:t>So, MPGD is suitable for direction-sensitive dark matter search.</a:t>
            </a:r>
          </a:p>
          <a:p>
            <a:endParaRPr lang="en-US" altLang="ja-JP" smtClean="0"/>
          </a:p>
          <a:p>
            <a:r>
              <a:rPr lang="en-US" altLang="ja-JP" smtClean="0"/>
              <a:t>By the way, information of nuclear track have another advantage.</a:t>
            </a:r>
          </a:p>
          <a:p>
            <a:r>
              <a:rPr lang="en-US" altLang="ja-JP" smtClean="0"/>
              <a:t>The length of nuclear event is short but electron events recoiled by Compton scattering is long.</a:t>
            </a:r>
          </a:p>
          <a:p>
            <a:r>
              <a:rPr lang="en-US" altLang="ja-JP" smtClean="0"/>
              <a:t>If we know track length, we can discriminate gamma-ray event from nuclear event.</a:t>
            </a:r>
          </a:p>
          <a:p>
            <a:r>
              <a:rPr lang="en-US" altLang="ja-JP" smtClean="0"/>
              <a:t>This graph is detection efficiency of electron events.</a:t>
            </a:r>
          </a:p>
          <a:p>
            <a:r>
              <a:rPr lang="en-US" altLang="ja-JP" smtClean="0"/>
              <a:t>Using MPGD, detector have gamma ray rejection power.</a:t>
            </a:r>
          </a:p>
          <a:p>
            <a:endParaRPr lang="en-US" altLang="ja-JP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1E3F9-B8E1-49E4-9278-94F92B6CDC45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39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680370" y="1238253"/>
            <a:ext cx="10082213" cy="2632075"/>
          </a:xfrm>
        </p:spPr>
        <p:txBody>
          <a:bodyPr anchor="b"/>
          <a:lstStyle>
            <a:lvl1pPr algn="ctr">
              <a:defRPr sz="7543"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680370" y="3971928"/>
            <a:ext cx="10082213" cy="1825625"/>
          </a:xfrm>
        </p:spPr>
        <p:txBody>
          <a:bodyPr/>
          <a:lstStyle>
            <a:lvl1pPr marL="0" indent="0" algn="ctr">
              <a:buNone/>
              <a:defRPr sz="3017"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1pPr>
            <a:lvl2pPr marL="574759" indent="0" algn="ctr">
              <a:buNone/>
              <a:defRPr sz="2514"/>
            </a:lvl2pPr>
            <a:lvl3pPr marL="1149519" indent="0" algn="ctr">
              <a:buNone/>
              <a:defRPr sz="2263"/>
            </a:lvl3pPr>
            <a:lvl4pPr marL="1724277" indent="0" algn="ctr">
              <a:buNone/>
              <a:defRPr sz="2011"/>
            </a:lvl4pPr>
            <a:lvl5pPr marL="2299037" indent="0" algn="ctr">
              <a:buNone/>
              <a:defRPr sz="2011"/>
            </a:lvl5pPr>
            <a:lvl6pPr marL="2873797" indent="0" algn="ctr">
              <a:buNone/>
              <a:defRPr sz="2011"/>
            </a:lvl6pPr>
            <a:lvl7pPr marL="3448556" indent="0" algn="ctr">
              <a:buNone/>
              <a:defRPr sz="2011"/>
            </a:lvl7pPr>
            <a:lvl8pPr marL="4023316" indent="0" algn="ctr">
              <a:buNone/>
              <a:defRPr sz="2011"/>
            </a:lvl8pPr>
            <a:lvl9pPr marL="4598075" indent="0" algn="ctr">
              <a:buNone/>
              <a:defRPr sz="2011"/>
            </a:lvl9pPr>
          </a:lstStyle>
          <a:p>
            <a:r>
              <a:rPr kumimoji="1" lang="ja-JP" altLang="en-US" dirty="0" smtClean="0"/>
              <a:t>マスター サブタイトルの書式設定</a:t>
            </a:r>
            <a:endParaRPr kumimoji="1" lang="ja-JP" alt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 smtClean="0"/>
              <a:t>PPP2023</a:t>
            </a:r>
            <a:endParaRPr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4535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1pPr>
            <a:lvl2pPr>
              <a:defRPr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2pPr>
            <a:lvl3pPr>
              <a:defRPr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3pPr>
            <a:lvl4pPr>
              <a:defRPr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4pPr>
            <a:lvl5pPr>
              <a:defRPr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5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 smtClean="0"/>
              <a:t>PPP2023</a:t>
            </a:r>
            <a:endParaRPr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62993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6779" y="396255"/>
            <a:ext cx="11594944" cy="4797425"/>
          </a:xfrm>
        </p:spPr>
        <p:txBody>
          <a:bodyPr/>
          <a:lstStyle>
            <a:lvl1pPr>
              <a:defRPr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1pPr>
            <a:lvl2pPr>
              <a:defRPr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2pPr>
            <a:lvl3pPr>
              <a:defRPr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3pPr>
            <a:lvl4pPr>
              <a:defRPr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4pPr>
            <a:lvl5pPr>
              <a:defRPr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5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 smtClean="0"/>
              <a:t>PPP2023</a:t>
            </a:r>
            <a:endParaRPr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06459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" y="2268463"/>
            <a:ext cx="13442950" cy="1460500"/>
          </a:xfrm>
        </p:spPr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 smtClean="0"/>
              <a:t>PPP2023</a:t>
            </a:r>
            <a:endParaRPr lang="ja-JP" alt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17228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924004" y="403225"/>
            <a:ext cx="11594944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24004" y="2012953"/>
            <a:ext cx="11594944" cy="4797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2904" y="7143164"/>
            <a:ext cx="3025462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63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452381" y="7108575"/>
            <a:ext cx="4538193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63">
                <a:solidFill>
                  <a:srgbClr val="00B050"/>
                </a:solidFill>
              </a:defRPr>
            </a:lvl1pPr>
          </a:lstStyle>
          <a:p>
            <a:r>
              <a:rPr lang="en-US" altLang="ja-JP" dirty="0" smtClean="0"/>
              <a:t>PPP2023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0323939" y="7084953"/>
            <a:ext cx="3025462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52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8FBC43-FC55-4954-BA41-DA0A5DC7C58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48303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4" r:id="rId1"/>
    <p:sldLayoutId id="2147484215" r:id="rId2"/>
    <p:sldLayoutId id="2147484225" r:id="rId3"/>
    <p:sldLayoutId id="2147484219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1149519" rtl="0" eaLnBrk="1" latinLnBrk="0" hangingPunct="1">
        <a:lnSpc>
          <a:spcPct val="90000"/>
        </a:lnSpc>
        <a:spcBef>
          <a:spcPct val="0"/>
        </a:spcBef>
        <a:buNone/>
        <a:defRPr kumimoji="1" sz="5400" kern="1200">
          <a:solidFill>
            <a:srgbClr val="FFFF00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Arial" panose="020B0604020202020204" pitchFamily="34" charset="0"/>
        </a:defRPr>
      </a:lvl1pPr>
    </p:titleStyle>
    <p:bodyStyle>
      <a:lvl1pPr marL="287373" indent="-287373" algn="l" defTabSz="1149492" rtl="0" eaLnBrk="1" latinLnBrk="0" hangingPunct="1">
        <a:lnSpc>
          <a:spcPct val="90000"/>
        </a:lnSpc>
        <a:spcBef>
          <a:spcPts val="1257"/>
        </a:spcBef>
        <a:buFont typeface="Arial" panose="020B0604020202020204" pitchFamily="34" charset="0"/>
        <a:buChar char="•"/>
        <a:defRPr kumimoji="1" sz="3600" kern="1200">
          <a:solidFill>
            <a:srgbClr val="00FF7F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Arial" panose="020B0604020202020204" pitchFamily="34" charset="0"/>
        </a:defRPr>
      </a:lvl1pPr>
      <a:lvl2pPr marL="862119" indent="-287373" algn="l" defTabSz="1149492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kumimoji="1" sz="2800" kern="1200">
          <a:solidFill>
            <a:srgbClr val="00B0F0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Arial" panose="020B0604020202020204" pitchFamily="34" charset="0"/>
        </a:defRPr>
      </a:lvl2pPr>
      <a:lvl3pPr marL="1436865" indent="-287373" algn="l" defTabSz="1149492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kumimoji="1" sz="2400" kern="1200">
          <a:solidFill>
            <a:srgbClr val="FFFFCC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Arial" panose="020B0604020202020204" pitchFamily="34" charset="0"/>
        </a:defRPr>
      </a:lvl3pPr>
      <a:lvl4pPr marL="2011611" indent="-287373" algn="l" defTabSz="1149492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kumimoji="1" sz="2000" kern="1200">
          <a:solidFill>
            <a:srgbClr val="FFFFCC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Arial" panose="020B0604020202020204" pitchFamily="34" charset="0"/>
        </a:defRPr>
      </a:lvl4pPr>
      <a:lvl5pPr marL="2586358" indent="-287373" algn="l" defTabSz="1149492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kumimoji="1" sz="1800" kern="1200">
          <a:solidFill>
            <a:srgbClr val="FFFFCC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Arial" panose="020B0604020202020204" pitchFamily="34" charset="0"/>
        </a:defRPr>
      </a:lvl5pPr>
      <a:lvl6pPr marL="3161104" indent="-287373" algn="l" defTabSz="1149492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kumimoji="1"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735850" indent="-287373" algn="l" defTabSz="1149492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kumimoji="1"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310596" indent="-287373" algn="l" defTabSz="1149492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kumimoji="1"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885342" indent="-287373" algn="l" defTabSz="1149492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kumimoji="1" sz="22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149519" rtl="0" eaLnBrk="1" latinLnBrk="0" hangingPunct="1">
        <a:defRPr kumimoji="1" sz="2263" kern="1200">
          <a:solidFill>
            <a:schemeClr val="tx1"/>
          </a:solidFill>
          <a:latin typeface="+mn-lt"/>
          <a:ea typeface="+mn-ea"/>
          <a:cs typeface="+mn-cs"/>
        </a:defRPr>
      </a:lvl1pPr>
      <a:lvl2pPr marL="574759" algn="l" defTabSz="1149519" rtl="0" eaLnBrk="1" latinLnBrk="0" hangingPunct="1">
        <a:defRPr kumimoji="1" sz="2263" kern="1200">
          <a:solidFill>
            <a:schemeClr val="tx1"/>
          </a:solidFill>
          <a:latin typeface="+mn-lt"/>
          <a:ea typeface="+mn-ea"/>
          <a:cs typeface="+mn-cs"/>
        </a:defRPr>
      </a:lvl2pPr>
      <a:lvl3pPr marL="1149519" algn="l" defTabSz="1149519" rtl="0" eaLnBrk="1" latinLnBrk="0" hangingPunct="1">
        <a:defRPr kumimoji="1"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724277" algn="l" defTabSz="1149519" rtl="0" eaLnBrk="1" latinLnBrk="0" hangingPunct="1">
        <a:defRPr kumimoji="1"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299037" algn="l" defTabSz="1149519" rtl="0" eaLnBrk="1" latinLnBrk="0" hangingPunct="1">
        <a:defRPr kumimoji="1"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2873797" algn="l" defTabSz="1149519" rtl="0" eaLnBrk="1" latinLnBrk="0" hangingPunct="1">
        <a:defRPr kumimoji="1"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448556" algn="l" defTabSz="1149519" rtl="0" eaLnBrk="1" latinLnBrk="0" hangingPunct="1">
        <a:defRPr kumimoji="1"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023316" algn="l" defTabSz="1149519" rtl="0" eaLnBrk="1" latinLnBrk="0" hangingPunct="1">
        <a:defRPr kumimoji="1"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598075" algn="l" defTabSz="1149519" rtl="0" eaLnBrk="1" latinLnBrk="0" hangingPunct="1">
        <a:defRPr kumimoji="1" sz="22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7" Type="http://schemas.openxmlformats.org/officeDocument/2006/relationships/image" Target="../media/image76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ap.gsfc.nasa.gov/ContentMedia/A2218.jpg" TargetMode="Externa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0.emf"/><Relationship Id="rId4" Type="http://schemas.openxmlformats.org/officeDocument/2006/relationships/image" Target="../media/image86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8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emf"/><Relationship Id="rId4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emf"/><Relationship Id="rId5" Type="http://schemas.openxmlformats.org/officeDocument/2006/relationships/image" Target="../media/image106.emf"/><Relationship Id="rId4" Type="http://schemas.openxmlformats.org/officeDocument/2006/relationships/image" Target="../media/image10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emf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g"/><Relationship Id="rId3" Type="http://schemas.openxmlformats.org/officeDocument/2006/relationships/image" Target="../media/image116.png"/><Relationship Id="rId7" Type="http://schemas.openxmlformats.org/officeDocument/2006/relationships/image" Target="../media/image111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0.jpg"/><Relationship Id="rId5" Type="http://schemas.openxmlformats.org/officeDocument/2006/relationships/image" Target="../media/image119.emf"/><Relationship Id="rId4" Type="http://schemas.openxmlformats.org/officeDocument/2006/relationships/image" Target="../media/image118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5.emf"/><Relationship Id="rId4" Type="http://schemas.openxmlformats.org/officeDocument/2006/relationships/image" Target="../media/image12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3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4.emf"/><Relationship Id="rId4" Type="http://schemas.openxmlformats.org/officeDocument/2006/relationships/image" Target="../media/image133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968947" y="2271083"/>
            <a:ext cx="9865096" cy="1262886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暗黒物質直接探索の現状</a:t>
            </a:r>
            <a:endParaRPr kumimoji="1" lang="ja-JP" altLang="en-US" sz="4400" b="1" dirty="0">
              <a:solidFill>
                <a:srgbClr val="00B0F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type="subTitle" idx="1"/>
          </p:nvPr>
        </p:nvSpPr>
        <p:spPr>
          <a:xfrm>
            <a:off x="7605363" y="5735579"/>
            <a:ext cx="4084664" cy="1944215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kumimoji="1" lang="ja-JP" altLang="en-US" sz="2800" dirty="0" smtClean="0"/>
              <a:t>暗黒物質</a:t>
            </a:r>
            <a:endParaRPr kumimoji="1" lang="en-US" altLang="ja-JP" sz="2800" dirty="0" smtClean="0"/>
          </a:p>
          <a:p>
            <a:pPr algn="l">
              <a:lnSpc>
                <a:spcPct val="100000"/>
              </a:lnSpc>
            </a:pPr>
            <a:r>
              <a:rPr kumimoji="1" lang="ja-JP" altLang="en-US" sz="2800" dirty="0" smtClean="0"/>
              <a:t>　暗黒物質直接探索</a:t>
            </a:r>
            <a:endParaRPr kumimoji="1" lang="en-US" altLang="ja-JP" sz="2800" dirty="0" smtClean="0"/>
          </a:p>
          <a:p>
            <a:pPr algn="l">
              <a:lnSpc>
                <a:spcPct val="100000"/>
              </a:lnSpc>
            </a:pPr>
            <a:r>
              <a:rPr kumimoji="1" lang="ja-JP" altLang="en-US" sz="2800" dirty="0" smtClean="0"/>
              <a:t>　　最近の話題</a:t>
            </a:r>
            <a:endParaRPr kumimoji="1" lang="ja-JP" altLang="en-US" sz="2800" dirty="0"/>
          </a:p>
        </p:txBody>
      </p:sp>
      <p:pic>
        <p:nvPicPr>
          <p:cNvPr id="5" name="Picture 2" descr="C:\miuchi\presentation\3_forca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1" y="190880"/>
            <a:ext cx="1375268" cy="110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1531" y="241979"/>
            <a:ext cx="1247950" cy="109038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71" y="6588942"/>
            <a:ext cx="1969715" cy="833561"/>
          </a:xfrm>
          <a:prstGeom prst="rect">
            <a:avLst/>
          </a:prstGeom>
        </p:spPr>
      </p:pic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2532463" y="601850"/>
            <a:ext cx="10707018" cy="14610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149492" rtl="0" eaLnBrk="1" latinLnBrk="0" hangingPunct="1">
              <a:lnSpc>
                <a:spcPct val="90000"/>
              </a:lnSpc>
              <a:spcBef>
                <a:spcPts val="1257"/>
              </a:spcBef>
              <a:buFont typeface="Arial" panose="020B0604020202020204" pitchFamily="34" charset="0"/>
              <a:buNone/>
              <a:defRPr kumimoji="1" sz="3017" kern="1200">
                <a:solidFill>
                  <a:srgbClr val="00F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4759" indent="0" algn="ctr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kumimoji="1" sz="2514" kern="120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9519" indent="0" algn="ctr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kumimoji="1" sz="2263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24277" indent="0" algn="ctr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kumimoji="1" sz="2011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99037" indent="0" algn="ctr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kumimoji="1" sz="2011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873797" indent="0" algn="ctr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kumimoji="1" sz="20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48556" indent="0" algn="ctr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kumimoji="1" sz="20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3316" indent="0" algn="ctr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kumimoji="1" sz="20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98075" indent="0" algn="ctr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kumimoji="1" sz="20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r>
              <a:rPr lang="en-US" altLang="ja-JP" sz="2800" dirty="0" smtClean="0">
                <a:solidFill>
                  <a:srgbClr val="C0A0D8"/>
                </a:solidFill>
              </a:rPr>
              <a:t>Aug</a:t>
            </a:r>
            <a:r>
              <a:rPr lang="ja-JP" altLang="en-US" sz="2800" dirty="0" smtClean="0">
                <a:solidFill>
                  <a:srgbClr val="C0A0D8"/>
                </a:solidFill>
              </a:rPr>
              <a:t> </a:t>
            </a:r>
            <a:r>
              <a:rPr lang="en-US" altLang="ja-JP" sz="2800" dirty="0" smtClean="0">
                <a:solidFill>
                  <a:srgbClr val="C0A0D8"/>
                </a:solidFill>
              </a:rPr>
              <a:t>28,</a:t>
            </a:r>
            <a:r>
              <a:rPr lang="ja-JP" altLang="en-US" sz="2800" dirty="0" smtClean="0">
                <a:solidFill>
                  <a:srgbClr val="C0A0D8"/>
                </a:solidFill>
              </a:rPr>
              <a:t> </a:t>
            </a:r>
            <a:r>
              <a:rPr lang="en-US" altLang="ja-JP" sz="2800" dirty="0" smtClean="0">
                <a:solidFill>
                  <a:srgbClr val="C0A0D8"/>
                </a:solidFill>
              </a:rPr>
              <a:t>2023</a:t>
            </a:r>
          </a:p>
          <a:p>
            <a:pPr algn="l" fontAlgn="auto">
              <a:spcAft>
                <a:spcPts val="0"/>
              </a:spcAft>
            </a:pPr>
            <a:r>
              <a:rPr lang="ja-JP" altLang="en-US" sz="2800" dirty="0" smtClean="0">
                <a:solidFill>
                  <a:srgbClr val="C0A0D8"/>
                </a:solidFill>
              </a:rPr>
              <a:t>　</a:t>
            </a:r>
            <a:r>
              <a:rPr lang="ja-JP" altLang="en-US" sz="2800" dirty="0">
                <a:solidFill>
                  <a:srgbClr val="C0A0D8"/>
                </a:solidFill>
              </a:rPr>
              <a:t>基研研究会　素粒子物理学の</a:t>
            </a:r>
            <a:r>
              <a:rPr lang="ja-JP" altLang="en-US" sz="2800" dirty="0" smtClean="0">
                <a:solidFill>
                  <a:srgbClr val="C0A0D8"/>
                </a:solidFill>
              </a:rPr>
              <a:t>進展</a:t>
            </a:r>
            <a:r>
              <a:rPr lang="en-US" altLang="ja-JP" sz="2800" dirty="0" smtClean="0">
                <a:solidFill>
                  <a:srgbClr val="C0A0D8"/>
                </a:solidFill>
              </a:rPr>
              <a:t>2023</a:t>
            </a:r>
            <a:r>
              <a:rPr lang="ja-JP" altLang="en-US" sz="2800" dirty="0" smtClean="0">
                <a:solidFill>
                  <a:srgbClr val="C0A0D8"/>
                </a:solidFill>
              </a:rPr>
              <a:t>（</a:t>
            </a:r>
            <a:r>
              <a:rPr lang="en-US" altLang="ja-JP" sz="2800" dirty="0" smtClean="0">
                <a:solidFill>
                  <a:srgbClr val="C0A0D8"/>
                </a:solidFill>
              </a:rPr>
              <a:t>PPP2023</a:t>
            </a:r>
            <a:r>
              <a:rPr lang="ja-JP" altLang="en-US" sz="2800" dirty="0" smtClean="0">
                <a:solidFill>
                  <a:srgbClr val="C0A0D8"/>
                </a:solidFill>
              </a:rPr>
              <a:t>）</a:t>
            </a:r>
            <a:endParaRPr lang="ja-JP" altLang="en-US" sz="2800" dirty="0">
              <a:solidFill>
                <a:srgbClr val="C0A0D8"/>
              </a:solidFill>
            </a:endParaRPr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4036603" y="4292682"/>
            <a:ext cx="5383233" cy="13880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114951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7543" kern="1200">
                <a:solidFill>
                  <a:srgbClr val="FFFF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ja-JP" altLang="en-US" sz="5800" dirty="0" smtClean="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身内賢太朗</a:t>
            </a:r>
            <a:r>
              <a:rPr lang="en-US" altLang="ja-JP" sz="6700" dirty="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/>
            </a:r>
            <a:br>
              <a:rPr lang="en-US" altLang="ja-JP" sz="6700" dirty="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en-US" altLang="ja-JP" sz="3700" dirty="0" smtClean="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</a:t>
            </a:r>
            <a:r>
              <a:rPr lang="ja-JP" altLang="en-US" sz="3700" dirty="0" smtClean="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神戸大学</a:t>
            </a:r>
            <a:r>
              <a:rPr lang="en-US" altLang="ja-JP" sz="3700" dirty="0" smtClean="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  <a:endParaRPr lang="ja-JP" altLang="en-US" sz="3700" dirty="0">
              <a:solidFill>
                <a:srgbClr val="00B0F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6" name="円/楕円 33"/>
          <p:cNvSpPr/>
          <p:nvPr/>
        </p:nvSpPr>
        <p:spPr bwMode="auto">
          <a:xfrm>
            <a:off x="2563299" y="1260351"/>
            <a:ext cx="216000" cy="216000"/>
          </a:xfrm>
          <a:prstGeom prst="ellipse">
            <a:avLst/>
          </a:prstGeom>
          <a:gradFill flip="none" rotWithShape="1">
            <a:gsLst>
              <a:gs pos="30000">
                <a:srgbClr val="B381D9"/>
              </a:gs>
              <a:gs pos="69000">
                <a:srgbClr val="7030A0"/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9229" tIns="51599" rIns="99229" bIns="51599">
            <a:spAutoFit/>
          </a:bodyPr>
          <a:lstStyle/>
          <a:p>
            <a:pPr defTabSz="1008126">
              <a:defRPr/>
            </a:pPr>
            <a:endParaRPr lang="ja-JP" altLang="en-US" sz="1985">
              <a:solidFill>
                <a:srgbClr val="FFFFFF"/>
              </a:solidFill>
              <a:latin typeface="Verdana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626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8"/>
            <a:ext cx="13442949" cy="8964209"/>
          </a:xfrm>
          <a:prstGeom prst="rect">
            <a:avLst/>
          </a:prstGeom>
        </p:spPr>
      </p:pic>
      <p:sp>
        <p:nvSpPr>
          <p:cNvPr id="5" name="楕円 4"/>
          <p:cNvSpPr/>
          <p:nvPr/>
        </p:nvSpPr>
        <p:spPr bwMode="auto">
          <a:xfrm>
            <a:off x="-5519885" y="-3158954"/>
            <a:ext cx="22654747" cy="14148190"/>
          </a:xfrm>
          <a:prstGeom prst="ellipse">
            <a:avLst/>
          </a:prstGeom>
          <a:gradFill flip="none" rotWithShape="1">
            <a:gsLst>
              <a:gs pos="47000">
                <a:srgbClr val="7030A0">
                  <a:alpha val="75000"/>
                </a:srgbClr>
              </a:gs>
              <a:gs pos="15000">
                <a:srgbClr val="7030A0">
                  <a:alpha val="17000"/>
                </a:srgbClr>
              </a:gs>
              <a:gs pos="66000">
                <a:srgbClr val="7030A0">
                  <a:alpha val="28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noFill/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124743" tIns="64866" rIns="124743" bIns="64866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67344">
              <a:defRPr/>
            </a:pPr>
            <a:endParaRPr kumimoji="0" lang="ja-JP" altLang="en-US" sz="3326">
              <a:solidFill>
                <a:srgbClr val="FFFFFF"/>
              </a:solidFill>
              <a:latin typeface="Arial" charset="0"/>
              <a:ea typeface="HG丸ｺﾞｼｯｸM-PRO" pitchFamily="50" charset="-128"/>
              <a:cs typeface="Arial" charset="0"/>
            </a:endParaRPr>
          </a:p>
        </p:txBody>
      </p:sp>
      <p:sp useBgFill="1">
        <p:nvSpPr>
          <p:cNvPr id="6" name="タイトル 1"/>
          <p:cNvSpPr txBox="1">
            <a:spLocks/>
          </p:cNvSpPr>
          <p:nvPr/>
        </p:nvSpPr>
        <p:spPr bwMode="auto">
          <a:xfrm>
            <a:off x="8158483" y="310845"/>
            <a:ext cx="5287464" cy="822445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376" tIns="54187" rIns="108376" bIns="54187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5pPr>
            <a:lvl6pPr marL="504063" algn="l" rtl="0" fontAlgn="base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6pPr>
            <a:lvl7pPr marL="1008126" algn="l" rtl="0" fontAlgn="base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7pPr>
            <a:lvl8pPr marL="1512189" algn="l" rtl="0" fontAlgn="base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8pPr>
            <a:lvl9pPr marL="2016252" algn="l" rtl="0" fontAlgn="base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9pPr>
          </a:lstStyle>
          <a:p>
            <a:pPr algn="ctr" defTabSz="1083706"/>
            <a:r>
              <a:rPr lang="en-US" altLang="ja-JP" sz="4800" kern="0" dirty="0" smtClean="0">
                <a:solidFill>
                  <a:srgbClr val="FFFF66"/>
                </a:solidFill>
                <a:latin typeface="Arial"/>
                <a:ea typeface="HG丸ｺﾞｼｯｸM-PRO"/>
                <a:cs typeface="Arial"/>
              </a:rPr>
              <a:t>Direct</a:t>
            </a:r>
            <a:r>
              <a:rPr lang="ja-JP" altLang="en-US" sz="4800" kern="0" dirty="0" smtClean="0">
                <a:solidFill>
                  <a:srgbClr val="FFFF66"/>
                </a:solidFill>
                <a:latin typeface="Arial"/>
                <a:ea typeface="HG丸ｺﾞｼｯｸM-PRO"/>
                <a:cs typeface="Arial"/>
              </a:rPr>
              <a:t> </a:t>
            </a:r>
            <a:r>
              <a:rPr lang="en-US" altLang="ja-JP" sz="4800" kern="0" dirty="0" smtClean="0">
                <a:solidFill>
                  <a:srgbClr val="FFFF66"/>
                </a:solidFill>
                <a:latin typeface="Arial"/>
                <a:ea typeface="HG丸ｺﾞｼｯｸM-PRO"/>
                <a:cs typeface="Arial"/>
              </a:rPr>
              <a:t>Detection</a:t>
            </a:r>
            <a:endParaRPr lang="ja-JP" altLang="en-US" sz="4800" kern="0" dirty="0">
              <a:solidFill>
                <a:srgbClr val="FFFF66"/>
              </a:solidFill>
              <a:latin typeface="Arial"/>
              <a:ea typeface="HG丸ｺﾞｼｯｸM-PRO"/>
              <a:cs typeface="Arial"/>
            </a:endParaRPr>
          </a:p>
        </p:txBody>
      </p:sp>
      <p:cxnSp>
        <p:nvCxnSpPr>
          <p:cNvPr id="7" name="直線矢印コネクタ 6"/>
          <p:cNvCxnSpPr/>
          <p:nvPr/>
        </p:nvCxnSpPr>
        <p:spPr bwMode="auto">
          <a:xfrm flipH="1" flipV="1">
            <a:off x="6209362" y="4012854"/>
            <a:ext cx="952340" cy="213528"/>
          </a:xfrm>
          <a:prstGeom prst="straightConnector1">
            <a:avLst/>
          </a:prstGeom>
          <a:solidFill>
            <a:srgbClr val="000000"/>
          </a:solidFill>
          <a:ln w="28575" cap="flat" cmpd="sng" algn="ctr">
            <a:solidFill>
              <a:srgbClr val="FF12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角丸四角形 7"/>
          <p:cNvSpPr/>
          <p:nvPr/>
        </p:nvSpPr>
        <p:spPr bwMode="auto">
          <a:xfrm>
            <a:off x="3632527" y="3295578"/>
            <a:ext cx="1260000" cy="288000"/>
          </a:xfrm>
          <a:prstGeom prst="roundRect">
            <a:avLst/>
          </a:prstGeom>
          <a:solidFill>
            <a:srgbClr val="FFFFFF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229" tIns="51599" rIns="99229" bIns="51599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64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Arial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563797" y="3228705"/>
            <a:ext cx="1480634" cy="39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2048">
              <a:defRPr/>
            </a:pPr>
            <a:r>
              <a:rPr lang="en-US" altLang="ja-JP" sz="1985" b="1" dirty="0" smtClean="0">
                <a:solidFill>
                  <a:srgbClr val="000000"/>
                </a:solidFill>
                <a:cs typeface="Arial"/>
              </a:rPr>
              <a:t>CYGNUS</a:t>
            </a:r>
            <a:endParaRPr lang="ja-JP" altLang="en-US" sz="1985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0" name="楕円 9"/>
          <p:cNvSpPr/>
          <p:nvPr/>
        </p:nvSpPr>
        <p:spPr bwMode="auto">
          <a:xfrm rot="20253589">
            <a:off x="6861125" y="3220354"/>
            <a:ext cx="903827" cy="2241180"/>
          </a:xfrm>
          <a:prstGeom prst="ellipse">
            <a:avLst/>
          </a:prstGeom>
          <a:noFill/>
          <a:ln w="9525" cap="flat" cmpd="sng" algn="ctr">
            <a:solidFill>
              <a:srgbClr val="99FF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229" tIns="51599" rIns="99229" bIns="51599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64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Arial" charset="0"/>
            </a:endParaRPr>
          </a:p>
        </p:txBody>
      </p:sp>
      <p:sp>
        <p:nvSpPr>
          <p:cNvPr id="11" name="円/楕円 31"/>
          <p:cNvSpPr/>
          <p:nvPr/>
        </p:nvSpPr>
        <p:spPr bwMode="auto">
          <a:xfrm>
            <a:off x="6809308" y="4358342"/>
            <a:ext cx="216000" cy="216000"/>
          </a:xfrm>
          <a:prstGeom prst="ellipse">
            <a:avLst/>
          </a:prstGeom>
          <a:gradFill flip="none" rotWithShape="1">
            <a:gsLst>
              <a:gs pos="30000">
                <a:srgbClr val="CAE2FF"/>
              </a:gs>
              <a:gs pos="69000">
                <a:srgbClr val="CAE2FF">
                  <a:lumMod val="5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9229" tIns="51599" rIns="99229" bIns="51599">
            <a:spAutoFit/>
          </a:bodyPr>
          <a:lstStyle/>
          <a:p>
            <a:pPr marL="0" marR="0" lvl="0" indent="0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98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cs typeface="Arial"/>
            </a:endParaRPr>
          </a:p>
        </p:txBody>
      </p:sp>
      <p:cxnSp>
        <p:nvCxnSpPr>
          <p:cNvPr id="12" name="直線コネクタ 11"/>
          <p:cNvCxnSpPr>
            <a:stCxn id="10" idx="0"/>
            <a:endCxn id="10" idx="4"/>
          </p:cNvCxnSpPr>
          <p:nvPr/>
        </p:nvCxnSpPr>
        <p:spPr bwMode="auto">
          <a:xfrm>
            <a:off x="6965777" y="3451204"/>
            <a:ext cx="666721" cy="1614370"/>
          </a:xfrm>
          <a:prstGeom prst="line">
            <a:avLst/>
          </a:prstGeom>
          <a:solidFill>
            <a:srgbClr val="000000"/>
          </a:solidFill>
          <a:ln w="9525" cap="flat" cmpd="sng" algn="ctr">
            <a:solidFill>
              <a:srgbClr val="CCFF99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円/楕円 10"/>
          <p:cNvSpPr/>
          <p:nvPr/>
        </p:nvSpPr>
        <p:spPr bwMode="auto">
          <a:xfrm>
            <a:off x="7157976" y="4124944"/>
            <a:ext cx="216000" cy="216000"/>
          </a:xfrm>
          <a:prstGeom prst="ellipse">
            <a:avLst/>
          </a:prstGeom>
          <a:gradFill flip="none" rotWithShape="1">
            <a:gsLst>
              <a:gs pos="30000">
                <a:srgbClr val="E78A8A">
                  <a:lumMod val="60000"/>
                  <a:lumOff val="40000"/>
                </a:srgbClr>
              </a:gs>
              <a:gs pos="69000">
                <a:srgbClr val="FF0000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9229" tIns="51599" rIns="99229" bIns="51599">
            <a:spAutoFit/>
          </a:bodyPr>
          <a:lstStyle/>
          <a:p>
            <a:pPr marL="0" marR="0" lvl="0" indent="0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98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cs typeface="Arial"/>
            </a:endParaRPr>
          </a:p>
        </p:txBody>
      </p:sp>
      <p:cxnSp>
        <p:nvCxnSpPr>
          <p:cNvPr id="14" name="直線矢印コネクタ 13"/>
          <p:cNvCxnSpPr/>
          <p:nvPr/>
        </p:nvCxnSpPr>
        <p:spPr bwMode="auto">
          <a:xfrm flipH="1" flipV="1">
            <a:off x="6575122" y="4304083"/>
            <a:ext cx="155951" cy="381556"/>
          </a:xfrm>
          <a:prstGeom prst="straightConnector1">
            <a:avLst/>
          </a:prstGeom>
          <a:solidFill>
            <a:srgbClr val="000000"/>
          </a:solidFill>
          <a:ln w="28575" cap="flat" cmpd="sng" algn="ctr">
            <a:solidFill>
              <a:srgbClr val="CCFF99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直線矢印コネクタ 14"/>
          <p:cNvCxnSpPr/>
          <p:nvPr/>
        </p:nvCxnSpPr>
        <p:spPr bwMode="auto">
          <a:xfrm>
            <a:off x="7833984" y="3746332"/>
            <a:ext cx="155951" cy="381556"/>
          </a:xfrm>
          <a:prstGeom prst="straightConnector1">
            <a:avLst/>
          </a:prstGeom>
          <a:solidFill>
            <a:srgbClr val="000000"/>
          </a:solidFill>
          <a:ln w="28575" cap="flat" cmpd="sng" algn="ctr">
            <a:solidFill>
              <a:srgbClr val="CCFF99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角丸四角形 15"/>
          <p:cNvSpPr/>
          <p:nvPr/>
        </p:nvSpPr>
        <p:spPr bwMode="auto">
          <a:xfrm>
            <a:off x="6663075" y="1265681"/>
            <a:ext cx="1170909" cy="565769"/>
          </a:xfrm>
          <a:prstGeom prst="roundRect">
            <a:avLst/>
          </a:prstGeom>
          <a:solidFill>
            <a:srgbClr val="FFFFFF">
              <a:alpha val="7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229" tIns="51599" rIns="99229" bIns="51599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64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Arial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743622" y="1293702"/>
            <a:ext cx="1019588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2048">
              <a:defRPr/>
            </a:pP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G.</a:t>
            </a:r>
            <a:r>
              <a:rPr lang="ja-JP" altLang="en-US" sz="2646" b="1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C.</a:t>
            </a:r>
            <a:endParaRPr lang="ja-JP" altLang="en-US" sz="2646" b="1" dirty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4517370" y="3394833"/>
            <a:ext cx="897450" cy="1000631"/>
            <a:chOff x="2987824" y="1772816"/>
            <a:chExt cx="2505245" cy="2793279"/>
          </a:xfrm>
        </p:grpSpPr>
        <p:sp>
          <p:nvSpPr>
            <p:cNvPr id="19" name="楕円 18"/>
            <p:cNvSpPr/>
            <p:nvPr/>
          </p:nvSpPr>
          <p:spPr bwMode="auto">
            <a:xfrm>
              <a:off x="4067945" y="3185439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0" name="楕円 19"/>
            <p:cNvSpPr/>
            <p:nvPr/>
          </p:nvSpPr>
          <p:spPr bwMode="auto">
            <a:xfrm>
              <a:off x="2987824" y="4149079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1" name="楕円 20"/>
            <p:cNvSpPr/>
            <p:nvPr/>
          </p:nvSpPr>
          <p:spPr bwMode="auto">
            <a:xfrm>
              <a:off x="3563887" y="3768489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2" name="楕円 21"/>
            <p:cNvSpPr/>
            <p:nvPr/>
          </p:nvSpPr>
          <p:spPr bwMode="auto">
            <a:xfrm>
              <a:off x="5292080" y="4365106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3" name="楕円 22"/>
            <p:cNvSpPr/>
            <p:nvPr/>
          </p:nvSpPr>
          <p:spPr bwMode="auto">
            <a:xfrm>
              <a:off x="4788025" y="3912507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4" name="楕円 23"/>
            <p:cNvSpPr/>
            <p:nvPr/>
          </p:nvSpPr>
          <p:spPr bwMode="auto">
            <a:xfrm>
              <a:off x="4617555" y="3718594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5" name="楕円 24"/>
            <p:cNvSpPr/>
            <p:nvPr/>
          </p:nvSpPr>
          <p:spPr bwMode="auto">
            <a:xfrm>
              <a:off x="4711657" y="2643298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6" name="楕円 25"/>
            <p:cNvSpPr/>
            <p:nvPr/>
          </p:nvSpPr>
          <p:spPr bwMode="auto">
            <a:xfrm>
              <a:off x="4781975" y="2141444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7" name="楕円 26"/>
            <p:cNvSpPr/>
            <p:nvPr/>
          </p:nvSpPr>
          <p:spPr bwMode="auto">
            <a:xfrm>
              <a:off x="5004046" y="1772816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8" name="楕円 27"/>
            <p:cNvSpPr/>
            <p:nvPr/>
          </p:nvSpPr>
          <p:spPr bwMode="auto">
            <a:xfrm>
              <a:off x="4853985" y="1936686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cxnSp>
          <p:nvCxnSpPr>
            <p:cNvPr id="29" name="直線コネクタ 28"/>
            <p:cNvCxnSpPr>
              <a:endCxn id="19" idx="1"/>
            </p:cNvCxnSpPr>
            <p:nvPr/>
          </p:nvCxnSpPr>
          <p:spPr bwMode="auto">
            <a:xfrm>
              <a:off x="3734568" y="2734196"/>
              <a:ext cx="354467" cy="472335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" name="楕円 29"/>
            <p:cNvSpPr/>
            <p:nvPr/>
          </p:nvSpPr>
          <p:spPr bwMode="auto">
            <a:xfrm>
              <a:off x="3707904" y="2708918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cxnSp>
          <p:nvCxnSpPr>
            <p:cNvPr id="31" name="直線コネクタ 30"/>
            <p:cNvCxnSpPr>
              <a:stCxn id="21" idx="3"/>
              <a:endCxn id="20" idx="7"/>
            </p:cNvCxnSpPr>
            <p:nvPr/>
          </p:nvCxnSpPr>
          <p:spPr bwMode="auto">
            <a:xfrm flipH="1">
              <a:off x="3110749" y="3891414"/>
              <a:ext cx="474230" cy="278757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直線コネクタ 31"/>
            <p:cNvCxnSpPr>
              <a:stCxn id="19" idx="3"/>
            </p:cNvCxnSpPr>
            <p:nvPr/>
          </p:nvCxnSpPr>
          <p:spPr bwMode="auto">
            <a:xfrm flipH="1">
              <a:off x="3637978" y="3308365"/>
              <a:ext cx="451057" cy="530897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直線コネクタ 32"/>
            <p:cNvCxnSpPr>
              <a:stCxn id="25" idx="3"/>
            </p:cNvCxnSpPr>
            <p:nvPr/>
          </p:nvCxnSpPr>
          <p:spPr bwMode="auto">
            <a:xfrm flipH="1">
              <a:off x="4182638" y="2766223"/>
              <a:ext cx="550111" cy="459044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直線コネクタ 33"/>
            <p:cNvCxnSpPr>
              <a:stCxn id="24" idx="1"/>
            </p:cNvCxnSpPr>
            <p:nvPr/>
          </p:nvCxnSpPr>
          <p:spPr bwMode="auto">
            <a:xfrm flipH="1" flipV="1">
              <a:off x="4174937" y="3304424"/>
              <a:ext cx="463708" cy="435261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直線コネクタ 34"/>
            <p:cNvCxnSpPr>
              <a:stCxn id="23" idx="1"/>
            </p:cNvCxnSpPr>
            <p:nvPr/>
          </p:nvCxnSpPr>
          <p:spPr bwMode="auto">
            <a:xfrm flipH="1" flipV="1">
              <a:off x="4712415" y="3826140"/>
              <a:ext cx="96700" cy="107456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直線コネクタ 35"/>
            <p:cNvCxnSpPr>
              <a:stCxn id="22" idx="1"/>
            </p:cNvCxnSpPr>
            <p:nvPr/>
          </p:nvCxnSpPr>
          <p:spPr bwMode="auto">
            <a:xfrm flipH="1" flipV="1">
              <a:off x="4864815" y="3978540"/>
              <a:ext cx="448356" cy="407655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直線コネクタ 36"/>
            <p:cNvCxnSpPr>
              <a:stCxn id="26" idx="4"/>
            </p:cNvCxnSpPr>
            <p:nvPr/>
          </p:nvCxnSpPr>
          <p:spPr bwMode="auto">
            <a:xfrm flipH="1">
              <a:off x="4804044" y="2285460"/>
              <a:ext cx="49940" cy="384392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直線コネクタ 37"/>
            <p:cNvCxnSpPr>
              <a:stCxn id="28" idx="1"/>
            </p:cNvCxnSpPr>
            <p:nvPr/>
          </p:nvCxnSpPr>
          <p:spPr bwMode="auto">
            <a:xfrm>
              <a:off x="4875075" y="1957778"/>
              <a:ext cx="977" cy="202923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直線コネクタ 38"/>
            <p:cNvCxnSpPr>
              <a:stCxn id="27" idx="3"/>
            </p:cNvCxnSpPr>
            <p:nvPr/>
          </p:nvCxnSpPr>
          <p:spPr bwMode="auto">
            <a:xfrm flipH="1">
              <a:off x="4948060" y="1895741"/>
              <a:ext cx="77079" cy="54229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0" name="グループ化 39"/>
          <p:cNvGrpSpPr/>
          <p:nvPr/>
        </p:nvGrpSpPr>
        <p:grpSpPr>
          <a:xfrm>
            <a:off x="5976252" y="4485850"/>
            <a:ext cx="754821" cy="397801"/>
            <a:chOff x="5476425" y="3784349"/>
            <a:chExt cx="636824" cy="544395"/>
          </a:xfrm>
        </p:grpSpPr>
        <p:sp>
          <p:nvSpPr>
            <p:cNvPr id="41" name="角丸四角形 40"/>
            <p:cNvSpPr/>
            <p:nvPr/>
          </p:nvSpPr>
          <p:spPr bwMode="auto">
            <a:xfrm>
              <a:off x="5501779" y="3841184"/>
              <a:ext cx="611470" cy="466498"/>
            </a:xfrm>
            <a:prstGeom prst="roundRect">
              <a:avLst/>
            </a:prstGeom>
            <a:solidFill>
              <a:srgbClr val="FFFFFF">
                <a:alpha val="8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5476425" y="3784349"/>
              <a:ext cx="583942" cy="544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8620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985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</a:rPr>
                <a:t>Jun.</a:t>
              </a:r>
              <a:endParaRPr kumimoji="0" lang="ja-JP" altLang="en-US" sz="198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</p:grpSp>
      <p:grpSp>
        <p:nvGrpSpPr>
          <p:cNvPr id="43" name="グループ化 42"/>
          <p:cNvGrpSpPr/>
          <p:nvPr/>
        </p:nvGrpSpPr>
        <p:grpSpPr>
          <a:xfrm>
            <a:off x="7989938" y="3692220"/>
            <a:ext cx="778215" cy="417520"/>
            <a:chOff x="5629982" y="4018969"/>
            <a:chExt cx="784445" cy="344259"/>
          </a:xfrm>
        </p:grpSpPr>
        <p:sp>
          <p:nvSpPr>
            <p:cNvPr id="44" name="角丸四角形 43"/>
            <p:cNvSpPr/>
            <p:nvPr/>
          </p:nvSpPr>
          <p:spPr bwMode="auto">
            <a:xfrm>
              <a:off x="5663970" y="4050737"/>
              <a:ext cx="750457" cy="312491"/>
            </a:xfrm>
            <a:prstGeom prst="roundRect">
              <a:avLst/>
            </a:prstGeom>
            <a:solidFill>
              <a:srgbClr val="FFFFFF">
                <a:alpha val="8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5629982" y="4018969"/>
              <a:ext cx="784445" cy="328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8620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985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</a:rPr>
                <a:t>Dec.</a:t>
              </a:r>
              <a:endParaRPr kumimoji="0" lang="ja-JP" altLang="en-US" sz="198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</p:grpSp>
      <p:sp>
        <p:nvSpPr>
          <p:cNvPr id="46" name="円/楕円 33"/>
          <p:cNvSpPr/>
          <p:nvPr/>
        </p:nvSpPr>
        <p:spPr bwMode="auto">
          <a:xfrm>
            <a:off x="3095884" y="1724845"/>
            <a:ext cx="216000" cy="216000"/>
          </a:xfrm>
          <a:prstGeom prst="ellipse">
            <a:avLst/>
          </a:prstGeom>
          <a:gradFill flip="none" rotWithShape="1">
            <a:gsLst>
              <a:gs pos="30000">
                <a:srgbClr val="B381D9"/>
              </a:gs>
              <a:gs pos="69000">
                <a:srgbClr val="7030A0"/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9229" tIns="51599" rIns="99229" bIns="51599">
            <a:spAutoFit/>
          </a:bodyPr>
          <a:lstStyle/>
          <a:p>
            <a:pPr defTabSz="1008126">
              <a:defRPr/>
            </a:pPr>
            <a:endParaRPr lang="ja-JP" altLang="en-US" sz="1985">
              <a:solidFill>
                <a:srgbClr val="FFFFFF"/>
              </a:solidFill>
              <a:latin typeface="Verdana" pitchFamily="34" charset="0"/>
              <a:cs typeface="Arial"/>
            </a:endParaRPr>
          </a:p>
        </p:txBody>
      </p:sp>
      <p:cxnSp>
        <p:nvCxnSpPr>
          <p:cNvPr id="47" name="直線矢印コネクタ 46"/>
          <p:cNvCxnSpPr/>
          <p:nvPr/>
        </p:nvCxnSpPr>
        <p:spPr bwMode="auto">
          <a:xfrm>
            <a:off x="3214242" y="2115316"/>
            <a:ext cx="0" cy="696916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" name="直線矢印コネクタ 47"/>
          <p:cNvCxnSpPr/>
          <p:nvPr/>
        </p:nvCxnSpPr>
        <p:spPr bwMode="auto">
          <a:xfrm flipV="1">
            <a:off x="3213434" y="755802"/>
            <a:ext cx="0" cy="824969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9" name="直線矢印コネクタ 48"/>
          <p:cNvCxnSpPr/>
          <p:nvPr/>
        </p:nvCxnSpPr>
        <p:spPr bwMode="auto">
          <a:xfrm>
            <a:off x="3492845" y="1836262"/>
            <a:ext cx="833058" cy="0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0" name="直線矢印コネクタ 49"/>
          <p:cNvCxnSpPr/>
          <p:nvPr/>
        </p:nvCxnSpPr>
        <p:spPr bwMode="auto">
          <a:xfrm flipH="1">
            <a:off x="1905002" y="1855149"/>
            <a:ext cx="1032098" cy="0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1" name="直線矢印コネクタ 50"/>
          <p:cNvCxnSpPr/>
          <p:nvPr/>
        </p:nvCxnSpPr>
        <p:spPr bwMode="auto">
          <a:xfrm flipH="1">
            <a:off x="2461319" y="2081401"/>
            <a:ext cx="493799" cy="493797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直線矢印コネクタ 51"/>
          <p:cNvCxnSpPr/>
          <p:nvPr/>
        </p:nvCxnSpPr>
        <p:spPr bwMode="auto">
          <a:xfrm flipH="1" flipV="1">
            <a:off x="2405656" y="1048287"/>
            <a:ext cx="584394" cy="584395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3" name="直線矢印コネクタ 52"/>
          <p:cNvCxnSpPr/>
          <p:nvPr/>
        </p:nvCxnSpPr>
        <p:spPr bwMode="auto">
          <a:xfrm flipV="1">
            <a:off x="3489770" y="1224951"/>
            <a:ext cx="368465" cy="368467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4" name="直線矢印コネクタ 53"/>
          <p:cNvCxnSpPr/>
          <p:nvPr/>
        </p:nvCxnSpPr>
        <p:spPr bwMode="auto">
          <a:xfrm>
            <a:off x="3499705" y="2030724"/>
            <a:ext cx="569901" cy="569901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55" name="グループ化 54"/>
          <p:cNvGrpSpPr/>
          <p:nvPr/>
        </p:nvGrpSpPr>
        <p:grpSpPr>
          <a:xfrm>
            <a:off x="1492015" y="531570"/>
            <a:ext cx="1641181" cy="360000"/>
            <a:chOff x="3331523" y="3890436"/>
            <a:chExt cx="1791768" cy="506764"/>
          </a:xfrm>
        </p:grpSpPr>
        <p:sp>
          <p:nvSpPr>
            <p:cNvPr id="56" name="角丸四角形 55"/>
            <p:cNvSpPr/>
            <p:nvPr/>
          </p:nvSpPr>
          <p:spPr bwMode="auto">
            <a:xfrm>
              <a:off x="3331523" y="3930701"/>
              <a:ext cx="1635286" cy="466499"/>
            </a:xfrm>
            <a:prstGeom prst="roundRect">
              <a:avLst/>
            </a:prstGeom>
            <a:solidFill>
              <a:srgbClr val="FFFFFF">
                <a:alpha val="8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3331523" y="3890436"/>
              <a:ext cx="1791768" cy="328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8620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98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v</a:t>
              </a:r>
              <a:r>
                <a:rPr kumimoji="0" lang="en-US" altLang="ja-JP" sz="1985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0</a:t>
              </a:r>
              <a:r>
                <a:rPr kumimoji="0" lang="en-US" altLang="ja-JP" sz="198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=220km/s</a:t>
              </a:r>
              <a:endParaRPr kumimoji="0" lang="ja-JP" altLang="en-US" sz="198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grpSp>
        <p:nvGrpSpPr>
          <p:cNvPr id="58" name="グループ化 57"/>
          <p:cNvGrpSpPr/>
          <p:nvPr/>
        </p:nvGrpSpPr>
        <p:grpSpPr>
          <a:xfrm>
            <a:off x="5520109" y="3453526"/>
            <a:ext cx="1719006" cy="397801"/>
            <a:chOff x="5286296" y="4076197"/>
            <a:chExt cx="1876735" cy="328003"/>
          </a:xfrm>
        </p:grpSpPr>
        <p:sp>
          <p:nvSpPr>
            <p:cNvPr id="59" name="角丸四角形 58"/>
            <p:cNvSpPr/>
            <p:nvPr/>
          </p:nvSpPr>
          <p:spPr bwMode="auto">
            <a:xfrm>
              <a:off x="5367002" y="4088989"/>
              <a:ext cx="1679007" cy="313351"/>
            </a:xfrm>
            <a:prstGeom prst="roundRect">
              <a:avLst/>
            </a:prstGeom>
            <a:solidFill>
              <a:srgbClr val="FFFFFF">
                <a:alpha val="8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5286296" y="4076197"/>
              <a:ext cx="1876735" cy="328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8620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98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v</a:t>
              </a:r>
              <a:r>
                <a:rPr kumimoji="0" lang="ja-JP" altLang="en-US" sz="1985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☉</a:t>
              </a:r>
              <a:r>
                <a:rPr kumimoji="0" lang="en-US" altLang="ja-JP" sz="198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=230km/s</a:t>
              </a:r>
              <a:endParaRPr kumimoji="0" lang="ja-JP" altLang="en-US" sz="198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sp>
        <p:nvSpPr>
          <p:cNvPr id="61" name="角丸四角形 60"/>
          <p:cNvSpPr/>
          <p:nvPr/>
        </p:nvSpPr>
        <p:spPr bwMode="auto">
          <a:xfrm>
            <a:off x="7213578" y="2975035"/>
            <a:ext cx="2417716" cy="461464"/>
          </a:xfrm>
          <a:prstGeom prst="roundRect">
            <a:avLst/>
          </a:prstGeom>
          <a:solidFill>
            <a:srgbClr val="FFFFFF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229" tIns="51599" rIns="99229" bIns="51599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64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Arial" charset="0"/>
            </a:endParaRPr>
          </a:p>
        </p:txBody>
      </p:sp>
      <p:sp>
        <p:nvSpPr>
          <p:cNvPr id="62" name="角丸四角形 61"/>
          <p:cNvSpPr/>
          <p:nvPr/>
        </p:nvSpPr>
        <p:spPr bwMode="auto">
          <a:xfrm>
            <a:off x="3509124" y="310454"/>
            <a:ext cx="1710458" cy="506609"/>
          </a:xfrm>
          <a:prstGeom prst="roundRect">
            <a:avLst/>
          </a:prstGeom>
          <a:solidFill>
            <a:srgbClr val="FFFFFF">
              <a:alpha val="9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229" tIns="51599" rIns="99229" bIns="51599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008126">
              <a:defRPr/>
            </a:pPr>
            <a:endParaRPr kumimoji="0" lang="ja-JP" altLang="en-US" sz="2646">
              <a:solidFill>
                <a:srgbClr val="FFFFFF"/>
              </a:solidFill>
              <a:latin typeface="Arial" charset="0"/>
              <a:ea typeface="HG丸ｺﾞｼｯｸM-PRO" pitchFamily="50" charset="-128"/>
              <a:cs typeface="Arial" charset="0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3460389" y="317567"/>
            <a:ext cx="1954431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2048">
              <a:defRPr/>
            </a:pP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DM</a:t>
            </a:r>
            <a:r>
              <a:rPr lang="ja-JP" altLang="en-US" sz="2646" b="1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HALO</a:t>
            </a:r>
            <a:endParaRPr lang="ja-JP" altLang="en-US" sz="2646" b="1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64" name="図 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769" y="4784127"/>
            <a:ext cx="3234540" cy="3035007"/>
          </a:xfrm>
          <a:prstGeom prst="rect">
            <a:avLst/>
          </a:prstGeom>
          <a:gradFill flip="none" rotWithShape="1">
            <a:gsLst>
              <a:gs pos="31000">
                <a:srgbClr val="FFFFFF"/>
              </a:gs>
              <a:gs pos="100000">
                <a:srgbClr val="CAE2FF">
                  <a:lumMod val="9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5400"/>
          </a:effectLst>
        </p:spPr>
      </p:pic>
      <p:sp>
        <p:nvSpPr>
          <p:cNvPr id="65" name="テキスト ボックス 64"/>
          <p:cNvSpPr txBox="1"/>
          <p:nvPr/>
        </p:nvSpPr>
        <p:spPr>
          <a:xfrm>
            <a:off x="11037001" y="4799362"/>
            <a:ext cx="1504848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20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@</a:t>
            </a:r>
            <a:r>
              <a:rPr lang="ja-JP" altLang="en-US" sz="2646" b="1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LAB</a:t>
            </a:r>
            <a:endParaRPr lang="en-US" altLang="ja-JP" sz="2646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10726808" y="6083870"/>
            <a:ext cx="1610938" cy="39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20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985" b="1" dirty="0">
                <a:solidFill>
                  <a:srgbClr val="000000"/>
                </a:solidFill>
                <a:cs typeface="Arial"/>
              </a:rPr>
              <a:t>nucleus</a:t>
            </a:r>
            <a:endParaRPr lang="ja-JP" altLang="en-US" sz="1985" b="1" dirty="0">
              <a:solidFill>
                <a:srgbClr val="000000"/>
              </a:solidFill>
              <a:cs typeface="Arial"/>
            </a:endParaRPr>
          </a:p>
        </p:txBody>
      </p:sp>
      <p:cxnSp>
        <p:nvCxnSpPr>
          <p:cNvPr id="67" name="直線コネクタ 66"/>
          <p:cNvCxnSpPr>
            <a:stCxn id="69" idx="1"/>
          </p:cNvCxnSpPr>
          <p:nvPr/>
        </p:nvCxnSpPr>
        <p:spPr>
          <a:xfrm>
            <a:off x="7578841" y="3990048"/>
            <a:ext cx="1760928" cy="809314"/>
          </a:xfrm>
          <a:prstGeom prst="line">
            <a:avLst/>
          </a:prstGeom>
          <a:ln w="28575">
            <a:solidFill>
              <a:srgbClr val="A3C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>
            <a:stCxn id="69" idx="4"/>
          </p:cNvCxnSpPr>
          <p:nvPr/>
        </p:nvCxnSpPr>
        <p:spPr>
          <a:xfrm>
            <a:off x="7655209" y="4174416"/>
            <a:ext cx="1684560" cy="3644718"/>
          </a:xfrm>
          <a:prstGeom prst="line">
            <a:avLst/>
          </a:prstGeom>
          <a:ln w="28575">
            <a:solidFill>
              <a:srgbClr val="A3C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円/楕円 31"/>
          <p:cNvSpPr/>
          <p:nvPr/>
        </p:nvSpPr>
        <p:spPr bwMode="auto">
          <a:xfrm>
            <a:off x="7547209" y="3958416"/>
            <a:ext cx="216000" cy="216000"/>
          </a:xfrm>
          <a:prstGeom prst="ellipse">
            <a:avLst/>
          </a:prstGeom>
          <a:gradFill flip="none" rotWithShape="1">
            <a:gsLst>
              <a:gs pos="30000">
                <a:srgbClr val="CAE2FF"/>
              </a:gs>
              <a:gs pos="69000">
                <a:srgbClr val="CAE2FF">
                  <a:lumMod val="5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9229" tIns="51599" rIns="99229" bIns="51599">
            <a:spAutoFit/>
          </a:bodyPr>
          <a:lstStyle/>
          <a:p>
            <a:pPr marL="0" marR="0" lvl="0" indent="0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98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cs typeface="Arial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7277063" y="2931766"/>
            <a:ext cx="2367716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2048">
              <a:defRPr/>
            </a:pP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Solar</a:t>
            </a:r>
            <a:r>
              <a:rPr lang="ja-JP" altLang="en-US" sz="2646" b="1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System</a:t>
            </a:r>
            <a:endParaRPr lang="ja-JP" altLang="en-US" sz="2646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73" name="日付プレースホルダー 7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74" name="スライド番号プレースホルダー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4042075" y="6807078"/>
            <a:ext cx="312906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985" b="1" dirty="0">
                <a:solidFill>
                  <a:prstClr val="black"/>
                </a:solidFill>
                <a:latin typeface="Calibri"/>
              </a:rPr>
              <a:t>1</a:t>
            </a:r>
            <a:endParaRPr lang="ja-JP" altLang="en-US" sz="1985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コンテンツ プレースホルダー 2"/>
          <p:cNvSpPr txBox="1">
            <a:spLocks/>
          </p:cNvSpPr>
          <p:nvPr/>
        </p:nvSpPr>
        <p:spPr>
          <a:xfrm>
            <a:off x="210877" y="4819429"/>
            <a:ext cx="6194037" cy="284062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87373" indent="-287373" algn="l" defTabSz="1149492" rtl="0" eaLnBrk="1" latinLnBrk="0" hangingPunct="1">
              <a:lnSpc>
                <a:spcPct val="90000"/>
              </a:lnSpc>
              <a:spcBef>
                <a:spcPts val="1257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rgbClr val="00F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62119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436865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011611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86358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161104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850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596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342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ja-JP" dirty="0" smtClean="0"/>
              <a:t>WIMP</a:t>
            </a:r>
            <a:r>
              <a:rPr lang="ja-JP" altLang="en-US" dirty="0" smtClean="0"/>
              <a:t> </a:t>
            </a:r>
            <a:r>
              <a:rPr lang="en-US" altLang="ja-JP" dirty="0" smtClean="0"/>
              <a:t>signal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 smtClean="0"/>
              <a:t>nuclear</a:t>
            </a:r>
            <a:r>
              <a:rPr lang="ja-JP" altLang="en-US" dirty="0" smtClean="0"/>
              <a:t> </a:t>
            </a:r>
            <a:r>
              <a:rPr lang="en-US" altLang="ja-JP" dirty="0" smtClean="0"/>
              <a:t>recoil:</a:t>
            </a:r>
            <a:r>
              <a:rPr lang="ja-JP" altLang="en-US" dirty="0" smtClean="0"/>
              <a:t> </a:t>
            </a:r>
            <a:r>
              <a:rPr lang="en-US" altLang="ja-JP" dirty="0" smtClean="0"/>
              <a:t>elastic</a:t>
            </a:r>
            <a:r>
              <a:rPr lang="ja-JP" altLang="en-US" dirty="0" smtClean="0"/>
              <a:t> </a:t>
            </a:r>
            <a:r>
              <a:rPr lang="en-US" altLang="ja-JP" dirty="0" smtClean="0"/>
              <a:t>scattering</a:t>
            </a:r>
            <a:r>
              <a:rPr lang="ja-JP" altLang="en-US" dirty="0" smtClean="0"/>
              <a:t> 　</a:t>
            </a: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r>
              <a:rPr lang="en-US" altLang="ja-JP" dirty="0" smtClean="0"/>
              <a:t>energy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 smtClean="0"/>
              <a:t>nucleus</a:t>
            </a:r>
            <a:r>
              <a:rPr lang="ja-JP" altLang="en-US" dirty="0" smtClean="0"/>
              <a:t> </a:t>
            </a:r>
            <a:r>
              <a:rPr lang="en-US" altLang="ja-JP" dirty="0" smtClean="0"/>
              <a:t>dependence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 smtClean="0"/>
              <a:t>seasonal</a:t>
            </a:r>
            <a:r>
              <a:rPr lang="ja-JP" altLang="en-US" dirty="0" smtClean="0"/>
              <a:t> </a:t>
            </a:r>
            <a:r>
              <a:rPr lang="en-US" altLang="ja-JP" dirty="0" smtClean="0"/>
              <a:t>modulation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/>
              <a:t>direction</a:t>
            </a: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/>
          </a:p>
        </p:txBody>
      </p:sp>
      <p:sp>
        <p:nvSpPr>
          <p:cNvPr id="71" name="角丸四角形 70"/>
          <p:cNvSpPr/>
          <p:nvPr/>
        </p:nvSpPr>
        <p:spPr>
          <a:xfrm>
            <a:off x="672803" y="5220791"/>
            <a:ext cx="5536559" cy="9361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正方形/長方形 78"/>
          <p:cNvSpPr/>
          <p:nvPr/>
        </p:nvSpPr>
        <p:spPr>
          <a:xfrm>
            <a:off x="10812689" y="4566987"/>
            <a:ext cx="1813787" cy="2697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nuclear</a:t>
            </a:r>
            <a:r>
              <a:rPr lang="ja-JP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recoil</a:t>
            </a:r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72" name="フッター プレースホルダー 7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1029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8"/>
            <a:ext cx="13442949" cy="8964209"/>
          </a:xfrm>
          <a:prstGeom prst="rect">
            <a:avLst/>
          </a:prstGeom>
        </p:spPr>
      </p:pic>
      <p:sp>
        <p:nvSpPr>
          <p:cNvPr id="5" name="楕円 4"/>
          <p:cNvSpPr/>
          <p:nvPr/>
        </p:nvSpPr>
        <p:spPr bwMode="auto">
          <a:xfrm>
            <a:off x="-5519885" y="-3158954"/>
            <a:ext cx="22654747" cy="14148190"/>
          </a:xfrm>
          <a:prstGeom prst="ellipse">
            <a:avLst/>
          </a:prstGeom>
          <a:gradFill flip="none" rotWithShape="1">
            <a:gsLst>
              <a:gs pos="47000">
                <a:srgbClr val="7030A0">
                  <a:alpha val="75000"/>
                </a:srgbClr>
              </a:gs>
              <a:gs pos="15000">
                <a:srgbClr val="7030A0">
                  <a:alpha val="17000"/>
                </a:srgbClr>
              </a:gs>
              <a:gs pos="66000">
                <a:srgbClr val="7030A0">
                  <a:alpha val="28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noFill/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124743" tIns="64866" rIns="124743" bIns="64866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67344">
              <a:defRPr/>
            </a:pPr>
            <a:endParaRPr kumimoji="0" lang="ja-JP" altLang="en-US" sz="3326">
              <a:solidFill>
                <a:srgbClr val="FFFFFF"/>
              </a:solidFill>
              <a:latin typeface="Arial" charset="0"/>
              <a:ea typeface="HG丸ｺﾞｼｯｸM-PRO" pitchFamily="50" charset="-128"/>
              <a:cs typeface="Arial" charset="0"/>
            </a:endParaRPr>
          </a:p>
        </p:txBody>
      </p:sp>
      <p:sp useBgFill="1">
        <p:nvSpPr>
          <p:cNvPr id="6" name="タイトル 1"/>
          <p:cNvSpPr txBox="1">
            <a:spLocks/>
          </p:cNvSpPr>
          <p:nvPr/>
        </p:nvSpPr>
        <p:spPr bwMode="auto">
          <a:xfrm>
            <a:off x="8158483" y="310845"/>
            <a:ext cx="5287464" cy="822445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376" tIns="54187" rIns="108376" bIns="54187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5pPr>
            <a:lvl6pPr marL="504063" algn="l" rtl="0" fontAlgn="base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6pPr>
            <a:lvl7pPr marL="1008126" algn="l" rtl="0" fontAlgn="base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7pPr>
            <a:lvl8pPr marL="1512189" algn="l" rtl="0" fontAlgn="base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8pPr>
            <a:lvl9pPr marL="2016252" algn="l" rtl="0" fontAlgn="base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9pPr>
          </a:lstStyle>
          <a:p>
            <a:pPr algn="ctr" defTabSz="1083706"/>
            <a:r>
              <a:rPr lang="en-US" altLang="ja-JP" sz="4800" kern="0" dirty="0" smtClean="0">
                <a:solidFill>
                  <a:srgbClr val="FFFF66"/>
                </a:solidFill>
                <a:latin typeface="Arial"/>
                <a:ea typeface="HG丸ｺﾞｼｯｸM-PRO"/>
                <a:cs typeface="Arial"/>
              </a:rPr>
              <a:t>Direct</a:t>
            </a:r>
            <a:r>
              <a:rPr lang="ja-JP" altLang="en-US" sz="4800" kern="0" dirty="0" smtClean="0">
                <a:solidFill>
                  <a:srgbClr val="FFFF66"/>
                </a:solidFill>
                <a:latin typeface="Arial"/>
                <a:ea typeface="HG丸ｺﾞｼｯｸM-PRO"/>
                <a:cs typeface="Arial"/>
              </a:rPr>
              <a:t> </a:t>
            </a:r>
            <a:r>
              <a:rPr lang="en-US" altLang="ja-JP" sz="4800" kern="0" dirty="0" smtClean="0">
                <a:solidFill>
                  <a:srgbClr val="FFFF66"/>
                </a:solidFill>
                <a:latin typeface="Arial"/>
                <a:ea typeface="HG丸ｺﾞｼｯｸM-PRO"/>
                <a:cs typeface="Arial"/>
              </a:rPr>
              <a:t>Detection</a:t>
            </a:r>
            <a:endParaRPr lang="ja-JP" altLang="en-US" sz="4800" kern="0" dirty="0">
              <a:solidFill>
                <a:srgbClr val="FFFF66"/>
              </a:solidFill>
              <a:latin typeface="Arial"/>
              <a:ea typeface="HG丸ｺﾞｼｯｸM-PRO"/>
              <a:cs typeface="Arial"/>
            </a:endParaRPr>
          </a:p>
        </p:txBody>
      </p:sp>
      <p:cxnSp>
        <p:nvCxnSpPr>
          <p:cNvPr id="7" name="直線矢印コネクタ 6"/>
          <p:cNvCxnSpPr/>
          <p:nvPr/>
        </p:nvCxnSpPr>
        <p:spPr bwMode="auto">
          <a:xfrm flipH="1" flipV="1">
            <a:off x="6209362" y="4012854"/>
            <a:ext cx="952340" cy="213528"/>
          </a:xfrm>
          <a:prstGeom prst="straightConnector1">
            <a:avLst/>
          </a:prstGeom>
          <a:solidFill>
            <a:srgbClr val="000000"/>
          </a:solidFill>
          <a:ln w="28575" cap="flat" cmpd="sng" algn="ctr">
            <a:solidFill>
              <a:srgbClr val="FF12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角丸四角形 7"/>
          <p:cNvSpPr/>
          <p:nvPr/>
        </p:nvSpPr>
        <p:spPr bwMode="auto">
          <a:xfrm>
            <a:off x="3632527" y="3295578"/>
            <a:ext cx="1260000" cy="288000"/>
          </a:xfrm>
          <a:prstGeom prst="roundRect">
            <a:avLst/>
          </a:prstGeom>
          <a:solidFill>
            <a:srgbClr val="FFFFFF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229" tIns="51599" rIns="99229" bIns="51599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64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Arial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563797" y="3228705"/>
            <a:ext cx="1480634" cy="39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2048">
              <a:defRPr/>
            </a:pPr>
            <a:r>
              <a:rPr lang="en-US" altLang="ja-JP" sz="1985" b="1" dirty="0" smtClean="0">
                <a:solidFill>
                  <a:srgbClr val="000000"/>
                </a:solidFill>
                <a:cs typeface="Arial"/>
              </a:rPr>
              <a:t>CYGNUS</a:t>
            </a:r>
            <a:endParaRPr lang="ja-JP" altLang="en-US" sz="1985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0" name="楕円 9"/>
          <p:cNvSpPr/>
          <p:nvPr/>
        </p:nvSpPr>
        <p:spPr bwMode="auto">
          <a:xfrm rot="20253589">
            <a:off x="6861125" y="3220354"/>
            <a:ext cx="903827" cy="2241180"/>
          </a:xfrm>
          <a:prstGeom prst="ellipse">
            <a:avLst/>
          </a:prstGeom>
          <a:noFill/>
          <a:ln w="9525" cap="flat" cmpd="sng" algn="ctr">
            <a:solidFill>
              <a:srgbClr val="99FF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229" tIns="51599" rIns="99229" bIns="51599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64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Arial" charset="0"/>
            </a:endParaRPr>
          </a:p>
        </p:txBody>
      </p:sp>
      <p:sp>
        <p:nvSpPr>
          <p:cNvPr id="11" name="円/楕円 31"/>
          <p:cNvSpPr/>
          <p:nvPr/>
        </p:nvSpPr>
        <p:spPr bwMode="auto">
          <a:xfrm>
            <a:off x="6809308" y="4358342"/>
            <a:ext cx="216000" cy="216000"/>
          </a:xfrm>
          <a:prstGeom prst="ellipse">
            <a:avLst/>
          </a:prstGeom>
          <a:gradFill flip="none" rotWithShape="1">
            <a:gsLst>
              <a:gs pos="30000">
                <a:srgbClr val="CAE2FF"/>
              </a:gs>
              <a:gs pos="69000">
                <a:srgbClr val="CAE2FF">
                  <a:lumMod val="5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9229" tIns="51599" rIns="99229" bIns="51599">
            <a:spAutoFit/>
          </a:bodyPr>
          <a:lstStyle/>
          <a:p>
            <a:pPr marL="0" marR="0" lvl="0" indent="0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98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cs typeface="Arial"/>
            </a:endParaRPr>
          </a:p>
        </p:txBody>
      </p:sp>
      <p:cxnSp>
        <p:nvCxnSpPr>
          <p:cNvPr id="12" name="直線コネクタ 11"/>
          <p:cNvCxnSpPr>
            <a:stCxn id="10" idx="0"/>
            <a:endCxn id="10" idx="4"/>
          </p:cNvCxnSpPr>
          <p:nvPr/>
        </p:nvCxnSpPr>
        <p:spPr bwMode="auto">
          <a:xfrm>
            <a:off x="6965777" y="3451204"/>
            <a:ext cx="666721" cy="1614370"/>
          </a:xfrm>
          <a:prstGeom prst="line">
            <a:avLst/>
          </a:prstGeom>
          <a:solidFill>
            <a:srgbClr val="000000"/>
          </a:solidFill>
          <a:ln w="9525" cap="flat" cmpd="sng" algn="ctr">
            <a:solidFill>
              <a:srgbClr val="CCFF99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円/楕円 10"/>
          <p:cNvSpPr/>
          <p:nvPr/>
        </p:nvSpPr>
        <p:spPr bwMode="auto">
          <a:xfrm>
            <a:off x="7157976" y="4124944"/>
            <a:ext cx="216000" cy="216000"/>
          </a:xfrm>
          <a:prstGeom prst="ellipse">
            <a:avLst/>
          </a:prstGeom>
          <a:gradFill flip="none" rotWithShape="1">
            <a:gsLst>
              <a:gs pos="30000">
                <a:srgbClr val="E78A8A">
                  <a:lumMod val="60000"/>
                  <a:lumOff val="40000"/>
                </a:srgbClr>
              </a:gs>
              <a:gs pos="69000">
                <a:srgbClr val="FF0000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9229" tIns="51599" rIns="99229" bIns="51599">
            <a:spAutoFit/>
          </a:bodyPr>
          <a:lstStyle/>
          <a:p>
            <a:pPr marL="0" marR="0" lvl="0" indent="0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98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cs typeface="Arial"/>
            </a:endParaRPr>
          </a:p>
        </p:txBody>
      </p:sp>
      <p:cxnSp>
        <p:nvCxnSpPr>
          <p:cNvPr id="14" name="直線矢印コネクタ 13"/>
          <p:cNvCxnSpPr/>
          <p:nvPr/>
        </p:nvCxnSpPr>
        <p:spPr bwMode="auto">
          <a:xfrm flipH="1" flipV="1">
            <a:off x="6575122" y="4304083"/>
            <a:ext cx="155951" cy="381556"/>
          </a:xfrm>
          <a:prstGeom prst="straightConnector1">
            <a:avLst/>
          </a:prstGeom>
          <a:solidFill>
            <a:srgbClr val="000000"/>
          </a:solidFill>
          <a:ln w="28575" cap="flat" cmpd="sng" algn="ctr">
            <a:solidFill>
              <a:srgbClr val="CCFF99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直線矢印コネクタ 14"/>
          <p:cNvCxnSpPr/>
          <p:nvPr/>
        </p:nvCxnSpPr>
        <p:spPr bwMode="auto">
          <a:xfrm>
            <a:off x="7833984" y="3746332"/>
            <a:ext cx="155951" cy="381556"/>
          </a:xfrm>
          <a:prstGeom prst="straightConnector1">
            <a:avLst/>
          </a:prstGeom>
          <a:solidFill>
            <a:srgbClr val="000000"/>
          </a:solidFill>
          <a:ln w="28575" cap="flat" cmpd="sng" algn="ctr">
            <a:solidFill>
              <a:srgbClr val="CCFF99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角丸四角形 15"/>
          <p:cNvSpPr/>
          <p:nvPr/>
        </p:nvSpPr>
        <p:spPr bwMode="auto">
          <a:xfrm>
            <a:off x="6663075" y="1265681"/>
            <a:ext cx="1170909" cy="565769"/>
          </a:xfrm>
          <a:prstGeom prst="roundRect">
            <a:avLst/>
          </a:prstGeom>
          <a:solidFill>
            <a:srgbClr val="FFFFFF">
              <a:alpha val="7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229" tIns="51599" rIns="99229" bIns="51599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64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Arial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743622" y="1293702"/>
            <a:ext cx="1019588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2048">
              <a:defRPr/>
            </a:pP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G.</a:t>
            </a:r>
            <a:r>
              <a:rPr lang="ja-JP" altLang="en-US" sz="2646" b="1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C.</a:t>
            </a:r>
            <a:endParaRPr lang="ja-JP" altLang="en-US" sz="2646" b="1" dirty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4517370" y="3394833"/>
            <a:ext cx="897450" cy="1000631"/>
            <a:chOff x="2987824" y="1772816"/>
            <a:chExt cx="2505245" cy="2793279"/>
          </a:xfrm>
        </p:grpSpPr>
        <p:sp>
          <p:nvSpPr>
            <p:cNvPr id="19" name="楕円 18"/>
            <p:cNvSpPr/>
            <p:nvPr/>
          </p:nvSpPr>
          <p:spPr bwMode="auto">
            <a:xfrm>
              <a:off x="4067945" y="3185439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0" name="楕円 19"/>
            <p:cNvSpPr/>
            <p:nvPr/>
          </p:nvSpPr>
          <p:spPr bwMode="auto">
            <a:xfrm>
              <a:off x="2987824" y="4149079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1" name="楕円 20"/>
            <p:cNvSpPr/>
            <p:nvPr/>
          </p:nvSpPr>
          <p:spPr bwMode="auto">
            <a:xfrm>
              <a:off x="3563887" y="3768489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2" name="楕円 21"/>
            <p:cNvSpPr/>
            <p:nvPr/>
          </p:nvSpPr>
          <p:spPr bwMode="auto">
            <a:xfrm>
              <a:off x="5292080" y="4365106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3" name="楕円 22"/>
            <p:cNvSpPr/>
            <p:nvPr/>
          </p:nvSpPr>
          <p:spPr bwMode="auto">
            <a:xfrm>
              <a:off x="4788025" y="3912507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4" name="楕円 23"/>
            <p:cNvSpPr/>
            <p:nvPr/>
          </p:nvSpPr>
          <p:spPr bwMode="auto">
            <a:xfrm>
              <a:off x="4617555" y="3718594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5" name="楕円 24"/>
            <p:cNvSpPr/>
            <p:nvPr/>
          </p:nvSpPr>
          <p:spPr bwMode="auto">
            <a:xfrm>
              <a:off x="4711657" y="2643298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6" name="楕円 25"/>
            <p:cNvSpPr/>
            <p:nvPr/>
          </p:nvSpPr>
          <p:spPr bwMode="auto">
            <a:xfrm>
              <a:off x="4781975" y="2141444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7" name="楕円 26"/>
            <p:cNvSpPr/>
            <p:nvPr/>
          </p:nvSpPr>
          <p:spPr bwMode="auto">
            <a:xfrm>
              <a:off x="5004046" y="1772816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8" name="楕円 27"/>
            <p:cNvSpPr/>
            <p:nvPr/>
          </p:nvSpPr>
          <p:spPr bwMode="auto">
            <a:xfrm>
              <a:off x="4853985" y="1936686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cxnSp>
          <p:nvCxnSpPr>
            <p:cNvPr id="29" name="直線コネクタ 28"/>
            <p:cNvCxnSpPr>
              <a:endCxn id="19" idx="1"/>
            </p:cNvCxnSpPr>
            <p:nvPr/>
          </p:nvCxnSpPr>
          <p:spPr bwMode="auto">
            <a:xfrm>
              <a:off x="3734568" y="2734196"/>
              <a:ext cx="354467" cy="472335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" name="楕円 29"/>
            <p:cNvSpPr/>
            <p:nvPr/>
          </p:nvSpPr>
          <p:spPr bwMode="auto">
            <a:xfrm>
              <a:off x="3707904" y="2708918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cxnSp>
          <p:nvCxnSpPr>
            <p:cNvPr id="31" name="直線コネクタ 30"/>
            <p:cNvCxnSpPr>
              <a:stCxn id="21" idx="3"/>
              <a:endCxn id="20" idx="7"/>
            </p:cNvCxnSpPr>
            <p:nvPr/>
          </p:nvCxnSpPr>
          <p:spPr bwMode="auto">
            <a:xfrm flipH="1">
              <a:off x="3110749" y="3891414"/>
              <a:ext cx="474230" cy="278757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直線コネクタ 31"/>
            <p:cNvCxnSpPr>
              <a:stCxn id="19" idx="3"/>
            </p:cNvCxnSpPr>
            <p:nvPr/>
          </p:nvCxnSpPr>
          <p:spPr bwMode="auto">
            <a:xfrm flipH="1">
              <a:off x="3637978" y="3308365"/>
              <a:ext cx="451057" cy="530897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直線コネクタ 32"/>
            <p:cNvCxnSpPr>
              <a:stCxn id="25" idx="3"/>
            </p:cNvCxnSpPr>
            <p:nvPr/>
          </p:nvCxnSpPr>
          <p:spPr bwMode="auto">
            <a:xfrm flipH="1">
              <a:off x="4182638" y="2766223"/>
              <a:ext cx="550111" cy="459044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直線コネクタ 33"/>
            <p:cNvCxnSpPr>
              <a:stCxn id="24" idx="1"/>
            </p:cNvCxnSpPr>
            <p:nvPr/>
          </p:nvCxnSpPr>
          <p:spPr bwMode="auto">
            <a:xfrm flipH="1" flipV="1">
              <a:off x="4174937" y="3304424"/>
              <a:ext cx="463708" cy="435261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直線コネクタ 34"/>
            <p:cNvCxnSpPr>
              <a:stCxn id="23" idx="1"/>
            </p:cNvCxnSpPr>
            <p:nvPr/>
          </p:nvCxnSpPr>
          <p:spPr bwMode="auto">
            <a:xfrm flipH="1" flipV="1">
              <a:off x="4712415" y="3826140"/>
              <a:ext cx="96700" cy="107456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直線コネクタ 35"/>
            <p:cNvCxnSpPr>
              <a:stCxn id="22" idx="1"/>
            </p:cNvCxnSpPr>
            <p:nvPr/>
          </p:nvCxnSpPr>
          <p:spPr bwMode="auto">
            <a:xfrm flipH="1" flipV="1">
              <a:off x="4864815" y="3978540"/>
              <a:ext cx="448356" cy="407655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直線コネクタ 36"/>
            <p:cNvCxnSpPr>
              <a:stCxn id="26" idx="4"/>
            </p:cNvCxnSpPr>
            <p:nvPr/>
          </p:nvCxnSpPr>
          <p:spPr bwMode="auto">
            <a:xfrm flipH="1">
              <a:off x="4804044" y="2285460"/>
              <a:ext cx="49940" cy="384392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直線コネクタ 37"/>
            <p:cNvCxnSpPr>
              <a:stCxn id="28" idx="1"/>
            </p:cNvCxnSpPr>
            <p:nvPr/>
          </p:nvCxnSpPr>
          <p:spPr bwMode="auto">
            <a:xfrm>
              <a:off x="4875075" y="1957778"/>
              <a:ext cx="977" cy="202923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直線コネクタ 38"/>
            <p:cNvCxnSpPr>
              <a:stCxn id="27" idx="3"/>
            </p:cNvCxnSpPr>
            <p:nvPr/>
          </p:nvCxnSpPr>
          <p:spPr bwMode="auto">
            <a:xfrm flipH="1">
              <a:off x="4948060" y="1895741"/>
              <a:ext cx="77079" cy="54229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0" name="グループ化 39"/>
          <p:cNvGrpSpPr/>
          <p:nvPr/>
        </p:nvGrpSpPr>
        <p:grpSpPr>
          <a:xfrm>
            <a:off x="5976252" y="4485850"/>
            <a:ext cx="754821" cy="397801"/>
            <a:chOff x="5476425" y="3784349"/>
            <a:chExt cx="636824" cy="544395"/>
          </a:xfrm>
        </p:grpSpPr>
        <p:sp>
          <p:nvSpPr>
            <p:cNvPr id="41" name="角丸四角形 40"/>
            <p:cNvSpPr/>
            <p:nvPr/>
          </p:nvSpPr>
          <p:spPr bwMode="auto">
            <a:xfrm>
              <a:off x="5501779" y="3841184"/>
              <a:ext cx="611470" cy="466498"/>
            </a:xfrm>
            <a:prstGeom prst="roundRect">
              <a:avLst/>
            </a:prstGeom>
            <a:solidFill>
              <a:srgbClr val="FFFFFF">
                <a:alpha val="8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5476425" y="3784349"/>
              <a:ext cx="583942" cy="544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8620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985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</a:rPr>
                <a:t>Jun.</a:t>
              </a:r>
              <a:endParaRPr kumimoji="0" lang="ja-JP" altLang="en-US" sz="198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</p:grpSp>
      <p:grpSp>
        <p:nvGrpSpPr>
          <p:cNvPr id="43" name="グループ化 42"/>
          <p:cNvGrpSpPr/>
          <p:nvPr/>
        </p:nvGrpSpPr>
        <p:grpSpPr>
          <a:xfrm>
            <a:off x="7989938" y="3692220"/>
            <a:ext cx="778215" cy="417520"/>
            <a:chOff x="5629982" y="4018969"/>
            <a:chExt cx="784445" cy="344259"/>
          </a:xfrm>
        </p:grpSpPr>
        <p:sp>
          <p:nvSpPr>
            <p:cNvPr id="44" name="角丸四角形 43"/>
            <p:cNvSpPr/>
            <p:nvPr/>
          </p:nvSpPr>
          <p:spPr bwMode="auto">
            <a:xfrm>
              <a:off x="5663970" y="4050737"/>
              <a:ext cx="750457" cy="312491"/>
            </a:xfrm>
            <a:prstGeom prst="roundRect">
              <a:avLst/>
            </a:prstGeom>
            <a:solidFill>
              <a:srgbClr val="FFFFFF">
                <a:alpha val="8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5629982" y="4018969"/>
              <a:ext cx="784445" cy="328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8620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985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</a:rPr>
                <a:t>Dec.</a:t>
              </a:r>
              <a:endParaRPr kumimoji="0" lang="ja-JP" altLang="en-US" sz="198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</p:grpSp>
      <p:sp>
        <p:nvSpPr>
          <p:cNvPr id="46" name="円/楕円 33"/>
          <p:cNvSpPr/>
          <p:nvPr/>
        </p:nvSpPr>
        <p:spPr bwMode="auto">
          <a:xfrm>
            <a:off x="3095884" y="1724845"/>
            <a:ext cx="216000" cy="216000"/>
          </a:xfrm>
          <a:prstGeom prst="ellipse">
            <a:avLst/>
          </a:prstGeom>
          <a:gradFill flip="none" rotWithShape="1">
            <a:gsLst>
              <a:gs pos="30000">
                <a:srgbClr val="B381D9"/>
              </a:gs>
              <a:gs pos="69000">
                <a:srgbClr val="7030A0"/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9229" tIns="51599" rIns="99229" bIns="51599">
            <a:spAutoFit/>
          </a:bodyPr>
          <a:lstStyle/>
          <a:p>
            <a:pPr defTabSz="1008126">
              <a:defRPr/>
            </a:pPr>
            <a:endParaRPr lang="ja-JP" altLang="en-US" sz="1985">
              <a:solidFill>
                <a:srgbClr val="FFFFFF"/>
              </a:solidFill>
              <a:latin typeface="Verdana" pitchFamily="34" charset="0"/>
              <a:cs typeface="Arial"/>
            </a:endParaRPr>
          </a:p>
        </p:txBody>
      </p:sp>
      <p:cxnSp>
        <p:nvCxnSpPr>
          <p:cNvPr id="47" name="直線矢印コネクタ 46"/>
          <p:cNvCxnSpPr/>
          <p:nvPr/>
        </p:nvCxnSpPr>
        <p:spPr bwMode="auto">
          <a:xfrm>
            <a:off x="3214242" y="2115316"/>
            <a:ext cx="0" cy="696916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" name="直線矢印コネクタ 47"/>
          <p:cNvCxnSpPr/>
          <p:nvPr/>
        </p:nvCxnSpPr>
        <p:spPr bwMode="auto">
          <a:xfrm flipV="1">
            <a:off x="3213434" y="755802"/>
            <a:ext cx="0" cy="824969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9" name="直線矢印コネクタ 48"/>
          <p:cNvCxnSpPr/>
          <p:nvPr/>
        </p:nvCxnSpPr>
        <p:spPr bwMode="auto">
          <a:xfrm>
            <a:off x="3492845" y="1836262"/>
            <a:ext cx="833058" cy="0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0" name="直線矢印コネクタ 49"/>
          <p:cNvCxnSpPr/>
          <p:nvPr/>
        </p:nvCxnSpPr>
        <p:spPr bwMode="auto">
          <a:xfrm flipH="1">
            <a:off x="1905002" y="1855149"/>
            <a:ext cx="1032098" cy="0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1" name="直線矢印コネクタ 50"/>
          <p:cNvCxnSpPr/>
          <p:nvPr/>
        </p:nvCxnSpPr>
        <p:spPr bwMode="auto">
          <a:xfrm flipH="1">
            <a:off x="2461319" y="2081401"/>
            <a:ext cx="493799" cy="493797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直線矢印コネクタ 51"/>
          <p:cNvCxnSpPr/>
          <p:nvPr/>
        </p:nvCxnSpPr>
        <p:spPr bwMode="auto">
          <a:xfrm flipH="1" flipV="1">
            <a:off x="2405656" y="1048287"/>
            <a:ext cx="584394" cy="584395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3" name="直線矢印コネクタ 52"/>
          <p:cNvCxnSpPr/>
          <p:nvPr/>
        </p:nvCxnSpPr>
        <p:spPr bwMode="auto">
          <a:xfrm flipV="1">
            <a:off x="3489770" y="1224951"/>
            <a:ext cx="368465" cy="368467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4" name="直線矢印コネクタ 53"/>
          <p:cNvCxnSpPr/>
          <p:nvPr/>
        </p:nvCxnSpPr>
        <p:spPr bwMode="auto">
          <a:xfrm>
            <a:off x="3499705" y="2030724"/>
            <a:ext cx="569901" cy="569901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55" name="グループ化 54"/>
          <p:cNvGrpSpPr/>
          <p:nvPr/>
        </p:nvGrpSpPr>
        <p:grpSpPr>
          <a:xfrm>
            <a:off x="1492015" y="531570"/>
            <a:ext cx="1641181" cy="360000"/>
            <a:chOff x="3331523" y="3890436"/>
            <a:chExt cx="1791768" cy="506764"/>
          </a:xfrm>
        </p:grpSpPr>
        <p:sp>
          <p:nvSpPr>
            <p:cNvPr id="56" name="角丸四角形 55"/>
            <p:cNvSpPr/>
            <p:nvPr/>
          </p:nvSpPr>
          <p:spPr bwMode="auto">
            <a:xfrm>
              <a:off x="3331523" y="3930701"/>
              <a:ext cx="1635286" cy="466499"/>
            </a:xfrm>
            <a:prstGeom prst="roundRect">
              <a:avLst/>
            </a:prstGeom>
            <a:solidFill>
              <a:srgbClr val="FFFFFF">
                <a:alpha val="8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3331523" y="3890436"/>
              <a:ext cx="1791768" cy="328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8620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98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v</a:t>
              </a:r>
              <a:r>
                <a:rPr kumimoji="0" lang="en-US" altLang="ja-JP" sz="1985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0</a:t>
              </a:r>
              <a:r>
                <a:rPr kumimoji="0" lang="en-US" altLang="ja-JP" sz="198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=220km/s</a:t>
              </a:r>
              <a:endParaRPr kumimoji="0" lang="ja-JP" altLang="en-US" sz="198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grpSp>
        <p:nvGrpSpPr>
          <p:cNvPr id="58" name="グループ化 57"/>
          <p:cNvGrpSpPr/>
          <p:nvPr/>
        </p:nvGrpSpPr>
        <p:grpSpPr>
          <a:xfrm>
            <a:off x="5520109" y="3453526"/>
            <a:ext cx="1719006" cy="397801"/>
            <a:chOff x="5286296" y="4076197"/>
            <a:chExt cx="1876735" cy="328003"/>
          </a:xfrm>
        </p:grpSpPr>
        <p:sp>
          <p:nvSpPr>
            <p:cNvPr id="59" name="角丸四角形 58"/>
            <p:cNvSpPr/>
            <p:nvPr/>
          </p:nvSpPr>
          <p:spPr bwMode="auto">
            <a:xfrm>
              <a:off x="5367002" y="4088989"/>
              <a:ext cx="1679007" cy="313351"/>
            </a:xfrm>
            <a:prstGeom prst="roundRect">
              <a:avLst/>
            </a:prstGeom>
            <a:solidFill>
              <a:srgbClr val="FFFFFF">
                <a:alpha val="8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5286296" y="4076197"/>
              <a:ext cx="1876735" cy="328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8620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98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v</a:t>
              </a:r>
              <a:r>
                <a:rPr kumimoji="0" lang="ja-JP" altLang="en-US" sz="1985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☉</a:t>
              </a:r>
              <a:r>
                <a:rPr kumimoji="0" lang="en-US" altLang="ja-JP" sz="198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=230km/s</a:t>
              </a:r>
              <a:endParaRPr kumimoji="0" lang="ja-JP" altLang="en-US" sz="198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sp>
        <p:nvSpPr>
          <p:cNvPr id="61" name="角丸四角形 60"/>
          <p:cNvSpPr/>
          <p:nvPr/>
        </p:nvSpPr>
        <p:spPr bwMode="auto">
          <a:xfrm>
            <a:off x="7213578" y="2975035"/>
            <a:ext cx="2417716" cy="461464"/>
          </a:xfrm>
          <a:prstGeom prst="roundRect">
            <a:avLst/>
          </a:prstGeom>
          <a:solidFill>
            <a:srgbClr val="FFFFFF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229" tIns="51599" rIns="99229" bIns="51599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64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Arial" charset="0"/>
            </a:endParaRPr>
          </a:p>
        </p:txBody>
      </p:sp>
      <p:sp>
        <p:nvSpPr>
          <p:cNvPr id="62" name="角丸四角形 61"/>
          <p:cNvSpPr/>
          <p:nvPr/>
        </p:nvSpPr>
        <p:spPr bwMode="auto">
          <a:xfrm>
            <a:off x="3509124" y="310454"/>
            <a:ext cx="1710458" cy="506609"/>
          </a:xfrm>
          <a:prstGeom prst="roundRect">
            <a:avLst/>
          </a:prstGeom>
          <a:solidFill>
            <a:srgbClr val="FFFFFF">
              <a:alpha val="9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229" tIns="51599" rIns="99229" bIns="51599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008126">
              <a:defRPr/>
            </a:pPr>
            <a:endParaRPr kumimoji="0" lang="ja-JP" altLang="en-US" sz="2646">
              <a:solidFill>
                <a:srgbClr val="FFFFFF"/>
              </a:solidFill>
              <a:latin typeface="Arial" charset="0"/>
              <a:ea typeface="HG丸ｺﾞｼｯｸM-PRO" pitchFamily="50" charset="-128"/>
              <a:cs typeface="Arial" charset="0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3460389" y="317567"/>
            <a:ext cx="1954431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2048">
              <a:defRPr/>
            </a:pP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DM</a:t>
            </a:r>
            <a:r>
              <a:rPr lang="ja-JP" altLang="en-US" sz="2646" b="1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HALO</a:t>
            </a:r>
            <a:endParaRPr lang="ja-JP" altLang="en-US" sz="2646" b="1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64" name="図 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769" y="4784127"/>
            <a:ext cx="3234540" cy="3035007"/>
          </a:xfrm>
          <a:prstGeom prst="rect">
            <a:avLst/>
          </a:prstGeom>
          <a:gradFill flip="none" rotWithShape="1">
            <a:gsLst>
              <a:gs pos="31000">
                <a:srgbClr val="FFFFFF"/>
              </a:gs>
              <a:gs pos="100000">
                <a:srgbClr val="CAE2FF">
                  <a:lumMod val="9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5400"/>
          </a:effectLst>
        </p:spPr>
      </p:pic>
      <p:sp>
        <p:nvSpPr>
          <p:cNvPr id="65" name="テキスト ボックス 64"/>
          <p:cNvSpPr txBox="1"/>
          <p:nvPr/>
        </p:nvSpPr>
        <p:spPr>
          <a:xfrm>
            <a:off x="11037001" y="4799362"/>
            <a:ext cx="1504848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20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@</a:t>
            </a:r>
            <a:r>
              <a:rPr lang="ja-JP" altLang="en-US" sz="2646" b="1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LAB</a:t>
            </a:r>
            <a:endParaRPr lang="en-US" altLang="ja-JP" sz="2646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10726808" y="6083870"/>
            <a:ext cx="1610938" cy="39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20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985" b="1" dirty="0">
                <a:solidFill>
                  <a:srgbClr val="000000"/>
                </a:solidFill>
                <a:cs typeface="Arial"/>
              </a:rPr>
              <a:t>nucleus</a:t>
            </a:r>
            <a:endParaRPr lang="ja-JP" altLang="en-US" sz="1985" b="1" dirty="0">
              <a:solidFill>
                <a:srgbClr val="000000"/>
              </a:solidFill>
              <a:cs typeface="Arial"/>
            </a:endParaRPr>
          </a:p>
        </p:txBody>
      </p:sp>
      <p:cxnSp>
        <p:nvCxnSpPr>
          <p:cNvPr id="67" name="直線コネクタ 66"/>
          <p:cNvCxnSpPr>
            <a:stCxn id="69" idx="1"/>
          </p:cNvCxnSpPr>
          <p:nvPr/>
        </p:nvCxnSpPr>
        <p:spPr>
          <a:xfrm>
            <a:off x="7578841" y="3990048"/>
            <a:ext cx="1760928" cy="809314"/>
          </a:xfrm>
          <a:prstGeom prst="line">
            <a:avLst/>
          </a:prstGeom>
          <a:ln w="28575">
            <a:solidFill>
              <a:srgbClr val="A3C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>
            <a:stCxn id="69" idx="4"/>
          </p:cNvCxnSpPr>
          <p:nvPr/>
        </p:nvCxnSpPr>
        <p:spPr>
          <a:xfrm>
            <a:off x="7655209" y="4174416"/>
            <a:ext cx="1684560" cy="3644718"/>
          </a:xfrm>
          <a:prstGeom prst="line">
            <a:avLst/>
          </a:prstGeom>
          <a:ln w="28575">
            <a:solidFill>
              <a:srgbClr val="A3C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円/楕円 31"/>
          <p:cNvSpPr/>
          <p:nvPr/>
        </p:nvSpPr>
        <p:spPr bwMode="auto">
          <a:xfrm>
            <a:off x="7547209" y="3958416"/>
            <a:ext cx="216000" cy="216000"/>
          </a:xfrm>
          <a:prstGeom prst="ellipse">
            <a:avLst/>
          </a:prstGeom>
          <a:gradFill flip="none" rotWithShape="1">
            <a:gsLst>
              <a:gs pos="30000">
                <a:srgbClr val="CAE2FF"/>
              </a:gs>
              <a:gs pos="69000">
                <a:srgbClr val="CAE2FF">
                  <a:lumMod val="5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9229" tIns="51599" rIns="99229" bIns="51599">
            <a:spAutoFit/>
          </a:bodyPr>
          <a:lstStyle/>
          <a:p>
            <a:pPr marL="0" marR="0" lvl="0" indent="0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98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cs typeface="Arial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7277063" y="2931766"/>
            <a:ext cx="2367716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2048">
              <a:defRPr/>
            </a:pP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Solar</a:t>
            </a:r>
            <a:r>
              <a:rPr lang="ja-JP" altLang="en-US" sz="2646" b="1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System</a:t>
            </a:r>
            <a:endParaRPr lang="ja-JP" altLang="en-US" sz="2646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73" name="日付プレースホルダー 7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74" name="スライド番号プレースホルダー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4042075" y="6807078"/>
            <a:ext cx="312906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985" b="1" dirty="0">
                <a:solidFill>
                  <a:prstClr val="black"/>
                </a:solidFill>
                <a:latin typeface="Calibri"/>
              </a:rPr>
              <a:t>1</a:t>
            </a:r>
            <a:endParaRPr lang="ja-JP" altLang="en-US" sz="1985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6" name="図 75"/>
          <p:cNvPicPr>
            <a:picLocks noChangeAspect="1"/>
          </p:cNvPicPr>
          <p:nvPr/>
        </p:nvPicPr>
        <p:blipFill rotWithShape="1">
          <a:blip r:embed="rId4"/>
          <a:srcRect l="24494" t="35932" r="47705" b="31591"/>
          <a:stretch/>
        </p:blipFill>
        <p:spPr>
          <a:xfrm>
            <a:off x="8089926" y="4764933"/>
            <a:ext cx="4797569" cy="3187442"/>
          </a:xfrm>
          <a:prstGeom prst="rect">
            <a:avLst/>
          </a:prstGeom>
        </p:spPr>
      </p:pic>
      <p:sp>
        <p:nvSpPr>
          <p:cNvPr id="72" name="テキスト ボックス 71"/>
          <p:cNvSpPr txBox="1"/>
          <p:nvPr/>
        </p:nvSpPr>
        <p:spPr>
          <a:xfrm>
            <a:off x="10439655" y="5487135"/>
            <a:ext cx="13392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target</a:t>
            </a:r>
            <a:endParaRPr kumimoji="1" lang="ja-JP" altLang="en-US" dirty="0"/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12126400" y="6339742"/>
            <a:ext cx="8125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target</a:t>
            </a:r>
            <a:endParaRPr kumimoji="1" lang="ja-JP" altLang="en-US" dirty="0"/>
          </a:p>
        </p:txBody>
      </p:sp>
      <p:sp>
        <p:nvSpPr>
          <p:cNvPr id="80" name="正方形/長方形 79"/>
          <p:cNvSpPr/>
          <p:nvPr/>
        </p:nvSpPr>
        <p:spPr>
          <a:xfrm>
            <a:off x="10086919" y="4589873"/>
            <a:ext cx="2851990" cy="2697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nucleus</a:t>
            </a:r>
            <a:r>
              <a:rPr lang="ja-JP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dependence</a:t>
            </a:r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81" name="コンテンツ プレースホルダー 2"/>
          <p:cNvSpPr txBox="1">
            <a:spLocks/>
          </p:cNvSpPr>
          <p:nvPr/>
        </p:nvSpPr>
        <p:spPr>
          <a:xfrm>
            <a:off x="116415" y="5005353"/>
            <a:ext cx="6194037" cy="284062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87373" indent="-287373" algn="l" defTabSz="1149492" rtl="0" eaLnBrk="1" latinLnBrk="0" hangingPunct="1">
              <a:lnSpc>
                <a:spcPct val="90000"/>
              </a:lnSpc>
              <a:spcBef>
                <a:spcPts val="1257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rgbClr val="00F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62119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436865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011611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86358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161104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850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596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342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ja-JP" dirty="0" smtClean="0"/>
              <a:t>WIMP</a:t>
            </a:r>
            <a:r>
              <a:rPr lang="ja-JP" altLang="en-US" dirty="0" smtClean="0"/>
              <a:t> </a:t>
            </a:r>
            <a:r>
              <a:rPr lang="en-US" altLang="ja-JP" dirty="0" smtClean="0"/>
              <a:t>signal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 smtClean="0"/>
              <a:t>nuclear</a:t>
            </a:r>
            <a:r>
              <a:rPr lang="ja-JP" altLang="en-US" dirty="0" smtClean="0"/>
              <a:t> </a:t>
            </a:r>
            <a:r>
              <a:rPr lang="en-US" altLang="ja-JP" dirty="0" smtClean="0"/>
              <a:t>recoil:</a:t>
            </a:r>
            <a:r>
              <a:rPr lang="ja-JP" altLang="en-US" dirty="0" smtClean="0"/>
              <a:t> </a:t>
            </a:r>
            <a:r>
              <a:rPr lang="en-US" altLang="ja-JP" dirty="0" smtClean="0"/>
              <a:t>elastic</a:t>
            </a:r>
            <a:r>
              <a:rPr lang="ja-JP" altLang="en-US" dirty="0" smtClean="0"/>
              <a:t> </a:t>
            </a:r>
            <a:r>
              <a:rPr lang="en-US" altLang="ja-JP" dirty="0" smtClean="0"/>
              <a:t>scattering</a:t>
            </a:r>
            <a:r>
              <a:rPr lang="ja-JP" altLang="en-US" dirty="0" smtClean="0"/>
              <a:t> 　</a:t>
            </a: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r>
              <a:rPr lang="en-US" altLang="ja-JP" dirty="0" smtClean="0"/>
              <a:t>energy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 smtClean="0"/>
              <a:t>nucleus</a:t>
            </a:r>
            <a:r>
              <a:rPr lang="ja-JP" altLang="en-US" dirty="0" smtClean="0"/>
              <a:t> </a:t>
            </a:r>
            <a:r>
              <a:rPr lang="en-US" altLang="ja-JP" dirty="0" smtClean="0"/>
              <a:t>dependence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 smtClean="0"/>
              <a:t>seasonal</a:t>
            </a:r>
            <a:r>
              <a:rPr lang="ja-JP" altLang="en-US" dirty="0" smtClean="0"/>
              <a:t> </a:t>
            </a:r>
            <a:r>
              <a:rPr lang="en-US" altLang="ja-JP" dirty="0" smtClean="0"/>
              <a:t>modulation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/>
              <a:t>direction</a:t>
            </a: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/>
          </a:p>
        </p:txBody>
      </p:sp>
      <p:sp>
        <p:nvSpPr>
          <p:cNvPr id="71" name="角丸四角形 70"/>
          <p:cNvSpPr/>
          <p:nvPr/>
        </p:nvSpPr>
        <p:spPr>
          <a:xfrm flipV="1">
            <a:off x="672803" y="6372918"/>
            <a:ext cx="4050929" cy="37061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フッター プレースホルダー 7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1236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8"/>
            <a:ext cx="13442949" cy="8964209"/>
          </a:xfrm>
          <a:prstGeom prst="rect">
            <a:avLst/>
          </a:prstGeom>
        </p:spPr>
      </p:pic>
      <p:sp>
        <p:nvSpPr>
          <p:cNvPr id="5" name="楕円 4"/>
          <p:cNvSpPr/>
          <p:nvPr/>
        </p:nvSpPr>
        <p:spPr bwMode="auto">
          <a:xfrm>
            <a:off x="-5519885" y="-3158954"/>
            <a:ext cx="22654747" cy="14148190"/>
          </a:xfrm>
          <a:prstGeom prst="ellipse">
            <a:avLst/>
          </a:prstGeom>
          <a:gradFill flip="none" rotWithShape="1">
            <a:gsLst>
              <a:gs pos="47000">
                <a:srgbClr val="7030A0">
                  <a:alpha val="75000"/>
                </a:srgbClr>
              </a:gs>
              <a:gs pos="15000">
                <a:srgbClr val="7030A0">
                  <a:alpha val="17000"/>
                </a:srgbClr>
              </a:gs>
              <a:gs pos="66000">
                <a:srgbClr val="7030A0">
                  <a:alpha val="28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noFill/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124743" tIns="64866" rIns="124743" bIns="64866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67344">
              <a:defRPr/>
            </a:pPr>
            <a:endParaRPr kumimoji="0" lang="ja-JP" altLang="en-US" sz="3326">
              <a:solidFill>
                <a:srgbClr val="FFFFFF"/>
              </a:solidFill>
              <a:latin typeface="Arial" charset="0"/>
              <a:ea typeface="HG丸ｺﾞｼｯｸM-PRO" pitchFamily="50" charset="-128"/>
              <a:cs typeface="Arial" charset="0"/>
            </a:endParaRPr>
          </a:p>
        </p:txBody>
      </p:sp>
      <p:sp useBgFill="1">
        <p:nvSpPr>
          <p:cNvPr id="6" name="タイトル 1"/>
          <p:cNvSpPr txBox="1">
            <a:spLocks/>
          </p:cNvSpPr>
          <p:nvPr/>
        </p:nvSpPr>
        <p:spPr bwMode="auto">
          <a:xfrm>
            <a:off x="8158483" y="310845"/>
            <a:ext cx="5287464" cy="822445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376" tIns="54187" rIns="108376" bIns="54187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5pPr>
            <a:lvl6pPr marL="504063" algn="l" rtl="0" fontAlgn="base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6pPr>
            <a:lvl7pPr marL="1008126" algn="l" rtl="0" fontAlgn="base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7pPr>
            <a:lvl8pPr marL="1512189" algn="l" rtl="0" fontAlgn="base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8pPr>
            <a:lvl9pPr marL="2016252" algn="l" rtl="0" fontAlgn="base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9pPr>
          </a:lstStyle>
          <a:p>
            <a:pPr algn="ctr" defTabSz="1083706"/>
            <a:r>
              <a:rPr lang="en-US" altLang="ja-JP" sz="4800" kern="0" dirty="0" smtClean="0">
                <a:solidFill>
                  <a:srgbClr val="FFFF66"/>
                </a:solidFill>
                <a:latin typeface="Arial"/>
                <a:ea typeface="HG丸ｺﾞｼｯｸM-PRO"/>
                <a:cs typeface="Arial"/>
              </a:rPr>
              <a:t>Direct</a:t>
            </a:r>
            <a:r>
              <a:rPr lang="ja-JP" altLang="en-US" sz="4800" kern="0" dirty="0" smtClean="0">
                <a:solidFill>
                  <a:srgbClr val="FFFF66"/>
                </a:solidFill>
                <a:latin typeface="Arial"/>
                <a:ea typeface="HG丸ｺﾞｼｯｸM-PRO"/>
                <a:cs typeface="Arial"/>
              </a:rPr>
              <a:t> </a:t>
            </a:r>
            <a:r>
              <a:rPr lang="en-US" altLang="ja-JP" sz="4800" kern="0" dirty="0" smtClean="0">
                <a:solidFill>
                  <a:srgbClr val="FFFF66"/>
                </a:solidFill>
                <a:latin typeface="Arial"/>
                <a:ea typeface="HG丸ｺﾞｼｯｸM-PRO"/>
                <a:cs typeface="Arial"/>
              </a:rPr>
              <a:t>Detection</a:t>
            </a:r>
            <a:endParaRPr lang="ja-JP" altLang="en-US" sz="4800" kern="0" dirty="0">
              <a:solidFill>
                <a:srgbClr val="FFFF66"/>
              </a:solidFill>
              <a:latin typeface="Arial"/>
              <a:ea typeface="HG丸ｺﾞｼｯｸM-PRO"/>
              <a:cs typeface="Arial"/>
            </a:endParaRPr>
          </a:p>
        </p:txBody>
      </p:sp>
      <p:cxnSp>
        <p:nvCxnSpPr>
          <p:cNvPr id="7" name="直線矢印コネクタ 6"/>
          <p:cNvCxnSpPr/>
          <p:nvPr/>
        </p:nvCxnSpPr>
        <p:spPr bwMode="auto">
          <a:xfrm flipH="1" flipV="1">
            <a:off x="6209362" y="4012854"/>
            <a:ext cx="952340" cy="213528"/>
          </a:xfrm>
          <a:prstGeom prst="straightConnector1">
            <a:avLst/>
          </a:prstGeom>
          <a:solidFill>
            <a:srgbClr val="000000"/>
          </a:solidFill>
          <a:ln w="28575" cap="flat" cmpd="sng" algn="ctr">
            <a:solidFill>
              <a:srgbClr val="FF12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角丸四角形 7"/>
          <p:cNvSpPr/>
          <p:nvPr/>
        </p:nvSpPr>
        <p:spPr bwMode="auto">
          <a:xfrm>
            <a:off x="3632527" y="3295578"/>
            <a:ext cx="1260000" cy="288000"/>
          </a:xfrm>
          <a:prstGeom prst="roundRect">
            <a:avLst/>
          </a:prstGeom>
          <a:solidFill>
            <a:srgbClr val="FFFFFF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229" tIns="51599" rIns="99229" bIns="51599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64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Arial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563797" y="3228705"/>
            <a:ext cx="1480634" cy="39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2048">
              <a:defRPr/>
            </a:pPr>
            <a:r>
              <a:rPr lang="en-US" altLang="ja-JP" sz="1985" b="1" dirty="0" smtClean="0">
                <a:solidFill>
                  <a:srgbClr val="000000"/>
                </a:solidFill>
                <a:cs typeface="Arial"/>
              </a:rPr>
              <a:t>CYGNUS</a:t>
            </a:r>
            <a:endParaRPr lang="ja-JP" altLang="en-US" sz="1985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0" name="楕円 9"/>
          <p:cNvSpPr/>
          <p:nvPr/>
        </p:nvSpPr>
        <p:spPr bwMode="auto">
          <a:xfrm rot="20253589">
            <a:off x="6861125" y="3220354"/>
            <a:ext cx="903827" cy="2241180"/>
          </a:xfrm>
          <a:prstGeom prst="ellipse">
            <a:avLst/>
          </a:prstGeom>
          <a:noFill/>
          <a:ln w="9525" cap="flat" cmpd="sng" algn="ctr">
            <a:solidFill>
              <a:srgbClr val="99FF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229" tIns="51599" rIns="99229" bIns="51599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64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Arial" charset="0"/>
            </a:endParaRPr>
          </a:p>
        </p:txBody>
      </p:sp>
      <p:sp>
        <p:nvSpPr>
          <p:cNvPr id="11" name="円/楕円 31"/>
          <p:cNvSpPr/>
          <p:nvPr/>
        </p:nvSpPr>
        <p:spPr bwMode="auto">
          <a:xfrm>
            <a:off x="6809308" y="4358342"/>
            <a:ext cx="216000" cy="216000"/>
          </a:xfrm>
          <a:prstGeom prst="ellipse">
            <a:avLst/>
          </a:prstGeom>
          <a:gradFill flip="none" rotWithShape="1">
            <a:gsLst>
              <a:gs pos="30000">
                <a:srgbClr val="CAE2FF"/>
              </a:gs>
              <a:gs pos="69000">
                <a:srgbClr val="CAE2FF">
                  <a:lumMod val="5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9229" tIns="51599" rIns="99229" bIns="51599">
            <a:spAutoFit/>
          </a:bodyPr>
          <a:lstStyle/>
          <a:p>
            <a:pPr marL="0" marR="0" lvl="0" indent="0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98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cs typeface="Arial"/>
            </a:endParaRPr>
          </a:p>
        </p:txBody>
      </p:sp>
      <p:cxnSp>
        <p:nvCxnSpPr>
          <p:cNvPr id="12" name="直線コネクタ 11"/>
          <p:cNvCxnSpPr>
            <a:stCxn id="10" idx="0"/>
            <a:endCxn id="10" idx="4"/>
          </p:cNvCxnSpPr>
          <p:nvPr/>
        </p:nvCxnSpPr>
        <p:spPr bwMode="auto">
          <a:xfrm>
            <a:off x="6965777" y="3451204"/>
            <a:ext cx="666721" cy="1614370"/>
          </a:xfrm>
          <a:prstGeom prst="line">
            <a:avLst/>
          </a:prstGeom>
          <a:solidFill>
            <a:srgbClr val="000000"/>
          </a:solidFill>
          <a:ln w="9525" cap="flat" cmpd="sng" algn="ctr">
            <a:solidFill>
              <a:srgbClr val="CCFF99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円/楕円 10"/>
          <p:cNvSpPr/>
          <p:nvPr/>
        </p:nvSpPr>
        <p:spPr bwMode="auto">
          <a:xfrm>
            <a:off x="7157976" y="4124944"/>
            <a:ext cx="216000" cy="216000"/>
          </a:xfrm>
          <a:prstGeom prst="ellipse">
            <a:avLst/>
          </a:prstGeom>
          <a:gradFill flip="none" rotWithShape="1">
            <a:gsLst>
              <a:gs pos="30000">
                <a:srgbClr val="E78A8A">
                  <a:lumMod val="60000"/>
                  <a:lumOff val="40000"/>
                </a:srgbClr>
              </a:gs>
              <a:gs pos="69000">
                <a:srgbClr val="FF0000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9229" tIns="51599" rIns="99229" bIns="51599">
            <a:spAutoFit/>
          </a:bodyPr>
          <a:lstStyle/>
          <a:p>
            <a:pPr marL="0" marR="0" lvl="0" indent="0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98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cs typeface="Arial"/>
            </a:endParaRPr>
          </a:p>
        </p:txBody>
      </p:sp>
      <p:cxnSp>
        <p:nvCxnSpPr>
          <p:cNvPr id="14" name="直線矢印コネクタ 13"/>
          <p:cNvCxnSpPr/>
          <p:nvPr/>
        </p:nvCxnSpPr>
        <p:spPr bwMode="auto">
          <a:xfrm flipH="1" flipV="1">
            <a:off x="6575122" y="4304083"/>
            <a:ext cx="155951" cy="381556"/>
          </a:xfrm>
          <a:prstGeom prst="straightConnector1">
            <a:avLst/>
          </a:prstGeom>
          <a:solidFill>
            <a:srgbClr val="000000"/>
          </a:solidFill>
          <a:ln w="28575" cap="flat" cmpd="sng" algn="ctr">
            <a:solidFill>
              <a:srgbClr val="CCFF99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直線矢印コネクタ 14"/>
          <p:cNvCxnSpPr/>
          <p:nvPr/>
        </p:nvCxnSpPr>
        <p:spPr bwMode="auto">
          <a:xfrm>
            <a:off x="7833984" y="3746332"/>
            <a:ext cx="155951" cy="381556"/>
          </a:xfrm>
          <a:prstGeom prst="straightConnector1">
            <a:avLst/>
          </a:prstGeom>
          <a:solidFill>
            <a:srgbClr val="000000"/>
          </a:solidFill>
          <a:ln w="28575" cap="flat" cmpd="sng" algn="ctr">
            <a:solidFill>
              <a:srgbClr val="CCFF99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角丸四角形 15"/>
          <p:cNvSpPr/>
          <p:nvPr/>
        </p:nvSpPr>
        <p:spPr bwMode="auto">
          <a:xfrm>
            <a:off x="6663075" y="1265681"/>
            <a:ext cx="1170909" cy="565769"/>
          </a:xfrm>
          <a:prstGeom prst="roundRect">
            <a:avLst/>
          </a:prstGeom>
          <a:solidFill>
            <a:srgbClr val="FFFFFF">
              <a:alpha val="7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229" tIns="51599" rIns="99229" bIns="51599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64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Arial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743622" y="1293702"/>
            <a:ext cx="1019588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2048">
              <a:defRPr/>
            </a:pP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G.</a:t>
            </a:r>
            <a:r>
              <a:rPr lang="ja-JP" altLang="en-US" sz="2646" b="1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C.</a:t>
            </a:r>
            <a:endParaRPr lang="ja-JP" altLang="en-US" sz="2646" b="1" dirty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4517370" y="3394833"/>
            <a:ext cx="897450" cy="1000631"/>
            <a:chOff x="2987824" y="1772816"/>
            <a:chExt cx="2505245" cy="2793279"/>
          </a:xfrm>
        </p:grpSpPr>
        <p:sp>
          <p:nvSpPr>
            <p:cNvPr id="19" name="楕円 18"/>
            <p:cNvSpPr/>
            <p:nvPr/>
          </p:nvSpPr>
          <p:spPr bwMode="auto">
            <a:xfrm>
              <a:off x="4067945" y="3185439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0" name="楕円 19"/>
            <p:cNvSpPr/>
            <p:nvPr/>
          </p:nvSpPr>
          <p:spPr bwMode="auto">
            <a:xfrm>
              <a:off x="2987824" y="4149079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1" name="楕円 20"/>
            <p:cNvSpPr/>
            <p:nvPr/>
          </p:nvSpPr>
          <p:spPr bwMode="auto">
            <a:xfrm>
              <a:off x="3563887" y="3768489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2" name="楕円 21"/>
            <p:cNvSpPr/>
            <p:nvPr/>
          </p:nvSpPr>
          <p:spPr bwMode="auto">
            <a:xfrm>
              <a:off x="5292080" y="4365106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3" name="楕円 22"/>
            <p:cNvSpPr/>
            <p:nvPr/>
          </p:nvSpPr>
          <p:spPr bwMode="auto">
            <a:xfrm>
              <a:off x="4788025" y="3912507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4" name="楕円 23"/>
            <p:cNvSpPr/>
            <p:nvPr/>
          </p:nvSpPr>
          <p:spPr bwMode="auto">
            <a:xfrm>
              <a:off x="4617555" y="3718594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5" name="楕円 24"/>
            <p:cNvSpPr/>
            <p:nvPr/>
          </p:nvSpPr>
          <p:spPr bwMode="auto">
            <a:xfrm>
              <a:off x="4711657" y="2643298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6" name="楕円 25"/>
            <p:cNvSpPr/>
            <p:nvPr/>
          </p:nvSpPr>
          <p:spPr bwMode="auto">
            <a:xfrm>
              <a:off x="4781975" y="2141444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7" name="楕円 26"/>
            <p:cNvSpPr/>
            <p:nvPr/>
          </p:nvSpPr>
          <p:spPr bwMode="auto">
            <a:xfrm>
              <a:off x="5004046" y="1772816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8" name="楕円 27"/>
            <p:cNvSpPr/>
            <p:nvPr/>
          </p:nvSpPr>
          <p:spPr bwMode="auto">
            <a:xfrm>
              <a:off x="4853985" y="1936686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cxnSp>
          <p:nvCxnSpPr>
            <p:cNvPr id="29" name="直線コネクタ 28"/>
            <p:cNvCxnSpPr>
              <a:endCxn id="19" idx="1"/>
            </p:cNvCxnSpPr>
            <p:nvPr/>
          </p:nvCxnSpPr>
          <p:spPr bwMode="auto">
            <a:xfrm>
              <a:off x="3734568" y="2734196"/>
              <a:ext cx="354467" cy="472335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" name="楕円 29"/>
            <p:cNvSpPr/>
            <p:nvPr/>
          </p:nvSpPr>
          <p:spPr bwMode="auto">
            <a:xfrm>
              <a:off x="3707904" y="2708918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cxnSp>
          <p:nvCxnSpPr>
            <p:cNvPr id="31" name="直線コネクタ 30"/>
            <p:cNvCxnSpPr>
              <a:stCxn id="21" idx="3"/>
              <a:endCxn id="20" idx="7"/>
            </p:cNvCxnSpPr>
            <p:nvPr/>
          </p:nvCxnSpPr>
          <p:spPr bwMode="auto">
            <a:xfrm flipH="1">
              <a:off x="3110749" y="3891414"/>
              <a:ext cx="474230" cy="278757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直線コネクタ 31"/>
            <p:cNvCxnSpPr>
              <a:stCxn id="19" idx="3"/>
            </p:cNvCxnSpPr>
            <p:nvPr/>
          </p:nvCxnSpPr>
          <p:spPr bwMode="auto">
            <a:xfrm flipH="1">
              <a:off x="3637978" y="3308365"/>
              <a:ext cx="451057" cy="530897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直線コネクタ 32"/>
            <p:cNvCxnSpPr>
              <a:stCxn id="25" idx="3"/>
            </p:cNvCxnSpPr>
            <p:nvPr/>
          </p:nvCxnSpPr>
          <p:spPr bwMode="auto">
            <a:xfrm flipH="1">
              <a:off x="4182638" y="2766223"/>
              <a:ext cx="550111" cy="459044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直線コネクタ 33"/>
            <p:cNvCxnSpPr>
              <a:stCxn id="24" idx="1"/>
            </p:cNvCxnSpPr>
            <p:nvPr/>
          </p:nvCxnSpPr>
          <p:spPr bwMode="auto">
            <a:xfrm flipH="1" flipV="1">
              <a:off x="4174937" y="3304424"/>
              <a:ext cx="463708" cy="435261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直線コネクタ 34"/>
            <p:cNvCxnSpPr>
              <a:stCxn id="23" idx="1"/>
            </p:cNvCxnSpPr>
            <p:nvPr/>
          </p:nvCxnSpPr>
          <p:spPr bwMode="auto">
            <a:xfrm flipH="1" flipV="1">
              <a:off x="4712415" y="3826140"/>
              <a:ext cx="96700" cy="107456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直線コネクタ 35"/>
            <p:cNvCxnSpPr>
              <a:stCxn id="22" idx="1"/>
            </p:cNvCxnSpPr>
            <p:nvPr/>
          </p:nvCxnSpPr>
          <p:spPr bwMode="auto">
            <a:xfrm flipH="1" flipV="1">
              <a:off x="4864815" y="3978540"/>
              <a:ext cx="448356" cy="407655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直線コネクタ 36"/>
            <p:cNvCxnSpPr>
              <a:stCxn id="26" idx="4"/>
            </p:cNvCxnSpPr>
            <p:nvPr/>
          </p:nvCxnSpPr>
          <p:spPr bwMode="auto">
            <a:xfrm flipH="1">
              <a:off x="4804044" y="2285460"/>
              <a:ext cx="49940" cy="384392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直線コネクタ 37"/>
            <p:cNvCxnSpPr>
              <a:stCxn id="28" idx="1"/>
            </p:cNvCxnSpPr>
            <p:nvPr/>
          </p:nvCxnSpPr>
          <p:spPr bwMode="auto">
            <a:xfrm>
              <a:off x="4875075" y="1957778"/>
              <a:ext cx="977" cy="202923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直線コネクタ 38"/>
            <p:cNvCxnSpPr>
              <a:stCxn id="27" idx="3"/>
            </p:cNvCxnSpPr>
            <p:nvPr/>
          </p:nvCxnSpPr>
          <p:spPr bwMode="auto">
            <a:xfrm flipH="1">
              <a:off x="4948060" y="1895741"/>
              <a:ext cx="77079" cy="54229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0" name="グループ化 39"/>
          <p:cNvGrpSpPr/>
          <p:nvPr/>
        </p:nvGrpSpPr>
        <p:grpSpPr>
          <a:xfrm>
            <a:off x="5976252" y="4485850"/>
            <a:ext cx="754821" cy="397801"/>
            <a:chOff x="5476425" y="3784349"/>
            <a:chExt cx="636824" cy="544395"/>
          </a:xfrm>
        </p:grpSpPr>
        <p:sp>
          <p:nvSpPr>
            <p:cNvPr id="41" name="角丸四角形 40"/>
            <p:cNvSpPr/>
            <p:nvPr/>
          </p:nvSpPr>
          <p:spPr bwMode="auto">
            <a:xfrm>
              <a:off x="5501779" y="3841184"/>
              <a:ext cx="611470" cy="466498"/>
            </a:xfrm>
            <a:prstGeom prst="roundRect">
              <a:avLst/>
            </a:prstGeom>
            <a:solidFill>
              <a:srgbClr val="FFFFFF">
                <a:alpha val="8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5476425" y="3784349"/>
              <a:ext cx="583942" cy="544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8620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985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</a:rPr>
                <a:t>Jun.</a:t>
              </a:r>
              <a:endParaRPr kumimoji="0" lang="ja-JP" altLang="en-US" sz="198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</p:grpSp>
      <p:grpSp>
        <p:nvGrpSpPr>
          <p:cNvPr id="43" name="グループ化 42"/>
          <p:cNvGrpSpPr/>
          <p:nvPr/>
        </p:nvGrpSpPr>
        <p:grpSpPr>
          <a:xfrm>
            <a:off x="7989938" y="3692220"/>
            <a:ext cx="778215" cy="417520"/>
            <a:chOff x="5629982" y="4018969"/>
            <a:chExt cx="784445" cy="344259"/>
          </a:xfrm>
        </p:grpSpPr>
        <p:sp>
          <p:nvSpPr>
            <p:cNvPr id="44" name="角丸四角形 43"/>
            <p:cNvSpPr/>
            <p:nvPr/>
          </p:nvSpPr>
          <p:spPr bwMode="auto">
            <a:xfrm>
              <a:off x="5663970" y="4050737"/>
              <a:ext cx="750457" cy="312491"/>
            </a:xfrm>
            <a:prstGeom prst="roundRect">
              <a:avLst/>
            </a:prstGeom>
            <a:solidFill>
              <a:srgbClr val="FFFFFF">
                <a:alpha val="8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5629982" y="4018969"/>
              <a:ext cx="784445" cy="328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8620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985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</a:rPr>
                <a:t>Dec.</a:t>
              </a:r>
              <a:endParaRPr kumimoji="0" lang="ja-JP" altLang="en-US" sz="198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</p:grpSp>
      <p:sp>
        <p:nvSpPr>
          <p:cNvPr id="46" name="円/楕円 33"/>
          <p:cNvSpPr/>
          <p:nvPr/>
        </p:nvSpPr>
        <p:spPr bwMode="auto">
          <a:xfrm>
            <a:off x="3095884" y="1724845"/>
            <a:ext cx="216000" cy="216000"/>
          </a:xfrm>
          <a:prstGeom prst="ellipse">
            <a:avLst/>
          </a:prstGeom>
          <a:gradFill flip="none" rotWithShape="1">
            <a:gsLst>
              <a:gs pos="30000">
                <a:srgbClr val="B381D9"/>
              </a:gs>
              <a:gs pos="69000">
                <a:srgbClr val="7030A0"/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9229" tIns="51599" rIns="99229" bIns="51599">
            <a:spAutoFit/>
          </a:bodyPr>
          <a:lstStyle/>
          <a:p>
            <a:pPr defTabSz="1008126">
              <a:defRPr/>
            </a:pPr>
            <a:endParaRPr lang="ja-JP" altLang="en-US" sz="1985">
              <a:solidFill>
                <a:srgbClr val="FFFFFF"/>
              </a:solidFill>
              <a:latin typeface="Verdana" pitchFamily="34" charset="0"/>
              <a:cs typeface="Arial"/>
            </a:endParaRPr>
          </a:p>
        </p:txBody>
      </p:sp>
      <p:cxnSp>
        <p:nvCxnSpPr>
          <p:cNvPr id="47" name="直線矢印コネクタ 46"/>
          <p:cNvCxnSpPr/>
          <p:nvPr/>
        </p:nvCxnSpPr>
        <p:spPr bwMode="auto">
          <a:xfrm>
            <a:off x="3214242" y="2115316"/>
            <a:ext cx="0" cy="696916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" name="直線矢印コネクタ 47"/>
          <p:cNvCxnSpPr/>
          <p:nvPr/>
        </p:nvCxnSpPr>
        <p:spPr bwMode="auto">
          <a:xfrm flipV="1">
            <a:off x="3213434" y="755802"/>
            <a:ext cx="0" cy="824969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9" name="直線矢印コネクタ 48"/>
          <p:cNvCxnSpPr/>
          <p:nvPr/>
        </p:nvCxnSpPr>
        <p:spPr bwMode="auto">
          <a:xfrm>
            <a:off x="3492845" y="1836262"/>
            <a:ext cx="833058" cy="0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0" name="直線矢印コネクタ 49"/>
          <p:cNvCxnSpPr/>
          <p:nvPr/>
        </p:nvCxnSpPr>
        <p:spPr bwMode="auto">
          <a:xfrm flipH="1">
            <a:off x="1905002" y="1855149"/>
            <a:ext cx="1032098" cy="0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1" name="直線矢印コネクタ 50"/>
          <p:cNvCxnSpPr/>
          <p:nvPr/>
        </p:nvCxnSpPr>
        <p:spPr bwMode="auto">
          <a:xfrm flipH="1">
            <a:off x="2461319" y="2081401"/>
            <a:ext cx="493799" cy="493797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直線矢印コネクタ 51"/>
          <p:cNvCxnSpPr/>
          <p:nvPr/>
        </p:nvCxnSpPr>
        <p:spPr bwMode="auto">
          <a:xfrm flipH="1" flipV="1">
            <a:off x="2405656" y="1048287"/>
            <a:ext cx="584394" cy="584395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3" name="直線矢印コネクタ 52"/>
          <p:cNvCxnSpPr/>
          <p:nvPr/>
        </p:nvCxnSpPr>
        <p:spPr bwMode="auto">
          <a:xfrm flipV="1">
            <a:off x="3489770" y="1224951"/>
            <a:ext cx="368465" cy="368467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4" name="直線矢印コネクタ 53"/>
          <p:cNvCxnSpPr/>
          <p:nvPr/>
        </p:nvCxnSpPr>
        <p:spPr bwMode="auto">
          <a:xfrm>
            <a:off x="3499705" y="2030724"/>
            <a:ext cx="569901" cy="569901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55" name="グループ化 54"/>
          <p:cNvGrpSpPr/>
          <p:nvPr/>
        </p:nvGrpSpPr>
        <p:grpSpPr>
          <a:xfrm>
            <a:off x="1492015" y="531570"/>
            <a:ext cx="1641181" cy="360000"/>
            <a:chOff x="3331523" y="3890436"/>
            <a:chExt cx="1791768" cy="506764"/>
          </a:xfrm>
        </p:grpSpPr>
        <p:sp>
          <p:nvSpPr>
            <p:cNvPr id="56" name="角丸四角形 55"/>
            <p:cNvSpPr/>
            <p:nvPr/>
          </p:nvSpPr>
          <p:spPr bwMode="auto">
            <a:xfrm>
              <a:off x="3331523" y="3930701"/>
              <a:ext cx="1635286" cy="466499"/>
            </a:xfrm>
            <a:prstGeom prst="roundRect">
              <a:avLst/>
            </a:prstGeom>
            <a:solidFill>
              <a:srgbClr val="FFFFFF">
                <a:alpha val="8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3331523" y="3890436"/>
              <a:ext cx="1791768" cy="328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8620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98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v</a:t>
              </a:r>
              <a:r>
                <a:rPr kumimoji="0" lang="en-US" altLang="ja-JP" sz="1985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0</a:t>
              </a:r>
              <a:r>
                <a:rPr kumimoji="0" lang="en-US" altLang="ja-JP" sz="198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=220km/s</a:t>
              </a:r>
              <a:endParaRPr kumimoji="0" lang="ja-JP" altLang="en-US" sz="198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grpSp>
        <p:nvGrpSpPr>
          <p:cNvPr id="58" name="グループ化 57"/>
          <p:cNvGrpSpPr/>
          <p:nvPr/>
        </p:nvGrpSpPr>
        <p:grpSpPr>
          <a:xfrm>
            <a:off x="5520109" y="3453526"/>
            <a:ext cx="1719006" cy="397801"/>
            <a:chOff x="5286296" y="4076197"/>
            <a:chExt cx="1876735" cy="328003"/>
          </a:xfrm>
        </p:grpSpPr>
        <p:sp>
          <p:nvSpPr>
            <p:cNvPr id="59" name="角丸四角形 58"/>
            <p:cNvSpPr/>
            <p:nvPr/>
          </p:nvSpPr>
          <p:spPr bwMode="auto">
            <a:xfrm>
              <a:off x="5367002" y="4088989"/>
              <a:ext cx="1679007" cy="313351"/>
            </a:xfrm>
            <a:prstGeom prst="roundRect">
              <a:avLst/>
            </a:prstGeom>
            <a:solidFill>
              <a:srgbClr val="FFFFFF">
                <a:alpha val="8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5286296" y="4076197"/>
              <a:ext cx="1876735" cy="328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8620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98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v</a:t>
              </a:r>
              <a:r>
                <a:rPr kumimoji="0" lang="ja-JP" altLang="en-US" sz="1985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☉</a:t>
              </a:r>
              <a:r>
                <a:rPr kumimoji="0" lang="en-US" altLang="ja-JP" sz="198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=230km/s</a:t>
              </a:r>
              <a:endParaRPr kumimoji="0" lang="ja-JP" altLang="en-US" sz="198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sp>
        <p:nvSpPr>
          <p:cNvPr id="61" name="角丸四角形 60"/>
          <p:cNvSpPr/>
          <p:nvPr/>
        </p:nvSpPr>
        <p:spPr bwMode="auto">
          <a:xfrm>
            <a:off x="7213578" y="2975035"/>
            <a:ext cx="2417716" cy="461464"/>
          </a:xfrm>
          <a:prstGeom prst="roundRect">
            <a:avLst/>
          </a:prstGeom>
          <a:solidFill>
            <a:srgbClr val="FFFFFF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229" tIns="51599" rIns="99229" bIns="51599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64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Arial" charset="0"/>
            </a:endParaRPr>
          </a:p>
        </p:txBody>
      </p:sp>
      <p:sp>
        <p:nvSpPr>
          <p:cNvPr id="62" name="角丸四角形 61"/>
          <p:cNvSpPr/>
          <p:nvPr/>
        </p:nvSpPr>
        <p:spPr bwMode="auto">
          <a:xfrm>
            <a:off x="3509124" y="310454"/>
            <a:ext cx="1710458" cy="506609"/>
          </a:xfrm>
          <a:prstGeom prst="roundRect">
            <a:avLst/>
          </a:prstGeom>
          <a:solidFill>
            <a:srgbClr val="FFFFFF">
              <a:alpha val="9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229" tIns="51599" rIns="99229" bIns="51599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008126">
              <a:defRPr/>
            </a:pPr>
            <a:endParaRPr kumimoji="0" lang="ja-JP" altLang="en-US" sz="2646">
              <a:solidFill>
                <a:srgbClr val="FFFFFF"/>
              </a:solidFill>
              <a:latin typeface="Arial" charset="0"/>
              <a:ea typeface="HG丸ｺﾞｼｯｸM-PRO" pitchFamily="50" charset="-128"/>
              <a:cs typeface="Arial" charset="0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3460389" y="317567"/>
            <a:ext cx="1954431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2048">
              <a:defRPr/>
            </a:pP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DM</a:t>
            </a:r>
            <a:r>
              <a:rPr lang="ja-JP" altLang="en-US" sz="2646" b="1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HALO</a:t>
            </a:r>
            <a:endParaRPr lang="ja-JP" altLang="en-US" sz="2646" b="1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64" name="図 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769" y="4784127"/>
            <a:ext cx="3234540" cy="3035007"/>
          </a:xfrm>
          <a:prstGeom prst="rect">
            <a:avLst/>
          </a:prstGeom>
          <a:gradFill flip="none" rotWithShape="1">
            <a:gsLst>
              <a:gs pos="31000">
                <a:srgbClr val="FFFFFF"/>
              </a:gs>
              <a:gs pos="100000">
                <a:srgbClr val="CAE2FF">
                  <a:lumMod val="9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5400"/>
          </a:effectLst>
        </p:spPr>
      </p:pic>
      <p:sp>
        <p:nvSpPr>
          <p:cNvPr id="65" name="テキスト ボックス 64"/>
          <p:cNvSpPr txBox="1"/>
          <p:nvPr/>
        </p:nvSpPr>
        <p:spPr>
          <a:xfrm>
            <a:off x="11037001" y="4799362"/>
            <a:ext cx="1504848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20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@</a:t>
            </a:r>
            <a:r>
              <a:rPr lang="ja-JP" altLang="en-US" sz="2646" b="1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LAB</a:t>
            </a:r>
            <a:endParaRPr lang="en-US" altLang="ja-JP" sz="2646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10726808" y="6083870"/>
            <a:ext cx="1610938" cy="39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20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985" b="1" dirty="0">
                <a:solidFill>
                  <a:srgbClr val="000000"/>
                </a:solidFill>
                <a:cs typeface="Arial"/>
              </a:rPr>
              <a:t>nucleus</a:t>
            </a:r>
            <a:endParaRPr lang="ja-JP" altLang="en-US" sz="1985" b="1" dirty="0">
              <a:solidFill>
                <a:srgbClr val="000000"/>
              </a:solidFill>
              <a:cs typeface="Arial"/>
            </a:endParaRPr>
          </a:p>
        </p:txBody>
      </p:sp>
      <p:cxnSp>
        <p:nvCxnSpPr>
          <p:cNvPr id="67" name="直線コネクタ 66"/>
          <p:cNvCxnSpPr>
            <a:stCxn id="69" idx="1"/>
          </p:cNvCxnSpPr>
          <p:nvPr/>
        </p:nvCxnSpPr>
        <p:spPr>
          <a:xfrm>
            <a:off x="7578841" y="3990048"/>
            <a:ext cx="1760928" cy="809314"/>
          </a:xfrm>
          <a:prstGeom prst="line">
            <a:avLst/>
          </a:prstGeom>
          <a:ln w="28575">
            <a:solidFill>
              <a:srgbClr val="A3C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>
            <a:stCxn id="69" idx="4"/>
          </p:cNvCxnSpPr>
          <p:nvPr/>
        </p:nvCxnSpPr>
        <p:spPr>
          <a:xfrm>
            <a:off x="7655209" y="4174416"/>
            <a:ext cx="1684560" cy="3644718"/>
          </a:xfrm>
          <a:prstGeom prst="line">
            <a:avLst/>
          </a:prstGeom>
          <a:ln w="28575">
            <a:solidFill>
              <a:srgbClr val="A3C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円/楕円 31"/>
          <p:cNvSpPr/>
          <p:nvPr/>
        </p:nvSpPr>
        <p:spPr bwMode="auto">
          <a:xfrm>
            <a:off x="7547209" y="3958416"/>
            <a:ext cx="216000" cy="216000"/>
          </a:xfrm>
          <a:prstGeom prst="ellipse">
            <a:avLst/>
          </a:prstGeom>
          <a:gradFill flip="none" rotWithShape="1">
            <a:gsLst>
              <a:gs pos="30000">
                <a:srgbClr val="CAE2FF"/>
              </a:gs>
              <a:gs pos="69000">
                <a:srgbClr val="CAE2FF">
                  <a:lumMod val="5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9229" tIns="51599" rIns="99229" bIns="51599">
            <a:spAutoFit/>
          </a:bodyPr>
          <a:lstStyle/>
          <a:p>
            <a:pPr marL="0" marR="0" lvl="0" indent="0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98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cs typeface="Arial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7277063" y="2931766"/>
            <a:ext cx="2367716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2048">
              <a:defRPr/>
            </a:pP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Solar</a:t>
            </a:r>
            <a:r>
              <a:rPr lang="ja-JP" altLang="en-US" sz="2646" b="1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System</a:t>
            </a:r>
            <a:endParaRPr lang="ja-JP" altLang="en-US" sz="2646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73" name="日付プレースホルダー 7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74" name="スライド番号プレースホルダー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4042075" y="6807078"/>
            <a:ext cx="312906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985" b="1" dirty="0">
                <a:solidFill>
                  <a:prstClr val="black"/>
                </a:solidFill>
                <a:latin typeface="Calibri"/>
              </a:rPr>
              <a:t>1</a:t>
            </a:r>
            <a:endParaRPr lang="ja-JP" altLang="en-US" sz="1985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10439655" y="5487135"/>
            <a:ext cx="13392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target</a:t>
            </a:r>
            <a:endParaRPr kumimoji="1" lang="ja-JP" altLang="en-US" dirty="0"/>
          </a:p>
        </p:txBody>
      </p:sp>
      <p:sp>
        <p:nvSpPr>
          <p:cNvPr id="80" name="正方形/長方形 79"/>
          <p:cNvSpPr/>
          <p:nvPr/>
        </p:nvSpPr>
        <p:spPr>
          <a:xfrm>
            <a:off x="10086919" y="4589873"/>
            <a:ext cx="2851990" cy="2697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seasonal</a:t>
            </a:r>
            <a:r>
              <a:rPr lang="ja-JP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modulation</a:t>
            </a:r>
            <a:endParaRPr lang="ja-JP" altLang="en-US" b="1" dirty="0">
              <a:solidFill>
                <a:schemeClr val="tx1"/>
              </a:solidFill>
            </a:endParaRPr>
          </a:p>
        </p:txBody>
      </p:sp>
      <p:pic>
        <p:nvPicPr>
          <p:cNvPr id="81" name="図 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5277" y="4870556"/>
            <a:ext cx="5418906" cy="3082419"/>
          </a:xfrm>
          <a:prstGeom prst="rect">
            <a:avLst/>
          </a:prstGeom>
        </p:spPr>
      </p:pic>
      <p:sp>
        <p:nvSpPr>
          <p:cNvPr id="79" name="テキスト ボックス 78"/>
          <p:cNvSpPr txBox="1"/>
          <p:nvPr/>
        </p:nvSpPr>
        <p:spPr>
          <a:xfrm>
            <a:off x="12126400" y="6339742"/>
            <a:ext cx="8125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target</a:t>
            </a:r>
            <a:endParaRPr kumimoji="1" lang="ja-JP" altLang="en-US" dirty="0"/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10194953" y="5717484"/>
            <a:ext cx="81250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altLang="ja-JP" dirty="0" smtClean="0"/>
          </a:p>
          <a:p>
            <a:r>
              <a:rPr lang="en-US" altLang="ja-JP" dirty="0" smtClean="0"/>
              <a:t>Jun.</a:t>
            </a: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9291224" y="6613880"/>
            <a:ext cx="7038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Dec.</a:t>
            </a:r>
          </a:p>
        </p:txBody>
      </p:sp>
      <p:sp>
        <p:nvSpPr>
          <p:cNvPr id="86" name="コンテンツ プレースホルダー 2"/>
          <p:cNvSpPr txBox="1">
            <a:spLocks/>
          </p:cNvSpPr>
          <p:nvPr/>
        </p:nvSpPr>
        <p:spPr>
          <a:xfrm>
            <a:off x="276232" y="5041099"/>
            <a:ext cx="6194037" cy="284062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87373" indent="-287373" algn="l" defTabSz="1149492" rtl="0" eaLnBrk="1" latinLnBrk="0" hangingPunct="1">
              <a:lnSpc>
                <a:spcPct val="90000"/>
              </a:lnSpc>
              <a:spcBef>
                <a:spcPts val="1257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rgbClr val="00F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62119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436865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011611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86358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161104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850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596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342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ja-JP" dirty="0" smtClean="0"/>
              <a:t>WIMP</a:t>
            </a:r>
            <a:r>
              <a:rPr lang="ja-JP" altLang="en-US" dirty="0" smtClean="0"/>
              <a:t> </a:t>
            </a:r>
            <a:r>
              <a:rPr lang="en-US" altLang="ja-JP" dirty="0" smtClean="0"/>
              <a:t>signal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 smtClean="0"/>
              <a:t>nuclear</a:t>
            </a:r>
            <a:r>
              <a:rPr lang="ja-JP" altLang="en-US" dirty="0" smtClean="0"/>
              <a:t> </a:t>
            </a:r>
            <a:r>
              <a:rPr lang="en-US" altLang="ja-JP" dirty="0" smtClean="0"/>
              <a:t>recoil:</a:t>
            </a:r>
            <a:r>
              <a:rPr lang="ja-JP" altLang="en-US" dirty="0" smtClean="0"/>
              <a:t> </a:t>
            </a:r>
            <a:r>
              <a:rPr lang="en-US" altLang="ja-JP" dirty="0" smtClean="0"/>
              <a:t>elastic</a:t>
            </a:r>
            <a:r>
              <a:rPr lang="ja-JP" altLang="en-US" dirty="0" smtClean="0"/>
              <a:t> </a:t>
            </a:r>
            <a:r>
              <a:rPr lang="en-US" altLang="ja-JP" dirty="0" smtClean="0"/>
              <a:t>scattering</a:t>
            </a:r>
            <a:r>
              <a:rPr lang="ja-JP" altLang="en-US" dirty="0" smtClean="0"/>
              <a:t> 　</a:t>
            </a: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r>
              <a:rPr lang="en-US" altLang="ja-JP" dirty="0" smtClean="0"/>
              <a:t>energy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 smtClean="0"/>
              <a:t>nucleus</a:t>
            </a:r>
            <a:r>
              <a:rPr lang="ja-JP" altLang="en-US" dirty="0" smtClean="0"/>
              <a:t> </a:t>
            </a:r>
            <a:r>
              <a:rPr lang="en-US" altLang="ja-JP" dirty="0" smtClean="0"/>
              <a:t>dependence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 smtClean="0"/>
              <a:t>seasonal</a:t>
            </a:r>
            <a:r>
              <a:rPr lang="ja-JP" altLang="en-US" dirty="0" smtClean="0"/>
              <a:t> </a:t>
            </a:r>
            <a:r>
              <a:rPr lang="en-US" altLang="ja-JP" dirty="0" smtClean="0"/>
              <a:t>modulation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/>
              <a:t>direction</a:t>
            </a: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/>
          </a:p>
        </p:txBody>
      </p:sp>
      <p:sp>
        <p:nvSpPr>
          <p:cNvPr id="71" name="角丸四角形 70"/>
          <p:cNvSpPr/>
          <p:nvPr/>
        </p:nvSpPr>
        <p:spPr>
          <a:xfrm flipV="1">
            <a:off x="697480" y="6813477"/>
            <a:ext cx="4050929" cy="37061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フッター プレースホルダー 7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368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8"/>
            <a:ext cx="13442949" cy="8964209"/>
          </a:xfrm>
          <a:prstGeom prst="rect">
            <a:avLst/>
          </a:prstGeom>
        </p:spPr>
      </p:pic>
      <p:sp>
        <p:nvSpPr>
          <p:cNvPr id="5" name="楕円 4"/>
          <p:cNvSpPr/>
          <p:nvPr/>
        </p:nvSpPr>
        <p:spPr bwMode="auto">
          <a:xfrm>
            <a:off x="-5519885" y="-3158954"/>
            <a:ext cx="22654747" cy="14148190"/>
          </a:xfrm>
          <a:prstGeom prst="ellipse">
            <a:avLst/>
          </a:prstGeom>
          <a:gradFill flip="none" rotWithShape="1">
            <a:gsLst>
              <a:gs pos="47000">
                <a:srgbClr val="7030A0">
                  <a:alpha val="75000"/>
                </a:srgbClr>
              </a:gs>
              <a:gs pos="15000">
                <a:srgbClr val="7030A0">
                  <a:alpha val="17000"/>
                </a:srgbClr>
              </a:gs>
              <a:gs pos="66000">
                <a:srgbClr val="7030A0">
                  <a:alpha val="28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noFill/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124743" tIns="64866" rIns="124743" bIns="64866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67344">
              <a:defRPr/>
            </a:pPr>
            <a:endParaRPr kumimoji="0" lang="ja-JP" altLang="en-US" sz="3326">
              <a:solidFill>
                <a:srgbClr val="FFFFFF"/>
              </a:solidFill>
              <a:latin typeface="Arial" charset="0"/>
              <a:ea typeface="HG丸ｺﾞｼｯｸM-PRO" pitchFamily="50" charset="-128"/>
              <a:cs typeface="Arial" charset="0"/>
            </a:endParaRPr>
          </a:p>
        </p:txBody>
      </p:sp>
      <p:sp useBgFill="1">
        <p:nvSpPr>
          <p:cNvPr id="6" name="タイトル 1"/>
          <p:cNvSpPr txBox="1">
            <a:spLocks/>
          </p:cNvSpPr>
          <p:nvPr/>
        </p:nvSpPr>
        <p:spPr bwMode="auto">
          <a:xfrm>
            <a:off x="8158483" y="310845"/>
            <a:ext cx="5287464" cy="822445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376" tIns="54187" rIns="108376" bIns="54187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5pPr>
            <a:lvl6pPr marL="504063" algn="l" rtl="0" fontAlgn="base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6pPr>
            <a:lvl7pPr marL="1008126" algn="l" rtl="0" fontAlgn="base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7pPr>
            <a:lvl8pPr marL="1512189" algn="l" rtl="0" fontAlgn="base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8pPr>
            <a:lvl9pPr marL="2016252" algn="l" rtl="0" fontAlgn="base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9pPr>
          </a:lstStyle>
          <a:p>
            <a:pPr algn="ctr" defTabSz="1083706"/>
            <a:r>
              <a:rPr lang="en-US" altLang="ja-JP" sz="4800" kern="0" dirty="0" smtClean="0">
                <a:solidFill>
                  <a:srgbClr val="FFFF66"/>
                </a:solidFill>
                <a:latin typeface="Arial"/>
                <a:ea typeface="HG丸ｺﾞｼｯｸM-PRO"/>
                <a:cs typeface="Arial"/>
              </a:rPr>
              <a:t>Direct</a:t>
            </a:r>
            <a:r>
              <a:rPr lang="ja-JP" altLang="en-US" sz="4800" kern="0" dirty="0" smtClean="0">
                <a:solidFill>
                  <a:srgbClr val="FFFF66"/>
                </a:solidFill>
                <a:latin typeface="Arial"/>
                <a:ea typeface="HG丸ｺﾞｼｯｸM-PRO"/>
                <a:cs typeface="Arial"/>
              </a:rPr>
              <a:t> </a:t>
            </a:r>
            <a:r>
              <a:rPr lang="en-US" altLang="ja-JP" sz="4800" kern="0" dirty="0" smtClean="0">
                <a:solidFill>
                  <a:srgbClr val="FFFF66"/>
                </a:solidFill>
                <a:latin typeface="Arial"/>
                <a:ea typeface="HG丸ｺﾞｼｯｸM-PRO"/>
                <a:cs typeface="Arial"/>
              </a:rPr>
              <a:t>Detection</a:t>
            </a:r>
            <a:endParaRPr lang="ja-JP" altLang="en-US" sz="4800" kern="0" dirty="0">
              <a:solidFill>
                <a:srgbClr val="FFFF66"/>
              </a:solidFill>
              <a:latin typeface="Arial"/>
              <a:ea typeface="HG丸ｺﾞｼｯｸM-PRO"/>
              <a:cs typeface="Arial"/>
            </a:endParaRPr>
          </a:p>
        </p:txBody>
      </p:sp>
      <p:cxnSp>
        <p:nvCxnSpPr>
          <p:cNvPr id="7" name="直線矢印コネクタ 6"/>
          <p:cNvCxnSpPr/>
          <p:nvPr/>
        </p:nvCxnSpPr>
        <p:spPr bwMode="auto">
          <a:xfrm flipH="1" flipV="1">
            <a:off x="6209362" y="4012854"/>
            <a:ext cx="952340" cy="213528"/>
          </a:xfrm>
          <a:prstGeom prst="straightConnector1">
            <a:avLst/>
          </a:prstGeom>
          <a:solidFill>
            <a:srgbClr val="000000"/>
          </a:solidFill>
          <a:ln w="28575" cap="flat" cmpd="sng" algn="ctr">
            <a:solidFill>
              <a:srgbClr val="FF12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角丸四角形 7"/>
          <p:cNvSpPr/>
          <p:nvPr/>
        </p:nvSpPr>
        <p:spPr bwMode="auto">
          <a:xfrm>
            <a:off x="3632527" y="3295578"/>
            <a:ext cx="1260000" cy="288000"/>
          </a:xfrm>
          <a:prstGeom prst="roundRect">
            <a:avLst/>
          </a:prstGeom>
          <a:solidFill>
            <a:srgbClr val="FFFFFF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229" tIns="51599" rIns="99229" bIns="51599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64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Arial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563797" y="3228705"/>
            <a:ext cx="1480634" cy="39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2048">
              <a:defRPr/>
            </a:pPr>
            <a:r>
              <a:rPr lang="en-US" altLang="ja-JP" sz="1985" b="1" dirty="0" smtClean="0">
                <a:solidFill>
                  <a:srgbClr val="000000"/>
                </a:solidFill>
                <a:cs typeface="Arial"/>
              </a:rPr>
              <a:t>CYGNUS</a:t>
            </a:r>
            <a:endParaRPr lang="ja-JP" altLang="en-US" sz="1985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0" name="楕円 9"/>
          <p:cNvSpPr/>
          <p:nvPr/>
        </p:nvSpPr>
        <p:spPr bwMode="auto">
          <a:xfrm rot="20253589">
            <a:off x="6861125" y="3220354"/>
            <a:ext cx="903827" cy="2241180"/>
          </a:xfrm>
          <a:prstGeom prst="ellipse">
            <a:avLst/>
          </a:prstGeom>
          <a:noFill/>
          <a:ln w="9525" cap="flat" cmpd="sng" algn="ctr">
            <a:solidFill>
              <a:srgbClr val="99FF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229" tIns="51599" rIns="99229" bIns="51599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64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Arial" charset="0"/>
            </a:endParaRPr>
          </a:p>
        </p:txBody>
      </p:sp>
      <p:sp>
        <p:nvSpPr>
          <p:cNvPr id="11" name="円/楕円 31"/>
          <p:cNvSpPr/>
          <p:nvPr/>
        </p:nvSpPr>
        <p:spPr bwMode="auto">
          <a:xfrm>
            <a:off x="6809308" y="4358342"/>
            <a:ext cx="216000" cy="216000"/>
          </a:xfrm>
          <a:prstGeom prst="ellipse">
            <a:avLst/>
          </a:prstGeom>
          <a:gradFill flip="none" rotWithShape="1">
            <a:gsLst>
              <a:gs pos="30000">
                <a:srgbClr val="CAE2FF"/>
              </a:gs>
              <a:gs pos="69000">
                <a:srgbClr val="CAE2FF">
                  <a:lumMod val="5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9229" tIns="51599" rIns="99229" bIns="51599">
            <a:spAutoFit/>
          </a:bodyPr>
          <a:lstStyle/>
          <a:p>
            <a:pPr marL="0" marR="0" lvl="0" indent="0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98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cs typeface="Arial"/>
            </a:endParaRPr>
          </a:p>
        </p:txBody>
      </p:sp>
      <p:cxnSp>
        <p:nvCxnSpPr>
          <p:cNvPr id="12" name="直線コネクタ 11"/>
          <p:cNvCxnSpPr>
            <a:stCxn id="10" idx="0"/>
            <a:endCxn id="10" idx="4"/>
          </p:cNvCxnSpPr>
          <p:nvPr/>
        </p:nvCxnSpPr>
        <p:spPr bwMode="auto">
          <a:xfrm>
            <a:off x="6965777" y="3451204"/>
            <a:ext cx="666721" cy="1614370"/>
          </a:xfrm>
          <a:prstGeom prst="line">
            <a:avLst/>
          </a:prstGeom>
          <a:solidFill>
            <a:srgbClr val="000000"/>
          </a:solidFill>
          <a:ln w="9525" cap="flat" cmpd="sng" algn="ctr">
            <a:solidFill>
              <a:srgbClr val="CCFF99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円/楕円 10"/>
          <p:cNvSpPr/>
          <p:nvPr/>
        </p:nvSpPr>
        <p:spPr bwMode="auto">
          <a:xfrm>
            <a:off x="7157976" y="4124944"/>
            <a:ext cx="216000" cy="216000"/>
          </a:xfrm>
          <a:prstGeom prst="ellipse">
            <a:avLst/>
          </a:prstGeom>
          <a:gradFill flip="none" rotWithShape="1">
            <a:gsLst>
              <a:gs pos="30000">
                <a:srgbClr val="E78A8A">
                  <a:lumMod val="60000"/>
                  <a:lumOff val="40000"/>
                </a:srgbClr>
              </a:gs>
              <a:gs pos="69000">
                <a:srgbClr val="FF0000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9229" tIns="51599" rIns="99229" bIns="51599">
            <a:spAutoFit/>
          </a:bodyPr>
          <a:lstStyle/>
          <a:p>
            <a:pPr marL="0" marR="0" lvl="0" indent="0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98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cs typeface="Arial"/>
            </a:endParaRPr>
          </a:p>
        </p:txBody>
      </p:sp>
      <p:cxnSp>
        <p:nvCxnSpPr>
          <p:cNvPr id="14" name="直線矢印コネクタ 13"/>
          <p:cNvCxnSpPr/>
          <p:nvPr/>
        </p:nvCxnSpPr>
        <p:spPr bwMode="auto">
          <a:xfrm flipH="1" flipV="1">
            <a:off x="6575122" y="4304083"/>
            <a:ext cx="155951" cy="381556"/>
          </a:xfrm>
          <a:prstGeom prst="straightConnector1">
            <a:avLst/>
          </a:prstGeom>
          <a:solidFill>
            <a:srgbClr val="000000"/>
          </a:solidFill>
          <a:ln w="28575" cap="flat" cmpd="sng" algn="ctr">
            <a:solidFill>
              <a:srgbClr val="CCFF99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直線矢印コネクタ 14"/>
          <p:cNvCxnSpPr/>
          <p:nvPr/>
        </p:nvCxnSpPr>
        <p:spPr bwMode="auto">
          <a:xfrm>
            <a:off x="7833984" y="3746332"/>
            <a:ext cx="155951" cy="381556"/>
          </a:xfrm>
          <a:prstGeom prst="straightConnector1">
            <a:avLst/>
          </a:prstGeom>
          <a:solidFill>
            <a:srgbClr val="000000"/>
          </a:solidFill>
          <a:ln w="28575" cap="flat" cmpd="sng" algn="ctr">
            <a:solidFill>
              <a:srgbClr val="CCFF99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角丸四角形 15"/>
          <p:cNvSpPr/>
          <p:nvPr/>
        </p:nvSpPr>
        <p:spPr bwMode="auto">
          <a:xfrm>
            <a:off x="6663075" y="1265681"/>
            <a:ext cx="1170909" cy="565769"/>
          </a:xfrm>
          <a:prstGeom prst="roundRect">
            <a:avLst/>
          </a:prstGeom>
          <a:solidFill>
            <a:srgbClr val="FFFFFF">
              <a:alpha val="7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229" tIns="51599" rIns="99229" bIns="51599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64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Arial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743622" y="1293702"/>
            <a:ext cx="1019588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2048">
              <a:defRPr/>
            </a:pP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G.</a:t>
            </a:r>
            <a:r>
              <a:rPr lang="ja-JP" altLang="en-US" sz="2646" b="1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C.</a:t>
            </a:r>
            <a:endParaRPr lang="ja-JP" altLang="en-US" sz="2646" b="1" dirty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4517370" y="3394833"/>
            <a:ext cx="897450" cy="1000631"/>
            <a:chOff x="2987824" y="1772816"/>
            <a:chExt cx="2505245" cy="2793279"/>
          </a:xfrm>
        </p:grpSpPr>
        <p:sp>
          <p:nvSpPr>
            <p:cNvPr id="19" name="楕円 18"/>
            <p:cNvSpPr/>
            <p:nvPr/>
          </p:nvSpPr>
          <p:spPr bwMode="auto">
            <a:xfrm>
              <a:off x="4067945" y="3185439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0" name="楕円 19"/>
            <p:cNvSpPr/>
            <p:nvPr/>
          </p:nvSpPr>
          <p:spPr bwMode="auto">
            <a:xfrm>
              <a:off x="2987824" y="4149079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1" name="楕円 20"/>
            <p:cNvSpPr/>
            <p:nvPr/>
          </p:nvSpPr>
          <p:spPr bwMode="auto">
            <a:xfrm>
              <a:off x="3563887" y="3768489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2" name="楕円 21"/>
            <p:cNvSpPr/>
            <p:nvPr/>
          </p:nvSpPr>
          <p:spPr bwMode="auto">
            <a:xfrm>
              <a:off x="5292080" y="4365106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3" name="楕円 22"/>
            <p:cNvSpPr/>
            <p:nvPr/>
          </p:nvSpPr>
          <p:spPr bwMode="auto">
            <a:xfrm>
              <a:off x="4788025" y="3912507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4" name="楕円 23"/>
            <p:cNvSpPr/>
            <p:nvPr/>
          </p:nvSpPr>
          <p:spPr bwMode="auto">
            <a:xfrm>
              <a:off x="4617555" y="3718594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5" name="楕円 24"/>
            <p:cNvSpPr/>
            <p:nvPr/>
          </p:nvSpPr>
          <p:spPr bwMode="auto">
            <a:xfrm>
              <a:off x="4711657" y="2643298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6" name="楕円 25"/>
            <p:cNvSpPr/>
            <p:nvPr/>
          </p:nvSpPr>
          <p:spPr bwMode="auto">
            <a:xfrm>
              <a:off x="4781975" y="2141444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7" name="楕円 26"/>
            <p:cNvSpPr/>
            <p:nvPr/>
          </p:nvSpPr>
          <p:spPr bwMode="auto">
            <a:xfrm>
              <a:off x="5004046" y="1772816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8" name="楕円 27"/>
            <p:cNvSpPr/>
            <p:nvPr/>
          </p:nvSpPr>
          <p:spPr bwMode="auto">
            <a:xfrm>
              <a:off x="4853985" y="1936686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cxnSp>
          <p:nvCxnSpPr>
            <p:cNvPr id="29" name="直線コネクタ 28"/>
            <p:cNvCxnSpPr>
              <a:endCxn id="19" idx="1"/>
            </p:cNvCxnSpPr>
            <p:nvPr/>
          </p:nvCxnSpPr>
          <p:spPr bwMode="auto">
            <a:xfrm>
              <a:off x="3734568" y="2734196"/>
              <a:ext cx="354467" cy="472335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" name="楕円 29"/>
            <p:cNvSpPr/>
            <p:nvPr/>
          </p:nvSpPr>
          <p:spPr bwMode="auto">
            <a:xfrm>
              <a:off x="3707904" y="2708918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cxnSp>
          <p:nvCxnSpPr>
            <p:cNvPr id="31" name="直線コネクタ 30"/>
            <p:cNvCxnSpPr>
              <a:stCxn id="21" idx="3"/>
              <a:endCxn id="20" idx="7"/>
            </p:cNvCxnSpPr>
            <p:nvPr/>
          </p:nvCxnSpPr>
          <p:spPr bwMode="auto">
            <a:xfrm flipH="1">
              <a:off x="3110749" y="3891414"/>
              <a:ext cx="474230" cy="278757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直線コネクタ 31"/>
            <p:cNvCxnSpPr>
              <a:stCxn id="19" idx="3"/>
            </p:cNvCxnSpPr>
            <p:nvPr/>
          </p:nvCxnSpPr>
          <p:spPr bwMode="auto">
            <a:xfrm flipH="1">
              <a:off x="3637978" y="3308365"/>
              <a:ext cx="451057" cy="530897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直線コネクタ 32"/>
            <p:cNvCxnSpPr>
              <a:stCxn id="25" idx="3"/>
            </p:cNvCxnSpPr>
            <p:nvPr/>
          </p:nvCxnSpPr>
          <p:spPr bwMode="auto">
            <a:xfrm flipH="1">
              <a:off x="4182638" y="2766223"/>
              <a:ext cx="550111" cy="459044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直線コネクタ 33"/>
            <p:cNvCxnSpPr>
              <a:stCxn id="24" idx="1"/>
            </p:cNvCxnSpPr>
            <p:nvPr/>
          </p:nvCxnSpPr>
          <p:spPr bwMode="auto">
            <a:xfrm flipH="1" flipV="1">
              <a:off x="4174937" y="3304424"/>
              <a:ext cx="463708" cy="435261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直線コネクタ 34"/>
            <p:cNvCxnSpPr>
              <a:stCxn id="23" idx="1"/>
            </p:cNvCxnSpPr>
            <p:nvPr/>
          </p:nvCxnSpPr>
          <p:spPr bwMode="auto">
            <a:xfrm flipH="1" flipV="1">
              <a:off x="4712415" y="3826140"/>
              <a:ext cx="96700" cy="107456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直線コネクタ 35"/>
            <p:cNvCxnSpPr>
              <a:stCxn id="22" idx="1"/>
            </p:cNvCxnSpPr>
            <p:nvPr/>
          </p:nvCxnSpPr>
          <p:spPr bwMode="auto">
            <a:xfrm flipH="1" flipV="1">
              <a:off x="4864815" y="3978540"/>
              <a:ext cx="448356" cy="407655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直線コネクタ 36"/>
            <p:cNvCxnSpPr>
              <a:stCxn id="26" idx="4"/>
            </p:cNvCxnSpPr>
            <p:nvPr/>
          </p:nvCxnSpPr>
          <p:spPr bwMode="auto">
            <a:xfrm flipH="1">
              <a:off x="4804044" y="2285460"/>
              <a:ext cx="49940" cy="384392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直線コネクタ 37"/>
            <p:cNvCxnSpPr>
              <a:stCxn id="28" idx="1"/>
            </p:cNvCxnSpPr>
            <p:nvPr/>
          </p:nvCxnSpPr>
          <p:spPr bwMode="auto">
            <a:xfrm>
              <a:off x="4875075" y="1957778"/>
              <a:ext cx="977" cy="202923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直線コネクタ 38"/>
            <p:cNvCxnSpPr>
              <a:stCxn id="27" idx="3"/>
            </p:cNvCxnSpPr>
            <p:nvPr/>
          </p:nvCxnSpPr>
          <p:spPr bwMode="auto">
            <a:xfrm flipH="1">
              <a:off x="4948060" y="1895741"/>
              <a:ext cx="77079" cy="54229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0" name="グループ化 39"/>
          <p:cNvGrpSpPr/>
          <p:nvPr/>
        </p:nvGrpSpPr>
        <p:grpSpPr>
          <a:xfrm>
            <a:off x="5976252" y="4485850"/>
            <a:ext cx="754821" cy="397801"/>
            <a:chOff x="5476425" y="3784349"/>
            <a:chExt cx="636824" cy="544395"/>
          </a:xfrm>
        </p:grpSpPr>
        <p:sp>
          <p:nvSpPr>
            <p:cNvPr id="41" name="角丸四角形 40"/>
            <p:cNvSpPr/>
            <p:nvPr/>
          </p:nvSpPr>
          <p:spPr bwMode="auto">
            <a:xfrm>
              <a:off x="5501779" y="3841184"/>
              <a:ext cx="611470" cy="466498"/>
            </a:xfrm>
            <a:prstGeom prst="roundRect">
              <a:avLst/>
            </a:prstGeom>
            <a:solidFill>
              <a:srgbClr val="FFFFFF">
                <a:alpha val="8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5476425" y="3784349"/>
              <a:ext cx="583942" cy="544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8620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985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</a:rPr>
                <a:t>Jun.</a:t>
              </a:r>
              <a:endParaRPr kumimoji="0" lang="ja-JP" altLang="en-US" sz="198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</p:grpSp>
      <p:grpSp>
        <p:nvGrpSpPr>
          <p:cNvPr id="43" name="グループ化 42"/>
          <p:cNvGrpSpPr/>
          <p:nvPr/>
        </p:nvGrpSpPr>
        <p:grpSpPr>
          <a:xfrm>
            <a:off x="7989938" y="3692220"/>
            <a:ext cx="778215" cy="417520"/>
            <a:chOff x="5629982" y="4018969"/>
            <a:chExt cx="784445" cy="344259"/>
          </a:xfrm>
        </p:grpSpPr>
        <p:sp>
          <p:nvSpPr>
            <p:cNvPr id="44" name="角丸四角形 43"/>
            <p:cNvSpPr/>
            <p:nvPr/>
          </p:nvSpPr>
          <p:spPr bwMode="auto">
            <a:xfrm>
              <a:off x="5663970" y="4050737"/>
              <a:ext cx="750457" cy="312491"/>
            </a:xfrm>
            <a:prstGeom prst="roundRect">
              <a:avLst/>
            </a:prstGeom>
            <a:solidFill>
              <a:srgbClr val="FFFFFF">
                <a:alpha val="8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5629982" y="4018969"/>
              <a:ext cx="784445" cy="328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8620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985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</a:rPr>
                <a:t>Dec.</a:t>
              </a:r>
              <a:endParaRPr kumimoji="0" lang="ja-JP" altLang="en-US" sz="198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</p:grpSp>
      <p:sp>
        <p:nvSpPr>
          <p:cNvPr id="46" name="円/楕円 33"/>
          <p:cNvSpPr/>
          <p:nvPr/>
        </p:nvSpPr>
        <p:spPr bwMode="auto">
          <a:xfrm>
            <a:off x="3095884" y="1724845"/>
            <a:ext cx="216000" cy="216000"/>
          </a:xfrm>
          <a:prstGeom prst="ellipse">
            <a:avLst/>
          </a:prstGeom>
          <a:gradFill flip="none" rotWithShape="1">
            <a:gsLst>
              <a:gs pos="30000">
                <a:srgbClr val="B381D9"/>
              </a:gs>
              <a:gs pos="69000">
                <a:srgbClr val="7030A0"/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9229" tIns="51599" rIns="99229" bIns="51599">
            <a:spAutoFit/>
          </a:bodyPr>
          <a:lstStyle/>
          <a:p>
            <a:pPr defTabSz="1008126">
              <a:defRPr/>
            </a:pPr>
            <a:endParaRPr lang="ja-JP" altLang="en-US" sz="1985">
              <a:solidFill>
                <a:srgbClr val="FFFFFF"/>
              </a:solidFill>
              <a:latin typeface="Verdana" pitchFamily="34" charset="0"/>
              <a:cs typeface="Arial"/>
            </a:endParaRPr>
          </a:p>
        </p:txBody>
      </p:sp>
      <p:cxnSp>
        <p:nvCxnSpPr>
          <p:cNvPr id="47" name="直線矢印コネクタ 46"/>
          <p:cNvCxnSpPr/>
          <p:nvPr/>
        </p:nvCxnSpPr>
        <p:spPr bwMode="auto">
          <a:xfrm>
            <a:off x="3214242" y="2115316"/>
            <a:ext cx="0" cy="696916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" name="直線矢印コネクタ 47"/>
          <p:cNvCxnSpPr/>
          <p:nvPr/>
        </p:nvCxnSpPr>
        <p:spPr bwMode="auto">
          <a:xfrm flipV="1">
            <a:off x="3213434" y="755802"/>
            <a:ext cx="0" cy="824969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9" name="直線矢印コネクタ 48"/>
          <p:cNvCxnSpPr/>
          <p:nvPr/>
        </p:nvCxnSpPr>
        <p:spPr bwMode="auto">
          <a:xfrm>
            <a:off x="3492845" y="1836262"/>
            <a:ext cx="833058" cy="0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0" name="直線矢印コネクタ 49"/>
          <p:cNvCxnSpPr/>
          <p:nvPr/>
        </p:nvCxnSpPr>
        <p:spPr bwMode="auto">
          <a:xfrm flipH="1">
            <a:off x="1905002" y="1855149"/>
            <a:ext cx="1032098" cy="0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1" name="直線矢印コネクタ 50"/>
          <p:cNvCxnSpPr/>
          <p:nvPr/>
        </p:nvCxnSpPr>
        <p:spPr bwMode="auto">
          <a:xfrm flipH="1">
            <a:off x="2461319" y="2081401"/>
            <a:ext cx="493799" cy="493797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直線矢印コネクタ 51"/>
          <p:cNvCxnSpPr/>
          <p:nvPr/>
        </p:nvCxnSpPr>
        <p:spPr bwMode="auto">
          <a:xfrm flipH="1" flipV="1">
            <a:off x="2405656" y="1048287"/>
            <a:ext cx="584394" cy="584395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3" name="直線矢印コネクタ 52"/>
          <p:cNvCxnSpPr/>
          <p:nvPr/>
        </p:nvCxnSpPr>
        <p:spPr bwMode="auto">
          <a:xfrm flipV="1">
            <a:off x="3489770" y="1224951"/>
            <a:ext cx="368465" cy="368467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4" name="直線矢印コネクタ 53"/>
          <p:cNvCxnSpPr/>
          <p:nvPr/>
        </p:nvCxnSpPr>
        <p:spPr bwMode="auto">
          <a:xfrm>
            <a:off x="3499705" y="2030724"/>
            <a:ext cx="569901" cy="569901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55" name="グループ化 54"/>
          <p:cNvGrpSpPr/>
          <p:nvPr/>
        </p:nvGrpSpPr>
        <p:grpSpPr>
          <a:xfrm>
            <a:off x="1492015" y="531570"/>
            <a:ext cx="1641181" cy="360000"/>
            <a:chOff x="3331523" y="3890436"/>
            <a:chExt cx="1791768" cy="506764"/>
          </a:xfrm>
        </p:grpSpPr>
        <p:sp>
          <p:nvSpPr>
            <p:cNvPr id="56" name="角丸四角形 55"/>
            <p:cNvSpPr/>
            <p:nvPr/>
          </p:nvSpPr>
          <p:spPr bwMode="auto">
            <a:xfrm>
              <a:off x="3331523" y="3930701"/>
              <a:ext cx="1635286" cy="466499"/>
            </a:xfrm>
            <a:prstGeom prst="roundRect">
              <a:avLst/>
            </a:prstGeom>
            <a:solidFill>
              <a:srgbClr val="FFFFFF">
                <a:alpha val="8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3331523" y="3890436"/>
              <a:ext cx="1791768" cy="328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8620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98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v</a:t>
              </a:r>
              <a:r>
                <a:rPr kumimoji="0" lang="en-US" altLang="ja-JP" sz="1985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0</a:t>
              </a:r>
              <a:r>
                <a:rPr kumimoji="0" lang="en-US" altLang="ja-JP" sz="198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=220km/s</a:t>
              </a:r>
              <a:endParaRPr kumimoji="0" lang="ja-JP" altLang="en-US" sz="198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grpSp>
        <p:nvGrpSpPr>
          <p:cNvPr id="58" name="グループ化 57"/>
          <p:cNvGrpSpPr/>
          <p:nvPr/>
        </p:nvGrpSpPr>
        <p:grpSpPr>
          <a:xfrm>
            <a:off x="5520109" y="3453526"/>
            <a:ext cx="1719006" cy="397801"/>
            <a:chOff x="5286296" y="4076197"/>
            <a:chExt cx="1876735" cy="328003"/>
          </a:xfrm>
        </p:grpSpPr>
        <p:sp>
          <p:nvSpPr>
            <p:cNvPr id="59" name="角丸四角形 58"/>
            <p:cNvSpPr/>
            <p:nvPr/>
          </p:nvSpPr>
          <p:spPr bwMode="auto">
            <a:xfrm>
              <a:off x="5367002" y="4088989"/>
              <a:ext cx="1679007" cy="313351"/>
            </a:xfrm>
            <a:prstGeom prst="roundRect">
              <a:avLst/>
            </a:prstGeom>
            <a:solidFill>
              <a:srgbClr val="FFFFFF">
                <a:alpha val="8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5286296" y="4076197"/>
              <a:ext cx="1876735" cy="328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8620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98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v</a:t>
              </a:r>
              <a:r>
                <a:rPr kumimoji="0" lang="ja-JP" altLang="en-US" sz="1985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☉</a:t>
              </a:r>
              <a:r>
                <a:rPr kumimoji="0" lang="en-US" altLang="ja-JP" sz="198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=230km/s</a:t>
              </a:r>
              <a:endParaRPr kumimoji="0" lang="ja-JP" altLang="en-US" sz="198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sp>
        <p:nvSpPr>
          <p:cNvPr id="61" name="角丸四角形 60"/>
          <p:cNvSpPr/>
          <p:nvPr/>
        </p:nvSpPr>
        <p:spPr bwMode="auto">
          <a:xfrm>
            <a:off x="7213578" y="2975035"/>
            <a:ext cx="2417716" cy="461464"/>
          </a:xfrm>
          <a:prstGeom prst="roundRect">
            <a:avLst/>
          </a:prstGeom>
          <a:solidFill>
            <a:srgbClr val="FFFFFF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229" tIns="51599" rIns="99229" bIns="51599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64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Arial" charset="0"/>
            </a:endParaRPr>
          </a:p>
        </p:txBody>
      </p:sp>
      <p:sp>
        <p:nvSpPr>
          <p:cNvPr id="62" name="角丸四角形 61"/>
          <p:cNvSpPr/>
          <p:nvPr/>
        </p:nvSpPr>
        <p:spPr bwMode="auto">
          <a:xfrm>
            <a:off x="3509124" y="310454"/>
            <a:ext cx="1710458" cy="506609"/>
          </a:xfrm>
          <a:prstGeom prst="roundRect">
            <a:avLst/>
          </a:prstGeom>
          <a:solidFill>
            <a:srgbClr val="FFFFFF">
              <a:alpha val="9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229" tIns="51599" rIns="99229" bIns="51599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008126">
              <a:defRPr/>
            </a:pPr>
            <a:endParaRPr kumimoji="0" lang="ja-JP" altLang="en-US" sz="2646">
              <a:solidFill>
                <a:srgbClr val="FFFFFF"/>
              </a:solidFill>
              <a:latin typeface="Arial" charset="0"/>
              <a:ea typeface="HG丸ｺﾞｼｯｸM-PRO" pitchFamily="50" charset="-128"/>
              <a:cs typeface="Arial" charset="0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3460389" y="317567"/>
            <a:ext cx="1954431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2048">
              <a:defRPr/>
            </a:pP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DM</a:t>
            </a:r>
            <a:r>
              <a:rPr lang="ja-JP" altLang="en-US" sz="2646" b="1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HALO</a:t>
            </a:r>
            <a:endParaRPr lang="ja-JP" altLang="en-US" sz="2646" b="1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64" name="図 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769" y="4784127"/>
            <a:ext cx="3234540" cy="3035007"/>
          </a:xfrm>
          <a:prstGeom prst="rect">
            <a:avLst/>
          </a:prstGeom>
          <a:gradFill flip="none" rotWithShape="1">
            <a:gsLst>
              <a:gs pos="31000">
                <a:srgbClr val="FFFFFF"/>
              </a:gs>
              <a:gs pos="100000">
                <a:srgbClr val="CAE2FF">
                  <a:lumMod val="9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5400"/>
          </a:effectLst>
        </p:spPr>
      </p:pic>
      <p:sp>
        <p:nvSpPr>
          <p:cNvPr id="65" name="テキスト ボックス 64"/>
          <p:cNvSpPr txBox="1"/>
          <p:nvPr/>
        </p:nvSpPr>
        <p:spPr>
          <a:xfrm>
            <a:off x="11037001" y="4799362"/>
            <a:ext cx="1504848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20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@</a:t>
            </a:r>
            <a:r>
              <a:rPr lang="ja-JP" altLang="en-US" sz="2646" b="1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LAB</a:t>
            </a:r>
            <a:endParaRPr lang="en-US" altLang="ja-JP" sz="2646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10726808" y="6083870"/>
            <a:ext cx="1610938" cy="39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20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985" b="1" dirty="0">
                <a:solidFill>
                  <a:srgbClr val="000000"/>
                </a:solidFill>
                <a:cs typeface="Arial"/>
              </a:rPr>
              <a:t>nucleus</a:t>
            </a:r>
            <a:endParaRPr lang="ja-JP" altLang="en-US" sz="1985" b="1" dirty="0">
              <a:solidFill>
                <a:srgbClr val="000000"/>
              </a:solidFill>
              <a:cs typeface="Arial"/>
            </a:endParaRPr>
          </a:p>
        </p:txBody>
      </p:sp>
      <p:cxnSp>
        <p:nvCxnSpPr>
          <p:cNvPr id="67" name="直線コネクタ 66"/>
          <p:cNvCxnSpPr>
            <a:stCxn id="69" idx="1"/>
          </p:cNvCxnSpPr>
          <p:nvPr/>
        </p:nvCxnSpPr>
        <p:spPr>
          <a:xfrm>
            <a:off x="7578841" y="3990048"/>
            <a:ext cx="1760928" cy="809314"/>
          </a:xfrm>
          <a:prstGeom prst="line">
            <a:avLst/>
          </a:prstGeom>
          <a:ln w="28575">
            <a:solidFill>
              <a:srgbClr val="A3C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>
            <a:stCxn id="69" idx="4"/>
          </p:cNvCxnSpPr>
          <p:nvPr/>
        </p:nvCxnSpPr>
        <p:spPr>
          <a:xfrm>
            <a:off x="7655209" y="4174416"/>
            <a:ext cx="1684560" cy="3644718"/>
          </a:xfrm>
          <a:prstGeom prst="line">
            <a:avLst/>
          </a:prstGeom>
          <a:ln w="28575">
            <a:solidFill>
              <a:srgbClr val="A3C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円/楕円 31"/>
          <p:cNvSpPr/>
          <p:nvPr/>
        </p:nvSpPr>
        <p:spPr bwMode="auto">
          <a:xfrm>
            <a:off x="7547209" y="3958416"/>
            <a:ext cx="216000" cy="216000"/>
          </a:xfrm>
          <a:prstGeom prst="ellipse">
            <a:avLst/>
          </a:prstGeom>
          <a:gradFill flip="none" rotWithShape="1">
            <a:gsLst>
              <a:gs pos="30000">
                <a:srgbClr val="CAE2FF"/>
              </a:gs>
              <a:gs pos="69000">
                <a:srgbClr val="CAE2FF">
                  <a:lumMod val="5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9229" tIns="51599" rIns="99229" bIns="51599">
            <a:spAutoFit/>
          </a:bodyPr>
          <a:lstStyle/>
          <a:p>
            <a:pPr marL="0" marR="0" lvl="0" indent="0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98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cs typeface="Arial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7277063" y="2931766"/>
            <a:ext cx="2367716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2048">
              <a:defRPr/>
            </a:pP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Solar</a:t>
            </a:r>
            <a:r>
              <a:rPr lang="ja-JP" altLang="en-US" sz="2646" b="1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System</a:t>
            </a:r>
            <a:endParaRPr lang="ja-JP" altLang="en-US" sz="2646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73" name="日付プレースホルダー 7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74" name="スライド番号プレースホルダー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4042075" y="6807078"/>
            <a:ext cx="312906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985" b="1" dirty="0">
                <a:solidFill>
                  <a:prstClr val="black"/>
                </a:solidFill>
                <a:latin typeface="Calibri"/>
              </a:rPr>
              <a:t>1</a:t>
            </a:r>
            <a:endParaRPr lang="ja-JP" altLang="en-US" sz="1985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コンテンツ プレースホルダー 2"/>
          <p:cNvSpPr txBox="1">
            <a:spLocks/>
          </p:cNvSpPr>
          <p:nvPr/>
        </p:nvSpPr>
        <p:spPr>
          <a:xfrm>
            <a:off x="276232" y="5041099"/>
            <a:ext cx="6194037" cy="284062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87373" indent="-287373" algn="l" defTabSz="1149492" rtl="0" eaLnBrk="1" latinLnBrk="0" hangingPunct="1">
              <a:lnSpc>
                <a:spcPct val="90000"/>
              </a:lnSpc>
              <a:spcBef>
                <a:spcPts val="1257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rgbClr val="00F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62119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436865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011611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86358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161104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850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596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342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ja-JP" dirty="0" smtClean="0"/>
              <a:t>WIMP</a:t>
            </a:r>
            <a:r>
              <a:rPr lang="ja-JP" altLang="en-US" dirty="0" smtClean="0"/>
              <a:t> </a:t>
            </a:r>
            <a:r>
              <a:rPr lang="en-US" altLang="ja-JP" dirty="0" smtClean="0"/>
              <a:t>signal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 smtClean="0"/>
              <a:t>nuclear</a:t>
            </a:r>
            <a:r>
              <a:rPr lang="ja-JP" altLang="en-US" dirty="0" smtClean="0"/>
              <a:t> </a:t>
            </a:r>
            <a:r>
              <a:rPr lang="en-US" altLang="ja-JP" dirty="0" smtClean="0"/>
              <a:t>recoil:</a:t>
            </a:r>
            <a:r>
              <a:rPr lang="ja-JP" altLang="en-US" dirty="0" smtClean="0"/>
              <a:t> </a:t>
            </a:r>
            <a:r>
              <a:rPr lang="en-US" altLang="ja-JP" dirty="0" smtClean="0"/>
              <a:t>elastic</a:t>
            </a:r>
            <a:r>
              <a:rPr lang="ja-JP" altLang="en-US" dirty="0" smtClean="0"/>
              <a:t> </a:t>
            </a:r>
            <a:r>
              <a:rPr lang="en-US" altLang="ja-JP" dirty="0" smtClean="0"/>
              <a:t>scattering</a:t>
            </a:r>
            <a:r>
              <a:rPr lang="ja-JP" altLang="en-US" dirty="0" smtClean="0"/>
              <a:t> 　</a:t>
            </a: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r>
              <a:rPr lang="en-US" altLang="ja-JP" dirty="0" smtClean="0"/>
              <a:t>energy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 smtClean="0"/>
              <a:t>nucleus</a:t>
            </a:r>
            <a:r>
              <a:rPr lang="ja-JP" altLang="en-US" dirty="0" smtClean="0"/>
              <a:t> </a:t>
            </a:r>
            <a:r>
              <a:rPr lang="en-US" altLang="ja-JP" dirty="0" smtClean="0"/>
              <a:t>dependence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 smtClean="0"/>
              <a:t>seasonal</a:t>
            </a:r>
            <a:r>
              <a:rPr lang="ja-JP" altLang="en-US" dirty="0" smtClean="0"/>
              <a:t> </a:t>
            </a:r>
            <a:r>
              <a:rPr lang="en-US" altLang="ja-JP" dirty="0" smtClean="0"/>
              <a:t>modulation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/>
              <a:t>direction</a:t>
            </a: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/>
          </a:p>
        </p:txBody>
      </p:sp>
      <p:sp>
        <p:nvSpPr>
          <p:cNvPr id="71" name="角丸四角形 70"/>
          <p:cNvSpPr/>
          <p:nvPr/>
        </p:nvSpPr>
        <p:spPr>
          <a:xfrm flipV="1">
            <a:off x="813372" y="7227233"/>
            <a:ext cx="4050929" cy="37061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日付プレースホルダー 2"/>
          <p:cNvSpPr txBox="1">
            <a:spLocks/>
          </p:cNvSpPr>
          <p:nvPr/>
        </p:nvSpPr>
        <p:spPr>
          <a:xfrm>
            <a:off x="9024593" y="4077888"/>
            <a:ext cx="3025462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263" kern="1200">
                <a:solidFill>
                  <a:srgbClr val="00B050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1pPr>
            <a:lvl2pPr marL="520700" indent="-635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1042988" indent="-128588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563688" indent="-192088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2085975" indent="-257175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85" name="正方形/長方形 84"/>
          <p:cNvSpPr/>
          <p:nvPr/>
        </p:nvSpPr>
        <p:spPr>
          <a:xfrm>
            <a:off x="9022054" y="1428884"/>
            <a:ext cx="4356655" cy="2707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ja-JP" altLang="en-US" sz="1985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87" name="Picture 2" descr="C:\Users\nakamura\Documents\NEWAGE\夏の学校2009\角度分布統計少ないv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5873" y="1614608"/>
            <a:ext cx="4004888" cy="2111975"/>
          </a:xfrm>
          <a:prstGeom prst="rect">
            <a:avLst/>
          </a:prstGeom>
          <a:noFill/>
        </p:spPr>
      </p:pic>
      <p:sp>
        <p:nvSpPr>
          <p:cNvPr id="88" name="テキスト ボックス 87"/>
          <p:cNvSpPr txBox="1"/>
          <p:nvPr/>
        </p:nvSpPr>
        <p:spPr>
          <a:xfrm>
            <a:off x="10835861" y="3711213"/>
            <a:ext cx="816249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985" b="1" dirty="0" err="1">
                <a:solidFill>
                  <a:prstClr val="black"/>
                </a:solidFill>
                <a:latin typeface="ＭＳ Ｐゴシック" panose="020B0600070205080204" pitchFamily="50" charset="-128"/>
              </a:rPr>
              <a:t>cosθ</a:t>
            </a:r>
            <a:endParaRPr lang="ja-JP" altLang="en-US" sz="1985" b="1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13023764" y="3741802"/>
            <a:ext cx="312906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985" b="1" dirty="0">
                <a:solidFill>
                  <a:prstClr val="black"/>
                </a:solidFill>
                <a:latin typeface="Calibri"/>
              </a:rPr>
              <a:t>1</a:t>
            </a:r>
            <a:endParaRPr lang="ja-JP" altLang="en-US" sz="1985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テキスト ボックス 89"/>
          <p:cNvSpPr txBox="1"/>
          <p:nvPr/>
        </p:nvSpPr>
        <p:spPr>
          <a:xfrm>
            <a:off x="9060902" y="3747761"/>
            <a:ext cx="391454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985" b="1" dirty="0">
                <a:solidFill>
                  <a:prstClr val="black"/>
                </a:solidFill>
                <a:latin typeface="Calibri"/>
              </a:rPr>
              <a:t>-1</a:t>
            </a:r>
            <a:endParaRPr lang="ja-JP" altLang="en-US" sz="1985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9173918" y="2750454"/>
            <a:ext cx="1417747" cy="703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008126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985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M=</a:t>
            </a:r>
            <a:r>
              <a:rPr lang="en-US" altLang="ja-JP" sz="1985" b="1" dirty="0" err="1">
                <a:solidFill>
                  <a:prstClr val="black"/>
                </a:solidFill>
                <a:latin typeface="ＭＳ Ｐゴシック" panose="020B0600070205080204" pitchFamily="50" charset="-128"/>
              </a:rPr>
              <a:t>80GeV</a:t>
            </a:r>
            <a:endParaRPr lang="en-US" altLang="ja-JP" sz="1985" b="1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r" defTabSz="1008126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985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σ=</a:t>
            </a:r>
            <a:r>
              <a:rPr lang="en-US" altLang="ja-JP" sz="1985" b="1" dirty="0" err="1">
                <a:solidFill>
                  <a:prstClr val="black"/>
                </a:solidFill>
                <a:latin typeface="ＭＳ Ｐゴシック" panose="020B0600070205080204" pitchFamily="50" charset="-128"/>
              </a:rPr>
              <a:t>0.1pb</a:t>
            </a:r>
            <a:endParaRPr lang="ja-JP" altLang="en-US" sz="1985" b="1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92" name="図 9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2740" y="1721951"/>
            <a:ext cx="3138200" cy="399373"/>
          </a:xfrm>
          <a:prstGeom prst="rect">
            <a:avLst/>
          </a:prstGeom>
        </p:spPr>
      </p:pic>
      <p:sp>
        <p:nvSpPr>
          <p:cNvPr id="94" name="正方形/長方形 93"/>
          <p:cNvSpPr/>
          <p:nvPr/>
        </p:nvSpPr>
        <p:spPr>
          <a:xfrm>
            <a:off x="9488665" y="4095529"/>
            <a:ext cx="3872798" cy="4004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 dirty="0" smtClean="0">
                <a:solidFill>
                  <a:schemeClr val="tx1"/>
                </a:solidFill>
              </a:rPr>
              <a:t>（</a:t>
            </a:r>
            <a:r>
              <a:rPr lang="en-US" altLang="ja-JP" sz="1200" b="1" dirty="0" smtClean="0">
                <a:solidFill>
                  <a:schemeClr val="tx1"/>
                </a:solidFill>
              </a:rPr>
              <a:t>θ</a:t>
            </a:r>
            <a:r>
              <a:rPr lang="ja-JP" altLang="en-US" sz="1200" b="1" dirty="0" smtClean="0">
                <a:solidFill>
                  <a:schemeClr val="tx1"/>
                </a:solidFill>
              </a:rPr>
              <a:t>：</a:t>
            </a:r>
            <a:r>
              <a:rPr lang="en-US" altLang="ja-JP" sz="1200" b="1" dirty="0" smtClean="0">
                <a:solidFill>
                  <a:schemeClr val="tx1"/>
                </a:solidFill>
              </a:rPr>
              <a:t>angle</a:t>
            </a:r>
            <a:r>
              <a:rPr lang="ja-JP" altLang="en-US" sz="12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200" b="1" dirty="0" smtClean="0">
                <a:solidFill>
                  <a:schemeClr val="tx1"/>
                </a:solidFill>
              </a:rPr>
              <a:t>between</a:t>
            </a:r>
            <a:r>
              <a:rPr lang="ja-JP" altLang="en-US" sz="12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200" b="1" dirty="0" smtClean="0">
                <a:solidFill>
                  <a:schemeClr val="tx1"/>
                </a:solidFill>
              </a:rPr>
              <a:t>the</a:t>
            </a:r>
            <a:r>
              <a:rPr lang="ja-JP" altLang="en-US" sz="12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200" b="1" dirty="0" smtClean="0">
                <a:solidFill>
                  <a:schemeClr val="tx1"/>
                </a:solidFill>
              </a:rPr>
              <a:t>nuclear</a:t>
            </a:r>
            <a:r>
              <a:rPr lang="ja-JP" altLang="en-US" sz="12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200" b="1" dirty="0" smtClean="0">
                <a:solidFill>
                  <a:schemeClr val="tx1"/>
                </a:solidFill>
              </a:rPr>
              <a:t>recoil</a:t>
            </a:r>
            <a:r>
              <a:rPr lang="ja-JP" altLang="en-US" sz="12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200" b="1" dirty="0" smtClean="0">
                <a:solidFill>
                  <a:schemeClr val="tx1"/>
                </a:solidFill>
              </a:rPr>
              <a:t>direction</a:t>
            </a:r>
            <a:r>
              <a:rPr lang="ja-JP" altLang="en-US" sz="12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200" b="1" dirty="0" smtClean="0">
                <a:solidFill>
                  <a:schemeClr val="tx1"/>
                </a:solidFill>
              </a:rPr>
              <a:t>and</a:t>
            </a:r>
            <a:r>
              <a:rPr lang="ja-JP" altLang="en-US" sz="12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200" b="1" dirty="0" smtClean="0">
                <a:solidFill>
                  <a:schemeClr val="tx1"/>
                </a:solidFill>
              </a:rPr>
              <a:t>constellation</a:t>
            </a:r>
            <a:r>
              <a:rPr lang="ja-JP" altLang="en-US" sz="12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200" b="1" dirty="0" smtClean="0">
                <a:solidFill>
                  <a:schemeClr val="tx1"/>
                </a:solidFill>
              </a:rPr>
              <a:t>CYGNUS</a:t>
            </a:r>
            <a:r>
              <a:rPr lang="ja-JP" altLang="en-US" sz="1200" b="1" dirty="0" smtClean="0">
                <a:solidFill>
                  <a:schemeClr val="tx1"/>
                </a:solidFill>
              </a:rPr>
              <a:t>）</a:t>
            </a:r>
            <a:endParaRPr lang="ja-JP" altLang="en-US" sz="1200" b="1" dirty="0">
              <a:solidFill>
                <a:schemeClr val="tx1"/>
              </a:solidFill>
            </a:endParaRPr>
          </a:p>
        </p:txBody>
      </p:sp>
      <p:sp>
        <p:nvSpPr>
          <p:cNvPr id="80" name="正方形/長方形 79"/>
          <p:cNvSpPr/>
          <p:nvPr/>
        </p:nvSpPr>
        <p:spPr>
          <a:xfrm>
            <a:off x="10378751" y="1336038"/>
            <a:ext cx="1819132" cy="2697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direction</a:t>
            </a:r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72" name="フッター プレースホルダー 7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2205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8"/>
            <a:ext cx="13442949" cy="8964209"/>
          </a:xfrm>
          <a:prstGeom prst="rect">
            <a:avLst/>
          </a:prstGeom>
        </p:spPr>
      </p:pic>
      <p:sp>
        <p:nvSpPr>
          <p:cNvPr id="5" name="楕円 4"/>
          <p:cNvSpPr/>
          <p:nvPr/>
        </p:nvSpPr>
        <p:spPr bwMode="auto">
          <a:xfrm>
            <a:off x="-5519885" y="-3158954"/>
            <a:ext cx="22654747" cy="14148190"/>
          </a:xfrm>
          <a:prstGeom prst="ellipse">
            <a:avLst/>
          </a:prstGeom>
          <a:gradFill flip="none" rotWithShape="1">
            <a:gsLst>
              <a:gs pos="47000">
                <a:srgbClr val="7030A0">
                  <a:alpha val="75000"/>
                </a:srgbClr>
              </a:gs>
              <a:gs pos="15000">
                <a:srgbClr val="7030A0">
                  <a:alpha val="17000"/>
                </a:srgbClr>
              </a:gs>
              <a:gs pos="66000">
                <a:srgbClr val="7030A0">
                  <a:alpha val="28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noFill/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124743" tIns="64866" rIns="124743" bIns="64866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67344">
              <a:defRPr/>
            </a:pPr>
            <a:endParaRPr kumimoji="0" lang="ja-JP" altLang="en-US" sz="3326">
              <a:solidFill>
                <a:srgbClr val="FFFFFF"/>
              </a:solidFill>
              <a:latin typeface="Arial" charset="0"/>
              <a:ea typeface="HG丸ｺﾞｼｯｸM-PRO" pitchFamily="50" charset="-128"/>
              <a:cs typeface="Arial" charset="0"/>
            </a:endParaRPr>
          </a:p>
        </p:txBody>
      </p:sp>
      <p:sp useBgFill="1">
        <p:nvSpPr>
          <p:cNvPr id="6" name="タイトル 1"/>
          <p:cNvSpPr txBox="1">
            <a:spLocks/>
          </p:cNvSpPr>
          <p:nvPr/>
        </p:nvSpPr>
        <p:spPr bwMode="auto">
          <a:xfrm>
            <a:off x="8158483" y="310845"/>
            <a:ext cx="5287464" cy="822445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376" tIns="54187" rIns="108376" bIns="54187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5pPr>
            <a:lvl6pPr marL="504063" algn="l" rtl="0" fontAlgn="base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6pPr>
            <a:lvl7pPr marL="1008126" algn="l" rtl="0" fontAlgn="base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7pPr>
            <a:lvl8pPr marL="1512189" algn="l" rtl="0" fontAlgn="base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8pPr>
            <a:lvl9pPr marL="2016252" algn="l" rtl="0" fontAlgn="base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9pPr>
          </a:lstStyle>
          <a:p>
            <a:pPr algn="ctr" defTabSz="1083706"/>
            <a:r>
              <a:rPr lang="en-US" altLang="ja-JP" sz="4800" kern="0" dirty="0" smtClean="0">
                <a:solidFill>
                  <a:srgbClr val="FFFF66"/>
                </a:solidFill>
                <a:latin typeface="Arial"/>
                <a:ea typeface="HG丸ｺﾞｼｯｸM-PRO"/>
                <a:cs typeface="Arial"/>
              </a:rPr>
              <a:t>Direct</a:t>
            </a:r>
            <a:r>
              <a:rPr lang="ja-JP" altLang="en-US" sz="4800" kern="0" dirty="0" smtClean="0">
                <a:solidFill>
                  <a:srgbClr val="FFFF66"/>
                </a:solidFill>
                <a:latin typeface="Arial"/>
                <a:ea typeface="HG丸ｺﾞｼｯｸM-PRO"/>
                <a:cs typeface="Arial"/>
              </a:rPr>
              <a:t> </a:t>
            </a:r>
            <a:r>
              <a:rPr lang="en-US" altLang="ja-JP" sz="4800" kern="0" dirty="0" smtClean="0">
                <a:solidFill>
                  <a:srgbClr val="FFFF66"/>
                </a:solidFill>
                <a:latin typeface="Arial"/>
                <a:ea typeface="HG丸ｺﾞｼｯｸM-PRO"/>
                <a:cs typeface="Arial"/>
              </a:rPr>
              <a:t>Detection</a:t>
            </a:r>
            <a:endParaRPr lang="ja-JP" altLang="en-US" sz="4800" kern="0" dirty="0">
              <a:solidFill>
                <a:srgbClr val="FFFF66"/>
              </a:solidFill>
              <a:latin typeface="Arial"/>
              <a:ea typeface="HG丸ｺﾞｼｯｸM-PRO"/>
              <a:cs typeface="Arial"/>
            </a:endParaRPr>
          </a:p>
        </p:txBody>
      </p:sp>
      <p:cxnSp>
        <p:nvCxnSpPr>
          <p:cNvPr id="7" name="直線矢印コネクタ 6"/>
          <p:cNvCxnSpPr/>
          <p:nvPr/>
        </p:nvCxnSpPr>
        <p:spPr bwMode="auto">
          <a:xfrm flipH="1" flipV="1">
            <a:off x="6209362" y="4012854"/>
            <a:ext cx="952340" cy="213528"/>
          </a:xfrm>
          <a:prstGeom prst="straightConnector1">
            <a:avLst/>
          </a:prstGeom>
          <a:solidFill>
            <a:srgbClr val="000000"/>
          </a:solidFill>
          <a:ln w="28575" cap="flat" cmpd="sng" algn="ctr">
            <a:solidFill>
              <a:srgbClr val="FF12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角丸四角形 7"/>
          <p:cNvSpPr/>
          <p:nvPr/>
        </p:nvSpPr>
        <p:spPr bwMode="auto">
          <a:xfrm>
            <a:off x="3632527" y="3295578"/>
            <a:ext cx="1260000" cy="288000"/>
          </a:xfrm>
          <a:prstGeom prst="roundRect">
            <a:avLst/>
          </a:prstGeom>
          <a:solidFill>
            <a:srgbClr val="FFFFFF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229" tIns="51599" rIns="99229" bIns="51599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64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Arial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563797" y="3228705"/>
            <a:ext cx="1480634" cy="39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2048">
              <a:defRPr/>
            </a:pPr>
            <a:r>
              <a:rPr lang="en-US" altLang="ja-JP" sz="1985" b="1" dirty="0" smtClean="0">
                <a:solidFill>
                  <a:srgbClr val="000000"/>
                </a:solidFill>
                <a:cs typeface="Arial"/>
              </a:rPr>
              <a:t>CYGNUS</a:t>
            </a:r>
            <a:endParaRPr lang="ja-JP" altLang="en-US" sz="1985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0" name="楕円 9"/>
          <p:cNvSpPr/>
          <p:nvPr/>
        </p:nvSpPr>
        <p:spPr bwMode="auto">
          <a:xfrm rot="20253589">
            <a:off x="6861125" y="3220354"/>
            <a:ext cx="903827" cy="2241180"/>
          </a:xfrm>
          <a:prstGeom prst="ellipse">
            <a:avLst/>
          </a:prstGeom>
          <a:noFill/>
          <a:ln w="9525" cap="flat" cmpd="sng" algn="ctr">
            <a:solidFill>
              <a:srgbClr val="99FF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229" tIns="51599" rIns="99229" bIns="51599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64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Arial" charset="0"/>
            </a:endParaRPr>
          </a:p>
        </p:txBody>
      </p:sp>
      <p:sp>
        <p:nvSpPr>
          <p:cNvPr id="11" name="円/楕円 31"/>
          <p:cNvSpPr/>
          <p:nvPr/>
        </p:nvSpPr>
        <p:spPr bwMode="auto">
          <a:xfrm>
            <a:off x="6809308" y="4358342"/>
            <a:ext cx="216000" cy="216000"/>
          </a:xfrm>
          <a:prstGeom prst="ellipse">
            <a:avLst/>
          </a:prstGeom>
          <a:gradFill flip="none" rotWithShape="1">
            <a:gsLst>
              <a:gs pos="30000">
                <a:srgbClr val="CAE2FF"/>
              </a:gs>
              <a:gs pos="69000">
                <a:srgbClr val="CAE2FF">
                  <a:lumMod val="5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9229" tIns="51599" rIns="99229" bIns="51599">
            <a:spAutoFit/>
          </a:bodyPr>
          <a:lstStyle/>
          <a:p>
            <a:pPr marL="0" marR="0" lvl="0" indent="0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98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cs typeface="Arial"/>
            </a:endParaRPr>
          </a:p>
        </p:txBody>
      </p:sp>
      <p:cxnSp>
        <p:nvCxnSpPr>
          <p:cNvPr id="12" name="直線コネクタ 11"/>
          <p:cNvCxnSpPr>
            <a:stCxn id="10" idx="0"/>
            <a:endCxn id="10" idx="4"/>
          </p:cNvCxnSpPr>
          <p:nvPr/>
        </p:nvCxnSpPr>
        <p:spPr bwMode="auto">
          <a:xfrm>
            <a:off x="6965777" y="3451204"/>
            <a:ext cx="666721" cy="1614370"/>
          </a:xfrm>
          <a:prstGeom prst="line">
            <a:avLst/>
          </a:prstGeom>
          <a:solidFill>
            <a:srgbClr val="000000"/>
          </a:solidFill>
          <a:ln w="9525" cap="flat" cmpd="sng" algn="ctr">
            <a:solidFill>
              <a:srgbClr val="CCFF99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円/楕円 10"/>
          <p:cNvSpPr/>
          <p:nvPr/>
        </p:nvSpPr>
        <p:spPr bwMode="auto">
          <a:xfrm>
            <a:off x="7157976" y="4124944"/>
            <a:ext cx="216000" cy="216000"/>
          </a:xfrm>
          <a:prstGeom prst="ellipse">
            <a:avLst/>
          </a:prstGeom>
          <a:gradFill flip="none" rotWithShape="1">
            <a:gsLst>
              <a:gs pos="30000">
                <a:srgbClr val="E78A8A">
                  <a:lumMod val="60000"/>
                  <a:lumOff val="40000"/>
                </a:srgbClr>
              </a:gs>
              <a:gs pos="69000">
                <a:srgbClr val="FF0000"/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9229" tIns="51599" rIns="99229" bIns="51599">
            <a:spAutoFit/>
          </a:bodyPr>
          <a:lstStyle/>
          <a:p>
            <a:pPr marL="0" marR="0" lvl="0" indent="0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98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cs typeface="Arial"/>
            </a:endParaRPr>
          </a:p>
        </p:txBody>
      </p:sp>
      <p:cxnSp>
        <p:nvCxnSpPr>
          <p:cNvPr id="14" name="直線矢印コネクタ 13"/>
          <p:cNvCxnSpPr/>
          <p:nvPr/>
        </p:nvCxnSpPr>
        <p:spPr bwMode="auto">
          <a:xfrm flipH="1" flipV="1">
            <a:off x="6575122" y="4304083"/>
            <a:ext cx="155951" cy="381556"/>
          </a:xfrm>
          <a:prstGeom prst="straightConnector1">
            <a:avLst/>
          </a:prstGeom>
          <a:solidFill>
            <a:srgbClr val="000000"/>
          </a:solidFill>
          <a:ln w="28575" cap="flat" cmpd="sng" algn="ctr">
            <a:solidFill>
              <a:srgbClr val="CCFF99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直線矢印コネクタ 14"/>
          <p:cNvCxnSpPr/>
          <p:nvPr/>
        </p:nvCxnSpPr>
        <p:spPr bwMode="auto">
          <a:xfrm>
            <a:off x="7833984" y="3746332"/>
            <a:ext cx="155951" cy="381556"/>
          </a:xfrm>
          <a:prstGeom prst="straightConnector1">
            <a:avLst/>
          </a:prstGeom>
          <a:solidFill>
            <a:srgbClr val="000000"/>
          </a:solidFill>
          <a:ln w="28575" cap="flat" cmpd="sng" algn="ctr">
            <a:solidFill>
              <a:srgbClr val="CCFF99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角丸四角形 15"/>
          <p:cNvSpPr/>
          <p:nvPr/>
        </p:nvSpPr>
        <p:spPr bwMode="auto">
          <a:xfrm>
            <a:off x="6663075" y="1265681"/>
            <a:ext cx="1170909" cy="565769"/>
          </a:xfrm>
          <a:prstGeom prst="roundRect">
            <a:avLst/>
          </a:prstGeom>
          <a:solidFill>
            <a:srgbClr val="FFFFFF">
              <a:alpha val="7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229" tIns="51599" rIns="99229" bIns="51599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64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Arial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743622" y="1293702"/>
            <a:ext cx="1019588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2048">
              <a:defRPr/>
            </a:pP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G.</a:t>
            </a:r>
            <a:r>
              <a:rPr lang="ja-JP" altLang="en-US" sz="2646" b="1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C.</a:t>
            </a:r>
            <a:endParaRPr lang="ja-JP" altLang="en-US" sz="2646" b="1" dirty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4517370" y="3394833"/>
            <a:ext cx="897450" cy="1000631"/>
            <a:chOff x="2987824" y="1772816"/>
            <a:chExt cx="2505245" cy="2793279"/>
          </a:xfrm>
        </p:grpSpPr>
        <p:sp>
          <p:nvSpPr>
            <p:cNvPr id="19" name="楕円 18"/>
            <p:cNvSpPr/>
            <p:nvPr/>
          </p:nvSpPr>
          <p:spPr bwMode="auto">
            <a:xfrm>
              <a:off x="4067945" y="3185439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0" name="楕円 19"/>
            <p:cNvSpPr/>
            <p:nvPr/>
          </p:nvSpPr>
          <p:spPr bwMode="auto">
            <a:xfrm>
              <a:off x="2987824" y="4149079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1" name="楕円 20"/>
            <p:cNvSpPr/>
            <p:nvPr/>
          </p:nvSpPr>
          <p:spPr bwMode="auto">
            <a:xfrm>
              <a:off x="3563887" y="3768489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2" name="楕円 21"/>
            <p:cNvSpPr/>
            <p:nvPr/>
          </p:nvSpPr>
          <p:spPr bwMode="auto">
            <a:xfrm>
              <a:off x="5292080" y="4365106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3" name="楕円 22"/>
            <p:cNvSpPr/>
            <p:nvPr/>
          </p:nvSpPr>
          <p:spPr bwMode="auto">
            <a:xfrm>
              <a:off x="4788025" y="3912507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4" name="楕円 23"/>
            <p:cNvSpPr/>
            <p:nvPr/>
          </p:nvSpPr>
          <p:spPr bwMode="auto">
            <a:xfrm>
              <a:off x="4617555" y="3718594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5" name="楕円 24"/>
            <p:cNvSpPr/>
            <p:nvPr/>
          </p:nvSpPr>
          <p:spPr bwMode="auto">
            <a:xfrm>
              <a:off x="4711657" y="2643298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6" name="楕円 25"/>
            <p:cNvSpPr/>
            <p:nvPr/>
          </p:nvSpPr>
          <p:spPr bwMode="auto">
            <a:xfrm>
              <a:off x="4781975" y="2141444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7" name="楕円 26"/>
            <p:cNvSpPr/>
            <p:nvPr/>
          </p:nvSpPr>
          <p:spPr bwMode="auto">
            <a:xfrm>
              <a:off x="5004046" y="1772816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28" name="楕円 27"/>
            <p:cNvSpPr/>
            <p:nvPr/>
          </p:nvSpPr>
          <p:spPr bwMode="auto">
            <a:xfrm>
              <a:off x="4853985" y="1936686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cxnSp>
          <p:nvCxnSpPr>
            <p:cNvPr id="29" name="直線コネクタ 28"/>
            <p:cNvCxnSpPr>
              <a:endCxn id="19" idx="1"/>
            </p:cNvCxnSpPr>
            <p:nvPr/>
          </p:nvCxnSpPr>
          <p:spPr bwMode="auto">
            <a:xfrm>
              <a:off x="3734568" y="2734196"/>
              <a:ext cx="354467" cy="472335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" name="楕円 29"/>
            <p:cNvSpPr/>
            <p:nvPr/>
          </p:nvSpPr>
          <p:spPr bwMode="auto">
            <a:xfrm>
              <a:off x="3707904" y="2708918"/>
              <a:ext cx="200989" cy="200989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cxnSp>
          <p:nvCxnSpPr>
            <p:cNvPr id="31" name="直線コネクタ 30"/>
            <p:cNvCxnSpPr>
              <a:stCxn id="21" idx="3"/>
              <a:endCxn id="20" idx="7"/>
            </p:cNvCxnSpPr>
            <p:nvPr/>
          </p:nvCxnSpPr>
          <p:spPr bwMode="auto">
            <a:xfrm flipH="1">
              <a:off x="3110749" y="3891414"/>
              <a:ext cx="474230" cy="278757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直線コネクタ 31"/>
            <p:cNvCxnSpPr>
              <a:stCxn id="19" idx="3"/>
            </p:cNvCxnSpPr>
            <p:nvPr/>
          </p:nvCxnSpPr>
          <p:spPr bwMode="auto">
            <a:xfrm flipH="1">
              <a:off x="3637978" y="3308365"/>
              <a:ext cx="451057" cy="530897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直線コネクタ 32"/>
            <p:cNvCxnSpPr>
              <a:stCxn id="25" idx="3"/>
            </p:cNvCxnSpPr>
            <p:nvPr/>
          </p:nvCxnSpPr>
          <p:spPr bwMode="auto">
            <a:xfrm flipH="1">
              <a:off x="4182638" y="2766223"/>
              <a:ext cx="550111" cy="459044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直線コネクタ 33"/>
            <p:cNvCxnSpPr>
              <a:stCxn id="24" idx="1"/>
            </p:cNvCxnSpPr>
            <p:nvPr/>
          </p:nvCxnSpPr>
          <p:spPr bwMode="auto">
            <a:xfrm flipH="1" flipV="1">
              <a:off x="4174937" y="3304424"/>
              <a:ext cx="463708" cy="435261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直線コネクタ 34"/>
            <p:cNvCxnSpPr>
              <a:stCxn id="23" idx="1"/>
            </p:cNvCxnSpPr>
            <p:nvPr/>
          </p:nvCxnSpPr>
          <p:spPr bwMode="auto">
            <a:xfrm flipH="1" flipV="1">
              <a:off x="4712415" y="3826140"/>
              <a:ext cx="96700" cy="107456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直線コネクタ 35"/>
            <p:cNvCxnSpPr>
              <a:stCxn id="22" idx="1"/>
            </p:cNvCxnSpPr>
            <p:nvPr/>
          </p:nvCxnSpPr>
          <p:spPr bwMode="auto">
            <a:xfrm flipH="1" flipV="1">
              <a:off x="4864815" y="3978540"/>
              <a:ext cx="448356" cy="407655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直線コネクタ 36"/>
            <p:cNvCxnSpPr>
              <a:stCxn id="26" idx="4"/>
            </p:cNvCxnSpPr>
            <p:nvPr/>
          </p:nvCxnSpPr>
          <p:spPr bwMode="auto">
            <a:xfrm flipH="1">
              <a:off x="4804044" y="2285460"/>
              <a:ext cx="49940" cy="384392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直線コネクタ 37"/>
            <p:cNvCxnSpPr>
              <a:stCxn id="28" idx="1"/>
            </p:cNvCxnSpPr>
            <p:nvPr/>
          </p:nvCxnSpPr>
          <p:spPr bwMode="auto">
            <a:xfrm>
              <a:off x="4875075" y="1957778"/>
              <a:ext cx="977" cy="202923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直線コネクタ 38"/>
            <p:cNvCxnSpPr>
              <a:stCxn id="27" idx="3"/>
            </p:cNvCxnSpPr>
            <p:nvPr/>
          </p:nvCxnSpPr>
          <p:spPr bwMode="auto">
            <a:xfrm flipH="1">
              <a:off x="4948060" y="1895741"/>
              <a:ext cx="77079" cy="54229"/>
            </a:xfrm>
            <a:prstGeom prst="lin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0" name="グループ化 39"/>
          <p:cNvGrpSpPr/>
          <p:nvPr/>
        </p:nvGrpSpPr>
        <p:grpSpPr>
          <a:xfrm>
            <a:off x="5976252" y="4485850"/>
            <a:ext cx="754821" cy="397801"/>
            <a:chOff x="5476425" y="3784349"/>
            <a:chExt cx="636824" cy="544395"/>
          </a:xfrm>
        </p:grpSpPr>
        <p:sp>
          <p:nvSpPr>
            <p:cNvPr id="41" name="角丸四角形 40"/>
            <p:cNvSpPr/>
            <p:nvPr/>
          </p:nvSpPr>
          <p:spPr bwMode="auto">
            <a:xfrm>
              <a:off x="5501779" y="3841184"/>
              <a:ext cx="611470" cy="466498"/>
            </a:xfrm>
            <a:prstGeom prst="roundRect">
              <a:avLst/>
            </a:prstGeom>
            <a:solidFill>
              <a:srgbClr val="FFFFFF">
                <a:alpha val="8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5476425" y="3784349"/>
              <a:ext cx="583942" cy="544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8620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985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</a:rPr>
                <a:t>Jun.</a:t>
              </a:r>
              <a:endParaRPr kumimoji="0" lang="ja-JP" altLang="en-US" sz="198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</p:grpSp>
      <p:grpSp>
        <p:nvGrpSpPr>
          <p:cNvPr id="43" name="グループ化 42"/>
          <p:cNvGrpSpPr/>
          <p:nvPr/>
        </p:nvGrpSpPr>
        <p:grpSpPr>
          <a:xfrm>
            <a:off x="7989938" y="3692220"/>
            <a:ext cx="778215" cy="417520"/>
            <a:chOff x="5629982" y="4018969"/>
            <a:chExt cx="784445" cy="344259"/>
          </a:xfrm>
        </p:grpSpPr>
        <p:sp>
          <p:nvSpPr>
            <p:cNvPr id="44" name="角丸四角形 43"/>
            <p:cNvSpPr/>
            <p:nvPr/>
          </p:nvSpPr>
          <p:spPr bwMode="auto">
            <a:xfrm>
              <a:off x="5663970" y="4050737"/>
              <a:ext cx="750457" cy="312491"/>
            </a:xfrm>
            <a:prstGeom prst="roundRect">
              <a:avLst/>
            </a:prstGeom>
            <a:solidFill>
              <a:srgbClr val="FFFFFF">
                <a:alpha val="8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5629982" y="4018969"/>
              <a:ext cx="784445" cy="328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8620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985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</a:rPr>
                <a:t>Dec.</a:t>
              </a:r>
              <a:endParaRPr kumimoji="0" lang="ja-JP" altLang="en-US" sz="198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</p:grpSp>
      <p:sp>
        <p:nvSpPr>
          <p:cNvPr id="46" name="円/楕円 33"/>
          <p:cNvSpPr/>
          <p:nvPr/>
        </p:nvSpPr>
        <p:spPr bwMode="auto">
          <a:xfrm>
            <a:off x="3095884" y="1724845"/>
            <a:ext cx="216000" cy="216000"/>
          </a:xfrm>
          <a:prstGeom prst="ellipse">
            <a:avLst/>
          </a:prstGeom>
          <a:gradFill flip="none" rotWithShape="1">
            <a:gsLst>
              <a:gs pos="30000">
                <a:srgbClr val="B381D9"/>
              </a:gs>
              <a:gs pos="69000">
                <a:srgbClr val="7030A0"/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9229" tIns="51599" rIns="99229" bIns="51599">
            <a:spAutoFit/>
          </a:bodyPr>
          <a:lstStyle/>
          <a:p>
            <a:pPr defTabSz="1008126">
              <a:defRPr/>
            </a:pPr>
            <a:endParaRPr lang="ja-JP" altLang="en-US" sz="1985">
              <a:solidFill>
                <a:srgbClr val="FFFFFF"/>
              </a:solidFill>
              <a:latin typeface="Verdana" pitchFamily="34" charset="0"/>
              <a:cs typeface="Arial"/>
            </a:endParaRPr>
          </a:p>
        </p:txBody>
      </p:sp>
      <p:cxnSp>
        <p:nvCxnSpPr>
          <p:cNvPr id="47" name="直線矢印コネクタ 46"/>
          <p:cNvCxnSpPr/>
          <p:nvPr/>
        </p:nvCxnSpPr>
        <p:spPr bwMode="auto">
          <a:xfrm>
            <a:off x="3214242" y="2115316"/>
            <a:ext cx="0" cy="696916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" name="直線矢印コネクタ 47"/>
          <p:cNvCxnSpPr/>
          <p:nvPr/>
        </p:nvCxnSpPr>
        <p:spPr bwMode="auto">
          <a:xfrm flipV="1">
            <a:off x="3213434" y="755802"/>
            <a:ext cx="0" cy="824969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9" name="直線矢印コネクタ 48"/>
          <p:cNvCxnSpPr/>
          <p:nvPr/>
        </p:nvCxnSpPr>
        <p:spPr bwMode="auto">
          <a:xfrm>
            <a:off x="3492845" y="1836262"/>
            <a:ext cx="833058" cy="0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0" name="直線矢印コネクタ 49"/>
          <p:cNvCxnSpPr/>
          <p:nvPr/>
        </p:nvCxnSpPr>
        <p:spPr bwMode="auto">
          <a:xfrm flipH="1">
            <a:off x="1905002" y="1855149"/>
            <a:ext cx="1032098" cy="0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1" name="直線矢印コネクタ 50"/>
          <p:cNvCxnSpPr/>
          <p:nvPr/>
        </p:nvCxnSpPr>
        <p:spPr bwMode="auto">
          <a:xfrm flipH="1">
            <a:off x="2461319" y="2081401"/>
            <a:ext cx="493799" cy="493797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直線矢印コネクタ 51"/>
          <p:cNvCxnSpPr/>
          <p:nvPr/>
        </p:nvCxnSpPr>
        <p:spPr bwMode="auto">
          <a:xfrm flipH="1" flipV="1">
            <a:off x="2405656" y="1048287"/>
            <a:ext cx="584394" cy="584395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3" name="直線矢印コネクタ 52"/>
          <p:cNvCxnSpPr/>
          <p:nvPr/>
        </p:nvCxnSpPr>
        <p:spPr bwMode="auto">
          <a:xfrm flipV="1">
            <a:off x="3489770" y="1224951"/>
            <a:ext cx="368465" cy="368467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4" name="直線矢印コネクタ 53"/>
          <p:cNvCxnSpPr/>
          <p:nvPr/>
        </p:nvCxnSpPr>
        <p:spPr bwMode="auto">
          <a:xfrm>
            <a:off x="3499705" y="2030724"/>
            <a:ext cx="569901" cy="569901"/>
          </a:xfrm>
          <a:prstGeom prst="straightConnector1">
            <a:avLst/>
          </a:prstGeom>
          <a:solidFill>
            <a:srgbClr val="000000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55" name="グループ化 54"/>
          <p:cNvGrpSpPr/>
          <p:nvPr/>
        </p:nvGrpSpPr>
        <p:grpSpPr>
          <a:xfrm>
            <a:off x="1492015" y="531570"/>
            <a:ext cx="1641181" cy="360000"/>
            <a:chOff x="3331523" y="3890436"/>
            <a:chExt cx="1791768" cy="506764"/>
          </a:xfrm>
        </p:grpSpPr>
        <p:sp>
          <p:nvSpPr>
            <p:cNvPr id="56" name="角丸四角形 55"/>
            <p:cNvSpPr/>
            <p:nvPr/>
          </p:nvSpPr>
          <p:spPr bwMode="auto">
            <a:xfrm>
              <a:off x="3331523" y="3930701"/>
              <a:ext cx="1635286" cy="466499"/>
            </a:xfrm>
            <a:prstGeom prst="roundRect">
              <a:avLst/>
            </a:prstGeom>
            <a:solidFill>
              <a:srgbClr val="FFFFFF">
                <a:alpha val="8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3331523" y="3890436"/>
              <a:ext cx="1791768" cy="328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8620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98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v</a:t>
              </a:r>
              <a:r>
                <a:rPr kumimoji="0" lang="en-US" altLang="ja-JP" sz="1985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0</a:t>
              </a:r>
              <a:r>
                <a:rPr kumimoji="0" lang="en-US" altLang="ja-JP" sz="198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=220km/s</a:t>
              </a:r>
              <a:endParaRPr kumimoji="0" lang="ja-JP" altLang="en-US" sz="198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grpSp>
        <p:nvGrpSpPr>
          <p:cNvPr id="58" name="グループ化 57"/>
          <p:cNvGrpSpPr/>
          <p:nvPr/>
        </p:nvGrpSpPr>
        <p:grpSpPr>
          <a:xfrm>
            <a:off x="5520109" y="3453526"/>
            <a:ext cx="1719006" cy="397801"/>
            <a:chOff x="5286296" y="4076197"/>
            <a:chExt cx="1876735" cy="328003"/>
          </a:xfrm>
        </p:grpSpPr>
        <p:sp>
          <p:nvSpPr>
            <p:cNvPr id="59" name="角丸四角形 58"/>
            <p:cNvSpPr/>
            <p:nvPr/>
          </p:nvSpPr>
          <p:spPr bwMode="auto">
            <a:xfrm>
              <a:off x="5367002" y="4088989"/>
              <a:ext cx="1679007" cy="313351"/>
            </a:xfrm>
            <a:prstGeom prst="roundRect">
              <a:avLst/>
            </a:prstGeom>
            <a:solidFill>
              <a:srgbClr val="FFFFFF">
                <a:alpha val="8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9229" tIns="51599" rIns="99229" bIns="51599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1008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64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HG丸ｺﾞｼｯｸM-PRO" pitchFamily="50" charset="-128"/>
                <a:cs typeface="Arial" charset="0"/>
              </a:endParaRPr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5286296" y="4076197"/>
              <a:ext cx="1876735" cy="328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8620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98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v</a:t>
              </a:r>
              <a:r>
                <a:rPr kumimoji="0" lang="ja-JP" altLang="en-US" sz="1985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☉</a:t>
              </a:r>
              <a:r>
                <a:rPr kumimoji="0" lang="en-US" altLang="ja-JP" sz="198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=230km/s</a:t>
              </a:r>
              <a:endParaRPr kumimoji="0" lang="ja-JP" altLang="en-US" sz="198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sp>
        <p:nvSpPr>
          <p:cNvPr id="61" name="角丸四角形 60"/>
          <p:cNvSpPr/>
          <p:nvPr/>
        </p:nvSpPr>
        <p:spPr bwMode="auto">
          <a:xfrm>
            <a:off x="7213578" y="2975035"/>
            <a:ext cx="2417716" cy="461464"/>
          </a:xfrm>
          <a:prstGeom prst="roundRect">
            <a:avLst/>
          </a:prstGeom>
          <a:solidFill>
            <a:srgbClr val="FFFFFF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229" tIns="51599" rIns="99229" bIns="51599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64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HG丸ｺﾞｼｯｸM-PRO" pitchFamily="50" charset="-128"/>
              <a:cs typeface="Arial" charset="0"/>
            </a:endParaRPr>
          </a:p>
        </p:txBody>
      </p:sp>
      <p:sp>
        <p:nvSpPr>
          <p:cNvPr id="62" name="角丸四角形 61"/>
          <p:cNvSpPr/>
          <p:nvPr/>
        </p:nvSpPr>
        <p:spPr bwMode="auto">
          <a:xfrm>
            <a:off x="3509124" y="310454"/>
            <a:ext cx="1710458" cy="506609"/>
          </a:xfrm>
          <a:prstGeom prst="roundRect">
            <a:avLst/>
          </a:prstGeom>
          <a:solidFill>
            <a:srgbClr val="FFFFFF">
              <a:alpha val="9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229" tIns="51599" rIns="99229" bIns="51599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008126">
              <a:defRPr/>
            </a:pPr>
            <a:endParaRPr kumimoji="0" lang="ja-JP" altLang="en-US" sz="2646">
              <a:solidFill>
                <a:srgbClr val="FFFFFF"/>
              </a:solidFill>
              <a:latin typeface="Arial" charset="0"/>
              <a:ea typeface="HG丸ｺﾞｼｯｸM-PRO" pitchFamily="50" charset="-128"/>
              <a:cs typeface="Arial" charset="0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3460389" y="317567"/>
            <a:ext cx="1954431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2048">
              <a:defRPr/>
            </a:pP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DM</a:t>
            </a:r>
            <a:r>
              <a:rPr lang="ja-JP" altLang="en-US" sz="2646" b="1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HALO</a:t>
            </a:r>
            <a:endParaRPr lang="ja-JP" altLang="en-US" sz="2646" b="1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64" name="図 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769" y="4784127"/>
            <a:ext cx="3234540" cy="3035007"/>
          </a:xfrm>
          <a:prstGeom prst="rect">
            <a:avLst/>
          </a:prstGeom>
          <a:gradFill flip="none" rotWithShape="1">
            <a:gsLst>
              <a:gs pos="31000">
                <a:srgbClr val="FFFFFF"/>
              </a:gs>
              <a:gs pos="100000">
                <a:srgbClr val="CAE2FF">
                  <a:lumMod val="9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5400"/>
          </a:effectLst>
        </p:spPr>
      </p:pic>
      <p:sp>
        <p:nvSpPr>
          <p:cNvPr id="65" name="テキスト ボックス 64"/>
          <p:cNvSpPr txBox="1"/>
          <p:nvPr/>
        </p:nvSpPr>
        <p:spPr>
          <a:xfrm>
            <a:off x="11037001" y="4799362"/>
            <a:ext cx="1504848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20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@</a:t>
            </a:r>
            <a:r>
              <a:rPr lang="ja-JP" altLang="en-US" sz="2646" b="1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LAB</a:t>
            </a:r>
            <a:endParaRPr lang="en-US" altLang="ja-JP" sz="2646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10726808" y="6083870"/>
            <a:ext cx="1610938" cy="39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20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985" b="1" dirty="0">
                <a:solidFill>
                  <a:srgbClr val="000000"/>
                </a:solidFill>
                <a:cs typeface="Arial"/>
              </a:rPr>
              <a:t>nucleus</a:t>
            </a:r>
            <a:endParaRPr lang="ja-JP" altLang="en-US" sz="1985" b="1" dirty="0">
              <a:solidFill>
                <a:srgbClr val="000000"/>
              </a:solidFill>
              <a:cs typeface="Arial"/>
            </a:endParaRPr>
          </a:p>
        </p:txBody>
      </p:sp>
      <p:cxnSp>
        <p:nvCxnSpPr>
          <p:cNvPr id="67" name="直線コネクタ 66"/>
          <p:cNvCxnSpPr>
            <a:stCxn id="69" idx="1"/>
          </p:cNvCxnSpPr>
          <p:nvPr/>
        </p:nvCxnSpPr>
        <p:spPr>
          <a:xfrm>
            <a:off x="7578841" y="3990048"/>
            <a:ext cx="1760928" cy="809314"/>
          </a:xfrm>
          <a:prstGeom prst="line">
            <a:avLst/>
          </a:prstGeom>
          <a:ln w="28575">
            <a:solidFill>
              <a:srgbClr val="A3C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>
            <a:stCxn id="69" idx="4"/>
          </p:cNvCxnSpPr>
          <p:nvPr/>
        </p:nvCxnSpPr>
        <p:spPr>
          <a:xfrm>
            <a:off x="7655209" y="4174416"/>
            <a:ext cx="1684560" cy="3644718"/>
          </a:xfrm>
          <a:prstGeom prst="line">
            <a:avLst/>
          </a:prstGeom>
          <a:ln w="28575">
            <a:solidFill>
              <a:srgbClr val="A3C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円/楕円 31"/>
          <p:cNvSpPr/>
          <p:nvPr/>
        </p:nvSpPr>
        <p:spPr bwMode="auto">
          <a:xfrm>
            <a:off x="7547209" y="3958416"/>
            <a:ext cx="216000" cy="216000"/>
          </a:xfrm>
          <a:prstGeom prst="ellipse">
            <a:avLst/>
          </a:prstGeom>
          <a:gradFill flip="none" rotWithShape="1">
            <a:gsLst>
              <a:gs pos="30000">
                <a:srgbClr val="CAE2FF"/>
              </a:gs>
              <a:gs pos="69000">
                <a:srgbClr val="CAE2FF">
                  <a:lumMod val="5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9229" tIns="51599" rIns="99229" bIns="51599">
            <a:spAutoFit/>
          </a:bodyPr>
          <a:lstStyle/>
          <a:p>
            <a:pPr marL="0" marR="0" lvl="0" indent="0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98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cs typeface="Arial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7277063" y="2931766"/>
            <a:ext cx="2367716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2048">
              <a:defRPr/>
            </a:pP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Solar</a:t>
            </a:r>
            <a:r>
              <a:rPr lang="ja-JP" altLang="en-US" sz="2646" b="1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ja-JP" sz="2646" b="1" dirty="0" smtClean="0">
                <a:solidFill>
                  <a:srgbClr val="000000"/>
                </a:solidFill>
                <a:cs typeface="Arial"/>
              </a:rPr>
              <a:t>System</a:t>
            </a:r>
            <a:endParaRPr lang="ja-JP" altLang="en-US" sz="2646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73" name="日付プレースホルダー 7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74" name="スライド番号プレースホルダー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4042075" y="6807078"/>
            <a:ext cx="312906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985" b="1" dirty="0">
                <a:solidFill>
                  <a:prstClr val="black"/>
                </a:solidFill>
                <a:latin typeface="Calibri"/>
              </a:rPr>
              <a:t>1</a:t>
            </a:r>
            <a:endParaRPr lang="ja-JP" altLang="en-US" sz="1985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10439655" y="5487135"/>
            <a:ext cx="13392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target</a:t>
            </a:r>
            <a:endParaRPr kumimoji="1" lang="ja-JP" altLang="en-US" dirty="0"/>
          </a:p>
        </p:txBody>
      </p:sp>
      <p:sp>
        <p:nvSpPr>
          <p:cNvPr id="80" name="正方形/長方形 79"/>
          <p:cNvSpPr/>
          <p:nvPr/>
        </p:nvSpPr>
        <p:spPr>
          <a:xfrm>
            <a:off x="10086919" y="4589873"/>
            <a:ext cx="1819132" cy="2697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direction</a:t>
            </a:r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12126400" y="6339742"/>
            <a:ext cx="8125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target</a:t>
            </a:r>
            <a:endParaRPr kumimoji="1" lang="ja-JP" altLang="en-US" dirty="0"/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10194953" y="5717484"/>
            <a:ext cx="81250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altLang="ja-JP" dirty="0" smtClean="0"/>
          </a:p>
          <a:p>
            <a:r>
              <a:rPr lang="en-US" altLang="ja-JP" dirty="0" smtClean="0"/>
              <a:t>Jun.</a:t>
            </a: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9291224" y="6613880"/>
            <a:ext cx="7038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Dec.</a:t>
            </a:r>
          </a:p>
        </p:txBody>
      </p:sp>
      <p:sp>
        <p:nvSpPr>
          <p:cNvPr id="86" name="コンテンツ プレースホルダー 2"/>
          <p:cNvSpPr txBox="1">
            <a:spLocks/>
          </p:cNvSpPr>
          <p:nvPr/>
        </p:nvSpPr>
        <p:spPr>
          <a:xfrm>
            <a:off x="276232" y="5041099"/>
            <a:ext cx="6194037" cy="284062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87373" indent="-287373" algn="l" defTabSz="1149492" rtl="0" eaLnBrk="1" latinLnBrk="0" hangingPunct="1">
              <a:lnSpc>
                <a:spcPct val="90000"/>
              </a:lnSpc>
              <a:spcBef>
                <a:spcPts val="1257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rgbClr val="00F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62119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436865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011611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86358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161104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850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596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342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ja-JP" dirty="0" smtClean="0"/>
              <a:t>WIMP</a:t>
            </a:r>
            <a:r>
              <a:rPr lang="ja-JP" altLang="en-US" dirty="0" smtClean="0"/>
              <a:t> </a:t>
            </a:r>
            <a:r>
              <a:rPr lang="en-US" altLang="ja-JP" dirty="0" smtClean="0"/>
              <a:t>signal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 smtClean="0"/>
              <a:t>nuclear</a:t>
            </a:r>
            <a:r>
              <a:rPr lang="ja-JP" altLang="en-US" dirty="0" smtClean="0"/>
              <a:t> </a:t>
            </a:r>
            <a:r>
              <a:rPr lang="en-US" altLang="ja-JP" dirty="0" smtClean="0"/>
              <a:t>recoil:</a:t>
            </a:r>
            <a:r>
              <a:rPr lang="ja-JP" altLang="en-US" dirty="0" smtClean="0"/>
              <a:t> </a:t>
            </a:r>
            <a:r>
              <a:rPr lang="en-US" altLang="ja-JP" dirty="0" smtClean="0"/>
              <a:t>elastic</a:t>
            </a:r>
            <a:r>
              <a:rPr lang="ja-JP" altLang="en-US" dirty="0" smtClean="0"/>
              <a:t> </a:t>
            </a:r>
            <a:r>
              <a:rPr lang="en-US" altLang="ja-JP" dirty="0" smtClean="0"/>
              <a:t>scattering</a:t>
            </a:r>
            <a:r>
              <a:rPr lang="ja-JP" altLang="en-US" dirty="0" smtClean="0"/>
              <a:t> 　</a:t>
            </a: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r>
              <a:rPr lang="en-US" altLang="ja-JP" dirty="0" smtClean="0"/>
              <a:t>energy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 smtClean="0"/>
              <a:t>nucleus</a:t>
            </a:r>
            <a:r>
              <a:rPr lang="ja-JP" altLang="en-US" dirty="0" smtClean="0"/>
              <a:t> </a:t>
            </a:r>
            <a:r>
              <a:rPr lang="en-US" altLang="ja-JP" dirty="0" smtClean="0"/>
              <a:t>dependence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 smtClean="0"/>
              <a:t>seasonal</a:t>
            </a:r>
            <a:r>
              <a:rPr lang="ja-JP" altLang="en-US" dirty="0" smtClean="0"/>
              <a:t> </a:t>
            </a:r>
            <a:r>
              <a:rPr lang="en-US" altLang="ja-JP" dirty="0" smtClean="0"/>
              <a:t>modulation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/>
              <a:t>direction</a:t>
            </a: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/>
          </a:p>
        </p:txBody>
      </p:sp>
      <p:sp>
        <p:nvSpPr>
          <p:cNvPr id="71" name="角丸四角形 70"/>
          <p:cNvSpPr/>
          <p:nvPr/>
        </p:nvSpPr>
        <p:spPr>
          <a:xfrm flipV="1">
            <a:off x="813372" y="7227232"/>
            <a:ext cx="2019671" cy="37061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 useBgFill="1">
        <p:nvSpPr>
          <p:cNvPr id="81" name="テキスト ボックス 80"/>
          <p:cNvSpPr txBox="1"/>
          <p:nvPr/>
        </p:nvSpPr>
        <p:spPr>
          <a:xfrm>
            <a:off x="3065663" y="7228511"/>
            <a:ext cx="2713938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3399"/>
                </a:solidFill>
              </a:rPr>
              <a:t>second</a:t>
            </a:r>
            <a:r>
              <a:rPr kumimoji="1" lang="ja-JP" altLang="en-US" dirty="0" smtClean="0">
                <a:solidFill>
                  <a:srgbClr val="FF3399"/>
                </a:solidFill>
              </a:rPr>
              <a:t> </a:t>
            </a:r>
            <a:r>
              <a:rPr kumimoji="1" lang="en-US" altLang="ja-JP" dirty="0" smtClean="0">
                <a:solidFill>
                  <a:srgbClr val="FF3399"/>
                </a:solidFill>
              </a:rPr>
              <a:t>half</a:t>
            </a:r>
            <a:r>
              <a:rPr lang="ja-JP" altLang="en-US" dirty="0">
                <a:solidFill>
                  <a:srgbClr val="FF3399"/>
                </a:solidFill>
              </a:rPr>
              <a:t> </a:t>
            </a:r>
            <a:r>
              <a:rPr lang="en-US" altLang="ja-JP" dirty="0" smtClean="0">
                <a:solidFill>
                  <a:srgbClr val="FF3399"/>
                </a:solidFill>
              </a:rPr>
              <a:t>of</a:t>
            </a:r>
            <a:r>
              <a:rPr lang="ja-JP" altLang="en-US" dirty="0" smtClean="0">
                <a:solidFill>
                  <a:srgbClr val="FF3399"/>
                </a:solidFill>
              </a:rPr>
              <a:t> </a:t>
            </a:r>
            <a:r>
              <a:rPr lang="en-US" altLang="ja-JP" dirty="0" smtClean="0">
                <a:solidFill>
                  <a:srgbClr val="FF3399"/>
                </a:solidFill>
              </a:rPr>
              <a:t>this</a:t>
            </a:r>
            <a:r>
              <a:rPr lang="ja-JP" altLang="en-US" dirty="0" smtClean="0">
                <a:solidFill>
                  <a:srgbClr val="FF3399"/>
                </a:solidFill>
              </a:rPr>
              <a:t> </a:t>
            </a:r>
            <a:r>
              <a:rPr lang="en-US" altLang="ja-JP" dirty="0" smtClean="0">
                <a:solidFill>
                  <a:srgbClr val="FF3399"/>
                </a:solidFill>
              </a:rPr>
              <a:t>talk</a:t>
            </a:r>
            <a:endParaRPr kumimoji="1" lang="ja-JP" altLang="en-US" dirty="0">
              <a:solidFill>
                <a:srgbClr val="FF3399"/>
              </a:solidFill>
            </a:endParaRPr>
          </a:p>
        </p:txBody>
      </p:sp>
      <p:sp>
        <p:nvSpPr>
          <p:cNvPr id="75" name="フッター プレースホルダー 7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3877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l="28349" t="15642" r="13376" b="4932"/>
          <a:stretch/>
        </p:blipFill>
        <p:spPr>
          <a:xfrm>
            <a:off x="3563787" y="288172"/>
            <a:ext cx="9785614" cy="7273091"/>
          </a:xfrm>
          <a:prstGeom prst="rect">
            <a:avLst/>
          </a:prstGeom>
        </p:spPr>
      </p:pic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10227" y="5004767"/>
            <a:ext cx="5688632" cy="201622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87373" indent="-287373" algn="l" defTabSz="1149492" rtl="0" eaLnBrk="1" latinLnBrk="0" hangingPunct="1">
              <a:lnSpc>
                <a:spcPct val="90000"/>
              </a:lnSpc>
              <a:spcBef>
                <a:spcPts val="1257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rgbClr val="00F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62119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436865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011611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86358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161104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850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596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342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ja-JP" dirty="0" smtClean="0"/>
              <a:t>Technologies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/>
              <a:t>O</a:t>
            </a:r>
            <a:r>
              <a:rPr lang="en-US" altLang="ja-JP" dirty="0" smtClean="0"/>
              <a:t>rdinary</a:t>
            </a:r>
            <a:r>
              <a:rPr lang="ja-JP" altLang="en-US" dirty="0" smtClean="0"/>
              <a:t> </a:t>
            </a:r>
            <a:r>
              <a:rPr lang="en-US" altLang="ja-JP" dirty="0" smtClean="0"/>
              <a:t>radiation</a:t>
            </a:r>
            <a:r>
              <a:rPr lang="ja-JP" altLang="en-US" dirty="0" smtClean="0"/>
              <a:t> </a:t>
            </a:r>
            <a:r>
              <a:rPr lang="en-US" altLang="ja-JP" dirty="0" smtClean="0"/>
              <a:t>detectors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/>
              <a:t>B</a:t>
            </a:r>
            <a:r>
              <a:rPr lang="en-US" altLang="ja-JP" dirty="0" smtClean="0"/>
              <a:t>ackground:</a:t>
            </a:r>
            <a:r>
              <a:rPr lang="ja-JP" altLang="en-US" dirty="0" smtClean="0"/>
              <a:t> </a:t>
            </a:r>
            <a:r>
              <a:rPr lang="en-US" altLang="ja-JP" dirty="0" smtClean="0"/>
              <a:t>electron</a:t>
            </a:r>
            <a:r>
              <a:rPr lang="ja-JP" altLang="en-US" dirty="0" smtClean="0"/>
              <a:t> </a:t>
            </a:r>
            <a:r>
              <a:rPr lang="en-US" altLang="ja-JP" dirty="0" smtClean="0"/>
              <a:t>recoil</a:t>
            </a:r>
            <a:r>
              <a:rPr lang="ja-JP" altLang="en-US" dirty="0" smtClean="0"/>
              <a:t> </a:t>
            </a: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r>
              <a:rPr lang="en-US" altLang="ja-JP" dirty="0" smtClean="0"/>
              <a:t>more</a:t>
            </a:r>
            <a:r>
              <a:rPr lang="ja-JP" altLang="en-US" dirty="0" smtClean="0"/>
              <a:t> </a:t>
            </a:r>
            <a:r>
              <a:rPr lang="en-US" altLang="ja-JP" dirty="0" smtClean="0"/>
              <a:t>than</a:t>
            </a:r>
            <a:r>
              <a:rPr lang="ja-JP" altLang="en-US" dirty="0" smtClean="0"/>
              <a:t> </a:t>
            </a:r>
            <a:r>
              <a:rPr lang="en-US" altLang="ja-JP" dirty="0" smtClean="0"/>
              <a:t>two</a:t>
            </a:r>
            <a:r>
              <a:rPr lang="ja-JP" altLang="en-US" dirty="0" smtClean="0"/>
              <a:t> </a:t>
            </a:r>
            <a:r>
              <a:rPr lang="en-US" altLang="ja-JP" dirty="0" smtClean="0"/>
              <a:t>info</a:t>
            </a:r>
            <a:br>
              <a:rPr lang="en-US" altLang="ja-JP" dirty="0" smtClean="0"/>
            </a:br>
            <a:r>
              <a:rPr lang="ja-JP" altLang="en-US" dirty="0" smtClean="0"/>
              <a:t>　⇒　</a:t>
            </a:r>
            <a:r>
              <a:rPr lang="en-US" altLang="ja-JP" dirty="0" smtClean="0"/>
              <a:t>reject</a:t>
            </a:r>
            <a:r>
              <a:rPr lang="ja-JP" altLang="en-US" dirty="0" smtClean="0"/>
              <a:t> </a:t>
            </a:r>
            <a:r>
              <a:rPr lang="en-US" altLang="ja-JP" dirty="0" smtClean="0"/>
              <a:t>electron</a:t>
            </a:r>
            <a:r>
              <a:rPr lang="ja-JP" altLang="en-US" dirty="0" smtClean="0"/>
              <a:t> </a:t>
            </a:r>
            <a:r>
              <a:rPr lang="en-US" altLang="ja-JP" dirty="0" smtClean="0"/>
              <a:t>BG</a:t>
            </a:r>
            <a:r>
              <a:rPr lang="en-US" altLang="ja-JP" dirty="0"/>
              <a:t>s</a:t>
            </a: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992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8787" y="-136236"/>
            <a:ext cx="5238411" cy="1503104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History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3" y="1044327"/>
            <a:ext cx="11791139" cy="6545546"/>
          </a:xfrm>
          <a:prstGeom prst="rect">
            <a:avLst/>
          </a:prstGeom>
        </p:spPr>
      </p:pic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4718987" y="900311"/>
            <a:ext cx="7577076" cy="144016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87373" indent="-287373" algn="l" defTabSz="1149492" rtl="0" eaLnBrk="1" latinLnBrk="0" hangingPunct="1">
              <a:lnSpc>
                <a:spcPct val="90000"/>
              </a:lnSpc>
              <a:spcBef>
                <a:spcPts val="1257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rgbClr val="00F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62119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436865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011611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86358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161104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850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596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342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ja-JP" dirty="0" smtClean="0"/>
              <a:t>leading</a:t>
            </a:r>
            <a:r>
              <a:rPr lang="ja-JP" altLang="en-US" dirty="0" smtClean="0"/>
              <a:t> </a:t>
            </a:r>
            <a:r>
              <a:rPr lang="en-US" altLang="ja-JP" dirty="0" smtClean="0"/>
              <a:t>technologies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/>
              <a:t>semiconductor</a:t>
            </a:r>
            <a:r>
              <a:rPr lang="ja-JP" altLang="en-US" dirty="0" smtClean="0"/>
              <a:t>　⇒　</a:t>
            </a:r>
            <a:r>
              <a:rPr lang="en-US" altLang="ja-JP" dirty="0" smtClean="0"/>
              <a:t>scintillators</a:t>
            </a:r>
            <a:r>
              <a:rPr lang="ja-JP" altLang="en-US" dirty="0" smtClean="0"/>
              <a:t>　　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⇒　</a:t>
            </a:r>
            <a:r>
              <a:rPr lang="en-US" altLang="ja-JP" dirty="0" smtClean="0"/>
              <a:t>cryogenic</a:t>
            </a:r>
            <a:r>
              <a:rPr lang="ja-JP" altLang="en-US" dirty="0" smtClean="0"/>
              <a:t> </a:t>
            </a:r>
            <a:r>
              <a:rPr lang="en-US" altLang="ja-JP" dirty="0" smtClean="0"/>
              <a:t>detectors</a:t>
            </a:r>
            <a:r>
              <a:rPr lang="ja-JP" altLang="en-US" dirty="0" smtClean="0"/>
              <a:t> </a:t>
            </a:r>
            <a:r>
              <a:rPr lang="en-US" altLang="ja-JP" dirty="0" smtClean="0"/>
              <a:t>(bolometers)</a:t>
            </a:r>
            <a:r>
              <a:rPr lang="ja-JP" altLang="en-US" dirty="0"/>
              <a:t>　 </a:t>
            </a:r>
            <a:r>
              <a:rPr lang="ja-JP" altLang="en-US" dirty="0" smtClean="0"/>
              <a:t>⇒</a:t>
            </a:r>
            <a:r>
              <a:rPr lang="en-US" altLang="ja-JP" dirty="0" smtClean="0"/>
              <a:t>liquid</a:t>
            </a:r>
            <a:r>
              <a:rPr lang="ja-JP" altLang="en-US" dirty="0" smtClean="0"/>
              <a:t> </a:t>
            </a:r>
            <a:r>
              <a:rPr lang="en-US" altLang="ja-JP" dirty="0" smtClean="0"/>
              <a:t>noble</a:t>
            </a:r>
            <a:r>
              <a:rPr lang="ja-JP" altLang="en-US" dirty="0" smtClean="0"/>
              <a:t> </a:t>
            </a:r>
            <a:r>
              <a:rPr lang="en-US" altLang="ja-JP" dirty="0" smtClean="0"/>
              <a:t>gas</a:t>
            </a:r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/>
          </a:p>
        </p:txBody>
      </p:sp>
      <p:sp>
        <p:nvSpPr>
          <p:cNvPr id="7" name="正方形/長方形 6"/>
          <p:cNvSpPr/>
          <p:nvPr/>
        </p:nvSpPr>
        <p:spPr>
          <a:xfrm>
            <a:off x="672803" y="1007119"/>
            <a:ext cx="2698704" cy="3624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Direct</a:t>
            </a:r>
            <a:r>
              <a:rPr lang="ja-JP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search</a:t>
            </a:r>
            <a:r>
              <a:rPr lang="ja-JP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history</a:t>
            </a:r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 rot="16200000">
            <a:off x="-42128" y="3910635"/>
            <a:ext cx="6662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limit</a:t>
            </a:r>
            <a:endParaRPr kumimoji="1" lang="ja-JP" altLang="en-US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9436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407317" y="3132559"/>
            <a:ext cx="15049672" cy="974854"/>
          </a:xfrm>
        </p:spPr>
        <p:txBody>
          <a:bodyPr>
            <a:normAutofit fontScale="90000"/>
          </a:bodyPr>
          <a:lstStyle/>
          <a:p>
            <a:pPr algn="ctr"/>
            <a:r>
              <a:rPr lang="ja-JP" altLang="en-US" sz="7300" dirty="0" smtClean="0"/>
              <a:t>２．直接探索の現状</a:t>
            </a:r>
            <a:endParaRPr kumimoji="1" lang="ja-JP" altLang="en-US" sz="4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5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84771" y="1548383"/>
            <a:ext cx="12673408" cy="2775054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sz="8000" dirty="0" smtClean="0">
                <a:solidFill>
                  <a:srgbClr val="FFFF00"/>
                </a:solidFill>
              </a:rPr>
              <a:t>Direct</a:t>
            </a:r>
            <a:r>
              <a:rPr kumimoji="1" lang="ja-JP" altLang="en-US" sz="8000" dirty="0" smtClean="0">
                <a:solidFill>
                  <a:srgbClr val="FFFF00"/>
                </a:solidFill>
              </a:rPr>
              <a:t> </a:t>
            </a:r>
            <a:r>
              <a:rPr kumimoji="1" lang="en-US" altLang="ja-JP" sz="8000" dirty="0" smtClean="0">
                <a:solidFill>
                  <a:srgbClr val="FFFF00"/>
                </a:solidFill>
              </a:rPr>
              <a:t>Search</a:t>
            </a:r>
            <a:r>
              <a:rPr lang="ja-JP" altLang="en-US" sz="8000" dirty="0"/>
              <a:t> </a:t>
            </a:r>
            <a:r>
              <a:rPr kumimoji="1" lang="en-US" altLang="ja-JP" sz="8000" dirty="0" smtClean="0">
                <a:solidFill>
                  <a:srgbClr val="FFFF00"/>
                </a:solidFill>
              </a:rPr>
              <a:t>Review</a:t>
            </a:r>
            <a:br>
              <a:rPr kumimoji="1" lang="en-US" altLang="ja-JP" sz="8000" dirty="0" smtClean="0">
                <a:solidFill>
                  <a:srgbClr val="FFFF00"/>
                </a:solidFill>
              </a:rPr>
            </a:br>
            <a:r>
              <a:rPr kumimoji="1" lang="en-US" altLang="ja-JP" sz="8000" dirty="0" smtClean="0">
                <a:solidFill>
                  <a:srgbClr val="FFFF00"/>
                </a:solidFill>
              </a:rPr>
              <a:t/>
            </a:r>
            <a:br>
              <a:rPr kumimoji="1" lang="en-US" altLang="ja-JP" sz="8000" dirty="0" smtClean="0">
                <a:solidFill>
                  <a:srgbClr val="FFFF00"/>
                </a:solidFill>
              </a:rPr>
            </a:br>
            <a:r>
              <a:rPr lang="en-US" altLang="ja-JP" sz="4900" dirty="0" smtClean="0"/>
              <a:t>1.</a:t>
            </a:r>
            <a:r>
              <a:rPr lang="ja-JP" altLang="en-US" sz="4900" dirty="0" smtClean="0"/>
              <a:t> </a:t>
            </a:r>
            <a:r>
              <a:rPr lang="en-US" altLang="ja-JP" sz="4900" dirty="0" smtClean="0"/>
              <a:t>Mainstream</a:t>
            </a:r>
            <a:r>
              <a:rPr lang="ja-JP" altLang="en-US" sz="4900" dirty="0" smtClean="0"/>
              <a:t> </a:t>
            </a:r>
            <a:r>
              <a:rPr lang="en-US" altLang="ja-JP" sz="4900" dirty="0" smtClean="0"/>
              <a:t>:</a:t>
            </a:r>
            <a:r>
              <a:rPr lang="ja-JP" altLang="en-US" sz="4900" dirty="0" smtClean="0"/>
              <a:t> </a:t>
            </a:r>
            <a:r>
              <a:rPr lang="en-US" altLang="ja-JP" sz="4900" dirty="0" smtClean="0"/>
              <a:t>Large</a:t>
            </a:r>
            <a:r>
              <a:rPr lang="ja-JP" altLang="en-US" sz="4900" dirty="0" smtClean="0"/>
              <a:t> </a:t>
            </a:r>
            <a:r>
              <a:rPr lang="en-US" altLang="ja-JP" sz="4900" dirty="0" smtClean="0"/>
              <a:t>Detectors</a:t>
            </a:r>
            <a:endParaRPr kumimoji="1" lang="ja-JP" altLang="en-US" sz="49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58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2"/>
          <a:srcRect l="28349" t="15642" r="13376" b="4932"/>
          <a:stretch/>
        </p:blipFill>
        <p:spPr>
          <a:xfrm>
            <a:off x="10009411" y="-133509"/>
            <a:ext cx="3459574" cy="2571305"/>
          </a:xfrm>
          <a:prstGeom prst="rect">
            <a:avLst/>
          </a:prstGeo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 useBgFill="1">
        <p:nvSpPr>
          <p:cNvPr id="8" name="コンテンツ プレースホルダー 2"/>
          <p:cNvSpPr txBox="1">
            <a:spLocks/>
          </p:cNvSpPr>
          <p:nvPr/>
        </p:nvSpPr>
        <p:spPr>
          <a:xfrm>
            <a:off x="46405" y="199211"/>
            <a:ext cx="8856984" cy="3024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7373" indent="-287373" algn="l" defTabSz="1149492" rtl="0" eaLnBrk="1" latinLnBrk="0" hangingPunct="1">
              <a:lnSpc>
                <a:spcPct val="90000"/>
              </a:lnSpc>
              <a:spcBef>
                <a:spcPts val="1257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rgbClr val="00F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62119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436865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011611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86358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161104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850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596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342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ja-JP" dirty="0" smtClean="0"/>
              <a:t>DAMA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</a:t>
            </a:r>
            <a:r>
              <a:rPr lang="en-US" altLang="ja-JP" dirty="0" err="1" smtClean="0"/>
              <a:t>NaI</a:t>
            </a:r>
            <a:r>
              <a:rPr lang="en-US" altLang="ja-JP" dirty="0" smtClean="0"/>
              <a:t>)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 smtClean="0"/>
              <a:t>250kg</a:t>
            </a:r>
            <a:r>
              <a:rPr lang="ja-JP" altLang="en-US" dirty="0" smtClean="0"/>
              <a:t>  </a:t>
            </a:r>
            <a:r>
              <a:rPr lang="en-US" altLang="ja-JP" dirty="0" err="1" smtClean="0"/>
              <a:t>NaI</a:t>
            </a:r>
            <a:r>
              <a:rPr lang="ja-JP" altLang="en-US" dirty="0"/>
              <a:t> </a:t>
            </a:r>
            <a:r>
              <a:rPr lang="en-US" altLang="ja-JP" dirty="0" smtClean="0"/>
              <a:t>scintillators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/>
              <a:t>A</a:t>
            </a:r>
            <a:r>
              <a:rPr lang="en-US" altLang="ja-JP" dirty="0" smtClean="0"/>
              <a:t>nnual</a:t>
            </a:r>
            <a:r>
              <a:rPr lang="ja-JP" altLang="en-US" dirty="0" smtClean="0"/>
              <a:t> </a:t>
            </a:r>
            <a:r>
              <a:rPr lang="en-US" altLang="ja-JP" dirty="0" smtClean="0"/>
              <a:t>modulation</a:t>
            </a:r>
            <a:r>
              <a:rPr lang="ja-JP" altLang="en-US" dirty="0" smtClean="0"/>
              <a:t> </a:t>
            </a:r>
            <a:r>
              <a:rPr lang="en-US" altLang="ja-JP" dirty="0" smtClean="0"/>
              <a:t>were</a:t>
            </a:r>
            <a:r>
              <a:rPr lang="ja-JP" altLang="en-US" dirty="0" smtClean="0"/>
              <a:t> </a:t>
            </a:r>
            <a:r>
              <a:rPr lang="en-US" altLang="ja-JP" dirty="0" smtClean="0"/>
              <a:t>reported</a:t>
            </a:r>
            <a:r>
              <a:rPr lang="ja-JP" altLang="en-US" dirty="0" smtClean="0"/>
              <a:t>：</a:t>
            </a:r>
            <a:r>
              <a:rPr lang="en-US" altLang="ja-JP" dirty="0" smtClean="0"/>
              <a:t>1998</a:t>
            </a:r>
            <a:r>
              <a:rPr lang="ja-JP" altLang="en-US" dirty="0" smtClean="0"/>
              <a:t>～</a:t>
            </a: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r>
              <a:rPr lang="en-US" altLang="ja-JP" dirty="0"/>
              <a:t>L</a:t>
            </a:r>
            <a:r>
              <a:rPr lang="en-US" altLang="ja-JP" dirty="0" smtClean="0"/>
              <a:t>atest</a:t>
            </a:r>
            <a:r>
              <a:rPr lang="ja-JP" altLang="en-US" dirty="0" smtClean="0"/>
              <a:t> </a:t>
            </a:r>
            <a:r>
              <a:rPr lang="en-US" altLang="ja-JP" dirty="0" smtClean="0"/>
              <a:t>2.46</a:t>
            </a:r>
            <a:r>
              <a:rPr lang="ja-JP" altLang="en-US" dirty="0" smtClean="0"/>
              <a:t> </a:t>
            </a:r>
            <a:r>
              <a:rPr lang="en-US" altLang="ja-JP" dirty="0" smtClean="0"/>
              <a:t>ton</a:t>
            </a:r>
            <a:r>
              <a:rPr lang="ja-JP" altLang="en-US" dirty="0" smtClean="0"/>
              <a:t> </a:t>
            </a:r>
            <a:r>
              <a:rPr lang="en-US" altLang="ja-JP" dirty="0" smtClean="0"/>
              <a:t>year</a:t>
            </a:r>
            <a:r>
              <a:rPr lang="ja-JP" altLang="en-US" dirty="0" smtClean="0"/>
              <a:t>　</a:t>
            </a:r>
            <a:r>
              <a:rPr lang="en-US" altLang="ja-JP" dirty="0" smtClean="0"/>
              <a:t>12.9</a:t>
            </a:r>
            <a:r>
              <a:rPr lang="ja-JP" altLang="en-US" dirty="0" smtClean="0"/>
              <a:t> </a:t>
            </a:r>
            <a:r>
              <a:rPr lang="en-US" altLang="ja-JP" dirty="0" smtClean="0"/>
              <a:t>σ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 smtClean="0">
                <a:solidFill>
                  <a:schemeClr val="bg1"/>
                </a:solidFill>
              </a:rPr>
              <a:t>SOMETHING</a:t>
            </a:r>
            <a:r>
              <a:rPr lang="ja-JP" altLang="en-US" dirty="0" smtClean="0">
                <a:solidFill>
                  <a:schemeClr val="bg1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is</a:t>
            </a:r>
            <a:r>
              <a:rPr lang="ja-JP" altLang="en-US" dirty="0" smtClean="0">
                <a:solidFill>
                  <a:schemeClr val="bg1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detected</a:t>
            </a:r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09"/>
          <a:stretch/>
        </p:blipFill>
        <p:spPr bwMode="auto">
          <a:xfrm>
            <a:off x="6727476" y="1620391"/>
            <a:ext cx="4345212" cy="245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347" y="5633342"/>
            <a:ext cx="3047341" cy="293908"/>
          </a:xfrm>
          <a:prstGeom prst="rect">
            <a:avLst/>
          </a:prstGeom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2729" y="3146035"/>
            <a:ext cx="3044166" cy="635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787" y="3746139"/>
            <a:ext cx="10973305" cy="276444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3243" y="5595385"/>
            <a:ext cx="6582997" cy="392605"/>
          </a:xfrm>
          <a:prstGeom prst="rect">
            <a:avLst/>
          </a:prstGeom>
        </p:spPr>
      </p:pic>
      <p:sp useBgFill="1">
        <p:nvSpPr>
          <p:cNvPr id="15" name="コンテンツ プレースホルダー 2"/>
          <p:cNvSpPr txBox="1">
            <a:spLocks/>
          </p:cNvSpPr>
          <p:nvPr/>
        </p:nvSpPr>
        <p:spPr>
          <a:xfrm>
            <a:off x="4993283" y="6501134"/>
            <a:ext cx="8856984" cy="1068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7373" indent="-287373" algn="l" defTabSz="1149492" rtl="0" eaLnBrk="1" latinLnBrk="0" hangingPunct="1">
              <a:lnSpc>
                <a:spcPct val="90000"/>
              </a:lnSpc>
              <a:spcBef>
                <a:spcPts val="1257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rgbClr val="00F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62119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436865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011611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86358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161104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850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596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342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4746" lvl="1" indent="0" fontAlgn="auto">
              <a:spcAft>
                <a:spcPts val="0"/>
              </a:spcAft>
              <a:buNone/>
            </a:pPr>
            <a:r>
              <a:rPr lang="en-US" altLang="ja-JP" dirty="0" smtClean="0"/>
              <a:t>No</a:t>
            </a:r>
            <a:r>
              <a:rPr lang="ja-JP" altLang="en-US" dirty="0" smtClean="0"/>
              <a:t> </a:t>
            </a:r>
            <a:r>
              <a:rPr lang="en-US" altLang="ja-JP" dirty="0" smtClean="0"/>
              <a:t>BG</a:t>
            </a:r>
            <a:r>
              <a:rPr lang="ja-JP" altLang="en-US" dirty="0" smtClean="0"/>
              <a:t> </a:t>
            </a:r>
            <a:r>
              <a:rPr lang="en-US" altLang="ja-JP" dirty="0" smtClean="0"/>
              <a:t>explains</a:t>
            </a:r>
            <a:r>
              <a:rPr lang="ja-JP" altLang="en-US" dirty="0" smtClean="0"/>
              <a:t> </a:t>
            </a:r>
            <a:r>
              <a:rPr lang="en-US" altLang="ja-JP" dirty="0" smtClean="0"/>
              <a:t>this</a:t>
            </a:r>
            <a:r>
              <a:rPr lang="ja-JP" altLang="en-US" dirty="0" smtClean="0"/>
              <a:t> </a:t>
            </a:r>
            <a:r>
              <a:rPr lang="en-US" altLang="ja-JP" dirty="0" smtClean="0"/>
              <a:t>modulation</a:t>
            </a:r>
          </a:p>
          <a:p>
            <a:pPr marL="574746" lvl="1" indent="0" fontAlgn="auto">
              <a:spcAft>
                <a:spcPts val="0"/>
              </a:spcAft>
              <a:buNone/>
            </a:pPr>
            <a:r>
              <a:rPr lang="en-US" altLang="ja-JP" dirty="0" smtClean="0"/>
              <a:t>No</a:t>
            </a:r>
            <a:r>
              <a:rPr lang="ja-JP" altLang="en-US" dirty="0" smtClean="0"/>
              <a:t> </a:t>
            </a:r>
            <a:r>
              <a:rPr lang="en-US" altLang="ja-JP" dirty="0" smtClean="0"/>
              <a:t>natural</a:t>
            </a:r>
            <a:r>
              <a:rPr lang="ja-JP" altLang="en-US" dirty="0" smtClean="0"/>
              <a:t> </a:t>
            </a:r>
            <a:r>
              <a:rPr lang="en-US" altLang="ja-JP" dirty="0" smtClean="0"/>
              <a:t>DM</a:t>
            </a:r>
            <a:r>
              <a:rPr lang="ja-JP" altLang="en-US" dirty="0" smtClean="0"/>
              <a:t> </a:t>
            </a:r>
            <a:r>
              <a:rPr lang="en-US" altLang="ja-JP" dirty="0" smtClean="0"/>
              <a:t>model</a:t>
            </a:r>
            <a:r>
              <a:rPr lang="ja-JP" altLang="en-US" dirty="0" smtClean="0"/>
              <a:t> </a:t>
            </a:r>
            <a:r>
              <a:rPr lang="en-US" altLang="ja-JP" dirty="0" smtClean="0"/>
              <a:t>explains,</a:t>
            </a:r>
            <a:r>
              <a:rPr lang="ja-JP" altLang="en-US" dirty="0" smtClean="0"/>
              <a:t> </a:t>
            </a:r>
            <a:r>
              <a:rPr lang="en-US" altLang="ja-JP" dirty="0" smtClean="0"/>
              <a:t>either…</a:t>
            </a:r>
            <a:endParaRPr lang="en-US" altLang="ja-JP" dirty="0"/>
          </a:p>
        </p:txBody>
      </p:sp>
      <p:sp>
        <p:nvSpPr>
          <p:cNvPr id="2" name="角丸四角形 1"/>
          <p:cNvSpPr/>
          <p:nvPr/>
        </p:nvSpPr>
        <p:spPr>
          <a:xfrm>
            <a:off x="11502092" y="-107801"/>
            <a:ext cx="1196047" cy="86409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6847945" y="1559651"/>
            <a:ext cx="1296144" cy="3624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DAMA</a:t>
            </a:r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816819" y="3751739"/>
            <a:ext cx="1944216" cy="3624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DAMA/LIBRA</a:t>
            </a:r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342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5834" y="235294"/>
            <a:ext cx="13464526" cy="3960440"/>
          </a:xfrm>
          <a:solidFill>
            <a:schemeClr val="tx1">
              <a:alpha val="57000"/>
            </a:schemeClr>
          </a:solidFill>
        </p:spPr>
        <p:txBody>
          <a:bodyPr/>
          <a:lstStyle/>
          <a:p>
            <a:r>
              <a:rPr kumimoji="1" lang="ja-JP" altLang="en-US" dirty="0" smtClean="0"/>
              <a:t>はじめまして</a:t>
            </a:r>
            <a:r>
              <a:rPr kumimoji="1" lang="en-US" altLang="ja-JP" dirty="0" smtClean="0"/>
              <a:t>/</a:t>
            </a:r>
            <a:r>
              <a:rPr kumimoji="1" lang="ja-JP" altLang="en-US" dirty="0" smtClean="0"/>
              <a:t>お久しぶりです　身内賢太朗です</a:t>
            </a:r>
            <a:endParaRPr lang="en-US" altLang="ja-JP" dirty="0"/>
          </a:p>
          <a:p>
            <a:pPr lvl="1"/>
            <a:r>
              <a:rPr lang="ja-JP" altLang="en-US" dirty="0"/>
              <a:t>いまのところずっと　暗黒物質直接探索　⇄　見つからない</a:t>
            </a:r>
            <a:endParaRPr lang="en-US" altLang="ja-JP" dirty="0"/>
          </a:p>
          <a:p>
            <a:pPr lvl="1"/>
            <a:r>
              <a:rPr lang="ja-JP" altLang="en-US" dirty="0"/>
              <a:t>そろそろ　見つけて　性質解明　と行きたい　</a:t>
            </a:r>
            <a:endParaRPr lang="en-US" altLang="ja-JP" dirty="0"/>
          </a:p>
          <a:p>
            <a:pPr marL="574746" lvl="1" indent="0">
              <a:buNone/>
            </a:pPr>
            <a:endParaRPr lang="en-US" altLang="ja-JP" dirty="0"/>
          </a:p>
          <a:p>
            <a:pPr lvl="1"/>
            <a:r>
              <a:rPr lang="en-US" altLang="ja-JP" dirty="0"/>
              <a:t>D</a:t>
            </a:r>
            <a:r>
              <a:rPr lang="ja-JP" altLang="en-US" dirty="0"/>
              <a:t>論　</a:t>
            </a:r>
            <a:r>
              <a:rPr lang="en-US" altLang="ja-JP" dirty="0"/>
              <a:t>		</a:t>
            </a:r>
            <a:r>
              <a:rPr lang="ja-JP" altLang="en-US" dirty="0"/>
              <a:t>東大物理　みのわ研　</a:t>
            </a:r>
            <a:r>
              <a:rPr lang="en-US" altLang="ja-JP" dirty="0"/>
              <a:t>	</a:t>
            </a:r>
            <a:r>
              <a:rPr lang="en-US" altLang="ja-JP" dirty="0" err="1"/>
              <a:t>LiF</a:t>
            </a:r>
            <a:r>
              <a:rPr lang="ja-JP" altLang="en-US" dirty="0"/>
              <a:t>ボロメータ　</a:t>
            </a:r>
            <a:endParaRPr lang="en-US" altLang="ja-JP" dirty="0"/>
          </a:p>
          <a:p>
            <a:pPr lvl="1"/>
            <a:r>
              <a:rPr lang="en-US" altLang="ja-JP" dirty="0"/>
              <a:t>PD</a:t>
            </a:r>
            <a:r>
              <a:rPr lang="ja-JP" altLang="en-US" dirty="0"/>
              <a:t>～助教　</a:t>
            </a:r>
            <a:r>
              <a:rPr lang="en-US" altLang="ja-JP" dirty="0"/>
              <a:t>	</a:t>
            </a:r>
            <a:r>
              <a:rPr lang="ja-JP" altLang="en-US" dirty="0"/>
              <a:t>京大物理　宇宙線研究室　</a:t>
            </a:r>
            <a:r>
              <a:rPr lang="en-US" altLang="ja-JP" dirty="0"/>
              <a:t>	</a:t>
            </a:r>
            <a:r>
              <a:rPr lang="ja-JP" altLang="en-US" dirty="0"/>
              <a:t>ガス</a:t>
            </a:r>
            <a:r>
              <a:rPr lang="en-US" altLang="ja-JP" dirty="0"/>
              <a:t>TPC</a:t>
            </a:r>
          </a:p>
          <a:p>
            <a:pPr lvl="1"/>
            <a:r>
              <a:rPr lang="ja-JP" altLang="en-US" dirty="0"/>
              <a:t>准教授　</a:t>
            </a:r>
            <a:r>
              <a:rPr lang="en-US" altLang="ja-JP" dirty="0"/>
              <a:t>		</a:t>
            </a:r>
            <a:r>
              <a:rPr lang="ja-JP" altLang="en-US" dirty="0"/>
              <a:t>神戸大　粒子物理研究室　</a:t>
            </a:r>
            <a:r>
              <a:rPr lang="en-US" altLang="ja-JP" dirty="0"/>
              <a:t>	+=</a:t>
            </a:r>
            <a:r>
              <a:rPr lang="ja-JP" altLang="en-US" dirty="0"/>
              <a:t>液体キセノン</a:t>
            </a:r>
            <a:r>
              <a:rPr lang="ja-JP" altLang="en-US" dirty="0" smtClean="0"/>
              <a:t>検出器　その他</a:t>
            </a:r>
            <a:endParaRPr lang="en-US" altLang="ja-JP" dirty="0"/>
          </a:p>
          <a:p>
            <a:pPr lvl="1"/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pic>
        <p:nvPicPr>
          <p:cNvPr id="9" name="Picture 2" descr="http://ppwww.phys.sci.kobe-u.ac.jp/~miuchi/DV_thu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229" y="3996655"/>
            <a:ext cx="3015785" cy="299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/>
          <a:srcRect l="16144" t="13211" r="25647" b="12636"/>
          <a:stretch/>
        </p:blipFill>
        <p:spPr>
          <a:xfrm>
            <a:off x="6361435" y="3852639"/>
            <a:ext cx="6010893" cy="410774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225531" y="4338879"/>
            <a:ext cx="259228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2022</a:t>
            </a:r>
            <a:r>
              <a:rPr lang="ja-JP" altLang="en-US" dirty="0" smtClean="0"/>
              <a:t>年</a:t>
            </a:r>
            <a:r>
              <a:rPr lang="en-US" altLang="ja-JP" dirty="0" smtClean="0"/>
              <a:t>6</a:t>
            </a:r>
            <a:r>
              <a:rPr lang="ja-JP" altLang="en-US" dirty="0" smtClean="0"/>
              <a:t>月</a:t>
            </a:r>
            <a:r>
              <a:rPr lang="en-US" altLang="ja-JP" dirty="0" smtClean="0"/>
              <a:t>12</a:t>
            </a:r>
            <a:r>
              <a:rPr lang="ja-JP" altLang="en-US" dirty="0" smtClean="0"/>
              <a:t>日放映</a:t>
            </a:r>
            <a:endParaRPr lang="en-US" altLang="ja-JP" dirty="0" smtClean="0"/>
          </a:p>
          <a:p>
            <a:r>
              <a:rPr kumimoji="1" lang="ja-JP" altLang="en-US" dirty="0" smtClean="0"/>
              <a:t>「ガリレオ</a:t>
            </a:r>
            <a:r>
              <a:rPr kumimoji="1" lang="en-US" altLang="ja-JP" dirty="0" smtClean="0"/>
              <a:t>X</a:t>
            </a:r>
            <a:r>
              <a:rPr kumimoji="1" lang="ja-JP" altLang="en-US" dirty="0" smtClean="0"/>
              <a:t>」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5875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6779" y="396255"/>
            <a:ext cx="11377264" cy="5112567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Explaining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DAMA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with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BG</a:t>
            </a:r>
          </a:p>
          <a:p>
            <a:pPr lvl="1"/>
            <a:r>
              <a:rPr lang="en-US" altLang="ja-JP" dirty="0"/>
              <a:t>L</a:t>
            </a:r>
            <a:r>
              <a:rPr kumimoji="1" lang="en-US" altLang="ja-JP" dirty="0" smtClean="0"/>
              <a:t>ong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discussion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BG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modulation</a:t>
            </a:r>
          </a:p>
          <a:p>
            <a:pPr lvl="1"/>
            <a:r>
              <a:rPr lang="en-US" altLang="ja-JP" dirty="0"/>
              <a:t>M</a:t>
            </a:r>
            <a:r>
              <a:rPr kumimoji="1" lang="en-US" altLang="ja-JP" dirty="0" smtClean="0"/>
              <a:t>uon?</a:t>
            </a:r>
          </a:p>
          <a:p>
            <a:pPr lvl="1"/>
            <a:endParaRPr lang="en-US" altLang="ja-JP" dirty="0"/>
          </a:p>
          <a:p>
            <a:pPr lvl="1"/>
            <a:endParaRPr kumimoji="1" lang="en-US" altLang="ja-JP" dirty="0" smtClean="0"/>
          </a:p>
          <a:p>
            <a:pPr lvl="1"/>
            <a:endParaRPr kumimoji="1" lang="en-US" altLang="ja-JP" dirty="0" smtClean="0"/>
          </a:p>
          <a:p>
            <a:pPr lvl="1"/>
            <a:endParaRPr kumimoji="1" lang="en-US" altLang="ja-JP" dirty="0" smtClean="0"/>
          </a:p>
          <a:p>
            <a:pPr lvl="1"/>
            <a:r>
              <a:rPr lang="en-US" altLang="ja-JP" dirty="0"/>
              <a:t>M</a:t>
            </a:r>
            <a:r>
              <a:rPr kumimoji="1" lang="en-US" altLang="ja-JP" dirty="0" smtClean="0"/>
              <a:t>uon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&amp;</a:t>
            </a:r>
            <a:r>
              <a:rPr kumimoji="1" lang="ja-JP" altLang="en-US" dirty="0" smtClean="0"/>
              <a:t> </a:t>
            </a:r>
            <a:r>
              <a:rPr lang="en-US" altLang="ja-JP" dirty="0" smtClean="0"/>
              <a:t>neutrinos</a:t>
            </a:r>
          </a:p>
          <a:p>
            <a:pPr lvl="2"/>
            <a:r>
              <a:rPr lang="en-US" altLang="ja-JP" dirty="0"/>
              <a:t>S</a:t>
            </a:r>
            <a:r>
              <a:rPr kumimoji="1" lang="en-US" altLang="ja-JP" dirty="0" smtClean="0"/>
              <a:t>olar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neutrino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has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largest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flux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in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winter.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(Sun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closer.)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6" name="コンテンツ プレースホルダー 1"/>
          <p:cNvSpPr txBox="1">
            <a:spLocks/>
          </p:cNvSpPr>
          <p:nvPr/>
        </p:nvSpPr>
        <p:spPr>
          <a:xfrm>
            <a:off x="7484490" y="5213108"/>
            <a:ext cx="6405522" cy="21439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87373" indent="-287373" algn="l" defTabSz="1149492" rtl="0" eaLnBrk="1" latinLnBrk="0" hangingPunct="1">
              <a:lnSpc>
                <a:spcPct val="90000"/>
              </a:lnSpc>
              <a:spcBef>
                <a:spcPts val="1257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rgbClr val="00FF7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Arial" panose="020B0604020202020204" pitchFamily="34" charset="0"/>
              </a:defRPr>
            </a:lvl1pPr>
            <a:lvl2pPr marL="862119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Arial" panose="020B0604020202020204" pitchFamily="34" charset="0"/>
              </a:defRPr>
            </a:lvl2pPr>
            <a:lvl3pPr marL="1436865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FFFFC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Arial" panose="020B0604020202020204" pitchFamily="34" charset="0"/>
              </a:defRPr>
            </a:lvl3pPr>
            <a:lvl4pPr marL="2011611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FFFFC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Arial" panose="020B0604020202020204" pitchFamily="34" charset="0"/>
              </a:defRPr>
            </a:lvl4pPr>
            <a:lvl5pPr marL="2586358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FFFFC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Arial" panose="020B0604020202020204" pitchFamily="34" charset="0"/>
              </a:defRPr>
            </a:lvl5pPr>
            <a:lvl6pPr marL="3161104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850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596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342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r>
              <a:rPr lang="en-US" altLang="ja-JP" dirty="0" smtClean="0"/>
              <a:t>No,</a:t>
            </a:r>
            <a:r>
              <a:rPr lang="ja-JP" altLang="en-US" dirty="0" smtClean="0"/>
              <a:t> </a:t>
            </a:r>
            <a:r>
              <a:rPr lang="en-US" altLang="ja-JP" dirty="0" smtClean="0"/>
              <a:t>not</a:t>
            </a:r>
            <a:r>
              <a:rPr lang="ja-JP" altLang="en-US" dirty="0" smtClean="0"/>
              <a:t> </a:t>
            </a:r>
            <a:r>
              <a:rPr lang="en-US" altLang="ja-JP" dirty="0" smtClean="0"/>
              <a:t>enough</a:t>
            </a:r>
            <a:r>
              <a:rPr lang="ja-JP" altLang="en-US" dirty="0" smtClean="0"/>
              <a:t> </a:t>
            </a:r>
            <a:r>
              <a:rPr lang="en-US" altLang="ja-JP" dirty="0" smtClean="0"/>
              <a:t>neutrinos</a:t>
            </a:r>
          </a:p>
          <a:p>
            <a:pPr lvl="1" fontAlgn="auto">
              <a:spcAft>
                <a:spcPts val="0"/>
              </a:spcAft>
            </a:pPr>
            <a:endParaRPr lang="en-US" altLang="ja-JP" dirty="0"/>
          </a:p>
          <a:p>
            <a:pPr lvl="1" fontAlgn="auto">
              <a:spcAft>
                <a:spcPts val="0"/>
              </a:spcAft>
            </a:pPr>
            <a:r>
              <a:rPr lang="en-US" altLang="ja-JP" dirty="0" smtClean="0"/>
              <a:t>None</a:t>
            </a:r>
            <a:r>
              <a:rPr lang="ja-JP" altLang="en-US" dirty="0" smtClean="0"/>
              <a:t> </a:t>
            </a:r>
            <a:r>
              <a:rPr lang="en-US" altLang="ja-JP" dirty="0" smtClean="0"/>
              <a:t>worked</a:t>
            </a:r>
            <a:r>
              <a:rPr lang="ja-JP" altLang="en-US" dirty="0" smtClean="0"/>
              <a:t> </a:t>
            </a:r>
            <a:r>
              <a:rPr lang="en-US" altLang="ja-JP" dirty="0" smtClean="0"/>
              <a:t>so</a:t>
            </a:r>
            <a:r>
              <a:rPr lang="ja-JP" altLang="en-US" dirty="0" smtClean="0"/>
              <a:t> </a:t>
            </a:r>
            <a:r>
              <a:rPr lang="en-US" altLang="ja-JP" dirty="0" smtClean="0"/>
              <a:t>far</a:t>
            </a:r>
            <a:r>
              <a:rPr lang="ja-JP" altLang="en-US" dirty="0" smtClean="0"/>
              <a:t> </a:t>
            </a:r>
            <a:r>
              <a:rPr lang="en-US" altLang="ja-JP" dirty="0" smtClean="0"/>
              <a:t>...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 smtClean="0"/>
              <a:t>So</a:t>
            </a:r>
            <a:r>
              <a:rPr lang="ja-JP" altLang="en-US" dirty="0" smtClean="0"/>
              <a:t> </a:t>
            </a:r>
            <a:r>
              <a:rPr lang="en-US" altLang="ja-JP" dirty="0" smtClean="0"/>
              <a:t>the</a:t>
            </a:r>
            <a:r>
              <a:rPr lang="ja-JP" altLang="en-US" dirty="0" smtClean="0"/>
              <a:t> </a:t>
            </a:r>
            <a:r>
              <a:rPr lang="en-US" altLang="ja-JP" dirty="0" smtClean="0"/>
              <a:t>right</a:t>
            </a:r>
            <a:r>
              <a:rPr lang="ja-JP" altLang="en-US" dirty="0" smtClean="0"/>
              <a:t> </a:t>
            </a:r>
            <a:r>
              <a:rPr lang="en-US" altLang="ja-JP" dirty="0" smtClean="0"/>
              <a:t>way</a:t>
            </a:r>
            <a:r>
              <a:rPr lang="ja-JP" altLang="en-US" dirty="0" smtClean="0"/>
              <a:t> </a:t>
            </a:r>
            <a:r>
              <a:rPr lang="en-US" altLang="ja-JP" dirty="0" smtClean="0"/>
              <a:t>is</a:t>
            </a:r>
            <a:r>
              <a:rPr lang="ja-JP" altLang="en-US" dirty="0" smtClean="0"/>
              <a:t> </a:t>
            </a:r>
            <a:r>
              <a:rPr lang="en-US" altLang="ja-JP" dirty="0" smtClean="0"/>
              <a:t>to</a:t>
            </a:r>
            <a:r>
              <a:rPr lang="ja-JP" altLang="en-US" dirty="0" smtClean="0"/>
              <a:t> </a:t>
            </a:r>
            <a:r>
              <a:rPr lang="en-US" altLang="ja-JP" dirty="0" smtClean="0"/>
              <a:t>...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519878" y="6075595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ja-JP" dirty="0">
                <a:solidFill>
                  <a:schemeClr val="bg1"/>
                </a:solidFill>
              </a:rPr>
              <a:t>Eur. Phys. J. C (2014) 74:3196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025758" y="3771367"/>
            <a:ext cx="2866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PRL 113, 081302 (2014)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158" y="4666348"/>
            <a:ext cx="7702827" cy="26855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929" y="4988095"/>
            <a:ext cx="6434177" cy="161838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2461" y="1576637"/>
            <a:ext cx="3299791" cy="238539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6813" y="1841863"/>
            <a:ext cx="3737113" cy="1689652"/>
          </a:xfrm>
          <a:prstGeom prst="rect">
            <a:avLst/>
          </a:prstGeom>
        </p:spPr>
      </p:pic>
      <p:sp>
        <p:nvSpPr>
          <p:cNvPr id="14" name="コンテンツ プレースホルダー 1"/>
          <p:cNvSpPr txBox="1">
            <a:spLocks/>
          </p:cNvSpPr>
          <p:nvPr/>
        </p:nvSpPr>
        <p:spPr>
          <a:xfrm>
            <a:off x="6577459" y="1998734"/>
            <a:ext cx="5904656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7373" indent="-287373" algn="l" defTabSz="1149492" rtl="0" eaLnBrk="1" latinLnBrk="0" hangingPunct="1">
              <a:lnSpc>
                <a:spcPct val="90000"/>
              </a:lnSpc>
              <a:spcBef>
                <a:spcPts val="1257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rgbClr val="00FF7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Arial" panose="020B0604020202020204" pitchFamily="34" charset="0"/>
              </a:defRPr>
            </a:lvl1pPr>
            <a:lvl2pPr marL="862119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Arial" panose="020B0604020202020204" pitchFamily="34" charset="0"/>
              </a:defRPr>
            </a:lvl2pPr>
            <a:lvl3pPr marL="1436865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FFFFC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Arial" panose="020B0604020202020204" pitchFamily="34" charset="0"/>
              </a:defRPr>
            </a:lvl3pPr>
            <a:lvl4pPr marL="2011611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FFFFC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Arial" panose="020B0604020202020204" pitchFamily="34" charset="0"/>
              </a:defRPr>
            </a:lvl4pPr>
            <a:lvl5pPr marL="2586358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FFFFC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Arial" panose="020B0604020202020204" pitchFamily="34" charset="0"/>
              </a:defRPr>
            </a:lvl5pPr>
            <a:lvl6pPr marL="3161104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850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596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342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r>
              <a:rPr lang="en-US" altLang="ja-JP" dirty="0"/>
              <a:t>N</a:t>
            </a:r>
            <a:r>
              <a:rPr lang="en-US" altLang="ja-JP" dirty="0" smtClean="0"/>
              <a:t>o,</a:t>
            </a:r>
            <a:r>
              <a:rPr lang="ja-JP" altLang="en-US" dirty="0" smtClean="0"/>
              <a:t> </a:t>
            </a:r>
            <a:r>
              <a:rPr lang="en-US" altLang="ja-JP" dirty="0" smtClean="0"/>
              <a:t>muon</a:t>
            </a:r>
            <a:r>
              <a:rPr lang="ja-JP" altLang="en-US" dirty="0" smtClean="0"/>
              <a:t> </a:t>
            </a:r>
            <a:r>
              <a:rPr lang="en-US" altLang="ja-JP" dirty="0" smtClean="0"/>
              <a:t>comes</a:t>
            </a:r>
            <a:r>
              <a:rPr lang="ja-JP" altLang="en-US" dirty="0" smtClean="0"/>
              <a:t> </a:t>
            </a:r>
            <a:r>
              <a:rPr lang="en-US" altLang="ja-JP" dirty="0" smtClean="0"/>
              <a:t>later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979589" y="1082553"/>
            <a:ext cx="318052" cy="1858617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5882230" y="2775273"/>
            <a:ext cx="92369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MUON</a:t>
            </a:r>
          </a:p>
          <a:p>
            <a:r>
              <a:rPr lang="en-US" altLang="ja-JP" dirty="0"/>
              <a:t>D</a:t>
            </a:r>
            <a:r>
              <a:rPr lang="en-US" altLang="ja-JP" dirty="0" smtClean="0"/>
              <a:t>AMA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305651" y="1102539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ja-JP" dirty="0">
                <a:solidFill>
                  <a:schemeClr val="bg1"/>
                </a:solidFill>
              </a:rPr>
              <a:t>Eur. Phys. J. C (2012) 72:2064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5318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557" y="3746955"/>
            <a:ext cx="5415132" cy="373963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891" y="185438"/>
            <a:ext cx="5644463" cy="3422617"/>
          </a:xfrm>
          <a:prstGeom prst="rect">
            <a:avLst/>
          </a:prstGeom>
        </p:spPr>
      </p:pic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14345" y="396255"/>
            <a:ext cx="11594944" cy="6073478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 smtClean="0"/>
              <a:t>Other</a:t>
            </a:r>
            <a:r>
              <a:rPr kumimoji="1" lang="ja-JP" altLang="en-US" dirty="0" smtClean="0"/>
              <a:t> </a:t>
            </a:r>
            <a:r>
              <a:rPr kumimoji="1" lang="en-US" altLang="ja-JP" dirty="0" err="1" smtClean="0"/>
              <a:t>NaI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detectors</a:t>
            </a:r>
          </a:p>
          <a:p>
            <a:pPr lvl="1"/>
            <a:r>
              <a:rPr lang="en-US" altLang="ja-JP" dirty="0" smtClean="0"/>
              <a:t>COSINE(</a:t>
            </a:r>
            <a:r>
              <a:rPr lang="ja-JP" altLang="en-US" dirty="0" smtClean="0"/>
              <a:t>～</a:t>
            </a:r>
            <a:r>
              <a:rPr lang="en-US" altLang="ja-JP" dirty="0" smtClean="0"/>
              <a:t>100kg):</a:t>
            </a:r>
          </a:p>
          <a:p>
            <a:pPr lvl="2"/>
            <a:r>
              <a:rPr lang="en-US" altLang="ja-JP" dirty="0" smtClean="0"/>
              <a:t>3</a:t>
            </a:r>
            <a:r>
              <a:rPr lang="ja-JP" altLang="en-US" dirty="0" smtClean="0"/>
              <a:t> </a:t>
            </a:r>
            <a:r>
              <a:rPr lang="en-US" altLang="ja-JP" dirty="0" err="1" smtClean="0"/>
              <a:t>years’measurement</a:t>
            </a:r>
            <a:r>
              <a:rPr lang="ja-JP" altLang="en-US" dirty="0" smtClean="0"/>
              <a:t> </a:t>
            </a:r>
            <a:r>
              <a:rPr lang="en-US" altLang="ja-JP" dirty="0" smtClean="0"/>
              <a:t>completed</a:t>
            </a:r>
          </a:p>
          <a:p>
            <a:pPr lvl="2"/>
            <a:r>
              <a:rPr lang="en-US" altLang="ja-JP" dirty="0" smtClean="0"/>
              <a:t>Consistent</a:t>
            </a:r>
            <a:r>
              <a:rPr lang="ja-JP" altLang="en-US" dirty="0" smtClean="0"/>
              <a:t> </a:t>
            </a:r>
            <a:r>
              <a:rPr lang="en-US" altLang="ja-JP" dirty="0" smtClean="0"/>
              <a:t>with</a:t>
            </a:r>
            <a:r>
              <a:rPr lang="ja-JP" altLang="en-US" dirty="0" smtClean="0"/>
              <a:t> </a:t>
            </a:r>
            <a:r>
              <a:rPr lang="en-US" altLang="ja-JP" dirty="0" smtClean="0"/>
              <a:t>null</a:t>
            </a:r>
            <a:r>
              <a:rPr lang="ja-JP" altLang="en-US" dirty="0" smtClean="0"/>
              <a:t> </a:t>
            </a:r>
            <a:r>
              <a:rPr lang="en-US" altLang="ja-JP" dirty="0" smtClean="0"/>
              <a:t>and</a:t>
            </a:r>
            <a:r>
              <a:rPr lang="ja-JP" altLang="en-US" dirty="0" smtClean="0"/>
              <a:t> </a:t>
            </a:r>
            <a:r>
              <a:rPr lang="en-US" altLang="ja-JP" dirty="0" smtClean="0"/>
              <a:t>DAMA.</a:t>
            </a:r>
          </a:p>
          <a:p>
            <a:pPr lvl="2"/>
            <a:r>
              <a:rPr kumimoji="1" lang="en-US" altLang="ja-JP" dirty="0" smtClean="0"/>
              <a:t>upgrading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(low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threshold,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mass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×2)</a:t>
            </a:r>
          </a:p>
          <a:p>
            <a:pPr lvl="1"/>
            <a:r>
              <a:rPr lang="en-US" altLang="ja-JP" dirty="0" smtClean="0"/>
              <a:t>ANAIS</a:t>
            </a:r>
            <a:r>
              <a:rPr lang="ja-JP" altLang="en-US" dirty="0" smtClean="0"/>
              <a:t> </a:t>
            </a:r>
            <a:r>
              <a:rPr lang="en-US" altLang="ja-JP" dirty="0"/>
              <a:t>(112kg)</a:t>
            </a:r>
          </a:p>
          <a:p>
            <a:pPr lvl="2"/>
            <a:r>
              <a:rPr lang="en-US" altLang="ja-JP" dirty="0" smtClean="0"/>
              <a:t>3</a:t>
            </a:r>
            <a:r>
              <a:rPr lang="ja-JP" altLang="en-US" dirty="0" smtClean="0"/>
              <a:t> </a:t>
            </a:r>
            <a:r>
              <a:rPr lang="en-US" altLang="ja-JP" dirty="0" err="1" smtClean="0"/>
              <a:t>years’measurement</a:t>
            </a:r>
            <a:r>
              <a:rPr lang="ja-JP" altLang="en-US" dirty="0" smtClean="0"/>
              <a:t> </a:t>
            </a:r>
            <a:endParaRPr lang="en-US" altLang="ja-JP" dirty="0" smtClean="0"/>
          </a:p>
          <a:p>
            <a:pPr lvl="2"/>
            <a:r>
              <a:rPr kumimoji="1" lang="en-US" altLang="ja-JP" dirty="0" smtClean="0"/>
              <a:t>incompatible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with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DAMA</a:t>
            </a:r>
          </a:p>
          <a:p>
            <a:pPr lvl="2"/>
            <a:r>
              <a:rPr lang="en-US" altLang="ja-JP" dirty="0" smtClean="0"/>
              <a:t>2</a:t>
            </a:r>
            <a:r>
              <a:rPr lang="ja-JP" altLang="en-US" dirty="0" smtClean="0"/>
              <a:t> </a:t>
            </a:r>
            <a:r>
              <a:rPr lang="en-US" altLang="ja-JP" dirty="0" smtClean="0"/>
              <a:t>more</a:t>
            </a:r>
            <a:r>
              <a:rPr lang="ja-JP" altLang="en-US" dirty="0" smtClean="0"/>
              <a:t> </a:t>
            </a:r>
            <a:r>
              <a:rPr lang="en-US" altLang="ja-JP" dirty="0" smtClean="0"/>
              <a:t>years</a:t>
            </a:r>
            <a:r>
              <a:rPr lang="ja-JP" altLang="en-US" dirty="0" smtClean="0"/>
              <a:t> </a:t>
            </a:r>
            <a:r>
              <a:rPr lang="en-US" altLang="ja-JP" dirty="0" smtClean="0"/>
              <a:t>to</a:t>
            </a:r>
            <a:r>
              <a:rPr lang="ja-JP" altLang="en-US" dirty="0" smtClean="0"/>
              <a:t> </a:t>
            </a:r>
            <a:r>
              <a:rPr lang="en-US" altLang="ja-JP" dirty="0" smtClean="0"/>
              <a:t>test</a:t>
            </a:r>
            <a:r>
              <a:rPr lang="ja-JP" altLang="en-US" dirty="0" smtClean="0"/>
              <a:t> </a:t>
            </a:r>
            <a:r>
              <a:rPr lang="en-US" altLang="ja-JP" dirty="0" smtClean="0"/>
              <a:t>by</a:t>
            </a:r>
            <a:r>
              <a:rPr lang="ja-JP" altLang="en-US" dirty="0" smtClean="0"/>
              <a:t> </a:t>
            </a:r>
            <a:r>
              <a:rPr lang="en-US" altLang="ja-JP" dirty="0" smtClean="0"/>
              <a:t>5σ</a:t>
            </a:r>
            <a:endParaRPr lang="en-US" altLang="ja-JP" dirty="0"/>
          </a:p>
          <a:p>
            <a:pPr lvl="1"/>
            <a:r>
              <a:rPr kumimoji="1" lang="en-US" altLang="ja-JP" dirty="0" smtClean="0"/>
              <a:t>SABRE</a:t>
            </a:r>
          </a:p>
          <a:p>
            <a:pPr lvl="2"/>
            <a:r>
              <a:rPr lang="en-US" altLang="ja-JP" dirty="0" smtClean="0"/>
              <a:t>North</a:t>
            </a:r>
            <a:r>
              <a:rPr lang="ja-JP" altLang="en-US" dirty="0" smtClean="0"/>
              <a:t> </a:t>
            </a:r>
            <a:r>
              <a:rPr lang="en-US" altLang="ja-JP" dirty="0" smtClean="0"/>
              <a:t>and</a:t>
            </a:r>
            <a:r>
              <a:rPr lang="ja-JP" altLang="en-US" dirty="0" smtClean="0"/>
              <a:t> </a:t>
            </a:r>
            <a:r>
              <a:rPr lang="en-US" altLang="ja-JP" dirty="0" smtClean="0"/>
              <a:t>South</a:t>
            </a:r>
            <a:r>
              <a:rPr lang="ja-JP" altLang="en-US" dirty="0" smtClean="0"/>
              <a:t> </a:t>
            </a:r>
            <a:r>
              <a:rPr lang="en-US" altLang="ja-JP" dirty="0" err="1" smtClean="0"/>
              <a:t>inpreparation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PICOLON</a:t>
            </a:r>
          </a:p>
          <a:p>
            <a:pPr lvl="2"/>
            <a:r>
              <a:rPr lang="en-US" altLang="ja-JP" dirty="0"/>
              <a:t>P</a:t>
            </a:r>
            <a:r>
              <a:rPr kumimoji="1" lang="en-US" altLang="ja-JP" dirty="0" smtClean="0"/>
              <a:t>ure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crystal</a:t>
            </a:r>
          </a:p>
          <a:p>
            <a:pPr lvl="1"/>
            <a:r>
              <a:rPr lang="en-US" altLang="ja-JP" dirty="0" smtClean="0"/>
              <a:t>COSINUS</a:t>
            </a:r>
          </a:p>
          <a:p>
            <a:pPr lvl="2"/>
            <a:r>
              <a:rPr kumimoji="1" lang="en-US" altLang="ja-JP" dirty="0" smtClean="0"/>
              <a:t>bolometer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technique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045275" y="6587993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>
                <a:solidFill>
                  <a:schemeClr val="bg1"/>
                </a:solidFill>
              </a:rPr>
              <a:t>Need</a:t>
            </a:r>
            <a:r>
              <a:rPr kumimoji="1" lang="ja-JP" altLang="en-US" sz="32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3200" dirty="0" smtClean="0">
                <a:solidFill>
                  <a:schemeClr val="bg1"/>
                </a:solidFill>
              </a:rPr>
              <a:t>to</a:t>
            </a:r>
            <a:r>
              <a:rPr kumimoji="1" lang="ja-JP" altLang="en-US" sz="32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3200" dirty="0" smtClean="0">
                <a:solidFill>
                  <a:schemeClr val="bg1"/>
                </a:solidFill>
              </a:rPr>
              <a:t>be</a:t>
            </a:r>
            <a:r>
              <a:rPr kumimoji="1" lang="ja-JP" altLang="en-US" sz="32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3200" dirty="0" smtClean="0">
                <a:solidFill>
                  <a:schemeClr val="bg1"/>
                </a:solidFill>
              </a:rPr>
              <a:t>stay</a:t>
            </a:r>
            <a:r>
              <a:rPr kumimoji="1" lang="ja-JP" altLang="en-US" sz="32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3200" dirty="0" smtClean="0">
                <a:solidFill>
                  <a:schemeClr val="bg1"/>
                </a:solidFill>
              </a:rPr>
              <a:t>tuned.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187987" y="510354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3.3σ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0492381" y="504874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2</a:t>
            </a:r>
            <a:r>
              <a:rPr kumimoji="1" lang="en-US" altLang="ja-JP" dirty="0" smtClean="0">
                <a:solidFill>
                  <a:srgbClr val="FF0000"/>
                </a:solidFill>
              </a:rPr>
              <a:t>.6σ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9513500" y="4180335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vs</a:t>
            </a:r>
            <a:r>
              <a:rPr lang="ja-JP" altLang="en-US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DAMA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345475" y="2717788"/>
            <a:ext cx="4589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PRD </a:t>
            </a:r>
            <a:r>
              <a:rPr lang="en-US" altLang="ja-JP" dirty="0"/>
              <a:t>106, 052005 (2022)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278489" y="3884993"/>
            <a:ext cx="4589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Phys. Rev. D 103, 102005 (2021)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6129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DAMA</a:t>
            </a:r>
            <a:r>
              <a:rPr kumimoji="1" lang="ja-JP" altLang="en-US" dirty="0" smtClean="0"/>
              <a:t>：</a:t>
            </a:r>
            <a:r>
              <a:rPr kumimoji="1" lang="en-US" altLang="ja-JP" dirty="0" smtClean="0"/>
              <a:t>Strong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tension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with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other</a:t>
            </a:r>
            <a:r>
              <a:rPr kumimoji="1" lang="ja-JP" altLang="en-US" dirty="0" smtClean="0"/>
              <a:t> </a:t>
            </a:r>
            <a:r>
              <a:rPr lang="en-US" altLang="ja-JP" dirty="0"/>
              <a:t>nuclei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Recent</a:t>
            </a:r>
            <a:r>
              <a:rPr lang="ja-JP" altLang="en-US" dirty="0" smtClean="0"/>
              <a:t> </a:t>
            </a:r>
            <a:r>
              <a:rPr lang="en-US" altLang="ja-JP" dirty="0" smtClean="0"/>
              <a:t>papers</a:t>
            </a:r>
            <a:r>
              <a:rPr lang="ja-JP" altLang="en-US" dirty="0" smtClean="0"/>
              <a:t> </a:t>
            </a:r>
            <a:r>
              <a:rPr lang="en-US" altLang="ja-JP" dirty="0" smtClean="0"/>
              <a:t>don’t</a:t>
            </a:r>
            <a:r>
              <a:rPr lang="ja-JP" altLang="en-US" dirty="0" smtClean="0"/>
              <a:t> </a:t>
            </a:r>
            <a:r>
              <a:rPr lang="en-US" altLang="ja-JP" dirty="0" smtClean="0"/>
              <a:t>show</a:t>
            </a:r>
            <a:r>
              <a:rPr lang="ja-JP" altLang="en-US" dirty="0" smtClean="0"/>
              <a:t> </a:t>
            </a:r>
            <a:r>
              <a:rPr lang="en-US" altLang="ja-JP" dirty="0" smtClean="0"/>
              <a:t>DAMA’s</a:t>
            </a:r>
            <a:r>
              <a:rPr lang="ja-JP" altLang="en-US" dirty="0" smtClean="0"/>
              <a:t> </a:t>
            </a:r>
            <a:r>
              <a:rPr lang="en-US" altLang="ja-JP" dirty="0" smtClean="0"/>
              <a:t>area.</a:t>
            </a:r>
            <a:r>
              <a:rPr lang="ja-JP" altLang="en-US" dirty="0" smtClean="0"/>
              <a:t> 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It doesn't mean DAMA signal is gone...		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3" y="2574070"/>
            <a:ext cx="7210547" cy="473495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971" y="2189719"/>
            <a:ext cx="2511466" cy="384351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6372" y="2566791"/>
            <a:ext cx="5515134" cy="4742232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3578891" y="2989446"/>
            <a:ext cx="187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 smtClean="0"/>
              <a:t>SI</a:t>
            </a:r>
            <a:endParaRPr kumimoji="1" lang="ja-JP" altLang="en-US" sz="36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999775" y="2742590"/>
            <a:ext cx="187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 smtClean="0"/>
              <a:t>SD</a:t>
            </a:r>
            <a:endParaRPr kumimoji="1" lang="ja-JP" altLang="en-US" sz="3600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5"/>
          <a:srcRect l="36842" t="255"/>
          <a:stretch/>
        </p:blipFill>
        <p:spPr>
          <a:xfrm>
            <a:off x="9169747" y="2092776"/>
            <a:ext cx="3984182" cy="401777"/>
          </a:xfrm>
          <a:prstGeom prst="rect">
            <a:avLst/>
          </a:prstGeom>
        </p:spPr>
      </p:pic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6636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1834" y="-70810"/>
            <a:ext cx="3497395" cy="2635718"/>
          </a:xfrm>
          <a:prstGeom prst="rect">
            <a:avLst/>
          </a:prstGeom>
        </p:spPr>
      </p:pic>
      <p:sp>
        <p:nvSpPr>
          <p:cNvPr id="11" name="角丸四角形 10"/>
          <p:cNvSpPr/>
          <p:nvPr/>
        </p:nvSpPr>
        <p:spPr>
          <a:xfrm>
            <a:off x="11855241" y="597232"/>
            <a:ext cx="1603988" cy="125439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2904" y="190122"/>
            <a:ext cx="11594944" cy="4797425"/>
          </a:xfrm>
        </p:spPr>
        <p:txBody>
          <a:bodyPr/>
          <a:lstStyle/>
          <a:p>
            <a:r>
              <a:rPr kumimoji="1" lang="en-US" altLang="ja-JP" dirty="0" smtClean="0"/>
              <a:t>Liquid</a:t>
            </a:r>
            <a:r>
              <a:rPr kumimoji="1" lang="ja-JP" altLang="en-US" dirty="0" smtClean="0"/>
              <a:t> </a:t>
            </a:r>
            <a:r>
              <a:rPr kumimoji="1" lang="en-US" altLang="ja-JP" dirty="0" err="1" smtClean="0"/>
              <a:t>Xe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Ar</a:t>
            </a:r>
            <a:r>
              <a:rPr kumimoji="1" lang="ja-JP" altLang="en-US" dirty="0" smtClean="0"/>
              <a:t>：</a:t>
            </a:r>
            <a:r>
              <a:rPr kumimoji="1" lang="en-US" altLang="ja-JP" dirty="0" smtClean="0"/>
              <a:t>double-phase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(</a:t>
            </a:r>
            <a:r>
              <a:rPr kumimoji="1" lang="en-US" altLang="ja-JP" dirty="0" err="1" smtClean="0"/>
              <a:t>liquid+gas</a:t>
            </a:r>
            <a:r>
              <a:rPr kumimoji="1" lang="en-US" altLang="ja-JP" dirty="0" smtClean="0"/>
              <a:t>)</a:t>
            </a:r>
          </a:p>
          <a:p>
            <a:pPr lvl="1"/>
            <a:r>
              <a:rPr lang="en-US" altLang="ja-JP" dirty="0" smtClean="0"/>
              <a:t>XENONnT,</a:t>
            </a:r>
            <a:r>
              <a:rPr lang="ja-JP" altLang="en-US" dirty="0" smtClean="0"/>
              <a:t> </a:t>
            </a:r>
            <a:r>
              <a:rPr lang="en-US" altLang="ja-JP" dirty="0" smtClean="0"/>
              <a:t>LZ,</a:t>
            </a:r>
            <a:r>
              <a:rPr lang="ja-JP" altLang="en-US" dirty="0" smtClean="0"/>
              <a:t> </a:t>
            </a:r>
            <a:r>
              <a:rPr lang="en-US" altLang="ja-JP" dirty="0" err="1" smtClean="0"/>
              <a:t>PandaX</a:t>
            </a:r>
            <a:r>
              <a:rPr lang="en-US" altLang="ja-JP" dirty="0" smtClean="0"/>
              <a:t>-II</a:t>
            </a:r>
            <a:r>
              <a:rPr lang="ja-JP" altLang="en-US" dirty="0" smtClean="0"/>
              <a:t> </a:t>
            </a:r>
            <a:r>
              <a:rPr lang="en-US" altLang="ja-JP" dirty="0" smtClean="0"/>
              <a:t>(</a:t>
            </a:r>
            <a:r>
              <a:rPr lang="en-US" altLang="ja-JP" dirty="0" err="1" smtClean="0"/>
              <a:t>Xe</a:t>
            </a:r>
            <a:r>
              <a:rPr lang="en-US" altLang="ja-JP" dirty="0" smtClean="0"/>
              <a:t>)</a:t>
            </a:r>
            <a:r>
              <a:rPr lang="ja-JP" altLang="en-US" dirty="0" smtClean="0"/>
              <a:t> </a:t>
            </a:r>
            <a:r>
              <a:rPr lang="en-US" altLang="ja-JP" dirty="0" smtClean="0"/>
              <a:t>,</a:t>
            </a:r>
            <a:r>
              <a:rPr lang="ja-JP" altLang="en-US" dirty="0" smtClean="0"/>
              <a:t> </a:t>
            </a:r>
            <a:r>
              <a:rPr lang="en-US" altLang="ja-JP" dirty="0" smtClean="0"/>
              <a:t>DARKSIDE(</a:t>
            </a:r>
            <a:r>
              <a:rPr lang="en-US" altLang="ja-JP" dirty="0" err="1" smtClean="0"/>
              <a:t>Ar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/>
              <a:t>S</a:t>
            </a:r>
            <a:r>
              <a:rPr lang="en-US" altLang="ja-JP" dirty="0" smtClean="0"/>
              <a:t>everal</a:t>
            </a:r>
            <a:r>
              <a:rPr lang="ja-JP" altLang="en-US" dirty="0" smtClean="0"/>
              <a:t> </a:t>
            </a:r>
            <a:r>
              <a:rPr lang="en-US" altLang="ja-JP" dirty="0" smtClean="0"/>
              <a:t>100kg</a:t>
            </a:r>
            <a:r>
              <a:rPr lang="ja-JP" altLang="en-US" dirty="0" smtClean="0"/>
              <a:t> ～ </a:t>
            </a:r>
            <a:r>
              <a:rPr lang="en-US" altLang="ja-JP" dirty="0" smtClean="0"/>
              <a:t>1ton</a:t>
            </a:r>
          </a:p>
          <a:p>
            <a:pPr lvl="1"/>
            <a:r>
              <a:rPr lang="en-US" altLang="ja-JP" dirty="0" smtClean="0"/>
              <a:t>z</a:t>
            </a:r>
            <a:r>
              <a:rPr lang="ja-JP" altLang="en-US" dirty="0" smtClean="0"/>
              <a:t> </a:t>
            </a:r>
            <a:r>
              <a:rPr lang="en-US" altLang="ja-JP" dirty="0" smtClean="0"/>
              <a:t>position</a:t>
            </a:r>
            <a:r>
              <a:rPr lang="ja-JP" altLang="en-US" dirty="0" smtClean="0"/>
              <a:t> </a:t>
            </a:r>
            <a:r>
              <a:rPr lang="en-US" altLang="ja-JP" dirty="0" smtClean="0"/>
              <a:t>can</a:t>
            </a:r>
            <a:r>
              <a:rPr lang="ja-JP" altLang="en-US" dirty="0" smtClean="0"/>
              <a:t> </a:t>
            </a:r>
            <a:r>
              <a:rPr lang="en-US" altLang="ja-JP" dirty="0" smtClean="0"/>
              <a:t>be</a:t>
            </a:r>
            <a:r>
              <a:rPr lang="ja-JP" altLang="en-US" dirty="0" smtClean="0"/>
              <a:t> </a:t>
            </a:r>
            <a:r>
              <a:rPr lang="en-US" altLang="ja-JP" dirty="0" smtClean="0"/>
              <a:t>known</a:t>
            </a:r>
          </a:p>
          <a:p>
            <a:pPr lvl="1"/>
            <a:r>
              <a:rPr lang="en-US" altLang="ja-JP" dirty="0" smtClean="0"/>
              <a:t>Electron</a:t>
            </a:r>
            <a:r>
              <a:rPr lang="ja-JP" altLang="en-US" dirty="0" smtClean="0"/>
              <a:t> </a:t>
            </a:r>
            <a:r>
              <a:rPr lang="en-US" altLang="ja-JP" dirty="0" smtClean="0"/>
              <a:t>background</a:t>
            </a:r>
            <a:r>
              <a:rPr lang="ja-JP" altLang="en-US" dirty="0" smtClean="0"/>
              <a:t> </a:t>
            </a:r>
            <a:r>
              <a:rPr lang="en-US" altLang="ja-JP" dirty="0" smtClean="0"/>
              <a:t>can</a:t>
            </a:r>
            <a:r>
              <a:rPr lang="ja-JP" altLang="en-US" dirty="0" smtClean="0"/>
              <a:t> </a:t>
            </a:r>
            <a:r>
              <a:rPr lang="en-US" altLang="ja-JP" dirty="0" smtClean="0"/>
              <a:t>be</a:t>
            </a:r>
            <a:r>
              <a:rPr lang="ja-JP" altLang="en-US" dirty="0" smtClean="0"/>
              <a:t> </a:t>
            </a:r>
            <a:r>
              <a:rPr lang="en-US" altLang="ja-JP" dirty="0" smtClean="0"/>
              <a:t>discriminated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34" y="3137391"/>
            <a:ext cx="5225040" cy="4036907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380634" y="2864291"/>
            <a:ext cx="3898056" cy="3624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Double</a:t>
            </a:r>
            <a:r>
              <a:rPr lang="ja-JP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phase</a:t>
            </a:r>
            <a:r>
              <a:rPr lang="ja-JP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detector</a:t>
            </a:r>
            <a:r>
              <a:rPr lang="ja-JP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principle</a:t>
            </a:r>
            <a:r>
              <a:rPr lang="ja-JP" altLang="en-US" b="1" dirty="0" smtClean="0">
                <a:solidFill>
                  <a:schemeClr val="tx1"/>
                </a:solidFill>
              </a:rPr>
              <a:t> </a:t>
            </a:r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020609" y="3226737"/>
            <a:ext cx="11221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PMT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134674" y="6344300"/>
            <a:ext cx="11221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PMT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573585" y="4462736"/>
            <a:ext cx="112217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liquid</a:t>
            </a:r>
            <a:r>
              <a:rPr kumimoji="1" lang="ja-JP" altLang="en-US" sz="1200" dirty="0" smtClean="0"/>
              <a:t> </a:t>
            </a:r>
            <a:r>
              <a:rPr kumimoji="1" lang="en-US" altLang="ja-JP" sz="1200" dirty="0" err="1" smtClean="0"/>
              <a:t>Xe</a:t>
            </a:r>
            <a:endParaRPr kumimoji="1" lang="ja-JP" altLang="en-US" sz="12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579831" y="4045937"/>
            <a:ext cx="112217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gas</a:t>
            </a:r>
            <a:r>
              <a:rPr kumimoji="1" lang="ja-JP" altLang="en-US" sz="1200" dirty="0" smtClean="0"/>
              <a:t> </a:t>
            </a:r>
            <a:r>
              <a:rPr kumimoji="1" lang="en-US" altLang="ja-JP" sz="1200" dirty="0" err="1" smtClean="0"/>
              <a:t>Xe</a:t>
            </a:r>
            <a:endParaRPr kumimoji="1" lang="ja-JP" altLang="en-US" sz="12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74234" y="5914142"/>
            <a:ext cx="87372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 smtClean="0"/>
              <a:t>light</a:t>
            </a:r>
            <a:r>
              <a:rPr lang="ja-JP" altLang="en-US" sz="1200" dirty="0" smtClean="0"/>
              <a:t> </a:t>
            </a:r>
            <a:r>
              <a:rPr lang="en-US" altLang="ja-JP" sz="1200" dirty="0"/>
              <a:t>y</a:t>
            </a:r>
            <a:r>
              <a:rPr lang="en-US" altLang="ja-JP" sz="1200" dirty="0" smtClean="0"/>
              <a:t>ield</a:t>
            </a:r>
            <a:endParaRPr kumimoji="1" lang="ja-JP" altLang="en-US" sz="12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398370" y="3596069"/>
            <a:ext cx="6480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time</a:t>
            </a:r>
            <a:endParaRPr kumimoji="1" lang="ja-JP" altLang="en-US" sz="1200" dirty="0"/>
          </a:p>
        </p:txBody>
      </p:sp>
      <p:sp>
        <p:nvSpPr>
          <p:cNvPr id="17" name="フッター プレースホルダー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417" y="3045514"/>
            <a:ext cx="7604502" cy="4291445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10609907" y="2956168"/>
            <a:ext cx="2617831" cy="3624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XENON</a:t>
            </a:r>
            <a:r>
              <a:rPr lang="ja-JP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ja-JP" b="1" dirty="0" err="1" smtClean="0">
                <a:solidFill>
                  <a:schemeClr val="tx1"/>
                </a:solidFill>
              </a:rPr>
              <a:t>nT</a:t>
            </a:r>
            <a:r>
              <a:rPr lang="ja-JP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detector</a:t>
            </a:r>
            <a:endParaRPr lang="ja-JP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38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43" y="412028"/>
            <a:ext cx="11988504" cy="6765467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4382043" y="1076027"/>
            <a:ext cx="3744416" cy="2880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4828101" y="4068663"/>
            <a:ext cx="4162473" cy="28623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637627" y="1065649"/>
            <a:ext cx="3744416" cy="39391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8990574" y="4932759"/>
            <a:ext cx="3779573" cy="18667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009642" y="3735946"/>
            <a:ext cx="25243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日本グループの貢献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9284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-27391" y="394173"/>
            <a:ext cx="11594944" cy="1699208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kumimoji="1" lang="ja-JP" altLang="en-US" dirty="0" smtClean="0"/>
              <a:t>結果</a:t>
            </a:r>
            <a:endParaRPr kumimoji="1" lang="en-US" altLang="ja-JP" dirty="0" smtClean="0"/>
          </a:p>
          <a:p>
            <a:pPr lvl="2"/>
            <a:r>
              <a:rPr lang="en-US" altLang="ja-JP" dirty="0"/>
              <a:t>ER</a:t>
            </a:r>
            <a:r>
              <a:rPr lang="ja-JP" altLang="en-US" dirty="0"/>
              <a:t> ：</a:t>
            </a:r>
            <a:r>
              <a:rPr lang="en-US" altLang="ja-JP" dirty="0"/>
              <a:t>radon</a:t>
            </a:r>
            <a:r>
              <a:rPr lang="ja-JP" altLang="en-US" dirty="0"/>
              <a:t>　　</a:t>
            </a:r>
            <a:r>
              <a:rPr lang="en-US" altLang="ja-JP" dirty="0"/>
              <a:t>neutron</a:t>
            </a:r>
            <a:r>
              <a:rPr lang="ja-JP" altLang="en-US" dirty="0">
                <a:sym typeface="Wingdings" panose="05000000000000000000" pitchFamily="2" charset="2"/>
              </a:rPr>
              <a:t>：</a:t>
            </a:r>
            <a:r>
              <a:rPr lang="en-US" altLang="ja-JP" dirty="0">
                <a:sym typeface="Wingdings" panose="05000000000000000000" pitchFamily="2" charset="2"/>
              </a:rPr>
              <a:t>neutrons</a:t>
            </a:r>
            <a:r>
              <a:rPr lang="ja-JP" altLang="en-US" dirty="0">
                <a:sym typeface="Wingdings" panose="05000000000000000000" pitchFamily="2" charset="2"/>
              </a:rPr>
              <a:t> </a:t>
            </a:r>
            <a:r>
              <a:rPr lang="en-US" altLang="ja-JP" dirty="0">
                <a:sym typeface="Wingdings" panose="05000000000000000000" pitchFamily="2" charset="2"/>
              </a:rPr>
              <a:t>from</a:t>
            </a:r>
            <a:r>
              <a:rPr lang="ja-JP" altLang="en-US" dirty="0">
                <a:sym typeface="Wingdings" panose="05000000000000000000" pitchFamily="2" charset="2"/>
              </a:rPr>
              <a:t> </a:t>
            </a:r>
            <a:r>
              <a:rPr lang="en-US" altLang="ja-JP" dirty="0">
                <a:sym typeface="Wingdings" panose="05000000000000000000" pitchFamily="2" charset="2"/>
              </a:rPr>
              <a:t>α</a:t>
            </a:r>
            <a:r>
              <a:rPr lang="ja-JP" altLang="en-US" dirty="0">
                <a:sym typeface="Wingdings" panose="05000000000000000000" pitchFamily="2" charset="2"/>
              </a:rPr>
              <a:t> </a:t>
            </a:r>
            <a:r>
              <a:rPr lang="en-US" altLang="ja-JP" dirty="0" smtClean="0">
                <a:sym typeface="Wingdings" panose="05000000000000000000" pitchFamily="2" charset="2"/>
              </a:rPr>
              <a:t>particle</a:t>
            </a:r>
          </a:p>
          <a:p>
            <a:pPr lvl="2"/>
            <a:r>
              <a:rPr lang="en-US" altLang="ja-JP" dirty="0" smtClean="0">
                <a:sym typeface="Wingdings" panose="05000000000000000000" pitchFamily="2" charset="2"/>
              </a:rPr>
              <a:t>AC</a:t>
            </a:r>
            <a:r>
              <a:rPr lang="ja-JP" altLang="en-US" dirty="0" smtClean="0">
                <a:sym typeface="Wingdings" panose="05000000000000000000" pitchFamily="2" charset="2"/>
              </a:rPr>
              <a:t> </a:t>
            </a:r>
            <a:r>
              <a:rPr lang="en-US" altLang="ja-JP" dirty="0" smtClean="0">
                <a:sym typeface="Wingdings" panose="05000000000000000000" pitchFamily="2" charset="2"/>
              </a:rPr>
              <a:t>:</a:t>
            </a:r>
            <a:r>
              <a:rPr lang="ja-JP" altLang="en-US" dirty="0" smtClean="0">
                <a:sym typeface="Wingdings" panose="05000000000000000000" pitchFamily="2" charset="2"/>
              </a:rPr>
              <a:t> </a:t>
            </a:r>
            <a:r>
              <a:rPr lang="en-US" altLang="ja-JP" dirty="0" smtClean="0">
                <a:sym typeface="Wingdings" panose="05000000000000000000" pitchFamily="2" charset="2"/>
              </a:rPr>
              <a:t>accidental</a:t>
            </a:r>
            <a:r>
              <a:rPr lang="ja-JP" altLang="en-US" dirty="0" smtClean="0">
                <a:sym typeface="Wingdings" panose="05000000000000000000" pitchFamily="2" charset="2"/>
              </a:rPr>
              <a:t> </a:t>
            </a:r>
            <a:r>
              <a:rPr lang="en-US" altLang="ja-JP" dirty="0" smtClean="0">
                <a:sym typeface="Wingdings" panose="05000000000000000000" pitchFamily="2" charset="2"/>
              </a:rPr>
              <a:t>coincidence </a:t>
            </a:r>
          </a:p>
          <a:p>
            <a:pPr lvl="2"/>
            <a:r>
              <a:rPr lang="en-US" altLang="ja-JP" dirty="0" smtClean="0"/>
              <a:t>Some</a:t>
            </a:r>
            <a:r>
              <a:rPr lang="ja-JP" altLang="en-US" dirty="0" smtClean="0"/>
              <a:t> </a:t>
            </a:r>
            <a:r>
              <a:rPr lang="en-US" altLang="ja-JP" dirty="0" smtClean="0"/>
              <a:t>events</a:t>
            </a:r>
            <a:r>
              <a:rPr lang="ja-JP" altLang="en-US" dirty="0" smtClean="0"/>
              <a:t> </a:t>
            </a:r>
            <a:r>
              <a:rPr lang="en-US" altLang="ja-JP" dirty="0" smtClean="0"/>
              <a:t>in</a:t>
            </a:r>
            <a:r>
              <a:rPr lang="ja-JP" altLang="en-US" dirty="0" smtClean="0"/>
              <a:t> </a:t>
            </a:r>
            <a:r>
              <a:rPr lang="en-US" altLang="ja-JP" dirty="0" smtClean="0"/>
              <a:t>ROI</a:t>
            </a:r>
            <a:r>
              <a:rPr lang="ja-JP" altLang="en-US" dirty="0" smtClean="0"/>
              <a:t> </a:t>
            </a:r>
            <a:r>
              <a:rPr lang="en-US" altLang="ja-JP" dirty="0" smtClean="0"/>
              <a:t>consistent</a:t>
            </a:r>
            <a:r>
              <a:rPr lang="ja-JP" altLang="en-US" dirty="0" smtClean="0"/>
              <a:t> </a:t>
            </a:r>
            <a:r>
              <a:rPr lang="en-US" altLang="ja-JP" dirty="0" smtClean="0"/>
              <a:t>with</a:t>
            </a:r>
            <a:r>
              <a:rPr lang="ja-JP" altLang="en-US" dirty="0" smtClean="0"/>
              <a:t> </a:t>
            </a:r>
            <a:r>
              <a:rPr lang="en-US" altLang="ja-JP" dirty="0" smtClean="0"/>
              <a:t>BG</a:t>
            </a:r>
            <a:r>
              <a:rPr lang="ja-JP" altLang="en-US" dirty="0" smtClean="0"/>
              <a:t>　→ </a:t>
            </a:r>
            <a:r>
              <a:rPr lang="en-US" altLang="ja-JP" dirty="0" smtClean="0"/>
              <a:t>upper</a:t>
            </a:r>
            <a:r>
              <a:rPr lang="ja-JP" altLang="en-US" dirty="0" smtClean="0"/>
              <a:t> </a:t>
            </a:r>
            <a:r>
              <a:rPr lang="en-US" altLang="ja-JP" dirty="0" smtClean="0"/>
              <a:t>limit</a:t>
            </a:r>
          </a:p>
          <a:p>
            <a:pPr marL="1149492" lvl="2" indent="0">
              <a:buNone/>
            </a:pPr>
            <a:r>
              <a:rPr kumimoji="1" lang="ja-JP" altLang="en-US" dirty="0" smtClean="0"/>
              <a:t>　 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513" y="1859618"/>
            <a:ext cx="6435921" cy="5484803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3769147" y="6257251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PRL </a:t>
            </a:r>
            <a:r>
              <a:rPr lang="en-US" altLang="ja-JP" dirty="0"/>
              <a:t>131, 041003 (2023)</a:t>
            </a:r>
            <a:endParaRPr lang="en-US" altLang="ja-JP" dirty="0" smtClean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91" y="2595840"/>
            <a:ext cx="6657295" cy="4649389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3265091" y="5802861"/>
            <a:ext cx="2840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PRL</a:t>
            </a:r>
            <a:r>
              <a:rPr lang="ja-JP" altLang="en-US" dirty="0" smtClean="0"/>
              <a:t> </a:t>
            </a:r>
            <a:r>
              <a:rPr lang="en-US" altLang="ja-JP" dirty="0" smtClean="0"/>
              <a:t>131</a:t>
            </a:r>
            <a:r>
              <a:rPr lang="en-US" altLang="ja-JP" dirty="0"/>
              <a:t>, 041002 (2023</a:t>
            </a:r>
            <a:r>
              <a:rPr lang="en-US" altLang="ja-JP" dirty="0" smtClean="0"/>
              <a:t>)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9988078" y="584193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PRL </a:t>
            </a:r>
            <a:r>
              <a:rPr lang="en-US" altLang="ja-JP" dirty="0"/>
              <a:t>131, 041003 (2023)</a:t>
            </a:r>
            <a:endParaRPr lang="en-US" altLang="ja-JP" dirty="0" smtClean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460859" y="4951431"/>
            <a:ext cx="210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7030A0"/>
                </a:solidFill>
              </a:rPr>
              <a:t>WIMPs</a:t>
            </a:r>
            <a:r>
              <a:rPr kumimoji="1" lang="ja-JP" altLang="en-US" dirty="0" smtClean="0">
                <a:solidFill>
                  <a:srgbClr val="7030A0"/>
                </a:solidFill>
              </a:rPr>
              <a:t> </a:t>
            </a:r>
            <a:r>
              <a:rPr kumimoji="1" lang="en-US" altLang="ja-JP" dirty="0" smtClean="0">
                <a:solidFill>
                  <a:srgbClr val="7030A0"/>
                </a:solidFill>
              </a:rPr>
              <a:t>(30GeV)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452381" y="4360493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NR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896939" y="3414701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BG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39803" y="3784033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C000"/>
                </a:solidFill>
              </a:rPr>
              <a:t>37Ar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73807" y="6838879"/>
            <a:ext cx="1176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B050"/>
                </a:solidFill>
              </a:rPr>
              <a:t>CEvNS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040415" y="2421572"/>
            <a:ext cx="80980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3200" dirty="0" smtClean="0"/>
              <a:t>LZ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9889827" y="2444073"/>
            <a:ext cx="244827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3200" dirty="0" err="1" smtClean="0"/>
              <a:t>XEONnT</a:t>
            </a:r>
            <a:endParaRPr lang="en-US" altLang="ja-JP" sz="3200" dirty="0" smtClean="0"/>
          </a:p>
        </p:txBody>
      </p:sp>
    </p:spTree>
    <p:extLst>
      <p:ext uri="{BB962C8B-B14F-4D97-AF65-F5344CB8AC3E}">
        <p14:creationId xmlns:p14="http://schemas.microsoft.com/office/powerpoint/2010/main" val="381591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0" y="350343"/>
            <a:ext cx="11809312" cy="2590319"/>
          </a:xfrm>
        </p:spPr>
        <p:txBody>
          <a:bodyPr>
            <a:normAutofit/>
          </a:bodyPr>
          <a:lstStyle/>
          <a:p>
            <a:pPr lvl="1"/>
            <a:r>
              <a:rPr kumimoji="1" lang="ja-JP" altLang="en-US" dirty="0" smtClean="0"/>
              <a:t>最新結果</a:t>
            </a:r>
            <a:endParaRPr kumimoji="1" lang="en-US" altLang="ja-JP" dirty="0" smtClean="0"/>
          </a:p>
          <a:p>
            <a:pPr lvl="2"/>
            <a:r>
              <a:rPr lang="en-US" altLang="ja-JP" dirty="0" smtClean="0"/>
              <a:t>LZ</a:t>
            </a:r>
            <a:r>
              <a:rPr lang="ja-JP" altLang="en-US" dirty="0" smtClean="0"/>
              <a:t> </a:t>
            </a:r>
            <a:r>
              <a:rPr lang="en-US" altLang="ja-JP" dirty="0" smtClean="0"/>
              <a:t>:</a:t>
            </a:r>
            <a:r>
              <a:rPr lang="ja-JP" altLang="en-US" dirty="0" smtClean="0"/>
              <a:t> </a:t>
            </a:r>
            <a:r>
              <a:rPr lang="en-US" altLang="ja-JP" dirty="0" smtClean="0"/>
              <a:t>0.9</a:t>
            </a:r>
            <a:r>
              <a:rPr lang="ja-JP" altLang="en-US" dirty="0" smtClean="0"/>
              <a:t> </a:t>
            </a:r>
            <a:r>
              <a:rPr lang="en-US" altLang="ja-JP" dirty="0" smtClean="0"/>
              <a:t>ton</a:t>
            </a:r>
            <a:r>
              <a:rPr lang="ja-JP" altLang="en-US" dirty="0"/>
              <a:t>・</a:t>
            </a:r>
            <a:r>
              <a:rPr lang="en-US" altLang="ja-JP" dirty="0"/>
              <a:t>year</a:t>
            </a:r>
            <a:r>
              <a:rPr lang="ja-JP" altLang="en-US" dirty="0" smtClean="0"/>
              <a:t> </a:t>
            </a:r>
            <a:r>
              <a:rPr lang="en-US" altLang="ja-JP" dirty="0" smtClean="0"/>
              <a:t>	</a:t>
            </a:r>
            <a:r>
              <a:rPr lang="ja-JP" altLang="en-US" dirty="0" smtClean="0"/>
              <a:t>   </a:t>
            </a:r>
            <a:r>
              <a:rPr lang="en-US" altLang="ja-JP" dirty="0" smtClean="0"/>
              <a:t>9.2e-48</a:t>
            </a:r>
            <a:r>
              <a:rPr lang="ja-JP" altLang="en-US" dirty="0" smtClean="0"/>
              <a:t> </a:t>
            </a:r>
            <a:r>
              <a:rPr lang="en-US" altLang="ja-JP" dirty="0" smtClean="0"/>
              <a:t>cm</a:t>
            </a:r>
            <a:r>
              <a:rPr lang="en-US" altLang="ja-JP" baseline="30000" dirty="0" smtClean="0"/>
              <a:t>2</a:t>
            </a:r>
            <a:r>
              <a:rPr lang="ja-JP" altLang="en-US" dirty="0" smtClean="0"/>
              <a:t> </a:t>
            </a:r>
            <a:r>
              <a:rPr lang="en-US" altLang="ja-JP" dirty="0" smtClean="0"/>
              <a:t>for</a:t>
            </a:r>
            <a:r>
              <a:rPr lang="ja-JP" altLang="en-US" dirty="0" smtClean="0"/>
              <a:t> </a:t>
            </a:r>
            <a:r>
              <a:rPr lang="en-US" altLang="ja-JP" dirty="0" smtClean="0"/>
              <a:t>36</a:t>
            </a:r>
            <a:r>
              <a:rPr lang="ja-JP" altLang="en-US" dirty="0" smtClean="0"/>
              <a:t> </a:t>
            </a:r>
            <a:r>
              <a:rPr lang="en-US" altLang="ja-JP" dirty="0" smtClean="0"/>
              <a:t>GeV</a:t>
            </a:r>
            <a:r>
              <a:rPr lang="ja-JP" altLang="en-US" dirty="0" smtClean="0"/>
              <a:t> </a:t>
            </a:r>
            <a:r>
              <a:rPr lang="en-US" altLang="ja-JP" dirty="0" smtClean="0"/>
              <a:t>WIMPs</a:t>
            </a:r>
          </a:p>
          <a:p>
            <a:pPr lvl="2"/>
            <a:r>
              <a:rPr lang="en-US" altLang="ja-JP" dirty="0" smtClean="0"/>
              <a:t>XENON</a:t>
            </a:r>
            <a:r>
              <a:rPr lang="ja-JP" altLang="en-US" dirty="0" smtClean="0"/>
              <a:t> </a:t>
            </a:r>
            <a:r>
              <a:rPr lang="en-US" altLang="ja-JP" dirty="0" smtClean="0"/>
              <a:t>:</a:t>
            </a:r>
            <a:r>
              <a:rPr lang="ja-JP" altLang="en-US" dirty="0" smtClean="0"/>
              <a:t> </a:t>
            </a:r>
            <a:r>
              <a:rPr lang="en-US" altLang="ja-JP" dirty="0" smtClean="0"/>
              <a:t>1.1ton</a:t>
            </a:r>
            <a:r>
              <a:rPr lang="ja-JP" altLang="en-US" dirty="0" smtClean="0"/>
              <a:t>・</a:t>
            </a:r>
            <a:r>
              <a:rPr lang="en-US" altLang="ja-JP" dirty="0" smtClean="0"/>
              <a:t>year</a:t>
            </a:r>
            <a:r>
              <a:rPr lang="ja-JP" altLang="en-US" dirty="0" smtClean="0"/>
              <a:t> </a:t>
            </a:r>
            <a:r>
              <a:rPr lang="en-US" altLang="ja-JP" dirty="0" smtClean="0"/>
              <a:t>2.6e-47</a:t>
            </a:r>
            <a:r>
              <a:rPr lang="ja-JP" altLang="en-US" dirty="0" smtClean="0"/>
              <a:t> </a:t>
            </a:r>
            <a:r>
              <a:rPr lang="en-US" altLang="ja-JP" dirty="0" smtClean="0"/>
              <a:t>cm</a:t>
            </a:r>
            <a:r>
              <a:rPr lang="en-US" altLang="ja-JP" baseline="30000" dirty="0" smtClean="0"/>
              <a:t>2</a:t>
            </a:r>
            <a:r>
              <a:rPr lang="ja-JP" altLang="en-US" dirty="0" smtClean="0"/>
              <a:t> </a:t>
            </a:r>
            <a:r>
              <a:rPr lang="en-US" altLang="ja-JP" dirty="0" smtClean="0"/>
              <a:t>for</a:t>
            </a:r>
            <a:r>
              <a:rPr lang="ja-JP" altLang="en-US" dirty="0"/>
              <a:t> </a:t>
            </a:r>
            <a:r>
              <a:rPr lang="en-US" altLang="ja-JP" dirty="0" smtClean="0"/>
              <a:t>28</a:t>
            </a:r>
            <a:r>
              <a:rPr lang="ja-JP" altLang="en-US" dirty="0" smtClean="0"/>
              <a:t> </a:t>
            </a:r>
            <a:r>
              <a:rPr lang="en-US" altLang="ja-JP" dirty="0" smtClean="0"/>
              <a:t>GeV</a:t>
            </a:r>
            <a:r>
              <a:rPr lang="ja-JP" altLang="en-US" dirty="0" smtClean="0"/>
              <a:t> </a:t>
            </a:r>
            <a:r>
              <a:rPr lang="en-US" altLang="ja-JP" dirty="0" smtClean="0"/>
              <a:t>WIMPs</a:t>
            </a:r>
            <a:br>
              <a:rPr lang="en-US" altLang="ja-JP" dirty="0" smtClean="0"/>
            </a:br>
            <a:r>
              <a:rPr lang="ja-JP" altLang="en-US" dirty="0" smtClean="0"/>
              <a:t>　</a:t>
            </a:r>
            <a:r>
              <a:rPr lang="en-US" altLang="ja-JP" dirty="0"/>
              <a:t> </a:t>
            </a:r>
            <a:r>
              <a:rPr lang="en-US" altLang="ja-JP" dirty="0" smtClean="0"/>
              <a:t>(blind</a:t>
            </a:r>
            <a:r>
              <a:rPr lang="ja-JP" altLang="en-US" dirty="0" smtClean="0"/>
              <a:t> </a:t>
            </a:r>
            <a:r>
              <a:rPr lang="en-US" altLang="ja-JP" dirty="0" smtClean="0"/>
              <a:t>analysis</a:t>
            </a:r>
            <a:r>
              <a:rPr lang="ja-JP" altLang="en-US" dirty="0" smtClean="0"/>
              <a:t> </a:t>
            </a:r>
            <a:r>
              <a:rPr lang="en-US" altLang="ja-JP" dirty="0" smtClean="0"/>
              <a:t>+</a:t>
            </a:r>
            <a:r>
              <a:rPr lang="ja-JP" altLang="en-US" dirty="0" smtClean="0"/>
              <a:t> </a:t>
            </a:r>
            <a:r>
              <a:rPr lang="en-US" altLang="ja-JP" dirty="0" smtClean="0"/>
              <a:t>power constraint</a:t>
            </a:r>
            <a:r>
              <a:rPr lang="ja-JP" altLang="en-US" dirty="0" smtClean="0"/>
              <a:t> </a:t>
            </a:r>
            <a:r>
              <a:rPr lang="en-US" altLang="ja-JP" dirty="0" smtClean="0"/>
              <a:t>limit</a:t>
            </a:r>
            <a:r>
              <a:rPr lang="ja-JP" altLang="en-US" dirty="0" smtClean="0"/>
              <a:t> </a:t>
            </a:r>
            <a:r>
              <a:rPr lang="en-US" altLang="ja-JP" dirty="0" smtClean="0"/>
              <a:t>setting)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705" y="3059878"/>
            <a:ext cx="5544616" cy="4408149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6649467" y="324247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1ton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year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520546" y="6344465"/>
            <a:ext cx="2840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PRL</a:t>
            </a:r>
            <a:r>
              <a:rPr lang="ja-JP" altLang="en-US" dirty="0" smtClean="0"/>
              <a:t> </a:t>
            </a:r>
            <a:r>
              <a:rPr lang="en-US" altLang="ja-JP" dirty="0" smtClean="0"/>
              <a:t>131</a:t>
            </a:r>
            <a:r>
              <a:rPr lang="en-US" altLang="ja-JP" dirty="0"/>
              <a:t>, 041002 (2023</a:t>
            </a:r>
            <a:r>
              <a:rPr lang="en-US" altLang="ja-JP" dirty="0" smtClean="0"/>
              <a:t>)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243533" y="638353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PRL </a:t>
            </a:r>
            <a:r>
              <a:rPr lang="en-US" altLang="ja-JP" dirty="0"/>
              <a:t>131, 041003 (2023)</a:t>
            </a:r>
            <a:endParaRPr lang="en-US" altLang="ja-JP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601795" y="3636615"/>
            <a:ext cx="3234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dashed</a:t>
            </a:r>
            <a:r>
              <a:rPr lang="ja-JP" altLang="en-US" dirty="0" smtClean="0"/>
              <a:t> </a:t>
            </a:r>
            <a:r>
              <a:rPr lang="en-US" altLang="ja-JP" dirty="0" smtClean="0"/>
              <a:t>:</a:t>
            </a:r>
            <a:r>
              <a:rPr lang="ja-JP" altLang="en-US" dirty="0" smtClean="0"/>
              <a:t> </a:t>
            </a:r>
            <a:r>
              <a:rPr lang="en-US" altLang="ja-JP" dirty="0" smtClean="0"/>
              <a:t>w/o</a:t>
            </a:r>
            <a:r>
              <a:rPr lang="ja-JP" altLang="en-US" dirty="0" smtClean="0"/>
              <a:t> </a:t>
            </a:r>
            <a:r>
              <a:rPr lang="en-US" altLang="ja-JP" dirty="0" smtClean="0"/>
              <a:t>power constraint</a:t>
            </a:r>
            <a:endParaRPr kumimoji="1"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06" y="3058582"/>
            <a:ext cx="6454280" cy="4346621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3367006" y="6278112"/>
            <a:ext cx="2840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PRL</a:t>
            </a:r>
            <a:r>
              <a:rPr lang="ja-JP" altLang="en-US" dirty="0" smtClean="0"/>
              <a:t> </a:t>
            </a:r>
            <a:r>
              <a:rPr lang="en-US" altLang="ja-JP" dirty="0" smtClean="0"/>
              <a:t>131</a:t>
            </a:r>
            <a:r>
              <a:rPr lang="en-US" altLang="ja-JP" dirty="0"/>
              <a:t>, 041002 (2023</a:t>
            </a:r>
            <a:r>
              <a:rPr lang="en-US" altLang="ja-JP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6466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この先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観測継続　</a:t>
            </a:r>
            <a:r>
              <a:rPr kumimoji="1" lang="en-US" altLang="ja-JP" dirty="0" smtClean="0"/>
              <a:t>&amp;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upgrade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923" y="1476375"/>
            <a:ext cx="10945216" cy="617670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9989575" y="1044327"/>
            <a:ext cx="198106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3200" dirty="0" err="1" smtClean="0"/>
              <a:t>XEONnT</a:t>
            </a:r>
            <a:endParaRPr lang="en-US" altLang="ja-JP" sz="3200" dirty="0" smtClean="0"/>
          </a:p>
        </p:txBody>
      </p:sp>
      <p:sp>
        <p:nvSpPr>
          <p:cNvPr id="10" name="正方形/長方形 9"/>
          <p:cNvSpPr/>
          <p:nvPr/>
        </p:nvSpPr>
        <p:spPr>
          <a:xfrm>
            <a:off x="6865491" y="2102901"/>
            <a:ext cx="5616624" cy="49820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469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384771" y="356576"/>
            <a:ext cx="7344816" cy="1440160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論文では強調されない苦労話</a:t>
            </a:r>
            <a:endParaRPr kumimoji="1" lang="en-US" altLang="ja-JP" dirty="0" smtClean="0"/>
          </a:p>
          <a:p>
            <a:pPr lvl="1"/>
            <a:r>
              <a:rPr lang="en-US" altLang="ja-JP" dirty="0"/>
              <a:t>LZ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611" y="2726923"/>
            <a:ext cx="5102764" cy="284327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828" y="1502197"/>
            <a:ext cx="6712743" cy="3114391"/>
          </a:xfrm>
          <a:prstGeom prst="rect">
            <a:avLst/>
          </a:prstGeom>
        </p:spPr>
      </p:pic>
      <p:sp>
        <p:nvSpPr>
          <p:cNvPr id="11" name="角丸四角形 10"/>
          <p:cNvSpPr/>
          <p:nvPr/>
        </p:nvSpPr>
        <p:spPr>
          <a:xfrm>
            <a:off x="1009675" y="1836415"/>
            <a:ext cx="743248" cy="3600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745180" y="1651749"/>
            <a:ext cx="256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4</a:t>
            </a:r>
            <a:r>
              <a:rPr kumimoji="1" lang="ja-JP" altLang="en-US" dirty="0" smtClean="0"/>
              <a:t>ケ月くらいデータ取得</a:t>
            </a:r>
            <a:endParaRPr kumimoji="1"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4"/>
          <a:srcRect t="95185" r="42180"/>
          <a:stretch/>
        </p:blipFill>
        <p:spPr>
          <a:xfrm>
            <a:off x="178960" y="4834399"/>
            <a:ext cx="7132440" cy="336101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5929387" y="5726145"/>
            <a:ext cx="69567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solidFill>
                  <a:schemeClr val="bg1"/>
                </a:solidFill>
              </a:rPr>
              <a:t>不純物の影響で</a:t>
            </a:r>
            <a:endParaRPr lang="en-US" altLang="ja-JP" sz="3200" dirty="0" smtClean="0">
              <a:solidFill>
                <a:schemeClr val="bg1"/>
              </a:solidFill>
            </a:endParaRPr>
          </a:p>
          <a:p>
            <a:r>
              <a:rPr kumimoji="1" lang="ja-JP" altLang="en-US" sz="3200" dirty="0">
                <a:solidFill>
                  <a:schemeClr val="bg1"/>
                </a:solidFill>
              </a:rPr>
              <a:t>出て</a:t>
            </a:r>
            <a:r>
              <a:rPr kumimoji="1" lang="ja-JP" altLang="en-US" sz="3200" dirty="0" smtClean="0">
                <a:solidFill>
                  <a:schemeClr val="bg1"/>
                </a:solidFill>
              </a:rPr>
              <a:t>くる</a:t>
            </a:r>
            <a:r>
              <a:rPr kumimoji="1" lang="en-US" altLang="ja-JP" sz="3200" dirty="0" smtClean="0">
                <a:solidFill>
                  <a:schemeClr val="bg1"/>
                </a:solidFill>
              </a:rPr>
              <a:t>S2</a:t>
            </a:r>
            <a:r>
              <a:rPr kumimoji="1" lang="ja-JP" altLang="en-US" sz="3200" dirty="0" smtClean="0">
                <a:solidFill>
                  <a:schemeClr val="bg1"/>
                </a:solidFill>
              </a:rPr>
              <a:t>を殺すための</a:t>
            </a:r>
            <a:r>
              <a:rPr kumimoji="1" lang="en-US" altLang="ja-JP" sz="3200" dirty="0" smtClean="0">
                <a:solidFill>
                  <a:schemeClr val="bg1"/>
                </a:solidFill>
              </a:rPr>
              <a:t>veto</a:t>
            </a:r>
            <a:r>
              <a:rPr kumimoji="1" lang="ja-JP" altLang="en-US" sz="3200" dirty="0" smtClean="0">
                <a:solidFill>
                  <a:schemeClr val="bg1"/>
                </a:solidFill>
              </a:rPr>
              <a:t>が長い。</a:t>
            </a:r>
            <a:endParaRPr kumimoji="1" lang="en-US" altLang="ja-JP" sz="3200" dirty="0" smtClean="0">
              <a:solidFill>
                <a:schemeClr val="bg1"/>
              </a:solidFill>
            </a:endParaRPr>
          </a:p>
          <a:p>
            <a:r>
              <a:rPr lang="ja-JP" altLang="en-US" sz="3200" dirty="0">
                <a:solidFill>
                  <a:schemeClr val="bg1"/>
                </a:solidFill>
              </a:rPr>
              <a:t>今後</a:t>
            </a:r>
            <a:r>
              <a:rPr lang="ja-JP" altLang="en-US" sz="3200" dirty="0" smtClean="0">
                <a:solidFill>
                  <a:schemeClr val="bg1"/>
                </a:solidFill>
              </a:rPr>
              <a:t>の液純化が必用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017619" y="1447588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solidFill>
                  <a:schemeClr val="bg1"/>
                </a:solidFill>
              </a:rPr>
              <a:t>半分くらい</a:t>
            </a:r>
            <a:r>
              <a:rPr lang="en-US" altLang="ja-JP" sz="3200" dirty="0" smtClean="0">
                <a:solidFill>
                  <a:schemeClr val="bg1"/>
                </a:solidFill>
              </a:rPr>
              <a:t>dead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64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384771" y="356576"/>
            <a:ext cx="7344816" cy="1440160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論文では強調されない苦労話</a:t>
            </a:r>
            <a:endParaRPr kumimoji="1" lang="en-US" altLang="ja-JP" dirty="0" smtClean="0"/>
          </a:p>
          <a:p>
            <a:pPr lvl="1"/>
            <a:r>
              <a:rPr lang="en-US" altLang="ja-JP" dirty="0"/>
              <a:t>XENONnT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570861" y="2484487"/>
            <a:ext cx="51992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solidFill>
                  <a:schemeClr val="bg1"/>
                </a:solidFill>
              </a:rPr>
              <a:t>電極切れて電場が</a:t>
            </a:r>
            <a:r>
              <a:rPr lang="en-US" altLang="ja-JP" sz="3200" dirty="0" smtClean="0">
                <a:solidFill>
                  <a:schemeClr val="bg1"/>
                </a:solidFill>
              </a:rPr>
              <a:t/>
            </a:r>
            <a:br>
              <a:rPr lang="en-US" altLang="ja-JP" sz="3200" dirty="0" smtClean="0">
                <a:solidFill>
                  <a:schemeClr val="bg1"/>
                </a:solidFill>
              </a:rPr>
            </a:br>
            <a:r>
              <a:rPr lang="ja-JP" altLang="en-US" sz="3200" dirty="0" smtClean="0">
                <a:solidFill>
                  <a:schemeClr val="bg1"/>
                </a:solidFill>
              </a:rPr>
              <a:t>デザイン通りには作れない。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64" y="1692399"/>
            <a:ext cx="6051413" cy="3233080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8737699" y="5206192"/>
            <a:ext cx="4248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solidFill>
                  <a:schemeClr val="bg1"/>
                </a:solidFill>
              </a:rPr>
              <a:t>やや影響はあるが、</a:t>
            </a:r>
            <a:endParaRPr lang="en-US" altLang="ja-JP" sz="3200" dirty="0" smtClean="0">
              <a:solidFill>
                <a:schemeClr val="bg1"/>
              </a:solidFill>
            </a:endParaRPr>
          </a:p>
          <a:p>
            <a:r>
              <a:rPr lang="ja-JP" altLang="en-US" sz="3200" dirty="0" smtClean="0">
                <a:solidFill>
                  <a:schemeClr val="bg1"/>
                </a:solidFill>
              </a:rPr>
              <a:t>観測継続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14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608907" y="2916535"/>
            <a:ext cx="9865096" cy="974854"/>
          </a:xfrm>
        </p:spPr>
        <p:txBody>
          <a:bodyPr>
            <a:normAutofit fontScale="90000"/>
          </a:bodyPr>
          <a:lstStyle/>
          <a:p>
            <a:pPr algn="ctr"/>
            <a:r>
              <a:rPr lang="ja-JP" altLang="en-US" sz="7300" dirty="0" smtClean="0"/>
              <a:t>暗黒物質</a:t>
            </a:r>
            <a:endParaRPr kumimoji="1" lang="ja-JP" altLang="en-US" sz="4400" dirty="0">
              <a:solidFill>
                <a:srgbClr val="00B0F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176859" y="1135935"/>
            <a:ext cx="5688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bg1">
                    <a:lumMod val="95000"/>
                  </a:schemeClr>
                </a:solidFill>
              </a:rPr>
              <a:t>see</a:t>
            </a:r>
            <a:r>
              <a:rPr lang="ja-JP" altLang="en-US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ja-JP" sz="2400" dirty="0" smtClean="0">
                <a:solidFill>
                  <a:schemeClr val="bg1">
                    <a:lumMod val="95000"/>
                  </a:schemeClr>
                </a:solidFill>
              </a:rPr>
              <a:t>also</a:t>
            </a:r>
            <a:endParaRPr lang="en-US" altLang="zh-CN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zh-CN" altLang="en-US" sz="2400" dirty="0" smtClean="0">
                <a:solidFill>
                  <a:schemeClr val="bg1">
                    <a:lumMod val="95000"/>
                  </a:schemeClr>
                </a:solidFill>
              </a:rPr>
              <a:t>日本物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</a:rPr>
              <a:t>理学会誌 第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</a:rPr>
              <a:t>75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</a:rPr>
              <a:t>巻 </a:t>
            </a:r>
            <a:r>
              <a:rPr lang="en-US" altLang="zh-CN" sz="2400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altLang="zh-CN" sz="24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altLang="zh-CN" sz="2400" dirty="0" smtClean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</a:rPr>
              <a:t>2020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</a:rPr>
              <a:t>年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</a:rPr>
              <a:t>) 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</a:rPr>
              <a:t>第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</a:rPr>
              <a:t>2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</a:rPr>
              <a:t>号　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</a:rPr>
              <a:t>68-76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</a:rPr>
              <a:t>頁 交流</a:t>
            </a:r>
            <a:endParaRPr kumimoji="1" lang="ja-JP" alt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363" y="198775"/>
            <a:ext cx="7488832" cy="213805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53" y="4131848"/>
            <a:ext cx="7453327" cy="169462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8521675" y="5364807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bg1">
                    <a:lumMod val="95000"/>
                  </a:schemeClr>
                </a:solidFill>
              </a:rPr>
              <a:t>coming</a:t>
            </a:r>
            <a:r>
              <a:rPr lang="ja-JP" altLang="en-US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ja-JP" sz="2400" dirty="0" smtClean="0">
                <a:solidFill>
                  <a:schemeClr val="bg1">
                    <a:lumMod val="95000"/>
                  </a:schemeClr>
                </a:solidFill>
              </a:rPr>
              <a:t>soon...</a:t>
            </a:r>
            <a:endParaRPr kumimoji="1" lang="ja-JP" alt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289427" y="6845348"/>
            <a:ext cx="6969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bg1">
                    <a:lumMod val="95000"/>
                  </a:schemeClr>
                </a:solidFill>
              </a:rPr>
              <a:t>some</a:t>
            </a:r>
            <a:r>
              <a:rPr lang="ja-JP" altLang="en-US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ja-JP" sz="2400" dirty="0" smtClean="0">
                <a:solidFill>
                  <a:schemeClr val="bg1">
                    <a:lumMod val="95000"/>
                  </a:schemeClr>
                </a:solidFill>
              </a:rPr>
              <a:t>results</a:t>
            </a:r>
            <a:r>
              <a:rPr lang="ja-JP" altLang="en-US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ja-JP" sz="2400" dirty="0" smtClean="0">
                <a:solidFill>
                  <a:schemeClr val="bg1">
                    <a:lumMod val="95000"/>
                  </a:schemeClr>
                </a:solidFill>
              </a:rPr>
              <a:t>will</a:t>
            </a:r>
            <a:r>
              <a:rPr lang="ja-JP" altLang="en-US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ja-JP" sz="2400" dirty="0" smtClean="0">
                <a:solidFill>
                  <a:schemeClr val="bg1">
                    <a:lumMod val="95000"/>
                  </a:schemeClr>
                </a:solidFill>
              </a:rPr>
              <a:t>updated</a:t>
            </a:r>
            <a:r>
              <a:rPr lang="ja-JP" altLang="en-US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ja-JP" sz="2400" dirty="0" smtClean="0">
                <a:solidFill>
                  <a:schemeClr val="bg1">
                    <a:lumMod val="95000"/>
                  </a:schemeClr>
                </a:solidFill>
              </a:rPr>
              <a:t>this</a:t>
            </a:r>
            <a:r>
              <a:rPr lang="ja-JP" altLang="en-US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ja-JP" sz="2400" dirty="0" smtClean="0">
                <a:solidFill>
                  <a:schemeClr val="bg1">
                    <a:lumMod val="95000"/>
                  </a:schemeClr>
                </a:solidFill>
              </a:rPr>
              <a:t>week</a:t>
            </a:r>
            <a:r>
              <a:rPr lang="ja-JP" altLang="en-US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ja-JP" sz="2400" dirty="0" smtClean="0">
                <a:solidFill>
                  <a:schemeClr val="bg1">
                    <a:lumMod val="95000"/>
                  </a:schemeClr>
                </a:solidFill>
              </a:rPr>
              <a:t>in</a:t>
            </a:r>
            <a:r>
              <a:rPr lang="ja-JP" altLang="en-US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ja-JP" sz="2400" dirty="0" smtClean="0">
                <a:solidFill>
                  <a:schemeClr val="bg1">
                    <a:lumMod val="95000"/>
                  </a:schemeClr>
                </a:solidFill>
              </a:rPr>
              <a:t>TAUP</a:t>
            </a:r>
            <a:r>
              <a:rPr lang="ja-JP" altLang="en-US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ja-JP" sz="2400" dirty="0" smtClean="0">
                <a:solidFill>
                  <a:schemeClr val="bg1">
                    <a:lumMod val="95000"/>
                  </a:schemeClr>
                </a:solidFill>
              </a:rPr>
              <a:t>2023</a:t>
            </a:r>
            <a:endParaRPr kumimoji="1" lang="ja-JP" alt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67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96" y="2265932"/>
            <a:ext cx="6838122" cy="4731026"/>
          </a:xfrm>
          <a:prstGeom prst="rect">
            <a:avLst/>
          </a:prstGeom>
        </p:spPr>
      </p:pic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29693" y="180231"/>
            <a:ext cx="9806904" cy="2016224"/>
          </a:xfrm>
        </p:spPr>
        <p:txBody>
          <a:bodyPr/>
          <a:lstStyle/>
          <a:p>
            <a:r>
              <a:rPr lang="ja-JP" altLang="en-US" dirty="0" smtClean="0"/>
              <a:t>今</a:t>
            </a:r>
            <a:r>
              <a:rPr kumimoji="1" lang="ja-JP" altLang="en-US" dirty="0" smtClean="0"/>
              <a:t>後</a:t>
            </a:r>
            <a:endParaRPr kumimoji="1" lang="en-US" altLang="ja-JP" dirty="0" smtClean="0"/>
          </a:p>
          <a:p>
            <a:pPr lvl="1"/>
            <a:r>
              <a:rPr lang="en-US" altLang="ja-JP" dirty="0"/>
              <a:t>5</a:t>
            </a:r>
            <a:r>
              <a:rPr lang="ja-JP" altLang="en-US" dirty="0" smtClean="0"/>
              <a:t>年程度の観測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その後 </a:t>
            </a:r>
            <a:r>
              <a:rPr kumimoji="1" lang="en-US" altLang="ja-JP" dirty="0" smtClean="0"/>
              <a:t>DARWIN</a:t>
            </a:r>
            <a:r>
              <a:rPr kumimoji="1" lang="ja-JP" altLang="en-US" dirty="0" smtClean="0"/>
              <a:t>などさらに大型化</a:t>
            </a:r>
            <a:endParaRPr kumimoji="1" lang="en-US" altLang="ja-JP" dirty="0" smtClean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539" y="2265932"/>
            <a:ext cx="5757763" cy="495668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912302" y="1105100"/>
            <a:ext cx="318052" cy="196794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9836597" y="5580831"/>
            <a:ext cx="273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1.4×10</a:t>
            </a:r>
            <a:r>
              <a:rPr kumimoji="1" lang="en-US" altLang="ja-JP" baseline="30000" dirty="0" smtClean="0"/>
              <a:t>-48</a:t>
            </a:r>
            <a:r>
              <a:rPr kumimoji="1" lang="en-US" altLang="ja-JP" dirty="0" smtClean="0"/>
              <a:t>cm@50GeV</a:t>
            </a:r>
            <a:endParaRPr kumimoji="1" lang="ja-JP" altLang="en-US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1075" y="1868130"/>
            <a:ext cx="3528392" cy="393947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3068366" y="5508823"/>
            <a:ext cx="273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1.4×10</a:t>
            </a:r>
            <a:r>
              <a:rPr kumimoji="1" lang="en-US" altLang="ja-JP" baseline="30000" dirty="0" smtClean="0"/>
              <a:t>-48</a:t>
            </a:r>
            <a:r>
              <a:rPr kumimoji="1" lang="en-US" altLang="ja-JP" dirty="0" smtClean="0"/>
              <a:t>cm@40GeV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449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84771" y="1548383"/>
            <a:ext cx="12673408" cy="2775054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sz="8000" dirty="0" smtClean="0">
                <a:solidFill>
                  <a:srgbClr val="FFFF00"/>
                </a:solidFill>
              </a:rPr>
              <a:t>Direct</a:t>
            </a:r>
            <a:r>
              <a:rPr kumimoji="1" lang="ja-JP" altLang="en-US" sz="8000" dirty="0" smtClean="0">
                <a:solidFill>
                  <a:srgbClr val="FFFF00"/>
                </a:solidFill>
              </a:rPr>
              <a:t> </a:t>
            </a:r>
            <a:r>
              <a:rPr kumimoji="1" lang="en-US" altLang="ja-JP" sz="8000" dirty="0" smtClean="0">
                <a:solidFill>
                  <a:srgbClr val="FFFF00"/>
                </a:solidFill>
              </a:rPr>
              <a:t>Search</a:t>
            </a:r>
            <a:r>
              <a:rPr lang="ja-JP" altLang="en-US" sz="8000" dirty="0"/>
              <a:t> </a:t>
            </a:r>
            <a:r>
              <a:rPr kumimoji="1" lang="en-US" altLang="ja-JP" sz="8000" dirty="0" smtClean="0">
                <a:solidFill>
                  <a:srgbClr val="FFFF00"/>
                </a:solidFill>
              </a:rPr>
              <a:t>Review</a:t>
            </a:r>
            <a:br>
              <a:rPr kumimoji="1" lang="en-US" altLang="ja-JP" sz="8000" dirty="0" smtClean="0">
                <a:solidFill>
                  <a:srgbClr val="FFFF00"/>
                </a:solidFill>
              </a:rPr>
            </a:br>
            <a:r>
              <a:rPr kumimoji="1" lang="en-US" altLang="ja-JP" sz="8000" dirty="0" smtClean="0">
                <a:solidFill>
                  <a:srgbClr val="FFFF00"/>
                </a:solidFill>
              </a:rPr>
              <a:t/>
            </a:r>
            <a:br>
              <a:rPr kumimoji="1" lang="en-US" altLang="ja-JP" sz="8000" dirty="0" smtClean="0">
                <a:solidFill>
                  <a:srgbClr val="FFFF00"/>
                </a:solidFill>
              </a:rPr>
            </a:br>
            <a:r>
              <a:rPr lang="en-US" altLang="ja-JP" sz="4900" dirty="0"/>
              <a:t>2</a:t>
            </a:r>
            <a:r>
              <a:rPr lang="en-US" altLang="ja-JP" sz="4900" dirty="0" smtClean="0"/>
              <a:t>.</a:t>
            </a:r>
            <a:r>
              <a:rPr lang="ja-JP" altLang="en-US" sz="4900" dirty="0" smtClean="0"/>
              <a:t> </a:t>
            </a:r>
            <a:r>
              <a:rPr lang="en-US" altLang="ja-JP" sz="4900" dirty="0" smtClean="0"/>
              <a:t>New</a:t>
            </a:r>
            <a:r>
              <a:rPr lang="ja-JP" altLang="en-US" sz="4900" dirty="0" smtClean="0"/>
              <a:t> </a:t>
            </a:r>
            <a:r>
              <a:rPr lang="en-US" altLang="ja-JP" sz="4900" dirty="0" smtClean="0"/>
              <a:t>Trend</a:t>
            </a:r>
            <a:r>
              <a:rPr lang="ja-JP" altLang="en-US" sz="4900" dirty="0" smtClean="0"/>
              <a:t> </a:t>
            </a:r>
            <a:r>
              <a:rPr lang="en-US" altLang="ja-JP" sz="4900" dirty="0" smtClean="0"/>
              <a:t>:</a:t>
            </a:r>
            <a:r>
              <a:rPr lang="ja-JP" altLang="en-US" sz="4900" dirty="0" smtClean="0"/>
              <a:t> </a:t>
            </a:r>
            <a:r>
              <a:rPr lang="en-US" altLang="ja-JP" sz="4900" dirty="0" smtClean="0"/>
              <a:t>Low</a:t>
            </a:r>
            <a:r>
              <a:rPr lang="ja-JP" altLang="en-US" sz="4900" dirty="0" smtClean="0"/>
              <a:t> </a:t>
            </a:r>
            <a:r>
              <a:rPr lang="en-US" altLang="ja-JP" sz="4900" dirty="0" smtClean="0"/>
              <a:t>Mass</a:t>
            </a:r>
            <a:r>
              <a:rPr lang="ja-JP" altLang="en-US" sz="4900" dirty="0" smtClean="0"/>
              <a:t> </a:t>
            </a:r>
            <a:r>
              <a:rPr lang="en-US" altLang="ja-JP" sz="4900" dirty="0" smtClean="0"/>
              <a:t>DM</a:t>
            </a:r>
            <a:endParaRPr kumimoji="1" lang="ja-JP" altLang="en-US" sz="49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71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3" y="1044327"/>
            <a:ext cx="11791139" cy="6545546"/>
          </a:xfrm>
          <a:prstGeom prst="rect">
            <a:avLst/>
          </a:prstGeom>
        </p:spPr>
      </p:pic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4886866" y="684287"/>
            <a:ext cx="7577076" cy="144016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87373" indent="-287373" algn="l" defTabSz="1149492" rtl="0" eaLnBrk="1" latinLnBrk="0" hangingPunct="1">
              <a:lnSpc>
                <a:spcPct val="90000"/>
              </a:lnSpc>
              <a:spcBef>
                <a:spcPts val="1257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rgbClr val="00F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62119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436865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011611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86358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161104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850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596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342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ja-JP" dirty="0" smtClean="0"/>
              <a:t>Bolometers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 smtClean="0"/>
              <a:t>Leading</a:t>
            </a:r>
            <a:r>
              <a:rPr lang="ja-JP" altLang="en-US" dirty="0" smtClean="0"/>
              <a:t> </a:t>
            </a:r>
            <a:r>
              <a:rPr lang="en-US" altLang="ja-JP" dirty="0" smtClean="0"/>
              <a:t>technology</a:t>
            </a:r>
            <a:r>
              <a:rPr lang="ja-JP" altLang="en-US" dirty="0" smtClean="0"/>
              <a:t> </a:t>
            </a:r>
            <a:r>
              <a:rPr lang="en-US" altLang="ja-JP" dirty="0" smtClean="0"/>
              <a:t>before</a:t>
            </a:r>
            <a:r>
              <a:rPr lang="ja-JP" altLang="en-US" dirty="0" smtClean="0"/>
              <a:t> </a:t>
            </a:r>
            <a:r>
              <a:rPr lang="en-US" altLang="ja-JP" dirty="0" err="1" smtClean="0"/>
              <a:t>Xe</a:t>
            </a:r>
            <a:r>
              <a:rPr lang="ja-JP" altLang="en-US" dirty="0" smtClean="0"/>
              <a:t> </a:t>
            </a:r>
            <a:r>
              <a:rPr lang="en-US" altLang="ja-JP" dirty="0" smtClean="0"/>
              <a:t>detectors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/>
              <a:t>F</a:t>
            </a:r>
            <a:r>
              <a:rPr lang="en-US" altLang="ja-JP" dirty="0" smtClean="0"/>
              <a:t>irst</a:t>
            </a:r>
            <a:r>
              <a:rPr lang="ja-JP" altLang="en-US" dirty="0" smtClean="0"/>
              <a:t> “</a:t>
            </a:r>
            <a:r>
              <a:rPr lang="en-US" altLang="ja-JP" dirty="0" smtClean="0"/>
              <a:t>DAMA</a:t>
            </a:r>
            <a:r>
              <a:rPr lang="ja-JP" altLang="en-US" dirty="0" smtClean="0"/>
              <a:t> </a:t>
            </a:r>
            <a:r>
              <a:rPr lang="en-US" altLang="ja-JP" dirty="0" smtClean="0"/>
              <a:t>killer</a:t>
            </a:r>
            <a:r>
              <a:rPr lang="ja-JP" altLang="en-US" dirty="0" smtClean="0"/>
              <a:t>”</a:t>
            </a: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r>
              <a:rPr lang="en-US" altLang="ja-JP" dirty="0"/>
              <a:t>S</a:t>
            </a:r>
            <a:r>
              <a:rPr lang="en-US" altLang="ja-JP" dirty="0" smtClean="0"/>
              <a:t>hift</a:t>
            </a:r>
            <a:r>
              <a:rPr lang="ja-JP" altLang="en-US" dirty="0" smtClean="0"/>
              <a:t> </a:t>
            </a:r>
            <a:r>
              <a:rPr lang="en-US" altLang="ja-JP" dirty="0" smtClean="0"/>
              <a:t>to</a:t>
            </a:r>
            <a:r>
              <a:rPr lang="ja-JP" altLang="en-US" dirty="0" smtClean="0"/>
              <a:t> </a:t>
            </a:r>
            <a:r>
              <a:rPr lang="en-US" altLang="ja-JP" dirty="0" smtClean="0"/>
              <a:t>low</a:t>
            </a:r>
            <a:r>
              <a:rPr lang="ja-JP" altLang="en-US" dirty="0" smtClean="0"/>
              <a:t> </a:t>
            </a:r>
            <a:r>
              <a:rPr lang="en-US" altLang="ja-JP" dirty="0" smtClean="0"/>
              <a:t>energy</a:t>
            </a:r>
            <a:r>
              <a:rPr lang="ja-JP" altLang="en-US" dirty="0" smtClean="0"/>
              <a:t> </a:t>
            </a:r>
            <a:r>
              <a:rPr lang="en-US" altLang="ja-JP" dirty="0" smtClean="0"/>
              <a:t>WIMPs</a:t>
            </a:r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 smtClean="0"/>
          </a:p>
          <a:p>
            <a:pPr lvl="1" fontAlgn="auto">
              <a:spcAft>
                <a:spcPts val="0"/>
              </a:spcAft>
            </a:pPr>
            <a:endParaRPr lang="en-US" altLang="ja-JP" dirty="0"/>
          </a:p>
        </p:txBody>
      </p:sp>
      <p:sp>
        <p:nvSpPr>
          <p:cNvPr id="7" name="正方形/長方形 6"/>
          <p:cNvSpPr/>
          <p:nvPr/>
        </p:nvSpPr>
        <p:spPr>
          <a:xfrm>
            <a:off x="672803" y="1007119"/>
            <a:ext cx="2698704" cy="3624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Direct</a:t>
            </a:r>
            <a:r>
              <a:rPr lang="ja-JP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search</a:t>
            </a:r>
            <a:r>
              <a:rPr lang="ja-JP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history</a:t>
            </a:r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 rot="16200000">
            <a:off x="-42128" y="3910635"/>
            <a:ext cx="6662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limit</a:t>
            </a:r>
            <a:endParaRPr kumimoji="1" lang="ja-JP" altLang="en-US" dirty="0"/>
          </a:p>
        </p:txBody>
      </p:sp>
      <p:sp>
        <p:nvSpPr>
          <p:cNvPr id="9" name="角丸四角形 8"/>
          <p:cNvSpPr/>
          <p:nvPr/>
        </p:nvSpPr>
        <p:spPr>
          <a:xfrm>
            <a:off x="5641355" y="3204567"/>
            <a:ext cx="1872208" cy="936104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7205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2"/>
          <a:srcRect l="28349" t="15642" r="13376" b="4932"/>
          <a:stretch/>
        </p:blipFill>
        <p:spPr>
          <a:xfrm>
            <a:off x="10009411" y="-133509"/>
            <a:ext cx="3459574" cy="2571305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1290" y="113690"/>
            <a:ext cx="8869283" cy="1368152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Bolometers</a:t>
            </a:r>
          </a:p>
          <a:p>
            <a:pPr lvl="1"/>
            <a:r>
              <a:rPr lang="en-US" altLang="ja-JP" dirty="0" smtClean="0"/>
              <a:t>Low</a:t>
            </a:r>
            <a:r>
              <a:rPr lang="ja-JP" altLang="en-US" dirty="0" smtClean="0"/>
              <a:t> </a:t>
            </a:r>
            <a:r>
              <a:rPr lang="en-US" altLang="ja-JP" dirty="0" smtClean="0"/>
              <a:t>energy</a:t>
            </a:r>
            <a:r>
              <a:rPr lang="ja-JP" altLang="en-US" dirty="0" smtClean="0"/>
              <a:t> </a:t>
            </a:r>
            <a:r>
              <a:rPr lang="en-US" altLang="ja-JP" dirty="0" smtClean="0"/>
              <a:t>threshold</a:t>
            </a:r>
            <a:r>
              <a:rPr lang="ja-JP" altLang="en-US" dirty="0" smtClean="0"/>
              <a:t> ⇒ </a:t>
            </a:r>
            <a:r>
              <a:rPr lang="en-US" altLang="ja-JP" dirty="0" smtClean="0"/>
              <a:t>low</a:t>
            </a:r>
            <a:r>
              <a:rPr lang="ja-JP" altLang="en-US" dirty="0" smtClean="0"/>
              <a:t> </a:t>
            </a:r>
            <a:r>
              <a:rPr lang="en-US" altLang="ja-JP" dirty="0" smtClean="0"/>
              <a:t>mass</a:t>
            </a:r>
            <a:r>
              <a:rPr lang="ja-JP" altLang="en-US" dirty="0" smtClean="0"/>
              <a:t> </a:t>
            </a:r>
            <a:r>
              <a:rPr lang="en-US" altLang="ja-JP" dirty="0" smtClean="0"/>
              <a:t>DM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564" y="2484486"/>
            <a:ext cx="6016243" cy="520655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91" y="1230090"/>
            <a:ext cx="6598126" cy="19630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/>
          <a:srcRect l="29038" t="24219" b="4132"/>
          <a:stretch/>
        </p:blipFill>
        <p:spPr>
          <a:xfrm>
            <a:off x="851981" y="3101746"/>
            <a:ext cx="5867436" cy="4459517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5641355" y="5508823"/>
            <a:ext cx="1163153" cy="1152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角丸四角形 11"/>
          <p:cNvSpPr/>
          <p:nvPr/>
        </p:nvSpPr>
        <p:spPr>
          <a:xfrm>
            <a:off x="11563269" y="1877134"/>
            <a:ext cx="846837" cy="60735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4705250" y="1655715"/>
            <a:ext cx="2728313" cy="3624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b="1" dirty="0" smtClean="0">
                <a:solidFill>
                  <a:schemeClr val="tx1"/>
                </a:solidFill>
              </a:rPr>
              <a:t>CRESST-III</a:t>
            </a:r>
            <a:r>
              <a:rPr lang="ja-JP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detector</a:t>
            </a:r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7049478" y="2217190"/>
            <a:ext cx="2297984" cy="3624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CRESST-III</a:t>
            </a:r>
            <a:r>
              <a:rPr lang="ja-JP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result</a:t>
            </a:r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883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2"/>
          <a:srcRect l="28349" t="15642" r="13376" b="4932"/>
          <a:stretch/>
        </p:blipFill>
        <p:spPr>
          <a:xfrm>
            <a:off x="10009411" y="-133509"/>
            <a:ext cx="3459574" cy="2571305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1290" y="113689"/>
            <a:ext cx="9408497" cy="2442806"/>
          </a:xfrm>
        </p:spPr>
        <p:txBody>
          <a:bodyPr>
            <a:normAutofit fontScale="85000" lnSpcReduction="20000"/>
          </a:bodyPr>
          <a:lstStyle/>
          <a:p>
            <a:r>
              <a:rPr kumimoji="1" lang="en-US" altLang="ja-JP" dirty="0" smtClean="0"/>
              <a:t>CCD</a:t>
            </a:r>
          </a:p>
          <a:p>
            <a:pPr lvl="1"/>
            <a:r>
              <a:rPr lang="en-US" altLang="ja-JP" dirty="0" smtClean="0"/>
              <a:t>DAMIC</a:t>
            </a:r>
          </a:p>
          <a:p>
            <a:pPr lvl="2"/>
            <a:r>
              <a:rPr lang="en-US" altLang="ja-JP" dirty="0" smtClean="0"/>
              <a:t>pioneer</a:t>
            </a:r>
            <a:r>
              <a:rPr lang="ja-JP" altLang="en-US" dirty="0" smtClean="0"/>
              <a:t> </a:t>
            </a:r>
            <a:r>
              <a:rPr lang="en-US" altLang="ja-JP" dirty="0" smtClean="0"/>
              <a:t>of</a:t>
            </a:r>
            <a:r>
              <a:rPr lang="ja-JP" altLang="en-US" dirty="0"/>
              <a:t> </a:t>
            </a:r>
            <a:r>
              <a:rPr lang="en-US" altLang="ja-JP" dirty="0" smtClean="0"/>
              <a:t>low</a:t>
            </a:r>
            <a:r>
              <a:rPr lang="ja-JP" altLang="en-US" dirty="0" smtClean="0"/>
              <a:t> </a:t>
            </a:r>
            <a:r>
              <a:rPr lang="en-US" altLang="ja-JP" dirty="0" smtClean="0"/>
              <a:t>threshold</a:t>
            </a:r>
            <a:r>
              <a:rPr lang="ja-JP" altLang="en-US" dirty="0" smtClean="0"/>
              <a:t> 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SENSEI</a:t>
            </a:r>
          </a:p>
          <a:p>
            <a:pPr lvl="2"/>
            <a:r>
              <a:rPr lang="en-US" altLang="ja-JP" dirty="0" smtClean="0"/>
              <a:t>skipper</a:t>
            </a:r>
            <a:r>
              <a:rPr lang="ja-JP" altLang="en-US" dirty="0" smtClean="0"/>
              <a:t> </a:t>
            </a:r>
            <a:r>
              <a:rPr lang="en-US" altLang="ja-JP" dirty="0" smtClean="0"/>
              <a:t>CCD</a:t>
            </a:r>
          </a:p>
          <a:p>
            <a:pPr lvl="2"/>
            <a:r>
              <a:rPr lang="en-US" altLang="ja-JP" dirty="0" smtClean="0"/>
              <a:t>sensitive</a:t>
            </a:r>
            <a:r>
              <a:rPr lang="ja-JP" altLang="en-US" dirty="0" smtClean="0"/>
              <a:t> </a:t>
            </a:r>
            <a:r>
              <a:rPr lang="en-US" altLang="ja-JP" dirty="0" smtClean="0"/>
              <a:t>to</a:t>
            </a:r>
            <a:r>
              <a:rPr lang="ja-JP" altLang="en-US" dirty="0" smtClean="0"/>
              <a:t> </a:t>
            </a:r>
            <a:r>
              <a:rPr lang="en-US" altLang="ja-JP" dirty="0" smtClean="0"/>
              <a:t>single</a:t>
            </a:r>
            <a:r>
              <a:rPr lang="ja-JP" altLang="en-US" dirty="0" smtClean="0"/>
              <a:t> </a:t>
            </a:r>
            <a:r>
              <a:rPr lang="en-US" altLang="ja-JP" dirty="0" smtClean="0"/>
              <a:t>electron</a:t>
            </a:r>
            <a:endParaRPr lang="en-US" altLang="ja-JP" dirty="0"/>
          </a:p>
          <a:p>
            <a:pPr lvl="2"/>
            <a:r>
              <a:rPr kumimoji="1" lang="en-US" altLang="ja-JP" dirty="0" smtClean="0"/>
              <a:t>DM</a:t>
            </a:r>
            <a:r>
              <a:rPr lang="en-US" altLang="ja-JP" dirty="0" smtClean="0"/>
              <a:t>-electron</a:t>
            </a:r>
            <a:r>
              <a:rPr lang="ja-JP" altLang="en-US" dirty="0" smtClean="0"/>
              <a:t> </a:t>
            </a:r>
            <a:r>
              <a:rPr lang="en-US" altLang="ja-JP" dirty="0" smtClean="0"/>
              <a:t>channel</a:t>
            </a:r>
            <a:r>
              <a:rPr lang="ja-JP" altLang="en-US" dirty="0" smtClean="0"/>
              <a:t> </a:t>
            </a:r>
            <a:r>
              <a:rPr lang="en-US" altLang="ja-JP" dirty="0" smtClean="0"/>
              <a:t>and</a:t>
            </a:r>
            <a:r>
              <a:rPr lang="ja-JP" altLang="en-US" dirty="0" smtClean="0"/>
              <a:t> </a:t>
            </a:r>
            <a:r>
              <a:rPr lang="en-US" altLang="ja-JP" dirty="0" smtClean="0"/>
              <a:t>other</a:t>
            </a:r>
            <a:r>
              <a:rPr lang="ja-JP" altLang="en-US" dirty="0" smtClean="0"/>
              <a:t>  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121290" y="7040345"/>
            <a:ext cx="3025462" cy="401637"/>
          </a:xfrm>
        </p:spPr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12266090" y="1908423"/>
            <a:ext cx="1197541" cy="5040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813" y="2313403"/>
            <a:ext cx="4642485" cy="4440638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1808039" y="2395096"/>
            <a:ext cx="20162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 smtClean="0"/>
              <a:t>DAMIC</a:t>
            </a:r>
          </a:p>
          <a:p>
            <a:r>
              <a:rPr lang="en-US" altLang="ja-JP" sz="1200" dirty="0" smtClean="0"/>
              <a:t>PLB </a:t>
            </a:r>
            <a:r>
              <a:rPr lang="en-US" altLang="ja-JP" sz="1200" dirty="0"/>
              <a:t>711 (2012) 264–269</a:t>
            </a:r>
            <a:endParaRPr kumimoji="1" lang="ja-JP" altLang="en-US" sz="12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437814" y="3969586"/>
            <a:ext cx="1565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/>
              <a:t>DAMIC</a:t>
            </a:r>
          </a:p>
          <a:p>
            <a:r>
              <a:rPr kumimoji="1" lang="ja-JP" altLang="en-US" sz="1200" dirty="0"/>
              <a:t>　</a:t>
            </a:r>
            <a:r>
              <a:rPr kumimoji="1" lang="en-US" altLang="ja-JP" sz="1200" dirty="0" smtClean="0"/>
              <a:t>0.5g</a:t>
            </a:r>
            <a:br>
              <a:rPr kumimoji="1" lang="en-US" altLang="ja-JP" sz="1200" dirty="0" smtClean="0"/>
            </a:br>
            <a:r>
              <a:rPr kumimoji="1" lang="ja-JP" altLang="en-US" sz="1200" dirty="0" smtClean="0"/>
              <a:t>　</a:t>
            </a:r>
            <a:r>
              <a:rPr kumimoji="1" lang="en-US" altLang="ja-JP" sz="1200" dirty="0" smtClean="0"/>
              <a:t>threshold</a:t>
            </a:r>
            <a:r>
              <a:rPr kumimoji="1" lang="ja-JP" altLang="en-US" sz="1200" dirty="0" smtClean="0"/>
              <a:t> </a:t>
            </a:r>
            <a:r>
              <a:rPr kumimoji="1" lang="en-US" altLang="ja-JP" sz="1200" dirty="0" smtClean="0"/>
              <a:t>40eV</a:t>
            </a:r>
            <a:endParaRPr kumimoji="1" lang="ja-JP" altLang="en-US" sz="12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798238" y="4142181"/>
            <a:ext cx="869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/>
              <a:t>CRESST</a:t>
            </a:r>
            <a:endParaRPr kumimoji="1" lang="ja-JP" altLang="en-US" sz="12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119830" y="6213541"/>
            <a:ext cx="1196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/>
              <a:t>XENON</a:t>
            </a:r>
            <a:r>
              <a:rPr lang="ja-JP" altLang="en-US" sz="1200" dirty="0" smtClean="0"/>
              <a:t> </a:t>
            </a:r>
            <a:r>
              <a:rPr lang="en-US" altLang="ja-JP" sz="1200" dirty="0" smtClean="0"/>
              <a:t>10</a:t>
            </a:r>
            <a:endParaRPr kumimoji="1" lang="ja-JP" altLang="en-US" sz="1200" dirty="0"/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208351" y="-279188"/>
            <a:ext cx="257495" cy="1872208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529075" y="1688913"/>
            <a:ext cx="357809" cy="1977887"/>
          </a:xfrm>
          <a:prstGeom prst="rect">
            <a:avLst/>
          </a:prstGeom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6"/>
          <a:srcRect l="5961" t="34050" r="62201" b="13901"/>
          <a:stretch/>
        </p:blipFill>
        <p:spPr>
          <a:xfrm>
            <a:off x="6554810" y="2227392"/>
            <a:ext cx="4919193" cy="452359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1830" y="2186879"/>
            <a:ext cx="2893017" cy="607868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3559562" y="1180201"/>
            <a:ext cx="2965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i="1" dirty="0" smtClean="0">
                <a:solidFill>
                  <a:schemeClr val="bg1"/>
                </a:solidFill>
              </a:rPr>
              <a:t>PRL </a:t>
            </a:r>
            <a:r>
              <a:rPr lang="en-US" altLang="ja-JP" i="1" dirty="0">
                <a:solidFill>
                  <a:schemeClr val="bg1"/>
                </a:solidFill>
              </a:rPr>
              <a:t>125, </a:t>
            </a:r>
            <a:r>
              <a:rPr lang="en-US" altLang="ja-JP" i="1" dirty="0" smtClean="0">
                <a:solidFill>
                  <a:schemeClr val="bg1"/>
                </a:solidFill>
              </a:rPr>
              <a:t>171802</a:t>
            </a:r>
            <a:r>
              <a:rPr lang="ja-JP" altLang="en-US" i="1" dirty="0" smtClean="0">
                <a:solidFill>
                  <a:schemeClr val="bg1"/>
                </a:solidFill>
              </a:rPr>
              <a:t> </a:t>
            </a:r>
            <a:r>
              <a:rPr lang="en-US" altLang="ja-JP" i="1" dirty="0" smtClean="0">
                <a:solidFill>
                  <a:schemeClr val="bg1"/>
                </a:solidFill>
              </a:rPr>
              <a:t>(2020</a:t>
            </a:r>
            <a:r>
              <a:rPr lang="en-US" altLang="ja-JP" i="1" dirty="0">
                <a:solidFill>
                  <a:schemeClr val="bg1"/>
                </a:solidFill>
              </a:rPr>
              <a:t>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642289" y="6885162"/>
            <a:ext cx="4196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chemeClr val="bg1"/>
                </a:solidFill>
              </a:rPr>
              <a:t>共同の将来計画「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OSCURA</a:t>
            </a:r>
            <a:r>
              <a:rPr kumimoji="1" lang="ja-JP" altLang="en-US" sz="2400" dirty="0" smtClean="0">
                <a:solidFill>
                  <a:schemeClr val="bg1"/>
                </a:solidFill>
              </a:rPr>
              <a:t>」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03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68747" y="115107"/>
            <a:ext cx="11594944" cy="1650916"/>
          </a:xfrm>
        </p:spPr>
        <p:txBody>
          <a:bodyPr/>
          <a:lstStyle/>
          <a:p>
            <a:r>
              <a:rPr kumimoji="1" lang="en-US" altLang="ja-JP" dirty="0" smtClean="0"/>
              <a:t>Liq.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noble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gas: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S2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only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analysis</a:t>
            </a:r>
          </a:p>
          <a:p>
            <a:pPr lvl="1"/>
            <a:r>
              <a:rPr lang="en-US" altLang="ja-JP" dirty="0" smtClean="0"/>
              <a:t>can</a:t>
            </a:r>
            <a:r>
              <a:rPr lang="ja-JP" altLang="en-US" dirty="0" smtClean="0"/>
              <a:t> </a:t>
            </a:r>
            <a:r>
              <a:rPr lang="en-US" altLang="ja-JP" dirty="0" smtClean="0"/>
              <a:t>lower</a:t>
            </a:r>
            <a:r>
              <a:rPr lang="ja-JP" altLang="en-US" dirty="0" smtClean="0"/>
              <a:t> </a:t>
            </a:r>
            <a:r>
              <a:rPr lang="en-US" altLang="ja-JP" dirty="0" smtClean="0"/>
              <a:t>threshold</a:t>
            </a:r>
            <a:r>
              <a:rPr lang="ja-JP" altLang="en-US" dirty="0" smtClean="0"/>
              <a:t> ⇒ </a:t>
            </a:r>
            <a:r>
              <a:rPr lang="en-US" altLang="ja-JP" dirty="0" smtClean="0"/>
              <a:t>low</a:t>
            </a:r>
            <a:r>
              <a:rPr lang="ja-JP" altLang="en-US" dirty="0" smtClean="0"/>
              <a:t> </a:t>
            </a:r>
            <a:r>
              <a:rPr lang="en-US" altLang="ja-JP" dirty="0" smtClean="0"/>
              <a:t>mass</a:t>
            </a:r>
            <a:r>
              <a:rPr lang="ja-JP" altLang="en-US" dirty="0" smtClean="0"/>
              <a:t> </a:t>
            </a:r>
            <a:r>
              <a:rPr lang="en-US" altLang="ja-JP" dirty="0" smtClean="0"/>
              <a:t>WIMPs</a:t>
            </a:r>
          </a:p>
          <a:p>
            <a:pPr lvl="1"/>
            <a:r>
              <a:rPr kumimoji="1" lang="en-US" altLang="ja-JP" dirty="0" smtClean="0"/>
              <a:t>DARKSIDE</a:t>
            </a:r>
            <a:r>
              <a:rPr kumimoji="1" lang="ja-JP" altLang="en-US" dirty="0" smtClean="0"/>
              <a:t>（</a:t>
            </a:r>
            <a:r>
              <a:rPr kumimoji="1" lang="en-US" altLang="ja-JP" dirty="0" err="1" smtClean="0"/>
              <a:t>Ar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2"/>
          <a:srcRect l="16138" t="41564" r="45275" b="24558"/>
          <a:stretch/>
        </p:blipFill>
        <p:spPr>
          <a:xfrm>
            <a:off x="744811" y="2628503"/>
            <a:ext cx="4896544" cy="4657268"/>
          </a:xfrm>
          <a:prstGeom prst="rect">
            <a:avLst/>
          </a:prstGeom>
        </p:spPr>
      </p:pic>
      <p:cxnSp>
        <p:nvCxnSpPr>
          <p:cNvPr id="15" name="直線コネクタ 14"/>
          <p:cNvCxnSpPr/>
          <p:nvPr/>
        </p:nvCxnSpPr>
        <p:spPr>
          <a:xfrm flipH="1">
            <a:off x="1574621" y="3410814"/>
            <a:ext cx="4066734" cy="2978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3049067" y="5346629"/>
            <a:ext cx="792088" cy="7920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H="1">
            <a:off x="1574621" y="3051618"/>
            <a:ext cx="3346654" cy="3591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図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485" y="2509551"/>
            <a:ext cx="7044685" cy="4558326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4202023" y="122894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PRL</a:t>
            </a:r>
            <a:r>
              <a:rPr lang="ja-JP" altLang="en-US" dirty="0" smtClean="0">
                <a:solidFill>
                  <a:schemeClr val="bg1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121</a:t>
            </a:r>
            <a:r>
              <a:rPr lang="en-US" altLang="ja-JP" dirty="0">
                <a:solidFill>
                  <a:schemeClr val="bg1"/>
                </a:solidFill>
              </a:rPr>
              <a:t>, 081307 (2018)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0360506" y="252448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PRL</a:t>
            </a:r>
            <a:r>
              <a:rPr lang="ja-JP" altLang="en-US" dirty="0" smtClean="0"/>
              <a:t> </a:t>
            </a:r>
            <a:r>
              <a:rPr lang="en-US" altLang="ja-JP" dirty="0" smtClean="0"/>
              <a:t>121</a:t>
            </a:r>
            <a:r>
              <a:rPr lang="en-US" altLang="ja-JP" dirty="0"/>
              <a:t>, 081307 (2018)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0861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kumimoji="1" lang="en-US" altLang="ja-JP" dirty="0" smtClean="0"/>
              <a:t>XENON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S2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only</a:t>
            </a:r>
          </a:p>
          <a:p>
            <a:pPr lvl="2"/>
            <a:r>
              <a:rPr lang="en-US" altLang="ja-JP" dirty="0" smtClean="0"/>
              <a:t>Improved</a:t>
            </a:r>
            <a:r>
              <a:rPr lang="ja-JP" altLang="en-US" dirty="0" smtClean="0"/>
              <a:t> </a:t>
            </a:r>
            <a:r>
              <a:rPr lang="en-US" altLang="ja-JP" dirty="0" smtClean="0"/>
              <a:t>4-7</a:t>
            </a:r>
            <a:r>
              <a:rPr lang="ja-JP" altLang="en-US" dirty="0" smtClean="0"/>
              <a:t> </a:t>
            </a:r>
            <a:r>
              <a:rPr lang="en-US" altLang="ja-JP" dirty="0" smtClean="0"/>
              <a:t>GeV</a:t>
            </a:r>
            <a:r>
              <a:rPr lang="ja-JP" altLang="en-US" dirty="0" smtClean="0"/>
              <a:t> </a:t>
            </a:r>
            <a:r>
              <a:rPr lang="en-US" altLang="ja-JP" dirty="0" smtClean="0"/>
              <a:t>limits</a:t>
            </a:r>
          </a:p>
          <a:p>
            <a:pPr lvl="2"/>
            <a:r>
              <a:rPr lang="en-US" altLang="ja-JP" dirty="0" smtClean="0"/>
              <a:t>note:</a:t>
            </a:r>
            <a:r>
              <a:rPr lang="ja-JP" altLang="en-US" dirty="0" smtClean="0"/>
              <a:t> </a:t>
            </a:r>
            <a:r>
              <a:rPr lang="en-US" altLang="ja-JP" dirty="0" smtClean="0"/>
              <a:t>lighter</a:t>
            </a:r>
            <a:r>
              <a:rPr lang="ja-JP" altLang="en-US" dirty="0" smtClean="0"/>
              <a:t> </a:t>
            </a:r>
            <a:r>
              <a:rPr lang="en-US" altLang="ja-JP" dirty="0" smtClean="0"/>
              <a:t>nucleus</a:t>
            </a:r>
            <a:r>
              <a:rPr lang="ja-JP" altLang="en-US" dirty="0" smtClean="0"/>
              <a:t> </a:t>
            </a:r>
            <a:r>
              <a:rPr lang="en-US" altLang="ja-JP" dirty="0" smtClean="0"/>
              <a:t>(</a:t>
            </a:r>
            <a:r>
              <a:rPr lang="en-US" altLang="ja-JP" dirty="0" err="1" smtClean="0"/>
              <a:t>Ar</a:t>
            </a:r>
            <a:r>
              <a:rPr lang="en-US" altLang="ja-JP" dirty="0" smtClean="0"/>
              <a:t>)</a:t>
            </a:r>
            <a:r>
              <a:rPr lang="ja-JP" altLang="en-US" dirty="0" smtClean="0"/>
              <a:t> </a:t>
            </a:r>
            <a:r>
              <a:rPr lang="en-US" altLang="ja-JP" dirty="0" smtClean="0"/>
              <a:t>is</a:t>
            </a:r>
            <a:r>
              <a:rPr lang="ja-JP" altLang="en-US" dirty="0" smtClean="0"/>
              <a:t> </a:t>
            </a:r>
            <a:r>
              <a:rPr lang="en-US" altLang="ja-JP" dirty="0" smtClean="0"/>
              <a:t>better</a:t>
            </a:r>
            <a:r>
              <a:rPr lang="ja-JP" altLang="en-US" dirty="0" smtClean="0"/>
              <a:t> </a:t>
            </a:r>
            <a:r>
              <a:rPr lang="en-US" altLang="ja-JP" dirty="0" smtClean="0"/>
              <a:t>for</a:t>
            </a:r>
            <a:r>
              <a:rPr lang="ja-JP" altLang="en-US" dirty="0" smtClean="0"/>
              <a:t> </a:t>
            </a:r>
            <a:r>
              <a:rPr lang="en-US" altLang="ja-JP" dirty="0" smtClean="0"/>
              <a:t>low</a:t>
            </a:r>
            <a:r>
              <a:rPr lang="ja-JP" altLang="en-US" dirty="0" smtClean="0"/>
              <a:t> </a:t>
            </a:r>
            <a:r>
              <a:rPr lang="en-US" altLang="ja-JP" dirty="0" smtClean="0"/>
              <a:t>mass</a:t>
            </a:r>
            <a:r>
              <a:rPr lang="ja-JP" altLang="en-US" dirty="0" smtClean="0"/>
              <a:t> </a:t>
            </a:r>
            <a:r>
              <a:rPr lang="en-US" altLang="ja-JP" dirty="0" smtClean="0"/>
              <a:t>WIMPs</a:t>
            </a:r>
          </a:p>
          <a:p>
            <a:pPr lvl="2"/>
            <a:endParaRPr lang="en-US" altLang="ja-JP" dirty="0" smtClean="0"/>
          </a:p>
          <a:p>
            <a:pPr lvl="2"/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238" y="2324280"/>
            <a:ext cx="7831374" cy="465917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452381" y="468263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PRL</a:t>
            </a:r>
            <a:r>
              <a:rPr kumimoji="1" lang="ja-JP" altLang="en-US" dirty="0" smtClean="0">
                <a:solidFill>
                  <a:schemeClr val="bg1"/>
                </a:solidFill>
              </a:rPr>
              <a:t> </a:t>
            </a:r>
            <a:r>
              <a:rPr lang="en-US" altLang="ja-JP" dirty="0">
                <a:solidFill>
                  <a:schemeClr val="bg1"/>
                </a:solidFill>
              </a:rPr>
              <a:t>123, 251801 (2019)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177859" y="2745431"/>
            <a:ext cx="28803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PRL</a:t>
            </a:r>
            <a:r>
              <a:rPr kumimoji="1" lang="ja-JP" altLang="en-US" dirty="0" smtClean="0"/>
              <a:t> </a:t>
            </a:r>
            <a:r>
              <a:rPr lang="en-US" altLang="ja-JP" dirty="0"/>
              <a:t>123, 251801 (2019)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/>
          <a:srcRect l="24494" t="35932" r="47705" b="31591"/>
          <a:stretch/>
        </p:blipFill>
        <p:spPr>
          <a:xfrm>
            <a:off x="528787" y="3541813"/>
            <a:ext cx="4797569" cy="318744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878516" y="4264015"/>
            <a:ext cx="13392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target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565261" y="5116622"/>
            <a:ext cx="8125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target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2525780" y="3366753"/>
            <a:ext cx="2851990" cy="2697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nucleus</a:t>
            </a:r>
            <a:r>
              <a:rPr lang="ja-JP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dependence</a:t>
            </a:r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716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84771" y="1548383"/>
            <a:ext cx="12673408" cy="2775054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sz="8000" dirty="0" smtClean="0">
                <a:solidFill>
                  <a:srgbClr val="FFFF00"/>
                </a:solidFill>
              </a:rPr>
              <a:t>Direct</a:t>
            </a:r>
            <a:r>
              <a:rPr kumimoji="1" lang="ja-JP" altLang="en-US" sz="8000" dirty="0" smtClean="0">
                <a:solidFill>
                  <a:srgbClr val="FFFF00"/>
                </a:solidFill>
              </a:rPr>
              <a:t> </a:t>
            </a:r>
            <a:r>
              <a:rPr kumimoji="1" lang="en-US" altLang="ja-JP" sz="8000" dirty="0" smtClean="0">
                <a:solidFill>
                  <a:srgbClr val="FFFF00"/>
                </a:solidFill>
              </a:rPr>
              <a:t>Search</a:t>
            </a:r>
            <a:r>
              <a:rPr lang="ja-JP" altLang="en-US" sz="8000" dirty="0"/>
              <a:t> </a:t>
            </a:r>
            <a:r>
              <a:rPr kumimoji="1" lang="en-US" altLang="ja-JP" sz="8000" dirty="0" smtClean="0">
                <a:solidFill>
                  <a:srgbClr val="FFFF00"/>
                </a:solidFill>
              </a:rPr>
              <a:t>Review</a:t>
            </a:r>
            <a:br>
              <a:rPr kumimoji="1" lang="en-US" altLang="ja-JP" sz="8000" dirty="0" smtClean="0">
                <a:solidFill>
                  <a:srgbClr val="FFFF00"/>
                </a:solidFill>
              </a:rPr>
            </a:br>
            <a:r>
              <a:rPr kumimoji="1" lang="en-US" altLang="ja-JP" sz="8000" dirty="0" smtClean="0">
                <a:solidFill>
                  <a:srgbClr val="FFFF00"/>
                </a:solidFill>
              </a:rPr>
              <a:t/>
            </a:r>
            <a:br>
              <a:rPr kumimoji="1" lang="en-US" altLang="ja-JP" sz="8000" dirty="0" smtClean="0">
                <a:solidFill>
                  <a:srgbClr val="FFFF00"/>
                </a:solidFill>
              </a:rPr>
            </a:br>
            <a:r>
              <a:rPr lang="en-US" altLang="ja-JP" sz="4900" dirty="0"/>
              <a:t>3</a:t>
            </a:r>
            <a:r>
              <a:rPr lang="en-US" altLang="ja-JP" sz="4900" dirty="0" smtClean="0"/>
              <a:t>.</a:t>
            </a:r>
            <a:r>
              <a:rPr lang="ja-JP" altLang="en-US" sz="4900" dirty="0" smtClean="0"/>
              <a:t> </a:t>
            </a:r>
            <a:r>
              <a:rPr lang="en-US" altLang="ja-JP" sz="4900" dirty="0" smtClean="0"/>
              <a:t>Others</a:t>
            </a:r>
            <a:endParaRPr kumimoji="1" lang="ja-JP" altLang="en-US" sz="49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83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/>
          <a:srcRect l="28349" t="15642" r="13376" b="4932"/>
          <a:stretch/>
        </p:blipFill>
        <p:spPr>
          <a:xfrm>
            <a:off x="10009411" y="-133509"/>
            <a:ext cx="3459574" cy="2571305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1290" y="113690"/>
            <a:ext cx="9072326" cy="2138868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 smtClean="0"/>
              <a:t>Bubble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chamber</a:t>
            </a:r>
          </a:p>
          <a:p>
            <a:pPr lvl="1"/>
            <a:r>
              <a:rPr lang="en-US" altLang="ja-JP" dirty="0" smtClean="0"/>
              <a:t>PICO</a:t>
            </a:r>
          </a:p>
          <a:p>
            <a:pPr lvl="2"/>
            <a:r>
              <a:rPr lang="en-US" altLang="ja-JP" dirty="0"/>
              <a:t>S</a:t>
            </a:r>
            <a:r>
              <a:rPr kumimoji="1" lang="en-US" altLang="ja-JP" dirty="0" smtClean="0"/>
              <a:t>uperheated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chamber</a:t>
            </a:r>
            <a:r>
              <a:rPr lang="ja-JP" altLang="en-US" dirty="0"/>
              <a:t> </a:t>
            </a:r>
            <a:endParaRPr kumimoji="1" lang="en-US" altLang="ja-JP" dirty="0" smtClean="0"/>
          </a:p>
          <a:p>
            <a:pPr lvl="2"/>
            <a:r>
              <a:rPr lang="en-US" altLang="ja-JP" dirty="0"/>
              <a:t>T</a:t>
            </a:r>
            <a:r>
              <a:rPr lang="en-US" altLang="ja-JP" dirty="0" smtClean="0"/>
              <a:t>hreshold-type</a:t>
            </a:r>
            <a:r>
              <a:rPr lang="ja-JP" altLang="en-US" dirty="0" smtClean="0"/>
              <a:t> </a:t>
            </a:r>
            <a:r>
              <a:rPr lang="en-US" altLang="ja-JP" dirty="0" smtClean="0"/>
              <a:t>detector</a:t>
            </a:r>
          </a:p>
          <a:p>
            <a:pPr lvl="2"/>
            <a:r>
              <a:rPr lang="en-US" altLang="ja-JP" dirty="0"/>
              <a:t>B</a:t>
            </a:r>
            <a:r>
              <a:rPr kumimoji="1" lang="en-US" altLang="ja-JP" dirty="0" smtClean="0"/>
              <a:t>est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sensitivity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37</a:t>
            </a:fld>
            <a:endParaRPr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10825931" y="1764407"/>
            <a:ext cx="853187" cy="5760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27" y="2348334"/>
            <a:ext cx="4686981" cy="469905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776" y="2722870"/>
            <a:ext cx="2720403" cy="84960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9347" y="2400214"/>
            <a:ext cx="7056784" cy="5116169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8781513" y="2488127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PRD </a:t>
            </a:r>
            <a:r>
              <a:rPr lang="en-US" altLang="ja-JP" dirty="0"/>
              <a:t>100, 022001 (2019)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819630" y="6149130"/>
            <a:ext cx="288032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C</a:t>
            </a:r>
            <a:r>
              <a:rPr lang="en-US" altLang="ja-JP" baseline="-25000" dirty="0" smtClean="0"/>
              <a:t>3</a:t>
            </a:r>
            <a:r>
              <a:rPr lang="en-US" altLang="ja-JP" dirty="0" smtClean="0"/>
              <a:t>F</a:t>
            </a:r>
            <a:r>
              <a:rPr lang="en-US" altLang="ja-JP" baseline="-25000" dirty="0" smtClean="0"/>
              <a:t>8</a:t>
            </a:r>
            <a:r>
              <a:rPr lang="ja-JP" altLang="en-US" dirty="0" smtClean="0"/>
              <a:t> </a:t>
            </a:r>
            <a:r>
              <a:rPr lang="en-US" altLang="ja-JP" dirty="0" smtClean="0"/>
              <a:t>52kg</a:t>
            </a:r>
          </a:p>
          <a:p>
            <a:r>
              <a:rPr lang="en-US" altLang="ja-JP" dirty="0" smtClean="0"/>
              <a:t>1167kgdays</a:t>
            </a:r>
            <a:br>
              <a:rPr lang="en-US" altLang="ja-JP" dirty="0" smtClean="0"/>
            </a:br>
            <a:r>
              <a:rPr lang="en-US" altLang="ja-JP" dirty="0" smtClean="0"/>
              <a:t>2.45keV</a:t>
            </a:r>
            <a:r>
              <a:rPr lang="ja-JP" altLang="en-US" dirty="0" smtClean="0"/>
              <a:t> </a:t>
            </a:r>
            <a:r>
              <a:rPr lang="en-US" altLang="ja-JP" dirty="0" smtClean="0"/>
              <a:t>threshold</a:t>
            </a:r>
          </a:p>
          <a:p>
            <a:r>
              <a:rPr kumimoji="1" lang="en-US" altLang="ja-JP" dirty="0" smtClean="0"/>
              <a:t>3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events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remained</a:t>
            </a:r>
            <a:r>
              <a:rPr kumimoji="1" lang="ja-JP" altLang="en-US" dirty="0" smtClean="0"/>
              <a:t> 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7397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kumimoji="1" lang="en-US" altLang="ja-JP" dirty="0" smtClean="0"/>
              <a:t>Fluorine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advantage</a:t>
            </a:r>
          </a:p>
          <a:p>
            <a:pPr lvl="2"/>
            <a:r>
              <a:rPr kumimoji="1" lang="en-US" altLang="ja-JP" dirty="0" smtClean="0"/>
              <a:t>SD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search</a:t>
            </a:r>
          </a:p>
          <a:p>
            <a:pPr lvl="2"/>
            <a:r>
              <a:rPr kumimoji="1" lang="en-US" altLang="ja-JP" dirty="0" smtClean="0"/>
              <a:t>different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“Neutrino</a:t>
            </a:r>
            <a:r>
              <a:rPr kumimoji="1" lang="ja-JP" altLang="en-US" dirty="0" smtClean="0"/>
              <a:t> </a:t>
            </a:r>
            <a:r>
              <a:rPr kumimoji="1" lang="en-US" altLang="ja-JP" dirty="0" err="1" smtClean="0"/>
              <a:t>floor”from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xenon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38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312" y="1608157"/>
            <a:ext cx="5760640" cy="576254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610" y="131918"/>
            <a:ext cx="4406477" cy="137617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14" y="2772520"/>
            <a:ext cx="6782533" cy="4075908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421929" y="4068663"/>
            <a:ext cx="4755443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3434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/>
          <a:srcRect l="19411" t="31962" r="17226" b="21139"/>
          <a:stretch>
            <a:fillRect/>
          </a:stretch>
        </p:blipFill>
        <p:spPr bwMode="auto">
          <a:xfrm>
            <a:off x="5843269" y="4550406"/>
            <a:ext cx="3532391" cy="2375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コンテンツ プレースホルダ 2"/>
          <p:cNvSpPr>
            <a:spLocks noGrp="1"/>
          </p:cNvSpPr>
          <p:nvPr>
            <p:ph idx="1"/>
          </p:nvPr>
        </p:nvSpPr>
        <p:spPr>
          <a:xfrm>
            <a:off x="240755" y="326039"/>
            <a:ext cx="10354117" cy="2817988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DM: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seen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in</a:t>
            </a:r>
            <a:r>
              <a:rPr kumimoji="1" lang="ja-JP" altLang="en-US" dirty="0" smtClean="0"/>
              <a:t> </a:t>
            </a:r>
            <a:r>
              <a:rPr lang="en-US" altLang="ja-JP" dirty="0" smtClean="0"/>
              <a:t>various</a:t>
            </a:r>
            <a:r>
              <a:rPr lang="ja-JP" altLang="en-US" dirty="0" smtClean="0"/>
              <a:t> </a:t>
            </a:r>
            <a:r>
              <a:rPr lang="en-US" altLang="ja-JP" dirty="0" smtClean="0"/>
              <a:t>scales</a:t>
            </a:r>
            <a:r>
              <a:rPr lang="ja-JP" altLang="en-US" dirty="0" smtClean="0"/>
              <a:t> </a:t>
            </a:r>
            <a:r>
              <a:rPr lang="en-US" altLang="ja-JP" dirty="0" smtClean="0"/>
              <a:t>in</a:t>
            </a:r>
            <a:r>
              <a:rPr lang="ja-JP" altLang="en-US" dirty="0" smtClean="0"/>
              <a:t> </a:t>
            </a:r>
            <a:r>
              <a:rPr lang="en-US" altLang="ja-JP" dirty="0" smtClean="0"/>
              <a:t>the</a:t>
            </a:r>
            <a:r>
              <a:rPr lang="ja-JP" altLang="en-US" dirty="0" smtClean="0"/>
              <a:t> </a:t>
            </a:r>
            <a:r>
              <a:rPr lang="en-US" altLang="ja-JP" dirty="0" smtClean="0"/>
              <a:t>universe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@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galaxy: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rotation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curves</a:t>
            </a:r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1970</a:t>
            </a:r>
            <a:r>
              <a:rPr kumimoji="1" lang="ja-JP" altLang="en-US" dirty="0" smtClean="0"/>
              <a:t>～）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@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cluster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of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galaxies: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collision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of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galaxy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clusters</a:t>
            </a:r>
            <a:r>
              <a:rPr kumimoji="1" lang="ja-JP" altLang="en-US" dirty="0" smtClean="0"/>
              <a:t>  </a:t>
            </a:r>
            <a:r>
              <a:rPr kumimoji="1" lang="en-US" altLang="ja-JP" dirty="0" smtClean="0"/>
              <a:t>(2007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)</a:t>
            </a:r>
          </a:p>
          <a:p>
            <a:pPr lvl="1"/>
            <a:r>
              <a:rPr kumimoji="1" lang="en-US" altLang="ja-JP" dirty="0" smtClean="0"/>
              <a:t>@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universe:</a:t>
            </a:r>
            <a:r>
              <a:rPr lang="ja-JP" altLang="en-US" dirty="0"/>
              <a:t> </a:t>
            </a:r>
            <a:r>
              <a:rPr kumimoji="1" lang="en-US" altLang="ja-JP" dirty="0" smtClean="0"/>
              <a:t>CMB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and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other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observations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(2002~)</a:t>
            </a:r>
          </a:p>
        </p:txBody>
      </p:sp>
      <p:pic>
        <p:nvPicPr>
          <p:cNvPr id="26641" name="Picture 221" descr="rotatio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85" y="4199883"/>
            <a:ext cx="4859739" cy="288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2" name="Text Box 225"/>
          <p:cNvSpPr txBox="1">
            <a:spLocks noChangeArrowheads="1"/>
          </p:cNvSpPr>
          <p:nvPr/>
        </p:nvSpPr>
        <p:spPr bwMode="auto">
          <a:xfrm>
            <a:off x="680784" y="7125128"/>
            <a:ext cx="3320038" cy="26626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295" tIns="31147" rIns="62295" bIns="31147">
            <a:spAutoFit/>
          </a:bodyPr>
          <a:lstStyle>
            <a:lvl1pPr defTabSz="5651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defTabSz="5651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defTabSz="5651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defTabSz="5651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defTabSz="5651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defTabSz="565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defTabSz="565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defTabSz="565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defTabSz="565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r>
              <a:rPr kumimoji="0" lang="en-US" altLang="ja-JP" sz="1323" dirty="0" err="1">
                <a:latin typeface="ＭＳ Ｐゴシック" pitchFamily="50" charset="-128"/>
              </a:rPr>
              <a:t>Annu</a:t>
            </a:r>
            <a:r>
              <a:rPr kumimoji="0" lang="en-US" altLang="ja-JP" sz="1323" dirty="0">
                <a:latin typeface="ＭＳ Ｐゴシック" pitchFamily="50" charset="-128"/>
              </a:rPr>
              <a:t>. Rev. Astron. </a:t>
            </a:r>
            <a:r>
              <a:rPr kumimoji="0" lang="en-US" altLang="ja-JP" sz="1323" dirty="0" err="1">
                <a:latin typeface="ＭＳ Ｐゴシック" pitchFamily="50" charset="-128"/>
              </a:rPr>
              <a:t>Astrophys</a:t>
            </a:r>
            <a:r>
              <a:rPr kumimoji="0" lang="en-US" altLang="ja-JP" sz="1323" dirty="0">
                <a:latin typeface="ＭＳ Ｐゴシック" pitchFamily="50" charset="-128"/>
              </a:rPr>
              <a:t>. 29(1991)409 </a:t>
            </a:r>
          </a:p>
        </p:txBody>
      </p:sp>
      <p:cxnSp>
        <p:nvCxnSpPr>
          <p:cNvPr id="26639" name="直線コネクタ 16"/>
          <p:cNvCxnSpPr>
            <a:cxnSpLocks noChangeShapeType="1"/>
          </p:cNvCxnSpPr>
          <p:nvPr/>
        </p:nvCxnSpPr>
        <p:spPr bwMode="auto">
          <a:xfrm>
            <a:off x="10594872" y="3066512"/>
            <a:ext cx="1008168" cy="100816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/>
          <a:srcRect l="24611" t="44511" r="26336" b="4992"/>
          <a:stretch>
            <a:fillRect/>
          </a:stretch>
        </p:blipFill>
        <p:spPr bwMode="auto">
          <a:xfrm>
            <a:off x="10138433" y="4498051"/>
            <a:ext cx="2817861" cy="2501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線吹き出し 2 20"/>
          <p:cNvSpPr/>
          <p:nvPr/>
        </p:nvSpPr>
        <p:spPr>
          <a:xfrm>
            <a:off x="8173111" y="6052416"/>
            <a:ext cx="952706" cy="635137"/>
          </a:xfrm>
          <a:prstGeom prst="callout2">
            <a:avLst>
              <a:gd name="adj1" fmla="val -88070"/>
              <a:gd name="adj2" fmla="val 8153"/>
              <a:gd name="adj3" fmla="val 15422"/>
              <a:gd name="adj4" fmla="val 12135"/>
              <a:gd name="adj5" fmla="val -101139"/>
              <a:gd name="adj6" fmla="val -8443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/>
              <a:t>plasma</a:t>
            </a:r>
          </a:p>
          <a:p>
            <a:pPr algn="ctr"/>
            <a:r>
              <a:rPr kumimoji="1" lang="en-US" altLang="ja-JP" dirty="0" smtClean="0"/>
              <a:t>(baryon)</a:t>
            </a:r>
            <a:endParaRPr kumimoji="1" lang="ja-JP" altLang="en-US" dirty="0"/>
          </a:p>
        </p:txBody>
      </p:sp>
      <p:sp>
        <p:nvSpPr>
          <p:cNvPr id="22" name="線吹き出し 2 21"/>
          <p:cNvSpPr/>
          <p:nvPr/>
        </p:nvSpPr>
        <p:spPr>
          <a:xfrm>
            <a:off x="5950131" y="6052416"/>
            <a:ext cx="1349667" cy="635137"/>
          </a:xfrm>
          <a:prstGeom prst="callout2">
            <a:avLst>
              <a:gd name="adj1" fmla="val -97055"/>
              <a:gd name="adj2" fmla="val 190729"/>
              <a:gd name="adj3" fmla="val 18417"/>
              <a:gd name="adj4" fmla="val 70037"/>
              <a:gd name="adj5" fmla="val -42738"/>
              <a:gd name="adj6" fmla="val 65726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dirty="0" smtClean="0"/>
              <a:t>mass</a:t>
            </a:r>
            <a:endParaRPr kumimoji="1" lang="en-US" altLang="ja-JP" dirty="0" smtClean="0"/>
          </a:p>
          <a:p>
            <a:pPr algn="ctr"/>
            <a:r>
              <a:rPr kumimoji="1" lang="en-US" altLang="ja-JP" dirty="0" smtClean="0"/>
              <a:t>(dark matter)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/>
        </p:nvSpPr>
        <p:spPr>
          <a:xfrm>
            <a:off x="680783" y="4115894"/>
            <a:ext cx="2080251" cy="2713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rotation</a:t>
            </a:r>
            <a:r>
              <a:rPr lang="ja-JP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curve</a:t>
            </a:r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5" name="Text Box 225"/>
          <p:cNvSpPr txBox="1">
            <a:spLocks noChangeArrowheads="1"/>
          </p:cNvSpPr>
          <p:nvPr/>
        </p:nvSpPr>
        <p:spPr bwMode="auto">
          <a:xfrm>
            <a:off x="11026553" y="7119694"/>
            <a:ext cx="1041623" cy="26648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295" tIns="31147" rIns="62295" bIns="31147">
            <a:spAutoFit/>
          </a:bodyPr>
          <a:lstStyle>
            <a:lvl1pPr defTabSz="5651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defTabSz="5651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defTabSz="5651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defTabSz="5651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defTabSz="565150" eaLnBrk="0" hangingPunct="0"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defTabSz="565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defTabSz="565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defTabSz="565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defTabSz="565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r>
              <a:rPr kumimoji="0" lang="en-US" altLang="ja-JP" sz="1323" dirty="0">
                <a:latin typeface="ＭＳ Ｐゴシック" pitchFamily="50" charset="-128"/>
              </a:rPr>
              <a:t>Plank</a:t>
            </a:r>
            <a:r>
              <a:rPr kumimoji="0" lang="ja-JP" altLang="en-US" sz="1323" dirty="0">
                <a:latin typeface="ＭＳ Ｐゴシック" pitchFamily="50" charset="-128"/>
              </a:rPr>
              <a:t> </a:t>
            </a:r>
            <a:r>
              <a:rPr kumimoji="0" lang="en-US" altLang="ja-JP" sz="1323" dirty="0">
                <a:latin typeface="ＭＳ Ｐゴシック" pitchFamily="50" charset="-128"/>
              </a:rPr>
              <a:t>team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344" y="7089360"/>
            <a:ext cx="4152913" cy="222391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5794773" y="4332850"/>
            <a:ext cx="2150838" cy="2713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cluster</a:t>
            </a:r>
            <a:r>
              <a:rPr lang="ja-JP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collision</a:t>
            </a:r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9889826" y="4312409"/>
            <a:ext cx="3066467" cy="2713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pie</a:t>
            </a:r>
            <a:r>
              <a:rPr lang="ja-JP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chart </a:t>
            </a:r>
            <a:r>
              <a:rPr lang="ja-JP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of</a:t>
            </a:r>
            <a:r>
              <a:rPr lang="ja-JP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the</a:t>
            </a:r>
            <a:r>
              <a:rPr lang="ja-JP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universe</a:t>
            </a:r>
            <a:endParaRPr lang="ja-JP" altLang="en-US" b="1" dirty="0">
              <a:solidFill>
                <a:schemeClr val="tx1"/>
              </a:solidFill>
            </a:endParaRPr>
          </a:p>
        </p:txBody>
      </p:sp>
      <p:pic>
        <p:nvPicPr>
          <p:cNvPr id="17" name="Picture 220" descr="HST Image of a Gravitational Lens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730" y="1175231"/>
            <a:ext cx="46085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正方形/長方形 17"/>
          <p:cNvSpPr/>
          <p:nvPr/>
        </p:nvSpPr>
        <p:spPr>
          <a:xfrm>
            <a:off x="8841806" y="1103235"/>
            <a:ext cx="976013" cy="2713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GR</a:t>
            </a:r>
            <a:r>
              <a:rPr lang="ja-JP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!</a:t>
            </a:r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1124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0835" y="32203"/>
            <a:ext cx="11594944" cy="1460500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直接探索の現状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35956" y="1312710"/>
            <a:ext cx="10729192" cy="4797425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DAMA,</a:t>
            </a:r>
            <a:r>
              <a:rPr kumimoji="1" lang="ja-JP" altLang="en-US" dirty="0" smtClean="0"/>
              <a:t>  </a:t>
            </a:r>
            <a:r>
              <a:rPr kumimoji="1" lang="en-US" altLang="ja-JP" dirty="0" smtClean="0"/>
              <a:t>Xenon(SI),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Fluorine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(SD)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39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699" y="4277860"/>
            <a:ext cx="4985853" cy="326694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810" y="4311925"/>
            <a:ext cx="4412151" cy="319881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9813317" y="3348583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PRD </a:t>
            </a:r>
            <a:r>
              <a:rPr lang="en-US" altLang="ja-JP" dirty="0"/>
              <a:t>100, 022001 (2019)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184" y="1930559"/>
            <a:ext cx="9184964" cy="231391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2151" y="3532315"/>
            <a:ext cx="6582997" cy="392605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9533457" y="444187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PRD </a:t>
            </a:r>
            <a:r>
              <a:rPr lang="en-US" altLang="ja-JP" dirty="0"/>
              <a:t>100, 022001 (2019)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46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184971" y="3132559"/>
            <a:ext cx="9865096" cy="974854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ja-JP" sz="7300" dirty="0" smtClean="0"/>
              <a:t>3.</a:t>
            </a:r>
            <a:r>
              <a:rPr lang="ja-JP" altLang="en-US" sz="7300" dirty="0" smtClean="0"/>
              <a:t>　最近の話題</a:t>
            </a:r>
            <a:endParaRPr kumimoji="1" lang="ja-JP" altLang="en-US" sz="4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4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84771" y="1548383"/>
            <a:ext cx="12673408" cy="2775054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sz="8000" dirty="0" smtClean="0">
                <a:solidFill>
                  <a:srgbClr val="FFFF00"/>
                </a:solidFill>
              </a:rPr>
              <a:t>Topics</a:t>
            </a:r>
            <a:br>
              <a:rPr kumimoji="1" lang="en-US" altLang="ja-JP" sz="8000" dirty="0" smtClean="0">
                <a:solidFill>
                  <a:srgbClr val="FFFF00"/>
                </a:solidFill>
              </a:rPr>
            </a:br>
            <a:r>
              <a:rPr kumimoji="1" lang="en-US" altLang="ja-JP" sz="8000" dirty="0" smtClean="0">
                <a:solidFill>
                  <a:srgbClr val="FFFF00"/>
                </a:solidFill>
              </a:rPr>
              <a:t/>
            </a:r>
            <a:br>
              <a:rPr kumimoji="1" lang="en-US" altLang="ja-JP" sz="8000" dirty="0" smtClean="0">
                <a:solidFill>
                  <a:srgbClr val="FFFF00"/>
                </a:solidFill>
              </a:rPr>
            </a:br>
            <a:r>
              <a:rPr lang="en-US" altLang="ja-JP" sz="4900" dirty="0"/>
              <a:t>1</a:t>
            </a:r>
            <a:r>
              <a:rPr lang="en-US" altLang="ja-JP" sz="4900" dirty="0" smtClean="0"/>
              <a:t>.</a:t>
            </a:r>
            <a:r>
              <a:rPr lang="ja-JP" altLang="en-US" sz="4900" dirty="0" smtClean="0"/>
              <a:t> </a:t>
            </a:r>
            <a:r>
              <a:rPr lang="en-US" altLang="ja-JP" sz="4900" dirty="0" smtClean="0"/>
              <a:t>MIGDAL</a:t>
            </a:r>
            <a:endParaRPr kumimoji="1" lang="ja-JP" altLang="en-US" sz="49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66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42</a:t>
            </a:fld>
            <a:endParaRPr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374" y="2178972"/>
            <a:ext cx="6192688" cy="5337986"/>
          </a:xfrm>
          <a:prstGeom prst="rect">
            <a:avLst/>
          </a:prstGeom>
        </p:spPr>
      </p:pic>
      <p:sp>
        <p:nvSpPr>
          <p:cNvPr id="2" name="下矢印 1"/>
          <p:cNvSpPr/>
          <p:nvPr/>
        </p:nvSpPr>
        <p:spPr>
          <a:xfrm rot="18789730">
            <a:off x="7879686" y="3234479"/>
            <a:ext cx="432048" cy="3929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下矢印 12"/>
          <p:cNvSpPr/>
          <p:nvPr/>
        </p:nvSpPr>
        <p:spPr>
          <a:xfrm rot="2810270" flipH="1">
            <a:off x="9002892" y="3235111"/>
            <a:ext cx="432048" cy="3929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1726" y="257403"/>
            <a:ext cx="11594944" cy="4797425"/>
          </a:xfrm>
        </p:spPr>
        <p:txBody>
          <a:bodyPr/>
          <a:lstStyle/>
          <a:p>
            <a:r>
              <a:rPr lang="en-US" altLang="ja-JP" dirty="0" smtClean="0"/>
              <a:t>And</a:t>
            </a:r>
            <a:r>
              <a:rPr lang="ja-JP" altLang="en-US" dirty="0" smtClean="0"/>
              <a:t> </a:t>
            </a:r>
            <a:r>
              <a:rPr lang="en-US" altLang="ja-JP" dirty="0" smtClean="0"/>
              <a:t>still</a:t>
            </a:r>
            <a:r>
              <a:rPr lang="ja-JP" altLang="en-US" dirty="0" smtClean="0"/>
              <a:t> </a:t>
            </a:r>
            <a:r>
              <a:rPr lang="en-US" altLang="ja-JP" dirty="0" smtClean="0"/>
              <a:t>lower:</a:t>
            </a:r>
            <a:r>
              <a:rPr lang="ja-JP" altLang="en-US" dirty="0" smtClean="0"/>
              <a:t> </a:t>
            </a:r>
            <a:r>
              <a:rPr lang="en-US" altLang="ja-JP" dirty="0" smtClean="0"/>
              <a:t>MIGDAL</a:t>
            </a:r>
            <a:endParaRPr lang="en-US" altLang="ja-JP" dirty="0"/>
          </a:p>
          <a:p>
            <a:pPr lvl="1"/>
            <a:r>
              <a:rPr lang="en-US" altLang="ja-JP" dirty="0"/>
              <a:t>L</a:t>
            </a:r>
            <a:r>
              <a:rPr lang="en-US" altLang="ja-JP" dirty="0" smtClean="0"/>
              <a:t>ow</a:t>
            </a:r>
            <a:r>
              <a:rPr lang="ja-JP" altLang="en-US" dirty="0" smtClean="0"/>
              <a:t> </a:t>
            </a:r>
            <a:r>
              <a:rPr lang="en-US" altLang="ja-JP" dirty="0" smtClean="0"/>
              <a:t>mass</a:t>
            </a:r>
            <a:r>
              <a:rPr lang="ja-JP" altLang="en-US" dirty="0" smtClean="0"/>
              <a:t> </a:t>
            </a:r>
            <a:r>
              <a:rPr lang="en-US" altLang="ja-JP" dirty="0" smtClean="0"/>
              <a:t>search</a:t>
            </a:r>
            <a:r>
              <a:rPr lang="ja-JP" altLang="en-US" dirty="0" smtClean="0"/>
              <a:t> </a:t>
            </a:r>
            <a:r>
              <a:rPr lang="en-US" altLang="ja-JP" dirty="0" err="1" smtClean="0"/>
              <a:t>with“MIGDAL</a:t>
            </a:r>
            <a:r>
              <a:rPr lang="ja-JP" altLang="en-US" dirty="0" smtClean="0"/>
              <a:t> </a:t>
            </a:r>
            <a:r>
              <a:rPr lang="en-US" altLang="ja-JP" dirty="0" smtClean="0"/>
              <a:t>effect”</a:t>
            </a:r>
          </a:p>
          <a:p>
            <a:pPr lvl="1"/>
            <a:r>
              <a:rPr kumimoji="1" lang="en-US" altLang="ja-JP" dirty="0" smtClean="0"/>
              <a:t>Ordinary</a:t>
            </a:r>
            <a:r>
              <a:rPr lang="ja-JP" altLang="en-US" dirty="0" smtClean="0"/>
              <a:t> </a:t>
            </a:r>
            <a:r>
              <a:rPr lang="en-US" altLang="ja-JP" dirty="0" smtClean="0"/>
              <a:t>nuclear</a:t>
            </a:r>
            <a:r>
              <a:rPr lang="ja-JP" altLang="en-US" dirty="0" smtClean="0"/>
              <a:t> </a:t>
            </a:r>
            <a:r>
              <a:rPr lang="en-US" altLang="ja-JP" dirty="0" smtClean="0"/>
              <a:t>recoil</a:t>
            </a:r>
            <a:r>
              <a:rPr lang="ja-JP" altLang="en-US" dirty="0" smtClean="0"/>
              <a:t> </a:t>
            </a:r>
            <a:r>
              <a:rPr lang="en-US" altLang="ja-JP" dirty="0" smtClean="0"/>
              <a:t>:</a:t>
            </a:r>
            <a:r>
              <a:rPr lang="ja-JP" altLang="en-US" dirty="0" smtClean="0"/>
              <a:t> </a:t>
            </a:r>
            <a:r>
              <a:rPr lang="en-US" altLang="ja-JP" dirty="0" smtClean="0"/>
              <a:t>ionization</a:t>
            </a:r>
            <a:r>
              <a:rPr lang="ja-JP" altLang="en-US" dirty="0" smtClean="0"/>
              <a:t> </a:t>
            </a:r>
            <a:r>
              <a:rPr lang="en-US" altLang="ja-JP" dirty="0" smtClean="0"/>
              <a:t>along</a:t>
            </a:r>
            <a:r>
              <a:rPr lang="ja-JP" altLang="en-US" dirty="0" smtClean="0"/>
              <a:t> </a:t>
            </a:r>
            <a:r>
              <a:rPr lang="en-US" altLang="ja-JP" dirty="0" smtClean="0"/>
              <a:t>the</a:t>
            </a:r>
            <a:r>
              <a:rPr lang="ja-JP" altLang="en-US" dirty="0" smtClean="0"/>
              <a:t> </a:t>
            </a:r>
            <a:r>
              <a:rPr lang="en-US" altLang="ja-JP" dirty="0" smtClean="0"/>
              <a:t>track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Low</a:t>
            </a:r>
            <a:r>
              <a:rPr lang="ja-JP" altLang="en-US" dirty="0" smtClean="0"/>
              <a:t> </a:t>
            </a:r>
            <a:r>
              <a:rPr lang="en-US" altLang="ja-JP" dirty="0" smtClean="0"/>
              <a:t>energy</a:t>
            </a:r>
            <a:r>
              <a:rPr lang="ja-JP" altLang="en-US" dirty="0" smtClean="0"/>
              <a:t> </a:t>
            </a:r>
            <a:r>
              <a:rPr lang="en-US" altLang="ja-JP" dirty="0" smtClean="0"/>
              <a:t>recoil</a:t>
            </a:r>
            <a:r>
              <a:rPr lang="ja-JP" altLang="en-US" dirty="0" smtClean="0"/>
              <a:t> </a:t>
            </a:r>
            <a:r>
              <a:rPr lang="en-US" altLang="ja-JP" dirty="0" smtClean="0"/>
              <a:t>:</a:t>
            </a:r>
            <a:r>
              <a:rPr lang="ja-JP" altLang="en-US" dirty="0" smtClean="0"/>
              <a:t> </a:t>
            </a:r>
            <a:r>
              <a:rPr lang="en-US" altLang="ja-JP" dirty="0" smtClean="0"/>
              <a:t>ionization</a:t>
            </a:r>
            <a:r>
              <a:rPr lang="ja-JP" altLang="en-US" dirty="0" smtClean="0"/>
              <a:t> </a:t>
            </a:r>
            <a:r>
              <a:rPr lang="en-US" altLang="ja-JP" dirty="0" smtClean="0"/>
              <a:t>efficiency</a:t>
            </a:r>
            <a:r>
              <a:rPr lang="ja-JP" altLang="en-US" dirty="0" smtClean="0"/>
              <a:t> </a:t>
            </a:r>
            <a:r>
              <a:rPr lang="en-US" altLang="ja-JP" dirty="0" smtClean="0"/>
              <a:t>is</a:t>
            </a:r>
            <a:r>
              <a:rPr lang="ja-JP" altLang="en-US" dirty="0" smtClean="0"/>
              <a:t> </a:t>
            </a:r>
            <a:r>
              <a:rPr lang="en-US" altLang="ja-JP" dirty="0" smtClean="0"/>
              <a:t>low</a:t>
            </a:r>
            <a:r>
              <a:rPr lang="ja-JP" altLang="en-US" dirty="0" smtClean="0"/>
              <a:t>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　　　⇒ </a:t>
            </a:r>
            <a:r>
              <a:rPr lang="en-US" altLang="ja-JP" dirty="0" smtClean="0"/>
              <a:t>cannot</a:t>
            </a:r>
            <a:r>
              <a:rPr lang="ja-JP" altLang="en-US" dirty="0" smtClean="0"/>
              <a:t> </a:t>
            </a:r>
            <a:r>
              <a:rPr lang="en-US" altLang="ja-JP" dirty="0" smtClean="0"/>
              <a:t>be</a:t>
            </a:r>
            <a:r>
              <a:rPr lang="ja-JP" altLang="en-US" dirty="0" smtClean="0"/>
              <a:t> </a:t>
            </a:r>
            <a:r>
              <a:rPr lang="en-US" altLang="ja-JP" dirty="0" smtClean="0"/>
              <a:t>detected</a:t>
            </a:r>
            <a:endParaRPr lang="en-US" altLang="ja-JP" dirty="0"/>
          </a:p>
          <a:p>
            <a:pPr lvl="1"/>
            <a:r>
              <a:rPr kumimoji="1" lang="en-US" altLang="ja-JP" dirty="0" smtClean="0"/>
              <a:t>Very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rare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case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electrons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are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emitted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457779" y="501947"/>
            <a:ext cx="2866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>
                    <a:lumMod val="95000"/>
                  </a:schemeClr>
                </a:solidFill>
              </a:rPr>
              <a:t>PRL123</a:t>
            </a:r>
            <a:r>
              <a:rPr lang="en-US" altLang="ja-JP" dirty="0">
                <a:solidFill>
                  <a:schemeClr val="bg1">
                    <a:lumMod val="95000"/>
                  </a:schemeClr>
                </a:solidFill>
              </a:rPr>
              <a:t>, 241803 (2019)</a:t>
            </a:r>
            <a:endParaRPr kumimoji="1" lang="ja-JP" alt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07" y="3523472"/>
            <a:ext cx="6632797" cy="301989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763" y="6384710"/>
            <a:ext cx="6552729" cy="928303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289107" y="3172750"/>
            <a:ext cx="28668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PRL123</a:t>
            </a:r>
            <a:r>
              <a:rPr lang="en-US" altLang="ja-JP" dirty="0"/>
              <a:t>, 241803 (2019)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0403264" y="6061775"/>
            <a:ext cx="28668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PRL123</a:t>
            </a:r>
            <a:r>
              <a:rPr lang="en-US" altLang="ja-JP" dirty="0"/>
              <a:t>, 241803 (2019)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847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43</a:t>
            </a:fld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1726" y="257403"/>
            <a:ext cx="11594944" cy="6115516"/>
          </a:xfrm>
        </p:spPr>
        <p:txBody>
          <a:bodyPr/>
          <a:lstStyle/>
          <a:p>
            <a:r>
              <a:rPr lang="en-US" altLang="ja-JP" dirty="0" smtClean="0"/>
              <a:t>MIGDAL</a:t>
            </a:r>
            <a:r>
              <a:rPr lang="ja-JP" altLang="en-US" dirty="0" smtClean="0"/>
              <a:t> </a:t>
            </a:r>
            <a:r>
              <a:rPr lang="en-US" altLang="ja-JP" dirty="0" smtClean="0"/>
              <a:t>effect</a:t>
            </a:r>
            <a:r>
              <a:rPr lang="ja-JP" altLang="en-US" dirty="0" smtClean="0"/>
              <a:t> </a:t>
            </a:r>
            <a:r>
              <a:rPr lang="en-US" altLang="ja-JP" dirty="0" smtClean="0"/>
              <a:t>?</a:t>
            </a:r>
          </a:p>
          <a:p>
            <a:pPr lvl="1"/>
            <a:r>
              <a:rPr lang="en-US" altLang="ja-JP" dirty="0" smtClean="0"/>
              <a:t>A.</a:t>
            </a:r>
            <a:r>
              <a:rPr lang="ja-JP" altLang="en-US" dirty="0" smtClean="0"/>
              <a:t> </a:t>
            </a:r>
            <a:r>
              <a:rPr lang="en-US" altLang="ja-JP" dirty="0" smtClean="0"/>
              <a:t>B.</a:t>
            </a:r>
            <a:r>
              <a:rPr lang="ja-JP" altLang="en-US" dirty="0" smtClean="0"/>
              <a:t> </a:t>
            </a:r>
            <a:r>
              <a:rPr lang="en-US" altLang="ja-JP" dirty="0" smtClean="0"/>
              <a:t>Migdal</a:t>
            </a:r>
            <a:r>
              <a:rPr lang="ja-JP" altLang="en-US" dirty="0" smtClean="0"/>
              <a:t> </a:t>
            </a:r>
            <a:r>
              <a:rPr lang="en-US" altLang="ja-JP" dirty="0" smtClean="0"/>
              <a:t>J.</a:t>
            </a:r>
            <a:r>
              <a:rPr lang="ja-JP" altLang="en-US" dirty="0" smtClean="0"/>
              <a:t> </a:t>
            </a:r>
            <a:r>
              <a:rPr lang="en-US" altLang="ja-JP" dirty="0" smtClean="0"/>
              <a:t>Phys.</a:t>
            </a:r>
            <a:r>
              <a:rPr lang="ja-JP" altLang="en-US" dirty="0" smtClean="0"/>
              <a:t> </a:t>
            </a:r>
            <a:r>
              <a:rPr lang="en-US" altLang="ja-JP" dirty="0" smtClean="0"/>
              <a:t>USSR</a:t>
            </a:r>
            <a:r>
              <a:rPr lang="ja-JP" altLang="en-US" dirty="0" smtClean="0"/>
              <a:t> </a:t>
            </a:r>
            <a:r>
              <a:rPr lang="en-US" altLang="ja-JP" dirty="0" smtClean="0"/>
              <a:t>4(1941)449</a:t>
            </a:r>
          </a:p>
          <a:p>
            <a:pPr lvl="2"/>
            <a:r>
              <a:rPr lang="en-US" altLang="ja-JP" dirty="0" smtClean="0"/>
              <a:t>calculated</a:t>
            </a:r>
            <a:r>
              <a:rPr lang="ja-JP" altLang="en-US" dirty="0" smtClean="0"/>
              <a:t> </a:t>
            </a:r>
            <a:r>
              <a:rPr lang="en-US" altLang="ja-JP" dirty="0" smtClean="0"/>
              <a:t>(predicted)</a:t>
            </a:r>
          </a:p>
          <a:p>
            <a:pPr lvl="2"/>
            <a:r>
              <a:rPr lang="en-US" altLang="ja-JP" dirty="0" smtClean="0"/>
              <a:t>nuclear</a:t>
            </a:r>
            <a:r>
              <a:rPr lang="ja-JP" altLang="en-US" dirty="0" smtClean="0"/>
              <a:t> </a:t>
            </a:r>
            <a:r>
              <a:rPr lang="en-US" altLang="ja-JP" dirty="0" smtClean="0"/>
              <a:t>recoil</a:t>
            </a:r>
            <a:r>
              <a:rPr lang="ja-JP" altLang="en-US" dirty="0" smtClean="0"/>
              <a:t>　</a:t>
            </a:r>
            <a:r>
              <a:rPr lang="ja-JP" altLang="en-US" dirty="0"/>
              <a:t>⇒</a:t>
            </a:r>
            <a:r>
              <a:rPr lang="ja-JP" altLang="en-US" dirty="0" smtClean="0"/>
              <a:t>　</a:t>
            </a:r>
            <a:r>
              <a:rPr lang="en-US" altLang="ja-JP" dirty="0" smtClean="0"/>
              <a:t>excitation</a:t>
            </a:r>
            <a:r>
              <a:rPr lang="ja-JP" altLang="en-US" dirty="0" smtClean="0"/>
              <a:t> </a:t>
            </a:r>
            <a:r>
              <a:rPr lang="en-US" altLang="ja-JP" dirty="0" smtClean="0"/>
              <a:t>/</a:t>
            </a:r>
            <a:r>
              <a:rPr lang="ja-JP" altLang="en-US" dirty="0" smtClean="0"/>
              <a:t> </a:t>
            </a:r>
            <a:r>
              <a:rPr lang="en-US" altLang="ja-JP" dirty="0" smtClean="0"/>
              <a:t>ionization</a:t>
            </a:r>
          </a:p>
          <a:p>
            <a:pPr lvl="2"/>
            <a:r>
              <a:rPr lang="en-US" altLang="ja-JP" dirty="0" smtClean="0"/>
              <a:t>caused</a:t>
            </a:r>
            <a:r>
              <a:rPr lang="ja-JP" altLang="en-US" dirty="0" smtClean="0"/>
              <a:t> </a:t>
            </a:r>
            <a:r>
              <a:rPr lang="en-US" altLang="ja-JP" dirty="0" smtClean="0"/>
              <a:t>by</a:t>
            </a:r>
            <a:r>
              <a:rPr lang="ja-JP" altLang="en-US" dirty="0" smtClean="0"/>
              <a:t> </a:t>
            </a:r>
            <a:r>
              <a:rPr lang="en-US" altLang="ja-JP" dirty="0" smtClean="0"/>
              <a:t>a</a:t>
            </a:r>
            <a:r>
              <a:rPr lang="ja-JP" altLang="en-US" dirty="0" smtClean="0"/>
              <a:t> </a:t>
            </a:r>
            <a:r>
              <a:rPr lang="en-US" altLang="ja-JP" dirty="0" smtClean="0"/>
              <a:t>sudden</a:t>
            </a:r>
            <a:r>
              <a:rPr lang="ja-JP" altLang="en-US" dirty="0" smtClean="0"/>
              <a:t> </a:t>
            </a:r>
            <a:r>
              <a:rPr lang="en-US" altLang="ja-JP" dirty="0" smtClean="0"/>
              <a:t>change</a:t>
            </a:r>
            <a:r>
              <a:rPr lang="ja-JP" altLang="en-US" dirty="0" smtClean="0"/>
              <a:t> </a:t>
            </a:r>
            <a:r>
              <a:rPr lang="en-US" altLang="ja-JP" dirty="0" smtClean="0"/>
              <a:t>of</a:t>
            </a:r>
            <a:r>
              <a:rPr lang="ja-JP" altLang="en-US" dirty="0" smtClean="0"/>
              <a:t> </a:t>
            </a:r>
            <a:r>
              <a:rPr lang="en-US" altLang="ja-JP" dirty="0" smtClean="0"/>
              <a:t>the</a:t>
            </a:r>
            <a:r>
              <a:rPr lang="ja-JP" altLang="en-US" dirty="0" smtClean="0"/>
              <a:t> </a:t>
            </a:r>
            <a:r>
              <a:rPr lang="en-US" altLang="ja-JP" dirty="0" smtClean="0"/>
              <a:t>nuclear</a:t>
            </a:r>
            <a:r>
              <a:rPr lang="ja-JP" altLang="en-US" dirty="0" smtClean="0"/>
              <a:t> </a:t>
            </a:r>
            <a:r>
              <a:rPr lang="en-US" altLang="ja-JP" dirty="0" smtClean="0"/>
              <a:t>velocity</a:t>
            </a:r>
          </a:p>
          <a:p>
            <a:pPr lvl="2"/>
            <a:r>
              <a:rPr lang="en-US" altLang="ja-JP" dirty="0" smtClean="0"/>
              <a:t>small</a:t>
            </a:r>
            <a:r>
              <a:rPr lang="ja-JP" altLang="en-US" dirty="0" smtClean="0"/>
              <a:t> </a:t>
            </a:r>
            <a:r>
              <a:rPr lang="en-US" altLang="ja-JP" dirty="0" smtClean="0"/>
              <a:t>probability</a:t>
            </a:r>
          </a:p>
          <a:p>
            <a:pPr lvl="2"/>
            <a:endParaRPr lang="en-US" altLang="ja-JP" dirty="0"/>
          </a:p>
          <a:p>
            <a:pPr lvl="1"/>
            <a:r>
              <a:rPr lang="en-US" altLang="ja-JP" dirty="0" err="1" smtClean="0"/>
              <a:t>Ibe</a:t>
            </a:r>
            <a:r>
              <a:rPr lang="ja-JP" altLang="en-US" dirty="0" smtClean="0"/>
              <a:t> </a:t>
            </a:r>
            <a:r>
              <a:rPr lang="en-US" altLang="ja-JP" dirty="0" smtClean="0"/>
              <a:t>et.</a:t>
            </a:r>
            <a:r>
              <a:rPr lang="ja-JP" altLang="en-US" dirty="0" smtClean="0"/>
              <a:t> </a:t>
            </a:r>
            <a:r>
              <a:rPr lang="en-US" altLang="ja-JP" dirty="0" smtClean="0"/>
              <a:t>al.</a:t>
            </a:r>
            <a:r>
              <a:rPr lang="ja-JP" altLang="en-US" dirty="0" smtClean="0"/>
              <a:t> </a:t>
            </a:r>
            <a:r>
              <a:rPr lang="en-US" altLang="ja-JP" dirty="0" smtClean="0"/>
              <a:t>2018</a:t>
            </a:r>
          </a:p>
          <a:p>
            <a:pPr lvl="2"/>
            <a:r>
              <a:rPr lang="en-US" altLang="ja-JP" dirty="0" smtClean="0"/>
              <a:t>reformulated</a:t>
            </a:r>
            <a:r>
              <a:rPr lang="ja-JP" altLang="en-US" dirty="0" smtClean="0"/>
              <a:t> </a:t>
            </a:r>
            <a:endParaRPr lang="en-US" altLang="ja-JP" dirty="0" smtClean="0"/>
          </a:p>
          <a:p>
            <a:pPr lvl="3"/>
            <a:r>
              <a:rPr lang="en-US" altLang="ja-JP" dirty="0" smtClean="0"/>
              <a:t>energy</a:t>
            </a:r>
            <a:r>
              <a:rPr lang="ja-JP" altLang="en-US" dirty="0" smtClean="0"/>
              <a:t> </a:t>
            </a:r>
            <a:r>
              <a:rPr lang="en-US" altLang="ja-JP" dirty="0" smtClean="0"/>
              <a:t>momentum</a:t>
            </a:r>
            <a:r>
              <a:rPr lang="ja-JP" altLang="en-US" dirty="0" smtClean="0"/>
              <a:t> </a:t>
            </a:r>
            <a:r>
              <a:rPr lang="en-US" altLang="ja-JP" dirty="0" smtClean="0"/>
              <a:t>conservation</a:t>
            </a:r>
            <a:endParaRPr lang="en-US" altLang="ja-JP" dirty="0"/>
          </a:p>
          <a:p>
            <a:pPr lvl="3"/>
            <a:r>
              <a:rPr lang="en-US" altLang="ja-JP" dirty="0" smtClean="0"/>
              <a:t>probability</a:t>
            </a:r>
            <a:r>
              <a:rPr lang="ja-JP" altLang="en-US" dirty="0" smtClean="0"/>
              <a:t> </a:t>
            </a:r>
            <a:r>
              <a:rPr lang="en-US" altLang="ja-JP" dirty="0" smtClean="0"/>
              <a:t>conservation</a:t>
            </a:r>
          </a:p>
          <a:p>
            <a:pPr lvl="2"/>
            <a:r>
              <a:rPr lang="en-US" altLang="ja-JP" dirty="0" smtClean="0"/>
              <a:t>can</a:t>
            </a:r>
            <a:r>
              <a:rPr lang="ja-JP" altLang="en-US" dirty="0" smtClean="0"/>
              <a:t> </a:t>
            </a:r>
            <a:r>
              <a:rPr lang="en-US" altLang="ja-JP" dirty="0" smtClean="0"/>
              <a:t>be</a:t>
            </a:r>
            <a:r>
              <a:rPr lang="ja-JP" altLang="en-US" dirty="0" smtClean="0"/>
              <a:t> </a:t>
            </a:r>
            <a:r>
              <a:rPr lang="en-US" altLang="ja-JP" dirty="0" smtClean="0"/>
              <a:t>used</a:t>
            </a:r>
            <a:r>
              <a:rPr lang="ja-JP" altLang="en-US" dirty="0" smtClean="0"/>
              <a:t> </a:t>
            </a:r>
            <a:r>
              <a:rPr lang="en-US" altLang="ja-JP" dirty="0" smtClean="0"/>
              <a:t>for</a:t>
            </a:r>
            <a:r>
              <a:rPr lang="ja-JP" altLang="en-US" dirty="0" smtClean="0"/>
              <a:t> </a:t>
            </a:r>
            <a:r>
              <a:rPr lang="en-US" altLang="ja-JP" dirty="0" smtClean="0"/>
              <a:t>DM</a:t>
            </a:r>
            <a:r>
              <a:rPr lang="ja-JP" altLang="en-US" dirty="0" smtClean="0"/>
              <a:t> </a:t>
            </a:r>
            <a:r>
              <a:rPr lang="en-US" altLang="ja-JP" dirty="0" smtClean="0"/>
              <a:t>search</a:t>
            </a:r>
            <a:endParaRPr lang="en-US" altLang="ja-JP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089" y="5442295"/>
            <a:ext cx="5094621" cy="164265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461030" y="2160755"/>
            <a:ext cx="397565" cy="306125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6750" y="2382273"/>
            <a:ext cx="5688632" cy="4903498"/>
          </a:xfrm>
          <a:prstGeom prst="rect">
            <a:avLst/>
          </a:prstGeom>
        </p:spPr>
      </p:pic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1693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Low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mass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WIM</a:t>
            </a:r>
            <a:r>
              <a:rPr lang="en-US" altLang="ja-JP" dirty="0" smtClean="0"/>
              <a:t>P</a:t>
            </a:r>
            <a:r>
              <a:rPr lang="ja-JP" altLang="en-US" dirty="0" smtClean="0"/>
              <a:t> </a:t>
            </a:r>
            <a:r>
              <a:rPr lang="en-US" altLang="ja-JP" dirty="0" smtClean="0"/>
              <a:t>search</a:t>
            </a:r>
            <a:r>
              <a:rPr lang="ja-JP" altLang="en-US" dirty="0" smtClean="0"/>
              <a:t> </a:t>
            </a:r>
            <a:r>
              <a:rPr lang="en-US" altLang="ja-JP" dirty="0" smtClean="0"/>
              <a:t>by</a:t>
            </a:r>
            <a:r>
              <a:rPr lang="ja-JP" altLang="en-US" dirty="0" smtClean="0"/>
              <a:t> </a:t>
            </a:r>
            <a:r>
              <a:rPr lang="en-US" altLang="ja-JP" dirty="0" smtClean="0"/>
              <a:t>MIGDAL</a:t>
            </a:r>
            <a:r>
              <a:rPr lang="ja-JP" altLang="en-US" dirty="0" smtClean="0"/>
              <a:t> </a:t>
            </a:r>
            <a:r>
              <a:rPr lang="en-US" altLang="ja-JP" dirty="0" smtClean="0"/>
              <a:t>effect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44</a:t>
            </a:fld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05926" y="1243056"/>
            <a:ext cx="3888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LUX:</a:t>
            </a:r>
            <a:r>
              <a:rPr lang="ja-JP" altLang="en-US" dirty="0" smtClean="0">
                <a:solidFill>
                  <a:schemeClr val="bg1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PRL</a:t>
            </a:r>
            <a:r>
              <a:rPr lang="ja-JP" altLang="en-US" dirty="0" smtClean="0">
                <a:solidFill>
                  <a:schemeClr val="bg1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122(2019)131301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EDELWEISS:</a:t>
            </a:r>
            <a:r>
              <a:rPr lang="ja-JP" altLang="en-US" dirty="0" smtClean="0">
                <a:solidFill>
                  <a:schemeClr val="bg1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PRD</a:t>
            </a:r>
            <a:r>
              <a:rPr lang="ja-JP" altLang="en-US" dirty="0" smtClean="0">
                <a:solidFill>
                  <a:schemeClr val="bg1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99(2019)082003</a:t>
            </a:r>
            <a:r>
              <a:rPr lang="ja-JP" altLang="en-US" dirty="0" smtClean="0">
                <a:solidFill>
                  <a:schemeClr val="bg1"/>
                </a:solidFill>
              </a:rPr>
              <a:t> </a:t>
            </a:r>
            <a:endParaRPr lang="en-US" altLang="ja-JP" dirty="0" smtClean="0">
              <a:solidFill>
                <a:schemeClr val="bg1"/>
              </a:solidFill>
            </a:endParaRPr>
          </a:p>
          <a:p>
            <a:r>
              <a:rPr lang="en-US" altLang="ja-JP" dirty="0" smtClean="0">
                <a:solidFill>
                  <a:schemeClr val="bg1"/>
                </a:solidFill>
              </a:rPr>
              <a:t>CDEX</a:t>
            </a:r>
            <a:r>
              <a:rPr lang="en-US" altLang="ja-JP" dirty="0">
                <a:solidFill>
                  <a:schemeClr val="bg1"/>
                </a:solidFill>
              </a:rPr>
              <a:t>: PRL</a:t>
            </a:r>
            <a:r>
              <a:rPr lang="ja-JP" altLang="en-US" dirty="0">
                <a:solidFill>
                  <a:schemeClr val="bg1"/>
                </a:solidFill>
              </a:rPr>
              <a:t> </a:t>
            </a:r>
            <a:r>
              <a:rPr lang="en-US" altLang="ja-JP" dirty="0">
                <a:solidFill>
                  <a:schemeClr val="bg1"/>
                </a:solidFill>
              </a:rPr>
              <a:t>123 (2019) </a:t>
            </a:r>
            <a:r>
              <a:rPr lang="ja-JP" altLang="en-US" dirty="0">
                <a:solidFill>
                  <a:schemeClr val="bg1"/>
                </a:solidFill>
              </a:rPr>
              <a:t> </a:t>
            </a:r>
            <a:r>
              <a:rPr lang="en-US" altLang="ja-JP" dirty="0">
                <a:solidFill>
                  <a:schemeClr val="bg1"/>
                </a:solidFill>
              </a:rPr>
              <a:t>161301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XENON:</a:t>
            </a:r>
            <a:r>
              <a:rPr lang="ja-JP" altLang="en-US" dirty="0" smtClean="0">
                <a:solidFill>
                  <a:schemeClr val="bg1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PRL</a:t>
            </a:r>
            <a:r>
              <a:rPr lang="ja-JP" altLang="en-US" dirty="0" smtClean="0">
                <a:solidFill>
                  <a:schemeClr val="bg1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123</a:t>
            </a:r>
            <a:r>
              <a:rPr lang="ja-JP" altLang="en-US" dirty="0" smtClean="0">
                <a:solidFill>
                  <a:schemeClr val="bg1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(2019)</a:t>
            </a:r>
            <a:r>
              <a:rPr lang="ja-JP" altLang="en-US" dirty="0" smtClean="0">
                <a:solidFill>
                  <a:schemeClr val="bg1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241803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SENSEI:</a:t>
            </a:r>
            <a:r>
              <a:rPr kumimoji="1" lang="ja-JP" altLang="en-US" dirty="0" smtClean="0">
                <a:solidFill>
                  <a:schemeClr val="bg1"/>
                </a:solidFill>
              </a:rPr>
              <a:t> </a:t>
            </a:r>
            <a:r>
              <a:rPr lang="en-US" altLang="ja-JP" dirty="0">
                <a:solidFill>
                  <a:schemeClr val="bg1"/>
                </a:solidFill>
              </a:rPr>
              <a:t>arXiv:2004.11378v1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15" y="3278955"/>
            <a:ext cx="6632797" cy="3019899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1" y="6140193"/>
            <a:ext cx="6552729" cy="928303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361115" y="2928233"/>
            <a:ext cx="28668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PRL123</a:t>
            </a:r>
            <a:r>
              <a:rPr lang="en-US" altLang="ja-JP" dirty="0"/>
              <a:t>, 241803 (2019)</a:t>
            </a:r>
            <a:endParaRPr kumimoji="1"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2642" y="1090106"/>
            <a:ext cx="6174186" cy="4045586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6990707" y="6003401"/>
            <a:ext cx="6397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3399"/>
                </a:solidFill>
              </a:rPr>
              <a:t>S</a:t>
            </a:r>
            <a:r>
              <a:rPr lang="en-US" altLang="ja-JP" dirty="0" smtClean="0">
                <a:solidFill>
                  <a:srgbClr val="FF3399"/>
                </a:solidFill>
              </a:rPr>
              <a:t>tandard</a:t>
            </a:r>
            <a:r>
              <a:rPr lang="ja-JP" altLang="en-US" dirty="0" smtClean="0">
                <a:solidFill>
                  <a:srgbClr val="FF3399"/>
                </a:solidFill>
              </a:rPr>
              <a:t> </a:t>
            </a:r>
            <a:r>
              <a:rPr lang="en-US" altLang="ja-JP" dirty="0" smtClean="0">
                <a:solidFill>
                  <a:srgbClr val="FF3399"/>
                </a:solidFill>
              </a:rPr>
              <a:t>WIMP</a:t>
            </a:r>
            <a:r>
              <a:rPr lang="ja-JP" altLang="en-US" dirty="0" smtClean="0">
                <a:solidFill>
                  <a:srgbClr val="FF3399"/>
                </a:solidFill>
              </a:rPr>
              <a:t> </a:t>
            </a:r>
            <a:r>
              <a:rPr lang="en-US" altLang="ja-JP" dirty="0" smtClean="0">
                <a:solidFill>
                  <a:srgbClr val="FF3399"/>
                </a:solidFill>
              </a:rPr>
              <a:t>detector</a:t>
            </a:r>
            <a:r>
              <a:rPr lang="ja-JP" altLang="en-US" dirty="0" smtClean="0">
                <a:solidFill>
                  <a:srgbClr val="FF3399"/>
                </a:solidFill>
              </a:rPr>
              <a:t> </a:t>
            </a:r>
            <a:r>
              <a:rPr lang="en-US" altLang="ja-JP" dirty="0" smtClean="0">
                <a:solidFill>
                  <a:srgbClr val="FF3399"/>
                </a:solidFill>
              </a:rPr>
              <a:t>down</a:t>
            </a:r>
            <a:r>
              <a:rPr lang="ja-JP" altLang="en-US" dirty="0" smtClean="0">
                <a:solidFill>
                  <a:srgbClr val="FF3399"/>
                </a:solidFill>
              </a:rPr>
              <a:t> </a:t>
            </a:r>
            <a:r>
              <a:rPr lang="en-US" altLang="ja-JP" dirty="0" smtClean="0">
                <a:solidFill>
                  <a:srgbClr val="FF3399"/>
                </a:solidFill>
              </a:rPr>
              <a:t>to</a:t>
            </a:r>
            <a:r>
              <a:rPr lang="ja-JP" altLang="en-US" dirty="0" smtClean="0">
                <a:solidFill>
                  <a:srgbClr val="FF3399"/>
                </a:solidFill>
              </a:rPr>
              <a:t> </a:t>
            </a:r>
            <a:r>
              <a:rPr lang="en-US" altLang="ja-JP" dirty="0" smtClean="0">
                <a:solidFill>
                  <a:srgbClr val="FF3399"/>
                </a:solidFill>
              </a:rPr>
              <a:t>100MeV</a:t>
            </a:r>
          </a:p>
          <a:p>
            <a:r>
              <a:rPr kumimoji="1" lang="en-US" altLang="ja-JP" dirty="0" smtClean="0">
                <a:solidFill>
                  <a:srgbClr val="FF3399"/>
                </a:solidFill>
              </a:rPr>
              <a:t>CAVEAT:</a:t>
            </a:r>
            <a:r>
              <a:rPr kumimoji="1" lang="ja-JP" altLang="en-US" dirty="0" smtClean="0">
                <a:solidFill>
                  <a:srgbClr val="FF3399"/>
                </a:solidFill>
              </a:rPr>
              <a:t> </a:t>
            </a:r>
            <a:r>
              <a:rPr kumimoji="1" lang="en-US" altLang="ja-JP" dirty="0" smtClean="0">
                <a:solidFill>
                  <a:srgbClr val="FF3399"/>
                </a:solidFill>
              </a:rPr>
              <a:t>Migdal</a:t>
            </a:r>
            <a:r>
              <a:rPr kumimoji="1" lang="ja-JP" altLang="en-US" dirty="0" smtClean="0">
                <a:solidFill>
                  <a:srgbClr val="FF3399"/>
                </a:solidFill>
              </a:rPr>
              <a:t> </a:t>
            </a:r>
            <a:r>
              <a:rPr kumimoji="1" lang="en-US" altLang="ja-JP" dirty="0" smtClean="0">
                <a:solidFill>
                  <a:srgbClr val="FF3399"/>
                </a:solidFill>
              </a:rPr>
              <a:t>effect</a:t>
            </a:r>
            <a:r>
              <a:rPr kumimoji="1" lang="ja-JP" altLang="en-US" dirty="0" smtClean="0">
                <a:solidFill>
                  <a:srgbClr val="FF3399"/>
                </a:solidFill>
              </a:rPr>
              <a:t> </a:t>
            </a:r>
            <a:r>
              <a:rPr kumimoji="1" lang="en-US" altLang="ja-JP" dirty="0" smtClean="0">
                <a:solidFill>
                  <a:srgbClr val="FF3399"/>
                </a:solidFill>
              </a:rPr>
              <a:t>itself</a:t>
            </a:r>
            <a:r>
              <a:rPr kumimoji="1" lang="ja-JP" altLang="en-US" dirty="0" smtClean="0">
                <a:solidFill>
                  <a:srgbClr val="FF3399"/>
                </a:solidFill>
              </a:rPr>
              <a:t> </a:t>
            </a:r>
            <a:r>
              <a:rPr lang="en-US" altLang="ja-JP" dirty="0" smtClean="0">
                <a:solidFill>
                  <a:srgbClr val="FF3399"/>
                </a:solidFill>
              </a:rPr>
              <a:t>is</a:t>
            </a:r>
            <a:r>
              <a:rPr lang="ja-JP" altLang="en-US" dirty="0" smtClean="0">
                <a:solidFill>
                  <a:srgbClr val="FF3399"/>
                </a:solidFill>
              </a:rPr>
              <a:t> </a:t>
            </a:r>
            <a:r>
              <a:rPr lang="en-US" altLang="ja-JP" dirty="0" smtClean="0">
                <a:solidFill>
                  <a:srgbClr val="FF3399"/>
                </a:solidFill>
              </a:rPr>
              <a:t>yet</a:t>
            </a:r>
            <a:r>
              <a:rPr lang="ja-JP" altLang="en-US" dirty="0" smtClean="0">
                <a:solidFill>
                  <a:srgbClr val="FF3399"/>
                </a:solidFill>
              </a:rPr>
              <a:t> </a:t>
            </a:r>
            <a:r>
              <a:rPr lang="en-US" altLang="ja-JP" dirty="0" smtClean="0">
                <a:solidFill>
                  <a:srgbClr val="FF3399"/>
                </a:solidFill>
              </a:rPr>
              <a:t>to</a:t>
            </a:r>
            <a:r>
              <a:rPr lang="ja-JP" altLang="en-US" dirty="0" smtClean="0">
                <a:solidFill>
                  <a:srgbClr val="FF3399"/>
                </a:solidFill>
              </a:rPr>
              <a:t> </a:t>
            </a:r>
            <a:r>
              <a:rPr lang="en-US" altLang="ja-JP" dirty="0" smtClean="0">
                <a:solidFill>
                  <a:srgbClr val="FF3399"/>
                </a:solidFill>
              </a:rPr>
              <a:t>be</a:t>
            </a:r>
            <a:r>
              <a:rPr lang="ja-JP" altLang="en-US" dirty="0" smtClean="0">
                <a:solidFill>
                  <a:srgbClr val="FF3399"/>
                </a:solidFill>
              </a:rPr>
              <a:t> </a:t>
            </a:r>
            <a:r>
              <a:rPr lang="en-US" altLang="ja-JP" dirty="0" smtClean="0">
                <a:solidFill>
                  <a:srgbClr val="FF3399"/>
                </a:solidFill>
              </a:rPr>
              <a:t>observed.</a:t>
            </a:r>
          </a:p>
          <a:p>
            <a:r>
              <a:rPr kumimoji="1" lang="ja-JP" altLang="en-US" dirty="0">
                <a:solidFill>
                  <a:srgbClr val="FF3399"/>
                </a:solidFill>
              </a:rPr>
              <a:t>　</a:t>
            </a:r>
            <a:r>
              <a:rPr kumimoji="1" lang="en-US" altLang="ja-JP" dirty="0" smtClean="0">
                <a:solidFill>
                  <a:srgbClr val="FF3399"/>
                </a:solidFill>
              </a:rPr>
              <a:t>loose</a:t>
            </a:r>
            <a:r>
              <a:rPr kumimoji="1" lang="ja-JP" altLang="en-US" dirty="0" smtClean="0">
                <a:solidFill>
                  <a:srgbClr val="FF3399"/>
                </a:solidFill>
              </a:rPr>
              <a:t> </a:t>
            </a:r>
            <a:r>
              <a:rPr kumimoji="1" lang="en-US" altLang="ja-JP" dirty="0" smtClean="0">
                <a:solidFill>
                  <a:srgbClr val="FF3399"/>
                </a:solidFill>
              </a:rPr>
              <a:t>3orders</a:t>
            </a:r>
            <a:r>
              <a:rPr kumimoji="1" lang="ja-JP" altLang="en-US" dirty="0" smtClean="0">
                <a:solidFill>
                  <a:srgbClr val="FF3399"/>
                </a:solidFill>
              </a:rPr>
              <a:t> </a:t>
            </a:r>
            <a:r>
              <a:rPr kumimoji="1" lang="en-US" altLang="ja-JP" dirty="0" smtClean="0">
                <a:solidFill>
                  <a:srgbClr val="FF3399"/>
                </a:solidFill>
              </a:rPr>
              <a:t>of</a:t>
            </a:r>
            <a:r>
              <a:rPr kumimoji="1" lang="ja-JP" altLang="en-US" dirty="0" smtClean="0">
                <a:solidFill>
                  <a:srgbClr val="FF3399"/>
                </a:solidFill>
              </a:rPr>
              <a:t> </a:t>
            </a:r>
            <a:r>
              <a:rPr kumimoji="1" lang="en-US" altLang="ja-JP" dirty="0" smtClean="0">
                <a:solidFill>
                  <a:srgbClr val="FF3399"/>
                </a:solidFill>
              </a:rPr>
              <a:t>magnitude</a:t>
            </a:r>
            <a:r>
              <a:rPr kumimoji="1" lang="ja-JP" altLang="en-US" dirty="0" smtClean="0">
                <a:solidFill>
                  <a:srgbClr val="FF3399"/>
                </a:solidFill>
              </a:rPr>
              <a:t> </a:t>
            </a:r>
            <a:r>
              <a:rPr kumimoji="1" lang="en-US" altLang="ja-JP" dirty="0" smtClean="0">
                <a:solidFill>
                  <a:srgbClr val="FF3399"/>
                </a:solidFill>
              </a:rPr>
              <a:t>if</a:t>
            </a:r>
            <a:r>
              <a:rPr kumimoji="1" lang="ja-JP" altLang="en-US" dirty="0" smtClean="0">
                <a:solidFill>
                  <a:srgbClr val="FF3399"/>
                </a:solidFill>
              </a:rPr>
              <a:t> </a:t>
            </a:r>
            <a:r>
              <a:rPr kumimoji="1" lang="en-US" altLang="ja-JP" dirty="0" smtClean="0">
                <a:solidFill>
                  <a:srgbClr val="FF3399"/>
                </a:solidFill>
              </a:rPr>
              <a:t>we</a:t>
            </a:r>
            <a:r>
              <a:rPr kumimoji="1" lang="ja-JP" altLang="en-US" dirty="0" smtClean="0">
                <a:solidFill>
                  <a:srgbClr val="FF3399"/>
                </a:solidFill>
              </a:rPr>
              <a:t> </a:t>
            </a:r>
            <a:r>
              <a:rPr lang="en-US" altLang="ja-JP" dirty="0" smtClean="0">
                <a:solidFill>
                  <a:srgbClr val="FF3399"/>
                </a:solidFill>
              </a:rPr>
              <a:t>use</a:t>
            </a:r>
            <a:r>
              <a:rPr lang="ja-JP" altLang="en-US" dirty="0" smtClean="0">
                <a:solidFill>
                  <a:srgbClr val="FF3399"/>
                </a:solidFill>
              </a:rPr>
              <a:t> </a:t>
            </a:r>
            <a:r>
              <a:rPr lang="en-US" altLang="ja-JP" dirty="0" smtClean="0">
                <a:solidFill>
                  <a:srgbClr val="FF3399"/>
                </a:solidFill>
              </a:rPr>
              <a:t>Bremsstrahlung</a:t>
            </a:r>
            <a:r>
              <a:rPr lang="ja-JP" altLang="en-US" dirty="0" smtClean="0">
                <a:solidFill>
                  <a:srgbClr val="FF3399"/>
                </a:solidFill>
              </a:rPr>
              <a:t> </a:t>
            </a:r>
            <a:r>
              <a:rPr lang="en-US" altLang="ja-JP" dirty="0" smtClean="0">
                <a:solidFill>
                  <a:srgbClr val="FF3399"/>
                </a:solidFill>
              </a:rPr>
              <a:t>only.</a:t>
            </a:r>
            <a:endParaRPr kumimoji="1" lang="ja-JP" altLang="en-US" dirty="0">
              <a:solidFill>
                <a:srgbClr val="FF3399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9083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099" y="3483450"/>
            <a:ext cx="5251112" cy="3659019"/>
          </a:xfrm>
          <a:prstGeom prst="rect">
            <a:avLst/>
          </a:prstGeom>
        </p:spPr>
      </p:pic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6779" y="396256"/>
            <a:ext cx="12673408" cy="2300392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 smtClean="0"/>
              <a:t>Why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MIGDAL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observation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is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difficult?</a:t>
            </a:r>
          </a:p>
          <a:p>
            <a:pPr lvl="1"/>
            <a:r>
              <a:rPr lang="en-US" altLang="ja-JP" dirty="0"/>
              <a:t>N</a:t>
            </a:r>
            <a:r>
              <a:rPr lang="en-US" altLang="ja-JP" dirty="0" smtClean="0"/>
              <a:t>eutron</a:t>
            </a:r>
            <a:r>
              <a:rPr lang="ja-JP" altLang="en-US" dirty="0" smtClean="0"/>
              <a:t> </a:t>
            </a:r>
            <a:r>
              <a:rPr lang="en-US" altLang="ja-JP" dirty="0" smtClean="0"/>
              <a:t>beam</a:t>
            </a:r>
            <a:r>
              <a:rPr lang="ja-JP" altLang="en-US" dirty="0" smtClean="0"/>
              <a:t> </a:t>
            </a:r>
            <a:r>
              <a:rPr lang="en-US" altLang="ja-JP" dirty="0" smtClean="0"/>
              <a:t>for</a:t>
            </a:r>
            <a:r>
              <a:rPr lang="ja-JP" altLang="en-US" dirty="0" smtClean="0"/>
              <a:t> </a:t>
            </a:r>
            <a:r>
              <a:rPr lang="en-US" altLang="ja-JP" dirty="0" smtClean="0"/>
              <a:t>nuclear</a:t>
            </a:r>
            <a:r>
              <a:rPr lang="ja-JP" altLang="en-US" dirty="0" smtClean="0"/>
              <a:t> </a:t>
            </a:r>
            <a:r>
              <a:rPr lang="en-US" altLang="ja-JP" dirty="0" smtClean="0"/>
              <a:t>recoil</a:t>
            </a:r>
          </a:p>
          <a:p>
            <a:pPr lvl="1"/>
            <a:r>
              <a:rPr lang="en-US" altLang="ja-JP" dirty="0" smtClean="0"/>
              <a:t>Standard</a:t>
            </a:r>
            <a:r>
              <a:rPr lang="ja-JP" altLang="en-US" dirty="0" smtClean="0"/>
              <a:t> </a:t>
            </a:r>
            <a:r>
              <a:rPr lang="en-US" altLang="ja-JP" dirty="0"/>
              <a:t>e</a:t>
            </a:r>
            <a:r>
              <a:rPr lang="en-US" altLang="ja-JP" dirty="0" smtClean="0"/>
              <a:t>lastic</a:t>
            </a:r>
            <a:r>
              <a:rPr lang="ja-JP" altLang="en-US" dirty="0" smtClean="0"/>
              <a:t> </a:t>
            </a:r>
            <a:r>
              <a:rPr lang="en-US" altLang="ja-JP" dirty="0" smtClean="0"/>
              <a:t>scattering</a:t>
            </a:r>
            <a:r>
              <a:rPr lang="ja-JP" altLang="en-US" dirty="0" smtClean="0"/>
              <a:t> </a:t>
            </a:r>
            <a:r>
              <a:rPr lang="en-US" altLang="ja-JP" dirty="0" smtClean="0"/>
              <a:t>(Nuclear</a:t>
            </a:r>
            <a:r>
              <a:rPr lang="ja-JP" altLang="en-US" dirty="0" smtClean="0"/>
              <a:t> </a:t>
            </a:r>
            <a:r>
              <a:rPr lang="en-US" altLang="ja-JP" dirty="0" smtClean="0"/>
              <a:t>Recoil):</a:t>
            </a:r>
            <a:r>
              <a:rPr lang="ja-JP" altLang="en-US" dirty="0" smtClean="0"/>
              <a:t> </a:t>
            </a:r>
            <a:r>
              <a:rPr lang="en-US" altLang="ja-JP" dirty="0" smtClean="0"/>
              <a:t>huge</a:t>
            </a:r>
            <a:r>
              <a:rPr lang="ja-JP" altLang="en-US" dirty="0" smtClean="0"/>
              <a:t> </a:t>
            </a:r>
            <a:r>
              <a:rPr lang="en-US" altLang="ja-JP" dirty="0" smtClean="0"/>
              <a:t>background</a:t>
            </a:r>
          </a:p>
          <a:p>
            <a:pPr lvl="1"/>
            <a:r>
              <a:rPr lang="en-US" altLang="ja-JP" dirty="0" smtClean="0"/>
              <a:t>Signal:</a:t>
            </a:r>
            <a:r>
              <a:rPr lang="ja-JP" altLang="en-US" dirty="0" smtClean="0"/>
              <a:t> </a:t>
            </a:r>
            <a:r>
              <a:rPr lang="en-US" altLang="ja-JP" dirty="0" smtClean="0"/>
              <a:t>NR</a:t>
            </a:r>
            <a:r>
              <a:rPr lang="ja-JP" altLang="en-US" dirty="0" smtClean="0"/>
              <a:t> </a:t>
            </a:r>
            <a:r>
              <a:rPr lang="en-US" altLang="ja-JP" dirty="0" smtClean="0"/>
              <a:t>+</a:t>
            </a:r>
            <a:r>
              <a:rPr lang="ja-JP" altLang="en-US" dirty="0" smtClean="0"/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electron</a:t>
            </a:r>
            <a:r>
              <a:rPr lang="ja-JP" altLang="en-US" dirty="0" smtClean="0">
                <a:solidFill>
                  <a:schemeClr val="bg1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track</a:t>
            </a:r>
            <a:r>
              <a:rPr lang="ja-JP" altLang="en-US" dirty="0" smtClean="0"/>
              <a:t> </a:t>
            </a:r>
            <a:r>
              <a:rPr lang="ja-JP" altLang="en-US" dirty="0" smtClean="0">
                <a:solidFill>
                  <a:schemeClr val="bg1"/>
                </a:solidFill>
              </a:rPr>
              <a:t>～</a:t>
            </a:r>
            <a:r>
              <a:rPr lang="en-US" altLang="ja-JP" dirty="0" smtClean="0">
                <a:solidFill>
                  <a:schemeClr val="bg1"/>
                </a:solidFill>
              </a:rPr>
              <a:t>0.1</a:t>
            </a:r>
            <a:r>
              <a:rPr lang="ja-JP" altLang="en-US" dirty="0" smtClean="0">
                <a:solidFill>
                  <a:schemeClr val="bg1"/>
                </a:solidFill>
              </a:rPr>
              <a:t> </a:t>
            </a:r>
            <a:r>
              <a:rPr lang="en-US" altLang="ja-JP" dirty="0" err="1" smtClean="0">
                <a:solidFill>
                  <a:schemeClr val="bg1"/>
                </a:solidFill>
              </a:rPr>
              <a:t>keV</a:t>
            </a:r>
            <a:endParaRPr lang="en-US" altLang="ja-JP" dirty="0">
              <a:solidFill>
                <a:schemeClr val="bg1"/>
              </a:solidFill>
            </a:endParaRPr>
          </a:p>
          <a:p>
            <a:pPr lvl="2"/>
            <a:r>
              <a:rPr lang="en-US" altLang="ja-JP" dirty="0" smtClean="0"/>
              <a:t>&lt;&lt;</a:t>
            </a:r>
            <a:r>
              <a:rPr lang="ja-JP" altLang="en-US" dirty="0" smtClean="0"/>
              <a:t> </a:t>
            </a:r>
            <a:r>
              <a:rPr lang="en-US" altLang="ja-JP" dirty="0" smtClean="0"/>
              <a:t>energy</a:t>
            </a:r>
            <a:r>
              <a:rPr lang="ja-JP" altLang="en-US" dirty="0" smtClean="0"/>
              <a:t> </a:t>
            </a:r>
            <a:r>
              <a:rPr lang="en-US" altLang="ja-JP" dirty="0" smtClean="0"/>
              <a:t>resolution</a:t>
            </a:r>
          </a:p>
          <a:p>
            <a:pPr lvl="2"/>
            <a:r>
              <a:rPr kumimoji="1" lang="en-US" altLang="ja-JP" dirty="0" smtClean="0"/>
              <a:t>&lt;&lt;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spatial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resolution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45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/>
          <a:srcRect l="50756"/>
          <a:stretch/>
        </p:blipFill>
        <p:spPr>
          <a:xfrm>
            <a:off x="104463" y="2556495"/>
            <a:ext cx="3771115" cy="25622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651" y="2886302"/>
            <a:ext cx="4717631" cy="4066513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9169747" y="4550226"/>
            <a:ext cx="97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146171" y="1150685"/>
            <a:ext cx="397565" cy="3061252"/>
          </a:xfrm>
          <a:prstGeom prst="rect">
            <a:avLst/>
          </a:prstGeom>
        </p:spPr>
      </p:pic>
      <p:sp>
        <p:nvSpPr>
          <p:cNvPr id="11" name="角丸四角形 10"/>
          <p:cNvSpPr/>
          <p:nvPr/>
        </p:nvSpPr>
        <p:spPr>
          <a:xfrm>
            <a:off x="2128929" y="4539531"/>
            <a:ext cx="432048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397135" y="1858061"/>
            <a:ext cx="397565" cy="3061252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685744" y="1321782"/>
            <a:ext cx="397565" cy="3061252"/>
          </a:xfrm>
          <a:prstGeom prst="rect">
            <a:avLst/>
          </a:prstGeom>
        </p:spPr>
      </p:pic>
      <p:sp>
        <p:nvSpPr>
          <p:cNvPr id="15" name="角丸四角形 14"/>
          <p:cNvSpPr/>
          <p:nvPr/>
        </p:nvSpPr>
        <p:spPr>
          <a:xfrm>
            <a:off x="6793483" y="6272495"/>
            <a:ext cx="1224136" cy="1724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角丸四角形 15"/>
          <p:cNvSpPr/>
          <p:nvPr/>
        </p:nvSpPr>
        <p:spPr>
          <a:xfrm>
            <a:off x="6679151" y="4550226"/>
            <a:ext cx="1338467" cy="1924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8033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2904" y="291384"/>
            <a:ext cx="11594944" cy="4797425"/>
          </a:xfrm>
        </p:spPr>
        <p:txBody>
          <a:bodyPr/>
          <a:lstStyle/>
          <a:p>
            <a:pPr lvl="1"/>
            <a:r>
              <a:rPr kumimoji="1" lang="en-US" altLang="ja-JP" dirty="0" smtClean="0"/>
              <a:t>MIGDAL</a:t>
            </a:r>
            <a:r>
              <a:rPr kumimoji="1" lang="ja-JP" altLang="en-US" dirty="0" smtClean="0"/>
              <a:t>探し</a:t>
            </a:r>
            <a:endParaRPr kumimoji="1" lang="en-US" altLang="ja-JP" dirty="0" smtClean="0"/>
          </a:p>
          <a:p>
            <a:pPr lvl="2"/>
            <a:r>
              <a:rPr lang="en-US" altLang="ja-JP" dirty="0" smtClean="0"/>
              <a:t>2</a:t>
            </a:r>
            <a:r>
              <a:rPr lang="ja-JP" altLang="en-US" dirty="0" smtClean="0"/>
              <a:t>相式キセノン検出器　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14MeV</a:t>
            </a:r>
            <a:r>
              <a:rPr lang="ja-JP" altLang="en-US" dirty="0" smtClean="0"/>
              <a:t>中性子　→　</a:t>
            </a:r>
            <a:r>
              <a:rPr lang="en-US" altLang="ja-JP" dirty="0" smtClean="0"/>
              <a:t>7keV</a:t>
            </a:r>
            <a:r>
              <a:rPr lang="ja-JP" altLang="en-US" dirty="0" smtClean="0"/>
              <a:t> </a:t>
            </a:r>
            <a:r>
              <a:rPr lang="en-US" altLang="ja-JP" dirty="0" smtClean="0"/>
              <a:t>nuclear</a:t>
            </a:r>
            <a:r>
              <a:rPr lang="ja-JP" altLang="en-US" dirty="0" smtClean="0"/>
              <a:t> </a:t>
            </a:r>
            <a:r>
              <a:rPr lang="en-US" altLang="ja-JP" dirty="0" smtClean="0"/>
              <a:t>recoil</a:t>
            </a:r>
            <a:r>
              <a:rPr lang="ja-JP" altLang="en-US" dirty="0" smtClean="0"/>
              <a:t>　</a:t>
            </a:r>
            <a:r>
              <a:rPr lang="en-US" altLang="ja-JP" dirty="0" smtClean="0">
                <a:solidFill>
                  <a:srgbClr val="FF0000"/>
                </a:solidFill>
              </a:rPr>
              <a:t>S2</a:t>
            </a:r>
            <a:r>
              <a:rPr lang="ja-JP" altLang="en-US" dirty="0" smtClean="0">
                <a:solidFill>
                  <a:srgbClr val="FF0000"/>
                </a:solidFill>
              </a:rPr>
              <a:t>超過事象を探す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2"/>
            <a:r>
              <a:rPr lang="ja-JP" altLang="en-US" dirty="0" smtClean="0"/>
              <a:t>観測されず　原因を調査中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46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83" y="2196455"/>
            <a:ext cx="5496732" cy="72736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8724331" y="715645"/>
            <a:ext cx="289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arXiv:2307.12952v1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883" y="3125547"/>
            <a:ext cx="4007280" cy="421895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492" y="2358076"/>
            <a:ext cx="5363858" cy="498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4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-479325" y="121199"/>
            <a:ext cx="8462596" cy="4797425"/>
          </a:xfrm>
        </p:spPr>
        <p:txBody>
          <a:bodyPr/>
          <a:lstStyle/>
          <a:p>
            <a:pPr lvl="1"/>
            <a:r>
              <a:rPr kumimoji="1" lang="en-US" altLang="ja-JP" dirty="0" smtClean="0"/>
              <a:t>Migdal</a:t>
            </a:r>
            <a:r>
              <a:rPr kumimoji="1" lang="ja-JP" altLang="en-US" dirty="0" smtClean="0"/>
              <a:t>探し：</a:t>
            </a:r>
            <a:r>
              <a:rPr lang="en-US" altLang="ja-JP" dirty="0" smtClean="0"/>
              <a:t>MIGDAL</a:t>
            </a:r>
            <a:r>
              <a:rPr lang="ja-JP" altLang="en-US" dirty="0" smtClean="0"/>
              <a:t>実験</a:t>
            </a:r>
            <a:endParaRPr kumimoji="1" lang="en-US" altLang="ja-JP" dirty="0" smtClean="0"/>
          </a:p>
          <a:p>
            <a:pPr lvl="2"/>
            <a:r>
              <a:rPr lang="en-US" altLang="ja-JP" dirty="0" smtClean="0"/>
              <a:t>Straightforward</a:t>
            </a:r>
            <a:r>
              <a:rPr lang="ja-JP" altLang="en-US" dirty="0" smtClean="0"/>
              <a:t> </a:t>
            </a:r>
            <a:r>
              <a:rPr lang="en-US" altLang="ja-JP" dirty="0" smtClean="0"/>
              <a:t>method</a:t>
            </a:r>
          </a:p>
          <a:p>
            <a:pPr lvl="2"/>
            <a:r>
              <a:rPr lang="en-US" altLang="ja-JP" dirty="0" smtClean="0"/>
              <a:t>Nuclear</a:t>
            </a:r>
            <a:r>
              <a:rPr lang="ja-JP" altLang="en-US" dirty="0" smtClean="0"/>
              <a:t> </a:t>
            </a:r>
            <a:r>
              <a:rPr lang="en-US" altLang="ja-JP" dirty="0" smtClean="0"/>
              <a:t>track</a:t>
            </a:r>
            <a:r>
              <a:rPr lang="ja-JP" altLang="en-US" dirty="0" smtClean="0"/>
              <a:t> </a:t>
            </a:r>
            <a:r>
              <a:rPr lang="en-US" altLang="ja-JP" dirty="0" smtClean="0"/>
              <a:t>+electron</a:t>
            </a:r>
            <a:r>
              <a:rPr lang="ja-JP" altLang="en-US" dirty="0" smtClean="0"/>
              <a:t> </a:t>
            </a:r>
            <a:r>
              <a:rPr lang="en-US" altLang="ja-JP" dirty="0" smtClean="0"/>
              <a:t>track</a:t>
            </a:r>
            <a:r>
              <a:rPr lang="ja-JP" altLang="en-US" dirty="0" smtClean="0"/>
              <a:t> </a:t>
            </a:r>
            <a:r>
              <a:rPr lang="en-US" altLang="ja-JP" dirty="0" smtClean="0"/>
              <a:t>with</a:t>
            </a:r>
            <a:r>
              <a:rPr lang="ja-JP" altLang="en-US" dirty="0" smtClean="0"/>
              <a:t> </a:t>
            </a:r>
            <a:r>
              <a:rPr lang="en-US" altLang="ja-JP" dirty="0" smtClean="0"/>
              <a:t>gaseous</a:t>
            </a:r>
            <a:r>
              <a:rPr lang="ja-JP" altLang="en-US" dirty="0" smtClean="0"/>
              <a:t> </a:t>
            </a:r>
            <a:r>
              <a:rPr lang="en-US" altLang="ja-JP" dirty="0" smtClean="0"/>
              <a:t>detector</a:t>
            </a:r>
          </a:p>
          <a:p>
            <a:pPr lvl="2"/>
            <a:r>
              <a:rPr lang="en-US" altLang="ja-JP" dirty="0" smtClean="0"/>
              <a:t>Demonstrations</a:t>
            </a:r>
            <a:r>
              <a:rPr lang="ja-JP" altLang="en-US" dirty="0" smtClean="0"/>
              <a:t> </a:t>
            </a:r>
            <a:r>
              <a:rPr lang="en-US" altLang="ja-JP" dirty="0" smtClean="0"/>
              <a:t>OK</a:t>
            </a:r>
            <a:r>
              <a:rPr lang="ja-JP" altLang="en-US" dirty="0" smtClean="0"/>
              <a:t> </a:t>
            </a:r>
            <a:r>
              <a:rPr lang="en-US" altLang="ja-JP" dirty="0" smtClean="0"/>
              <a:t>for</a:t>
            </a:r>
            <a:r>
              <a:rPr lang="ja-JP" altLang="en-US" dirty="0" smtClean="0"/>
              <a:t>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　</a:t>
            </a:r>
            <a:r>
              <a:rPr lang="en-US" altLang="ja-JP" dirty="0" smtClean="0"/>
              <a:t>nuclear</a:t>
            </a:r>
            <a:r>
              <a:rPr lang="ja-JP" altLang="en-US" dirty="0" smtClean="0"/>
              <a:t> </a:t>
            </a:r>
            <a:r>
              <a:rPr lang="en-US" altLang="ja-JP" dirty="0" smtClean="0"/>
              <a:t>recoil</a:t>
            </a:r>
            <a:r>
              <a:rPr lang="ja-JP" altLang="en-US" dirty="0"/>
              <a:t> </a:t>
            </a:r>
            <a:r>
              <a:rPr lang="en-US" altLang="ja-JP" dirty="0" smtClean="0"/>
              <a:t>/</a:t>
            </a:r>
            <a:r>
              <a:rPr lang="ja-JP" altLang="en-US" dirty="0" smtClean="0"/>
              <a:t> </a:t>
            </a:r>
            <a:r>
              <a:rPr lang="en-US" altLang="ja-JP" dirty="0" smtClean="0"/>
              <a:t>electron</a:t>
            </a:r>
            <a:r>
              <a:rPr lang="ja-JP" altLang="en-US" dirty="0" smtClean="0"/>
              <a:t> </a:t>
            </a:r>
            <a:r>
              <a:rPr lang="en-US" altLang="ja-JP" dirty="0" smtClean="0"/>
              <a:t>recoil</a:t>
            </a:r>
            <a:r>
              <a:rPr lang="ja-JP" altLang="en-US" dirty="0" smtClean="0"/>
              <a:t> </a:t>
            </a:r>
            <a:r>
              <a:rPr lang="en-US" altLang="ja-JP" dirty="0" smtClean="0"/>
              <a:t>each.</a:t>
            </a:r>
            <a:endParaRPr lang="en-US" altLang="ja-JP" dirty="0"/>
          </a:p>
          <a:p>
            <a:pPr lvl="2"/>
            <a:r>
              <a:rPr lang="en-US" altLang="ja-JP" dirty="0">
                <a:solidFill>
                  <a:srgbClr val="C00000"/>
                </a:solidFill>
              </a:rPr>
              <a:t>H</a:t>
            </a:r>
            <a:r>
              <a:rPr lang="en-US" altLang="ja-JP" dirty="0" smtClean="0">
                <a:solidFill>
                  <a:srgbClr val="C00000"/>
                </a:solidFill>
              </a:rPr>
              <a:t>ard</a:t>
            </a:r>
            <a:r>
              <a:rPr lang="ja-JP" altLang="en-US" dirty="0" smtClean="0">
                <a:solidFill>
                  <a:srgbClr val="C00000"/>
                </a:solidFill>
              </a:rPr>
              <a:t> </a:t>
            </a:r>
            <a:r>
              <a:rPr lang="en-US" altLang="ja-JP" dirty="0" smtClean="0">
                <a:solidFill>
                  <a:srgbClr val="C00000"/>
                </a:solidFill>
              </a:rPr>
              <a:t>to</a:t>
            </a:r>
            <a:r>
              <a:rPr lang="ja-JP" altLang="en-US" dirty="0" smtClean="0">
                <a:solidFill>
                  <a:srgbClr val="C00000"/>
                </a:solidFill>
              </a:rPr>
              <a:t> </a:t>
            </a:r>
            <a:r>
              <a:rPr lang="en-US" altLang="ja-JP" dirty="0" smtClean="0">
                <a:solidFill>
                  <a:srgbClr val="C00000"/>
                </a:solidFill>
              </a:rPr>
              <a:t>discriminate</a:t>
            </a:r>
            <a:r>
              <a:rPr lang="ja-JP" altLang="en-US" dirty="0" smtClean="0">
                <a:solidFill>
                  <a:srgbClr val="C00000"/>
                </a:solidFill>
              </a:rPr>
              <a:t> </a:t>
            </a:r>
            <a:r>
              <a:rPr lang="en-US" altLang="ja-JP" dirty="0" smtClean="0">
                <a:solidFill>
                  <a:srgbClr val="C00000"/>
                </a:solidFill>
              </a:rPr>
              <a:t>from</a:t>
            </a:r>
            <a:r>
              <a:rPr lang="ja-JP" altLang="en-US" dirty="0" smtClean="0">
                <a:solidFill>
                  <a:srgbClr val="C00000"/>
                </a:solidFill>
              </a:rPr>
              <a:t> </a:t>
            </a:r>
            <a:r>
              <a:rPr lang="en-US" altLang="ja-JP" dirty="0" smtClean="0">
                <a:solidFill>
                  <a:srgbClr val="C00000"/>
                </a:solidFill>
              </a:rPr>
              <a:t>standard</a:t>
            </a:r>
            <a:r>
              <a:rPr lang="ja-JP" altLang="en-US" dirty="0" smtClean="0">
                <a:solidFill>
                  <a:srgbClr val="C00000"/>
                </a:solidFill>
              </a:rPr>
              <a:t> </a:t>
            </a:r>
            <a:r>
              <a:rPr lang="en-US" altLang="ja-JP" dirty="0" smtClean="0">
                <a:solidFill>
                  <a:srgbClr val="C00000"/>
                </a:solidFill>
              </a:rPr>
              <a:t>nuclear</a:t>
            </a:r>
            <a:r>
              <a:rPr lang="ja-JP" altLang="en-US" dirty="0" smtClean="0">
                <a:solidFill>
                  <a:srgbClr val="C00000"/>
                </a:solidFill>
              </a:rPr>
              <a:t> </a:t>
            </a:r>
            <a:r>
              <a:rPr lang="en-US" altLang="ja-JP" dirty="0" smtClean="0">
                <a:solidFill>
                  <a:srgbClr val="C00000"/>
                </a:solidFill>
              </a:rPr>
              <a:t>recoil</a:t>
            </a:r>
          </a:p>
          <a:p>
            <a:pPr lvl="3"/>
            <a:endParaRPr lang="en-US" altLang="ja-JP" dirty="0"/>
          </a:p>
          <a:p>
            <a:pPr lvl="2"/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47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5" y="3408743"/>
            <a:ext cx="7365583" cy="413605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250" y="3395691"/>
            <a:ext cx="7380700" cy="4144547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588761" y="121199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altLang="ja-JP" dirty="0">
                <a:solidFill>
                  <a:schemeClr val="bg1"/>
                </a:solidFill>
              </a:rPr>
              <a:t>Astroparticle Physics 151 (</a:t>
            </a:r>
            <a:r>
              <a:rPr lang="fr-FR" altLang="ja-JP" dirty="0" smtClean="0">
                <a:solidFill>
                  <a:schemeClr val="bg1"/>
                </a:solidFill>
              </a:rPr>
              <a:t>2023)</a:t>
            </a:r>
            <a:r>
              <a:rPr lang="ja-JP" altLang="en-US" dirty="0" smtClean="0">
                <a:solidFill>
                  <a:schemeClr val="bg1"/>
                </a:solidFill>
              </a:rPr>
              <a:t> </a:t>
            </a:r>
            <a:r>
              <a:rPr lang="fr-FR" altLang="ja-JP" dirty="0" smtClean="0">
                <a:solidFill>
                  <a:schemeClr val="bg1"/>
                </a:solidFill>
              </a:rPr>
              <a:t>102853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8512" y="612279"/>
            <a:ext cx="5161150" cy="143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4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587" y="252240"/>
            <a:ext cx="7966032" cy="1872208"/>
          </a:xfrm>
        </p:spPr>
        <p:txBody>
          <a:bodyPr/>
          <a:lstStyle/>
          <a:p>
            <a:pPr lvl="1"/>
            <a:r>
              <a:rPr kumimoji="1" lang="en-US" altLang="ja-JP" dirty="0" smtClean="0"/>
              <a:t>Migdal</a:t>
            </a:r>
            <a:r>
              <a:rPr kumimoji="1" lang="ja-JP" altLang="en-US" dirty="0" smtClean="0"/>
              <a:t>探し </a:t>
            </a:r>
            <a:r>
              <a:rPr kumimoji="1" lang="en-US" altLang="ja-JP" dirty="0" smtClean="0"/>
              <a:t>MIRACLUE</a:t>
            </a:r>
            <a:r>
              <a:rPr kumimoji="1" lang="ja-JP" altLang="en-US" dirty="0" smtClean="0"/>
              <a:t>実験</a:t>
            </a:r>
            <a:endParaRPr kumimoji="1" lang="en-US" altLang="ja-JP" dirty="0" smtClean="0"/>
          </a:p>
          <a:p>
            <a:pPr lvl="2"/>
            <a:r>
              <a:rPr lang="en-US" altLang="ja-JP" dirty="0"/>
              <a:t>D</a:t>
            </a:r>
            <a:r>
              <a:rPr lang="en-US" altLang="ja-JP" dirty="0" smtClean="0"/>
              <a:t>etect</a:t>
            </a:r>
            <a:r>
              <a:rPr lang="ja-JP" altLang="en-US" dirty="0" smtClean="0"/>
              <a:t> </a:t>
            </a:r>
            <a:r>
              <a:rPr lang="en-US" altLang="ja-JP" dirty="0" smtClean="0"/>
              <a:t>characteristic</a:t>
            </a:r>
            <a:r>
              <a:rPr lang="ja-JP" altLang="en-US" dirty="0" smtClean="0"/>
              <a:t> </a:t>
            </a:r>
            <a:r>
              <a:rPr lang="en-US" altLang="ja-JP" dirty="0" smtClean="0"/>
              <a:t>signal</a:t>
            </a:r>
            <a:br>
              <a:rPr lang="en-US" altLang="ja-JP" dirty="0" smtClean="0"/>
            </a:br>
            <a:r>
              <a:rPr lang="en-US" altLang="ja-JP" dirty="0" smtClean="0"/>
              <a:t>“two-cluster”</a:t>
            </a:r>
            <a:r>
              <a:rPr lang="ja-JP" altLang="en-US" dirty="0" smtClean="0"/>
              <a:t> </a:t>
            </a:r>
            <a:r>
              <a:rPr lang="en-US" altLang="ja-JP" dirty="0" smtClean="0"/>
              <a:t>events</a:t>
            </a:r>
            <a:endParaRPr lang="en-US" altLang="ja-JP" dirty="0"/>
          </a:p>
          <a:p>
            <a:pPr lvl="2"/>
            <a:r>
              <a:rPr lang="en-US" altLang="ja-JP" dirty="0"/>
              <a:t>H</a:t>
            </a:r>
            <a:r>
              <a:rPr lang="en-US" altLang="ja-JP" dirty="0" smtClean="0"/>
              <a:t>elp</a:t>
            </a:r>
            <a:r>
              <a:rPr lang="ja-JP" altLang="en-US" dirty="0" smtClean="0"/>
              <a:t> </a:t>
            </a:r>
            <a:r>
              <a:rPr lang="en-US" altLang="ja-JP" dirty="0" smtClean="0"/>
              <a:t>to</a:t>
            </a:r>
            <a:r>
              <a:rPr lang="ja-JP" altLang="en-US" dirty="0" smtClean="0"/>
              <a:t> </a:t>
            </a:r>
            <a:r>
              <a:rPr lang="en-US" altLang="ja-JP" dirty="0" smtClean="0"/>
              <a:t>reduce</a:t>
            </a:r>
            <a:r>
              <a:rPr lang="ja-JP" altLang="en-US" dirty="0" smtClean="0"/>
              <a:t> </a:t>
            </a:r>
            <a:r>
              <a:rPr lang="en-US" altLang="ja-JP" dirty="0" smtClean="0"/>
              <a:t>huge</a:t>
            </a:r>
            <a:r>
              <a:rPr lang="ja-JP" altLang="en-US" dirty="0" smtClean="0"/>
              <a:t> </a:t>
            </a:r>
            <a:r>
              <a:rPr lang="en-US" altLang="ja-JP" dirty="0" smtClean="0"/>
              <a:t>background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48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571" y="246782"/>
            <a:ext cx="5836238" cy="148644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04" y="3012653"/>
            <a:ext cx="5204614" cy="283949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630" y="1873599"/>
            <a:ext cx="4131882" cy="3978550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11113963" y="1840493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PTEP(2020)ptaa162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7801595" y="6818883"/>
            <a:ext cx="4808158" cy="459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7373" indent="-287373" algn="l" defTabSz="1149492" rtl="0" eaLnBrk="1" latinLnBrk="0" hangingPunct="1">
              <a:lnSpc>
                <a:spcPct val="90000"/>
              </a:lnSpc>
              <a:spcBef>
                <a:spcPts val="1257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rgbClr val="00FF7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Arial" panose="020B0604020202020204" pitchFamily="34" charset="0"/>
              </a:defRPr>
            </a:lvl1pPr>
            <a:lvl2pPr marL="862119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Arial" panose="020B0604020202020204" pitchFamily="34" charset="0"/>
              </a:defRPr>
            </a:lvl2pPr>
            <a:lvl3pPr marL="1436865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FFFFC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Arial" panose="020B0604020202020204" pitchFamily="34" charset="0"/>
              </a:defRPr>
            </a:lvl3pPr>
            <a:lvl4pPr marL="2011611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FFFFC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Arial" panose="020B0604020202020204" pitchFamily="34" charset="0"/>
              </a:defRPr>
            </a:lvl4pPr>
            <a:lvl5pPr marL="2586358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FFFFC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Arial" panose="020B0604020202020204" pitchFamily="34" charset="0"/>
              </a:defRPr>
            </a:lvl5pPr>
            <a:lvl6pPr marL="3161104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850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596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342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fontAlgn="auto">
              <a:spcAft>
                <a:spcPts val="0"/>
              </a:spcAft>
            </a:pPr>
            <a:r>
              <a:rPr lang="ja-JP" altLang="en-US" dirty="0" smtClean="0"/>
              <a:t>検出器準備中</a:t>
            </a:r>
            <a:endParaRPr lang="en-US" altLang="ja-JP" dirty="0" smtClean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9337" y="2720682"/>
            <a:ext cx="2962818" cy="3340591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3553123" y="6363006"/>
            <a:ext cx="899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金崎気鋭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886364" y="6122377"/>
            <a:ext cx="37444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金崎奎修士論文（</a:t>
            </a:r>
            <a:r>
              <a:rPr kumimoji="1" lang="en-US" altLang="ja-JP" dirty="0" smtClean="0"/>
              <a:t>2023</a:t>
            </a:r>
            <a:r>
              <a:rPr kumimoji="1" lang="ja-JP" altLang="en-US" dirty="0" smtClean="0"/>
              <a:t>年神戸大学）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1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639" name="直線コネクタ 16"/>
          <p:cNvCxnSpPr>
            <a:cxnSpLocks noChangeShapeType="1"/>
          </p:cNvCxnSpPr>
          <p:nvPr/>
        </p:nvCxnSpPr>
        <p:spPr bwMode="auto">
          <a:xfrm>
            <a:off x="11781958" y="3337923"/>
            <a:ext cx="1008168" cy="100816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grpSp>
        <p:nvGrpSpPr>
          <p:cNvPr id="15" name="グループ化 14"/>
          <p:cNvGrpSpPr/>
          <p:nvPr/>
        </p:nvGrpSpPr>
        <p:grpSpPr>
          <a:xfrm>
            <a:off x="7325272" y="2909465"/>
            <a:ext cx="6945781" cy="6263165"/>
            <a:chOff x="573576" y="1674850"/>
            <a:chExt cx="6945781" cy="6263165"/>
          </a:xfrm>
        </p:grpSpPr>
        <p:sp>
          <p:nvSpPr>
            <p:cNvPr id="16" name="正方形/長方形 15"/>
            <p:cNvSpPr/>
            <p:nvPr/>
          </p:nvSpPr>
          <p:spPr>
            <a:xfrm>
              <a:off x="1619672" y="1988840"/>
              <a:ext cx="5040560" cy="4392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7" name="直線矢印コネクタ 16"/>
            <p:cNvCxnSpPr/>
            <p:nvPr/>
          </p:nvCxnSpPr>
          <p:spPr>
            <a:xfrm>
              <a:off x="1952560" y="5234039"/>
              <a:ext cx="395774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/>
            <p:cNvSpPr txBox="1"/>
            <p:nvPr/>
          </p:nvSpPr>
          <p:spPr>
            <a:xfrm>
              <a:off x="3331704" y="5649341"/>
              <a:ext cx="21651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/>
                <a:t>log(</a:t>
              </a:r>
              <a:r>
                <a:rPr lang="ja-JP" altLang="en-US" sz="1800" dirty="0" smtClean="0"/>
                <a:t>宇宙の進化</a:t>
              </a:r>
              <a:r>
                <a:rPr lang="en-US" altLang="ja-JP" sz="1800" dirty="0" smtClean="0"/>
                <a:t>)</a:t>
              </a:r>
              <a:endParaRPr kumimoji="1" lang="ja-JP" altLang="en-US" sz="1800" dirty="0"/>
            </a:p>
          </p:txBody>
        </p:sp>
        <p:cxnSp>
          <p:nvCxnSpPr>
            <p:cNvPr id="26" name="直線矢印コネクタ 25"/>
            <p:cNvCxnSpPr/>
            <p:nvPr/>
          </p:nvCxnSpPr>
          <p:spPr>
            <a:xfrm flipV="1">
              <a:off x="2271171" y="2186972"/>
              <a:ext cx="0" cy="34291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テキスト ボックス 27"/>
            <p:cNvSpPr txBox="1"/>
            <p:nvPr/>
          </p:nvSpPr>
          <p:spPr>
            <a:xfrm rot="16200000">
              <a:off x="440921" y="3027012"/>
              <a:ext cx="30736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 smtClean="0"/>
                <a:t>log(WIMP</a:t>
              </a:r>
              <a:r>
                <a:rPr lang="ja-JP" altLang="en-US" sz="1800" dirty="0" smtClean="0"/>
                <a:t>の存在量</a:t>
              </a:r>
              <a:r>
                <a:rPr lang="en-US" altLang="ja-JP" sz="1800" dirty="0" smtClean="0"/>
                <a:t>)</a:t>
              </a:r>
              <a:endParaRPr kumimoji="1" lang="ja-JP" altLang="en-US" sz="1800" dirty="0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5742959" y="3464281"/>
              <a:ext cx="17763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800" dirty="0" smtClean="0"/>
                <a:t>観測値</a:t>
              </a:r>
              <a:endParaRPr kumimoji="1" lang="ja-JP" altLang="en-US" sz="1800" dirty="0"/>
            </a:p>
          </p:txBody>
        </p:sp>
        <p:cxnSp>
          <p:nvCxnSpPr>
            <p:cNvPr id="30" name="直線矢印コネクタ 29"/>
            <p:cNvCxnSpPr/>
            <p:nvPr/>
          </p:nvCxnSpPr>
          <p:spPr>
            <a:xfrm>
              <a:off x="4118225" y="3164004"/>
              <a:ext cx="0" cy="484943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円弧 30"/>
            <p:cNvSpPr/>
            <p:nvPr/>
          </p:nvSpPr>
          <p:spPr>
            <a:xfrm>
              <a:off x="573576" y="2556051"/>
              <a:ext cx="3357857" cy="5381964"/>
            </a:xfrm>
            <a:prstGeom prst="arc">
              <a:avLst>
                <a:gd name="adj1" fmla="val 16261384"/>
                <a:gd name="adj2" fmla="val 20253945"/>
              </a:avLst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2" name="グループ化 31"/>
            <p:cNvGrpSpPr/>
            <p:nvPr/>
          </p:nvGrpSpPr>
          <p:grpSpPr>
            <a:xfrm>
              <a:off x="3105234" y="2233241"/>
              <a:ext cx="2426987" cy="1195759"/>
              <a:chOff x="3105234" y="2233241"/>
              <a:chExt cx="2426987" cy="1195759"/>
            </a:xfrm>
          </p:grpSpPr>
          <p:sp>
            <p:nvSpPr>
              <p:cNvPr id="48" name="円弧 47"/>
              <p:cNvSpPr/>
              <p:nvPr/>
            </p:nvSpPr>
            <p:spPr>
              <a:xfrm rot="10800000">
                <a:off x="3105234" y="2233241"/>
                <a:ext cx="2426987" cy="1177911"/>
              </a:xfrm>
              <a:prstGeom prst="arc">
                <a:avLst>
                  <a:gd name="adj1" fmla="val 16200000"/>
                  <a:gd name="adj2" fmla="val 20769589"/>
                </a:avLst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9" name="直線コネクタ 48"/>
              <p:cNvCxnSpPr>
                <a:stCxn id="48" idx="0"/>
              </p:cNvCxnSpPr>
              <p:nvPr/>
            </p:nvCxnSpPr>
            <p:spPr>
              <a:xfrm>
                <a:off x="4318728" y="3411152"/>
                <a:ext cx="1206212" cy="1784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グループ化 32"/>
            <p:cNvGrpSpPr/>
            <p:nvPr/>
          </p:nvGrpSpPr>
          <p:grpSpPr>
            <a:xfrm>
              <a:off x="3451554" y="2724471"/>
              <a:ext cx="2426987" cy="1177911"/>
              <a:chOff x="3169625" y="2300904"/>
              <a:chExt cx="2426987" cy="1177911"/>
            </a:xfrm>
          </p:grpSpPr>
          <p:sp>
            <p:nvSpPr>
              <p:cNvPr id="46" name="円弧 45"/>
              <p:cNvSpPr/>
              <p:nvPr/>
            </p:nvSpPr>
            <p:spPr>
              <a:xfrm rot="10800000">
                <a:off x="3169625" y="2300904"/>
                <a:ext cx="2426987" cy="1177911"/>
              </a:xfrm>
              <a:prstGeom prst="arc">
                <a:avLst>
                  <a:gd name="adj1" fmla="val 16200000"/>
                  <a:gd name="adj2" fmla="val 21208622"/>
                </a:avLst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7" name="直線コネクタ 46"/>
              <p:cNvCxnSpPr>
                <a:stCxn id="46" idx="0"/>
              </p:cNvCxnSpPr>
              <p:nvPr/>
            </p:nvCxnSpPr>
            <p:spPr>
              <a:xfrm>
                <a:off x="4383119" y="3478815"/>
                <a:ext cx="831822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グループ化 33"/>
            <p:cNvGrpSpPr/>
            <p:nvPr/>
          </p:nvGrpSpPr>
          <p:grpSpPr>
            <a:xfrm>
              <a:off x="3680740" y="3212135"/>
              <a:ext cx="2426987" cy="1184700"/>
              <a:chOff x="3105234" y="2233241"/>
              <a:chExt cx="2426987" cy="1184700"/>
            </a:xfrm>
          </p:grpSpPr>
          <p:sp>
            <p:nvSpPr>
              <p:cNvPr id="44" name="円弧 43"/>
              <p:cNvSpPr/>
              <p:nvPr/>
            </p:nvSpPr>
            <p:spPr>
              <a:xfrm rot="10800000">
                <a:off x="3105234" y="2233241"/>
                <a:ext cx="2426987" cy="1177911"/>
              </a:xfrm>
              <a:prstGeom prst="arc">
                <a:avLst>
                  <a:gd name="adj1" fmla="val 16200000"/>
                  <a:gd name="adj2" fmla="val 21394917"/>
                </a:avLst>
              </a:prstGeom>
              <a:ln w="28575">
                <a:solidFill>
                  <a:srgbClr val="FF12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5" name="直線コネクタ 44"/>
              <p:cNvCxnSpPr>
                <a:stCxn id="44" idx="0"/>
              </p:cNvCxnSpPr>
              <p:nvPr/>
            </p:nvCxnSpPr>
            <p:spPr>
              <a:xfrm>
                <a:off x="4318728" y="3411152"/>
                <a:ext cx="625587" cy="6789"/>
              </a:xfrm>
              <a:prstGeom prst="line">
                <a:avLst/>
              </a:prstGeom>
              <a:ln w="28575">
                <a:solidFill>
                  <a:srgbClr val="FF12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テキスト ボックス 34"/>
            <p:cNvSpPr txBox="1"/>
            <p:nvPr/>
          </p:nvSpPr>
          <p:spPr>
            <a:xfrm>
              <a:off x="5074136" y="5280009"/>
              <a:ext cx="8044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800" dirty="0" smtClean="0"/>
                <a:t>現在</a:t>
              </a:r>
              <a:endParaRPr kumimoji="1" lang="ja-JP" altLang="en-US" sz="1800" dirty="0"/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4133908" y="4354372"/>
              <a:ext cx="9402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800" dirty="0" err="1" smtClean="0"/>
                <a:t>σv</a:t>
              </a:r>
              <a:r>
                <a:rPr kumimoji="1" lang="ja-JP" altLang="en-US" sz="1800" dirty="0" smtClean="0"/>
                <a:t> 大</a:t>
              </a:r>
              <a:endParaRPr kumimoji="1" lang="ja-JP" altLang="en-US" sz="1800" dirty="0"/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2385514" y="4789122"/>
              <a:ext cx="4391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800" dirty="0" smtClean="0"/>
                <a:t>i</a:t>
              </a:r>
              <a:r>
                <a:rPr kumimoji="1" lang="ja-JP" altLang="en-US" sz="1800" dirty="0" smtClean="0"/>
                <a:t> </a:t>
              </a:r>
              <a:r>
                <a:rPr kumimoji="1" lang="en-US" altLang="ja-JP" sz="1800" dirty="0" smtClean="0"/>
                <a:t>)</a:t>
              </a:r>
              <a:endParaRPr kumimoji="1" lang="ja-JP" altLang="en-US" sz="1800" dirty="0"/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3276984" y="4789122"/>
              <a:ext cx="565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800" dirty="0" smtClean="0"/>
                <a:t>ii</a:t>
              </a:r>
              <a:r>
                <a:rPr kumimoji="1" lang="ja-JP" altLang="en-US" sz="1800" dirty="0" smtClean="0"/>
                <a:t> </a:t>
              </a:r>
              <a:r>
                <a:rPr kumimoji="1" lang="en-US" altLang="ja-JP" sz="1800" dirty="0" smtClean="0"/>
                <a:t>)</a:t>
              </a:r>
              <a:endParaRPr kumimoji="1" lang="ja-JP" altLang="en-US" sz="1800" dirty="0"/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4836009" y="4835092"/>
              <a:ext cx="683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800" dirty="0" smtClean="0"/>
                <a:t>iii</a:t>
              </a:r>
              <a:r>
                <a:rPr kumimoji="1" lang="ja-JP" altLang="en-US" sz="1800" dirty="0" smtClean="0"/>
                <a:t> </a:t>
              </a:r>
              <a:r>
                <a:rPr kumimoji="1" lang="en-US" altLang="ja-JP" sz="1800" dirty="0" smtClean="0"/>
                <a:t>)</a:t>
              </a:r>
              <a:endParaRPr kumimoji="1" lang="ja-JP" altLang="en-US" sz="1800" dirty="0"/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4176885" y="2944095"/>
              <a:ext cx="7418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800" dirty="0" err="1" smtClean="0"/>
                <a:t>σv</a:t>
              </a:r>
              <a:r>
                <a:rPr kumimoji="1" lang="ja-JP" altLang="en-US" sz="1800" dirty="0" smtClean="0"/>
                <a:t> 小</a:t>
              </a:r>
              <a:endParaRPr kumimoji="1" lang="ja-JP" altLang="en-US" sz="1800" dirty="0"/>
            </a:p>
          </p:txBody>
        </p:sp>
        <p:cxnSp>
          <p:nvCxnSpPr>
            <p:cNvPr id="41" name="直線矢印コネクタ 40"/>
            <p:cNvCxnSpPr/>
            <p:nvPr/>
          </p:nvCxnSpPr>
          <p:spPr>
            <a:xfrm flipV="1">
              <a:off x="4118225" y="4028118"/>
              <a:ext cx="0" cy="484943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矢印コネクタ 41"/>
            <p:cNvCxnSpPr/>
            <p:nvPr/>
          </p:nvCxnSpPr>
          <p:spPr>
            <a:xfrm rot="16200000">
              <a:off x="5982389" y="3666855"/>
              <a:ext cx="0" cy="484943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テキスト ボックス 42"/>
            <p:cNvSpPr txBox="1"/>
            <p:nvPr/>
          </p:nvSpPr>
          <p:spPr>
            <a:xfrm>
              <a:off x="2385514" y="5280009"/>
              <a:ext cx="8044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800" dirty="0" smtClean="0"/>
                <a:t>誕生</a:t>
              </a:r>
              <a:endParaRPr kumimoji="1" lang="ja-JP" altLang="en-US" sz="1800" dirty="0"/>
            </a:p>
          </p:txBody>
        </p:sp>
      </p:grpSp>
      <p:grpSp>
        <p:nvGrpSpPr>
          <p:cNvPr id="65" name="グループ化 64"/>
          <p:cNvGrpSpPr/>
          <p:nvPr/>
        </p:nvGrpSpPr>
        <p:grpSpPr>
          <a:xfrm>
            <a:off x="10798163" y="353688"/>
            <a:ext cx="2530525" cy="3176303"/>
            <a:chOff x="3534070" y="1628800"/>
            <a:chExt cx="3155238" cy="3960440"/>
          </a:xfrm>
        </p:grpSpPr>
        <p:sp>
          <p:nvSpPr>
            <p:cNvPr id="66" name="正方形/長方形 65"/>
            <p:cNvSpPr/>
            <p:nvPr/>
          </p:nvSpPr>
          <p:spPr>
            <a:xfrm>
              <a:off x="3563888" y="1628800"/>
              <a:ext cx="3125419" cy="3960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67" name="グループ化 66"/>
            <p:cNvGrpSpPr/>
            <p:nvPr/>
          </p:nvGrpSpPr>
          <p:grpSpPr>
            <a:xfrm>
              <a:off x="3534070" y="1734672"/>
              <a:ext cx="3155238" cy="3673787"/>
              <a:chOff x="3534070" y="1734672"/>
              <a:chExt cx="3155238" cy="3673787"/>
            </a:xfrm>
          </p:grpSpPr>
          <p:grpSp>
            <p:nvGrpSpPr>
              <p:cNvPr id="68" name="グループ化 67"/>
              <p:cNvGrpSpPr/>
              <p:nvPr/>
            </p:nvGrpSpPr>
            <p:grpSpPr>
              <a:xfrm>
                <a:off x="3534070" y="1734672"/>
                <a:ext cx="2982404" cy="3673787"/>
                <a:chOff x="5510267" y="2704803"/>
                <a:chExt cx="4650340" cy="5728388"/>
              </a:xfrm>
            </p:grpSpPr>
            <p:cxnSp>
              <p:nvCxnSpPr>
                <p:cNvPr id="71" name="直線コネクタ 70"/>
                <p:cNvCxnSpPr/>
                <p:nvPr/>
              </p:nvCxnSpPr>
              <p:spPr>
                <a:xfrm flipH="1">
                  <a:off x="6272957" y="4336026"/>
                  <a:ext cx="3254501" cy="216393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線コネクタ 71"/>
                <p:cNvCxnSpPr/>
                <p:nvPr/>
              </p:nvCxnSpPr>
              <p:spPr>
                <a:xfrm>
                  <a:off x="6532783" y="4459353"/>
                  <a:ext cx="2994676" cy="207880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テキスト ボックス 72"/>
                <p:cNvSpPr txBox="1"/>
                <p:nvPr/>
              </p:nvSpPr>
              <p:spPr>
                <a:xfrm>
                  <a:off x="5680606" y="3822617"/>
                  <a:ext cx="1267416" cy="6363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2052" dirty="0" smtClean="0">
                      <a:solidFill>
                        <a:prstClr val="black"/>
                      </a:solidFill>
                      <a:latin typeface="+mj-lt"/>
                      <a:ea typeface="ＭＳ Ｐゴシック" panose="020B0600070205080204" pitchFamily="50" charset="-128"/>
                    </a:rPr>
                    <a:t>DM</a:t>
                  </a:r>
                  <a:endParaRPr kumimoji="1" lang="ja-JP" altLang="en-US" sz="2052" dirty="0">
                    <a:solidFill>
                      <a:prstClr val="black"/>
                    </a:solidFill>
                    <a:latin typeface="+mj-lt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4" name="雲 73"/>
                <p:cNvSpPr/>
                <p:nvPr/>
              </p:nvSpPr>
              <p:spPr>
                <a:xfrm flipV="1">
                  <a:off x="6993039" y="4851409"/>
                  <a:ext cx="2048035" cy="1224136"/>
                </a:xfrm>
                <a:prstGeom prst="cloud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15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" name="右矢印 74"/>
                <p:cNvSpPr/>
                <p:nvPr/>
              </p:nvSpPr>
              <p:spPr>
                <a:xfrm>
                  <a:off x="7155509" y="3408458"/>
                  <a:ext cx="1800201" cy="720080"/>
                </a:xfrm>
                <a:prstGeom prst="rightArrow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15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" name="右矢印 75"/>
                <p:cNvSpPr/>
                <p:nvPr/>
              </p:nvSpPr>
              <p:spPr>
                <a:xfrm flipH="1">
                  <a:off x="7070082" y="6959853"/>
                  <a:ext cx="1800200" cy="720080"/>
                </a:xfrm>
                <a:prstGeom prst="rightArrow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15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" name="テキスト ボックス 76"/>
                <p:cNvSpPr txBox="1"/>
                <p:nvPr/>
              </p:nvSpPr>
              <p:spPr>
                <a:xfrm>
                  <a:off x="6081602" y="2704803"/>
                  <a:ext cx="3948012" cy="6363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052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rPr>
                    <a:t>対消滅</a:t>
                  </a:r>
                  <a:endParaRPr kumimoji="1" lang="ja-JP" altLang="en-US" sz="2052" dirty="0">
                    <a:solidFill>
                      <a:prstClr val="black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8" name="テキスト ボックス 77"/>
                <p:cNvSpPr txBox="1"/>
                <p:nvPr/>
              </p:nvSpPr>
              <p:spPr>
                <a:xfrm>
                  <a:off x="5899635" y="7796818"/>
                  <a:ext cx="4260972" cy="6363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052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rPr>
                    <a:t>対生成</a:t>
                  </a:r>
                  <a:endParaRPr kumimoji="1" lang="ja-JP" altLang="en-US" sz="2052" dirty="0">
                    <a:solidFill>
                      <a:prstClr val="black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9" name="テキスト ボックス 78"/>
                <p:cNvSpPr txBox="1"/>
                <p:nvPr/>
              </p:nvSpPr>
              <p:spPr>
                <a:xfrm>
                  <a:off x="5510267" y="6476700"/>
                  <a:ext cx="1213197" cy="7934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2052" dirty="0" smtClean="0">
                      <a:solidFill>
                        <a:prstClr val="black"/>
                      </a:solidFill>
                      <a:latin typeface="+mj-lt"/>
                      <a:ea typeface="ＭＳ Ｐゴシック" panose="020B0600070205080204" pitchFamily="50" charset="-128"/>
                    </a:rPr>
                    <a:t>DM</a:t>
                  </a:r>
                  <a:endParaRPr kumimoji="1" lang="ja-JP" altLang="en-US" sz="2052" dirty="0">
                    <a:solidFill>
                      <a:prstClr val="black"/>
                    </a:solidFill>
                    <a:latin typeface="+mj-lt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69" name="テキスト ボックス 68"/>
              <p:cNvSpPr txBox="1"/>
              <p:nvPr/>
            </p:nvSpPr>
            <p:spPr>
              <a:xfrm>
                <a:off x="5911246" y="2451560"/>
                <a:ext cx="778062" cy="408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052" dirty="0" smtClean="0">
                    <a:solidFill>
                      <a:prstClr val="black"/>
                    </a:solidFill>
                    <a:latin typeface="+mj-lt"/>
                    <a:ea typeface="ＭＳ Ｐゴシック" panose="020B0600070205080204" pitchFamily="50" charset="-128"/>
                  </a:rPr>
                  <a:t>SM</a:t>
                </a:r>
                <a:endParaRPr kumimoji="1" lang="ja-JP" altLang="en-US" sz="2052" dirty="0">
                  <a:solidFill>
                    <a:prstClr val="black"/>
                  </a:solidFill>
                  <a:latin typeface="+mj-lt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0" name="テキスト ボックス 69"/>
              <p:cNvSpPr txBox="1"/>
              <p:nvPr/>
            </p:nvSpPr>
            <p:spPr>
              <a:xfrm>
                <a:off x="5911246" y="4138783"/>
                <a:ext cx="778062" cy="408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052" dirty="0" smtClean="0">
                    <a:solidFill>
                      <a:prstClr val="black"/>
                    </a:solidFill>
                    <a:latin typeface="+mj-lt"/>
                    <a:ea typeface="ＭＳ Ｐゴシック" panose="020B0600070205080204" pitchFamily="50" charset="-128"/>
                  </a:rPr>
                  <a:t>SM</a:t>
                </a:r>
                <a:endParaRPr kumimoji="1" lang="ja-JP" altLang="en-US" sz="2052" dirty="0">
                  <a:solidFill>
                    <a:prstClr val="black"/>
                  </a:solidFill>
                  <a:latin typeface="+mj-lt"/>
                  <a:ea typeface="ＭＳ Ｐゴシック" panose="020B0600070205080204" pitchFamily="50" charset="-128"/>
                </a:endParaRPr>
              </a:p>
            </p:txBody>
          </p:sp>
        </p:grpSp>
      </p:grpSp>
      <p:sp>
        <p:nvSpPr>
          <p:cNvPr id="80" name="正方形/長方形 79"/>
          <p:cNvSpPr/>
          <p:nvPr/>
        </p:nvSpPr>
        <p:spPr>
          <a:xfrm>
            <a:off x="11713055" y="83938"/>
            <a:ext cx="1714555" cy="2697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WIMP</a:t>
            </a:r>
            <a:r>
              <a:rPr lang="ja-JP" altLang="en-US" b="1" dirty="0" smtClean="0">
                <a:solidFill>
                  <a:schemeClr val="tx1"/>
                </a:solidFill>
              </a:rPr>
              <a:t>⇔</a:t>
            </a:r>
            <a:r>
              <a:rPr lang="en-US" altLang="ja-JP" b="1" dirty="0" smtClean="0">
                <a:solidFill>
                  <a:schemeClr val="tx1"/>
                </a:solidFill>
              </a:rPr>
              <a:t>SM</a:t>
            </a:r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81" name="正方形/長方形 80"/>
          <p:cNvSpPr/>
          <p:nvPr/>
        </p:nvSpPr>
        <p:spPr>
          <a:xfrm>
            <a:off x="8376285" y="3088075"/>
            <a:ext cx="2755362" cy="3325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WIMP</a:t>
            </a:r>
            <a:r>
              <a:rPr lang="ja-JP" altLang="en-US" b="1" dirty="0" smtClean="0">
                <a:solidFill>
                  <a:schemeClr val="tx1"/>
                </a:solidFill>
              </a:rPr>
              <a:t>存在量の時間変化</a:t>
            </a:r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1551395" y="428703"/>
            <a:ext cx="12195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annihilate</a:t>
            </a:r>
            <a:endParaRPr kumimoji="1" lang="ja-JP" altLang="en-US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1420224" y="3060551"/>
            <a:ext cx="12864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production</a:t>
            </a:r>
            <a:endParaRPr kumimoji="1" lang="ja-JP" altLang="en-US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9521486" y="6948983"/>
            <a:ext cx="31350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log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(history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of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the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universe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1755484" y="6549978"/>
            <a:ext cx="10046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present</a:t>
            </a:r>
            <a:endParaRPr kumimoji="1" lang="ja-JP" altLang="en-US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9135156" y="6543087"/>
            <a:ext cx="10046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/>
              <a:t>start</a:t>
            </a:r>
            <a:endParaRPr kumimoji="1" lang="ja-JP" altLang="en-US" dirty="0"/>
          </a:p>
        </p:txBody>
      </p:sp>
      <p:sp>
        <p:nvSpPr>
          <p:cNvPr id="54" name="テキスト ボックス 53"/>
          <p:cNvSpPr txBox="1"/>
          <p:nvPr/>
        </p:nvSpPr>
        <p:spPr>
          <a:xfrm rot="16200000">
            <a:off x="7336688" y="4629299"/>
            <a:ext cx="26687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log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(WIMP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abundance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12298921" y="4660273"/>
            <a:ext cx="12358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observed</a:t>
            </a:r>
            <a:endParaRPr kumimoji="1" lang="ja-JP" altLang="en-US" dirty="0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10911908" y="5685451"/>
            <a:ext cx="16022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large</a:t>
            </a:r>
            <a:r>
              <a:rPr kumimoji="1" lang="ja-JP" altLang="en-US" dirty="0" smtClean="0"/>
              <a:t> </a:t>
            </a:r>
            <a:r>
              <a:rPr kumimoji="1" lang="en-US" altLang="ja-JP" dirty="0" err="1" smtClean="0"/>
              <a:t>σv</a:t>
            </a:r>
            <a:endParaRPr kumimoji="1" lang="ja-JP" altLang="en-US" dirty="0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10968038" y="4160492"/>
            <a:ext cx="16022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small</a:t>
            </a:r>
            <a:r>
              <a:rPr kumimoji="1" lang="ja-JP" altLang="en-US" dirty="0" smtClean="0"/>
              <a:t> </a:t>
            </a:r>
            <a:r>
              <a:rPr kumimoji="1" lang="en-US" altLang="ja-JP" dirty="0" err="1" smtClean="0"/>
              <a:t>σv</a:t>
            </a:r>
            <a:endParaRPr kumimoji="1" lang="ja-JP" altLang="en-US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8366184" y="3060551"/>
            <a:ext cx="31350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WIMP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abundance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evolution</a:t>
            </a:r>
            <a:endParaRPr kumimoji="1" lang="ja-JP" altLang="en-US" dirty="0"/>
          </a:p>
        </p:txBody>
      </p:sp>
      <p:sp>
        <p:nvSpPr>
          <p:cNvPr id="26626" name="コンテンツ プレースホルダ 2"/>
          <p:cNvSpPr>
            <a:spLocks noGrp="1"/>
          </p:cNvSpPr>
          <p:nvPr>
            <p:ph idx="1"/>
          </p:nvPr>
        </p:nvSpPr>
        <p:spPr>
          <a:xfrm>
            <a:off x="44710" y="116008"/>
            <a:ext cx="12745416" cy="702041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DM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candidates</a:t>
            </a:r>
            <a:r>
              <a:rPr lang="en-US" altLang="ja-JP" dirty="0" smtClean="0"/>
              <a:t>:</a:t>
            </a:r>
            <a:r>
              <a:rPr lang="ja-JP" altLang="en-US" dirty="0" smtClean="0"/>
              <a:t> </a:t>
            </a:r>
            <a:r>
              <a:rPr lang="en-US" altLang="ja-JP" dirty="0" smtClean="0"/>
              <a:t>thousands</a:t>
            </a:r>
            <a:r>
              <a:rPr lang="ja-JP" altLang="en-US" dirty="0" smtClean="0"/>
              <a:t> </a:t>
            </a:r>
            <a:r>
              <a:rPr lang="en-US" altLang="ja-JP" dirty="0" smtClean="0"/>
              <a:t>of</a:t>
            </a:r>
            <a:r>
              <a:rPr lang="ja-JP" altLang="en-US" dirty="0" smtClean="0"/>
              <a:t> </a:t>
            </a:r>
            <a:r>
              <a:rPr lang="en-US" altLang="ja-JP" dirty="0" smtClean="0"/>
              <a:t>them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“</a:t>
            </a:r>
            <a:r>
              <a:rPr kumimoji="1" lang="en-US" altLang="ja-JP" dirty="0" err="1" smtClean="0"/>
              <a:t>good”candidates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would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solve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other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problems</a:t>
            </a:r>
          </a:p>
          <a:p>
            <a:pPr lvl="2"/>
            <a:r>
              <a:rPr kumimoji="1" lang="en-US" altLang="ja-JP" dirty="0" smtClean="0"/>
              <a:t>AXION</a:t>
            </a:r>
            <a:r>
              <a:rPr kumimoji="1" lang="ja-JP" altLang="en-US" dirty="0" smtClean="0"/>
              <a:t> </a:t>
            </a:r>
            <a:r>
              <a:rPr lang="en-US" altLang="ja-JP" dirty="0" smtClean="0"/>
              <a:t>(CP</a:t>
            </a:r>
            <a:r>
              <a:rPr lang="ja-JP" altLang="en-US" dirty="0" smtClean="0"/>
              <a:t> </a:t>
            </a:r>
            <a:r>
              <a:rPr lang="en-US" altLang="ja-JP" dirty="0" smtClean="0"/>
              <a:t>problem</a:t>
            </a:r>
            <a:r>
              <a:rPr lang="ja-JP" altLang="en-US" dirty="0" smtClean="0"/>
              <a:t> </a:t>
            </a:r>
            <a:r>
              <a:rPr lang="en-US" altLang="ja-JP" dirty="0" smtClean="0"/>
              <a:t>in</a:t>
            </a:r>
            <a:r>
              <a:rPr lang="ja-JP" altLang="en-US" dirty="0" smtClean="0"/>
              <a:t> </a:t>
            </a:r>
            <a:r>
              <a:rPr lang="en-US" altLang="ja-JP" dirty="0" smtClean="0"/>
              <a:t>QCD)</a:t>
            </a:r>
            <a:endParaRPr kumimoji="1" lang="en-US" altLang="ja-JP" dirty="0" smtClean="0"/>
          </a:p>
          <a:p>
            <a:pPr lvl="2"/>
            <a:r>
              <a:rPr lang="en-US" altLang="ja-JP" dirty="0"/>
              <a:t>P</a:t>
            </a:r>
            <a:r>
              <a:rPr lang="en-US" altLang="ja-JP" dirty="0" smtClean="0"/>
              <a:t>rimordial</a:t>
            </a:r>
            <a:r>
              <a:rPr lang="ja-JP" altLang="en-US" dirty="0" smtClean="0"/>
              <a:t> </a:t>
            </a:r>
            <a:r>
              <a:rPr lang="en-US" altLang="ja-JP" dirty="0" smtClean="0"/>
              <a:t>black</a:t>
            </a:r>
            <a:r>
              <a:rPr lang="ja-JP" altLang="en-US" dirty="0" smtClean="0"/>
              <a:t> </a:t>
            </a:r>
            <a:r>
              <a:rPr lang="en-US" altLang="ja-JP" dirty="0" smtClean="0"/>
              <a:t>hole</a:t>
            </a:r>
            <a:r>
              <a:rPr lang="ja-JP" altLang="en-US" dirty="0" smtClean="0"/>
              <a:t> </a:t>
            </a:r>
            <a:r>
              <a:rPr lang="en-US" altLang="ja-JP" dirty="0" smtClean="0"/>
              <a:t>(BHs</a:t>
            </a:r>
            <a:r>
              <a:rPr lang="ja-JP" altLang="en-US" dirty="0" smtClean="0"/>
              <a:t> </a:t>
            </a:r>
            <a:r>
              <a:rPr lang="en-US" altLang="ja-JP" dirty="0" smtClean="0"/>
              <a:t>are</a:t>
            </a:r>
            <a:r>
              <a:rPr lang="ja-JP" altLang="en-US" dirty="0" smtClean="0"/>
              <a:t> </a:t>
            </a:r>
            <a:r>
              <a:rPr lang="en-US" altLang="ja-JP" dirty="0" smtClean="0"/>
              <a:t>there</a:t>
            </a:r>
            <a:r>
              <a:rPr lang="en-US" altLang="ja-JP" dirty="0"/>
              <a:t>!</a:t>
            </a:r>
            <a:r>
              <a:rPr lang="en-US" altLang="ja-JP" dirty="0" smtClean="0"/>
              <a:t>)</a:t>
            </a:r>
          </a:p>
          <a:p>
            <a:pPr lvl="2"/>
            <a:r>
              <a:rPr lang="en-US" altLang="ja-JP" dirty="0" smtClean="0"/>
              <a:t>WIMPs</a:t>
            </a:r>
            <a:r>
              <a:rPr lang="ja-JP" altLang="en-US" dirty="0" smtClean="0"/>
              <a:t> </a:t>
            </a:r>
            <a:r>
              <a:rPr lang="en-US" altLang="ja-JP" dirty="0"/>
              <a:t>(</a:t>
            </a:r>
            <a:r>
              <a:rPr lang="en-US" altLang="ja-JP" dirty="0" smtClean="0"/>
              <a:t>Weakly</a:t>
            </a:r>
            <a:r>
              <a:rPr lang="ja-JP" altLang="en-US" dirty="0" smtClean="0"/>
              <a:t> </a:t>
            </a:r>
            <a:r>
              <a:rPr lang="en-US" altLang="ja-JP" dirty="0" smtClean="0"/>
              <a:t>Interacting</a:t>
            </a:r>
            <a:r>
              <a:rPr lang="ja-JP" altLang="en-US" dirty="0" smtClean="0"/>
              <a:t> </a:t>
            </a:r>
            <a:r>
              <a:rPr lang="en-US" altLang="ja-JP" dirty="0" smtClean="0"/>
              <a:t>Massive</a:t>
            </a:r>
            <a:r>
              <a:rPr lang="ja-JP" altLang="en-US" dirty="0" smtClean="0"/>
              <a:t> </a:t>
            </a:r>
            <a:r>
              <a:rPr lang="en-US" altLang="ja-JP" dirty="0" smtClean="0"/>
              <a:t>Particles)</a:t>
            </a:r>
            <a:r>
              <a:rPr lang="ja-JP" altLang="en-US" dirty="0" smtClean="0"/>
              <a:t> </a:t>
            </a:r>
            <a:endParaRPr lang="en-US" altLang="ja-JP" dirty="0" smtClean="0"/>
          </a:p>
          <a:p>
            <a:pPr lvl="2"/>
            <a:endParaRPr lang="en-US" altLang="ja-JP" dirty="0"/>
          </a:p>
          <a:p>
            <a:pPr lvl="2"/>
            <a:endParaRPr lang="en-US" altLang="ja-JP" dirty="0" smtClean="0"/>
          </a:p>
          <a:p>
            <a:pPr lvl="1"/>
            <a:r>
              <a:rPr lang="ja-JP" altLang="en-US" dirty="0" smtClean="0"/>
              <a:t> </a:t>
            </a:r>
            <a:r>
              <a:rPr lang="en-US" altLang="ja-JP" dirty="0" smtClean="0"/>
              <a:t>WIMP</a:t>
            </a:r>
            <a:r>
              <a:rPr lang="en-US" altLang="ja-JP" dirty="0"/>
              <a:t>s</a:t>
            </a:r>
            <a:endParaRPr lang="en-US" altLang="ja-JP" dirty="0" smtClean="0"/>
          </a:p>
          <a:p>
            <a:pPr lvl="2"/>
            <a:r>
              <a:rPr lang="en-US" altLang="ja-JP" dirty="0"/>
              <a:t>P</a:t>
            </a:r>
            <a:r>
              <a:rPr kumimoji="1" lang="en-US" altLang="ja-JP" dirty="0" smtClean="0"/>
              <a:t>roduced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in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the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early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universe</a:t>
            </a:r>
          </a:p>
          <a:p>
            <a:pPr lvl="2"/>
            <a:r>
              <a:rPr lang="en-US" altLang="ja-JP" dirty="0"/>
              <a:t>A</a:t>
            </a:r>
            <a:r>
              <a:rPr kumimoji="1" lang="en-US" altLang="ja-JP" dirty="0" smtClean="0"/>
              <a:t>nnihilate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rate</a:t>
            </a:r>
            <a:r>
              <a:rPr kumimoji="1" lang="ja-JP" altLang="en-US" dirty="0" smtClean="0"/>
              <a:t> ∝ </a:t>
            </a:r>
            <a:r>
              <a:rPr kumimoji="1" lang="en-US" altLang="ja-JP" dirty="0" smtClean="0"/>
              <a:t>cross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section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×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velocity</a:t>
            </a:r>
          </a:p>
          <a:p>
            <a:pPr lvl="2"/>
            <a:r>
              <a:rPr lang="en-US" altLang="ja-JP" dirty="0"/>
              <a:t>F</a:t>
            </a:r>
            <a:r>
              <a:rPr lang="en-US" altLang="ja-JP" dirty="0" smtClean="0"/>
              <a:t>reeze</a:t>
            </a:r>
            <a:r>
              <a:rPr lang="ja-JP" altLang="en-US" dirty="0" smtClean="0"/>
              <a:t> </a:t>
            </a:r>
            <a:r>
              <a:rPr lang="en-US" altLang="ja-JP" dirty="0" smtClean="0"/>
              <a:t>out</a:t>
            </a:r>
            <a:r>
              <a:rPr lang="ja-JP" altLang="en-US" dirty="0" smtClean="0"/>
              <a:t> </a:t>
            </a:r>
            <a:r>
              <a:rPr lang="en-US" altLang="ja-JP" dirty="0" smtClean="0"/>
              <a:t>at</a:t>
            </a:r>
            <a:r>
              <a:rPr lang="ja-JP" altLang="en-US" dirty="0" smtClean="0"/>
              <a:t> </a:t>
            </a:r>
            <a:r>
              <a:rPr lang="en-US" altLang="ja-JP" dirty="0" smtClean="0"/>
              <a:t>some</a:t>
            </a:r>
            <a:r>
              <a:rPr lang="ja-JP" altLang="en-US" dirty="0" smtClean="0"/>
              <a:t> </a:t>
            </a:r>
            <a:r>
              <a:rPr lang="en-US" altLang="ja-JP" dirty="0" smtClean="0"/>
              <a:t>point</a:t>
            </a:r>
            <a:br>
              <a:rPr lang="en-US" altLang="ja-JP" dirty="0" smtClean="0"/>
            </a:br>
            <a:r>
              <a:rPr lang="ja-JP" altLang="en-US" dirty="0" smtClean="0"/>
              <a:t>　</a:t>
            </a:r>
            <a:r>
              <a:rPr lang="en-US" altLang="ja-JP" dirty="0" smtClean="0"/>
              <a:t>abundance</a:t>
            </a:r>
            <a:r>
              <a:rPr lang="ja-JP" altLang="en-US" dirty="0" smtClean="0"/>
              <a:t> </a:t>
            </a:r>
            <a:r>
              <a:rPr lang="en-US" altLang="ja-JP" dirty="0" smtClean="0"/>
              <a:t>is</a:t>
            </a:r>
            <a:r>
              <a:rPr lang="ja-JP" altLang="en-US" dirty="0" smtClean="0"/>
              <a:t> </a:t>
            </a:r>
            <a:r>
              <a:rPr lang="en-US" altLang="ja-JP" dirty="0" smtClean="0"/>
              <a:t>fixed</a:t>
            </a:r>
          </a:p>
          <a:p>
            <a:pPr lvl="2"/>
            <a:endParaRPr lang="en-US" altLang="ja-JP" dirty="0" smtClean="0"/>
          </a:p>
          <a:p>
            <a:pPr lvl="2"/>
            <a:r>
              <a:rPr lang="en-US" altLang="ja-JP" dirty="0" smtClean="0"/>
              <a:t>σ</a:t>
            </a:r>
            <a:r>
              <a:rPr lang="ja-JP" altLang="en-US" dirty="0" smtClean="0"/>
              <a:t>～</a:t>
            </a:r>
            <a:r>
              <a:rPr lang="en-US" altLang="ja-JP" dirty="0" smtClean="0"/>
              <a:t>weak</a:t>
            </a:r>
            <a:r>
              <a:rPr lang="ja-JP" altLang="en-US" dirty="0" smtClean="0"/>
              <a:t> </a:t>
            </a:r>
            <a:r>
              <a:rPr lang="en-US" altLang="ja-JP" dirty="0" smtClean="0"/>
              <a:t>scale</a:t>
            </a:r>
            <a:r>
              <a:rPr lang="ja-JP" altLang="en-US" dirty="0" smtClean="0"/>
              <a:t> </a:t>
            </a:r>
            <a:r>
              <a:rPr lang="en-US" altLang="ja-JP" dirty="0" smtClean="0"/>
              <a:t>explains</a:t>
            </a:r>
            <a:r>
              <a:rPr lang="ja-JP" altLang="en-US" dirty="0" smtClean="0"/>
              <a:t> </a:t>
            </a:r>
            <a:r>
              <a:rPr lang="en-US" altLang="ja-JP" dirty="0" smtClean="0"/>
              <a:t>present</a:t>
            </a:r>
            <a:r>
              <a:rPr lang="ja-JP" altLang="en-US" dirty="0" smtClean="0"/>
              <a:t> </a:t>
            </a:r>
            <a:r>
              <a:rPr lang="en-US" altLang="ja-JP" dirty="0" smtClean="0"/>
              <a:t>abundance</a:t>
            </a:r>
            <a:br>
              <a:rPr lang="en-US" altLang="ja-JP" dirty="0" smtClean="0"/>
            </a:br>
            <a:r>
              <a:rPr lang="ja-JP" altLang="en-US" dirty="0" smtClean="0"/>
              <a:t>　⇒</a:t>
            </a:r>
            <a:r>
              <a:rPr lang="en-US" altLang="ja-JP" dirty="0" smtClean="0"/>
              <a:t>WIMP</a:t>
            </a:r>
            <a:r>
              <a:rPr lang="ja-JP" altLang="en-US" dirty="0" smtClean="0"/>
              <a:t> </a:t>
            </a:r>
            <a:r>
              <a:rPr lang="en-US" altLang="ja-JP" dirty="0" smtClean="0"/>
              <a:t>miracle</a:t>
            </a:r>
            <a:r>
              <a:rPr lang="ja-JP" altLang="en-US" dirty="0" smtClean="0"/>
              <a:t> </a:t>
            </a:r>
            <a:r>
              <a:rPr lang="en-US" altLang="ja-JP" dirty="0" smtClean="0"/>
              <a:t>!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622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84771" y="1548383"/>
            <a:ext cx="12673408" cy="2775054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sz="8000" dirty="0" smtClean="0">
                <a:solidFill>
                  <a:srgbClr val="FFFF00"/>
                </a:solidFill>
              </a:rPr>
              <a:t>Topics</a:t>
            </a:r>
            <a:br>
              <a:rPr kumimoji="1" lang="en-US" altLang="ja-JP" sz="8000" dirty="0" smtClean="0">
                <a:solidFill>
                  <a:srgbClr val="FFFF00"/>
                </a:solidFill>
              </a:rPr>
            </a:br>
            <a:r>
              <a:rPr kumimoji="1" lang="en-US" altLang="ja-JP" sz="8000" dirty="0" smtClean="0">
                <a:solidFill>
                  <a:srgbClr val="FFFF00"/>
                </a:solidFill>
              </a:rPr>
              <a:t/>
            </a:r>
            <a:br>
              <a:rPr kumimoji="1" lang="en-US" altLang="ja-JP" sz="8000" dirty="0" smtClean="0">
                <a:solidFill>
                  <a:srgbClr val="FFFF00"/>
                </a:solidFill>
              </a:rPr>
            </a:br>
            <a:r>
              <a:rPr lang="en-US" altLang="ja-JP" sz="4900" dirty="0"/>
              <a:t>2</a:t>
            </a:r>
            <a:r>
              <a:rPr lang="en-US" altLang="ja-JP" sz="4900" dirty="0" smtClean="0"/>
              <a:t>.</a:t>
            </a:r>
            <a:r>
              <a:rPr lang="ja-JP" altLang="en-US" sz="4900" dirty="0" smtClean="0"/>
              <a:t> </a:t>
            </a:r>
            <a:r>
              <a:rPr lang="en-US" altLang="ja-JP" sz="4900" dirty="0" smtClean="0"/>
              <a:t>Directionality</a:t>
            </a:r>
            <a:endParaRPr kumimoji="1" lang="ja-JP" altLang="en-US" sz="49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75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13587" t="19495" r="20658" b="4689"/>
          <a:stretch/>
        </p:blipFill>
        <p:spPr>
          <a:xfrm>
            <a:off x="2612642" y="1656607"/>
            <a:ext cx="9391215" cy="5904656"/>
          </a:xfrm>
          <a:prstGeom prst="rect">
            <a:avLst/>
          </a:prstGeom>
        </p:spPr>
      </p:pic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246495" y="108223"/>
            <a:ext cx="11594944" cy="4797425"/>
          </a:xfrm>
        </p:spPr>
        <p:txBody>
          <a:bodyPr/>
          <a:lstStyle/>
          <a:p>
            <a:r>
              <a:rPr kumimoji="1" lang="en-US" altLang="ja-JP" dirty="0" smtClean="0"/>
              <a:t>Directional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search</a:t>
            </a:r>
            <a:r>
              <a:rPr kumimoji="1" lang="ja-JP" altLang="en-US" dirty="0" smtClean="0"/>
              <a:t>：</a:t>
            </a:r>
            <a:r>
              <a:rPr kumimoji="1" lang="en-US" altLang="ja-JP" dirty="0" smtClean="0"/>
              <a:t>concept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“CYGNUS”</a:t>
            </a:r>
          </a:p>
          <a:p>
            <a:pPr lvl="1"/>
            <a:r>
              <a:rPr lang="en-US" altLang="ja-JP" dirty="0" smtClean="0"/>
              <a:t>More</a:t>
            </a:r>
            <a:r>
              <a:rPr lang="ja-JP" altLang="en-US" dirty="0" smtClean="0"/>
              <a:t> </a:t>
            </a:r>
            <a:r>
              <a:rPr lang="en-US" altLang="ja-JP" dirty="0" smtClean="0"/>
              <a:t>robust</a:t>
            </a:r>
            <a:r>
              <a:rPr lang="ja-JP" altLang="en-US" dirty="0" smtClean="0"/>
              <a:t> </a:t>
            </a:r>
            <a:r>
              <a:rPr lang="en-US" altLang="ja-JP" dirty="0" smtClean="0"/>
              <a:t>evidence</a:t>
            </a:r>
            <a:r>
              <a:rPr lang="ja-JP" altLang="en-US" dirty="0" smtClean="0"/>
              <a:t> </a:t>
            </a:r>
            <a:r>
              <a:rPr lang="en-US" altLang="ja-JP" dirty="0" smtClean="0"/>
              <a:t>than</a:t>
            </a:r>
            <a:r>
              <a:rPr lang="ja-JP" altLang="en-US" dirty="0" smtClean="0"/>
              <a:t> </a:t>
            </a:r>
            <a:r>
              <a:rPr lang="en-US" altLang="ja-JP" dirty="0" smtClean="0"/>
              <a:t>annual</a:t>
            </a:r>
            <a:r>
              <a:rPr lang="ja-JP" altLang="en-US" dirty="0" smtClean="0"/>
              <a:t> </a:t>
            </a:r>
            <a:r>
              <a:rPr lang="en-US" altLang="ja-JP" dirty="0" smtClean="0"/>
              <a:t>modulation</a:t>
            </a:r>
          </a:p>
          <a:p>
            <a:pPr lvl="1"/>
            <a:r>
              <a:rPr kumimoji="1" lang="en-US" altLang="ja-JP" dirty="0" smtClean="0"/>
              <a:t>Study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the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DM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nature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after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discovery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50</a:t>
            </a:fld>
            <a:endParaRPr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40365" y="4494160"/>
            <a:ext cx="4356655" cy="2707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ja-JP" altLang="en-US" sz="1985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9" name="Picture 2" descr="C:\Users\nakamura\Documents\NEWAGE\夏の学校2009\角度分布統計少ない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184" y="4679884"/>
            <a:ext cx="4004888" cy="2111975"/>
          </a:xfrm>
          <a:prstGeom prst="rect">
            <a:avLst/>
          </a:prstGeom>
          <a:noFill/>
        </p:spPr>
      </p:pic>
      <p:sp>
        <p:nvSpPr>
          <p:cNvPr id="10" name="テキスト ボックス 9"/>
          <p:cNvSpPr txBox="1"/>
          <p:nvPr/>
        </p:nvSpPr>
        <p:spPr>
          <a:xfrm>
            <a:off x="1854172" y="6776489"/>
            <a:ext cx="816249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985" b="1" dirty="0" err="1">
                <a:solidFill>
                  <a:prstClr val="black"/>
                </a:solidFill>
                <a:latin typeface="ＭＳ Ｐゴシック" panose="020B0600070205080204" pitchFamily="50" charset="-128"/>
              </a:rPr>
              <a:t>cosθ</a:t>
            </a:r>
            <a:endParaRPr lang="ja-JP" altLang="en-US" sz="1985" b="1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042075" y="6807078"/>
            <a:ext cx="312906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985" b="1" dirty="0">
                <a:solidFill>
                  <a:prstClr val="black"/>
                </a:solidFill>
                <a:latin typeface="Calibri"/>
              </a:rPr>
              <a:t>1</a:t>
            </a:r>
            <a:endParaRPr lang="ja-JP" altLang="en-US" sz="1985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9213" y="6813037"/>
            <a:ext cx="391454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985" b="1" dirty="0">
                <a:solidFill>
                  <a:prstClr val="black"/>
                </a:solidFill>
                <a:latin typeface="Calibri"/>
              </a:rPr>
              <a:t>-1</a:t>
            </a:r>
            <a:endParaRPr lang="ja-JP" altLang="en-US" sz="1985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92229" y="5815730"/>
            <a:ext cx="1417747" cy="703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008126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985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M=</a:t>
            </a:r>
            <a:r>
              <a:rPr lang="en-US" altLang="ja-JP" sz="1985" b="1" dirty="0" err="1">
                <a:solidFill>
                  <a:prstClr val="black"/>
                </a:solidFill>
                <a:latin typeface="ＭＳ Ｐゴシック" panose="020B0600070205080204" pitchFamily="50" charset="-128"/>
              </a:rPr>
              <a:t>80GeV</a:t>
            </a:r>
            <a:endParaRPr lang="en-US" altLang="ja-JP" sz="1985" b="1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r" defTabSz="1008126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985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σ=</a:t>
            </a:r>
            <a:r>
              <a:rPr lang="en-US" altLang="ja-JP" sz="1985" b="1" dirty="0" err="1">
                <a:solidFill>
                  <a:prstClr val="black"/>
                </a:solidFill>
                <a:latin typeface="ＭＳ Ｐゴシック" panose="020B0600070205080204" pitchFamily="50" charset="-128"/>
              </a:rPr>
              <a:t>0.1pb</a:t>
            </a:r>
            <a:endParaRPr lang="ja-JP" altLang="en-US" sz="1985" b="1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1" y="4787227"/>
            <a:ext cx="3138200" cy="399373"/>
          </a:xfrm>
          <a:prstGeom prst="rect">
            <a:avLst/>
          </a:prstGeom>
        </p:spPr>
      </p:pic>
      <p:sp>
        <p:nvSpPr>
          <p:cNvPr id="16" name="正方形/長方形 15"/>
          <p:cNvSpPr/>
          <p:nvPr/>
        </p:nvSpPr>
        <p:spPr>
          <a:xfrm>
            <a:off x="91050" y="4425673"/>
            <a:ext cx="3606089" cy="3226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b="1" dirty="0" smtClean="0">
                <a:solidFill>
                  <a:schemeClr val="tx1"/>
                </a:solidFill>
              </a:rPr>
              <a:t>expected</a:t>
            </a:r>
            <a:r>
              <a:rPr lang="ja-JP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ja-JP" b="1" dirty="0" err="1" smtClean="0">
                <a:solidFill>
                  <a:schemeClr val="tx1"/>
                </a:solidFill>
              </a:rPr>
              <a:t>anguler</a:t>
            </a:r>
            <a:r>
              <a:rPr lang="ja-JP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distribution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506976" y="7160805"/>
            <a:ext cx="3872798" cy="4004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 dirty="0" smtClean="0">
                <a:solidFill>
                  <a:schemeClr val="tx1"/>
                </a:solidFill>
              </a:rPr>
              <a:t>（</a:t>
            </a:r>
            <a:r>
              <a:rPr lang="en-US" altLang="ja-JP" sz="1200" b="1" dirty="0" smtClean="0">
                <a:solidFill>
                  <a:schemeClr val="tx1"/>
                </a:solidFill>
              </a:rPr>
              <a:t>θ</a:t>
            </a:r>
            <a:r>
              <a:rPr lang="ja-JP" altLang="en-US" sz="1200" b="1" dirty="0" smtClean="0">
                <a:solidFill>
                  <a:schemeClr val="tx1"/>
                </a:solidFill>
              </a:rPr>
              <a:t>：</a:t>
            </a:r>
            <a:r>
              <a:rPr lang="en-US" altLang="ja-JP" sz="1200" b="1" dirty="0" smtClean="0">
                <a:solidFill>
                  <a:schemeClr val="tx1"/>
                </a:solidFill>
              </a:rPr>
              <a:t>angle</a:t>
            </a:r>
            <a:r>
              <a:rPr lang="ja-JP" altLang="en-US" sz="12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200" b="1" dirty="0" smtClean="0">
                <a:solidFill>
                  <a:schemeClr val="tx1"/>
                </a:solidFill>
              </a:rPr>
              <a:t>between</a:t>
            </a:r>
            <a:r>
              <a:rPr lang="ja-JP" altLang="en-US" sz="12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200" b="1" dirty="0" smtClean="0">
                <a:solidFill>
                  <a:schemeClr val="tx1"/>
                </a:solidFill>
              </a:rPr>
              <a:t>the</a:t>
            </a:r>
            <a:r>
              <a:rPr lang="ja-JP" altLang="en-US" sz="12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200" b="1" dirty="0" smtClean="0">
                <a:solidFill>
                  <a:schemeClr val="tx1"/>
                </a:solidFill>
              </a:rPr>
              <a:t>nuclear</a:t>
            </a:r>
            <a:r>
              <a:rPr lang="ja-JP" altLang="en-US" sz="12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200" b="1" dirty="0" smtClean="0">
                <a:solidFill>
                  <a:schemeClr val="tx1"/>
                </a:solidFill>
              </a:rPr>
              <a:t>recoil</a:t>
            </a:r>
            <a:r>
              <a:rPr lang="ja-JP" altLang="en-US" sz="12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200" b="1" dirty="0" smtClean="0">
                <a:solidFill>
                  <a:schemeClr val="tx1"/>
                </a:solidFill>
              </a:rPr>
              <a:t>direction</a:t>
            </a:r>
            <a:r>
              <a:rPr lang="ja-JP" altLang="en-US" sz="12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200" b="1" dirty="0" smtClean="0">
                <a:solidFill>
                  <a:schemeClr val="tx1"/>
                </a:solidFill>
              </a:rPr>
              <a:t>and</a:t>
            </a:r>
            <a:r>
              <a:rPr lang="ja-JP" altLang="en-US" sz="12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200" b="1" dirty="0" smtClean="0">
                <a:solidFill>
                  <a:schemeClr val="tx1"/>
                </a:solidFill>
              </a:rPr>
              <a:t>constellation</a:t>
            </a:r>
            <a:r>
              <a:rPr lang="ja-JP" altLang="en-US" sz="12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200" b="1" dirty="0" smtClean="0">
                <a:solidFill>
                  <a:schemeClr val="tx1"/>
                </a:solidFill>
              </a:rPr>
              <a:t>CYGNUS</a:t>
            </a:r>
            <a:r>
              <a:rPr lang="ja-JP" altLang="en-US" sz="1200" b="1" dirty="0" smtClean="0">
                <a:solidFill>
                  <a:schemeClr val="tx1"/>
                </a:solidFill>
              </a:rPr>
              <a:t>）</a:t>
            </a:r>
            <a:endParaRPr lang="ja-JP" altLang="en-US" sz="1200" b="1" dirty="0">
              <a:solidFill>
                <a:schemeClr val="tx1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809953" y="5985768"/>
            <a:ext cx="3600400" cy="47555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 smtClean="0">
                <a:solidFill>
                  <a:srgbClr val="FF3399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clear</a:t>
            </a:r>
            <a:r>
              <a:rPr lang="ja-JP" altLang="en-US" sz="2000" b="1" dirty="0" smtClean="0">
                <a:solidFill>
                  <a:srgbClr val="FF3399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en-US" altLang="ja-JP" sz="2000" b="1" dirty="0" smtClean="0">
                <a:solidFill>
                  <a:srgbClr val="FF3399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forward</a:t>
            </a:r>
            <a:r>
              <a:rPr lang="ja-JP" altLang="en-US" sz="2000" b="1" dirty="0" smtClean="0">
                <a:solidFill>
                  <a:srgbClr val="FF3399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en-US" altLang="ja-JP" sz="2000" b="1" dirty="0" smtClean="0">
                <a:solidFill>
                  <a:srgbClr val="FF3399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scattering</a:t>
            </a:r>
            <a:endParaRPr lang="ja-JP" altLang="en-US" sz="2000" b="1" dirty="0">
              <a:solidFill>
                <a:srgbClr val="FF3399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206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ä¸çå°å³ã®ã¤ã©ã¹ã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324" y="1620189"/>
            <a:ext cx="8204721" cy="462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円/楕円 78"/>
          <p:cNvSpPr/>
          <p:nvPr/>
        </p:nvSpPr>
        <p:spPr>
          <a:xfrm>
            <a:off x="5821395" y="5112799"/>
            <a:ext cx="180000" cy="180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2495">
              <a:solidFill>
                <a:prstClr val="white"/>
              </a:solidFill>
            </a:endParaRPr>
          </a:p>
        </p:txBody>
      </p:sp>
      <p:pic>
        <p:nvPicPr>
          <p:cNvPr id="65" name="図 6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9" t="10417" r="24669" b="3240"/>
          <a:stretch/>
        </p:blipFill>
        <p:spPr>
          <a:xfrm>
            <a:off x="4544983" y="983569"/>
            <a:ext cx="1298289" cy="1631184"/>
          </a:xfrm>
          <a:prstGeom prst="rect">
            <a:avLst/>
          </a:prstGeom>
        </p:spPr>
      </p:pic>
      <p:cxnSp>
        <p:nvCxnSpPr>
          <p:cNvPr id="69" name="直線矢印コネクタ 68"/>
          <p:cNvCxnSpPr/>
          <p:nvPr/>
        </p:nvCxnSpPr>
        <p:spPr>
          <a:xfrm flipV="1">
            <a:off x="11598229" y="2065611"/>
            <a:ext cx="322889" cy="146912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82" name="テキスト ボックス 81"/>
          <p:cNvSpPr txBox="1"/>
          <p:nvPr/>
        </p:nvSpPr>
        <p:spPr>
          <a:xfrm>
            <a:off x="11362946" y="1403661"/>
            <a:ext cx="1019674" cy="324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509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40cm</a:t>
            </a:r>
            <a:endParaRPr lang="ja-JP" altLang="en-US" sz="1509" baseline="30000" dirty="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86" name="タイトル 1"/>
          <p:cNvSpPr txBox="1">
            <a:spLocks/>
          </p:cNvSpPr>
          <p:nvPr/>
        </p:nvSpPr>
        <p:spPr>
          <a:xfrm>
            <a:off x="180814" y="-108893"/>
            <a:ext cx="6972709" cy="1175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14951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400" kern="1200">
                <a:solidFill>
                  <a:srgbClr val="00FF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dirty="0" smtClean="0">
                <a:solidFill>
                  <a:srgbClr val="FFFF66"/>
                </a:solidFill>
              </a:rPr>
              <a:t>World-wide</a:t>
            </a:r>
            <a:r>
              <a:rPr lang="ja-JP" altLang="en-US" dirty="0" smtClean="0">
                <a:solidFill>
                  <a:srgbClr val="FFFF66"/>
                </a:solidFill>
              </a:rPr>
              <a:t> </a:t>
            </a:r>
            <a:r>
              <a:rPr lang="en-US" altLang="ja-JP" dirty="0" smtClean="0">
                <a:solidFill>
                  <a:srgbClr val="FFFF66"/>
                </a:solidFill>
              </a:rPr>
              <a:t>CYGNUS</a:t>
            </a:r>
            <a:endParaRPr lang="ja-JP" altLang="en-US" dirty="0">
              <a:solidFill>
                <a:srgbClr val="FFFF66"/>
              </a:solidFill>
            </a:endParaRPr>
          </a:p>
        </p:txBody>
      </p:sp>
      <p:sp useBgFill="1">
        <p:nvSpPr>
          <p:cNvPr id="87" name="テキスト ボックス 86"/>
          <p:cNvSpPr txBox="1"/>
          <p:nvPr/>
        </p:nvSpPr>
        <p:spPr>
          <a:xfrm>
            <a:off x="5948359" y="1128072"/>
            <a:ext cx="2933355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NEWAGE/CYGNUS</a:t>
            </a:r>
            <a:r>
              <a:rPr lang="en-US" altLang="ja-JP" dirty="0" smtClean="0">
                <a:solidFill>
                  <a:srgbClr val="00B0F0"/>
                </a:solidFill>
              </a:rPr>
              <a:t>-KM</a:t>
            </a:r>
            <a:br>
              <a:rPr lang="en-US" altLang="ja-JP" dirty="0" smtClean="0">
                <a:solidFill>
                  <a:srgbClr val="00B0F0"/>
                </a:solidFill>
              </a:rPr>
            </a:br>
            <a:r>
              <a:rPr lang="en-US" altLang="ja-JP" dirty="0" smtClean="0">
                <a:solidFill>
                  <a:srgbClr val="00B0F0"/>
                </a:solidFill>
              </a:rPr>
              <a:t>Kamioka,</a:t>
            </a:r>
            <a:r>
              <a:rPr lang="ja-JP" altLang="en-US" dirty="0" smtClean="0">
                <a:solidFill>
                  <a:srgbClr val="00B0F0"/>
                </a:solidFill>
              </a:rPr>
              <a:t> </a:t>
            </a:r>
            <a:r>
              <a:rPr kumimoji="1" lang="en-US" altLang="ja-JP" dirty="0" smtClean="0">
                <a:solidFill>
                  <a:srgbClr val="00B0F0"/>
                </a:solidFill>
              </a:rPr>
              <a:t>Japan</a:t>
            </a:r>
            <a:br>
              <a:rPr kumimoji="1" lang="en-US" altLang="ja-JP" dirty="0" smtClean="0">
                <a:solidFill>
                  <a:srgbClr val="00B0F0"/>
                </a:solidFill>
              </a:rPr>
            </a:br>
            <a:r>
              <a:rPr kumimoji="1" lang="en-US" altLang="ja-JP" dirty="0" smtClean="0">
                <a:solidFill>
                  <a:srgbClr val="00B0F0"/>
                </a:solidFill>
              </a:rPr>
              <a:t>SF6</a:t>
            </a:r>
            <a:r>
              <a:rPr kumimoji="1" lang="ja-JP" altLang="en-US" dirty="0" smtClean="0">
                <a:solidFill>
                  <a:srgbClr val="00B0F0"/>
                </a:solidFill>
              </a:rPr>
              <a:t> </a:t>
            </a:r>
            <a:r>
              <a:rPr kumimoji="1" lang="en-US" altLang="ja-JP" dirty="0" smtClean="0">
                <a:solidFill>
                  <a:srgbClr val="00B0F0"/>
                </a:solidFill>
              </a:rPr>
              <a:t>/</a:t>
            </a:r>
            <a:r>
              <a:rPr kumimoji="1" lang="ja-JP" altLang="en-US" dirty="0" smtClean="0">
                <a:solidFill>
                  <a:srgbClr val="00B0F0"/>
                </a:solidFill>
              </a:rPr>
              <a:t> </a:t>
            </a:r>
            <a:r>
              <a:rPr kumimoji="1" lang="en-US" altLang="ja-JP" dirty="0" smtClean="0">
                <a:solidFill>
                  <a:srgbClr val="00B0F0"/>
                </a:solidFill>
              </a:rPr>
              <a:t>CF4</a:t>
            </a:r>
            <a:br>
              <a:rPr kumimoji="1" lang="en-US" altLang="ja-JP" dirty="0" smtClean="0">
                <a:solidFill>
                  <a:srgbClr val="00B0F0"/>
                </a:solidFill>
              </a:rPr>
            </a:br>
            <a:r>
              <a:rPr kumimoji="1" lang="en-US" altLang="ja-JP" dirty="0" smtClean="0">
                <a:solidFill>
                  <a:srgbClr val="00B0F0"/>
                </a:solidFill>
              </a:rPr>
              <a:t>Strip</a:t>
            </a:r>
            <a:r>
              <a:rPr lang="ja-JP" altLang="en-US" dirty="0">
                <a:solidFill>
                  <a:srgbClr val="00B0F0"/>
                </a:solidFill>
              </a:rPr>
              <a:t> </a:t>
            </a:r>
            <a:r>
              <a:rPr lang="en-US" altLang="ja-JP" dirty="0" smtClean="0">
                <a:solidFill>
                  <a:srgbClr val="00B0F0"/>
                </a:solidFill>
              </a:rPr>
              <a:t>readout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 useBgFill="1">
        <p:nvSpPr>
          <p:cNvPr id="92" name="テキスト ボックス 91"/>
          <p:cNvSpPr txBox="1"/>
          <p:nvPr/>
        </p:nvSpPr>
        <p:spPr>
          <a:xfrm>
            <a:off x="4886327" y="6028733"/>
            <a:ext cx="3743339" cy="138499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CYGNUS</a:t>
            </a:r>
            <a:r>
              <a:rPr lang="en-US" altLang="ja-JP" dirty="0" smtClean="0">
                <a:solidFill>
                  <a:srgbClr val="00B0F0"/>
                </a:solidFill>
              </a:rPr>
              <a:t>-OZ</a:t>
            </a:r>
            <a:br>
              <a:rPr lang="en-US" altLang="ja-JP" dirty="0" smtClean="0">
                <a:solidFill>
                  <a:srgbClr val="00B0F0"/>
                </a:solidFill>
              </a:rPr>
            </a:br>
            <a:r>
              <a:rPr lang="en-US" altLang="ja-JP" dirty="0" err="1" smtClean="0">
                <a:solidFill>
                  <a:srgbClr val="00B0F0"/>
                </a:solidFill>
              </a:rPr>
              <a:t>Stawell</a:t>
            </a:r>
            <a:r>
              <a:rPr lang="en-US" altLang="ja-JP" dirty="0" smtClean="0">
                <a:solidFill>
                  <a:srgbClr val="00B0F0"/>
                </a:solidFill>
              </a:rPr>
              <a:t>,</a:t>
            </a:r>
            <a:r>
              <a:rPr lang="ja-JP" altLang="en-US" dirty="0" smtClean="0">
                <a:solidFill>
                  <a:srgbClr val="00B0F0"/>
                </a:solidFill>
              </a:rPr>
              <a:t> </a:t>
            </a:r>
            <a:r>
              <a:rPr kumimoji="1" lang="en-US" altLang="ja-JP" dirty="0" smtClean="0">
                <a:solidFill>
                  <a:srgbClr val="00B0F0"/>
                </a:solidFill>
              </a:rPr>
              <a:t>Australia</a:t>
            </a:r>
            <a:br>
              <a:rPr kumimoji="1" lang="en-US" altLang="ja-JP" dirty="0" smtClean="0">
                <a:solidFill>
                  <a:srgbClr val="00B0F0"/>
                </a:solidFill>
              </a:rPr>
            </a:br>
            <a:r>
              <a:rPr lang="en-US" altLang="ja-JP" dirty="0">
                <a:solidFill>
                  <a:srgbClr val="00B0F0"/>
                </a:solidFill>
              </a:rPr>
              <a:t>R&amp;D</a:t>
            </a:r>
            <a:r>
              <a:rPr lang="ja-JP" altLang="en-US" dirty="0">
                <a:solidFill>
                  <a:srgbClr val="00B0F0"/>
                </a:solidFill>
              </a:rPr>
              <a:t> </a:t>
            </a:r>
            <a:r>
              <a:rPr lang="en-US" altLang="ja-JP" dirty="0">
                <a:solidFill>
                  <a:srgbClr val="00B0F0"/>
                </a:solidFill>
              </a:rPr>
              <a:t>leading</a:t>
            </a:r>
            <a:r>
              <a:rPr lang="ja-JP" altLang="en-US" dirty="0">
                <a:solidFill>
                  <a:srgbClr val="00B0F0"/>
                </a:solidFill>
              </a:rPr>
              <a:t> </a:t>
            </a:r>
            <a:r>
              <a:rPr lang="en-US" altLang="ja-JP" dirty="0">
                <a:solidFill>
                  <a:srgbClr val="00B0F0"/>
                </a:solidFill>
              </a:rPr>
              <a:t>to</a:t>
            </a:r>
            <a:r>
              <a:rPr lang="ja-JP" altLang="en-US" dirty="0">
                <a:solidFill>
                  <a:srgbClr val="00B0F0"/>
                </a:solidFill>
              </a:rPr>
              <a:t> </a:t>
            </a:r>
            <a:r>
              <a:rPr lang="en-US" altLang="ja-JP" dirty="0">
                <a:solidFill>
                  <a:srgbClr val="00B0F0"/>
                </a:solidFill>
              </a:rPr>
              <a:t>1</a:t>
            </a:r>
            <a:r>
              <a:rPr lang="ja-JP" altLang="en-US" dirty="0">
                <a:solidFill>
                  <a:srgbClr val="00B0F0"/>
                </a:solidFill>
              </a:rPr>
              <a:t> </a:t>
            </a:r>
            <a:r>
              <a:rPr lang="en-US" altLang="ja-JP" dirty="0" smtClean="0">
                <a:solidFill>
                  <a:srgbClr val="00B0F0"/>
                </a:solidFill>
              </a:rPr>
              <a:t>m</a:t>
            </a:r>
            <a:r>
              <a:rPr lang="en-US" altLang="ja-JP" baseline="30000" dirty="0" smtClean="0">
                <a:solidFill>
                  <a:srgbClr val="00B0F0"/>
                </a:solidFill>
              </a:rPr>
              <a:t>3</a:t>
            </a:r>
          </a:p>
          <a:p>
            <a:r>
              <a:rPr lang="en-US" altLang="ja-JP" dirty="0" smtClean="0">
                <a:solidFill>
                  <a:srgbClr val="00B0F0"/>
                </a:solidFill>
              </a:rPr>
              <a:t>Long-term</a:t>
            </a:r>
            <a:r>
              <a:rPr lang="ja-JP" altLang="en-US" dirty="0" smtClean="0">
                <a:solidFill>
                  <a:srgbClr val="00B0F0"/>
                </a:solidFill>
              </a:rPr>
              <a:t> </a:t>
            </a:r>
            <a:r>
              <a:rPr lang="en-US" altLang="ja-JP" dirty="0" smtClean="0">
                <a:solidFill>
                  <a:srgbClr val="00B0F0"/>
                </a:solidFill>
              </a:rPr>
              <a:t>plan</a:t>
            </a:r>
            <a:r>
              <a:rPr lang="ja-JP" altLang="en-US" dirty="0" smtClean="0">
                <a:solidFill>
                  <a:srgbClr val="00B0F0"/>
                </a:solidFill>
              </a:rPr>
              <a:t> </a:t>
            </a:r>
            <a:r>
              <a:rPr lang="en-US" altLang="ja-JP" dirty="0" smtClean="0">
                <a:solidFill>
                  <a:srgbClr val="00B0F0"/>
                </a:solidFill>
              </a:rPr>
              <a:t>10</a:t>
            </a:r>
            <a:r>
              <a:rPr lang="ja-JP" altLang="en-US" dirty="0" smtClean="0">
                <a:solidFill>
                  <a:srgbClr val="00B0F0"/>
                </a:solidFill>
              </a:rPr>
              <a:t> </a:t>
            </a:r>
            <a:r>
              <a:rPr lang="en-US" altLang="ja-JP" dirty="0">
                <a:solidFill>
                  <a:srgbClr val="00B0F0"/>
                </a:solidFill>
              </a:rPr>
              <a:t>m</a:t>
            </a:r>
            <a:r>
              <a:rPr lang="en-US" altLang="ja-JP" baseline="30000" dirty="0">
                <a:solidFill>
                  <a:srgbClr val="00B0F0"/>
                </a:solidFill>
              </a:rPr>
              <a:t>3</a:t>
            </a:r>
            <a:endParaRPr lang="ja-JP" altLang="en-US" baseline="30000" dirty="0">
              <a:solidFill>
                <a:srgbClr val="00B0F0"/>
              </a:solidFill>
            </a:endParaRPr>
          </a:p>
          <a:p>
            <a:endParaRPr lang="ja-JP" altLang="en-US" baseline="30000" dirty="0">
              <a:solidFill>
                <a:srgbClr val="00B0F0"/>
              </a:solidFill>
            </a:endParaRPr>
          </a:p>
        </p:txBody>
      </p:sp>
      <p:sp>
        <p:nvSpPr>
          <p:cNvPr id="93" name="円/楕円 78"/>
          <p:cNvSpPr/>
          <p:nvPr/>
        </p:nvSpPr>
        <p:spPr>
          <a:xfrm>
            <a:off x="5713363" y="3456615"/>
            <a:ext cx="180000" cy="180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2495">
              <a:solidFill>
                <a:prstClr val="white"/>
              </a:solidFill>
            </a:endParaRPr>
          </a:p>
        </p:txBody>
      </p:sp>
      <p:sp useBgFill="1">
        <p:nvSpPr>
          <p:cNvPr id="94" name="テキスト ボックス 93"/>
          <p:cNvSpPr txBox="1"/>
          <p:nvPr/>
        </p:nvSpPr>
        <p:spPr>
          <a:xfrm>
            <a:off x="413941" y="4223230"/>
            <a:ext cx="3024336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CYGN</a:t>
            </a:r>
            <a:r>
              <a:rPr lang="en-US" altLang="ja-JP" dirty="0" smtClean="0">
                <a:solidFill>
                  <a:srgbClr val="00B0F0"/>
                </a:solidFill>
              </a:rPr>
              <a:t>O-Initium</a:t>
            </a:r>
            <a:br>
              <a:rPr lang="en-US" altLang="ja-JP" dirty="0" smtClean="0">
                <a:solidFill>
                  <a:srgbClr val="00B0F0"/>
                </a:solidFill>
              </a:rPr>
            </a:br>
            <a:r>
              <a:rPr lang="en-US" altLang="ja-JP" dirty="0" smtClean="0">
                <a:solidFill>
                  <a:srgbClr val="00B0F0"/>
                </a:solidFill>
              </a:rPr>
              <a:t>Gran</a:t>
            </a:r>
            <a:r>
              <a:rPr lang="ja-JP" altLang="en-US" dirty="0" smtClean="0">
                <a:solidFill>
                  <a:srgbClr val="00B0F0"/>
                </a:solidFill>
              </a:rPr>
              <a:t> </a:t>
            </a:r>
            <a:r>
              <a:rPr lang="en-US" altLang="ja-JP" dirty="0" err="1" smtClean="0">
                <a:solidFill>
                  <a:srgbClr val="00B0F0"/>
                </a:solidFill>
              </a:rPr>
              <a:t>Sasso</a:t>
            </a:r>
            <a:r>
              <a:rPr lang="en-US" altLang="ja-JP" dirty="0" smtClean="0">
                <a:solidFill>
                  <a:srgbClr val="00B0F0"/>
                </a:solidFill>
              </a:rPr>
              <a:t>,</a:t>
            </a:r>
            <a:r>
              <a:rPr lang="ja-JP" altLang="en-US" dirty="0" smtClean="0">
                <a:solidFill>
                  <a:srgbClr val="00B0F0"/>
                </a:solidFill>
              </a:rPr>
              <a:t> </a:t>
            </a:r>
            <a:r>
              <a:rPr lang="en-US" altLang="ja-JP" dirty="0" smtClean="0">
                <a:solidFill>
                  <a:srgbClr val="00B0F0"/>
                </a:solidFill>
              </a:rPr>
              <a:t>Italy</a:t>
            </a:r>
            <a:r>
              <a:rPr kumimoji="1" lang="en-US" altLang="ja-JP" dirty="0" smtClean="0">
                <a:solidFill>
                  <a:srgbClr val="00B0F0"/>
                </a:solidFill>
              </a:rPr>
              <a:t/>
            </a:r>
            <a:br>
              <a:rPr kumimoji="1" lang="en-US" altLang="ja-JP" dirty="0" smtClean="0">
                <a:solidFill>
                  <a:srgbClr val="00B0F0"/>
                </a:solidFill>
              </a:rPr>
            </a:br>
            <a:r>
              <a:rPr kumimoji="1" lang="en-US" altLang="ja-JP" dirty="0" smtClean="0">
                <a:solidFill>
                  <a:srgbClr val="00B0F0"/>
                </a:solidFill>
              </a:rPr>
              <a:t>He</a:t>
            </a:r>
            <a:r>
              <a:rPr kumimoji="1" lang="ja-JP" altLang="en-US" dirty="0" smtClean="0">
                <a:solidFill>
                  <a:srgbClr val="00B0F0"/>
                </a:solidFill>
              </a:rPr>
              <a:t> </a:t>
            </a:r>
            <a:r>
              <a:rPr kumimoji="1" lang="en-US" altLang="ja-JP" dirty="0" smtClean="0">
                <a:solidFill>
                  <a:srgbClr val="00B0F0"/>
                </a:solidFill>
              </a:rPr>
              <a:t>CF</a:t>
            </a:r>
            <a:r>
              <a:rPr kumimoji="1" lang="en-US" altLang="ja-JP" baseline="-25000" dirty="0" smtClean="0">
                <a:solidFill>
                  <a:srgbClr val="00B0F0"/>
                </a:solidFill>
              </a:rPr>
              <a:t>4</a:t>
            </a:r>
            <a:r>
              <a:rPr kumimoji="1" lang="ja-JP" altLang="en-US" dirty="0" smtClean="0">
                <a:solidFill>
                  <a:srgbClr val="00B0F0"/>
                </a:solidFill>
              </a:rPr>
              <a:t>  </a:t>
            </a:r>
            <a:r>
              <a:rPr kumimoji="1" lang="en-US" altLang="ja-JP" dirty="0" smtClean="0">
                <a:solidFill>
                  <a:srgbClr val="00B0F0"/>
                </a:solidFill>
              </a:rPr>
              <a:t>(SF</a:t>
            </a:r>
            <a:r>
              <a:rPr kumimoji="1" lang="en-US" altLang="ja-JP" baseline="-25000" dirty="0" smtClean="0">
                <a:solidFill>
                  <a:srgbClr val="00B0F0"/>
                </a:solidFill>
              </a:rPr>
              <a:t>6</a:t>
            </a:r>
            <a:r>
              <a:rPr kumimoji="1" lang="en-US" altLang="ja-JP" dirty="0" smtClean="0">
                <a:solidFill>
                  <a:srgbClr val="00B0F0"/>
                </a:solidFill>
              </a:rPr>
              <a:t>)</a:t>
            </a:r>
            <a:r>
              <a:rPr kumimoji="1" lang="ja-JP" altLang="en-US" dirty="0" smtClean="0">
                <a:solidFill>
                  <a:srgbClr val="00B0F0"/>
                </a:solidFill>
              </a:rPr>
              <a:t> </a:t>
            </a:r>
            <a:r>
              <a:rPr kumimoji="1" lang="en-US" altLang="ja-JP" dirty="0" smtClean="0">
                <a:solidFill>
                  <a:srgbClr val="00B0F0"/>
                </a:solidFill>
              </a:rPr>
              <a:t/>
            </a:r>
            <a:br>
              <a:rPr kumimoji="1" lang="en-US" altLang="ja-JP" dirty="0" smtClean="0">
                <a:solidFill>
                  <a:srgbClr val="00B0F0"/>
                </a:solidFill>
              </a:rPr>
            </a:br>
            <a:r>
              <a:rPr kumimoji="1" lang="en-US" altLang="ja-JP" dirty="0" err="1" smtClean="0">
                <a:solidFill>
                  <a:srgbClr val="00B0F0"/>
                </a:solidFill>
              </a:rPr>
              <a:t>sCMOS+PMT</a:t>
            </a:r>
            <a:r>
              <a:rPr kumimoji="1" lang="ja-JP" altLang="en-US" dirty="0" smtClean="0">
                <a:solidFill>
                  <a:srgbClr val="00B0F0"/>
                </a:solidFill>
              </a:rPr>
              <a:t> </a:t>
            </a:r>
            <a:r>
              <a:rPr kumimoji="1" lang="en-US" altLang="ja-JP" dirty="0" smtClean="0">
                <a:solidFill>
                  <a:srgbClr val="00B0F0"/>
                </a:solidFill>
              </a:rPr>
              <a:t>readout</a:t>
            </a:r>
            <a:endParaRPr kumimoji="1" lang="ja-JP" altLang="en-US" baseline="30000" dirty="0">
              <a:solidFill>
                <a:srgbClr val="00B0F0"/>
              </a:solidFill>
            </a:endParaRPr>
          </a:p>
        </p:txBody>
      </p:sp>
      <p:sp>
        <p:nvSpPr>
          <p:cNvPr id="95" name="円/楕円 78"/>
          <p:cNvSpPr/>
          <p:nvPr/>
        </p:nvSpPr>
        <p:spPr>
          <a:xfrm>
            <a:off x="2866695" y="3330591"/>
            <a:ext cx="180000" cy="180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2495">
              <a:solidFill>
                <a:prstClr val="white"/>
              </a:solidFill>
            </a:endParaRPr>
          </a:p>
        </p:txBody>
      </p:sp>
      <p:sp>
        <p:nvSpPr>
          <p:cNvPr id="96" name="円/楕円 78"/>
          <p:cNvSpPr/>
          <p:nvPr/>
        </p:nvSpPr>
        <p:spPr>
          <a:xfrm>
            <a:off x="2689027" y="2880551"/>
            <a:ext cx="180000" cy="180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2495">
              <a:solidFill>
                <a:prstClr val="white"/>
              </a:solidFill>
            </a:endParaRPr>
          </a:p>
        </p:txBody>
      </p:sp>
      <p:sp useBgFill="1">
        <p:nvSpPr>
          <p:cNvPr id="97" name="テキスト ボックス 96"/>
          <p:cNvSpPr txBox="1"/>
          <p:nvPr/>
        </p:nvSpPr>
        <p:spPr>
          <a:xfrm>
            <a:off x="514006" y="1367813"/>
            <a:ext cx="2330196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CYGNUS</a:t>
            </a:r>
            <a:r>
              <a:rPr lang="en-US" altLang="ja-JP" dirty="0" smtClean="0">
                <a:solidFill>
                  <a:srgbClr val="00B0F0"/>
                </a:solidFill>
              </a:rPr>
              <a:t>-10</a:t>
            </a:r>
            <a:br>
              <a:rPr lang="en-US" altLang="ja-JP" dirty="0" smtClean="0">
                <a:solidFill>
                  <a:srgbClr val="00B0F0"/>
                </a:solidFill>
              </a:rPr>
            </a:br>
            <a:r>
              <a:rPr lang="en-US" altLang="ja-JP" dirty="0" err="1" smtClean="0">
                <a:solidFill>
                  <a:srgbClr val="00B0F0"/>
                </a:solidFill>
              </a:rPr>
              <a:t>Boulby</a:t>
            </a:r>
            <a:r>
              <a:rPr lang="en-US" altLang="ja-JP" dirty="0" smtClean="0">
                <a:solidFill>
                  <a:srgbClr val="00B0F0"/>
                </a:solidFill>
              </a:rPr>
              <a:t>,</a:t>
            </a:r>
            <a:r>
              <a:rPr lang="ja-JP" altLang="en-US" dirty="0" smtClean="0">
                <a:solidFill>
                  <a:srgbClr val="00B0F0"/>
                </a:solidFill>
              </a:rPr>
              <a:t> </a:t>
            </a:r>
            <a:r>
              <a:rPr kumimoji="1" lang="en-US" altLang="ja-JP" dirty="0" smtClean="0">
                <a:solidFill>
                  <a:srgbClr val="00B0F0"/>
                </a:solidFill>
              </a:rPr>
              <a:t>UK</a:t>
            </a:r>
            <a:br>
              <a:rPr kumimoji="1" lang="en-US" altLang="ja-JP" dirty="0" smtClean="0">
                <a:solidFill>
                  <a:srgbClr val="00B0F0"/>
                </a:solidFill>
              </a:rPr>
            </a:br>
            <a:r>
              <a:rPr kumimoji="1" lang="en-US" altLang="ja-JP" dirty="0" smtClean="0">
                <a:solidFill>
                  <a:srgbClr val="00B0F0"/>
                </a:solidFill>
              </a:rPr>
              <a:t>10m</a:t>
            </a:r>
            <a:r>
              <a:rPr kumimoji="1" lang="en-US" altLang="ja-JP" baseline="30000" dirty="0" smtClean="0">
                <a:solidFill>
                  <a:srgbClr val="00B0F0"/>
                </a:solidFill>
              </a:rPr>
              <a:t>3</a:t>
            </a:r>
            <a:r>
              <a:rPr kumimoji="1" lang="ja-JP" altLang="en-US" dirty="0" smtClean="0">
                <a:solidFill>
                  <a:srgbClr val="00B0F0"/>
                </a:solidFill>
              </a:rPr>
              <a:t> </a:t>
            </a:r>
            <a:r>
              <a:rPr kumimoji="1" lang="en-US" altLang="ja-JP" dirty="0" smtClean="0">
                <a:solidFill>
                  <a:srgbClr val="00B0F0"/>
                </a:solidFill>
              </a:rPr>
              <a:t>He:SF</a:t>
            </a:r>
            <a:r>
              <a:rPr kumimoji="1" lang="en-US" altLang="ja-JP" baseline="-25000" dirty="0" smtClean="0">
                <a:solidFill>
                  <a:srgbClr val="00B0F0"/>
                </a:solidFill>
              </a:rPr>
              <a:t>6</a:t>
            </a:r>
            <a:r>
              <a:rPr kumimoji="1" lang="en-US" altLang="ja-JP" dirty="0" smtClean="0">
                <a:solidFill>
                  <a:srgbClr val="00B0F0"/>
                </a:solidFill>
              </a:rPr>
              <a:t/>
            </a:r>
            <a:br>
              <a:rPr kumimoji="1" lang="en-US" altLang="ja-JP" dirty="0" smtClean="0">
                <a:solidFill>
                  <a:srgbClr val="00B0F0"/>
                </a:solidFill>
              </a:rPr>
            </a:br>
            <a:r>
              <a:rPr kumimoji="1" lang="en-US" altLang="ja-JP" dirty="0" smtClean="0">
                <a:solidFill>
                  <a:srgbClr val="00B0F0"/>
                </a:solidFill>
              </a:rPr>
              <a:t>GEM</a:t>
            </a:r>
            <a:r>
              <a:rPr kumimoji="1" lang="ja-JP" altLang="en-US" dirty="0" smtClean="0">
                <a:solidFill>
                  <a:srgbClr val="00B0F0"/>
                </a:solidFill>
              </a:rPr>
              <a:t> </a:t>
            </a:r>
            <a:r>
              <a:rPr kumimoji="1" lang="en-US" altLang="ja-JP" dirty="0" smtClean="0">
                <a:solidFill>
                  <a:srgbClr val="00B0F0"/>
                </a:solidFill>
              </a:rPr>
              <a:t>+</a:t>
            </a:r>
            <a:r>
              <a:rPr kumimoji="1" lang="ja-JP" altLang="en-US" dirty="0" smtClean="0">
                <a:solidFill>
                  <a:srgbClr val="00B0F0"/>
                </a:solidFill>
              </a:rPr>
              <a:t> </a:t>
            </a:r>
            <a:r>
              <a:rPr lang="en-US" altLang="ja-JP" dirty="0">
                <a:solidFill>
                  <a:srgbClr val="00B0F0"/>
                </a:solidFill>
              </a:rPr>
              <a:t>wire</a:t>
            </a:r>
            <a:r>
              <a:rPr lang="ja-JP" altLang="en-US" dirty="0" smtClean="0">
                <a:solidFill>
                  <a:srgbClr val="00B0F0"/>
                </a:solidFill>
              </a:rPr>
              <a:t> </a:t>
            </a:r>
            <a:r>
              <a:rPr lang="en-US" altLang="ja-JP" dirty="0" smtClean="0">
                <a:solidFill>
                  <a:srgbClr val="00B0F0"/>
                </a:solidFill>
              </a:rPr>
              <a:t>readout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98" name="円/楕円 78"/>
          <p:cNvSpPr/>
          <p:nvPr/>
        </p:nvSpPr>
        <p:spPr>
          <a:xfrm>
            <a:off x="8449667" y="3420591"/>
            <a:ext cx="180000" cy="180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2495">
              <a:solidFill>
                <a:prstClr val="white"/>
              </a:solidFill>
            </a:endParaRPr>
          </a:p>
        </p:txBody>
      </p:sp>
      <p:sp useBgFill="1">
        <p:nvSpPr>
          <p:cNvPr id="99" name="テキスト ボックス 98"/>
          <p:cNvSpPr txBox="1"/>
          <p:nvPr/>
        </p:nvSpPr>
        <p:spPr>
          <a:xfrm>
            <a:off x="9782164" y="3109419"/>
            <a:ext cx="1988148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CYGNUS</a:t>
            </a:r>
            <a:r>
              <a:rPr lang="en-US" altLang="ja-JP" dirty="0" smtClean="0">
                <a:solidFill>
                  <a:srgbClr val="00B0F0"/>
                </a:solidFill>
              </a:rPr>
              <a:t>-HD10</a:t>
            </a:r>
            <a:r>
              <a:rPr lang="ja-JP" altLang="en-US" dirty="0" smtClean="0">
                <a:solidFill>
                  <a:srgbClr val="00B0F0"/>
                </a:solidFill>
              </a:rPr>
              <a:t> </a:t>
            </a:r>
            <a:r>
              <a:rPr lang="en-US" altLang="ja-JP" dirty="0" smtClean="0">
                <a:solidFill>
                  <a:srgbClr val="00B0F0"/>
                </a:solidFill>
              </a:rPr>
              <a:t/>
            </a:r>
            <a:br>
              <a:rPr lang="en-US" altLang="ja-JP" dirty="0" smtClean="0">
                <a:solidFill>
                  <a:srgbClr val="00B0F0"/>
                </a:solidFill>
              </a:rPr>
            </a:br>
            <a:r>
              <a:rPr lang="en-US" altLang="ja-JP" dirty="0" smtClean="0">
                <a:solidFill>
                  <a:srgbClr val="00B0F0"/>
                </a:solidFill>
              </a:rPr>
              <a:t>SURF,</a:t>
            </a:r>
            <a:r>
              <a:rPr lang="ja-JP" altLang="en-US" dirty="0" smtClean="0">
                <a:solidFill>
                  <a:srgbClr val="00B0F0"/>
                </a:solidFill>
              </a:rPr>
              <a:t> </a:t>
            </a:r>
            <a:r>
              <a:rPr kumimoji="1" lang="en-US" altLang="ja-JP" dirty="0" smtClean="0">
                <a:solidFill>
                  <a:srgbClr val="00B0F0"/>
                </a:solidFill>
              </a:rPr>
              <a:t>USA</a:t>
            </a:r>
            <a:br>
              <a:rPr kumimoji="1" lang="en-US" altLang="ja-JP" dirty="0" smtClean="0">
                <a:solidFill>
                  <a:srgbClr val="00B0F0"/>
                </a:solidFill>
              </a:rPr>
            </a:br>
            <a:r>
              <a:rPr kumimoji="1" lang="en-US" altLang="ja-JP" dirty="0" smtClean="0">
                <a:solidFill>
                  <a:srgbClr val="00B0F0"/>
                </a:solidFill>
              </a:rPr>
              <a:t>He:CF</a:t>
            </a:r>
            <a:r>
              <a:rPr kumimoji="1" lang="en-US" altLang="ja-JP" baseline="-25000" dirty="0" smtClean="0">
                <a:solidFill>
                  <a:srgbClr val="00B0F0"/>
                </a:solidFill>
              </a:rPr>
              <a:t>4</a:t>
            </a:r>
            <a:r>
              <a:rPr kumimoji="1" lang="en-US" altLang="ja-JP" dirty="0" smtClean="0">
                <a:solidFill>
                  <a:srgbClr val="00B0F0"/>
                </a:solidFill>
              </a:rPr>
              <a:t>:C</a:t>
            </a:r>
            <a:r>
              <a:rPr kumimoji="1" lang="en-US" altLang="ja-JP" baseline="-25000" dirty="0" smtClean="0">
                <a:solidFill>
                  <a:srgbClr val="00B0F0"/>
                </a:solidFill>
              </a:rPr>
              <a:t>4</a:t>
            </a:r>
            <a:r>
              <a:rPr kumimoji="1" lang="en-US" altLang="ja-JP" dirty="0" smtClean="0">
                <a:solidFill>
                  <a:srgbClr val="00B0F0"/>
                </a:solidFill>
              </a:rPr>
              <a:t>H</a:t>
            </a:r>
            <a:r>
              <a:rPr kumimoji="1" lang="en-US" altLang="ja-JP" baseline="-25000" dirty="0" smtClean="0">
                <a:solidFill>
                  <a:srgbClr val="00B0F0"/>
                </a:solidFill>
              </a:rPr>
              <a:t>10</a:t>
            </a:r>
            <a:r>
              <a:rPr kumimoji="1" lang="en-US" altLang="ja-JP" dirty="0" smtClean="0">
                <a:solidFill>
                  <a:srgbClr val="00B0F0"/>
                </a:solidFill>
              </a:rPr>
              <a:t/>
            </a:r>
            <a:br>
              <a:rPr kumimoji="1" lang="en-US" altLang="ja-JP" dirty="0" smtClean="0">
                <a:solidFill>
                  <a:srgbClr val="00B0F0"/>
                </a:solidFill>
              </a:rPr>
            </a:br>
            <a:r>
              <a:rPr kumimoji="1" lang="en-US" altLang="ja-JP" dirty="0" smtClean="0">
                <a:solidFill>
                  <a:srgbClr val="00B0F0"/>
                </a:solidFill>
              </a:rPr>
              <a:t>Strip</a:t>
            </a:r>
            <a:r>
              <a:rPr lang="ja-JP" altLang="en-US" dirty="0">
                <a:solidFill>
                  <a:srgbClr val="00B0F0"/>
                </a:solidFill>
              </a:rPr>
              <a:t> </a:t>
            </a:r>
            <a:r>
              <a:rPr lang="en-US" altLang="ja-JP" dirty="0" smtClean="0">
                <a:solidFill>
                  <a:srgbClr val="00B0F0"/>
                </a:solidFill>
              </a:rPr>
              <a:t>readout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256" y="5663592"/>
            <a:ext cx="1965570" cy="1328866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84705" y="2714066"/>
            <a:ext cx="2784332" cy="136324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0675" y="4385217"/>
            <a:ext cx="2086529" cy="1815164"/>
          </a:xfrm>
          <a:prstGeom prst="rect">
            <a:avLst/>
          </a:prstGeom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51</a:t>
            </a:fld>
            <a:endParaRPr lang="ja-JP" altLang="en-US" dirty="0"/>
          </a:p>
        </p:txBody>
      </p:sp>
      <p:sp useBgFill="1">
        <p:nvSpPr>
          <p:cNvPr id="23" name="テキスト ボックス 22"/>
          <p:cNvSpPr txBox="1"/>
          <p:nvPr/>
        </p:nvSpPr>
        <p:spPr>
          <a:xfrm>
            <a:off x="7968487" y="6511435"/>
            <a:ext cx="6241820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kumimoji="1" lang="en-US" altLang="ja-JP" sz="4000" dirty="0" smtClean="0">
                <a:solidFill>
                  <a:srgbClr val="FF3399"/>
                </a:solidFill>
              </a:rPr>
              <a:t>multi-site</a:t>
            </a:r>
            <a:r>
              <a:rPr kumimoji="1" lang="ja-JP" altLang="en-US" sz="4000" dirty="0" smtClean="0">
                <a:solidFill>
                  <a:srgbClr val="FF3399"/>
                </a:solidFill>
              </a:rPr>
              <a:t> </a:t>
            </a:r>
            <a:r>
              <a:rPr kumimoji="1" lang="en-US" altLang="ja-JP" sz="4000" dirty="0" smtClean="0">
                <a:solidFill>
                  <a:srgbClr val="FF3399"/>
                </a:solidFill>
              </a:rPr>
              <a:t>observatory</a:t>
            </a:r>
            <a:endParaRPr kumimoji="1" lang="ja-JP" altLang="en-US" sz="4000" dirty="0">
              <a:solidFill>
                <a:srgbClr val="FF3399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8449667" y="839922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altLang="ja-JP" dirty="0" smtClean="0">
                <a:solidFill>
                  <a:schemeClr val="bg1"/>
                </a:solidFill>
              </a:rPr>
              <a:t>2020 </a:t>
            </a:r>
            <a:r>
              <a:rPr lang="pt-BR" altLang="ja-JP" dirty="0">
                <a:solidFill>
                  <a:schemeClr val="bg1"/>
                </a:solidFill>
              </a:rPr>
              <a:t>J. Phys.: Conf. Ser. 1468 012044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0044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6148" y="1608443"/>
            <a:ext cx="5734050" cy="6019800"/>
          </a:xfrm>
          <a:prstGeom prst="rect">
            <a:avLst/>
          </a:prstGeom>
        </p:spPr>
      </p:pic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6779" y="396255"/>
            <a:ext cx="12313368" cy="6552728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NEWAGE(Kobe+)</a:t>
            </a:r>
          </a:p>
          <a:p>
            <a:pPr lvl="1"/>
            <a:r>
              <a:rPr lang="en-US" altLang="ja-JP" dirty="0" smtClean="0"/>
              <a:t>3D</a:t>
            </a:r>
            <a:r>
              <a:rPr lang="ja-JP" altLang="en-US" dirty="0" smtClean="0"/>
              <a:t> </a:t>
            </a:r>
            <a:r>
              <a:rPr lang="en-US" altLang="ja-JP" dirty="0" smtClean="0"/>
              <a:t>tracking</a:t>
            </a:r>
          </a:p>
          <a:p>
            <a:pPr lvl="2"/>
            <a:r>
              <a:rPr lang="en-US" altLang="ja-JP" dirty="0" smtClean="0"/>
              <a:t>μ-PIC</a:t>
            </a:r>
            <a:r>
              <a:rPr lang="ja-JP" altLang="en-US" dirty="0" smtClean="0"/>
              <a:t> </a:t>
            </a:r>
            <a:endParaRPr lang="en-US" altLang="ja-JP" dirty="0"/>
          </a:p>
          <a:p>
            <a:pPr lvl="2"/>
            <a:r>
              <a:rPr lang="en-US" altLang="ja-JP" dirty="0" smtClean="0"/>
              <a:t>SKYMAP</a:t>
            </a:r>
            <a:endParaRPr lang="en-US" altLang="ja-JP" dirty="0"/>
          </a:p>
          <a:p>
            <a:pPr lvl="1"/>
            <a:r>
              <a:rPr lang="en-US" altLang="ja-JP" dirty="0"/>
              <a:t>CF</a:t>
            </a:r>
            <a:r>
              <a:rPr lang="en-US" altLang="ja-JP" baseline="-25000" dirty="0"/>
              <a:t>4</a:t>
            </a:r>
            <a:r>
              <a:rPr lang="en-US" altLang="ja-JP" dirty="0"/>
              <a:t> gas </a:t>
            </a:r>
          </a:p>
          <a:p>
            <a:pPr lvl="2"/>
            <a:r>
              <a:rPr lang="en-US" altLang="ja-JP" dirty="0" smtClean="0"/>
              <a:t>High</a:t>
            </a:r>
            <a:r>
              <a:rPr lang="ja-JP" altLang="en-US" dirty="0" smtClean="0"/>
              <a:t> </a:t>
            </a:r>
            <a:r>
              <a:rPr lang="en-US" altLang="ja-JP" dirty="0" smtClean="0"/>
              <a:t>spatial</a:t>
            </a:r>
            <a:r>
              <a:rPr lang="ja-JP" altLang="en-US" dirty="0" smtClean="0"/>
              <a:t> </a:t>
            </a:r>
            <a:r>
              <a:rPr lang="en-US" altLang="ja-JP" dirty="0" smtClean="0"/>
              <a:t>resolution</a:t>
            </a:r>
            <a:endParaRPr lang="en-US" altLang="ja-JP" dirty="0"/>
          </a:p>
          <a:p>
            <a:pPr lvl="2"/>
            <a:r>
              <a:rPr lang="en-US" altLang="ja-JP" dirty="0" smtClean="0"/>
              <a:t>Spin-Dependent search</a:t>
            </a:r>
            <a:endParaRPr lang="en-US" altLang="ja-JP" dirty="0"/>
          </a:p>
          <a:p>
            <a:pPr marL="574746" lvl="1" indent="0">
              <a:buNone/>
            </a:pPr>
            <a:endParaRPr lang="en-US" altLang="ja-JP" dirty="0"/>
          </a:p>
          <a:p>
            <a:pPr lvl="1"/>
            <a:r>
              <a:rPr lang="en-US" altLang="ja-JP" dirty="0" smtClean="0"/>
              <a:t>Proposal</a:t>
            </a:r>
          </a:p>
          <a:p>
            <a:pPr lvl="1"/>
            <a:endParaRPr lang="en-US" altLang="ja-JP" dirty="0" smtClean="0"/>
          </a:p>
          <a:p>
            <a:pPr lvl="1"/>
            <a:r>
              <a:rPr lang="en-US" altLang="ja-JP" dirty="0" smtClean="0"/>
              <a:t>First</a:t>
            </a:r>
            <a:r>
              <a:rPr lang="ja-JP" altLang="en-US" dirty="0" smtClean="0"/>
              <a:t> </a:t>
            </a:r>
            <a:r>
              <a:rPr lang="en-US" altLang="ja-JP" dirty="0" smtClean="0"/>
              <a:t>directional</a:t>
            </a:r>
            <a:r>
              <a:rPr lang="ja-JP" altLang="en-US" dirty="0" smtClean="0"/>
              <a:t> </a:t>
            </a:r>
            <a:r>
              <a:rPr lang="en-US" altLang="ja-JP" dirty="0" smtClean="0"/>
              <a:t>search</a:t>
            </a:r>
          </a:p>
          <a:p>
            <a:pPr lvl="1"/>
            <a:endParaRPr lang="en-US" altLang="ja-JP" dirty="0" smtClean="0"/>
          </a:p>
          <a:p>
            <a:pPr lvl="1"/>
            <a:r>
              <a:rPr lang="en-US" altLang="ja-JP" dirty="0" smtClean="0"/>
              <a:t>Underground</a:t>
            </a:r>
            <a:r>
              <a:rPr lang="ja-JP" altLang="en-US" dirty="0" smtClean="0"/>
              <a:t> </a:t>
            </a:r>
            <a:r>
              <a:rPr lang="en-US" altLang="ja-JP" dirty="0" smtClean="0"/>
              <a:t>measurements</a:t>
            </a:r>
            <a:endParaRPr lang="en-US" altLang="ja-JP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52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36378" y="452023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PLB 578 (2004) 241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436378" y="539616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PLB 654</a:t>
            </a:r>
            <a:r>
              <a:rPr lang="en-US" altLang="ja-JP" dirty="0" smtClean="0">
                <a:solidFill>
                  <a:schemeClr val="bg1"/>
                </a:solidFill>
              </a:rPr>
              <a:t> </a:t>
            </a:r>
            <a:r>
              <a:rPr lang="en-US" altLang="ja-JP" dirty="0">
                <a:solidFill>
                  <a:schemeClr val="bg1"/>
                </a:solidFill>
              </a:rPr>
              <a:t>(</a:t>
            </a:r>
            <a:r>
              <a:rPr lang="en-US" altLang="ja-JP" dirty="0" smtClean="0">
                <a:solidFill>
                  <a:schemeClr val="bg1"/>
                </a:solidFill>
              </a:rPr>
              <a:t>2007) 58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428887" y="6396411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PLB </a:t>
            </a:r>
            <a:r>
              <a:rPr lang="en-US" altLang="ja-JP" dirty="0" smtClean="0">
                <a:solidFill>
                  <a:schemeClr val="bg1"/>
                </a:solidFill>
              </a:rPr>
              <a:t>686 </a:t>
            </a:r>
            <a:r>
              <a:rPr lang="en-US" altLang="ja-JP" dirty="0">
                <a:solidFill>
                  <a:schemeClr val="bg1"/>
                </a:solidFill>
              </a:rPr>
              <a:t>(</a:t>
            </a:r>
            <a:r>
              <a:rPr lang="en-US" altLang="ja-JP" dirty="0" smtClean="0">
                <a:solidFill>
                  <a:schemeClr val="bg1"/>
                </a:solidFill>
              </a:rPr>
              <a:t>2010) 11,</a:t>
            </a:r>
            <a:r>
              <a:rPr lang="ja-JP" altLang="en-US" dirty="0" smtClean="0">
                <a:solidFill>
                  <a:schemeClr val="bg1"/>
                </a:solidFill>
              </a:rPr>
              <a:t> </a:t>
            </a:r>
            <a:r>
              <a:rPr lang="en-US" altLang="ja-JP" dirty="0">
                <a:solidFill>
                  <a:schemeClr val="bg1"/>
                </a:solidFill>
              </a:rPr>
              <a:t>PTEP  (2015) </a:t>
            </a:r>
            <a:r>
              <a:rPr lang="en-US" altLang="ja-JP" dirty="0" smtClean="0">
                <a:solidFill>
                  <a:schemeClr val="bg1"/>
                </a:solidFill>
              </a:rPr>
              <a:t>043F01S</a:t>
            </a:r>
            <a:r>
              <a:rPr kumimoji="1" lang="en-US" altLang="ja-JP" dirty="0" smtClean="0">
                <a:solidFill>
                  <a:schemeClr val="bg1"/>
                </a:solidFill>
              </a:rPr>
              <a:t>,</a:t>
            </a:r>
            <a:r>
              <a:rPr kumimoji="1" lang="ja-JP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dirty="0" smtClean="0">
                <a:solidFill>
                  <a:schemeClr val="bg1"/>
                </a:solidFill>
              </a:rPr>
              <a:t>TAUP2019</a:t>
            </a:r>
            <a:br>
              <a:rPr kumimoji="1" lang="en-US" altLang="ja-JP" dirty="0" smtClean="0">
                <a:solidFill>
                  <a:schemeClr val="bg1"/>
                </a:solidFill>
              </a:rPr>
            </a:br>
            <a:r>
              <a:rPr lang="en-US" altLang="ja-JP" dirty="0" smtClean="0">
                <a:solidFill>
                  <a:schemeClr val="bg1"/>
                </a:solidFill>
              </a:rPr>
              <a:t>PTEP </a:t>
            </a:r>
            <a:r>
              <a:rPr lang="en-US" altLang="ja-JP" dirty="0">
                <a:solidFill>
                  <a:schemeClr val="bg1"/>
                </a:solidFill>
              </a:rPr>
              <a:t>(2020) ptaa147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881715" y="5580831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2" name="図 11" descr="EffAndDM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458" y="-710"/>
            <a:ext cx="4307011" cy="2108336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4"/>
          <a:srcRect l="23753" t="27409" r="19835" b="443"/>
          <a:stretch/>
        </p:blipFill>
        <p:spPr>
          <a:xfrm>
            <a:off x="6145411" y="965855"/>
            <a:ext cx="237777" cy="175205"/>
          </a:xfrm>
          <a:prstGeom prst="rect">
            <a:avLst/>
          </a:prstGeom>
        </p:spPr>
      </p:pic>
      <p:sp useBgFill="1">
        <p:nvSpPr>
          <p:cNvPr id="14" name="テキスト ボックス 13"/>
          <p:cNvSpPr txBox="1"/>
          <p:nvPr/>
        </p:nvSpPr>
        <p:spPr>
          <a:xfrm>
            <a:off x="6613463" y="35094"/>
            <a:ext cx="3084143" cy="35349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950409">
              <a:defRPr/>
            </a:pPr>
            <a:r>
              <a:rPr lang="en-US" altLang="ja-JP" sz="1697" dirty="0">
                <a:solidFill>
                  <a:srgbClr val="FFFFFF"/>
                </a:solidFill>
                <a:latin typeface="Arial" charset="0"/>
                <a:ea typeface="HG丸ｺﾞｼｯｸM-PRO" panose="020F0600000000000000" pitchFamily="50" charset="-128"/>
                <a:cs typeface="Arial"/>
              </a:rPr>
              <a:t>SKYMAP</a:t>
            </a:r>
            <a:r>
              <a:rPr lang="ja-JP" altLang="en-US" sz="1697" dirty="0">
                <a:solidFill>
                  <a:srgbClr val="FFFFFF"/>
                </a:solidFill>
                <a:latin typeface="Arial" charset="0"/>
                <a:ea typeface="HG丸ｺﾞｼｯｸM-PRO" panose="020F0600000000000000" pitchFamily="50" charset="-128"/>
                <a:cs typeface="Arial"/>
              </a:rPr>
              <a:t> </a:t>
            </a:r>
            <a:r>
              <a:rPr lang="en-US" altLang="ja-JP" sz="1697" dirty="0">
                <a:solidFill>
                  <a:srgbClr val="FFFFFF"/>
                </a:solidFill>
                <a:latin typeface="Arial" charset="0"/>
                <a:ea typeface="HG丸ｺﾞｼｯｸM-PRO" panose="020F0600000000000000" pitchFamily="50" charset="-128"/>
                <a:cs typeface="Arial"/>
              </a:rPr>
              <a:t>(measured</a:t>
            </a:r>
            <a:r>
              <a:rPr lang="ja-JP" altLang="en-US" sz="1697" dirty="0">
                <a:solidFill>
                  <a:srgbClr val="FFFFFF"/>
                </a:solidFill>
                <a:latin typeface="Arial" charset="0"/>
                <a:ea typeface="HG丸ｺﾞｼｯｸM-PRO" panose="020F0600000000000000" pitchFamily="50" charset="-128"/>
                <a:cs typeface="Arial"/>
              </a:rPr>
              <a:t> </a:t>
            </a:r>
            <a:r>
              <a:rPr lang="en-US" altLang="ja-JP" sz="1697" dirty="0">
                <a:solidFill>
                  <a:srgbClr val="FFFFFF"/>
                </a:solidFill>
                <a:latin typeface="Arial" charset="0"/>
                <a:ea typeface="HG丸ｺﾞｼｯｸM-PRO" panose="020F0600000000000000" pitchFamily="50" charset="-128"/>
                <a:cs typeface="Arial"/>
              </a:rPr>
              <a:t>DATA)</a:t>
            </a:r>
            <a:endParaRPr lang="ja-JP" altLang="en-US" sz="1697" dirty="0">
              <a:solidFill>
                <a:srgbClr val="FFFFFF"/>
              </a:solidFill>
              <a:latin typeface="Arial" charset="0"/>
              <a:ea typeface="HG丸ｺﾞｼｯｸM-PRO" panose="020F0600000000000000" pitchFamily="50" charset="-128"/>
              <a:cs typeface="Arial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0645911" y="6690838"/>
            <a:ext cx="2239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T.Ikeda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TAUP2019</a:t>
            </a:r>
            <a:endParaRPr kumimoji="1" lang="ja-JP" alt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11352624" y="1789841"/>
            <a:ext cx="2158176" cy="3624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NEWAGE</a:t>
            </a:r>
            <a:r>
              <a:rPr lang="ja-JP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limits</a:t>
            </a:r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118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075" y="1270448"/>
            <a:ext cx="6912768" cy="6081157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6106" y="653984"/>
            <a:ext cx="11594944" cy="4797425"/>
          </a:xfrm>
        </p:spPr>
        <p:txBody>
          <a:bodyPr/>
          <a:lstStyle/>
          <a:p>
            <a:r>
              <a:rPr kumimoji="1" lang="en-US" altLang="ja-JP" dirty="0" smtClean="0"/>
              <a:t>Realistic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simulation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(strip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readout)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53</a:t>
            </a:fld>
            <a:endParaRPr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5137299" y="2628503"/>
            <a:ext cx="1308676" cy="1368152"/>
          </a:xfrm>
          <a:prstGeom prst="rect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 useBgFill="1">
        <p:nvSpPr>
          <p:cNvPr id="8" name="テキスト ボックス 7"/>
          <p:cNvSpPr txBox="1"/>
          <p:nvPr/>
        </p:nvSpPr>
        <p:spPr>
          <a:xfrm>
            <a:off x="41166" y="2628503"/>
            <a:ext cx="3375447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 smtClean="0">
                <a:solidFill>
                  <a:srgbClr val="FF3399"/>
                </a:solidFill>
              </a:rPr>
              <a:t>even</a:t>
            </a:r>
            <a:r>
              <a:rPr kumimoji="1" lang="ja-JP" altLang="en-US" dirty="0" smtClean="0">
                <a:solidFill>
                  <a:srgbClr val="FF3399"/>
                </a:solidFill>
              </a:rPr>
              <a:t> </a:t>
            </a:r>
            <a:r>
              <a:rPr kumimoji="1" lang="en-US" altLang="ja-JP" dirty="0" smtClean="0">
                <a:solidFill>
                  <a:srgbClr val="FF3399"/>
                </a:solidFill>
              </a:rPr>
              <a:t>10m</a:t>
            </a:r>
            <a:r>
              <a:rPr kumimoji="1" lang="en-US" altLang="ja-JP" baseline="30000" dirty="0" smtClean="0">
                <a:solidFill>
                  <a:srgbClr val="FF3399"/>
                </a:solidFill>
              </a:rPr>
              <a:t>3</a:t>
            </a:r>
            <a:r>
              <a:rPr kumimoji="1" lang="ja-JP" altLang="en-US" dirty="0" smtClean="0">
                <a:solidFill>
                  <a:srgbClr val="FF3399"/>
                </a:solidFill>
              </a:rPr>
              <a:t> </a:t>
            </a:r>
            <a:r>
              <a:rPr kumimoji="1" lang="en-US" altLang="ja-JP" dirty="0" smtClean="0">
                <a:solidFill>
                  <a:srgbClr val="FF3399"/>
                </a:solidFill>
              </a:rPr>
              <a:t>detector</a:t>
            </a:r>
            <a:r>
              <a:rPr kumimoji="1" lang="ja-JP" altLang="en-US" dirty="0" smtClean="0">
                <a:solidFill>
                  <a:srgbClr val="FF3399"/>
                </a:solidFill>
              </a:rPr>
              <a:t> </a:t>
            </a:r>
            <a:r>
              <a:rPr kumimoji="1" lang="en-US" altLang="ja-JP" dirty="0" smtClean="0">
                <a:solidFill>
                  <a:srgbClr val="FF3399"/>
                </a:solidFill>
              </a:rPr>
              <a:t/>
            </a:r>
            <a:br>
              <a:rPr kumimoji="1" lang="en-US" altLang="ja-JP" dirty="0" smtClean="0">
                <a:solidFill>
                  <a:srgbClr val="FF3399"/>
                </a:solidFill>
              </a:rPr>
            </a:br>
            <a:r>
              <a:rPr kumimoji="1" lang="en-US" altLang="ja-JP" dirty="0" smtClean="0">
                <a:solidFill>
                  <a:srgbClr val="FF3399"/>
                </a:solidFill>
              </a:rPr>
              <a:t>can</a:t>
            </a:r>
            <a:r>
              <a:rPr kumimoji="1" lang="ja-JP" altLang="en-US" dirty="0" smtClean="0">
                <a:solidFill>
                  <a:srgbClr val="FF3399"/>
                </a:solidFill>
              </a:rPr>
              <a:t> </a:t>
            </a:r>
            <a:r>
              <a:rPr kumimoji="1" lang="en-US" altLang="ja-JP" dirty="0" smtClean="0">
                <a:solidFill>
                  <a:srgbClr val="FF3399"/>
                </a:solidFill>
              </a:rPr>
              <a:t>start</a:t>
            </a:r>
            <a:r>
              <a:rPr kumimoji="1" lang="ja-JP" altLang="en-US" dirty="0" smtClean="0">
                <a:solidFill>
                  <a:srgbClr val="FF3399"/>
                </a:solidFill>
              </a:rPr>
              <a:t> </a:t>
            </a:r>
            <a:r>
              <a:rPr kumimoji="1" lang="en-US" altLang="ja-JP" dirty="0" smtClean="0">
                <a:solidFill>
                  <a:srgbClr val="FF3399"/>
                </a:solidFill>
              </a:rPr>
              <a:t>exploring</a:t>
            </a:r>
            <a:r>
              <a:rPr kumimoji="1" lang="ja-JP" altLang="en-US" dirty="0" smtClean="0">
                <a:solidFill>
                  <a:srgbClr val="FF3399"/>
                </a:solidFill>
              </a:rPr>
              <a:t> </a:t>
            </a:r>
            <a:r>
              <a:rPr kumimoji="1" lang="en-US" altLang="ja-JP" dirty="0" err="1" smtClean="0">
                <a:solidFill>
                  <a:srgbClr val="FF3399"/>
                </a:solidFill>
              </a:rPr>
              <a:t>Xe</a:t>
            </a:r>
            <a:r>
              <a:rPr kumimoji="1" lang="ja-JP" altLang="en-US" dirty="0" smtClean="0">
                <a:solidFill>
                  <a:srgbClr val="FF3399"/>
                </a:solidFill>
              </a:rPr>
              <a:t> </a:t>
            </a:r>
            <a:r>
              <a:rPr kumimoji="1" lang="en-US" altLang="ja-JP" dirty="0" smtClean="0">
                <a:solidFill>
                  <a:srgbClr val="FF3399"/>
                </a:solidFill>
              </a:rPr>
              <a:t>neutrino</a:t>
            </a:r>
            <a:r>
              <a:rPr kumimoji="1" lang="ja-JP" altLang="en-US" dirty="0" smtClean="0">
                <a:solidFill>
                  <a:srgbClr val="FF3399"/>
                </a:solidFill>
              </a:rPr>
              <a:t> </a:t>
            </a:r>
            <a:r>
              <a:rPr kumimoji="1" lang="en-US" altLang="ja-JP" dirty="0" smtClean="0">
                <a:solidFill>
                  <a:srgbClr val="FF3399"/>
                </a:solidFill>
              </a:rPr>
              <a:t>floor</a:t>
            </a:r>
            <a:r>
              <a:rPr kumimoji="1" lang="ja-JP" altLang="en-US" dirty="0" smtClean="0">
                <a:solidFill>
                  <a:srgbClr val="FF3399"/>
                </a:solidFill>
              </a:rPr>
              <a:t>  </a:t>
            </a:r>
            <a:endParaRPr kumimoji="1" lang="ja-JP" altLang="en-US" dirty="0">
              <a:solidFill>
                <a:srgbClr val="FF3399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954758" y="448786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dirty="0" err="1" smtClean="0">
                <a:solidFill>
                  <a:schemeClr val="bg1"/>
                </a:solidFill>
              </a:rPr>
              <a:t>arXiv</a:t>
            </a:r>
            <a:r>
              <a:rPr lang="ja-JP" altLang="en-US" dirty="0" smtClean="0">
                <a:solidFill>
                  <a:schemeClr val="bg1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2008.12587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7340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タイトル 1"/>
          <p:cNvSpPr>
            <a:spLocks noGrp="1"/>
          </p:cNvSpPr>
          <p:nvPr>
            <p:ph type="title"/>
          </p:nvPr>
        </p:nvSpPr>
        <p:spPr>
          <a:xfrm>
            <a:off x="1032843" y="1"/>
            <a:ext cx="5112568" cy="1044327"/>
          </a:xfrm>
        </p:spPr>
        <p:txBody>
          <a:bodyPr/>
          <a:lstStyle/>
          <a:p>
            <a:r>
              <a:rPr lang="en-US" altLang="ja-JP" sz="4000" dirty="0"/>
              <a:t>Toward</a:t>
            </a:r>
            <a:r>
              <a:rPr lang="ja-JP" altLang="en-US" sz="4000" dirty="0"/>
              <a:t> </a:t>
            </a:r>
            <a:r>
              <a:rPr lang="en-US" altLang="ja-JP" sz="4000" dirty="0"/>
              <a:t>discovery</a:t>
            </a:r>
            <a:endParaRPr lang="ja-JP" altLang="en-US" sz="40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0480" y="1831222"/>
            <a:ext cx="2998404" cy="33046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775" y="2196456"/>
            <a:ext cx="5903888" cy="4191001"/>
          </a:xfrm>
          <a:prstGeom prst="rect">
            <a:avLst/>
          </a:prstGeom>
        </p:spPr>
      </p:pic>
      <p:sp>
        <p:nvSpPr>
          <p:cNvPr id="1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74775" y="936163"/>
            <a:ext cx="11323364" cy="1656184"/>
          </a:xfrm>
        </p:spPr>
        <p:txBody>
          <a:bodyPr/>
          <a:lstStyle/>
          <a:p>
            <a:r>
              <a:rPr lang="en-US" altLang="ja-JP" sz="3200" dirty="0"/>
              <a:t>Potential</a:t>
            </a:r>
            <a:r>
              <a:rPr lang="ja-JP" altLang="en-US" sz="3200" dirty="0"/>
              <a:t> </a:t>
            </a:r>
            <a:r>
              <a:rPr lang="en-US" altLang="ja-JP" sz="3200" dirty="0"/>
              <a:t>to</a:t>
            </a:r>
            <a:r>
              <a:rPr lang="ja-JP" altLang="en-US" sz="3200" dirty="0"/>
              <a:t> </a:t>
            </a:r>
            <a:r>
              <a:rPr lang="en-US" altLang="ja-JP" sz="3200" dirty="0"/>
              <a:t>search</a:t>
            </a:r>
            <a:r>
              <a:rPr lang="ja-JP" altLang="en-US" sz="3200" dirty="0"/>
              <a:t> </a:t>
            </a:r>
            <a:r>
              <a:rPr lang="en-US" altLang="ja-JP" sz="3200" dirty="0"/>
              <a:t>beyond</a:t>
            </a:r>
            <a:r>
              <a:rPr lang="ja-JP" altLang="en-US" sz="3200" dirty="0"/>
              <a:t> </a:t>
            </a:r>
            <a:r>
              <a:rPr lang="en-US" altLang="ja-JP" sz="3200" dirty="0"/>
              <a:t>the</a:t>
            </a:r>
            <a:r>
              <a:rPr lang="ja-JP" altLang="en-US" sz="3200" dirty="0"/>
              <a:t> </a:t>
            </a:r>
            <a:r>
              <a:rPr lang="en-US" altLang="ja-JP" sz="3200" dirty="0"/>
              <a:t>“neutrino</a:t>
            </a:r>
            <a:r>
              <a:rPr lang="ja-JP" altLang="en-US" sz="3200" dirty="0"/>
              <a:t> </a:t>
            </a:r>
            <a:r>
              <a:rPr lang="en-US" altLang="ja-JP" sz="3200" dirty="0"/>
              <a:t>floor</a:t>
            </a:r>
            <a:r>
              <a:rPr lang="en-US" altLang="ja-JP" sz="3200" dirty="0" smtClean="0"/>
              <a:t>”</a:t>
            </a:r>
            <a:r>
              <a:rPr lang="ja-JP" altLang="en-US" sz="3200" dirty="0" smtClean="0"/>
              <a:t> </a:t>
            </a:r>
            <a:r>
              <a:rPr lang="en-US" altLang="ja-JP" sz="3200" dirty="0" smtClean="0"/>
              <a:t>where</a:t>
            </a:r>
            <a:r>
              <a:rPr lang="ja-JP" altLang="en-US" sz="3200" dirty="0" smtClean="0"/>
              <a:t> </a:t>
            </a:r>
            <a:r>
              <a:rPr lang="en-US" altLang="ja-JP" sz="3200" dirty="0" smtClean="0"/>
              <a:t>large</a:t>
            </a:r>
            <a:r>
              <a:rPr lang="ja-JP" altLang="en-US" sz="3200" dirty="0" smtClean="0"/>
              <a:t> </a:t>
            </a:r>
            <a:r>
              <a:rPr lang="en-US" altLang="ja-JP" sz="3200" dirty="0" smtClean="0"/>
              <a:t>detectors</a:t>
            </a:r>
            <a:r>
              <a:rPr lang="ja-JP" altLang="en-US" sz="3200" dirty="0" smtClean="0"/>
              <a:t> </a:t>
            </a:r>
            <a:r>
              <a:rPr lang="en-US" altLang="ja-JP" sz="3200" dirty="0" smtClean="0"/>
              <a:t>are</a:t>
            </a:r>
            <a:r>
              <a:rPr lang="ja-JP" altLang="en-US" sz="3200" dirty="0" smtClean="0"/>
              <a:t> </a:t>
            </a:r>
            <a:r>
              <a:rPr lang="en-US" altLang="ja-JP" sz="3200" dirty="0" smtClean="0"/>
              <a:t>reaching.</a:t>
            </a:r>
            <a:endParaRPr lang="en-US" altLang="ja-JP" sz="3200" dirty="0"/>
          </a:p>
        </p:txBody>
      </p:sp>
      <p:sp>
        <p:nvSpPr>
          <p:cNvPr id="18" name="コンテンツ プレースホルダー 2"/>
          <p:cNvSpPr txBox="1">
            <a:spLocks/>
          </p:cNvSpPr>
          <p:nvPr/>
        </p:nvSpPr>
        <p:spPr bwMode="auto">
          <a:xfrm>
            <a:off x="2328988" y="4896848"/>
            <a:ext cx="1505825" cy="49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8047" indent="-37804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4"/>
              </a:buBlip>
              <a:defRPr sz="3528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02" indent="-31503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5"/>
              </a:buBlip>
              <a:defRPr sz="3087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260158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646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764221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268284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772347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3276410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780473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4284536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kern="0" dirty="0">
                <a:solidFill>
                  <a:schemeClr val="tx1"/>
                </a:solidFill>
              </a:rPr>
              <a:t>solar</a:t>
            </a:r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 bwMode="auto">
          <a:xfrm>
            <a:off x="4849267" y="5508823"/>
            <a:ext cx="3024336" cy="49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8047" indent="-37804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4"/>
              </a:buBlip>
              <a:defRPr sz="3528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02" indent="-31503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5"/>
              </a:buBlip>
              <a:defRPr sz="3087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260158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646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764221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268284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772347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3276410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780473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4284536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kern="0" dirty="0">
                <a:solidFill>
                  <a:schemeClr val="tx1"/>
                </a:solidFill>
              </a:rPr>
              <a:t>atmospheric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9588" y="2187123"/>
            <a:ext cx="4039295" cy="3787355"/>
          </a:xfrm>
          <a:prstGeom prst="rect">
            <a:avLst/>
          </a:prstGeom>
        </p:spPr>
      </p:pic>
      <p:sp>
        <p:nvSpPr>
          <p:cNvPr id="20" name="コンテンツ プレースホルダー 2"/>
          <p:cNvSpPr txBox="1">
            <a:spLocks/>
          </p:cNvSpPr>
          <p:nvPr/>
        </p:nvSpPr>
        <p:spPr bwMode="auto">
          <a:xfrm>
            <a:off x="9699567" y="4588364"/>
            <a:ext cx="2887168" cy="30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8047" indent="-37804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4"/>
              </a:buBlip>
              <a:defRPr sz="3528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02" indent="-31503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5"/>
              </a:buBlip>
              <a:defRPr sz="3087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260158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646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764221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268284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772347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3276410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780473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4284536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dirty="0">
                <a:solidFill>
                  <a:schemeClr val="bg1"/>
                </a:solidFill>
              </a:rPr>
              <a:t>ecliptic coordinate</a:t>
            </a:r>
            <a:endParaRPr lang="en-US" altLang="ja-JP" sz="1800" kern="0" dirty="0">
              <a:solidFill>
                <a:schemeClr val="bg1"/>
              </a:solidFill>
            </a:endParaRPr>
          </a:p>
        </p:txBody>
      </p:sp>
      <p:sp>
        <p:nvSpPr>
          <p:cNvPr id="21" name="コンテンツ プレースホルダー 2"/>
          <p:cNvSpPr txBox="1">
            <a:spLocks/>
          </p:cNvSpPr>
          <p:nvPr/>
        </p:nvSpPr>
        <p:spPr bwMode="auto">
          <a:xfrm>
            <a:off x="7976999" y="4379366"/>
            <a:ext cx="1120740" cy="51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8047" indent="-37804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4"/>
              </a:buBlip>
              <a:defRPr sz="3528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02" indent="-31503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5"/>
              </a:buBlip>
              <a:defRPr sz="3087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260158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646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764221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268284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772347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3276410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780473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4284536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baseline="30000">
                <a:solidFill>
                  <a:schemeClr val="bg1"/>
                </a:solidFill>
              </a:rPr>
              <a:t>8</a:t>
            </a:r>
            <a:r>
              <a:rPr lang="en-US" altLang="ja-JP" sz="2800">
                <a:solidFill>
                  <a:schemeClr val="bg1"/>
                </a:solidFill>
              </a:rPr>
              <a:t>B</a:t>
            </a:r>
            <a:endParaRPr lang="en-US" altLang="ja-JP" sz="2800" kern="0" dirty="0">
              <a:solidFill>
                <a:schemeClr val="bg1"/>
              </a:solidFill>
            </a:endParaRPr>
          </a:p>
        </p:txBody>
      </p:sp>
      <p:sp>
        <p:nvSpPr>
          <p:cNvPr id="22" name="コンテンツ プレースホルダー 2"/>
          <p:cNvSpPr txBox="1">
            <a:spLocks/>
          </p:cNvSpPr>
          <p:nvPr/>
        </p:nvSpPr>
        <p:spPr bwMode="auto">
          <a:xfrm>
            <a:off x="10845048" y="2456183"/>
            <a:ext cx="1120740" cy="51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8047" indent="-37804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4"/>
              </a:buBlip>
              <a:defRPr sz="3528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02" indent="-31503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5"/>
              </a:buBlip>
              <a:defRPr sz="3087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260158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646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764221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268284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772347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3276410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780473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4284536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baseline="30000" dirty="0">
                <a:solidFill>
                  <a:schemeClr val="bg1"/>
                </a:solidFill>
              </a:rPr>
              <a:t>WIMPS</a:t>
            </a:r>
            <a:endParaRPr lang="en-US" altLang="ja-JP" sz="2800" kern="0" dirty="0">
              <a:solidFill>
                <a:schemeClr val="bg1"/>
              </a:solidFill>
            </a:endParaRPr>
          </a:p>
        </p:txBody>
      </p:sp>
      <p:cxnSp>
        <p:nvCxnSpPr>
          <p:cNvPr id="8" name="直線矢印コネクタ 7"/>
          <p:cNvCxnSpPr/>
          <p:nvPr/>
        </p:nvCxnSpPr>
        <p:spPr bwMode="auto">
          <a:xfrm flipV="1">
            <a:off x="8234893" y="4091598"/>
            <a:ext cx="302476" cy="348271"/>
          </a:xfrm>
          <a:prstGeom prst="straightConnector1">
            <a:avLst/>
          </a:prstGeom>
          <a:solidFill>
            <a:schemeClr val="bg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直線矢印コネクタ 23"/>
          <p:cNvCxnSpPr/>
          <p:nvPr/>
        </p:nvCxnSpPr>
        <p:spPr bwMode="auto">
          <a:xfrm flipH="1">
            <a:off x="10930873" y="2816246"/>
            <a:ext cx="424556" cy="314839"/>
          </a:xfrm>
          <a:prstGeom prst="straightConnector1">
            <a:avLst/>
          </a:prstGeom>
          <a:solidFill>
            <a:schemeClr val="bg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コンテンツ プレースホルダー 2"/>
          <p:cNvSpPr txBox="1">
            <a:spLocks/>
          </p:cNvSpPr>
          <p:nvPr/>
        </p:nvSpPr>
        <p:spPr bwMode="auto">
          <a:xfrm>
            <a:off x="7134143" y="6088110"/>
            <a:ext cx="5230182" cy="560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8047" indent="-37804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4"/>
              </a:buBlip>
              <a:defRPr sz="3528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02" indent="-31503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5"/>
              </a:buBlip>
              <a:defRPr sz="3087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260158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646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764221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268284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772347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3276410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780473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4284536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ja-JP" sz="2759" kern="0" dirty="0" smtClean="0"/>
              <a:t>distinguishable</a:t>
            </a:r>
            <a:endParaRPr lang="en-US" altLang="ja-JP" sz="2759" kern="0" dirty="0"/>
          </a:p>
        </p:txBody>
      </p:sp>
      <p:sp>
        <p:nvSpPr>
          <p:cNvPr id="27" name="コンテンツ プレースホルダー 2"/>
          <p:cNvSpPr txBox="1">
            <a:spLocks/>
          </p:cNvSpPr>
          <p:nvPr/>
        </p:nvSpPr>
        <p:spPr bwMode="auto">
          <a:xfrm>
            <a:off x="7761726" y="2212539"/>
            <a:ext cx="946334" cy="24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8047" indent="-37804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4"/>
              </a:buBlip>
              <a:defRPr sz="3528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02" indent="-31503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5"/>
              </a:buBlip>
              <a:defRPr sz="3087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260158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646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764221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268284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772347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3276410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780473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4284536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200" dirty="0">
                <a:solidFill>
                  <a:schemeClr val="bg1"/>
                </a:solidFill>
              </a:rPr>
              <a:t>expected</a:t>
            </a:r>
            <a:endParaRPr lang="en-US" altLang="ja-JP" sz="1200" kern="0" dirty="0">
              <a:solidFill>
                <a:schemeClr val="bg1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08126">
              <a:defRPr/>
            </a:pPr>
            <a:fld id="{4F5C40DA-BA7D-4CA9-B90D-6AC1B94F0643}" type="slidenum">
              <a:rPr lang="ja-JP" altLang="en-US" smtClean="0">
                <a:solidFill>
                  <a:srgbClr val="FFFFFF"/>
                </a:solidFill>
              </a:rPr>
              <a:pPr defTabSz="1008126">
                <a:defRPr/>
              </a:pPr>
              <a:t>54</a:t>
            </a:fld>
            <a:endParaRPr lang="en-US" altLang="ja-JP" dirty="0">
              <a:solidFill>
                <a:srgbClr val="FFFFFF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619147" y="4465303"/>
            <a:ext cx="1055944" cy="369332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A3CDFF"/>
                </a:solidFill>
              </a:rPr>
              <a:t>WIMPs</a:t>
            </a:r>
            <a:endParaRPr kumimoji="1" lang="ja-JP" altLang="en-US" dirty="0">
              <a:solidFill>
                <a:srgbClr val="A3CDFF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1079115" y="2475724"/>
            <a:ext cx="1055944" cy="369332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aseline="30000" dirty="0" smtClean="0">
                <a:solidFill>
                  <a:srgbClr val="A3CDFF"/>
                </a:solidFill>
              </a:rPr>
              <a:t>8</a:t>
            </a:r>
            <a:r>
              <a:rPr kumimoji="1" lang="en-US" altLang="ja-JP" dirty="0" smtClean="0">
                <a:solidFill>
                  <a:srgbClr val="A3CDFF"/>
                </a:solidFill>
              </a:rPr>
              <a:t>B</a:t>
            </a:r>
            <a:r>
              <a:rPr kumimoji="1" lang="ja-JP" altLang="en-US" dirty="0" smtClean="0">
                <a:solidFill>
                  <a:srgbClr val="A3CDFF"/>
                </a:solidFill>
              </a:rPr>
              <a:t> </a:t>
            </a:r>
            <a:r>
              <a:rPr kumimoji="1" lang="en-US" altLang="ja-JP" dirty="0" err="1" smtClean="0">
                <a:solidFill>
                  <a:srgbClr val="A3CDFF"/>
                </a:solidFill>
              </a:rPr>
              <a:t>ν’s</a:t>
            </a:r>
            <a:endParaRPr kumimoji="1" lang="ja-JP" altLang="en-US" dirty="0">
              <a:solidFill>
                <a:srgbClr val="A3CDFF"/>
              </a:solidFill>
            </a:endParaRP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8108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-263301" y="252323"/>
            <a:ext cx="11594944" cy="4797425"/>
          </a:xfrm>
        </p:spPr>
        <p:txBody>
          <a:bodyPr/>
          <a:lstStyle/>
          <a:p>
            <a:pPr lvl="1"/>
            <a:r>
              <a:rPr kumimoji="1" lang="en-US" altLang="ja-JP" dirty="0" smtClean="0"/>
              <a:t>CYGNUS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After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Discovery</a:t>
            </a:r>
            <a:r>
              <a:rPr lang="en-US" altLang="ja-JP" dirty="0" smtClean="0"/>
              <a:t>:</a:t>
            </a:r>
            <a:r>
              <a:rPr lang="ja-JP" altLang="en-US" dirty="0" smtClean="0"/>
              <a:t> </a:t>
            </a:r>
            <a:r>
              <a:rPr lang="en-US" altLang="ja-JP" dirty="0" smtClean="0"/>
              <a:t>astronomy/cosmology</a:t>
            </a:r>
            <a:endParaRPr kumimoji="1" lang="en-US" altLang="ja-JP" dirty="0" smtClean="0"/>
          </a:p>
          <a:p>
            <a:pPr lvl="2"/>
            <a:r>
              <a:rPr lang="en-US" altLang="ja-JP" dirty="0" smtClean="0"/>
              <a:t>Test</a:t>
            </a:r>
            <a:r>
              <a:rPr lang="ja-JP" altLang="en-US" dirty="0" smtClean="0"/>
              <a:t> </a:t>
            </a:r>
            <a:r>
              <a:rPr lang="en-US" altLang="ja-JP" dirty="0" smtClean="0"/>
              <a:t>the</a:t>
            </a:r>
            <a:r>
              <a:rPr lang="ja-JP" altLang="en-US" dirty="0" smtClean="0"/>
              <a:t> </a:t>
            </a:r>
            <a:r>
              <a:rPr lang="en-US" altLang="ja-JP" dirty="0" smtClean="0"/>
              <a:t>HALO</a:t>
            </a:r>
            <a:r>
              <a:rPr lang="ja-JP" altLang="en-US" dirty="0" smtClean="0"/>
              <a:t> </a:t>
            </a:r>
            <a:r>
              <a:rPr lang="en-US" altLang="ja-JP" dirty="0" smtClean="0"/>
              <a:t>model</a:t>
            </a:r>
          </a:p>
          <a:p>
            <a:pPr lvl="2"/>
            <a:r>
              <a:rPr lang="ja-JP" altLang="en-US" dirty="0" smtClean="0"/>
              <a:t>（</a:t>
            </a:r>
            <a:r>
              <a:rPr lang="en-US" altLang="ja-JP" dirty="0" smtClean="0"/>
              <a:t>ex</a:t>
            </a:r>
            <a:r>
              <a:rPr lang="ja-JP" altLang="en-US" dirty="0" smtClean="0"/>
              <a:t>）</a:t>
            </a:r>
            <a:r>
              <a:rPr lang="en-US" altLang="ja-JP" dirty="0" smtClean="0"/>
              <a:t>Sagittarius</a:t>
            </a:r>
            <a:r>
              <a:rPr lang="ja-JP" altLang="en-US" dirty="0" smtClean="0"/>
              <a:t> </a:t>
            </a:r>
            <a:r>
              <a:rPr lang="en-US" altLang="ja-JP" dirty="0" smtClean="0"/>
              <a:t>stream</a:t>
            </a:r>
            <a:r>
              <a:rPr lang="ja-JP" altLang="en-US" dirty="0" smtClean="0"/>
              <a:t>　</a:t>
            </a:r>
            <a:endParaRPr lang="en-US" altLang="ja-JP" dirty="0"/>
          </a:p>
          <a:p>
            <a:pPr lvl="2"/>
            <a:endParaRPr lang="en-US" altLang="ja-JP" dirty="0" smtClean="0"/>
          </a:p>
          <a:p>
            <a:pPr lvl="2"/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55</a:t>
            </a:fld>
            <a:endParaRPr lang="ja-JP" altLang="en-US" dirty="0"/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 bwMode="auto">
          <a:xfrm>
            <a:off x="6802447" y="6846269"/>
            <a:ext cx="5230182" cy="560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8047" indent="-37804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 sz="3528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02" indent="-31503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3"/>
              </a:buBlip>
              <a:defRPr sz="3087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260158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646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764221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268284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772347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3276410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780473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4284536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ja-JP" sz="2759" kern="0" dirty="0"/>
              <a:t>streams,</a:t>
            </a:r>
            <a:r>
              <a:rPr lang="ja-JP" altLang="en-US" sz="2759" kern="0" dirty="0"/>
              <a:t> </a:t>
            </a:r>
            <a:r>
              <a:rPr lang="en-US" altLang="ja-JP" sz="2759" kern="0" dirty="0"/>
              <a:t>debris…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408" y="1649459"/>
            <a:ext cx="3300806" cy="35372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/>
          <a:srcRect t="6866" r="50952"/>
          <a:stretch/>
        </p:blipFill>
        <p:spPr>
          <a:xfrm>
            <a:off x="7668139" y="2619952"/>
            <a:ext cx="3888432" cy="3527156"/>
          </a:xfrm>
          <a:prstGeom prst="rect">
            <a:avLst/>
          </a:prstGeom>
        </p:spPr>
      </p:pic>
      <p:sp>
        <p:nvSpPr>
          <p:cNvPr id="11" name="コンテンツ プレースホルダー 2"/>
          <p:cNvSpPr txBox="1">
            <a:spLocks/>
          </p:cNvSpPr>
          <p:nvPr/>
        </p:nvSpPr>
        <p:spPr bwMode="auto">
          <a:xfrm>
            <a:off x="10028054" y="2434959"/>
            <a:ext cx="1537917" cy="233615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8047" indent="-37804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 sz="3528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02" indent="-31503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3"/>
              </a:buBlip>
              <a:defRPr sz="3087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260158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646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764221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268284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772347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3276410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780473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4284536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400" kern="0" dirty="0">
                <a:solidFill>
                  <a:schemeClr val="bg1"/>
                </a:solidFill>
              </a:rPr>
              <a:t>standard</a:t>
            </a:r>
            <a:r>
              <a:rPr lang="ja-JP" altLang="en-US" sz="1400" kern="0" dirty="0">
                <a:solidFill>
                  <a:schemeClr val="bg1"/>
                </a:solidFill>
              </a:rPr>
              <a:t> </a:t>
            </a:r>
            <a:r>
              <a:rPr lang="en-US" altLang="ja-JP" sz="1400" kern="0" dirty="0">
                <a:solidFill>
                  <a:schemeClr val="bg1"/>
                </a:solidFill>
              </a:rPr>
              <a:t>HALO</a:t>
            </a:r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 bwMode="auto">
          <a:xfrm>
            <a:off x="9612355" y="5884719"/>
            <a:ext cx="2304256" cy="292769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8047" indent="-37804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 sz="3528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02" indent="-31503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3"/>
              </a:buBlip>
              <a:defRPr sz="3087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260158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646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764221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268284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772347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3276410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780473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4284536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400" kern="0" dirty="0">
                <a:solidFill>
                  <a:schemeClr val="bg1"/>
                </a:solidFill>
              </a:rPr>
              <a:t>standard</a:t>
            </a:r>
            <a:r>
              <a:rPr lang="ja-JP" altLang="en-US" sz="1400" kern="0" dirty="0">
                <a:solidFill>
                  <a:schemeClr val="bg1"/>
                </a:solidFill>
              </a:rPr>
              <a:t> </a:t>
            </a:r>
            <a:r>
              <a:rPr lang="en-US" altLang="ja-JP" sz="1400" kern="0" dirty="0">
                <a:solidFill>
                  <a:schemeClr val="bg1"/>
                </a:solidFill>
              </a:rPr>
              <a:t>HALO</a:t>
            </a:r>
            <a:r>
              <a:rPr lang="ja-JP" altLang="en-US" sz="1400" kern="0" dirty="0">
                <a:solidFill>
                  <a:schemeClr val="bg1"/>
                </a:solidFill>
              </a:rPr>
              <a:t> </a:t>
            </a:r>
            <a:r>
              <a:rPr lang="en-US" altLang="ja-JP" sz="1400" kern="0" dirty="0">
                <a:solidFill>
                  <a:schemeClr val="bg1"/>
                </a:solidFill>
              </a:rPr>
              <a:t>+</a:t>
            </a:r>
            <a:r>
              <a:rPr lang="ja-JP" altLang="en-US" sz="1400" kern="0" dirty="0">
                <a:solidFill>
                  <a:schemeClr val="bg1"/>
                </a:solidFill>
              </a:rPr>
              <a:t> </a:t>
            </a:r>
            <a:r>
              <a:rPr lang="en-US" altLang="ja-JP" sz="1400" kern="0" dirty="0">
                <a:solidFill>
                  <a:schemeClr val="bg1"/>
                </a:solidFill>
              </a:rPr>
              <a:t>stream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139" y="2134769"/>
            <a:ext cx="5350010" cy="2608130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3387311" y="2736021"/>
            <a:ext cx="432048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</a:rPr>
              <a:t>GC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891579" y="1985960"/>
            <a:ext cx="1096132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</a:rPr>
              <a:t>Our</a:t>
            </a:r>
            <a:r>
              <a:rPr lang="ja-JP" altLang="en-US" sz="1200" dirty="0">
                <a:solidFill>
                  <a:schemeClr val="bg1"/>
                </a:solidFill>
              </a:rPr>
              <a:t> </a:t>
            </a:r>
            <a:r>
              <a:rPr lang="en-US" altLang="ja-JP" sz="1200" dirty="0">
                <a:solidFill>
                  <a:schemeClr val="bg1"/>
                </a:solidFill>
              </a:rPr>
              <a:t>GALAXY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279803" y="3461616"/>
            <a:ext cx="504056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</a:rPr>
              <a:t>SUN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7" name="下矢印 16"/>
          <p:cNvSpPr/>
          <p:nvPr/>
        </p:nvSpPr>
        <p:spPr>
          <a:xfrm rot="5842658">
            <a:off x="3763746" y="3423384"/>
            <a:ext cx="250884" cy="491121"/>
          </a:xfrm>
          <a:prstGeom prst="downArrow">
            <a:avLst>
              <a:gd name="adj1" fmla="val 59777"/>
              <a:gd name="adj2" fmla="val 38842"/>
            </a:avLst>
          </a:prstGeom>
          <a:solidFill>
            <a:srgbClr val="99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ja-JP" altLang="en-US" sz="1985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210952" y="3865911"/>
            <a:ext cx="112213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</a:rPr>
              <a:t>constellation</a:t>
            </a:r>
            <a:br>
              <a:rPr lang="en-US" altLang="ja-JP" sz="1200" dirty="0">
                <a:solidFill>
                  <a:schemeClr val="bg1"/>
                </a:solidFill>
              </a:rPr>
            </a:br>
            <a:r>
              <a:rPr lang="ja-JP" altLang="en-US" sz="1200" dirty="0">
                <a:solidFill>
                  <a:schemeClr val="bg1"/>
                </a:solidFill>
              </a:rPr>
              <a:t>“</a:t>
            </a:r>
            <a:r>
              <a:rPr lang="en-US" altLang="ja-JP" sz="1200" dirty="0">
                <a:solidFill>
                  <a:schemeClr val="bg1"/>
                </a:solidFill>
              </a:rPr>
              <a:t>CYGNUS</a:t>
            </a:r>
            <a:r>
              <a:rPr lang="ja-JP" altLang="en-US" sz="1200" dirty="0">
                <a:solidFill>
                  <a:schemeClr val="bg1"/>
                </a:solidFill>
              </a:rPr>
              <a:t>”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7"/>
          <a:srcRect l="23753" t="27409" r="19835" b="443"/>
          <a:stretch/>
        </p:blipFill>
        <p:spPr>
          <a:xfrm>
            <a:off x="3090441" y="3438213"/>
            <a:ext cx="418747" cy="308550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 rot="698241">
            <a:off x="4022223" y="2741618"/>
            <a:ext cx="137569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</a:rPr>
              <a:t>Sagittarius</a:t>
            </a:r>
            <a:r>
              <a:rPr lang="ja-JP" altLang="en-US" sz="1200" dirty="0">
                <a:solidFill>
                  <a:srgbClr val="FF0000"/>
                </a:solidFill>
              </a:rPr>
              <a:t> </a:t>
            </a:r>
            <a:r>
              <a:rPr lang="en-US" altLang="ja-JP" sz="1200" dirty="0">
                <a:solidFill>
                  <a:srgbClr val="FF0000"/>
                </a:solidFill>
              </a:rPr>
              <a:t>stream</a:t>
            </a:r>
            <a:endParaRPr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1" name="下矢印 20"/>
          <p:cNvSpPr/>
          <p:nvPr/>
        </p:nvSpPr>
        <p:spPr>
          <a:xfrm rot="20092236">
            <a:off x="3960136" y="3026391"/>
            <a:ext cx="377379" cy="458420"/>
          </a:xfrm>
          <a:prstGeom prst="downArrow">
            <a:avLst>
              <a:gd name="adj1" fmla="val 59777"/>
              <a:gd name="adj2" fmla="val 38842"/>
            </a:avLst>
          </a:prstGeom>
          <a:solidFill>
            <a:schemeClr val="accent2">
              <a:lumMod val="9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ja-JP" altLang="en-US" sz="1985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847" y="4471507"/>
            <a:ext cx="2723668" cy="2723668"/>
          </a:xfrm>
          <a:prstGeom prst="rect">
            <a:avLst/>
          </a:prstGeom>
        </p:spPr>
      </p:pic>
      <p:sp>
        <p:nvSpPr>
          <p:cNvPr id="23" name="コンテンツ プレースホルダー 2"/>
          <p:cNvSpPr txBox="1">
            <a:spLocks/>
          </p:cNvSpPr>
          <p:nvPr/>
        </p:nvSpPr>
        <p:spPr bwMode="auto">
          <a:xfrm>
            <a:off x="7553033" y="6372340"/>
            <a:ext cx="1829668" cy="321592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8047" indent="-37804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 sz="3528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02" indent="-31503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3"/>
              </a:buBlip>
              <a:defRPr sz="3087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260158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646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764221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268284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772347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3276410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780473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4284536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400" kern="0" dirty="0">
                <a:solidFill>
                  <a:schemeClr val="bg1"/>
                </a:solidFill>
              </a:rPr>
              <a:t>galactic</a:t>
            </a:r>
            <a:r>
              <a:rPr lang="ja-JP" altLang="en-US" sz="1400" kern="0" dirty="0">
                <a:solidFill>
                  <a:schemeClr val="bg1"/>
                </a:solidFill>
              </a:rPr>
              <a:t> </a:t>
            </a:r>
            <a:r>
              <a:rPr lang="en-US" altLang="ja-JP" sz="1400" kern="0" dirty="0">
                <a:solidFill>
                  <a:schemeClr val="bg1"/>
                </a:solidFill>
              </a:rPr>
              <a:t>coordinate</a:t>
            </a:r>
          </a:p>
        </p:txBody>
      </p:sp>
      <p:sp>
        <p:nvSpPr>
          <p:cNvPr id="24" name="コンテンツ プレースホルダー 2"/>
          <p:cNvSpPr txBox="1">
            <a:spLocks/>
          </p:cNvSpPr>
          <p:nvPr/>
        </p:nvSpPr>
        <p:spPr bwMode="auto">
          <a:xfrm>
            <a:off x="7675940" y="2356335"/>
            <a:ext cx="946334" cy="243645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8047" indent="-37804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 sz="3528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02" indent="-31503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3"/>
              </a:buBlip>
              <a:defRPr sz="3087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260158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646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764221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268284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772347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3276410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780473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4284536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200" dirty="0">
                <a:solidFill>
                  <a:schemeClr val="bg1"/>
                </a:solidFill>
              </a:rPr>
              <a:t>expected</a:t>
            </a:r>
            <a:endParaRPr lang="en-US" altLang="ja-JP" sz="1200" kern="0" dirty="0">
              <a:solidFill>
                <a:schemeClr val="bg1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9192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コンテンツ プレースホルダー 1"/>
          <p:cNvSpPr txBox="1">
            <a:spLocks/>
          </p:cNvSpPr>
          <p:nvPr/>
        </p:nvSpPr>
        <p:spPr>
          <a:xfrm>
            <a:off x="5259660" y="6565931"/>
            <a:ext cx="7798519" cy="8611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87373" indent="-287373" algn="l" defTabSz="1149492" rtl="0" eaLnBrk="1" latinLnBrk="0" hangingPunct="1">
              <a:lnSpc>
                <a:spcPct val="90000"/>
              </a:lnSpc>
              <a:spcBef>
                <a:spcPts val="1257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rgbClr val="00FF7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Arial" panose="020B0604020202020204" pitchFamily="34" charset="0"/>
              </a:defRPr>
            </a:lvl1pPr>
            <a:lvl2pPr marL="862119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Arial" panose="020B0604020202020204" pitchFamily="34" charset="0"/>
              </a:defRPr>
            </a:lvl2pPr>
            <a:lvl3pPr marL="1436865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FFFFC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Arial" panose="020B0604020202020204" pitchFamily="34" charset="0"/>
              </a:defRPr>
            </a:lvl3pPr>
            <a:lvl4pPr marL="2011611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FFFFC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Arial" panose="020B0604020202020204" pitchFamily="34" charset="0"/>
              </a:defRPr>
            </a:lvl4pPr>
            <a:lvl5pPr marL="2586358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FFFFC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Arial" panose="020B0604020202020204" pitchFamily="34" charset="0"/>
              </a:defRPr>
            </a:lvl5pPr>
            <a:lvl6pPr marL="3161104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850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596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342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fontAlgn="auto">
              <a:spcAft>
                <a:spcPts val="0"/>
              </a:spcAft>
            </a:pPr>
            <a:r>
              <a:rPr lang="en-US" altLang="ja-JP" dirty="0"/>
              <a:t>know</a:t>
            </a:r>
            <a:r>
              <a:rPr lang="ja-JP" altLang="en-US" dirty="0" smtClean="0"/>
              <a:t> </a:t>
            </a:r>
            <a:r>
              <a:rPr lang="en-US" altLang="ja-JP" dirty="0" smtClean="0"/>
              <a:t>r</a:t>
            </a:r>
            <a:r>
              <a:rPr lang="ja-JP" altLang="en-US" dirty="0" smtClean="0"/>
              <a:t> </a:t>
            </a:r>
            <a:r>
              <a:rPr lang="en-US" altLang="ja-JP" dirty="0" smtClean="0"/>
              <a:t>value</a:t>
            </a:r>
            <a:r>
              <a:rPr lang="ja-JP" altLang="en-US" dirty="0" smtClean="0"/>
              <a:t> </a:t>
            </a:r>
            <a:r>
              <a:rPr lang="en-US" altLang="ja-JP" dirty="0" smtClean="0"/>
              <a:t>by</a:t>
            </a:r>
            <a:r>
              <a:rPr lang="ja-JP" altLang="en-US" dirty="0" smtClean="0"/>
              <a:t> </a:t>
            </a:r>
            <a:r>
              <a:rPr lang="en-US" altLang="ja-JP" dirty="0" smtClean="0"/>
              <a:t>directionality</a:t>
            </a:r>
            <a:r>
              <a:rPr lang="ja-JP" altLang="en-US" dirty="0" smtClean="0"/>
              <a:t> </a:t>
            </a:r>
            <a:endParaRPr lang="ja-JP" altLang="en-US" dirty="0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-191293" y="186828"/>
            <a:ext cx="11594944" cy="1512168"/>
          </a:xfrm>
        </p:spPr>
        <p:txBody>
          <a:bodyPr>
            <a:normAutofit/>
          </a:bodyPr>
          <a:lstStyle/>
          <a:p>
            <a:pPr lvl="1"/>
            <a:r>
              <a:rPr kumimoji="1" lang="en-US" altLang="ja-JP" dirty="0" smtClean="0"/>
              <a:t>Halo model test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(w/</a:t>
            </a:r>
            <a:r>
              <a:rPr kumimoji="1" lang="ja-JP" altLang="en-US" dirty="0" smtClean="0"/>
              <a:t>長尾さん</a:t>
            </a:r>
            <a:r>
              <a:rPr kumimoji="1" lang="en-US" altLang="ja-JP" dirty="0" smtClean="0"/>
              <a:t>)</a:t>
            </a:r>
          </a:p>
          <a:p>
            <a:pPr lvl="2"/>
            <a:r>
              <a:rPr lang="en-US" altLang="ja-JP" dirty="0" smtClean="0"/>
              <a:t>isotropic (1-r) + co-rotating(r) DM HALO model indicated by n-body simulation (r</a:t>
            </a:r>
            <a:r>
              <a:rPr lang="ja-JP" altLang="en-US" dirty="0" smtClean="0"/>
              <a:t>～</a:t>
            </a:r>
            <a:r>
              <a:rPr lang="en-US" altLang="ja-JP" dirty="0" smtClean="0"/>
              <a:t>0.3)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56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80" y="1761450"/>
            <a:ext cx="6668074" cy="160598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756" y="2848059"/>
            <a:ext cx="3731442" cy="43204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50" y="3567537"/>
            <a:ext cx="5688632" cy="374185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4724" y="2814616"/>
            <a:ext cx="3830248" cy="3592740"/>
          </a:xfrm>
          <a:prstGeom prst="rect">
            <a:avLst/>
          </a:prstGeom>
        </p:spPr>
      </p:pic>
      <p:sp>
        <p:nvSpPr>
          <p:cNvPr id="9" name="コンテンツ プレースホルダー 1"/>
          <p:cNvSpPr txBox="1">
            <a:spLocks/>
          </p:cNvSpPr>
          <p:nvPr/>
        </p:nvSpPr>
        <p:spPr>
          <a:xfrm>
            <a:off x="3318695" y="4046307"/>
            <a:ext cx="5717301" cy="861166"/>
          </a:xfrm>
          <a:prstGeom prst="rect">
            <a:avLst/>
          </a:prstGeom>
          <a:solidFill>
            <a:srgbClr val="1E1E1E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87373" indent="-287373" algn="l" defTabSz="1149492" rtl="0" eaLnBrk="1" latinLnBrk="0" hangingPunct="1">
              <a:lnSpc>
                <a:spcPct val="90000"/>
              </a:lnSpc>
              <a:spcBef>
                <a:spcPts val="1257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rgbClr val="00FF7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Arial" panose="020B0604020202020204" pitchFamily="34" charset="0"/>
              </a:defRPr>
            </a:lvl1pPr>
            <a:lvl2pPr marL="862119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Arial" panose="020B0604020202020204" pitchFamily="34" charset="0"/>
              </a:defRPr>
            </a:lvl2pPr>
            <a:lvl3pPr marL="1436865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FFFFC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Arial" panose="020B0604020202020204" pitchFamily="34" charset="0"/>
              </a:defRPr>
            </a:lvl3pPr>
            <a:lvl4pPr marL="2011611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FFFFC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Arial" panose="020B0604020202020204" pitchFamily="34" charset="0"/>
              </a:defRPr>
            </a:lvl4pPr>
            <a:lvl5pPr marL="2586358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FFFFC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Arial" panose="020B0604020202020204" pitchFamily="34" charset="0"/>
              </a:defRPr>
            </a:lvl5pPr>
            <a:lvl6pPr marL="3161104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850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596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342" indent="-287373" algn="l" defTabSz="1149492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kumimoji="1"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fontAlgn="auto">
              <a:spcAft>
                <a:spcPts val="0"/>
              </a:spcAft>
            </a:pPr>
            <a:r>
              <a:rPr lang="en-US" altLang="ja-JP" dirty="0" smtClean="0"/>
              <a:t>main</a:t>
            </a:r>
            <a:r>
              <a:rPr lang="ja-JP" altLang="en-US" dirty="0" smtClean="0"/>
              <a:t> </a:t>
            </a:r>
            <a:r>
              <a:rPr lang="en-US" altLang="ja-JP" dirty="0" smtClean="0"/>
              <a:t>observables:</a:t>
            </a:r>
            <a:r>
              <a:rPr lang="ja-JP" altLang="en-US" dirty="0" smtClean="0"/>
              <a:t> </a:t>
            </a:r>
            <a:r>
              <a:rPr lang="en-US" altLang="ja-JP" dirty="0" smtClean="0"/>
              <a:t>energy</a:t>
            </a:r>
            <a:r>
              <a:rPr lang="ja-JP" altLang="en-US" dirty="0" smtClean="0"/>
              <a:t> </a:t>
            </a:r>
            <a:r>
              <a:rPr lang="en-US" altLang="ja-JP" dirty="0" smtClean="0"/>
              <a:t>+</a:t>
            </a:r>
            <a:r>
              <a:rPr lang="ja-JP" altLang="en-US" dirty="0" smtClean="0"/>
              <a:t> </a:t>
            </a:r>
            <a:r>
              <a:rPr lang="en-US" altLang="ja-JP" dirty="0" smtClean="0"/>
              <a:t>direction(θ)</a:t>
            </a:r>
            <a:r>
              <a:rPr lang="ja-JP" altLang="en-US" dirty="0" smtClean="0"/>
              <a:t> 　⇒</a:t>
            </a:r>
            <a:r>
              <a:rPr lang="en-US" altLang="ja-JP" dirty="0" smtClean="0"/>
              <a:t>2D</a:t>
            </a:r>
            <a:r>
              <a:rPr lang="ja-JP" altLang="en-US" dirty="0" smtClean="0"/>
              <a:t> </a:t>
            </a:r>
            <a:r>
              <a:rPr lang="en-US" altLang="ja-JP" dirty="0" smtClean="0"/>
              <a:t>fitting</a:t>
            </a:r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3933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-335309" y="540271"/>
            <a:ext cx="11594944" cy="4797425"/>
          </a:xfrm>
        </p:spPr>
        <p:txBody>
          <a:bodyPr/>
          <a:lstStyle/>
          <a:p>
            <a:pPr lvl="1"/>
            <a:r>
              <a:rPr lang="ja-JP" altLang="en-US" dirty="0" smtClean="0"/>
              <a:t>（いい意味で）気</a:t>
            </a:r>
            <a:r>
              <a:rPr lang="ja-JP" altLang="en-US" dirty="0"/>
              <a:t>に</a:t>
            </a:r>
            <a:r>
              <a:rPr lang="ja-JP" altLang="en-US" dirty="0" smtClean="0"/>
              <a:t>なるはなし</a:t>
            </a:r>
            <a:endParaRPr lang="en-US" altLang="ja-JP" dirty="0" smtClean="0"/>
          </a:p>
          <a:p>
            <a:pPr lvl="2"/>
            <a:r>
              <a:rPr kumimoji="1" lang="en-US" altLang="ja-JP" dirty="0" smtClean="0"/>
              <a:t>co-rotating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halo</a:t>
            </a:r>
            <a:r>
              <a:rPr kumimoji="1" lang="ja-JP" altLang="en-US" dirty="0" smtClean="0"/>
              <a:t>成分：</a:t>
            </a:r>
            <a:r>
              <a:rPr kumimoji="1" lang="en-US" altLang="ja-JP" dirty="0" err="1" smtClean="0"/>
              <a:t>Sagitarius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stream</a:t>
            </a:r>
            <a:r>
              <a:rPr kumimoji="1" lang="ja-JP" altLang="en-US" dirty="0" smtClean="0"/>
              <a:t>の形にも影響</a:t>
            </a:r>
            <a:endParaRPr kumimoji="1" lang="en-US" altLang="ja-JP" dirty="0" smtClean="0"/>
          </a:p>
          <a:p>
            <a:pPr lvl="2"/>
            <a:r>
              <a:rPr lang="en-US" altLang="ja-JP" dirty="0" smtClean="0"/>
              <a:t>directional</a:t>
            </a:r>
            <a:r>
              <a:rPr lang="ja-JP" altLang="en-US" dirty="0" smtClean="0"/>
              <a:t>な観測との合わせ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57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490" y="1476375"/>
            <a:ext cx="7410101" cy="139499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/>
          <a:srcRect l="25988" t="39198" r="27551" b="14520"/>
          <a:stretch/>
        </p:blipFill>
        <p:spPr>
          <a:xfrm>
            <a:off x="4852457" y="2697977"/>
            <a:ext cx="8496944" cy="476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8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-263301" y="252323"/>
            <a:ext cx="11594944" cy="4797425"/>
          </a:xfrm>
        </p:spPr>
        <p:txBody>
          <a:bodyPr/>
          <a:lstStyle/>
          <a:p>
            <a:pPr lvl="1"/>
            <a:r>
              <a:rPr kumimoji="1" lang="en-US" altLang="ja-JP" dirty="0" smtClean="0"/>
              <a:t>CYGNUS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After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Discovery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: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particle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physics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Some</a:t>
            </a:r>
            <a:r>
              <a:rPr lang="ja-JP" altLang="en-US" dirty="0" smtClean="0"/>
              <a:t> </a:t>
            </a:r>
            <a:r>
              <a:rPr lang="en-US" altLang="ja-JP" dirty="0" smtClean="0"/>
              <a:t>interaction</a:t>
            </a:r>
            <a:r>
              <a:rPr lang="ja-JP" altLang="en-US" dirty="0" smtClean="0"/>
              <a:t> </a:t>
            </a:r>
            <a:r>
              <a:rPr lang="en-US" altLang="ja-JP" dirty="0" smtClean="0"/>
              <a:t>provide</a:t>
            </a:r>
            <a:r>
              <a:rPr lang="ja-JP" altLang="en-US" dirty="0" smtClean="0"/>
              <a:t> </a:t>
            </a:r>
            <a:r>
              <a:rPr lang="en-US" altLang="ja-JP" dirty="0" smtClean="0"/>
              <a:t>characteristic</a:t>
            </a:r>
            <a:r>
              <a:rPr lang="ja-JP" altLang="en-US" dirty="0" smtClean="0"/>
              <a:t> </a:t>
            </a:r>
            <a:r>
              <a:rPr lang="en-US" altLang="ja-JP" dirty="0" smtClean="0"/>
              <a:t>angular</a:t>
            </a:r>
            <a:r>
              <a:rPr lang="ja-JP" altLang="en-US" dirty="0" smtClean="0"/>
              <a:t> </a:t>
            </a:r>
            <a:r>
              <a:rPr lang="en-US" altLang="ja-JP" dirty="0" smtClean="0"/>
              <a:t>distributions</a:t>
            </a:r>
            <a:endParaRPr lang="en-US" altLang="ja-JP" dirty="0"/>
          </a:p>
          <a:p>
            <a:pPr lvl="2"/>
            <a:endParaRPr lang="en-US" altLang="ja-JP" dirty="0" smtClean="0"/>
          </a:p>
          <a:p>
            <a:pPr lvl="2"/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58</a:t>
            </a:fld>
            <a:endParaRPr lang="ja-JP" altLang="en-US" dirty="0"/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948" y="7037516"/>
            <a:ext cx="4792204" cy="374657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3" y="2189229"/>
            <a:ext cx="6735924" cy="4795463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1475" y="3169164"/>
            <a:ext cx="6840760" cy="3924518"/>
          </a:xfrm>
          <a:prstGeom prst="rect">
            <a:avLst/>
          </a:prstGeom>
        </p:spPr>
      </p:pic>
      <p:sp>
        <p:nvSpPr>
          <p:cNvPr id="28" name="コンテンツ プレースホルダー 2"/>
          <p:cNvSpPr txBox="1">
            <a:spLocks/>
          </p:cNvSpPr>
          <p:nvPr/>
        </p:nvSpPr>
        <p:spPr bwMode="auto">
          <a:xfrm>
            <a:off x="10615299" y="2752054"/>
            <a:ext cx="1505825" cy="499518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8047" indent="-37804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5"/>
              </a:buBlip>
              <a:defRPr sz="3528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02" indent="-31503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6"/>
              </a:buBlip>
              <a:defRPr sz="3087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260158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646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764221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268284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772347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3276410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780473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4284536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kern="0" dirty="0">
                <a:solidFill>
                  <a:schemeClr val="bg1"/>
                </a:solidFill>
              </a:rPr>
              <a:t>SI</a:t>
            </a:r>
          </a:p>
        </p:txBody>
      </p:sp>
      <p:sp>
        <p:nvSpPr>
          <p:cNvPr id="29" name="コンテンツ プレースホルダー 2"/>
          <p:cNvSpPr txBox="1">
            <a:spLocks/>
          </p:cNvSpPr>
          <p:nvPr/>
        </p:nvSpPr>
        <p:spPr bwMode="auto">
          <a:xfrm>
            <a:off x="11668097" y="2804129"/>
            <a:ext cx="1505825" cy="499518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8047" indent="-37804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5"/>
              </a:buBlip>
              <a:defRPr sz="3528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02" indent="-31503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6"/>
              </a:buBlip>
              <a:defRPr sz="3087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260158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646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764221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268284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772347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3276410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780473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4284536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kern="0" dirty="0">
                <a:solidFill>
                  <a:schemeClr val="bg1"/>
                </a:solidFill>
              </a:rPr>
              <a:t>SD</a:t>
            </a:r>
          </a:p>
        </p:txBody>
      </p:sp>
      <p:cxnSp>
        <p:nvCxnSpPr>
          <p:cNvPr id="30" name="直線矢印コネクタ 29"/>
          <p:cNvCxnSpPr/>
          <p:nvPr/>
        </p:nvCxnSpPr>
        <p:spPr bwMode="auto">
          <a:xfrm flipH="1">
            <a:off x="11628593" y="3322219"/>
            <a:ext cx="216024" cy="243455"/>
          </a:xfrm>
          <a:prstGeom prst="straightConnector1">
            <a:avLst/>
          </a:prstGeom>
          <a:solidFill>
            <a:schemeClr val="bg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直線矢印コネクタ 30"/>
          <p:cNvCxnSpPr/>
          <p:nvPr/>
        </p:nvCxnSpPr>
        <p:spPr bwMode="auto">
          <a:xfrm>
            <a:off x="10792096" y="3270144"/>
            <a:ext cx="369463" cy="295528"/>
          </a:xfrm>
          <a:prstGeom prst="straightConnector1">
            <a:avLst/>
          </a:prstGeom>
          <a:solidFill>
            <a:schemeClr val="bg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正方形/長方形 31"/>
          <p:cNvSpPr/>
          <p:nvPr/>
        </p:nvSpPr>
        <p:spPr>
          <a:xfrm>
            <a:off x="3481547" y="1955181"/>
            <a:ext cx="2920592" cy="3624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angular</a:t>
            </a:r>
            <a:r>
              <a:rPr lang="ja-JP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distribution</a:t>
            </a:r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6733814" y="2857145"/>
            <a:ext cx="2011697" cy="3624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operator</a:t>
            </a:r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3290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7297539" y="1764407"/>
            <a:ext cx="4948003" cy="51518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626" name="コンテンツ プレースホルダ 2"/>
          <p:cNvSpPr>
            <a:spLocks noGrp="1"/>
          </p:cNvSpPr>
          <p:nvPr>
            <p:ph idx="1"/>
          </p:nvPr>
        </p:nvSpPr>
        <p:spPr>
          <a:xfrm>
            <a:off x="173208" y="167919"/>
            <a:ext cx="12812963" cy="2431598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WIMP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hunting</a:t>
            </a:r>
          </a:p>
          <a:p>
            <a:pPr lvl="1"/>
            <a:r>
              <a:rPr kumimoji="1" lang="en-US" altLang="ja-JP" dirty="0" smtClean="0"/>
              <a:t>WIMP-</a:t>
            </a:r>
            <a:r>
              <a:rPr lang="en-US" altLang="ja-JP" dirty="0" smtClean="0"/>
              <a:t>SM(standard</a:t>
            </a:r>
            <a:r>
              <a:rPr lang="ja-JP" altLang="en-US" dirty="0" smtClean="0"/>
              <a:t> </a:t>
            </a:r>
            <a:r>
              <a:rPr lang="en-US" altLang="ja-JP" dirty="0" smtClean="0"/>
              <a:t>model</a:t>
            </a:r>
            <a:r>
              <a:rPr lang="ja-JP" altLang="en-US" dirty="0" smtClean="0"/>
              <a:t> </a:t>
            </a:r>
            <a:r>
              <a:rPr lang="en-US" altLang="ja-JP" dirty="0" smtClean="0"/>
              <a:t>particle,</a:t>
            </a:r>
            <a:r>
              <a:rPr lang="ja-JP" altLang="en-US" dirty="0" smtClean="0"/>
              <a:t> </a:t>
            </a:r>
            <a:r>
              <a:rPr lang="en-US" altLang="ja-JP" dirty="0" smtClean="0"/>
              <a:t>i.e.</a:t>
            </a:r>
            <a:r>
              <a:rPr lang="ja-JP" altLang="en-US" dirty="0" smtClean="0"/>
              <a:t> </a:t>
            </a:r>
            <a:r>
              <a:rPr lang="en-US" altLang="ja-JP" dirty="0" smtClean="0"/>
              <a:t>quarks)</a:t>
            </a:r>
            <a:r>
              <a:rPr lang="ja-JP" altLang="en-US" dirty="0" smtClean="0"/>
              <a:t> </a:t>
            </a:r>
            <a:r>
              <a:rPr lang="en-US" altLang="ja-JP" dirty="0" smtClean="0"/>
              <a:t>particle</a:t>
            </a:r>
            <a:r>
              <a:rPr lang="ja-JP" altLang="en-US" dirty="0" smtClean="0"/>
              <a:t> </a:t>
            </a:r>
            <a:r>
              <a:rPr lang="en-US" altLang="ja-JP" dirty="0" smtClean="0"/>
              <a:t>interaction</a:t>
            </a:r>
            <a:endParaRPr kumimoji="1" lang="en-US" altLang="ja-JP" dirty="0" smtClean="0"/>
          </a:p>
          <a:p>
            <a:pPr lvl="2"/>
            <a:r>
              <a:rPr lang="en-US" altLang="ja-JP" dirty="0" smtClean="0"/>
              <a:t>Direct</a:t>
            </a:r>
            <a:r>
              <a:rPr lang="ja-JP" altLang="en-US" dirty="0" smtClean="0"/>
              <a:t> </a:t>
            </a:r>
            <a:r>
              <a:rPr lang="en-US" altLang="ja-JP" dirty="0" smtClean="0"/>
              <a:t>search</a:t>
            </a:r>
          </a:p>
          <a:p>
            <a:pPr lvl="2"/>
            <a:r>
              <a:rPr lang="en-US" altLang="ja-JP" dirty="0" smtClean="0"/>
              <a:t>Indirect</a:t>
            </a:r>
            <a:r>
              <a:rPr lang="ja-JP" altLang="en-US" dirty="0" smtClean="0"/>
              <a:t> </a:t>
            </a:r>
            <a:r>
              <a:rPr lang="en-US" altLang="ja-JP" dirty="0" smtClean="0"/>
              <a:t>search</a:t>
            </a:r>
          </a:p>
          <a:p>
            <a:pPr lvl="2"/>
            <a:r>
              <a:rPr lang="en-US" altLang="ja-JP" dirty="0"/>
              <a:t>C</a:t>
            </a:r>
            <a:r>
              <a:rPr lang="en-US" altLang="ja-JP" dirty="0" smtClean="0"/>
              <a:t>ollider</a:t>
            </a:r>
            <a:endParaRPr lang="en-US" altLang="ja-JP" dirty="0"/>
          </a:p>
        </p:txBody>
      </p:sp>
      <p:grpSp>
        <p:nvGrpSpPr>
          <p:cNvPr id="65" name="グループ化 64"/>
          <p:cNvGrpSpPr/>
          <p:nvPr/>
        </p:nvGrpSpPr>
        <p:grpSpPr>
          <a:xfrm>
            <a:off x="8141088" y="1764407"/>
            <a:ext cx="4104456" cy="5151894"/>
            <a:chOff x="3534070" y="1628800"/>
            <a:chExt cx="3155238" cy="3960440"/>
          </a:xfrm>
        </p:grpSpPr>
        <p:sp>
          <p:nvSpPr>
            <p:cNvPr id="66" name="正方形/長方形 65"/>
            <p:cNvSpPr/>
            <p:nvPr/>
          </p:nvSpPr>
          <p:spPr>
            <a:xfrm>
              <a:off x="3563888" y="1628800"/>
              <a:ext cx="3125419" cy="3960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67" name="グループ化 66"/>
            <p:cNvGrpSpPr/>
            <p:nvPr/>
          </p:nvGrpSpPr>
          <p:grpSpPr>
            <a:xfrm>
              <a:off x="3534070" y="1734672"/>
              <a:ext cx="3155238" cy="3673787"/>
              <a:chOff x="3534070" y="1734672"/>
              <a:chExt cx="3155238" cy="3673787"/>
            </a:xfrm>
          </p:grpSpPr>
          <p:grpSp>
            <p:nvGrpSpPr>
              <p:cNvPr id="68" name="グループ化 67"/>
              <p:cNvGrpSpPr/>
              <p:nvPr/>
            </p:nvGrpSpPr>
            <p:grpSpPr>
              <a:xfrm>
                <a:off x="3534070" y="1734672"/>
                <a:ext cx="2982404" cy="3673787"/>
                <a:chOff x="5510267" y="2704803"/>
                <a:chExt cx="4650340" cy="5728388"/>
              </a:xfrm>
            </p:grpSpPr>
            <p:cxnSp>
              <p:nvCxnSpPr>
                <p:cNvPr id="71" name="直線コネクタ 70"/>
                <p:cNvCxnSpPr/>
                <p:nvPr/>
              </p:nvCxnSpPr>
              <p:spPr>
                <a:xfrm flipH="1">
                  <a:off x="6272957" y="4336026"/>
                  <a:ext cx="3254501" cy="216393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線コネクタ 71"/>
                <p:cNvCxnSpPr/>
                <p:nvPr/>
              </p:nvCxnSpPr>
              <p:spPr>
                <a:xfrm>
                  <a:off x="6532783" y="4459353"/>
                  <a:ext cx="2994676" cy="207880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テキスト ボックス 72"/>
                <p:cNvSpPr txBox="1"/>
                <p:nvPr/>
              </p:nvSpPr>
              <p:spPr>
                <a:xfrm>
                  <a:off x="5680606" y="3822617"/>
                  <a:ext cx="1267416" cy="6363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2052" dirty="0" smtClean="0">
                      <a:solidFill>
                        <a:prstClr val="black"/>
                      </a:solidFill>
                      <a:latin typeface="+mj-lt"/>
                      <a:ea typeface="ＭＳ Ｐゴシック" panose="020B0600070205080204" pitchFamily="50" charset="-128"/>
                    </a:rPr>
                    <a:t>DM</a:t>
                  </a:r>
                  <a:endParaRPr kumimoji="1" lang="ja-JP" altLang="en-US" sz="2052" dirty="0">
                    <a:solidFill>
                      <a:prstClr val="black"/>
                    </a:solidFill>
                    <a:latin typeface="+mj-lt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4" name="雲 73"/>
                <p:cNvSpPr/>
                <p:nvPr/>
              </p:nvSpPr>
              <p:spPr>
                <a:xfrm flipV="1">
                  <a:off x="6993039" y="4851409"/>
                  <a:ext cx="2048035" cy="1224136"/>
                </a:xfrm>
                <a:prstGeom prst="cloud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15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" name="右矢印 74"/>
                <p:cNvSpPr/>
                <p:nvPr/>
              </p:nvSpPr>
              <p:spPr>
                <a:xfrm>
                  <a:off x="7155509" y="3408458"/>
                  <a:ext cx="1800201" cy="720080"/>
                </a:xfrm>
                <a:prstGeom prst="rightArrow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15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" name="右矢印 75"/>
                <p:cNvSpPr/>
                <p:nvPr/>
              </p:nvSpPr>
              <p:spPr>
                <a:xfrm flipH="1">
                  <a:off x="7070082" y="6959853"/>
                  <a:ext cx="1800200" cy="720080"/>
                </a:xfrm>
                <a:prstGeom prst="rightArrow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154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" name="テキスト ボックス 76"/>
                <p:cNvSpPr txBox="1"/>
                <p:nvPr/>
              </p:nvSpPr>
              <p:spPr>
                <a:xfrm>
                  <a:off x="6081602" y="2704803"/>
                  <a:ext cx="3948012" cy="6363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052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rPr>
                    <a:t>対消滅</a:t>
                  </a:r>
                  <a:endParaRPr kumimoji="1" lang="ja-JP" altLang="en-US" sz="2052" dirty="0">
                    <a:solidFill>
                      <a:prstClr val="black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8" name="テキスト ボックス 77"/>
                <p:cNvSpPr txBox="1"/>
                <p:nvPr/>
              </p:nvSpPr>
              <p:spPr>
                <a:xfrm>
                  <a:off x="5899635" y="7796818"/>
                  <a:ext cx="4260972" cy="6363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052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rPr>
                    <a:t>対生成</a:t>
                  </a:r>
                  <a:endParaRPr kumimoji="1" lang="ja-JP" altLang="en-US" sz="2052" dirty="0">
                    <a:solidFill>
                      <a:prstClr val="black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9" name="テキスト ボックス 78"/>
                <p:cNvSpPr txBox="1"/>
                <p:nvPr/>
              </p:nvSpPr>
              <p:spPr>
                <a:xfrm>
                  <a:off x="5510267" y="6476700"/>
                  <a:ext cx="1213197" cy="7934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2052" dirty="0" smtClean="0">
                      <a:solidFill>
                        <a:prstClr val="black"/>
                      </a:solidFill>
                      <a:latin typeface="+mj-lt"/>
                      <a:ea typeface="ＭＳ Ｐゴシック" panose="020B0600070205080204" pitchFamily="50" charset="-128"/>
                    </a:rPr>
                    <a:t>DM</a:t>
                  </a:r>
                  <a:endParaRPr kumimoji="1" lang="ja-JP" altLang="en-US" sz="2052" dirty="0">
                    <a:solidFill>
                      <a:prstClr val="black"/>
                    </a:solidFill>
                    <a:latin typeface="+mj-lt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69" name="テキスト ボックス 68"/>
              <p:cNvSpPr txBox="1"/>
              <p:nvPr/>
            </p:nvSpPr>
            <p:spPr>
              <a:xfrm>
                <a:off x="5911246" y="2451560"/>
                <a:ext cx="778062" cy="408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052" dirty="0" smtClean="0">
                    <a:solidFill>
                      <a:prstClr val="black"/>
                    </a:solidFill>
                    <a:latin typeface="+mj-lt"/>
                    <a:ea typeface="ＭＳ Ｐゴシック" panose="020B0600070205080204" pitchFamily="50" charset="-128"/>
                  </a:rPr>
                  <a:t>SM</a:t>
                </a:r>
                <a:endParaRPr kumimoji="1" lang="ja-JP" altLang="en-US" sz="2052" dirty="0">
                  <a:solidFill>
                    <a:prstClr val="black"/>
                  </a:solidFill>
                  <a:latin typeface="+mj-lt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70" name="テキスト ボックス 69"/>
              <p:cNvSpPr txBox="1"/>
              <p:nvPr/>
            </p:nvSpPr>
            <p:spPr>
              <a:xfrm>
                <a:off x="5911246" y="4138783"/>
                <a:ext cx="778062" cy="408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052" dirty="0" smtClean="0">
                    <a:solidFill>
                      <a:prstClr val="black"/>
                    </a:solidFill>
                    <a:latin typeface="+mj-lt"/>
                    <a:ea typeface="ＭＳ Ｐゴシック" panose="020B0600070205080204" pitchFamily="50" charset="-128"/>
                  </a:rPr>
                  <a:t>SM</a:t>
                </a:r>
                <a:endParaRPr kumimoji="1" lang="ja-JP" altLang="en-US" sz="2052" dirty="0">
                  <a:solidFill>
                    <a:prstClr val="black"/>
                  </a:solidFill>
                  <a:latin typeface="+mj-lt"/>
                  <a:ea typeface="ＭＳ Ｐゴシック" panose="020B0600070205080204" pitchFamily="50" charset="-128"/>
                </a:endParaRPr>
              </a:p>
            </p:txBody>
          </p:sp>
        </p:grpSp>
      </p:grpSp>
      <p:sp>
        <p:nvSpPr>
          <p:cNvPr id="59" name="右矢印 58"/>
          <p:cNvSpPr/>
          <p:nvPr/>
        </p:nvSpPr>
        <p:spPr>
          <a:xfrm rot="16200000">
            <a:off x="7265955" y="3865285"/>
            <a:ext cx="1501849" cy="600739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154">
              <a:solidFill>
                <a:prstClr val="white"/>
              </a:solidFill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9741579" y="1927793"/>
            <a:ext cx="12195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indirect</a:t>
            </a:r>
            <a:endParaRPr kumimoji="1" lang="ja-JP" altLang="en-US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9764546" y="6151685"/>
            <a:ext cx="16169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collider</a:t>
            </a:r>
            <a:endParaRPr kumimoji="1" lang="ja-JP" altLang="en-US" dirty="0"/>
          </a:p>
        </p:txBody>
      </p:sp>
      <p:sp>
        <p:nvSpPr>
          <p:cNvPr id="62" name="テキスト ボックス 61"/>
          <p:cNvSpPr txBox="1"/>
          <p:nvPr/>
        </p:nvSpPr>
        <p:spPr>
          <a:xfrm rot="16200000">
            <a:off x="6980961" y="3971177"/>
            <a:ext cx="10024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direct</a:t>
            </a:r>
            <a:endParaRPr kumimoji="1" lang="ja-JP" altLang="en-US" dirty="0"/>
          </a:p>
        </p:txBody>
      </p:sp>
      <p:sp>
        <p:nvSpPr>
          <p:cNvPr id="80" name="正方形/長方形 79"/>
          <p:cNvSpPr/>
          <p:nvPr/>
        </p:nvSpPr>
        <p:spPr>
          <a:xfrm>
            <a:off x="10197580" y="1604314"/>
            <a:ext cx="2047962" cy="2697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WIMP</a:t>
            </a:r>
            <a:r>
              <a:rPr lang="ja-JP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</a:rPr>
              <a:t>hunting</a:t>
            </a:r>
            <a:endParaRPr lang="ja-JP" altLang="en-US" b="1" dirty="0">
              <a:solidFill>
                <a:schemeClr val="tx1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6662" t="15737" r="27157" b="668"/>
          <a:stretch/>
        </p:blipFill>
        <p:spPr>
          <a:xfrm>
            <a:off x="22284" y="2396431"/>
            <a:ext cx="5198122" cy="509679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606081" y="1239167"/>
            <a:ext cx="3305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</a:rPr>
              <a:t>complementary</a:t>
            </a:r>
            <a:r>
              <a:rPr lang="en-US" altLang="ja-JP" sz="3200" dirty="0" smtClean="0">
                <a:solidFill>
                  <a:srgbClr val="FF0000"/>
                </a:solidFill>
              </a:rPr>
              <a:t>,</a:t>
            </a:r>
            <a:r>
              <a:rPr lang="ja-JP" altLang="en-US" sz="3200" dirty="0" smtClean="0">
                <a:solidFill>
                  <a:srgbClr val="FF0000"/>
                </a:solidFill>
              </a:rPr>
              <a:t> </a:t>
            </a:r>
            <a:r>
              <a:rPr kumimoji="1" lang="ja-JP" altLang="en-US" sz="3200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synergy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/>
          <a:srcRect l="27647" t="17883" r="34650" b="42221"/>
          <a:stretch/>
        </p:blipFill>
        <p:spPr>
          <a:xfrm>
            <a:off x="5256426" y="5412730"/>
            <a:ext cx="3618861" cy="2074198"/>
          </a:xfrm>
          <a:prstGeom prst="rect">
            <a:avLst/>
          </a:prstGeom>
        </p:spPr>
      </p:pic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14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-191294" y="324247"/>
            <a:ext cx="9001001" cy="5040560"/>
          </a:xfrm>
        </p:spPr>
        <p:txBody>
          <a:bodyPr/>
          <a:lstStyle/>
          <a:p>
            <a:pPr lvl="1"/>
            <a:r>
              <a:rPr kumimoji="1" lang="en-US" altLang="ja-JP" dirty="0" smtClean="0"/>
              <a:t>CR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boosted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DM</a:t>
            </a:r>
            <a:r>
              <a:rPr lang="ja-JP" altLang="en-US" dirty="0"/>
              <a:t>　</a:t>
            </a:r>
            <a:r>
              <a:rPr lang="en-US" altLang="ja-JP" dirty="0"/>
              <a:t>(w/</a:t>
            </a:r>
            <a:r>
              <a:rPr lang="ja-JP" altLang="en-US" dirty="0"/>
              <a:t>長尾さん</a:t>
            </a:r>
            <a:r>
              <a:rPr lang="en-US" altLang="ja-JP" dirty="0" smtClean="0"/>
              <a:t>)</a:t>
            </a:r>
          </a:p>
          <a:p>
            <a:pPr lvl="2"/>
            <a:r>
              <a:rPr lang="en-US" altLang="ja-JP" dirty="0" smtClean="0"/>
              <a:t>keV</a:t>
            </a:r>
            <a:r>
              <a:rPr lang="ja-JP" altLang="en-US" dirty="0" smtClean="0"/>
              <a:t>～</a:t>
            </a:r>
            <a:r>
              <a:rPr lang="en-US" altLang="ja-JP" dirty="0" smtClean="0"/>
              <a:t>MeV</a:t>
            </a:r>
            <a:r>
              <a:rPr lang="ja-JP" altLang="en-US" dirty="0" smtClean="0"/>
              <a:t>程度の</a:t>
            </a:r>
            <a:r>
              <a:rPr lang="en-US" altLang="ja-JP" dirty="0" smtClean="0"/>
              <a:t>WIMP</a:t>
            </a:r>
          </a:p>
          <a:p>
            <a:pPr lvl="2"/>
            <a:r>
              <a:rPr lang="ja-JP" altLang="en-US" dirty="0" smtClean="0"/>
              <a:t>銀河中心で高エネルギー宇宙線（陽子）に蹴られる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方向</a:t>
            </a:r>
            <a:r>
              <a:rPr lang="ja-JP" altLang="en-US" dirty="0"/>
              <a:t>感度</a:t>
            </a:r>
            <a:r>
              <a:rPr lang="ja-JP" altLang="en-US" dirty="0" smtClean="0"/>
              <a:t>を持つ</a:t>
            </a:r>
            <a:r>
              <a:rPr lang="en-US" altLang="ja-JP" dirty="0" smtClean="0"/>
              <a:t>WIMP</a:t>
            </a:r>
            <a:r>
              <a:rPr lang="ja-JP" altLang="en-US" dirty="0" smtClean="0"/>
              <a:t>検出器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（ガスや原子核</a:t>
            </a:r>
            <a:r>
              <a:rPr lang="ja-JP" altLang="en-US" dirty="0"/>
              <a:t>乾板</a:t>
            </a:r>
            <a:r>
              <a:rPr lang="ja-JP" altLang="en-US" dirty="0" smtClean="0"/>
              <a:t>）で見ると銀河中心が明るいはず</a:t>
            </a:r>
            <a:endParaRPr lang="en-US" altLang="ja-JP" dirty="0" smtClean="0"/>
          </a:p>
          <a:p>
            <a:pPr lvl="2"/>
            <a:r>
              <a:rPr lang="ja-JP" altLang="en-US" dirty="0"/>
              <a:t>観測量</a:t>
            </a:r>
            <a:r>
              <a:rPr lang="ja-JP" altLang="en-US" dirty="0" smtClean="0"/>
              <a:t>は必用だが、原理的には見える。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59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454765" y="2268463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JCAP07(2023)061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740" y="343448"/>
            <a:ext cx="4852661" cy="152255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87" y="3017882"/>
            <a:ext cx="3600400" cy="345872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3428" y="3112130"/>
            <a:ext cx="3703201" cy="3335141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0870" y="3165529"/>
            <a:ext cx="4142353" cy="3334265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206114" y="6715621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</a:rPr>
              <a:t>到来方向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641355" y="6715621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</a:rPr>
              <a:t>反跳角分布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673803" y="669249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</a:rPr>
              <a:t>銀河中心エクセスの有意度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30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最近の話題　まとめ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56980" y="2075626"/>
            <a:ext cx="10729192" cy="4797425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MIGDAL</a:t>
            </a:r>
          </a:p>
          <a:p>
            <a:pPr lvl="1"/>
            <a:r>
              <a:rPr lang="en-US" altLang="ja-JP" dirty="0" smtClean="0"/>
              <a:t>Observation</a:t>
            </a:r>
            <a:r>
              <a:rPr lang="ja-JP" altLang="en-US" dirty="0" smtClean="0"/>
              <a:t> </a:t>
            </a:r>
            <a:endParaRPr kumimoji="1" lang="en-US" altLang="ja-JP" dirty="0"/>
          </a:p>
          <a:p>
            <a:r>
              <a:rPr lang="en-US" altLang="ja-JP" dirty="0" smtClean="0"/>
              <a:t>Directional</a:t>
            </a:r>
            <a:r>
              <a:rPr lang="ja-JP" altLang="en-US" dirty="0" smtClean="0"/>
              <a:t> </a:t>
            </a:r>
            <a:r>
              <a:rPr lang="en-US" altLang="ja-JP" dirty="0" smtClean="0"/>
              <a:t>Detectors</a:t>
            </a:r>
            <a:r>
              <a:rPr lang="ja-JP" altLang="en-US" dirty="0" smtClean="0"/>
              <a:t>：</a:t>
            </a:r>
            <a:r>
              <a:rPr lang="en-US" altLang="ja-JP" dirty="0" smtClean="0"/>
              <a:t>gas</a:t>
            </a:r>
            <a:r>
              <a:rPr lang="ja-JP" altLang="en-US" dirty="0" smtClean="0"/>
              <a:t> </a:t>
            </a:r>
            <a:r>
              <a:rPr lang="en-US" altLang="ja-JP" dirty="0" smtClean="0"/>
              <a:t>detectors</a:t>
            </a:r>
          </a:p>
          <a:p>
            <a:pPr lvl="1"/>
            <a:r>
              <a:rPr kumimoji="1" lang="en-US" altLang="ja-JP" dirty="0" smtClean="0"/>
              <a:t>Clear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evidence</a:t>
            </a:r>
          </a:p>
          <a:p>
            <a:pPr lvl="1"/>
            <a:r>
              <a:rPr kumimoji="1" lang="en-US" altLang="ja-JP" dirty="0" smtClean="0"/>
              <a:t>DM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nature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study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60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157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24005" y="2844527"/>
            <a:ext cx="11594944" cy="1460500"/>
          </a:xfrm>
        </p:spPr>
        <p:txBody>
          <a:bodyPr/>
          <a:lstStyle/>
          <a:p>
            <a:pPr algn="ctr"/>
            <a:r>
              <a:rPr kumimoji="1" lang="en-US" altLang="ja-JP" dirty="0" smtClean="0"/>
              <a:t>Thank</a:t>
            </a:r>
            <a:r>
              <a:rPr kumimoji="1" lang="ja-JP" altLang="en-US" dirty="0" smtClean="0"/>
              <a:t> </a:t>
            </a:r>
            <a:r>
              <a:rPr lang="en-US" altLang="ja-JP" dirty="0" smtClean="0"/>
              <a:t>you</a:t>
            </a:r>
            <a:r>
              <a:rPr lang="en-US" altLang="ja-JP" dirty="0"/>
              <a:t>!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61</a:t>
            </a:fld>
            <a:endParaRPr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8108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Collider</a:t>
            </a:r>
          </a:p>
          <a:p>
            <a:pPr lvl="1"/>
            <a:r>
              <a:rPr lang="en-US" altLang="ja-JP" dirty="0" smtClean="0"/>
              <a:t>LHC</a:t>
            </a:r>
            <a:r>
              <a:rPr lang="ja-JP" altLang="en-US" dirty="0" smtClean="0"/>
              <a:t> </a:t>
            </a:r>
            <a:r>
              <a:rPr lang="en-US" altLang="ja-JP" dirty="0" smtClean="0"/>
              <a:t>@</a:t>
            </a:r>
            <a:r>
              <a:rPr lang="ja-JP" altLang="en-US" dirty="0" smtClean="0"/>
              <a:t> </a:t>
            </a:r>
            <a:r>
              <a:rPr lang="en-US" altLang="ja-JP" dirty="0" smtClean="0"/>
              <a:t>CERN</a:t>
            </a:r>
          </a:p>
          <a:p>
            <a:pPr lvl="1"/>
            <a:r>
              <a:rPr kumimoji="1" lang="en-US" altLang="ja-JP" dirty="0" smtClean="0"/>
              <a:t>Missing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signal</a:t>
            </a:r>
          </a:p>
          <a:p>
            <a:pPr lvl="1"/>
            <a:r>
              <a:rPr lang="en-US" altLang="ja-JP" dirty="0"/>
              <a:t>S</a:t>
            </a:r>
            <a:r>
              <a:rPr lang="en-US" altLang="ja-JP" dirty="0" smtClean="0"/>
              <a:t>earches</a:t>
            </a:r>
            <a:r>
              <a:rPr lang="ja-JP" altLang="en-US" dirty="0" smtClean="0"/>
              <a:t> </a:t>
            </a:r>
            <a:r>
              <a:rPr lang="en-US" altLang="ja-JP" dirty="0" smtClean="0"/>
              <a:t>with</a:t>
            </a:r>
            <a:r>
              <a:rPr lang="ja-JP" altLang="en-US" dirty="0" smtClean="0"/>
              <a:t> </a:t>
            </a:r>
            <a:r>
              <a:rPr lang="en-US" altLang="ja-JP" dirty="0" smtClean="0"/>
              <a:t>various</a:t>
            </a:r>
            <a:r>
              <a:rPr lang="ja-JP" altLang="en-US" dirty="0" smtClean="0"/>
              <a:t> </a:t>
            </a:r>
            <a:r>
              <a:rPr lang="en-US" altLang="ja-JP" dirty="0" smtClean="0"/>
              <a:t>ways</a:t>
            </a:r>
          </a:p>
          <a:p>
            <a:pPr lvl="1"/>
            <a:r>
              <a:rPr lang="en-US" altLang="ja-JP" dirty="0"/>
              <a:t>N</a:t>
            </a:r>
            <a:r>
              <a:rPr lang="en-US" altLang="ja-JP" dirty="0" smtClean="0"/>
              <a:t>o</a:t>
            </a:r>
            <a:r>
              <a:rPr lang="ja-JP" altLang="en-US" dirty="0" smtClean="0"/>
              <a:t> </a:t>
            </a:r>
            <a:r>
              <a:rPr lang="en-US" altLang="ja-JP" dirty="0" smtClean="0"/>
              <a:t>hint</a:t>
            </a:r>
            <a:r>
              <a:rPr lang="ja-JP" altLang="en-US" dirty="0" smtClean="0"/>
              <a:t> </a:t>
            </a:r>
            <a:r>
              <a:rPr lang="en-US" altLang="ja-JP" dirty="0" smtClean="0"/>
              <a:t>so</a:t>
            </a:r>
            <a:r>
              <a:rPr lang="ja-JP" altLang="en-US" dirty="0" smtClean="0"/>
              <a:t> </a:t>
            </a:r>
            <a:r>
              <a:rPr lang="en-US" altLang="ja-JP" dirty="0" smtClean="0"/>
              <a:t>far</a:t>
            </a:r>
          </a:p>
          <a:p>
            <a:pPr lvl="1"/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27562" t="18900" r="22938" b="31670"/>
          <a:stretch/>
        </p:blipFill>
        <p:spPr>
          <a:xfrm>
            <a:off x="7081515" y="385158"/>
            <a:ext cx="3600400" cy="194746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63" y="2868540"/>
            <a:ext cx="3131843" cy="313620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4" y="4262508"/>
            <a:ext cx="4437750" cy="3246859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042" y="3255491"/>
            <a:ext cx="5899908" cy="4248934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4395123" y="2838107"/>
            <a:ext cx="1564455" cy="2697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simulation</a:t>
            </a:r>
            <a:endParaRPr lang="ja-JP" altLang="en-US" b="1" dirty="0">
              <a:solidFill>
                <a:schemeClr val="tx1"/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6"/>
          <a:srcRect l="49218" t="35421" r="25714" b="15526"/>
          <a:stretch/>
        </p:blipFill>
        <p:spPr>
          <a:xfrm>
            <a:off x="10758161" y="-8470"/>
            <a:ext cx="2665168" cy="2846577"/>
          </a:xfrm>
          <a:prstGeom prst="rect">
            <a:avLst/>
          </a:prstGeom>
        </p:spPr>
      </p:pic>
      <p:sp>
        <p:nvSpPr>
          <p:cNvPr id="14" name="角丸四角形 13"/>
          <p:cNvSpPr/>
          <p:nvPr/>
        </p:nvSpPr>
        <p:spPr>
          <a:xfrm>
            <a:off x="11906051" y="1944196"/>
            <a:ext cx="936104" cy="68430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7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6779" y="396255"/>
            <a:ext cx="8856984" cy="2221381"/>
          </a:xfrm>
        </p:spPr>
        <p:txBody>
          <a:bodyPr/>
          <a:lstStyle/>
          <a:p>
            <a:r>
              <a:rPr kumimoji="1" lang="en-US" altLang="ja-JP" dirty="0" smtClean="0"/>
              <a:t>Indirect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Search</a:t>
            </a:r>
          </a:p>
          <a:p>
            <a:pPr lvl="1"/>
            <a:r>
              <a:rPr lang="en-US" altLang="ja-JP" dirty="0" smtClean="0"/>
              <a:t>WIMP</a:t>
            </a:r>
            <a:r>
              <a:rPr lang="ja-JP" altLang="en-US" dirty="0" smtClean="0"/>
              <a:t>ｓ </a:t>
            </a:r>
            <a:r>
              <a:rPr lang="en-US" altLang="ja-JP" dirty="0" smtClean="0"/>
              <a:t>annihilate</a:t>
            </a:r>
            <a:r>
              <a:rPr lang="ja-JP" altLang="en-US" dirty="0" smtClean="0"/>
              <a:t> </a:t>
            </a:r>
            <a:r>
              <a:rPr lang="en-US" altLang="ja-JP" dirty="0" smtClean="0"/>
              <a:t>@</a:t>
            </a:r>
            <a:r>
              <a:rPr lang="ja-JP" altLang="en-US" dirty="0" smtClean="0"/>
              <a:t> </a:t>
            </a:r>
            <a:r>
              <a:rPr lang="en-US" altLang="ja-JP" dirty="0" smtClean="0"/>
              <a:t>Galactic</a:t>
            </a:r>
            <a:r>
              <a:rPr lang="ja-JP" altLang="en-US" dirty="0" smtClean="0"/>
              <a:t> </a:t>
            </a:r>
            <a:r>
              <a:rPr lang="en-US" altLang="ja-JP" dirty="0"/>
              <a:t>C</a:t>
            </a:r>
            <a:r>
              <a:rPr lang="en-US" altLang="ja-JP" dirty="0" smtClean="0"/>
              <a:t>enter,</a:t>
            </a:r>
            <a:r>
              <a:rPr lang="ja-JP" altLang="en-US" dirty="0" smtClean="0"/>
              <a:t> </a:t>
            </a:r>
            <a:r>
              <a:rPr lang="en-US" altLang="ja-JP" dirty="0"/>
              <a:t>D</a:t>
            </a:r>
            <a:r>
              <a:rPr lang="en-US" altLang="ja-JP" dirty="0" smtClean="0"/>
              <a:t>warf</a:t>
            </a:r>
            <a:r>
              <a:rPr lang="ja-JP" altLang="en-US" dirty="0" smtClean="0"/>
              <a:t> </a:t>
            </a:r>
            <a:r>
              <a:rPr lang="en-US" altLang="ja-JP" dirty="0" smtClean="0"/>
              <a:t>Galaxy,</a:t>
            </a:r>
            <a:r>
              <a:rPr lang="ja-JP" altLang="en-US" dirty="0" smtClean="0"/>
              <a:t> </a:t>
            </a:r>
            <a:r>
              <a:rPr lang="en-US" altLang="ja-JP" dirty="0" smtClean="0"/>
              <a:t>sun…</a:t>
            </a:r>
            <a:r>
              <a:rPr lang="ja-JP" altLang="en-US" dirty="0" smtClean="0"/>
              <a:t> </a:t>
            </a:r>
            <a:endParaRPr lang="en-US" altLang="ja-JP" dirty="0" smtClean="0"/>
          </a:p>
          <a:p>
            <a:pPr lvl="1"/>
            <a:r>
              <a:rPr lang="en-US" altLang="ja-JP" dirty="0"/>
              <a:t>N</a:t>
            </a:r>
            <a:r>
              <a:rPr lang="en-US" altLang="ja-JP" dirty="0" smtClean="0"/>
              <a:t>o</a:t>
            </a:r>
            <a:r>
              <a:rPr lang="ja-JP" altLang="en-US" dirty="0" smtClean="0"/>
              <a:t> </a:t>
            </a:r>
            <a:r>
              <a:rPr lang="en-US" altLang="ja-JP" dirty="0" smtClean="0"/>
              <a:t>conclusive</a:t>
            </a:r>
            <a:r>
              <a:rPr lang="ja-JP" altLang="en-US" dirty="0" smtClean="0"/>
              <a:t> </a:t>
            </a:r>
            <a:r>
              <a:rPr lang="en-US" altLang="ja-JP" dirty="0" smtClean="0"/>
              <a:t>result</a:t>
            </a:r>
            <a:r>
              <a:rPr lang="ja-JP" altLang="en-US" dirty="0" smtClean="0"/>
              <a:t> </a:t>
            </a:r>
            <a:r>
              <a:rPr lang="en-US" altLang="ja-JP" dirty="0" smtClean="0"/>
              <a:t>yet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5841076" y="6528849"/>
            <a:ext cx="3025462" cy="401637"/>
          </a:xfrm>
        </p:spPr>
        <p:txBody>
          <a:bodyPr/>
          <a:lstStyle/>
          <a:p>
            <a:r>
              <a:rPr lang="en-US" altLang="ja-JP" smtClean="0"/>
              <a:t>Kentaro Miuchi</a:t>
            </a:r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PPP2023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FBC43-FC55-4954-BA41-DA0A5DC7C588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2"/>
          <a:srcRect l="49218" t="35421" r="25714" b="15526"/>
          <a:stretch/>
        </p:blipFill>
        <p:spPr>
          <a:xfrm>
            <a:off x="9963755" y="-8470"/>
            <a:ext cx="3459574" cy="3695056"/>
          </a:xfrm>
          <a:prstGeom prst="rect">
            <a:avLst/>
          </a:prstGeom>
        </p:spPr>
      </p:pic>
      <p:sp>
        <p:nvSpPr>
          <p:cNvPr id="29" name="角丸四角形 28"/>
          <p:cNvSpPr/>
          <p:nvPr/>
        </p:nvSpPr>
        <p:spPr>
          <a:xfrm>
            <a:off x="11329987" y="252239"/>
            <a:ext cx="1224136" cy="86409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880" y="3386046"/>
            <a:ext cx="2529724" cy="1686905"/>
          </a:xfrm>
          <a:prstGeom prst="rect">
            <a:avLst/>
          </a:prstGeom>
        </p:spPr>
      </p:pic>
      <p:sp>
        <p:nvSpPr>
          <p:cNvPr id="33" name="テキスト ボックス 32"/>
          <p:cNvSpPr txBox="1"/>
          <p:nvPr/>
        </p:nvSpPr>
        <p:spPr>
          <a:xfrm>
            <a:off x="4541026" y="3581544"/>
            <a:ext cx="72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DM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866022" y="3766210"/>
            <a:ext cx="72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DM</a:t>
            </a:r>
            <a:endParaRPr kumimoji="1" lang="ja-JP" altLang="en-US" dirty="0"/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 rotWithShape="1">
          <a:blip r:embed="rId4"/>
          <a:srcRect l="60243" t="11989" r="8465" b="23180"/>
          <a:stretch/>
        </p:blipFill>
        <p:spPr>
          <a:xfrm>
            <a:off x="7338102" y="2875402"/>
            <a:ext cx="2245768" cy="2520279"/>
          </a:xfrm>
          <a:prstGeom prst="rect">
            <a:avLst/>
          </a:prstGeom>
        </p:spPr>
      </p:pic>
      <p:sp>
        <p:nvSpPr>
          <p:cNvPr id="37" name="テキスト ボックス 36"/>
          <p:cNvSpPr txBox="1"/>
          <p:nvPr/>
        </p:nvSpPr>
        <p:spPr>
          <a:xfrm>
            <a:off x="8015771" y="4992897"/>
            <a:ext cx="171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NASA/FERMI</a:t>
            </a:r>
            <a:r>
              <a:rPr kumimoji="1" lang="ja-JP" altLang="en-US" dirty="0" smtClean="0"/>
              <a:t>  </a:t>
            </a:r>
            <a:endParaRPr kumimoji="1" lang="ja-JP" altLang="en-US" dirty="0"/>
          </a:p>
        </p:txBody>
      </p:sp>
      <p:pic>
        <p:nvPicPr>
          <p:cNvPr id="38" name="Picture 4" descr="https://www.cta-observatory.org/wp-content/uploads/2016/05/Optimized-composition_cta_paranal_web_1800x590.jpg">
            <a:extLst>
              <a:ext uri="{FF2B5EF4-FFF2-40B4-BE49-F238E27FC236}">
                <a16:creationId xmlns:a16="http://schemas.microsoft.com/office/drawing/2014/main" id="{8E0DB162-CD5C-E048-96FF-6D197C1A4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379" y="5652839"/>
            <a:ext cx="3726491" cy="122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テキスト ボックス 38"/>
          <p:cNvSpPr txBox="1"/>
          <p:nvPr/>
        </p:nvSpPr>
        <p:spPr>
          <a:xfrm>
            <a:off x="9007805" y="6569957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CTA</a:t>
            </a:r>
            <a:endParaRPr kumimoji="1" lang="ja-JP" altLang="en-US" sz="1200" dirty="0"/>
          </a:p>
        </p:txBody>
      </p:sp>
      <p:cxnSp>
        <p:nvCxnSpPr>
          <p:cNvPr id="41" name="直線矢印コネクタ 40"/>
          <p:cNvCxnSpPr/>
          <p:nvPr/>
        </p:nvCxnSpPr>
        <p:spPr>
          <a:xfrm flipH="1">
            <a:off x="3974731" y="4067050"/>
            <a:ext cx="696174" cy="1798721"/>
          </a:xfrm>
          <a:prstGeom prst="straightConnector1">
            <a:avLst/>
          </a:prstGeom>
          <a:ln w="38100">
            <a:solidFill>
              <a:srgbClr val="A3C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5721628" y="2883080"/>
            <a:ext cx="72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92D050"/>
                </a:solidFill>
              </a:rPr>
              <a:t>e+/e-</a:t>
            </a:r>
            <a:endParaRPr kumimoji="1" lang="ja-JP" altLang="en-US" dirty="0">
              <a:solidFill>
                <a:srgbClr val="92D050"/>
              </a:solidFill>
            </a:endParaRPr>
          </a:p>
        </p:txBody>
      </p:sp>
      <p:cxnSp>
        <p:nvCxnSpPr>
          <p:cNvPr id="43" name="直線矢印コネクタ 42"/>
          <p:cNvCxnSpPr/>
          <p:nvPr/>
        </p:nvCxnSpPr>
        <p:spPr>
          <a:xfrm flipH="1" flipV="1">
            <a:off x="3071888" y="3686586"/>
            <a:ext cx="1497778" cy="116112"/>
          </a:xfrm>
          <a:prstGeom prst="straightConnector1">
            <a:avLst/>
          </a:prstGeom>
          <a:ln w="38100">
            <a:solidFill>
              <a:srgbClr val="C0A0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/>
          <p:cNvSpPr txBox="1"/>
          <p:nvPr/>
        </p:nvSpPr>
        <p:spPr>
          <a:xfrm>
            <a:off x="2495663" y="3184045"/>
            <a:ext cx="2072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C0A0D8"/>
                </a:solidFill>
              </a:rPr>
              <a:t>anti-particle</a:t>
            </a:r>
            <a:endParaRPr kumimoji="1" lang="ja-JP" altLang="en-US" dirty="0">
              <a:solidFill>
                <a:srgbClr val="C0A0D8"/>
              </a:solidFill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4260852" y="5427915"/>
            <a:ext cx="1284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A3CDFF"/>
                </a:solidFill>
              </a:rPr>
              <a:t>ν</a:t>
            </a:r>
            <a:endParaRPr kumimoji="1" lang="ja-JP" altLang="en-US" dirty="0">
              <a:solidFill>
                <a:srgbClr val="A3CDFF"/>
              </a:solidFill>
            </a:endParaRPr>
          </a:p>
        </p:txBody>
      </p:sp>
      <p:cxnSp>
        <p:nvCxnSpPr>
          <p:cNvPr id="49" name="直線矢印コネクタ 48"/>
          <p:cNvCxnSpPr/>
          <p:nvPr/>
        </p:nvCxnSpPr>
        <p:spPr>
          <a:xfrm flipV="1">
            <a:off x="5328847" y="3193753"/>
            <a:ext cx="1636137" cy="525665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図 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46396" flipV="1">
            <a:off x="4962619" y="4550081"/>
            <a:ext cx="2107704" cy="155376"/>
          </a:xfrm>
          <a:prstGeom prst="rect">
            <a:avLst/>
          </a:prstGeom>
        </p:spPr>
      </p:pic>
      <p:sp>
        <p:nvSpPr>
          <p:cNvPr id="56" name="テキスト ボックス 55"/>
          <p:cNvSpPr txBox="1"/>
          <p:nvPr/>
        </p:nvSpPr>
        <p:spPr>
          <a:xfrm>
            <a:off x="6016471" y="4194694"/>
            <a:ext cx="72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FF66"/>
                </a:solidFill>
              </a:rPr>
              <a:t>γ</a:t>
            </a:r>
            <a:endParaRPr kumimoji="1" lang="ja-JP" altLang="en-US" dirty="0">
              <a:solidFill>
                <a:srgbClr val="FFFF66"/>
              </a:solidFill>
            </a:endParaRPr>
          </a:p>
        </p:txBody>
      </p:sp>
      <p:pic>
        <p:nvPicPr>
          <p:cNvPr id="59" name="図 58"/>
          <p:cNvPicPr>
            <a:picLocks noChangeAspect="1"/>
          </p:cNvPicPr>
          <p:nvPr/>
        </p:nvPicPr>
        <p:blipFill rotWithShape="1">
          <a:blip r:embed="rId7"/>
          <a:srcRect l="54337" t="18444" r="3150" b="25446"/>
          <a:stretch/>
        </p:blipFill>
        <p:spPr>
          <a:xfrm>
            <a:off x="106724" y="5589133"/>
            <a:ext cx="2743900" cy="1961648"/>
          </a:xfrm>
          <a:prstGeom prst="rect">
            <a:avLst/>
          </a:prstGeom>
        </p:spPr>
      </p:pic>
      <p:sp>
        <p:nvSpPr>
          <p:cNvPr id="60" name="正方形/長方形 59"/>
          <p:cNvSpPr/>
          <p:nvPr/>
        </p:nvSpPr>
        <p:spPr>
          <a:xfrm>
            <a:off x="106724" y="5259975"/>
            <a:ext cx="998127" cy="2697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 smtClean="0">
                <a:solidFill>
                  <a:schemeClr val="tx1"/>
                </a:solidFill>
              </a:rPr>
              <a:t>ICECUBE</a:t>
            </a:r>
            <a:endParaRPr lang="ja-JP" altLang="en-US" sz="1200" b="1" dirty="0">
              <a:solidFill>
                <a:schemeClr val="tx1"/>
              </a:solidFill>
            </a:endParaRPr>
          </a:p>
        </p:txBody>
      </p:sp>
      <p:pic>
        <p:nvPicPr>
          <p:cNvPr id="61" name="図 60"/>
          <p:cNvPicPr>
            <a:picLocks noChangeAspect="1"/>
          </p:cNvPicPr>
          <p:nvPr/>
        </p:nvPicPr>
        <p:blipFill rotWithShape="1">
          <a:blip r:embed="rId8"/>
          <a:srcRect l="20793" t="18585" r="19805" b="9443"/>
          <a:stretch/>
        </p:blipFill>
        <p:spPr>
          <a:xfrm>
            <a:off x="2756872" y="5884511"/>
            <a:ext cx="2493299" cy="1636335"/>
          </a:xfrm>
          <a:prstGeom prst="rect">
            <a:avLst/>
          </a:prstGeom>
        </p:spPr>
      </p:pic>
      <p:sp>
        <p:nvSpPr>
          <p:cNvPr id="62" name="正方形/長方形 61"/>
          <p:cNvSpPr/>
          <p:nvPr/>
        </p:nvSpPr>
        <p:spPr>
          <a:xfrm>
            <a:off x="3721880" y="5915162"/>
            <a:ext cx="1894480" cy="166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200" b="1" dirty="0" smtClean="0">
                <a:solidFill>
                  <a:schemeClr val="tx1"/>
                </a:solidFill>
              </a:rPr>
              <a:t>SUPER-KAMIOKANDE</a:t>
            </a:r>
            <a:endParaRPr lang="ja-JP" altLang="en-US" sz="1200" b="1" dirty="0">
              <a:solidFill>
                <a:schemeClr val="tx1"/>
              </a:solidFill>
            </a:endParaRPr>
          </a:p>
        </p:txBody>
      </p:sp>
      <p:sp>
        <p:nvSpPr>
          <p:cNvPr id="63" name="正方形/長方形 62"/>
          <p:cNvSpPr/>
          <p:nvPr/>
        </p:nvSpPr>
        <p:spPr>
          <a:xfrm>
            <a:off x="8990574" y="5619386"/>
            <a:ext cx="593296" cy="202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200" b="1" dirty="0" smtClean="0">
                <a:solidFill>
                  <a:schemeClr val="tx1"/>
                </a:solidFill>
              </a:rPr>
              <a:t>CTA</a:t>
            </a:r>
            <a:endParaRPr lang="ja-JP" altLang="en-US" sz="1200" b="1" dirty="0">
              <a:solidFill>
                <a:schemeClr val="tx1"/>
              </a:solidFill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8737699" y="2997800"/>
            <a:ext cx="762623" cy="1862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200" b="1" dirty="0" smtClean="0">
                <a:solidFill>
                  <a:schemeClr val="tx1"/>
                </a:solidFill>
              </a:rPr>
              <a:t>FERMI</a:t>
            </a:r>
            <a:endParaRPr lang="ja-JP" altLang="en-US" sz="1200" b="1" dirty="0">
              <a:solidFill>
                <a:schemeClr val="tx1"/>
              </a:solidFill>
            </a:endParaRPr>
          </a:p>
        </p:txBody>
      </p:sp>
      <p:pic>
        <p:nvPicPr>
          <p:cNvPr id="65" name="図 64"/>
          <p:cNvPicPr>
            <a:picLocks noChangeAspect="1"/>
          </p:cNvPicPr>
          <p:nvPr/>
        </p:nvPicPr>
        <p:blipFill rotWithShape="1">
          <a:blip r:embed="rId9"/>
          <a:srcRect l="54612" t="21770" r="3353" b="29066"/>
          <a:stretch/>
        </p:blipFill>
        <p:spPr>
          <a:xfrm>
            <a:off x="99073" y="3257127"/>
            <a:ext cx="2087606" cy="1322592"/>
          </a:xfrm>
          <a:prstGeom prst="rect">
            <a:avLst/>
          </a:prstGeom>
        </p:spPr>
      </p:pic>
      <p:sp>
        <p:nvSpPr>
          <p:cNvPr id="66" name="正方形/長方形 65"/>
          <p:cNvSpPr/>
          <p:nvPr/>
        </p:nvSpPr>
        <p:spPr>
          <a:xfrm>
            <a:off x="174086" y="3190832"/>
            <a:ext cx="570725" cy="2697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200" b="1" dirty="0" smtClean="0">
                <a:solidFill>
                  <a:schemeClr val="tx1"/>
                </a:solidFill>
              </a:rPr>
              <a:t>AMS</a:t>
            </a:r>
            <a:endParaRPr lang="ja-JP" altLang="en-US" sz="1200" b="1" dirty="0">
              <a:solidFill>
                <a:schemeClr val="tx1"/>
              </a:solidFill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1412170" y="4335867"/>
            <a:ext cx="10173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NASA/AMS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4573290" y="7238530"/>
            <a:ext cx="5640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ICRR</a:t>
            </a:r>
            <a:endParaRPr kumimoji="1" lang="ja-JP" altLang="en-US" sz="1200" dirty="0"/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1849113" y="7260146"/>
            <a:ext cx="1201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ICECUBE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16711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407317" y="3132559"/>
            <a:ext cx="15049672" cy="974854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ja-JP" sz="7300" dirty="0" smtClean="0"/>
              <a:t/>
            </a:r>
            <a:br>
              <a:rPr lang="en-US" altLang="ja-JP" sz="7300" dirty="0" smtClean="0"/>
            </a:br>
            <a:r>
              <a:rPr lang="en-US" altLang="ja-JP" sz="7300" dirty="0" smtClean="0"/>
              <a:t>Direct</a:t>
            </a:r>
            <a:r>
              <a:rPr lang="ja-JP" altLang="en-US" sz="7300" dirty="0" smtClean="0"/>
              <a:t> </a:t>
            </a:r>
            <a:r>
              <a:rPr lang="en-US" altLang="ja-JP" sz="7300" dirty="0" smtClean="0"/>
              <a:t>Search</a:t>
            </a:r>
            <a:endParaRPr kumimoji="1" lang="ja-JP" altLang="en-US" sz="4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94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217112</TotalTime>
  <Words>2654</Words>
  <Application>Microsoft Office PowerPoint</Application>
  <PresentationFormat>ユーザー設定</PresentationFormat>
  <Paragraphs>1196</Paragraphs>
  <Slides>62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62</vt:i4>
      </vt:variant>
    </vt:vector>
  </HeadingPairs>
  <TitlesOfParts>
    <vt:vector size="71" baseType="lpstr">
      <vt:lpstr>HG丸ｺﾞｼｯｸM-PRO</vt:lpstr>
      <vt:lpstr>ＭＳ Ｐゴシック</vt:lpstr>
      <vt:lpstr>游ゴシック</vt:lpstr>
      <vt:lpstr>游ゴシック Light</vt:lpstr>
      <vt:lpstr>Arial</vt:lpstr>
      <vt:lpstr>Calibri</vt:lpstr>
      <vt:lpstr>Verdana</vt:lpstr>
      <vt:lpstr>Wingdings</vt:lpstr>
      <vt:lpstr>2_デザインの設定</vt:lpstr>
      <vt:lpstr>暗黒物質直接探索の現状</vt:lpstr>
      <vt:lpstr>PowerPoint プレゼンテーション</vt:lpstr>
      <vt:lpstr>暗黒物質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Direct Search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ｚ</vt:lpstr>
      <vt:lpstr>PowerPoint プレゼンテーション</vt:lpstr>
      <vt:lpstr>History</vt:lpstr>
      <vt:lpstr>２．直接探索の現状</vt:lpstr>
      <vt:lpstr>Direct Search Review  1. Mainstream : Large Detectors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Direct Search Review  2. New Trend : Low Mass DM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Direct Search Review  3. Others</vt:lpstr>
      <vt:lpstr>PowerPoint プレゼンテーション</vt:lpstr>
      <vt:lpstr>PowerPoint プレゼンテーション</vt:lpstr>
      <vt:lpstr>直接探索の現状</vt:lpstr>
      <vt:lpstr>3.　最近の話題</vt:lpstr>
      <vt:lpstr>Topics  1. MIGDAL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Topics  2. Directionality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Toward discovery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最近の話題　まとめ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身内賢太朗</dc:creator>
  <cp:lastModifiedBy>miuchi</cp:lastModifiedBy>
  <cp:revision>1186</cp:revision>
  <cp:lastPrinted>2012-08-22T08:42:37Z</cp:lastPrinted>
  <dcterms:created xsi:type="dcterms:W3CDTF">2008-10-02T06:24:24Z</dcterms:created>
  <dcterms:modified xsi:type="dcterms:W3CDTF">2023-08-28T05:06:38Z</dcterms:modified>
</cp:coreProperties>
</file>