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67" r:id="rId4"/>
    <p:sldId id="260" r:id="rId5"/>
    <p:sldId id="258" r:id="rId6"/>
    <p:sldId id="289" r:id="rId7"/>
    <p:sldId id="263" r:id="rId8"/>
    <p:sldId id="284" r:id="rId9"/>
    <p:sldId id="282" r:id="rId10"/>
    <p:sldId id="261" r:id="rId11"/>
    <p:sldId id="262" r:id="rId12"/>
    <p:sldId id="281" r:id="rId13"/>
    <p:sldId id="280" r:id="rId14"/>
    <p:sldId id="264" r:id="rId15"/>
    <p:sldId id="259" r:id="rId16"/>
    <p:sldId id="266" r:id="rId17"/>
    <p:sldId id="279" r:id="rId18"/>
    <p:sldId id="271" r:id="rId19"/>
    <p:sldId id="275" r:id="rId20"/>
    <p:sldId id="276" r:id="rId21"/>
    <p:sldId id="277" r:id="rId22"/>
    <p:sldId id="278" r:id="rId23"/>
    <p:sldId id="290" r:id="rId24"/>
    <p:sldId id="288" r:id="rId25"/>
    <p:sldId id="274" r:id="rId26"/>
    <p:sldId id="273" r:id="rId27"/>
    <p:sldId id="293" r:id="rId28"/>
    <p:sldId id="272" r:id="rId29"/>
    <p:sldId id="283" r:id="rId30"/>
    <p:sldId id="285" r:id="rId31"/>
    <p:sldId id="286" r:id="rId32"/>
    <p:sldId id="292" r:id="rId33"/>
    <p:sldId id="287" r:id="rId34"/>
    <p:sldId id="291" r:id="rId35"/>
    <p:sldId id="268" r:id="rId36"/>
    <p:sldId id="269" r:id="rId3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100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211EF-5688-4C41-9F1B-98460E2C3C31}" type="datetimeFigureOut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11815-604D-4C4A-BEA5-12C7B92BFA3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97ACA-90F8-4CD9-9604-2E231E2E2C35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solidFill>
                  <a:srgbClr val="00B0F0"/>
                </a:solidFill>
              </a:rPr>
              <a:t>.</a:t>
            </a:r>
          </a:p>
          <a:p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84F891-6A87-449A-B48E-0E0FFD4BB018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ja-JP"/>
          </a:p>
          <a:p>
            <a:pPr>
              <a:spcBef>
                <a:spcPct val="0"/>
              </a:spcBef>
            </a:pPr>
            <a:endParaRPr lang="en-US" altLang="ja-JP"/>
          </a:p>
        </p:txBody>
      </p:sp>
      <p:sp>
        <p:nvSpPr>
          <p:cNvPr id="35844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F144A26-10D5-4699-977A-911371861FDB}" type="slidenum">
              <a:rPr lang="en-US" altLang="ja-JP" sz="1200">
                <a:latin typeface="Calibri" pitchFamily="34" charset="0"/>
              </a:rPr>
              <a:pPr algn="r"/>
              <a:t>7</a:t>
            </a:fld>
            <a:endParaRPr lang="en-US" altLang="ja-JP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85710F-48C5-4941-B352-110B89849608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58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1" y="325586"/>
            <a:ext cx="9129713" cy="6108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対角する 2 つの角を丸めた四角形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29105D7-7F71-4FB7-A066-65D72B0440C5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57723D-337B-4C82-A026-04CE93DD2B31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AD92F-45BB-4BC0-9581-D3A379FE9C70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06D8A-2659-4D41-9385-A6F5864E5C76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6465F8E-E96D-48AF-A820-0BA16AAA073B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F6B80-820B-43EF-AF5F-6EB5543D50E5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B885D-ACA8-4DF7-85AB-076A2AA573DE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73793-0F84-4FF1-AC42-E2144024FE22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5D8A2C-1E48-42DF-A2E1-45951AC0DDD8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9E2340F-B60F-4E5C-99E9-22A2C0244F6A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3" name="図プレースホルダ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ja-JP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アイコンをクリックして図を追加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E2CF333-EED6-4144-955D-445224F3BDCE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対角する 2 つの角を丸めた四角形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006B4E7-9CF8-4074-988C-1DD89617DC03}" type="datetime1">
              <a:rPr kumimoji="1" lang="ja-JP" altLang="en-US" smtClean="0"/>
              <a:pPr/>
              <a:t>2011/3/3</a:t>
            </a:fld>
            <a:endParaRPr kumimoji="1" lang="ja-JP" alt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C80A318-FFBD-4969-8D94-993F245D02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1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ar.isas.ac.jp/graph/Yohkoh_full.gif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XMASS</a:t>
            </a:r>
            <a:r>
              <a:rPr kumimoji="1" lang="ja-JP" altLang="en-US" dirty="0" smtClean="0"/>
              <a:t>実験における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暗黒物質探索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71604" y="4533920"/>
            <a:ext cx="7265106" cy="1752600"/>
          </a:xfrm>
        </p:spPr>
        <p:txBody>
          <a:bodyPr>
            <a:normAutofit fontScale="92500"/>
          </a:bodyPr>
          <a:lstStyle/>
          <a:p>
            <a:r>
              <a:rPr lang="ja-JP" altLang="en-US" dirty="0" smtClean="0"/>
              <a:t>東大宇宙線研　平出克樹</a:t>
            </a:r>
            <a:endParaRPr lang="en-US" altLang="ja-JP" dirty="0" smtClean="0"/>
          </a:p>
          <a:p>
            <a:r>
              <a:rPr kumimoji="1" lang="en-US" altLang="ja-JP" dirty="0" smtClean="0"/>
              <a:t>2011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日</a:t>
            </a:r>
            <a:endParaRPr kumimoji="1" lang="en-US" altLang="ja-JP" dirty="0" smtClean="0"/>
          </a:p>
          <a:p>
            <a:r>
              <a:rPr lang="ja-JP" altLang="en-US" dirty="0" smtClean="0"/>
              <a:t>基研研究会　素粒子物理学の進展</a:t>
            </a:r>
            <a:r>
              <a:rPr lang="en-US" altLang="ja-JP" dirty="0" smtClean="0"/>
              <a:t>2011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pic>
        <p:nvPicPr>
          <p:cNvPr id="5" name="図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86058"/>
            <a:ext cx="25610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The XMASS detector</a:t>
            </a:r>
            <a:endParaRPr kumimoji="1" lang="ja-JP" altLang="en-US" sz="3200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XMASS 800kg detector</a:t>
            </a:r>
            <a:endParaRPr kumimoji="1"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pic>
        <p:nvPicPr>
          <p:cNvPr id="5" name="図 2" descr="https://www-sk.icrr.u-tokyo.ac.jp/~xmass/illust/20100317/XMASS800kg_tank_v9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88" y="1268760"/>
            <a:ext cx="448613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8"/>
          <p:cNvSpPr txBox="1">
            <a:spLocks noChangeArrowheads="1"/>
          </p:cNvSpPr>
          <p:nvPr/>
        </p:nvSpPr>
        <p:spPr bwMode="auto">
          <a:xfrm>
            <a:off x="5247508" y="2709863"/>
            <a:ext cx="382508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Xenon detector</a:t>
            </a:r>
            <a:endParaRPr lang="en-US" altLang="ja-JP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altLang="ja-JP" sz="2000" dirty="0">
                <a:latin typeface="Arial" charset="0"/>
              </a:rPr>
              <a:t> </a:t>
            </a:r>
            <a:r>
              <a:rPr lang="en-US" altLang="ja-JP" sz="2000" dirty="0" smtClean="0">
                <a:latin typeface="Arial" charset="0"/>
              </a:rPr>
              <a:t>Liquid Xenon</a:t>
            </a:r>
            <a:r>
              <a:rPr lang="ja-JP" altLang="en-US" sz="2000" dirty="0" smtClean="0">
                <a:latin typeface="Arial" charset="0"/>
              </a:rPr>
              <a:t> </a:t>
            </a:r>
            <a:r>
              <a:rPr lang="en-US" altLang="ja-JP" sz="2000" dirty="0" smtClean="0">
                <a:latin typeface="Arial" charset="0"/>
              </a:rPr>
              <a:t>857kg</a:t>
            </a:r>
            <a:endParaRPr lang="en-US" altLang="ja-JP" sz="2000" dirty="0">
              <a:latin typeface="Arial" charset="0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altLang="ja-JP" sz="2000" dirty="0">
                <a:latin typeface="Arial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642 PMTs</a:t>
            </a:r>
            <a:r>
              <a:rPr lang="en-US" altLang="ja-JP" sz="2000" dirty="0">
                <a:latin typeface="Arial" charset="0"/>
              </a:rPr>
              <a:t/>
            </a:r>
            <a:br>
              <a:rPr lang="en-US" altLang="ja-JP" sz="2000" dirty="0">
                <a:latin typeface="Arial" charset="0"/>
              </a:rPr>
            </a:br>
            <a:r>
              <a:rPr lang="en-US" altLang="ja-JP" sz="2000" dirty="0">
                <a:latin typeface="Arial" charset="0"/>
              </a:rPr>
              <a:t> 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(Hamamatsu R10789)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ja-JP" sz="2000" dirty="0">
                <a:latin typeface="Arial" charset="0"/>
              </a:rPr>
              <a:t> </a:t>
            </a:r>
            <a:r>
              <a:rPr lang="en-US" altLang="ja-JP" sz="2000" dirty="0" smtClean="0">
                <a:latin typeface="Arial" charset="0"/>
              </a:rPr>
              <a:t>64.2% </a:t>
            </a:r>
            <a:r>
              <a:rPr lang="en-US" altLang="ja-JP" sz="2000" dirty="0">
                <a:latin typeface="Arial" charset="0"/>
              </a:rPr>
              <a:t>photo coverage</a:t>
            </a:r>
          </a:p>
          <a:p>
            <a:pPr>
              <a:defRPr/>
            </a:pPr>
            <a:endParaRPr lang="en-US" altLang="ja-JP" sz="2000" dirty="0">
              <a:latin typeface="Arial" charset="0"/>
            </a:endParaRPr>
          </a:p>
          <a:p>
            <a:pPr>
              <a:defRPr/>
            </a:pPr>
            <a:r>
              <a:rPr lang="en-US" altLang="ja-JP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Water cherenkov detector</a:t>
            </a:r>
            <a:endParaRPr lang="en-US" altLang="ja-JP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altLang="ja-JP" sz="2000" dirty="0">
                <a:latin typeface="Arial" charset="0"/>
              </a:rPr>
              <a:t> </a:t>
            </a:r>
            <a:r>
              <a:rPr lang="en-US" altLang="ja-JP" sz="2000" dirty="0" smtClean="0">
                <a:latin typeface="Arial" charset="0"/>
              </a:rPr>
              <a:t>shield of gamma, neutrons</a:t>
            </a:r>
            <a:endParaRPr lang="en-US" altLang="ja-JP" sz="2000" dirty="0">
              <a:latin typeface="Arial" charset="0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altLang="ja-JP" sz="2000" dirty="0">
                <a:latin typeface="Arial" charset="0"/>
              </a:rPr>
              <a:t> </a:t>
            </a:r>
            <a:r>
              <a:rPr lang="en-US" altLang="ja-JP" sz="2000" dirty="0" smtClean="0">
                <a:latin typeface="Arial" charset="0"/>
              </a:rPr>
              <a:t>used for cosmic-ray veto</a:t>
            </a:r>
            <a:endParaRPr lang="en-US" altLang="ja-JP" sz="2000" dirty="0">
              <a:latin typeface="Arial" charset="0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altLang="ja-JP" sz="2000" dirty="0">
                <a:latin typeface="Arial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72 PMTs (20-inch)</a:t>
            </a:r>
            <a:endParaRPr lang="ja-JP" altLang="en-US" sz="2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rot="10800000" flipV="1">
            <a:off x="2607465" y="3000371"/>
            <a:ext cx="2643190" cy="1214441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rot="5400000">
            <a:off x="-1430342" y="4536282"/>
            <a:ext cx="3787775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 rot="-5400000">
            <a:off x="45978" y="4346853"/>
            <a:ext cx="635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11m</a:t>
            </a:r>
            <a:endParaRPr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892964" y="6572250"/>
            <a:ext cx="307181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5"/>
          <p:cNvSpPr txBox="1">
            <a:spLocks noChangeArrowheads="1"/>
          </p:cNvSpPr>
          <p:nvPr/>
        </p:nvSpPr>
        <p:spPr bwMode="auto">
          <a:xfrm>
            <a:off x="2178839" y="6286500"/>
            <a:ext cx="633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10m</a:t>
            </a:r>
            <a:endParaRPr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rot="10800000" flipV="1">
            <a:off x="3464715" y="4786321"/>
            <a:ext cx="1785941" cy="285741"/>
          </a:xfrm>
          <a:prstGeom prst="straightConnector1">
            <a:avLst/>
          </a:prstGeom>
          <a:ln w="635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Water shield for fast </a:t>
            </a:r>
            <a:r>
              <a:rPr lang="en-US" altLang="ja-JP" dirty="0" smtClean="0"/>
              <a:t>neutrons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19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1" y="1678373"/>
            <a:ext cx="5166360" cy="456628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/>
          </p:cNvSpPr>
          <p:nvPr/>
        </p:nvSpPr>
        <p:spPr bwMode="auto">
          <a:xfrm>
            <a:off x="835761" y="1571612"/>
            <a:ext cx="3978782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300" dirty="0">
                <a:solidFill>
                  <a:schemeClr val="bg1"/>
                </a:solidFill>
                <a:ea typeface="ＭＳ Ｐゴシック" charset="-128"/>
                <a:cs typeface="Helvetica" charset="0"/>
              </a:rPr>
              <a:t>water: </a:t>
            </a:r>
            <a:r>
              <a:rPr lang="en-US" altLang="ja-JP" sz="2300" dirty="0">
                <a:solidFill>
                  <a:srgbClr val="333399"/>
                </a:solidFill>
                <a:ea typeface="ＭＳ Ｐゴシック" charset="-128"/>
                <a:cs typeface="Helvetica" charset="0"/>
              </a:rPr>
              <a:t>200cm</a:t>
            </a:r>
            <a:r>
              <a:rPr lang="en-US" altLang="ja-JP" sz="2300" dirty="0">
                <a:solidFill>
                  <a:schemeClr val="bg1"/>
                </a:solidFill>
                <a:ea typeface="ＭＳ Ｐゴシック" charset="-128"/>
                <a:cs typeface="Helvetica" charset="0"/>
              </a:rPr>
              <a:t>, energy: </a:t>
            </a:r>
            <a:r>
              <a:rPr lang="en-US" altLang="ja-JP" sz="2300" dirty="0">
                <a:solidFill>
                  <a:srgbClr val="333399"/>
                </a:solidFill>
                <a:ea typeface="ＭＳ Ｐゴシック" charset="-128"/>
                <a:cs typeface="Helvetica" charset="0"/>
              </a:rPr>
              <a:t>10MeV</a:t>
            </a:r>
          </a:p>
        </p:txBody>
      </p:sp>
      <p:sp>
        <p:nvSpPr>
          <p:cNvPr id="21" name="Rectangle 3"/>
          <p:cNvSpPr>
            <a:spLocks/>
          </p:cNvSpPr>
          <p:nvPr/>
        </p:nvSpPr>
        <p:spPr bwMode="auto">
          <a:xfrm>
            <a:off x="1883060" y="4160112"/>
            <a:ext cx="1131570" cy="4229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altLang="ja-JP" sz="2300" dirty="0">
                <a:solidFill>
                  <a:srgbClr val="FF00FF"/>
                </a:solidFill>
                <a:ea typeface="ＭＳ Ｐゴシック" charset="-128"/>
                <a:cs typeface="Helvetica" charset="0"/>
              </a:rPr>
              <a:t>Liq. </a:t>
            </a:r>
            <a:r>
              <a:rPr lang="en-US" altLang="ja-JP" sz="2300" dirty="0" err="1">
                <a:solidFill>
                  <a:srgbClr val="FF00FF"/>
                </a:solidFill>
                <a:ea typeface="ＭＳ Ｐゴシック" charset="-128"/>
                <a:cs typeface="Helvetica" charset="0"/>
              </a:rPr>
              <a:t>Xe</a:t>
            </a:r>
            <a:endParaRPr lang="en-US" altLang="ja-JP" sz="2300" dirty="0">
              <a:solidFill>
                <a:srgbClr val="FF00FF"/>
              </a:solidFill>
              <a:ea typeface="ＭＳ Ｐゴシック" charset="-128"/>
              <a:cs typeface="Helvetica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945918" y="3363063"/>
            <a:ext cx="746999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altLang="ja-JP" sz="2300" dirty="0">
                <a:solidFill>
                  <a:srgbClr val="333399"/>
                </a:solidFill>
                <a:ea typeface="ＭＳ Ｐゴシック" charset="-128"/>
                <a:cs typeface="Helvetica" charset="0"/>
              </a:rPr>
              <a:t>water</a:t>
            </a:r>
          </a:p>
        </p:txBody>
      </p:sp>
      <p:sp>
        <p:nvSpPr>
          <p:cNvPr id="23" name="Rectangle 5"/>
          <p:cNvSpPr>
            <a:spLocks/>
          </p:cNvSpPr>
          <p:nvPr/>
        </p:nvSpPr>
        <p:spPr bwMode="auto">
          <a:xfrm>
            <a:off x="5429256" y="4214989"/>
            <a:ext cx="3370474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altLang="ja-JP" sz="2300" dirty="0">
                <a:ea typeface="ＭＳ Ｐゴシック" charset="-128"/>
                <a:cs typeface="Helvetica" charset="0"/>
              </a:rPr>
              <a:t>&lt; </a:t>
            </a:r>
            <a:r>
              <a:rPr lang="en-US" altLang="ja-JP" sz="2300" dirty="0" smtClean="0">
                <a:ea typeface="ＭＳ Ｐゴシック" charset="-128"/>
                <a:cs typeface="Helvetica" charset="0"/>
              </a:rPr>
              <a:t>2 </a:t>
            </a:r>
            <a:r>
              <a:rPr lang="en-US" altLang="ja-JP" sz="2300" dirty="0">
                <a:ea typeface="ＭＳ Ｐゴシック" charset="-128"/>
                <a:cs typeface="Helvetica" charset="0"/>
              </a:rPr>
              <a:t>x 10</a:t>
            </a:r>
            <a:r>
              <a:rPr lang="en-US" altLang="ja-JP" sz="2300" baseline="30000" dirty="0">
                <a:ea typeface="ＭＳ Ｐゴシック" charset="-128"/>
                <a:cs typeface="Helvetica" charset="0"/>
              </a:rPr>
              <a:t>-4</a:t>
            </a:r>
            <a:r>
              <a:rPr lang="en-US" altLang="ja-JP" sz="2300" dirty="0">
                <a:ea typeface="ＭＳ Ｐゴシック" charset="-128"/>
                <a:cs typeface="Helvetica" charset="0"/>
              </a:rPr>
              <a:t> counts/day/kg</a:t>
            </a:r>
          </a:p>
        </p:txBody>
      </p:sp>
      <p:sp>
        <p:nvSpPr>
          <p:cNvPr id="25" name="Rectangle 8"/>
          <p:cNvSpPr>
            <a:spLocks/>
          </p:cNvSpPr>
          <p:nvPr/>
        </p:nvSpPr>
        <p:spPr bwMode="auto">
          <a:xfrm>
            <a:off x="5443538" y="4979564"/>
            <a:ext cx="3350276" cy="707886"/>
          </a:xfrm>
          <a:prstGeom prst="rect">
            <a:avLst/>
          </a:prstGeom>
          <a:noFill/>
          <a:ln w="762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300" dirty="0">
                <a:solidFill>
                  <a:srgbClr val="FF0000"/>
                </a:solidFill>
                <a:ea typeface="ＭＳ Ｐゴシック" charset="-128"/>
                <a:cs typeface="Helvetica" charset="0"/>
              </a:rPr>
              <a:t>200cm of water </a:t>
            </a:r>
            <a:r>
              <a:rPr lang="en-US" altLang="ja-JP" sz="2300" dirty="0">
                <a:ea typeface="ＭＳ Ｐゴシック" charset="-128"/>
                <a:cs typeface="Helvetica" charset="0"/>
              </a:rPr>
              <a:t>is enough</a:t>
            </a:r>
          </a:p>
          <a:p>
            <a:r>
              <a:rPr lang="en-US" altLang="ja-JP" sz="2300" dirty="0">
                <a:ea typeface="ＭＳ Ｐゴシック" charset="-128"/>
                <a:cs typeface="Helvetica" charset="0"/>
              </a:rPr>
              <a:t>to reduce the fast neutron</a:t>
            </a:r>
          </a:p>
        </p:txBody>
      </p:sp>
      <p:sp>
        <p:nvSpPr>
          <p:cNvPr id="26" name="AutoShape 9"/>
          <p:cNvSpPr>
            <a:spLocks/>
          </p:cNvSpPr>
          <p:nvPr/>
        </p:nvSpPr>
        <p:spPr bwMode="auto">
          <a:xfrm rot="5400000">
            <a:off x="6704410" y="3399694"/>
            <a:ext cx="565785" cy="855821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11792" y="0"/>
                </a:moveTo>
                <a:lnTo>
                  <a:pt x="11792" y="6014"/>
                </a:lnTo>
                <a:lnTo>
                  <a:pt x="3375" y="6014"/>
                </a:lnTo>
                <a:lnTo>
                  <a:pt x="3375" y="15586"/>
                </a:lnTo>
                <a:lnTo>
                  <a:pt x="11792" y="15586"/>
                </a:lnTo>
                <a:lnTo>
                  <a:pt x="11792" y="21600"/>
                </a:lnTo>
                <a:lnTo>
                  <a:pt x="21600" y="10800"/>
                </a:lnTo>
                <a:close/>
                <a:moveTo>
                  <a:pt x="1350" y="6014"/>
                </a:moveTo>
                <a:lnTo>
                  <a:pt x="1350" y="15586"/>
                </a:lnTo>
                <a:lnTo>
                  <a:pt x="2700" y="15586"/>
                </a:lnTo>
                <a:lnTo>
                  <a:pt x="2700" y="6014"/>
                </a:lnTo>
                <a:close/>
                <a:moveTo>
                  <a:pt x="0" y="6014"/>
                </a:moveTo>
                <a:lnTo>
                  <a:pt x="0" y="15586"/>
                </a:lnTo>
                <a:lnTo>
                  <a:pt x="675" y="15586"/>
                </a:lnTo>
                <a:lnTo>
                  <a:pt x="675" y="6014"/>
                </a:lnTo>
                <a:close/>
                <a:moveTo>
                  <a:pt x="0" y="6014"/>
                </a:moveTo>
              </a:path>
            </a:pathLst>
          </a:custGeom>
          <a:solidFill>
            <a:srgbClr val="FF99CC"/>
          </a:solidFill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11"/>
          <p:cNvSpPr>
            <a:spLocks/>
          </p:cNvSpPr>
          <p:nvPr/>
        </p:nvSpPr>
        <p:spPr bwMode="auto">
          <a:xfrm>
            <a:off x="2113089" y="5884806"/>
            <a:ext cx="897682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300" dirty="0">
                <a:solidFill>
                  <a:srgbClr val="FF0000"/>
                </a:solidFill>
                <a:ea typeface="ＭＳ Ｐゴシック" charset="-128"/>
                <a:cs typeface="Helvetica" charset="0"/>
              </a:rPr>
              <a:t>X [cm]</a:t>
            </a:r>
          </a:p>
        </p:txBody>
      </p:sp>
      <p:sp>
        <p:nvSpPr>
          <p:cNvPr id="29" name="Rectangle 13"/>
          <p:cNvSpPr>
            <a:spLocks/>
          </p:cNvSpPr>
          <p:nvPr/>
        </p:nvSpPr>
        <p:spPr bwMode="auto">
          <a:xfrm rot="-5400000">
            <a:off x="-362220" y="3513603"/>
            <a:ext cx="1004411" cy="4229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altLang="ja-JP" sz="2300" dirty="0">
                <a:solidFill>
                  <a:srgbClr val="FF0000"/>
                </a:solidFill>
                <a:ea typeface="ＭＳ Ｐゴシック" charset="-128"/>
                <a:cs typeface="Helvetica" charset="0"/>
              </a:rPr>
              <a:t>Z [cm]</a:t>
            </a:r>
          </a:p>
        </p:txBody>
      </p:sp>
      <p:grpSp>
        <p:nvGrpSpPr>
          <p:cNvPr id="30" name="Group 14"/>
          <p:cNvGrpSpPr>
            <a:grpSpLocks/>
          </p:cNvGrpSpPr>
          <p:nvPr/>
        </p:nvGrpSpPr>
        <p:grpSpPr bwMode="auto">
          <a:xfrm>
            <a:off x="5086350" y="2143116"/>
            <a:ext cx="4057650" cy="785794"/>
            <a:chOff x="1" y="-10"/>
            <a:chExt cx="2840" cy="549"/>
          </a:xfrm>
        </p:grpSpPr>
        <p:sp>
          <p:nvSpPr>
            <p:cNvPr id="31" name="Rectangle 15"/>
            <p:cNvSpPr>
              <a:spLocks/>
            </p:cNvSpPr>
            <p:nvPr/>
          </p:nvSpPr>
          <p:spPr bwMode="auto">
            <a:xfrm>
              <a:off x="1" y="-10"/>
              <a:ext cx="2840" cy="432"/>
            </a:xfrm>
            <a:prstGeom prst="rect">
              <a:avLst/>
            </a:prstGeom>
            <a:noFill/>
            <a:ln w="762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marL="35719" algn="ctr">
                <a:buClr>
                  <a:srgbClr val="000000"/>
                </a:buClr>
                <a:buSzPct val="100000"/>
              </a:pPr>
              <a:r>
                <a:rPr lang="en-US" altLang="ja-JP" sz="2400" dirty="0">
                  <a:ea typeface="ＭＳ Ｐゴシック" charset="-128"/>
                  <a:cs typeface="Helvetica" charset="0"/>
                </a:rPr>
                <a:t> Fast n flux @</a:t>
              </a:r>
              <a:r>
                <a:rPr lang="en-US" altLang="ja-JP" sz="2400" dirty="0" err="1">
                  <a:ea typeface="ＭＳ Ｐゴシック" charset="-128"/>
                  <a:cs typeface="Helvetica" charset="0"/>
                </a:rPr>
                <a:t>Kamioka</a:t>
              </a:r>
              <a:r>
                <a:rPr lang="en-US" altLang="ja-JP" sz="2400" dirty="0">
                  <a:ea typeface="ＭＳ Ｐゴシック" charset="-128"/>
                  <a:cs typeface="Helvetica" charset="0"/>
                </a:rPr>
                <a:t> mine:</a:t>
              </a:r>
            </a:p>
            <a:p>
              <a:pPr marL="35719" algn="ctr"/>
              <a:r>
                <a:rPr lang="en-US" altLang="ja-JP" sz="2400" dirty="0">
                  <a:ea typeface="ＭＳ Ｐゴシック" charset="-128"/>
                  <a:cs typeface="Helvetica" charset="0"/>
                </a:rPr>
                <a:t>  (1.15+0.12) x10</a:t>
              </a:r>
              <a:r>
                <a:rPr lang="en-US" altLang="ja-JP" sz="2400" baseline="30000" dirty="0">
                  <a:ea typeface="ＭＳ Ｐゴシック" charset="-128"/>
                  <a:cs typeface="Helvetica" charset="0"/>
                </a:rPr>
                <a:t>-5 </a:t>
              </a:r>
              <a:r>
                <a:rPr lang="en-US" altLang="ja-JP" sz="2400" dirty="0">
                  <a:ea typeface="ＭＳ Ｐゴシック" charset="-128"/>
                  <a:cs typeface="Helvetica" charset="0"/>
                </a:rPr>
                <a:t>/cm</a:t>
              </a:r>
              <a:r>
                <a:rPr lang="en-US" altLang="ja-JP" sz="2400" baseline="30000" dirty="0">
                  <a:ea typeface="ＭＳ Ｐゴシック" charset="-128"/>
                  <a:cs typeface="Helvetica" charset="0"/>
                </a:rPr>
                <a:t>2</a:t>
              </a:r>
              <a:r>
                <a:rPr lang="en-US" altLang="ja-JP" sz="2400" dirty="0">
                  <a:ea typeface="ＭＳ Ｐゴシック" charset="-128"/>
                  <a:cs typeface="Helvetica" charset="0"/>
                </a:rPr>
                <a:t>/sec</a:t>
              </a:r>
            </a:p>
          </p:txBody>
        </p:sp>
        <p:sp>
          <p:nvSpPr>
            <p:cNvPr id="32" name="Rectangle 16"/>
            <p:cNvSpPr>
              <a:spLocks/>
            </p:cNvSpPr>
            <p:nvPr/>
          </p:nvSpPr>
          <p:spPr bwMode="auto">
            <a:xfrm>
              <a:off x="691" y="219"/>
              <a:ext cx="248" cy="3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spcBef>
                  <a:spcPts val="1620"/>
                </a:spcBef>
              </a:pPr>
              <a:r>
                <a:rPr lang="en-US" altLang="ja-JP" sz="3200" dirty="0">
                  <a:ea typeface="ＭＳ Ｐゴシック" charset="-128"/>
                  <a:cs typeface="Helvetica" charset="0"/>
                </a:rPr>
                <a:t>-</a:t>
              </a: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3571868" y="5143512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MC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3" descr="https://www-sk.icrr.u-tokyo.ac.jp/~xmass/illust/20100317/XMASS800kg_vessel_v9_tra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5450"/>
            <a:ext cx="4859338" cy="6056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  <a:solidFill>
            <a:schemeClr val="accent6">
              <a:lumMod val="25000"/>
            </a:schemeClr>
          </a:solidFill>
        </p:spPr>
        <p:txBody>
          <a:bodyPr>
            <a:noAutofit/>
          </a:bodyPr>
          <a:lstStyle/>
          <a:p>
            <a:pPr algn="l"/>
            <a:r>
              <a:rPr kumimoji="1" lang="en-US" altLang="ja-JP" sz="3600" dirty="0" smtClean="0"/>
              <a:t>Liquid Xenon detector</a:t>
            </a:r>
            <a:br>
              <a:rPr kumimoji="1" lang="en-US" altLang="ja-JP" sz="3600" dirty="0" smtClean="0"/>
            </a:br>
            <a:r>
              <a:rPr lang="en-US" altLang="ja-JP" sz="3600" dirty="0" smtClean="0"/>
              <a:t>(main detector)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cxnSp>
        <p:nvCxnSpPr>
          <p:cNvPr id="5" name="直線矢印コネクタ 12"/>
          <p:cNvCxnSpPr>
            <a:cxnSpLocks noChangeShapeType="1"/>
          </p:cNvCxnSpPr>
          <p:nvPr/>
        </p:nvCxnSpPr>
        <p:spPr bwMode="auto">
          <a:xfrm>
            <a:off x="1103313" y="5908675"/>
            <a:ext cx="2033587" cy="0"/>
          </a:xfrm>
          <a:prstGeom prst="straightConnector1">
            <a:avLst/>
          </a:prstGeom>
          <a:noFill/>
          <a:ln w="635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6" name="テキスト ボックス 14"/>
          <p:cNvSpPr txBox="1">
            <a:spLocks noChangeArrowheads="1"/>
          </p:cNvSpPr>
          <p:nvPr/>
        </p:nvSpPr>
        <p:spPr bwMode="auto">
          <a:xfrm>
            <a:off x="1558925" y="6140450"/>
            <a:ext cx="1123950" cy="457200"/>
          </a:xfrm>
          <a:prstGeom prst="rect">
            <a:avLst/>
          </a:prstGeom>
          <a:solidFill>
            <a:schemeClr val="bg1">
              <a:alpha val="2196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/>
              <a:t>~ 1.2m</a:t>
            </a:r>
          </a:p>
        </p:txBody>
      </p:sp>
      <p:sp>
        <p:nvSpPr>
          <p:cNvPr id="7" name="テキスト ボックス 16"/>
          <p:cNvSpPr txBox="1">
            <a:spLocks noChangeArrowheads="1"/>
          </p:cNvSpPr>
          <p:nvPr/>
        </p:nvSpPr>
        <p:spPr bwMode="auto">
          <a:xfrm>
            <a:off x="3679825" y="5568950"/>
            <a:ext cx="979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/>
              <a:t>642</a:t>
            </a:r>
          </a:p>
          <a:p>
            <a:pPr algn="ctr"/>
            <a:r>
              <a:rPr lang="en-US" altLang="ja-JP" sz="2400"/>
              <a:t>PMTs</a:t>
            </a:r>
          </a:p>
        </p:txBody>
      </p:sp>
      <p:cxnSp>
        <p:nvCxnSpPr>
          <p:cNvPr id="8" name="直線矢印コネクタ 17"/>
          <p:cNvCxnSpPr>
            <a:cxnSpLocks noChangeShapeType="1"/>
          </p:cNvCxnSpPr>
          <p:nvPr/>
        </p:nvCxnSpPr>
        <p:spPr bwMode="auto">
          <a:xfrm flipH="1" flipV="1">
            <a:off x="2782888" y="5149850"/>
            <a:ext cx="957262" cy="69215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" name="テキスト ボックス 27"/>
          <p:cNvSpPr txBox="1">
            <a:spLocks noChangeArrowheads="1"/>
          </p:cNvSpPr>
          <p:nvPr/>
        </p:nvSpPr>
        <p:spPr bwMode="auto">
          <a:xfrm>
            <a:off x="2584450" y="1585913"/>
            <a:ext cx="2065338" cy="822325"/>
          </a:xfrm>
          <a:prstGeom prst="rect">
            <a:avLst/>
          </a:prstGeom>
          <a:solidFill>
            <a:schemeClr val="bg1">
              <a:alpha val="3411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/>
              <a:t>OFHC copper</a:t>
            </a:r>
          </a:p>
          <a:p>
            <a:pPr algn="ctr"/>
            <a:r>
              <a:rPr lang="en-US" altLang="ja-JP" sz="2400"/>
              <a:t>vessel</a:t>
            </a:r>
          </a:p>
        </p:txBody>
      </p:sp>
      <p:sp>
        <p:nvSpPr>
          <p:cNvPr id="10" name="テキスト ボックス 32"/>
          <p:cNvSpPr txBox="1">
            <a:spLocks noChangeArrowheads="1"/>
          </p:cNvSpPr>
          <p:nvPr/>
        </p:nvSpPr>
        <p:spPr bwMode="auto">
          <a:xfrm>
            <a:off x="3660775" y="4319588"/>
            <a:ext cx="101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/>
              <a:t>857kg</a:t>
            </a:r>
          </a:p>
          <a:p>
            <a:pPr algn="ctr"/>
            <a:r>
              <a:rPr lang="en-US" altLang="ja-JP" sz="2400"/>
              <a:t>xenon</a:t>
            </a:r>
          </a:p>
        </p:txBody>
      </p:sp>
      <p:cxnSp>
        <p:nvCxnSpPr>
          <p:cNvPr id="11" name="直線矢印コネクタ 33"/>
          <p:cNvCxnSpPr>
            <a:cxnSpLocks noChangeShapeType="1"/>
            <a:stCxn id="10" idx="1"/>
          </p:cNvCxnSpPr>
          <p:nvPr/>
        </p:nvCxnSpPr>
        <p:spPr bwMode="auto">
          <a:xfrm flipH="1">
            <a:off x="2505075" y="4730750"/>
            <a:ext cx="1155700" cy="16510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2" name="直線矢印コネクタ 24"/>
          <p:cNvCxnSpPr>
            <a:cxnSpLocks noChangeShapeType="1"/>
          </p:cNvCxnSpPr>
          <p:nvPr/>
        </p:nvCxnSpPr>
        <p:spPr bwMode="auto">
          <a:xfrm flipH="1" flipV="1">
            <a:off x="6016625" y="2947988"/>
            <a:ext cx="85725" cy="895350"/>
          </a:xfrm>
          <a:prstGeom prst="straightConnector1">
            <a:avLst/>
          </a:prstGeom>
          <a:noFill/>
          <a:ln w="635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Line 23"/>
          <p:cNvSpPr>
            <a:spLocks noChangeShapeType="1"/>
          </p:cNvSpPr>
          <p:nvPr/>
        </p:nvSpPr>
        <p:spPr bwMode="auto">
          <a:xfrm flipH="1">
            <a:off x="2627313" y="3357563"/>
            <a:ext cx="316865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 flipV="1">
            <a:off x="2627313" y="4724400"/>
            <a:ext cx="33845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15" name="Picture 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205038"/>
            <a:ext cx="212407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8550" y="4545013"/>
            <a:ext cx="2019300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35"/>
          <p:cNvSpPr txBox="1">
            <a:spLocks noChangeArrowheads="1"/>
          </p:cNvSpPr>
          <p:nvPr/>
        </p:nvSpPr>
        <p:spPr bwMode="auto">
          <a:xfrm>
            <a:off x="6084888" y="1854200"/>
            <a:ext cx="2057999" cy="400110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/>
              <a:t>Hex : </a:t>
            </a:r>
            <a:r>
              <a:rPr lang="en-US" altLang="ja-JP" sz="2000" dirty="0"/>
              <a:t>R10789-11</a:t>
            </a:r>
          </a:p>
        </p:txBody>
      </p:sp>
      <p:sp>
        <p:nvSpPr>
          <p:cNvPr id="18" name="テキスト ボックス 36"/>
          <p:cNvSpPr txBox="1">
            <a:spLocks noChangeArrowheads="1"/>
          </p:cNvSpPr>
          <p:nvPr/>
        </p:nvSpPr>
        <p:spPr bwMode="auto">
          <a:xfrm>
            <a:off x="5738813" y="4197350"/>
            <a:ext cx="2922587" cy="396875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/>
              <a:t>Round: R10789-11MOD</a:t>
            </a:r>
          </a:p>
        </p:txBody>
      </p:sp>
      <p:cxnSp>
        <p:nvCxnSpPr>
          <p:cNvPr id="19" name="直線矢印コネクタ 24"/>
          <p:cNvCxnSpPr>
            <a:cxnSpLocks noChangeShapeType="1"/>
          </p:cNvCxnSpPr>
          <p:nvPr/>
        </p:nvCxnSpPr>
        <p:spPr bwMode="auto">
          <a:xfrm flipV="1">
            <a:off x="7100888" y="2895600"/>
            <a:ext cx="1016000" cy="1246188"/>
          </a:xfrm>
          <a:prstGeom prst="straightConnector1">
            <a:avLst/>
          </a:prstGeom>
          <a:noFill/>
          <a:ln w="635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テキスト ボックス 4"/>
          <p:cNvSpPr txBox="1">
            <a:spLocks noChangeArrowheads="1"/>
          </p:cNvSpPr>
          <p:nvPr/>
        </p:nvSpPr>
        <p:spPr bwMode="auto">
          <a:xfrm rot="18453640">
            <a:off x="7377113" y="3478212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/>
              <a:t>126.6</a:t>
            </a:r>
          </a:p>
        </p:txBody>
      </p:sp>
      <p:cxnSp>
        <p:nvCxnSpPr>
          <p:cNvPr id="21" name="直線矢印コネクタ 24"/>
          <p:cNvCxnSpPr>
            <a:cxnSpLocks noChangeShapeType="1"/>
          </p:cNvCxnSpPr>
          <p:nvPr/>
        </p:nvCxnSpPr>
        <p:spPr bwMode="auto">
          <a:xfrm flipH="1" flipV="1">
            <a:off x="6016625" y="2947988"/>
            <a:ext cx="85725" cy="895350"/>
          </a:xfrm>
          <a:prstGeom prst="straightConnector1">
            <a:avLst/>
          </a:prstGeom>
          <a:noFill/>
          <a:ln w="635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</p:spPr>
      </p:cxnSp>
      <p:cxnSp>
        <p:nvCxnSpPr>
          <p:cNvPr id="22" name="直線矢印コネクタ 24"/>
          <p:cNvCxnSpPr>
            <a:cxnSpLocks noChangeShapeType="1"/>
          </p:cNvCxnSpPr>
          <p:nvPr/>
        </p:nvCxnSpPr>
        <p:spPr bwMode="auto">
          <a:xfrm flipV="1">
            <a:off x="6869113" y="5413375"/>
            <a:ext cx="1435100" cy="995363"/>
          </a:xfrm>
          <a:prstGeom prst="straightConnector1">
            <a:avLst/>
          </a:prstGeom>
          <a:noFill/>
          <a:ln w="635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23" name="テキスト ボックス 30"/>
          <p:cNvSpPr txBox="1">
            <a:spLocks noChangeArrowheads="1"/>
          </p:cNvSpPr>
          <p:nvPr/>
        </p:nvSpPr>
        <p:spPr bwMode="auto">
          <a:xfrm rot="19476657">
            <a:off x="7342188" y="5978525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/>
              <a:t>126.6</a:t>
            </a:r>
          </a:p>
        </p:txBody>
      </p:sp>
      <p:sp>
        <p:nvSpPr>
          <p:cNvPr id="24" name="テキスト ボックス 31"/>
          <p:cNvSpPr txBox="1">
            <a:spLocks noChangeArrowheads="1"/>
          </p:cNvSpPr>
          <p:nvPr/>
        </p:nvSpPr>
        <p:spPr bwMode="auto">
          <a:xfrm>
            <a:off x="5818188" y="6080125"/>
            <a:ext cx="720725" cy="3968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/>
              <a:t>Φ47</a:t>
            </a:r>
          </a:p>
        </p:txBody>
      </p:sp>
      <p:sp>
        <p:nvSpPr>
          <p:cNvPr id="25" name="テキスト ボックス 5"/>
          <p:cNvSpPr txBox="1">
            <a:spLocks noChangeArrowheads="1"/>
          </p:cNvSpPr>
          <p:nvPr/>
        </p:nvSpPr>
        <p:spPr bwMode="auto">
          <a:xfrm>
            <a:off x="5319713" y="847725"/>
            <a:ext cx="3684587" cy="1006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※We developed new ultra low </a:t>
            </a:r>
          </a:p>
          <a:p>
            <a:r>
              <a:rPr lang="en-US" altLang="ja-JP" sz="2000"/>
              <a:t>RI PMT with Hamamatsu.</a:t>
            </a:r>
          </a:p>
          <a:p>
            <a:r>
              <a:rPr lang="en-US" altLang="ja-JP" sz="2000"/>
              <a:t>(1/100 of ordinary one).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2"/>
          <p:cNvGrpSpPr>
            <a:grpSpLocks/>
          </p:cNvGrpSpPr>
          <p:nvPr/>
        </p:nvGrpSpPr>
        <p:grpSpPr bwMode="auto">
          <a:xfrm>
            <a:off x="4576763" y="3736975"/>
            <a:ext cx="4479925" cy="3124200"/>
            <a:chOff x="4707677" y="3860786"/>
            <a:chExt cx="4148601" cy="2973388"/>
          </a:xfrm>
        </p:grpSpPr>
        <p:sp>
          <p:nvSpPr>
            <p:cNvPr id="25" name="角丸四角形 24"/>
            <p:cNvSpPr/>
            <p:nvPr/>
          </p:nvSpPr>
          <p:spPr bwMode="auto">
            <a:xfrm>
              <a:off x="4775301" y="3860786"/>
              <a:ext cx="4080977" cy="2973388"/>
            </a:xfrm>
            <a:prstGeom prst="roundRect">
              <a:avLst>
                <a:gd name="adj" fmla="val 3959"/>
              </a:avLst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altLang="en-US" sz="180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57700" name="図 25"/>
            <p:cNvPicPr>
              <a:picLocks noChangeAspect="1" noChangeArrowheads="1"/>
            </p:cNvPicPr>
            <p:nvPr/>
          </p:nvPicPr>
          <p:blipFill>
            <a:blip r:embed="rId3"/>
            <a:srcRect l="4999" r="2693" b="7748"/>
            <a:stretch>
              <a:fillRect/>
            </a:stretch>
          </p:blipFill>
          <p:spPr bwMode="auto">
            <a:xfrm>
              <a:off x="5064734" y="3872200"/>
              <a:ext cx="3684091" cy="2761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テキスト ボックス 93"/>
            <p:cNvSpPr txBox="1"/>
            <p:nvPr/>
          </p:nvSpPr>
          <p:spPr bwMode="auto">
            <a:xfrm rot="16200000">
              <a:off x="3878544" y="4978496"/>
              <a:ext cx="2015498" cy="3572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>
                  <a:solidFill>
                    <a:srgbClr val="000000"/>
                  </a:solidFill>
                  <a:ea typeface="ＭＳ Ｐゴシック" charset="-128"/>
                </a:rPr>
                <a:t>Counts/day/kg/</a:t>
              </a:r>
              <a:r>
                <a:rPr kumimoji="0" lang="en-US" altLang="ja-JP" sz="1800" kern="0" dirty="0" err="1">
                  <a:solidFill>
                    <a:srgbClr val="000000"/>
                  </a:solidFill>
                  <a:ea typeface="ＭＳ Ｐゴシック" charset="-128"/>
                </a:rPr>
                <a:t>keV</a:t>
              </a:r>
              <a:endParaRPr kumimoji="0" altLang="en-US" sz="1800" kern="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28" name="テキスト ボックス 94"/>
            <p:cNvSpPr txBox="1"/>
            <p:nvPr/>
          </p:nvSpPr>
          <p:spPr bwMode="auto">
            <a:xfrm>
              <a:off x="7908068" y="6480631"/>
              <a:ext cx="564516" cy="3505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 err="1">
                  <a:solidFill>
                    <a:srgbClr val="000000"/>
                  </a:solidFill>
                  <a:ea typeface="ＭＳ Ｐゴシック" charset="-128"/>
                </a:rPr>
                <a:t>keV</a:t>
              </a:r>
              <a:endParaRPr kumimoji="0" altLang="en-US" sz="1800" kern="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sp>
        <p:nvSpPr>
          <p:cNvPr id="157703" name="Text Box 49"/>
          <p:cNvSpPr txBox="1">
            <a:spLocks noChangeArrowheads="1"/>
          </p:cNvSpPr>
          <p:nvPr/>
        </p:nvSpPr>
        <p:spPr bwMode="auto">
          <a:xfrm>
            <a:off x="179388" y="188913"/>
            <a:ext cx="6559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/>
              <a:t> Self-shielding for BG from PMTs (MC)</a:t>
            </a: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4867275" y="760413"/>
            <a:ext cx="4054475" cy="2846387"/>
            <a:chOff x="4777532" y="644748"/>
            <a:chExt cx="4306809" cy="3085196"/>
          </a:xfrm>
        </p:grpSpPr>
        <p:grpSp>
          <p:nvGrpSpPr>
            <p:cNvPr id="4" name="グループ化 20"/>
            <p:cNvGrpSpPr>
              <a:grpSpLocks/>
            </p:cNvGrpSpPr>
            <p:nvPr/>
          </p:nvGrpSpPr>
          <p:grpSpPr bwMode="auto">
            <a:xfrm>
              <a:off x="5064734" y="644748"/>
              <a:ext cx="4019607" cy="2909441"/>
              <a:chOff x="3429000" y="1905000"/>
              <a:chExt cx="2971800" cy="2201921"/>
            </a:xfrm>
          </p:grpSpPr>
          <p:sp>
            <p:nvSpPr>
              <p:cNvPr id="22" name="角丸四角形 21"/>
              <p:cNvSpPr/>
              <p:nvPr/>
            </p:nvSpPr>
            <p:spPr>
              <a:xfrm>
                <a:off x="3428607" y="1905000"/>
                <a:ext cx="2972193" cy="2202106"/>
              </a:xfrm>
              <a:prstGeom prst="roundRect">
                <a:avLst>
                  <a:gd name="adj" fmla="val 664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8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alt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57707" name="図 22"/>
              <p:cNvPicPr>
                <a:picLocks noChangeAspect="1" noChangeArrowheads="1"/>
              </p:cNvPicPr>
              <p:nvPr/>
            </p:nvPicPr>
            <p:blipFill>
              <a:blip r:embed="rId4"/>
              <a:srcRect l="8119" r="4135" b="8611"/>
              <a:stretch>
                <a:fillRect/>
              </a:stretch>
            </p:blipFill>
            <p:spPr bwMode="auto">
              <a:xfrm>
                <a:off x="3523864" y="1905000"/>
                <a:ext cx="2774731" cy="2125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" name="テキスト ボックス 94"/>
            <p:cNvSpPr txBox="1"/>
            <p:nvPr/>
          </p:nvSpPr>
          <p:spPr bwMode="auto">
            <a:xfrm>
              <a:off x="8293467" y="3378923"/>
              <a:ext cx="563224" cy="3510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 err="1">
                  <a:solidFill>
                    <a:srgbClr val="000000"/>
                  </a:solidFill>
                  <a:ea typeface="ＭＳ Ｐゴシック" charset="-128"/>
                </a:rPr>
                <a:t>keV</a:t>
              </a:r>
              <a:endParaRPr kumimoji="0" altLang="en-US" sz="1800" kern="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30" name="テキスト ボックス 93"/>
            <p:cNvSpPr txBox="1"/>
            <p:nvPr/>
          </p:nvSpPr>
          <p:spPr bwMode="auto">
            <a:xfrm rot="16200000">
              <a:off x="3948815" y="1870944"/>
              <a:ext cx="2014928" cy="3574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>
                  <a:solidFill>
                    <a:srgbClr val="000000"/>
                  </a:solidFill>
                  <a:ea typeface="ＭＳ Ｐゴシック" charset="-128"/>
                </a:rPr>
                <a:t>Counts/day/kg/</a:t>
              </a:r>
              <a:r>
                <a:rPr kumimoji="0" lang="en-US" altLang="ja-JP" sz="1800" kern="0" dirty="0" err="1">
                  <a:solidFill>
                    <a:srgbClr val="000000"/>
                  </a:solidFill>
                  <a:ea typeface="ＭＳ Ｐゴシック" charset="-128"/>
                </a:rPr>
                <a:t>keV</a:t>
              </a:r>
              <a:endParaRPr kumimoji="0" altLang="en-US" sz="1800" kern="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graphicFrame>
        <p:nvGraphicFramePr>
          <p:cNvPr id="24" name="表 23"/>
          <p:cNvGraphicFramePr>
            <a:graphicFrameLocks noGrp="1"/>
          </p:cNvGraphicFramePr>
          <p:nvPr/>
        </p:nvGraphicFramePr>
        <p:xfrm>
          <a:off x="1014413" y="1168400"/>
          <a:ext cx="3087687" cy="1486320"/>
        </p:xfrm>
        <a:graphic>
          <a:graphicData uri="http://schemas.openxmlformats.org/drawingml/2006/table">
            <a:tbl>
              <a:tblPr/>
              <a:tblGrid>
                <a:gridCol w="1065212"/>
                <a:gridCol w="2022475"/>
              </a:tblGrid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C8C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BG/PMT [mBq]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C8C93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 chain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0.70 +/- 0.28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 chain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1.51 +/- 0.31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40K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&lt; 5.10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60Co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2.92 +/- 0.16</a:t>
                      </a:r>
                    </a:p>
                  </a:txBody>
                  <a:tcPr marL="72015" marR="72015" marT="17990" marB="179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57730" name="テキスト ボックス 12"/>
          <p:cNvSpPr txBox="1">
            <a:spLocks noChangeArrowheads="1"/>
          </p:cNvSpPr>
          <p:nvPr/>
        </p:nvSpPr>
        <p:spPr bwMode="auto">
          <a:xfrm>
            <a:off x="250825" y="5926138"/>
            <a:ext cx="438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&lt; 10</a:t>
            </a:r>
            <a:r>
              <a:rPr lang="en-US" altLang="ja-JP" sz="2400" baseline="30000">
                <a:solidFill>
                  <a:srgbClr val="FF0000"/>
                </a:solidFill>
              </a:rPr>
              <a:t>-4</a:t>
            </a:r>
            <a:r>
              <a:rPr lang="en-US" altLang="ja-JP" sz="2400">
                <a:solidFill>
                  <a:srgbClr val="FF0000"/>
                </a:solidFill>
              </a:rPr>
              <a:t> /keV/day/kg (100kg F.V.)</a:t>
            </a:r>
          </a:p>
        </p:txBody>
      </p:sp>
      <p:grpSp>
        <p:nvGrpSpPr>
          <p:cNvPr id="5" name="グループ化 13"/>
          <p:cNvGrpSpPr>
            <a:grpSpLocks/>
          </p:cNvGrpSpPr>
          <p:nvPr/>
        </p:nvGrpSpPr>
        <p:grpSpPr bwMode="auto">
          <a:xfrm>
            <a:off x="904875" y="2873375"/>
            <a:ext cx="3197225" cy="2928938"/>
            <a:chOff x="626164" y="3634568"/>
            <a:chExt cx="3197019" cy="2928687"/>
          </a:xfrm>
        </p:grpSpPr>
        <p:pic>
          <p:nvPicPr>
            <p:cNvPr id="157732" name="Picture 50" descr="selfshiel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6164" y="3634568"/>
              <a:ext cx="3197019" cy="2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7733" name="Text Box 55"/>
            <p:cNvSpPr txBox="1">
              <a:spLocks noChangeArrowheads="1"/>
            </p:cNvSpPr>
            <p:nvPr/>
          </p:nvSpPr>
          <p:spPr bwMode="auto">
            <a:xfrm>
              <a:off x="1800861" y="3634568"/>
              <a:ext cx="184730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ja-JP" altLang="ja-JP"/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1526219" y="4201257"/>
              <a:ext cx="1620733" cy="1552442"/>
            </a:xfrm>
            <a:prstGeom prst="ellipse">
              <a:avLst/>
            </a:prstGeom>
            <a:solidFill>
              <a:srgbClr val="00FF00">
                <a:alpha val="29000"/>
              </a:srgbClr>
            </a:solidFill>
            <a:ln w="381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endParaRPr kumimoji="0" alt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1827825" y="4482220"/>
              <a:ext cx="1007997" cy="998452"/>
            </a:xfrm>
            <a:prstGeom prst="ellipse">
              <a:avLst/>
            </a:prstGeom>
            <a:solidFill>
              <a:srgbClr val="FF0000">
                <a:alpha val="32000"/>
              </a:srgbClr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200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endParaRPr kumimoji="0" alt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1375416" y="4055220"/>
              <a:ext cx="1898528" cy="183658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1257948" y="3967914"/>
              <a:ext cx="2141400" cy="203341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9" name="オートシェイプ 17"/>
            <p:cNvSpPr>
              <a:spLocks/>
            </p:cNvSpPr>
            <p:nvPr/>
          </p:nvSpPr>
          <p:spPr bwMode="auto">
            <a:xfrm rot="18424057">
              <a:off x="2860433" y="3760760"/>
              <a:ext cx="533354" cy="309543"/>
            </a:xfrm>
            <a:custGeom>
              <a:avLst/>
              <a:gdLst/>
              <a:ahLst/>
              <a:cxnLst/>
              <a:rect l="0" t="0" r="r" b="b"/>
              <a:pathLst>
                <a:path w="21597" h="21574">
                  <a:moveTo>
                    <a:pt x="0" y="0"/>
                  </a:moveTo>
                  <a:lnTo>
                    <a:pt x="21597" y="26"/>
                  </a:lnTo>
                  <a:lnTo>
                    <a:pt x="21600" y="21600"/>
                  </a:lnTo>
                  <a:lnTo>
                    <a:pt x="3" y="21574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4620000" scaled="1"/>
            </a:gradFill>
            <a:ln>
              <a:noFill/>
            </a:ln>
            <a:extLst/>
          </p:spPr>
          <p:txBody>
            <a:bodyPr lIns="0" tIns="0" rIns="0" bIns="0"/>
            <a:lstStyle/>
            <a:p>
              <a:pPr algn="ctr"/>
              <a:r>
                <a:rPr kumimoji="0" lang="en-US" altLang="ja-JP">
                  <a:solidFill>
                    <a:srgbClr val="000000"/>
                  </a:solidFill>
                </a:rPr>
                <a:t>PMT</a:t>
              </a:r>
            </a:p>
          </p:txBody>
        </p:sp>
        <p:sp>
          <p:nvSpPr>
            <p:cNvPr id="40" name="オートシェイプ 17"/>
            <p:cNvSpPr>
              <a:spLocks/>
            </p:cNvSpPr>
            <p:nvPr/>
          </p:nvSpPr>
          <p:spPr bwMode="auto">
            <a:xfrm rot="19021672">
              <a:off x="3140602" y="4018710"/>
              <a:ext cx="533366" cy="309536"/>
            </a:xfrm>
            <a:custGeom>
              <a:avLst/>
              <a:gdLst/>
              <a:ahLst/>
              <a:cxnLst/>
              <a:rect l="0" t="0" r="r" b="b"/>
              <a:pathLst>
                <a:path w="21597" h="21574">
                  <a:moveTo>
                    <a:pt x="0" y="0"/>
                  </a:moveTo>
                  <a:lnTo>
                    <a:pt x="21597" y="26"/>
                  </a:lnTo>
                  <a:lnTo>
                    <a:pt x="21600" y="21600"/>
                  </a:lnTo>
                  <a:lnTo>
                    <a:pt x="3" y="21574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4620000" scaled="1"/>
            </a:gradFill>
            <a:ln>
              <a:noFill/>
            </a:ln>
            <a:extLst/>
          </p:spPr>
          <p:txBody>
            <a:bodyPr lIns="0" tIns="0" rIns="0" bIns="0"/>
            <a:lstStyle/>
            <a:p>
              <a:pPr algn="ctr"/>
              <a:r>
                <a:rPr kumimoji="0" lang="en-US" altLang="ja-JP">
                  <a:solidFill>
                    <a:srgbClr val="000000"/>
                  </a:solidFill>
                </a:rPr>
                <a:t>PMT</a:t>
              </a:r>
            </a:p>
          </p:txBody>
        </p:sp>
      </p:grpSp>
      <p:sp>
        <p:nvSpPr>
          <p:cNvPr id="157740" name="テキスト ボックス 40"/>
          <p:cNvSpPr txBox="1">
            <a:spLocks noChangeArrowheads="1"/>
          </p:cNvSpPr>
          <p:nvPr/>
        </p:nvSpPr>
        <p:spPr bwMode="auto">
          <a:xfrm>
            <a:off x="855663" y="6357958"/>
            <a:ext cx="3224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n contribution &lt; 2.2x10</a:t>
            </a:r>
            <a:r>
              <a:rPr lang="en-US" altLang="ja-JP" baseline="30000" dirty="0">
                <a:solidFill>
                  <a:srgbClr val="FF0000"/>
                </a:solidFill>
              </a:rPr>
              <a:t>-5</a:t>
            </a:r>
            <a:r>
              <a:rPr lang="en-US" altLang="ja-JP" dirty="0">
                <a:solidFill>
                  <a:srgbClr val="FF0000"/>
                </a:solidFill>
              </a:rPr>
              <a:t>/d/kg </a:t>
            </a:r>
          </a:p>
        </p:txBody>
      </p:sp>
      <p:cxnSp>
        <p:nvCxnSpPr>
          <p:cNvPr id="157741" name="直線矢印コネクタ 32"/>
          <p:cNvCxnSpPr>
            <a:cxnSpLocks noChangeShapeType="1"/>
            <a:stCxn id="35" idx="5"/>
          </p:cNvCxnSpPr>
          <p:nvPr/>
        </p:nvCxnSpPr>
        <p:spPr bwMode="auto">
          <a:xfrm>
            <a:off x="2968625" y="4573588"/>
            <a:ext cx="2517775" cy="15843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cxnSp>
        <p:nvCxnSpPr>
          <p:cNvPr id="157742" name="直線矢印コネクタ 31"/>
          <p:cNvCxnSpPr>
            <a:cxnSpLocks noChangeShapeType="1"/>
          </p:cNvCxnSpPr>
          <p:nvPr/>
        </p:nvCxnSpPr>
        <p:spPr bwMode="auto">
          <a:xfrm>
            <a:off x="3252788" y="4445000"/>
            <a:ext cx="2233612" cy="968375"/>
          </a:xfrm>
          <a:prstGeom prst="straightConnector1">
            <a:avLst/>
          </a:prstGeom>
          <a:noFill/>
          <a:ln w="38100" algn="ctr">
            <a:solidFill>
              <a:srgbClr val="00FF00"/>
            </a:solidFill>
            <a:round/>
            <a:headEnd/>
            <a:tailEnd type="arrow" w="med" len="med"/>
          </a:ln>
          <a:effectLst/>
        </p:spPr>
      </p:cxnSp>
      <p:cxnSp>
        <p:nvCxnSpPr>
          <p:cNvPr id="157743" name="直線矢印コネクタ 30"/>
          <p:cNvCxnSpPr>
            <a:cxnSpLocks noChangeShapeType="1"/>
          </p:cNvCxnSpPr>
          <p:nvPr/>
        </p:nvCxnSpPr>
        <p:spPr bwMode="auto">
          <a:xfrm>
            <a:off x="3552825" y="4244975"/>
            <a:ext cx="2595563" cy="75723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/>
        </p:spPr>
      </p:cxnSp>
      <p:cxnSp>
        <p:nvCxnSpPr>
          <p:cNvPr id="157744" name="直線矢印コネクタ 3"/>
          <p:cNvCxnSpPr>
            <a:cxnSpLocks noChangeShapeType="1"/>
          </p:cNvCxnSpPr>
          <p:nvPr/>
        </p:nvCxnSpPr>
        <p:spPr bwMode="auto">
          <a:xfrm>
            <a:off x="3683000" y="3943350"/>
            <a:ext cx="2686050" cy="5603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57745" name="Rectangle 51"/>
          <p:cNvSpPr>
            <a:spLocks noChangeArrowheads="1"/>
          </p:cNvSpPr>
          <p:nvPr/>
        </p:nvSpPr>
        <p:spPr bwMode="auto">
          <a:xfrm>
            <a:off x="0" y="4897438"/>
            <a:ext cx="1216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dirty="0">
                <a:solidFill>
                  <a:schemeClr val="bg1"/>
                </a:solidFill>
              </a:rPr>
              <a:t> tracking</a:t>
            </a:r>
          </a:p>
        </p:txBody>
      </p:sp>
      <p:sp>
        <p:nvSpPr>
          <p:cNvPr id="157746" name="Text Box 50"/>
          <p:cNvSpPr txBox="1">
            <a:spLocks noChangeArrowheads="1"/>
          </p:cNvSpPr>
          <p:nvPr/>
        </p:nvSpPr>
        <p:spPr bwMode="auto">
          <a:xfrm>
            <a:off x="6781800" y="3732213"/>
            <a:ext cx="539750" cy="3667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/>
              <a:t>MC</a:t>
            </a:r>
          </a:p>
        </p:txBody>
      </p:sp>
      <p:sp>
        <p:nvSpPr>
          <p:cNvPr id="157747" name="Text Box 51"/>
          <p:cNvSpPr txBox="1">
            <a:spLocks noChangeArrowheads="1"/>
          </p:cNvSpPr>
          <p:nvPr/>
        </p:nvSpPr>
        <p:spPr bwMode="auto">
          <a:xfrm>
            <a:off x="7027863" y="711200"/>
            <a:ext cx="539750" cy="3667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/>
              <a:t>MC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Readout electronics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5" name="Picture 6" descr="C:\MyDocuments\My Pictures\IMG_5325.JPG"/>
          <p:cNvPicPr>
            <a:picLocks noChangeAspect="1" noChangeArrowheads="1"/>
          </p:cNvPicPr>
          <p:nvPr/>
        </p:nvPicPr>
        <p:blipFill>
          <a:blip r:embed="rId2"/>
          <a:srcRect b="2829"/>
          <a:stretch>
            <a:fillRect/>
          </a:stretch>
        </p:blipFill>
        <p:spPr bwMode="auto">
          <a:xfrm>
            <a:off x="3425855" y="2000240"/>
            <a:ext cx="11747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MyDocuments\My Pictures\IMG_53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3630" y="4424352"/>
            <a:ext cx="11969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7"/>
          <p:cNvSpPr txBox="1">
            <a:spLocks noChangeArrowheads="1"/>
          </p:cNvSpPr>
          <p:nvPr/>
        </p:nvSpPr>
        <p:spPr bwMode="auto">
          <a:xfrm>
            <a:off x="4600605" y="2043102"/>
            <a:ext cx="36636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u="sng" dirty="0">
                <a:solidFill>
                  <a:srgbClr val="00B050"/>
                </a:solidFill>
              </a:rPr>
              <a:t>12bit ADC/TDC (ATM) </a:t>
            </a:r>
          </a:p>
          <a:p>
            <a:pPr lvl="1"/>
            <a:r>
              <a:rPr lang="en-US" altLang="ja-JP" dirty="0" smtClean="0"/>
              <a:t>To cover large </a:t>
            </a:r>
            <a:r>
              <a:rPr lang="en-US" altLang="ja-JP" dirty="0"/>
              <a:t>energy </a:t>
            </a:r>
            <a:r>
              <a:rPr lang="en-US" altLang="ja-JP" dirty="0" smtClean="0"/>
              <a:t>range</a:t>
            </a:r>
            <a:endParaRPr lang="en-US" altLang="ja-JP" dirty="0"/>
          </a:p>
        </p:txBody>
      </p:sp>
      <p:sp>
        <p:nvSpPr>
          <p:cNvPr id="8" name="テキスト ボックス 8"/>
          <p:cNvSpPr txBox="1">
            <a:spLocks noChangeArrowheads="1"/>
          </p:cNvSpPr>
          <p:nvPr/>
        </p:nvSpPr>
        <p:spPr bwMode="auto">
          <a:xfrm>
            <a:off x="4600605" y="4479915"/>
            <a:ext cx="38036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u="sng">
                <a:solidFill>
                  <a:srgbClr val="00B050"/>
                </a:solidFill>
              </a:rPr>
              <a:t>8bit Flash ADC</a:t>
            </a:r>
          </a:p>
          <a:p>
            <a:pPr lvl="1"/>
            <a:r>
              <a:rPr lang="en-US" altLang="ja-JP"/>
              <a:t>For pulse shape discrimination </a:t>
            </a:r>
          </a:p>
          <a:p>
            <a:pPr lvl="1"/>
            <a:r>
              <a:rPr lang="en-US" altLang="ja-JP"/>
              <a:t> in low energy</a:t>
            </a:r>
          </a:p>
        </p:txBody>
      </p:sp>
      <p:sp>
        <p:nvSpPr>
          <p:cNvPr id="9" name="テキスト ボックス 9"/>
          <p:cNvSpPr txBox="1">
            <a:spLocks noChangeArrowheads="1"/>
          </p:cNvSpPr>
          <p:nvPr/>
        </p:nvSpPr>
        <p:spPr bwMode="auto">
          <a:xfrm>
            <a:off x="1092230" y="2631040"/>
            <a:ext cx="2115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Pre-amplifier card</a:t>
            </a:r>
            <a:endParaRPr lang="en-US" altLang="ja-JP" dirty="0"/>
          </a:p>
        </p:txBody>
      </p:sp>
      <p:cxnSp>
        <p:nvCxnSpPr>
          <p:cNvPr id="10" name="カギ線コネクタ 9"/>
          <p:cNvCxnSpPr/>
          <p:nvPr/>
        </p:nvCxnSpPr>
        <p:spPr>
          <a:xfrm flipV="1">
            <a:off x="2671792" y="3176577"/>
            <a:ext cx="754063" cy="538163"/>
          </a:xfrm>
          <a:prstGeom prst="bentConnector3">
            <a:avLst>
              <a:gd name="adj1" fmla="val 50000"/>
            </a:avLst>
          </a:prstGeom>
          <a:ln w="66675"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カギ線コネクタ 10"/>
          <p:cNvCxnSpPr/>
          <p:nvPr/>
        </p:nvCxnSpPr>
        <p:spPr>
          <a:xfrm>
            <a:off x="1743105" y="4071927"/>
            <a:ext cx="1660525" cy="1460500"/>
          </a:xfrm>
          <a:prstGeom prst="bentConnector3">
            <a:avLst>
              <a:gd name="adj1" fmla="val -11206"/>
            </a:avLst>
          </a:prstGeom>
          <a:ln w="63500"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5613430" y="5495915"/>
            <a:ext cx="26209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ja-JP" sz="1600"/>
              <a:t> dynamic range: 0~-1 V</a:t>
            </a:r>
          </a:p>
          <a:p>
            <a:pPr>
              <a:buFont typeface="Arial" charset="0"/>
              <a:buChar char="•"/>
            </a:pPr>
            <a:r>
              <a:rPr lang="en-US" altLang="ja-JP" sz="1600"/>
              <a:t> sampling rate : 500 MS/s</a:t>
            </a:r>
          </a:p>
          <a:p>
            <a:pPr>
              <a:buFont typeface="Arial" charset="0"/>
              <a:buChar char="•"/>
            </a:pPr>
            <a:r>
              <a:rPr lang="en-US" altLang="ja-JP" sz="1600"/>
              <a:t> sample number:      8,160</a:t>
            </a:r>
          </a:p>
          <a:p>
            <a:pPr>
              <a:buFont typeface="Arial" charset="0"/>
              <a:buChar char="•"/>
            </a:pPr>
            <a:r>
              <a:rPr lang="en-US" altLang="ja-JP" sz="1600"/>
              <a:t> time span : 16.32 usec</a:t>
            </a:r>
          </a:p>
        </p:txBody>
      </p:sp>
      <p:sp>
        <p:nvSpPr>
          <p:cNvPr id="13" name="テキスト ボックス 4"/>
          <p:cNvSpPr txBox="1">
            <a:spLocks noChangeArrowheads="1"/>
          </p:cNvSpPr>
          <p:nvPr/>
        </p:nvSpPr>
        <p:spPr bwMode="auto">
          <a:xfrm>
            <a:off x="5600730" y="2786052"/>
            <a:ext cx="31861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ja-JP" sz="1600" dirty="0"/>
              <a:t> TKO module</a:t>
            </a:r>
          </a:p>
          <a:p>
            <a:pPr>
              <a:buFont typeface="Arial" charset="0"/>
              <a:buChar char="•"/>
            </a:pPr>
            <a:r>
              <a:rPr lang="en-US" altLang="ja-JP" sz="1600" dirty="0"/>
              <a:t> ADC dynamic range : 0~400 </a:t>
            </a:r>
            <a:r>
              <a:rPr lang="en-US" altLang="ja-JP" sz="1600" dirty="0" err="1"/>
              <a:t>pC</a:t>
            </a:r>
            <a:endParaRPr lang="en-US" altLang="ja-JP" sz="1600" dirty="0"/>
          </a:p>
          <a:p>
            <a:pPr>
              <a:buFont typeface="Arial" charset="0"/>
              <a:buChar char="•"/>
            </a:pPr>
            <a:r>
              <a:rPr lang="en-US" altLang="ja-JP" sz="1600" dirty="0"/>
              <a:t> TDC dynamic range : 0~1 </a:t>
            </a:r>
            <a:r>
              <a:rPr lang="en-US" altLang="ja-JP" sz="1600" dirty="0" err="1"/>
              <a:t>usec</a:t>
            </a:r>
            <a:endParaRPr lang="en-US" altLang="ja-JP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1243042" y="3714740"/>
            <a:ext cx="500063" cy="1587"/>
          </a:xfrm>
          <a:prstGeom prst="straightConnector1">
            <a:avLst/>
          </a:prstGeom>
          <a:ln w="63500"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D:\DCIM\153CANON\IMG_53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5642" y="3143240"/>
            <a:ext cx="1089025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517" y="3500427"/>
            <a:ext cx="9699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7"/>
          <p:cNvSpPr txBox="1">
            <a:spLocks noChangeArrowheads="1"/>
          </p:cNvSpPr>
          <p:nvPr/>
        </p:nvSpPr>
        <p:spPr bwMode="auto">
          <a:xfrm>
            <a:off x="446117" y="4286240"/>
            <a:ext cx="65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PMT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Cryogenic apparatus</a:t>
            </a:r>
            <a:endParaRPr kumimoji="1"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106" name="正方形/長方形 105"/>
          <p:cNvSpPr/>
          <p:nvPr/>
        </p:nvSpPr>
        <p:spPr bwMode="auto">
          <a:xfrm>
            <a:off x="41243" y="1765282"/>
            <a:ext cx="6261100" cy="5011738"/>
          </a:xfrm>
          <a:prstGeom prst="rect">
            <a:avLst/>
          </a:prstGeom>
          <a:solidFill>
            <a:srgbClr val="2D2D8A">
              <a:lumMod val="60000"/>
              <a:lumOff val="4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165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50" charset="-128"/>
            </a:endParaRPr>
          </a:p>
        </p:txBody>
      </p:sp>
      <p:sp>
        <p:nvSpPr>
          <p:cNvPr id="107" name="直線 10"/>
          <p:cNvSpPr>
            <a:spLocks noChangeShapeType="1"/>
          </p:cNvSpPr>
          <p:nvPr/>
        </p:nvSpPr>
        <p:spPr bwMode="auto">
          <a:xfrm>
            <a:off x="2811431" y="5245082"/>
            <a:ext cx="361950" cy="4763"/>
          </a:xfrm>
          <a:prstGeom prst="line">
            <a:avLst/>
          </a:prstGeom>
          <a:solidFill>
            <a:srgbClr val="333333"/>
          </a:solidFill>
          <a:ln w="1270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フリーフォーム 40"/>
          <p:cNvSpPr>
            <a:spLocks/>
          </p:cNvSpPr>
          <p:nvPr/>
        </p:nvSpPr>
        <p:spPr bwMode="auto">
          <a:xfrm>
            <a:off x="3163856" y="2911457"/>
            <a:ext cx="2135188" cy="52387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フリーフォーム 22"/>
          <p:cNvSpPr>
            <a:spLocks/>
          </p:cNvSpPr>
          <p:nvPr/>
        </p:nvSpPr>
        <p:spPr bwMode="auto">
          <a:xfrm>
            <a:off x="2816193" y="5246669"/>
            <a:ext cx="1497013" cy="8350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オートシェイプ 11"/>
          <p:cNvSpPr>
            <a:spLocks/>
          </p:cNvSpPr>
          <p:nvPr/>
        </p:nvSpPr>
        <p:spPr bwMode="auto">
          <a:xfrm>
            <a:off x="2579656" y="3576619"/>
            <a:ext cx="831850" cy="787400"/>
          </a:xfrm>
          <a:prstGeom prst="roundRect">
            <a:avLst>
              <a:gd name="adj" fmla="val 27269"/>
            </a:avLst>
          </a:prstGeom>
          <a:solidFill>
            <a:srgbClr val="B3B3B3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オートシェイプ 16"/>
          <p:cNvSpPr>
            <a:spLocks/>
          </p:cNvSpPr>
          <p:nvPr/>
        </p:nvSpPr>
        <p:spPr bwMode="auto">
          <a:xfrm>
            <a:off x="2724118" y="3765532"/>
            <a:ext cx="231775" cy="228600"/>
          </a:xfrm>
          <a:prstGeom prst="roundRect">
            <a:avLst>
              <a:gd name="adj" fmla="val 50000"/>
            </a:avLst>
          </a:prstGeom>
          <a:solidFill>
            <a:srgbClr val="66CCFF"/>
          </a:solidFill>
          <a:ln w="25400" cap="flat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2" name="四角形 17"/>
          <p:cNvSpPr>
            <a:spLocks/>
          </p:cNvSpPr>
          <p:nvPr/>
        </p:nvSpPr>
        <p:spPr bwMode="auto">
          <a:xfrm>
            <a:off x="2736818" y="3500419"/>
            <a:ext cx="228600" cy="65088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3" name="四角形 18"/>
          <p:cNvSpPr>
            <a:spLocks/>
          </p:cNvSpPr>
          <p:nvPr/>
        </p:nvSpPr>
        <p:spPr bwMode="auto">
          <a:xfrm>
            <a:off x="2798731" y="3571857"/>
            <a:ext cx="92075" cy="200025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4" name="四角形 19"/>
          <p:cNvSpPr>
            <a:spLocks/>
          </p:cNvSpPr>
          <p:nvPr/>
        </p:nvSpPr>
        <p:spPr bwMode="auto">
          <a:xfrm>
            <a:off x="2805081" y="3435332"/>
            <a:ext cx="79375" cy="63500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5" name="四角形 54"/>
          <p:cNvSpPr>
            <a:spLocks/>
          </p:cNvSpPr>
          <p:nvPr/>
        </p:nvSpPr>
        <p:spPr bwMode="auto">
          <a:xfrm>
            <a:off x="2995581" y="3506769"/>
            <a:ext cx="228600" cy="65088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6" name="四角形 55"/>
          <p:cNvSpPr>
            <a:spLocks/>
          </p:cNvSpPr>
          <p:nvPr/>
        </p:nvSpPr>
        <p:spPr bwMode="auto">
          <a:xfrm>
            <a:off x="3055906" y="3435332"/>
            <a:ext cx="79375" cy="63500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" name="オートシェイプ 87"/>
          <p:cNvSpPr>
            <a:spLocks/>
          </p:cNvSpPr>
          <p:nvPr/>
        </p:nvSpPr>
        <p:spPr bwMode="auto">
          <a:xfrm>
            <a:off x="2992406" y="3773469"/>
            <a:ext cx="242888" cy="228600"/>
          </a:xfrm>
          <a:prstGeom prst="roundRect">
            <a:avLst>
              <a:gd name="adj" fmla="val 50000"/>
            </a:avLst>
          </a:prstGeom>
          <a:solidFill>
            <a:srgbClr val="66CCFF"/>
          </a:solidFill>
          <a:ln w="25400" cap="flat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" name="四角形 88"/>
          <p:cNvSpPr>
            <a:spLocks/>
          </p:cNvSpPr>
          <p:nvPr/>
        </p:nvSpPr>
        <p:spPr bwMode="auto">
          <a:xfrm>
            <a:off x="3055906" y="3581382"/>
            <a:ext cx="92075" cy="198438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9" name="直線 99"/>
          <p:cNvSpPr>
            <a:spLocks noChangeShapeType="1"/>
          </p:cNvSpPr>
          <p:nvPr/>
        </p:nvSpPr>
        <p:spPr bwMode="auto">
          <a:xfrm rot="10800000" flipH="1">
            <a:off x="2676493" y="3779819"/>
            <a:ext cx="92075" cy="30163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0" name="直線 100"/>
          <p:cNvSpPr>
            <a:spLocks noChangeShapeType="1"/>
          </p:cNvSpPr>
          <p:nvPr/>
        </p:nvSpPr>
        <p:spPr bwMode="auto">
          <a:xfrm rot="10800000" flipH="1">
            <a:off x="2913031" y="3946507"/>
            <a:ext cx="153988" cy="207963"/>
          </a:xfrm>
          <a:prstGeom prst="line">
            <a:avLst/>
          </a:pr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1" name="直線 101"/>
          <p:cNvSpPr>
            <a:spLocks noChangeShapeType="1"/>
          </p:cNvSpPr>
          <p:nvPr/>
        </p:nvSpPr>
        <p:spPr bwMode="auto">
          <a:xfrm rot="10800000">
            <a:off x="2811431" y="3938569"/>
            <a:ext cx="101600" cy="215900"/>
          </a:xfrm>
          <a:prstGeom prst="line">
            <a:avLst/>
          </a:pr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2" name="オートシェイプ 1"/>
          <p:cNvSpPr>
            <a:spLocks/>
          </p:cNvSpPr>
          <p:nvPr/>
        </p:nvSpPr>
        <p:spPr bwMode="auto">
          <a:xfrm>
            <a:off x="3333718" y="2700319"/>
            <a:ext cx="376238" cy="436563"/>
          </a:xfrm>
          <a:prstGeom prst="roundRect">
            <a:avLst>
              <a:gd name="adj" fmla="val 38458"/>
            </a:avLst>
          </a:prstGeom>
          <a:solidFill>
            <a:srgbClr val="E6E6E6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3" name="オートシェイプ 2"/>
          <p:cNvSpPr>
            <a:spLocks/>
          </p:cNvSpPr>
          <p:nvPr/>
        </p:nvSpPr>
        <p:spPr bwMode="auto">
          <a:xfrm>
            <a:off x="3171793" y="5032357"/>
            <a:ext cx="520700" cy="428625"/>
          </a:xfrm>
          <a:prstGeom prst="roundRect">
            <a:avLst>
              <a:gd name="adj" fmla="val 39472"/>
            </a:avLst>
          </a:prstGeom>
          <a:solidFill>
            <a:srgbClr val="B3B3B3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4" name="直線 3"/>
          <p:cNvSpPr>
            <a:spLocks noChangeShapeType="1"/>
          </p:cNvSpPr>
          <p:nvPr/>
        </p:nvSpPr>
        <p:spPr bwMode="auto">
          <a:xfrm rot="10800000" flipH="1">
            <a:off x="717518" y="2254232"/>
            <a:ext cx="3175" cy="2246313"/>
          </a:xfrm>
          <a:prstGeom prst="line">
            <a:avLst/>
          </a:prstGeom>
          <a:solidFill>
            <a:srgbClr val="333333"/>
          </a:solidFill>
          <a:ln w="1905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5" name="直線 4"/>
          <p:cNvSpPr>
            <a:spLocks noChangeShapeType="1"/>
          </p:cNvSpPr>
          <p:nvPr/>
        </p:nvSpPr>
        <p:spPr bwMode="auto">
          <a:xfrm rot="10800000" flipH="1">
            <a:off x="566706" y="2254232"/>
            <a:ext cx="3175" cy="2247900"/>
          </a:xfrm>
          <a:prstGeom prst="line">
            <a:avLst/>
          </a:prstGeom>
          <a:solidFill>
            <a:srgbClr val="333333"/>
          </a:solidFill>
          <a:ln w="1905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6" name="オートシェイプ 5"/>
          <p:cNvSpPr>
            <a:spLocks/>
          </p:cNvSpPr>
          <p:nvPr/>
        </p:nvSpPr>
        <p:spPr bwMode="auto">
          <a:xfrm>
            <a:off x="4560856" y="2617769"/>
            <a:ext cx="420688" cy="606425"/>
          </a:xfrm>
          <a:prstGeom prst="roundRect">
            <a:avLst>
              <a:gd name="adj" fmla="val 30611"/>
            </a:avLst>
          </a:prstGeom>
          <a:solidFill>
            <a:srgbClr val="E6E6E6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7" name="オートシェイプ 6"/>
          <p:cNvSpPr>
            <a:spLocks/>
          </p:cNvSpPr>
          <p:nvPr/>
        </p:nvSpPr>
        <p:spPr bwMode="auto">
          <a:xfrm>
            <a:off x="4224306" y="5437169"/>
            <a:ext cx="606425" cy="685800"/>
          </a:xfrm>
          <a:prstGeom prst="roundRect">
            <a:avLst>
              <a:gd name="adj" fmla="val 27667"/>
            </a:avLst>
          </a:prstGeom>
          <a:solidFill>
            <a:srgbClr val="99CCFF"/>
          </a:solidFill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8" name="直線 7"/>
          <p:cNvSpPr>
            <a:spLocks noChangeShapeType="1"/>
          </p:cNvSpPr>
          <p:nvPr/>
        </p:nvSpPr>
        <p:spPr bwMode="auto">
          <a:xfrm rot="10800000" flipH="1">
            <a:off x="719106" y="2263757"/>
            <a:ext cx="0" cy="2230438"/>
          </a:xfrm>
          <a:prstGeom prst="line">
            <a:avLst/>
          </a:prstGeom>
          <a:noFill/>
          <a:ln w="25400" cap="flat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9" name="直線 8"/>
          <p:cNvSpPr>
            <a:spLocks noChangeShapeType="1"/>
          </p:cNvSpPr>
          <p:nvPr/>
        </p:nvSpPr>
        <p:spPr bwMode="auto">
          <a:xfrm rot="10800000" flipH="1">
            <a:off x="566706" y="2263757"/>
            <a:ext cx="0" cy="2230438"/>
          </a:xfrm>
          <a:prstGeom prst="line">
            <a:avLst/>
          </a:prstGeom>
          <a:noFill/>
          <a:ln w="25400" cap="flat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0" name="直線 10"/>
          <p:cNvSpPr>
            <a:spLocks noChangeShapeType="1"/>
          </p:cNvSpPr>
          <p:nvPr/>
        </p:nvSpPr>
        <p:spPr bwMode="auto">
          <a:xfrm>
            <a:off x="900081" y="5097444"/>
            <a:ext cx="1952625" cy="146050"/>
          </a:xfrm>
          <a:prstGeom prst="line">
            <a:avLst/>
          </a:prstGeom>
          <a:solidFill>
            <a:srgbClr val="333333"/>
          </a:solidFill>
          <a:ln w="1270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1" name="直線 12"/>
          <p:cNvSpPr>
            <a:spLocks noChangeShapeType="1"/>
          </p:cNvSpPr>
          <p:nvPr/>
        </p:nvSpPr>
        <p:spPr bwMode="auto">
          <a:xfrm rot="10800000" flipH="1">
            <a:off x="871506" y="4186219"/>
            <a:ext cx="1808163" cy="631825"/>
          </a:xfrm>
          <a:prstGeom prst="line">
            <a:avLst/>
          </a:prstGeom>
          <a:solidFill>
            <a:srgbClr val="333333"/>
          </a:solidFill>
          <a:ln w="2794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2" name="オートシェイプ 13"/>
          <p:cNvSpPr>
            <a:spLocks/>
          </p:cNvSpPr>
          <p:nvPr/>
        </p:nvSpPr>
        <p:spPr bwMode="auto">
          <a:xfrm>
            <a:off x="-32" y="2379644"/>
            <a:ext cx="2273300" cy="4284663"/>
          </a:xfrm>
          <a:prstGeom prst="roundRect">
            <a:avLst>
              <a:gd name="adj" fmla="val 3981"/>
            </a:avLst>
          </a:prstGeom>
          <a:noFill/>
          <a:ln w="254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3" name="オートシェイプ 14"/>
          <p:cNvSpPr>
            <a:spLocks/>
          </p:cNvSpPr>
          <p:nvPr/>
        </p:nvSpPr>
        <p:spPr bwMode="auto">
          <a:xfrm>
            <a:off x="244443" y="4492607"/>
            <a:ext cx="646113" cy="835025"/>
          </a:xfrm>
          <a:prstGeom prst="roundRect">
            <a:avLst>
              <a:gd name="adj" fmla="val 20162"/>
            </a:avLst>
          </a:prstGeom>
          <a:solidFill>
            <a:srgbClr val="CCCCCC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4" name="オートシェイプ 20"/>
          <p:cNvSpPr>
            <a:spLocks/>
          </p:cNvSpPr>
          <p:nvPr/>
        </p:nvSpPr>
        <p:spPr bwMode="auto">
          <a:xfrm>
            <a:off x="4230656" y="5221269"/>
            <a:ext cx="611188" cy="901700"/>
          </a:xfrm>
          <a:prstGeom prst="roundRect">
            <a:avLst>
              <a:gd name="adj" fmla="val 25338"/>
            </a:avLst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5" name="直線 21"/>
          <p:cNvSpPr>
            <a:spLocks noChangeShapeType="1"/>
          </p:cNvSpPr>
          <p:nvPr/>
        </p:nvSpPr>
        <p:spPr bwMode="auto">
          <a:xfrm rot="10800000" flipH="1">
            <a:off x="823881" y="4154469"/>
            <a:ext cx="1827213" cy="638175"/>
          </a:xfrm>
          <a:prstGeom prst="line">
            <a:avLst/>
          </a:prstGeom>
          <a:noFill/>
          <a:ln w="508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6" name="オートシェイプ 23"/>
          <p:cNvSpPr>
            <a:spLocks/>
          </p:cNvSpPr>
          <p:nvPr/>
        </p:nvSpPr>
        <p:spPr bwMode="auto">
          <a:xfrm>
            <a:off x="503206" y="1909744"/>
            <a:ext cx="128588" cy="354013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7" name="フリーフォーム 24"/>
          <p:cNvSpPr>
            <a:spLocks/>
          </p:cNvSpPr>
          <p:nvPr/>
        </p:nvSpPr>
        <p:spPr bwMode="auto">
          <a:xfrm>
            <a:off x="533368" y="2171682"/>
            <a:ext cx="3384550" cy="24225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8" name="直線 26"/>
          <p:cNvSpPr>
            <a:spLocks noChangeShapeType="1"/>
          </p:cNvSpPr>
          <p:nvPr/>
        </p:nvSpPr>
        <p:spPr bwMode="auto">
          <a:xfrm>
            <a:off x="793718" y="5076807"/>
            <a:ext cx="2079625" cy="166688"/>
          </a:xfrm>
          <a:prstGeom prst="line">
            <a:avLst/>
          </a:prstGeom>
          <a:noFill/>
          <a:ln w="381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9" name="フリーフォーム 33"/>
          <p:cNvSpPr>
            <a:spLocks/>
          </p:cNvSpPr>
          <p:nvPr/>
        </p:nvSpPr>
        <p:spPr bwMode="auto">
          <a:xfrm>
            <a:off x="3255931" y="3852844"/>
            <a:ext cx="885825" cy="1397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40" name="グループ 36"/>
          <p:cNvGrpSpPr>
            <a:grpSpLocks/>
          </p:cNvGrpSpPr>
          <p:nvPr/>
        </p:nvGrpSpPr>
        <p:grpSpPr bwMode="auto">
          <a:xfrm>
            <a:off x="3392456" y="4913294"/>
            <a:ext cx="244475" cy="336550"/>
            <a:chOff x="0" y="0"/>
            <a:chExt cx="230" cy="235"/>
          </a:xfrm>
        </p:grpSpPr>
        <p:sp>
          <p:nvSpPr>
            <p:cNvPr id="198" name="四角形 37"/>
            <p:cNvSpPr>
              <a:spLocks/>
            </p:cNvSpPr>
            <p:nvPr/>
          </p:nvSpPr>
          <p:spPr bwMode="auto">
            <a:xfrm>
              <a:off x="0" y="34"/>
              <a:ext cx="230" cy="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四角形 38"/>
            <p:cNvSpPr>
              <a:spLocks/>
            </p:cNvSpPr>
            <p:nvPr/>
          </p:nvSpPr>
          <p:spPr bwMode="auto">
            <a:xfrm>
              <a:off x="64" y="97"/>
              <a:ext cx="89" cy="13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四角形 39"/>
            <p:cNvSpPr>
              <a:spLocks/>
            </p:cNvSpPr>
            <p:nvPr/>
          </p:nvSpPr>
          <p:spPr bwMode="auto">
            <a:xfrm>
              <a:off x="70" y="0"/>
              <a:ext cx="77" cy="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1" name="フリーフォーム 40"/>
          <p:cNvSpPr>
            <a:spLocks/>
          </p:cNvSpPr>
          <p:nvPr/>
        </p:nvSpPr>
        <p:spPr bwMode="auto">
          <a:xfrm>
            <a:off x="2666968" y="3421044"/>
            <a:ext cx="2058988" cy="1963738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2" name="四角形 42"/>
          <p:cNvSpPr>
            <a:spLocks/>
          </p:cNvSpPr>
          <p:nvPr/>
        </p:nvSpPr>
        <p:spPr bwMode="auto">
          <a:xfrm>
            <a:off x="4098893" y="5440344"/>
            <a:ext cx="903288" cy="1317625"/>
          </a:xfrm>
          <a:prstGeom prst="rect">
            <a:avLst/>
          </a:prstGeom>
          <a:noFill/>
          <a:ln>
            <a:noFill/>
          </a:ln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700L</a:t>
            </a:r>
          </a:p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Liq. Storage</a:t>
            </a:r>
          </a:p>
        </p:txBody>
      </p:sp>
      <p:sp>
        <p:nvSpPr>
          <p:cNvPr id="143" name="四角形 43"/>
          <p:cNvSpPr>
            <a:spLocks/>
          </p:cNvSpPr>
          <p:nvPr/>
        </p:nvSpPr>
        <p:spPr bwMode="auto">
          <a:xfrm>
            <a:off x="2844768" y="5441932"/>
            <a:ext cx="1066800" cy="8715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liquid pump</a:t>
            </a:r>
          </a:p>
        </p:txBody>
      </p:sp>
      <p:sp>
        <p:nvSpPr>
          <p:cNvPr id="144" name="四角形 44"/>
          <p:cNvSpPr>
            <a:spLocks/>
          </p:cNvSpPr>
          <p:nvPr/>
        </p:nvSpPr>
        <p:spPr bwMode="auto">
          <a:xfrm>
            <a:off x="2447893" y="4413232"/>
            <a:ext cx="1154113" cy="11128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Condenser</a:t>
            </a:r>
          </a:p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360W</a:t>
            </a:r>
          </a:p>
        </p:txBody>
      </p:sp>
      <p:sp>
        <p:nvSpPr>
          <p:cNvPr id="145" name="四角形 45"/>
          <p:cNvSpPr>
            <a:spLocks/>
          </p:cNvSpPr>
          <p:nvPr/>
        </p:nvSpPr>
        <p:spPr bwMode="auto">
          <a:xfrm>
            <a:off x="3125756" y="2112944"/>
            <a:ext cx="877888" cy="7905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gas pump</a:t>
            </a:r>
          </a:p>
        </p:txBody>
      </p:sp>
      <p:sp>
        <p:nvSpPr>
          <p:cNvPr id="146" name="四角形 48"/>
          <p:cNvSpPr>
            <a:spLocks/>
          </p:cNvSpPr>
          <p:nvPr/>
        </p:nvSpPr>
        <p:spPr bwMode="auto">
          <a:xfrm>
            <a:off x="2593943" y="2989244"/>
            <a:ext cx="939800" cy="5556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810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 pitchFamily="34" charset="0"/>
              </a:rPr>
              <a:t>getter</a:t>
            </a:r>
          </a:p>
        </p:txBody>
      </p:sp>
      <p:sp>
        <p:nvSpPr>
          <p:cNvPr id="147" name="直線 50"/>
          <p:cNvSpPr>
            <a:spLocks noChangeShapeType="1"/>
          </p:cNvSpPr>
          <p:nvPr/>
        </p:nvSpPr>
        <p:spPr bwMode="auto">
          <a:xfrm>
            <a:off x="2690781" y="2419332"/>
            <a:ext cx="481013" cy="0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8" name="直線 51"/>
          <p:cNvSpPr>
            <a:spLocks noChangeShapeType="1"/>
          </p:cNvSpPr>
          <p:nvPr/>
        </p:nvSpPr>
        <p:spPr bwMode="auto">
          <a:xfrm rot="10800000" flipH="1">
            <a:off x="2673318" y="2419332"/>
            <a:ext cx="20638" cy="1735138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9" name="直線 52"/>
          <p:cNvSpPr>
            <a:spLocks noChangeShapeType="1"/>
          </p:cNvSpPr>
          <p:nvPr/>
        </p:nvSpPr>
        <p:spPr bwMode="auto">
          <a:xfrm>
            <a:off x="3173381" y="2419332"/>
            <a:ext cx="0" cy="496888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0" name="オートシェイプ 57"/>
          <p:cNvSpPr>
            <a:spLocks/>
          </p:cNvSpPr>
          <p:nvPr/>
        </p:nvSpPr>
        <p:spPr bwMode="auto">
          <a:xfrm>
            <a:off x="320643" y="4589444"/>
            <a:ext cx="493713" cy="609600"/>
          </a:xfrm>
          <a:prstGeom prst="roundRect">
            <a:avLst>
              <a:gd name="adj" fmla="val 27667"/>
            </a:avLst>
          </a:prstGeom>
          <a:solidFill>
            <a:srgbClr val="99CCFF"/>
          </a:solidFill>
          <a:ln w="25400" cap="flat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1" name="オートシェイプ 58"/>
          <p:cNvSpPr>
            <a:spLocks/>
          </p:cNvSpPr>
          <p:nvPr/>
        </p:nvSpPr>
        <p:spPr bwMode="auto">
          <a:xfrm>
            <a:off x="373031" y="1909744"/>
            <a:ext cx="96838" cy="354013"/>
          </a:xfrm>
          <a:prstGeom prst="roundRect">
            <a:avLst>
              <a:gd name="adj" fmla="val 50000"/>
            </a:avLst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2" name="直線 59"/>
          <p:cNvSpPr>
            <a:spLocks noChangeShapeType="1"/>
          </p:cNvSpPr>
          <p:nvPr/>
        </p:nvSpPr>
        <p:spPr bwMode="auto">
          <a:xfrm rot="10800000" flipH="1">
            <a:off x="427006" y="2263757"/>
            <a:ext cx="0" cy="223043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3" name="オートシェイプ 60"/>
          <p:cNvSpPr>
            <a:spLocks/>
          </p:cNvSpPr>
          <p:nvPr/>
        </p:nvSpPr>
        <p:spPr bwMode="auto">
          <a:xfrm>
            <a:off x="665131" y="1909744"/>
            <a:ext cx="104775" cy="354013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4" name="直線 61"/>
          <p:cNvSpPr>
            <a:spLocks noChangeShapeType="1"/>
          </p:cNvSpPr>
          <p:nvPr/>
        </p:nvSpPr>
        <p:spPr bwMode="auto">
          <a:xfrm rot="10800000" flipH="1">
            <a:off x="711168" y="2263757"/>
            <a:ext cx="7938" cy="2312988"/>
          </a:xfrm>
          <a:prstGeom prst="line">
            <a:avLst/>
          </a:prstGeom>
          <a:noFill/>
          <a:ln w="1016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5" name="四角形 62"/>
          <p:cNvSpPr>
            <a:spLocks/>
          </p:cNvSpPr>
          <p:nvPr/>
        </p:nvSpPr>
        <p:spPr bwMode="auto">
          <a:xfrm>
            <a:off x="854043" y="3024169"/>
            <a:ext cx="1482725" cy="4572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Calibration line</a:t>
            </a:r>
          </a:p>
        </p:txBody>
      </p:sp>
      <p:sp>
        <p:nvSpPr>
          <p:cNvPr id="156" name="四角形 63"/>
          <p:cNvSpPr>
            <a:spLocks/>
          </p:cNvSpPr>
          <p:nvPr/>
        </p:nvSpPr>
        <p:spPr bwMode="auto">
          <a:xfrm>
            <a:off x="804831" y="2600307"/>
            <a:ext cx="1455738" cy="5016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Cable line</a:t>
            </a:r>
          </a:p>
        </p:txBody>
      </p:sp>
      <p:sp>
        <p:nvSpPr>
          <p:cNvPr id="157" name="直線 64"/>
          <p:cNvSpPr>
            <a:spLocks noChangeShapeType="1"/>
          </p:cNvSpPr>
          <p:nvPr/>
        </p:nvSpPr>
        <p:spPr bwMode="auto">
          <a:xfrm rot="10800000" flipH="1">
            <a:off x="804831" y="4154469"/>
            <a:ext cx="2108200" cy="739775"/>
          </a:xfrm>
          <a:prstGeom prst="line">
            <a:avLst/>
          </a:prstGeom>
          <a:noFill/>
          <a:ln w="508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8" name="四角形 78"/>
          <p:cNvSpPr>
            <a:spLocks/>
          </p:cNvSpPr>
          <p:nvPr/>
        </p:nvSpPr>
        <p:spPr bwMode="auto">
          <a:xfrm>
            <a:off x="4230656" y="4681519"/>
            <a:ext cx="649288" cy="5207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filters</a:t>
            </a:r>
          </a:p>
        </p:txBody>
      </p:sp>
      <p:sp>
        <p:nvSpPr>
          <p:cNvPr id="159" name="直線 80"/>
          <p:cNvSpPr>
            <a:spLocks noChangeShapeType="1"/>
          </p:cNvSpPr>
          <p:nvPr/>
        </p:nvSpPr>
        <p:spPr bwMode="auto">
          <a:xfrm rot="10800000" flipH="1">
            <a:off x="738156" y="2820969"/>
            <a:ext cx="174625" cy="9525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round/>
            <a:headEnd type="stealth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0" name="四角形 81"/>
          <p:cNvSpPr>
            <a:spLocks/>
          </p:cNvSpPr>
          <p:nvPr/>
        </p:nvSpPr>
        <p:spPr bwMode="auto">
          <a:xfrm>
            <a:off x="123793" y="5537182"/>
            <a:ext cx="1495425" cy="8778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Outer vacuum</a:t>
            </a:r>
          </a:p>
        </p:txBody>
      </p:sp>
      <p:sp>
        <p:nvSpPr>
          <p:cNvPr id="161" name="直線 82"/>
          <p:cNvSpPr>
            <a:spLocks noChangeShapeType="1"/>
          </p:cNvSpPr>
          <p:nvPr/>
        </p:nvSpPr>
        <p:spPr bwMode="auto">
          <a:xfrm>
            <a:off x="503206" y="5249844"/>
            <a:ext cx="0" cy="268288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round/>
            <a:headEnd type="stealth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2" name="四角形 83"/>
          <p:cNvSpPr>
            <a:spLocks/>
          </p:cNvSpPr>
          <p:nvPr/>
        </p:nvSpPr>
        <p:spPr bwMode="auto">
          <a:xfrm>
            <a:off x="26956" y="4764069"/>
            <a:ext cx="1009650" cy="244475"/>
          </a:xfrm>
          <a:prstGeom prst="rect">
            <a:avLst/>
          </a:prstGeom>
          <a:noFill/>
          <a:ln>
            <a:noFill/>
          </a:ln>
        </p:spPr>
        <p:txBody>
          <a:bodyPr lIns="0" tIns="0" rIns="40640" bIns="0">
            <a:spAutoFit/>
          </a:bodyPr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857kg</a:t>
            </a:r>
          </a:p>
        </p:txBody>
      </p:sp>
      <p:sp>
        <p:nvSpPr>
          <p:cNvPr id="163" name="直線 84"/>
          <p:cNvSpPr>
            <a:spLocks noChangeShapeType="1"/>
          </p:cNvSpPr>
          <p:nvPr/>
        </p:nvSpPr>
        <p:spPr bwMode="auto">
          <a:xfrm rot="10800000" flipH="1">
            <a:off x="569881" y="2260582"/>
            <a:ext cx="4763" cy="2316163"/>
          </a:xfrm>
          <a:prstGeom prst="line">
            <a:avLst/>
          </a:prstGeom>
          <a:noFill/>
          <a:ln w="1016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4" name="直線 86"/>
          <p:cNvSpPr>
            <a:spLocks noChangeShapeType="1"/>
          </p:cNvSpPr>
          <p:nvPr/>
        </p:nvSpPr>
        <p:spPr bwMode="auto">
          <a:xfrm flipV="1">
            <a:off x="814356" y="4887894"/>
            <a:ext cx="52388" cy="6350"/>
          </a:xfrm>
          <a:prstGeom prst="line">
            <a:avLst/>
          </a:prstGeom>
          <a:noFill/>
          <a:ln w="381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5" name="オートシェイプ 89"/>
          <p:cNvSpPr>
            <a:spLocks/>
          </p:cNvSpPr>
          <p:nvPr/>
        </p:nvSpPr>
        <p:spPr bwMode="auto">
          <a:xfrm>
            <a:off x="4983131" y="3435332"/>
            <a:ext cx="922338" cy="2970213"/>
          </a:xfrm>
          <a:prstGeom prst="roundRect">
            <a:avLst>
              <a:gd name="adj" fmla="val 13889"/>
            </a:avLst>
          </a:prstGeom>
          <a:noFill/>
          <a:ln w="254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6" name="四角形 90"/>
          <p:cNvSpPr>
            <a:spLocks/>
          </p:cNvSpPr>
          <p:nvPr/>
        </p:nvSpPr>
        <p:spPr bwMode="auto">
          <a:xfrm>
            <a:off x="4417981" y="3762357"/>
            <a:ext cx="2019300" cy="172561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10 m</a:t>
            </a:r>
            <a:r>
              <a:rPr kumimoji="0" lang="en-US" altLang="ja-JP" sz="1600" b="0" i="0" u="none" strike="noStrike" kern="0" cap="none" spc="0" normalizeH="0" baseline="32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3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 </a:t>
            </a:r>
          </a:p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    x 2</a:t>
            </a:r>
          </a:p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 pitchFamily="34" charset="0"/>
              <a:sym typeface="Calibri" pitchFamily="34" charset="0"/>
            </a:endParaRPr>
          </a:p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gas </a:t>
            </a:r>
          </a:p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storage</a:t>
            </a:r>
          </a:p>
        </p:txBody>
      </p:sp>
      <p:sp>
        <p:nvSpPr>
          <p:cNvPr id="167" name="オートシェイプ 91"/>
          <p:cNvSpPr>
            <a:spLocks/>
          </p:cNvSpPr>
          <p:nvPr/>
        </p:nvSpPr>
        <p:spPr bwMode="auto">
          <a:xfrm rot="16200000">
            <a:off x="3311493" y="2835256"/>
            <a:ext cx="382588" cy="152400"/>
          </a:xfrm>
          <a:prstGeom prst="triangle">
            <a:avLst>
              <a:gd name="adj" fmla="val 50000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8" name="オートシェイプ 93"/>
          <p:cNvSpPr>
            <a:spLocks/>
          </p:cNvSpPr>
          <p:nvPr/>
        </p:nvSpPr>
        <p:spPr bwMode="auto">
          <a:xfrm rot="5400000">
            <a:off x="3141631" y="5157769"/>
            <a:ext cx="382588" cy="155575"/>
          </a:xfrm>
          <a:prstGeom prst="triangle">
            <a:avLst>
              <a:gd name="adj" fmla="val 50000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9" name="オートシェイプ 96"/>
          <p:cNvSpPr>
            <a:spLocks/>
          </p:cNvSpPr>
          <p:nvPr/>
        </p:nvSpPr>
        <p:spPr bwMode="auto">
          <a:xfrm rot="5400000">
            <a:off x="4576731" y="2778106"/>
            <a:ext cx="473075" cy="249238"/>
          </a:xfrm>
          <a:prstGeom prst="triangle">
            <a:avLst>
              <a:gd name="adj" fmla="val 50000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0" name="四角形 97"/>
          <p:cNvSpPr>
            <a:spLocks/>
          </p:cNvSpPr>
          <p:nvPr/>
        </p:nvSpPr>
        <p:spPr bwMode="auto">
          <a:xfrm>
            <a:off x="3994118" y="2097069"/>
            <a:ext cx="2017713" cy="9429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emergency gas pump</a:t>
            </a:r>
          </a:p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              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100L/min</a:t>
            </a:r>
          </a:p>
        </p:txBody>
      </p:sp>
      <p:grpSp>
        <p:nvGrpSpPr>
          <p:cNvPr id="171" name="グループ 106"/>
          <p:cNvGrpSpPr>
            <a:grpSpLocks/>
          </p:cNvGrpSpPr>
          <p:nvPr/>
        </p:nvGrpSpPr>
        <p:grpSpPr bwMode="auto">
          <a:xfrm>
            <a:off x="4352893" y="5084744"/>
            <a:ext cx="247650" cy="328613"/>
            <a:chOff x="-1" y="0"/>
            <a:chExt cx="231" cy="236"/>
          </a:xfrm>
        </p:grpSpPr>
        <p:sp>
          <p:nvSpPr>
            <p:cNvPr id="195" name="四角形 107"/>
            <p:cNvSpPr>
              <a:spLocks/>
            </p:cNvSpPr>
            <p:nvPr/>
          </p:nvSpPr>
          <p:spPr bwMode="auto">
            <a:xfrm>
              <a:off x="-1" y="34"/>
              <a:ext cx="231" cy="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四角形 108"/>
            <p:cNvSpPr>
              <a:spLocks/>
            </p:cNvSpPr>
            <p:nvPr/>
          </p:nvSpPr>
          <p:spPr bwMode="auto">
            <a:xfrm>
              <a:off x="56" y="95"/>
              <a:ext cx="92" cy="1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四角形 109"/>
            <p:cNvSpPr>
              <a:spLocks/>
            </p:cNvSpPr>
            <p:nvPr/>
          </p:nvSpPr>
          <p:spPr bwMode="auto">
            <a:xfrm>
              <a:off x="67" y="0"/>
              <a:ext cx="80" cy="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2" name="グループ化 120"/>
          <p:cNvGrpSpPr>
            <a:grpSpLocks/>
          </p:cNvGrpSpPr>
          <p:nvPr/>
        </p:nvGrpSpPr>
        <p:grpSpPr bwMode="auto">
          <a:xfrm>
            <a:off x="3827431" y="4525944"/>
            <a:ext cx="138113" cy="312738"/>
            <a:chOff x="6227565" y="3714750"/>
            <a:chExt cx="232171" cy="396706"/>
          </a:xfrm>
        </p:grpSpPr>
        <p:sp>
          <p:nvSpPr>
            <p:cNvPr id="193" name="オートシェイプ 112"/>
            <p:cNvSpPr>
              <a:spLocks/>
            </p:cNvSpPr>
            <p:nvPr/>
          </p:nvSpPr>
          <p:spPr bwMode="auto">
            <a:xfrm>
              <a:off x="6227565" y="3714750"/>
              <a:ext cx="232170" cy="396706"/>
            </a:xfrm>
            <a:prstGeom prst="roundRect">
              <a:avLst>
                <a:gd name="adj" fmla="val 50000"/>
              </a:avLst>
            </a:prstGeom>
            <a:solidFill>
              <a:srgbClr val="0080FF"/>
            </a:solidFill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オートシェイプ 113"/>
            <p:cNvSpPr>
              <a:spLocks/>
            </p:cNvSpPr>
            <p:nvPr/>
          </p:nvSpPr>
          <p:spPr bwMode="auto">
            <a:xfrm>
              <a:off x="6230233" y="3714750"/>
              <a:ext cx="229503" cy="173182"/>
            </a:xfrm>
            <a:prstGeom prst="roundRect">
              <a:avLst>
                <a:gd name="adj" fmla="val 50000"/>
              </a:avLst>
            </a:prstGeom>
            <a:solidFill>
              <a:srgbClr val="FF99FF"/>
            </a:solidFill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3" name="四角形 114"/>
          <p:cNvSpPr>
            <a:spLocks/>
          </p:cNvSpPr>
          <p:nvPr/>
        </p:nvSpPr>
        <p:spPr bwMode="auto">
          <a:xfrm>
            <a:off x="3398806" y="4171932"/>
            <a:ext cx="1095375" cy="35401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evaporator</a:t>
            </a:r>
          </a:p>
        </p:txBody>
      </p:sp>
      <p:sp>
        <p:nvSpPr>
          <p:cNvPr id="174" name="直線 79"/>
          <p:cNvSpPr>
            <a:spLocks noChangeShapeType="1"/>
          </p:cNvSpPr>
          <p:nvPr/>
        </p:nvSpPr>
        <p:spPr bwMode="auto">
          <a:xfrm flipV="1">
            <a:off x="577818" y="3159107"/>
            <a:ext cx="322263" cy="14288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round/>
            <a:headEnd type="stealth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5" name="直線 98"/>
          <p:cNvSpPr>
            <a:spLocks noChangeShapeType="1"/>
          </p:cNvSpPr>
          <p:nvPr/>
        </p:nvSpPr>
        <p:spPr bwMode="auto">
          <a:xfrm rot="10800000" flipH="1">
            <a:off x="2665381" y="3802044"/>
            <a:ext cx="15875" cy="341313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76" name="直線​​コネクタ 123"/>
          <p:cNvCxnSpPr>
            <a:cxnSpLocks noChangeShapeType="1"/>
          </p:cNvCxnSpPr>
          <p:nvPr/>
        </p:nvCxnSpPr>
        <p:spPr bwMode="auto">
          <a:xfrm>
            <a:off x="3889343" y="4813282"/>
            <a:ext cx="0" cy="360363"/>
          </a:xfrm>
          <a:prstGeom prst="line">
            <a:avLst/>
          </a:prstGeom>
          <a:noFill/>
          <a:ln w="19050" algn="ctr">
            <a:solidFill>
              <a:srgbClr val="3399FF"/>
            </a:solidFill>
            <a:round/>
            <a:headEnd/>
            <a:tailEnd/>
          </a:ln>
        </p:spPr>
      </p:cxnSp>
      <p:sp>
        <p:nvSpPr>
          <p:cNvPr id="177" name="オートシェイプ 27"/>
          <p:cNvSpPr>
            <a:spLocks/>
          </p:cNvSpPr>
          <p:nvPr/>
        </p:nvSpPr>
        <p:spPr bwMode="auto">
          <a:xfrm>
            <a:off x="4063968" y="4600557"/>
            <a:ext cx="153988" cy="54292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8" name="オートシェイプ 27"/>
          <p:cNvSpPr>
            <a:spLocks/>
          </p:cNvSpPr>
          <p:nvPr/>
        </p:nvSpPr>
        <p:spPr bwMode="auto">
          <a:xfrm>
            <a:off x="2612993" y="2690794"/>
            <a:ext cx="155575" cy="5461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9" name="四角形 81"/>
          <p:cNvSpPr>
            <a:spLocks/>
          </p:cNvSpPr>
          <p:nvPr/>
        </p:nvSpPr>
        <p:spPr bwMode="auto">
          <a:xfrm>
            <a:off x="825468" y="3635357"/>
            <a:ext cx="942975" cy="7413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Water tank</a:t>
            </a:r>
          </a:p>
        </p:txBody>
      </p:sp>
      <p:sp>
        <p:nvSpPr>
          <p:cNvPr id="180" name="四角形 43"/>
          <p:cNvSpPr>
            <a:spLocks/>
          </p:cNvSpPr>
          <p:nvPr/>
        </p:nvSpPr>
        <p:spPr bwMode="auto">
          <a:xfrm>
            <a:off x="2370106" y="6122969"/>
            <a:ext cx="1771650" cy="6540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DAEDEF">
                    <a:lumMod val="75000"/>
                  </a:srgbClr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Liquid circulation  ~5L/min</a:t>
            </a:r>
          </a:p>
        </p:txBody>
      </p:sp>
      <p:sp>
        <p:nvSpPr>
          <p:cNvPr id="181" name="四角形 43"/>
          <p:cNvSpPr>
            <a:spLocks/>
          </p:cNvSpPr>
          <p:nvPr/>
        </p:nvSpPr>
        <p:spPr bwMode="auto">
          <a:xfrm>
            <a:off x="1142968" y="1765282"/>
            <a:ext cx="2598738" cy="406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/>
        </p:spPr>
        <p:txBody>
          <a:bodyPr lIns="0" tIns="0" rIns="40640" bIns="0"/>
          <a:lstStyle/>
          <a:p>
            <a:pPr marL="3929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cs typeface="Calibri" pitchFamily="34" charset="0"/>
                <a:sym typeface="Calibri" pitchFamily="34" charset="0"/>
              </a:rPr>
              <a:t>Gas circulation &lt;30L/min</a:t>
            </a:r>
          </a:p>
        </p:txBody>
      </p:sp>
      <p:sp>
        <p:nvSpPr>
          <p:cNvPr id="183" name="テキスト ボックス 195"/>
          <p:cNvSpPr txBox="1">
            <a:spLocks noChangeArrowheads="1"/>
          </p:cNvSpPr>
          <p:nvPr/>
        </p:nvSpPr>
        <p:spPr bwMode="auto">
          <a:xfrm>
            <a:off x="214282" y="1142984"/>
            <a:ext cx="2616200" cy="6413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Gas phase: &lt; 30 L/min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Liquid phase: ~ 5 L/min </a:t>
            </a:r>
          </a:p>
        </p:txBody>
      </p:sp>
      <p:sp>
        <p:nvSpPr>
          <p:cNvPr id="184" name="オートシェイプ 27"/>
          <p:cNvSpPr>
            <a:spLocks/>
          </p:cNvSpPr>
          <p:nvPr/>
        </p:nvSpPr>
        <p:spPr bwMode="auto">
          <a:xfrm>
            <a:off x="3530568" y="3205144"/>
            <a:ext cx="155575" cy="5461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5" name="Line 173"/>
          <p:cNvSpPr>
            <a:spLocks noChangeShapeType="1"/>
          </p:cNvSpPr>
          <p:nvPr/>
        </p:nvSpPr>
        <p:spPr bwMode="auto">
          <a:xfrm>
            <a:off x="3602006" y="3852844"/>
            <a:ext cx="0" cy="1008063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6" name="Line 174"/>
          <p:cNvSpPr>
            <a:spLocks noChangeShapeType="1"/>
          </p:cNvSpPr>
          <p:nvPr/>
        </p:nvSpPr>
        <p:spPr bwMode="auto">
          <a:xfrm flipH="1">
            <a:off x="2738406" y="4860907"/>
            <a:ext cx="8636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7" name="Line 175"/>
          <p:cNvSpPr>
            <a:spLocks noChangeShapeType="1"/>
          </p:cNvSpPr>
          <p:nvPr/>
        </p:nvSpPr>
        <p:spPr bwMode="auto">
          <a:xfrm>
            <a:off x="2738406" y="4860907"/>
            <a:ext cx="0" cy="288925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8" name="直線 26"/>
          <p:cNvSpPr>
            <a:spLocks noChangeShapeType="1"/>
          </p:cNvSpPr>
          <p:nvPr/>
        </p:nvSpPr>
        <p:spPr bwMode="auto">
          <a:xfrm>
            <a:off x="722281" y="5005369"/>
            <a:ext cx="2016125" cy="144463"/>
          </a:xfrm>
          <a:prstGeom prst="line">
            <a:avLst/>
          </a:prstGeom>
          <a:noFill/>
          <a:ln w="381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9" name="四角形 48"/>
          <p:cNvSpPr>
            <a:spLocks/>
          </p:cNvSpPr>
          <p:nvPr/>
        </p:nvSpPr>
        <p:spPr bwMode="auto">
          <a:xfrm>
            <a:off x="3527393" y="3421044"/>
            <a:ext cx="939800" cy="5556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40" bIns="0"/>
          <a:lstStyle/>
          <a:p>
            <a:pPr marL="3810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 pitchFamily="34" charset="0"/>
              </a:rPr>
              <a:t>getter</a:t>
            </a:r>
          </a:p>
        </p:txBody>
      </p:sp>
      <p:cxnSp>
        <p:nvCxnSpPr>
          <p:cNvPr id="190" name="直線​​コネクタ 123"/>
          <p:cNvCxnSpPr>
            <a:cxnSpLocks noChangeShapeType="1"/>
          </p:cNvCxnSpPr>
          <p:nvPr/>
        </p:nvCxnSpPr>
        <p:spPr bwMode="auto">
          <a:xfrm>
            <a:off x="3898868" y="5299057"/>
            <a:ext cx="0" cy="311150"/>
          </a:xfrm>
          <a:prstGeom prst="line">
            <a:avLst/>
          </a:prstGeom>
          <a:noFill/>
          <a:ln w="19050" algn="ctr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191" name="直線​​コネクタ 123"/>
          <p:cNvCxnSpPr>
            <a:cxnSpLocks noChangeShapeType="1"/>
          </p:cNvCxnSpPr>
          <p:nvPr/>
        </p:nvCxnSpPr>
        <p:spPr bwMode="auto">
          <a:xfrm>
            <a:off x="2962243" y="5251432"/>
            <a:ext cx="0" cy="360363"/>
          </a:xfrm>
          <a:prstGeom prst="line">
            <a:avLst/>
          </a:prstGeom>
          <a:noFill/>
          <a:ln w="19050" algn="ctr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192" name="直線​​コネクタ 123"/>
          <p:cNvCxnSpPr>
            <a:cxnSpLocks noChangeShapeType="1"/>
          </p:cNvCxnSpPr>
          <p:nvPr/>
        </p:nvCxnSpPr>
        <p:spPr bwMode="auto">
          <a:xfrm>
            <a:off x="2976531" y="5584807"/>
            <a:ext cx="900113" cy="15875"/>
          </a:xfrm>
          <a:prstGeom prst="line">
            <a:avLst/>
          </a:prstGeom>
          <a:noFill/>
          <a:ln w="19050" algn="ctr">
            <a:solidFill>
              <a:srgbClr val="3399FF"/>
            </a:solidFill>
            <a:round/>
            <a:headEnd/>
            <a:tailEnd/>
          </a:ln>
        </p:spPr>
      </p:cxnSp>
      <p:pic>
        <p:nvPicPr>
          <p:cNvPr id="201" name="Picture 181" descr="CIMG25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18" y="1535117"/>
            <a:ext cx="1901825" cy="2536825"/>
          </a:xfrm>
          <a:prstGeom prst="rect">
            <a:avLst/>
          </a:prstGeom>
          <a:noFill/>
        </p:spPr>
      </p:pic>
      <p:pic>
        <p:nvPicPr>
          <p:cNvPr id="202" name="Picture 182" descr="CIMG26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06" y="4227494"/>
            <a:ext cx="1941512" cy="2589212"/>
          </a:xfrm>
          <a:prstGeom prst="rect">
            <a:avLst/>
          </a:prstGeom>
          <a:noFill/>
        </p:spPr>
      </p:pic>
      <p:sp>
        <p:nvSpPr>
          <p:cNvPr id="203" name="Text Box 184"/>
          <p:cNvSpPr txBox="1">
            <a:spLocks noChangeArrowheads="1"/>
          </p:cNvSpPr>
          <p:nvPr/>
        </p:nvSpPr>
        <p:spPr bwMode="auto">
          <a:xfrm>
            <a:off x="6786578" y="1500174"/>
            <a:ext cx="1809750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700L </a:t>
            </a: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liq.storage</a:t>
            </a:r>
            <a:endParaRPr kumimoji="0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4" name="Text Box 185"/>
          <p:cNvSpPr txBox="1">
            <a:spLocks noChangeArrowheads="1"/>
          </p:cNvSpPr>
          <p:nvPr/>
        </p:nvSpPr>
        <p:spPr bwMode="auto">
          <a:xfrm>
            <a:off x="6786578" y="4143380"/>
            <a:ext cx="1428750" cy="3667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Liquid pump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Calibration system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30" name="Picture 4" descr="P1060448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505" y="4187848"/>
            <a:ext cx="5795963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4519580" y="4827611"/>
            <a:ext cx="0" cy="1587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344970" y="6357958"/>
            <a:ext cx="1060442" cy="36933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OFCu</a:t>
            </a:r>
            <a:endParaRPr kumimoji="0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-71470" y="6419873"/>
            <a:ext cx="233045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RI source with holder</a:t>
            </a: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 flipV="1">
            <a:off x="1160430" y="5737248"/>
            <a:ext cx="0" cy="57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H="1" flipV="1">
            <a:off x="3305143" y="5126061"/>
            <a:ext cx="17462" cy="1239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276443" y="6415111"/>
            <a:ext cx="1962150" cy="36671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adaptor(SUS304)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517493" y="4260873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 rod</a:t>
            </a:r>
          </a:p>
        </p:txBody>
      </p:sp>
      <p:sp>
        <p:nvSpPr>
          <p:cNvPr id="38" name="Text Box 161"/>
          <p:cNvSpPr txBox="1">
            <a:spLocks noChangeArrowheads="1"/>
          </p:cNvSpPr>
          <p:nvPr/>
        </p:nvSpPr>
        <p:spPr bwMode="auto">
          <a:xfrm>
            <a:off x="157130" y="1324261"/>
            <a:ext cx="1787669" cy="46166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RI sources</a:t>
            </a:r>
          </a:p>
        </p:txBody>
      </p:sp>
      <p:graphicFrame>
        <p:nvGraphicFramePr>
          <p:cNvPr id="39" name="Group 59"/>
          <p:cNvGraphicFramePr>
            <a:graphicFrameLocks noGrp="1"/>
          </p:cNvGraphicFramePr>
          <p:nvPr/>
        </p:nvGraphicFramePr>
        <p:xfrm>
          <a:off x="149193" y="1792311"/>
          <a:ext cx="5919787" cy="2162177"/>
        </p:xfrm>
        <a:graphic>
          <a:graphicData uri="http://schemas.openxmlformats.org/drawingml/2006/table">
            <a:tbl>
              <a:tblPr/>
              <a:tblGrid>
                <a:gridCol w="1403350"/>
                <a:gridCol w="1241425"/>
                <a:gridCol w="982662"/>
                <a:gridCol w="1023938"/>
                <a:gridCol w="1268412"/>
              </a:tblGrid>
              <a:tr h="695325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RI</a:t>
                      </a:r>
                    </a:p>
                  </a:txBody>
                  <a:tcPr marL="91433" marR="91433" marT="45742" marB="4574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 [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keV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]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Intensity  [Hz]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φ [mm]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package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5000"/>
                      </a:schemeClr>
                    </a:solidFill>
                  </a:tcPr>
                </a:tc>
              </a:tr>
              <a:tr h="366713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(1) Fe-55</a:t>
                      </a:r>
                    </a:p>
                  </a:txBody>
                  <a:tcPr marL="91433" marR="91433" marT="45742" marB="4574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5.9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350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brass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(2) Cd-109</a:t>
                      </a:r>
                    </a:p>
                  </a:txBody>
                  <a:tcPr marL="91433" marR="91433" marT="45742" marB="4574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22, 25, 88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800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brass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(3) Am-241</a:t>
                      </a:r>
                    </a:p>
                  </a:txBody>
                  <a:tcPr marL="91433" marR="91433" marT="45742" marB="4574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59.5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485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0.15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SUS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(4) Co-57 </a:t>
                      </a:r>
                    </a:p>
                  </a:txBody>
                  <a:tcPr marL="91433" marR="91433" marT="45742" marB="4574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122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100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0.21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SUS</a:t>
                      </a:r>
                    </a:p>
                  </a:txBody>
                  <a:tcPr marL="91433" marR="91433"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" name="Picture 48" descr="XMASS800kg_calib_anim50m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1595" y="912813"/>
            <a:ext cx="2006600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7894645" y="3024188"/>
            <a:ext cx="1292225" cy="3365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Gate valve</a:t>
            </a: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5983295" y="2200275"/>
            <a:ext cx="1730375" cy="58102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Top PMT moving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machine</a:t>
            </a: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5983295" y="400050"/>
            <a:ext cx="2600325" cy="3365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 introduce machine </a:t>
            </a:r>
          </a:p>
        </p:txBody>
      </p:sp>
      <p:sp>
        <p:nvSpPr>
          <p:cNvPr id="44" name="Line 33"/>
          <p:cNvSpPr>
            <a:spLocks noChangeShapeType="1"/>
          </p:cNvSpPr>
          <p:nvPr/>
        </p:nvSpPr>
        <p:spPr bwMode="auto">
          <a:xfrm>
            <a:off x="7818445" y="3351213"/>
            <a:ext cx="0" cy="1612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7869245" y="3848100"/>
            <a:ext cx="684213" cy="3968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~5m</a:t>
            </a:r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6234120" y="3927475"/>
            <a:ext cx="1617663" cy="3365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Xenon gas area</a:t>
            </a:r>
          </a:p>
        </p:txBody>
      </p:sp>
      <p:sp>
        <p:nvSpPr>
          <p:cNvPr id="47" name="Line 38"/>
          <p:cNvSpPr>
            <a:spLocks noChangeShapeType="1"/>
          </p:cNvSpPr>
          <p:nvPr/>
        </p:nvSpPr>
        <p:spPr bwMode="auto">
          <a:xfrm>
            <a:off x="6694495" y="4308475"/>
            <a:ext cx="1905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6732595" y="2835275"/>
            <a:ext cx="279400" cy="203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Line 40"/>
          <p:cNvSpPr>
            <a:spLocks noChangeShapeType="1"/>
          </p:cNvSpPr>
          <p:nvPr/>
        </p:nvSpPr>
        <p:spPr bwMode="auto">
          <a:xfrm>
            <a:off x="6732595" y="765175"/>
            <a:ext cx="381000" cy="33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Line 41"/>
          <p:cNvSpPr>
            <a:spLocks noChangeShapeType="1"/>
          </p:cNvSpPr>
          <p:nvPr/>
        </p:nvSpPr>
        <p:spPr bwMode="auto">
          <a:xfrm flipH="1" flipV="1">
            <a:off x="7710495" y="3190875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Line 46"/>
          <p:cNvSpPr>
            <a:spLocks noChangeShapeType="1"/>
          </p:cNvSpPr>
          <p:nvPr/>
        </p:nvSpPr>
        <p:spPr bwMode="auto">
          <a:xfrm flipV="1">
            <a:off x="6415095" y="5108575"/>
            <a:ext cx="825500" cy="1270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Line 33"/>
          <p:cNvSpPr>
            <a:spLocks noChangeShapeType="1"/>
          </p:cNvSpPr>
          <p:nvPr/>
        </p:nvSpPr>
        <p:spPr bwMode="auto">
          <a:xfrm>
            <a:off x="7386645" y="2703513"/>
            <a:ext cx="0" cy="3125787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643570" y="6276975"/>
            <a:ext cx="2916238" cy="58102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Top PMT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(removed between calibration)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Detector construction</a:t>
            </a:r>
            <a:br>
              <a:rPr lang="en-US" altLang="ja-JP" dirty="0" smtClean="0"/>
            </a:br>
            <a:r>
              <a:rPr lang="en-US" altLang="ja-JP" dirty="0" smtClean="0"/>
              <a:t>Nov. 2009 - Sep. 2010</a:t>
            </a:r>
            <a:endParaRPr kumimoji="1"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85720" y="-24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Construction of the PMT holder: Nov. 2009</a:t>
            </a:r>
            <a:endParaRPr kumimoji="1"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pic>
        <p:nvPicPr>
          <p:cNvPr id="7" name="Picture 4" descr="P10403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04" y="1170011"/>
            <a:ext cx="37449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10007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04" y="4049736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-sk.icrr.u-tokyo.ac.jp/xmass/gallery/091201-holder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17" y="1170011"/>
            <a:ext cx="4238625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The XMASS detector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Current status of XMASS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PMT installation: Dec. 2009- Jan. 2010</a:t>
            </a:r>
            <a:endParaRPr kumimoji="1" lang="ja-JP" altLang="en-US" sz="36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4" name="Picture 2" descr="http://www-sk.icrr.u-tokyo.ac.jp/xmass/gallery/pmt-09122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69709"/>
            <a:ext cx="3929090" cy="263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www-sk.icrr.u-tokyo.ac.jp/xmass/gallery/20100106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9771" y="1322492"/>
            <a:ext cx="3679881" cy="549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s://www-sk.icrr.u-tokyo.ac.jp/~xmass/photo/xmass-100106/dsc_72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660" y="4143380"/>
            <a:ext cx="394390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Cabling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4" name="Picture 2" descr="http://www-sk.icrr.u-tokyo.ac.jp/xmass/gallery/100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2" y="1435356"/>
            <a:ext cx="7888312" cy="527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dirty="0" smtClean="0"/>
              <a:t>Jointing two hemispheres: Feb. 2010</a:t>
            </a:r>
            <a:endParaRPr kumimoji="1" lang="ja-JP" altLang="en-US" sz="36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4" name="Picture 8" descr="http://www-sk.icrr.u-tokyo.ac.jp/xmass/gallery/100130-5-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3" y="1518911"/>
            <a:ext cx="3571900" cy="533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-sk.icrr.u-tokyo.ac.jp/xmass/gallery/100209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10" y="1483854"/>
            <a:ext cx="3571928" cy="533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4" name="図 2" descr="https://www-sk.icrr.u-tokyo.ac.jp/~xmass/photo/xmass-100209/DSC_8956.JPG"/>
          <p:cNvPicPr>
            <a:picLocks noChangeAspect="1" noChangeArrowheads="1"/>
          </p:cNvPicPr>
          <p:nvPr/>
        </p:nvPicPr>
        <p:blipFill>
          <a:blip r:embed="rId2"/>
          <a:srcRect l="6548" t="8169" r="9375" b="6635"/>
          <a:stretch>
            <a:fillRect/>
          </a:stretch>
        </p:blipFill>
        <p:spPr bwMode="auto">
          <a:xfrm>
            <a:off x="71438" y="379643"/>
            <a:ext cx="8929718" cy="6057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Attaching filler: end of </a:t>
            </a:r>
            <a:r>
              <a:rPr lang="en-US" altLang="ja-JP" dirty="0" smtClean="0"/>
              <a:t>F</a:t>
            </a:r>
            <a:r>
              <a:rPr kumimoji="1" lang="en-US" altLang="ja-JP" dirty="0" smtClean="0"/>
              <a:t>eb. 2010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4" name="Picture 6" descr="http://www-sk.icrr.u-tokyo.ac.jp/xmass/gallery/DSC_9708-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51723"/>
            <a:ext cx="3673473" cy="540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-sk.icrr.u-tokyo.ac.jp/xmass/gallery/DSC_97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1" y="1522780"/>
            <a:ext cx="3570314" cy="533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Manufacturing detector vessel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142876" y="1500174"/>
            <a:ext cx="4572000" cy="25003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challenge: Manufacturing a large flange with soft OFHC copper</a:t>
            </a:r>
          </a:p>
          <a:p>
            <a:pPr marL="292100" marR="0" lvl="0" indent="-292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Due to insufficient strength of its neck part, it needed to be reinforced by adding ribs.</a:t>
            </a:r>
          </a:p>
        </p:txBody>
      </p:sp>
      <p:pic>
        <p:nvPicPr>
          <p:cNvPr id="7" name="Picture 4" descr="https://www-sk.icrr.u-tokyo.ac.jp/~xmass/800kg/detector_vessel/photograph/20100709/P1020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734155"/>
            <a:ext cx="4165631" cy="312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www-sk.icrr.u-tokyo.ac.jp/~xmass/800kg/detector_vessel/photograph/20100709/P10201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338" y="1376946"/>
            <a:ext cx="4110066" cy="548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dirty="0" smtClean="0"/>
              <a:t>Closing the detector vessel: Aug. 2010</a:t>
            </a:r>
            <a:endParaRPr kumimoji="1"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pic>
        <p:nvPicPr>
          <p:cNvPr id="5" name="Picture 6" descr="P1030360"/>
          <p:cNvPicPr>
            <a:picLocks noChangeAspect="1" noChangeArrowheads="1"/>
          </p:cNvPicPr>
          <p:nvPr/>
        </p:nvPicPr>
        <p:blipFill>
          <a:blip r:embed="rId2" cstate="print"/>
          <a:srcRect t="8260"/>
          <a:stretch>
            <a:fillRect/>
          </a:stretch>
        </p:blipFill>
        <p:spPr bwMode="auto">
          <a:xfrm>
            <a:off x="468313" y="1714488"/>
            <a:ext cx="4049712" cy="4954600"/>
          </a:xfrm>
          <a:prstGeom prst="rect">
            <a:avLst/>
          </a:prstGeom>
          <a:noFill/>
        </p:spPr>
      </p:pic>
      <p:pic>
        <p:nvPicPr>
          <p:cNvPr id="7" name="Picture 8" descr="P10104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12875"/>
            <a:ext cx="3941762" cy="5256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Xenon vessel in the water tank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34863"/>
            <a:ext cx="8143932" cy="545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Detector construction was completed in Sep. 2010</a:t>
            </a:r>
            <a:endParaRPr kumimoji="1"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6" name="Picture 2" descr="http://www-sk.icrr.u-tokyo.ac.jp/xmass/gallery/1003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06" y="1071546"/>
            <a:ext cx="8715436" cy="583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323850" y="5516563"/>
            <a:ext cx="1622425" cy="64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Clean booth</a:t>
            </a:r>
          </a:p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at the entrance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63938" y="3201989"/>
            <a:ext cx="977900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LXe</a:t>
            </a:r>
            <a:r>
              <a:rPr lang="en-US" altLang="ja-JP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 tank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4888" y="2349500"/>
            <a:ext cx="1866900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GXe</a:t>
            </a:r>
            <a:r>
              <a:rPr lang="en-US" altLang="ja-JP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 buffer tank</a:t>
            </a:r>
          </a:p>
          <a:p>
            <a:r>
              <a:rPr lang="en-US" altLang="ja-JP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 10m3 x 2, &lt;10bar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15074" y="5805488"/>
            <a:ext cx="1712913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GXe</a:t>
            </a:r>
            <a:r>
              <a:rPr lang="en-US" altLang="ja-JP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 compressor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43438" y="2636838"/>
            <a:ext cx="1185862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Distillation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Tower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86116" y="1417626"/>
            <a:ext cx="1573213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Electronics hut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14414" y="1344601"/>
            <a:ext cx="1905000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Calibration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Xenon purification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631796" y="5653072"/>
            <a:ext cx="1919287" cy="1035050"/>
          </a:xfrm>
          <a:prstGeom prst="wedgeRectCallout">
            <a:avLst>
              <a:gd name="adj1" fmla="val 108560"/>
              <a:gd name="adj2" fmla="val -868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ja-JP" altLang="ja-JP"/>
          </a:p>
        </p:txBody>
      </p:sp>
      <p:pic>
        <p:nvPicPr>
          <p:cNvPr id="5" name="Picture 2" descr="C:\Users\suzuki\Desktop\10-0317-XMASS装置の図Illust\XMASS800kg_vessel_v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4521" y="3052747"/>
            <a:ext cx="1978025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935633" y="1339834"/>
            <a:ext cx="2330450" cy="1190625"/>
          </a:xfrm>
          <a:prstGeom prst="wedgeRectCallout">
            <a:avLst>
              <a:gd name="adj1" fmla="val -75750"/>
              <a:gd name="adj2" fmla="val 963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ja-JP" altLang="ja-JP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4233" y="1514459"/>
            <a:ext cx="248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Particle &lt;mg/all(target)</a:t>
            </a:r>
          </a:p>
          <a:p>
            <a:r>
              <a:rPr lang="en-US" altLang="ja-JP">
                <a:solidFill>
                  <a:srgbClr val="FF0000"/>
                </a:solidFill>
              </a:rPr>
              <a:t>Particle filter</a:t>
            </a:r>
            <a:r>
              <a:rPr lang="en-US" altLang="ja-JP"/>
              <a:t> </a:t>
            </a:r>
          </a:p>
          <a:p>
            <a:r>
              <a:rPr lang="en-US" altLang="ja-JP">
                <a:solidFill>
                  <a:srgbClr val="FF0000"/>
                </a:solidFill>
              </a:rPr>
              <a:t>Xenon draining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936846" y="1346184"/>
            <a:ext cx="2635286" cy="1514475"/>
          </a:xfrm>
          <a:prstGeom prst="wedgeRectCallout">
            <a:avLst>
              <a:gd name="adj1" fmla="val 12583"/>
              <a:gd name="adj2" fmla="val 620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ja-JP" altLang="ja-JP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19420" y="1425559"/>
            <a:ext cx="2424149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dirty="0"/>
              <a:t>H2O &lt;1ppb(target)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baking</a:t>
            </a:r>
          </a:p>
          <a:p>
            <a:r>
              <a:rPr lang="en-US" altLang="ja-JP" dirty="0"/>
              <a:t>Molecular sieves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Getter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Xenon draining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878483" y="3919522"/>
            <a:ext cx="2330450" cy="1158875"/>
          </a:xfrm>
          <a:prstGeom prst="wedgeRectCallout">
            <a:avLst>
              <a:gd name="adj1" fmla="val -83449"/>
              <a:gd name="adj2" fmla="val 293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ja-JP" altLang="ja-JP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918171" y="4059222"/>
            <a:ext cx="2216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N2,O2,CO2, CO etc</a:t>
            </a:r>
          </a:p>
          <a:p>
            <a:r>
              <a:rPr lang="en-US" altLang="ja-JP"/>
              <a:t>&lt;1ppb(target)</a:t>
            </a:r>
          </a:p>
          <a:p>
            <a:r>
              <a:rPr lang="en-US" altLang="ja-JP"/>
              <a:t>MS, </a:t>
            </a:r>
            <a:r>
              <a:rPr lang="en-US" altLang="ja-JP">
                <a:solidFill>
                  <a:srgbClr val="FF0000"/>
                </a:solidFill>
              </a:rPr>
              <a:t>getter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617508" y="1369997"/>
            <a:ext cx="1903413" cy="762000"/>
          </a:xfrm>
          <a:prstGeom prst="wedgeRectCallout">
            <a:avLst>
              <a:gd name="adj1" fmla="val 63676"/>
              <a:gd name="adj2" fmla="val 19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ja-JP" altLang="ja-JP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50883" y="1468422"/>
            <a:ext cx="122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Kr &lt;1ppt</a:t>
            </a:r>
          </a:p>
          <a:p>
            <a:r>
              <a:rPr lang="en-US" altLang="ja-JP">
                <a:solidFill>
                  <a:srgbClr val="FF0000"/>
                </a:solidFill>
              </a:rPr>
              <a:t>Distillation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571471" y="3092434"/>
            <a:ext cx="1935162" cy="1281113"/>
          </a:xfrm>
          <a:prstGeom prst="wedgeRectCallout">
            <a:avLst>
              <a:gd name="adj1" fmla="val 113495"/>
              <a:gd name="adj2" fmla="val 3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ja-JP" altLang="ja-JP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82608" y="3221022"/>
            <a:ext cx="2133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Radon</a:t>
            </a:r>
          </a:p>
          <a:p>
            <a:r>
              <a:rPr lang="en-US" altLang="ja-JP"/>
              <a:t>&lt;1.2mBq/all(target)</a:t>
            </a:r>
          </a:p>
          <a:p>
            <a:r>
              <a:rPr lang="en-US" altLang="ja-JP"/>
              <a:t>Charcoal 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17508" y="4730734"/>
            <a:ext cx="1981200" cy="823913"/>
          </a:xfrm>
          <a:prstGeom prst="wedgeRectCallout">
            <a:avLst>
              <a:gd name="adj1" fmla="val 102884"/>
              <a:gd name="adj2" fmla="val -567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ja-JP" altLang="ja-JP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28646" y="4794234"/>
            <a:ext cx="2063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H2</a:t>
            </a:r>
            <a:r>
              <a:rPr lang="ja-JP" altLang="en-US"/>
              <a:t>　</a:t>
            </a:r>
            <a:r>
              <a:rPr lang="en-US" altLang="ja-JP"/>
              <a:t>&lt;0.16ppbw</a:t>
            </a:r>
          </a:p>
          <a:p>
            <a:r>
              <a:rPr lang="en-US" altLang="ja-JP">
                <a:solidFill>
                  <a:srgbClr val="FF0000"/>
                </a:solidFill>
              </a:rPr>
              <a:t>Room temp.Getter</a:t>
            </a:r>
          </a:p>
          <a:p>
            <a:endParaRPr lang="en-US" altLang="ja-JP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46083" y="5735622"/>
            <a:ext cx="21050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/>
              <a:t>U/Th &lt;10</a:t>
            </a:r>
            <a:r>
              <a:rPr lang="en-US" altLang="ja-JP" sz="1400" baseline="30000"/>
              <a:t>-14</a:t>
            </a:r>
            <a:r>
              <a:rPr lang="en-US" altLang="ja-JP" sz="1400"/>
              <a:t>g/g(target)</a:t>
            </a:r>
          </a:p>
          <a:p>
            <a:r>
              <a:rPr lang="en-US" altLang="ja-JP" sz="1400">
                <a:solidFill>
                  <a:srgbClr val="FF0000"/>
                </a:solidFill>
              </a:rPr>
              <a:t>Getter</a:t>
            </a:r>
          </a:p>
          <a:p>
            <a:r>
              <a:rPr lang="en-US" altLang="ja-JP" sz="1400">
                <a:solidFill>
                  <a:srgbClr val="FF0000"/>
                </a:solidFill>
              </a:rPr>
              <a:t>evaporation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371446" y="1142984"/>
            <a:ext cx="0" cy="5699125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357158" y="6811947"/>
            <a:ext cx="2620963" cy="0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373033" y="1220772"/>
            <a:ext cx="8277225" cy="1587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V="1">
            <a:off x="8618508" y="1341422"/>
            <a:ext cx="0" cy="1600200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 flipV="1">
            <a:off x="2830483" y="2944797"/>
            <a:ext cx="1588" cy="3838575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2857471" y="2943209"/>
            <a:ext cx="5746750" cy="30163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2708246" y="1225534"/>
            <a:ext cx="12700" cy="1963738"/>
          </a:xfrm>
          <a:prstGeom prst="line">
            <a:avLst/>
          </a:prstGeom>
          <a:noFill/>
          <a:ln w="635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2792383" y="3132122"/>
            <a:ext cx="2847975" cy="12700"/>
          </a:xfrm>
          <a:prstGeom prst="line">
            <a:avLst/>
          </a:prstGeom>
          <a:noFill/>
          <a:ln w="635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H="1" flipV="1">
            <a:off x="2847946" y="1257284"/>
            <a:ext cx="5641975" cy="42863"/>
          </a:xfrm>
          <a:prstGeom prst="line">
            <a:avLst/>
          </a:prstGeom>
          <a:noFill/>
          <a:ln w="635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V="1">
            <a:off x="8474046" y="1269984"/>
            <a:ext cx="12700" cy="3959225"/>
          </a:xfrm>
          <a:prstGeom prst="line">
            <a:avLst/>
          </a:prstGeom>
          <a:noFill/>
          <a:ln w="635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V="1">
            <a:off x="5640358" y="3114659"/>
            <a:ext cx="28575" cy="2130425"/>
          </a:xfrm>
          <a:prstGeom prst="line">
            <a:avLst/>
          </a:prstGeom>
          <a:noFill/>
          <a:ln w="635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5637183" y="5246672"/>
            <a:ext cx="2790825" cy="3175"/>
          </a:xfrm>
          <a:prstGeom prst="line">
            <a:avLst/>
          </a:prstGeom>
          <a:noFill/>
          <a:ln w="635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2857488" y="6216650"/>
            <a:ext cx="193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FF00"/>
                </a:solidFill>
              </a:rPr>
              <a:t>RI background</a:t>
            </a:r>
            <a:r>
              <a:rPr lang="ja-JP" altLang="en-US" b="1" dirty="0">
                <a:solidFill>
                  <a:srgbClr val="00FF00"/>
                </a:solidFill>
              </a:rPr>
              <a:t>　</a:t>
            </a:r>
          </a:p>
          <a:p>
            <a:endParaRPr lang="en-US" altLang="ja-JP" b="1" dirty="0">
              <a:solidFill>
                <a:srgbClr val="00FF00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632481" y="3214686"/>
            <a:ext cx="3368675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Light absorption background</a:t>
            </a:r>
          </a:p>
          <a:p>
            <a:r>
              <a:rPr lang="en-US" altLang="ja-JP" b="1">
                <a:solidFill>
                  <a:srgbClr val="0000FF"/>
                </a:solidFill>
              </a:rPr>
              <a:t>Target transparency &gt;&gt;m</a:t>
            </a: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5111721" y="1935147"/>
            <a:ext cx="792162" cy="2587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171830" y="2027222"/>
            <a:ext cx="2043112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769908" y="3827447"/>
            <a:ext cx="1112838" cy="29051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1990696" y="2151047"/>
            <a:ext cx="4129087" cy="18303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4046508" y="5459397"/>
            <a:ext cx="494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※device has been already worked 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4106833" y="5935647"/>
            <a:ext cx="452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※All values are our target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smtClean="0"/>
              <a:t>Internal BG (1): Kr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339725" y="1368766"/>
            <a:ext cx="96012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00100" lvl="1" indent="-342900">
              <a:buFont typeface="Wingdings" pitchFamily="2" charset="2"/>
              <a:buChar char="l"/>
              <a:defRPr/>
            </a:pPr>
            <a:r>
              <a:rPr lang="en-US" altLang="ja-JP" sz="2400" dirty="0">
                <a:ea typeface="ＭＳ Ｐゴシック" pitchFamily="50" charset="-128"/>
              </a:rPr>
              <a:t>Kr (</a:t>
            </a:r>
            <a:r>
              <a:rPr lang="en-US" altLang="ja-JP" sz="2400" baseline="30000" dirty="0">
                <a:ea typeface="ＭＳ Ｐゴシック" pitchFamily="50" charset="-128"/>
              </a:rPr>
              <a:t>85</a:t>
            </a:r>
            <a:r>
              <a:rPr lang="en-US" altLang="ja-JP" sz="2400" dirty="0">
                <a:ea typeface="ＭＳ Ｐゴシック" pitchFamily="50" charset="-128"/>
              </a:rPr>
              <a:t>Kr: Q</a:t>
            </a:r>
            <a:r>
              <a:rPr lang="en-US" altLang="ja-JP" sz="2400" baseline="-25000" dirty="0">
                <a:latin typeface="Symbol" pitchFamily="18" charset="2"/>
                <a:ea typeface="ＭＳ Ｐゴシック" pitchFamily="50" charset="-128"/>
              </a:rPr>
              <a:t>b</a:t>
            </a:r>
            <a:r>
              <a:rPr lang="en-US" altLang="ja-JP" sz="2400" dirty="0">
                <a:ea typeface="ＭＳ Ｐゴシック" pitchFamily="50" charset="-128"/>
              </a:rPr>
              <a:t>=687keV, </a:t>
            </a:r>
            <a:r>
              <a:rPr lang="en-US" altLang="ja-JP" sz="2400" dirty="0">
                <a:latin typeface="Symbol" pitchFamily="18" charset="2"/>
                <a:ea typeface="ＭＳ Ｐゴシック" pitchFamily="50" charset="-128"/>
              </a:rPr>
              <a:t>t</a:t>
            </a:r>
            <a:r>
              <a:rPr lang="en-US" altLang="ja-JP" sz="2400" dirty="0">
                <a:ea typeface="ＭＳ Ｐゴシック" pitchFamily="50" charset="-128"/>
              </a:rPr>
              <a:t>=10.8y) can be reduced by distillation.</a:t>
            </a:r>
          </a:p>
          <a:p>
            <a:pPr marL="800100" lvl="1" indent="-342900">
              <a:buFont typeface="Wingdings" pitchFamily="2" charset="2"/>
              <a:buChar char="l"/>
              <a:defRPr/>
            </a:pPr>
            <a:r>
              <a:rPr lang="en-US" altLang="ja-JP" sz="2400" dirty="0">
                <a:ea typeface="ＭＳ Ｐゴシック" pitchFamily="50" charset="-128"/>
              </a:rPr>
              <a:t>Our goal: Kr &lt; 1ppt</a:t>
            </a:r>
            <a:r>
              <a:rPr lang="ja-JP" altLang="en-US" sz="2400" dirty="0">
                <a:ea typeface="ＭＳ Ｐゴシック" pitchFamily="50" charset="-128"/>
              </a:rPr>
              <a:t>　</a:t>
            </a:r>
            <a:r>
              <a:rPr lang="en-US" altLang="ja-JP" sz="2400" dirty="0">
                <a:ea typeface="ＭＳ Ｐゴシック" pitchFamily="50" charset="-128"/>
              </a:rPr>
              <a:t>(       &lt;10</a:t>
            </a:r>
            <a:r>
              <a:rPr lang="en-US" altLang="ja-JP" sz="2400" baseline="30000" dirty="0">
                <a:ea typeface="ＭＳ Ｐゴシック" pitchFamily="50" charset="-128"/>
              </a:rPr>
              <a:t>-5</a:t>
            </a:r>
            <a:r>
              <a:rPr lang="en-US" altLang="ja-JP" sz="2400" dirty="0">
                <a:ea typeface="ＭＳ Ｐゴシック" pitchFamily="50" charset="-128"/>
              </a:rPr>
              <a:t> /day/</a:t>
            </a:r>
            <a:r>
              <a:rPr lang="en-US" altLang="ja-JP" sz="2400" dirty="0" err="1">
                <a:ea typeface="ＭＳ Ｐゴシック" pitchFamily="50" charset="-128"/>
              </a:rPr>
              <a:t>keV</a:t>
            </a:r>
            <a:r>
              <a:rPr lang="en-US" altLang="ja-JP" sz="2400" dirty="0">
                <a:ea typeface="ＭＳ Ｐゴシック" pitchFamily="50" charset="-128"/>
              </a:rPr>
              <a:t>/kg)</a:t>
            </a:r>
          </a:p>
          <a:p>
            <a:pPr marL="800100" lvl="1" indent="-342900">
              <a:buFont typeface="Wingdings" pitchFamily="2" charset="2"/>
              <a:buChar char="l"/>
              <a:defRPr/>
            </a:pPr>
            <a:r>
              <a:rPr lang="en-US" altLang="ja-JP" sz="2400" dirty="0">
                <a:ea typeface="ＭＳ Ｐゴシック" pitchFamily="50" charset="-128"/>
              </a:rPr>
              <a:t>5 order of magnitude reduction with 4.7kg/</a:t>
            </a:r>
            <a:r>
              <a:rPr lang="en-US" altLang="ja-JP" sz="2400" dirty="0" err="1">
                <a:ea typeface="ＭＳ Ｐゴシック" pitchFamily="50" charset="-128"/>
              </a:rPr>
              <a:t>hr</a:t>
            </a:r>
            <a:r>
              <a:rPr lang="en-US" altLang="ja-JP" sz="2400" dirty="0">
                <a:ea typeface="ＭＳ Ｐゴシック" pitchFamily="50" charset="-128"/>
              </a:rPr>
              <a:t> processing time</a:t>
            </a:r>
          </a:p>
          <a:p>
            <a:pPr lvl="1">
              <a:defRPr/>
            </a:pPr>
            <a:r>
              <a:rPr lang="en-US" altLang="ja-JP" sz="2400" dirty="0">
                <a:ea typeface="ＭＳ Ｐゴシック" pitchFamily="50" charset="-128"/>
              </a:rPr>
              <a:t>    was achieved.</a:t>
            </a:r>
          </a:p>
          <a:p>
            <a:pPr marL="800100" lvl="1" indent="-342900">
              <a:buFont typeface="Wingdings" pitchFamily="2" charset="2"/>
              <a:buChar char="l"/>
              <a:defRPr/>
            </a:pPr>
            <a:r>
              <a:rPr lang="en-US" altLang="ja-JP" sz="2400" dirty="0">
                <a:solidFill>
                  <a:srgbClr val="FF0000"/>
                </a:solidFill>
                <a:ea typeface="ＭＳ Ｐゴシック" pitchFamily="50" charset="-128"/>
              </a:rPr>
              <a:t>Target value can be achieved</a:t>
            </a:r>
          </a:p>
          <a:p>
            <a:pPr lvl="1">
              <a:defRPr/>
            </a:pPr>
            <a:r>
              <a:rPr lang="en-US" altLang="ja-JP" sz="2400" dirty="0">
                <a:solidFill>
                  <a:srgbClr val="FF0000"/>
                </a:solidFill>
                <a:ea typeface="ＭＳ Ｐゴシック" pitchFamily="50" charset="-128"/>
              </a:rPr>
              <a:t>     in 10 days for 1ton xenon.</a:t>
            </a:r>
          </a:p>
          <a:p>
            <a:pPr lvl="1">
              <a:defRPr/>
            </a:pPr>
            <a:r>
              <a:rPr lang="en-US" altLang="ja-JP" sz="2400" dirty="0">
                <a:solidFill>
                  <a:srgbClr val="FF0000"/>
                </a:solidFill>
                <a:ea typeface="ＭＳ Ｐゴシック" pitchFamily="50" charset="-128"/>
              </a:rPr>
              <a:t>     (0.1ppm       1ppt)</a:t>
            </a:r>
          </a:p>
          <a:p>
            <a:pPr lvl="1">
              <a:defRPr/>
            </a:pPr>
            <a:r>
              <a:rPr lang="en-US" altLang="ja-JP" sz="2400" dirty="0">
                <a:ea typeface="ＭＳ Ｐゴシック" pitchFamily="50" charset="-128"/>
              </a:rPr>
              <a:t> </a:t>
            </a:r>
          </a:p>
          <a:p>
            <a:pPr lvl="1">
              <a:defRPr/>
            </a:pPr>
            <a:endParaRPr lang="en-US" altLang="ja-JP" sz="2400" dirty="0">
              <a:ea typeface="ＭＳ Ｐゴシック" pitchFamily="50" charset="-128"/>
            </a:endParaRPr>
          </a:p>
        </p:txBody>
      </p:sp>
      <p:sp>
        <p:nvSpPr>
          <p:cNvPr id="5" name="正方形/長方形 1"/>
          <p:cNvSpPr>
            <a:spLocks noChangeArrowheads="1"/>
          </p:cNvSpPr>
          <p:nvPr/>
        </p:nvSpPr>
        <p:spPr bwMode="auto">
          <a:xfrm>
            <a:off x="2179638" y="2533991"/>
            <a:ext cx="652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71550" lvl="1" indent="-514350" algn="ctr"/>
            <a:r>
              <a:rPr lang="en-US" altLang="ja-JP" sz="1600" i="1">
                <a:sym typeface="Wingdings" pitchFamily="2" charset="2"/>
              </a:rPr>
              <a:t>K. Abe et al. for XMASS collab., Astropart. Phys. 31 (2009) 290</a:t>
            </a:r>
            <a:endParaRPr lang="en-US" altLang="ja-JP" sz="1600" i="1"/>
          </a:p>
        </p:txBody>
      </p:sp>
      <p:pic>
        <p:nvPicPr>
          <p:cNvPr id="6" name="図 3"/>
          <p:cNvPicPr>
            <a:picLocks noChangeAspect="1" noChangeArrowheads="1"/>
          </p:cNvPicPr>
          <p:nvPr/>
        </p:nvPicPr>
        <p:blipFill>
          <a:blip r:embed="rId2"/>
          <a:srcRect l="6776" r="6670"/>
          <a:stretch>
            <a:fillRect/>
          </a:stretch>
        </p:blipFill>
        <p:spPr bwMode="auto">
          <a:xfrm>
            <a:off x="6483350" y="3475379"/>
            <a:ext cx="1919288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グループ化 2"/>
          <p:cNvGrpSpPr>
            <a:grpSpLocks/>
          </p:cNvGrpSpPr>
          <p:nvPr/>
        </p:nvGrpSpPr>
        <p:grpSpPr bwMode="auto">
          <a:xfrm>
            <a:off x="2733675" y="4223091"/>
            <a:ext cx="3232150" cy="2532063"/>
            <a:chOff x="145411" y="4077072"/>
            <a:chExt cx="3231681" cy="2532185"/>
          </a:xfrm>
        </p:grpSpPr>
        <p:pic>
          <p:nvPicPr>
            <p:cNvPr id="8" name="Picture 4" descr="http://www.modularprocess.com/images/distillation-column-internals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7584" y="4077072"/>
              <a:ext cx="1750423" cy="253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円/楕円 8"/>
            <p:cNvSpPr/>
            <p:nvPr/>
          </p:nvSpPr>
          <p:spPr>
            <a:xfrm>
              <a:off x="1115233" y="5013742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1475543" y="4516831"/>
              <a:ext cx="131744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1404116" y="5229653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1331102" y="4085010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2123149" y="4085010"/>
              <a:ext cx="131744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1764426" y="4085010"/>
              <a:ext cx="131744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1848552" y="4227892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2051722" y="4300921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1188248" y="4437452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619985" y="4227892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2123149" y="4588272"/>
              <a:ext cx="131744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1775537" y="4588272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2339018" y="4300921"/>
              <a:ext cx="133331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127931" y="4156451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412032" y="5093121"/>
              <a:ext cx="131744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1835854" y="5229653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899365" y="5805943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2051722" y="4869273"/>
              <a:ext cx="131743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1764426" y="4869273"/>
              <a:ext cx="131744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2412032" y="5309031"/>
              <a:ext cx="131744" cy="1365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1764426" y="5667824"/>
              <a:ext cx="131744" cy="13812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397787" y="5372534"/>
              <a:ext cx="131743" cy="13812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テキスト ボックス 71"/>
            <p:cNvSpPr txBox="1">
              <a:spLocks noChangeArrowheads="1"/>
            </p:cNvSpPr>
            <p:nvPr/>
          </p:nvSpPr>
          <p:spPr bwMode="auto">
            <a:xfrm>
              <a:off x="302117" y="5517232"/>
              <a:ext cx="381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</a:rPr>
                <a:t>Kr</a:t>
              </a:r>
            </a:p>
          </p:txBody>
        </p:sp>
        <p:sp>
          <p:nvSpPr>
            <p:cNvPr id="32" name="テキスト ボックス 72"/>
            <p:cNvSpPr txBox="1">
              <a:spLocks noChangeArrowheads="1"/>
            </p:cNvSpPr>
            <p:nvPr/>
          </p:nvSpPr>
          <p:spPr bwMode="auto">
            <a:xfrm>
              <a:off x="145411" y="4509120"/>
              <a:ext cx="75418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</a:rPr>
                <a:t>LXe</a:t>
              </a:r>
            </a:p>
            <a:p>
              <a:pPr algn="ctr"/>
              <a:r>
                <a:rPr lang="en-US" altLang="ja-JP">
                  <a:solidFill>
                    <a:srgbClr val="000000"/>
                  </a:solidFill>
                </a:rPr>
                <a:t>intake</a:t>
              </a:r>
            </a:p>
          </p:txBody>
        </p:sp>
        <p:sp>
          <p:nvSpPr>
            <p:cNvPr id="33" name="右矢印 32"/>
            <p:cNvSpPr/>
            <p:nvPr/>
          </p:nvSpPr>
          <p:spPr>
            <a:xfrm>
              <a:off x="2699328" y="4077072"/>
              <a:ext cx="499989" cy="42864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テキスト ボックス 74"/>
            <p:cNvSpPr txBox="1">
              <a:spLocks noChangeArrowheads="1"/>
            </p:cNvSpPr>
            <p:nvPr/>
          </p:nvSpPr>
          <p:spPr bwMode="auto">
            <a:xfrm>
              <a:off x="2627784" y="5517232"/>
              <a:ext cx="7493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</a:rPr>
                <a:t>LXe</a:t>
              </a:r>
            </a:p>
            <a:p>
              <a:pPr algn="ctr"/>
              <a:r>
                <a:rPr lang="en-US" altLang="ja-JP">
                  <a:solidFill>
                    <a:srgbClr val="000000"/>
                  </a:solidFill>
                </a:rPr>
                <a:t>outlet</a:t>
              </a:r>
            </a:p>
          </p:txBody>
        </p:sp>
        <p:sp>
          <p:nvSpPr>
            <p:cNvPr id="35" name="テキスト ボックス 75"/>
            <p:cNvSpPr txBox="1">
              <a:spLocks noChangeArrowheads="1"/>
            </p:cNvSpPr>
            <p:nvPr/>
          </p:nvSpPr>
          <p:spPr bwMode="auto">
            <a:xfrm>
              <a:off x="2627784" y="4437112"/>
              <a:ext cx="7493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</a:rPr>
                <a:t>GKr</a:t>
              </a:r>
            </a:p>
            <a:p>
              <a:pPr algn="ctr"/>
              <a:r>
                <a:rPr lang="en-US" altLang="ja-JP">
                  <a:solidFill>
                    <a:srgbClr val="000000"/>
                  </a:solidFill>
                </a:rPr>
                <a:t>outlet</a:t>
              </a:r>
            </a:p>
          </p:txBody>
        </p:sp>
        <p:sp>
          <p:nvSpPr>
            <p:cNvPr id="36" name="右矢印 35"/>
            <p:cNvSpPr/>
            <p:nvPr/>
          </p:nvSpPr>
          <p:spPr>
            <a:xfrm>
              <a:off x="254933" y="4148513"/>
              <a:ext cx="499989" cy="428646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右矢印 36"/>
            <p:cNvSpPr/>
            <p:nvPr/>
          </p:nvSpPr>
          <p:spPr>
            <a:xfrm>
              <a:off x="2699328" y="6164736"/>
              <a:ext cx="499989" cy="428646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81912" y="6021854"/>
              <a:ext cx="490467" cy="52231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altLang="ja-JP" sz="28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Kr</a:t>
              </a:r>
            </a:p>
          </p:txBody>
        </p:sp>
      </p:grpSp>
      <p:cxnSp>
        <p:nvCxnSpPr>
          <p:cNvPr id="39" name="直線矢印コネクタ 79"/>
          <p:cNvCxnSpPr>
            <a:cxnSpLocks noChangeShapeType="1"/>
          </p:cNvCxnSpPr>
          <p:nvPr/>
        </p:nvCxnSpPr>
        <p:spPr bwMode="auto">
          <a:xfrm flipV="1">
            <a:off x="8531225" y="3475379"/>
            <a:ext cx="0" cy="3060700"/>
          </a:xfrm>
          <a:prstGeom prst="straightConnector1">
            <a:avLst/>
          </a:prstGeom>
          <a:noFill/>
          <a:ln w="635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40" name="テキスト ボックス 80"/>
          <p:cNvSpPr txBox="1">
            <a:spLocks noChangeArrowheads="1"/>
          </p:cNvSpPr>
          <p:nvPr/>
        </p:nvSpPr>
        <p:spPr bwMode="auto">
          <a:xfrm>
            <a:off x="8531225" y="4632666"/>
            <a:ext cx="612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/>
              <a:t>4m</a:t>
            </a:r>
          </a:p>
        </p:txBody>
      </p:sp>
      <p:sp>
        <p:nvSpPr>
          <p:cNvPr id="41" name="テキスト ボックス 82"/>
          <p:cNvSpPr txBox="1">
            <a:spLocks noChangeArrowheads="1"/>
          </p:cNvSpPr>
          <p:nvPr/>
        </p:nvSpPr>
        <p:spPr bwMode="auto">
          <a:xfrm>
            <a:off x="6348413" y="3108666"/>
            <a:ext cx="2054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/>
              <a:t>Distillation tower</a:t>
            </a:r>
          </a:p>
        </p:txBody>
      </p:sp>
      <p:graphicFrame>
        <p:nvGraphicFramePr>
          <p:cNvPr id="42" name="表 41"/>
          <p:cNvGraphicFramePr>
            <a:graphicFrameLocks noGrp="1"/>
          </p:cNvGraphicFramePr>
          <p:nvPr/>
        </p:nvGraphicFramePr>
        <p:xfrm>
          <a:off x="442913" y="5464516"/>
          <a:ext cx="1892300" cy="1322070"/>
        </p:xfrm>
        <a:graphic>
          <a:graphicData uri="http://schemas.openxmlformats.org/drawingml/2006/table">
            <a:tbl>
              <a:tblPr/>
              <a:tblGrid>
                <a:gridCol w="457200"/>
                <a:gridCol w="14351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61" marR="9146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Boiling point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(@0.2MPa)</a:t>
                      </a:r>
                    </a:p>
                  </a:txBody>
                  <a:tcPr marL="91461" marR="9146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Xe</a:t>
                      </a:r>
                    </a:p>
                  </a:txBody>
                  <a:tcPr marL="91461" marR="9146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178 K</a:t>
                      </a:r>
                    </a:p>
                  </a:txBody>
                  <a:tcPr marL="91461" marR="9146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Kr</a:t>
                      </a:r>
                    </a:p>
                  </a:txBody>
                  <a:tcPr marL="91461" marR="9146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140~150 K</a:t>
                      </a:r>
                    </a:p>
                  </a:txBody>
                  <a:tcPr marL="91461" marR="9146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cxnSp>
        <p:nvCxnSpPr>
          <p:cNvPr id="43" name="直線矢印コネクタ 2"/>
          <p:cNvCxnSpPr>
            <a:cxnSpLocks noChangeShapeType="1"/>
          </p:cNvCxnSpPr>
          <p:nvPr/>
        </p:nvCxnSpPr>
        <p:spPr bwMode="auto">
          <a:xfrm>
            <a:off x="1863725" y="4214818"/>
            <a:ext cx="414338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cxnSp>
        <p:nvCxnSpPr>
          <p:cNvPr id="44" name="直線矢印コネクタ 43"/>
          <p:cNvCxnSpPr>
            <a:cxnSpLocks noChangeShapeType="1"/>
          </p:cNvCxnSpPr>
          <p:nvPr/>
        </p:nvCxnSpPr>
        <p:spPr bwMode="auto">
          <a:xfrm>
            <a:off x="3479800" y="1986304"/>
            <a:ext cx="414338" cy="158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45" name="テキスト ボックス 1"/>
          <p:cNvSpPr txBox="1">
            <a:spLocks noChangeArrowheads="1"/>
          </p:cNvSpPr>
          <p:nvPr/>
        </p:nvSpPr>
        <p:spPr bwMode="auto">
          <a:xfrm>
            <a:off x="714348" y="4286256"/>
            <a:ext cx="96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/>
              <a:t>commercial</a:t>
            </a:r>
          </a:p>
        </p:txBody>
      </p:sp>
      <p:sp>
        <p:nvSpPr>
          <p:cNvPr id="46" name="Text Box 58"/>
          <p:cNvSpPr txBox="1">
            <a:spLocks noChangeArrowheads="1"/>
          </p:cNvSpPr>
          <p:nvPr/>
        </p:nvSpPr>
        <p:spPr bwMode="auto">
          <a:xfrm>
            <a:off x="5615019" y="785794"/>
            <a:ext cx="3619837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Completed in </a:t>
            </a:r>
            <a:r>
              <a:rPr lang="en-US" altLang="ja-JP" sz="2400" dirty="0" smtClean="0">
                <a:solidFill>
                  <a:srgbClr val="FF0000"/>
                </a:solidFill>
              </a:rPr>
              <a:t>Sep. 2010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Internal BG (2): </a:t>
            </a:r>
            <a:r>
              <a:rPr kumimoji="1" lang="en-US" altLang="ja-JP" dirty="0" err="1" smtClean="0"/>
              <a:t>Rn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214346" y="1428736"/>
            <a:ext cx="9602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Measured </a:t>
            </a:r>
            <a:r>
              <a:rPr kumimoji="0" lang="en-US" altLang="ja-JP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Rn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emanation rate from all materials is</a:t>
            </a:r>
            <a:r>
              <a:rPr kumimoji="0" lang="en-US" altLang="ja-JP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&lt; 15mBq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Our goal: 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</a:rPr>
              <a:t>222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Rn &lt; 1.2 </a:t>
            </a:r>
            <a:r>
              <a:rPr kumimoji="0" lang="en-US" altLang="ja-JP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mBq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/ton (&lt;2x10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</a:rPr>
              <a:t>-5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ja-JP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dru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(/</a:t>
            </a:r>
            <a:r>
              <a:rPr kumimoji="0" lang="en-US" altLang="ja-JP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kev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/day/kg))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Continuous </a:t>
            </a:r>
            <a:r>
              <a:rPr kumimoji="0" lang="en-US" altLang="ja-JP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Rn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removal with xenon circulation is needed. </a:t>
            </a:r>
          </a:p>
        </p:txBody>
      </p:sp>
      <p:pic>
        <p:nvPicPr>
          <p:cNvPr id="13" name="Picture 2" descr="C:\Users\motoki\Documents\kamioka\Rn emanation\charcoal-test\IMG_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9737"/>
            <a:ext cx="17526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C:\Users\motoki\Documents\kamioka\Rn emanation\charcoal-test\IMG_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4049737"/>
            <a:ext cx="18002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187450" y="5202262"/>
            <a:ext cx="1728788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-32" y="3040087"/>
            <a:ext cx="4714908" cy="915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Gas phase removal 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Cooled charcoal can take </a:t>
            </a: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Rn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Rn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removal system are mounted in gas line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787900" y="3038472"/>
            <a:ext cx="4356100" cy="92333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liquid phase removal 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Liquid circulator and filter will be used.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Removal method is under study.</a:t>
            </a:r>
          </a:p>
        </p:txBody>
      </p:sp>
      <p:pic>
        <p:nvPicPr>
          <p:cNvPr id="18" name="Picture 9" descr="CIMG26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144982"/>
            <a:ext cx="1820467" cy="2427289"/>
          </a:xfrm>
          <a:prstGeom prst="rect">
            <a:avLst/>
          </a:prstGeom>
          <a:noFill/>
        </p:spPr>
      </p:pic>
      <p:pic>
        <p:nvPicPr>
          <p:cNvPr id="19" name="Picture 10" descr="CIMG25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2669" y="4071942"/>
            <a:ext cx="1875248" cy="2500330"/>
          </a:xfrm>
          <a:prstGeom prst="rect">
            <a:avLst/>
          </a:prstGeom>
          <a:noFill/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215074" y="714356"/>
            <a:ext cx="1912938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Under study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Detector cleaning using xenon: Oct. 2010</a:t>
            </a:r>
            <a:endParaRPr kumimoji="1" lang="ja-JP" altLang="en-US" sz="32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grpSp>
        <p:nvGrpSpPr>
          <p:cNvPr id="102" name="グループ化 101"/>
          <p:cNvGrpSpPr/>
          <p:nvPr/>
        </p:nvGrpSpPr>
        <p:grpSpPr>
          <a:xfrm>
            <a:off x="-31718" y="1214422"/>
            <a:ext cx="9175750" cy="4400550"/>
            <a:chOff x="-31718" y="1528780"/>
            <a:chExt cx="9175750" cy="4400550"/>
          </a:xfrm>
        </p:grpSpPr>
        <p:pic>
          <p:nvPicPr>
            <p:cNvPr id="53" name="Picture 2" descr="C:\Users\suzuki\Desktop\10-0317-XMASS装置の図Illust\XMASS800kg_vessel_v9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1718" y="1763730"/>
              <a:ext cx="3097213" cy="345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AutoShape 4"/>
            <p:cNvSpPr>
              <a:spLocks noChangeArrowheads="1"/>
            </p:cNvSpPr>
            <p:nvPr/>
          </p:nvSpPr>
          <p:spPr bwMode="auto">
            <a:xfrm>
              <a:off x="7464457" y="3506805"/>
              <a:ext cx="935038" cy="144145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5"/>
            <p:cNvSpPr>
              <a:spLocks noChangeArrowheads="1"/>
            </p:cNvSpPr>
            <p:nvPr/>
          </p:nvSpPr>
          <p:spPr bwMode="auto">
            <a:xfrm>
              <a:off x="7737507" y="3178193"/>
              <a:ext cx="388938" cy="328612"/>
            </a:xfrm>
            <a:prstGeom prst="rect">
              <a:avLst/>
            </a:prstGeom>
            <a:solidFill>
              <a:srgbClr val="BBE0E3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6"/>
            <p:cNvSpPr>
              <a:spLocks noChangeArrowheads="1"/>
            </p:cNvSpPr>
            <p:nvPr/>
          </p:nvSpPr>
          <p:spPr bwMode="auto">
            <a:xfrm>
              <a:off x="7464457" y="4946668"/>
              <a:ext cx="157163" cy="166687"/>
            </a:xfrm>
            <a:prstGeom prst="rect">
              <a:avLst/>
            </a:prstGeom>
            <a:solidFill>
              <a:srgbClr val="BBE0E3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8283607" y="4948255"/>
              <a:ext cx="155575" cy="165100"/>
            </a:xfrm>
            <a:prstGeom prst="rect">
              <a:avLst/>
            </a:prstGeom>
            <a:solidFill>
              <a:srgbClr val="BBE0E3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 flipH="1">
              <a:off x="7597807" y="2813068"/>
              <a:ext cx="0" cy="742950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H="1">
              <a:off x="5765832" y="2817830"/>
              <a:ext cx="1873250" cy="0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flipH="1" flipV="1">
              <a:off x="5778532" y="2801955"/>
              <a:ext cx="0" cy="1331913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4733957" y="5113355"/>
              <a:ext cx="42433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AutoShape 12"/>
            <p:cNvSpPr>
              <a:spLocks noChangeArrowheads="1"/>
            </p:cNvSpPr>
            <p:nvPr/>
          </p:nvSpPr>
          <p:spPr bwMode="auto">
            <a:xfrm>
              <a:off x="5553107" y="4079893"/>
              <a:ext cx="349250" cy="412750"/>
            </a:xfrm>
            <a:prstGeom prst="can">
              <a:avLst>
                <a:gd name="adj" fmla="val 29545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5335620" y="4637105"/>
              <a:ext cx="1247775" cy="304800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Filter housing</a:t>
              </a:r>
            </a:p>
          </p:txBody>
        </p:sp>
        <p:sp>
          <p:nvSpPr>
            <p:cNvPr id="64" name="AutoShape 14"/>
            <p:cNvSpPr>
              <a:spLocks noChangeArrowheads="1"/>
            </p:cNvSpPr>
            <p:nvPr/>
          </p:nvSpPr>
          <p:spPr bwMode="auto">
            <a:xfrm>
              <a:off x="4535520" y="3908443"/>
              <a:ext cx="725487" cy="652462"/>
            </a:xfrm>
            <a:prstGeom prst="can">
              <a:avLst>
                <a:gd name="adj" fmla="val 25000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15"/>
            <p:cNvSpPr>
              <a:spLocks noChangeShapeType="1"/>
            </p:cNvSpPr>
            <p:nvPr/>
          </p:nvSpPr>
          <p:spPr bwMode="auto">
            <a:xfrm flipH="1" flipV="1">
              <a:off x="5640420" y="3968768"/>
              <a:ext cx="14287" cy="157162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 flipH="1">
              <a:off x="3832257" y="3997343"/>
              <a:ext cx="1819275" cy="0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utoShape 17"/>
            <p:cNvSpPr>
              <a:spLocks noChangeArrowheads="1"/>
            </p:cNvSpPr>
            <p:nvPr/>
          </p:nvSpPr>
          <p:spPr bwMode="auto">
            <a:xfrm rot="5400000">
              <a:off x="3521107" y="3344880"/>
              <a:ext cx="619125" cy="746125"/>
            </a:xfrm>
            <a:prstGeom prst="can">
              <a:avLst>
                <a:gd name="adj" fmla="val 30128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18"/>
            <p:cNvSpPr>
              <a:spLocks noChangeArrowheads="1"/>
            </p:cNvSpPr>
            <p:nvPr/>
          </p:nvSpPr>
          <p:spPr bwMode="auto">
            <a:xfrm>
              <a:off x="3233770" y="3592530"/>
              <a:ext cx="242887" cy="217488"/>
            </a:xfrm>
            <a:prstGeom prst="rect">
              <a:avLst/>
            </a:prstGeom>
            <a:solidFill>
              <a:srgbClr val="BBE0E3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Line 19"/>
            <p:cNvSpPr>
              <a:spLocks noChangeShapeType="1"/>
            </p:cNvSpPr>
            <p:nvPr/>
          </p:nvSpPr>
          <p:spPr bwMode="auto">
            <a:xfrm>
              <a:off x="3524282" y="2343168"/>
              <a:ext cx="53736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20"/>
            <p:cNvSpPr txBox="1">
              <a:spLocks noChangeArrowheads="1"/>
            </p:cNvSpPr>
            <p:nvPr/>
          </p:nvSpPr>
          <p:spPr bwMode="auto">
            <a:xfrm>
              <a:off x="4548220" y="4202130"/>
              <a:ext cx="903287" cy="304800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circulator</a:t>
              </a:r>
            </a:p>
          </p:txBody>
        </p:sp>
        <p:sp>
          <p:nvSpPr>
            <p:cNvPr id="71" name="Text Box 21"/>
            <p:cNvSpPr txBox="1">
              <a:spLocks noChangeArrowheads="1"/>
            </p:cNvSpPr>
            <p:nvPr/>
          </p:nvSpPr>
          <p:spPr bwMode="auto">
            <a:xfrm>
              <a:off x="6643720" y="4700605"/>
              <a:ext cx="479425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２</a:t>
              </a:r>
              <a:r>
                <a:rPr kumimoji="0" lang="en-US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</a:t>
              </a:r>
            </a:p>
          </p:txBody>
        </p:sp>
        <p:sp>
          <p:nvSpPr>
            <p:cNvPr id="72" name="Text Box 22"/>
            <p:cNvSpPr txBox="1">
              <a:spLocks noChangeArrowheads="1"/>
            </p:cNvSpPr>
            <p:nvPr/>
          </p:nvSpPr>
          <p:spPr bwMode="auto">
            <a:xfrm>
              <a:off x="6881845" y="4017980"/>
              <a:ext cx="2262187" cy="304800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Liquid xenon storage  tank</a:t>
              </a:r>
            </a:p>
          </p:txBody>
        </p:sp>
        <p:sp>
          <p:nvSpPr>
            <p:cNvPr id="73" name="AutoShape 23"/>
            <p:cNvSpPr>
              <a:spLocks noChangeArrowheads="1"/>
            </p:cNvSpPr>
            <p:nvPr/>
          </p:nvSpPr>
          <p:spPr bwMode="auto">
            <a:xfrm>
              <a:off x="3911632" y="1528780"/>
              <a:ext cx="434975" cy="814388"/>
            </a:xfrm>
            <a:prstGeom prst="can">
              <a:avLst>
                <a:gd name="adj" fmla="val 4680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24"/>
            <p:cNvSpPr>
              <a:spLocks noChangeShapeType="1"/>
            </p:cNvSpPr>
            <p:nvPr/>
          </p:nvSpPr>
          <p:spPr bwMode="auto">
            <a:xfrm>
              <a:off x="3255995" y="2052655"/>
              <a:ext cx="0" cy="30956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25"/>
            <p:cNvSpPr>
              <a:spLocks noChangeShapeType="1"/>
            </p:cNvSpPr>
            <p:nvPr/>
          </p:nvSpPr>
          <p:spPr bwMode="auto">
            <a:xfrm flipH="1">
              <a:off x="3040095" y="2052655"/>
              <a:ext cx="846137" cy="1079500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26"/>
            <p:cNvSpPr>
              <a:spLocks noChangeShapeType="1"/>
            </p:cNvSpPr>
            <p:nvPr/>
          </p:nvSpPr>
          <p:spPr bwMode="auto">
            <a:xfrm flipV="1">
              <a:off x="8220107" y="1690705"/>
              <a:ext cx="0" cy="179705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27"/>
            <p:cNvSpPr>
              <a:spLocks noChangeShapeType="1"/>
            </p:cNvSpPr>
            <p:nvPr/>
          </p:nvSpPr>
          <p:spPr bwMode="auto">
            <a:xfrm flipH="1" flipV="1">
              <a:off x="5595970" y="1690705"/>
              <a:ext cx="2625725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28"/>
            <p:cNvSpPr>
              <a:spLocks noChangeShapeType="1"/>
            </p:cNvSpPr>
            <p:nvPr/>
          </p:nvSpPr>
          <p:spPr bwMode="auto">
            <a:xfrm flipV="1">
              <a:off x="4880007" y="3917968"/>
              <a:ext cx="0" cy="53975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5316570" y="1636730"/>
              <a:ext cx="338137" cy="54451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30"/>
            <p:cNvSpPr>
              <a:spLocks noChangeShapeType="1"/>
            </p:cNvSpPr>
            <p:nvPr/>
          </p:nvSpPr>
          <p:spPr bwMode="auto">
            <a:xfrm flipV="1">
              <a:off x="4541870" y="3971943"/>
              <a:ext cx="0" cy="55562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31"/>
            <p:cNvSpPr>
              <a:spLocks noChangeShapeType="1"/>
            </p:cNvSpPr>
            <p:nvPr/>
          </p:nvSpPr>
          <p:spPr bwMode="auto">
            <a:xfrm flipH="1">
              <a:off x="2824195" y="3781443"/>
              <a:ext cx="431800" cy="0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>
              <a:off x="2933732" y="4102118"/>
              <a:ext cx="1200150" cy="3048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Valve station</a:t>
              </a:r>
            </a:p>
          </p:txBody>
        </p:sp>
        <p:sp>
          <p:nvSpPr>
            <p:cNvPr id="83" name="Text Box 33"/>
            <p:cNvSpPr txBox="1">
              <a:spLocks noChangeArrowheads="1"/>
            </p:cNvSpPr>
            <p:nvPr/>
          </p:nvSpPr>
          <p:spPr bwMode="auto">
            <a:xfrm>
              <a:off x="4256120" y="2573355"/>
              <a:ext cx="1514475" cy="3048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Xenon condence</a:t>
              </a:r>
            </a:p>
          </p:txBody>
        </p:sp>
        <p:sp>
          <p:nvSpPr>
            <p:cNvPr id="84" name="Text Box 34"/>
            <p:cNvSpPr txBox="1">
              <a:spLocks noChangeArrowheads="1"/>
            </p:cNvSpPr>
            <p:nvPr/>
          </p:nvSpPr>
          <p:spPr bwMode="auto">
            <a:xfrm>
              <a:off x="5181632" y="2216168"/>
              <a:ext cx="636588" cy="3048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getter</a:t>
              </a:r>
            </a:p>
          </p:txBody>
        </p:sp>
        <p:sp>
          <p:nvSpPr>
            <p:cNvPr id="85" name="Line 35"/>
            <p:cNvSpPr>
              <a:spLocks noChangeShapeType="1"/>
            </p:cNvSpPr>
            <p:nvPr/>
          </p:nvSpPr>
          <p:spPr bwMode="auto">
            <a:xfrm flipH="1" flipV="1">
              <a:off x="4235482" y="1973280"/>
              <a:ext cx="381000" cy="511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Line 36"/>
            <p:cNvSpPr>
              <a:spLocks noChangeShapeType="1"/>
            </p:cNvSpPr>
            <p:nvPr/>
          </p:nvSpPr>
          <p:spPr bwMode="auto">
            <a:xfrm flipH="1">
              <a:off x="4287870" y="1755793"/>
              <a:ext cx="979487" cy="0"/>
            </a:xfrm>
            <a:prstGeom prst="line">
              <a:avLst/>
            </a:prstGeom>
            <a:noFill/>
            <a:ln w="63500">
              <a:solidFill>
                <a:srgbClr val="FF99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AutoShape 37"/>
            <p:cNvSpPr>
              <a:spLocks noChangeArrowheads="1"/>
            </p:cNvSpPr>
            <p:nvPr/>
          </p:nvSpPr>
          <p:spPr bwMode="auto">
            <a:xfrm rot="5400000">
              <a:off x="692182" y="3403618"/>
              <a:ext cx="1631950" cy="1752600"/>
            </a:xfrm>
            <a:prstGeom prst="flowChartDelay">
              <a:avLst/>
            </a:prstGeom>
            <a:solidFill>
              <a:srgbClr val="00FF00">
                <a:alpha val="42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Line 38"/>
            <p:cNvSpPr>
              <a:spLocks noChangeShapeType="1"/>
            </p:cNvSpPr>
            <p:nvPr/>
          </p:nvSpPr>
          <p:spPr bwMode="auto">
            <a:xfrm flipH="1">
              <a:off x="2354295" y="3752868"/>
              <a:ext cx="584200" cy="168275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39"/>
            <p:cNvSpPr>
              <a:spLocks noChangeShapeType="1"/>
            </p:cNvSpPr>
            <p:nvPr/>
          </p:nvSpPr>
          <p:spPr bwMode="auto">
            <a:xfrm flipV="1">
              <a:off x="4991132" y="4513280"/>
              <a:ext cx="585788" cy="885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Text Box 40"/>
            <p:cNvSpPr txBox="1">
              <a:spLocks noChangeArrowheads="1"/>
            </p:cNvSpPr>
            <p:nvPr/>
          </p:nvSpPr>
          <p:spPr bwMode="auto">
            <a:xfrm>
              <a:off x="4259295" y="5411805"/>
              <a:ext cx="1782762" cy="517525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３）</a:t>
              </a: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take dust by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all SUS particle filter</a:t>
              </a:r>
            </a:p>
          </p:txBody>
        </p:sp>
        <p:sp>
          <p:nvSpPr>
            <p:cNvPr id="91" name="Freeform 41"/>
            <p:cNvSpPr>
              <a:spLocks/>
            </p:cNvSpPr>
            <p:nvPr/>
          </p:nvSpPr>
          <p:spPr bwMode="auto">
            <a:xfrm>
              <a:off x="1028732" y="4560905"/>
              <a:ext cx="442913" cy="336550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39" y="106"/>
                </a:cxn>
                <a:cxn ang="0">
                  <a:pos x="173" y="125"/>
                </a:cxn>
                <a:cxn ang="0">
                  <a:pos x="173" y="29"/>
                </a:cxn>
                <a:cxn ang="0">
                  <a:pos x="279" y="0"/>
                </a:cxn>
              </a:cxnLst>
              <a:rect l="0" t="0" r="r" b="b"/>
              <a:pathLst>
                <a:path w="279" h="212">
                  <a:moveTo>
                    <a:pt x="0" y="212"/>
                  </a:moveTo>
                  <a:cubicBezTo>
                    <a:pt x="5" y="166"/>
                    <a:pt x="10" y="120"/>
                    <a:pt x="39" y="106"/>
                  </a:cubicBezTo>
                  <a:cubicBezTo>
                    <a:pt x="68" y="92"/>
                    <a:pt x="151" y="138"/>
                    <a:pt x="173" y="125"/>
                  </a:cubicBezTo>
                  <a:cubicBezTo>
                    <a:pt x="195" y="112"/>
                    <a:pt x="155" y="50"/>
                    <a:pt x="173" y="29"/>
                  </a:cubicBezTo>
                  <a:cubicBezTo>
                    <a:pt x="191" y="8"/>
                    <a:pt x="261" y="5"/>
                    <a:pt x="279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42"/>
            <p:cNvSpPr>
              <a:spLocks/>
            </p:cNvSpPr>
            <p:nvPr/>
          </p:nvSpPr>
          <p:spPr bwMode="auto">
            <a:xfrm rot="2387511">
              <a:off x="727107" y="4029093"/>
              <a:ext cx="442913" cy="336550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39" y="106"/>
                </a:cxn>
                <a:cxn ang="0">
                  <a:pos x="173" y="125"/>
                </a:cxn>
                <a:cxn ang="0">
                  <a:pos x="173" y="29"/>
                </a:cxn>
                <a:cxn ang="0">
                  <a:pos x="279" y="0"/>
                </a:cxn>
              </a:cxnLst>
              <a:rect l="0" t="0" r="r" b="b"/>
              <a:pathLst>
                <a:path w="279" h="212">
                  <a:moveTo>
                    <a:pt x="0" y="212"/>
                  </a:moveTo>
                  <a:cubicBezTo>
                    <a:pt x="5" y="166"/>
                    <a:pt x="10" y="120"/>
                    <a:pt x="39" y="106"/>
                  </a:cubicBezTo>
                  <a:cubicBezTo>
                    <a:pt x="68" y="92"/>
                    <a:pt x="151" y="138"/>
                    <a:pt x="173" y="125"/>
                  </a:cubicBezTo>
                  <a:cubicBezTo>
                    <a:pt x="195" y="112"/>
                    <a:pt x="155" y="50"/>
                    <a:pt x="173" y="29"/>
                  </a:cubicBezTo>
                  <a:cubicBezTo>
                    <a:pt x="191" y="8"/>
                    <a:pt x="261" y="5"/>
                    <a:pt x="279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43"/>
            <p:cNvSpPr>
              <a:spLocks/>
            </p:cNvSpPr>
            <p:nvPr/>
          </p:nvSpPr>
          <p:spPr bwMode="auto">
            <a:xfrm rot="18289644">
              <a:off x="1566101" y="4501374"/>
              <a:ext cx="442912" cy="336550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39" y="106"/>
                </a:cxn>
                <a:cxn ang="0">
                  <a:pos x="173" y="125"/>
                </a:cxn>
                <a:cxn ang="0">
                  <a:pos x="173" y="29"/>
                </a:cxn>
                <a:cxn ang="0">
                  <a:pos x="279" y="0"/>
                </a:cxn>
              </a:cxnLst>
              <a:rect l="0" t="0" r="r" b="b"/>
              <a:pathLst>
                <a:path w="279" h="212">
                  <a:moveTo>
                    <a:pt x="0" y="212"/>
                  </a:moveTo>
                  <a:cubicBezTo>
                    <a:pt x="5" y="166"/>
                    <a:pt x="10" y="120"/>
                    <a:pt x="39" y="106"/>
                  </a:cubicBezTo>
                  <a:cubicBezTo>
                    <a:pt x="68" y="92"/>
                    <a:pt x="151" y="138"/>
                    <a:pt x="173" y="125"/>
                  </a:cubicBezTo>
                  <a:cubicBezTo>
                    <a:pt x="195" y="112"/>
                    <a:pt x="155" y="50"/>
                    <a:pt x="173" y="29"/>
                  </a:cubicBezTo>
                  <a:cubicBezTo>
                    <a:pt x="191" y="8"/>
                    <a:pt x="261" y="5"/>
                    <a:pt x="279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44"/>
            <p:cNvSpPr>
              <a:spLocks/>
            </p:cNvSpPr>
            <p:nvPr/>
          </p:nvSpPr>
          <p:spPr bwMode="auto">
            <a:xfrm rot="17074605">
              <a:off x="1899476" y="4272774"/>
              <a:ext cx="442912" cy="336550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39" y="106"/>
                </a:cxn>
                <a:cxn ang="0">
                  <a:pos x="173" y="125"/>
                </a:cxn>
                <a:cxn ang="0">
                  <a:pos x="173" y="29"/>
                </a:cxn>
                <a:cxn ang="0">
                  <a:pos x="279" y="0"/>
                </a:cxn>
              </a:cxnLst>
              <a:rect l="0" t="0" r="r" b="b"/>
              <a:pathLst>
                <a:path w="279" h="212">
                  <a:moveTo>
                    <a:pt x="0" y="212"/>
                  </a:moveTo>
                  <a:cubicBezTo>
                    <a:pt x="5" y="166"/>
                    <a:pt x="10" y="120"/>
                    <a:pt x="39" y="106"/>
                  </a:cubicBezTo>
                  <a:cubicBezTo>
                    <a:pt x="68" y="92"/>
                    <a:pt x="151" y="138"/>
                    <a:pt x="173" y="125"/>
                  </a:cubicBezTo>
                  <a:cubicBezTo>
                    <a:pt x="195" y="112"/>
                    <a:pt x="155" y="50"/>
                    <a:pt x="173" y="29"/>
                  </a:cubicBezTo>
                  <a:cubicBezTo>
                    <a:pt x="191" y="8"/>
                    <a:pt x="261" y="5"/>
                    <a:pt x="279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45"/>
            <p:cNvSpPr>
              <a:spLocks/>
            </p:cNvSpPr>
            <p:nvPr/>
          </p:nvSpPr>
          <p:spPr bwMode="auto">
            <a:xfrm rot="13141893">
              <a:off x="1881220" y="3576655"/>
              <a:ext cx="336550" cy="479425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39" y="106"/>
                </a:cxn>
                <a:cxn ang="0">
                  <a:pos x="173" y="125"/>
                </a:cxn>
                <a:cxn ang="0">
                  <a:pos x="173" y="29"/>
                </a:cxn>
                <a:cxn ang="0">
                  <a:pos x="279" y="0"/>
                </a:cxn>
              </a:cxnLst>
              <a:rect l="0" t="0" r="r" b="b"/>
              <a:pathLst>
                <a:path w="279" h="212">
                  <a:moveTo>
                    <a:pt x="0" y="212"/>
                  </a:moveTo>
                  <a:cubicBezTo>
                    <a:pt x="5" y="166"/>
                    <a:pt x="10" y="120"/>
                    <a:pt x="39" y="106"/>
                  </a:cubicBezTo>
                  <a:cubicBezTo>
                    <a:pt x="68" y="92"/>
                    <a:pt x="151" y="138"/>
                    <a:pt x="173" y="125"/>
                  </a:cubicBezTo>
                  <a:cubicBezTo>
                    <a:pt x="195" y="112"/>
                    <a:pt x="155" y="50"/>
                    <a:pt x="173" y="29"/>
                  </a:cubicBezTo>
                  <a:cubicBezTo>
                    <a:pt x="191" y="8"/>
                    <a:pt x="261" y="5"/>
                    <a:pt x="279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46"/>
            <p:cNvSpPr>
              <a:spLocks/>
            </p:cNvSpPr>
            <p:nvPr/>
          </p:nvSpPr>
          <p:spPr bwMode="auto">
            <a:xfrm rot="4039076">
              <a:off x="651701" y="3679049"/>
              <a:ext cx="442912" cy="336550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39" y="106"/>
                </a:cxn>
                <a:cxn ang="0">
                  <a:pos x="173" y="125"/>
                </a:cxn>
                <a:cxn ang="0">
                  <a:pos x="173" y="29"/>
                </a:cxn>
                <a:cxn ang="0">
                  <a:pos x="279" y="0"/>
                </a:cxn>
              </a:cxnLst>
              <a:rect l="0" t="0" r="r" b="b"/>
              <a:pathLst>
                <a:path w="279" h="212">
                  <a:moveTo>
                    <a:pt x="0" y="212"/>
                  </a:moveTo>
                  <a:cubicBezTo>
                    <a:pt x="5" y="166"/>
                    <a:pt x="10" y="120"/>
                    <a:pt x="39" y="106"/>
                  </a:cubicBezTo>
                  <a:cubicBezTo>
                    <a:pt x="68" y="92"/>
                    <a:pt x="151" y="138"/>
                    <a:pt x="173" y="125"/>
                  </a:cubicBezTo>
                  <a:cubicBezTo>
                    <a:pt x="195" y="112"/>
                    <a:pt x="155" y="50"/>
                    <a:pt x="173" y="29"/>
                  </a:cubicBezTo>
                  <a:cubicBezTo>
                    <a:pt x="191" y="8"/>
                    <a:pt x="261" y="5"/>
                    <a:pt x="279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Text Box 47"/>
            <p:cNvSpPr txBox="1">
              <a:spLocks noChangeArrowheads="1"/>
            </p:cNvSpPr>
            <p:nvPr/>
          </p:nvSpPr>
          <p:spPr bwMode="auto">
            <a:xfrm>
              <a:off x="357220" y="5357826"/>
              <a:ext cx="2571706" cy="307777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１）</a:t>
              </a: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impurity take to xenon</a:t>
              </a:r>
            </a:p>
          </p:txBody>
        </p:sp>
        <p:sp>
          <p:nvSpPr>
            <p:cNvPr id="98" name="Text Box 48"/>
            <p:cNvSpPr txBox="1">
              <a:spLocks noChangeArrowheads="1"/>
            </p:cNvSpPr>
            <p:nvPr/>
          </p:nvSpPr>
          <p:spPr bwMode="auto">
            <a:xfrm>
              <a:off x="2071720" y="4678380"/>
              <a:ext cx="2517775" cy="517525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2) Liquid xenon transfer using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Circulator.</a:t>
              </a:r>
            </a:p>
          </p:txBody>
        </p:sp>
        <p:sp>
          <p:nvSpPr>
            <p:cNvPr id="99" name="Text Box 49"/>
            <p:cNvSpPr txBox="1">
              <a:spLocks noChangeArrowheads="1"/>
            </p:cNvSpPr>
            <p:nvPr/>
          </p:nvSpPr>
          <p:spPr bwMode="auto">
            <a:xfrm>
              <a:off x="6819932" y="5395930"/>
              <a:ext cx="1765300" cy="517525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４）</a:t>
              </a: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xenon collects to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liq.xenon tank </a:t>
              </a:r>
            </a:p>
          </p:txBody>
        </p:sp>
        <p:sp>
          <p:nvSpPr>
            <p:cNvPr id="100" name="Text Box 50"/>
            <p:cNvSpPr txBox="1">
              <a:spLocks noChangeArrowheads="1"/>
            </p:cNvSpPr>
            <p:nvPr/>
          </p:nvSpPr>
          <p:spPr bwMode="auto">
            <a:xfrm>
              <a:off x="5821395" y="1760555"/>
              <a:ext cx="2616200" cy="30480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5)Make gas and passing getter</a:t>
              </a:r>
            </a:p>
          </p:txBody>
        </p:sp>
        <p:sp>
          <p:nvSpPr>
            <p:cNvPr id="101" name="Text Box 51"/>
            <p:cNvSpPr txBox="1">
              <a:spLocks noChangeArrowheads="1"/>
            </p:cNvSpPr>
            <p:nvPr/>
          </p:nvSpPr>
          <p:spPr bwMode="auto">
            <a:xfrm>
              <a:off x="2249520" y="1844693"/>
              <a:ext cx="1735137" cy="30480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６）</a:t>
              </a: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liquefy the xenon</a:t>
              </a:r>
            </a:p>
          </p:txBody>
        </p:sp>
      </p:grpSp>
      <p:sp>
        <p:nvSpPr>
          <p:cNvPr id="103" name="Text Box 55"/>
          <p:cNvSpPr txBox="1">
            <a:spLocks noChangeArrowheads="1"/>
          </p:cNvSpPr>
          <p:nvPr/>
        </p:nvSpPr>
        <p:spPr bwMode="auto">
          <a:xfrm>
            <a:off x="357158" y="5929330"/>
            <a:ext cx="821537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Dust /impurity in the detector were removed using xenon.</a:t>
            </a: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By </a:t>
            </a:r>
            <a:r>
              <a:rPr lang="en-US" altLang="ja-JP" b="1" dirty="0">
                <a:solidFill>
                  <a:srgbClr val="0000FF"/>
                </a:solidFill>
              </a:rPr>
              <a:t>this work, light yield increased about 16% (form 57Co source </a:t>
            </a:r>
            <a:r>
              <a:rPr lang="en-US" altLang="ja-JP" b="1" dirty="0" smtClean="0">
                <a:solidFill>
                  <a:srgbClr val="0000FF"/>
                </a:solidFill>
              </a:rPr>
              <a:t>data)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Current status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Xenon filling was completed in Nov. 2010.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Now in the commissioning stage</a:t>
            </a:r>
          </a:p>
          <a:p>
            <a:pPr lvl="1"/>
            <a:r>
              <a:rPr kumimoji="1" lang="en-US" altLang="ja-JP" sz="2800" dirty="0" smtClean="0"/>
              <a:t>Detector calibration using RI source and LED</a:t>
            </a:r>
          </a:p>
          <a:p>
            <a:pPr lvl="1"/>
            <a:r>
              <a:rPr kumimoji="1" lang="en-US" altLang="ja-JP" sz="2800" dirty="0" smtClean="0"/>
              <a:t>Event reconstruction study</a:t>
            </a:r>
          </a:p>
          <a:p>
            <a:pPr lvl="1"/>
            <a:r>
              <a:rPr lang="en-US" altLang="ja-JP" sz="2800" dirty="0" smtClean="0"/>
              <a:t>Radon rate measurement etc.</a:t>
            </a:r>
            <a:endParaRPr kumimoji="1" lang="ja-JP" altLang="en-US" sz="28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Event displays (calibration data)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57158" y="1498607"/>
          <a:ext cx="4195763" cy="2859087"/>
        </p:xfrm>
        <a:graphic>
          <a:graphicData uri="http://schemas.openxmlformats.org/presentationml/2006/ole">
            <p:oleObj spid="_x0000_s3074" name="Artwork" r:id="rId3" imgW="9364382" imgH="6380952" progId="Adobe.Illustrator.7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737130" y="3571876"/>
          <a:ext cx="4192588" cy="2857500"/>
        </p:xfrm>
        <a:graphic>
          <a:graphicData uri="http://schemas.openxmlformats.org/presentationml/2006/ole">
            <p:oleObj spid="_x0000_s3075" name="Artwork" r:id="rId4" imgW="9364382" imgH="6380952" progId="Adobe.Illustrator.7">
              <p:embed/>
            </p:oleObj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572000" y="1500174"/>
            <a:ext cx="3647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Co57</a:t>
            </a:r>
          </a:p>
          <a:p>
            <a:r>
              <a:rPr lang="en-US" altLang="ja-JP" sz="2400" dirty="0" smtClean="0"/>
              <a:t>Z=0cm (detector center)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86116" y="5643578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Co57</a:t>
            </a:r>
          </a:p>
          <a:p>
            <a:r>
              <a:rPr lang="en-US" altLang="ja-JP" sz="2400" dirty="0" smtClean="0"/>
              <a:t>Z=-30cm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/>
              <a:t>The XMASS project aims to </a:t>
            </a:r>
            <a:r>
              <a:rPr lang="en-US" altLang="ja-JP" sz="2400" dirty="0" smtClean="0"/>
              <a:t>observe</a:t>
            </a:r>
          </a:p>
          <a:p>
            <a:pPr lvl="1"/>
            <a:r>
              <a:rPr lang="en-US" altLang="ja-JP" sz="2000" dirty="0" smtClean="0"/>
              <a:t>pp </a:t>
            </a:r>
            <a:r>
              <a:rPr lang="en-US" altLang="ja-JP" sz="2000" dirty="0" smtClean="0"/>
              <a:t>solar </a:t>
            </a:r>
            <a:r>
              <a:rPr lang="en-US" altLang="ja-JP" sz="2000" dirty="0" smtClean="0"/>
              <a:t>neutrinos</a:t>
            </a:r>
          </a:p>
          <a:p>
            <a:pPr lvl="1"/>
            <a:r>
              <a:rPr lang="en-US" altLang="ja-JP" sz="2000" dirty="0" smtClean="0"/>
              <a:t>n</a:t>
            </a:r>
            <a:r>
              <a:rPr lang="en-US" altLang="ja-JP" sz="2000" dirty="0" smtClean="0"/>
              <a:t>eutrino-less </a:t>
            </a:r>
            <a:r>
              <a:rPr lang="en-US" altLang="ja-JP" sz="2000" dirty="0" smtClean="0"/>
              <a:t>double beta </a:t>
            </a:r>
            <a:r>
              <a:rPr lang="en-US" altLang="ja-JP" sz="2000" dirty="0" smtClean="0"/>
              <a:t>decay</a:t>
            </a:r>
          </a:p>
          <a:p>
            <a:pPr lvl="1"/>
            <a:r>
              <a:rPr lang="en-US" altLang="ja-JP" sz="2000" dirty="0" smtClean="0"/>
              <a:t>dark matter</a:t>
            </a:r>
          </a:p>
          <a:p>
            <a:r>
              <a:rPr lang="en-US" altLang="ja-JP" sz="2400" dirty="0" smtClean="0"/>
              <a:t>The </a:t>
            </a:r>
            <a:r>
              <a:rPr lang="en-US" altLang="ja-JP" sz="2400" dirty="0" smtClean="0"/>
              <a:t>800kg detector is </a:t>
            </a:r>
            <a:r>
              <a:rPr lang="en-US" altLang="ja-JP" sz="2400" dirty="0" smtClean="0"/>
              <a:t>dedicated to a dark matter search.</a:t>
            </a:r>
            <a:endParaRPr lang="en-US" altLang="ja-JP" sz="2400" dirty="0" smtClean="0"/>
          </a:p>
          <a:p>
            <a:pPr lvl="1"/>
            <a:r>
              <a:rPr lang="en-US" altLang="ja-JP" sz="2000" dirty="0" smtClean="0"/>
              <a:t>Expected </a:t>
            </a:r>
            <a:r>
              <a:rPr lang="en-US" altLang="ja-JP" sz="2000" dirty="0" smtClean="0"/>
              <a:t>to have low background </a:t>
            </a:r>
            <a:r>
              <a:rPr lang="en-US" altLang="ja-JP" sz="2000" dirty="0" smtClean="0"/>
              <a:t>of 1x10</a:t>
            </a:r>
            <a:r>
              <a:rPr lang="en-US" altLang="ja-JP" sz="2000" baseline="30000" dirty="0" smtClean="0"/>
              <a:t>-4</a:t>
            </a:r>
            <a:r>
              <a:rPr lang="en-US" altLang="ja-JP" sz="2000" dirty="0" smtClean="0"/>
              <a:t> /</a:t>
            </a:r>
            <a:r>
              <a:rPr lang="en-US" altLang="ja-JP" sz="2000" dirty="0" err="1" smtClean="0"/>
              <a:t>keV</a:t>
            </a:r>
            <a:r>
              <a:rPr lang="en-US" altLang="ja-JP" sz="2000" dirty="0" smtClean="0"/>
              <a:t>/day/kg</a:t>
            </a:r>
            <a:r>
              <a:rPr lang="en-US" altLang="ja-JP" sz="2000" baseline="30000" dirty="0" smtClean="0"/>
              <a:t/>
            </a:r>
            <a:br>
              <a:rPr lang="en-US" altLang="ja-JP" sz="2000" baseline="30000" dirty="0" smtClean="0"/>
            </a:br>
            <a:r>
              <a:rPr lang="en-US" altLang="ja-JP" sz="2000" dirty="0" smtClean="0"/>
              <a:t>in </a:t>
            </a:r>
            <a:r>
              <a:rPr lang="en-US" altLang="ja-JP" sz="2000" dirty="0" smtClean="0"/>
              <a:t>the 100kg </a:t>
            </a:r>
            <a:r>
              <a:rPr lang="en-US" altLang="ja-JP" sz="2000" dirty="0" smtClean="0"/>
              <a:t>FV</a:t>
            </a:r>
          </a:p>
          <a:p>
            <a:pPr lvl="1"/>
            <a:r>
              <a:rPr lang="en-US" altLang="ja-JP" sz="2000" dirty="0" smtClean="0"/>
              <a:t>S</a:t>
            </a:r>
            <a:r>
              <a:rPr lang="en-US" altLang="ja-JP" sz="2000" dirty="0" smtClean="0"/>
              <a:t>ensitivity </a:t>
            </a:r>
            <a:r>
              <a:rPr lang="en-US" altLang="ja-JP" sz="2000" dirty="0" smtClean="0"/>
              <a:t>for SI down to </a:t>
            </a:r>
            <a:r>
              <a:rPr lang="en-US" altLang="ja-JP" sz="2000" dirty="0" smtClean="0"/>
              <a:t>2x10</a:t>
            </a:r>
            <a:r>
              <a:rPr lang="en-US" altLang="ja-JP" sz="2000" baseline="30000" dirty="0" smtClean="0"/>
              <a:t>-45</a:t>
            </a:r>
            <a:r>
              <a:rPr lang="en-US" altLang="ja-JP" sz="2000" dirty="0" smtClean="0"/>
              <a:t>cm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with one year operation.</a:t>
            </a:r>
          </a:p>
          <a:p>
            <a:r>
              <a:rPr lang="en-US" altLang="ja-JP" sz="2400" dirty="0" smtClean="0"/>
              <a:t>Detector construction was completed in Sep. 2010.</a:t>
            </a:r>
            <a:br>
              <a:rPr lang="en-US" altLang="ja-JP" sz="2400" dirty="0" smtClean="0"/>
            </a:br>
            <a:r>
              <a:rPr lang="en-US" altLang="ja-JP" sz="2400" dirty="0" smtClean="0"/>
              <a:t>We </a:t>
            </a:r>
            <a:r>
              <a:rPr lang="en-US" altLang="ja-JP" sz="2400" dirty="0" smtClean="0"/>
              <a:t>are now in the commissioning </a:t>
            </a:r>
            <a:r>
              <a:rPr lang="en-US" altLang="ja-JP" sz="2400" dirty="0" smtClean="0"/>
              <a:t>stage. </a:t>
            </a:r>
            <a:endParaRPr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 slides</a:t>
            </a:r>
            <a:endParaRPr kumimoji="1" lang="ja-JP" altLang="en-US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928813" y="77788"/>
            <a:ext cx="5357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4000">
                <a:latin typeface="Calibri" pitchFamily="34" charset="0"/>
              </a:rPr>
              <a:t> XMASS experiment</a:t>
            </a:r>
          </a:p>
        </p:txBody>
      </p:sp>
      <p:pic>
        <p:nvPicPr>
          <p:cNvPr id="15364" name="Picture 4" descr="Yohkoh_full2_mini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6481" r="17508" b="-1491"/>
          <a:stretch>
            <a:fillRect/>
          </a:stretch>
        </p:blipFill>
        <p:spPr bwMode="auto">
          <a:xfrm>
            <a:off x="395288" y="2781300"/>
            <a:ext cx="2159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m31_gendl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2852738"/>
            <a:ext cx="304641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doublebe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8381" y="5465773"/>
            <a:ext cx="4460875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AutoShape 7"/>
          <p:cNvSpPr>
            <a:spLocks noChangeArrowheads="1"/>
          </p:cNvSpPr>
          <p:nvPr/>
        </p:nvSpPr>
        <p:spPr bwMode="auto">
          <a:xfrm rot="-5400000">
            <a:off x="4023525" y="4858554"/>
            <a:ext cx="504825" cy="503237"/>
          </a:xfrm>
          <a:prstGeom prst="rightArrow">
            <a:avLst>
              <a:gd name="adj1" fmla="val 50000"/>
              <a:gd name="adj2" fmla="val 250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ja-JP">
              <a:latin typeface="Calibri" pitchFamily="34" charset="0"/>
            </a:endParaRP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 rot="9150042">
            <a:off x="5367338" y="3732213"/>
            <a:ext cx="647700" cy="503237"/>
          </a:xfrm>
          <a:prstGeom prst="rightArrow">
            <a:avLst>
              <a:gd name="adj1" fmla="val 50000"/>
              <a:gd name="adj2" fmla="val 32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>
              <a:latin typeface="Calibri" pitchFamily="34" charset="0"/>
            </a:endParaRP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 rot="1034173">
            <a:off x="2479675" y="3736975"/>
            <a:ext cx="719138" cy="503238"/>
          </a:xfrm>
          <a:prstGeom prst="rightArrow">
            <a:avLst>
              <a:gd name="adj1" fmla="val 50000"/>
              <a:gd name="adj2" fmla="val 357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>
              <a:latin typeface="Calibri" pitchFamily="34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681788" y="4965700"/>
            <a:ext cx="177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Calibri" pitchFamily="34" charset="0"/>
              </a:rPr>
              <a:t>Dark matter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520956" y="5892810"/>
            <a:ext cx="20161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>
                <a:latin typeface="Calibri" pitchFamily="34" charset="0"/>
              </a:rPr>
              <a:t>Double beta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66725" y="4725988"/>
            <a:ext cx="2090738" cy="504825"/>
            <a:chOff x="385" y="2976"/>
            <a:chExt cx="1317" cy="318"/>
          </a:xfrm>
        </p:grpSpPr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385" y="2976"/>
              <a:ext cx="13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Calibri" pitchFamily="34" charset="0"/>
                </a:rPr>
                <a:t>Solar neutrino</a:t>
              </a:r>
            </a:p>
          </p:txBody>
        </p:sp>
        <p:sp>
          <p:nvSpPr>
            <p:cNvPr id="15374" name="AutoShape 14"/>
            <p:cNvSpPr>
              <a:spLocks noChangeArrowheads="1"/>
            </p:cNvSpPr>
            <p:nvPr/>
          </p:nvSpPr>
          <p:spPr bwMode="auto">
            <a:xfrm>
              <a:off x="385" y="2976"/>
              <a:ext cx="1317" cy="31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>
                <a:latin typeface="Calibri" pitchFamily="34" charset="0"/>
              </a:endParaRPr>
            </a:p>
          </p:txBody>
        </p:sp>
      </p:grp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6538913" y="4965700"/>
            <a:ext cx="2090737" cy="5048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>
              <a:latin typeface="Calibri" pitchFamily="34" charset="0"/>
            </a:endParaRP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2405069" y="5892810"/>
            <a:ext cx="2090737" cy="5048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>
              <a:latin typeface="Calibri" pitchFamily="34" charset="0"/>
            </a:endParaRPr>
          </a:p>
        </p:txBody>
      </p:sp>
      <p:sp>
        <p:nvSpPr>
          <p:cNvPr id="15377" name="Text Box 18"/>
          <p:cNvSpPr txBox="1">
            <a:spLocks noChangeArrowheads="1"/>
          </p:cNvSpPr>
          <p:nvPr/>
        </p:nvSpPr>
        <p:spPr bwMode="auto">
          <a:xfrm>
            <a:off x="468313" y="1773238"/>
            <a:ext cx="83835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000">
                <a:latin typeface="Calibri" pitchFamily="34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en-US" altLang="ja-JP" sz="2000">
                <a:latin typeface="Calibri" pitchFamily="34" charset="0"/>
              </a:rPr>
              <a:t>enon detector for Weakly Interacting </a:t>
            </a:r>
            <a:r>
              <a:rPr lang="en-US" altLang="ja-JP" sz="2000" b="1">
                <a:solidFill>
                  <a:srgbClr val="FF0000"/>
                </a:solidFill>
                <a:latin typeface="Calibri" pitchFamily="34" charset="0"/>
              </a:rPr>
              <a:t>MASS</a:t>
            </a:r>
            <a:r>
              <a:rPr lang="en-US" altLang="ja-JP" sz="2000">
                <a:latin typeface="Calibri" pitchFamily="34" charset="0"/>
              </a:rPr>
              <a:t>ive Particles (</a:t>
            </a:r>
            <a:r>
              <a:rPr lang="en-US" altLang="ja-JP" sz="2000" b="1">
                <a:solidFill>
                  <a:schemeClr val="accent2"/>
                </a:solidFill>
                <a:latin typeface="Calibri" pitchFamily="34" charset="0"/>
              </a:rPr>
              <a:t>DM search</a:t>
            </a:r>
            <a:r>
              <a:rPr lang="en-US" altLang="ja-JP" sz="2000"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>
                <a:latin typeface="Calibri" pitchFamily="34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en-US" altLang="ja-JP" sz="2000">
                <a:latin typeface="Calibri" pitchFamily="34" charset="0"/>
              </a:rPr>
              <a:t>enon </a:t>
            </a:r>
            <a:r>
              <a:rPr lang="en-US" altLang="ja-JP" sz="2000" b="1">
                <a:solidFill>
                  <a:srgbClr val="FF0000"/>
                </a:solidFill>
                <a:latin typeface="Calibri" pitchFamily="34" charset="0"/>
              </a:rPr>
              <a:t>MASS</a:t>
            </a:r>
            <a:r>
              <a:rPr lang="en-US" altLang="ja-JP" sz="2000">
                <a:latin typeface="Calibri" pitchFamily="34" charset="0"/>
              </a:rPr>
              <a:t>ive detector for solar neutrino (</a:t>
            </a:r>
            <a:r>
              <a:rPr lang="en-US" altLang="ja-JP" sz="2000" b="1">
                <a:solidFill>
                  <a:schemeClr val="accent2"/>
                </a:solidFill>
                <a:latin typeface="Calibri" pitchFamily="34" charset="0"/>
              </a:rPr>
              <a:t>pp/</a:t>
            </a:r>
            <a:r>
              <a:rPr lang="en-US" altLang="ja-JP" sz="2000" b="1" baseline="30000">
                <a:solidFill>
                  <a:schemeClr val="accent2"/>
                </a:solidFill>
                <a:latin typeface="Calibri" pitchFamily="34" charset="0"/>
              </a:rPr>
              <a:t>7</a:t>
            </a:r>
            <a:r>
              <a:rPr lang="en-US" altLang="ja-JP" sz="2000" b="1">
                <a:solidFill>
                  <a:schemeClr val="accent2"/>
                </a:solidFill>
                <a:latin typeface="Calibri" pitchFamily="34" charset="0"/>
              </a:rPr>
              <a:t>Be</a:t>
            </a:r>
            <a:r>
              <a:rPr lang="en-US" altLang="ja-JP" sz="2000"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>
                <a:latin typeface="Calibri" pitchFamily="34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en-US" altLang="ja-JP" sz="2000">
                <a:latin typeface="Calibri" pitchFamily="34" charset="0"/>
              </a:rPr>
              <a:t>enon neutrino </a:t>
            </a:r>
            <a:r>
              <a:rPr lang="en-US" altLang="ja-JP" sz="2000" b="1">
                <a:solidFill>
                  <a:srgbClr val="FF0000"/>
                </a:solidFill>
                <a:latin typeface="Calibri" pitchFamily="34" charset="0"/>
              </a:rPr>
              <a:t>MASS</a:t>
            </a:r>
            <a:r>
              <a:rPr lang="en-US" altLang="ja-JP" sz="2000">
                <a:latin typeface="Calibri" pitchFamily="34" charset="0"/>
              </a:rPr>
              <a:t> detector (</a:t>
            </a:r>
            <a:r>
              <a:rPr lang="en-US" altLang="ja-JP" sz="2000" b="1">
                <a:solidFill>
                  <a:schemeClr val="accent2"/>
                </a:solidFill>
                <a:latin typeface="Symbol" pitchFamily="18" charset="2"/>
              </a:rPr>
              <a:t>bb</a:t>
            </a:r>
            <a:r>
              <a:rPr lang="en-US" altLang="ja-JP" sz="2000" b="1">
                <a:solidFill>
                  <a:schemeClr val="accent2"/>
                </a:solidFill>
                <a:latin typeface="Calibri" pitchFamily="34" charset="0"/>
              </a:rPr>
              <a:t> decay</a:t>
            </a:r>
            <a:r>
              <a:rPr lang="en-US" altLang="ja-JP" sz="2000">
                <a:latin typeface="Calibri" pitchFamily="34" charset="0"/>
              </a:rPr>
              <a:t>)</a:t>
            </a:r>
          </a:p>
        </p:txBody>
      </p:sp>
      <p:sp>
        <p:nvSpPr>
          <p:cNvPr id="15378" name="Rectangle 19"/>
          <p:cNvSpPr>
            <a:spLocks noChangeArrowheads="1"/>
          </p:cNvSpPr>
          <p:nvPr/>
        </p:nvSpPr>
        <p:spPr bwMode="auto">
          <a:xfrm>
            <a:off x="395288" y="714375"/>
            <a:ext cx="8101012" cy="1138238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800">
                <a:solidFill>
                  <a:srgbClr val="00B0F0"/>
                </a:solidFill>
                <a:latin typeface="Calibri" pitchFamily="34" charset="0"/>
              </a:rPr>
              <a:t>What is XMASS?</a:t>
            </a:r>
          </a:p>
          <a:p>
            <a:pPr lvl="1"/>
            <a:r>
              <a:rPr lang="en-US" altLang="ja-JP" sz="2000">
                <a:solidFill>
                  <a:srgbClr val="00B0F0"/>
                </a:solidFill>
                <a:latin typeface="Calibri" pitchFamily="34" charset="0"/>
              </a:rPr>
              <a:t>Multi purpose low-background and low-energy threshold experiment with liquid Xenon</a:t>
            </a:r>
          </a:p>
        </p:txBody>
      </p:sp>
      <p:sp>
        <p:nvSpPr>
          <p:cNvPr id="20" name="スライド番号プレースホルダ 19"/>
          <p:cNvSpPr txBox="1">
            <a:spLocks noGrp="1"/>
          </p:cNvSpPr>
          <p:nvPr/>
        </p:nvSpPr>
        <p:spPr>
          <a:xfrm>
            <a:off x="7243763" y="6565900"/>
            <a:ext cx="1614487" cy="220663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719D316-BFC7-4B35-BFA2-741E3C739033}" type="slidenum">
              <a:rPr lang="ja-JP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ja-JP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5724525" y="2708275"/>
            <a:ext cx="3419475" cy="280828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5383" name="Picture 2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708275"/>
            <a:ext cx="1873250" cy="2312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XMASS Collaboration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457200" y="1646237"/>
            <a:ext cx="82296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800" b="1" dirty="0" err="1">
                <a:solidFill>
                  <a:srgbClr val="C00000"/>
                </a:solidFill>
              </a:rPr>
              <a:t>Kamioka</a:t>
            </a:r>
            <a:r>
              <a:rPr lang="en-US" altLang="ja-JP" sz="1800" b="1" dirty="0">
                <a:solidFill>
                  <a:srgbClr val="C00000"/>
                </a:solidFill>
              </a:rPr>
              <a:t> Observatory, ICRR, Univ. of Tokyo</a:t>
            </a:r>
            <a:r>
              <a:rPr lang="ja-JP" altLang="en-US" sz="1800" b="1" dirty="0">
                <a:solidFill>
                  <a:srgbClr val="C00000"/>
                </a:solidFill>
              </a:rPr>
              <a:t>：</a:t>
            </a:r>
          </a:p>
          <a:p>
            <a:pPr lvl="1"/>
            <a:r>
              <a:rPr lang="en-US" altLang="ja-JP" sz="1600" dirty="0"/>
              <a:t>Y. Suzuki, M. </a:t>
            </a:r>
            <a:r>
              <a:rPr lang="en-US" altLang="ja-JP" sz="1600" dirty="0" err="1"/>
              <a:t>Nakahata</a:t>
            </a:r>
            <a:r>
              <a:rPr lang="en-US" altLang="ja-JP" sz="1600" dirty="0"/>
              <a:t>, S. Moriyama, </a:t>
            </a:r>
            <a:r>
              <a:rPr lang="en-US" altLang="ja-JP" sz="1600" dirty="0" smtClean="0"/>
              <a:t>Y. </a:t>
            </a:r>
            <a:r>
              <a:rPr lang="en-US" altLang="ja-JP" sz="1600" dirty="0" err="1" smtClean="0"/>
              <a:t>Kishimoto</a:t>
            </a:r>
            <a:r>
              <a:rPr lang="en-US" altLang="ja-JP" sz="1600" dirty="0" smtClean="0"/>
              <a:t>, M</a:t>
            </a:r>
            <a:r>
              <a:rPr lang="en-US" altLang="ja-JP" sz="1600" dirty="0"/>
              <a:t>. Yamashita, Y. </a:t>
            </a:r>
            <a:r>
              <a:rPr lang="en-US" altLang="ja-JP" sz="1600" dirty="0" err="1"/>
              <a:t>Koshio</a:t>
            </a:r>
            <a:r>
              <a:rPr lang="en-US" altLang="ja-JP" sz="1600" dirty="0"/>
              <a:t>,</a:t>
            </a:r>
          </a:p>
          <a:p>
            <a:pPr lvl="1"/>
            <a:r>
              <a:rPr lang="en-US" altLang="ja-JP" sz="1600" dirty="0"/>
              <a:t>A. Takeda, K. Abe, H. </a:t>
            </a:r>
            <a:r>
              <a:rPr lang="en-US" altLang="ja-JP" sz="1600" dirty="0" err="1"/>
              <a:t>Sekiya</a:t>
            </a:r>
            <a:r>
              <a:rPr lang="en-US" altLang="ja-JP" sz="1600" dirty="0"/>
              <a:t>, H. Ogawa, K. Kobayashi, K. </a:t>
            </a:r>
            <a:r>
              <a:rPr lang="en-US" altLang="ja-JP" sz="1600" dirty="0" err="1"/>
              <a:t>Hiraide</a:t>
            </a:r>
            <a:r>
              <a:rPr lang="en-US" altLang="ja-JP" sz="1600" dirty="0"/>
              <a:t>,</a:t>
            </a:r>
          </a:p>
          <a:p>
            <a:pPr lvl="1"/>
            <a:r>
              <a:rPr lang="en-US" altLang="ja-JP" sz="1600" dirty="0"/>
              <a:t>K. </a:t>
            </a:r>
            <a:r>
              <a:rPr lang="en-US" altLang="ja-JP" sz="1600" dirty="0" err="1"/>
              <a:t>Ueshima</a:t>
            </a:r>
            <a:r>
              <a:rPr lang="en-US" altLang="ja-JP" sz="1600" dirty="0"/>
              <a:t>, A. Shinozaki, H. </a:t>
            </a:r>
            <a:r>
              <a:rPr lang="en-US" altLang="ja-JP" sz="1600" dirty="0" err="1"/>
              <a:t>Nishiie</a:t>
            </a:r>
            <a:r>
              <a:rPr lang="en-US" altLang="ja-JP" sz="1600" dirty="0"/>
              <a:t>, S. Hirano</a:t>
            </a:r>
          </a:p>
          <a:p>
            <a:r>
              <a:rPr lang="en-US" altLang="ja-JP" sz="1800" b="1" dirty="0">
                <a:solidFill>
                  <a:srgbClr val="C00000"/>
                </a:solidFill>
              </a:rPr>
              <a:t>IPMU, University of Tokyo</a:t>
            </a:r>
            <a:r>
              <a:rPr lang="ja-JP" altLang="en-US" sz="1800" b="1" dirty="0">
                <a:solidFill>
                  <a:srgbClr val="C00000"/>
                </a:solidFill>
              </a:rPr>
              <a:t>： </a:t>
            </a:r>
            <a:r>
              <a:rPr lang="en-US" altLang="ja-JP" sz="1800" dirty="0"/>
              <a:t>K. Martens, </a:t>
            </a:r>
            <a:r>
              <a:rPr lang="en-US" altLang="ja-JP" sz="1800" dirty="0" err="1"/>
              <a:t>J.Liu</a:t>
            </a:r>
            <a:endParaRPr lang="en-US" altLang="ja-JP" sz="1800" dirty="0"/>
          </a:p>
          <a:p>
            <a:r>
              <a:rPr lang="en-US" altLang="ja-JP" sz="1800" b="1" dirty="0">
                <a:solidFill>
                  <a:srgbClr val="C00000"/>
                </a:solidFill>
              </a:rPr>
              <a:t>Kobe University:</a:t>
            </a:r>
            <a:r>
              <a:rPr lang="en-US" altLang="ja-JP" sz="1800" dirty="0">
                <a:solidFill>
                  <a:srgbClr val="C00000"/>
                </a:solidFill>
              </a:rPr>
              <a:t> </a:t>
            </a:r>
            <a:r>
              <a:rPr lang="en-US" altLang="ja-JP" sz="1800" dirty="0"/>
              <a:t>Y. Takeuchi, K. </a:t>
            </a:r>
            <a:r>
              <a:rPr lang="en-US" altLang="ja-JP" sz="1800" dirty="0" err="1"/>
              <a:t>Otsuka</a:t>
            </a:r>
            <a:r>
              <a:rPr lang="en-US" altLang="ja-JP" sz="1800" dirty="0"/>
              <a:t> </a:t>
            </a:r>
          </a:p>
          <a:p>
            <a:r>
              <a:rPr lang="en-US" altLang="ja-JP" sz="1800" b="1" dirty="0">
                <a:solidFill>
                  <a:srgbClr val="C00000"/>
                </a:solidFill>
              </a:rPr>
              <a:t>Saga University: </a:t>
            </a:r>
            <a:r>
              <a:rPr lang="en-US" altLang="ja-JP" sz="1800" dirty="0"/>
              <a:t>H. </a:t>
            </a:r>
            <a:r>
              <a:rPr lang="en-US" altLang="ja-JP" sz="1800" dirty="0" err="1"/>
              <a:t>Ohsumi</a:t>
            </a:r>
            <a:endParaRPr lang="en-US" altLang="ja-JP" sz="1800" dirty="0"/>
          </a:p>
          <a:p>
            <a:r>
              <a:rPr lang="en-US" altLang="ja-JP" sz="1800" b="1" dirty="0">
                <a:solidFill>
                  <a:srgbClr val="C00000"/>
                </a:solidFill>
              </a:rPr>
              <a:t>Tokai University:</a:t>
            </a:r>
            <a:r>
              <a:rPr lang="en-US" altLang="ja-JP" sz="1800" dirty="0">
                <a:solidFill>
                  <a:srgbClr val="C00000"/>
                </a:solidFill>
              </a:rPr>
              <a:t> </a:t>
            </a:r>
            <a:r>
              <a:rPr lang="en-US" altLang="ja-JP" sz="1800" dirty="0"/>
              <a:t>K. </a:t>
            </a:r>
            <a:r>
              <a:rPr lang="en-US" altLang="ja-JP" sz="1800" dirty="0" err="1"/>
              <a:t>Nishijima</a:t>
            </a:r>
            <a:r>
              <a:rPr lang="en-US" altLang="ja-JP" sz="1800" dirty="0"/>
              <a:t>, D. Motoki</a:t>
            </a:r>
          </a:p>
          <a:p>
            <a:r>
              <a:rPr lang="en-US" altLang="ja-JP" sz="1800" b="1" dirty="0">
                <a:solidFill>
                  <a:srgbClr val="C00000"/>
                </a:solidFill>
              </a:rPr>
              <a:t>Gifu University</a:t>
            </a:r>
            <a:r>
              <a:rPr lang="ja-JP" altLang="en-US" sz="1800" b="1" dirty="0">
                <a:solidFill>
                  <a:srgbClr val="C00000"/>
                </a:solidFill>
              </a:rPr>
              <a:t>： </a:t>
            </a:r>
            <a:r>
              <a:rPr lang="en-US" altLang="ja-JP" sz="1800" dirty="0"/>
              <a:t>S. </a:t>
            </a:r>
            <a:r>
              <a:rPr lang="en-US" altLang="ja-JP" sz="1800" dirty="0" err="1"/>
              <a:t>Tasaka</a:t>
            </a:r>
            <a:endParaRPr lang="en-US" altLang="ja-JP" sz="1800" dirty="0"/>
          </a:p>
          <a:p>
            <a:r>
              <a:rPr lang="en-US" altLang="ja-JP" sz="1800" b="1" dirty="0" err="1">
                <a:solidFill>
                  <a:srgbClr val="C00000"/>
                </a:solidFill>
              </a:rPr>
              <a:t>Waseda</a:t>
            </a:r>
            <a:r>
              <a:rPr lang="en-US" altLang="ja-JP" sz="1800" b="1" dirty="0">
                <a:solidFill>
                  <a:srgbClr val="C00000"/>
                </a:solidFill>
              </a:rPr>
              <a:t> University</a:t>
            </a:r>
            <a:r>
              <a:rPr lang="ja-JP" altLang="en-US" sz="1800" b="1" dirty="0">
                <a:solidFill>
                  <a:srgbClr val="C00000"/>
                </a:solidFill>
              </a:rPr>
              <a:t>：</a:t>
            </a:r>
            <a:r>
              <a:rPr lang="ja-JP" altLang="en-US" sz="1800" dirty="0"/>
              <a:t> </a:t>
            </a:r>
            <a:r>
              <a:rPr lang="en-US" altLang="ja-JP" sz="1800" dirty="0"/>
              <a:t>S. Suzuki</a:t>
            </a:r>
          </a:p>
          <a:p>
            <a:r>
              <a:rPr lang="en-US" altLang="ja-JP" sz="1800" b="1" dirty="0">
                <a:solidFill>
                  <a:srgbClr val="C00000"/>
                </a:solidFill>
              </a:rPr>
              <a:t>Yokohama National University</a:t>
            </a:r>
            <a:r>
              <a:rPr lang="ja-JP" altLang="en-US" sz="1800" b="1" dirty="0">
                <a:solidFill>
                  <a:srgbClr val="C00000"/>
                </a:solidFill>
              </a:rPr>
              <a:t>： </a:t>
            </a:r>
            <a:r>
              <a:rPr lang="en-US" altLang="ja-JP" sz="1800" dirty="0"/>
              <a:t>S. Nakamura, I. Murayama, K. </a:t>
            </a:r>
            <a:r>
              <a:rPr lang="en-US" altLang="ja-JP" sz="1800" dirty="0" err="1"/>
              <a:t>Fujii</a:t>
            </a:r>
            <a:endParaRPr lang="en-US" altLang="ja-JP" sz="1800" dirty="0"/>
          </a:p>
          <a:p>
            <a:r>
              <a:rPr lang="en-US" altLang="ja-JP" sz="1800" b="1" dirty="0">
                <a:solidFill>
                  <a:srgbClr val="C00000"/>
                </a:solidFill>
              </a:rPr>
              <a:t>Miyagi University of Education</a:t>
            </a:r>
            <a:r>
              <a:rPr lang="ja-JP" altLang="en-US" sz="1800" b="1" dirty="0">
                <a:solidFill>
                  <a:srgbClr val="C00000"/>
                </a:solidFill>
              </a:rPr>
              <a:t>： </a:t>
            </a:r>
            <a:r>
              <a:rPr lang="en-US" altLang="ja-JP" sz="1800" dirty="0"/>
              <a:t>Y. Fukuda</a:t>
            </a:r>
          </a:p>
          <a:p>
            <a:r>
              <a:rPr lang="en-US" altLang="ja-JP" sz="1800" b="1" dirty="0">
                <a:solidFill>
                  <a:srgbClr val="C00000"/>
                </a:solidFill>
              </a:rPr>
              <a:t>STEL, Nagoya University</a:t>
            </a:r>
            <a:r>
              <a:rPr lang="ja-JP" altLang="en-US" sz="1800" b="1" dirty="0">
                <a:solidFill>
                  <a:srgbClr val="C00000"/>
                </a:solidFill>
              </a:rPr>
              <a:t>： </a:t>
            </a:r>
            <a:r>
              <a:rPr lang="en-US" altLang="ja-JP" sz="1800" dirty="0"/>
              <a:t>Y. </a:t>
            </a:r>
            <a:r>
              <a:rPr lang="en-US" altLang="ja-JP" sz="1800" dirty="0" err="1"/>
              <a:t>Itow</a:t>
            </a:r>
            <a:r>
              <a:rPr lang="en-US" altLang="ja-JP" sz="1800" dirty="0"/>
              <a:t>, K. Masuda, H. Uchida, Y. </a:t>
            </a:r>
            <a:r>
              <a:rPr lang="en-US" altLang="ja-JP" sz="1800" dirty="0" err="1"/>
              <a:t>Nishitani</a:t>
            </a:r>
            <a:endParaRPr lang="en-US" altLang="ja-JP" sz="1800" dirty="0"/>
          </a:p>
          <a:p>
            <a:r>
              <a:rPr lang="en-US" altLang="ja-JP" sz="1800" b="1" dirty="0">
                <a:solidFill>
                  <a:srgbClr val="C00000"/>
                </a:solidFill>
              </a:rPr>
              <a:t>Seoul National University</a:t>
            </a:r>
            <a:r>
              <a:rPr lang="ja-JP" altLang="en-US" sz="1800" b="1" dirty="0">
                <a:solidFill>
                  <a:srgbClr val="C00000"/>
                </a:solidFill>
              </a:rPr>
              <a:t>： </a:t>
            </a:r>
            <a:r>
              <a:rPr lang="en-US" altLang="ja-JP" sz="1800" dirty="0"/>
              <a:t>S.B. Kim</a:t>
            </a:r>
          </a:p>
          <a:p>
            <a:r>
              <a:rPr lang="en-US" altLang="ja-JP" sz="1800" b="1" dirty="0" err="1">
                <a:solidFill>
                  <a:srgbClr val="C00000"/>
                </a:solidFill>
              </a:rPr>
              <a:t>Sejong</a:t>
            </a:r>
            <a:r>
              <a:rPr lang="en-US" altLang="ja-JP" sz="1800" b="1" dirty="0">
                <a:solidFill>
                  <a:srgbClr val="C00000"/>
                </a:solidFill>
              </a:rPr>
              <a:t> University</a:t>
            </a:r>
            <a:r>
              <a:rPr lang="ja-JP" altLang="en-US" sz="1800" b="1" dirty="0">
                <a:solidFill>
                  <a:srgbClr val="C00000"/>
                </a:solidFill>
              </a:rPr>
              <a:t>： </a:t>
            </a:r>
            <a:r>
              <a:rPr lang="en-US" altLang="ja-JP" sz="1800" dirty="0"/>
              <a:t>Y.D. Kim</a:t>
            </a:r>
          </a:p>
          <a:p>
            <a:r>
              <a:rPr lang="en-US" altLang="ja-JP" sz="1800" b="1" dirty="0">
                <a:solidFill>
                  <a:srgbClr val="C00000"/>
                </a:solidFill>
              </a:rPr>
              <a:t>KRISS:  </a:t>
            </a:r>
            <a:r>
              <a:rPr lang="en-US" altLang="ja-JP" sz="1800" dirty="0"/>
              <a:t>Y.H. Kim, M.K. Lee, K. B. Lee, J.S. Lee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Kamioka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observatry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21532"/>
          <a:stretch>
            <a:fillRect/>
          </a:stretch>
        </p:blipFill>
        <p:spPr bwMode="auto">
          <a:xfrm>
            <a:off x="1619672" y="1841500"/>
            <a:ext cx="6298208" cy="5016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1249164"/>
            <a:ext cx="3937000" cy="2755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AutoShape 9"/>
          <p:cNvSpPr>
            <a:spLocks/>
          </p:cNvSpPr>
          <p:nvPr/>
        </p:nvSpPr>
        <p:spPr bwMode="auto">
          <a:xfrm rot="5400000">
            <a:off x="233362" y="2858889"/>
            <a:ext cx="423863" cy="274638"/>
          </a:xfrm>
          <a:prstGeom prst="rightArrow">
            <a:avLst>
              <a:gd name="adj1" fmla="val 36380"/>
              <a:gd name="adj2" fmla="val 213190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0" name="AutoShape 10"/>
          <p:cNvSpPr>
            <a:spLocks/>
          </p:cNvSpPr>
          <p:nvPr/>
        </p:nvSpPr>
        <p:spPr bwMode="auto">
          <a:xfrm rot="5400000">
            <a:off x="3144044" y="2858095"/>
            <a:ext cx="422275" cy="274637"/>
          </a:xfrm>
          <a:prstGeom prst="rightArrow">
            <a:avLst>
              <a:gd name="adj1" fmla="val 36380"/>
              <a:gd name="adj2" fmla="val 212392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1" name="AutoShape 11"/>
          <p:cNvSpPr>
            <a:spLocks/>
          </p:cNvSpPr>
          <p:nvPr/>
        </p:nvSpPr>
        <p:spPr bwMode="auto">
          <a:xfrm rot="5400000">
            <a:off x="1776412" y="2798564"/>
            <a:ext cx="422275" cy="273050"/>
          </a:xfrm>
          <a:prstGeom prst="rightArrow">
            <a:avLst>
              <a:gd name="adj1" fmla="val 36380"/>
              <a:gd name="adj2" fmla="val 213626"/>
            </a:avLst>
          </a:prstGeom>
          <a:solidFill>
            <a:srgbClr val="FF00FF"/>
          </a:solidFill>
          <a:ln w="25400" cap="flat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53975" y="2374701"/>
            <a:ext cx="1155700" cy="393700"/>
          </a:xfrm>
          <a:prstGeom prst="rect">
            <a:avLst/>
          </a:prstGeom>
          <a:solidFill>
            <a:srgbClr val="000000">
              <a:alpha val="67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3" name="Rectangle 13"/>
          <p:cNvSpPr>
            <a:spLocks/>
          </p:cNvSpPr>
          <p:nvPr/>
        </p:nvSpPr>
        <p:spPr bwMode="auto">
          <a:xfrm>
            <a:off x="39688" y="2366764"/>
            <a:ext cx="12065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altLang="ja-JP" sz="1800">
                <a:solidFill>
                  <a:schemeClr val="tx1"/>
                </a:solidFill>
                <a:latin typeface="ヒラギノ角ゴ Pro W3" charset="0"/>
                <a:ea typeface="ＭＳ Ｐゴシック" charset="-128"/>
                <a:sym typeface="ヒラギノ角ゴ Pro W3" charset="0"/>
              </a:rPr>
              <a:t>Dormitory</a:t>
            </a:r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1230313" y="2320726"/>
            <a:ext cx="1546225" cy="225425"/>
          </a:xfrm>
          <a:prstGeom prst="rect">
            <a:avLst/>
          </a:prstGeom>
          <a:solidFill>
            <a:srgbClr val="000000">
              <a:alpha val="67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5" name="Rectangle 15"/>
          <p:cNvSpPr>
            <a:spLocks/>
          </p:cNvSpPr>
          <p:nvPr/>
        </p:nvSpPr>
        <p:spPr bwMode="auto">
          <a:xfrm>
            <a:off x="1171575" y="2271514"/>
            <a:ext cx="16764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altLang="ja-JP" sz="1300">
                <a:solidFill>
                  <a:schemeClr val="tx1"/>
                </a:solidFill>
                <a:latin typeface="ヒラギノ角ゴ Pro W3" charset="0"/>
                <a:ea typeface="ＭＳ Ｐゴシック" charset="-128"/>
                <a:sym typeface="ヒラギノ角ゴ Pro W3" charset="0"/>
              </a:rPr>
              <a:t>Underground Lab</a:t>
            </a:r>
          </a:p>
        </p:txBody>
      </p:sp>
      <p:sp>
        <p:nvSpPr>
          <p:cNvPr id="16" name="Rectangle 16"/>
          <p:cNvSpPr>
            <a:spLocks/>
          </p:cNvSpPr>
          <p:nvPr/>
        </p:nvSpPr>
        <p:spPr bwMode="auto">
          <a:xfrm>
            <a:off x="3011488" y="2552501"/>
            <a:ext cx="679450" cy="225425"/>
          </a:xfrm>
          <a:prstGeom prst="rect">
            <a:avLst/>
          </a:prstGeom>
          <a:solidFill>
            <a:srgbClr val="000000">
              <a:alpha val="67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7" name="Rectangle 17"/>
          <p:cNvSpPr>
            <a:spLocks/>
          </p:cNvSpPr>
          <p:nvPr/>
        </p:nvSpPr>
        <p:spPr bwMode="auto">
          <a:xfrm>
            <a:off x="2925763" y="2520751"/>
            <a:ext cx="876300" cy="228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altLang="ja-JP" sz="1800">
                <a:solidFill>
                  <a:schemeClr val="tx1"/>
                </a:solidFill>
                <a:latin typeface="ヒラギノ角ゴ Pro W3" charset="0"/>
                <a:ea typeface="ＭＳ Ｐゴシック" charset="-128"/>
                <a:sym typeface="ヒラギノ角ゴ Pro W3" charset="0"/>
              </a:rPr>
              <a:t>Office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2571736" y="1500175"/>
            <a:ext cx="3500462" cy="400052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4818" name="Picture 28" descr="./XMASS800kg_form2_detector_v10_comp_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88" y="2565400"/>
            <a:ext cx="30051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2263" y="133350"/>
            <a:ext cx="8188325" cy="723900"/>
          </a:xfrm>
        </p:spPr>
        <p:txBody>
          <a:bodyPr rIns="26788">
            <a:normAutofit fontScale="90000"/>
          </a:bodyPr>
          <a:lstStyle/>
          <a:p>
            <a:r>
              <a:rPr lang="en-US" altLang="ja-JP" sz="3600"/>
              <a:t>Three phases of the XMASS experiment</a:t>
            </a:r>
          </a:p>
        </p:txBody>
      </p:sp>
      <p:pic>
        <p:nvPicPr>
          <p:cNvPr id="34820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" y="3068638"/>
            <a:ext cx="1447800" cy="133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5713" y="2009775"/>
            <a:ext cx="2778125" cy="3705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/>
          </p:cNvSpPr>
          <p:nvPr/>
        </p:nvSpPr>
        <p:spPr bwMode="auto">
          <a:xfrm>
            <a:off x="71438" y="1825625"/>
            <a:ext cx="2428860" cy="8032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kumimoji="0" lang="en-US" altLang="ja-JP" sz="2000" dirty="0">
                <a:sym typeface="Calibri" pitchFamily="34" charset="0"/>
              </a:rPr>
              <a:t>100kg </a:t>
            </a:r>
            <a:r>
              <a:rPr kumimoji="0" lang="en-US" altLang="ja-JP" sz="2000" dirty="0">
                <a:sym typeface="ＭＳ Ｐゴシック" charset="-128"/>
              </a:rPr>
              <a:t>Prototype</a:t>
            </a:r>
            <a:endParaRPr kumimoji="0" lang="en-US" altLang="ja-JP" sz="2000" dirty="0">
              <a:sym typeface="Calibri" pitchFamily="34" charset="0"/>
            </a:endParaRPr>
          </a:p>
          <a:p>
            <a:pPr algn="ctr" defTabSz="642938"/>
            <a:r>
              <a:rPr kumimoji="0" lang="ja-JP" altLang="en-US" sz="2000" dirty="0">
                <a:sym typeface="ＭＳ Ｐゴシック" charset="-128"/>
              </a:rPr>
              <a:t>（</a:t>
            </a:r>
            <a:r>
              <a:rPr kumimoji="0" lang="en-US" altLang="ja-JP" sz="2000" dirty="0">
                <a:sym typeface="Calibri" pitchFamily="34" charset="0"/>
              </a:rPr>
              <a:t>FV:30kg, ~30cm</a:t>
            </a:r>
            <a:r>
              <a:rPr kumimoji="0" lang="ja-JP" altLang="en-US" sz="2000" dirty="0">
                <a:sym typeface="ＭＳ Ｐゴシック" charset="-128"/>
              </a:rPr>
              <a:t>）</a:t>
            </a:r>
          </a:p>
        </p:txBody>
      </p:sp>
      <p:sp>
        <p:nvSpPr>
          <p:cNvPr id="17415" name="Rectangle 7"/>
          <p:cNvSpPr>
            <a:spLocks/>
          </p:cNvSpPr>
          <p:nvPr/>
        </p:nvSpPr>
        <p:spPr bwMode="auto">
          <a:xfrm>
            <a:off x="3071821" y="1714488"/>
            <a:ext cx="2643187" cy="8032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kumimoji="0" lang="en-US" altLang="ja-JP" sz="2000" dirty="0">
                <a:sym typeface="Calibri" pitchFamily="34" charset="0"/>
              </a:rPr>
              <a:t>800kg </a:t>
            </a:r>
            <a:r>
              <a:rPr kumimoji="0" lang="en-US" altLang="ja-JP" sz="2000" dirty="0">
                <a:sym typeface="ＭＳ Ｐゴシック" charset="-128"/>
              </a:rPr>
              <a:t>Detector</a:t>
            </a:r>
            <a:endParaRPr kumimoji="0" lang="en-US" altLang="ja-JP" sz="2000" dirty="0">
              <a:sym typeface="Calibri" pitchFamily="34" charset="0"/>
            </a:endParaRPr>
          </a:p>
          <a:p>
            <a:pPr algn="ctr" defTabSz="642938"/>
            <a:r>
              <a:rPr kumimoji="0" lang="ja-JP" altLang="en-US" sz="2000" dirty="0">
                <a:sym typeface="ＭＳ Ｐゴシック" charset="-128"/>
              </a:rPr>
              <a:t>（</a:t>
            </a:r>
            <a:r>
              <a:rPr kumimoji="0" lang="en-US" altLang="ja-JP" sz="2000" dirty="0">
                <a:sym typeface="Calibri" pitchFamily="34" charset="0"/>
              </a:rPr>
              <a:t>FV:100kg</a:t>
            </a:r>
            <a:r>
              <a:rPr kumimoji="0" lang="en-US" altLang="ja-JP" sz="2000" dirty="0">
                <a:sym typeface="ＭＳ Ｐゴシック" charset="-128"/>
              </a:rPr>
              <a:t>, </a:t>
            </a:r>
            <a:r>
              <a:rPr kumimoji="0" lang="en-US" altLang="ja-JP" sz="2000" dirty="0">
                <a:sym typeface="Calibri" pitchFamily="34" charset="0"/>
              </a:rPr>
              <a:t>80cm</a:t>
            </a:r>
            <a:r>
              <a:rPr kumimoji="0" lang="ja-JP" altLang="en-US" sz="2000" dirty="0">
                <a:sym typeface="ＭＳ Ｐゴシック" charset="-128"/>
              </a:rPr>
              <a:t>）</a:t>
            </a:r>
          </a:p>
        </p:txBody>
      </p:sp>
      <p:sp>
        <p:nvSpPr>
          <p:cNvPr id="17416" name="Rectangle 8"/>
          <p:cNvSpPr>
            <a:spLocks/>
          </p:cNvSpPr>
          <p:nvPr/>
        </p:nvSpPr>
        <p:spPr bwMode="auto">
          <a:xfrm>
            <a:off x="6500826" y="1285860"/>
            <a:ext cx="2643187" cy="8032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kumimoji="0" lang="en-US" altLang="ja-JP" sz="2000" dirty="0">
                <a:sym typeface="Calibri" pitchFamily="34" charset="0"/>
              </a:rPr>
              <a:t>20ton </a:t>
            </a:r>
            <a:r>
              <a:rPr kumimoji="0" lang="en-US" altLang="ja-JP" sz="2000" dirty="0">
                <a:sym typeface="ＭＳ Ｐゴシック" charset="-128"/>
              </a:rPr>
              <a:t>Detector</a:t>
            </a:r>
            <a:endParaRPr kumimoji="0" lang="en-US" altLang="ja-JP" sz="2000" dirty="0">
              <a:sym typeface="Calibri" pitchFamily="34" charset="0"/>
            </a:endParaRPr>
          </a:p>
          <a:p>
            <a:pPr algn="ctr" defTabSz="642938"/>
            <a:r>
              <a:rPr kumimoji="0" lang="ja-JP" altLang="en-US" sz="2000" dirty="0">
                <a:sym typeface="ＭＳ Ｐゴシック" charset="-128"/>
              </a:rPr>
              <a:t>（</a:t>
            </a:r>
            <a:r>
              <a:rPr kumimoji="0" lang="en-US" altLang="ja-JP" sz="2000" dirty="0">
                <a:sym typeface="Calibri" pitchFamily="34" charset="0"/>
              </a:rPr>
              <a:t>FV:10ton</a:t>
            </a:r>
            <a:r>
              <a:rPr kumimoji="0" lang="en-US" altLang="ja-JP" sz="2000" dirty="0">
                <a:sym typeface="ＭＳ Ｐゴシック" charset="-128"/>
              </a:rPr>
              <a:t>, </a:t>
            </a:r>
            <a:r>
              <a:rPr kumimoji="0" lang="en-US" altLang="ja-JP" sz="2000" dirty="0">
                <a:sym typeface="Calibri" pitchFamily="34" charset="0"/>
              </a:rPr>
              <a:t>~2.5m</a:t>
            </a:r>
            <a:r>
              <a:rPr kumimoji="0" lang="ja-JP" altLang="en-US" sz="2000" dirty="0">
                <a:sym typeface="ＭＳ Ｐゴシック" charset="-128"/>
              </a:rPr>
              <a:t>）</a:t>
            </a:r>
          </a:p>
        </p:txBody>
      </p:sp>
      <p:sp>
        <p:nvSpPr>
          <p:cNvPr id="17417" name="Rectangle 9"/>
          <p:cNvSpPr>
            <a:spLocks/>
          </p:cNvSpPr>
          <p:nvPr/>
        </p:nvSpPr>
        <p:spPr bwMode="auto">
          <a:xfrm>
            <a:off x="3519488" y="5005388"/>
            <a:ext cx="167957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kumimoji="0" lang="en-US" altLang="ja-JP" sz="2400" b="1" dirty="0">
                <a:sym typeface="ＭＳ Ｐゴシック" charset="-128"/>
              </a:rPr>
              <a:t>Dark Matter</a:t>
            </a:r>
          </a:p>
        </p:txBody>
      </p:sp>
      <p:sp>
        <p:nvSpPr>
          <p:cNvPr id="17418" name="Rectangle 10"/>
          <p:cNvSpPr>
            <a:spLocks/>
          </p:cNvSpPr>
          <p:nvPr/>
        </p:nvSpPr>
        <p:spPr bwMode="auto">
          <a:xfrm>
            <a:off x="987425" y="4992688"/>
            <a:ext cx="661988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kumimoji="0" lang="en-US" altLang="ja-JP" sz="2400" b="1" dirty="0">
                <a:sym typeface="Calibri" pitchFamily="34" charset="0"/>
              </a:rPr>
              <a:t>R&amp;D</a:t>
            </a:r>
          </a:p>
        </p:txBody>
      </p:sp>
      <p:sp>
        <p:nvSpPr>
          <p:cNvPr id="17419" name="Rectangle 11"/>
          <p:cNvSpPr>
            <a:spLocks/>
          </p:cNvSpPr>
          <p:nvPr/>
        </p:nvSpPr>
        <p:spPr bwMode="auto">
          <a:xfrm>
            <a:off x="6751638" y="4659313"/>
            <a:ext cx="2098675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kumimoji="0" lang="en-US" altLang="ja-JP" sz="2400" b="1" dirty="0">
                <a:sym typeface="ＭＳ Ｐゴシック" charset="-128"/>
              </a:rPr>
              <a:t>Solar Neutrino</a:t>
            </a:r>
          </a:p>
          <a:p>
            <a:pPr algn="ctr" defTabSz="642938"/>
            <a:r>
              <a:rPr kumimoji="0" lang="en-US" altLang="ja-JP" sz="2400" b="1" dirty="0">
                <a:sym typeface="ＭＳ Ｐゴシック" charset="-128"/>
              </a:rPr>
              <a:t>Dark Matter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322513" y="3449638"/>
            <a:ext cx="642937" cy="492125"/>
            <a:chOff x="0" y="0"/>
            <a:chExt cx="576" cy="440"/>
          </a:xfrm>
        </p:grpSpPr>
        <p:sp>
          <p:nvSpPr>
            <p:cNvPr id="34829" name="AutoShape 13"/>
            <p:cNvSpPr>
              <a:spLocks/>
            </p:cNvSpPr>
            <p:nvPr/>
          </p:nvSpPr>
          <p:spPr bwMode="auto">
            <a:xfrm>
              <a:off x="0" y="60"/>
              <a:ext cx="576" cy="320"/>
            </a:xfrm>
            <a:prstGeom prst="rightArrow">
              <a:avLst>
                <a:gd name="adj1" fmla="val 50000"/>
                <a:gd name="adj2" fmla="val 35158"/>
              </a:avLst>
            </a:prstGeom>
            <a:solidFill>
              <a:srgbClr val="00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ja-JP"/>
            </a:p>
          </p:txBody>
        </p:sp>
        <p:sp>
          <p:nvSpPr>
            <p:cNvPr id="34830" name="Rectangle 14"/>
            <p:cNvSpPr>
              <a:spLocks/>
            </p:cNvSpPr>
            <p:nvPr/>
          </p:nvSpPr>
          <p:spPr bwMode="auto">
            <a:xfrm>
              <a:off x="0" y="0"/>
              <a:ext cx="49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ja-JP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715013" y="3449638"/>
            <a:ext cx="642937" cy="492125"/>
            <a:chOff x="0" y="0"/>
            <a:chExt cx="576" cy="440"/>
          </a:xfrm>
        </p:grpSpPr>
        <p:sp>
          <p:nvSpPr>
            <p:cNvPr id="34832" name="AutoShape 16"/>
            <p:cNvSpPr>
              <a:spLocks/>
            </p:cNvSpPr>
            <p:nvPr/>
          </p:nvSpPr>
          <p:spPr bwMode="auto">
            <a:xfrm>
              <a:off x="0" y="60"/>
              <a:ext cx="576" cy="320"/>
            </a:xfrm>
            <a:prstGeom prst="rightArrow">
              <a:avLst>
                <a:gd name="adj1" fmla="val 50000"/>
                <a:gd name="adj2" fmla="val 35158"/>
              </a:avLst>
            </a:prstGeom>
            <a:solidFill>
              <a:srgbClr val="00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ja-JP"/>
            </a:p>
          </p:txBody>
        </p:sp>
        <p:sp>
          <p:nvSpPr>
            <p:cNvPr id="34833" name="Rectangle 17"/>
            <p:cNvSpPr>
              <a:spLocks/>
            </p:cNvSpPr>
            <p:nvPr/>
          </p:nvSpPr>
          <p:spPr bwMode="auto">
            <a:xfrm>
              <a:off x="0" y="0"/>
              <a:ext cx="49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ja-JP"/>
            </a:p>
          </p:txBody>
        </p:sp>
      </p:grpSp>
      <p:sp>
        <p:nvSpPr>
          <p:cNvPr id="17430" name="Rectangle 22"/>
          <p:cNvSpPr>
            <a:spLocks/>
          </p:cNvSpPr>
          <p:nvPr/>
        </p:nvSpPr>
        <p:spPr bwMode="auto">
          <a:xfrm rot="19800000">
            <a:off x="467198" y="3624788"/>
            <a:ext cx="175946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defTabSz="642938"/>
            <a:r>
              <a:rPr kumimoji="0" lang="en-US" altLang="ja-JP" sz="2400" dirty="0">
                <a:solidFill>
                  <a:srgbClr val="FF0000"/>
                </a:solidFill>
                <a:sym typeface="ＭＳ Ｐゴシック" charset="-128"/>
              </a:rPr>
              <a:t>Completed</a:t>
            </a:r>
          </a:p>
        </p:txBody>
      </p:sp>
      <p:sp>
        <p:nvSpPr>
          <p:cNvPr id="17431" name="Rectangle 23"/>
          <p:cNvSpPr>
            <a:spLocks/>
          </p:cNvSpPr>
          <p:nvPr/>
        </p:nvSpPr>
        <p:spPr bwMode="auto">
          <a:xfrm>
            <a:off x="1000100" y="5715016"/>
            <a:ext cx="7072362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defTabSz="642938"/>
            <a:r>
              <a:rPr kumimoji="0" lang="en-US" altLang="ja-JP" sz="2400" dirty="0" smtClean="0">
                <a:solidFill>
                  <a:srgbClr val="FF0000"/>
                </a:solidFill>
                <a:sym typeface="ＭＳ Ｐゴシック" charset="-128"/>
              </a:rPr>
              <a:t> 2007          : Project </a:t>
            </a:r>
            <a:r>
              <a:rPr kumimoji="0" lang="en-US" altLang="ja-JP" sz="2400" dirty="0">
                <a:solidFill>
                  <a:srgbClr val="FF0000"/>
                </a:solidFill>
                <a:sym typeface="ＭＳ Ｐゴシック" charset="-128"/>
              </a:rPr>
              <a:t>was funded.</a:t>
            </a:r>
          </a:p>
          <a:p>
            <a:pPr defTabSz="642938"/>
            <a:r>
              <a:rPr kumimoji="0" lang="en-US" altLang="ja-JP" sz="2400" dirty="0" smtClean="0">
                <a:solidFill>
                  <a:srgbClr val="FF0000"/>
                </a:solidFill>
                <a:sym typeface="ＭＳ Ｐゴシック" charset="-128"/>
              </a:rPr>
              <a:t> 2010 Sep.  : Detector construction was completed</a:t>
            </a:r>
          </a:p>
          <a:p>
            <a:pPr defTabSz="642938"/>
            <a:r>
              <a:rPr kumimoji="0" lang="en-US" altLang="ja-JP" sz="2400" dirty="0" smtClean="0">
                <a:solidFill>
                  <a:srgbClr val="FF0000"/>
                </a:solidFill>
                <a:sym typeface="ＭＳ Ｐゴシック" charset="-128"/>
              </a:rPr>
              <a:t> 2010 Oct.-: Commissioning</a:t>
            </a:r>
            <a:endParaRPr kumimoji="0" lang="en-US" altLang="ja-JP" sz="2400" dirty="0">
              <a:solidFill>
                <a:srgbClr val="FF0000"/>
              </a:solidFill>
              <a:sym typeface="ＭＳ Ｐゴシック" charset="-128"/>
            </a:endParaRPr>
          </a:p>
        </p:txBody>
      </p:sp>
      <p:sp>
        <p:nvSpPr>
          <p:cNvPr id="25" name="スライド番号プレースホルダ 24"/>
          <p:cNvSpPr txBox="1">
            <a:spLocks noGrp="1"/>
          </p:cNvSpPr>
          <p:nvPr/>
        </p:nvSpPr>
        <p:spPr>
          <a:xfrm>
            <a:off x="7308850" y="6637338"/>
            <a:ext cx="1614488" cy="220662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30E1F53-C5A9-4A24-8473-BAB926C195EB}" type="slidenum">
              <a:rPr lang="ja-JP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ja-JP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WIMP search in XMASS</a:t>
            </a:r>
            <a:endParaRPr kumimoji="1"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grpSp>
        <p:nvGrpSpPr>
          <p:cNvPr id="4" name="グループ化 138"/>
          <p:cNvGrpSpPr>
            <a:grpSpLocks/>
          </p:cNvGrpSpPr>
          <p:nvPr/>
        </p:nvGrpSpPr>
        <p:grpSpPr bwMode="auto">
          <a:xfrm>
            <a:off x="4735545" y="2357430"/>
            <a:ext cx="4408487" cy="4114800"/>
            <a:chOff x="13890724" y="7581688"/>
            <a:chExt cx="4407933" cy="4114799"/>
          </a:xfrm>
        </p:grpSpPr>
        <p:sp>
          <p:nvSpPr>
            <p:cNvPr id="5" name="角丸四角形 4"/>
            <p:cNvSpPr/>
            <p:nvPr/>
          </p:nvSpPr>
          <p:spPr>
            <a:xfrm>
              <a:off x="13890724" y="7581688"/>
              <a:ext cx="4407933" cy="4114799"/>
            </a:xfrm>
            <a:prstGeom prst="roundRect">
              <a:avLst>
                <a:gd name="adj" fmla="val 3237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altLang="en-US" sz="180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6" name="図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139855" y="7616728"/>
              <a:ext cx="4006402" cy="4014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角丸四角形 6"/>
            <p:cNvSpPr/>
            <p:nvPr/>
          </p:nvSpPr>
          <p:spPr>
            <a:xfrm>
              <a:off x="14125644" y="7808700"/>
              <a:ext cx="304762" cy="224313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altLang="en-US" sz="180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4131994" y="7581688"/>
              <a:ext cx="577777" cy="369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>
                  <a:solidFill>
                    <a:srgbClr val="000000"/>
                  </a:solidFill>
                </a:rPr>
                <a:t>10</a:t>
              </a:r>
              <a:r>
                <a:rPr kumimoji="0" lang="en-US" altLang="ja-JP" sz="1800" kern="0" baseline="30000" dirty="0">
                  <a:solidFill>
                    <a:srgbClr val="000000"/>
                  </a:solidFill>
                </a:rPr>
                <a:t>-3</a:t>
              </a:r>
              <a:endParaRPr kumimoji="0" altLang="en-US" sz="1800" kern="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4139930" y="8724688"/>
              <a:ext cx="577777" cy="369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>
                  <a:solidFill>
                    <a:srgbClr val="000000"/>
                  </a:solidFill>
                </a:rPr>
                <a:t>10</a:t>
              </a:r>
              <a:r>
                <a:rPr kumimoji="0" lang="en-US" altLang="ja-JP" sz="1800" kern="0" baseline="30000" dirty="0">
                  <a:solidFill>
                    <a:srgbClr val="000000"/>
                  </a:solidFill>
                </a:rPr>
                <a:t>-4</a:t>
              </a:r>
              <a:endParaRPr kumimoji="0" altLang="en-US" sz="1800" kern="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4139930" y="9867687"/>
              <a:ext cx="577777" cy="369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>
                  <a:solidFill>
                    <a:srgbClr val="000000"/>
                  </a:solidFill>
                </a:rPr>
                <a:t>10</a:t>
              </a:r>
              <a:r>
                <a:rPr kumimoji="0" lang="en-US" altLang="ja-JP" sz="1800" kern="0" baseline="30000" dirty="0">
                  <a:solidFill>
                    <a:srgbClr val="000000"/>
                  </a:solidFill>
                </a:rPr>
                <a:t>-5</a:t>
              </a:r>
              <a:endParaRPr kumimoji="0" altLang="en-US" sz="1800" kern="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4139930" y="11086887"/>
              <a:ext cx="577777" cy="369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>
                  <a:solidFill>
                    <a:srgbClr val="000000"/>
                  </a:solidFill>
                </a:rPr>
                <a:t>10</a:t>
              </a:r>
              <a:r>
                <a:rPr kumimoji="0" lang="en-US" altLang="ja-JP" sz="1800" kern="0" baseline="30000" dirty="0">
                  <a:solidFill>
                    <a:srgbClr val="000000"/>
                  </a:solidFill>
                </a:rPr>
                <a:t>-6</a:t>
              </a:r>
              <a:endParaRPr kumimoji="0" altLang="en-US" sz="1800" kern="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6200000">
              <a:off x="13015195" y="8609617"/>
              <a:ext cx="2120899" cy="369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800" kern="0" dirty="0">
                  <a:solidFill>
                    <a:srgbClr val="000000"/>
                  </a:solidFill>
                </a:rPr>
                <a:t>Counts/day/kg/</a:t>
              </a:r>
              <a:r>
                <a:rPr kumimoji="0" lang="en-US" altLang="ja-JP" sz="1800" kern="0" dirty="0" err="1">
                  <a:solidFill>
                    <a:srgbClr val="000000"/>
                  </a:solidFill>
                </a:rPr>
                <a:t>keV</a:t>
              </a:r>
              <a:endParaRPr kumimoji="0" altLang="en-US" sz="1800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4920882" y="7815050"/>
              <a:ext cx="2996823" cy="40005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en-US" sz="2000" kern="0" dirty="0">
                  <a:solidFill>
                    <a:srgbClr val="000000"/>
                  </a:solidFill>
                </a:rPr>
                <a:t> 50GeV, </a:t>
              </a:r>
              <a:r>
                <a:rPr kumimoji="0" lang="en-US" altLang="en-US" sz="2000" kern="0" dirty="0" err="1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kumimoji="0" lang="en-US" altLang="en-US" sz="2000" kern="0" baseline="-25000" dirty="0" err="1">
                  <a:solidFill>
                    <a:srgbClr val="000000"/>
                  </a:solidFill>
                  <a:latin typeface="Symbol" pitchFamily="18" charset="2"/>
                </a:rPr>
                <a:t>c</a:t>
              </a:r>
              <a:r>
                <a:rPr kumimoji="0" lang="en-US" altLang="en-US" sz="2000" kern="0" baseline="-25000" dirty="0" err="1">
                  <a:solidFill>
                    <a:srgbClr val="000000"/>
                  </a:solidFill>
                </a:rPr>
                <a:t>p</a:t>
              </a:r>
              <a:r>
                <a:rPr kumimoji="0" lang="en-US" altLang="en-US" sz="2000" kern="0" dirty="0">
                  <a:solidFill>
                    <a:srgbClr val="000000"/>
                  </a:solidFill>
                </a:rPr>
                <a:t>=3x10</a:t>
              </a:r>
              <a:r>
                <a:rPr kumimoji="0" lang="en-US" altLang="en-US" sz="2000" kern="0" baseline="30000" dirty="0">
                  <a:solidFill>
                    <a:srgbClr val="000000"/>
                  </a:solidFill>
                </a:rPr>
                <a:t>-44</a:t>
              </a:r>
              <a:r>
                <a:rPr kumimoji="0" lang="en-US" altLang="en-US" sz="2000" kern="0" dirty="0">
                  <a:solidFill>
                    <a:srgbClr val="000000"/>
                  </a:solidFill>
                </a:rPr>
                <a:t> cm</a:t>
              </a:r>
              <a:r>
                <a:rPr kumimoji="0" lang="en-US" altLang="en-US" sz="2000" kern="0" baseline="30000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14" name="テキスト ボックス 222"/>
          <p:cNvSpPr txBox="1">
            <a:spLocks noChangeArrowheads="1"/>
          </p:cNvSpPr>
          <p:nvPr/>
        </p:nvSpPr>
        <p:spPr bwMode="auto">
          <a:xfrm>
            <a:off x="5112719" y="1578106"/>
            <a:ext cx="38884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Expected recoil energy spectra</a:t>
            </a:r>
            <a:br>
              <a:rPr lang="en-US" altLang="ja-JP" sz="2000" dirty="0"/>
            </a:br>
            <a:r>
              <a:rPr lang="en-US" altLang="ja-JP" sz="2000" dirty="0"/>
              <a:t>for different target nuclei</a:t>
            </a:r>
            <a:endParaRPr lang="ja-JP" altLang="en-US" sz="2000" dirty="0"/>
          </a:p>
        </p:txBody>
      </p:sp>
      <p:sp>
        <p:nvSpPr>
          <p:cNvPr id="15" name="テキスト ボックス 231"/>
          <p:cNvSpPr txBox="1">
            <a:spLocks noChangeArrowheads="1"/>
          </p:cNvSpPr>
          <p:nvPr/>
        </p:nvSpPr>
        <p:spPr bwMode="auto">
          <a:xfrm>
            <a:off x="593265" y="2786058"/>
            <a:ext cx="32643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Expected total event rate</a:t>
            </a:r>
          </a:p>
          <a:p>
            <a:r>
              <a:rPr lang="en-US" altLang="ja-JP" sz="2000" dirty="0"/>
              <a:t>for spin independent case</a:t>
            </a:r>
            <a:endParaRPr lang="ja-JP" altLang="en-US" sz="2000" dirty="0"/>
          </a:p>
        </p:txBody>
      </p:sp>
      <p:graphicFrame>
        <p:nvGraphicFramePr>
          <p:cNvPr id="16" name="Object 237"/>
          <p:cNvGraphicFramePr>
            <a:graphicFrameLocks noChangeAspect="1"/>
          </p:cNvGraphicFramePr>
          <p:nvPr/>
        </p:nvGraphicFramePr>
        <p:xfrm>
          <a:off x="756386" y="3643314"/>
          <a:ext cx="3029796" cy="1492248"/>
        </p:xfrm>
        <a:graphic>
          <a:graphicData uri="http://schemas.openxmlformats.org/presentationml/2006/ole">
            <p:oleObj spid="_x0000_s1026" name="数式" r:id="rId4" imgW="952200" imgH="711000" progId="Equation.3">
              <p:embed/>
            </p:oleObj>
          </a:graphicData>
        </a:graphic>
      </p:graphicFrame>
      <p:sp>
        <p:nvSpPr>
          <p:cNvPr id="17" name="テキスト ボックス 233"/>
          <p:cNvSpPr txBox="1">
            <a:spLocks noChangeArrowheads="1"/>
          </p:cNvSpPr>
          <p:nvPr/>
        </p:nvSpPr>
        <p:spPr bwMode="auto">
          <a:xfrm>
            <a:off x="1166218" y="5181913"/>
            <a:ext cx="2477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Symbol" pitchFamily="18" charset="2"/>
              </a:rPr>
              <a:t>m</a:t>
            </a:r>
            <a:r>
              <a:rPr lang="en-US" altLang="ja-JP" sz="2400" dirty="0"/>
              <a:t>: reduced mass</a:t>
            </a:r>
            <a:endParaRPr lang="ja-JP" altLang="en-US" sz="2400" dirty="0"/>
          </a:p>
        </p:txBody>
      </p:sp>
      <p:sp>
        <p:nvSpPr>
          <p:cNvPr id="18" name="テキスト ボックス 234"/>
          <p:cNvSpPr txBox="1">
            <a:spLocks noChangeArrowheads="1"/>
          </p:cNvSpPr>
          <p:nvPr/>
        </p:nvSpPr>
        <p:spPr bwMode="auto">
          <a:xfrm>
            <a:off x="597538" y="5884151"/>
            <a:ext cx="3617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Xenon has an advantage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due to its large A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0" y="1571612"/>
            <a:ext cx="4670425" cy="919162"/>
            <a:chOff x="0" y="0"/>
            <a:chExt cx="4184" cy="823"/>
          </a:xfrm>
        </p:grpSpPr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2031" y="170"/>
              <a:ext cx="348" cy="543"/>
              <a:chOff x="0" y="0"/>
              <a:chExt cx="348" cy="543"/>
            </a:xfrm>
          </p:grpSpPr>
          <p:grpSp>
            <p:nvGrpSpPr>
              <p:cNvPr id="34" name="Group 19"/>
              <p:cNvGrpSpPr>
                <a:grpSpLocks/>
              </p:cNvGrpSpPr>
              <p:nvPr/>
            </p:nvGrpSpPr>
            <p:grpSpPr bwMode="auto">
              <a:xfrm>
                <a:off x="244" y="78"/>
                <a:ext cx="104" cy="268"/>
                <a:chOff x="0" y="0"/>
                <a:chExt cx="104" cy="268"/>
              </a:xfrm>
            </p:grpSpPr>
            <p:sp>
              <p:nvSpPr>
                <p:cNvPr id="86" name="Oval 20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87" name="Rectangle 21"/>
                <p:cNvSpPr>
                  <a:spLocks/>
                </p:cNvSpPr>
                <p:nvPr/>
              </p:nvSpPr>
              <p:spPr bwMode="auto">
                <a:xfrm>
                  <a:off x="16" y="0"/>
                  <a:ext cx="31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5" name="Group 22"/>
              <p:cNvGrpSpPr>
                <a:grpSpLocks/>
              </p:cNvGrpSpPr>
              <p:nvPr/>
            </p:nvGrpSpPr>
            <p:grpSpPr bwMode="auto">
              <a:xfrm>
                <a:off x="34" y="235"/>
                <a:ext cx="105" cy="268"/>
                <a:chOff x="0" y="0"/>
                <a:chExt cx="104" cy="268"/>
              </a:xfrm>
            </p:grpSpPr>
            <p:sp>
              <p:nvSpPr>
                <p:cNvPr id="84" name="Oval 23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85" name="Rectangle 24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6" name="Group 25"/>
              <p:cNvGrpSpPr>
                <a:grpSpLocks/>
              </p:cNvGrpSpPr>
              <p:nvPr/>
            </p:nvGrpSpPr>
            <p:grpSpPr bwMode="auto">
              <a:xfrm>
                <a:off x="105" y="275"/>
                <a:ext cx="105" cy="268"/>
                <a:chOff x="0" y="0"/>
                <a:chExt cx="104" cy="268"/>
              </a:xfrm>
            </p:grpSpPr>
            <p:sp>
              <p:nvSpPr>
                <p:cNvPr id="82" name="Oval 26"/>
                <p:cNvSpPr>
                  <a:spLocks/>
                </p:cNvSpPr>
                <p:nvPr/>
              </p:nvSpPr>
              <p:spPr bwMode="auto">
                <a:xfrm>
                  <a:off x="0" y="77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83" name="Rectangle 27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7" name="Group 28"/>
              <p:cNvGrpSpPr>
                <a:grpSpLocks/>
              </p:cNvGrpSpPr>
              <p:nvPr/>
            </p:nvGrpSpPr>
            <p:grpSpPr bwMode="auto">
              <a:xfrm>
                <a:off x="175" y="0"/>
                <a:ext cx="105" cy="268"/>
                <a:chOff x="0" y="0"/>
                <a:chExt cx="104" cy="268"/>
              </a:xfrm>
            </p:grpSpPr>
            <p:sp>
              <p:nvSpPr>
                <p:cNvPr id="80" name="Oval 29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81" name="Rectangle 30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8" name="Group 31"/>
              <p:cNvGrpSpPr>
                <a:grpSpLocks/>
              </p:cNvGrpSpPr>
              <p:nvPr/>
            </p:nvGrpSpPr>
            <p:grpSpPr bwMode="auto">
              <a:xfrm>
                <a:off x="34" y="157"/>
                <a:ext cx="105" cy="268"/>
                <a:chOff x="0" y="0"/>
                <a:chExt cx="104" cy="268"/>
              </a:xfrm>
            </p:grpSpPr>
            <p:sp>
              <p:nvSpPr>
                <p:cNvPr id="78" name="Oval 32"/>
                <p:cNvSpPr>
                  <a:spLocks/>
                </p:cNvSpPr>
                <p:nvPr/>
              </p:nvSpPr>
              <p:spPr bwMode="auto">
                <a:xfrm>
                  <a:off x="0" y="73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79" name="Rectangle 33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9" name="Group 34"/>
              <p:cNvGrpSpPr>
                <a:grpSpLocks/>
              </p:cNvGrpSpPr>
              <p:nvPr/>
            </p:nvGrpSpPr>
            <p:grpSpPr bwMode="auto">
              <a:xfrm>
                <a:off x="139" y="235"/>
                <a:ext cx="105" cy="268"/>
                <a:chOff x="0" y="0"/>
                <a:chExt cx="104" cy="268"/>
              </a:xfrm>
            </p:grpSpPr>
            <p:sp>
              <p:nvSpPr>
                <p:cNvPr id="76" name="Oval 35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77" name="Rectangle 36"/>
                <p:cNvSpPr>
                  <a:spLocks/>
                </p:cNvSpPr>
                <p:nvPr/>
              </p:nvSpPr>
              <p:spPr bwMode="auto">
                <a:xfrm>
                  <a:off x="16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0" name="Group 37"/>
              <p:cNvGrpSpPr>
                <a:grpSpLocks/>
              </p:cNvGrpSpPr>
              <p:nvPr/>
            </p:nvGrpSpPr>
            <p:grpSpPr bwMode="auto">
              <a:xfrm>
                <a:off x="0" y="78"/>
                <a:ext cx="104" cy="268"/>
                <a:chOff x="0" y="0"/>
                <a:chExt cx="104" cy="268"/>
              </a:xfrm>
            </p:grpSpPr>
            <p:sp>
              <p:nvSpPr>
                <p:cNvPr id="74" name="Oval 38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75" name="Rectangle 39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1" name="Group 40"/>
              <p:cNvGrpSpPr>
                <a:grpSpLocks/>
              </p:cNvGrpSpPr>
              <p:nvPr/>
            </p:nvGrpSpPr>
            <p:grpSpPr bwMode="auto">
              <a:xfrm>
                <a:off x="105" y="39"/>
                <a:ext cx="105" cy="268"/>
                <a:chOff x="0" y="0"/>
                <a:chExt cx="104" cy="268"/>
              </a:xfrm>
            </p:grpSpPr>
            <p:sp>
              <p:nvSpPr>
                <p:cNvPr id="72" name="Oval 41"/>
                <p:cNvSpPr>
                  <a:spLocks/>
                </p:cNvSpPr>
                <p:nvPr/>
              </p:nvSpPr>
              <p:spPr bwMode="auto">
                <a:xfrm>
                  <a:off x="0" y="73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73" name="Rectangle 42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2" name="Group 43"/>
              <p:cNvGrpSpPr>
                <a:grpSpLocks/>
              </p:cNvGrpSpPr>
              <p:nvPr/>
            </p:nvGrpSpPr>
            <p:grpSpPr bwMode="auto">
              <a:xfrm>
                <a:off x="34" y="39"/>
                <a:ext cx="105" cy="268"/>
                <a:chOff x="0" y="0"/>
                <a:chExt cx="104" cy="268"/>
              </a:xfrm>
            </p:grpSpPr>
            <p:sp>
              <p:nvSpPr>
                <p:cNvPr id="70" name="Oval 44"/>
                <p:cNvSpPr>
                  <a:spLocks/>
                </p:cNvSpPr>
                <p:nvPr/>
              </p:nvSpPr>
              <p:spPr bwMode="auto">
                <a:xfrm>
                  <a:off x="0" y="73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71" name="Rectangle 45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3" name="Group 46"/>
              <p:cNvGrpSpPr>
                <a:grpSpLocks/>
              </p:cNvGrpSpPr>
              <p:nvPr/>
            </p:nvGrpSpPr>
            <p:grpSpPr bwMode="auto">
              <a:xfrm>
                <a:off x="139" y="78"/>
                <a:ext cx="105" cy="268"/>
                <a:chOff x="0" y="0"/>
                <a:chExt cx="104" cy="268"/>
              </a:xfrm>
            </p:grpSpPr>
            <p:sp>
              <p:nvSpPr>
                <p:cNvPr id="68" name="Oval 47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69" name="Rectangle 48"/>
                <p:cNvSpPr>
                  <a:spLocks/>
                </p:cNvSpPr>
                <p:nvPr/>
              </p:nvSpPr>
              <p:spPr bwMode="auto">
                <a:xfrm>
                  <a:off x="16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4" name="Group 49"/>
              <p:cNvGrpSpPr>
                <a:grpSpLocks/>
              </p:cNvGrpSpPr>
              <p:nvPr/>
            </p:nvGrpSpPr>
            <p:grpSpPr bwMode="auto">
              <a:xfrm>
                <a:off x="69" y="157"/>
                <a:ext cx="105" cy="268"/>
                <a:chOff x="0" y="0"/>
                <a:chExt cx="104" cy="268"/>
              </a:xfrm>
            </p:grpSpPr>
            <p:sp>
              <p:nvSpPr>
                <p:cNvPr id="66" name="Oval 50"/>
                <p:cNvSpPr>
                  <a:spLocks/>
                </p:cNvSpPr>
                <p:nvPr/>
              </p:nvSpPr>
              <p:spPr bwMode="auto">
                <a:xfrm>
                  <a:off x="0" y="73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67" name="Rectangle 51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5" name="Group 52"/>
              <p:cNvGrpSpPr>
                <a:grpSpLocks/>
              </p:cNvGrpSpPr>
              <p:nvPr/>
            </p:nvGrpSpPr>
            <p:grpSpPr bwMode="auto">
              <a:xfrm>
                <a:off x="210" y="235"/>
                <a:ext cx="105" cy="268"/>
                <a:chOff x="0" y="0"/>
                <a:chExt cx="104" cy="268"/>
              </a:xfrm>
            </p:grpSpPr>
            <p:sp>
              <p:nvSpPr>
                <p:cNvPr id="64" name="Oval 53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65" name="Rectangle 54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6" name="Group 55"/>
              <p:cNvGrpSpPr>
                <a:grpSpLocks/>
              </p:cNvGrpSpPr>
              <p:nvPr/>
            </p:nvGrpSpPr>
            <p:grpSpPr bwMode="auto">
              <a:xfrm>
                <a:off x="175" y="157"/>
                <a:ext cx="105" cy="268"/>
                <a:chOff x="0" y="0"/>
                <a:chExt cx="104" cy="268"/>
              </a:xfrm>
            </p:grpSpPr>
            <p:sp>
              <p:nvSpPr>
                <p:cNvPr id="62" name="Oval 56"/>
                <p:cNvSpPr>
                  <a:spLocks/>
                </p:cNvSpPr>
                <p:nvPr/>
              </p:nvSpPr>
              <p:spPr bwMode="auto">
                <a:xfrm>
                  <a:off x="0" y="73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63" name="Rectangle 57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7" name="Group 58"/>
              <p:cNvGrpSpPr>
                <a:grpSpLocks/>
              </p:cNvGrpSpPr>
              <p:nvPr/>
            </p:nvGrpSpPr>
            <p:grpSpPr bwMode="auto">
              <a:xfrm>
                <a:off x="244" y="196"/>
                <a:ext cx="104" cy="268"/>
                <a:chOff x="0" y="0"/>
                <a:chExt cx="104" cy="268"/>
              </a:xfrm>
            </p:grpSpPr>
            <p:sp>
              <p:nvSpPr>
                <p:cNvPr id="60" name="Oval 59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61" name="Rectangle 60"/>
                <p:cNvSpPr>
                  <a:spLocks/>
                </p:cNvSpPr>
                <p:nvPr/>
              </p:nvSpPr>
              <p:spPr bwMode="auto">
                <a:xfrm>
                  <a:off x="16" y="0"/>
                  <a:ext cx="31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8" name="Group 61"/>
              <p:cNvGrpSpPr>
                <a:grpSpLocks/>
              </p:cNvGrpSpPr>
              <p:nvPr/>
            </p:nvGrpSpPr>
            <p:grpSpPr bwMode="auto">
              <a:xfrm>
                <a:off x="210" y="78"/>
                <a:ext cx="105" cy="268"/>
                <a:chOff x="0" y="0"/>
                <a:chExt cx="104" cy="268"/>
              </a:xfrm>
            </p:grpSpPr>
            <p:sp>
              <p:nvSpPr>
                <p:cNvPr id="58" name="Oval 62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33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59" name="Rectangle 63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9" name="Group 64"/>
              <p:cNvGrpSpPr>
                <a:grpSpLocks/>
              </p:cNvGrpSpPr>
              <p:nvPr/>
            </p:nvGrpSpPr>
            <p:grpSpPr bwMode="auto">
              <a:xfrm>
                <a:off x="139" y="275"/>
                <a:ext cx="105" cy="268"/>
                <a:chOff x="0" y="0"/>
                <a:chExt cx="104" cy="268"/>
              </a:xfrm>
            </p:grpSpPr>
            <p:sp>
              <p:nvSpPr>
                <p:cNvPr id="56" name="Oval 65"/>
                <p:cNvSpPr>
                  <a:spLocks/>
                </p:cNvSpPr>
                <p:nvPr/>
              </p:nvSpPr>
              <p:spPr bwMode="auto">
                <a:xfrm>
                  <a:off x="0" y="77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57" name="Rectangle 66"/>
                <p:cNvSpPr>
                  <a:spLocks/>
                </p:cNvSpPr>
                <p:nvPr/>
              </p:nvSpPr>
              <p:spPr bwMode="auto">
                <a:xfrm>
                  <a:off x="16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50" name="Group 67"/>
              <p:cNvGrpSpPr>
                <a:grpSpLocks/>
              </p:cNvGrpSpPr>
              <p:nvPr/>
            </p:nvGrpSpPr>
            <p:grpSpPr bwMode="auto">
              <a:xfrm>
                <a:off x="210" y="157"/>
                <a:ext cx="105" cy="268"/>
                <a:chOff x="0" y="0"/>
                <a:chExt cx="104" cy="268"/>
              </a:xfrm>
            </p:grpSpPr>
            <p:sp>
              <p:nvSpPr>
                <p:cNvPr id="54" name="Oval 68"/>
                <p:cNvSpPr>
                  <a:spLocks/>
                </p:cNvSpPr>
                <p:nvPr/>
              </p:nvSpPr>
              <p:spPr bwMode="auto">
                <a:xfrm>
                  <a:off x="0" y="73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55" name="Rectangle 69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  <p:grpSp>
            <p:nvGrpSpPr>
              <p:cNvPr id="51" name="Group 70"/>
              <p:cNvGrpSpPr>
                <a:grpSpLocks/>
              </p:cNvGrpSpPr>
              <p:nvPr/>
            </p:nvGrpSpPr>
            <p:grpSpPr bwMode="auto">
              <a:xfrm>
                <a:off x="105" y="196"/>
                <a:ext cx="105" cy="268"/>
                <a:chOff x="0" y="0"/>
                <a:chExt cx="104" cy="268"/>
              </a:xfrm>
            </p:grpSpPr>
            <p:sp>
              <p:nvSpPr>
                <p:cNvPr id="52" name="Oval 71"/>
                <p:cNvSpPr>
                  <a:spLocks/>
                </p:cNvSpPr>
                <p:nvPr/>
              </p:nvSpPr>
              <p:spPr bwMode="auto">
                <a:xfrm>
                  <a:off x="0" y="75"/>
                  <a:ext cx="104" cy="11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0" scaled="1"/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  <p:sp>
              <p:nvSpPr>
                <p:cNvPr id="53" name="Rectangle 72"/>
                <p:cNvSpPr>
                  <a:spLocks/>
                </p:cNvSpPr>
                <p:nvPr/>
              </p:nvSpPr>
              <p:spPr bwMode="auto">
                <a:xfrm>
                  <a:off x="15" y="0"/>
                  <a:ext cx="30" cy="2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ja-JP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1" name="Group 73"/>
            <p:cNvGrpSpPr>
              <a:grpSpLocks/>
            </p:cNvGrpSpPr>
            <p:nvPr/>
          </p:nvGrpSpPr>
          <p:grpSpPr bwMode="auto">
            <a:xfrm>
              <a:off x="1046" y="512"/>
              <a:ext cx="200" cy="268"/>
              <a:chOff x="0" y="0"/>
              <a:chExt cx="199" cy="268"/>
            </a:xfrm>
          </p:grpSpPr>
          <p:sp>
            <p:nvSpPr>
              <p:cNvPr id="32" name="Oval 74"/>
              <p:cNvSpPr>
                <a:spLocks/>
              </p:cNvSpPr>
              <p:nvPr/>
            </p:nvSpPr>
            <p:spPr bwMode="auto">
              <a:xfrm>
                <a:off x="0" y="21"/>
                <a:ext cx="199" cy="225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FFFFFF"/>
                  </a:gs>
                </a:gsLst>
                <a:lin ang="0" scaled="1"/>
              </a:gradFill>
              <a:ln w="254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ja-JP">
                  <a:latin typeface="Calibri" pitchFamily="34" charset="0"/>
                </a:endParaRPr>
              </a:p>
            </p:txBody>
          </p:sp>
          <p:sp>
            <p:nvSpPr>
              <p:cNvPr id="33" name="Rectangle 75"/>
              <p:cNvSpPr>
                <a:spLocks/>
              </p:cNvSpPr>
              <p:nvPr/>
            </p:nvSpPr>
            <p:spPr bwMode="auto">
              <a:xfrm>
                <a:off x="29" y="0"/>
                <a:ext cx="30" cy="2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ja-JP">
                  <a:latin typeface="Calibri" pitchFamily="34" charset="0"/>
                </a:endParaRPr>
              </a:p>
            </p:txBody>
          </p:sp>
        </p:grpSp>
        <p:sp>
          <p:nvSpPr>
            <p:cNvPr id="22" name="Line 76"/>
            <p:cNvSpPr>
              <a:spLocks noChangeShapeType="1"/>
            </p:cNvSpPr>
            <p:nvPr/>
          </p:nvSpPr>
          <p:spPr bwMode="auto">
            <a:xfrm rot="10800000" flipH="1">
              <a:off x="1257" y="416"/>
              <a:ext cx="744" cy="17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77"/>
            <p:cNvSpPr>
              <a:spLocks noChangeShapeType="1"/>
            </p:cNvSpPr>
            <p:nvPr/>
          </p:nvSpPr>
          <p:spPr bwMode="auto">
            <a:xfrm rot="10800000">
              <a:off x="1574" y="101"/>
              <a:ext cx="437" cy="29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4" name="Group 78"/>
            <p:cNvGrpSpPr>
              <a:grpSpLocks/>
            </p:cNvGrpSpPr>
            <p:nvPr/>
          </p:nvGrpSpPr>
          <p:grpSpPr bwMode="auto">
            <a:xfrm>
              <a:off x="2488" y="301"/>
              <a:ext cx="528" cy="268"/>
              <a:chOff x="0" y="0"/>
              <a:chExt cx="527" cy="268"/>
            </a:xfrm>
          </p:grpSpPr>
          <p:sp>
            <p:nvSpPr>
              <p:cNvPr id="30" name="AutoShape 79"/>
              <p:cNvSpPr>
                <a:spLocks/>
              </p:cNvSpPr>
              <p:nvPr/>
            </p:nvSpPr>
            <p:spPr bwMode="auto">
              <a:xfrm>
                <a:off x="0" y="35"/>
                <a:ext cx="527" cy="197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>
                  <a:cxn ang="0">
                    <a:pos x="16200" y="0"/>
                  </a:cxn>
                  <a:cxn ang="0">
                    <a:pos x="16200" y="5400"/>
                  </a:cxn>
                  <a:cxn ang="0">
                    <a:pos x="0" y="5400"/>
                  </a:cxn>
                  <a:cxn ang="0">
                    <a:pos x="2700" y="10800"/>
                  </a:cxn>
                  <a:cxn ang="0">
                    <a:pos x="0" y="16200"/>
                  </a:cxn>
                  <a:cxn ang="0">
                    <a:pos x="16200" y="16200"/>
                  </a:cxn>
                  <a:cxn ang="0">
                    <a:pos x="16200" y="21600"/>
                  </a:cxn>
                  <a:cxn ang="0">
                    <a:pos x="21600" y="10800"/>
                  </a:cxn>
                  <a:cxn ang="0">
                    <a:pos x="16200" y="0"/>
                  </a:cxn>
                </a:cxnLst>
                <a:rect l="T0" t="T1" r="T2" b="T3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0" y="5400"/>
                    </a:lnTo>
                    <a:lnTo>
                      <a:pt x="2700" y="10800"/>
                    </a:lnTo>
                    <a:lnTo>
                      <a:pt x="0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  <a:moveTo>
                      <a:pt x="16200" y="0"/>
                    </a:moveTo>
                  </a:path>
                </a:pathLst>
              </a:custGeom>
              <a:solidFill>
                <a:srgbClr val="FFFF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31" name="Rectangle 80"/>
              <p:cNvSpPr>
                <a:spLocks/>
              </p:cNvSpPr>
              <p:nvPr/>
            </p:nvSpPr>
            <p:spPr bwMode="auto">
              <a:xfrm>
                <a:off x="65" y="0"/>
                <a:ext cx="31" cy="2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ja-JP">
                  <a:latin typeface="Calibri" pitchFamily="34" charset="0"/>
                </a:endParaRPr>
              </a:p>
            </p:txBody>
          </p:sp>
        </p:grpSp>
        <p:sp>
          <p:nvSpPr>
            <p:cNvPr id="25" name="Rectangle 81"/>
            <p:cNvSpPr>
              <a:spLocks/>
            </p:cNvSpPr>
            <p:nvPr/>
          </p:nvSpPr>
          <p:spPr bwMode="auto">
            <a:xfrm>
              <a:off x="201" y="174"/>
              <a:ext cx="1038" cy="5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500">
                  <a:latin typeface="ＭＳ Ｐゴシック" charset="-128"/>
                  <a:sym typeface="ＭＳ Ｐゴシック" charset="-128"/>
                </a:rPr>
                <a:t>Dark Matter</a:t>
              </a:r>
              <a:endParaRPr lang="en-US" altLang="ja-JP" sz="1500">
                <a:latin typeface="Calibri" pitchFamily="34" charset="0"/>
                <a:sym typeface="Calibri" pitchFamily="34" charset="0"/>
              </a:endParaRPr>
            </a:p>
            <a:p>
              <a:r>
                <a:rPr lang="ja-JP" altLang="en-US" sz="1500">
                  <a:latin typeface="ＭＳ Ｐゴシック" charset="-128"/>
                  <a:sym typeface="ＭＳ Ｐゴシック" charset="-128"/>
                </a:rPr>
                <a:t>（</a:t>
              </a:r>
              <a:r>
                <a:rPr lang="en-US" altLang="ja-JP" sz="1500">
                  <a:latin typeface="Calibri" pitchFamily="34" charset="0"/>
                  <a:sym typeface="Calibri" pitchFamily="34" charset="0"/>
                </a:rPr>
                <a:t>WIMP</a:t>
              </a:r>
              <a:r>
                <a:rPr lang="ja-JP" altLang="en-US" sz="1500">
                  <a:latin typeface="ＭＳ Ｐゴシック" charset="-128"/>
                  <a:sym typeface="ＭＳ Ｐゴシック" charset="-128"/>
                </a:rPr>
                <a:t>）</a:t>
              </a:r>
            </a:p>
          </p:txBody>
        </p:sp>
        <p:sp>
          <p:nvSpPr>
            <p:cNvPr id="26" name="Rectangle 82"/>
            <p:cNvSpPr>
              <a:spLocks/>
            </p:cNvSpPr>
            <p:nvPr/>
          </p:nvSpPr>
          <p:spPr bwMode="auto">
            <a:xfrm>
              <a:off x="3047" y="311"/>
              <a:ext cx="1031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300">
                  <a:latin typeface="ＭＳ Ｐゴシック" charset="-128"/>
                  <a:sym typeface="ＭＳ Ｐゴシック" charset="-128"/>
                </a:rPr>
                <a:t>Deposit Energy</a:t>
              </a:r>
            </a:p>
          </p:txBody>
        </p:sp>
        <p:grpSp>
          <p:nvGrpSpPr>
            <p:cNvPr id="27" name="Group 83"/>
            <p:cNvGrpSpPr>
              <a:grpSpLocks/>
            </p:cNvGrpSpPr>
            <p:nvPr/>
          </p:nvGrpSpPr>
          <p:grpSpPr bwMode="auto">
            <a:xfrm>
              <a:off x="0" y="0"/>
              <a:ext cx="4184" cy="823"/>
              <a:chOff x="0" y="0"/>
              <a:chExt cx="4184" cy="823"/>
            </a:xfrm>
          </p:grpSpPr>
          <p:sp>
            <p:nvSpPr>
              <p:cNvPr id="28" name="AutoShape 84"/>
              <p:cNvSpPr>
                <a:spLocks/>
              </p:cNvSpPr>
              <p:nvPr/>
            </p:nvSpPr>
            <p:spPr bwMode="auto">
              <a:xfrm>
                <a:off x="0" y="0"/>
                <a:ext cx="4184" cy="823"/>
              </a:xfrm>
              <a:prstGeom prst="roundRect">
                <a:avLst>
                  <a:gd name="adj" fmla="val 19255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ja-JP">
                  <a:latin typeface="Calibri" pitchFamily="34" charset="0"/>
                </a:endParaRPr>
              </a:p>
            </p:txBody>
          </p:sp>
          <p:sp>
            <p:nvSpPr>
              <p:cNvPr id="29" name="Rectangle 85"/>
              <p:cNvSpPr>
                <a:spLocks/>
              </p:cNvSpPr>
              <p:nvPr/>
            </p:nvSpPr>
            <p:spPr bwMode="auto">
              <a:xfrm>
                <a:off x="36" y="278"/>
                <a:ext cx="30" cy="2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ja-JP"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Expected sensitivity</a:t>
            </a:r>
            <a:endParaRPr kumimoji="1"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18-FFBD-4969-8D94-993F245D02C1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pic>
        <p:nvPicPr>
          <p:cNvPr id="4" name="図 4" descr="2010_limit_xmas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1270023"/>
            <a:ext cx="57959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7"/>
          <p:cNvSpPr txBox="1">
            <a:spLocks noChangeArrowheads="1"/>
          </p:cNvSpPr>
          <p:nvPr/>
        </p:nvSpPr>
        <p:spPr bwMode="auto">
          <a:xfrm rot="20383402">
            <a:off x="3122580" y="2654323"/>
            <a:ext cx="1101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XENON10</a:t>
            </a:r>
          </a:p>
        </p:txBody>
      </p:sp>
      <p:sp>
        <p:nvSpPr>
          <p:cNvPr id="6" name="テキスト ボックス 8"/>
          <p:cNvSpPr txBox="1">
            <a:spLocks noChangeArrowheads="1"/>
          </p:cNvSpPr>
          <p:nvPr/>
        </p:nvSpPr>
        <p:spPr bwMode="auto">
          <a:xfrm rot="20383402">
            <a:off x="3562317" y="3076598"/>
            <a:ext cx="868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2060"/>
                </a:solidFill>
                <a:latin typeface="Calibri" pitchFamily="34" charset="0"/>
              </a:rPr>
              <a:t>CDMSII</a:t>
            </a:r>
          </a:p>
        </p:txBody>
      </p:sp>
      <p:sp>
        <p:nvSpPr>
          <p:cNvPr id="7" name="テキスト ボックス 9"/>
          <p:cNvSpPr txBox="1">
            <a:spLocks noChangeArrowheads="1"/>
          </p:cNvSpPr>
          <p:nvPr/>
        </p:nvSpPr>
        <p:spPr bwMode="auto">
          <a:xfrm rot="20383402">
            <a:off x="3052730" y="4629173"/>
            <a:ext cx="1539875" cy="461963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Calibri" pitchFamily="34" charset="0"/>
              </a:rPr>
              <a:t>XMASS 1yr</a:t>
            </a:r>
          </a:p>
        </p:txBody>
      </p:sp>
      <p:sp>
        <p:nvSpPr>
          <p:cNvPr id="8" name="テキスト ボックス 13"/>
          <p:cNvSpPr txBox="1">
            <a:spLocks noChangeArrowheads="1"/>
          </p:cNvSpPr>
          <p:nvPr/>
        </p:nvSpPr>
        <p:spPr bwMode="auto">
          <a:xfrm>
            <a:off x="1115980" y="1352573"/>
            <a:ext cx="353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alibri" pitchFamily="34" charset="0"/>
              </a:rPr>
              <a:t>Spin Independent Case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5286380" y="1142984"/>
            <a:ext cx="3635896" cy="2286016"/>
          </a:xfrm>
          <a:prstGeom prst="rect">
            <a:avLst/>
          </a:prstGeom>
          <a:blipFill>
            <a:blip r:embed="rId3" cstate="email"/>
            <a:tile tx="0" ty="0" sx="100000" sy="100000" flip="none" algn="tl"/>
          </a:blipFill>
          <a:ln w="63500" cap="flat" cmpd="sng" algn="ctr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4400" dirty="0" err="1">
                <a:latin typeface="Symbol" pitchFamily="18" charset="2"/>
              </a:rPr>
              <a:t>s</a:t>
            </a:r>
            <a:r>
              <a:rPr lang="en-US" altLang="ja-JP" sz="4400" baseline="-25000" dirty="0" err="1">
                <a:latin typeface="Symbol" pitchFamily="18" charset="2"/>
              </a:rPr>
              <a:t>c</a:t>
            </a:r>
            <a:r>
              <a:rPr lang="en-US" altLang="ja-JP" sz="4400" baseline="-25000" dirty="0" err="1"/>
              <a:t>p</a:t>
            </a:r>
            <a:r>
              <a:rPr lang="en-US" altLang="ja-JP" sz="4400" dirty="0"/>
              <a:t>&gt;2x10</a:t>
            </a:r>
            <a:r>
              <a:rPr lang="en-US" altLang="ja-JP" sz="4400" baseline="30000" dirty="0"/>
              <a:t>-45</a:t>
            </a:r>
            <a:r>
              <a:rPr lang="en-US" altLang="ja-JP" sz="4400" dirty="0"/>
              <a:t> cm</a:t>
            </a:r>
            <a:r>
              <a:rPr lang="en-US" altLang="ja-JP" sz="4400" baseline="30000" dirty="0"/>
              <a:t>2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5100" baseline="30000" dirty="0"/>
              <a:t> </a:t>
            </a:r>
            <a:r>
              <a:rPr lang="en-US" altLang="ja-JP" sz="3800" dirty="0"/>
              <a:t>for 50-100GeV </a:t>
            </a:r>
            <a:r>
              <a:rPr lang="en-US" altLang="ja-JP" sz="3800" dirty="0" smtClean="0"/>
              <a:t>WIMP, 90%C.L</a:t>
            </a:r>
            <a:r>
              <a:rPr lang="en-US" altLang="ja-JP" sz="3800" dirty="0"/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3200" dirty="0"/>
              <a:t>1yr exposure, 100kg FV,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3200" dirty="0"/>
              <a:t>BG: 1x10</a:t>
            </a:r>
            <a:r>
              <a:rPr lang="en-US" altLang="ja-JP" sz="3200" baseline="30000" dirty="0"/>
              <a:t>-4</a:t>
            </a:r>
            <a:r>
              <a:rPr lang="en-US" altLang="ja-JP" sz="3200" dirty="0"/>
              <a:t> /</a:t>
            </a:r>
            <a:r>
              <a:rPr lang="en-US" altLang="ja-JP" sz="3200" dirty="0" err="1"/>
              <a:t>keV</a:t>
            </a:r>
            <a:r>
              <a:rPr lang="en-US" altLang="ja-JP" sz="3200" dirty="0"/>
              <a:t>/d/kg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3200" dirty="0"/>
              <a:t>Scintillation efficiency: 0.2</a:t>
            </a:r>
          </a:p>
        </p:txBody>
      </p:sp>
      <p:pic>
        <p:nvPicPr>
          <p:cNvPr id="15" name="図 49" descr="50GeV_1yr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9644" y="3857628"/>
            <a:ext cx="403435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5"/>
          <p:cNvSpPr txBox="1">
            <a:spLocks noChangeArrowheads="1"/>
          </p:cNvSpPr>
          <p:nvPr/>
        </p:nvSpPr>
        <p:spPr bwMode="auto">
          <a:xfrm>
            <a:off x="6732588" y="5157788"/>
            <a:ext cx="2149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2400">
                <a:solidFill>
                  <a:srgbClr val="000000"/>
                </a:solidFill>
                <a:latin typeface="Calibri" pitchFamily="34" charset="0"/>
              </a:rPr>
              <a:t>Black:signal+BG</a:t>
            </a:r>
          </a:p>
          <a:p>
            <a:pPr defTabSz="457200"/>
            <a:r>
              <a:rPr lang="en-US" altLang="ja-JP" sz="2400">
                <a:solidFill>
                  <a:srgbClr val="FF0000"/>
                </a:solidFill>
                <a:latin typeface="Calibri" pitchFamily="34" charset="0"/>
              </a:rPr>
              <a:t>Red:BG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95900" y="3429000"/>
            <a:ext cx="38481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Expected energy spectrum</a:t>
            </a:r>
            <a:endParaRPr kumimoji="0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16688" y="3933825"/>
            <a:ext cx="2392362" cy="1200150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year exposure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s</a:t>
            </a:r>
            <a:r>
              <a:rPr kumimoji="0" lang="en-US" alt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=10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-44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cm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50GeV WIMP</a:t>
            </a:r>
            <a:endParaRPr kumimoji="0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7937500" y="5716588"/>
            <a:ext cx="658813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コロジー">
  <a:themeElements>
    <a:clrScheme name="エコロジー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エコロジー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エコロジー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297</TotalTime>
  <Words>1350</Words>
  <Application>Microsoft Office PowerPoint</Application>
  <PresentationFormat>画面に合わせる (4:3)</PresentationFormat>
  <Paragraphs>404</Paragraphs>
  <Slides>36</Slides>
  <Notes>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36</vt:i4>
      </vt:variant>
    </vt:vector>
  </HeadingPairs>
  <TitlesOfParts>
    <vt:vector size="39" baseType="lpstr">
      <vt:lpstr>エコロジー</vt:lpstr>
      <vt:lpstr>Microsoft 数式 3.0</vt:lpstr>
      <vt:lpstr>Adobe Illustrator Artwork</vt:lpstr>
      <vt:lpstr>XMASS実験における 暗黒物質探索</vt:lpstr>
      <vt:lpstr>Contents</vt:lpstr>
      <vt:lpstr>Introduction</vt:lpstr>
      <vt:lpstr>スライド 4</vt:lpstr>
      <vt:lpstr>XMASS Collaboration</vt:lpstr>
      <vt:lpstr>Kamioka observatry</vt:lpstr>
      <vt:lpstr>Three phases of the XMASS experiment</vt:lpstr>
      <vt:lpstr>WIMP search in XMASS</vt:lpstr>
      <vt:lpstr>Expected sensitivity</vt:lpstr>
      <vt:lpstr>The XMASS detector</vt:lpstr>
      <vt:lpstr>The XMASS 800kg detector</vt:lpstr>
      <vt:lpstr>Water shield for fast neutrons</vt:lpstr>
      <vt:lpstr>Liquid Xenon detector (main detector) </vt:lpstr>
      <vt:lpstr>スライド 14</vt:lpstr>
      <vt:lpstr>Readout electronics</vt:lpstr>
      <vt:lpstr>Cryogenic apparatus</vt:lpstr>
      <vt:lpstr>Calibration system</vt:lpstr>
      <vt:lpstr>Detector construction Nov. 2009 - Sep. 2010</vt:lpstr>
      <vt:lpstr>Construction of the PMT holder: Nov. 2009</vt:lpstr>
      <vt:lpstr>PMT installation: Dec. 2009- Jan. 2010</vt:lpstr>
      <vt:lpstr>Cabling</vt:lpstr>
      <vt:lpstr>Jointing two hemispheres: Feb. 2010</vt:lpstr>
      <vt:lpstr>スライド 23</vt:lpstr>
      <vt:lpstr>Attaching filler: end of Feb. 2010</vt:lpstr>
      <vt:lpstr>Manufacturing detector vessel</vt:lpstr>
      <vt:lpstr>Closing the detector vessel: Aug. 2010</vt:lpstr>
      <vt:lpstr>Xenon vessel in the water tank</vt:lpstr>
      <vt:lpstr>Detector construction was completed in Sep. 2010</vt:lpstr>
      <vt:lpstr>Xenon purification</vt:lpstr>
      <vt:lpstr>Internal BG (1): Kr</vt:lpstr>
      <vt:lpstr>Internal BG (2): Rn</vt:lpstr>
      <vt:lpstr>Detector cleaning using xenon: Oct. 2010</vt:lpstr>
      <vt:lpstr>Current status</vt:lpstr>
      <vt:lpstr>Event displays (calibration data)</vt:lpstr>
      <vt:lpstr>Summary</vt:lpstr>
      <vt:lpstr>Backup slides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XMASS実験における 暗黒物質探索</dc:title>
  <dc:creator>hiraide</dc:creator>
  <cp:lastModifiedBy>hiraide</cp:lastModifiedBy>
  <cp:revision>14</cp:revision>
  <dcterms:created xsi:type="dcterms:W3CDTF">2011-03-02T12:10:31Z</dcterms:created>
  <dcterms:modified xsi:type="dcterms:W3CDTF">2011-03-03T06:29:23Z</dcterms:modified>
</cp:coreProperties>
</file>