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2" r:id="rId3"/>
    <p:sldId id="259" r:id="rId4"/>
    <p:sldId id="260" r:id="rId5"/>
    <p:sldId id="261" r:id="rId6"/>
    <p:sldId id="264" r:id="rId7"/>
    <p:sldId id="257" r:id="rId8"/>
    <p:sldId id="266" r:id="rId9"/>
    <p:sldId id="268" r:id="rId10"/>
    <p:sldId id="270" r:id="rId11"/>
    <p:sldId id="272" r:id="rId12"/>
    <p:sldId id="271" r:id="rId1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31FF15"/>
    <a:srgbClr val="B7DCAE"/>
    <a:srgbClr val="15FF42"/>
    <a:srgbClr val="A8E5A5"/>
    <a:srgbClr val="85DB81"/>
    <a:srgbClr val="87FF5D"/>
    <a:srgbClr val="0000FF"/>
    <a:srgbClr val="00E62C"/>
    <a:srgbClr val="FDF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28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A62C4-40AC-451A-910D-C846E75A1526}" type="datetimeFigureOut">
              <a:rPr kumimoji="1" lang="ja-JP" altLang="en-US" smtClean="0"/>
              <a:t>2012/7/18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FE7EF-1457-47A9-AB2E-681D13F27E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8362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E7EF-1457-47A9-AB2E-681D13F27EE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2736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E7EF-1457-47A9-AB2E-681D13F27EE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1216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E7EF-1457-47A9-AB2E-681D13F27EE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1216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E7EF-1457-47A9-AB2E-681D13F27EEF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9057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E7EF-1457-47A9-AB2E-681D13F27EE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1957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E7EF-1457-47A9-AB2E-681D13F27EE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9057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E7EF-1457-47A9-AB2E-681D13F27EE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1216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E7EF-1457-47A9-AB2E-681D13F27EE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1216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E7EF-1457-47A9-AB2E-681D13F27EE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9057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E7EF-1457-47A9-AB2E-681D13F27EE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1216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E7EF-1457-47A9-AB2E-681D13F27EE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1216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E7EF-1457-47A9-AB2E-681D13F27EE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1216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1284-E94F-4306-B6C3-8299F238DB2E}" type="datetime1">
              <a:rPr kumimoji="1" lang="ja-JP" altLang="en-US" smtClean="0"/>
              <a:t>2012/7/18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＠基研研究会</a:t>
            </a:r>
            <a:r>
              <a:rPr kumimoji="1" lang="en-US" altLang="zh-CN" smtClean="0"/>
              <a:t>2012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1337-ED18-4B64-93CC-5853B494D1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5998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6D02-4E58-470A-AFB2-AECA9B54F428}" type="datetime1">
              <a:rPr kumimoji="1" lang="ja-JP" altLang="en-US" smtClean="0"/>
              <a:t>2012/7/18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＠基研研究会</a:t>
            </a:r>
            <a:r>
              <a:rPr kumimoji="1" lang="en-US" altLang="zh-CN" smtClean="0"/>
              <a:t>2012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1337-ED18-4B64-93CC-5853B494D1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1521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6569A-97B8-48C3-8B13-3A6B43EC3C95}" type="datetime1">
              <a:rPr kumimoji="1" lang="ja-JP" altLang="en-US" smtClean="0"/>
              <a:t>2012/7/18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＠基研研究会</a:t>
            </a:r>
            <a:r>
              <a:rPr kumimoji="1" lang="en-US" altLang="zh-CN" smtClean="0"/>
              <a:t>2012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1337-ED18-4B64-93CC-5853B494D1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2083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936104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4929411"/>
          </a:xfrm>
        </p:spPr>
        <p:txBody>
          <a:bodyPr/>
          <a:lstStyle>
            <a:lvl1pPr marL="342900" indent="-342900">
              <a:buClr>
                <a:srgbClr val="0070C0"/>
              </a:buClr>
              <a:buFont typeface="ＭＳ Ｐゴシック" pitchFamily="50" charset="-128"/>
              <a:buChar char="■"/>
              <a:defRPr sz="2400">
                <a:solidFill>
                  <a:schemeClr val="tx1"/>
                </a:solidFill>
              </a:defRPr>
            </a:lvl1pPr>
            <a:lvl2pPr marL="800100" indent="-342900">
              <a:buClr>
                <a:srgbClr val="00B050"/>
              </a:buClr>
              <a:buFont typeface="ＭＳ Ｐゴシック" pitchFamily="50" charset="-128"/>
              <a:buChar char="■"/>
              <a:defRPr sz="2200"/>
            </a:lvl2pPr>
            <a:lvl3pPr marL="1257300" indent="-342900">
              <a:buClr>
                <a:srgbClr val="FF9801"/>
              </a:buClr>
              <a:buFont typeface="ＭＳ Ｐゴシック" pitchFamily="50" charset="-128"/>
              <a:buChar char="■"/>
              <a:defRPr sz="2000"/>
            </a:lvl3pPr>
            <a:lvl4pPr marL="1657350" indent="-285750">
              <a:buClr>
                <a:srgbClr val="D000D5"/>
              </a:buClr>
              <a:buFont typeface="ＭＳ Ｐゴシック" pitchFamily="50" charset="-128"/>
              <a:buChar char="■"/>
              <a:defRPr sz="1800"/>
            </a:lvl4pPr>
            <a:lvl5pPr marL="2114550" indent="-285750">
              <a:buClr>
                <a:srgbClr val="C1D000"/>
              </a:buClr>
              <a:buFont typeface="ＭＳ Ｐゴシック" pitchFamily="50" charset="-128"/>
              <a:buChar char="■"/>
              <a:defRPr sz="1800"/>
            </a:lvl5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 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 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 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72D4-26E6-4259-8B63-F47F5F7E904C}" type="datetime1">
              <a:rPr kumimoji="1" lang="ja-JP" altLang="en-US" smtClean="0"/>
              <a:t>2012/7/18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＠基研研究会</a:t>
            </a:r>
            <a:r>
              <a:rPr kumimoji="1" lang="en-US" altLang="zh-CN" smtClean="0"/>
              <a:t>2012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1337-ED18-4B64-93CC-5853B494D1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5816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9F919-0872-4637-96A3-A8643B79BEA7}" type="datetime1">
              <a:rPr kumimoji="1" lang="ja-JP" altLang="en-US" smtClean="0"/>
              <a:t>2012/7/18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＠基研研究会</a:t>
            </a:r>
            <a:r>
              <a:rPr kumimoji="1" lang="en-US" altLang="zh-CN" smtClean="0"/>
              <a:t>2012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1337-ED18-4B64-93CC-5853B494D1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272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DDC0-C9FC-426A-8B79-8DF9E00AD6A3}" type="datetime1">
              <a:rPr kumimoji="1" lang="ja-JP" altLang="en-US" smtClean="0"/>
              <a:t>2012/7/18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＠基研研究会</a:t>
            </a:r>
            <a:r>
              <a:rPr kumimoji="1" lang="en-US" altLang="zh-CN" smtClean="0"/>
              <a:t>2012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1337-ED18-4B64-93CC-5853B494D1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592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E207-E23F-4557-B039-65137EB7622D}" type="datetime1">
              <a:rPr kumimoji="1" lang="ja-JP" altLang="en-US" smtClean="0"/>
              <a:t>2012/7/18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＠基研研究会</a:t>
            </a:r>
            <a:r>
              <a:rPr kumimoji="1" lang="en-US" altLang="zh-CN" smtClean="0"/>
              <a:t>2012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1337-ED18-4B64-93CC-5853B494D1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4504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E4C7-8618-4DF9-8463-EFF5C3754D0E}" type="datetime1">
              <a:rPr kumimoji="1" lang="ja-JP" altLang="en-US" smtClean="0"/>
              <a:t>2012/7/18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＠基研研究会</a:t>
            </a:r>
            <a:r>
              <a:rPr kumimoji="1" lang="en-US" altLang="zh-CN" smtClean="0"/>
              <a:t>2012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1337-ED18-4B64-93CC-5853B494D1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349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D82FC-DDA5-4AF6-831B-F72A140B330E}" type="datetime1">
              <a:rPr kumimoji="1" lang="ja-JP" altLang="en-US" smtClean="0"/>
              <a:t>2012/7/18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＠基研研究会</a:t>
            </a:r>
            <a:r>
              <a:rPr kumimoji="1" lang="en-US" altLang="zh-CN" smtClean="0"/>
              <a:t>2012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1337-ED18-4B64-93CC-5853B494D1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6334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84034-352A-42E4-93F1-06986A0C42EE}" type="datetime1">
              <a:rPr kumimoji="1" lang="ja-JP" altLang="en-US" smtClean="0"/>
              <a:t>2012/7/18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＠基研研究会</a:t>
            </a:r>
            <a:r>
              <a:rPr kumimoji="1" lang="en-US" altLang="zh-CN" smtClean="0"/>
              <a:t>2012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1337-ED18-4B64-93CC-5853B494D1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6479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33F96-952C-46E9-B5BB-1CD1E023E035}" type="datetime1">
              <a:rPr kumimoji="1" lang="ja-JP" altLang="en-US" smtClean="0"/>
              <a:t>2012/7/18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＠基研研究会</a:t>
            </a:r>
            <a:r>
              <a:rPr kumimoji="1" lang="en-US" altLang="zh-CN" smtClean="0"/>
              <a:t>2012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1337-ED18-4B64-93CC-5853B494D1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380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98F8A-261F-4552-8530-0A8A07EB053A}" type="datetime1">
              <a:rPr kumimoji="1" lang="ja-JP" altLang="en-US" smtClean="0"/>
              <a:t>2012/7/18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zh-CN" altLang="en-US" smtClean="0"/>
              <a:t>＠基研研究会</a:t>
            </a:r>
            <a:r>
              <a:rPr kumimoji="1" lang="en-US" altLang="zh-CN" smtClean="0"/>
              <a:t>2012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61337-ED18-4B64-93CC-5853B494D1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587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5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1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7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14" Type="http://schemas.openxmlformats.org/officeDocument/2006/relationships/image" Target="../media/image40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10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4632" cy="3096344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Particle Production</a:t>
            </a:r>
            <a:br>
              <a:rPr lang="en-US" altLang="ja-JP" dirty="0" smtClean="0"/>
            </a:br>
            <a:r>
              <a:rPr lang="en-US" altLang="ja-JP" dirty="0" smtClean="0"/>
              <a:t>and</a:t>
            </a:r>
            <a:br>
              <a:rPr lang="en-US" altLang="ja-JP" dirty="0" smtClean="0"/>
            </a:br>
            <a:r>
              <a:rPr lang="en-US" altLang="ja-JP" dirty="0" smtClean="0"/>
              <a:t> Vacuum Selection</a:t>
            </a:r>
            <a:br>
              <a:rPr lang="en-US" altLang="ja-JP" dirty="0" smtClean="0"/>
            </a:br>
            <a:r>
              <a:rPr lang="en-US" altLang="ja-JP" dirty="0" smtClean="0"/>
              <a:t>with Higher Dimensional Operator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27584" y="4365104"/>
            <a:ext cx="7632848" cy="1656184"/>
          </a:xfrm>
        </p:spPr>
        <p:txBody>
          <a:bodyPr>
            <a:normAutofit/>
          </a:bodyPr>
          <a:lstStyle/>
          <a:p>
            <a:r>
              <a:rPr lang="ja-JP" altLang="en-US" sz="2400" dirty="0" smtClean="0">
                <a:solidFill>
                  <a:schemeClr val="tx1"/>
                </a:solidFill>
              </a:rPr>
              <a:t>榎本 成志　（名古屋大学）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endParaRPr lang="en-US" altLang="ja-JP" sz="800" dirty="0" smtClean="0">
              <a:solidFill>
                <a:schemeClr val="tx1"/>
              </a:solidFill>
            </a:endParaRPr>
          </a:p>
          <a:p>
            <a:r>
              <a:rPr kumimoji="1" lang="ja-JP" altLang="en-US" sz="2400" dirty="0">
                <a:solidFill>
                  <a:schemeClr val="tx1"/>
                </a:solidFill>
              </a:rPr>
              <a:t>共同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研究者：前川 展祐　（名古屋大学）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　　　　　　　　　　松田 智裕　（埼玉工業大学）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2E4A6-6B6A-43F3-BDF9-E605B7271C24}" type="datetime1">
              <a:rPr kumimoji="1" lang="ja-JP" altLang="en-US" smtClean="0"/>
              <a:t>2012/7/18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＠基研研究会</a:t>
            </a:r>
            <a:r>
              <a:rPr kumimoji="1" lang="en-US" altLang="zh-CN" smtClean="0"/>
              <a:t>2012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1337-ED18-4B64-93CC-5853B494D13E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67544" y="620688"/>
            <a:ext cx="8136904" cy="3240360"/>
          </a:xfrm>
          <a:prstGeom prst="rect">
            <a:avLst/>
          </a:prstGeom>
          <a:noFill/>
          <a:ln w="38100" cmpd="dbl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909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6632"/>
                <a:ext cx="8928992" cy="6009531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ja-JP" altLang="en-US" dirty="0" smtClean="0"/>
                  <a:t>数値シミュレート</a:t>
                </a:r>
                <a:endParaRPr lang="en-US" altLang="ja-JP" dirty="0" smtClean="0"/>
              </a:p>
              <a:p>
                <a:pPr lvl="1"/>
                <a:endParaRPr lang="en-US" altLang="ja-JP" sz="800" dirty="0" smtClean="0"/>
              </a:p>
              <a:p>
                <a:pPr lvl="2"/>
                <a:r>
                  <a:rPr lang="ja-JP" altLang="en-US" dirty="0"/>
                  <a:t>実際</a:t>
                </a:r>
                <a:r>
                  <a:rPr lang="ja-JP" altLang="en-US" dirty="0" smtClean="0"/>
                  <a:t>にどのようにトラップされるか発展を追ってみる。</a:t>
                </a:r>
                <a:endParaRPr lang="en-US" altLang="ja-JP" dirty="0" smtClean="0"/>
              </a:p>
              <a:p>
                <a:pPr lvl="2"/>
                <a:r>
                  <a:rPr lang="ja-JP" altLang="en-US" dirty="0" smtClean="0"/>
                  <a:t>最終的にどこまで</a:t>
                </a:r>
                <a:r>
                  <a:rPr lang="en-US" altLang="ja-JP" dirty="0" smtClean="0"/>
                  <a:t>ESP</a:t>
                </a:r>
                <a:r>
                  <a:rPr lang="ja-JP" altLang="en-US" dirty="0" smtClean="0"/>
                  <a:t>の近くにトラップされるかが見れる。</a:t>
                </a:r>
                <a:endParaRPr lang="en-US" altLang="ja-JP" dirty="0" smtClean="0"/>
              </a:p>
              <a:p>
                <a:pPr lvl="2"/>
                <a:endParaRPr lang="en-US" altLang="ja-JP" sz="800" dirty="0" smtClean="0"/>
              </a:p>
              <a:p>
                <a:pPr lvl="1"/>
                <a:r>
                  <a:rPr lang="en-US" altLang="ja-JP" dirty="0" smtClean="0"/>
                  <a:t>EOMs</a:t>
                </a:r>
              </a:p>
              <a:p>
                <a:pPr marL="457200" lvl="1" indent="0">
                  <a:buNone/>
                </a:pPr>
                <a:r>
                  <a:rPr lang="ja-JP" altLang="en-US" dirty="0" smtClean="0"/>
                  <a:t>　　　　・　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𝜙</m:t>
                        </m:r>
                      </m:e>
                    </m:acc>
                    <m:r>
                      <a:rPr lang="en-US" altLang="ja-JP" b="0" i="1" smtClean="0">
                        <a:latin typeface="Cambria Math"/>
                      </a:rPr>
                      <m:t>+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altLang="ja-JP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ja-JP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ja-JP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altLang="ja-JP" b="0" i="1" smtClean="0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altLang="ja-JP" b="0" i="1" smtClean="0">
                                <a:latin typeface="Cambria Math"/>
                              </a:rPr>
                              <m:t>𝑘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ja-JP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ja-JP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altLang="ja-JP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ja-JP" b="0" i="1" smtClean="0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ja-JP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ja-JP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altLang="ja-JP" i="1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ja-JP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ja-JP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ja-JP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ja-JP" i="1">
                                    <a:latin typeface="Cambria Math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∙</m:t>
                        </m:r>
                        <m:f>
                          <m:fPr>
                            <m:ctrlPr>
                              <a:rPr lang="en-US" altLang="ja-JP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ja-JP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sSup>
                              <m:sSupPr>
                                <m:ctrlP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altLang="ja-JP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 b="0" i="0" smtClean="0">
                                    <a:latin typeface="Cambria Math"/>
                                    <a:ea typeface="Cambria Math"/>
                                  </a:rPr>
                                  <m:t>Λ</m:t>
                                </m:r>
                              </m:e>
                              <m:sup>
                                <m:r>
                                  <a:rPr lang="en-US" altLang="ja-JP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en-US" altLang="ja-JP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  <m:r>
                                      <a:rPr lang="en-US" altLang="ja-JP" b="0" i="1" smtClean="0">
                                        <a:latin typeface="Cambria Math"/>
                                        <a:ea typeface="Cambria Math"/>
                                      </a:rPr>
                                      <m:t>−1</m:t>
                                    </m:r>
                                  </m:e>
                                </m:d>
                              </m:sup>
                            </m:sSup>
                          </m:den>
                        </m:f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ja-JP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𝜙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ja-JP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</m:d>
                          </m:sup>
                        </m:sSup>
                      </m:e>
                    </m:nary>
                    <m:r>
                      <a:rPr lang="en-US" altLang="ja-JP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en-US" altLang="ja-JP" b="0" dirty="0" smtClean="0">
                  <a:ea typeface="Cambria Math"/>
                </a:endParaRPr>
              </a:p>
              <a:p>
                <a:pPr marL="457200" lvl="1" indent="0">
                  <a:buNone/>
                </a:pPr>
                <a:r>
                  <a:rPr lang="ja-JP" altLang="en-US" b="0" dirty="0" smtClean="0"/>
                  <a:t>　　　　・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ja-JP" altLang="en-US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ja-JP" b="0" i="1" smtClean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a:rPr lang="en-US" altLang="ja-JP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ja-JP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altLang="ja-JP" dirty="0" smtClean="0"/>
                  <a:t>		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ja-JP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altLang="ja-JP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altLang="ja-JP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𝜙</m:t>
                            </m:r>
                          </m:e>
                        </m:d>
                      </m:e>
                      <m:sup>
                        <m:r>
                          <a:rPr lang="en-US" altLang="ja-JP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i="1" smtClean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ja-JP" dirty="0" smtClean="0"/>
                  <a:t> )</a:t>
                </a:r>
              </a:p>
              <a:p>
                <a:pPr marL="457200" lvl="1" indent="0">
                  <a:buNone/>
                </a:pPr>
                <a:endParaRPr lang="en-US" altLang="ja-JP" sz="800" dirty="0" smtClean="0"/>
              </a:p>
              <a:p>
                <a:pPr lvl="2"/>
                <a:r>
                  <a:rPr lang="ja-JP" altLang="en-US" dirty="0" smtClean="0"/>
                  <a:t>変数はすべて </a:t>
                </a:r>
                <a:r>
                  <a:rPr lang="en-US" altLang="ja-JP" dirty="0" smtClean="0"/>
                  <a:t>Cutoff </a:t>
                </a:r>
                <a:r>
                  <a:rPr lang="ja-JP" altLang="en-US" dirty="0" smtClean="0"/>
                  <a:t>で無次元化</a:t>
                </a:r>
                <a:endParaRPr lang="en-US" altLang="ja-JP" dirty="0" smtClean="0"/>
              </a:p>
              <a:p>
                <a:pPr marL="457200" lvl="1" indent="0">
                  <a:buNone/>
                </a:pPr>
                <a:endParaRPr lang="en-US" altLang="ja-JP" sz="800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𝜒</m:t>
                        </m:r>
                      </m:sub>
                    </m:sSub>
                  </m:oMath>
                </a14:m>
                <a:r>
                  <a:rPr lang="ja-JP" altLang="en-US" dirty="0" smtClean="0"/>
                  <a:t>  は波動関数から計算できる   </a:t>
                </a:r>
                <a:r>
                  <a:rPr lang="en-US" altLang="ja-JP" sz="1600" dirty="0" smtClean="0"/>
                  <a:t>[B. </a:t>
                </a:r>
                <a:r>
                  <a:rPr lang="en-US" altLang="ja-JP" sz="1600" dirty="0" err="1" smtClean="0"/>
                  <a:t>Garbrecht</a:t>
                </a:r>
                <a:r>
                  <a:rPr lang="en-US" altLang="ja-JP" sz="1600" dirty="0" smtClean="0"/>
                  <a:t>, T. </a:t>
                </a:r>
                <a:r>
                  <a:rPr lang="en-US" altLang="ja-JP" sz="1600" dirty="0" err="1" smtClean="0"/>
                  <a:t>Prokopec</a:t>
                </a:r>
                <a:r>
                  <a:rPr lang="en-US" altLang="ja-JP" sz="1600" dirty="0" smtClean="0"/>
                  <a:t>, M. Schmidt (2004)]</a:t>
                </a:r>
              </a:p>
              <a:p>
                <a:pPr lvl="2"/>
                <a:endParaRPr lang="en-US" altLang="ja-JP" sz="800" dirty="0" smtClean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ja-JP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𝜒</m:t>
                          </m:r>
                        </m:sub>
                      </m:sSub>
                      <m:r>
                        <a:rPr lang="en-US" altLang="ja-JP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ja-JP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altLang="ja-JP" i="1">
                                  <a:latin typeface="Cambria Math"/>
                                </a:rPr>
                                <m:t>𝑘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ja-JP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altLang="ja-JP" i="1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ja-JP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sSubSup>
                                        <m:sSubSupPr>
                                          <m:ctrlPr>
                                            <a:rPr lang="en-US" altLang="ja-JP" b="0" i="1" smtClean="0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altLang="ja-JP" b="0" i="1" smtClean="0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en-US" altLang="ja-JP" b="0" i="1" smtClean="0"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altLang="ja-JP" b="0" i="1" smtClean="0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acc>
                                                        <m:accPr>
                                                          <m:chr m:val="̇"/>
                                                          <m:ctrlPr>
                                                            <a:rPr lang="en-US" altLang="ja-JP" b="0" i="1" smtClean="0">
                                                              <a:solidFill>
                                                                <a:srgbClr val="0000FF"/>
                                                              </a:solidFill>
                                                              <a:latin typeface="Cambria Math"/>
                                                            </a:rPr>
                                                          </m:ctrlPr>
                                                        </m:accPr>
                                                        <m:e>
                                                          <m:r>
                                                            <a:rPr lang="en-US" altLang="ja-JP" b="0" i="1" smtClean="0">
                                                              <a:solidFill>
                                                                <a:srgbClr val="0000FF"/>
                                                              </a:solidFill>
                                                              <a:latin typeface="Cambria Math"/>
                                                            </a:rPr>
                                                            <m:t>𝑢</m:t>
                                                          </m:r>
                                                        </m:e>
                                                      </m:acc>
                                                    </m:e>
                                                    <m:sub>
                                                      <m:r>
                                                        <a:rPr lang="en-US" altLang="ja-JP" b="0" i="1" smtClean="0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  <m:t>𝑘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altLang="ja-JP" b="0" i="1" smtClean="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US" altLang="ja-JP" b="0" i="1" smtClean="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ja-JP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altLang="ja-JP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ja-JP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ja-JP" i="1" smtClean="0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JP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ja-JP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altLang="ja-JP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ja-JP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altLang="ja-JP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𝑛</m:t>
                    </m:r>
                    <m:r>
                      <a:rPr lang="en-US" altLang="ja-JP" b="0" i="1" smtClean="0">
                        <a:latin typeface="Cambria Math"/>
                      </a:rPr>
                      <m:t>=2 ,  </m:t>
                    </m:r>
                    <m:r>
                      <a:rPr lang="en-US" altLang="ja-JP" b="0" i="1" smtClean="0">
                        <a:latin typeface="Cambria Math"/>
                      </a:rPr>
                      <m:t>𝑔</m:t>
                    </m:r>
                    <m:r>
                      <a:rPr lang="en-US" altLang="ja-JP" b="0" i="1" smtClean="0">
                        <a:latin typeface="Cambria Math"/>
                      </a:rPr>
                      <m:t>=1 ,  </m:t>
                    </m:r>
                    <m:acc>
                      <m:accPr>
                        <m:chr m:val="̇"/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𝜙</m:t>
                        </m:r>
                      </m:e>
                    </m:acc>
                    <m:r>
                      <a:rPr lang="en-US" altLang="ja-JP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ja-JP" altLang="en-US" dirty="0" smtClean="0"/>
                  <a:t>  は固定し，衝突パラメータを変えてシミュレート</a:t>
                </a:r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6632"/>
                <a:ext cx="8928992" cy="6009531"/>
              </a:xfrm>
              <a:blipFill rotWithShape="1">
                <a:blip r:embed="rId3"/>
                <a:stretch>
                  <a:fillRect t="-10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AD2A-FFB5-4B42-9A78-0AAA2BE61CF2}" type="datetime1">
              <a:rPr kumimoji="1" lang="ja-JP" altLang="en-US" smtClean="0"/>
              <a:t>2012/7/18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＠基研研究会</a:t>
            </a:r>
            <a:r>
              <a:rPr kumimoji="1" lang="en-US" altLang="zh-CN" smtClean="0"/>
              <a:t>2012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1337-ED18-4B64-93CC-5853B494D13E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370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6632"/>
                <a:ext cx="8928992" cy="6009531"/>
              </a:xfrm>
            </p:spPr>
            <p:txBody>
              <a:bodyPr>
                <a:norm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𝜇</m:t>
                    </m:r>
                    <m:r>
                      <a:rPr lang="en-US" altLang="ja-JP" b="0" i="1" smtClean="0">
                        <a:latin typeface="Cambria Math"/>
                      </a:rPr>
                      <m:t>=0.3</m:t>
                    </m:r>
                  </m:oMath>
                </a14:m>
                <a:endParaRPr lang="en-US" altLang="ja-JP" b="0" dirty="0" smtClean="0"/>
              </a:p>
              <a:p>
                <a:pPr marL="457200" lvl="1" indent="0">
                  <a:buNone/>
                </a:pPr>
                <a:endParaRPr lang="en-US" altLang="ja-JP" dirty="0"/>
              </a:p>
              <a:p>
                <a:pPr marL="457200" lvl="1" indent="0">
                  <a:buNone/>
                </a:pPr>
                <a:endParaRPr lang="en-US" altLang="ja-JP" dirty="0" smtClean="0"/>
              </a:p>
              <a:p>
                <a:pPr marL="457200" lvl="1" indent="0">
                  <a:buNone/>
                </a:pPr>
                <a:endParaRPr lang="en-US" altLang="ja-JP" dirty="0"/>
              </a:p>
              <a:p>
                <a:pPr lvl="1"/>
                <a:endParaRPr lang="en-US" altLang="ja-JP" dirty="0" smtClean="0"/>
              </a:p>
              <a:p>
                <a:pPr lvl="1"/>
                <a:endParaRPr lang="en-US" altLang="ja-JP" dirty="0" smtClean="0"/>
              </a:p>
              <a:p>
                <a:pPr lvl="1"/>
                <a:endParaRPr lang="en-US" altLang="ja-JP" dirty="0" smtClean="0"/>
              </a:p>
              <a:p>
                <a:pPr lvl="1"/>
                <a:endParaRPr lang="en-US" altLang="ja-JP" sz="800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𝜇</m:t>
                    </m:r>
                    <m:r>
                      <a:rPr lang="en-US" altLang="ja-JP" i="1">
                        <a:latin typeface="Cambria Math"/>
                      </a:rPr>
                      <m:t>=0.5</m:t>
                    </m:r>
                  </m:oMath>
                </a14:m>
                <a:endParaRPr lang="ja-JP" altLang="en-US" dirty="0" smtClean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6632"/>
                <a:ext cx="8928992" cy="6009531"/>
              </a:xfrm>
              <a:blipFill rotWithShape="1">
                <a:blip r:embed="rId3"/>
                <a:stretch>
                  <a:fillRect t="-1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0689"/>
            <a:ext cx="2088232" cy="195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直線コネクタ 3"/>
          <p:cNvCxnSpPr/>
          <p:nvPr/>
        </p:nvCxnSpPr>
        <p:spPr>
          <a:xfrm>
            <a:off x="1475656" y="1196753"/>
            <a:ext cx="288032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テキスト ボックス 7"/>
              <p:cNvSpPr txBox="1"/>
              <p:nvPr/>
            </p:nvSpPr>
            <p:spPr>
              <a:xfrm>
                <a:off x="467544" y="1027476"/>
                <a:ext cx="11521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1" lang="en-US" altLang="ja-JP" sz="16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latin typeface="Cambria Math"/>
                            </a:rPr>
                            <m:t>𝜙</m:t>
                          </m:r>
                        </m:e>
                      </m:d>
                      <m:r>
                        <a:rPr kumimoji="1" lang="en-US" altLang="ja-JP" sz="1600" b="0" i="1" smtClean="0"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027476"/>
                <a:ext cx="1152128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2060104" y="2514383"/>
                <a:ext cx="11521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latin typeface="Cambria Math"/>
                        </a:rPr>
                        <m:t>𝑡</m:t>
                      </m:r>
                      <m:r>
                        <a:rPr kumimoji="1" lang="en-US" altLang="ja-JP" sz="1600" b="0" i="1" smtClean="0">
                          <a:latin typeface="Cambria Math"/>
                        </a:rPr>
                        <m:t>∼90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104" y="2514383"/>
                <a:ext cx="1152128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770" y="620688"/>
            <a:ext cx="2264518" cy="195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6005469" y="1002215"/>
                <a:ext cx="11521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1" lang="en-US" altLang="ja-JP" sz="16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latin typeface="Cambria Math"/>
                            </a:rPr>
                            <m:t>𝜙</m:t>
                          </m:r>
                        </m:e>
                      </m:d>
                      <m:r>
                        <a:rPr kumimoji="1" lang="en-US" altLang="ja-JP" sz="1600" b="0" i="1" smtClean="0">
                          <a:latin typeface="Cambria Math"/>
                        </a:rPr>
                        <m:t>∼0.5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469" y="1002215"/>
                <a:ext cx="1152128" cy="338554"/>
              </a:xfrm>
              <a:prstGeom prst="rect">
                <a:avLst/>
              </a:prstGeom>
              <a:blipFill rotWithShape="1">
                <a:blip r:embed="rId8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日付プレースホルダー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3CD-1A77-42C7-86BA-AA8EE55AC9F8}" type="datetime1">
              <a:rPr kumimoji="1" lang="ja-JP" altLang="en-US" smtClean="0"/>
              <a:t>2012/7/18</a:t>
            </a:fld>
            <a:endParaRPr kumimoji="1" lang="ja-JP" altLang="en-US"/>
          </a:p>
        </p:txBody>
      </p:sp>
      <p:sp>
        <p:nvSpPr>
          <p:cNvPr id="13" name="フッター プレースホルダー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＠基研研究会</a:t>
            </a:r>
            <a:r>
              <a:rPr kumimoji="1" lang="en-US" altLang="zh-CN" smtClean="0"/>
              <a:t>2012</a:t>
            </a:r>
            <a:endParaRPr kumimoji="1" lang="ja-JP" altLang="en-US"/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1337-ED18-4B64-93CC-5853B494D13E}" type="slidenum">
              <a:rPr kumimoji="1" lang="ja-JP" altLang="en-US" smtClean="0"/>
              <a:t>11</a:t>
            </a:fld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3563888" y="836712"/>
                <a:ext cx="1152128" cy="360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160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/>
                            </a:rPr>
                            <m:t>𝜒</m:t>
                          </m:r>
                        </m:sub>
                      </m:sSub>
                      <m:r>
                        <a:rPr kumimoji="1" lang="en-US" altLang="ja-JP" sz="1600" b="0" i="1" smtClean="0">
                          <a:latin typeface="Cambria Math"/>
                        </a:rPr>
                        <m:t>∼1.5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836712"/>
                <a:ext cx="1152128" cy="360291"/>
              </a:xfrm>
              <a:prstGeom prst="rect">
                <a:avLst/>
              </a:prstGeom>
              <a:blipFill rotWithShape="1">
                <a:blip r:embed="rId9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607148" y="2533516"/>
                <a:ext cx="1296144" cy="360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160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/>
                            </a:rPr>
                            <m:t>𝜒</m:t>
                          </m:r>
                        </m:sub>
                      </m:sSub>
                      <m:r>
                        <a:rPr kumimoji="1" lang="en-US" altLang="ja-JP" sz="1600" b="0" i="1" smtClean="0">
                          <a:latin typeface="Cambria Math"/>
                        </a:rPr>
                        <m:t>∼0.008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148" y="2533516"/>
                <a:ext cx="1296144" cy="360291"/>
              </a:xfrm>
              <a:prstGeom prst="rect">
                <a:avLst/>
              </a:prstGeom>
              <a:blipFill rotWithShape="1">
                <a:blip r:embed="rId10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円弧 15"/>
          <p:cNvSpPr/>
          <p:nvPr/>
        </p:nvSpPr>
        <p:spPr>
          <a:xfrm>
            <a:off x="1535485" y="2132856"/>
            <a:ext cx="495672" cy="550804"/>
          </a:xfrm>
          <a:prstGeom prst="arc">
            <a:avLst>
              <a:gd name="adj1" fmla="val 128184"/>
              <a:gd name="adj2" fmla="val 5686731"/>
            </a:avLst>
          </a:prstGeom>
          <a:ln w="19050">
            <a:solidFill>
              <a:schemeClr val="tx1"/>
            </a:solidFill>
            <a:headEnd type="stealt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53632"/>
            <a:ext cx="218173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" name="直線コネクタ 27"/>
          <p:cNvCxnSpPr/>
          <p:nvPr/>
        </p:nvCxnSpPr>
        <p:spPr>
          <a:xfrm>
            <a:off x="1495289" y="4226965"/>
            <a:ext cx="288032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テキスト ボックス 28"/>
              <p:cNvSpPr txBox="1"/>
              <p:nvPr/>
            </p:nvSpPr>
            <p:spPr>
              <a:xfrm>
                <a:off x="487177" y="4057688"/>
                <a:ext cx="11521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1" lang="en-US" altLang="ja-JP" sz="16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latin typeface="Cambria Math"/>
                            </a:rPr>
                            <m:t>𝜙</m:t>
                          </m:r>
                        </m:e>
                      </m:d>
                      <m:r>
                        <a:rPr kumimoji="1" lang="en-US" altLang="ja-JP" sz="1600" b="0" i="1" smtClean="0"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>
          <p:sp>
            <p:nvSpPr>
              <p:cNvPr id="29" name="テキスト ボックス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77" y="4057688"/>
                <a:ext cx="1152128" cy="338554"/>
              </a:xfrm>
              <a:prstGeom prst="rect">
                <a:avLst/>
              </a:prstGeom>
              <a:blipFill rotWithShape="1">
                <a:blip r:embed="rId12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テキスト ボックス 29"/>
              <p:cNvSpPr txBox="1"/>
              <p:nvPr/>
            </p:nvSpPr>
            <p:spPr>
              <a:xfrm>
                <a:off x="2267744" y="5497848"/>
                <a:ext cx="11521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1600" b="0" i="1" smtClean="0">
                        <a:latin typeface="Cambria Math"/>
                      </a:rPr>
                      <m:t>𝑡</m:t>
                    </m:r>
                    <m:r>
                      <a:rPr kumimoji="1" lang="en-US" altLang="ja-JP" sz="1600" b="0" i="1" smtClean="0">
                        <a:latin typeface="Cambria Math"/>
                      </a:rPr>
                      <m:t>∼</m:t>
                    </m:r>
                  </m:oMath>
                </a14:m>
                <a:r>
                  <a:rPr kumimoji="1" lang="en-US" altLang="ja-JP" sz="1600" dirty="0" smtClean="0"/>
                  <a:t>85</a:t>
                </a:r>
                <a:endParaRPr kumimoji="1" lang="ja-JP" altLang="en-US" sz="1600" dirty="0"/>
              </a:p>
            </p:txBody>
          </p:sp>
        </mc:Choice>
        <mc:Fallback>
          <p:sp>
            <p:nvSpPr>
              <p:cNvPr id="30" name="テキスト ボックス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5497848"/>
                <a:ext cx="1152128" cy="338554"/>
              </a:xfrm>
              <a:prstGeom prst="rect">
                <a:avLst/>
              </a:prstGeom>
              <a:blipFill rotWithShape="1">
                <a:blip r:embed="rId13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テキスト ボックス 30"/>
              <p:cNvSpPr txBox="1"/>
              <p:nvPr/>
            </p:nvSpPr>
            <p:spPr>
              <a:xfrm>
                <a:off x="611560" y="5516981"/>
                <a:ext cx="1296144" cy="360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160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ja-JP" sz="1600" b="0" i="1" smtClean="0">
                            <a:latin typeface="Cambria Math"/>
                          </a:rPr>
                          <m:t>𝜒</m:t>
                        </m:r>
                      </m:sub>
                    </m:sSub>
                    <m:r>
                      <a:rPr kumimoji="1" lang="en-US" altLang="ja-JP" sz="1600" b="0" i="1" smtClean="0">
                        <a:latin typeface="Cambria Math"/>
                      </a:rPr>
                      <m:t>∼0.00</m:t>
                    </m:r>
                  </m:oMath>
                </a14:m>
                <a:r>
                  <a:rPr kumimoji="1" lang="en-US" altLang="ja-JP" sz="1600" dirty="0" smtClean="0"/>
                  <a:t>6</a:t>
                </a:r>
                <a:endParaRPr kumimoji="1" lang="ja-JP" altLang="en-US" sz="1600" dirty="0"/>
              </a:p>
            </p:txBody>
          </p:sp>
        </mc:Choice>
        <mc:Fallback>
          <p:sp>
            <p:nvSpPr>
              <p:cNvPr id="31" name="テキスト ボックス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516981"/>
                <a:ext cx="1296144" cy="360291"/>
              </a:xfrm>
              <a:prstGeom prst="rect">
                <a:avLst/>
              </a:prstGeom>
              <a:blipFill rotWithShape="1">
                <a:blip r:embed="rId14"/>
                <a:stretch>
                  <a:fillRect t="-3390" b="-169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円弧 31"/>
          <p:cNvSpPr/>
          <p:nvPr/>
        </p:nvSpPr>
        <p:spPr>
          <a:xfrm>
            <a:off x="1568844" y="5149696"/>
            <a:ext cx="495672" cy="550804"/>
          </a:xfrm>
          <a:prstGeom prst="arc">
            <a:avLst>
              <a:gd name="adj1" fmla="val 128184"/>
              <a:gd name="adj2" fmla="val 5686731"/>
            </a:avLst>
          </a:prstGeom>
          <a:ln w="19050">
            <a:solidFill>
              <a:schemeClr val="tx1"/>
            </a:solidFill>
            <a:headEnd type="stealt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テキスト ボックス 32"/>
              <p:cNvSpPr txBox="1"/>
              <p:nvPr/>
            </p:nvSpPr>
            <p:spPr>
              <a:xfrm>
                <a:off x="3635896" y="3841413"/>
                <a:ext cx="1152128" cy="360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160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/>
                            </a:rPr>
                            <m:t>𝜒</m:t>
                          </m:r>
                        </m:sub>
                      </m:sSub>
                      <m:r>
                        <a:rPr kumimoji="1" lang="en-US" altLang="ja-JP" sz="1600" b="0" i="1" smtClean="0">
                          <a:latin typeface="Cambria Math"/>
                        </a:rPr>
                        <m:t>∼0.7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>
          <p:sp>
            <p:nvSpPr>
              <p:cNvPr id="33" name="テキスト ボックス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3841413"/>
                <a:ext cx="1152128" cy="360291"/>
              </a:xfrm>
              <a:prstGeom prst="rect">
                <a:avLst/>
              </a:prstGeom>
              <a:blipFill rotWithShape="1">
                <a:blip r:embed="rId15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770" y="3587715"/>
            <a:ext cx="2203449" cy="191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5" name="テキスト ボックス 34"/>
              <p:cNvSpPr txBox="1"/>
              <p:nvPr/>
            </p:nvSpPr>
            <p:spPr>
              <a:xfrm>
                <a:off x="6156176" y="3791142"/>
                <a:ext cx="11521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1" lang="en-US" altLang="ja-JP" sz="16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latin typeface="Cambria Math"/>
                            </a:rPr>
                            <m:t>𝜙</m:t>
                          </m:r>
                        </m:e>
                      </m:d>
                      <m:r>
                        <a:rPr kumimoji="1" lang="en-US" altLang="ja-JP" sz="1600" b="0" i="1" smtClean="0">
                          <a:latin typeface="Cambria Math"/>
                        </a:rPr>
                        <m:t>∼0.85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>
          <p:sp>
            <p:nvSpPr>
              <p:cNvPr id="35" name="テキスト ボックス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3791142"/>
                <a:ext cx="1152128" cy="338554"/>
              </a:xfrm>
              <a:prstGeom prst="rect">
                <a:avLst/>
              </a:prstGeom>
              <a:blipFill rotWithShape="1">
                <a:blip r:embed="rId17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80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u="sng" dirty="0"/>
              <a:t>高次</a:t>
            </a:r>
            <a:r>
              <a:rPr lang="ja-JP" altLang="en-US" dirty="0"/>
              <a:t>相互</a:t>
            </a:r>
            <a:r>
              <a:rPr lang="ja-JP" altLang="en-US" dirty="0" smtClean="0"/>
              <a:t>作用項による粒子生成と </a:t>
            </a:r>
            <a:r>
              <a:rPr lang="en-US" altLang="ja-JP" dirty="0" smtClean="0"/>
              <a:t>Trapping </a:t>
            </a:r>
            <a:r>
              <a:rPr lang="ja-JP" altLang="en-US" dirty="0" smtClean="0"/>
              <a:t>の効果を調べた。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lvl="1"/>
            <a:r>
              <a:rPr kumimoji="1" lang="ja-JP" altLang="en-US" dirty="0" smtClean="0"/>
              <a:t>粒子数生成の量は減る。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が，トラップの効果は強まるので，何度も </a:t>
            </a:r>
            <a:r>
              <a:rPr kumimoji="1" lang="en-US" altLang="ja-JP" dirty="0" smtClean="0"/>
              <a:t>ESP </a:t>
            </a:r>
            <a:r>
              <a:rPr kumimoji="1" lang="ja-JP" altLang="en-US" dirty="0" smtClean="0"/>
              <a:t>を通ることで結果的に多くの粒子が生成される可能性がある。</a:t>
            </a:r>
            <a:endParaRPr kumimoji="1" lang="en-US" altLang="ja-JP" dirty="0" smtClean="0"/>
          </a:p>
        </p:txBody>
      </p:sp>
      <p:sp>
        <p:nvSpPr>
          <p:cNvPr id="39" name="円/楕円 38"/>
          <p:cNvSpPr/>
          <p:nvPr/>
        </p:nvSpPr>
        <p:spPr>
          <a:xfrm>
            <a:off x="6156176" y="2956208"/>
            <a:ext cx="2205798" cy="76082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62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3. Conclusion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表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270072"/>
                  </p:ext>
                </p:extLst>
              </p:nvPr>
            </p:nvGraphicFramePr>
            <p:xfrm>
              <a:off x="323528" y="1844824"/>
              <a:ext cx="5328592" cy="2160240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2664296"/>
                    <a:gridCol w="2664296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b="0" baseline="0" dirty="0" smtClean="0">
                              <a:solidFill>
                                <a:schemeClr val="tx1"/>
                              </a:solidFill>
                            </a:rPr>
                            <a:t>粒子生成の起こる領域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2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ja-JP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𝜙</m:t>
                                    </m:r>
                                  </m:e>
                                </m:d>
                                <m:r>
                                  <a:rPr lang="en-US" altLang="ja-JP" i="1" baseline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≲</m:t>
                                </m:r>
                                <m:sSup>
                                  <m:sSupPr>
                                    <m:ctrlPr>
                                      <a:rPr lang="en-US" altLang="ja-JP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ja-JP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𝑛</m:t>
                                        </m:r>
                                        <m:acc>
                                          <m:accPr>
                                            <m:chr m:val="̇"/>
                                            <m:ctrlPr>
                                              <a:rPr lang="en-US" altLang="ja-JP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ja-JP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𝜙</m:t>
                                            </m:r>
                                          </m:e>
                                        </m:acc>
                                        <m:r>
                                          <a:rPr lang="en-US" altLang="ja-JP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/</m:t>
                                        </m:r>
                                        <m:r>
                                          <a:rPr lang="en-US" altLang="ja-JP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𝑔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ja-JP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ja-JP" b="0" i="0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Λ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ja-JP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altLang="ja-JP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ja-JP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altLang="ja-JP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𝑛</m:t>
                                        </m:r>
                                        <m:r>
                                          <a:rPr lang="en-US" altLang="ja-JP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+1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en-US" altLang="ja-JP" b="0" i="1" baseline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ja-JP" b="0" i="0" baseline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Λ</m:t>
                                </m:r>
                              </m:oMath>
                            </m:oMathPara>
                          </a14:m>
                          <a:endParaRPr kumimoji="1" lang="en-US" altLang="ja-JP" baseline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baseline="0" dirty="0" smtClean="0">
                              <a:solidFill>
                                <a:schemeClr val="tx1"/>
                              </a:solidFill>
                            </a:rPr>
                            <a:t>粒子生成で生じる</a:t>
                          </a:r>
                          <a:endParaRPr kumimoji="1" lang="en-US" altLang="ja-JP" baseline="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baseline="0" dirty="0" smtClean="0">
                              <a:solidFill>
                                <a:schemeClr val="tx1"/>
                              </a:solidFill>
                            </a:rPr>
                            <a:t>有効ポテンシャル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b="0" i="1" baseline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𝑉</m:t>
                                </m:r>
                                <m:r>
                                  <a:rPr lang="en-US" altLang="ja-JP" b="0" i="1" baseline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∼</m:t>
                                </m:r>
                                <m:r>
                                  <a:rPr lang="en-US" altLang="ja-JP" i="1" baseline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𝑔</m:t>
                                </m:r>
                                <m:sSup>
                                  <m:sSupPr>
                                    <m:ctrlPr>
                                      <a:rPr lang="en-US" altLang="ja-JP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altLang="ja-JP" i="1" baseline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i="1" baseline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𝜙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ja-JP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ja-JP" i="1" baseline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 baseline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ja-JP" i="1" baseline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𝜒</m:t>
                                    </m:r>
                                  </m:sub>
                                </m:sSub>
                                <m:r>
                                  <a:rPr lang="en-US" altLang="ja-JP" b="0" i="0" baseline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altLang="ja-JP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 b="0" i="0" baseline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Λ</m:t>
                                    </m:r>
                                  </m:e>
                                  <m:sup>
                                    <m:r>
                                      <a:rPr lang="en-US" altLang="ja-JP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  <m:r>
                                      <a:rPr lang="en-US" altLang="ja-JP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96802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baseline="0" dirty="0" smtClean="0">
                              <a:solidFill>
                                <a:schemeClr val="tx1"/>
                              </a:solidFill>
                            </a:rPr>
                            <a:t>生成される粒子数密度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ja-JP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ja-JP" i="1" baseline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𝜒</m:t>
                                    </m:r>
                                  </m:sub>
                                </m:sSub>
                                <m:r>
                                  <a:rPr lang="en-US" altLang="ja-JP" b="0" i="1" baseline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∼</m:t>
                                </m:r>
                                <m:sSup>
                                  <m:sSupPr>
                                    <m:ctrlPr>
                                      <a:rPr lang="en-US" altLang="ja-JP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ja-JP" i="1" baseline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altLang="ja-JP" i="1" baseline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acc>
                                              <m:accPr>
                                                <m:chr m:val="̇"/>
                                                <m:ctrlPr>
                                                  <a:rPr lang="en-US" altLang="ja-JP" i="1" baseline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ja-JP" i="1" baseline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</a:rPr>
                                                  <m:t>𝜙</m:t>
                                                </m:r>
                                              </m:e>
                                            </m:acc>
                                          </m:num>
                                          <m:den>
                                            <m:sSup>
                                              <m:sSupPr>
                                                <m:ctrlPr>
                                                  <a:rPr lang="en-US" altLang="ja-JP" i="1" baseline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ja-JP" baseline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</a:rPr>
                                                  <m:t>Λ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altLang="ja-JP" baseline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altLang="ja-JP" i="1" baseline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ja-JP" i="1" baseline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3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ja-JP" i="1" baseline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ja-JP" i="1" baseline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𝑛</m:t>
                                            </m:r>
                                            <m:r>
                                              <a:rPr lang="en-US" altLang="ja-JP" i="1" baseline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−1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altLang="ja-JP" i="1" baseline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ja-JP" i="1" baseline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ja-JP" i="1" baseline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𝑛</m:t>
                                            </m:r>
                                            <m:r>
                                              <a:rPr lang="en-US" altLang="ja-JP" i="1" baseline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+1</m:t>
                                            </m:r>
                                          </m:e>
                                        </m:d>
                                      </m:den>
                                    </m:f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ja-JP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ja-JP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b="0" i="1" baseline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𝑔</m:t>
                                        </m:r>
                                        <m:acc>
                                          <m:accPr>
                                            <m:chr m:val="̇"/>
                                            <m:ctrlPr>
                                              <a:rPr lang="en-US" altLang="ja-JP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ja-JP" b="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𝜙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ja-JP" b="0" i="1" baseline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3/2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baseline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表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270072"/>
                  </p:ext>
                </p:extLst>
              </p:nvPr>
            </p:nvGraphicFramePr>
            <p:xfrm>
              <a:off x="323528" y="1844824"/>
              <a:ext cx="5328592" cy="2160240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2664296"/>
                    <a:gridCol w="2664296"/>
                  </a:tblGrid>
                  <a:tr h="55213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b="0" baseline="0" dirty="0" smtClean="0">
                              <a:solidFill>
                                <a:schemeClr val="tx1"/>
                              </a:solidFill>
                            </a:rPr>
                            <a:t>粒子生成の起こる領域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000" t="-1111" r="-229" b="-293333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baseline="0" dirty="0" smtClean="0">
                              <a:solidFill>
                                <a:schemeClr val="tx1"/>
                              </a:solidFill>
                            </a:rPr>
                            <a:t>粒子生成で生じる</a:t>
                          </a:r>
                          <a:endParaRPr kumimoji="1" lang="en-US" altLang="ja-JP" baseline="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baseline="0" dirty="0" smtClean="0">
                              <a:solidFill>
                                <a:schemeClr val="tx1"/>
                              </a:solidFill>
                            </a:rPr>
                            <a:t>有効ポテンシャル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000" t="-86667" r="-229" b="-151429"/>
                          </a:stretch>
                        </a:blipFill>
                      </a:tcPr>
                    </a:tc>
                  </a:tr>
                  <a:tr h="96802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baseline="0" dirty="0" smtClean="0">
                              <a:solidFill>
                                <a:schemeClr val="tx1"/>
                              </a:solidFill>
                            </a:rPr>
                            <a:t>生成される粒子数密度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000" t="-123270" r="-22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円/楕円 6"/>
          <p:cNvSpPr/>
          <p:nvPr/>
        </p:nvSpPr>
        <p:spPr>
          <a:xfrm>
            <a:off x="6489766" y="3094910"/>
            <a:ext cx="1584176" cy="47279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62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/>
          <p:cNvCxnSpPr/>
          <p:nvPr/>
        </p:nvCxnSpPr>
        <p:spPr>
          <a:xfrm flipH="1">
            <a:off x="6345750" y="2919778"/>
            <a:ext cx="1872208" cy="8692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5769686" y="3356992"/>
            <a:ext cx="302433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7272000" y="2708920"/>
            <a:ext cx="9855" cy="10801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8217958" y="3356992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/>
                        </a:rPr>
                        <m:t>Re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 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7958" y="3356992"/>
                <a:ext cx="1008112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8073942" y="2699533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/>
                        </a:rPr>
                        <m:t>Im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 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3942" y="2699533"/>
                <a:ext cx="1008112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コネクタ 13"/>
          <p:cNvCxnSpPr/>
          <p:nvPr/>
        </p:nvCxnSpPr>
        <p:spPr>
          <a:xfrm>
            <a:off x="6012160" y="2446400"/>
            <a:ext cx="0" cy="884906"/>
          </a:xfrm>
          <a:prstGeom prst="line">
            <a:avLst/>
          </a:prstGeom>
          <a:ln w="25400">
            <a:solidFill>
              <a:srgbClr val="FF0000"/>
            </a:solidFill>
            <a:prstDash val="dash"/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グループ化 39"/>
          <p:cNvGrpSpPr/>
          <p:nvPr/>
        </p:nvGrpSpPr>
        <p:grpSpPr>
          <a:xfrm>
            <a:off x="5769686" y="2214641"/>
            <a:ext cx="3024336" cy="1137037"/>
            <a:chOff x="5769686" y="2214641"/>
            <a:chExt cx="3024336" cy="1137037"/>
          </a:xfrm>
        </p:grpSpPr>
        <p:cxnSp>
          <p:nvCxnSpPr>
            <p:cNvPr id="15" name="直線コネクタ 14"/>
            <p:cNvCxnSpPr/>
            <p:nvPr/>
          </p:nvCxnSpPr>
          <p:spPr>
            <a:xfrm>
              <a:off x="5769686" y="2273077"/>
              <a:ext cx="1512168" cy="1076018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H="1">
              <a:off x="7281856" y="2273077"/>
              <a:ext cx="1512166" cy="1078601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円/楕円 16"/>
            <p:cNvSpPr/>
            <p:nvPr/>
          </p:nvSpPr>
          <p:spPr>
            <a:xfrm>
              <a:off x="6576521" y="2626420"/>
              <a:ext cx="1400743" cy="369332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6057717" y="2214641"/>
              <a:ext cx="2402715" cy="494279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6660232" y="1691516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1691516"/>
                <a:ext cx="100811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グループ化 26"/>
          <p:cNvGrpSpPr/>
          <p:nvPr/>
        </p:nvGrpSpPr>
        <p:grpSpPr>
          <a:xfrm>
            <a:off x="5846059" y="1939095"/>
            <a:ext cx="2832173" cy="1410000"/>
            <a:chOff x="723331" y="5117910"/>
            <a:chExt cx="2832173" cy="1410000"/>
          </a:xfrm>
        </p:grpSpPr>
        <p:sp>
          <p:nvSpPr>
            <p:cNvPr id="24" name="フリーフォーム 23"/>
            <p:cNvSpPr/>
            <p:nvPr/>
          </p:nvSpPr>
          <p:spPr>
            <a:xfrm>
              <a:off x="723331" y="5117910"/>
              <a:ext cx="1419368" cy="1410000"/>
            </a:xfrm>
            <a:custGeom>
              <a:avLst/>
              <a:gdLst>
                <a:gd name="connsiteX0" fmla="*/ 0 w 1419368"/>
                <a:gd name="connsiteY0" fmla="*/ 0 h 1410000"/>
                <a:gd name="connsiteX1" fmla="*/ 300251 w 1419368"/>
                <a:gd name="connsiteY1" fmla="*/ 818866 h 1410000"/>
                <a:gd name="connsiteX2" fmla="*/ 600502 w 1419368"/>
                <a:gd name="connsiteY2" fmla="*/ 1228299 h 1410000"/>
                <a:gd name="connsiteX3" fmla="*/ 1173708 w 1419368"/>
                <a:gd name="connsiteY3" fmla="*/ 1392072 h 1410000"/>
                <a:gd name="connsiteX4" fmla="*/ 1419368 w 1419368"/>
                <a:gd name="connsiteY4" fmla="*/ 1405720 h 1410000"/>
                <a:gd name="connsiteX5" fmla="*/ 1419368 w 1419368"/>
                <a:gd name="connsiteY5" fmla="*/ 1405720 h 14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9368" h="1410000">
                  <a:moveTo>
                    <a:pt x="0" y="0"/>
                  </a:moveTo>
                  <a:cubicBezTo>
                    <a:pt x="100083" y="307075"/>
                    <a:pt x="200167" y="614150"/>
                    <a:pt x="300251" y="818866"/>
                  </a:cubicBezTo>
                  <a:cubicBezTo>
                    <a:pt x="400335" y="1023583"/>
                    <a:pt x="454926" y="1132765"/>
                    <a:pt x="600502" y="1228299"/>
                  </a:cubicBezTo>
                  <a:cubicBezTo>
                    <a:pt x="746078" y="1323833"/>
                    <a:pt x="1037230" y="1362502"/>
                    <a:pt x="1173708" y="1392072"/>
                  </a:cubicBezTo>
                  <a:cubicBezTo>
                    <a:pt x="1310186" y="1421642"/>
                    <a:pt x="1419368" y="1405720"/>
                    <a:pt x="1419368" y="1405720"/>
                  </a:cubicBezTo>
                  <a:lnTo>
                    <a:pt x="1419368" y="1405720"/>
                  </a:lnTo>
                </a:path>
              </a:pathLst>
            </a:custGeom>
            <a:noFill/>
            <a:ln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/>
            <p:cNvSpPr/>
            <p:nvPr/>
          </p:nvSpPr>
          <p:spPr>
            <a:xfrm flipH="1">
              <a:off x="2142699" y="5117910"/>
              <a:ext cx="1412805" cy="1410000"/>
            </a:xfrm>
            <a:custGeom>
              <a:avLst/>
              <a:gdLst>
                <a:gd name="connsiteX0" fmla="*/ 0 w 1419368"/>
                <a:gd name="connsiteY0" fmla="*/ 0 h 1410000"/>
                <a:gd name="connsiteX1" fmla="*/ 300251 w 1419368"/>
                <a:gd name="connsiteY1" fmla="*/ 818866 h 1410000"/>
                <a:gd name="connsiteX2" fmla="*/ 600502 w 1419368"/>
                <a:gd name="connsiteY2" fmla="*/ 1228299 h 1410000"/>
                <a:gd name="connsiteX3" fmla="*/ 1173708 w 1419368"/>
                <a:gd name="connsiteY3" fmla="*/ 1392072 h 1410000"/>
                <a:gd name="connsiteX4" fmla="*/ 1419368 w 1419368"/>
                <a:gd name="connsiteY4" fmla="*/ 1405720 h 1410000"/>
                <a:gd name="connsiteX5" fmla="*/ 1419368 w 1419368"/>
                <a:gd name="connsiteY5" fmla="*/ 1405720 h 14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9368" h="1410000">
                  <a:moveTo>
                    <a:pt x="0" y="0"/>
                  </a:moveTo>
                  <a:cubicBezTo>
                    <a:pt x="100083" y="307075"/>
                    <a:pt x="200167" y="614150"/>
                    <a:pt x="300251" y="818866"/>
                  </a:cubicBezTo>
                  <a:cubicBezTo>
                    <a:pt x="400335" y="1023583"/>
                    <a:pt x="454926" y="1132765"/>
                    <a:pt x="600502" y="1228299"/>
                  </a:cubicBezTo>
                  <a:cubicBezTo>
                    <a:pt x="746078" y="1323833"/>
                    <a:pt x="1037230" y="1362502"/>
                    <a:pt x="1173708" y="1392072"/>
                  </a:cubicBezTo>
                  <a:cubicBezTo>
                    <a:pt x="1310186" y="1421642"/>
                    <a:pt x="1419368" y="1405720"/>
                    <a:pt x="1419368" y="1405720"/>
                  </a:cubicBezTo>
                  <a:lnTo>
                    <a:pt x="1419368" y="1405720"/>
                  </a:lnTo>
                </a:path>
              </a:pathLst>
            </a:custGeom>
            <a:noFill/>
            <a:ln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5" name="円/楕円 34"/>
          <p:cNvSpPr/>
          <p:nvPr/>
        </p:nvSpPr>
        <p:spPr>
          <a:xfrm>
            <a:off x="6156176" y="2446400"/>
            <a:ext cx="2205798" cy="622560"/>
          </a:xfrm>
          <a:prstGeom prst="ellipse">
            <a:avLst/>
          </a:prstGeom>
          <a:noFill/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テキスト ボックス 37"/>
              <p:cNvSpPr txBox="1"/>
              <p:nvPr/>
            </p:nvSpPr>
            <p:spPr>
              <a:xfrm>
                <a:off x="5652120" y="3284984"/>
                <a:ext cx="900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∼</m:t>
                      </m:r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/>
                        </a:rPr>
                        <m:t>Λ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38" name="テキスト ボックス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284984"/>
                <a:ext cx="90010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日付プレースホルダー 4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B8AD4-FFCC-47E6-9A6B-5305EA45754A}" type="datetime1">
              <a:rPr kumimoji="1" lang="ja-JP" altLang="en-US" smtClean="0"/>
              <a:t>2012/7/18</a:t>
            </a:fld>
            <a:endParaRPr kumimoji="1" lang="ja-JP" altLang="en-US"/>
          </a:p>
        </p:txBody>
      </p:sp>
      <p:sp>
        <p:nvSpPr>
          <p:cNvPr id="42" name="フッター プレースホルダー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＠基研研究会</a:t>
            </a:r>
            <a:r>
              <a:rPr kumimoji="1" lang="en-US" altLang="zh-CN" smtClean="0"/>
              <a:t>2012</a:t>
            </a:r>
            <a:endParaRPr kumimoji="1" lang="ja-JP" altLang="en-US"/>
          </a:p>
        </p:txBody>
      </p:sp>
      <p:sp>
        <p:nvSpPr>
          <p:cNvPr id="43" name="スライド番号プレースホルダー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1337-ED18-4B64-93CC-5853B494D13E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6057717" y="2214640"/>
            <a:ext cx="2448273" cy="484893"/>
          </a:xfrm>
          <a:prstGeom prst="ellipse">
            <a:avLst/>
          </a:prstGeom>
          <a:noFill/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/>
          <p:cNvCxnSpPr/>
          <p:nvPr/>
        </p:nvCxnSpPr>
        <p:spPr>
          <a:xfrm>
            <a:off x="7259074" y="1939095"/>
            <a:ext cx="12926" cy="7698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76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7" grpId="0" animBg="1"/>
      <p:bldP spid="35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764704"/>
            <a:ext cx="8928992" cy="936104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07704" y="2171997"/>
            <a:ext cx="6336704" cy="3345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1.</a:t>
            </a:r>
            <a:r>
              <a:rPr kumimoji="1" lang="en-US" altLang="ja-JP" sz="3600" dirty="0" smtClean="0"/>
              <a:t>  Introduction</a:t>
            </a:r>
          </a:p>
          <a:p>
            <a:pPr marL="457200" indent="-457200">
              <a:buFont typeface="+mj-lt"/>
              <a:buAutoNum type="arabicPeriod"/>
            </a:pPr>
            <a:endParaRPr kumimoji="1" lang="en-US" altLang="ja-JP" sz="1050" dirty="0" smtClean="0"/>
          </a:p>
          <a:p>
            <a:pPr marL="0" indent="0">
              <a:buNone/>
            </a:pPr>
            <a:r>
              <a:rPr lang="en-US" altLang="ja-JP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  </a:t>
            </a:r>
            <a:r>
              <a:rPr lang="en-US" altLang="ja-JP" sz="3600" dirty="0" smtClean="0"/>
              <a:t>How about Higher</a:t>
            </a:r>
          </a:p>
          <a:p>
            <a:pPr marL="0" indent="0">
              <a:buNone/>
            </a:pPr>
            <a:r>
              <a:rPr lang="en-US" altLang="ja-JP" sz="3600" dirty="0"/>
              <a:t>	</a:t>
            </a:r>
            <a:r>
              <a:rPr lang="en-US" altLang="ja-JP" sz="3600" dirty="0" smtClean="0"/>
              <a:t>Dimensional Interaction?</a:t>
            </a:r>
          </a:p>
          <a:p>
            <a:pPr marL="0" indent="0">
              <a:buNone/>
            </a:pPr>
            <a:endParaRPr lang="en-US" altLang="ja-JP" sz="1050" dirty="0" smtClean="0"/>
          </a:p>
          <a:p>
            <a:pPr marL="0" indent="0">
              <a:buNone/>
            </a:pPr>
            <a:r>
              <a:rPr kumimoji="1" lang="en-US" altLang="ja-JP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3.</a:t>
            </a:r>
            <a:r>
              <a:rPr kumimoji="1" lang="en-US" altLang="ja-JP" sz="3600" dirty="0" smtClean="0"/>
              <a:t>  Conclusion</a:t>
            </a:r>
            <a:endParaRPr kumimoji="1" lang="en-US" altLang="ja-JP" sz="3600" dirty="0" smtClean="0"/>
          </a:p>
          <a:p>
            <a:pPr marL="457200" indent="-457200">
              <a:buFont typeface="+mj-lt"/>
              <a:buAutoNum type="arabicPeriod" startAt="3"/>
            </a:pPr>
            <a:endParaRPr lang="en-US" altLang="ja-JP" sz="3600" dirty="0"/>
          </a:p>
          <a:p>
            <a:pPr marL="457200" indent="-457200">
              <a:buFont typeface="+mj-lt"/>
              <a:buAutoNum type="arabicPeriod" startAt="3"/>
            </a:pP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86AA-EECD-41FA-8D64-A85D63AE3ABB}" type="datetime1">
              <a:rPr kumimoji="1" lang="ja-JP" altLang="en-US" smtClean="0"/>
              <a:t>2012/7/18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＠基研研究会</a:t>
            </a:r>
            <a:r>
              <a:rPr kumimoji="1" lang="en-US" altLang="zh-CN" smtClean="0"/>
              <a:t>2012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1337-ED18-4B64-93CC-5853B494D13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328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1. Introduction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真空選択の</a:t>
            </a:r>
            <a:r>
              <a:rPr lang="ja-JP" altLang="en-US" dirty="0" smtClean="0"/>
              <a:t>問題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GUT </a:t>
            </a:r>
            <a:r>
              <a:rPr kumimoji="1" lang="ja-JP" altLang="en-US" dirty="0" smtClean="0"/>
              <a:t>や </a:t>
            </a:r>
            <a:r>
              <a:rPr lang="en-US" altLang="ja-JP" dirty="0"/>
              <a:t>S</a:t>
            </a:r>
            <a:r>
              <a:rPr kumimoji="1" lang="en-US" altLang="ja-JP" dirty="0" smtClean="0"/>
              <a:t>tring Theory </a:t>
            </a:r>
            <a:r>
              <a:rPr kumimoji="1" lang="ja-JP" altLang="en-US" dirty="0" err="1" smtClean="0"/>
              <a:t>には</a:t>
            </a:r>
            <a:r>
              <a:rPr kumimoji="1" lang="ja-JP" altLang="en-US" dirty="0" smtClean="0"/>
              <a:t>選べる真空</a:t>
            </a:r>
            <a:r>
              <a:rPr kumimoji="1" lang="ja-JP" altLang="en-US" dirty="0" smtClean="0"/>
              <a:t>がいっぱい</a:t>
            </a:r>
            <a:endParaRPr kumimoji="1" lang="en-US" altLang="ja-JP" dirty="0" smtClean="0"/>
          </a:p>
          <a:p>
            <a:pPr marL="457200" lvl="1" indent="0">
              <a:buNone/>
            </a:pPr>
            <a:r>
              <a:rPr lang="en-US" altLang="ja-JP" dirty="0"/>
              <a:t>	</a:t>
            </a:r>
            <a:r>
              <a:rPr lang="en-US" altLang="ja-JP" dirty="0" smtClean="0"/>
              <a:t>	</a:t>
            </a:r>
            <a:r>
              <a:rPr kumimoji="1" lang="ja-JP" altLang="en-US" dirty="0" smtClean="0"/>
              <a:t> ⇒ どうやって現在の真空が選ばれる</a:t>
            </a:r>
            <a:r>
              <a:rPr kumimoji="1" lang="ja-JP" altLang="en-US" dirty="0" smtClean="0"/>
              <a:t>？</a:t>
            </a:r>
            <a:r>
              <a:rPr lang="ja-JP" altLang="en-US" dirty="0"/>
              <a:t>基準</a:t>
            </a:r>
            <a:r>
              <a:rPr lang="ja-JP" altLang="en-US" dirty="0" smtClean="0"/>
              <a:t>は？</a:t>
            </a:r>
            <a:endParaRPr kumimoji="1"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endParaRPr lang="en-US" altLang="ja-JP" dirty="0"/>
          </a:p>
          <a:p>
            <a:pPr lvl="1"/>
            <a:endParaRPr kumimoji="1" lang="en-US" altLang="ja-JP" dirty="0" smtClean="0"/>
          </a:p>
          <a:p>
            <a:pPr lvl="1"/>
            <a:endParaRPr lang="en-US" altLang="ja-JP" dirty="0"/>
          </a:p>
          <a:p>
            <a:pPr lvl="1"/>
            <a:endParaRPr kumimoji="1" lang="en-US" altLang="ja-JP" dirty="0" smtClean="0"/>
          </a:p>
          <a:p>
            <a:pPr lvl="1"/>
            <a:endParaRPr lang="en-US" altLang="ja-JP" sz="800" dirty="0" smtClean="0"/>
          </a:p>
          <a:p>
            <a:pPr lvl="1"/>
            <a:r>
              <a:rPr kumimoji="1" lang="en-US" altLang="ja-JP" dirty="0" smtClean="0"/>
              <a:t>“Beauty is attractive”</a:t>
            </a:r>
            <a:r>
              <a:rPr lang="en-US" altLang="ja-JP" sz="2400" dirty="0"/>
              <a:t> </a:t>
            </a:r>
            <a:endParaRPr lang="en-US" altLang="ja-JP" dirty="0" smtClean="0"/>
          </a:p>
          <a:p>
            <a:pPr marL="1371600" lvl="3" indent="0">
              <a:buNone/>
            </a:pPr>
            <a:r>
              <a:rPr lang="ja-JP" altLang="en-US" dirty="0"/>
              <a:t>・・</a:t>
            </a:r>
            <a:r>
              <a:rPr lang="ja-JP" altLang="en-US" dirty="0" smtClean="0"/>
              <a:t>・ </a:t>
            </a:r>
            <a:r>
              <a:rPr lang="en-US" altLang="ja-JP" dirty="0" err="1" smtClean="0"/>
              <a:t>L.Kofman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A.Linde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X.Liu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A.Maloney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L.McAllister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E.Silverstein</a:t>
            </a:r>
            <a:r>
              <a:rPr lang="en-US" altLang="ja-JP" dirty="0" smtClean="0"/>
              <a:t> </a:t>
            </a:r>
          </a:p>
          <a:p>
            <a:pPr marL="914400" lvl="2" indent="0">
              <a:buNone/>
            </a:pPr>
            <a:r>
              <a:rPr lang="ja-JP" altLang="en-US" dirty="0" smtClean="0"/>
              <a:t>対称性が高くなる真空が選ばれやすい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9873-67FD-4719-AF3A-171D699077B6}" type="datetime1">
              <a:rPr kumimoji="1" lang="ja-JP" altLang="en-US" smtClean="0"/>
              <a:t>2012/7/18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＠基研研究会</a:t>
            </a:r>
            <a:r>
              <a:rPr kumimoji="1" lang="en-US" altLang="zh-CN" smtClean="0"/>
              <a:t>2012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1337-ED18-4B64-93CC-5853B494D13E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7" name="フリーフォーム 6"/>
          <p:cNvSpPr/>
          <p:nvPr/>
        </p:nvSpPr>
        <p:spPr>
          <a:xfrm>
            <a:off x="2483768" y="2492896"/>
            <a:ext cx="3616656" cy="1613723"/>
          </a:xfrm>
          <a:custGeom>
            <a:avLst/>
            <a:gdLst>
              <a:gd name="connsiteX0" fmla="*/ 0 w 3616656"/>
              <a:gd name="connsiteY0" fmla="*/ 0 h 1613723"/>
              <a:gd name="connsiteX1" fmla="*/ 573206 w 3616656"/>
              <a:gd name="connsiteY1" fmla="*/ 1569493 h 1613723"/>
              <a:gd name="connsiteX2" fmla="*/ 1269242 w 3616656"/>
              <a:gd name="connsiteY2" fmla="*/ 504967 h 1613723"/>
              <a:gd name="connsiteX3" fmla="*/ 1705970 w 3616656"/>
              <a:gd name="connsiteY3" fmla="*/ 1569493 h 1613723"/>
              <a:gd name="connsiteX4" fmla="*/ 2224585 w 3616656"/>
              <a:gd name="connsiteY4" fmla="*/ 586854 h 1613723"/>
              <a:gd name="connsiteX5" fmla="*/ 2702256 w 3616656"/>
              <a:gd name="connsiteY5" fmla="*/ 1610436 h 1613723"/>
              <a:gd name="connsiteX6" fmla="*/ 3616656 w 3616656"/>
              <a:gd name="connsiteY6" fmla="*/ 163773 h 1613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6656" h="1613723">
                <a:moveTo>
                  <a:pt x="0" y="0"/>
                </a:moveTo>
                <a:cubicBezTo>
                  <a:pt x="180833" y="742666"/>
                  <a:pt x="361666" y="1485332"/>
                  <a:pt x="573206" y="1569493"/>
                </a:cubicBezTo>
                <a:cubicBezTo>
                  <a:pt x="784746" y="1653654"/>
                  <a:pt x="1080448" y="504967"/>
                  <a:pt x="1269242" y="504967"/>
                </a:cubicBezTo>
                <a:cubicBezTo>
                  <a:pt x="1458036" y="504967"/>
                  <a:pt x="1546746" y="1555845"/>
                  <a:pt x="1705970" y="1569493"/>
                </a:cubicBezTo>
                <a:cubicBezTo>
                  <a:pt x="1865194" y="1583141"/>
                  <a:pt x="2058537" y="580030"/>
                  <a:pt x="2224585" y="586854"/>
                </a:cubicBezTo>
                <a:cubicBezTo>
                  <a:pt x="2390633" y="593678"/>
                  <a:pt x="2470244" y="1680950"/>
                  <a:pt x="2702256" y="1610436"/>
                </a:cubicBezTo>
                <a:cubicBezTo>
                  <a:pt x="2934268" y="1539923"/>
                  <a:pt x="3275462" y="851848"/>
                  <a:pt x="3616656" y="16377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2555776" y="2636912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915816" y="3675000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</a:rPr>
              <a:t>?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067944" y="3706509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</a:rPr>
              <a:t>?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076056" y="3706509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</a:rPr>
              <a:t>?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cxnSp>
        <p:nvCxnSpPr>
          <p:cNvPr id="21" name="直線矢印コネクタ 20"/>
          <p:cNvCxnSpPr>
            <a:stCxn id="15" idx="4"/>
          </p:cNvCxnSpPr>
          <p:nvPr/>
        </p:nvCxnSpPr>
        <p:spPr>
          <a:xfrm>
            <a:off x="2645776" y="2816912"/>
            <a:ext cx="90000" cy="32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73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6632"/>
                <a:ext cx="8928992" cy="6009531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 smtClean="0"/>
                  <a:t>Moduli Trapping &amp; Particle Creation</a:t>
                </a:r>
              </a:p>
              <a:p>
                <a:pPr marL="0" indent="0" algn="r">
                  <a:buNone/>
                </a:pPr>
                <a:r>
                  <a:rPr lang="en-US" altLang="ja-JP" sz="1600" dirty="0" smtClean="0"/>
                  <a:t>[</a:t>
                </a:r>
                <a:r>
                  <a:rPr lang="en-US" altLang="ja-JP" sz="1600" dirty="0" err="1" smtClean="0"/>
                  <a:t>L.Kofman</a:t>
                </a:r>
                <a:r>
                  <a:rPr lang="en-US" altLang="ja-JP" sz="1600" dirty="0"/>
                  <a:t>, </a:t>
                </a:r>
                <a:r>
                  <a:rPr lang="en-US" altLang="ja-JP" sz="1600" dirty="0" err="1" smtClean="0"/>
                  <a:t>A.Linde</a:t>
                </a:r>
                <a:r>
                  <a:rPr lang="en-US" altLang="ja-JP" sz="1600" dirty="0"/>
                  <a:t>, </a:t>
                </a:r>
                <a:r>
                  <a:rPr lang="en-US" altLang="ja-JP" sz="1600" dirty="0" err="1" smtClean="0"/>
                  <a:t>X.Liu</a:t>
                </a:r>
                <a:r>
                  <a:rPr lang="en-US" altLang="ja-JP" sz="1600" dirty="0"/>
                  <a:t>, </a:t>
                </a:r>
                <a:r>
                  <a:rPr lang="en-US" altLang="ja-JP" sz="1600" dirty="0" err="1" smtClean="0"/>
                  <a:t>A.Maloney</a:t>
                </a:r>
                <a:r>
                  <a:rPr lang="en-US" altLang="ja-JP" sz="1600" dirty="0"/>
                  <a:t>, </a:t>
                </a:r>
                <a:r>
                  <a:rPr lang="en-US" altLang="ja-JP" sz="1600" dirty="0" err="1" smtClean="0"/>
                  <a:t>L.McAllister</a:t>
                </a:r>
                <a:r>
                  <a:rPr lang="en-US" altLang="ja-JP" sz="1600" dirty="0" smtClean="0"/>
                  <a:t>, </a:t>
                </a:r>
                <a:r>
                  <a:rPr lang="en-US" altLang="ja-JP" sz="1600" dirty="0" err="1" smtClean="0"/>
                  <a:t>E.Silverstein</a:t>
                </a:r>
                <a:r>
                  <a:rPr lang="en-US" altLang="ja-JP" sz="1600" dirty="0" smtClean="0"/>
                  <a:t> (2004)]</a:t>
                </a:r>
              </a:p>
              <a:p>
                <a:pPr marL="0" indent="0" algn="r">
                  <a:buNone/>
                </a:pPr>
                <a:endParaRPr kumimoji="1" lang="en-US" altLang="ja-JP" sz="800" dirty="0" smtClean="0"/>
              </a:p>
              <a:p>
                <a:pPr lvl="1"/>
                <a:r>
                  <a:rPr kumimoji="1" lang="en-US" altLang="ja-JP" b="0" dirty="0" smtClean="0">
                    <a:ea typeface="Cambria Math"/>
                  </a:rPr>
                  <a:t>Lagrangian : 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  <a:ea typeface="Cambria Math"/>
                      </a:rPr>
                      <m:t>ℒ</m:t>
                    </m:r>
                    <m:r>
                      <a:rPr kumimoji="1" lang="en-US" altLang="ja-JP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𝜕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𝜇</m:t>
                        </m:r>
                      </m:sub>
                    </m:sSub>
                    <m:sSup>
                      <m:sSupPr>
                        <m:ctrlP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𝜙</m:t>
                        </m:r>
                      </m:e>
                      <m:sup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𝜕</m:t>
                        </m:r>
                      </m:e>
                      <m:sup>
                        <m:r>
                          <a:rPr lang="en-US" altLang="ja-JP" b="0" i="1" smtClean="0">
                            <a:latin typeface="Cambria Math"/>
                          </a:rPr>
                          <m:t>𝜇</m:t>
                        </m:r>
                      </m:sup>
                    </m:sSup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/>
                      </a:rPr>
                      <m:t>𝜙</m:t>
                    </m:r>
                    <m:r>
                      <a:rPr lang="en-US" altLang="ja-JP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kumimoji="1" lang="en-US" altLang="ja-JP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kumimoji="1" lang="en-US" altLang="ja-JP" b="0" i="1" smtClean="0">
                            <a:latin typeface="Cambria Math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𝜕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𝜇</m:t>
                        </m:r>
                      </m:sub>
                    </m:sSub>
                    <m:r>
                      <a:rPr kumimoji="1" lang="en-US" altLang="ja-JP" b="0" i="1" smtClean="0">
                        <a:solidFill>
                          <a:srgbClr val="0000FF"/>
                        </a:solidFill>
                        <a:latin typeface="Cambria Math"/>
                      </a:rPr>
                      <m:t>𝜒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𝜕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/>
                          </a:rPr>
                          <m:t>𝜇</m:t>
                        </m:r>
                      </m:sup>
                    </m:sSup>
                    <m:r>
                      <a:rPr kumimoji="1" lang="en-US" altLang="ja-JP" b="0" i="1" smtClean="0">
                        <a:solidFill>
                          <a:srgbClr val="0000FF"/>
                        </a:solidFill>
                        <a:latin typeface="Cambria Math"/>
                      </a:rPr>
                      <m:t>𝜒</m:t>
                    </m:r>
                    <m:r>
                      <a:rPr kumimoji="1" lang="en-US" altLang="ja-JP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kumimoji="1" lang="en-US" altLang="ja-JP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kumimoji="1" lang="en-US" altLang="ja-JP" b="0" i="1" smtClean="0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𝜙</m:t>
                            </m:r>
                          </m:e>
                        </m:d>
                      </m:e>
                      <m:sup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1" lang="en-US" altLang="ja-JP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𝜒</m:t>
                        </m:r>
                      </m:e>
                      <m:sup>
                        <m:r>
                          <a:rPr kumimoji="1" lang="en-US" altLang="ja-JP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kumimoji="1" lang="en-US" altLang="ja-JP" b="0" dirty="0" smtClean="0">
                  <a:solidFill>
                    <a:srgbClr val="0000FF"/>
                  </a:solidFill>
                </a:endParaRPr>
              </a:p>
              <a:p>
                <a:pPr lvl="1"/>
                <a:endParaRPr kumimoji="1" lang="en-US" altLang="ja-JP" sz="800" dirty="0" smtClean="0"/>
              </a:p>
              <a:p>
                <a:pPr lvl="8"/>
                <a:endParaRPr kumimoji="1" lang="en-US" altLang="ja-JP" sz="1600" b="1" dirty="0" smtClean="0"/>
              </a:p>
              <a:p>
                <a:pPr marL="914400" lvl="2" indent="0">
                  <a:buNone/>
                </a:pPr>
                <a:r>
                  <a:rPr lang="en-US" altLang="ja-JP" b="1" dirty="0" smtClean="0"/>
                  <a:t>Note : </a:t>
                </a:r>
                <a:r>
                  <a:rPr kumimoji="1" lang="ja-JP" altLang="en-US" b="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rgbClr val="0000FF"/>
                        </a:solidFill>
                        <a:latin typeface="Cambria Math"/>
                      </a:rPr>
                      <m:t>𝜒</m:t>
                    </m:r>
                  </m:oMath>
                </a14:m>
                <a:r>
                  <a:rPr lang="ja-JP" altLang="en-US" dirty="0" smtClean="0"/>
                  <a:t> が </a:t>
                </a:r>
                <a:r>
                  <a:rPr lang="en-US" altLang="ja-JP" dirty="0" smtClean="0"/>
                  <a:t>massless </a:t>
                </a:r>
                <a:r>
                  <a:rPr lang="ja-JP" altLang="en-US" dirty="0" smtClean="0"/>
                  <a:t>に ＠</a:t>
                </a:r>
                <a:r>
                  <a:rPr lang="en-US" altLang="ja-JP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FF0000"/>
                        </a:solidFill>
                        <a:latin typeface="Cambria Math"/>
                      </a:rPr>
                      <m:t>𝜙</m:t>
                    </m:r>
                    <m:r>
                      <a:rPr lang="en-US" altLang="ja-JP" i="1">
                        <a:latin typeface="Cambria Math"/>
                      </a:rPr>
                      <m:t>=0</m:t>
                    </m:r>
                  </m:oMath>
                </a14:m>
                <a:endParaRPr lang="en-US" altLang="ja-JP" dirty="0" smtClean="0"/>
              </a:p>
              <a:p>
                <a:pPr marL="914400" lvl="2" indent="0">
                  <a:buNone/>
                </a:pPr>
                <a:endParaRPr lang="en-US" altLang="ja-JP" sz="800" dirty="0" smtClean="0"/>
              </a:p>
              <a:p>
                <a:pPr marL="914400" lvl="2" indent="0">
                  <a:buNone/>
                </a:pPr>
                <a:endParaRPr lang="en-US" altLang="ja-JP" sz="8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i="1" u="sng">
                        <a:solidFill>
                          <a:srgbClr val="FF0000"/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lang="ja-JP" altLang="en-US" u="sng" dirty="0" smtClean="0">
                    <a:latin typeface="Cambria Math"/>
                  </a:rPr>
                  <a:t> が</a:t>
                </a:r>
                <a:r>
                  <a:rPr lang="ja-JP" altLang="en-US" u="sng" dirty="0" smtClean="0">
                    <a:latin typeface="+mj-lt"/>
                  </a:rPr>
                  <a:t> </a:t>
                </a:r>
                <a:r>
                  <a:rPr lang="en-US" altLang="ja-JP" u="sng" dirty="0" smtClean="0">
                    <a:latin typeface="+mj-lt"/>
                  </a:rPr>
                  <a:t>ESP </a:t>
                </a:r>
                <a:r>
                  <a:rPr lang="ja-JP" altLang="en-US" u="sng" dirty="0" smtClean="0">
                    <a:latin typeface="Cambria Math"/>
                  </a:rPr>
                  <a:t>に近づくと </a:t>
                </a:r>
                <a14:m>
                  <m:oMath xmlns:m="http://schemas.openxmlformats.org/officeDocument/2006/math">
                    <m:r>
                      <a:rPr lang="en-US" altLang="ja-JP" i="1" u="sng">
                        <a:solidFill>
                          <a:srgbClr val="0000FF"/>
                        </a:solidFill>
                        <a:latin typeface="Cambria Math"/>
                      </a:rPr>
                      <m:t>𝜒</m:t>
                    </m:r>
                  </m:oMath>
                </a14:m>
                <a:r>
                  <a:rPr lang="ja-JP" altLang="en-US" u="sng" dirty="0" smtClean="0">
                    <a:latin typeface="Cambria Math"/>
                  </a:rPr>
                  <a:t> 粒子が生成！</a:t>
                </a:r>
                <a:endParaRPr lang="en-US" altLang="ja-JP" u="sng" dirty="0" smtClean="0">
                  <a:latin typeface="Cambria Math"/>
                </a:endParaRPr>
              </a:p>
              <a:p>
                <a:pPr lvl="2"/>
                <a:r>
                  <a:rPr lang="ja-JP" altLang="en-US" dirty="0" smtClean="0">
                    <a:latin typeface="+mj-lt"/>
                  </a:rPr>
                  <a:t>生成される粒子数密度</a:t>
                </a:r>
                <a:r>
                  <a:rPr lang="en-US" altLang="ja-JP" dirty="0" smtClean="0">
                    <a:latin typeface="+mj-lt"/>
                  </a:rPr>
                  <a:t> :</a:t>
                </a:r>
                <a:r>
                  <a:rPr lang="ja-JP" altLang="en-US" dirty="0">
                    <a:latin typeface="+mj-lt"/>
                  </a:rPr>
                  <a:t> </a:t>
                </a:r>
                <a:r>
                  <a:rPr lang="en-US" altLang="ja-JP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𝜒</m:t>
                        </m:r>
                      </m:sub>
                    </m:sSub>
                    <m:r>
                      <a:rPr lang="en-US" altLang="ja-JP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ja-JP" b="0" i="1" smtClean="0">
                                    <a:latin typeface="Cambria Math"/>
                                  </a:rPr>
                                  <m:t>𝑔</m:t>
                                </m:r>
                                <m:sSub>
                                  <m:sSubPr>
                                    <m:ctrlPr>
                                      <a:rPr lang="en-US" altLang="ja-JP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altLang="ja-JP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ja-JP" i="1">
                                            <a:latin typeface="Cambria Math"/>
                                          </a:rPr>
                                          <m:t>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ja-JP" b="0" i="1" smtClean="0">
                                        <a:latin typeface="Cambria Math"/>
                                      </a:rPr>
                                      <m:t>𝐸𝑆𝑃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ja-JP" b="0" i="1" smtClean="0">
                                <a:latin typeface="Cambria Math"/>
                              </a:rPr>
                              <m:t>3/2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ja-JP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ja-JP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altLang="ja-JP" b="0" i="1" smtClean="0">
                                    <a:latin typeface="Cambria Math"/>
                                  </a:rPr>
                                  <m:t>𝜋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m:rPr>
                        <m:sty m:val="p"/>
                      </m:rPr>
                      <a:rPr lang="en-US" altLang="ja-JP" b="0" i="1" smtClean="0">
                        <a:latin typeface="Cambria Math"/>
                      </a:rPr>
                      <m:t>exp</m:t>
                    </m:r>
                    <m:d>
                      <m:dPr>
                        <m:begChr m:val="["/>
                        <m:endChr m:val="]"/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𝜋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𝑔</m:t>
                        </m:r>
                        <m:sSup>
                          <m:sSupPr>
                            <m:ctrlPr>
                              <a:rPr lang="en-US" altLang="ja-JP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b="0" i="1" smtClean="0">
                            <a:latin typeface="Cambria Math"/>
                          </a:rPr>
                          <m:t>/</m:t>
                        </m:r>
                        <m:sSub>
                          <m:sSubPr>
                            <m:ctrlPr>
                              <a:rPr lang="en-US" altLang="ja-JP" b="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altLang="ja-JP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ja-JP" i="1" smtClean="0">
                                    <a:latin typeface="Cambria Math"/>
                                  </a:rPr>
                                  <m:t>𝜙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b="0" i="1" smtClean="0">
                                <a:latin typeface="Cambria Math"/>
                              </a:rPr>
                              <m:t>𝐸𝑆𝑃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ja-JP" b="0" dirty="0" smtClean="0">
                  <a:latin typeface="+mj-lt"/>
                </a:endParaRPr>
              </a:p>
              <a:p>
                <a:pPr lvl="2"/>
                <a:r>
                  <a:rPr lang="ja-JP" altLang="en-US" dirty="0" smtClean="0">
                    <a:latin typeface="+mj-lt"/>
                  </a:rPr>
                  <a:t>粒子生成領域 ：</a:t>
                </a:r>
                <a:endParaRPr lang="en-US" altLang="ja-JP" dirty="0" smtClean="0">
                  <a:latin typeface="+mj-lt"/>
                </a:endParaRPr>
              </a:p>
              <a:p>
                <a:pPr marL="914400" lvl="2" indent="0">
                  <a:buNone/>
                </a:pPr>
                <a:r>
                  <a:rPr lang="ja-JP" altLang="en-US" dirty="0" smtClean="0">
                    <a:latin typeface="+mj-lt"/>
                  </a:rPr>
                  <a:t>　　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altLang="ja-JP" b="0" i="1" smtClean="0">
                            <a:latin typeface="Cambria Math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ja-JP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ja-JP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altLang="ja-JP" b="0" i="1" smtClean="0">
                        <a:latin typeface="Cambria Math"/>
                        <a:ea typeface="Cambria Math"/>
                      </a:rPr>
                      <m:t>≳1</m:t>
                    </m:r>
                  </m:oMath>
                </a14:m>
                <a:r>
                  <a:rPr lang="ja-JP" altLang="en-US" dirty="0"/>
                  <a:t>　</a:t>
                </a:r>
                <a:r>
                  <a:rPr lang="ja-JP" altLang="en-US" dirty="0" smtClean="0"/>
                  <a:t>　⇒</a:t>
                </a:r>
                <a:r>
                  <a:rPr lang="ja-JP" altLang="en-US" dirty="0"/>
                  <a:t>　</a:t>
                </a:r>
                <a:r>
                  <a:rPr lang="ja-JP" altLang="en-US" dirty="0" smtClean="0"/>
                  <a:t>　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</m:d>
                    <m:r>
                      <a:rPr lang="en-US" altLang="ja-JP" i="1" smtClean="0">
                        <a:latin typeface="Cambria Math"/>
                        <a:ea typeface="Cambria Math"/>
                      </a:rPr>
                      <m:t>≲</m:t>
                    </m:r>
                    <m:rad>
                      <m:radPr>
                        <m:degHide m:val="on"/>
                        <m:ctrlPr>
                          <a:rPr lang="en-US" altLang="ja-JP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ja-JP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altLang="ja-JP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ja-JP" b="0" i="1" smtClean="0">
                                    <a:latin typeface="Cambria Math"/>
                                    <a:ea typeface="Cambria Math"/>
                                  </a:rPr>
                                  <m:t>𝜙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b="0" i="1" smtClean="0">
                                <a:latin typeface="Cambria Math"/>
                              </a:rPr>
                              <m:t>𝐸𝑆𝑃</m:t>
                            </m:r>
                          </m:sub>
                        </m:sSub>
                        <m:r>
                          <a:rPr lang="en-US" altLang="ja-JP" b="0" i="1" smtClean="0">
                            <a:latin typeface="Cambria Math"/>
                          </a:rPr>
                          <m:t>/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𝑔</m:t>
                        </m:r>
                      </m:e>
                    </m:rad>
                    <m:r>
                      <a:rPr lang="en-US" altLang="ja-JP" i="1">
                        <a:latin typeface="Cambria Math"/>
                      </a:rPr>
                      <m:t> </m:t>
                    </m:r>
                  </m:oMath>
                </a14:m>
                <a:endParaRPr kumimoji="1" lang="en-US" altLang="ja-JP" b="0" dirty="0" smtClean="0">
                  <a:latin typeface="+mj-lt"/>
                </a:endParaRPr>
              </a:p>
              <a:p>
                <a:pPr marL="1371600" lvl="3" indent="0">
                  <a:buNone/>
                </a:pPr>
                <a:r>
                  <a:rPr kumimoji="1" lang="en-US" altLang="ja-JP" b="0" dirty="0" smtClean="0">
                    <a:latin typeface="+mj-lt"/>
                  </a:rPr>
                  <a:t>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ja-JP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ja-JP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altLang="ja-JP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ja-JP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ja-JP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ja-JP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𝜙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ja-JP" i="1">
                        <a:latin typeface="Cambria Math"/>
                      </a:rPr>
                      <m:t> </m:t>
                    </m:r>
                  </m:oMath>
                </a14:m>
                <a:r>
                  <a:rPr kumimoji="1" lang="en-US" altLang="ja-JP" b="0" dirty="0" smtClean="0">
                    <a:latin typeface="+mj-lt"/>
                  </a:rPr>
                  <a:t> :  </a:t>
                </a:r>
                <a:r>
                  <a:rPr lang="en-US" altLang="ja-JP" dirty="0" smtClean="0">
                    <a:latin typeface="+mj-lt"/>
                  </a:rPr>
                  <a:t>frequency of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0000FF"/>
                        </a:solidFill>
                        <a:latin typeface="Cambria Math"/>
                      </a:rPr>
                      <m:t>𝜒</m:t>
                    </m:r>
                  </m:oMath>
                </a14:m>
                <a:r>
                  <a:rPr kumimoji="1" lang="en-US" altLang="ja-JP" b="0" dirty="0" smtClean="0">
                    <a:latin typeface="+mj-lt"/>
                  </a:rPr>
                  <a:t> )</a:t>
                </a:r>
              </a:p>
              <a:p>
                <a:pPr marL="914400" lvl="2" indent="0">
                  <a:buNone/>
                </a:pPr>
                <a:r>
                  <a:rPr lang="ja-JP" altLang="en-US" dirty="0"/>
                  <a:t>　</a:t>
                </a:r>
                <a:r>
                  <a:rPr lang="ja-JP" altLang="en-US" dirty="0" smtClean="0"/>
                  <a:t>　　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6632"/>
                <a:ext cx="8928992" cy="6009531"/>
              </a:xfrm>
              <a:blipFill rotWithShape="1">
                <a:blip r:embed="rId13"/>
                <a:stretch>
                  <a:fillRect l="-751" t="-811" r="-4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3718046" y="1605065"/>
                <a:ext cx="53184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kumimoji="1" lang="en-US" altLang="ja-JP" dirty="0" smtClean="0"/>
                  <a:t> : Moduli  ,     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rgbClr val="0000FF"/>
                        </a:solidFill>
                        <a:latin typeface="Cambria Math"/>
                      </a:rPr>
                      <m:t>𝜒</m:t>
                    </m:r>
                  </m:oMath>
                </a14:m>
                <a:r>
                  <a:rPr kumimoji="1" lang="en-US" altLang="ja-JP" dirty="0" smtClean="0"/>
                  <a:t> : Quantum field</a:t>
                </a:r>
                <a:r>
                  <a:rPr lang="en-US" altLang="ja-JP" dirty="0" smtClean="0"/>
                  <a:t>   </a:t>
                </a:r>
                <a:r>
                  <a:rPr lang="en-US" altLang="ja-JP" dirty="0"/>
                  <a:t>,     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altLang="ja-JP" dirty="0" smtClean="0"/>
                  <a:t> : coupling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046" y="1605065"/>
                <a:ext cx="531845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344" t="-8197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角丸四角形吹き出し 4"/>
          <p:cNvSpPr/>
          <p:nvPr/>
        </p:nvSpPr>
        <p:spPr>
          <a:xfrm>
            <a:off x="5220073" y="2060848"/>
            <a:ext cx="3672408" cy="604949"/>
          </a:xfrm>
          <a:prstGeom prst="wedgeRoundRectCallout">
            <a:avLst>
              <a:gd name="adj1" fmla="val -62362"/>
              <a:gd name="adj2" fmla="val -2954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“</a:t>
            </a:r>
            <a:r>
              <a:rPr kumimoji="1" lang="en-US" altLang="ja-JP" b="1" u="sng" dirty="0" smtClean="0">
                <a:solidFill>
                  <a:schemeClr val="tx1"/>
                </a:solidFill>
              </a:rPr>
              <a:t>E</a:t>
            </a:r>
            <a:r>
              <a:rPr kumimoji="1" lang="en-US" altLang="ja-JP" dirty="0" smtClean="0">
                <a:solidFill>
                  <a:schemeClr val="tx1"/>
                </a:solidFill>
              </a:rPr>
              <a:t>nhanced </a:t>
            </a:r>
            <a:r>
              <a:rPr kumimoji="1" lang="en-US" altLang="ja-JP" b="1" u="sng" dirty="0" smtClean="0">
                <a:solidFill>
                  <a:schemeClr val="tx1"/>
                </a:solidFill>
              </a:rPr>
              <a:t>S</a:t>
            </a:r>
            <a:r>
              <a:rPr kumimoji="1" lang="en-US" altLang="ja-JP" dirty="0" smtClean="0">
                <a:solidFill>
                  <a:schemeClr val="tx1"/>
                </a:solidFill>
              </a:rPr>
              <a:t>ymmetry </a:t>
            </a:r>
            <a:r>
              <a:rPr kumimoji="1" lang="en-US" altLang="ja-JP" b="1" u="sng" dirty="0" smtClean="0">
                <a:solidFill>
                  <a:schemeClr val="tx1"/>
                </a:solidFill>
              </a:rPr>
              <a:t>P</a:t>
            </a:r>
            <a:r>
              <a:rPr kumimoji="1" lang="en-US" altLang="ja-JP" dirty="0" smtClean="0">
                <a:solidFill>
                  <a:schemeClr val="tx1"/>
                </a:solidFill>
              </a:rPr>
              <a:t>oint”  (</a:t>
            </a:r>
            <a:r>
              <a:rPr kumimoji="1" lang="en-US" altLang="ja-JP" b="1" u="sng" dirty="0" smtClean="0">
                <a:solidFill>
                  <a:schemeClr val="tx1"/>
                </a:solidFill>
              </a:rPr>
              <a:t>ESP</a:t>
            </a:r>
            <a:r>
              <a:rPr kumimoji="1" lang="en-US" altLang="ja-JP" dirty="0" smtClean="0">
                <a:solidFill>
                  <a:schemeClr val="tx1"/>
                </a:solidFill>
              </a:rPr>
              <a:t>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3635896" y="4844272"/>
            <a:ext cx="1872208" cy="0"/>
          </a:xfrm>
          <a:prstGeom prst="line">
            <a:avLst/>
          </a:prstGeom>
          <a:ln w="25400" cmpd="dbl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4093813" y="3789040"/>
            <a:ext cx="3733519" cy="0"/>
          </a:xfrm>
          <a:prstGeom prst="line">
            <a:avLst/>
          </a:prstGeom>
          <a:ln w="25400" cmpd="dbl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グループ化 16"/>
          <p:cNvGrpSpPr/>
          <p:nvPr/>
        </p:nvGrpSpPr>
        <p:grpSpPr>
          <a:xfrm>
            <a:off x="5868144" y="4053016"/>
            <a:ext cx="2967300" cy="1968272"/>
            <a:chOff x="5868144" y="4053016"/>
            <a:chExt cx="2967300" cy="1968272"/>
          </a:xfrm>
        </p:grpSpPr>
        <p:sp>
          <p:nvSpPr>
            <p:cNvPr id="46" name="円/楕円 45"/>
            <p:cNvSpPr/>
            <p:nvPr/>
          </p:nvSpPr>
          <p:spPr>
            <a:xfrm>
              <a:off x="6768105" y="4581128"/>
              <a:ext cx="1152128" cy="105655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62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" name="直線コネクタ 6"/>
            <p:cNvCxnSpPr/>
            <p:nvPr/>
          </p:nvCxnSpPr>
          <p:spPr>
            <a:xfrm>
              <a:off x="6171148" y="5133626"/>
              <a:ext cx="237626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>
              <a:off x="7344169" y="4188230"/>
              <a:ext cx="0" cy="16561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7539300" y="4727231"/>
              <a:ext cx="1008112" cy="1"/>
            </a:xfrm>
            <a:prstGeom prst="line">
              <a:avLst/>
            </a:prstGeom>
            <a:ln w="25400">
              <a:solidFill>
                <a:srgbClr val="FF000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テキスト ボックス 21"/>
                <p:cNvSpPr txBox="1"/>
                <p:nvPr/>
              </p:nvSpPr>
              <p:spPr>
                <a:xfrm>
                  <a:off x="7179260" y="4053016"/>
                  <a:ext cx="10081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/>
                          </a:rPr>
                          <m:t>Im</m:t>
                        </m:r>
                        <m:r>
                          <a:rPr kumimoji="1" lang="en-US" altLang="ja-JP" b="0" i="1" smtClean="0">
                            <a:latin typeface="Cambria Math"/>
                          </a:rPr>
                          <m:t> </m:t>
                        </m:r>
                        <m:r>
                          <a:rPr kumimoji="1" lang="en-US" altLang="ja-JP" b="0" i="1" smtClean="0">
                            <a:latin typeface="Cambria Math"/>
                          </a:rPr>
                          <m:t>𝜙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22" name="テキスト ボックス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9260" y="4053016"/>
                  <a:ext cx="1008112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テキスト ボックス 22"/>
                <p:cNvSpPr txBox="1"/>
                <p:nvPr/>
              </p:nvSpPr>
              <p:spPr>
                <a:xfrm>
                  <a:off x="7827332" y="5133626"/>
                  <a:ext cx="10081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/>
                          </a:rPr>
                          <m:t>Re</m:t>
                        </m:r>
                        <m:r>
                          <a:rPr kumimoji="1" lang="en-US" altLang="ja-JP" b="0" i="1" smtClean="0">
                            <a:latin typeface="Cambria Math"/>
                          </a:rPr>
                          <m:t> </m:t>
                        </m:r>
                        <m:r>
                          <a:rPr kumimoji="1" lang="en-US" altLang="ja-JP" b="0" i="1" smtClean="0">
                            <a:latin typeface="Cambria Math"/>
                          </a:rPr>
                          <m:t>𝜙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23" name="テキスト ボックス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7332" y="5133626"/>
                  <a:ext cx="1008112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正方形/長方形 23"/>
            <p:cNvSpPr/>
            <p:nvPr/>
          </p:nvSpPr>
          <p:spPr>
            <a:xfrm>
              <a:off x="5955124" y="4053016"/>
              <a:ext cx="2880320" cy="196827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8" name="直線コネクタ 27"/>
            <p:cNvCxnSpPr/>
            <p:nvPr/>
          </p:nvCxnSpPr>
          <p:spPr>
            <a:xfrm>
              <a:off x="6171148" y="4727231"/>
              <a:ext cx="1512168" cy="1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テキスト ボックス 37"/>
                <p:cNvSpPr txBox="1"/>
                <p:nvPr/>
              </p:nvSpPr>
              <p:spPr>
                <a:xfrm>
                  <a:off x="8043356" y="4702852"/>
                  <a:ext cx="3516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/>
                          </a:rPr>
                          <m:t>𝜇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38" name="テキスト ボックス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3356" y="4702852"/>
                  <a:ext cx="351656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直線コネクタ 38"/>
            <p:cNvCxnSpPr/>
            <p:nvPr/>
          </p:nvCxnSpPr>
          <p:spPr>
            <a:xfrm>
              <a:off x="8060681" y="4735759"/>
              <a:ext cx="0" cy="397867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テキスト ボックス 47"/>
            <p:cNvSpPr txBox="1"/>
            <p:nvPr/>
          </p:nvSpPr>
          <p:spPr>
            <a:xfrm>
              <a:off x="6863747" y="4797152"/>
              <a:ext cx="7325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ESP</a:t>
              </a:r>
              <a:endParaRPr kumimoji="1" lang="ja-JP" alt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" name="円/楕円 48"/>
            <p:cNvSpPr/>
            <p:nvPr/>
          </p:nvSpPr>
          <p:spPr>
            <a:xfrm>
              <a:off x="7287272" y="5065045"/>
              <a:ext cx="108012" cy="10143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テキスト ボックス 49"/>
                <p:cNvSpPr txBox="1"/>
                <p:nvPr/>
              </p:nvSpPr>
              <p:spPr>
                <a:xfrm>
                  <a:off x="5868144" y="5490565"/>
                  <a:ext cx="1588038" cy="5307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kumimoji="1" lang="en-US" altLang="ja-JP" sz="14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kumimoji="1" lang="en-US" altLang="ja-JP" sz="1400" b="0" i="1" smtClean="0">
                                <a:latin typeface="Cambria Math"/>
                                <a:ea typeface="Cambria Math"/>
                              </a:rPr>
                              <m:t>𝜙</m:t>
                            </m:r>
                          </m:e>
                        </m:d>
                        <m:r>
                          <a:rPr kumimoji="1" lang="en-US" altLang="ja-JP" sz="1400" b="0" i="1" smtClean="0">
                            <a:latin typeface="Cambria Math"/>
                            <a:ea typeface="Cambria Math"/>
                          </a:rPr>
                          <m:t>≲</m:t>
                        </m:r>
                        <m:rad>
                          <m:radPr>
                            <m:degHide m:val="on"/>
                            <m:ctrlPr>
                              <a:rPr kumimoji="1" lang="en-US" altLang="ja-JP" sz="1400" b="0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kumimoji="1" lang="en-US" altLang="ja-JP" sz="1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kumimoji="1" lang="en-US" altLang="ja-JP" sz="1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ja-JP" sz="1400" b="0" i="1" smtClean="0">
                                        <a:latin typeface="Cambria Math"/>
                                        <a:ea typeface="Cambria Math"/>
                                      </a:rPr>
                                      <m:t>𝜙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kumimoji="1" lang="en-US" altLang="ja-JP" sz="1400" b="0" i="1" smtClean="0">
                                    <a:latin typeface="Cambria Math"/>
                                    <a:ea typeface="Cambria Math"/>
                                  </a:rPr>
                                  <m:t>𝐸𝑆𝑃</m:t>
                                </m:r>
                              </m:sub>
                            </m:sSub>
                            <m:r>
                              <a:rPr kumimoji="1" lang="en-US" altLang="ja-JP" sz="1400" b="0" i="1" smtClean="0">
                                <a:latin typeface="Cambria Math"/>
                                <a:ea typeface="Cambria Math"/>
                              </a:rPr>
                              <m:t>/</m:t>
                            </m:r>
                            <m:r>
                              <a:rPr kumimoji="1" lang="en-US" altLang="ja-JP" sz="1400" b="0" i="1" smtClean="0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e>
                        </m:rad>
                      </m:oMath>
                    </m:oMathPara>
                  </a14:m>
                  <a:endParaRPr kumimoji="1" lang="ja-JP" altLang="en-US" sz="1400" dirty="0"/>
                </a:p>
              </p:txBody>
            </p:sp>
          </mc:Choice>
          <mc:Fallback xmlns="">
            <p:sp>
              <p:nvSpPr>
                <p:cNvPr id="50" name="テキスト ボックス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8144" y="5490565"/>
                  <a:ext cx="1588038" cy="530723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直線コネクタ 43"/>
            <p:cNvCxnSpPr/>
            <p:nvPr/>
          </p:nvCxnSpPr>
          <p:spPr>
            <a:xfrm flipH="1">
              <a:off x="6948264" y="5147900"/>
              <a:ext cx="360040" cy="369332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日付プレースホルダー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67C1-8BAB-478A-B607-8B7971264129}" type="datetime1">
              <a:rPr kumimoji="1" lang="ja-JP" altLang="en-US" smtClean="0"/>
              <a:t>2012/7/18</a:t>
            </a:fld>
            <a:endParaRPr kumimoji="1" lang="ja-JP" altLang="en-US"/>
          </a:p>
        </p:txBody>
      </p:sp>
      <p:sp>
        <p:nvSpPr>
          <p:cNvPr id="14" name="フッター プレースホルダー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＠基研研究会</a:t>
            </a:r>
            <a:r>
              <a:rPr kumimoji="1" lang="en-US" altLang="zh-CN" smtClean="0"/>
              <a:t>2012</a:t>
            </a:r>
            <a:endParaRPr kumimoji="1" lang="ja-JP" altLang="en-US"/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1337-ED18-4B64-93CC-5853B494D13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512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941" y="4028878"/>
            <a:ext cx="3730550" cy="2261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円/楕円 56"/>
          <p:cNvSpPr/>
          <p:nvPr/>
        </p:nvSpPr>
        <p:spPr>
          <a:xfrm>
            <a:off x="1691680" y="2445591"/>
            <a:ext cx="1584176" cy="47279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62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7" name="直線コネクタ 46"/>
          <p:cNvCxnSpPr/>
          <p:nvPr/>
        </p:nvCxnSpPr>
        <p:spPr>
          <a:xfrm flipH="1">
            <a:off x="1547664" y="2265145"/>
            <a:ext cx="1872208" cy="8692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6632"/>
                <a:ext cx="8928992" cy="6009531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kumimoji="1" lang="ja-JP" altLang="en-US" b="0" dirty="0" smtClean="0">
                    <a:latin typeface="+mj-ea"/>
                    <a:ea typeface="+mj-ea"/>
                  </a:rPr>
                  <a:t>いったん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0000FF"/>
                        </a:solidFill>
                        <a:latin typeface="Cambria Math"/>
                      </a:rPr>
                      <m:t>𝜒</m:t>
                    </m:r>
                  </m:oMath>
                </a14:m>
                <a:r>
                  <a:rPr kumimoji="1" lang="ja-JP" altLang="en-US" b="0" dirty="0" smtClean="0">
                    <a:latin typeface="+mj-ea"/>
                    <a:ea typeface="+mj-ea"/>
                  </a:rPr>
                  <a:t> が生成されると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FF0000"/>
                        </a:solidFill>
                        <a:latin typeface="Cambria Math"/>
                      </a:rPr>
                      <m:t>𝜙</m:t>
                    </m:r>
                  </m:oMath>
                </a14:m>
                <a:r>
                  <a:rPr kumimoji="1" lang="ja-JP" altLang="en-US" b="0" dirty="0" smtClean="0">
                    <a:latin typeface="+mj-ea"/>
                    <a:ea typeface="+mj-ea"/>
                  </a:rPr>
                  <a:t> に有効ポテンシャルが立つ</a:t>
                </a:r>
                <a:endParaRPr kumimoji="1" lang="en-US" altLang="ja-JP" b="0" dirty="0" smtClean="0">
                  <a:latin typeface="+mj-ea"/>
                  <a:ea typeface="+mj-ea"/>
                </a:endParaRPr>
              </a:p>
              <a:p>
                <a:pPr marL="457200" lvl="1" indent="0">
                  <a:buNone/>
                </a:pPr>
                <a:r>
                  <a:rPr lang="ja-JP" altLang="en-US" dirty="0">
                    <a:latin typeface="+mj-ea"/>
                    <a:ea typeface="+mj-ea"/>
                  </a:rPr>
                  <a:t>　</a:t>
                </a:r>
                <a:r>
                  <a:rPr lang="ja-JP" altLang="en-US" dirty="0" smtClean="0">
                    <a:latin typeface="+mj-ea"/>
                    <a:ea typeface="+mj-ea"/>
                  </a:rPr>
                  <a:t>     　</a:t>
                </a:r>
                <a:r>
                  <a:rPr lang="en-US" altLang="ja-JP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altLang="ja-JP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𝜒</m:t>
                        </m:r>
                      </m:sub>
                    </m:sSub>
                    <m:r>
                      <a:rPr lang="en-US" altLang="ja-JP" i="1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altLang="ja-JP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  <m: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nary>
                    <m:sSub>
                      <m:sSubPr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altLang="ja-JP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ja-JP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altLang="ja-JP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ja-JP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ja-JP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ja-JP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𝜙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ja-JP" b="0" i="1" smtClean="0">
                        <a:latin typeface="Cambria Math"/>
                        <a:ea typeface="Cambria Math"/>
                      </a:rPr>
                      <m:t>∼</m:t>
                    </m:r>
                    <m:r>
                      <a:rPr lang="en-US" altLang="ja-JP" b="0" i="1" smtClean="0">
                        <a:latin typeface="Cambria Math"/>
                        <a:ea typeface="Cambria Math"/>
                      </a:rPr>
                      <m:t>𝑔</m:t>
                    </m:r>
                    <m:d>
                      <m:dPr>
                        <m:begChr m:val="|"/>
                        <m:endChr m:val="|"/>
                        <m:ctrlPr>
                          <a:rPr lang="en-US" altLang="ja-JP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</m:d>
                    <m:sSub>
                      <m:sSubPr>
                        <m:ctrlPr>
                          <a:rPr lang="en-US" altLang="ja-JP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𝜒</m:t>
                        </m:r>
                      </m:sub>
                    </m:sSub>
                  </m:oMath>
                </a14:m>
                <a:endParaRPr kumimoji="1" lang="en-US" altLang="ja-JP" b="0" dirty="0" smtClean="0">
                  <a:latin typeface="+mj-ea"/>
                  <a:ea typeface="+mj-ea"/>
                </a:endParaRPr>
              </a:p>
              <a:p>
                <a:pPr marL="457200" lvl="1" indent="0">
                  <a:buNone/>
                </a:pPr>
                <a:endParaRPr lang="en-US" altLang="ja-JP" dirty="0">
                  <a:latin typeface="+mj-ea"/>
                  <a:ea typeface="+mj-ea"/>
                </a:endParaRPr>
              </a:p>
              <a:p>
                <a:pPr marL="457200" lvl="1" indent="0">
                  <a:buNone/>
                </a:pPr>
                <a:endParaRPr kumimoji="1" lang="en-US" altLang="ja-JP" b="0" dirty="0" smtClean="0">
                  <a:latin typeface="+mj-ea"/>
                  <a:ea typeface="+mj-ea"/>
                </a:endParaRPr>
              </a:p>
              <a:p>
                <a:pPr marL="457200" lvl="1" indent="0">
                  <a:buNone/>
                </a:pPr>
                <a:endParaRPr lang="en-US" altLang="ja-JP" dirty="0">
                  <a:latin typeface="+mj-ea"/>
                  <a:ea typeface="+mj-ea"/>
                </a:endParaRPr>
              </a:p>
              <a:p>
                <a:pPr marL="457200" lvl="1" indent="0">
                  <a:buNone/>
                </a:pPr>
                <a:endParaRPr kumimoji="1" lang="en-US" altLang="ja-JP" b="0" dirty="0" smtClean="0">
                  <a:latin typeface="+mj-ea"/>
                  <a:ea typeface="+mj-ea"/>
                </a:endParaRPr>
              </a:p>
              <a:p>
                <a:pPr marL="457200" lvl="1" indent="0">
                  <a:buNone/>
                </a:pPr>
                <a:endParaRPr lang="en-US" altLang="ja-JP" dirty="0">
                  <a:latin typeface="+mj-ea"/>
                  <a:ea typeface="+mj-ea"/>
                </a:endParaRPr>
              </a:p>
              <a:p>
                <a:pPr marL="457200" lvl="1" indent="0">
                  <a:buNone/>
                </a:pPr>
                <a:endParaRPr kumimoji="1" lang="en-US" altLang="ja-JP" b="0" dirty="0" smtClean="0">
                  <a:latin typeface="+mj-ea"/>
                  <a:ea typeface="+mj-ea"/>
                </a:endParaRP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b="0" i="1" smtClean="0">
                            <a:latin typeface="Cambria Math"/>
                            <a:ea typeface="+mj-ea"/>
                          </a:rPr>
                        </m:ctrlPr>
                      </m:sSubSupPr>
                      <m:e>
                        <m:acc>
                          <m:accPr>
                            <m:chr m:val="̇"/>
                            <m:ctrlPr>
                              <a:rPr kumimoji="1" lang="en-US" altLang="ja-JP" b="0" i="1" smtClean="0">
                                <a:latin typeface="Cambria Math"/>
                                <a:ea typeface="+mj-ea"/>
                              </a:rPr>
                            </m:ctrlPr>
                          </m:accPr>
                          <m:e>
                            <m:r>
                              <a:rPr kumimoji="1" lang="en-US" altLang="ja-JP" b="0" i="1" smtClean="0">
                                <a:latin typeface="Cambria Math"/>
                                <a:ea typeface="+mj-ea"/>
                              </a:rPr>
                              <m:t>𝜙</m:t>
                            </m:r>
                          </m:e>
                        </m:acc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  <a:ea typeface="+mj-ea"/>
                          </a:rPr>
                          <m:t>𝐸𝑆𝑃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/>
                            <a:ea typeface="+mj-ea"/>
                          </a:rPr>
                          <m:t>2</m:t>
                        </m:r>
                      </m:sup>
                    </m:sSubSup>
                    <m:r>
                      <a:rPr kumimoji="1" lang="en-US" altLang="ja-JP" b="0" i="1" smtClean="0">
                        <a:latin typeface="Cambria Math"/>
                        <a:ea typeface="+mj-ea"/>
                      </a:rPr>
                      <m:t>∼</m:t>
                    </m:r>
                    <m:r>
                      <a:rPr kumimoji="1" lang="en-US" altLang="ja-JP" b="0" i="1" smtClean="0">
                        <a:latin typeface="Cambria Math"/>
                        <a:ea typeface="+mj-ea"/>
                      </a:rPr>
                      <m:t>𝑔</m:t>
                    </m:r>
                    <m:d>
                      <m:dPr>
                        <m:begChr m:val="|"/>
                        <m:endChr m:val="|"/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</m:d>
                    <m:sSub>
                      <m:sSubPr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𝜒</m:t>
                        </m:r>
                      </m:sub>
                    </m:sSub>
                  </m:oMath>
                </a14:m>
                <a:r>
                  <a:rPr kumimoji="1" lang="ja-JP" altLang="en-US" b="0" dirty="0" smtClean="0">
                    <a:latin typeface="+mj-ea"/>
                    <a:ea typeface="+mj-ea"/>
                  </a:rPr>
                  <a:t> になるまで </a:t>
                </a:r>
                <a:r>
                  <a:rPr kumimoji="1" lang="en-US" altLang="ja-JP" b="0" dirty="0" smtClean="0">
                    <a:latin typeface="+mj-lt"/>
                    <a:ea typeface="+mj-ea"/>
                  </a:rPr>
                  <a:t>ESP </a:t>
                </a:r>
                <a:r>
                  <a:rPr kumimoji="1" lang="ja-JP" altLang="en-US" b="0" dirty="0" smtClean="0">
                    <a:latin typeface="+mj-ea"/>
                    <a:ea typeface="+mj-ea"/>
                  </a:rPr>
                  <a:t>から離れると，また</a:t>
                </a:r>
                <a:r>
                  <a:rPr kumimoji="1" lang="ja-JP" altLang="en-US" b="0" dirty="0" smtClean="0">
                    <a:latin typeface="+mj-lt"/>
                    <a:ea typeface="+mj-ea"/>
                  </a:rPr>
                  <a:t> </a:t>
                </a:r>
                <a:r>
                  <a:rPr kumimoji="1" lang="en-US" altLang="ja-JP" b="0" dirty="0" smtClean="0">
                    <a:latin typeface="+mj-lt"/>
                    <a:ea typeface="+mj-ea"/>
                  </a:rPr>
                  <a:t>ESP </a:t>
                </a:r>
                <a:r>
                  <a:rPr kumimoji="1" lang="ja-JP" altLang="en-US" b="0" dirty="0" smtClean="0">
                    <a:latin typeface="+mj-ea"/>
                    <a:ea typeface="+mj-ea"/>
                  </a:rPr>
                  <a:t>に向かう</a:t>
                </a:r>
                <a:endParaRPr lang="en-US" altLang="ja-JP" sz="800" dirty="0" smtClean="0">
                  <a:latin typeface="+mj-ea"/>
                  <a:ea typeface="+mj-ea"/>
                </a:endParaRPr>
              </a:p>
              <a:p>
                <a:pPr lvl="2"/>
                <a:endParaRPr kumimoji="1" lang="en-US" altLang="ja-JP" b="0" dirty="0" smtClean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6632"/>
                <a:ext cx="8928992" cy="6009531"/>
              </a:xfrm>
              <a:blipFill rotWithShape="1">
                <a:blip r:embed="rId14"/>
                <a:stretch>
                  <a:fillRect t="-9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コネクタ 10"/>
          <p:cNvCxnSpPr/>
          <p:nvPr/>
        </p:nvCxnSpPr>
        <p:spPr>
          <a:xfrm>
            <a:off x="971600" y="2702359"/>
            <a:ext cx="302433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2483768" y="1406215"/>
            <a:ext cx="0" cy="172819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/>
              <p:cNvSpPr txBox="1"/>
              <p:nvPr/>
            </p:nvSpPr>
            <p:spPr>
              <a:xfrm>
                <a:off x="1835696" y="1221549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4" name="テキスト ボックス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1221549"/>
                <a:ext cx="100811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/>
              <p:cNvSpPr txBox="1"/>
              <p:nvPr/>
            </p:nvSpPr>
            <p:spPr>
              <a:xfrm>
                <a:off x="3419872" y="2702359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/>
                        </a:rPr>
                        <m:t>Re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 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5" name="テキスト ボックス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2702359"/>
                <a:ext cx="1008112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/>
              <p:cNvSpPr txBox="1"/>
              <p:nvPr/>
            </p:nvSpPr>
            <p:spPr>
              <a:xfrm>
                <a:off x="3275856" y="2044900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/>
                        </a:rPr>
                        <m:t>Im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 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2" name="テキスト ボックス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044900"/>
                <a:ext cx="1008112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直線コネクタ 52"/>
          <p:cNvCxnSpPr/>
          <p:nvPr/>
        </p:nvCxnSpPr>
        <p:spPr>
          <a:xfrm>
            <a:off x="3419872" y="2551134"/>
            <a:ext cx="720080" cy="0"/>
          </a:xfrm>
          <a:prstGeom prst="line">
            <a:avLst/>
          </a:prstGeom>
          <a:ln w="19050">
            <a:solidFill>
              <a:srgbClr val="FF0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1984784" y="2551134"/>
            <a:ext cx="1579104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円/楕円 61"/>
          <p:cNvSpPr/>
          <p:nvPr/>
        </p:nvSpPr>
        <p:spPr>
          <a:xfrm>
            <a:off x="6372200" y="2445591"/>
            <a:ext cx="1584176" cy="47279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62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3" name="直線コネクタ 62"/>
          <p:cNvCxnSpPr/>
          <p:nvPr/>
        </p:nvCxnSpPr>
        <p:spPr>
          <a:xfrm flipH="1">
            <a:off x="6228184" y="2270459"/>
            <a:ext cx="1872208" cy="8692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>
            <a:off x="5652120" y="2707673"/>
            <a:ext cx="302433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>
            <a:off x="7144580" y="1690584"/>
            <a:ext cx="19709" cy="14491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テキスト ボックス 66"/>
              <p:cNvSpPr txBox="1"/>
              <p:nvPr/>
            </p:nvSpPr>
            <p:spPr>
              <a:xfrm>
                <a:off x="8100392" y="2707673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/>
                        </a:rPr>
                        <m:t>Re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 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7" name="テキスト ボックス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2" y="2707673"/>
                <a:ext cx="1008112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/>
              <p:cNvSpPr txBox="1"/>
              <p:nvPr/>
            </p:nvSpPr>
            <p:spPr>
              <a:xfrm>
                <a:off x="7956376" y="2050214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/>
                        </a:rPr>
                        <m:t>Im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 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8" name="テキスト ボックス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2050214"/>
                <a:ext cx="1008112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直線コネクタ 68"/>
          <p:cNvCxnSpPr/>
          <p:nvPr/>
        </p:nvCxnSpPr>
        <p:spPr>
          <a:xfrm>
            <a:off x="8100392" y="2556448"/>
            <a:ext cx="720080" cy="0"/>
          </a:xfrm>
          <a:prstGeom prst="line">
            <a:avLst/>
          </a:prstGeom>
          <a:ln w="19050">
            <a:solidFill>
              <a:srgbClr val="FF0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>
            <a:off x="5940151" y="2551134"/>
            <a:ext cx="2304257" cy="5314"/>
          </a:xfrm>
          <a:prstGeom prst="line">
            <a:avLst/>
          </a:prstGeom>
          <a:ln w="19050">
            <a:solidFill>
              <a:srgbClr val="FF0000"/>
            </a:solidFill>
            <a:prstDash val="solid"/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/>
          <p:nvPr/>
        </p:nvCxnSpPr>
        <p:spPr>
          <a:xfrm>
            <a:off x="5652120" y="1623758"/>
            <a:ext cx="1512168" cy="107601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 flipH="1">
            <a:off x="7164290" y="1623758"/>
            <a:ext cx="1512166" cy="1078601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円/楕円 79"/>
          <p:cNvSpPr/>
          <p:nvPr/>
        </p:nvSpPr>
        <p:spPr>
          <a:xfrm>
            <a:off x="6458955" y="1977101"/>
            <a:ext cx="1400743" cy="3693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円/楕円 98"/>
          <p:cNvSpPr/>
          <p:nvPr/>
        </p:nvSpPr>
        <p:spPr>
          <a:xfrm>
            <a:off x="5796137" y="1443445"/>
            <a:ext cx="2696887" cy="49427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右矢印 99"/>
              <p:cNvSpPr/>
              <p:nvPr/>
            </p:nvSpPr>
            <p:spPr>
              <a:xfrm>
                <a:off x="4427984" y="1797607"/>
                <a:ext cx="1008112" cy="938551"/>
              </a:xfrm>
              <a:prstGeom prst="rightArrow">
                <a:avLst>
                  <a:gd name="adj1" fmla="val 50000"/>
                  <a:gd name="adj2" fmla="val 38865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1600" b="1" i="1" smtClean="0">
                        <a:latin typeface="Cambria Math"/>
                      </a:rPr>
                      <m:t>𝝌</m:t>
                    </m:r>
                  </m:oMath>
                </a14:m>
                <a:r>
                  <a:rPr lang="ja-JP" altLang="en-US" sz="1600" b="1" dirty="0" smtClean="0"/>
                  <a:t>  生成</a:t>
                </a:r>
                <a:endParaRPr kumimoji="1" lang="ja-JP" altLang="en-US" sz="1600" b="1" dirty="0"/>
              </a:p>
            </p:txBody>
          </p:sp>
        </mc:Choice>
        <mc:Fallback xmlns="">
          <p:sp>
            <p:nvSpPr>
              <p:cNvPr id="100" name="右矢印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797607"/>
                <a:ext cx="1008112" cy="938551"/>
              </a:xfrm>
              <a:prstGeom prst="rightArrow">
                <a:avLst>
                  <a:gd name="adj1" fmla="val 50000"/>
                  <a:gd name="adj2" fmla="val 38865"/>
                </a:avLst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爆発 1 100"/>
          <p:cNvSpPr/>
          <p:nvPr/>
        </p:nvSpPr>
        <p:spPr>
          <a:xfrm>
            <a:off x="3167844" y="4117722"/>
            <a:ext cx="2232248" cy="86409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rgbClr val="0000FF"/>
                </a:solidFill>
              </a:rPr>
              <a:t>Trapped !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102" name="雲形吹き出し 101"/>
          <p:cNvSpPr/>
          <p:nvPr/>
        </p:nvSpPr>
        <p:spPr>
          <a:xfrm>
            <a:off x="407301" y="5210064"/>
            <a:ext cx="3744416" cy="1080120"/>
          </a:xfrm>
          <a:prstGeom prst="cloudCallout">
            <a:avLst>
              <a:gd name="adj1" fmla="val 30402"/>
              <a:gd name="adj2" fmla="val -81418"/>
            </a:avLst>
          </a:prstGeom>
          <a:solidFill>
            <a:srgbClr val="FDFF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ESP </a:t>
            </a:r>
            <a:r>
              <a:rPr kumimoji="1" lang="ja-JP" altLang="en-US" dirty="0" smtClean="0">
                <a:solidFill>
                  <a:schemeClr val="tx1"/>
                </a:solidFill>
              </a:rPr>
              <a:t>周辺の真空が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選ばれや</a:t>
            </a:r>
            <a:r>
              <a:rPr lang="ja-JP" altLang="en-US" dirty="0" smtClean="0">
                <a:solidFill>
                  <a:schemeClr val="tx1"/>
                </a:solidFill>
              </a:rPr>
              <a:t>すそう。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ボックス 65"/>
              <p:cNvSpPr txBox="1"/>
              <p:nvPr/>
            </p:nvSpPr>
            <p:spPr>
              <a:xfrm>
                <a:off x="6516216" y="1226863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6" name="テキスト ボックス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1226863"/>
                <a:ext cx="1008112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直線コネクタ 84"/>
          <p:cNvCxnSpPr/>
          <p:nvPr/>
        </p:nvCxnSpPr>
        <p:spPr>
          <a:xfrm>
            <a:off x="7146000" y="1484784"/>
            <a:ext cx="1" cy="39139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テキスト ボックス 110"/>
              <p:cNvSpPr txBox="1"/>
              <p:nvPr/>
            </p:nvSpPr>
            <p:spPr>
              <a:xfrm>
                <a:off x="7740352" y="5380792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/>
                        </a:rPr>
                        <m:t>Re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 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11" name="テキスト ボックス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5380792"/>
                <a:ext cx="1008112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テキスト ボックス 111"/>
              <p:cNvSpPr txBox="1"/>
              <p:nvPr/>
            </p:nvSpPr>
            <p:spPr>
              <a:xfrm>
                <a:off x="5724128" y="3933056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/>
                        </a:rPr>
                        <m:t>Im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 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12" name="テキスト ボックス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3933056"/>
                <a:ext cx="1008112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フリーフォーム 113"/>
          <p:cNvSpPr/>
          <p:nvPr/>
        </p:nvSpPr>
        <p:spPr>
          <a:xfrm>
            <a:off x="5534554" y="2564904"/>
            <a:ext cx="405598" cy="313509"/>
          </a:xfrm>
          <a:custGeom>
            <a:avLst/>
            <a:gdLst>
              <a:gd name="connsiteX0" fmla="*/ 405598 w 405598"/>
              <a:gd name="connsiteY0" fmla="*/ 0 h 313509"/>
              <a:gd name="connsiteX1" fmla="*/ 131278 w 405598"/>
              <a:gd name="connsiteY1" fmla="*/ 52252 h 313509"/>
              <a:gd name="connsiteX2" fmla="*/ 650 w 405598"/>
              <a:gd name="connsiteY2" fmla="*/ 143692 h 313509"/>
              <a:gd name="connsiteX3" fmla="*/ 92090 w 405598"/>
              <a:gd name="connsiteY3" fmla="*/ 274320 h 313509"/>
              <a:gd name="connsiteX4" fmla="*/ 327221 w 405598"/>
              <a:gd name="connsiteY4" fmla="*/ 313509 h 313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598" h="313509">
                <a:moveTo>
                  <a:pt x="405598" y="0"/>
                </a:moveTo>
                <a:cubicBezTo>
                  <a:pt x="302183" y="14151"/>
                  <a:pt x="198769" y="28303"/>
                  <a:pt x="131278" y="52252"/>
                </a:cubicBezTo>
                <a:cubicBezTo>
                  <a:pt x="63787" y="76201"/>
                  <a:pt x="7181" y="106681"/>
                  <a:pt x="650" y="143692"/>
                </a:cubicBezTo>
                <a:cubicBezTo>
                  <a:pt x="-5881" y="180703"/>
                  <a:pt x="37661" y="246017"/>
                  <a:pt x="92090" y="274320"/>
                </a:cubicBezTo>
                <a:cubicBezTo>
                  <a:pt x="146518" y="302623"/>
                  <a:pt x="236869" y="308066"/>
                  <a:pt x="327221" y="313509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dash"/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6" name="直線コネクタ 115"/>
          <p:cNvCxnSpPr/>
          <p:nvPr/>
        </p:nvCxnSpPr>
        <p:spPr>
          <a:xfrm flipH="1">
            <a:off x="2774336" y="2736158"/>
            <a:ext cx="2661760" cy="908866"/>
          </a:xfrm>
          <a:prstGeom prst="line">
            <a:avLst/>
          </a:prstGeom>
          <a:ln w="19050">
            <a:solidFill>
              <a:srgbClr val="0000FF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6C3F-4151-4CF2-9278-E4C0B247E5DA}" type="datetime1">
              <a:rPr kumimoji="1" lang="ja-JP" altLang="en-US" smtClean="0"/>
              <a:t>2012/7/18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＠基研研究会</a:t>
            </a:r>
            <a:r>
              <a:rPr kumimoji="1" lang="en-US" altLang="zh-CN" smtClean="0"/>
              <a:t>2012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1337-ED18-4B64-93CC-5853B494D13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730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2. </a:t>
            </a:r>
            <a:r>
              <a:rPr kumimoji="1" lang="en-US" altLang="ja-JP" dirty="0" smtClean="0"/>
              <a:t>How about </a:t>
            </a:r>
            <a:r>
              <a:rPr lang="en-US" altLang="ja-JP" dirty="0" smtClean="0"/>
              <a:t>Higher </a:t>
            </a:r>
            <a:r>
              <a:rPr lang="en-US" altLang="ja-JP" dirty="0"/>
              <a:t>D</a:t>
            </a:r>
            <a:r>
              <a:rPr lang="en-US" altLang="ja-JP" dirty="0" smtClean="0"/>
              <a:t>imensional Interaction?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ja-JP" dirty="0" smtClean="0"/>
                  <a:t>Motivation : </a:t>
                </a:r>
                <a:r>
                  <a:rPr lang="en-US" altLang="ja-JP" dirty="0" smtClean="0"/>
                  <a:t>Anomalous </a:t>
                </a:r>
                <a:r>
                  <a:rPr lang="en-US" altLang="ja-JP" dirty="0" smtClean="0"/>
                  <a:t>U(1) GUT </a:t>
                </a:r>
              </a:p>
              <a:p>
                <a:endParaRPr lang="en-US" altLang="ja-JP" sz="800" dirty="0" smtClean="0"/>
              </a:p>
              <a:p>
                <a:pPr lvl="1"/>
                <a:r>
                  <a:rPr kumimoji="1" lang="en-US" altLang="ja-JP" dirty="0" smtClean="0"/>
                  <a:t>Anomalous U(1) GUT </a:t>
                </a:r>
                <a:r>
                  <a:rPr lang="ja-JP" altLang="en-US" dirty="0"/>
                  <a:t>では，対称性で</a:t>
                </a:r>
                <a:r>
                  <a:rPr lang="ja-JP" altLang="en-US" dirty="0" smtClean="0"/>
                  <a:t>許される項すべてを</a:t>
                </a:r>
                <a:r>
                  <a:rPr lang="ja-JP" altLang="en-US" u="sng" dirty="0"/>
                  <a:t>繰り込み不可能な高次の項も</a:t>
                </a:r>
                <a:r>
                  <a:rPr lang="ja-JP" altLang="en-US" u="sng" dirty="0" smtClean="0"/>
                  <a:t>含</a:t>
                </a:r>
                <a:r>
                  <a:rPr lang="ja-JP" altLang="en-US" u="sng" dirty="0"/>
                  <a:t>めて</a:t>
                </a:r>
                <a:r>
                  <a:rPr kumimoji="1" lang="en-US" altLang="ja-JP" dirty="0" smtClean="0">
                    <a:latin typeface="Euclid Math One" pitchFamily="18" charset="2"/>
                  </a:rPr>
                  <a:t>O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(1)</m:t>
                    </m:r>
                  </m:oMath>
                </a14:m>
                <a:r>
                  <a:rPr kumimoji="1" lang="ja-JP" altLang="en-US" dirty="0" smtClean="0"/>
                  <a:t>係数で入れる。</a:t>
                </a:r>
                <a:endParaRPr kumimoji="1" lang="en-US" altLang="ja-JP" dirty="0" smtClean="0"/>
              </a:p>
              <a:p>
                <a:pPr lvl="1"/>
                <a:endParaRPr kumimoji="1" lang="en-US" altLang="ja-JP" sz="800" dirty="0" smtClean="0"/>
              </a:p>
              <a:p>
                <a:pPr lvl="1"/>
                <a:r>
                  <a:rPr lang="ja-JP" altLang="en-US" dirty="0"/>
                  <a:t>場</a:t>
                </a:r>
                <a:r>
                  <a:rPr lang="ja-JP" altLang="en-US" dirty="0" smtClean="0"/>
                  <a:t>の</a:t>
                </a:r>
                <a:r>
                  <a:rPr lang="ja-JP" altLang="en-US" dirty="0"/>
                  <a:t>真空期待値</a:t>
                </a:r>
                <a:r>
                  <a:rPr lang="ja-JP" altLang="en-US" dirty="0" smtClean="0"/>
                  <a:t>が </a:t>
                </a:r>
                <a:r>
                  <a:rPr lang="en-US" altLang="ja-JP" dirty="0" smtClean="0"/>
                  <a:t>anomalous U(1) charge </a:t>
                </a:r>
                <a:r>
                  <a:rPr lang="ja-JP" altLang="en-US" dirty="0" smtClean="0"/>
                  <a:t>で決まる。</a:t>
                </a:r>
                <a:endParaRPr kumimoji="1" lang="en-US" altLang="ja-JP" dirty="0" smtClean="0"/>
              </a:p>
              <a:p>
                <a:pPr marL="457200" lvl="1" indent="0">
                  <a:buNone/>
                </a:pPr>
                <a:r>
                  <a:rPr lang="en-US" altLang="ja-JP" dirty="0" smtClean="0"/>
                  <a:t>	  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𝑍</m:t>
                        </m:r>
                      </m:e>
                    </m:d>
                    <m:r>
                      <a:rPr lang="en-US" altLang="ja-JP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/>
                          </a:rPr>
                          <m:t>   </m:t>
                        </m:r>
                        <m:eqArr>
                          <m:eqArrPr>
                            <m:ctrlPr>
                              <a:rPr lang="en-US" altLang="ja-JP" b="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altLang="ja-JP" b="0" i="1" smtClean="0">
                                <a:latin typeface="Cambria Math"/>
                              </a:rPr>
                              <m:t>0          </m:t>
                            </m:r>
                            <m:r>
                              <a:rPr lang="en-US" altLang="ja-JP" b="0" i="1" smtClean="0">
                                <a:latin typeface="Cambria Math"/>
                              </a:rPr>
                              <m:t>𝑧</m:t>
                            </m:r>
                            <m:r>
                              <a:rPr lang="en-US" altLang="ja-JP" b="0" i="1" smtClean="0">
                                <a:latin typeface="Cambria Math"/>
                              </a:rPr>
                              <m:t>&gt;0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altLang="ja-JP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ja-JP" b="0" i="1" smtClean="0">
                                    <a:latin typeface="Cambria Math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altLang="ja-JP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ja-JP" b="0" i="1" smtClean="0">
                                    <a:latin typeface="Cambria Math"/>
                                  </a:rPr>
                                  <m:t>𝑧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altLang="ja-JP" b="0" i="0" smtClean="0">
                                <a:latin typeface="Cambria Math"/>
                              </a:rPr>
                              <m:t>Λ</m:t>
                            </m:r>
                            <m:r>
                              <a:rPr lang="en-US" altLang="ja-JP" b="0" i="1" smtClean="0">
                                <a:latin typeface="Cambria Math"/>
                              </a:rPr>
                              <m:t>    </m:t>
                            </m:r>
                            <m:r>
                              <a:rPr lang="en-US" altLang="ja-JP" b="0" i="1" smtClean="0">
                                <a:latin typeface="Cambria Math"/>
                              </a:rPr>
                              <m:t>𝑧</m:t>
                            </m:r>
                            <m:r>
                              <a:rPr lang="en-US" altLang="ja-JP" b="0" i="1" smtClean="0">
                                <a:latin typeface="Cambria Math"/>
                                <a:ea typeface="Cambria Math"/>
                              </a:rPr>
                              <m:t>≤0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ja-JP" sz="1800" dirty="0" smtClean="0"/>
                  <a:t>           ( </a:t>
                </a:r>
                <a14:m>
                  <m:oMath xmlns:m="http://schemas.openxmlformats.org/officeDocument/2006/math">
                    <m:r>
                      <a:rPr lang="en-US" altLang="ja-JP" sz="1800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altLang="ja-JP" sz="1800" dirty="0" smtClean="0"/>
                  <a:t> : anomalous U(1) charge,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1800" b="0" i="0" smtClean="0">
                        <a:latin typeface="Cambria Math"/>
                      </a:rPr>
                      <m:t>Λ</m:t>
                    </m:r>
                  </m:oMath>
                </a14:m>
                <a:r>
                  <a:rPr lang="en-US" altLang="ja-JP" sz="1800" dirty="0" smtClean="0"/>
                  <a:t> : Cutoff Scale )</a:t>
                </a:r>
                <a:endParaRPr kumimoji="1" lang="en-US" altLang="ja-JP" sz="1800" dirty="0" smtClean="0"/>
              </a:p>
              <a:p>
                <a:pPr marL="914400" lvl="2" indent="0">
                  <a:buNone/>
                </a:pPr>
                <a:r>
                  <a:rPr lang="en-US" altLang="ja-JP" dirty="0" smtClean="0"/>
                  <a:t>Ex.)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𝑎</m:t>
                    </m:r>
                    <m:r>
                      <a:rPr lang="en-US" altLang="ja-JP" i="1">
                        <a:latin typeface="Cambria Math"/>
                      </a:rPr>
                      <m:t>,</m:t>
                    </m:r>
                    <m:r>
                      <a:rPr lang="en-US" altLang="ja-JP" i="1">
                        <a:latin typeface="Cambria Math"/>
                      </a:rPr>
                      <m:t>𝑏</m:t>
                    </m:r>
                    <m:r>
                      <a:rPr lang="en-US" altLang="ja-JP" i="1">
                        <a:latin typeface="Cambria Math"/>
                      </a:rPr>
                      <m:t>,</m:t>
                    </m:r>
                    <m:r>
                      <a:rPr lang="en-US" altLang="ja-JP" i="1">
                        <a:latin typeface="Cambria Math"/>
                      </a:rPr>
                      <m:t>𝑐</m:t>
                    </m:r>
                    <m:r>
                      <a:rPr lang="en-US" altLang="ja-JP" i="1">
                        <a:latin typeface="Cambria Math"/>
                      </a:rPr>
                      <m:t>&gt;0,  </m:t>
                    </m:r>
                    <m:r>
                      <a:rPr lang="en-US" altLang="ja-JP" i="1">
                        <a:latin typeface="Cambria Math"/>
                      </a:rPr>
                      <m:t>𝑧</m:t>
                    </m:r>
                    <m:r>
                      <a:rPr lang="en-US" altLang="ja-JP" i="1">
                        <a:latin typeface="Cambria Math"/>
                      </a:rPr>
                      <m:t>=−1</m:t>
                    </m:r>
                  </m:oMath>
                </a14:m>
                <a:r>
                  <a:rPr lang="ja-JP" altLang="en-US" b="0" dirty="0" smtClean="0"/>
                  <a:t> のとき</a:t>
                </a:r>
                <a:r>
                  <a:rPr lang="en-US" altLang="ja-JP" b="0" dirty="0" smtClean="0"/>
                  <a:t>, </a:t>
                </a:r>
                <a:r>
                  <a:rPr lang="ja-JP" alt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𝑊</m:t>
                    </m:r>
                    <m:r>
                      <a:rPr lang="en-US" altLang="ja-JP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ja-JP" b="0" i="1" smtClean="0">
                                    <a:latin typeface="Cambria Math"/>
                                  </a:rPr>
                                  <m:t>𝑍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altLang="ja-JP" b="0" i="0" smtClean="0">
                                    <a:latin typeface="Cambria Math"/>
                                  </a:rPr>
                                  <m:t>Λ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b="0" i="1" smtClean="0">
                            <a:latin typeface="Cambria Math"/>
                          </a:rPr>
                          <m:t>𝑎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𝑏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𝑐</m:t>
                        </m:r>
                      </m:sup>
                    </m:sSup>
                    <m:r>
                      <a:rPr lang="en-US" altLang="ja-JP" b="0" i="1" smtClean="0">
                        <a:latin typeface="Cambria Math"/>
                      </a:rPr>
                      <m:t>𝐴𝐵𝐶</m:t>
                    </m:r>
                    <m:r>
                      <a:rPr lang="en-US" altLang="ja-JP" b="0" i="1" smtClean="0">
                        <a:latin typeface="Cambria Math"/>
                      </a:rPr>
                      <m:t> → </m:t>
                    </m:r>
                    <m:sSup>
                      <m:sSup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𝜆</m:t>
                        </m:r>
                      </m:e>
                      <m:sup>
                        <m:r>
                          <a:rPr lang="en-US" altLang="ja-JP" b="0" i="1" smtClean="0">
                            <a:latin typeface="Cambria Math"/>
                          </a:rPr>
                          <m:t>𝑎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𝑏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𝑐</m:t>
                        </m:r>
                      </m:sup>
                    </m:sSup>
                    <m:r>
                      <a:rPr lang="en-US" altLang="ja-JP" b="0" i="1" smtClean="0">
                        <a:latin typeface="Cambria Math"/>
                      </a:rPr>
                      <m:t>𝐴𝐵𝐶</m:t>
                    </m:r>
                  </m:oMath>
                </a14:m>
                <a:endParaRPr lang="en-US" altLang="ja-JP" b="0" dirty="0" smtClean="0"/>
              </a:p>
              <a:p>
                <a:pPr marL="914400" lvl="2" indent="0">
                  <a:buNone/>
                </a:pPr>
                <a:endParaRPr lang="en-US" altLang="ja-JP" sz="800" b="0" dirty="0" smtClean="0"/>
              </a:p>
              <a:p>
                <a:pPr marL="914400" lvl="2" indent="0">
                  <a:buNone/>
                </a:pPr>
                <a:r>
                  <a:rPr lang="ja-JP" altLang="en-US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★</a:t>
                </a:r>
                <a:r>
                  <a:rPr lang="ja-JP" altLang="en-US" dirty="0" smtClean="0"/>
                  <a:t> 高次</a:t>
                </a:r>
                <a:r>
                  <a:rPr lang="ja-JP" altLang="en-US" dirty="0"/>
                  <a:t>相互作用</a:t>
                </a:r>
                <a:r>
                  <a:rPr lang="ja-JP" altLang="en-US" dirty="0" smtClean="0"/>
                  <a:t>項での </a:t>
                </a:r>
                <a:r>
                  <a:rPr lang="en-US" altLang="ja-JP" dirty="0" smtClean="0"/>
                  <a:t>VEV </a:t>
                </a:r>
                <a:r>
                  <a:rPr lang="ja-JP" altLang="en-US" dirty="0" smtClean="0"/>
                  <a:t>が最終的な湯川型の相互作用に影響する</a:t>
                </a:r>
                <a:endParaRPr kumimoji="1" lang="en-US" altLang="ja-JP" dirty="0" smtClean="0"/>
              </a:p>
              <a:p>
                <a:pPr marL="457200" lvl="1" indent="0">
                  <a:buNone/>
                </a:pPr>
                <a:endParaRPr kumimoji="1" lang="en-US" altLang="ja-JP" sz="800" dirty="0" smtClean="0"/>
              </a:p>
              <a:p>
                <a:pPr marL="457200" lvl="1" indent="0">
                  <a:buNone/>
                </a:pPr>
                <a:r>
                  <a:rPr lang="ja-JP" altLang="en-US" dirty="0" smtClean="0"/>
                  <a:t>⇒　高次相互作用項による粒子生成と </a:t>
                </a:r>
                <a:r>
                  <a:rPr lang="en-US" altLang="ja-JP" dirty="0" smtClean="0"/>
                  <a:t>Trapping </a:t>
                </a:r>
                <a:r>
                  <a:rPr lang="ja-JP" altLang="en-US" dirty="0" smtClean="0"/>
                  <a:t>の効果が気になる。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751" t="-989" r="-8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DA8D0-0558-470B-8084-C7F9EF4DA413}" type="datetime1">
              <a:rPr kumimoji="1" lang="ja-JP" altLang="en-US" smtClean="0"/>
              <a:t>2012/7/18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＠基研研究会</a:t>
            </a:r>
            <a:r>
              <a:rPr kumimoji="1" lang="en-US" altLang="zh-CN" smtClean="0"/>
              <a:t>2012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1337-ED18-4B64-93CC-5853B494D13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914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6632"/>
                <a:ext cx="8928992" cy="6408712"/>
              </a:xfrm>
            </p:spPr>
            <p:txBody>
              <a:bodyPr>
                <a:normAutofit/>
              </a:bodyPr>
              <a:lstStyle/>
              <a:p>
                <a:r>
                  <a:rPr lang="ja-JP" altLang="en-US" dirty="0" smtClean="0"/>
                  <a:t>高次相互作用項での</a:t>
                </a:r>
                <a:r>
                  <a:rPr lang="en-US" altLang="ja-JP" dirty="0" smtClean="0"/>
                  <a:t> Trapping &amp; Particle Creation</a:t>
                </a:r>
                <a:endParaRPr kumimoji="1" lang="en-US" altLang="ja-JP" sz="800" dirty="0" smtClean="0"/>
              </a:p>
              <a:p>
                <a:pPr lvl="1"/>
                <a:r>
                  <a:rPr kumimoji="1" lang="en-US" altLang="ja-JP" b="0" dirty="0" smtClean="0">
                    <a:ea typeface="Cambria Math"/>
                  </a:rPr>
                  <a:t>Lagrangian : 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  <a:ea typeface="Cambria Math"/>
                      </a:rPr>
                      <m:t>ℒ</m:t>
                    </m:r>
                    <m:r>
                      <a:rPr kumimoji="1" lang="en-US" altLang="ja-JP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𝜕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𝜇</m:t>
                        </m:r>
                      </m:sub>
                    </m:sSub>
                    <m:sSup>
                      <m:sSupPr>
                        <m:ctrlP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𝜙</m:t>
                        </m:r>
                      </m:e>
                      <m:sup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𝜕</m:t>
                        </m:r>
                      </m:e>
                      <m:sup>
                        <m:r>
                          <a:rPr lang="en-US" altLang="ja-JP" b="0" i="1" smtClean="0">
                            <a:latin typeface="Cambria Math"/>
                          </a:rPr>
                          <m:t>𝜇</m:t>
                        </m:r>
                      </m:sup>
                    </m:sSup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/>
                      </a:rPr>
                      <m:t>𝜙</m:t>
                    </m:r>
                    <m:r>
                      <a:rPr lang="en-US" altLang="ja-JP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kumimoji="1" lang="en-US" altLang="ja-JP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kumimoji="1" lang="en-US" altLang="ja-JP" b="0" i="1" smtClean="0">
                            <a:latin typeface="Cambria Math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𝜕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𝜇</m:t>
                        </m:r>
                      </m:sub>
                    </m:sSub>
                    <m:r>
                      <a:rPr kumimoji="1" lang="en-US" altLang="ja-JP" b="0" i="1" smtClean="0">
                        <a:solidFill>
                          <a:srgbClr val="0000FF"/>
                        </a:solidFill>
                        <a:latin typeface="Cambria Math"/>
                      </a:rPr>
                      <m:t>𝜒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𝜕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/>
                          </a:rPr>
                          <m:t>𝜇</m:t>
                        </m:r>
                      </m:sup>
                    </m:sSup>
                    <m:r>
                      <a:rPr kumimoji="1" lang="en-US" altLang="ja-JP" b="0" i="1" smtClean="0">
                        <a:solidFill>
                          <a:srgbClr val="0000FF"/>
                        </a:solidFill>
                        <a:latin typeface="Cambria Math"/>
                      </a:rPr>
                      <m:t>𝜒</m:t>
                    </m:r>
                    <m:r>
                      <a:rPr kumimoji="1" lang="en-US" altLang="ja-JP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kumimoji="1" lang="en-US" altLang="ja-JP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kumimoji="1" lang="en-US" altLang="ja-JP" b="0" i="1" smtClean="0">
                            <a:latin typeface="Cambria Math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n-US" altLang="ja-JP" b="0" i="0" smtClean="0">
                                <a:latin typeface="Cambria Math"/>
                              </a:rPr>
                              <m:t>Λ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2(</m:t>
                            </m:r>
                            <m:r>
                              <a:rPr kumimoji="1" lang="en-US" altLang="ja-JP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−1)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1" lang="en-US" altLang="ja-JP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𝜙</m:t>
                            </m:r>
                          </m:e>
                        </m:d>
                      </m:e>
                      <m:sup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a:rPr kumimoji="1" lang="en-US" altLang="ja-JP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kumimoji="1" lang="en-US" altLang="ja-JP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𝜒</m:t>
                        </m:r>
                      </m:e>
                      <m:sup>
                        <m:r>
                          <a:rPr kumimoji="1" lang="en-US" altLang="ja-JP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1600" dirty="0" smtClean="0"/>
                  <a:t>    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1600" b="0" i="0" dirty="0" smtClean="0">
                        <a:latin typeface="Cambria Math"/>
                      </a:rPr>
                      <m:t>Λ</m:t>
                    </m:r>
                  </m:oMath>
                </a14:m>
                <a:r>
                  <a:rPr lang="en-US" altLang="ja-JP" sz="1600" dirty="0" smtClean="0"/>
                  <a:t> : cutoff )</a:t>
                </a:r>
              </a:p>
              <a:p>
                <a:pPr marL="914400" lvl="2" indent="0">
                  <a:buNone/>
                </a:pPr>
                <a:endParaRPr lang="en-US" altLang="ja-JP" sz="800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0000FF"/>
                        </a:solidFill>
                        <a:latin typeface="Cambria Math"/>
                      </a:rPr>
                      <m:t>𝜒</m:t>
                    </m:r>
                  </m:oMath>
                </a14:m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の </a:t>
                </a:r>
                <a:r>
                  <a:rPr lang="en-US" altLang="ja-JP" dirty="0" smtClean="0"/>
                  <a:t>frequency</a:t>
                </a:r>
                <a:r>
                  <a:rPr lang="ja-JP" altLang="en-US" dirty="0"/>
                  <a:t> </a:t>
                </a:r>
                <a:r>
                  <a:rPr lang="ja-JP" altLang="en-US" dirty="0" smtClean="0"/>
                  <a:t> </a:t>
                </a:r>
                <a:r>
                  <a:rPr lang="en-US" altLang="ja-JP" dirty="0" smtClean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ja-JP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ja-JP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altLang="ja-JP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ja-JP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ja-JP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ja-JP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𝜙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altLang="ja-JP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altLang="ja-JP" b="0" i="1" smtClean="0">
                            <a:latin typeface="Cambria Math"/>
                          </a:rPr>
                          <m:t>/</m:t>
                        </m:r>
                        <m:sSup>
                          <m:sSupPr>
                            <m:ctrlPr>
                              <a:rPr lang="en-US" altLang="ja-JP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ja-JP" b="0" i="0" smtClean="0">
                                <a:latin typeface="Cambria Math"/>
                              </a:rPr>
                              <m:t>Λ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/>
                              </a:rPr>
                              <m:t>2(</m:t>
                            </m:r>
                            <m:r>
                              <a:rPr lang="en-US" altLang="ja-JP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altLang="ja-JP" b="0" i="1" smtClean="0">
                                <a:latin typeface="Cambria Math"/>
                              </a:rPr>
                              <m:t>−1)</m:t>
                            </m:r>
                          </m:sup>
                        </m:sSup>
                      </m:e>
                    </m:rad>
                  </m:oMath>
                </a14:m>
                <a:endParaRPr lang="en-US" altLang="ja-JP" dirty="0" smtClean="0"/>
              </a:p>
              <a:p>
                <a:pPr marL="914400" lvl="2" indent="0">
                  <a:buNone/>
                </a:pPr>
                <a:r>
                  <a:rPr lang="ja-JP" altLang="en-US" dirty="0"/>
                  <a:t>　</a:t>
                </a:r>
                <a:r>
                  <a:rPr lang="ja-JP" altLang="en-US" dirty="0" smtClean="0"/>
                  <a:t>　　⇒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𝜒</m:t>
                        </m:r>
                      </m:sub>
                    </m:sSub>
                    <m:r>
                      <a:rPr lang="en-US" altLang="ja-JP" i="1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altLang="ja-JP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  <m:r>
                                      <a:rPr lang="en-US" altLang="ja-JP" i="1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nary>
                    <m:sSub>
                      <m:sSubPr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ja-JP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𝜙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altLang="ja-JP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altLang="ja-JP" b="0" i="1" smtClean="0">
                            <a:latin typeface="Cambria Math"/>
                            <a:ea typeface="Cambria Math"/>
                          </a:rPr>
                          <m:t>/</m:t>
                        </m:r>
                        <m:sSup>
                          <m:sSupPr>
                            <m:ctrlPr>
                              <a:rPr lang="en-US" altLang="ja-JP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ja-JP" b="0" i="0" smtClean="0">
                                <a:latin typeface="Cambria Math"/>
                                <a:ea typeface="Cambria Math"/>
                              </a:rPr>
                              <m:t>Λ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/>
                                <a:ea typeface="Cambria Math"/>
                              </a:rPr>
                              <m:t>2(</m:t>
                            </m:r>
                            <m:r>
                              <a:rPr lang="en-US" altLang="ja-JP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n-US" altLang="ja-JP" b="0" i="1" smtClean="0">
                                <a:latin typeface="Cambria Math"/>
                                <a:ea typeface="Cambria Math"/>
                              </a:rPr>
                              <m:t>−1)</m:t>
                            </m:r>
                          </m:sup>
                        </m:sSup>
                      </m:e>
                    </m:rad>
                    <m:r>
                      <a:rPr lang="en-US" altLang="ja-JP" i="1">
                        <a:latin typeface="Cambria Math"/>
                        <a:ea typeface="Cambria Math"/>
                      </a:rPr>
                      <m:t>∼</m:t>
                    </m:r>
                    <m:r>
                      <a:rPr lang="en-US" altLang="ja-JP" i="1">
                        <a:latin typeface="Cambria Math"/>
                        <a:ea typeface="Cambria Math"/>
                      </a:rPr>
                      <m:t>𝑔</m:t>
                    </m:r>
                    <m:sSup>
                      <m:sSupPr>
                        <m:ctrlP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𝜙</m:t>
                            </m:r>
                          </m:e>
                        </m:d>
                      </m:e>
                      <m:sup>
                        <m:r>
                          <a:rPr lang="en-US" altLang="ja-JP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sSub>
                      <m:sSubPr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𝜒</m:t>
                        </m:r>
                      </m:sub>
                    </m:sSub>
                    <m:r>
                      <a:rPr lang="en-US" altLang="ja-JP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/</m:t>
                    </m:r>
                    <m:sSup>
                      <m:sSupPr>
                        <m:ctrlP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b="0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Λ</m:t>
                        </m:r>
                      </m:e>
                      <m:sup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altLang="ja-JP" i="1" dirty="0" smtClean="0"/>
              </a:p>
              <a:p>
                <a:pPr marL="914400" lvl="2" indent="0">
                  <a:buNone/>
                </a:pPr>
                <a:endParaRPr lang="en-US" altLang="ja-JP" i="1" dirty="0"/>
              </a:p>
              <a:p>
                <a:pPr marL="914400" lvl="2" indent="0">
                  <a:buNone/>
                </a:pPr>
                <a:endParaRPr lang="en-US" altLang="ja-JP" i="1" dirty="0" smtClean="0"/>
              </a:p>
              <a:p>
                <a:pPr marL="914400" lvl="2" indent="0">
                  <a:buNone/>
                </a:pPr>
                <a:endParaRPr lang="en-US" altLang="ja-JP" i="1" dirty="0"/>
              </a:p>
              <a:p>
                <a:pPr lvl="1"/>
                <a:endParaRPr kumimoji="1" lang="en-US" altLang="ja-JP" b="0" i="1" dirty="0" smtClean="0">
                  <a:latin typeface="Cambria Math"/>
                </a:endParaRPr>
              </a:p>
              <a:p>
                <a:pPr lvl="1"/>
                <a:endParaRPr kumimoji="1" lang="en-US" altLang="ja-JP" b="0" i="1" dirty="0" smtClean="0">
                  <a:latin typeface="Cambria Math"/>
                </a:endParaRPr>
              </a:p>
              <a:p>
                <a:pPr marL="914400" lvl="2" indent="0">
                  <a:buNone/>
                </a:pPr>
                <a:r>
                  <a:rPr lang="ja-JP" altLang="en-US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　</a:t>
                </a:r>
                <a:r>
                  <a:rPr lang="ja-JP" altLang="en-US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　　</a:t>
                </a:r>
                <a:r>
                  <a:rPr kumimoji="1" lang="ja-JP" altLang="en-US" b="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★ </a:t>
                </a:r>
                <a:r>
                  <a:rPr kumimoji="1" lang="ja-JP" altLang="en-US" b="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𝜙</m:t>
                        </m:r>
                      </m:e>
                    </m:d>
                    <m:r>
                      <a:rPr kumimoji="1" lang="en-US" altLang="ja-JP" b="0" i="1" smtClean="0">
                        <a:latin typeface="Cambria Math"/>
                      </a:rPr>
                      <m:t>∼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/>
                      </a:rPr>
                      <m:t>Λ</m:t>
                    </m:r>
                  </m:oMath>
                </a14:m>
                <a:r>
                  <a:rPr kumimoji="1" lang="ja-JP" altLang="en-US" b="0" dirty="0" smtClean="0"/>
                  <a:t> で急激に </a:t>
                </a:r>
                <a:r>
                  <a:rPr lang="en-US" altLang="ja-JP" dirty="0" smtClean="0"/>
                  <a:t>Trap </a:t>
                </a:r>
                <a:r>
                  <a:rPr lang="ja-JP" altLang="en-US" dirty="0" smtClean="0"/>
                  <a:t>される</a:t>
                </a:r>
                <a:endParaRPr lang="en-US" altLang="ja-JP" dirty="0" smtClean="0"/>
              </a:p>
              <a:p>
                <a:pPr marL="914400" lvl="2" indent="0">
                  <a:buNone/>
                </a:pPr>
                <a:endParaRPr kumimoji="1" lang="en-US" altLang="ja-JP" sz="800" b="0" dirty="0" smtClean="0"/>
              </a:p>
              <a:p>
                <a:pPr lvl="2"/>
                <a:r>
                  <a:rPr kumimoji="1" lang="en-US" altLang="ja-JP" b="0" dirty="0" smtClean="0"/>
                  <a:t>ESP </a:t>
                </a:r>
                <a:r>
                  <a:rPr kumimoji="1" lang="ja-JP" altLang="en-US" b="0" dirty="0" smtClean="0"/>
                  <a:t>からの粒子生成可能領域：</a:t>
                </a:r>
                <a:endParaRPr kumimoji="1" lang="en-US" altLang="ja-JP" b="0" dirty="0" smtClean="0"/>
              </a:p>
              <a:p>
                <a:pPr marL="914400" lvl="2" indent="0">
                  <a:buNone/>
                </a:pPr>
                <a:r>
                  <a:rPr lang="ja-JP" altLang="en-US" dirty="0"/>
                  <a:t>　 </a:t>
                </a:r>
                <a:r>
                  <a:rPr lang="ja-JP" altLang="en-US" dirty="0" smtClean="0"/>
                  <a:t>　　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altLang="ja-JP" i="1">
                            <a:latin typeface="Cambria Math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en-US" altLang="ja-JP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ja-JP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altLang="ja-JP" i="1">
                        <a:latin typeface="Cambria Math"/>
                        <a:ea typeface="Cambria Math"/>
                      </a:rPr>
                      <m:t>≳1</m:t>
                    </m:r>
                  </m:oMath>
                </a14:m>
                <a:r>
                  <a:rPr lang="ja-JP" altLang="en-US" dirty="0"/>
                  <a:t>　　⇒　　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ja-JP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</m:d>
                    <m:r>
                      <a:rPr lang="en-US" altLang="ja-JP" i="1">
                        <a:latin typeface="Cambria Math"/>
                        <a:ea typeface="Cambria Math"/>
                      </a:rPr>
                      <m:t>≲</m:t>
                    </m:r>
                    <m:sSup>
                      <m:sSupPr>
                        <m:ctrlPr>
                          <a:rPr lang="en-US" altLang="ja-JP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acc>
                              <m:accPr>
                                <m:chr m:val="̇"/>
                                <m:ctrlPr>
                                  <a:rPr lang="en-US" altLang="ja-JP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ja-JP" b="0" i="1" smtClean="0">
                                    <a:latin typeface="Cambria Math"/>
                                    <a:ea typeface="Cambria Math"/>
                                  </a:rPr>
                                  <m:t>𝜙</m:t>
                                </m:r>
                              </m:e>
                            </m:acc>
                            <m:r>
                              <a:rPr lang="en-US" altLang="ja-JP" b="0" i="1" smtClean="0">
                                <a:latin typeface="Cambria Math"/>
                                <a:ea typeface="Cambria Math"/>
                              </a:rPr>
                              <m:t>/</m:t>
                            </m:r>
                            <m:r>
                              <a:rPr lang="en-US" altLang="ja-JP" b="0" i="1" smtClean="0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  <m:sSup>
                              <m:sSupPr>
                                <m:ctrlPr>
                                  <a:rPr lang="en-US" altLang="ja-JP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 b="0" i="0" smtClean="0">
                                    <a:latin typeface="Cambria Math"/>
                                    <a:ea typeface="Cambria Math"/>
                                  </a:rPr>
                                  <m:t>Λ</m:t>
                                </m:r>
                              </m:e>
                              <m:sup>
                                <m:r>
                                  <a:rPr lang="en-US" altLang="ja-JP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en-US" altLang="ja-JP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ja-JP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n-US" altLang="ja-JP" b="0" i="1" smtClean="0"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den>
                        </m:f>
                      </m:sup>
                    </m:sSup>
                    <m:r>
                      <a:rPr lang="en-US" altLang="ja-JP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m:rPr>
                        <m:sty m:val="p"/>
                      </m:rPr>
                      <a:rPr lang="en-US" altLang="ja-JP" b="0" i="0" smtClean="0">
                        <a:latin typeface="Cambria Math"/>
                        <a:ea typeface="Cambria Math"/>
                      </a:rPr>
                      <m:t>Λ</m:t>
                    </m:r>
                  </m:oMath>
                </a14:m>
                <a:endParaRPr kumimoji="1" lang="en-US" altLang="ja-JP" dirty="0" smtClean="0"/>
              </a:p>
              <a:p>
                <a:pPr marL="914400" lvl="2" indent="0">
                  <a:buNone/>
                </a:pPr>
                <a:r>
                  <a:rPr lang="ja-JP" altLang="en-US" dirty="0"/>
                  <a:t>　</a:t>
                </a:r>
                <a:r>
                  <a:rPr lang="ja-JP" altLang="en-US" dirty="0" smtClean="0"/>
                  <a:t>　　</a:t>
                </a:r>
                <a:r>
                  <a:rPr lang="ja-JP" altLang="en-US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★ </a:t>
                </a:r>
                <a:r>
                  <a:rPr lang="ja-JP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𝑛</m:t>
                    </m:r>
                    <m:r>
                      <a:rPr lang="en-US" altLang="ja-JP" b="0" i="1" smtClean="0">
                        <a:latin typeface="Cambria Math"/>
                      </a:rPr>
                      <m:t>𝜙</m:t>
                    </m:r>
                    <m:r>
                      <a:rPr lang="en-US" altLang="ja-JP">
                        <a:latin typeface="Cambria Math"/>
                        <a:ea typeface="Cambria Math"/>
                      </a:rPr>
                      <m:t>≲</m:t>
                    </m:r>
                    <m:r>
                      <a:rPr lang="en-US" altLang="ja-JP" b="0" i="1" smtClean="0">
                        <a:latin typeface="Cambria Math"/>
                        <a:ea typeface="Cambria Math"/>
                      </a:rPr>
                      <m:t>𝑔</m:t>
                    </m:r>
                    <m:sSup>
                      <m:sSupPr>
                        <m:ctrlPr>
                          <a:rPr lang="en-US" altLang="ja-JP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</a:rPr>
                          <m:t>Λ</m:t>
                        </m:r>
                      </m:e>
                      <m:sup>
                        <m:r>
                          <a:rPr lang="en-US" altLang="ja-JP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en-US" dirty="0" smtClean="0"/>
                  <a:t> なら領域は</a:t>
                </a:r>
                <a:r>
                  <a:rPr lang="ja-JP" altLang="en-US" dirty="0"/>
                  <a:t>より</a:t>
                </a:r>
                <a:r>
                  <a:rPr lang="ja-JP" altLang="en-US" dirty="0" smtClean="0"/>
                  <a:t>広がる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6632"/>
                <a:ext cx="8928992" cy="6408712"/>
              </a:xfrm>
              <a:blipFill rotWithShape="1">
                <a:blip r:embed="rId10"/>
                <a:stretch>
                  <a:fillRect l="-751" t="-11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図 5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928" y="2491060"/>
            <a:ext cx="7280043" cy="1658020"/>
          </a:xfrm>
          <a:prstGeom prst="rect">
            <a:avLst/>
          </a:prstGeom>
        </p:spPr>
      </p:pic>
      <p:cxnSp>
        <p:nvCxnSpPr>
          <p:cNvPr id="58" name="直線コネクタ 57"/>
          <p:cNvCxnSpPr/>
          <p:nvPr/>
        </p:nvCxnSpPr>
        <p:spPr>
          <a:xfrm>
            <a:off x="1619672" y="4581128"/>
            <a:ext cx="3528392" cy="0"/>
          </a:xfrm>
          <a:prstGeom prst="line">
            <a:avLst/>
          </a:prstGeom>
          <a:ln w="19050">
            <a:solidFill>
              <a:srgbClr val="15FF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>
            <a:off x="1619672" y="6093296"/>
            <a:ext cx="3888432" cy="0"/>
          </a:xfrm>
          <a:prstGeom prst="line">
            <a:avLst/>
          </a:prstGeom>
          <a:ln w="19050">
            <a:solidFill>
              <a:srgbClr val="15FF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6E602-DAAF-4892-B289-5B47E087A3B6}" type="datetime1">
              <a:rPr kumimoji="1" lang="ja-JP" altLang="en-US" smtClean="0"/>
              <a:t>2012/7/18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＠基研研究会</a:t>
            </a:r>
            <a:r>
              <a:rPr kumimoji="1" lang="en-US" altLang="zh-CN" smtClean="0"/>
              <a:t>2012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1337-ED18-4B64-93CC-5853B494D13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150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6632"/>
                <a:ext cx="8928992" cy="6192688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kumimoji="1" lang="ja-JP" altLang="en-US" b="0" dirty="0" smtClean="0">
                    <a:latin typeface="+mj-ea"/>
                    <a:ea typeface="+mj-ea"/>
                  </a:rPr>
                  <a:t>生成される粒子数</a:t>
                </a:r>
                <a:r>
                  <a:rPr lang="ja-JP" altLang="en-US" dirty="0" smtClean="0">
                    <a:latin typeface="+mj-ea"/>
                    <a:ea typeface="+mj-ea"/>
                  </a:rPr>
                  <a:t>の評価</a:t>
                </a:r>
                <a:endParaRPr lang="en-US" altLang="ja-JP" dirty="0" smtClean="0">
                  <a:latin typeface="+mj-ea"/>
                  <a:ea typeface="+mj-ea"/>
                </a:endParaRPr>
              </a:p>
              <a:p>
                <a:pPr lvl="1"/>
                <a:endParaRPr lang="en-US" altLang="ja-JP" sz="900" dirty="0" smtClean="0">
                  <a:latin typeface="+mj-ea"/>
                  <a:ea typeface="+mj-ea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rgbClr val="0000FF"/>
                        </a:solidFill>
                        <a:latin typeface="Cambria Math"/>
                      </a:rPr>
                      <m:t>𝜒</m:t>
                    </m:r>
                  </m:oMath>
                </a14:m>
                <a:r>
                  <a:rPr kumimoji="1" lang="ja-JP" altLang="en-US" b="0" dirty="0" smtClean="0">
                    <a:solidFill>
                      <a:srgbClr val="0000FF"/>
                    </a:solidFill>
                  </a:rPr>
                  <a:t> </a:t>
                </a:r>
                <a:r>
                  <a:rPr kumimoji="1" lang="ja-JP" altLang="en-US" b="0" dirty="0" smtClean="0"/>
                  <a:t>をモード展開</a:t>
                </a:r>
                <a:endParaRPr kumimoji="1" lang="en-US" altLang="ja-JP" b="0" dirty="0" smtClean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𝜒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kumimoji="1" lang="en-US" altLang="ja-JP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ja-JP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𝑘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kumimoji="1" lang="en-US" altLang="ja-JP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US" altLang="ja-JP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kumimoji="1" lang="en-US" altLang="ja-JP" b="0" i="1" smtClean="0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3/2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kumimoji="1"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kumimoji="1"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kumimoji="1"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kumimoji="1" lang="en-US" altLang="ja-JP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kumimoji="1"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kumimoji="1"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kumimoji="1" lang="en-US" altLang="ja-JP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)</m:t>
                              </m:r>
                              <m:sSubSup>
                                <m:sSubSupPr>
                                  <m:ctrlPr>
                                    <a:rPr kumimoji="1" lang="en-US" altLang="ja-JP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kumimoji="1" lang="en-US" altLang="ja-JP" b="0" i="1" smtClean="0">
                                      <a:latin typeface="Cambria Math"/>
                                      <a:ea typeface="Cambria Math"/>
                                    </a:rPr>
                                    <m:t>†</m:t>
                                  </m:r>
                                </m:sup>
                              </m:sSubSup>
                            </m:e>
                          </m:d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kumimoji="1" lang="en-US" altLang="ja-JP" b="1" i="1" smtClean="0">
                                  <a:latin typeface="Cambria Math"/>
                                </a:rPr>
                                <m:t>𝒌</m:t>
                              </m:r>
                              <m:r>
                                <a:rPr kumimoji="1" lang="en-US" altLang="ja-JP" b="1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kumimoji="1" lang="en-US" altLang="ja-JP" b="1" i="1" smtClean="0">
                                  <a:latin typeface="Cambria Math"/>
                                </a:rPr>
                                <m:t>𝒙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1" lang="en-US" altLang="ja-JP" b="0" dirty="0" smtClean="0"/>
              </a:p>
              <a:p>
                <a:pPr marL="914400" lvl="2" indent="0">
                  <a:buNone/>
                </a:pPr>
                <a:r>
                  <a:rPr lang="en-US" altLang="ja-JP" dirty="0" smtClean="0"/>
                  <a:t>	</a:t>
                </a:r>
                <a:r>
                  <a:rPr lang="ja-JP" altLang="en-US" dirty="0" smtClean="0"/>
                  <a:t>⇒　　</a:t>
                </a:r>
                <a:r>
                  <a:rPr lang="en-US" altLang="ja-JP" dirty="0" smtClean="0"/>
                  <a:t>EOM  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altLang="ja-JP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ja-JP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ja-JP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altLang="ja-JP" dirty="0" smtClean="0"/>
                  <a:t>	</a:t>
                </a:r>
                <a:r>
                  <a:rPr lang="en-US" altLang="ja-JP" dirty="0"/>
                  <a:t>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ja-JP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ja-JP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ja-JP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𝜙</m:t>
                                </m:r>
                                <m:r>
                                  <a:rPr lang="en-US" altLang="ja-JP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ja-JP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altLang="ja-JP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i="1">
                                <a:latin typeface="Cambria Math"/>
                              </a:rPr>
                              <m:t>2</m:t>
                            </m:r>
                            <m:r>
                              <a:rPr lang="en-US" altLang="ja-JP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ja-JP" dirty="0" smtClean="0"/>
                  <a:t> )</a:t>
                </a:r>
              </a:p>
              <a:p>
                <a:pPr marL="914400" lvl="2" indent="0">
                  <a:buNone/>
                </a:pPr>
                <a:endParaRPr lang="en-US" altLang="ja-JP" sz="800" dirty="0" smtClean="0"/>
              </a:p>
              <a:p>
                <a:pPr lvl="2"/>
                <a:r>
                  <a:rPr lang="en-US" altLang="ja-JP" dirty="0" smtClean="0"/>
                  <a:t>WKB type solution</a:t>
                </a:r>
              </a:p>
              <a:p>
                <a:pPr marL="914400" lvl="2" indent="0">
                  <a:buNone/>
                </a:pPr>
                <a:r>
                  <a:rPr lang="ja-JP" altLang="en-US" dirty="0" smtClean="0">
                    <a:solidFill>
                      <a:srgbClr val="0000FF"/>
                    </a:solidFill>
                  </a:rPr>
                  <a:t>　　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ja-JP" b="0" i="1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altLang="ja-JP" b="0" i="1" smtClean="0">
                        <a:solidFill>
                          <a:srgbClr val="0000FF"/>
                        </a:solidFill>
                        <a:latin typeface="Cambria Math"/>
                      </a:rPr>
                      <m:t>𝑡</m:t>
                    </m:r>
                    <m:r>
                      <a:rPr lang="en-US" altLang="ja-JP" b="0" i="1" smtClean="0">
                        <a:solidFill>
                          <a:srgbClr val="0000FF"/>
                        </a:solidFill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ja-JP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altLang="ja-JP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ja-JP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b="0" i="1" smtClean="0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altLang="ja-JP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ja-JP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ja-JP" b="0" i="1" smtClean="0">
                                <a:latin typeface="Cambria Math"/>
                              </a:rPr>
                              <m:t>)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ja-JP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𝑖</m:t>
                        </m:r>
                        <m:nary>
                          <m:naryPr>
                            <m:ctrlPr>
                              <a:rPr lang="en-US" altLang="ja-JP" b="0" i="1" smtClean="0">
                                <a:latin typeface="Cambria Math"/>
                              </a:rPr>
                            </m:ctrlPr>
                          </m:naryPr>
                          <m:sub/>
                          <m:sup>
                            <m:r>
                              <a:rPr lang="en-US" altLang="ja-JP" b="0" i="1" smtClean="0">
                                <a:latin typeface="Cambria Math"/>
                              </a:rPr>
                              <m:t>𝑡</m:t>
                            </m:r>
                          </m:sup>
                          <m:e>
                            <m:r>
                              <a:rPr lang="en-US" altLang="ja-JP" b="0" i="1" smtClean="0">
                                <a:latin typeface="Cambria Math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altLang="ja-JP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ja-JP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ja-JP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altLang="ja-JP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latin typeface="Cambria Math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altLang="ja-JP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ja-JP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ja-JP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ja-JP" b="0" i="1" smtClean="0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sup>
                    </m:sSup>
                    <m:r>
                      <a:rPr lang="en-US" altLang="ja-JP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ja-JP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i="1" smtClean="0">
                                <a:solidFill>
                                  <a:srgbClr val="9900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9900CC"/>
                                </a:solidFill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9900CC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srgbClr val="9900CC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ja-JP" i="1">
                            <a:solidFill>
                              <a:srgbClr val="9900CC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altLang="ja-JP" i="1">
                            <a:solidFill>
                              <a:srgbClr val="9900CC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ja-JP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ja-JP" b="0" i="1" smtClean="0">
                                <a:latin typeface="Cambria Math"/>
                              </a:rPr>
                              <m:t>)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n-US" altLang="ja-JP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ja-JP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ja-JP" i="1">
                            <a:latin typeface="Cambria Math"/>
                          </a:rPr>
                          <m:t>𝑖</m:t>
                        </m:r>
                        <m:nary>
                          <m:nary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naryPr>
                          <m:sub/>
                          <m:sup>
                            <m:r>
                              <a:rPr lang="en-US" altLang="ja-JP" i="1">
                                <a:latin typeface="Cambria Math"/>
                              </a:rPr>
                              <m:t>𝑡</m:t>
                            </m:r>
                          </m:sup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ja-JP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ja-JP" i="1">
                                <a:latin typeface="Cambria Math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ja-JP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ja-JP" i="1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sup>
                    </m:sSup>
                  </m:oMath>
                </a14:m>
                <a:endParaRPr lang="en-US" altLang="ja-JP" dirty="0" smtClean="0"/>
              </a:p>
              <a:p>
                <a:pPr marL="1371600" lvl="3" indent="0" algn="r">
                  <a:buNone/>
                </a:pPr>
                <a:r>
                  <a:rPr lang="en-US" altLang="ja-JP" dirty="0" smtClean="0"/>
                  <a:t>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ja-JP" dirty="0" smtClean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solidFill>
                              <a:srgbClr val="99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rgbClr val="9900CC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rgbClr val="9900CC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ja-JP" dirty="0" smtClean="0">
                    <a:solidFill>
                      <a:srgbClr val="9900CC"/>
                    </a:solidFill>
                  </a:rPr>
                  <a:t>  </a:t>
                </a:r>
                <a:r>
                  <a:rPr lang="en-US" altLang="ja-JP" dirty="0" smtClean="0"/>
                  <a:t>:  </a:t>
                </a:r>
                <a:r>
                  <a:rPr lang="en-US" altLang="ja-JP" dirty="0" err="1" smtClean="0"/>
                  <a:t>Bogoliubov</a:t>
                </a:r>
                <a:r>
                  <a:rPr lang="en-US" altLang="ja-JP" dirty="0" smtClean="0"/>
                  <a:t> coefficients )</a:t>
                </a:r>
              </a:p>
              <a:p>
                <a:pPr lvl="3"/>
                <a:r>
                  <a:rPr lang="en-US" altLang="ja-JP" dirty="0"/>
                  <a:t> </a:t>
                </a:r>
                <a:r>
                  <a:rPr lang="ja-JP" altLang="en-US" dirty="0" smtClean="0"/>
                  <a:t>初期条件  ：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e>
                    </m:d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=1, </m:t>
                    </m:r>
                    <m:r>
                      <a:rPr lang="en-US" altLang="ja-JP" b="0" i="1" smtClean="0">
                        <a:solidFill>
                          <a:srgbClr val="9900CC"/>
                        </a:solidFill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altLang="ja-JP" i="1">
                            <a:solidFill>
                              <a:srgbClr val="99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9900CC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9900CC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/>
                      </a:rPr>
                      <m:t>(−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∞</m:t>
                    </m:r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/>
                      </a:rPr>
                      <m:t>)=0</m:t>
                    </m:r>
                  </m:oMath>
                </a14:m>
                <a:endParaRPr lang="en-US" altLang="ja-JP" dirty="0" smtClean="0"/>
              </a:p>
              <a:p>
                <a:pPr marL="1371600" lvl="3" indent="0">
                  <a:buNone/>
                </a:pPr>
                <a:r>
                  <a:rPr lang="en-US" altLang="ja-JP" dirty="0" smtClean="0"/>
                  <a:t>	</a:t>
                </a:r>
                <a:r>
                  <a:rPr lang="ja-JP" altLang="en-US" dirty="0" smtClean="0"/>
                  <a:t>　　⇒　</a:t>
                </a:r>
                <a:r>
                  <a:rPr lang="en-US" altLang="ja-JP" dirty="0" smtClean="0"/>
                  <a:t> </a:t>
                </a:r>
                <a:r>
                  <a:rPr lang="en-US" altLang="ja-JP" dirty="0" err="1" smtClean="0"/>
                  <a:t>Bogoliubov</a:t>
                </a:r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変換の一般論から，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ja-JP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rgbClr val="9900CC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rgbClr val="9900CC"/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rgbClr val="9900CC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ja-JP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kumimoji="1" lang="en-US" altLang="ja-JP" b="0" dirty="0" smtClean="0">
                  <a:latin typeface="+mj-lt"/>
                </a:endParaRPr>
              </a:p>
              <a:p>
                <a:pPr marL="1371600" lvl="3" indent="0">
                  <a:buNone/>
                </a:pPr>
                <a:endParaRPr kumimoji="1" lang="en-US" altLang="ja-JP" sz="800" b="0" dirty="0" smtClean="0">
                  <a:latin typeface="+mj-lt"/>
                </a:endParaRPr>
              </a:p>
              <a:p>
                <a:pPr lvl="3"/>
                <a:r>
                  <a:rPr kumimoji="1" lang="en-US" altLang="ja-JP" b="0" dirty="0" smtClean="0">
                    <a:latin typeface="+mj-lt"/>
                  </a:rPr>
                  <a:t>EOM </a:t>
                </a:r>
                <a:r>
                  <a:rPr kumimoji="1" lang="ja-JP" altLang="en-US" b="0" dirty="0" smtClean="0">
                    <a:latin typeface="+mj-lt"/>
                  </a:rPr>
                  <a:t>から，</a:t>
                </a:r>
                <a:endParaRPr kumimoji="1" lang="en-US" altLang="ja-JP" b="0" dirty="0" smtClean="0">
                  <a:latin typeface="+mj-lt"/>
                </a:endParaRPr>
              </a:p>
              <a:p>
                <a:pPr marL="914400" lvl="2" indent="0">
                  <a:buNone/>
                </a:pPr>
                <a:r>
                  <a:rPr kumimoji="1" lang="en-US" altLang="ja-JP" b="0" dirty="0" smtClean="0"/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en-US" altLang="ja-JP" b="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     </m:t>
                            </m:r>
                            <m:sSub>
                              <m:sSubPr>
                                <m:ctrlPr>
                                  <a:rPr kumimoji="1" lang="en-US" altLang="ja-JP" b="0" i="1" smtClean="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kumimoji="1" lang="en-US" altLang="ja-JP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ja-JP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/>
                                      </a:rPr>
                                      <m:t>𝛼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kumimoji="1" lang="en-US" altLang="ja-JP" b="0" i="1" smtClean="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kumimoji="1" lang="en-US" altLang="ja-JP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kumimoji="1" lang="en-US" altLang="ja-JP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1" lang="en-US" altLang="ja-JP" b="0" i="1" smtClean="0">
                                            <a:latin typeface="Cambria Math"/>
                                          </a:rPr>
                                          <m:t>𝜔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kumimoji="1" lang="en-US" altLang="ja-JP" b="0" i="1" smtClean="0">
                                    <a:latin typeface="Cambria Math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den>
                            </m:f>
                            <m:r>
                              <m:rPr>
                                <m:sty m:val="p"/>
                              </m:rPr>
                              <a:rPr kumimoji="1" lang="en-US" altLang="ja-JP" b="0" i="0" smtClean="0">
                                <a:latin typeface="Cambria Math"/>
                              </a:rPr>
                              <m:t>exp</m:t>
                            </m:r>
                            <m:d>
                              <m:dPr>
                                <m:ctrlPr>
                                  <a:rPr kumimoji="1" lang="en-US" altLang="ja-JP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b="0" i="1" smtClean="0">
                                    <a:latin typeface="Cambria Math"/>
                                  </a:rPr>
                                  <m:t>+2</m:t>
                                </m:r>
                                <m:r>
                                  <a:rPr kumimoji="1" lang="en-US" altLang="ja-JP" b="0" i="1" smtClean="0">
                                    <a:latin typeface="Cambria Math"/>
                                  </a:rPr>
                                  <m:t>𝑖</m:t>
                                </m:r>
                                <m:nary>
                                  <m:naryPr>
                                    <m:ctrlPr>
                                      <a:rPr kumimoji="1" lang="en-US" altLang="ja-JP" b="0" i="1" smtClean="0">
                                        <a:latin typeface="Cambria Math"/>
                                      </a:rPr>
                                    </m:ctrlPr>
                                  </m:naryPr>
                                  <m:sub/>
                                  <m:sup>
                                    <m:r>
                                      <a:rPr kumimoji="1" lang="en-US" altLang="ja-JP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  <m:e>
                                    <m:r>
                                      <a:rPr kumimoji="1" lang="en-US" altLang="ja-JP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  <m:sSup>
                                      <m:sSupPr>
                                        <m:ctrlPr>
                                          <a:rPr kumimoji="1" lang="en-US" altLang="ja-JP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ja-JP" b="0" i="1" smtClean="0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kumimoji="1" lang="en-US" altLang="ja-JP" b="0" i="1" smtClean="0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kumimoji="1" lang="en-US" altLang="ja-JP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0" i="1" smtClean="0">
                                            <a:latin typeface="Cambria Math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0" i="1" smtClean="0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r>
                                      <a:rPr kumimoji="1" lang="en-US" altLang="ja-JP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sSup>
                                      <m:sSupPr>
                                        <m:ctrlPr>
                                          <a:rPr kumimoji="1" lang="en-US" altLang="ja-JP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ja-JP" b="0" i="1" smtClean="0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kumimoji="1" lang="en-US" altLang="ja-JP" b="0" i="1" smtClean="0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kumimoji="1" lang="en-US" altLang="ja-JP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nary>
                              </m:e>
                            </m:d>
                            <m:sSub>
                              <m:sSubPr>
                                <m:ctrlPr>
                                  <a:rPr kumimoji="1" lang="en-US" altLang="ja-JP" b="0" i="1" smtClean="0">
                                    <a:solidFill>
                                      <a:srgbClr val="9900CC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b="0" i="1" smtClean="0">
                                    <a:solidFill>
                                      <a:srgbClr val="9900CC"/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solidFill>
                                      <a:srgbClr val="9900CC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     </m:t>
                            </m:r>
                            <m:sSub>
                              <m:sSubPr>
                                <m:ctrlPr>
                                  <a:rPr lang="en-US" altLang="ja-JP" i="1" smtClean="0">
                                    <a:solidFill>
                                      <a:srgbClr val="9900CC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altLang="ja-JP" i="1">
                                        <a:solidFill>
                                          <a:srgbClr val="9900CC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rgbClr val="9900CC"/>
                                        </a:solidFill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9900CC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ja-JP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altLang="ja-JP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ja-JP" i="1">
                                            <a:latin typeface="Cambria Math"/>
                                          </a:rPr>
                                          <m:t>𝜔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ja-JP" i="1">
                                    <a:latin typeface="Cambria Math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/>
                              </a:rPr>
                              <m:t>exp</m:t>
                            </m:r>
                            <m:d>
                              <m:d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ja-JP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ja-JP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altLang="ja-JP" i="1">
                                    <a:latin typeface="Cambria Math"/>
                                  </a:rPr>
                                  <m:t>𝑖</m:t>
                                </m:r>
                                <m:nary>
                                  <m:naryPr>
                                    <m:ctrlPr>
                                      <a:rPr lang="en-US" altLang="ja-JP" i="1">
                                        <a:latin typeface="Cambria Math"/>
                                      </a:rPr>
                                    </m:ctrlPr>
                                  </m:naryPr>
                                  <m:sub/>
                                  <m:sup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  <m:e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𝑑</m:t>
                                    </m:r>
                                    <m:sSup>
                                      <m:sSupPr>
                                        <m:ctrlPr>
                                          <a:rPr lang="en-US" altLang="ja-JP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ja-JP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altLang="ja-JP" i="1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altLang="ja-JP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i="1">
                                            <a:latin typeface="Cambria Math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altLang="ja-JP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(</m:t>
                                    </m:r>
                                    <m:sSup>
                                      <m:sSupPr>
                                        <m:ctrlPr>
                                          <a:rPr lang="en-US" altLang="ja-JP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ja-JP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altLang="ja-JP" i="1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nary>
                              </m:e>
                            </m:d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kumimoji="1" lang="en-US" altLang="ja-JP" b="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6632"/>
                <a:ext cx="8928992" cy="6192688"/>
              </a:xfrm>
              <a:blipFill rotWithShape="1">
                <a:blip r:embed="rId3"/>
                <a:stretch>
                  <a:fillRect t="-689" r="-6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矢印コネクタ 3"/>
          <p:cNvCxnSpPr/>
          <p:nvPr/>
        </p:nvCxnSpPr>
        <p:spPr>
          <a:xfrm flipH="1">
            <a:off x="3923928" y="620688"/>
            <a:ext cx="936104" cy="51244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>
            <a:off x="4860032" y="620688"/>
            <a:ext cx="0" cy="51244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>
            <a:off x="4391980" y="620688"/>
            <a:ext cx="1476164" cy="512440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>
            <a:off x="5724128" y="620688"/>
            <a:ext cx="144016" cy="512440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4283968" y="332656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Wave </a:t>
            </a:r>
            <a:r>
              <a:rPr lang="en-US" altLang="ja-JP" sz="1600" dirty="0" err="1" smtClean="0"/>
              <a:t>func</a:t>
            </a:r>
            <a:r>
              <a:rPr lang="en-US" altLang="ja-JP" sz="1600" dirty="0" smtClean="0"/>
              <a:t>.</a:t>
            </a:r>
            <a:r>
              <a:rPr kumimoji="1" lang="en-US" altLang="ja-JP" sz="1600" dirty="0" smtClean="0"/>
              <a:t>      Creation / Annihilation op.</a:t>
            </a:r>
            <a:endParaRPr kumimoji="1" lang="ja-JP" altLang="en-US" sz="1600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8EA3-896F-44D3-BD95-5832A5D84A4E}" type="datetime1">
              <a:rPr kumimoji="1" lang="ja-JP" altLang="en-US" smtClean="0"/>
              <a:t>2012/7/18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＠基研研究会</a:t>
            </a:r>
            <a:r>
              <a:rPr kumimoji="1" lang="en-US" altLang="zh-CN" smtClean="0"/>
              <a:t>2012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1337-ED18-4B64-93CC-5853B494D13E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367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6632"/>
                <a:ext cx="8928992" cy="6336704"/>
              </a:xfrm>
            </p:spPr>
            <p:txBody>
              <a:bodyPr>
                <a:normAutofit/>
              </a:bodyPr>
              <a:lstStyle/>
              <a:p>
                <a:pPr lvl="3"/>
                <a:r>
                  <a:rPr kumimoji="1" lang="en-US" altLang="ja-JP" b="0" dirty="0" smtClean="0">
                    <a:latin typeface="+mj-lt"/>
                  </a:rPr>
                  <a:t>Leading order </a:t>
                </a:r>
                <a:r>
                  <a:rPr kumimoji="1" lang="ja-JP" altLang="en-US" b="0" dirty="0" smtClean="0">
                    <a:latin typeface="+mj-lt"/>
                  </a:rPr>
                  <a:t>の評価で，</a:t>
                </a:r>
                <a:endParaRPr kumimoji="1" lang="en-US" altLang="ja-JP" b="0" dirty="0" smtClean="0">
                  <a:latin typeface="+mj-lt"/>
                </a:endParaRPr>
              </a:p>
              <a:p>
                <a:pPr marL="914400" lvl="2" indent="0">
                  <a:buNone/>
                </a:pPr>
                <a:r>
                  <a:rPr kumimoji="1" lang="en-US" altLang="ja-JP" b="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rgbClr val="99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rgbClr val="9900CC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9900CC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/>
                      </a:rPr>
                      <m:t>∼</m:t>
                    </m:r>
                    <m:nary>
                      <m:naryPr>
                        <m:ctrlPr>
                          <a:rPr lang="en-US" altLang="ja-JP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ja-JP" b="0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  <m:sup>
                        <m:r>
                          <a:rPr lang="en-US" altLang="ja-JP" b="0" i="1" smtClean="0">
                            <a:latin typeface="Cambria Math"/>
                          </a:rPr>
                          <m:t>𝑡</m:t>
                        </m:r>
                      </m:sup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en-US" altLang="ja-JP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f>
                          <m:f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altLang="ja-JP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ja-JP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ja-JP" i="1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den>
                        </m:f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</a:rPr>
                          <m:t>exp</m:t>
                        </m:r>
                        <m:d>
                          <m:d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−2</m:t>
                            </m:r>
                            <m:r>
                              <a:rPr lang="en-US" altLang="ja-JP" i="1">
                                <a:latin typeface="Cambria Math"/>
                              </a:rPr>
                              <m:t>𝑖</m:t>
                            </m:r>
                            <m:nary>
                              <m:nary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naryPr>
                              <m:sub/>
                              <m:sup>
                                <m:sSup>
                                  <m:sSupPr>
                                    <m:ctrlPr>
                                      <a:rPr lang="en-US" altLang="ja-JP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altLang="ja-JP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sup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en-US" altLang="ja-JP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′</m:t>
                                    </m:r>
                                    <m:r>
                                      <a:rPr lang="en-US" altLang="ja-JP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ja-JP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ja-JP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altLang="ja-JP" i="1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nary>
                          </m:e>
                        </m:d>
                      </m:e>
                    </m:nary>
                  </m:oMath>
                </a14:m>
                <a:endParaRPr lang="en-US" altLang="ja-JP" dirty="0" smtClean="0"/>
              </a:p>
              <a:p>
                <a:pPr marL="1371600" lvl="3" indent="0">
                  <a:buNone/>
                </a:pPr>
                <a:r>
                  <a:rPr lang="ja-JP" altLang="en-US" b="0" dirty="0" smtClean="0">
                    <a:solidFill>
                      <a:srgbClr val="FF0000"/>
                    </a:solidFill>
                  </a:rPr>
                  <a:t>　</a:t>
                </a:r>
                <a:r>
                  <a:rPr lang="ja-JP" altLang="en-US" b="0" dirty="0" smtClean="0"/>
                  <a:t>・</a:t>
                </a:r>
                <a:r>
                  <a:rPr lang="ja-JP" altLang="en-US" b="0" dirty="0" smtClean="0">
                    <a:solidFill>
                      <a:srgbClr val="FF0000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/>
                      </a:rPr>
                      <m:t>𝜙</m:t>
                    </m:r>
                    <m:r>
                      <a:rPr lang="en-US" altLang="ja-JP" b="0" i="1" smtClean="0">
                        <a:latin typeface="Cambria Math"/>
                      </a:rPr>
                      <m:t>=</m:t>
                    </m:r>
                    <m:acc>
                      <m:accPr>
                        <m:chr m:val="̇"/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𝜙</m:t>
                        </m:r>
                      </m:e>
                    </m:acc>
                    <m:d>
                      <m:d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altLang="ja-JP" b="0" i="1" smtClean="0">
                        <a:latin typeface="Cambria Math"/>
                      </a:rPr>
                      <m:t>𝑡</m:t>
                    </m:r>
                    <m:r>
                      <a:rPr lang="en-US" altLang="ja-JP" b="0" i="1" smtClean="0">
                        <a:latin typeface="Cambria Math"/>
                      </a:rPr>
                      <m:t>+</m:t>
                    </m:r>
                    <m:r>
                      <a:rPr lang="en-US" altLang="ja-JP" b="0" i="1" smtClean="0">
                        <a:latin typeface="Cambria Math"/>
                      </a:rPr>
                      <m:t>𝑖</m:t>
                    </m:r>
                    <m:r>
                      <a:rPr lang="en-US" altLang="ja-JP" b="0" i="1" smtClean="0">
                        <a:latin typeface="Cambria Math"/>
                      </a:rPr>
                      <m:t>𝜇</m:t>
                    </m:r>
                  </m:oMath>
                </a14:m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　⇒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ja-JP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ja-JP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altLang="ja-JP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ja-JP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altLang="ja-JP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𝜙</m:t>
                                    </m:r>
                                  </m:e>
                                </m:acc>
                                <m:sSup>
                                  <m:sSupPr>
                                    <m:ctrlPr>
                                      <a:rPr lang="en-US" altLang="ja-JP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ja-JP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ja-JP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ja-JP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altLang="ja-JP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ja-JP" i="1"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altLang="ja-JP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altLang="ja-JP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ja-JP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rad>
                  </m:oMath>
                </a14:m>
                <a:endParaRPr lang="en-US" altLang="ja-JP" dirty="0" smtClean="0"/>
              </a:p>
              <a:p>
                <a:pPr marL="1371600" lvl="3" indent="0">
                  <a:buNone/>
                </a:pPr>
                <a:r>
                  <a:rPr lang="ja-JP" altLang="en-US" dirty="0" smtClean="0"/>
                  <a:t>　・　</a:t>
                </a:r>
                <a:r>
                  <a:rPr lang="en-US" altLang="ja-JP" dirty="0" smtClean="0"/>
                  <a:t>Steepest  descent method [D. Chung (2003)] </a:t>
                </a:r>
                <a:r>
                  <a:rPr lang="ja-JP" altLang="en-US" dirty="0" smtClean="0"/>
                  <a:t>を使って積分を評価</a:t>
                </a:r>
                <a:endParaRPr lang="en-US" altLang="ja-JP" dirty="0" smtClean="0"/>
              </a:p>
              <a:p>
                <a:pPr marL="1371600" lvl="3" indent="0">
                  <a:buNone/>
                </a:pPr>
                <a:endParaRPr lang="en-US" altLang="ja-JP" dirty="0"/>
              </a:p>
              <a:p>
                <a:pPr marL="1371600" lvl="3" indent="0">
                  <a:buNone/>
                </a:pPr>
                <a:endParaRPr lang="en-US" altLang="ja-JP" dirty="0" smtClean="0"/>
              </a:p>
              <a:p>
                <a:pPr marL="1371600" lvl="3" indent="0">
                  <a:buNone/>
                </a:pPr>
                <a:endParaRPr lang="en-US" altLang="ja-JP" dirty="0"/>
              </a:p>
              <a:p>
                <a:pPr marL="1371600" lvl="3" indent="0">
                  <a:buNone/>
                </a:pPr>
                <a:endParaRPr lang="en-US" altLang="ja-JP" dirty="0" smtClean="0"/>
              </a:p>
              <a:p>
                <a:pPr marL="1371600" lvl="3" indent="0">
                  <a:buNone/>
                </a:pPr>
                <a:endParaRPr lang="en-US" altLang="ja-JP" dirty="0"/>
              </a:p>
              <a:p>
                <a:pPr marL="1371600" lvl="3" indent="0">
                  <a:buNone/>
                </a:pPr>
                <a:endParaRPr lang="en-US" altLang="ja-JP" dirty="0" smtClean="0"/>
              </a:p>
              <a:p>
                <a:pPr marL="1371600" lvl="3" indent="0">
                  <a:buNone/>
                </a:pPr>
                <a:endParaRPr lang="en-US" altLang="ja-JP" dirty="0"/>
              </a:p>
              <a:p>
                <a:pPr marL="914400" lvl="2" indent="0">
                  <a:buNone/>
                </a:pPr>
                <a:endParaRPr lang="en-US" altLang="ja-JP" sz="800" dirty="0"/>
              </a:p>
              <a:p>
                <a:pPr marL="914400" lvl="2" indent="0">
                  <a:buNone/>
                </a:pPr>
                <a:endParaRPr lang="en-US" altLang="ja-JP" sz="800" b="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914400" lvl="2" indent="0">
                  <a:buNone/>
                </a:pPr>
                <a:r>
                  <a:rPr lang="ja-JP" altLang="en-US" b="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★</a:t>
                </a:r>
                <a:r>
                  <a:rPr lang="ja-JP" altLang="en-US" b="0" dirty="0" smtClean="0">
                    <a:solidFill>
                      <a:schemeClr val="tx1"/>
                    </a:solidFill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ja-JP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𝜒</m:t>
                        </m:r>
                      </m:sub>
                    </m:sSub>
                    <m:r>
                      <a:rPr lang="en-US" altLang="ja-JP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altLang="ja-JP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altLang="ja-JP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ja-JP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i="1">
                                        <a:solidFill>
                                          <a:srgbClr val="9900CC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solidFill>
                                          <a:srgbClr val="9900CC"/>
                                        </a:solidFill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solidFill>
                                          <a:srgbClr val="9900CC"/>
                                        </a:solidFill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ja-JP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i="1">
                            <a:latin typeface="Cambria Math"/>
                          </a:rPr>
                          <m:t>∼</m:t>
                        </m:r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ja-JP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acc>
                                      <m:accPr>
                                        <m:chr m:val="̇"/>
                                        <m:ctrlPr>
                                          <a:rPr lang="en-US" altLang="ja-JP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ja-JP" i="1">
                                            <a:latin typeface="Cambria Math"/>
                                          </a:rPr>
                                          <m:t>𝜙</m:t>
                                        </m:r>
                                      </m:e>
                                    </m:acc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altLang="ja-JP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ja-JP">
                                            <a:latin typeface="Cambria Math"/>
                                          </a:rPr>
                                          <m:t>Λ</m:t>
                                        </m:r>
                                      </m:e>
                                      <m:sup>
                                        <m:r>
                                          <a:rPr lang="en-US" altLang="ja-JP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ja-JP" i="1">
                                    <a:latin typeface="Cambria Math"/>
                                  </a:rPr>
                                  <m:t>3</m:t>
                                </m:r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−1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altLang="ja-JP" i="1">
                                    <a:latin typeface="Cambria Math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en-US" altLang="ja-JP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+1</m:t>
                                    </m:r>
                                  </m:e>
                                </m:d>
                              </m:den>
                            </m:f>
                          </m:sup>
                        </m:sSup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𝜒</m:t>
                            </m:r>
                          </m:sub>
                        </m:sSub>
                        <m:r>
                          <a:rPr lang="en-US" altLang="ja-JP" i="1">
                            <a:latin typeface="Cambria Math"/>
                          </a:rPr>
                          <m:t>(</m:t>
                        </m:r>
                        <m:r>
                          <a:rPr lang="en-US" altLang="ja-JP" i="1">
                            <a:latin typeface="Cambria Math"/>
                          </a:rPr>
                          <m:t>𝑛</m:t>
                        </m:r>
                        <m:r>
                          <a:rPr lang="en-US" altLang="ja-JP" i="1">
                            <a:latin typeface="Cambria Math"/>
                          </a:rPr>
                          <m:t>=1)</m:t>
                        </m:r>
                        <m:r>
                          <m:rPr>
                            <m:nor/>
                          </m:rPr>
                          <a:rPr lang="en-US" altLang="ja-JP" dirty="0"/>
                          <m:t> </m:t>
                        </m:r>
                      </m:e>
                    </m:nary>
                  </m:oMath>
                </a14:m>
                <a:r>
                  <a:rPr lang="en-US" altLang="ja-JP" dirty="0" smtClean="0"/>
                  <a:t>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16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1600" b="0" i="1" dirty="0" smtClean="0">
                            <a:latin typeface="Cambria Math"/>
                          </a:rPr>
                          <m:t> </m:t>
                        </m:r>
                        <m:r>
                          <a:rPr lang="ja-JP" altLang="en-US" sz="1600" i="1" dirty="0">
                            <a:latin typeface="Cambria Math"/>
                          </a:rPr>
                          <m:t>ただし</m:t>
                        </m:r>
                        <m:r>
                          <a:rPr lang="ja-JP" altLang="en-US" sz="1600" b="0" i="1" dirty="0" smtClean="0">
                            <a:latin typeface="Cambria Math"/>
                          </a:rPr>
                          <m:t>　</m:t>
                        </m:r>
                        <m:r>
                          <a:rPr lang="en-US" altLang="ja-JP" sz="1600" i="1" dirty="0">
                            <a:latin typeface="Cambria Math"/>
                          </a:rPr>
                          <m:t>𝜇</m:t>
                        </m:r>
                        <m:r>
                          <a:rPr lang="en-US" altLang="ja-JP" sz="1600" i="1" dirty="0">
                            <a:latin typeface="Cambria Math"/>
                          </a:rPr>
                          <m:t>&lt;</m:t>
                        </m:r>
                        <m:rad>
                          <m:radPr>
                            <m:ctrlPr>
                              <a:rPr lang="en-US" altLang="ja-JP" sz="1600" i="1" dirty="0"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altLang="ja-JP" sz="1600" i="1" dirty="0">
                                <a:latin typeface="Cambria Math"/>
                              </a:rPr>
                              <m:t>𝑛</m:t>
                            </m:r>
                            <m:r>
                              <a:rPr lang="en-US" altLang="ja-JP" sz="1600" i="1" dirty="0">
                                <a:latin typeface="Cambria Math"/>
                              </a:rPr>
                              <m:t>+1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altLang="ja-JP" sz="1600" i="1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 sz="1600" dirty="0">
                                    <a:latin typeface="Cambria Math"/>
                                  </a:rPr>
                                  <m:t>Λ</m:t>
                                </m:r>
                              </m:e>
                              <m:sup>
                                <m:r>
                                  <a:rPr lang="en-US" altLang="ja-JP" sz="1600" i="1" dirty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altLang="ja-JP" sz="1600" i="1" dirty="0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  <m:acc>
                              <m:accPr>
                                <m:chr m:val="̇"/>
                                <m:ctrlPr>
                                  <a:rPr lang="en-US" altLang="ja-JP" sz="1600" i="1" dirty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1600" i="1" dirty="0">
                                    <a:latin typeface="Cambria Math"/>
                                  </a:rPr>
                                  <m:t>𝜙</m:t>
                                </m:r>
                              </m:e>
                            </m:acc>
                          </m:e>
                        </m:rad>
                        <m:r>
                          <a:rPr lang="en-US" altLang="ja-JP" sz="1600" b="0" i="1" dirty="0" smtClean="0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endParaRPr lang="en-US" altLang="ja-JP" sz="1600" dirty="0" smtClean="0"/>
              </a:p>
              <a:p>
                <a:pPr marL="914400" lvl="2" indent="0">
                  <a:buNone/>
                </a:pPr>
                <a:endParaRPr lang="en-US" altLang="ja-JP" sz="1600" dirty="0"/>
              </a:p>
              <a:p>
                <a:pPr marL="914400" lvl="2" indent="0">
                  <a:buNone/>
                </a:pPr>
                <a:r>
                  <a:rPr lang="en-US" altLang="ja-JP" dirty="0" smtClean="0"/>
                  <a:t>	Cutoff </a:t>
                </a:r>
                <a:r>
                  <a:rPr lang="ja-JP" altLang="en-US" dirty="0" smtClean="0"/>
                  <a:t>による </a:t>
                </a:r>
                <a:r>
                  <a:rPr lang="en-US" altLang="ja-JP" dirty="0" smtClean="0"/>
                  <a:t>suppres</a:t>
                </a:r>
                <a:r>
                  <a:rPr lang="en-US" altLang="ja-JP" dirty="0"/>
                  <a:t>s</a:t>
                </a:r>
                <a:r>
                  <a:rPr lang="en-US" altLang="ja-JP" dirty="0" smtClean="0"/>
                  <a:t>ion </a:t>
                </a:r>
                <a:r>
                  <a:rPr lang="ja-JP" altLang="en-US" dirty="0" smtClean="0"/>
                  <a:t>はそこまできつくない。</a:t>
                </a:r>
                <a:endParaRPr lang="en-US" altLang="ja-JP" dirty="0" smtClean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6632"/>
                <a:ext cx="8928992" cy="6336704"/>
              </a:xfrm>
              <a:blipFill rotWithShape="1">
                <a:blip r:embed="rId3"/>
                <a:stretch>
                  <a:fillRect t="-7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円/楕円 8"/>
          <p:cNvSpPr/>
          <p:nvPr/>
        </p:nvSpPr>
        <p:spPr>
          <a:xfrm>
            <a:off x="1784581" y="2876992"/>
            <a:ext cx="1152128" cy="105655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62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/>
          <p:nvPr/>
        </p:nvCxnSpPr>
        <p:spPr>
          <a:xfrm>
            <a:off x="1187624" y="3429490"/>
            <a:ext cx="237626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360645" y="2484094"/>
            <a:ext cx="0" cy="16561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2555776" y="3023095"/>
            <a:ext cx="1008112" cy="1"/>
          </a:xfrm>
          <a:prstGeom prst="line">
            <a:avLst/>
          </a:prstGeom>
          <a:ln w="25400">
            <a:solidFill>
              <a:srgbClr val="FF0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2195736" y="2348880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/>
                        </a:rPr>
                        <m:t>Im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 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348880"/>
                <a:ext cx="1008112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2843808" y="3429490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/>
                        </a:rPr>
                        <m:t>Re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 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3429490"/>
                <a:ext cx="1008112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正方形/長方形 15"/>
          <p:cNvSpPr/>
          <p:nvPr/>
        </p:nvSpPr>
        <p:spPr>
          <a:xfrm>
            <a:off x="971600" y="2348880"/>
            <a:ext cx="2880320" cy="1968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>
          <a:xfrm>
            <a:off x="1187624" y="3023095"/>
            <a:ext cx="1512168" cy="1"/>
          </a:xfrm>
          <a:prstGeom prst="line">
            <a:avLst/>
          </a:prstGeom>
          <a:ln w="25400">
            <a:solidFill>
              <a:srgbClr val="FF0000"/>
            </a:solidFill>
            <a:prstDash val="dash"/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3059832" y="2998716"/>
                <a:ext cx="3516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𝜇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2998716"/>
                <a:ext cx="351656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コネクタ 20"/>
          <p:cNvCxnSpPr/>
          <p:nvPr/>
        </p:nvCxnSpPr>
        <p:spPr>
          <a:xfrm>
            <a:off x="3077157" y="3031623"/>
            <a:ext cx="0" cy="397867"/>
          </a:xfrm>
          <a:prstGeom prst="line">
            <a:avLst/>
          </a:prstGeom>
          <a:ln w="19050"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1880223" y="3093016"/>
            <a:ext cx="732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</a:t>
            </a:r>
            <a:endParaRPr kumimoji="1" lang="ja-JP" altLang="en-US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2303748" y="3360909"/>
            <a:ext cx="108012" cy="101439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コネクタ 25"/>
          <p:cNvCxnSpPr/>
          <p:nvPr/>
        </p:nvCxnSpPr>
        <p:spPr>
          <a:xfrm flipV="1">
            <a:off x="6156176" y="3663422"/>
            <a:ext cx="0" cy="498229"/>
          </a:xfrm>
          <a:prstGeom prst="line">
            <a:avLst/>
          </a:prstGeom>
          <a:ln w="127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4932040" y="3369563"/>
            <a:ext cx="316835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6620031" y="2532817"/>
            <a:ext cx="0" cy="16561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/>
              <p:cNvSpPr txBox="1"/>
              <p:nvPr/>
            </p:nvSpPr>
            <p:spPr>
              <a:xfrm>
                <a:off x="6372200" y="2361451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/>
                        </a:rPr>
                        <m:t>Im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 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1" name="テキスト ボックス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2361451"/>
                <a:ext cx="100811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/>
              <p:cNvSpPr txBox="1"/>
              <p:nvPr/>
            </p:nvSpPr>
            <p:spPr>
              <a:xfrm>
                <a:off x="7380312" y="3297555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/>
                        </a:rPr>
                        <m:t>Re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 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2" name="テキスト ボックス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3297555"/>
                <a:ext cx="100811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正方形/長方形 32"/>
          <p:cNvSpPr/>
          <p:nvPr/>
        </p:nvSpPr>
        <p:spPr>
          <a:xfrm>
            <a:off x="4716016" y="2376773"/>
            <a:ext cx="3528392" cy="1968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コネクタ 40"/>
          <p:cNvCxnSpPr/>
          <p:nvPr/>
        </p:nvCxnSpPr>
        <p:spPr>
          <a:xfrm>
            <a:off x="5580112" y="2498950"/>
            <a:ext cx="0" cy="300932"/>
          </a:xfrm>
          <a:prstGeom prst="line">
            <a:avLst/>
          </a:prstGeom>
          <a:ln w="127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7236296" y="2561439"/>
            <a:ext cx="0" cy="300932"/>
          </a:xfrm>
          <a:prstGeom prst="line">
            <a:avLst/>
          </a:prstGeom>
          <a:ln w="127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6156176" y="2499088"/>
            <a:ext cx="0" cy="532673"/>
          </a:xfrm>
          <a:prstGeom prst="line">
            <a:avLst/>
          </a:prstGeom>
          <a:ln w="127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 flipV="1">
            <a:off x="5580112" y="3798822"/>
            <a:ext cx="0" cy="362830"/>
          </a:xfrm>
          <a:prstGeom prst="line">
            <a:avLst/>
          </a:prstGeom>
          <a:ln w="127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 flipV="1">
            <a:off x="7236296" y="3798822"/>
            <a:ext cx="0" cy="341457"/>
          </a:xfrm>
          <a:prstGeom prst="line">
            <a:avLst/>
          </a:prstGeom>
          <a:ln w="127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>
            <a:stCxn id="57" idx="0"/>
          </p:cNvCxnSpPr>
          <p:nvPr/>
        </p:nvCxnSpPr>
        <p:spPr>
          <a:xfrm flipH="1">
            <a:off x="4932040" y="3879232"/>
            <a:ext cx="582942" cy="309769"/>
          </a:xfrm>
          <a:prstGeom prst="line">
            <a:avLst/>
          </a:prstGeom>
          <a:ln w="19050">
            <a:solidFill>
              <a:srgbClr val="FF0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円弧 56"/>
          <p:cNvSpPr/>
          <p:nvPr/>
        </p:nvSpPr>
        <p:spPr>
          <a:xfrm>
            <a:off x="5480808" y="3687540"/>
            <a:ext cx="191632" cy="217143"/>
          </a:xfrm>
          <a:prstGeom prst="arc">
            <a:avLst>
              <a:gd name="adj1" fmla="val 7593638"/>
              <a:gd name="adj2" fmla="val 2800897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9" name="直線コネクタ 58"/>
          <p:cNvCxnSpPr/>
          <p:nvPr/>
        </p:nvCxnSpPr>
        <p:spPr>
          <a:xfrm flipH="1">
            <a:off x="5806453" y="3749798"/>
            <a:ext cx="291472" cy="284318"/>
          </a:xfrm>
          <a:prstGeom prst="line">
            <a:avLst/>
          </a:prstGeom>
          <a:ln w="19050">
            <a:solidFill>
              <a:srgbClr val="FF0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円弧 59"/>
          <p:cNvSpPr/>
          <p:nvPr/>
        </p:nvSpPr>
        <p:spPr>
          <a:xfrm>
            <a:off x="6060360" y="3554850"/>
            <a:ext cx="191632" cy="217143"/>
          </a:xfrm>
          <a:prstGeom prst="arc">
            <a:avLst>
              <a:gd name="adj1" fmla="val 7593638"/>
              <a:gd name="adj2" fmla="val 2800897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2" name="直線コネクタ 61"/>
          <p:cNvCxnSpPr>
            <a:endCxn id="57" idx="2"/>
          </p:cNvCxnSpPr>
          <p:nvPr/>
        </p:nvCxnSpPr>
        <p:spPr>
          <a:xfrm flipH="1" flipV="1">
            <a:off x="5646581" y="3870301"/>
            <a:ext cx="159872" cy="163815"/>
          </a:xfrm>
          <a:prstGeom prst="line">
            <a:avLst/>
          </a:prstGeom>
          <a:ln w="19050">
            <a:solidFill>
              <a:srgbClr val="FF0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>
            <a:endCxn id="60" idx="2"/>
          </p:cNvCxnSpPr>
          <p:nvPr/>
        </p:nvCxnSpPr>
        <p:spPr>
          <a:xfrm flipH="1" flipV="1">
            <a:off x="6226133" y="3737611"/>
            <a:ext cx="218075" cy="296505"/>
          </a:xfrm>
          <a:prstGeom prst="line">
            <a:avLst/>
          </a:prstGeom>
          <a:ln w="19050">
            <a:solidFill>
              <a:srgbClr val="FF0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>
            <a:stCxn id="77" idx="0"/>
          </p:cNvCxnSpPr>
          <p:nvPr/>
        </p:nvCxnSpPr>
        <p:spPr>
          <a:xfrm flipH="1">
            <a:off x="6444208" y="3887085"/>
            <a:ext cx="730446" cy="147031"/>
          </a:xfrm>
          <a:prstGeom prst="line">
            <a:avLst/>
          </a:prstGeom>
          <a:ln w="19050">
            <a:solidFill>
              <a:srgbClr val="FF0000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円弧 76"/>
          <p:cNvSpPr/>
          <p:nvPr/>
        </p:nvSpPr>
        <p:spPr>
          <a:xfrm>
            <a:off x="7140480" y="3695393"/>
            <a:ext cx="191632" cy="217143"/>
          </a:xfrm>
          <a:prstGeom prst="arc">
            <a:avLst>
              <a:gd name="adj1" fmla="val 7593638"/>
              <a:gd name="adj2" fmla="val 2800897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3" name="直線コネクタ 82"/>
          <p:cNvCxnSpPr>
            <a:endCxn id="77" idx="2"/>
          </p:cNvCxnSpPr>
          <p:nvPr/>
        </p:nvCxnSpPr>
        <p:spPr>
          <a:xfrm flipH="1" flipV="1">
            <a:off x="7306253" y="3878154"/>
            <a:ext cx="578115" cy="161331"/>
          </a:xfrm>
          <a:prstGeom prst="line">
            <a:avLst/>
          </a:prstGeom>
          <a:ln w="19050">
            <a:solidFill>
              <a:srgbClr val="FF00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正方形/長方形 109"/>
          <p:cNvSpPr/>
          <p:nvPr/>
        </p:nvSpPr>
        <p:spPr>
          <a:xfrm>
            <a:off x="920485" y="4725144"/>
            <a:ext cx="5235691" cy="936104"/>
          </a:xfrm>
          <a:prstGeom prst="rect">
            <a:avLst/>
          </a:prstGeom>
          <a:noFill/>
          <a:ln>
            <a:solidFill>
              <a:srgbClr val="15F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968A-9FFE-4213-82DB-0EC542150C6C}" type="datetime1">
              <a:rPr kumimoji="1" lang="ja-JP" altLang="en-US" smtClean="0"/>
              <a:t>2012/7/18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zh-CN" altLang="en-US" smtClean="0"/>
              <a:t>＠基研研究会</a:t>
            </a:r>
            <a:r>
              <a:rPr kumimoji="1" lang="en-US" altLang="zh-CN" smtClean="0"/>
              <a:t>2012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1337-ED18-4B64-93CC-5853B494D13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838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3469</TotalTime>
  <Words>802</Words>
  <Application>Microsoft Office PowerPoint</Application>
  <PresentationFormat>画面に合わせる (4:3)</PresentationFormat>
  <Paragraphs>238</Paragraphs>
  <Slides>12</Slides>
  <Notes>12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Office ​​テーマ</vt:lpstr>
      <vt:lpstr>Particle Production and  Vacuum Selection with Higher Dimensional Operator</vt:lpstr>
      <vt:lpstr>Contents</vt:lpstr>
      <vt:lpstr>1. Introduction</vt:lpstr>
      <vt:lpstr>PowerPoint プレゼンテーション</vt:lpstr>
      <vt:lpstr>PowerPoint プレゼンテーション</vt:lpstr>
      <vt:lpstr>2. How about Higher Dimensional Interaction?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3. 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Particle Production and  Vacuum Selection with Higher Dimensional Operator</dc:title>
  <dc:creator>FJ-USER</dc:creator>
  <cp:lastModifiedBy>FJ-USER</cp:lastModifiedBy>
  <cp:revision>112</cp:revision>
  <dcterms:created xsi:type="dcterms:W3CDTF">2012-07-15T15:06:56Z</dcterms:created>
  <dcterms:modified xsi:type="dcterms:W3CDTF">2012-07-18T05:20:53Z</dcterms:modified>
</cp:coreProperties>
</file>